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29" r:id="rId3"/>
    <p:sldId id="380" r:id="rId4"/>
    <p:sldId id="384" r:id="rId5"/>
    <p:sldId id="386" r:id="rId6"/>
    <p:sldId id="381" r:id="rId7"/>
    <p:sldId id="355" r:id="rId8"/>
    <p:sldId id="382" r:id="rId9"/>
    <p:sldId id="356" r:id="rId10"/>
    <p:sldId id="357" r:id="rId11"/>
    <p:sldId id="358" r:id="rId12"/>
    <p:sldId id="362" r:id="rId13"/>
    <p:sldId id="363" r:id="rId14"/>
    <p:sldId id="371" r:id="rId15"/>
    <p:sldId id="391" r:id="rId16"/>
    <p:sldId id="397" r:id="rId17"/>
    <p:sldId id="404" r:id="rId18"/>
    <p:sldId id="400" r:id="rId19"/>
    <p:sldId id="402" r:id="rId20"/>
    <p:sldId id="403" r:id="rId21"/>
    <p:sldId id="396" r:id="rId22"/>
    <p:sldId id="401" r:id="rId23"/>
    <p:sldId id="359" r:id="rId24"/>
    <p:sldId id="365" r:id="rId25"/>
  </p:sldIdLst>
  <p:sldSz cx="9144000" cy="6858000" type="screen4x3"/>
  <p:notesSz cx="6808788" cy="99409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047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60" d="100"/>
          <a:sy n="60" d="100"/>
        </p:scale>
        <p:origin x="2520" y="6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29462BAD-401D-BA40-AD7E-4446CE712291}" type="datetime1">
              <a:rPr lang="en-US"/>
              <a:pPr>
                <a:defRPr/>
              </a:pPr>
              <a:t>10/12/2018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4C18A13E-1C28-F84B-BE71-B522506AAF8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65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737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79" y="4721940"/>
            <a:ext cx="5447030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154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737" y="9442154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FE06AB6-43C9-4C46-BC09-C7361886D5B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993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pitchFamily="-106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pitchFamily="-106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pitchFamily="-106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pitchFamily="-106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9EA0EB-59F5-CB4A-9D99-982223E2A4A0}" type="slidenum">
              <a:rPr lang="en-GB" sz="1200">
                <a:latin typeface="Times New Roman" charset="0"/>
              </a:rPr>
              <a:pPr eaLnBrk="1" hangingPunct="1"/>
              <a:t>1</a:t>
            </a:fld>
            <a:endParaRPr lang="en-GB" sz="1200" dirty="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1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B4D7FA-0BC5-2C47-A843-2308F2E2CD16}" type="slidenum">
              <a:rPr lang="en-GB" sz="1200">
                <a:latin typeface="Times New Roman" charset="0"/>
              </a:rPr>
              <a:pPr eaLnBrk="1" hangingPunct="1"/>
              <a:t>10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A7BC46-BF49-F049-A88E-4BAB0848244C}" type="slidenum">
              <a:rPr lang="en-GB" sz="1200">
                <a:latin typeface="Times New Roman" charset="0"/>
              </a:rPr>
              <a:pPr eaLnBrk="1" hangingPunct="1"/>
              <a:t>11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04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AD59FA-AA86-C94A-8EBA-B6AB9CF7F34E}" type="slidenum">
              <a:rPr lang="en-GB" sz="1200">
                <a:latin typeface="Times New Roman" charset="0"/>
              </a:rPr>
              <a:pPr eaLnBrk="1" hangingPunct="1"/>
              <a:t>12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76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54E7A0-9EA4-174E-BD1D-E14AC8955B5B}" type="slidenum">
              <a:rPr lang="en-GB" sz="1200">
                <a:latin typeface="Times New Roman" charset="0"/>
              </a:rPr>
              <a:pPr eaLnBrk="1" hangingPunct="1"/>
              <a:t>13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8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C8F26-F917-BA47-8987-A08FEF8F2C9E}" type="slidenum">
              <a:rPr lang="en-GB" sz="1200">
                <a:latin typeface="Times New Roman" charset="0"/>
              </a:rPr>
              <a:pPr eaLnBrk="1" hangingPunct="1"/>
              <a:t>14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7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053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23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059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193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681B22-7662-7540-8FAA-007F17EAFD1B}" type="slidenum">
              <a:rPr lang="en-GB" sz="1200">
                <a:latin typeface="Times New Roman" charset="0"/>
              </a:rPr>
              <a:pPr eaLnBrk="1" hangingPunct="1"/>
              <a:t>19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5D6A1B-FDEC-BC46-A43A-DB93CC8932E0}" type="slidenum">
              <a:rPr lang="en-GB" sz="1200">
                <a:latin typeface="Times New Roman" charset="0"/>
              </a:rPr>
              <a:pPr eaLnBrk="1" hangingPunct="1"/>
              <a:t>2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98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655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49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0"/>
            <a:ext cx="5447030" cy="5073058"/>
          </a:xfrm>
        </p:spPr>
        <p:txBody>
          <a:bodyPr/>
          <a:lstStyle/>
          <a:p>
            <a:endParaRPr lang="en-GB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97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E83E18-6512-434C-B181-0ECEF50F43FE}" type="slidenum">
              <a:rPr lang="en-GB" sz="1200">
                <a:latin typeface="Times New Roman" charset="0"/>
              </a:rPr>
              <a:pPr eaLnBrk="1" hangingPunct="1"/>
              <a:t>23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14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0B11D4-BB8C-4048-A38F-DD63AA7453EC}" type="slidenum">
              <a:rPr lang="en-GB" sz="1200">
                <a:latin typeface="Times New Roman" charset="0"/>
              </a:rPr>
              <a:pPr eaLnBrk="1" hangingPunct="1"/>
              <a:t>24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32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6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25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43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1D908B-736A-244E-A2CA-F060CAD3FFE3}" type="slidenum">
              <a:rPr lang="en-GB" sz="1200">
                <a:latin typeface="Times New Roman" charset="0"/>
              </a:rPr>
              <a:pPr eaLnBrk="1" hangingPunct="1"/>
              <a:t>7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8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06AB6-43C9-4C46-BC09-C7361886D5B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55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4FE62-DF53-8847-B301-CE993B8EFCA0}" type="slidenum">
              <a:rPr lang="en-GB" sz="1200">
                <a:latin typeface="Times New Roman" charset="0"/>
              </a:rPr>
              <a:pPr eaLnBrk="1" hangingPunct="1"/>
              <a:t>9</a:t>
            </a:fld>
            <a:endParaRPr lang="en-GB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7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GB" altLang="en-US"/>
              <a:t>Click to edit Master title style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GB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EDA982-8102-EC46-AA16-B51D6DBF59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30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51384-2867-BD42-938B-683D3A58C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70AB1-A05F-2F4A-9629-95D082032DC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5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9EBA4-8D65-954E-88AB-3583BA0A3C0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3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D549C-880A-574D-B65F-4AB55F2CFE4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8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106D8-CC44-8243-B52F-80504984EC1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58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3C525-FAC9-0B42-830A-02DEF7BCF61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6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0312A-9FE6-874F-9FAD-387D14B38E1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8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B708-8989-4A4F-B4C5-53AB8862BC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6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BD867-5F4F-2645-A9E0-51826F482B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F1722-7109-DE4B-9E9F-F9C6CBEE30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3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cs typeface="Arial" charset="0"/>
              </a:defRPr>
            </a:lvl1pPr>
          </a:lstStyle>
          <a:p>
            <a:pPr>
              <a:defRPr/>
            </a:pPr>
            <a:fld id="{810993E1-CF8C-BF41-A879-A3D698EFE40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Arial" pitchFamily="-106" charset="0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Arial" pitchFamily="-106" charset="0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pitchFamily="-106" charset="0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Arial" pitchFamily="-106" charset="0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0113" y="1743075"/>
            <a:ext cx="6046787" cy="893763"/>
          </a:xfrm>
        </p:spPr>
        <p:txBody>
          <a:bodyPr/>
          <a:lstStyle/>
          <a:p>
            <a:pPr algn="l" eaLnBrk="1" hangingPunct="1"/>
            <a:r>
              <a:rPr lang="en-GB" sz="3200" dirty="0">
                <a:solidFill>
                  <a:schemeClr val="tx1"/>
                </a:solidFill>
                <a:latin typeface="Arial" charset="0"/>
              </a:rPr>
              <a:t>Web </a:t>
            </a:r>
            <a:r>
              <a:rPr lang="en-GB" sz="3200" dirty="0" smtClean="0">
                <a:solidFill>
                  <a:schemeClr val="tx1"/>
                </a:solidFill>
                <a:latin typeface="Arial" charset="0"/>
              </a:rPr>
              <a:t>Development</a:t>
            </a:r>
            <a:endParaRPr lang="en-GB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979863"/>
            <a:ext cx="5761037" cy="1609725"/>
          </a:xfrm>
        </p:spPr>
        <p:txBody>
          <a:bodyPr/>
          <a:lstStyle/>
          <a:p>
            <a:pPr algn="l" eaLnBrk="1" hangingPunct="1">
              <a:buFont typeface="Wingdings" charset="0"/>
              <a:buNone/>
            </a:pPr>
            <a:r>
              <a:rPr lang="en-GB" dirty="0">
                <a:latin typeface="Arial" charset="0"/>
              </a:rPr>
              <a:t>Layout design using CSS</a:t>
            </a:r>
          </a:p>
          <a:p>
            <a:pPr algn="l" eaLnBrk="1" hangingPunct="1">
              <a:buFont typeface="Wingdings" charset="0"/>
              <a:buNone/>
            </a:pPr>
            <a:endParaRPr lang="en-GB" dirty="0">
              <a:latin typeface="Arial" charset="0"/>
            </a:endParaRPr>
          </a:p>
          <a:p>
            <a:pPr algn="l" eaLnBrk="1" hangingPunct="1">
              <a:buFont typeface="Wingdings" charset="0"/>
              <a:buNone/>
            </a:pPr>
            <a:endParaRPr lang="en-GB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The Box Model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half" idx="1"/>
          </p:nvPr>
        </p:nvSpPr>
        <p:spPr>
          <a:xfrm>
            <a:off x="214313" y="1714500"/>
            <a:ext cx="8245475" cy="2001838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Every element is considered to be inside an invisible rectangular box</a:t>
            </a:r>
          </a:p>
          <a:p>
            <a:r>
              <a:rPr lang="en-GB" dirty="0">
                <a:latin typeface="Arial" charset="0"/>
              </a:rPr>
              <a:t>Each box consists of content surrounded by padding, a border and margins</a:t>
            </a:r>
          </a:p>
          <a:p>
            <a:endParaRPr lang="en-GB" dirty="0">
              <a:latin typeface="Arial" charset="0"/>
            </a:endParaRPr>
          </a:p>
        </p:txBody>
      </p:sp>
      <p:pic>
        <p:nvPicPr>
          <p:cNvPr id="30723" name="Picture 7" descr="box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6769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0937" y="6021288"/>
            <a:ext cx="6842125" cy="2539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b="1" dirty="0">
                <a:cs typeface="Arial" charset="0"/>
              </a:rPr>
              <a:t>Remember: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cs typeface="Arial" charset="0"/>
              </a:rPr>
              <a:t>When you specify the ‘width’ of an element you’re specifying the width of the </a:t>
            </a:r>
            <a:r>
              <a:rPr lang="en-GB" i="1" dirty="0">
                <a:cs typeface="Arial" charset="0"/>
              </a:rPr>
              <a:t>content</a:t>
            </a:r>
            <a:r>
              <a:rPr lang="en-GB" dirty="0">
                <a:cs typeface="Arial" charset="0"/>
              </a:rPr>
              <a:t>.  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cs typeface="Arial" charset="0"/>
              </a:rPr>
              <a:t>The actual computed width which the element occupies is the </a:t>
            </a:r>
          </a:p>
          <a:p>
            <a:pPr>
              <a:defRPr/>
            </a:pPr>
            <a:r>
              <a:rPr lang="en-GB" dirty="0">
                <a:latin typeface="Courier"/>
                <a:cs typeface="Courier"/>
              </a:rPr>
              <a:t>content width + (padding x 2) </a:t>
            </a:r>
            <a:endParaRPr lang="en-GB" dirty="0" smtClean="0">
              <a:latin typeface="Courier"/>
              <a:cs typeface="Courier"/>
            </a:endParaRPr>
          </a:p>
          <a:p>
            <a:pPr>
              <a:defRPr/>
            </a:pP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 smtClean="0">
                <a:latin typeface="Courier"/>
                <a:cs typeface="Courier"/>
              </a:rPr>
              <a:t>             + (border  x 2) </a:t>
            </a:r>
          </a:p>
          <a:p>
            <a:pPr>
              <a:defRPr/>
            </a:pP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 smtClean="0">
                <a:latin typeface="Courier"/>
                <a:cs typeface="Courier"/>
              </a:rPr>
              <a:t>             + </a:t>
            </a:r>
            <a:r>
              <a:rPr lang="en-GB" dirty="0">
                <a:latin typeface="Courier"/>
                <a:cs typeface="Courier"/>
              </a:rPr>
              <a:t>(margin </a:t>
            </a:r>
            <a:r>
              <a:rPr lang="en-GB" dirty="0" smtClean="0">
                <a:latin typeface="Courier"/>
                <a:cs typeface="Courier"/>
              </a:rPr>
              <a:t> x </a:t>
            </a:r>
            <a:r>
              <a:rPr lang="en-GB" dirty="0">
                <a:latin typeface="Courier"/>
                <a:cs typeface="Courier"/>
              </a:rPr>
              <a:t>2)</a:t>
            </a:r>
          </a:p>
          <a:p>
            <a:pPr>
              <a:defRPr/>
            </a:pPr>
            <a:endParaRPr lang="en-GB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3634 L -0.00399 -0.7666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P</a:t>
            </a:r>
            <a:r>
              <a:rPr lang="en-GB" dirty="0" smtClean="0">
                <a:latin typeface="Arial" charset="0"/>
              </a:rPr>
              <a:t>ositioning using CSS</a:t>
            </a:r>
            <a:endParaRPr lang="en-GB" dirty="0">
              <a:latin typeface="Arial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Allows you to specify the location (</a:t>
            </a:r>
            <a:r>
              <a:rPr lang="en-GB" dirty="0"/>
              <a:t>the </a:t>
            </a:r>
            <a:r>
              <a:rPr lang="ja-JP" altLang="en-GB" dirty="0"/>
              <a:t>“</a:t>
            </a:r>
            <a:r>
              <a:rPr lang="en-GB" altLang="ja-JP" dirty="0"/>
              <a:t>box</a:t>
            </a:r>
            <a:r>
              <a:rPr lang="ja-JP" altLang="en-GB" dirty="0"/>
              <a:t>”</a:t>
            </a:r>
            <a:r>
              <a:rPr lang="en-GB" altLang="ja-JP" dirty="0">
                <a:latin typeface="Arial" charset="0"/>
              </a:rPr>
              <a:t>)  of </a:t>
            </a:r>
            <a:r>
              <a:rPr lang="en-GB" altLang="ja-JP" dirty="0" smtClean="0">
                <a:latin typeface="Arial" charset="0"/>
              </a:rPr>
              <a:t>elements on </a:t>
            </a:r>
            <a:r>
              <a:rPr lang="en-GB" altLang="ja-JP" dirty="0">
                <a:latin typeface="Arial" charset="0"/>
              </a:rPr>
              <a:t>the page</a:t>
            </a:r>
          </a:p>
          <a:p>
            <a:r>
              <a:rPr lang="en-GB" dirty="0">
                <a:latin typeface="Arial" charset="0"/>
              </a:rPr>
              <a:t>You can do this</a:t>
            </a:r>
          </a:p>
          <a:p>
            <a:pPr lvl="1"/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ja-JP" altLang="en-GB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GB" altLang="ja-JP" dirty="0">
                <a:latin typeface="Arial" charset="0"/>
                <a:ea typeface="Arial" charset="0"/>
                <a:cs typeface="Arial" charset="0"/>
              </a:rPr>
              <a:t>floating</a:t>
            </a:r>
            <a:r>
              <a:rPr lang="ja-JP" altLang="en-GB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GB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ja-JP" dirty="0" smtClean="0">
                <a:latin typeface="Arial" charset="0"/>
                <a:ea typeface="Arial" charset="0"/>
                <a:cs typeface="Arial" charset="0"/>
              </a:rPr>
              <a:t>them</a:t>
            </a:r>
          </a:p>
          <a:p>
            <a:pPr lvl="1"/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By using flex </a:t>
            </a:r>
          </a:p>
          <a:p>
            <a:pPr lvl="1"/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By using grid</a:t>
            </a:r>
          </a:p>
          <a:p>
            <a:pPr lvl="1"/>
            <a:r>
              <a:rPr lang="en-GB" dirty="0">
                <a:latin typeface="Arial" charset="0"/>
                <a:ea typeface="Arial" charset="0"/>
                <a:cs typeface="Arial" charset="0"/>
              </a:rPr>
              <a:t>Relative to where they would be under normal flow</a:t>
            </a:r>
          </a:p>
          <a:p>
            <a:pPr lvl="1"/>
            <a:r>
              <a:rPr lang="en-GB" dirty="0">
                <a:latin typeface="Arial" charset="0"/>
                <a:ea typeface="Arial" charset="0"/>
                <a:cs typeface="Arial" charset="0"/>
              </a:rPr>
              <a:t>To the absolute pixel value (taking them completely out of normal flow</a:t>
            </a:r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CSS floating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Uses the CSS </a:t>
            </a:r>
            <a:r>
              <a:rPr lang="en-GB" dirty="0">
                <a:solidFill>
                  <a:srgbClr val="7030A0"/>
                </a:solidFill>
                <a:latin typeface="Arial" charset="0"/>
              </a:rPr>
              <a:t>float</a:t>
            </a:r>
            <a:r>
              <a:rPr lang="en-GB" dirty="0">
                <a:latin typeface="Arial" charset="0"/>
              </a:rPr>
              <a:t> </a:t>
            </a:r>
            <a:r>
              <a:rPr lang="en-GB" dirty="0" smtClean="0">
                <a:latin typeface="Arial" charset="0"/>
              </a:rPr>
              <a:t>property</a:t>
            </a:r>
          </a:p>
          <a:p>
            <a:pPr lvl="1"/>
            <a:r>
              <a:rPr lang="en-GB" dirty="0" smtClean="0">
                <a:latin typeface="Arial" charset="0"/>
              </a:rPr>
              <a:t>browser </a:t>
            </a:r>
            <a:r>
              <a:rPr lang="en-GB" dirty="0">
                <a:latin typeface="Arial" charset="0"/>
              </a:rPr>
              <a:t>renders page using normal flow and then </a:t>
            </a:r>
            <a:endParaRPr lang="en-GB" dirty="0" smtClean="0">
              <a:latin typeface="Arial" charset="0"/>
            </a:endParaRPr>
          </a:p>
          <a:p>
            <a:pPr lvl="1"/>
            <a:r>
              <a:rPr lang="en-GB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loat moves an element as far as possible to the left or right of its parent element</a:t>
            </a:r>
          </a:p>
          <a:p>
            <a:pPr lvl="1"/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ther content flows (wraps) around it</a:t>
            </a:r>
            <a:endParaRPr lang="en-GB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</p:txBody>
      </p:sp>
      <p:sp>
        <p:nvSpPr>
          <p:cNvPr id="38915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None/>
            </a:pPr>
            <a:endParaRPr lang="en-GB" sz="2400" dirty="0">
              <a:latin typeface="Arial" charset="0"/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8463855" y="4291509"/>
            <a:ext cx="428625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4" name="Rectangle 3"/>
          <p:cNvSpPr/>
          <p:nvPr/>
        </p:nvSpPr>
        <p:spPr>
          <a:xfrm>
            <a:off x="6084168" y="6318373"/>
            <a:ext cx="2816718" cy="31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floated to the right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92" y="1488313"/>
            <a:ext cx="3717205" cy="2440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6519405" y="1684740"/>
            <a:ext cx="2158762" cy="27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 normal flow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032" y="4446179"/>
            <a:ext cx="3708854" cy="171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CSS floating example 1</a:t>
            </a:r>
          </a:p>
        </p:txBody>
      </p:sp>
      <p:sp>
        <p:nvSpPr>
          <p:cNvPr id="40962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411662"/>
          </a:xfrm>
        </p:spPr>
        <p:txBody>
          <a:bodyPr/>
          <a:lstStyle/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r>
              <a:rPr lang="en-GB" sz="2000" dirty="0">
                <a:latin typeface="Arial" charset="0"/>
              </a:rPr>
              <a:t>Here the image is moved </a:t>
            </a:r>
            <a:r>
              <a:rPr lang="en-GB" sz="2000" dirty="0" smtClean="0">
                <a:latin typeface="Arial" charset="0"/>
              </a:rPr>
              <a:t>(“floated”) as </a:t>
            </a:r>
            <a:r>
              <a:rPr lang="en-GB" sz="2000" dirty="0">
                <a:latin typeface="Arial" charset="0"/>
              </a:rPr>
              <a:t>far as possible to the </a:t>
            </a:r>
            <a:r>
              <a:rPr lang="en-GB" sz="2000" dirty="0" smtClean="0">
                <a:latin typeface="Arial" charset="0"/>
              </a:rPr>
              <a:t>right of its parent (the p)</a:t>
            </a:r>
            <a:endParaRPr lang="en-GB" sz="2000" dirty="0">
              <a:latin typeface="Arial" charset="0"/>
            </a:endParaRPr>
          </a:p>
          <a:p>
            <a:r>
              <a:rPr lang="en-GB" sz="2000" dirty="0">
                <a:latin typeface="Arial" charset="0"/>
              </a:rPr>
              <a:t>The other (</a:t>
            </a:r>
            <a:r>
              <a:rPr lang="ja-JP" altLang="en-GB" sz="2000" dirty="0">
                <a:latin typeface="Arial" charset="0"/>
              </a:rPr>
              <a:t>“</a:t>
            </a:r>
            <a:r>
              <a:rPr lang="en-GB" altLang="ja-JP" sz="2000" dirty="0">
                <a:latin typeface="Arial" charset="0"/>
              </a:rPr>
              <a:t>non-floated</a:t>
            </a:r>
            <a:r>
              <a:rPr lang="ja-JP" altLang="en-GB" sz="2000" dirty="0">
                <a:latin typeface="Arial" charset="0"/>
              </a:rPr>
              <a:t>”</a:t>
            </a:r>
            <a:r>
              <a:rPr lang="en-GB" altLang="ja-JP" sz="2000" dirty="0">
                <a:latin typeface="Arial" charset="0"/>
              </a:rPr>
              <a:t>) page content flows (wraps) around the floated </a:t>
            </a:r>
            <a:r>
              <a:rPr lang="en-GB" altLang="ja-JP" sz="2000" dirty="0" smtClean="0">
                <a:latin typeface="Arial" charset="0"/>
              </a:rPr>
              <a:t>image</a:t>
            </a:r>
            <a:endParaRPr lang="en-GB" sz="2000" dirty="0">
              <a:latin typeface="Arial" charset="0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2888" y="1714500"/>
            <a:ext cx="4329112" cy="2000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&lt;p&gt;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     &lt;img class="planets" src="images/earth.jpg"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/>
              <a:t>	</a:t>
            </a:r>
            <a:r>
              <a:rPr lang="en-GB" sz="1800" dirty="0" smtClean="0"/>
              <a:t>alt="Image of the Earth"&gt;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	Paragraph 1 text Paragraph 1 text ...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&lt;/p&gt;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643438" y="1714500"/>
            <a:ext cx="4038600" cy="2000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.planets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	        </a:t>
            </a:r>
            <a:r>
              <a:rPr lang="en-GB" sz="1800" dirty="0" smtClean="0">
                <a:solidFill>
                  <a:srgbClr val="FF0000"/>
                </a:solidFill>
              </a:rPr>
              <a:t>float: right;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}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p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	        background-color: #E0FFFF;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sz="1800" dirty="0" smtClean="0"/>
              <a:t>}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8358188" y="3998913"/>
            <a:ext cx="428625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149725"/>
            <a:ext cx="4143375" cy="249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CSS floating example 2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00808"/>
            <a:ext cx="4330824" cy="4871443"/>
          </a:xfrm>
        </p:spPr>
        <p:txBody>
          <a:bodyPr/>
          <a:lstStyle/>
          <a:p>
            <a:r>
              <a:rPr lang="en-GB" dirty="0" smtClean="0">
                <a:latin typeface="Arial" charset="0"/>
              </a:rPr>
              <a:t>In the last example we floated an inline element. Here we show a floated block element</a:t>
            </a:r>
          </a:p>
          <a:p>
            <a:r>
              <a:rPr lang="en-GB" dirty="0" smtClean="0">
                <a:latin typeface="Arial" charset="0"/>
              </a:rPr>
              <a:t>Again the other content flows around it </a:t>
            </a:r>
            <a:endParaRPr lang="en-GB" dirty="0">
              <a:latin typeface="Arial" charset="0"/>
            </a:endParaRPr>
          </a:p>
          <a:p>
            <a:r>
              <a:rPr lang="en-GB" dirty="0" smtClean="0">
                <a:latin typeface="Arial" charset="0"/>
              </a:rPr>
              <a:t>Need to provide a width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844824"/>
            <a:ext cx="3914407" cy="368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 (flex)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Designed to allow for column or row </a:t>
            </a:r>
            <a:r>
              <a:rPr lang="en-GB" sz="2400" dirty="0" smtClean="0"/>
              <a:t>layout</a:t>
            </a:r>
          </a:p>
          <a:p>
            <a:r>
              <a:rPr lang="en-GB" sz="2400" dirty="0" smtClean="0"/>
              <a:t>Good if you want multiple elements next to each other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To use it</a:t>
            </a:r>
          </a:p>
          <a:p>
            <a:pPr lvl="1"/>
            <a:r>
              <a:rPr lang="en-GB" sz="2000" dirty="0" smtClean="0"/>
              <a:t>You group </a:t>
            </a:r>
            <a:r>
              <a:rPr lang="en-GB" sz="2000" dirty="0"/>
              <a:t>child </a:t>
            </a:r>
            <a:r>
              <a:rPr lang="en-GB" sz="2000" dirty="0" smtClean="0"/>
              <a:t>elements (flex items) in a flexible parent container and apply </a:t>
            </a:r>
            <a:r>
              <a:rPr lang="en-GB" sz="2000" dirty="0"/>
              <a:t>the CSS </a:t>
            </a:r>
            <a:r>
              <a:rPr lang="en-GB" sz="2000" b="1" dirty="0">
                <a:solidFill>
                  <a:srgbClr val="7030A0"/>
                </a:solidFill>
                <a:latin typeface="Courier New"/>
                <a:cs typeface="Courier New"/>
              </a:rPr>
              <a:t>display: flex;</a:t>
            </a:r>
            <a:r>
              <a:rPr lang="en-GB" sz="2000" dirty="0"/>
              <a:t> </a:t>
            </a:r>
            <a:r>
              <a:rPr lang="en-GB" sz="2000" dirty="0" smtClean="0"/>
              <a:t>to it</a:t>
            </a:r>
          </a:p>
          <a:p>
            <a:pPr lvl="1"/>
            <a:r>
              <a:rPr lang="en-GB" sz="2000" dirty="0" smtClean="0"/>
              <a:t>Then specify if the children should align horizontally side by side (form a row) or vertically under each other (form a </a:t>
            </a:r>
            <a:r>
              <a:rPr lang="en-GB" sz="2000" dirty="0"/>
              <a:t>column) using </a:t>
            </a:r>
            <a:r>
              <a:rPr lang="en-GB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  <a:r>
              <a:rPr lang="en-GB" sz="20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GB" sz="2000" dirty="0">
                <a:cs typeface="Courier New" panose="02070309020205020404" pitchFamily="49" charset="0"/>
              </a:rPr>
              <a:t>(with values </a:t>
            </a:r>
            <a:r>
              <a:rPr lang="en-GB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GB" sz="2000" dirty="0">
                <a:cs typeface="Courier New" panose="02070309020205020404" pitchFamily="49" charset="0"/>
              </a:rPr>
              <a:t> or </a:t>
            </a:r>
            <a:r>
              <a:rPr lang="en-GB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GB" sz="2000" dirty="0" smtClean="0">
                <a:cs typeface="Courier New" panose="02070309020205020404" pitchFamily="49" charset="0"/>
              </a:rPr>
              <a:t>)</a:t>
            </a:r>
            <a:endParaRPr lang="en-GB" sz="2000" dirty="0" smtClean="0"/>
          </a:p>
          <a:p>
            <a:r>
              <a:rPr lang="en-GB" sz="2400" dirty="0" smtClean="0"/>
              <a:t>Advantages include</a:t>
            </a:r>
          </a:p>
          <a:p>
            <a:pPr lvl="1"/>
            <a:r>
              <a:rPr lang="en-GB" sz="1800" dirty="0" smtClean="0"/>
              <a:t>adaptive, that is it resizes well for a fluid layout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make neighbouring items the same height 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order that items display compared to the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order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1043608" y="2636912"/>
            <a:ext cx="52565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E.g. for menu bars, product listings, galleries etc.</a:t>
            </a:r>
          </a:p>
        </p:txBody>
      </p:sp>
    </p:spTree>
    <p:extLst>
      <p:ext uri="{BB962C8B-B14F-4D97-AF65-F5344CB8AC3E}">
        <p14:creationId xmlns:p14="http://schemas.microsoft.com/office/powerpoint/2010/main" val="18234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 examples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5" y="1916832"/>
            <a:ext cx="558595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58" y="3140967"/>
            <a:ext cx="3669201" cy="22456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6216" y="1958625"/>
            <a:ext cx="2448272" cy="99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b="1" u="sng" dirty="0" smtClean="0"/>
              <a:t>Row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display: flex;</a:t>
            </a:r>
          </a:p>
          <a:p>
            <a:pPr>
              <a:spcAft>
                <a:spcPts val="600"/>
              </a:spcAft>
            </a:pPr>
            <a:r>
              <a:rPr lang="en-GB" dirty="0"/>
              <a:t>f</a:t>
            </a:r>
            <a:r>
              <a:rPr lang="en-GB" dirty="0" smtClean="0"/>
              <a:t>lex-direction: row;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6139012" y="2456892"/>
            <a:ext cx="37720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33380" y="3212976"/>
            <a:ext cx="2448272" cy="99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b="1" u="sng" dirty="0"/>
              <a:t>C</a:t>
            </a:r>
            <a:r>
              <a:rPr lang="en-GB" b="1" u="sng" dirty="0" smtClean="0"/>
              <a:t>olumn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display: flex;</a:t>
            </a:r>
          </a:p>
          <a:p>
            <a:pPr>
              <a:spcAft>
                <a:spcPts val="600"/>
              </a:spcAft>
            </a:pPr>
            <a:r>
              <a:rPr lang="en-GB" dirty="0"/>
              <a:t>f</a:t>
            </a:r>
            <a:r>
              <a:rPr lang="en-GB" dirty="0" smtClean="0"/>
              <a:t>lex-direction: column;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11959" y="3717032"/>
            <a:ext cx="230425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187752" y="4257216"/>
            <a:ext cx="230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456892"/>
            <a:ext cx="5770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 smtClean="0"/>
              <a:t>can we make it vertical?</a:t>
            </a:r>
            <a:endParaRPr lang="en-GB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5108296" y="2780929"/>
            <a:ext cx="2488040" cy="2016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>
                <a:ea typeface="Arial" charset="0"/>
                <a:cs typeface="Arial" charset="0"/>
              </a:rPr>
              <a:t>nav ul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>
                <a:ea typeface="Arial" charset="0"/>
                <a:cs typeface="Arial" charset="0"/>
              </a:rPr>
              <a:t>	display: flex;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>
                <a:ea typeface="Arial" charset="0"/>
                <a:cs typeface="Arial" charset="0"/>
              </a:rPr>
              <a:t>	flex-direction: row;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>
                <a:ea typeface="Arial" charset="0"/>
                <a:cs typeface="Arial" charset="0"/>
              </a:rPr>
              <a:t>	list-style: none</a:t>
            </a:r>
            <a:r>
              <a:rPr lang="en-GB" dirty="0" smtClean="0">
                <a:ea typeface="Arial" charset="0"/>
                <a:cs typeface="Arial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…</a:t>
            </a:r>
            <a:endParaRPr lang="en-GB" dirty="0">
              <a:ea typeface="Arial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2780928"/>
            <a:ext cx="4032448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&lt;nav&gt;</a:t>
            </a:r>
          </a:p>
          <a:p>
            <a:pPr marL="349250" lvl="1" indent="0">
              <a:buNone/>
            </a:pPr>
            <a:r>
              <a:rPr lang="en-GB" sz="1800" dirty="0" smtClean="0"/>
              <a:t>&lt;</a:t>
            </a:r>
            <a:r>
              <a:rPr lang="en-GB" sz="1800" dirty="0"/>
              <a:t>ul&gt;</a:t>
            </a:r>
          </a:p>
          <a:p>
            <a:pPr marL="349250" lvl="1" indent="0">
              <a:buNone/>
            </a:pPr>
            <a:r>
              <a:rPr lang="it-IT" sz="1800" dirty="0"/>
              <a:t> </a:t>
            </a:r>
            <a:r>
              <a:rPr lang="it-IT" sz="1800" dirty="0" smtClean="0"/>
              <a:t>    &lt;</a:t>
            </a:r>
            <a:r>
              <a:rPr lang="it-IT" sz="1800" dirty="0"/>
              <a:t>li&gt;&lt;a href="#"&gt;Home&lt;/a&gt;&lt;/li&gt;</a:t>
            </a:r>
          </a:p>
          <a:p>
            <a:pPr marL="349250" lvl="1" indent="0">
              <a:buNone/>
            </a:pPr>
            <a:r>
              <a:rPr lang="it-IT" sz="1800" dirty="0"/>
              <a:t> </a:t>
            </a:r>
            <a:r>
              <a:rPr lang="it-IT" sz="1800" dirty="0" smtClean="0"/>
              <a:t>    &lt;</a:t>
            </a:r>
            <a:r>
              <a:rPr lang="it-IT" sz="1800" dirty="0"/>
              <a:t>li&gt;&lt;a href="#"&gt;News&lt;/a&gt;&lt;/li&gt;</a:t>
            </a:r>
          </a:p>
          <a:p>
            <a:pPr marL="349250" lvl="1" indent="0">
              <a:buNone/>
            </a:pPr>
            <a:r>
              <a:rPr lang="it-IT" sz="1800" dirty="0"/>
              <a:t> </a:t>
            </a:r>
            <a:r>
              <a:rPr lang="it-IT" sz="1800" dirty="0" smtClean="0"/>
              <a:t>    ...</a:t>
            </a:r>
            <a:endParaRPr lang="en-GB" sz="1800" dirty="0"/>
          </a:p>
          <a:p>
            <a:pPr marL="349250" lvl="1" indent="0">
              <a:buNone/>
            </a:pPr>
            <a:r>
              <a:rPr lang="en-GB" sz="1800" dirty="0" smtClean="0"/>
              <a:t>&lt;/</a:t>
            </a:r>
            <a:r>
              <a:rPr lang="en-GB" sz="1800" dirty="0"/>
              <a:t>ul</a:t>
            </a:r>
            <a:r>
              <a:rPr lang="en-GB" sz="1800" dirty="0" smtClean="0"/>
              <a:t>&gt;</a:t>
            </a:r>
          </a:p>
          <a:p>
            <a:pPr marL="0" indent="0">
              <a:buNone/>
            </a:pPr>
            <a:r>
              <a:rPr lang="en-GB" sz="1800" dirty="0" smtClean="0"/>
              <a:t>&lt;/nav&gt;</a:t>
            </a:r>
            <a:endParaRPr lang="en-GB" sz="1800" kern="0" dirty="0">
              <a:ea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22812"/>
            <a:ext cx="5130848" cy="4404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51520" y="2060848"/>
            <a:ext cx="5770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Flex-based full page layouts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Flexbox is most suitable for putting items in a line (e.g., for navigation bars, product “cards” etc.)</a:t>
            </a:r>
          </a:p>
          <a:p>
            <a:r>
              <a:rPr lang="en-GB" sz="2000" dirty="0" smtClean="0"/>
              <a:t>However, you can use it to create fluid full page layouts (although eventually CSS Grid Layout may be better suited for that) </a:t>
            </a:r>
          </a:p>
          <a:p>
            <a:pPr lvl="1"/>
            <a:r>
              <a:rPr lang="en-GB" sz="1800" dirty="0" smtClean="0"/>
              <a:t>For example, how can we use flex to get the following? </a:t>
            </a:r>
          </a:p>
          <a:p>
            <a:pPr lvl="1"/>
            <a:r>
              <a:rPr lang="en-GB" sz="1800" dirty="0" smtClean="0"/>
              <a:t>How could we use the order property?</a:t>
            </a:r>
            <a:endParaRPr lang="en-GB" sz="1800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899593" y="3935139"/>
            <a:ext cx="3024335" cy="2662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972617" y="3987478"/>
            <a:ext cx="2808288" cy="593651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&lt;header&gt;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72617" y="6073330"/>
            <a:ext cx="2808288" cy="4302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&lt;footer&gt;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72617" y="4652863"/>
            <a:ext cx="2808288" cy="13684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 smtClean="0">
                <a:solidFill>
                  <a:schemeClr val="bg1"/>
                </a:solidFill>
              </a:rPr>
              <a:t>wrapper</a:t>
            </a:r>
            <a:endParaRPr lang="en-GB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031731" y="5013177"/>
            <a:ext cx="1676174" cy="831553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 smtClean="0">
                <a:solidFill>
                  <a:schemeClr val="bg1"/>
                </a:solidFill>
              </a:rPr>
              <a:t>&lt;main&gt;</a:t>
            </a:r>
            <a:endParaRPr lang="en-GB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366322" y="3933056"/>
            <a:ext cx="4094110" cy="26622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4499992" y="3987478"/>
            <a:ext cx="3836326" cy="593651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&lt;header&gt;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499992" y="6073330"/>
            <a:ext cx="3836326" cy="4302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&lt;footer&gt;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499992" y="4652863"/>
            <a:ext cx="3836326" cy="1349029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 smtClean="0">
                <a:solidFill>
                  <a:schemeClr val="bg1"/>
                </a:solidFill>
              </a:rPr>
              <a:t>wrapper</a:t>
            </a:r>
            <a:endParaRPr lang="en-GB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153942" y="4988619"/>
            <a:ext cx="1089020" cy="8886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Arial" charset="0"/>
              </a:rPr>
              <a:t>&lt;aside</a:t>
            </a:r>
            <a:r>
              <a:rPr lang="en-GB" sz="2000" dirty="0" smtClean="0">
                <a:solidFill>
                  <a:schemeClr val="bg1"/>
                </a:solidFill>
                <a:latin typeface="Arial" charset="0"/>
              </a:rPr>
              <a:t>&gt; - news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532012" y="5013176"/>
            <a:ext cx="1528574" cy="83326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 smtClean="0">
                <a:solidFill>
                  <a:schemeClr val="bg1"/>
                </a:solidFill>
              </a:rPr>
              <a:t>&lt;main&gt;</a:t>
            </a:r>
            <a:endParaRPr lang="en-GB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68619" y="5006089"/>
            <a:ext cx="894766" cy="83864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&lt;nav&gt;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043608" y="5013177"/>
            <a:ext cx="894766" cy="83864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7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675"/>
              </a:spcBef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defRPr sz="27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575"/>
              </a:spcBef>
              <a:buClr>
                <a:srgbClr val="CCCCFF"/>
              </a:buClr>
              <a:buSzPct val="65000"/>
              <a:buFont typeface="Wingdings" panose="05000000000000000000" pitchFamily="2" charset="2"/>
              <a:buChar char=""/>
              <a:defRPr sz="23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00"/>
              </a:spcBef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&lt;nav&gt;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72617" y="5432497"/>
            <a:ext cx="280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5165" y="5425409"/>
            <a:ext cx="3831153" cy="7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24" y="3573016"/>
            <a:ext cx="4572571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67544" y="565498"/>
            <a:ext cx="7543800" cy="703262"/>
          </a:xfrm>
        </p:spPr>
        <p:txBody>
          <a:bodyPr/>
          <a:lstStyle/>
          <a:p>
            <a:r>
              <a:rPr lang="en-GB" dirty="0" smtClean="0">
                <a:latin typeface="Arial" charset="0"/>
              </a:rPr>
              <a:t>Flex </a:t>
            </a:r>
            <a:r>
              <a:rPr lang="en-GB" dirty="0">
                <a:latin typeface="Arial" charset="0"/>
              </a:rPr>
              <a:t>- two </a:t>
            </a:r>
            <a:r>
              <a:rPr lang="en-GB" dirty="0" smtClean="0">
                <a:latin typeface="Arial" charset="0"/>
              </a:rPr>
              <a:t>column layout ex</a:t>
            </a:r>
            <a:endParaRPr lang="en-GB" dirty="0"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496" y="1824003"/>
            <a:ext cx="4329113" cy="46293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&lt;nav</a:t>
            </a:r>
            <a:r>
              <a:rPr lang="en-GB" dirty="0" smtClean="0">
                <a:ea typeface="Arial" charset="0"/>
                <a:cs typeface="Arial" charset="0"/>
              </a:rPr>
              <a:t>&gt;</a:t>
            </a:r>
            <a:endParaRPr lang="en-GB" dirty="0">
              <a:ea typeface="Arial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	</a:t>
            </a:r>
            <a:r>
              <a:rPr lang="en-GB" dirty="0" smtClean="0">
                <a:ea typeface="Arial" charset="0"/>
                <a:cs typeface="Arial" charset="0"/>
              </a:rPr>
              <a:t>…&lt;a </a:t>
            </a:r>
            <a:r>
              <a:rPr lang="en-GB" dirty="0">
                <a:ea typeface="Arial" charset="0"/>
                <a:cs typeface="Arial" charset="0"/>
              </a:rPr>
              <a:t>href = "#"&gt;Home&lt;/a</a:t>
            </a:r>
            <a:r>
              <a:rPr lang="en-GB" dirty="0" smtClean="0">
                <a:ea typeface="Arial" charset="0"/>
                <a:cs typeface="Arial" charset="0"/>
              </a:rPr>
              <a:t>&gt; …</a:t>
            </a:r>
            <a:endParaRPr lang="en-GB" dirty="0">
              <a:ea typeface="Arial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&lt;/nav&gt;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&lt;header&gt;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	&lt;h1&gt;Review it!&lt;/h1&gt;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&lt;/header&gt;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&lt;main&gt;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	&lt;h2&gt;Latest&lt;/h2&gt;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	&lt;p&gt;&lt;img src ="Sugababes.jpg" </a:t>
            </a:r>
            <a:r>
              <a:rPr lang="en-GB" dirty="0" smtClean="0">
                <a:ea typeface="Arial" charset="0"/>
                <a:cs typeface="Arial" charset="0"/>
              </a:rPr>
              <a:t>	…&gt;</a:t>
            </a:r>
            <a:r>
              <a:rPr lang="en-GB" dirty="0">
                <a:ea typeface="Arial" charset="0"/>
                <a:cs typeface="Arial" charset="0"/>
              </a:rPr>
              <a:t>'Overloaded' </a:t>
            </a:r>
            <a:r>
              <a:rPr lang="en-GB" dirty="0" smtClean="0">
                <a:ea typeface="Arial" charset="0"/>
                <a:cs typeface="Arial" charset="0"/>
              </a:rPr>
              <a:t>…&lt;/</a:t>
            </a:r>
            <a:r>
              <a:rPr lang="en-GB" dirty="0">
                <a:ea typeface="Arial" charset="0"/>
                <a:cs typeface="Arial" charset="0"/>
              </a:rPr>
              <a:t>p&gt;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&lt;/main&gt;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&lt;footer</a:t>
            </a:r>
            <a:r>
              <a:rPr lang="en-GB" dirty="0" smtClean="0">
                <a:ea typeface="Arial" charset="0"/>
                <a:cs typeface="Arial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	&lt;</a:t>
            </a:r>
            <a:r>
              <a:rPr lang="en-GB" dirty="0">
                <a:ea typeface="Arial" charset="0"/>
                <a:cs typeface="Arial" charset="0"/>
              </a:rPr>
              <a:t>p&gt;Product </a:t>
            </a:r>
            <a:r>
              <a:rPr lang="en-GB" dirty="0" smtClean="0">
                <a:ea typeface="Arial" charset="0"/>
                <a:cs typeface="Arial" charset="0"/>
              </a:rPr>
              <a:t>…&lt;/</a:t>
            </a:r>
            <a:r>
              <a:rPr lang="en-GB" dirty="0">
                <a:ea typeface="Arial" charset="0"/>
                <a:cs typeface="Arial" charset="0"/>
              </a:rPr>
              <a:t>p</a:t>
            </a:r>
            <a:r>
              <a:rPr lang="en-GB" dirty="0" smtClean="0">
                <a:ea typeface="Arial" charset="0"/>
                <a:cs typeface="Arial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&lt;/</a:t>
            </a:r>
            <a:r>
              <a:rPr lang="en-GB" dirty="0">
                <a:ea typeface="Arial" charset="0"/>
                <a:cs typeface="Arial" charset="0"/>
              </a:rPr>
              <a:t>footer&gt;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en-GB" dirty="0">
              <a:ea typeface="Arial" charset="0"/>
              <a:cs typeface="Arial" charset="0"/>
            </a:endParaRPr>
          </a:p>
        </p:txBody>
      </p:sp>
      <p:sp>
        <p:nvSpPr>
          <p:cNvPr id="49155" name="Content Placeholder 8"/>
          <p:cNvSpPr>
            <a:spLocks noGrp="1"/>
          </p:cNvSpPr>
          <p:nvPr>
            <p:ph sz="half" idx="2"/>
          </p:nvPr>
        </p:nvSpPr>
        <p:spPr>
          <a:xfrm>
            <a:off x="4648199" y="1727224"/>
            <a:ext cx="4038600" cy="4411663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dirty="0">
                <a:latin typeface="Arial" charset="0"/>
              </a:rPr>
              <a:t>This HTML will display as follows under normal 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3924" y="4293096"/>
            <a:ext cx="4572571" cy="977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463924" y="3573016"/>
            <a:ext cx="457257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463924" y="5270561"/>
            <a:ext cx="4572571" cy="246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25" y="3861048"/>
            <a:ext cx="4572571" cy="43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292080" y="5661248"/>
            <a:ext cx="374441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Each major section (grouped area) is shown with a border. We will position them later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390962" y="3590720"/>
            <a:ext cx="591563" cy="25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nav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011344" y="3891639"/>
            <a:ext cx="986421" cy="28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260431" y="4311717"/>
            <a:ext cx="722093" cy="28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119872" y="5212080"/>
            <a:ext cx="877893" cy="28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1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Content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3200" dirty="0">
                <a:latin typeface="Arial" charset="0"/>
                <a:ea typeface="Arial" charset="0"/>
                <a:cs typeface="Arial" charset="0"/>
              </a:rPr>
              <a:t>Structuring your </a:t>
            </a:r>
            <a:r>
              <a:rPr lang="en-GB" sz="3200" dirty="0" smtClean="0">
                <a:latin typeface="Arial" charset="0"/>
                <a:ea typeface="Arial" charset="0"/>
                <a:cs typeface="Arial" charset="0"/>
              </a:rPr>
              <a:t>layout, inc. wireframes</a:t>
            </a:r>
            <a:endParaRPr lang="en-GB" sz="32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GB" sz="3200" dirty="0">
                <a:latin typeface="Arial" charset="0"/>
                <a:ea typeface="Arial" charset="0"/>
                <a:cs typeface="Arial" charset="0"/>
              </a:rPr>
              <a:t>The Box Model</a:t>
            </a:r>
          </a:p>
          <a:p>
            <a:pPr lvl="1"/>
            <a:r>
              <a:rPr lang="en-GB" sz="3200" dirty="0" smtClean="0">
                <a:latin typeface="Arial" charset="0"/>
                <a:ea typeface="Arial" charset="0"/>
                <a:cs typeface="Arial" charset="0"/>
              </a:rPr>
              <a:t>Positioning using CSS</a:t>
            </a:r>
          </a:p>
          <a:p>
            <a:pPr lvl="1"/>
            <a:r>
              <a:rPr lang="en-GB" sz="3200" dirty="0" smtClean="0">
                <a:latin typeface="Arial" charset="0"/>
                <a:ea typeface="Arial" charset="0"/>
                <a:cs typeface="Arial" charset="0"/>
              </a:rPr>
              <a:t>Creating </a:t>
            </a:r>
            <a:r>
              <a:rPr lang="en-GB" sz="3200" dirty="0">
                <a:latin typeface="Arial" charset="0"/>
                <a:ea typeface="Arial" charset="0"/>
                <a:cs typeface="Arial" charset="0"/>
              </a:rPr>
              <a:t>page layouts using </a:t>
            </a:r>
            <a:r>
              <a:rPr lang="en-GB" sz="3200" dirty="0" smtClean="0">
                <a:latin typeface="Arial" charset="0"/>
                <a:ea typeface="Arial" charset="0"/>
                <a:cs typeface="Arial" charset="0"/>
              </a:rPr>
              <a:t>CSS</a:t>
            </a:r>
          </a:p>
          <a:p>
            <a:pPr lvl="1"/>
            <a:r>
              <a:rPr lang="en-GB" sz="3200" dirty="0" smtClean="0">
                <a:latin typeface="Arial" charset="0"/>
                <a:ea typeface="Arial" charset="0"/>
                <a:cs typeface="Arial" charset="0"/>
              </a:rPr>
              <a:t>Responsive Web Design</a:t>
            </a:r>
            <a:endParaRPr lang="en-GB" sz="3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GB" sz="21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GB" sz="21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Flex: </a:t>
            </a:r>
            <a:r>
              <a:rPr lang="en-GB" dirty="0" smtClean="0"/>
              <a:t>two </a:t>
            </a:r>
            <a:r>
              <a:rPr lang="en-GB" dirty="0"/>
              <a:t>column layout 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835696" y="1556792"/>
            <a:ext cx="5616624" cy="113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dirty="0" smtClean="0"/>
              <a:t>Create an html flex parent “wrapper” with the CSS:</a:t>
            </a:r>
          </a:p>
          <a:p>
            <a:pPr>
              <a:spcAft>
                <a:spcPts val="600"/>
              </a:spcAft>
            </a:pPr>
            <a:r>
              <a:rPr lang="en-GB" dirty="0"/>
              <a:t>display: </a:t>
            </a:r>
            <a:r>
              <a:rPr lang="en-GB" dirty="0" smtClean="0"/>
              <a:t>flex;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flex-direction: row;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3968" y="2708920"/>
            <a:ext cx="0" cy="36004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66307" y="3068960"/>
            <a:ext cx="8811386" cy="2556958"/>
            <a:chOff x="179512" y="2564904"/>
            <a:chExt cx="8811386" cy="255695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564904"/>
              <a:ext cx="8792279" cy="255695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125169" y="3249652"/>
              <a:ext cx="7863701" cy="14401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5169" y="4689813"/>
              <a:ext cx="7863701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4725" y="2671368"/>
              <a:ext cx="792088" cy="241381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27197" y="2584253"/>
              <a:ext cx="7863701" cy="700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9004" y="3092730"/>
            <a:ext cx="8816661" cy="25685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63668" y="5909430"/>
            <a:ext cx="2669468" cy="903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dirty="0" smtClean="0"/>
              <a:t>nav is one child element – the first column. Set width using CSS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57200" y="5589240"/>
            <a:ext cx="0" cy="32019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15616" y="3175424"/>
            <a:ext cx="7776864" cy="241381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517212" y="5949280"/>
            <a:ext cx="5441374" cy="85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dirty="0" smtClean="0"/>
              <a:t>Place another html “wrapper” around the header, main and footer areas to make a second child element – the second column. Set width? 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16016" y="5661248"/>
            <a:ext cx="10670" cy="2880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370876" y="773402"/>
            <a:ext cx="5832647" cy="61007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&lt;</a:t>
            </a:r>
            <a:r>
              <a:rPr lang="en-GB" dirty="0" smtClean="0">
                <a:solidFill>
                  <a:srgbClr val="FF0000"/>
                </a:solidFill>
                <a:latin typeface="+mj-lt"/>
                <a:ea typeface="Arial" charset="0"/>
                <a:cs typeface="Arial" charset="0"/>
              </a:rPr>
              <a:t>div id=</a:t>
            </a: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"</a:t>
            </a:r>
            <a:r>
              <a:rPr lang="en-GB" dirty="0" smtClean="0">
                <a:solidFill>
                  <a:srgbClr val="FF0000"/>
                </a:solidFill>
                <a:latin typeface="+mj-lt"/>
                <a:ea typeface="Arial" charset="0"/>
                <a:cs typeface="Arial" charset="0"/>
              </a:rPr>
              <a:t>flexParent"&gt;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latin typeface="+mj-lt"/>
                <a:ea typeface="Arial" charset="0"/>
                <a:cs typeface="Arial" charset="0"/>
              </a:rPr>
              <a:t>	&lt;nav</a:t>
            </a:r>
            <a:r>
              <a:rPr lang="en-GB" dirty="0" smtClean="0">
                <a:latin typeface="+mj-lt"/>
                <a:ea typeface="Arial" charset="0"/>
                <a:cs typeface="Arial" charset="0"/>
              </a:rPr>
              <a:t>&gt; </a:t>
            </a:r>
            <a:r>
              <a:rPr lang="en-GB" dirty="0">
                <a:latin typeface="+mj-lt"/>
                <a:cs typeface="Courier New"/>
              </a:rPr>
              <a:t>&lt;!-- child element </a:t>
            </a:r>
            <a:r>
              <a:rPr lang="en-GB" dirty="0" smtClean="0">
                <a:latin typeface="+mj-lt"/>
                <a:cs typeface="Courier New"/>
              </a:rPr>
              <a:t>--&gt;</a:t>
            </a:r>
            <a:endParaRPr lang="en-GB" dirty="0">
              <a:ea typeface="Arial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	&lt;a href = "#"&gt;Home&lt;/a</a:t>
            </a:r>
            <a:r>
              <a:rPr lang="en-GB" dirty="0" smtClean="0">
                <a:ea typeface="Arial" charset="0"/>
                <a:cs typeface="Arial" charset="0"/>
              </a:rPr>
              <a:t>&gt; …</a:t>
            </a:r>
            <a:endParaRPr lang="en-GB" dirty="0">
              <a:ea typeface="Arial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&lt;/nav</a:t>
            </a:r>
            <a:r>
              <a:rPr lang="en-GB" dirty="0" smtClean="0">
                <a:ea typeface="Arial" charset="0"/>
                <a:cs typeface="Arial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&lt;div </a:t>
            </a: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id=</a:t>
            </a: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"</a:t>
            </a: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content"&gt; </a:t>
            </a:r>
            <a:r>
              <a:rPr lang="en-GB" dirty="0">
                <a:cs typeface="Courier New"/>
              </a:rPr>
              <a:t>&lt;!-- child element </a:t>
            </a:r>
            <a:r>
              <a:rPr lang="en-GB" dirty="0" smtClean="0">
                <a:cs typeface="Courier New"/>
              </a:rPr>
              <a:t>--&gt;</a:t>
            </a:r>
            <a:endParaRPr lang="en-GB" dirty="0">
              <a:ea typeface="Arial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	&lt;</a:t>
            </a:r>
            <a:r>
              <a:rPr lang="en-GB" dirty="0">
                <a:ea typeface="Arial" charset="0"/>
                <a:cs typeface="Arial" charset="0"/>
              </a:rPr>
              <a:t>header&gt;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	</a:t>
            </a:r>
            <a:r>
              <a:rPr lang="en-GB" dirty="0" smtClean="0">
                <a:ea typeface="Arial" charset="0"/>
                <a:cs typeface="Arial" charset="0"/>
              </a:rPr>
              <a:t>	&lt;</a:t>
            </a:r>
            <a:r>
              <a:rPr lang="en-GB" dirty="0">
                <a:ea typeface="Arial" charset="0"/>
                <a:cs typeface="Arial" charset="0"/>
              </a:rPr>
              <a:t>h1&gt;Review it!&lt;/h1&gt;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	&lt;/</a:t>
            </a:r>
            <a:r>
              <a:rPr lang="en-GB" dirty="0">
                <a:ea typeface="Arial" charset="0"/>
                <a:cs typeface="Arial" charset="0"/>
              </a:rPr>
              <a:t>header&gt;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	&lt;</a:t>
            </a:r>
            <a:r>
              <a:rPr lang="en-GB" dirty="0">
                <a:ea typeface="Arial" charset="0"/>
                <a:cs typeface="Arial" charset="0"/>
              </a:rPr>
              <a:t>main&gt;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	</a:t>
            </a:r>
            <a:r>
              <a:rPr lang="en-GB" dirty="0" smtClean="0">
                <a:ea typeface="Arial" charset="0"/>
                <a:cs typeface="Arial" charset="0"/>
              </a:rPr>
              <a:t>	&lt;</a:t>
            </a:r>
            <a:r>
              <a:rPr lang="en-GB" dirty="0">
                <a:ea typeface="Arial" charset="0"/>
                <a:cs typeface="Arial" charset="0"/>
              </a:rPr>
              <a:t>h2&gt;Latest&lt;/h2&gt;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	</a:t>
            </a:r>
            <a:r>
              <a:rPr lang="en-GB" dirty="0" smtClean="0">
                <a:ea typeface="Arial" charset="0"/>
                <a:cs typeface="Arial" charset="0"/>
              </a:rPr>
              <a:t>	&lt;</a:t>
            </a:r>
            <a:r>
              <a:rPr lang="en-GB" dirty="0">
                <a:ea typeface="Arial" charset="0"/>
                <a:cs typeface="Arial" charset="0"/>
              </a:rPr>
              <a:t>p&gt;&lt;img src ="Sugababes.jpg" </a:t>
            </a:r>
            <a:r>
              <a:rPr lang="en-GB" dirty="0" smtClean="0">
                <a:ea typeface="Arial" charset="0"/>
                <a:cs typeface="Arial" charset="0"/>
              </a:rPr>
              <a:t>… 			&gt;</a:t>
            </a:r>
            <a:r>
              <a:rPr lang="en-GB" dirty="0">
                <a:ea typeface="Arial" charset="0"/>
                <a:cs typeface="Arial" charset="0"/>
              </a:rPr>
              <a:t>'Overloaded' </a:t>
            </a:r>
            <a:r>
              <a:rPr lang="en-GB" dirty="0" smtClean="0">
                <a:ea typeface="Arial" charset="0"/>
                <a:cs typeface="Arial" charset="0"/>
              </a:rPr>
              <a:t>…&lt;/</a:t>
            </a:r>
            <a:r>
              <a:rPr lang="en-GB" dirty="0">
                <a:ea typeface="Arial" charset="0"/>
                <a:cs typeface="Arial" charset="0"/>
              </a:rPr>
              <a:t>p&gt;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	&lt;/</a:t>
            </a:r>
            <a:r>
              <a:rPr lang="en-GB" dirty="0">
                <a:ea typeface="Arial" charset="0"/>
                <a:cs typeface="Arial" charset="0"/>
              </a:rPr>
              <a:t>main&gt;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	&lt;</a:t>
            </a:r>
            <a:r>
              <a:rPr lang="en-GB" dirty="0">
                <a:ea typeface="Arial" charset="0"/>
                <a:cs typeface="Arial" charset="0"/>
              </a:rPr>
              <a:t>footer</a:t>
            </a:r>
            <a:r>
              <a:rPr lang="en-GB" dirty="0" smtClean="0">
                <a:ea typeface="Arial" charset="0"/>
                <a:cs typeface="Arial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		&lt;</a:t>
            </a:r>
            <a:r>
              <a:rPr lang="en-GB" dirty="0">
                <a:ea typeface="Arial" charset="0"/>
                <a:cs typeface="Arial" charset="0"/>
              </a:rPr>
              <a:t>p&gt;Product </a:t>
            </a:r>
            <a:r>
              <a:rPr lang="en-GB" dirty="0" smtClean="0">
                <a:ea typeface="Arial" charset="0"/>
                <a:cs typeface="Arial" charset="0"/>
              </a:rPr>
              <a:t>…&lt;/</a:t>
            </a:r>
            <a:r>
              <a:rPr lang="en-GB" dirty="0">
                <a:ea typeface="Arial" charset="0"/>
                <a:cs typeface="Arial" charset="0"/>
              </a:rPr>
              <a:t>p</a:t>
            </a:r>
            <a:r>
              <a:rPr lang="en-GB" dirty="0" smtClean="0">
                <a:ea typeface="Arial" charset="0"/>
                <a:cs typeface="Arial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</a:t>
            </a:r>
            <a:r>
              <a:rPr lang="en-GB" dirty="0" smtClean="0">
                <a:ea typeface="Arial" charset="0"/>
                <a:cs typeface="Arial" charset="0"/>
              </a:rPr>
              <a:t>	&lt;/</a:t>
            </a:r>
            <a:r>
              <a:rPr lang="en-GB" dirty="0">
                <a:ea typeface="Arial" charset="0"/>
                <a:cs typeface="Arial" charset="0"/>
              </a:rPr>
              <a:t>footer</a:t>
            </a:r>
            <a:r>
              <a:rPr lang="en-GB" dirty="0" smtClean="0">
                <a:ea typeface="Arial" charset="0"/>
                <a:cs typeface="Arial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 smtClean="0">
                <a:ea typeface="Arial" charset="0"/>
                <a:cs typeface="Arial" charset="0"/>
              </a:rPr>
              <a:t>	</a:t>
            </a: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&lt;/div&gt;</a:t>
            </a:r>
            <a:endParaRPr lang="en-GB" dirty="0">
              <a:solidFill>
                <a:srgbClr val="FF0000"/>
              </a:solidFill>
              <a:ea typeface="Arial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&lt;/div&gt;</a:t>
            </a:r>
            <a:endParaRPr lang="en-GB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2008" y="4293096"/>
            <a:ext cx="910850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1782" y="3662728"/>
            <a:ext cx="591563" cy="25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nav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7884368" y="3333629"/>
            <a:ext cx="914413" cy="28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8082590" y="3846553"/>
            <a:ext cx="722093" cy="28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942579" y="5229520"/>
            <a:ext cx="877893" cy="28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64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87153 -0.0465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76" y="-233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4" grpId="0" animBg="1"/>
      <p:bldP spid="29" grpId="0" animBg="1"/>
      <p:bldP spid="30" grpId="0" animBg="1"/>
      <p:bldP spid="35" grpId="0" animBg="1"/>
      <p:bldP spid="26" grpId="0" animBg="1"/>
      <p:bldP spid="27" grpId="0" animBg="1"/>
      <p:bldP spid="28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float or flex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Float is the best way to make a single element move to one side and allow other content to flow around it</a:t>
            </a:r>
          </a:p>
          <a:p>
            <a:r>
              <a:rPr lang="en-GB" dirty="0" smtClean="0"/>
              <a:t>Flex is best for making multiple elements be side by side, or, one above another</a:t>
            </a:r>
          </a:p>
        </p:txBody>
      </p:sp>
    </p:spTree>
    <p:extLst>
      <p:ext uri="{BB962C8B-B14F-4D97-AF65-F5344CB8AC3E}">
        <p14:creationId xmlns:p14="http://schemas.microsoft.com/office/powerpoint/2010/main" val="42348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Responsive Web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11662"/>
          </a:xfrm>
        </p:spPr>
        <p:txBody>
          <a:bodyPr/>
          <a:lstStyle/>
          <a:p>
            <a:r>
              <a:rPr lang="en-GB" sz="2000" dirty="0" smtClean="0"/>
              <a:t>A strategy to provide suitable layouts for different devices and screen sizes (e.g. mobile, tablet, desktop)</a:t>
            </a:r>
          </a:p>
          <a:p>
            <a:r>
              <a:rPr lang="en-GB" sz="2000" dirty="0" smtClean="0"/>
              <a:t>All get the same HTML for all, but we apply different CSS to it based on screen size using </a:t>
            </a:r>
            <a:r>
              <a:rPr lang="en-GB" sz="2000" dirty="0" smtClean="0">
                <a:solidFill>
                  <a:srgbClr val="7030A0"/>
                </a:solidFill>
              </a:rPr>
              <a:t>CSS media queries</a:t>
            </a:r>
          </a:p>
          <a:p>
            <a:r>
              <a:rPr lang="en-GB" sz="2000" i="1" dirty="0" smtClean="0"/>
              <a:t>Note that it is also important to design pages to work well on a continuum of </a:t>
            </a:r>
            <a:r>
              <a:rPr lang="en-GB" sz="2000" i="1" u="sng" dirty="0" smtClean="0"/>
              <a:t>every</a:t>
            </a:r>
            <a:r>
              <a:rPr lang="en-GB" sz="2000" i="1" dirty="0" smtClean="0"/>
              <a:t> screen width in between by using a </a:t>
            </a:r>
            <a:r>
              <a:rPr lang="en-GB" sz="2000" i="1" dirty="0" smtClean="0">
                <a:solidFill>
                  <a:srgbClr val="7030A0"/>
                </a:solidFill>
              </a:rPr>
              <a:t>flexible fluid </a:t>
            </a:r>
            <a:r>
              <a:rPr lang="en-GB" sz="2000" i="1" dirty="0" smtClean="0"/>
              <a:t>design (by applying, e.g., flex)</a:t>
            </a:r>
          </a:p>
          <a:p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70552"/>
              </p:ext>
            </p:extLst>
          </p:nvPr>
        </p:nvGraphicFramePr>
        <p:xfrm>
          <a:off x="323528" y="4221088"/>
          <a:ext cx="1258048" cy="242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Bitmap Image" r:id="rId4" imgW="4286160" imgH="8277120" progId="Paint.Picture">
                  <p:embed/>
                </p:oleObj>
              </mc:Choice>
              <mc:Fallback>
                <p:oleObj name="Bitmap Image" r:id="rId4" imgW="4286160" imgH="8277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4221088"/>
                        <a:ext cx="1258048" cy="2428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884" y="4221088"/>
            <a:ext cx="3912660" cy="2448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6768" y="4221089"/>
            <a:ext cx="2808312" cy="24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Relative positioning</a:t>
            </a:r>
          </a:p>
        </p:txBody>
      </p:sp>
      <p:sp>
        <p:nvSpPr>
          <p:cNvPr id="34818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262"/>
            <a:ext cx="4038600" cy="4878387"/>
          </a:xfrm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355091" y="3717032"/>
            <a:ext cx="3856869" cy="1396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 smtClean="0">
                <a:ea typeface="Arial" charset="0"/>
                <a:cs typeface="Arial" charset="0"/>
              </a:rPr>
              <a:t>#firstP </a:t>
            </a:r>
            <a:r>
              <a:rPr lang="en-GB" dirty="0">
                <a:ea typeface="Arial" charset="0"/>
                <a:cs typeface="Arial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     </a:t>
            </a: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position</a:t>
            </a: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: relative;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          </a:t>
            </a:r>
            <a:r>
              <a:rPr lang="en-GB" dirty="0" smtClean="0">
                <a:ea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left: 50px;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 smtClean="0">
                <a:ea typeface="Arial" charset="0"/>
                <a:cs typeface="Arial" charset="0"/>
              </a:rPr>
              <a:t>}</a:t>
            </a:r>
            <a:endParaRPr lang="en-GB" dirty="0">
              <a:ea typeface="Arial" charset="0"/>
              <a:cs typeface="Arial" charset="0"/>
            </a:endParaRPr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500063" y="5157192"/>
            <a:ext cx="39290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CSS </a:t>
            </a:r>
            <a:r>
              <a:rPr lang="en-US" sz="2800" dirty="0" smtClean="0"/>
              <a:t>properties:</a:t>
            </a:r>
            <a:endParaRPr lang="en-US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position</a:t>
            </a:r>
            <a:r>
              <a:rPr lang="en-US" dirty="0"/>
              <a:t>: </a:t>
            </a:r>
            <a:r>
              <a:rPr lang="en-US" dirty="0" smtClean="0"/>
              <a:t>relative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either </a:t>
            </a:r>
            <a:r>
              <a:rPr lang="en-US" dirty="0">
                <a:solidFill>
                  <a:srgbClr val="7030A0"/>
                </a:solidFill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right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bottom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top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3649" y="93563"/>
            <a:ext cx="604485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000" b="1" dirty="0">
                <a:cs typeface="Arial" charset="0"/>
              </a:rPr>
              <a:t>Remember: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cs typeface="Arial" charset="0"/>
              </a:rPr>
              <a:t>You almost never use relative position in order to position.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cs typeface="Arial" charset="0"/>
              </a:rPr>
              <a:t>It’s mostly used to create a ‘positioning context’ for absolute positioning, which is explained next.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55090" y="1844824"/>
            <a:ext cx="4072569" cy="180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charset="2"/>
              <a:buNone/>
              <a:defRPr/>
            </a:pPr>
            <a:r>
              <a:rPr lang="en-US" altLang="en-US" sz="1800" kern="0" dirty="0" smtClean="0">
                <a:cs typeface="Courier New" panose="02070309020205020404" pitchFamily="49" charset="0"/>
              </a:rPr>
              <a:t>&lt;h1&gt;Newcastle Fine Chocolates&lt;/h1&gt;</a:t>
            </a:r>
          </a:p>
          <a:p>
            <a:pPr>
              <a:buFont typeface="Wingdings" charset="2"/>
              <a:buNone/>
              <a:defRPr/>
            </a:pPr>
            <a:r>
              <a:rPr lang="en-US" altLang="en-US" sz="1800" kern="0" dirty="0" smtClean="0">
                <a:cs typeface="Courier New" panose="02070309020205020404" pitchFamily="49" charset="0"/>
              </a:rPr>
              <a:t>&lt;p id=</a:t>
            </a:r>
            <a:r>
              <a:rPr lang="it-IT" sz="1800" dirty="0"/>
              <a:t>"</a:t>
            </a:r>
            <a:r>
              <a:rPr lang="en-US" altLang="en-US" sz="1800" kern="0" dirty="0" smtClean="0">
                <a:cs typeface="Courier New" panose="02070309020205020404" pitchFamily="49" charset="0"/>
              </a:rPr>
              <a:t>firstP</a:t>
            </a:r>
            <a:r>
              <a:rPr lang="it-IT" sz="1800" dirty="0"/>
              <a:t>"</a:t>
            </a:r>
            <a:r>
              <a:rPr lang="en-US" altLang="en-US" sz="1800" kern="0" dirty="0" smtClean="0">
                <a:cs typeface="Courier New" panose="02070309020205020404" pitchFamily="49" charset="0"/>
              </a:rPr>
              <a:t>&gt;Newcastle Fine Chocolates was founded in 1878...&lt;/p&gt;</a:t>
            </a:r>
          </a:p>
          <a:p>
            <a:pPr>
              <a:buFont typeface="Wingdings" charset="2"/>
              <a:buNone/>
              <a:defRPr/>
            </a:pPr>
            <a:r>
              <a:rPr lang="en-US" altLang="en-US" sz="1800" kern="0" dirty="0" smtClean="0">
                <a:cs typeface="Courier New" panose="02070309020205020404" pitchFamily="49" charset="0"/>
              </a:rPr>
              <a:t>&lt;p&gt;The business was born when Ernest Sweetooth….&lt;/p&gt;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49741" y="1531301"/>
            <a:ext cx="2158762" cy="27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 normal flow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9" y="1890966"/>
            <a:ext cx="4467225" cy="1914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1428" y="1847326"/>
            <a:ext cx="4537075" cy="460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571428" y="2307796"/>
            <a:ext cx="4537076" cy="93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572000" y="3240024"/>
            <a:ext cx="4536504" cy="651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546228" y="2374128"/>
            <a:ext cx="505767" cy="36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46228" y="1875748"/>
            <a:ext cx="505767" cy="36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h1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546228" y="3274515"/>
            <a:ext cx="505767" cy="36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72" y="4701877"/>
            <a:ext cx="443865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6688355" y="4336419"/>
            <a:ext cx="2420149" cy="27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With relative applied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606811" y="4673121"/>
            <a:ext cx="4537075" cy="46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076055" y="5136059"/>
            <a:ext cx="4067831" cy="825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607383" y="5961583"/>
            <a:ext cx="4536504" cy="642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821" grpId="0"/>
      <p:bldP spid="2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159177"/>
            <a:ext cx="7543800" cy="1295400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Absolute positioning – out of normal flow</a:t>
            </a:r>
          </a:p>
        </p:txBody>
      </p:sp>
      <p:sp>
        <p:nvSpPr>
          <p:cNvPr id="36866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266677" y="1689291"/>
            <a:ext cx="3791149" cy="17282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GB" dirty="0" smtClean="0">
                <a:ea typeface="Arial" charset="0"/>
                <a:cs typeface="Arial" charset="0"/>
              </a:rPr>
              <a:t>#firstP </a:t>
            </a:r>
            <a:r>
              <a:rPr lang="en-GB" dirty="0">
                <a:ea typeface="Arial" charset="0"/>
                <a:cs typeface="Arial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	    </a:t>
            </a: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position</a:t>
            </a: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: absolute;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ea typeface="Arial" charset="0"/>
                <a:cs typeface="Arial" charset="0"/>
              </a:rPr>
              <a:t>        </a:t>
            </a:r>
            <a:r>
              <a:rPr lang="en-GB" dirty="0" smtClean="0">
                <a:ea typeface="Arial" charset="0"/>
                <a:cs typeface="Arial" charset="0"/>
              </a:rPr>
              <a:t>  </a:t>
            </a: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left</a:t>
            </a: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: 100px;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	   </a:t>
            </a: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  top</a:t>
            </a:r>
            <a:r>
              <a:rPr lang="en-GB" dirty="0">
                <a:solidFill>
                  <a:srgbClr val="FF0000"/>
                </a:solidFill>
                <a:ea typeface="Arial" charset="0"/>
                <a:cs typeface="Arial" charset="0"/>
              </a:rPr>
              <a:t>: </a:t>
            </a:r>
            <a:r>
              <a:rPr lang="en-GB" dirty="0" smtClean="0">
                <a:solidFill>
                  <a:srgbClr val="FF0000"/>
                </a:solidFill>
                <a:ea typeface="Arial" charset="0"/>
                <a:cs typeface="Arial" charset="0"/>
              </a:rPr>
              <a:t>90px; …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GB" dirty="0" smtClean="0">
                <a:ea typeface="Arial" charset="0"/>
                <a:cs typeface="Arial" charset="0"/>
              </a:rPr>
              <a:t>}</a:t>
            </a:r>
            <a:endParaRPr lang="en-GB" dirty="0">
              <a:ea typeface="Arial" charset="0"/>
              <a:cs typeface="Arial" charset="0"/>
            </a:endParaRPr>
          </a:p>
        </p:txBody>
      </p:sp>
      <p:sp>
        <p:nvSpPr>
          <p:cNvPr id="36868" name="TextBox 7"/>
          <p:cNvSpPr txBox="1">
            <a:spLocks noChangeArrowheads="1"/>
          </p:cNvSpPr>
          <p:nvPr/>
        </p:nvSpPr>
        <p:spPr bwMode="auto">
          <a:xfrm>
            <a:off x="500063" y="4786313"/>
            <a:ext cx="39290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CSS properties:</a:t>
            </a:r>
            <a:endParaRPr lang="en-US" dirty="0"/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position</a:t>
            </a:r>
            <a:r>
              <a:rPr lang="en-US" dirty="0"/>
              <a:t>: </a:t>
            </a:r>
            <a:r>
              <a:rPr lang="en-US" dirty="0" smtClean="0"/>
              <a:t>absolute</a:t>
            </a:r>
            <a:endParaRPr lang="en-US" dirty="0"/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 With either </a:t>
            </a:r>
            <a:r>
              <a:rPr lang="en-US" dirty="0">
                <a:solidFill>
                  <a:srgbClr val="7030A0"/>
                </a:solidFill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right</a:t>
            </a:r>
            <a:r>
              <a:rPr lang="en-US" dirty="0"/>
              <a:t> and /  </a:t>
            </a:r>
          </a:p>
          <a:p>
            <a:pPr eaLnBrk="1" hangingPunct="1"/>
            <a:r>
              <a:rPr lang="en-US" dirty="0"/>
              <a:t>  or </a:t>
            </a:r>
            <a:r>
              <a:rPr lang="en-US" dirty="0">
                <a:solidFill>
                  <a:srgbClr val="7030A0"/>
                </a:solidFill>
              </a:rPr>
              <a:t>top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00063" y="3716948"/>
            <a:ext cx="7272337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dirty="0">
                <a:cs typeface="Arial" charset="0"/>
              </a:rPr>
              <a:t>Because </a:t>
            </a:r>
            <a:r>
              <a:rPr lang="en-GB" dirty="0" smtClean="0">
                <a:cs typeface="Arial" charset="0"/>
              </a:rPr>
              <a:t>the first paragraph is </a:t>
            </a:r>
            <a:r>
              <a:rPr lang="en-GB" dirty="0">
                <a:cs typeface="Arial" charset="0"/>
              </a:rPr>
              <a:t>now positioned </a:t>
            </a:r>
            <a:r>
              <a:rPr lang="en-GB" dirty="0">
                <a:latin typeface="Courier"/>
                <a:cs typeface="Courier"/>
              </a:rPr>
              <a:t>absolute</a:t>
            </a:r>
            <a:r>
              <a:rPr lang="en-GB" dirty="0">
                <a:cs typeface="Arial" charset="0"/>
              </a:rPr>
              <a:t> it’s not in the document </a:t>
            </a:r>
            <a:r>
              <a:rPr lang="en-GB" dirty="0">
                <a:latin typeface="+mn-lt"/>
                <a:cs typeface="Arial" charset="0"/>
              </a:rPr>
              <a:t>flow so </a:t>
            </a:r>
            <a:r>
              <a:rPr lang="en-GB" dirty="0" smtClean="0">
                <a:latin typeface="+mn-lt"/>
                <a:cs typeface="Arial" charset="0"/>
              </a:rPr>
              <a:t>the second </a:t>
            </a:r>
            <a:r>
              <a:rPr lang="en-GB" dirty="0">
                <a:cs typeface="Arial" charset="0"/>
              </a:rPr>
              <a:t>doesn’t ‘know’ it’s there and moves up, causing an overlap.</a:t>
            </a:r>
          </a:p>
        </p:txBody>
      </p:sp>
      <p:sp>
        <p:nvSpPr>
          <p:cNvPr id="22" name="Content Placeholder 2"/>
          <p:cNvSpPr txBox="1">
            <a:spLocks noGrp="1"/>
          </p:cNvSpPr>
          <p:nvPr>
            <p:ph sz="half" idx="1"/>
          </p:nvPr>
        </p:nvSpPr>
        <p:spPr bwMode="auto">
          <a:xfrm>
            <a:off x="457199" y="1700808"/>
            <a:ext cx="4691064" cy="171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Arial" pitchFamily="-106" charset="0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charset="2"/>
              <a:buNone/>
              <a:defRPr/>
            </a:pPr>
            <a:r>
              <a:rPr lang="en-US" altLang="en-US" sz="1800" kern="0" dirty="0" smtClean="0">
                <a:cs typeface="Courier New" panose="02070309020205020404" pitchFamily="49" charset="0"/>
              </a:rPr>
              <a:t>&lt;h1&gt;Newcastle Fine Chocolates&lt;/h1&gt;</a:t>
            </a:r>
          </a:p>
          <a:p>
            <a:pPr>
              <a:buFont typeface="Wingdings" charset="2"/>
              <a:buNone/>
              <a:defRPr/>
            </a:pPr>
            <a:r>
              <a:rPr lang="en-US" altLang="en-US" sz="1800" kern="0" dirty="0" smtClean="0">
                <a:cs typeface="Courier New" panose="02070309020205020404" pitchFamily="49" charset="0"/>
              </a:rPr>
              <a:t>&lt;p id=</a:t>
            </a:r>
            <a:r>
              <a:rPr lang="it-IT" sz="1800" dirty="0"/>
              <a:t>"</a:t>
            </a:r>
            <a:r>
              <a:rPr lang="en-US" altLang="en-US" sz="1800" kern="0" dirty="0" smtClean="0">
                <a:cs typeface="Courier New" panose="02070309020205020404" pitchFamily="49" charset="0"/>
              </a:rPr>
              <a:t>firstP</a:t>
            </a:r>
            <a:r>
              <a:rPr lang="it-IT" sz="1800" dirty="0"/>
              <a:t>"</a:t>
            </a:r>
            <a:r>
              <a:rPr lang="en-US" altLang="en-US" sz="1800" kern="0" dirty="0" smtClean="0">
                <a:cs typeface="Courier New" panose="02070309020205020404" pitchFamily="49" charset="0"/>
              </a:rPr>
              <a:t>&gt;Newcastle Fine Chocolates was founded in 1878...&lt;/p&gt;</a:t>
            </a:r>
          </a:p>
          <a:p>
            <a:pPr>
              <a:buFont typeface="Wingdings" charset="2"/>
              <a:buNone/>
              <a:defRPr/>
            </a:pPr>
            <a:r>
              <a:rPr lang="en-US" altLang="en-US" sz="1800" kern="0" dirty="0" smtClean="0">
                <a:cs typeface="Courier New" panose="02070309020205020404" pitchFamily="49" charset="0"/>
              </a:rPr>
              <a:t>&lt;p&gt;The business was born when Ernest Sweetooth….&lt;/p&gt;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2931" y="1116937"/>
            <a:ext cx="7272337" cy="1727190"/>
            <a:chOff x="-541663" y="2035485"/>
            <a:chExt cx="7272808" cy="1726441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3130475" y="2681318"/>
              <a:ext cx="1655870" cy="791818"/>
            </a:xfrm>
            <a:prstGeom prst="bentConnector3">
              <a:avLst>
                <a:gd name="adj1" fmla="val 702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3130475" y="2970108"/>
              <a:ext cx="1655870" cy="791818"/>
            </a:xfrm>
            <a:prstGeom prst="bentConnector3">
              <a:avLst>
                <a:gd name="adj1" fmla="val 702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541663" y="2035485"/>
              <a:ext cx="7272808" cy="923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GB" dirty="0">
                  <a:cs typeface="Arial" charset="0"/>
                </a:rPr>
                <a:t>With </a:t>
              </a:r>
              <a:r>
                <a:rPr lang="en-GB" i="1" dirty="0">
                  <a:cs typeface="Arial" charset="0"/>
                </a:rPr>
                <a:t>absolute</a:t>
              </a:r>
              <a:r>
                <a:rPr lang="en-GB" dirty="0">
                  <a:cs typeface="Arial" charset="0"/>
                </a:rPr>
                <a:t> positioning, the measures are offsets from the element’s “positioned parent” and if it doesn’t have one from the </a:t>
              </a:r>
              <a:r>
                <a:rPr lang="en-GB" dirty="0">
                  <a:latin typeface="Courier"/>
                  <a:cs typeface="Courier"/>
                </a:rPr>
                <a:t>body</a:t>
              </a:r>
              <a:r>
                <a:rPr lang="en-GB" dirty="0">
                  <a:cs typeface="Arial" charset="0"/>
                </a:rPr>
                <a:t> element.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758476"/>
            <a:ext cx="4160713" cy="153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4788024" y="4758475"/>
            <a:ext cx="4160713" cy="39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788024" y="5161601"/>
            <a:ext cx="4160713" cy="642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580112" y="5454663"/>
            <a:ext cx="3368625" cy="825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668713" y="4640874"/>
            <a:ext cx="1871662" cy="8636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</a:rPr>
              <a:t>Page design - wireframes</a:t>
            </a:r>
            <a:endParaRPr lang="en-GB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GB" sz="2600" dirty="0" smtClean="0">
                <a:latin typeface="Arial" charset="0"/>
              </a:rPr>
              <a:t>A </a:t>
            </a:r>
            <a:r>
              <a:rPr lang="en-GB" sz="2600" dirty="0">
                <a:latin typeface="Arial" charset="0"/>
              </a:rPr>
              <a:t>visual representation of an </a:t>
            </a:r>
            <a:r>
              <a:rPr lang="en-GB" sz="2600" dirty="0" smtClean="0">
                <a:latin typeface="Arial" charset="0"/>
              </a:rPr>
              <a:t>interface</a:t>
            </a:r>
          </a:p>
          <a:p>
            <a:pPr marL="273050" indent="-273050">
              <a:lnSpc>
                <a:spcPct val="90000"/>
              </a:lnSpc>
            </a:pPr>
            <a:r>
              <a:rPr lang="en-GB" sz="2400" dirty="0">
                <a:latin typeface="Arial" charset="0"/>
              </a:rPr>
              <a:t>Helps both design and </a:t>
            </a:r>
            <a:r>
              <a:rPr lang="en-GB" sz="2400" dirty="0" smtClean="0">
                <a:latin typeface="Arial" charset="0"/>
              </a:rPr>
              <a:t>conceptualisation</a:t>
            </a:r>
            <a:endParaRPr lang="en-GB" sz="2600" dirty="0">
              <a:latin typeface="Arial" charset="0"/>
            </a:endParaRPr>
          </a:p>
          <a:p>
            <a:pPr marL="273050" indent="-273050">
              <a:lnSpc>
                <a:spcPct val="90000"/>
              </a:lnSpc>
            </a:pPr>
            <a:r>
              <a:rPr lang="en-GB" sz="2600" dirty="0">
                <a:latin typeface="Arial" charset="0"/>
              </a:rPr>
              <a:t>Communicates </a:t>
            </a:r>
          </a:p>
          <a:p>
            <a:pPr marL="639763" lvl="1" indent="-273050">
              <a:lnSpc>
                <a:spcPct val="90000"/>
              </a:lnSpc>
            </a:pPr>
            <a:r>
              <a:rPr lang="en-GB" sz="2200" dirty="0">
                <a:latin typeface="Arial" charset="0"/>
                <a:ea typeface="Arial" charset="0"/>
                <a:cs typeface="Arial" charset="0"/>
              </a:rPr>
              <a:t>Page structure </a:t>
            </a:r>
          </a:p>
          <a:p>
            <a:pPr marL="639763" lvl="1" indent="-273050">
              <a:lnSpc>
                <a:spcPct val="90000"/>
              </a:lnSpc>
            </a:pPr>
            <a:r>
              <a:rPr lang="en-GB" sz="2200" dirty="0">
                <a:latin typeface="Arial" charset="0"/>
                <a:ea typeface="Arial" charset="0"/>
                <a:cs typeface="Arial" charset="0"/>
              </a:rPr>
              <a:t>Content layout</a:t>
            </a:r>
          </a:p>
          <a:p>
            <a:pPr marL="639763" lvl="1" indent="-273050">
              <a:lnSpc>
                <a:spcPct val="90000"/>
              </a:lnSpc>
            </a:pPr>
            <a:r>
              <a:rPr lang="en-GB" sz="2200" dirty="0">
                <a:latin typeface="Arial" charset="0"/>
                <a:ea typeface="Arial" charset="0"/>
                <a:cs typeface="Arial" charset="0"/>
              </a:rPr>
              <a:t>Functionality, behaviour</a:t>
            </a:r>
          </a:p>
          <a:p>
            <a:endParaRPr lang="en-GB" dirty="0" smtClean="0">
              <a:latin typeface="Arial" charset="0"/>
            </a:endParaRPr>
          </a:p>
          <a:p>
            <a:endParaRPr lang="en-GB" dirty="0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151440"/>
              </p:ext>
            </p:extLst>
          </p:nvPr>
        </p:nvGraphicFramePr>
        <p:xfrm>
          <a:off x="4648200" y="1719263"/>
          <a:ext cx="3765528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Bitmap Image" r:id="rId4" imgW="2161905" imgH="1819529" progId="Paint.Picture">
                  <p:embed/>
                </p:oleObj>
              </mc:Choice>
              <mc:Fallback>
                <p:oleObj name="Bitmap Image" r:id="rId4" imgW="2161905" imgH="181952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19263"/>
                        <a:ext cx="3765528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6016" y="5004574"/>
            <a:ext cx="2520280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rgbClr val="7030A0"/>
                </a:solidFill>
              </a:rPr>
              <a:t>A </a:t>
            </a:r>
            <a:r>
              <a:rPr lang="en-GB" b="1" dirty="0">
                <a:solidFill>
                  <a:srgbClr val="7030A0"/>
                </a:solidFill>
              </a:rPr>
              <a:t>very</a:t>
            </a:r>
            <a:r>
              <a:rPr lang="en-GB" dirty="0">
                <a:solidFill>
                  <a:srgbClr val="7030A0"/>
                </a:solidFill>
              </a:rPr>
              <a:t> basic </a:t>
            </a:r>
            <a:r>
              <a:rPr lang="en-GB" dirty="0" smtClean="0">
                <a:solidFill>
                  <a:srgbClr val="7030A0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</a:rPr>
              <a:t>Wireframe fidelity / definition</a:t>
            </a:r>
            <a:endParaRPr lang="en-GB" dirty="0">
              <a:latin typeface="Arial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719263"/>
            <a:ext cx="3970784" cy="4411662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GB" sz="2600" dirty="0" smtClean="0">
                <a:latin typeface="Arial" charset="0"/>
              </a:rPr>
              <a:t>The level of detail / definition</a:t>
            </a:r>
          </a:p>
          <a:p>
            <a:pPr marL="273050" indent="-273050">
              <a:lnSpc>
                <a:spcPct val="90000"/>
              </a:lnSpc>
            </a:pPr>
            <a:r>
              <a:rPr lang="en-GB" sz="2600" dirty="0" smtClean="0">
                <a:latin typeface="Arial" charset="0"/>
              </a:rPr>
              <a:t>Low fidelity</a:t>
            </a:r>
            <a:endParaRPr lang="en-GB" sz="2600" dirty="0">
              <a:latin typeface="Arial" charset="0"/>
            </a:endParaRPr>
          </a:p>
          <a:p>
            <a:pPr marL="639763" lvl="1" indent="-273050"/>
            <a:r>
              <a:rPr lang="en-GB" sz="2200" dirty="0">
                <a:latin typeface="Arial" charset="0"/>
                <a:ea typeface="Arial" charset="0"/>
                <a:cs typeface="Arial" charset="0"/>
              </a:rPr>
              <a:t>Block diagrams</a:t>
            </a:r>
          </a:p>
          <a:p>
            <a:pPr marL="639763" lvl="1" indent="-273050"/>
            <a:r>
              <a:rPr lang="en-GB" sz="2200" dirty="0">
                <a:latin typeface="Arial" charset="0"/>
                <a:ea typeface="Arial" charset="0"/>
                <a:cs typeface="Arial" charset="0"/>
              </a:rPr>
              <a:t>Good for </a:t>
            </a:r>
            <a:r>
              <a:rPr lang="en-GB" sz="2200" dirty="0" smtClean="0">
                <a:latin typeface="Arial" charset="0"/>
                <a:ea typeface="Arial" charset="0"/>
                <a:cs typeface="Arial" charset="0"/>
              </a:rPr>
              <a:t>initial testing of layout </a:t>
            </a:r>
            <a:r>
              <a:rPr lang="en-GB" sz="2200" dirty="0">
                <a:latin typeface="Arial" charset="0"/>
                <a:ea typeface="Arial" charset="0"/>
                <a:cs typeface="Arial" charset="0"/>
              </a:rPr>
              <a:t>and getting feedback</a:t>
            </a:r>
            <a:endParaRPr lang="en-GB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55" name="Content Placeholder 7"/>
          <p:cNvSpPr>
            <a:spLocks noGrp="1"/>
          </p:cNvSpPr>
          <p:nvPr>
            <p:ph sz="half" idx="4294967295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marL="639763" lvl="1" indent="-273050"/>
            <a:endParaRPr lang="en-GB" sz="2800" dirty="0">
              <a:latin typeface="Arial" charset="0"/>
              <a:ea typeface="Arial" charset="0"/>
              <a:cs typeface="Arial" charset="0"/>
            </a:endParaRPr>
          </a:p>
          <a:p>
            <a:pPr marL="639763" lvl="1" indent="-273050"/>
            <a:endParaRPr lang="en-GB" sz="2800" dirty="0">
              <a:latin typeface="Arial" charset="0"/>
              <a:ea typeface="Arial" charset="0"/>
              <a:cs typeface="Arial" charset="0"/>
            </a:endParaRPr>
          </a:p>
          <a:p>
            <a:pPr marL="639763" lvl="1" indent="-273050"/>
            <a:endParaRPr lang="en-GB" sz="2800" dirty="0">
              <a:latin typeface="Arial" charset="0"/>
              <a:ea typeface="Arial" charset="0"/>
              <a:cs typeface="Arial" charset="0"/>
            </a:endParaRPr>
          </a:p>
          <a:p>
            <a:pPr marL="639763" lvl="1" indent="-273050"/>
            <a:endParaRPr lang="en-GB" sz="2800" dirty="0">
              <a:latin typeface="Arial" charset="0"/>
              <a:ea typeface="Arial" charset="0"/>
              <a:cs typeface="Arial" charset="0"/>
            </a:endParaRPr>
          </a:p>
          <a:p>
            <a:pPr marL="639763" lvl="1" indent="-273050"/>
            <a:endParaRPr lang="en-GB" sz="2800" dirty="0">
              <a:latin typeface="Arial" charset="0"/>
              <a:ea typeface="Arial" charset="0"/>
              <a:cs typeface="Arial" charset="0"/>
            </a:endParaRPr>
          </a:p>
          <a:p>
            <a:pPr marL="639763" lvl="1" indent="-273050"/>
            <a:endParaRPr lang="en-GB" sz="2800" dirty="0">
              <a:latin typeface="Arial" charset="0"/>
              <a:ea typeface="Arial" charset="0"/>
              <a:cs typeface="Arial" charset="0"/>
            </a:endParaRPr>
          </a:p>
          <a:p>
            <a:endParaRPr lang="en-GB" sz="2800" dirty="0">
              <a:latin typeface="Arial" charset="0"/>
            </a:endParaRPr>
          </a:p>
        </p:txBody>
      </p:sp>
      <p:pic>
        <p:nvPicPr>
          <p:cNvPr id="23556" name="Picture 2" descr="H:\Modules\LI0406 - Web Production\Semester 2\3. Week Three - Storyboarding - Wireframes\inital_draw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84" y="1857375"/>
            <a:ext cx="4786312" cy="2871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</a:rPr>
              <a:t>Wireframe fidelity / definition</a:t>
            </a:r>
            <a:endParaRPr lang="en-GB" dirty="0">
              <a:latin typeface="Arial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7189" y="1814513"/>
            <a:ext cx="4142804" cy="4543425"/>
          </a:xfrm>
        </p:spPr>
        <p:txBody>
          <a:bodyPr/>
          <a:lstStyle/>
          <a:p>
            <a:pPr marL="290513" indent="-273050"/>
            <a:r>
              <a:rPr lang="en-GB" sz="2400" dirty="0" smtClean="0">
                <a:latin typeface="Arial" charset="0"/>
              </a:rPr>
              <a:t>Hi fidelity</a:t>
            </a:r>
          </a:p>
          <a:p>
            <a:pPr marL="639763" lvl="1" indent="-273050"/>
            <a:r>
              <a:rPr lang="en-GB" sz="2000" dirty="0" smtClean="0">
                <a:latin typeface="Arial" charset="0"/>
              </a:rPr>
              <a:t>Detailed </a:t>
            </a:r>
            <a:r>
              <a:rPr lang="en-GB" sz="2000" dirty="0">
                <a:latin typeface="Arial" charset="0"/>
              </a:rPr>
              <a:t>layout</a:t>
            </a:r>
          </a:p>
          <a:p>
            <a:pPr marL="639763" lvl="1" indent="-273050"/>
            <a:r>
              <a:rPr lang="en-GB" sz="2000" dirty="0" smtClean="0">
                <a:latin typeface="Arial" charset="0"/>
              </a:rPr>
              <a:t>Can include a detailed commentary / design notes with styling information</a:t>
            </a:r>
            <a:r>
              <a:rPr lang="en-GB" sz="2000" dirty="0">
                <a:latin typeface="Arial" charset="0"/>
              </a:rPr>
              <a:t> </a:t>
            </a:r>
            <a:r>
              <a:rPr lang="en-GB" sz="2000" dirty="0" smtClean="0">
                <a:latin typeface="Arial" charset="0"/>
              </a:rPr>
              <a:t>and can describe </a:t>
            </a:r>
            <a:r>
              <a:rPr lang="en-GB" sz="2000" dirty="0">
                <a:latin typeface="Arial" charset="0"/>
              </a:rPr>
              <a:t>behaviour</a:t>
            </a:r>
          </a:p>
        </p:txBody>
      </p:sp>
      <p:pic>
        <p:nvPicPr>
          <p:cNvPr id="2050" name="Picture 2" descr="webwise-home-wirefram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85" y="1596058"/>
            <a:ext cx="3610910" cy="3705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3" descr="H:\Modules\LI0406 - Web Production\Semester 2\3. Week Three - Storyboarding - Wireframes\wirefram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1596058"/>
            <a:ext cx="4630150" cy="371149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2824 L -0.4658 0.1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Applying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>
                <a:solidFill>
                  <a:srgbClr val="2E4545"/>
                </a:solidFill>
                <a:cs typeface="Arial" charset="0"/>
              </a:rPr>
              <a:t>I</a:t>
            </a:r>
            <a:r>
              <a:rPr lang="en-GB" sz="2800" dirty="0" smtClean="0">
                <a:solidFill>
                  <a:srgbClr val="2E4545"/>
                </a:solidFill>
                <a:cs typeface="Arial" charset="0"/>
              </a:rPr>
              <a:t>n </a:t>
            </a:r>
            <a:r>
              <a:rPr lang="en-GB" sz="2800" dirty="0">
                <a:solidFill>
                  <a:srgbClr val="2E4545"/>
                </a:solidFill>
                <a:cs typeface="Arial" charset="0"/>
              </a:rPr>
              <a:t>html5, </a:t>
            </a:r>
            <a:r>
              <a:rPr lang="en-GB" sz="2800" dirty="0" smtClean="0">
                <a:solidFill>
                  <a:srgbClr val="2E4545"/>
                </a:solidFill>
                <a:cs typeface="Arial" charset="0"/>
              </a:rPr>
              <a:t>using sections, nav, articles etc. to group elements</a:t>
            </a:r>
            <a:endParaRPr lang="en-GB" sz="2800" dirty="0">
              <a:solidFill>
                <a:srgbClr val="2E4545"/>
              </a:solidFill>
              <a:cs typeface="Arial" charset="0"/>
            </a:endParaRPr>
          </a:p>
          <a:p>
            <a:pPr marL="349250" lvl="1" indent="0">
              <a:buNone/>
              <a:defRPr/>
            </a:pP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 &lt;section&gt;</a:t>
            </a:r>
            <a:b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</a:b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     &lt;</a:t>
            </a:r>
            <a: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  <a:t>h2&gt;A Heading</a:t>
            </a: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&lt;/</a:t>
            </a:r>
            <a: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  <a:t>h2&gt;</a:t>
            </a: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/>
            </a:r>
            <a:b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</a:b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     &lt;</a:t>
            </a:r>
            <a: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  <a:t>p&gt;Text </a:t>
            </a: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in a paragraph …&lt;/p&gt;</a:t>
            </a:r>
            <a:b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</a:b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 &lt;/section&gt; </a:t>
            </a:r>
            <a:endParaRPr lang="en-GB" sz="2800" dirty="0">
              <a:latin typeface="Arial" charset="0"/>
              <a:cs typeface="Arial" charset="0"/>
            </a:endParaRPr>
          </a:p>
          <a:p>
            <a:pPr marL="457200" indent="-457200">
              <a:defRPr/>
            </a:pPr>
            <a:r>
              <a:rPr lang="en-GB" sz="2800" dirty="0" smtClean="0">
                <a:latin typeface="Arial" charset="0"/>
                <a:cs typeface="Arial" charset="0"/>
              </a:rPr>
              <a:t>Using </a:t>
            </a:r>
            <a:r>
              <a:rPr lang="en-GB" sz="2800" dirty="0">
                <a:latin typeface="Arial" charset="0"/>
                <a:cs typeface="Arial" charset="0"/>
              </a:rPr>
              <a:t>divs to group </a:t>
            </a:r>
            <a:r>
              <a:rPr lang="en-GB" sz="2800" dirty="0" smtClean="0">
                <a:latin typeface="Arial" charset="0"/>
                <a:cs typeface="Arial" charset="0"/>
              </a:rPr>
              <a:t>only if no semantic meaning</a:t>
            </a:r>
            <a:r>
              <a:rPr lang="en-GB" sz="2800" dirty="0">
                <a:latin typeface="Arial" charset="0"/>
                <a:cs typeface="Arial" charset="0"/>
              </a:rPr>
              <a:t/>
            </a:r>
            <a:br>
              <a:rPr lang="en-GB" sz="2800" dirty="0">
                <a:latin typeface="Arial" charset="0"/>
                <a:cs typeface="Arial" charset="0"/>
              </a:rPr>
            </a:br>
            <a:r>
              <a:rPr lang="en-GB" sz="32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 </a:t>
            </a: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&lt;div&gt;</a:t>
            </a:r>
            <a:b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</a:b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     &lt;</a:t>
            </a:r>
            <a: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  <a:t>p&gt;Text </a:t>
            </a: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in a paragraph …&lt;/p</a:t>
            </a:r>
            <a: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  <a:t>&gt;</a:t>
            </a: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/>
            </a:r>
            <a:b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</a:b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     &lt;</a:t>
            </a:r>
            <a: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  <a:t>p&gt;More text …&lt;/</a:t>
            </a: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p&gt;</a:t>
            </a:r>
            <a:b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</a:br>
            <a:r>
              <a:rPr lang="en-GB" sz="24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> &lt;/div</a:t>
            </a:r>
            <a: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  <a:t/>
            </a:r>
            <a:br>
              <a:rPr lang="en-GB" sz="2400" b="1" dirty="0" smtClean="0">
                <a:solidFill>
                  <a:srgbClr val="2E4545"/>
                </a:solidFill>
                <a:latin typeface="Courier New" charset="0"/>
                <a:cs typeface="Arial" charset="0"/>
              </a:rPr>
            </a:br>
            <a:endParaRPr lang="en-GB" sz="2400" b="1" dirty="0" smtClean="0">
              <a:solidFill>
                <a:srgbClr val="2E4545"/>
              </a:solidFill>
              <a:latin typeface="Courier New" charset="0"/>
              <a:cs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GB" sz="2800" b="1" dirty="0">
                <a:solidFill>
                  <a:srgbClr val="2E4545"/>
                </a:solidFill>
                <a:latin typeface="Courier New" charset="0"/>
                <a:cs typeface="Arial" charset="0"/>
              </a:rPr>
              <a:t/>
            </a:r>
            <a:br>
              <a:rPr lang="en-GB" sz="2800" b="1" dirty="0">
                <a:solidFill>
                  <a:srgbClr val="2E4545"/>
                </a:solidFill>
                <a:latin typeface="Courier New" charset="0"/>
                <a:cs typeface="Arial" charset="0"/>
              </a:rPr>
            </a:br>
            <a:endParaRPr lang="en-GB" sz="2800" b="1" dirty="0">
              <a:solidFill>
                <a:srgbClr val="2E4545"/>
              </a:solidFill>
              <a:latin typeface="Courier New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Structuring your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546600" cy="4411662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The first step is to create a logical page structure</a:t>
            </a:r>
          </a:p>
          <a:p>
            <a:pPr>
              <a:buFont typeface="Arial" charset="0"/>
              <a:buAutoNum type="arabicPeriod"/>
            </a:pPr>
            <a:r>
              <a:rPr lang="en-GB" sz="2400" dirty="0">
                <a:latin typeface="Arial" charset="0"/>
              </a:rPr>
              <a:t>Divide the page into logical sections </a:t>
            </a:r>
            <a:br>
              <a:rPr lang="en-GB" sz="2400" dirty="0">
                <a:latin typeface="Arial" charset="0"/>
              </a:rPr>
            </a:br>
            <a:r>
              <a:rPr lang="en-GB" sz="2000" dirty="0" smtClean="0">
                <a:latin typeface="Arial" charset="0"/>
              </a:rPr>
              <a:t>(e.g. using </a:t>
            </a:r>
            <a:r>
              <a:rPr lang="en-GB" sz="2000" dirty="0">
                <a:latin typeface="Arial" charset="0"/>
              </a:rPr>
              <a:t>the </a:t>
            </a:r>
            <a:r>
              <a:rPr lang="en-GB" sz="2000" dirty="0" smtClean="0">
                <a:latin typeface="Arial" charset="0"/>
              </a:rPr>
              <a:t>section, nav, footer, aside, main, article or div</a:t>
            </a:r>
            <a:r>
              <a:rPr lang="en-GB" sz="2400" dirty="0" smtClean="0">
                <a:latin typeface="Arial" charset="0"/>
              </a:rPr>
              <a:t>)</a:t>
            </a:r>
            <a:endParaRPr lang="en-GB" sz="2400" dirty="0">
              <a:latin typeface="Arial" charset="0"/>
            </a:endParaRPr>
          </a:p>
          <a:p>
            <a:pPr>
              <a:buFont typeface="Arial" charset="0"/>
              <a:buAutoNum type="arabicPeriod"/>
            </a:pPr>
            <a:r>
              <a:rPr lang="en-GB" sz="2400" dirty="0" smtClean="0">
                <a:latin typeface="Arial" charset="0"/>
              </a:rPr>
              <a:t>Put </a:t>
            </a:r>
            <a:r>
              <a:rPr lang="en-GB" sz="2400" dirty="0">
                <a:latin typeface="Arial" charset="0"/>
              </a:rPr>
              <a:t>the sections in a logical order</a:t>
            </a:r>
          </a:p>
          <a:p>
            <a:pPr>
              <a:buFont typeface="Arial" charset="0"/>
              <a:buAutoNum type="arabicPeriod"/>
            </a:pPr>
            <a:r>
              <a:rPr lang="en-GB" sz="2400" dirty="0" smtClean="0">
                <a:latin typeface="Arial" charset="0"/>
              </a:rPr>
              <a:t>Use </a:t>
            </a:r>
            <a:r>
              <a:rPr lang="en-GB" sz="2400" dirty="0">
                <a:latin typeface="Arial" charset="0"/>
              </a:rPr>
              <a:t>headings (h1, h2, h3 </a:t>
            </a:r>
            <a:r>
              <a:rPr lang="en-GB" sz="2400" dirty="0" smtClean="0">
                <a:latin typeface="Arial" charset="0"/>
              </a:rPr>
              <a:t>etc)</a:t>
            </a:r>
          </a:p>
          <a:p>
            <a:pPr>
              <a:buFont typeface="Arial" charset="0"/>
              <a:buAutoNum type="arabicPeriod"/>
            </a:pPr>
            <a:r>
              <a:rPr lang="en-GB" sz="2400" dirty="0">
                <a:latin typeface="Arial" charset="0"/>
              </a:rPr>
              <a:t>Provide CSS styles for each </a:t>
            </a:r>
            <a:r>
              <a:rPr lang="en-GB" sz="2400" dirty="0" smtClean="0">
                <a:latin typeface="Arial" charset="0"/>
              </a:rPr>
              <a:t>section</a:t>
            </a:r>
            <a:endParaRPr lang="en-GB" sz="2400" dirty="0">
              <a:latin typeface="Arial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70772" y="1700213"/>
            <a:ext cx="2511425" cy="4176712"/>
            <a:chOff x="3267" y="1071"/>
            <a:chExt cx="1353" cy="2631"/>
          </a:xfrm>
        </p:grpSpPr>
        <p:grpSp>
          <p:nvGrpSpPr>
            <p:cNvPr id="20488" name="Group 17"/>
            <p:cNvGrpSpPr>
              <a:grpSpLocks/>
            </p:cNvGrpSpPr>
            <p:nvPr/>
          </p:nvGrpSpPr>
          <p:grpSpPr bwMode="auto">
            <a:xfrm>
              <a:off x="3267" y="1071"/>
              <a:ext cx="1353" cy="2631"/>
              <a:chOff x="3267" y="1071"/>
              <a:chExt cx="1353" cy="2631"/>
            </a:xfrm>
          </p:grpSpPr>
          <p:sp>
            <p:nvSpPr>
              <p:cNvPr id="20490" name="Rectangle 8"/>
              <p:cNvSpPr>
                <a:spLocks noChangeArrowheads="1"/>
              </p:cNvSpPr>
              <p:nvPr/>
            </p:nvSpPr>
            <p:spPr bwMode="auto">
              <a:xfrm>
                <a:off x="3288" y="1505"/>
                <a:ext cx="1299" cy="733"/>
              </a:xfrm>
              <a:prstGeom prst="rect">
                <a:avLst/>
              </a:prstGeom>
              <a:solidFill>
                <a:srgbClr val="FFFF99">
                  <a:alpha val="58823"/>
                </a:srgbClr>
              </a:solidFill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91" name="Rectangle 20"/>
              <p:cNvSpPr>
                <a:spLocks noChangeArrowheads="1"/>
              </p:cNvSpPr>
              <p:nvPr/>
            </p:nvSpPr>
            <p:spPr bwMode="auto">
              <a:xfrm>
                <a:off x="3288" y="2238"/>
                <a:ext cx="1300" cy="73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492" name="Text Box 21"/>
              <p:cNvSpPr txBox="1">
                <a:spLocks noChangeArrowheads="1"/>
              </p:cNvSpPr>
              <p:nvPr/>
            </p:nvSpPr>
            <p:spPr bwMode="auto">
              <a:xfrm>
                <a:off x="3267" y="2283"/>
                <a:ext cx="12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 smtClean="0"/>
                  <a:t>&lt;main&gt;</a:t>
                </a:r>
                <a:endParaRPr lang="en-US" sz="1800" dirty="0"/>
              </a:p>
            </p:txBody>
          </p:sp>
          <p:sp>
            <p:nvSpPr>
              <p:cNvPr id="20493" name="Text Box 10"/>
              <p:cNvSpPr txBox="1">
                <a:spLocks noChangeArrowheads="1"/>
              </p:cNvSpPr>
              <p:nvPr/>
            </p:nvSpPr>
            <p:spPr bwMode="auto">
              <a:xfrm>
                <a:off x="3404" y="1071"/>
                <a:ext cx="12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/>
                  <a:t>HTML file</a:t>
                </a:r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3288" y="2970"/>
                <a:ext cx="1303" cy="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a typeface="Arial" charset="0"/>
                  <a:cs typeface="Arial" charset="0"/>
                </a:endParaRPr>
              </a:p>
            </p:txBody>
          </p:sp>
          <p:sp>
            <p:nvSpPr>
              <p:cNvPr id="20495" name="Text Box 21"/>
              <p:cNvSpPr txBox="1">
                <a:spLocks noChangeArrowheads="1"/>
              </p:cNvSpPr>
              <p:nvPr/>
            </p:nvSpPr>
            <p:spPr bwMode="auto">
              <a:xfrm>
                <a:off x="3267" y="3061"/>
                <a:ext cx="10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/>
                  <a:t>&lt;footer&gt;</a:t>
                </a:r>
              </a:p>
            </p:txBody>
          </p:sp>
        </p:grp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3274" y="1505"/>
              <a:ext cx="1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&lt;nav&gt;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429822" y="1700213"/>
            <a:ext cx="1390650" cy="4176712"/>
            <a:chOff x="4577" y="1071"/>
            <a:chExt cx="876" cy="2631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577" y="1476"/>
              <a:ext cx="876" cy="2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86" name="Text Box 13"/>
            <p:cNvSpPr txBox="1">
              <a:spLocks noChangeArrowheads="1"/>
            </p:cNvSpPr>
            <p:nvPr/>
          </p:nvSpPr>
          <p:spPr bwMode="auto">
            <a:xfrm>
              <a:off x="4617" y="1505"/>
              <a:ext cx="83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nav </a:t>
              </a:r>
            </a:p>
            <a:p>
              <a:pPr eaLnBrk="1" hangingPunct="1">
                <a:spcBef>
                  <a:spcPct val="50000"/>
                </a:spcBef>
              </a:pPr>
              <a:endParaRPr lang="en-US" sz="1800" dirty="0"/>
            </a:p>
            <a:p>
              <a:pPr eaLnBrk="1" hangingPunct="1">
                <a:spcBef>
                  <a:spcPct val="50000"/>
                </a:spcBef>
              </a:pPr>
              <a:endParaRPr lang="en-US" sz="1800" dirty="0"/>
            </a:p>
            <a:p>
              <a:pPr eaLnBrk="1" hangingPunct="1">
                <a:spcBef>
                  <a:spcPct val="50000"/>
                </a:spcBef>
              </a:pPr>
              <a:r>
                <a:rPr lang="en-US" sz="1800" dirty="0" smtClean="0"/>
                <a:t>main</a:t>
              </a:r>
              <a:endParaRPr lang="en-US" sz="1800" dirty="0"/>
            </a:p>
            <a:p>
              <a:pPr eaLnBrk="1" hangingPunct="1">
                <a:spcBef>
                  <a:spcPct val="50000"/>
                </a:spcBef>
              </a:pPr>
              <a:endParaRPr lang="en-US" sz="1800" dirty="0"/>
            </a:p>
            <a:p>
              <a:pPr eaLnBrk="1" hangingPunct="1">
                <a:spcBef>
                  <a:spcPct val="50000"/>
                </a:spcBef>
              </a:pPr>
              <a:endParaRPr lang="en-US" sz="1800" dirty="0"/>
            </a:p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footer</a:t>
              </a:r>
            </a:p>
          </p:txBody>
        </p:sp>
        <p:sp>
          <p:nvSpPr>
            <p:cNvPr id="20487" name="Text Box 10"/>
            <p:cNvSpPr txBox="1">
              <a:spLocks noChangeArrowheads="1"/>
            </p:cNvSpPr>
            <p:nvPr/>
          </p:nvSpPr>
          <p:spPr bwMode="auto">
            <a:xfrm>
              <a:off x="4604" y="1071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CSS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Positioning elements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</a:rPr>
              <a:t>Page flow</a:t>
            </a:r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Box model</a:t>
            </a:r>
          </a:p>
          <a:p>
            <a:r>
              <a:rPr lang="en-GB" dirty="0" smtClean="0">
                <a:latin typeface="Arial" charset="0"/>
              </a:rPr>
              <a:t>Float</a:t>
            </a:r>
          </a:p>
          <a:p>
            <a:r>
              <a:rPr lang="en-GB" dirty="0" smtClean="0">
                <a:latin typeface="Arial" charset="0"/>
              </a:rPr>
              <a:t>Flex</a:t>
            </a:r>
          </a:p>
          <a:p>
            <a:r>
              <a:rPr lang="en-GB" dirty="0" smtClean="0">
                <a:latin typeface="Arial" charset="0"/>
              </a:rPr>
              <a:t>Grid </a:t>
            </a:r>
            <a:endParaRPr lang="en-GB" dirty="0">
              <a:latin typeface="Arial" charset="0"/>
            </a:endParaRPr>
          </a:p>
          <a:p>
            <a:r>
              <a:rPr lang="en-GB" dirty="0" smtClean="0">
                <a:latin typeface="Arial" charset="0"/>
              </a:rPr>
              <a:t>Position: static, relative, absolute, fixed </a:t>
            </a:r>
            <a:endParaRPr lang="en-GB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7543800" cy="989012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Normal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44824"/>
            <a:ext cx="4104132" cy="18002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en-US" sz="1800" dirty="0">
                <a:cs typeface="Courier New" panose="02070309020205020404" pitchFamily="49" charset="0"/>
              </a:rPr>
              <a:t>&lt;h1&gt;Newcastle </a:t>
            </a:r>
            <a:r>
              <a:rPr lang="en-US" altLang="en-US" sz="1800" dirty="0" smtClean="0">
                <a:cs typeface="Courier New" panose="02070309020205020404" pitchFamily="49" charset="0"/>
              </a:rPr>
              <a:t>Fine Chocolates</a:t>
            </a:r>
            <a:r>
              <a:rPr lang="en-US" altLang="en-US" sz="1800" dirty="0">
                <a:cs typeface="Courier New" panose="02070309020205020404" pitchFamily="49" charset="0"/>
              </a:rPr>
              <a:t>&lt;/h1</a:t>
            </a:r>
            <a:r>
              <a:rPr lang="en-US" altLang="en-US" sz="1800" dirty="0" smtClean="0">
                <a:cs typeface="Courier New" panose="02070309020205020404" pitchFamily="49" charset="0"/>
              </a:rPr>
              <a:t>&gt;</a:t>
            </a:r>
          </a:p>
          <a:p>
            <a:pPr>
              <a:buFont typeface="Wingdings" charset="2"/>
              <a:buNone/>
              <a:defRPr/>
            </a:pPr>
            <a:r>
              <a:rPr lang="en-US" altLang="en-US" sz="1800" dirty="0" smtClean="0">
                <a:cs typeface="Courier New" panose="02070309020205020404" pitchFamily="49" charset="0"/>
              </a:rPr>
              <a:t>&lt;</a:t>
            </a:r>
            <a:r>
              <a:rPr lang="en-US" altLang="en-US" sz="1800" dirty="0">
                <a:cs typeface="Courier New" panose="02070309020205020404" pitchFamily="49" charset="0"/>
              </a:rPr>
              <a:t>p&gt;Newcastle Fine Chocolates </a:t>
            </a:r>
            <a:r>
              <a:rPr lang="en-US" altLang="en-US" sz="1800" dirty="0" smtClean="0">
                <a:cs typeface="Courier New" panose="02070309020205020404" pitchFamily="49" charset="0"/>
              </a:rPr>
              <a:t>was founded in </a:t>
            </a:r>
            <a:r>
              <a:rPr lang="en-US" altLang="en-US" sz="1800" dirty="0">
                <a:cs typeface="Courier New" panose="02070309020205020404" pitchFamily="49" charset="0"/>
              </a:rPr>
              <a:t>1878</a:t>
            </a:r>
            <a:r>
              <a:rPr lang="en-US" altLang="en-US" sz="1800" dirty="0" smtClean="0">
                <a:cs typeface="Courier New" panose="02070309020205020404" pitchFamily="49" charset="0"/>
              </a:rPr>
              <a:t>...&lt;/</a:t>
            </a:r>
            <a:r>
              <a:rPr lang="en-US" altLang="en-US" sz="1800" dirty="0">
                <a:cs typeface="Courier New" panose="02070309020205020404" pitchFamily="49" charset="0"/>
              </a:rPr>
              <a:t>p</a:t>
            </a:r>
            <a:r>
              <a:rPr lang="en-US" altLang="en-US" sz="1800" dirty="0" smtClean="0">
                <a:cs typeface="Courier New" panose="02070309020205020404" pitchFamily="49" charset="0"/>
              </a:rPr>
              <a:t>&gt;</a:t>
            </a:r>
          </a:p>
          <a:p>
            <a:pPr>
              <a:buFont typeface="Wingdings" charset="2"/>
              <a:buNone/>
              <a:defRPr/>
            </a:pPr>
            <a:r>
              <a:rPr lang="en-US" altLang="en-US" sz="1800" dirty="0" smtClean="0">
                <a:cs typeface="Courier New" panose="02070309020205020404" pitchFamily="49" charset="0"/>
              </a:rPr>
              <a:t>&lt;</a:t>
            </a:r>
            <a:r>
              <a:rPr lang="en-US" altLang="en-US" sz="1800" dirty="0">
                <a:cs typeface="Courier New" panose="02070309020205020404" pitchFamily="49" charset="0"/>
              </a:rPr>
              <a:t>p&gt;The business was born when </a:t>
            </a:r>
            <a:r>
              <a:rPr lang="en-US" altLang="en-US" sz="1800" dirty="0" smtClean="0">
                <a:cs typeface="Courier New" panose="02070309020205020404" pitchFamily="49" charset="0"/>
              </a:rPr>
              <a:t>Ernest Sweetooth….&lt;/p</a:t>
            </a:r>
            <a:r>
              <a:rPr lang="en-US" altLang="en-US" sz="1800" dirty="0">
                <a:cs typeface="Courier New" panose="02070309020205020404" pitchFamily="49" charset="0"/>
              </a:rPr>
              <a:t>&gt;</a:t>
            </a:r>
            <a:endParaRPr lang="en-US" altLang="en-US" sz="1800" dirty="0" smtClean="0">
              <a:cs typeface="Courier New" panose="02070309020205020404" pitchFamily="49" charset="0"/>
            </a:endParaRPr>
          </a:p>
        </p:txBody>
      </p:sp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395535" y="4235604"/>
            <a:ext cx="86564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By default browsers </a:t>
            </a:r>
          </a:p>
          <a:p>
            <a:pPr eaLnBrk="1" hangingPunct="1"/>
            <a:r>
              <a:rPr lang="en-US" dirty="0"/>
              <a:t>display page elements in the order they are coded.  Block elements </a:t>
            </a:r>
            <a:r>
              <a:rPr lang="en-US" dirty="0" smtClean="0"/>
              <a:t>stack up one upon another and occupy </a:t>
            </a:r>
            <a:r>
              <a:rPr lang="en-US" dirty="0"/>
              <a:t>full page </a:t>
            </a:r>
            <a:r>
              <a:rPr lang="en-US" dirty="0" smtClean="0"/>
              <a:t>/ container width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9" y="1890966"/>
            <a:ext cx="4467225" cy="19145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571428" y="1847326"/>
            <a:ext cx="4537075" cy="460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4571428" y="2307796"/>
            <a:ext cx="4537076" cy="93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572000" y="3240024"/>
            <a:ext cx="4536504" cy="651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546228" y="2374128"/>
            <a:ext cx="505767" cy="36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46228" y="1875748"/>
            <a:ext cx="505767" cy="36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h1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546228" y="3274515"/>
            <a:ext cx="505767" cy="36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75000"/>
              <a:lumOff val="25000"/>
            </a:schemeClr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wrap="square" rtlCol="0">
        <a:spAutoFit/>
      </a:bodyPr>
      <a:lstStyle>
        <a:defPPr>
          <a:spcAft>
            <a:spcPts val="600"/>
          </a:spcAft>
          <a:defRPr dirty="0" smtClean="0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6221</TotalTime>
  <Words>1299</Words>
  <Application>Microsoft Office PowerPoint</Application>
  <PresentationFormat>On-screen Show (4:3)</PresentationFormat>
  <Paragraphs>295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Courier</vt:lpstr>
      <vt:lpstr>ＭＳ Ｐゴシック</vt:lpstr>
      <vt:lpstr>ＭＳ Ｐゴシック</vt:lpstr>
      <vt:lpstr>Arial</vt:lpstr>
      <vt:lpstr>Courier New</vt:lpstr>
      <vt:lpstr>Lucida Sans Unicode</vt:lpstr>
      <vt:lpstr>Times New Roman</vt:lpstr>
      <vt:lpstr>Wingdings</vt:lpstr>
      <vt:lpstr>Network</vt:lpstr>
      <vt:lpstr>Bitmap Image</vt:lpstr>
      <vt:lpstr>Web Development</vt:lpstr>
      <vt:lpstr>Content</vt:lpstr>
      <vt:lpstr>Page design - wireframes</vt:lpstr>
      <vt:lpstr>Wireframe fidelity / definition</vt:lpstr>
      <vt:lpstr>Wireframe fidelity / definition</vt:lpstr>
      <vt:lpstr>Applying structure</vt:lpstr>
      <vt:lpstr>Structuring your layout</vt:lpstr>
      <vt:lpstr>Positioning elements</vt:lpstr>
      <vt:lpstr>Normal flow</vt:lpstr>
      <vt:lpstr>The Box Model</vt:lpstr>
      <vt:lpstr>Positioning using CSS</vt:lpstr>
      <vt:lpstr>CSS floating</vt:lpstr>
      <vt:lpstr>CSS floating example 1</vt:lpstr>
      <vt:lpstr>CSS floating example 2</vt:lpstr>
      <vt:lpstr>Flexbox (flex)</vt:lpstr>
      <vt:lpstr>Flex examples</vt:lpstr>
      <vt:lpstr>Flex examples</vt:lpstr>
      <vt:lpstr>Flex-based full page layouts</vt:lpstr>
      <vt:lpstr>Flex - two column layout ex</vt:lpstr>
      <vt:lpstr>Flex: two column layout ex</vt:lpstr>
      <vt:lpstr>When to use float or flex </vt:lpstr>
      <vt:lpstr>Responsive Web Design</vt:lpstr>
      <vt:lpstr>Relative positioning</vt:lpstr>
      <vt:lpstr>Absolute positioning – out of normal flow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Garry Elvin</dc:creator>
  <cp:lastModifiedBy>Garry Elvin</cp:lastModifiedBy>
  <cp:revision>1172</cp:revision>
  <cp:lastPrinted>2018-05-23T09:12:29Z</cp:lastPrinted>
  <dcterms:created xsi:type="dcterms:W3CDTF">2010-10-05T12:42:53Z</dcterms:created>
  <dcterms:modified xsi:type="dcterms:W3CDTF">2018-10-12T13:44:25Z</dcterms:modified>
</cp:coreProperties>
</file>