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62" r:id="rId4"/>
    <p:sldId id="267" r:id="rId5"/>
    <p:sldId id="315" r:id="rId6"/>
    <p:sldId id="305" r:id="rId7"/>
    <p:sldId id="321" r:id="rId8"/>
    <p:sldId id="317" r:id="rId9"/>
    <p:sldId id="322" r:id="rId10"/>
    <p:sldId id="326" r:id="rId11"/>
    <p:sldId id="336" r:id="rId12"/>
    <p:sldId id="374" r:id="rId13"/>
    <p:sldId id="338" r:id="rId14"/>
    <p:sldId id="328" r:id="rId15"/>
    <p:sldId id="353" r:id="rId16"/>
    <p:sldId id="331" r:id="rId17"/>
    <p:sldId id="337" r:id="rId18"/>
    <p:sldId id="351" r:id="rId19"/>
    <p:sldId id="346" r:id="rId20"/>
    <p:sldId id="370" r:id="rId21"/>
    <p:sldId id="371" r:id="rId22"/>
    <p:sldId id="355" r:id="rId23"/>
    <p:sldId id="373" r:id="rId24"/>
    <p:sldId id="356" r:id="rId25"/>
    <p:sldId id="357" r:id="rId26"/>
    <p:sldId id="360" r:id="rId27"/>
    <p:sldId id="362" r:id="rId28"/>
    <p:sldId id="363" r:id="rId29"/>
    <p:sldId id="364" r:id="rId30"/>
    <p:sldId id="365" r:id="rId31"/>
    <p:sldId id="358" r:id="rId32"/>
    <p:sldId id="361" r:id="rId33"/>
    <p:sldId id="375" r:id="rId34"/>
    <p:sldId id="388" r:id="rId35"/>
    <p:sldId id="389" r:id="rId36"/>
    <p:sldId id="366" r:id="rId37"/>
    <p:sldId id="367" r:id="rId38"/>
    <p:sldId id="368" r:id="rId39"/>
    <p:sldId id="369" r:id="rId40"/>
    <p:sldId id="376" r:id="rId41"/>
    <p:sldId id="377" r:id="rId42"/>
    <p:sldId id="378" r:id="rId43"/>
    <p:sldId id="380" r:id="rId44"/>
    <p:sldId id="381" r:id="rId45"/>
    <p:sldId id="382" r:id="rId46"/>
    <p:sldId id="344" r:id="rId47"/>
    <p:sldId id="384" r:id="rId48"/>
    <p:sldId id="386" r:id="rId49"/>
    <p:sldId id="385" r:id="rId50"/>
    <p:sldId id="387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8"/>
    <p:restoredTop sz="93478"/>
  </p:normalViewPr>
  <p:slideViewPr>
    <p:cSldViewPr snapToGrid="0" snapToObjects="1">
      <p:cViewPr varScale="1">
        <p:scale>
          <a:sx n="64" d="100"/>
          <a:sy n="64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99C1-D404-AC44-934A-922410F865B5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A3E6-5267-7347-81E8-0C185C9D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4AEA-D2FF-AD4D-AFBA-BD1AAA83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6C3F-BB5F-A84A-A5C9-A28DB9A3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B98A-C360-774B-92E4-78877A14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5B8D-8B4B-5A4D-BBDF-71327519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E007-93CF-1240-BC2C-0F44BD7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BB2E-45F9-5249-9ACB-C50ECB43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455C-2634-454C-8819-71BD0BD7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83D0-68A2-814F-BAF0-763BF0A4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060F-C4E1-AC4C-8A20-F74884F1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38B4-13CF-ED4B-AE90-D3A07A48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23695-DD64-254D-B814-ED4A5E5B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E186-37C7-AC43-A3BB-A94539314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40DC-1AAD-B34D-B080-A075FC8E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2E7D-8B39-5544-A96F-997EA93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BC50-F648-1C42-A6D8-A7A2913E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5C6-E549-5245-B7CC-50523DF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110E-99E4-4E47-85C1-643AC40C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6BBA-908A-0945-B1AD-6E3D28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35DA-8029-B543-A68B-F4CDB7B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0D12-2E6C-6F49-9E49-97520D94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9DE9-E509-0444-8983-861FDA67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7F20-740F-0646-8461-ED382BD9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9DC-3DF5-9543-B944-FCA8612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3AE9-7F86-D44B-8E9D-FD5DC76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F934-9C51-9A45-BA57-7A64095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0AD7-62E4-3348-B499-1816015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E607-DA3B-3547-A612-1B4EC06F6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1B18-74EE-DB45-A4A8-6E6A907E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E1E2-9F33-834A-A9CA-B1B2F94D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ECC6-4440-C74C-9FEE-81E2889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5913-A200-3046-B68F-6C3E5DE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539B-7790-9842-8739-CA9287D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7B51-4D66-6249-B788-AD7B596F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9557-A874-5D42-B568-DA29A40F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B6DF2-98C4-2443-9F9A-C47BC22A5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6CC74-4588-8B41-862E-4A5557F59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B06C-096D-EF47-A127-429F53B0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FBB7D-63CD-1A4E-9E11-69197C4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D30A3-86B9-B84F-AF7C-43CE86EE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B0CE-C6DD-C143-9074-77F2E5A7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BFD2-986D-D546-9D38-EDABB2E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6CC0-78BB-4C4D-A20C-16A07E9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9D1CE-3248-0E4E-94CC-705317DA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C060-7123-0A48-AC8D-8DEC050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05EBE-C5D0-2848-BFA4-71AC79CF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AF28-C52E-474A-9971-E4E9062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9306-67C6-0D46-9243-804E9AB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384C-0D36-3440-8920-89F0DFAC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DDAB-B6E9-6C4F-9F00-B6D0C54B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3FC4-E63D-3243-B609-F89C1262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A6FF-9F74-934A-9EB6-89C6818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7CF2-B028-844C-9FF6-39289197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9D66-0BBD-404B-BFC4-F0C1E237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B17C-C50B-C74B-8124-786A9954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C60B9-3E32-5643-A61B-9EFBE2CE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26CB5-459E-6344-B0C3-AF1E928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1A03-3BFB-F849-9772-636881C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6887-AC31-AF48-BEB9-6AC7F63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BA94D-CD74-984E-B07E-CDE8890F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377B-86E9-8246-A8C0-5AB7A3CB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5869-5DD3-2D41-93FA-951BFDB2F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2F08-090B-D549-AF08-F9EC926F48C7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6E4-E5DB-104B-A0B4-A9FB34D8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6F7C-66CD-1C43-8860-7005808E9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programming/sql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hpmyadmin.net/" TargetMode="External"/><Relationship Id="rId4" Type="http://schemas.openxmlformats.org/officeDocument/2006/relationships/hyperlink" Target="https://www.mysq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A35-E50F-AC41-B56A-0D22A8478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280" y="796607"/>
            <a:ext cx="12334240" cy="2387600"/>
          </a:xfrm>
        </p:spPr>
        <p:txBody>
          <a:bodyPr>
            <a:normAutofit/>
          </a:bodyPr>
          <a:lstStyle/>
          <a:p>
            <a:r>
              <a:rPr lang="en-US" dirty="0"/>
              <a:t>Information Retrieval and PHP</a:t>
            </a:r>
            <a:br>
              <a:rPr lang="en-US" dirty="0"/>
            </a:br>
            <a:r>
              <a:rPr lang="en-US" sz="4400" dirty="0"/>
              <a:t>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98A7-D6D4-DB4F-BCCF-F9BB76AC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9160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KF4009 Web Technologies </a:t>
            </a:r>
          </a:p>
          <a:p>
            <a:r>
              <a:rPr lang="en-US" dirty="0"/>
              <a:t>2018/19</a:t>
            </a:r>
          </a:p>
        </p:txBody>
      </p:sp>
      <p:pic>
        <p:nvPicPr>
          <p:cNvPr id="5" name="Picture 4" descr="A black sign with white text&#13;&#10;&#13;&#10;Description automatically generated">
            <a:extLst>
              <a:ext uri="{FF2B5EF4-FFF2-40B4-BE49-F238E27FC236}">
                <a16:creationId xmlns:a16="http://schemas.microsoft.com/office/drawing/2014/main" id="{4F8F35BB-C2AA-FD48-8239-A33D2072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349875"/>
            <a:ext cx="3957320" cy="11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Connect to the server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F9C69-A0C5-F646-8A9F-B9475B0B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Connect to the server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define our parameters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233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Connect to the server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define our parameters</a:t>
            </a:r>
          </a:p>
          <a:p>
            <a:pPr marL="0" indent="0">
              <a:buNone/>
            </a:pPr>
            <a:r>
              <a:rPr lang="en-GB" sz="2400" dirty="0"/>
              <a:t>$</a:t>
            </a:r>
            <a:r>
              <a:rPr lang="en-GB" sz="2400" dirty="0" err="1"/>
              <a:t>servername</a:t>
            </a:r>
            <a:r>
              <a:rPr lang="en-GB" sz="2400" dirty="0"/>
              <a:t> = ”localhost"; </a:t>
            </a:r>
          </a:p>
          <a:p>
            <a:pPr marL="0" indent="0">
              <a:buNone/>
            </a:pPr>
            <a:r>
              <a:rPr lang="en-GB" sz="2400" dirty="0"/>
              <a:t>$username = ”unn_w12345678";</a:t>
            </a:r>
          </a:p>
          <a:p>
            <a:pPr marL="0" indent="0">
              <a:buNone/>
            </a:pPr>
            <a:r>
              <a:rPr lang="en-GB" sz="2400" dirty="0"/>
              <a:t>$password = ”password1234";</a:t>
            </a:r>
          </a:p>
          <a:p>
            <a:pPr marL="0" indent="0">
              <a:buNone/>
            </a:pPr>
            <a:r>
              <a:rPr lang="en-GB" sz="2400" dirty="0"/>
              <a:t>$</a:t>
            </a:r>
            <a:r>
              <a:rPr lang="en-GB" sz="2400" dirty="0" err="1"/>
              <a:t>dbname</a:t>
            </a:r>
            <a:r>
              <a:rPr lang="en-GB" sz="2400" dirty="0"/>
              <a:t> = “unn_w12345678”;</a:t>
            </a:r>
          </a:p>
        </p:txBody>
      </p:sp>
    </p:spTree>
    <p:extLst>
      <p:ext uri="{BB962C8B-B14F-4D97-AF65-F5344CB8AC3E}">
        <p14:creationId xmlns:p14="http://schemas.microsoft.com/office/powerpoint/2010/main" val="93347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Connect to the server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// define our parameters</a:t>
            </a:r>
          </a:p>
          <a:p>
            <a:pPr marL="0" indent="0">
              <a:buNone/>
            </a:pPr>
            <a:r>
              <a:rPr lang="en-GB" sz="2400" dirty="0"/>
              <a:t>$</a:t>
            </a:r>
            <a:r>
              <a:rPr lang="en-GB" sz="2400" dirty="0" err="1"/>
              <a:t>servername</a:t>
            </a:r>
            <a:r>
              <a:rPr lang="en-GB" sz="2400" dirty="0"/>
              <a:t> = ”localhost";</a:t>
            </a:r>
          </a:p>
          <a:p>
            <a:pPr marL="0" indent="0">
              <a:buNone/>
            </a:pPr>
            <a:r>
              <a:rPr lang="en-GB" sz="2400" dirty="0"/>
              <a:t>$username = ”unn_w12345678";</a:t>
            </a:r>
          </a:p>
          <a:p>
            <a:pPr marL="0" indent="0">
              <a:buNone/>
            </a:pPr>
            <a:r>
              <a:rPr lang="en-GB" sz="2400" dirty="0"/>
              <a:t>$password = ”password1234";</a:t>
            </a:r>
          </a:p>
          <a:p>
            <a:pPr marL="0" indent="0">
              <a:buNone/>
            </a:pPr>
            <a:r>
              <a:rPr lang="en-GB" sz="2400" dirty="0"/>
              <a:t>$</a:t>
            </a:r>
            <a:r>
              <a:rPr lang="en-GB" sz="2400" dirty="0" err="1"/>
              <a:t>dbname</a:t>
            </a:r>
            <a:r>
              <a:rPr lang="en-GB" sz="2400" dirty="0"/>
              <a:t> = “unn_w12345678”;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// Create connection</a:t>
            </a:r>
          </a:p>
          <a:p>
            <a:pPr marL="0" indent="0">
              <a:buNone/>
            </a:pPr>
            <a:r>
              <a:rPr lang="en-GB" sz="2400" dirty="0"/>
              <a:t>$conn = new </a:t>
            </a:r>
            <a:r>
              <a:rPr lang="en-GB" sz="2400" dirty="0" err="1"/>
              <a:t>mysqli</a:t>
            </a:r>
            <a:r>
              <a:rPr lang="en-GB" sz="2400" dirty="0"/>
              <a:t>($</a:t>
            </a:r>
            <a:r>
              <a:rPr lang="en-GB" sz="2400" dirty="0" err="1"/>
              <a:t>servername</a:t>
            </a:r>
            <a:r>
              <a:rPr lang="en-GB" sz="2400" dirty="0"/>
              <a:t>, $username, $password, $</a:t>
            </a:r>
            <a:r>
              <a:rPr lang="en-GB" sz="2400" dirty="0" err="1"/>
              <a:t>dbname</a:t>
            </a:r>
            <a:r>
              <a:rPr lang="en-GB" sz="2400" dirty="0"/>
              <a:t>);</a:t>
            </a:r>
            <a:br>
              <a:rPr lang="en-GB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70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Connect to the server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000" dirty="0"/>
            </a:br>
            <a:r>
              <a:rPr lang="en-GB" sz="2000" dirty="0"/>
              <a:t>// Create connection with parameters</a:t>
            </a:r>
          </a:p>
          <a:p>
            <a:pPr marL="0" indent="0">
              <a:buNone/>
            </a:pPr>
            <a:br>
              <a:rPr lang="en-GB" sz="2000" dirty="0"/>
            </a:br>
            <a:r>
              <a:rPr lang="en-GB" sz="2000" dirty="0"/>
              <a:t>$conn = new </a:t>
            </a:r>
            <a:r>
              <a:rPr lang="en-GB" sz="2000" dirty="0" err="1"/>
              <a:t>mysqli</a:t>
            </a:r>
            <a:r>
              <a:rPr lang="en-GB" sz="2000" dirty="0"/>
              <a:t>(”localhost”, “unn_w12345678”, “password1234”, “unn_w12345678”);</a:t>
            </a:r>
          </a:p>
        </p:txBody>
      </p:sp>
    </p:spTree>
    <p:extLst>
      <p:ext uri="{BB962C8B-B14F-4D97-AF65-F5344CB8AC3E}">
        <p14:creationId xmlns:p14="http://schemas.microsoft.com/office/powerpoint/2010/main" val="399256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2776-C212-FB4D-AD55-95971BA1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object oriented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244E-F58B-7049-BEE6-15AF23F9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different paradigms for writing code (including PHP)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Object Oriented</a:t>
            </a:r>
          </a:p>
          <a:p>
            <a:r>
              <a:rPr lang="en-US" dirty="0"/>
              <a:t>We are mainly using a procedural style on this course</a:t>
            </a:r>
          </a:p>
          <a:p>
            <a:r>
              <a:rPr lang="en-US" dirty="0"/>
              <a:t>For connecting to databases we are using an object oriented style</a:t>
            </a:r>
          </a:p>
          <a:p>
            <a:pPr lvl="1"/>
            <a:r>
              <a:rPr lang="en-US" dirty="0"/>
              <a:t>Hence “new” ( </a:t>
            </a:r>
            <a:r>
              <a:rPr lang="en-GB" dirty="0"/>
              <a:t>$conn = new </a:t>
            </a:r>
            <a:r>
              <a:rPr lang="en-GB" dirty="0" err="1"/>
              <a:t>mysqli</a:t>
            </a:r>
            <a:r>
              <a:rPr lang="en-GB" dirty="0"/>
              <a:t>() )</a:t>
            </a:r>
            <a:endParaRPr lang="en-US" dirty="0"/>
          </a:p>
          <a:p>
            <a:pPr lvl="1"/>
            <a:r>
              <a:rPr lang="en-US" dirty="0"/>
              <a:t>Hence “-&gt;”  (see upcoming slides)</a:t>
            </a:r>
          </a:p>
          <a:p>
            <a:r>
              <a:rPr lang="en-US" dirty="0"/>
              <a:t>You can learn more about object oriented PHP in the third year. </a:t>
            </a:r>
          </a:p>
        </p:txBody>
      </p:sp>
    </p:spTree>
    <p:extLst>
      <p:ext uri="{BB962C8B-B14F-4D97-AF65-F5344CB8AC3E}">
        <p14:creationId xmlns:p14="http://schemas.microsoft.com/office/powerpoint/2010/main" val="343979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00B9F-6B06-544C-9B60-3C36FAFA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Check connection</a:t>
            </a:r>
          </a:p>
        </p:txBody>
      </p:sp>
    </p:spTree>
    <p:extLst>
      <p:ext uri="{BB962C8B-B14F-4D97-AF65-F5344CB8AC3E}">
        <p14:creationId xmlns:p14="http://schemas.microsoft.com/office/powerpoint/2010/main" val="198995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Check connection</a:t>
            </a:r>
          </a:p>
          <a:p>
            <a:pPr marL="0" indent="0">
              <a:buNone/>
            </a:pPr>
            <a:r>
              <a:rPr lang="en-GB" sz="2400" dirty="0"/>
              <a:t>// There are several ways to do this 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32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Check connection</a:t>
            </a:r>
          </a:p>
          <a:p>
            <a:pPr marL="0" indent="0">
              <a:buNone/>
            </a:pPr>
            <a:r>
              <a:rPr lang="en-GB" sz="2400" dirty="0"/>
              <a:t>// There are several ways to do this  … number 1: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if ($conn-&gt;</a:t>
            </a:r>
            <a:r>
              <a:rPr lang="en-GB" sz="2400" dirty="0" err="1"/>
              <a:t>connect_error</a:t>
            </a:r>
            <a:r>
              <a:rPr lang="en-GB" sz="2400" dirty="0"/>
              <a:t>) {</a:t>
            </a:r>
            <a:br>
              <a:rPr lang="en-GB" sz="2400" dirty="0"/>
            </a:br>
            <a:r>
              <a:rPr lang="en-GB" sz="2400" dirty="0"/>
              <a:t>	die("Connection failed: " . $conn-&gt;</a:t>
            </a:r>
            <a:r>
              <a:rPr lang="en-GB" sz="2400" dirty="0" err="1"/>
              <a:t>connect_error</a:t>
            </a:r>
            <a:r>
              <a:rPr lang="en-GB" sz="2400" dirty="0"/>
              <a:t>);</a:t>
            </a:r>
            <a:br>
              <a:rPr lang="en-GB" sz="2400" dirty="0"/>
            </a:br>
            <a:r>
              <a:rPr lang="en-GB" sz="2400" dirty="0"/>
              <a:t>} 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593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924E-DC94-D345-B684-FAA52E83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BC86-8E81-8447-B5F3-1B9B86F2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recap</a:t>
            </a:r>
          </a:p>
          <a:p>
            <a:r>
              <a:rPr lang="en-US" dirty="0"/>
              <a:t>Connecting to a database in PHP</a:t>
            </a:r>
          </a:p>
          <a:p>
            <a:pPr lvl="1"/>
            <a:r>
              <a:rPr lang="en-US" dirty="0" err="1"/>
              <a:t>MySQLi</a:t>
            </a:r>
            <a:endParaRPr lang="en-US" dirty="0"/>
          </a:p>
          <a:p>
            <a:r>
              <a:rPr lang="en-US" dirty="0"/>
              <a:t>Retrieving data: Key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connection to the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connection to the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 and execute the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Iterate over the results</a:t>
            </a:r>
          </a:p>
          <a:p>
            <a:r>
              <a:rPr lang="en-US" dirty="0"/>
              <a:t>Include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8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Check connection</a:t>
            </a:r>
          </a:p>
          <a:p>
            <a:pPr marL="0" indent="0">
              <a:buNone/>
            </a:pPr>
            <a:r>
              <a:rPr lang="en-GB" sz="2400" dirty="0"/>
              <a:t>// There are several ways to do this  … number 2: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if ($conn === false) {</a:t>
            </a:r>
            <a:br>
              <a:rPr lang="en-GB" sz="2400" dirty="0"/>
            </a:br>
            <a:r>
              <a:rPr lang="en-GB" sz="2400" dirty="0"/>
              <a:t>	echo '&lt;p&gt;sorry the connection failed&lt;/p&gt;’;</a:t>
            </a:r>
          </a:p>
          <a:p>
            <a:pPr marL="0" indent="0">
              <a:buNone/>
            </a:pPr>
            <a:r>
              <a:rPr lang="en-GB" sz="2400" dirty="0"/>
              <a:t>	echo '&lt;p&gt;The error was: ' . $conn-&gt;</a:t>
            </a:r>
            <a:r>
              <a:rPr lang="en-GB" sz="2400" dirty="0" err="1"/>
              <a:t>connect_error</a:t>
            </a:r>
            <a:r>
              <a:rPr lang="en-GB" sz="2400" dirty="0"/>
              <a:t> . '&lt;/p&gt;’;</a:t>
            </a:r>
          </a:p>
          <a:p>
            <a:pPr marL="0" indent="0">
              <a:buNone/>
            </a:pPr>
            <a:r>
              <a:rPr lang="en-GB" sz="2400" dirty="0"/>
              <a:t>	exit;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539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CA1-8290-B649-B261-7DC8000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Connection (</a:t>
            </a:r>
            <a:r>
              <a:rPr lang="en-US" dirty="0" err="1"/>
              <a:t>MySQLi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3C8-2087-DE42-9551-27657127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// Check connection</a:t>
            </a:r>
          </a:p>
          <a:p>
            <a:pPr marL="0" indent="0">
              <a:buNone/>
            </a:pPr>
            <a:r>
              <a:rPr lang="en-GB" sz="2400" dirty="0"/>
              <a:t>// There are several ways to do this  … number 3: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$conn = new </a:t>
            </a:r>
            <a:r>
              <a:rPr lang="en-GB" sz="2400" dirty="0" err="1"/>
              <a:t>mysqli</a:t>
            </a:r>
            <a:r>
              <a:rPr lang="en-GB" sz="2400" dirty="0"/>
              <a:t>(”localhost”, “unn_phpr8”, “password1234”, “unn_phpr8”)</a:t>
            </a:r>
          </a:p>
          <a:p>
            <a:pPr marL="0" indent="0">
              <a:buNone/>
            </a:pPr>
            <a:r>
              <a:rPr lang="en-GB" sz="2400" dirty="0"/>
              <a:t>	or die</a:t>
            </a:r>
            <a:r>
              <a:rPr lang="en-US" sz="2400" dirty="0">
                <a:cs typeface="Courier"/>
              </a:rPr>
              <a:t>('&lt;p&gt;sorry the connection failed&lt;/p&gt;’); 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4212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// construct and execute a query</a:t>
            </a:r>
          </a:p>
          <a:p>
            <a:pPr marL="0" indent="0">
              <a:buNone/>
            </a:pPr>
            <a:endParaRPr lang="en-GB" dirty="0">
              <a:latin typeface="Courier"/>
            </a:endParaRPr>
          </a:p>
          <a:p>
            <a:pPr marL="0" indent="0"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423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construct and execute a query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 = $conn-&gt;query();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construct and execute a query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 = $conn-&gt;query(“select … from … “);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0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157-51F0-8840-B08F-32642F52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342689"/>
              </p:ext>
            </p:extLst>
          </p:nvPr>
        </p:nvGraphicFramePr>
        <p:xfrm>
          <a:off x="6096000" y="2318088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6096000" y="1773379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</p:spTree>
    <p:extLst>
      <p:ext uri="{BB962C8B-B14F-4D97-AF65-F5344CB8AC3E}">
        <p14:creationId xmlns:p14="http://schemas.microsoft.com/office/powerpoint/2010/main" val="237336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157-51F0-8840-B08F-32642F52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/>
        </p:nvGraphicFramePr>
        <p:xfrm>
          <a:off x="6096000" y="2318088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6096000" y="1773379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</p:spTree>
    <p:extLst>
      <p:ext uri="{BB962C8B-B14F-4D97-AF65-F5344CB8AC3E}">
        <p14:creationId xmlns:p14="http://schemas.microsoft.com/office/powerpoint/2010/main" val="3379656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157-51F0-8840-B08F-32642F52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title, category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/>
        </p:nvGraphicFramePr>
        <p:xfrm>
          <a:off x="6096000" y="2318088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6096000" y="1773379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</p:spTree>
    <p:extLst>
      <p:ext uri="{BB962C8B-B14F-4D97-AF65-F5344CB8AC3E}">
        <p14:creationId xmlns:p14="http://schemas.microsoft.com/office/powerpoint/2010/main" val="368993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157-51F0-8840-B08F-32642F52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title, category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category FROM film WHERE title = ‘Frozen’;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/>
        </p:nvGraphicFramePr>
        <p:xfrm>
          <a:off x="6096000" y="2318088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6096000" y="1773379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</p:spTree>
    <p:extLst>
      <p:ext uri="{BB962C8B-B14F-4D97-AF65-F5344CB8AC3E}">
        <p14:creationId xmlns:p14="http://schemas.microsoft.com/office/powerpoint/2010/main" val="180728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DAE0-F556-1846-97A8-82452BC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Client-server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B9C0AD-F043-6447-9524-D6F276CEB584}"/>
              </a:ext>
            </a:extLst>
          </p:cNvPr>
          <p:cNvCxnSpPr/>
          <p:nvPr/>
        </p:nvCxnSpPr>
        <p:spPr>
          <a:xfrm>
            <a:off x="4343400" y="3470275"/>
            <a:ext cx="350520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79930-DB07-304F-BB00-F29478C43803}"/>
              </a:ext>
            </a:extLst>
          </p:cNvPr>
          <p:cNvCxnSpPr/>
          <p:nvPr/>
        </p:nvCxnSpPr>
        <p:spPr>
          <a:xfrm>
            <a:off x="4343400" y="5324475"/>
            <a:ext cx="3505202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13B28-1225-D942-AE5B-7E6D3CAA52F7}"/>
              </a:ext>
            </a:extLst>
          </p:cNvPr>
          <p:cNvSpPr/>
          <p:nvPr/>
        </p:nvSpPr>
        <p:spPr>
          <a:xfrm>
            <a:off x="4343399" y="2365374"/>
            <a:ext cx="3505200" cy="124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EDD0B-9984-5041-B73A-8F49015237F0}"/>
              </a:ext>
            </a:extLst>
          </p:cNvPr>
          <p:cNvSpPr/>
          <p:nvPr/>
        </p:nvSpPr>
        <p:spPr>
          <a:xfrm>
            <a:off x="838198" y="5391148"/>
            <a:ext cx="10515601" cy="124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07D75-09B7-8F46-9ABA-2725A6F5C9F3}"/>
              </a:ext>
            </a:extLst>
          </p:cNvPr>
          <p:cNvSpPr/>
          <p:nvPr/>
        </p:nvSpPr>
        <p:spPr>
          <a:xfrm>
            <a:off x="838200" y="2987675"/>
            <a:ext cx="3505200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B96AD-2C80-D840-8F9E-44C5EB2C0E2D}"/>
              </a:ext>
            </a:extLst>
          </p:cNvPr>
          <p:cNvSpPr/>
          <p:nvPr/>
        </p:nvSpPr>
        <p:spPr>
          <a:xfrm>
            <a:off x="7848602" y="2987675"/>
            <a:ext cx="3505200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FB1AB-17D5-F342-BC13-5A21134E6391}"/>
              </a:ext>
            </a:extLst>
          </p:cNvPr>
          <p:cNvSpPr/>
          <p:nvPr/>
        </p:nvSpPr>
        <p:spPr>
          <a:xfrm>
            <a:off x="7848599" y="2978148"/>
            <a:ext cx="3505200" cy="79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9B102-2A3B-164D-B9BA-45219BCFB26E}"/>
              </a:ext>
            </a:extLst>
          </p:cNvPr>
          <p:cNvSpPr/>
          <p:nvPr/>
        </p:nvSpPr>
        <p:spPr>
          <a:xfrm>
            <a:off x="838198" y="2978148"/>
            <a:ext cx="3505200" cy="79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9878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157-51F0-8840-B08F-32642F52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title, category FROM film;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category FROM film WHERE title = ‘Frozen’;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Remember - Check your queries in </a:t>
            </a:r>
            <a:r>
              <a:rPr lang="en-US" i="1" dirty="0" err="1"/>
              <a:t>PHPmyAdmin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/>
        </p:nvGraphicFramePr>
        <p:xfrm>
          <a:off x="6096000" y="2318088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6096000" y="1773379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</p:spTree>
    <p:extLst>
      <p:ext uri="{BB962C8B-B14F-4D97-AF65-F5344CB8AC3E}">
        <p14:creationId xmlns:p14="http://schemas.microsoft.com/office/powerpoint/2010/main" val="231141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construct and execute a query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 = $con-&gt;query(“select * from film“);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and 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construct query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</a:t>
            </a:r>
            <a:r>
              <a:rPr lang="en-US" sz="2400" dirty="0" err="1">
                <a:cs typeface="Courier"/>
              </a:rPr>
              <a:t>my_query</a:t>
            </a:r>
            <a:r>
              <a:rPr lang="en-US" sz="2400" dirty="0">
                <a:cs typeface="Courier"/>
              </a:rPr>
              <a:t> = “select * from film“;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// execute a query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 = $conn-&gt;query($</a:t>
            </a:r>
            <a:r>
              <a:rPr lang="en-US" sz="2400" dirty="0" err="1">
                <a:cs typeface="Courier"/>
              </a:rPr>
              <a:t>my_query</a:t>
            </a:r>
            <a:r>
              <a:rPr lang="en-US" sz="2400" dirty="0">
                <a:cs typeface="Courier"/>
              </a:rPr>
              <a:t>);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600" dirty="0">
              <a:cs typeface="Courier"/>
            </a:endParaRPr>
          </a:p>
          <a:p>
            <a:pPr marL="0" indent="0">
              <a:buNone/>
            </a:pPr>
            <a:endParaRPr lang="en-US" sz="2600" dirty="0">
              <a:cs typeface="Courier"/>
            </a:endParaRPr>
          </a:p>
          <a:p>
            <a:pPr marL="0" indent="0">
              <a:buNone/>
            </a:pPr>
            <a:endParaRPr lang="en-US" sz="2600" dirty="0"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Check the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22E7C-8139-CB4B-A11E-61A0F020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Check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check if query was successful (Several ways to do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Check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check if query was successful (Several ways to do this)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If ($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echo "&lt;p&gt;Query failed: ” . $conn-&gt;error . "&lt;/p&gt;";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exit; 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1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A9892-3B73-DD4F-8800-1EC95A7E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get one row of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9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iterate over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while ($row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//do something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30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iterate over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while ($row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echo “&lt;p&gt;Title: “. $row-&gt;title . “ Category: “ . $row-&gt;category.”&lt;/p&gt;;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DAE0-F556-1846-97A8-82452BC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Recap: PHP is used to communicate with the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8004C-99C7-C841-BF6D-C7E446D05BB7}"/>
              </a:ext>
            </a:extLst>
          </p:cNvPr>
          <p:cNvSpPr/>
          <p:nvPr/>
        </p:nvSpPr>
        <p:spPr>
          <a:xfrm>
            <a:off x="4343403" y="3263902"/>
            <a:ext cx="3505200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B9C0AD-F043-6447-9524-D6F276CEB584}"/>
              </a:ext>
            </a:extLst>
          </p:cNvPr>
          <p:cNvCxnSpPr/>
          <p:nvPr/>
        </p:nvCxnSpPr>
        <p:spPr>
          <a:xfrm>
            <a:off x="838197" y="3995424"/>
            <a:ext cx="350520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79930-DB07-304F-BB00-F29478C43803}"/>
              </a:ext>
            </a:extLst>
          </p:cNvPr>
          <p:cNvCxnSpPr/>
          <p:nvPr/>
        </p:nvCxnSpPr>
        <p:spPr>
          <a:xfrm>
            <a:off x="838197" y="4521204"/>
            <a:ext cx="3505202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13B28-1225-D942-AE5B-7E6D3CAA52F7}"/>
              </a:ext>
            </a:extLst>
          </p:cNvPr>
          <p:cNvSpPr/>
          <p:nvPr/>
        </p:nvSpPr>
        <p:spPr>
          <a:xfrm>
            <a:off x="838198" y="2827655"/>
            <a:ext cx="3505200" cy="124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2C1F5-1DF3-9743-9932-750CD9DC3561}"/>
              </a:ext>
            </a:extLst>
          </p:cNvPr>
          <p:cNvSpPr/>
          <p:nvPr/>
        </p:nvSpPr>
        <p:spPr>
          <a:xfrm>
            <a:off x="-2667001" y="4500884"/>
            <a:ext cx="10515601" cy="124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9A39A-9D86-0046-B950-1BBFBD40B4B0}"/>
              </a:ext>
            </a:extLst>
          </p:cNvPr>
          <p:cNvSpPr txBox="1">
            <a:spLocks/>
          </p:cNvSpPr>
          <p:nvPr/>
        </p:nvSpPr>
        <p:spPr>
          <a:xfrm>
            <a:off x="838199" y="1381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PHP and the Database reside and operate on the server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PHP scripts interact with the database and generate 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B3C44-1CAF-9442-A17B-B495F6D2FB7A}"/>
              </a:ext>
            </a:extLst>
          </p:cNvPr>
          <p:cNvSpPr/>
          <p:nvPr/>
        </p:nvSpPr>
        <p:spPr>
          <a:xfrm>
            <a:off x="4343400" y="4119560"/>
            <a:ext cx="3505200" cy="2259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PHP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DB (e.g. MySQL)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55AB4-6A2A-3146-9A01-75CE6796D330}"/>
              </a:ext>
            </a:extLst>
          </p:cNvPr>
          <p:cNvSpPr/>
          <p:nvPr/>
        </p:nvSpPr>
        <p:spPr>
          <a:xfrm>
            <a:off x="4343400" y="3254375"/>
            <a:ext cx="3505200" cy="79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2ECCC-E47C-C74F-A015-E0970F96A281}"/>
              </a:ext>
            </a:extLst>
          </p:cNvPr>
          <p:cNvSpPr/>
          <p:nvPr/>
        </p:nvSpPr>
        <p:spPr>
          <a:xfrm>
            <a:off x="4516122" y="5340345"/>
            <a:ext cx="3164838" cy="796926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864F6-78F8-A54B-BECF-C79F87AC10C3}"/>
              </a:ext>
            </a:extLst>
          </p:cNvPr>
          <p:cNvCxnSpPr>
            <a:cxnSpLocks/>
          </p:cNvCxnSpPr>
          <p:nvPr/>
        </p:nvCxnSpPr>
        <p:spPr>
          <a:xfrm>
            <a:off x="5908041" y="4582164"/>
            <a:ext cx="0" cy="69722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0C82CB-61FF-8E42-8821-4089A69A2E94}"/>
              </a:ext>
            </a:extLst>
          </p:cNvPr>
          <p:cNvCxnSpPr>
            <a:cxnSpLocks/>
          </p:cNvCxnSpPr>
          <p:nvPr/>
        </p:nvCxnSpPr>
        <p:spPr>
          <a:xfrm flipV="1">
            <a:off x="6283960" y="4599941"/>
            <a:ext cx="1" cy="58357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32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iterate over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while ($row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echo “&lt;p&gt;Title: “. $row-&gt;title . “ Category: “ . $row-&gt;category.”&lt;/p&gt;;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66A04-866E-D641-93BF-6A580CB3CC2A}"/>
              </a:ext>
            </a:extLst>
          </p:cNvPr>
          <p:cNvSpPr txBox="1"/>
          <p:nvPr/>
        </p:nvSpPr>
        <p:spPr>
          <a:xfrm>
            <a:off x="3684914" y="4001294"/>
            <a:ext cx="45101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Title: Frozen Category: c1</a:t>
            </a:r>
          </a:p>
          <a:p>
            <a:r>
              <a:rPr lang="en-US" sz="2400" dirty="0"/>
              <a:t>Title: Up Category: c1</a:t>
            </a:r>
          </a:p>
          <a:p>
            <a:r>
              <a:rPr lang="en-US" sz="2400" dirty="0"/>
              <a:t>Title: Coco Category: c1</a:t>
            </a:r>
          </a:p>
          <a:p>
            <a:r>
              <a:rPr lang="en-US" sz="2400" dirty="0"/>
              <a:t>Title: Star Wars Category: c2</a:t>
            </a:r>
          </a:p>
        </p:txBody>
      </p:sp>
    </p:spTree>
    <p:extLst>
      <p:ext uri="{BB962C8B-B14F-4D97-AF65-F5344CB8AC3E}">
        <p14:creationId xmlns:p14="http://schemas.microsoft.com/office/powerpoint/2010/main" val="56783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Iterate over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iterate over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echo “&lt;table&gt;&lt;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&gt;&lt;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&gt;Title&lt;/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&gt;&lt;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&gt;Category&lt;/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&gt;&lt;/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&gt;”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While ($row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echo “&lt;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&gt;&lt;td&gt;“. $row-&gt;title . “&lt;/td&gt;&lt;td&gt;“ . $row-&gt;category . ”&lt;/td&gt;&lt;/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&gt;”;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echo “&lt;/table&gt;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66A04-866E-D641-93BF-6A580CB3CC2A}"/>
              </a:ext>
            </a:extLst>
          </p:cNvPr>
          <p:cNvSpPr txBox="1"/>
          <p:nvPr/>
        </p:nvSpPr>
        <p:spPr>
          <a:xfrm>
            <a:off x="3588589" y="4572000"/>
            <a:ext cx="497922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Title</a:t>
            </a:r>
            <a:r>
              <a:rPr lang="en-US" sz="2400" dirty="0"/>
              <a:t>		 </a:t>
            </a:r>
            <a:r>
              <a:rPr lang="en-US" sz="2400" b="1" dirty="0"/>
              <a:t>Category</a:t>
            </a:r>
          </a:p>
          <a:p>
            <a:r>
              <a:rPr lang="en-US" sz="2400" dirty="0"/>
              <a:t>Frozen 		c1</a:t>
            </a:r>
          </a:p>
          <a:p>
            <a:r>
              <a:rPr lang="en-US" sz="2400" dirty="0"/>
              <a:t>Up  		c1</a:t>
            </a:r>
          </a:p>
          <a:p>
            <a:r>
              <a:rPr lang="en-US" sz="2400" dirty="0"/>
              <a:t>Coco 		c1</a:t>
            </a:r>
          </a:p>
          <a:p>
            <a:r>
              <a:rPr lang="en-US" sz="2400" dirty="0"/>
              <a:t>Star Wars 	c2</a:t>
            </a:r>
          </a:p>
        </p:txBody>
      </p:sp>
    </p:spTree>
    <p:extLst>
      <p:ext uri="{BB962C8B-B14F-4D97-AF65-F5344CB8AC3E}">
        <p14:creationId xmlns:p14="http://schemas.microsoft.com/office/powerpoint/2010/main" val="2698319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database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990087"/>
              </p:ext>
            </p:extLst>
          </p:nvPr>
        </p:nvGraphicFramePr>
        <p:xfrm>
          <a:off x="838200" y="2235397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838200" y="1690688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53001C3-36D4-504C-9159-E6BB139BB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61617"/>
              </p:ext>
            </p:extLst>
          </p:nvPr>
        </p:nvGraphicFramePr>
        <p:xfrm>
          <a:off x="6928449" y="2209607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70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911230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 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09EAC4-8CEF-354C-A123-C23A305770C9}"/>
              </a:ext>
            </a:extLst>
          </p:cNvPr>
          <p:cNvSpPr txBox="1"/>
          <p:nvPr/>
        </p:nvSpPr>
        <p:spPr>
          <a:xfrm>
            <a:off x="6928449" y="1664898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category</a:t>
            </a:r>
          </a:p>
        </p:txBody>
      </p:sp>
    </p:spTree>
    <p:extLst>
      <p:ext uri="{BB962C8B-B14F-4D97-AF65-F5344CB8AC3E}">
        <p14:creationId xmlns:p14="http://schemas.microsoft.com/office/powerpoint/2010/main" val="2524207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F54-DB7C-9345-88B1-A6865C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database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26106-77D5-3245-8D4F-0682B88DFD75}"/>
              </a:ext>
            </a:extLst>
          </p:cNvPr>
          <p:cNvGraphicFramePr>
            <a:graphicFrameLocks/>
          </p:cNvGraphicFramePr>
          <p:nvPr/>
        </p:nvGraphicFramePr>
        <p:xfrm>
          <a:off x="838200" y="2235397"/>
          <a:ext cx="538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94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2674154591"/>
                    </a:ext>
                  </a:extLst>
                </a:gridCol>
                <a:gridCol w="1346994">
                  <a:extLst>
                    <a:ext uri="{9D8B030D-6E8A-4147-A177-3AD203B41FA5}">
                      <a16:colId xmlns:a16="http://schemas.microsoft.com/office/drawing/2014/main" val="189874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2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E5831B-07A8-2D4C-918A-FC689C7050AA}"/>
              </a:ext>
            </a:extLst>
          </p:cNvPr>
          <p:cNvSpPr txBox="1"/>
          <p:nvPr/>
        </p:nvSpPr>
        <p:spPr>
          <a:xfrm>
            <a:off x="838200" y="1690688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film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53001C3-36D4-504C-9159-E6BB139BBB1F}"/>
              </a:ext>
            </a:extLst>
          </p:cNvPr>
          <p:cNvGraphicFramePr>
            <a:graphicFrameLocks/>
          </p:cNvGraphicFramePr>
          <p:nvPr/>
        </p:nvGraphicFramePr>
        <p:xfrm>
          <a:off x="6928449" y="2209607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70">
                  <a:extLst>
                    <a:ext uri="{9D8B030D-6E8A-4147-A177-3AD203B41FA5}">
                      <a16:colId xmlns:a16="http://schemas.microsoft.com/office/drawing/2014/main" val="613523034"/>
                    </a:ext>
                  </a:extLst>
                </a:gridCol>
                <a:gridCol w="1911230">
                  <a:extLst>
                    <a:ext uri="{9D8B030D-6E8A-4147-A177-3AD203B41FA5}">
                      <a16:colId xmlns:a16="http://schemas.microsoft.com/office/drawing/2014/main" val="76292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Fiction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 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7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09EAC4-8CEF-354C-A123-C23A305770C9}"/>
              </a:ext>
            </a:extLst>
          </p:cNvPr>
          <p:cNvSpPr txBox="1"/>
          <p:nvPr/>
        </p:nvSpPr>
        <p:spPr>
          <a:xfrm>
            <a:off x="6928449" y="1664898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Table: category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9F285-B6A4-934D-A338-37D1BF68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8483"/>
            <a:ext cx="8926902" cy="1708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query</a:t>
            </a:r>
          </a:p>
          <a:p>
            <a:pPr marL="0" indent="0">
              <a:buNone/>
            </a:pPr>
            <a:r>
              <a:rPr lang="en-GB" sz="2400" dirty="0"/>
              <a:t>SELECT title, </a:t>
            </a:r>
            <a:r>
              <a:rPr lang="en-GB" sz="2400" dirty="0" err="1"/>
              <a:t>catName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FROM film</a:t>
            </a:r>
          </a:p>
          <a:p>
            <a:pPr marL="0" indent="0">
              <a:buNone/>
            </a:pPr>
            <a:r>
              <a:rPr lang="en-GB" sz="2400" dirty="0"/>
              <a:t>INNER JOIN category ON </a:t>
            </a:r>
            <a:r>
              <a:rPr lang="en-GB" sz="2400" dirty="0" err="1"/>
              <a:t>film_category.catID</a:t>
            </a:r>
            <a:r>
              <a:rPr lang="en-GB" sz="2400" dirty="0"/>
              <a:t> = </a:t>
            </a:r>
            <a:r>
              <a:rPr lang="en-GB" sz="2400" dirty="0" err="1"/>
              <a:t>film.category</a:t>
            </a:r>
            <a:endParaRPr lang="en-GB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1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cs typeface="Courier"/>
              </a:rPr>
              <a:t>// construct query</a:t>
            </a:r>
          </a:p>
          <a:p>
            <a:pPr marL="0" indent="0">
              <a:buNone/>
            </a:pPr>
            <a:r>
              <a:rPr lang="en-US" sz="2600" dirty="0">
                <a:cs typeface="Courier"/>
              </a:rPr>
              <a:t>$</a:t>
            </a:r>
            <a:r>
              <a:rPr lang="en-US" sz="2600" dirty="0" err="1">
                <a:cs typeface="Courier"/>
              </a:rPr>
              <a:t>my_query</a:t>
            </a:r>
            <a:r>
              <a:rPr lang="en-US" sz="2600" dirty="0">
                <a:cs typeface="Courier"/>
              </a:rPr>
              <a:t> = 	“</a:t>
            </a:r>
            <a:r>
              <a:rPr lang="en-GB" sz="2600" dirty="0"/>
              <a:t>SELECT title, </a:t>
            </a:r>
            <a:r>
              <a:rPr lang="en-GB" sz="2600" dirty="0" err="1"/>
              <a:t>catName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		FROM film</a:t>
            </a:r>
          </a:p>
          <a:p>
            <a:pPr marL="0" indent="0">
              <a:buNone/>
            </a:pPr>
            <a:r>
              <a:rPr lang="en-GB" sz="2600" dirty="0"/>
              <a:t>		INNER JOIN category ON </a:t>
            </a:r>
            <a:r>
              <a:rPr lang="en-GB" sz="2600" dirty="0" err="1"/>
              <a:t>film_category.catID</a:t>
            </a:r>
            <a:r>
              <a:rPr lang="en-GB" sz="2600" dirty="0"/>
              <a:t> = </a:t>
            </a:r>
            <a:r>
              <a:rPr lang="en-GB" sz="2600" dirty="0" err="1"/>
              <a:t>film.category</a:t>
            </a:r>
            <a:r>
              <a:rPr lang="en-GB" sz="2600" dirty="0"/>
              <a:t>";</a:t>
            </a:r>
            <a:endParaRPr lang="en-US" sz="2600" dirty="0">
              <a:cs typeface="Courier"/>
            </a:endParaRPr>
          </a:p>
          <a:p>
            <a:pPr marL="0" indent="0">
              <a:buNone/>
            </a:pPr>
            <a:endParaRPr lang="en-US" sz="2600" dirty="0"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cs typeface="Courier"/>
              </a:rPr>
              <a:t>// execute a query</a:t>
            </a:r>
          </a:p>
          <a:p>
            <a:pPr marL="0" indent="0">
              <a:buNone/>
            </a:pPr>
            <a:r>
              <a:rPr lang="en-US" sz="2600" dirty="0">
                <a:cs typeface="Courier"/>
              </a:rPr>
              <a:t>$</a:t>
            </a:r>
            <a:r>
              <a:rPr lang="en-US" sz="2600" dirty="0" err="1">
                <a:cs typeface="Courier"/>
              </a:rPr>
              <a:t>queryResult</a:t>
            </a:r>
            <a:r>
              <a:rPr lang="en-US" sz="2600" dirty="0">
                <a:cs typeface="Courier"/>
              </a:rPr>
              <a:t> = $conn-&gt;query($</a:t>
            </a:r>
            <a:r>
              <a:rPr lang="en-US" sz="2600" dirty="0" err="1">
                <a:cs typeface="Courier"/>
              </a:rPr>
              <a:t>my_query</a:t>
            </a:r>
            <a:r>
              <a:rPr lang="en-US" sz="2600" dirty="0">
                <a:cs typeface="Courier"/>
              </a:rPr>
              <a:t>);</a:t>
            </a:r>
          </a:p>
          <a:p>
            <a:pPr marL="0" indent="0">
              <a:buNone/>
            </a:pPr>
            <a:endParaRPr lang="en-US" sz="2600" dirty="0"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cs typeface="Courier"/>
              </a:rPr>
              <a:t>// check if query was successful</a:t>
            </a:r>
          </a:p>
          <a:p>
            <a:pPr marL="0" indent="0">
              <a:buNone/>
            </a:pPr>
            <a:r>
              <a:rPr lang="en-US" sz="26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1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// iterate over the results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echo “&lt;table&gt;&lt;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&gt;&lt;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&gt;Title&lt;/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&gt;&lt;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&gt;Category&lt;/</a:t>
            </a:r>
            <a:r>
              <a:rPr lang="en-US" sz="2400" dirty="0" err="1">
                <a:cs typeface="Courier"/>
              </a:rPr>
              <a:t>th</a:t>
            </a:r>
            <a:r>
              <a:rPr lang="en-US" sz="2400" dirty="0">
                <a:cs typeface="Courier"/>
              </a:rPr>
              <a:t>&gt;&lt;/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&gt;”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While ($row = $</a:t>
            </a:r>
            <a:r>
              <a:rPr lang="en-US" sz="2400" dirty="0" err="1">
                <a:cs typeface="Courier"/>
              </a:rPr>
              <a:t>queryResult</a:t>
            </a:r>
            <a:r>
              <a:rPr lang="en-US" sz="2400" dirty="0">
                <a:cs typeface="Courier"/>
              </a:rPr>
              <a:t>-&gt;</a:t>
            </a:r>
            <a:r>
              <a:rPr lang="en-US" sz="2400" dirty="0" err="1">
                <a:cs typeface="Courier"/>
              </a:rPr>
              <a:t>fetch_object</a:t>
            </a:r>
            <a:r>
              <a:rPr lang="en-US" sz="24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	echo “&lt;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&gt;&lt;td&gt;“. $row-&gt;title . “&lt;/td&gt;&lt;td&gt;“ . $row-&gt;</a:t>
            </a:r>
            <a:r>
              <a:rPr lang="en-US" sz="2400" dirty="0" err="1">
                <a:cs typeface="Courier"/>
              </a:rPr>
              <a:t>catName</a:t>
            </a:r>
            <a:r>
              <a:rPr lang="en-US" sz="2400" dirty="0">
                <a:cs typeface="Courier"/>
              </a:rPr>
              <a:t> . ”&lt;/td&gt;&lt;/</a:t>
            </a:r>
            <a:r>
              <a:rPr lang="en-US" sz="2400" dirty="0" err="1">
                <a:cs typeface="Courier"/>
              </a:rPr>
              <a:t>tr</a:t>
            </a:r>
            <a:r>
              <a:rPr lang="en-US" sz="2400" dirty="0">
                <a:cs typeface="Courier"/>
              </a:rPr>
              <a:t>&gt;”;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cs typeface="Courier"/>
              </a:rPr>
              <a:t>echo “&lt;/table&gt;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66A04-866E-D641-93BF-6A580CB3CC2A}"/>
              </a:ext>
            </a:extLst>
          </p:cNvPr>
          <p:cNvSpPr txBox="1"/>
          <p:nvPr/>
        </p:nvSpPr>
        <p:spPr>
          <a:xfrm>
            <a:off x="3588589" y="4572000"/>
            <a:ext cx="497922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Title</a:t>
            </a:r>
            <a:r>
              <a:rPr lang="en-US" sz="2400" dirty="0"/>
              <a:t>		 </a:t>
            </a:r>
            <a:r>
              <a:rPr lang="en-US" sz="2400" b="1" dirty="0"/>
              <a:t>Category</a:t>
            </a:r>
          </a:p>
          <a:p>
            <a:r>
              <a:rPr lang="en-US" sz="2400" dirty="0"/>
              <a:t>Frozen 		Animation</a:t>
            </a:r>
          </a:p>
          <a:p>
            <a:r>
              <a:rPr lang="en-US" sz="2400" dirty="0"/>
              <a:t>Up  		Animation</a:t>
            </a:r>
          </a:p>
          <a:p>
            <a:r>
              <a:rPr lang="en-US" sz="2400" dirty="0"/>
              <a:t>Coco 		Animation</a:t>
            </a:r>
          </a:p>
          <a:p>
            <a:r>
              <a:rPr lang="en-US" sz="2400" dirty="0"/>
              <a:t>Star Wars 	Science Fiction</a:t>
            </a:r>
          </a:p>
        </p:txBody>
      </p:sp>
    </p:spTree>
    <p:extLst>
      <p:ext uri="{BB962C8B-B14F-4D97-AF65-F5344CB8AC3E}">
        <p14:creationId xmlns:p14="http://schemas.microsoft.com/office/powerpoint/2010/main" val="130109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311215"/>
            <a:ext cx="11611154" cy="5400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1800" dirty="0"/>
              <a:t>$conn = new </a:t>
            </a:r>
            <a:r>
              <a:rPr lang="en-GB" sz="1800" dirty="0" err="1"/>
              <a:t>mysqli</a:t>
            </a:r>
            <a:r>
              <a:rPr lang="en-GB" sz="1800" dirty="0"/>
              <a:t>(”localhost”, “unn_w12345678”, “password1234”, “unn_w12345678”);</a:t>
            </a:r>
          </a:p>
          <a:p>
            <a:pPr marL="0" indent="0">
              <a:buNone/>
            </a:pPr>
            <a:r>
              <a:rPr lang="en-GB" sz="1800" dirty="0"/>
              <a:t>	if ($conn === false) {</a:t>
            </a:r>
          </a:p>
          <a:p>
            <a:pPr marL="0" indent="0">
              <a:buNone/>
            </a:pPr>
            <a:r>
              <a:rPr lang="en-GB" sz="1800" dirty="0"/>
              <a:t>		echo ‘&lt;p&gt;Connection Error: ' . $conn-&gt;</a:t>
            </a:r>
            <a:r>
              <a:rPr lang="en-GB" sz="1800" dirty="0" err="1"/>
              <a:t>connect_error</a:t>
            </a:r>
            <a:r>
              <a:rPr lang="en-GB" sz="1800" dirty="0"/>
              <a:t> . '&lt;/p&gt;’;</a:t>
            </a:r>
          </a:p>
          <a:p>
            <a:pPr marL="0" indent="0">
              <a:buNone/>
            </a:pPr>
            <a:r>
              <a:rPr lang="en-GB" sz="1800" dirty="0"/>
              <a:t>		exit;</a:t>
            </a:r>
          </a:p>
          <a:p>
            <a:pPr marL="0" indent="0">
              <a:buNone/>
            </a:pPr>
            <a:r>
              <a:rPr lang="en-GB" sz="1800" dirty="0"/>
              <a:t>	}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US" sz="1800" dirty="0">
                <a:cs typeface="Courier"/>
              </a:rPr>
              <a:t>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 = “select title from film“;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 $conn-&gt;query($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if ($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"&lt;p&gt;Query Error: ".$conn-&gt;error."&lt;/p&gt;”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exit; 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while ($row = 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-&gt;</a:t>
            </a:r>
            <a:r>
              <a:rPr lang="en-US" sz="1800" dirty="0" err="1">
                <a:cs typeface="Courier"/>
              </a:rPr>
              <a:t>fetch_object</a:t>
            </a:r>
            <a:r>
              <a:rPr lang="en-US" sz="18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“&lt;p&gt;Title: “. $row-&gt;title .”&lt;/p&gt;;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?&gt;</a:t>
            </a:r>
          </a:p>
          <a:p>
            <a:pPr marL="0" indent="0">
              <a:buNone/>
            </a:pPr>
            <a:endParaRPr lang="en-US" sz="1800" dirty="0">
              <a:cs typeface="Courier"/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Put it all together (with ‘include’)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311214"/>
            <a:ext cx="6331788" cy="5089585"/>
          </a:xfrm>
          <a:ln w="1016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database_connect.php</a:t>
            </a:r>
            <a:r>
              <a:rPr lang="en-US" sz="1800" dirty="0"/>
              <a:t>’;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cs typeface="Courier"/>
              </a:rPr>
              <a:t>	</a:t>
            </a:r>
            <a:r>
              <a:rPr lang="en-US" sz="1800" dirty="0">
                <a:cs typeface="Courier"/>
              </a:rPr>
              <a:t>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 = “select title from film“;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 $conn-&gt;query($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if ($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"&lt;p&gt;Query Error: ".$conn-&gt;error."&lt;/p&gt;”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exit; 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while ($row = 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-&gt;</a:t>
            </a:r>
            <a:r>
              <a:rPr lang="en-US" sz="1800" dirty="0" err="1">
                <a:cs typeface="Courier"/>
              </a:rPr>
              <a:t>fetch_object</a:t>
            </a:r>
            <a:r>
              <a:rPr lang="en-US" sz="18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“&lt;p&gt;Title: “. $row-&gt;title .”&lt;/p&gt;;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?&gt;</a:t>
            </a: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7DD1C-D0B1-6348-AC06-8D38D9E48F11}"/>
              </a:ext>
            </a:extLst>
          </p:cNvPr>
          <p:cNvSpPr txBox="1"/>
          <p:nvPr/>
        </p:nvSpPr>
        <p:spPr>
          <a:xfrm>
            <a:off x="4942114" y="1268083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index.php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469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Put it all together (with ‘include’)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311214"/>
            <a:ext cx="6331788" cy="5089585"/>
          </a:xfrm>
          <a:ln w="101600"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database_connect.php</a:t>
            </a:r>
            <a:r>
              <a:rPr lang="en-US" sz="1800" dirty="0"/>
              <a:t>’;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cs typeface="Courier"/>
              </a:rPr>
              <a:t>	</a:t>
            </a:r>
            <a:r>
              <a:rPr lang="en-US" sz="1800" dirty="0">
                <a:cs typeface="Courier"/>
              </a:rPr>
              <a:t>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 = “select title from film“;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 $conn-&gt;query($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if ($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"&lt;p&gt;Query Error: ".$conn-&gt;error."&lt;/p&gt;”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exit; 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while ($row = 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-&gt;</a:t>
            </a:r>
            <a:r>
              <a:rPr lang="en-US" sz="1800" dirty="0" err="1">
                <a:cs typeface="Courier"/>
              </a:rPr>
              <a:t>fetch_object</a:t>
            </a:r>
            <a:r>
              <a:rPr lang="en-US" sz="18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“&lt;p&gt;Title: “. $row-&gt;title .”&lt;/p&gt;;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?&gt;</a:t>
            </a: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23F12A-7357-0746-9A44-EE425400DD6E}"/>
              </a:ext>
            </a:extLst>
          </p:cNvPr>
          <p:cNvSpPr txBox="1">
            <a:spLocks/>
          </p:cNvSpPr>
          <p:nvPr/>
        </p:nvSpPr>
        <p:spPr>
          <a:xfrm>
            <a:off x="6797614" y="1325563"/>
            <a:ext cx="5020574" cy="5075236"/>
          </a:xfrm>
          <a:prstGeom prst="rect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GB" sz="1800" dirty="0"/>
              <a:t>	$conn = new </a:t>
            </a:r>
            <a:r>
              <a:rPr lang="en-GB" sz="1800" dirty="0" err="1"/>
              <a:t>mysqli</a:t>
            </a:r>
            <a:r>
              <a:rPr lang="en-GB" sz="1800" dirty="0"/>
              <a:t>(”localhost”, 	“unn_w12345678”, “password1234”, 		“unn_w12345678”);</a:t>
            </a:r>
          </a:p>
          <a:p>
            <a:pPr marL="0" indent="0">
              <a:buNone/>
            </a:pPr>
            <a:r>
              <a:rPr lang="en-GB" sz="1800" dirty="0"/>
              <a:t>	if ($conn === false) {</a:t>
            </a:r>
          </a:p>
          <a:p>
            <a:pPr marL="0" indent="0">
              <a:buNone/>
            </a:pPr>
            <a:r>
              <a:rPr lang="en-GB" sz="1800" dirty="0"/>
              <a:t>		echo ‘&lt;p&gt;Connection Error: ‘ . 		$conn-&gt;</a:t>
            </a:r>
            <a:r>
              <a:rPr lang="en-GB" sz="1800" dirty="0" err="1"/>
              <a:t>connect_error</a:t>
            </a:r>
            <a:r>
              <a:rPr lang="en-GB" sz="1800" dirty="0"/>
              <a:t> . '&lt;/p&gt;’;</a:t>
            </a:r>
          </a:p>
          <a:p>
            <a:pPr marL="0" indent="0">
              <a:buNone/>
            </a:pPr>
            <a:r>
              <a:rPr lang="en-GB" sz="1800" dirty="0"/>
              <a:t>		exit;</a:t>
            </a:r>
          </a:p>
          <a:p>
            <a:pPr marL="0" indent="0">
              <a:buNone/>
            </a:pPr>
            <a:r>
              <a:rPr lang="en-GB" sz="1800" dirty="0"/>
              <a:t>	}</a:t>
            </a:r>
            <a:endParaRPr lang="en-US" sz="1800" dirty="0"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"/>
              </a:rPr>
              <a:t>?&gt;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7DD1C-D0B1-6348-AC06-8D38D9E48F11}"/>
              </a:ext>
            </a:extLst>
          </p:cNvPr>
          <p:cNvSpPr txBox="1"/>
          <p:nvPr/>
        </p:nvSpPr>
        <p:spPr>
          <a:xfrm>
            <a:off x="4942114" y="1268083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index.php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0D254-FECB-9346-BAB7-5EF8F4EEE6C0}"/>
              </a:ext>
            </a:extLst>
          </p:cNvPr>
          <p:cNvSpPr txBox="1"/>
          <p:nvPr/>
        </p:nvSpPr>
        <p:spPr>
          <a:xfrm>
            <a:off x="8729931" y="1268083"/>
            <a:ext cx="4399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database_connect.php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626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Put it all together (with ‘include’)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311214"/>
            <a:ext cx="6331788" cy="5546786"/>
          </a:xfrm>
          <a:ln w="101600"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header.php</a:t>
            </a:r>
            <a:r>
              <a:rPr lang="en-US" sz="1800" dirty="0"/>
              <a:t>’;</a:t>
            </a:r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database_connect.php</a:t>
            </a:r>
            <a:r>
              <a:rPr lang="en-US" sz="1800" dirty="0"/>
              <a:t>’;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cs typeface="Courier"/>
              </a:rPr>
              <a:t>	</a:t>
            </a:r>
            <a:r>
              <a:rPr lang="en-US" sz="1800" dirty="0">
                <a:cs typeface="Courier"/>
              </a:rPr>
              <a:t>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 = “select title from film“;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 $conn-&gt;query($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if ($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"&lt;p&gt;Query Error: ".$conn-&gt;error."&lt;/p&gt;”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exit; 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while ($row = 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-&gt;</a:t>
            </a:r>
            <a:r>
              <a:rPr lang="en-US" sz="1800" dirty="0" err="1">
                <a:cs typeface="Courier"/>
              </a:rPr>
              <a:t>fetch_object</a:t>
            </a:r>
            <a:r>
              <a:rPr lang="en-US" sz="18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“&lt;p&gt;Title: “. $row-&gt;title .”&lt;/p&gt;;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include ‘</a:t>
            </a:r>
            <a:r>
              <a:rPr lang="en-US" sz="1800" dirty="0" err="1">
                <a:cs typeface="Courier"/>
              </a:rPr>
              <a:t>footer.php</a:t>
            </a:r>
            <a:r>
              <a:rPr lang="en-US" sz="1800" dirty="0"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?&gt;</a:t>
            </a: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7DD1C-D0B1-6348-AC06-8D38D9E48F11}"/>
              </a:ext>
            </a:extLst>
          </p:cNvPr>
          <p:cNvSpPr txBox="1"/>
          <p:nvPr/>
        </p:nvSpPr>
        <p:spPr>
          <a:xfrm>
            <a:off x="4942114" y="1268083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index.php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50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1EF0-72E6-0645-8CE6-C5D01A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 use SQL to interact with a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E4D6-E329-4C46-9650-4C0060F8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… FROM … WHERE …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… VALUES …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… SET … WHERE …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… FROM … WHERE …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2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FAF-CE25-A748-8CBC-C70886E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Put it all together (with ‘include’)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0D-37AC-CD45-89B6-AA3A5C0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311214"/>
            <a:ext cx="6331788" cy="5546786"/>
          </a:xfrm>
          <a:ln w="101600"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header.php</a:t>
            </a:r>
            <a:r>
              <a:rPr lang="en-US" sz="1800" dirty="0"/>
              <a:t>’;</a:t>
            </a:r>
          </a:p>
          <a:p>
            <a:pPr marL="0" indent="0">
              <a:buNone/>
            </a:pPr>
            <a:r>
              <a:rPr lang="en-US" sz="1800" dirty="0"/>
              <a:t>	include ‘</a:t>
            </a:r>
            <a:r>
              <a:rPr lang="en-US" sz="1800" dirty="0" err="1"/>
              <a:t>database_connect.php</a:t>
            </a:r>
            <a:r>
              <a:rPr lang="en-US" sz="1800" dirty="0"/>
              <a:t>’;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cs typeface="Courier"/>
              </a:rPr>
              <a:t>	</a:t>
            </a:r>
            <a:r>
              <a:rPr lang="en-US" sz="1800" dirty="0">
                <a:cs typeface="Courier"/>
              </a:rPr>
              <a:t>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 = “select title from film“;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 $conn-&gt;query($</a:t>
            </a:r>
            <a:r>
              <a:rPr lang="en-US" sz="1800" dirty="0" err="1">
                <a:cs typeface="Courier"/>
              </a:rPr>
              <a:t>my_query</a:t>
            </a:r>
            <a:r>
              <a:rPr lang="en-US" sz="1800" dirty="0"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if ($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 === false)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"&lt;p&gt;Query Error: ".$conn-&gt;error."&lt;/p&gt;”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exit; 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while ($row = $</a:t>
            </a:r>
            <a:r>
              <a:rPr lang="en-US" sz="1800" dirty="0" err="1">
                <a:cs typeface="Courier"/>
              </a:rPr>
              <a:t>queryResult</a:t>
            </a:r>
            <a:r>
              <a:rPr lang="en-US" sz="1800" dirty="0">
                <a:cs typeface="Courier"/>
              </a:rPr>
              <a:t>-&gt;</a:t>
            </a:r>
            <a:r>
              <a:rPr lang="en-US" sz="1800" dirty="0" err="1">
                <a:cs typeface="Courier"/>
              </a:rPr>
              <a:t>fetch_object</a:t>
            </a:r>
            <a:r>
              <a:rPr lang="en-US" sz="18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	echo “&lt;p&gt;Title: “. $row-&gt;title .”&lt;/p&gt;;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	include ‘</a:t>
            </a:r>
            <a:r>
              <a:rPr lang="en-US" sz="1800" dirty="0" err="1">
                <a:cs typeface="Courier"/>
              </a:rPr>
              <a:t>footer.php</a:t>
            </a:r>
            <a:r>
              <a:rPr lang="en-US" sz="1800" dirty="0"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1800" dirty="0">
                <a:cs typeface="Courier"/>
              </a:rPr>
              <a:t>?&gt;</a:t>
            </a:r>
            <a:endParaRPr lang="en-GB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23F12A-7357-0746-9A44-EE425400DD6E}"/>
              </a:ext>
            </a:extLst>
          </p:cNvPr>
          <p:cNvSpPr txBox="1">
            <a:spLocks/>
          </p:cNvSpPr>
          <p:nvPr/>
        </p:nvSpPr>
        <p:spPr>
          <a:xfrm>
            <a:off x="6797614" y="1325563"/>
            <a:ext cx="5020574" cy="5075236"/>
          </a:xfrm>
          <a:prstGeom prst="rect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ourier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ourier"/>
              </a:rPr>
              <a:t>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ourier"/>
              </a:rPr>
              <a:t>	&lt;title&gt;Films&lt;/title&gt;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ourier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ourier"/>
              </a:rPr>
              <a:t>&lt;body&gt;</a:t>
            </a:r>
            <a:endParaRPr lang="en-US" sz="1800" dirty="0"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"/>
              </a:rPr>
              <a:t>	&lt;</a:t>
            </a:r>
            <a:r>
              <a:rPr lang="en-US" sz="1800" dirty="0" err="1">
                <a:cs typeface="Courier"/>
              </a:rPr>
              <a:t>nav</a:t>
            </a:r>
            <a:r>
              <a:rPr lang="en-US" sz="1800" dirty="0">
                <a:cs typeface="Courier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"/>
              </a:rPr>
              <a:t>		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"/>
              </a:rPr>
              <a:t>	&lt;/</a:t>
            </a:r>
            <a:r>
              <a:rPr lang="en-US" sz="1800" dirty="0" err="1">
                <a:cs typeface="Courier"/>
              </a:rPr>
              <a:t>nav</a:t>
            </a:r>
            <a:r>
              <a:rPr lang="en-US" sz="1800" dirty="0">
                <a:cs typeface="Courier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7DD1C-D0B1-6348-AC06-8D38D9E48F11}"/>
              </a:ext>
            </a:extLst>
          </p:cNvPr>
          <p:cNvSpPr txBox="1"/>
          <p:nvPr/>
        </p:nvSpPr>
        <p:spPr>
          <a:xfrm>
            <a:off x="4942114" y="1268083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index.php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0D254-FECB-9346-BAB7-5EF8F4EEE6C0}"/>
              </a:ext>
            </a:extLst>
          </p:cNvPr>
          <p:cNvSpPr txBox="1"/>
          <p:nvPr/>
        </p:nvSpPr>
        <p:spPr>
          <a:xfrm>
            <a:off x="10127411" y="1268083"/>
            <a:ext cx="30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header.php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236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C6C-5894-7B4E-B200-F8A12054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C6F9E0-A975-3F46-A61E-729E38FA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W3C Schools SQL tutorial:</a:t>
            </a:r>
          </a:p>
          <a:p>
            <a:r>
              <a:rPr lang="en-US" dirty="0">
                <a:hlinkClick r:id="rId2"/>
              </a:rPr>
              <a:t>https://www.w3schools.com/sql/default.asp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Khan Academy have a more in depth course on SQL and databases:</a:t>
            </a:r>
          </a:p>
          <a:p>
            <a:r>
              <a:rPr lang="en-US" dirty="0">
                <a:hlinkClick r:id="rId3"/>
              </a:rPr>
              <a:t>https://www.khanacademy.org/computing/computer-programming/sql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MySQL:</a:t>
            </a:r>
          </a:p>
          <a:p>
            <a:r>
              <a:rPr lang="en-US" dirty="0">
                <a:hlinkClick r:id="rId4"/>
              </a:rPr>
              <a:t>https://www.mysql.com/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phpMyAdmin:</a:t>
            </a:r>
          </a:p>
          <a:p>
            <a:r>
              <a:rPr lang="en-US" dirty="0">
                <a:hlinkClick r:id="rId5"/>
              </a:rPr>
              <a:t>https://www.phpmyadmin.net/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85EA-6880-0F43-9D13-4D3EBF8B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use phpMyAdmin to test SQL queries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1ABF9D-2DC3-DF4E-8C7C-02F5B6E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46"/>
            <a:ext cx="12192000" cy="60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85EA-6880-0F43-9D13-4D3EBF8B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use phpMyAdmin to test SQL queries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1ABF9D-2DC3-DF4E-8C7C-02F5B6E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46"/>
            <a:ext cx="12192000" cy="60337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8018A7-07F2-3A48-8B49-24BE868F8DFD}"/>
              </a:ext>
            </a:extLst>
          </p:cNvPr>
          <p:cNvSpPr/>
          <p:nvPr/>
        </p:nvSpPr>
        <p:spPr>
          <a:xfrm>
            <a:off x="3840480" y="2481648"/>
            <a:ext cx="2763520" cy="751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359779-A69A-F341-A4C9-29A540C496FE}"/>
              </a:ext>
            </a:extLst>
          </p:cNvPr>
          <p:cNvSpPr/>
          <p:nvPr/>
        </p:nvSpPr>
        <p:spPr>
          <a:xfrm>
            <a:off x="2834640" y="3101459"/>
            <a:ext cx="3484880" cy="13255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78BE-E042-1746-ADD3-848E191E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a database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D4AE-534B-F749-BED9-A913EC96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PHP you can connect to many databases including:</a:t>
            </a:r>
          </a:p>
          <a:p>
            <a:pPr lvl="1"/>
            <a:r>
              <a:rPr lang="en-US" dirty="0"/>
              <a:t>MySQL, MongoDB, Oracle, SQLite</a:t>
            </a:r>
          </a:p>
          <a:p>
            <a:r>
              <a:rPr lang="en-US" dirty="0"/>
              <a:t>PHP offers several different functions for connecting to databases</a:t>
            </a:r>
          </a:p>
          <a:p>
            <a:r>
              <a:rPr lang="en-US" dirty="0"/>
              <a:t>For connecting to MySQL, there are two main options</a:t>
            </a:r>
          </a:p>
          <a:p>
            <a:pPr lvl="1"/>
            <a:r>
              <a:rPr lang="en-US" dirty="0" err="1"/>
              <a:t>MySQLi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“MySQL Improved”</a:t>
            </a:r>
          </a:p>
          <a:p>
            <a:pPr lvl="2"/>
            <a:r>
              <a:rPr lang="en-US" dirty="0"/>
              <a:t>This is a MySQL specific library</a:t>
            </a:r>
          </a:p>
          <a:p>
            <a:pPr lvl="1"/>
            <a:r>
              <a:rPr lang="en-US" dirty="0"/>
              <a:t>PDO </a:t>
            </a:r>
          </a:p>
          <a:p>
            <a:pPr lvl="2"/>
            <a:r>
              <a:rPr lang="en-US" dirty="0"/>
              <a:t>“PHP Data Objects”</a:t>
            </a:r>
          </a:p>
          <a:p>
            <a:pPr lvl="2"/>
            <a:r>
              <a:rPr lang="en-US" dirty="0"/>
              <a:t>This library will work for several databases, including MySQL, Oracle and SQLite</a:t>
            </a:r>
          </a:p>
          <a:p>
            <a:r>
              <a:rPr lang="en-US" dirty="0" err="1"/>
              <a:t>MySQLi</a:t>
            </a:r>
            <a:r>
              <a:rPr lang="en-US" dirty="0"/>
              <a:t> and PDO are both good choices. We will use </a:t>
            </a:r>
            <a:r>
              <a:rPr lang="en-US" dirty="0" err="1"/>
              <a:t>MySQLi</a:t>
            </a:r>
            <a:r>
              <a:rPr lang="en-US" dirty="0"/>
              <a:t> on this course.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290D-449C-CC41-8DB3-081FF5E1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a database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8EB0-AEE9-E743-ACB2-1D18C080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retrieving data from a database with </a:t>
            </a:r>
            <a:r>
              <a:rPr lang="en-US" dirty="0" err="1"/>
              <a:t>MySQLi</a:t>
            </a:r>
            <a:r>
              <a:rPr lang="en-US" dirty="0"/>
              <a:t> or PDO we follow these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connection to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and execute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Iterate over the results</a:t>
            </a:r>
          </a:p>
        </p:txBody>
      </p:sp>
    </p:spTree>
    <p:extLst>
      <p:ext uri="{BB962C8B-B14F-4D97-AF65-F5344CB8AC3E}">
        <p14:creationId xmlns:p14="http://schemas.microsoft.com/office/powerpoint/2010/main" val="243428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1392</Words>
  <Application>Microsoft Macintosh PowerPoint</Application>
  <PresentationFormat>Widescreen</PresentationFormat>
  <Paragraphs>506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</vt:lpstr>
      <vt:lpstr>Office Theme</vt:lpstr>
      <vt:lpstr>Information Retrieval and PHP (Part 2)</vt:lpstr>
      <vt:lpstr>In this lecture</vt:lpstr>
      <vt:lpstr>Recap: Client-server model</vt:lpstr>
      <vt:lpstr>Recap: PHP is used to communicate with the DB</vt:lpstr>
      <vt:lpstr>Recap: We use SQL to interact with a db</vt:lpstr>
      <vt:lpstr>Recap: use phpMyAdmin to test SQL queries</vt:lpstr>
      <vt:lpstr>Recap: use phpMyAdmin to test SQL queries</vt:lpstr>
      <vt:lpstr>Retrieving data from a database with PHP</vt:lpstr>
      <vt:lpstr>Retrieving data from a database with PHP</vt:lpstr>
      <vt:lpstr>Step 1: Connect to the server (MySQLi)</vt:lpstr>
      <vt:lpstr>Step 1: Connect to the server (MySQLi)</vt:lpstr>
      <vt:lpstr>Step 1: Connect to the server (MySQLi)</vt:lpstr>
      <vt:lpstr>Step 1: Connect to the server (MySQLi)</vt:lpstr>
      <vt:lpstr>Step 1: Connect to the server (MySQLi)</vt:lpstr>
      <vt:lpstr>Note: object oriented PHP</vt:lpstr>
      <vt:lpstr>Step 2: Check Connection (MySQLi)</vt:lpstr>
      <vt:lpstr>Step 2: Check Connection (MySQLi)</vt:lpstr>
      <vt:lpstr>Step 2: Check Connection (MySQLi)</vt:lpstr>
      <vt:lpstr>Step 2: Check Connection (MySQLi)</vt:lpstr>
      <vt:lpstr>Step 2: Check Connection (MySQLi)</vt:lpstr>
      <vt:lpstr>Step 2: Check Connection (MySQLi)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3: Construct and execute the query</vt:lpstr>
      <vt:lpstr>Step 4: Check the results</vt:lpstr>
      <vt:lpstr>Step 4: Check the results</vt:lpstr>
      <vt:lpstr>Step 4: Check the results</vt:lpstr>
      <vt:lpstr>Step 5: Iterate over the results:</vt:lpstr>
      <vt:lpstr>Step 5: Iterate over the results:</vt:lpstr>
      <vt:lpstr>Step 5: Iterate over the results:</vt:lpstr>
      <vt:lpstr>Step 5: Iterate over the results:</vt:lpstr>
      <vt:lpstr>Step 5: Iterate over the results:</vt:lpstr>
      <vt:lpstr>Step 5: Iterate over the results:</vt:lpstr>
      <vt:lpstr>Joining two database tables</vt:lpstr>
      <vt:lpstr>Joining two database tables</vt:lpstr>
      <vt:lpstr>Joining two database tables</vt:lpstr>
      <vt:lpstr>Joining two database tables</vt:lpstr>
      <vt:lpstr>Put it all together</vt:lpstr>
      <vt:lpstr>Put it all together (with ‘include’)</vt:lpstr>
      <vt:lpstr>Put it all together (with ‘include’)</vt:lpstr>
      <vt:lpstr>Put it all together (with ‘include’)</vt:lpstr>
      <vt:lpstr>Put it all together (with ‘include’)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ROOKSBY John</dc:creator>
  <cp:lastModifiedBy>ROOKSBY John</cp:lastModifiedBy>
  <cp:revision>89</cp:revision>
  <dcterms:created xsi:type="dcterms:W3CDTF">2019-02-04T20:48:40Z</dcterms:created>
  <dcterms:modified xsi:type="dcterms:W3CDTF">2019-02-16T15:54:21Z</dcterms:modified>
</cp:coreProperties>
</file>