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 id="2147483987" r:id="rId2"/>
  </p:sldMasterIdLst>
  <p:notesMasterIdLst>
    <p:notesMasterId r:id="rId22"/>
  </p:notesMasterIdLst>
  <p:handoutMasterIdLst>
    <p:handoutMasterId r:id="rId23"/>
  </p:handoutMasterIdLst>
  <p:sldIdLst>
    <p:sldId id="287" r:id="rId3"/>
    <p:sldId id="261" r:id="rId4"/>
    <p:sldId id="275" r:id="rId5"/>
    <p:sldId id="266" r:id="rId6"/>
    <p:sldId id="267" r:id="rId7"/>
    <p:sldId id="268" r:id="rId8"/>
    <p:sldId id="269" r:id="rId9"/>
    <p:sldId id="270" r:id="rId10"/>
    <p:sldId id="278" r:id="rId11"/>
    <p:sldId id="279" r:id="rId12"/>
    <p:sldId id="280" r:id="rId13"/>
    <p:sldId id="281" r:id="rId14"/>
    <p:sldId id="282" r:id="rId15"/>
    <p:sldId id="283" r:id="rId16"/>
    <p:sldId id="284" r:id="rId17"/>
    <p:sldId id="273" r:id="rId18"/>
    <p:sldId id="285" r:id="rId19"/>
    <p:sldId id="286" r:id="rId20"/>
    <p:sldId id="274" r:id="rId21"/>
  </p:sldIdLst>
  <p:sldSz cx="9144000" cy="6858000" type="screen4x3"/>
  <p:notesSz cx="6808788" cy="994092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83721" autoAdjust="0"/>
  </p:normalViewPr>
  <p:slideViewPr>
    <p:cSldViewPr snapToGrid="0" snapToObjects="1">
      <p:cViewPr varScale="1">
        <p:scale>
          <a:sx n="107" d="100"/>
          <a:sy n="107" d="100"/>
        </p:scale>
        <p:origin x="1128" y="108"/>
      </p:cViewPr>
      <p:guideLst>
        <p:guide orient="horz" pos="2160"/>
        <p:guide pos="2880"/>
      </p:guideLst>
    </p:cSldViewPr>
  </p:slideViewPr>
  <p:outlineViewPr>
    <p:cViewPr>
      <p:scale>
        <a:sx n="33" d="100"/>
        <a:sy n="33" d="100"/>
      </p:scale>
      <p:origin x="0" y="-22482"/>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79" d="100"/>
          <a:sy n="79" d="100"/>
        </p:scale>
        <p:origin x="21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77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56737" y="0"/>
            <a:ext cx="2950475" cy="498773"/>
          </a:xfrm>
          <a:prstGeom prst="rect">
            <a:avLst/>
          </a:prstGeom>
        </p:spPr>
        <p:txBody>
          <a:bodyPr vert="horz" lIns="91440" tIns="45720" rIns="91440" bIns="45720" rtlCol="0"/>
          <a:lstStyle>
            <a:lvl1pPr algn="r">
              <a:defRPr sz="1200"/>
            </a:lvl1pPr>
          </a:lstStyle>
          <a:p>
            <a:fld id="{C21C88D1-D5ED-403C-A080-385BC71863D5}" type="datetimeFigureOut">
              <a:rPr lang="en-GB" smtClean="0"/>
              <a:t>18/03/2019</a:t>
            </a:fld>
            <a:endParaRPr lang="en-GB" dirty="0"/>
          </a:p>
        </p:txBody>
      </p:sp>
      <p:sp>
        <p:nvSpPr>
          <p:cNvPr id="4" name="Footer Placeholder 3"/>
          <p:cNvSpPr>
            <a:spLocks noGrp="1"/>
          </p:cNvSpPr>
          <p:nvPr>
            <p:ph type="ftr" sz="quarter" idx="2"/>
          </p:nvPr>
        </p:nvSpPr>
        <p:spPr>
          <a:xfrm>
            <a:off x="0" y="9442154"/>
            <a:ext cx="2950475" cy="498772"/>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56737" y="9442154"/>
            <a:ext cx="2950475" cy="498772"/>
          </a:xfrm>
          <a:prstGeom prst="rect">
            <a:avLst/>
          </a:prstGeom>
        </p:spPr>
        <p:txBody>
          <a:bodyPr vert="horz" lIns="91440" tIns="45720" rIns="91440" bIns="45720" rtlCol="0" anchor="b"/>
          <a:lstStyle>
            <a:lvl1pPr algn="r">
              <a:defRPr sz="1200"/>
            </a:lvl1pPr>
          </a:lstStyle>
          <a:p>
            <a:fld id="{68ED879E-E920-4A4F-ACD0-7FABEC79F30A}" type="slidenum">
              <a:rPr lang="en-GB" smtClean="0"/>
              <a:t>‹#›</a:t>
            </a:fld>
            <a:endParaRPr lang="en-GB" dirty="0"/>
          </a:p>
        </p:txBody>
      </p:sp>
    </p:spTree>
    <p:extLst>
      <p:ext uri="{BB962C8B-B14F-4D97-AF65-F5344CB8AC3E}">
        <p14:creationId xmlns:p14="http://schemas.microsoft.com/office/powerpoint/2010/main" val="335494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77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6737" y="0"/>
            <a:ext cx="2950475" cy="498773"/>
          </a:xfrm>
          <a:prstGeom prst="rect">
            <a:avLst/>
          </a:prstGeom>
        </p:spPr>
        <p:txBody>
          <a:bodyPr vert="horz" lIns="91440" tIns="45720" rIns="91440" bIns="45720" rtlCol="0"/>
          <a:lstStyle>
            <a:lvl1pPr algn="r">
              <a:defRPr sz="1200"/>
            </a:lvl1pPr>
          </a:lstStyle>
          <a:p>
            <a:fld id="{4D903F9D-E993-44CB-BA32-52BAF5B4A07A}" type="datetimeFigureOut">
              <a:rPr lang="en-GB" smtClean="0"/>
              <a:t>18/03/2019</a:t>
            </a:fld>
            <a:endParaRPr lang="en-GB" dirty="0"/>
          </a:p>
        </p:txBody>
      </p:sp>
      <p:sp>
        <p:nvSpPr>
          <p:cNvPr id="4" name="Slide Image Placeholder 3"/>
          <p:cNvSpPr>
            <a:spLocks noGrp="1" noRot="1" noChangeAspect="1"/>
          </p:cNvSpPr>
          <p:nvPr>
            <p:ph type="sldImg" idx="2"/>
          </p:nvPr>
        </p:nvSpPr>
        <p:spPr>
          <a:xfrm>
            <a:off x="1168400" y="1243013"/>
            <a:ext cx="4471988" cy="33543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0879" y="4784070"/>
            <a:ext cx="5447030" cy="3914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2154"/>
            <a:ext cx="2950475" cy="498772"/>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6737" y="9442154"/>
            <a:ext cx="2950475" cy="498772"/>
          </a:xfrm>
          <a:prstGeom prst="rect">
            <a:avLst/>
          </a:prstGeom>
        </p:spPr>
        <p:txBody>
          <a:bodyPr vert="horz" lIns="91440" tIns="45720" rIns="91440" bIns="45720" rtlCol="0" anchor="b"/>
          <a:lstStyle>
            <a:lvl1pPr algn="r">
              <a:defRPr sz="1200"/>
            </a:lvl1pPr>
          </a:lstStyle>
          <a:p>
            <a:fld id="{5CCD3B33-C4C3-4F6B-B4E1-BBAC8D764F7B}" type="slidenum">
              <a:rPr lang="en-GB" smtClean="0"/>
              <a:t>‹#›</a:t>
            </a:fld>
            <a:endParaRPr lang="en-GB" dirty="0"/>
          </a:p>
        </p:txBody>
      </p:sp>
    </p:spTree>
    <p:extLst>
      <p:ext uri="{BB962C8B-B14F-4D97-AF65-F5344CB8AC3E}">
        <p14:creationId xmlns:p14="http://schemas.microsoft.com/office/powerpoint/2010/main" val="2192612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56737" y="9442154"/>
            <a:ext cx="2950475" cy="49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eaLnBrk="0" hangingPunct="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eaLnBrk="0" hangingPunct="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eaLnBrk="0" hangingPunct="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eaLnBrk="0" hangingPunct="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eaLnBrk="1" hangingPunct="1">
              <a:spcBef>
                <a:spcPct val="0"/>
              </a:spcBef>
            </a:pPr>
            <a:fld id="{0394EABF-B6DC-4266-892E-4FF51E110A40}" type="slidenum">
              <a:rPr lang="en-GB" altLang="en-US"/>
              <a:pPr algn="r" eaLnBrk="1" hangingPunct="1">
                <a:spcBef>
                  <a:spcPct val="0"/>
                </a:spcBef>
              </a:pPr>
              <a:t>2</a:t>
            </a:fld>
            <a:endParaRPr lang="en-GB" altLang="en-US"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cs typeface="Arial" panose="020B0604020202020204" pitchFamily="34" charset="0"/>
            </a:endParaRPr>
          </a:p>
          <a:p>
            <a:endParaRPr lang="en-GB" altLang="en-US" dirty="0">
              <a:cs typeface="Arial" panose="020B0604020202020204" pitchFamily="34" charset="0"/>
            </a:endParaRPr>
          </a:p>
          <a:p>
            <a:endParaRPr lang="en-GB" altLang="en-US" dirty="0">
              <a:cs typeface="Arial" panose="020B0604020202020204" pitchFamily="34" charset="0"/>
            </a:endParaRPr>
          </a:p>
        </p:txBody>
      </p:sp>
    </p:spTree>
    <p:extLst>
      <p:ext uri="{BB962C8B-B14F-4D97-AF65-F5344CB8AC3E}">
        <p14:creationId xmlns:p14="http://schemas.microsoft.com/office/powerpoint/2010/main" val="96280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sz="1200" dirty="0">
              <a:latin typeface="Courier"/>
            </a:endParaRPr>
          </a:p>
          <a:p>
            <a:endParaRPr lang="en-GB" dirty="0"/>
          </a:p>
        </p:txBody>
      </p:sp>
      <p:sp>
        <p:nvSpPr>
          <p:cNvPr id="4" name="Slide Number Placeholder 3"/>
          <p:cNvSpPr>
            <a:spLocks noGrp="1"/>
          </p:cNvSpPr>
          <p:nvPr>
            <p:ph type="sldNum" sz="quarter" idx="10"/>
          </p:nvPr>
        </p:nvSpPr>
        <p:spPr/>
        <p:txBody>
          <a:bodyPr/>
          <a:lstStyle/>
          <a:p>
            <a:fld id="{5CCD3B33-C4C3-4F6B-B4E1-BBAC8D764F7B}" type="slidenum">
              <a:rPr lang="en-GB" smtClean="0"/>
              <a:t>11</a:t>
            </a:fld>
            <a:endParaRPr lang="en-GB" dirty="0"/>
          </a:p>
        </p:txBody>
      </p:sp>
    </p:spTree>
    <p:extLst>
      <p:ext uri="{BB962C8B-B14F-4D97-AF65-F5344CB8AC3E}">
        <p14:creationId xmlns:p14="http://schemas.microsoft.com/office/powerpoint/2010/main" val="2152966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CD3B33-C4C3-4F6B-B4E1-BBAC8D764F7B}" type="slidenum">
              <a:rPr lang="en-GB" smtClean="0"/>
              <a:t>12</a:t>
            </a:fld>
            <a:endParaRPr lang="en-GB" dirty="0"/>
          </a:p>
        </p:txBody>
      </p:sp>
    </p:spTree>
    <p:extLst>
      <p:ext uri="{BB962C8B-B14F-4D97-AF65-F5344CB8AC3E}">
        <p14:creationId xmlns:p14="http://schemas.microsoft.com/office/powerpoint/2010/main" val="1924698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CD3B33-C4C3-4F6B-B4E1-BBAC8D764F7B}" type="slidenum">
              <a:rPr lang="en-GB" smtClean="0"/>
              <a:t>13</a:t>
            </a:fld>
            <a:endParaRPr lang="en-GB" dirty="0"/>
          </a:p>
        </p:txBody>
      </p:sp>
    </p:spTree>
    <p:extLst>
      <p:ext uri="{BB962C8B-B14F-4D97-AF65-F5344CB8AC3E}">
        <p14:creationId xmlns:p14="http://schemas.microsoft.com/office/powerpoint/2010/main" val="1622786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CD3B33-C4C3-4F6B-B4E1-BBAC8D764F7B}" type="slidenum">
              <a:rPr lang="en-GB" smtClean="0"/>
              <a:t>14</a:t>
            </a:fld>
            <a:endParaRPr lang="en-GB" dirty="0"/>
          </a:p>
        </p:txBody>
      </p:sp>
    </p:spTree>
    <p:extLst>
      <p:ext uri="{BB962C8B-B14F-4D97-AF65-F5344CB8AC3E}">
        <p14:creationId xmlns:p14="http://schemas.microsoft.com/office/powerpoint/2010/main" val="2387071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CD3B33-C4C3-4F6B-B4E1-BBAC8D764F7B}" type="slidenum">
              <a:rPr lang="en-GB" smtClean="0"/>
              <a:t>15</a:t>
            </a:fld>
            <a:endParaRPr lang="en-GB" dirty="0"/>
          </a:p>
        </p:txBody>
      </p:sp>
    </p:spTree>
    <p:extLst>
      <p:ext uri="{BB962C8B-B14F-4D97-AF65-F5344CB8AC3E}">
        <p14:creationId xmlns:p14="http://schemas.microsoft.com/office/powerpoint/2010/main" val="663342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xfrm>
            <a:off x="680879" y="4784070"/>
            <a:ext cx="5447030" cy="42258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cs typeface="Arial" panose="020B0604020202020204" pitchFamily="34" charset="0"/>
            </a:endParaRPr>
          </a:p>
        </p:txBody>
      </p:sp>
    </p:spTree>
    <p:extLst>
      <p:ext uri="{BB962C8B-B14F-4D97-AF65-F5344CB8AC3E}">
        <p14:creationId xmlns:p14="http://schemas.microsoft.com/office/powerpoint/2010/main" val="932158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latin typeface="+mn-lt"/>
                <a:ea typeface="+mn-ea"/>
                <a:cs typeface="+mn-cs"/>
              </a:rPr>
              <a:t>echo "&lt;select name='</a:t>
            </a:r>
            <a:r>
              <a:rPr lang="en-GB" sz="1200" kern="1200" dirty="0" err="1">
                <a:solidFill>
                  <a:schemeClr val="tx1"/>
                </a:solidFill>
                <a:latin typeface="+mn-lt"/>
                <a:ea typeface="+mn-ea"/>
                <a:cs typeface="+mn-cs"/>
              </a:rPr>
              <a:t>catID</a:t>
            </a:r>
            <a:r>
              <a:rPr lang="en-GB" sz="1200" kern="1200" dirty="0">
                <a:solidFill>
                  <a:schemeClr val="tx1"/>
                </a:solidFill>
                <a:latin typeface="+mn-lt"/>
                <a:ea typeface="+mn-ea"/>
                <a:cs typeface="+mn-cs"/>
              </a:rPr>
              <a:t>'&gt;"</a:t>
            </a:r>
          </a:p>
          <a:p>
            <a:r>
              <a:rPr lang="en-GB" sz="1200" kern="1200" dirty="0">
                <a:solidFill>
                  <a:schemeClr val="tx1"/>
                </a:solidFill>
                <a:latin typeface="+mn-lt"/>
                <a:ea typeface="+mn-ea"/>
                <a:cs typeface="+mn-cs"/>
              </a:rPr>
              <a:t>while ($cat = $</a:t>
            </a:r>
            <a:r>
              <a:rPr lang="en-GB" sz="1200" kern="1200" dirty="0" err="1">
                <a:solidFill>
                  <a:schemeClr val="tx1"/>
                </a:solidFill>
                <a:latin typeface="+mn-lt"/>
                <a:ea typeface="+mn-ea"/>
                <a:cs typeface="+mn-cs"/>
              </a:rPr>
              <a:t>catRS</a:t>
            </a:r>
            <a:r>
              <a:rPr lang="en-GB" sz="1200" kern="1200" dirty="0">
                <a:solidFill>
                  <a:schemeClr val="tx1"/>
                </a:solidFill>
                <a:latin typeface="+mn-lt"/>
                <a:ea typeface="+mn-ea"/>
                <a:cs typeface="+mn-cs"/>
              </a:rPr>
              <a:t>-&gt;</a:t>
            </a:r>
            <a:r>
              <a:rPr lang="en-GB" sz="1200" kern="1200" dirty="0" err="1">
                <a:solidFill>
                  <a:schemeClr val="tx1"/>
                </a:solidFill>
                <a:latin typeface="+mn-lt"/>
                <a:ea typeface="+mn-ea"/>
                <a:cs typeface="+mn-cs"/>
              </a:rPr>
              <a:t>fetch_object</a:t>
            </a:r>
            <a:r>
              <a:rPr lang="en-GB" sz="1200" kern="1200" dirty="0">
                <a:solidFill>
                  <a:schemeClr val="tx1"/>
                </a:solidFill>
                <a:latin typeface="+mn-lt"/>
                <a:ea typeface="+mn-ea"/>
                <a:cs typeface="+mn-cs"/>
              </a:rPr>
              <a:t>()) {</a:t>
            </a:r>
          </a:p>
          <a:p>
            <a:r>
              <a:rPr lang="en-GB" sz="1200" kern="1200" dirty="0">
                <a:solidFill>
                  <a:schemeClr val="tx1"/>
                </a:solidFill>
                <a:latin typeface="+mn-lt"/>
                <a:ea typeface="+mn-ea"/>
                <a:cs typeface="+mn-cs"/>
              </a:rPr>
              <a:t>    if ($product-&gt;</a:t>
            </a:r>
            <a:r>
              <a:rPr lang="en-GB" sz="1200" kern="1200" dirty="0" err="1">
                <a:solidFill>
                  <a:schemeClr val="tx1"/>
                </a:solidFill>
                <a:latin typeface="+mn-lt"/>
                <a:ea typeface="+mn-ea"/>
                <a:cs typeface="+mn-cs"/>
              </a:rPr>
              <a:t>categoryID</a:t>
            </a:r>
            <a:r>
              <a:rPr lang="en-GB" sz="1200" kern="1200" dirty="0">
                <a:solidFill>
                  <a:schemeClr val="tx1"/>
                </a:solidFill>
                <a:latin typeface="+mn-lt"/>
                <a:ea typeface="+mn-ea"/>
                <a:cs typeface="+mn-cs"/>
              </a:rPr>
              <a:t> == $cat-&gt;</a:t>
            </a:r>
            <a:r>
              <a:rPr lang="en-GB" sz="1200" kern="1200" dirty="0" err="1">
                <a:solidFill>
                  <a:schemeClr val="tx1"/>
                </a:solidFill>
                <a:latin typeface="+mn-lt"/>
                <a:ea typeface="+mn-ea"/>
                <a:cs typeface="+mn-cs"/>
              </a:rPr>
              <a:t>categoryID</a:t>
            </a:r>
            <a:r>
              <a:rPr lang="en-GB" sz="1200" kern="1200" dirty="0">
                <a:solidFill>
                  <a:schemeClr val="tx1"/>
                </a:solidFill>
                <a:latin typeface="+mn-lt"/>
                <a:ea typeface="+mn-ea"/>
                <a:cs typeface="+mn-cs"/>
              </a:rPr>
              <a:t>) {</a:t>
            </a:r>
            <a:br>
              <a:rPr lang="en-GB" sz="1200" kern="1200" dirty="0">
                <a:solidFill>
                  <a:schemeClr val="tx1"/>
                </a:solidFill>
                <a:latin typeface="+mn-lt"/>
                <a:ea typeface="+mn-ea"/>
                <a:cs typeface="+mn-cs"/>
              </a:rPr>
            </a:br>
            <a:r>
              <a:rPr lang="en-GB" sz="1200" kern="1200" dirty="0">
                <a:solidFill>
                  <a:schemeClr val="tx1"/>
                </a:solidFill>
                <a:latin typeface="+mn-lt"/>
                <a:ea typeface="+mn-ea"/>
                <a:cs typeface="+mn-cs"/>
              </a:rPr>
              <a:t>        $selected = 'selected';</a:t>
            </a:r>
            <a:br>
              <a:rPr lang="en-GB" sz="1200" kern="1200" dirty="0">
                <a:solidFill>
                  <a:schemeClr val="tx1"/>
                </a:solidFill>
                <a:latin typeface="+mn-lt"/>
                <a:ea typeface="+mn-ea"/>
                <a:cs typeface="+mn-cs"/>
              </a:rPr>
            </a:br>
            <a:r>
              <a:rPr lang="en-GB" sz="1200" kern="1200" dirty="0">
                <a:solidFill>
                  <a:schemeClr val="tx1"/>
                </a:solidFill>
                <a:latin typeface="+mn-lt"/>
                <a:ea typeface="+mn-ea"/>
                <a:cs typeface="+mn-cs"/>
              </a:rPr>
              <a:t>    } else {</a:t>
            </a:r>
            <a:br>
              <a:rPr lang="en-GB" sz="1200" kern="1200" dirty="0">
                <a:solidFill>
                  <a:schemeClr val="tx1"/>
                </a:solidFill>
                <a:latin typeface="+mn-lt"/>
                <a:ea typeface="+mn-ea"/>
                <a:cs typeface="+mn-cs"/>
              </a:rPr>
            </a:br>
            <a:r>
              <a:rPr lang="en-GB" sz="1200" kern="1200" dirty="0">
                <a:solidFill>
                  <a:schemeClr val="tx1"/>
                </a:solidFill>
                <a:latin typeface="+mn-lt"/>
                <a:ea typeface="+mn-ea"/>
                <a:cs typeface="+mn-cs"/>
              </a:rPr>
              <a:t>        $selected = '';</a:t>
            </a:r>
            <a:br>
              <a:rPr lang="en-GB" sz="1200" kern="1200" dirty="0">
                <a:solidFill>
                  <a:schemeClr val="tx1"/>
                </a:solidFill>
                <a:latin typeface="+mn-lt"/>
                <a:ea typeface="+mn-ea"/>
                <a:cs typeface="+mn-cs"/>
              </a:rPr>
            </a:br>
            <a:r>
              <a:rPr lang="en-GB" sz="1200" kern="1200" dirty="0">
                <a:solidFill>
                  <a:schemeClr val="tx1"/>
                </a:solidFill>
                <a:latin typeface="+mn-lt"/>
                <a:ea typeface="+mn-ea"/>
                <a:cs typeface="+mn-cs"/>
              </a:rPr>
              <a:t>    }</a:t>
            </a:r>
            <a:br>
              <a:rPr lang="en-GB" sz="1200" kern="1200" dirty="0">
                <a:solidFill>
                  <a:schemeClr val="tx1"/>
                </a:solidFill>
                <a:latin typeface="+mn-lt"/>
                <a:ea typeface="+mn-ea"/>
                <a:cs typeface="+mn-cs"/>
              </a:rPr>
            </a:br>
            <a:r>
              <a:rPr lang="en-GB" sz="1200" kern="1200" dirty="0">
                <a:solidFill>
                  <a:schemeClr val="tx1"/>
                </a:solidFill>
                <a:latin typeface="+mn-lt"/>
                <a:ea typeface="+mn-ea"/>
                <a:cs typeface="+mn-cs"/>
              </a:rPr>
              <a:t>   echo </a:t>
            </a:r>
            <a:r>
              <a:rPr lang="en-GB" sz="1200" dirty="0">
                <a:latin typeface="Courier New" panose="02070309020205020404" pitchFamily="49" charset="0"/>
                <a:cs typeface="Courier New" panose="02070309020205020404" pitchFamily="49" charset="0"/>
              </a:rPr>
              <a:t>"</a:t>
            </a:r>
            <a:r>
              <a:rPr lang="en-GB" sz="1200" kern="1200" dirty="0">
                <a:solidFill>
                  <a:schemeClr val="tx1"/>
                </a:solidFill>
                <a:latin typeface="+mn-lt"/>
                <a:ea typeface="+mn-ea"/>
                <a:cs typeface="+mn-cs"/>
              </a:rPr>
              <a:t>&lt;option $selected value=' {$cat-&gt;</a:t>
            </a:r>
            <a:r>
              <a:rPr lang="en-GB" sz="1200" kern="1200" dirty="0" err="1">
                <a:solidFill>
                  <a:schemeClr val="tx1"/>
                </a:solidFill>
                <a:latin typeface="+mn-lt"/>
                <a:ea typeface="+mn-ea"/>
                <a:cs typeface="+mn-cs"/>
              </a:rPr>
              <a:t>categoryID</a:t>
            </a:r>
            <a:r>
              <a:rPr lang="en-GB" sz="1200" kern="1200" dirty="0">
                <a:solidFill>
                  <a:schemeClr val="tx1"/>
                </a:solidFill>
                <a:latin typeface="+mn-lt"/>
                <a:ea typeface="+mn-ea"/>
                <a:cs typeface="+mn-cs"/>
              </a:rPr>
              <a:t>} '&gt;{$cat-&gt;</a:t>
            </a:r>
            <a:r>
              <a:rPr lang="en-GB" sz="1200" kern="1200" dirty="0" err="1">
                <a:solidFill>
                  <a:schemeClr val="tx1"/>
                </a:solidFill>
                <a:latin typeface="+mn-lt"/>
                <a:ea typeface="+mn-ea"/>
                <a:cs typeface="+mn-cs"/>
              </a:rPr>
              <a:t>catName</a:t>
            </a:r>
            <a:r>
              <a:rPr lang="en-GB" sz="1200" kern="1200" dirty="0">
                <a:solidFill>
                  <a:schemeClr val="tx1"/>
                </a:solidFill>
                <a:latin typeface="+mn-lt"/>
                <a:ea typeface="+mn-ea"/>
                <a:cs typeface="+mn-cs"/>
              </a:rPr>
              <a:t>}&lt;/option&gt;\n</a:t>
            </a:r>
            <a:r>
              <a:rPr lang="en-GB" sz="1200" dirty="0">
                <a:latin typeface="Courier New" panose="02070309020205020404" pitchFamily="49" charset="0"/>
                <a:cs typeface="Courier New" panose="02070309020205020404" pitchFamily="49" charset="0"/>
              </a:rPr>
              <a:t>";</a:t>
            </a:r>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a:t>
            </a:r>
          </a:p>
          <a:p>
            <a:endParaRPr lang="en-GB" dirty="0"/>
          </a:p>
        </p:txBody>
      </p:sp>
      <p:sp>
        <p:nvSpPr>
          <p:cNvPr id="4" name="Slide Number Placeholder 3"/>
          <p:cNvSpPr>
            <a:spLocks noGrp="1"/>
          </p:cNvSpPr>
          <p:nvPr>
            <p:ph type="sldNum" sz="quarter" idx="10"/>
          </p:nvPr>
        </p:nvSpPr>
        <p:spPr/>
        <p:txBody>
          <a:bodyPr/>
          <a:lstStyle/>
          <a:p>
            <a:fld id="{5CCD3B33-C4C3-4F6B-B4E1-BBAC8D764F7B}" type="slidenum">
              <a:rPr lang="en-GB" smtClean="0"/>
              <a:t>18</a:t>
            </a:fld>
            <a:endParaRPr lang="en-GB" dirty="0"/>
          </a:p>
        </p:txBody>
      </p:sp>
    </p:spTree>
    <p:extLst>
      <p:ext uri="{BB962C8B-B14F-4D97-AF65-F5344CB8AC3E}">
        <p14:creationId xmlns:p14="http://schemas.microsoft.com/office/powerpoint/2010/main" val="1620884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GB" altLang="en-US" dirty="0">
              <a:cs typeface="Arial" panose="020B0604020202020204" pitchFamily="34" charset="0"/>
            </a:endParaRPr>
          </a:p>
          <a:p>
            <a:pPr marL="228600" indent="-228600"/>
            <a:endParaRPr lang="en-GB" altLang="en-US" dirty="0">
              <a:cs typeface="Arial" panose="020B0604020202020204" pitchFamily="34" charset="0"/>
            </a:endParaRPr>
          </a:p>
        </p:txBody>
      </p:sp>
    </p:spTree>
    <p:extLst>
      <p:ext uri="{BB962C8B-B14F-4D97-AF65-F5344CB8AC3E}">
        <p14:creationId xmlns:p14="http://schemas.microsoft.com/office/powerpoint/2010/main" val="2494194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CD3B33-C4C3-4F6B-B4E1-BBAC8D764F7B}" type="slidenum">
              <a:rPr lang="en-GB" smtClean="0"/>
              <a:t>3</a:t>
            </a:fld>
            <a:endParaRPr lang="en-GB" dirty="0"/>
          </a:p>
        </p:txBody>
      </p:sp>
    </p:spTree>
    <p:extLst>
      <p:ext uri="{BB962C8B-B14F-4D97-AF65-F5344CB8AC3E}">
        <p14:creationId xmlns:p14="http://schemas.microsoft.com/office/powerpoint/2010/main" val="165272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cs typeface="Arial" panose="020B0604020202020204" pitchFamily="34" charset="0"/>
              </a:rPr>
              <a:t>We use method get only for testing</a:t>
            </a:r>
          </a:p>
        </p:txBody>
      </p:sp>
    </p:spTree>
    <p:extLst>
      <p:ext uri="{BB962C8B-B14F-4D97-AF65-F5344CB8AC3E}">
        <p14:creationId xmlns:p14="http://schemas.microsoft.com/office/powerpoint/2010/main" val="602084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a:p>
            <a:endParaRPr lang="en-GB" dirty="0"/>
          </a:p>
          <a:p>
            <a:endParaRPr lang="en-US" altLang="en-US" dirty="0">
              <a:cs typeface="Arial" panose="020B0604020202020204" pitchFamily="34" charset="0"/>
            </a:endParaRPr>
          </a:p>
        </p:txBody>
      </p:sp>
    </p:spTree>
    <p:extLst>
      <p:ext uri="{BB962C8B-B14F-4D97-AF65-F5344CB8AC3E}">
        <p14:creationId xmlns:p14="http://schemas.microsoft.com/office/powerpoint/2010/main" val="2771780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6915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cs typeface="Arial" panose="020B0604020202020204" pitchFamily="34" charset="0"/>
            </a:endParaRPr>
          </a:p>
        </p:txBody>
      </p:sp>
    </p:spTree>
    <p:extLst>
      <p:ext uri="{BB962C8B-B14F-4D97-AF65-F5344CB8AC3E}">
        <p14:creationId xmlns:p14="http://schemas.microsoft.com/office/powerpoint/2010/main" val="569477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cs typeface="Arial" panose="020B0604020202020204" pitchFamily="34" charset="0"/>
            </a:endParaRPr>
          </a:p>
          <a:p>
            <a:endParaRPr lang="en-US" altLang="en-US" dirty="0">
              <a:cs typeface="Arial" panose="020B0604020202020204" pitchFamily="34" charset="0"/>
            </a:endParaRPr>
          </a:p>
        </p:txBody>
      </p:sp>
    </p:spTree>
    <p:extLst>
      <p:ext uri="{BB962C8B-B14F-4D97-AF65-F5344CB8AC3E}">
        <p14:creationId xmlns:p14="http://schemas.microsoft.com/office/powerpoint/2010/main" val="366940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CD3B33-C4C3-4F6B-B4E1-BBAC8D764F7B}" type="slidenum">
              <a:rPr lang="en-GB" smtClean="0"/>
              <a:t>9</a:t>
            </a:fld>
            <a:endParaRPr lang="en-GB" dirty="0"/>
          </a:p>
        </p:txBody>
      </p:sp>
    </p:spTree>
    <p:extLst>
      <p:ext uri="{BB962C8B-B14F-4D97-AF65-F5344CB8AC3E}">
        <p14:creationId xmlns:p14="http://schemas.microsoft.com/office/powerpoint/2010/main" val="1650018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CD3B33-C4C3-4F6B-B4E1-BBAC8D764F7B}" type="slidenum">
              <a:rPr lang="en-GB" smtClean="0"/>
              <a:t>10</a:t>
            </a:fld>
            <a:endParaRPr lang="en-GB" dirty="0"/>
          </a:p>
        </p:txBody>
      </p:sp>
    </p:spTree>
    <p:extLst>
      <p:ext uri="{BB962C8B-B14F-4D97-AF65-F5344CB8AC3E}">
        <p14:creationId xmlns:p14="http://schemas.microsoft.com/office/powerpoint/2010/main" val="2571626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x-none"/>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56E822F1-2AB6-3147-8E9E-D955C11A1AE1}" type="datetime2">
              <a:rPr lang="en-US"/>
              <a:pPr>
                <a:defRPr/>
              </a:pPr>
              <a:t>Monday, 18 March 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36D65EE-FF81-D247-8898-77F905D22E98}" type="slidenum">
              <a:rPr lang="en-US"/>
              <a:pPr>
                <a:defRPr/>
              </a:pPr>
              <a:t>‹#›</a:t>
            </a:fld>
            <a:endParaRPr lang="en-US" dirty="0"/>
          </a:p>
        </p:txBody>
      </p:sp>
    </p:spTree>
    <p:extLst>
      <p:ext uri="{BB962C8B-B14F-4D97-AF65-F5344CB8AC3E}">
        <p14:creationId xmlns:p14="http://schemas.microsoft.com/office/powerpoint/2010/main" val="3175151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lvl1pPr>
              <a:defRPr/>
            </a:lvl1pPr>
          </a:lstStyle>
          <a:p>
            <a:pPr>
              <a:defRPr/>
            </a:pPr>
            <a:fld id="{6A610E57-5235-E14C-8D04-CCD930DFFAC0}" type="datetime2">
              <a:rPr lang="en-US"/>
              <a:pPr>
                <a:defRPr/>
              </a:pPr>
              <a:t>Monday, 18 March 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426BB7A-779B-C946-8B00-E1BBBB3A7ABE}" type="slidenum">
              <a:rPr lang="en-US"/>
              <a:pPr>
                <a:defRPr/>
              </a:pPr>
              <a:t>‹#›</a:t>
            </a:fld>
            <a:endParaRPr lang="en-US" dirty="0"/>
          </a:p>
        </p:txBody>
      </p:sp>
    </p:spTree>
    <p:extLst>
      <p:ext uri="{BB962C8B-B14F-4D97-AF65-F5344CB8AC3E}">
        <p14:creationId xmlns:p14="http://schemas.microsoft.com/office/powerpoint/2010/main" val="42372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x-none"/>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B2701B3-6344-394E-991A-5EADF36C89EE}" type="datetime2">
              <a:rPr lang="en-US"/>
              <a:pPr>
                <a:defRPr/>
              </a:pPr>
              <a:t>Monday, 18 March 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C7803EA-BF84-7B4D-B2FF-5FF2A5E0BD50}" type="slidenum">
              <a:rPr lang="en-US"/>
              <a:pPr>
                <a:defRPr/>
              </a:pPr>
              <a:t>‹#›</a:t>
            </a:fld>
            <a:endParaRPr lang="en-US" dirty="0"/>
          </a:p>
        </p:txBody>
      </p:sp>
    </p:spTree>
    <p:extLst>
      <p:ext uri="{BB962C8B-B14F-4D97-AF65-F5344CB8AC3E}">
        <p14:creationId xmlns:p14="http://schemas.microsoft.com/office/powerpoint/2010/main" val="1125303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4AEA-D2FF-AD4D-AFBA-BD1AAA8341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BA06C3F-BB5F-A84A-A5C9-A28DB9A38AC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E9FB98A-C360-774B-92E4-78877A14C6F2}"/>
              </a:ext>
            </a:extLst>
          </p:cNvPr>
          <p:cNvSpPr>
            <a:spLocks noGrp="1"/>
          </p:cNvSpPr>
          <p:nvPr>
            <p:ph type="dt" sz="half" idx="10"/>
          </p:nvPr>
        </p:nvSpPr>
        <p:spPr/>
        <p:txBody>
          <a:bodyPr/>
          <a:lstStyle/>
          <a:p>
            <a:fld id="{C6C92F08-090B-D549-AF08-F9EC926F48C7}" type="datetimeFigureOut">
              <a:rPr lang="en-US" smtClean="0"/>
              <a:t>18/03/2019</a:t>
            </a:fld>
            <a:endParaRPr lang="en-US"/>
          </a:p>
        </p:txBody>
      </p:sp>
      <p:sp>
        <p:nvSpPr>
          <p:cNvPr id="5" name="Footer Placeholder 4">
            <a:extLst>
              <a:ext uri="{FF2B5EF4-FFF2-40B4-BE49-F238E27FC236}">
                <a16:creationId xmlns:a16="http://schemas.microsoft.com/office/drawing/2014/main" id="{F5AF5B8D-8B4B-5A4D-BBDF-7132751975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1E007-93CF-1240-BC2C-0F44BD702A0D}"/>
              </a:ext>
            </a:extLst>
          </p:cNvPr>
          <p:cNvSpPr>
            <a:spLocks noGrp="1"/>
          </p:cNvSpPr>
          <p:nvPr>
            <p:ph type="sldNum" sz="quarter" idx="12"/>
          </p:nvPr>
        </p:nvSpPr>
        <p:spPr/>
        <p:txBody>
          <a:bodyPr/>
          <a:lstStyle/>
          <a:p>
            <a:fld id="{03C6BD97-7C40-0141-9F96-A75B499FE872}" type="slidenum">
              <a:rPr lang="en-US" smtClean="0"/>
              <a:t>‹#›</a:t>
            </a:fld>
            <a:endParaRPr lang="en-US"/>
          </a:p>
        </p:txBody>
      </p:sp>
    </p:spTree>
    <p:extLst>
      <p:ext uri="{BB962C8B-B14F-4D97-AF65-F5344CB8AC3E}">
        <p14:creationId xmlns:p14="http://schemas.microsoft.com/office/powerpoint/2010/main" val="1905217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145C6-E549-5245-B7CC-50523DF2BB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F8110E-99E4-4E47-85C1-643AC40C2F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46BBA-908A-0945-B1AD-6E3D28FCC23B}"/>
              </a:ext>
            </a:extLst>
          </p:cNvPr>
          <p:cNvSpPr>
            <a:spLocks noGrp="1"/>
          </p:cNvSpPr>
          <p:nvPr>
            <p:ph type="dt" sz="half" idx="10"/>
          </p:nvPr>
        </p:nvSpPr>
        <p:spPr/>
        <p:txBody>
          <a:bodyPr/>
          <a:lstStyle/>
          <a:p>
            <a:fld id="{C6C92F08-090B-D549-AF08-F9EC926F48C7}" type="datetimeFigureOut">
              <a:rPr lang="en-US" smtClean="0"/>
              <a:t>18/03/2019</a:t>
            </a:fld>
            <a:endParaRPr lang="en-US"/>
          </a:p>
        </p:txBody>
      </p:sp>
      <p:sp>
        <p:nvSpPr>
          <p:cNvPr id="5" name="Footer Placeholder 4">
            <a:extLst>
              <a:ext uri="{FF2B5EF4-FFF2-40B4-BE49-F238E27FC236}">
                <a16:creationId xmlns:a16="http://schemas.microsoft.com/office/drawing/2014/main" id="{643735DA-8029-B543-A68B-F4CDB7B5E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C0D12-2E6C-6F49-9E49-97520D94C8B0}"/>
              </a:ext>
            </a:extLst>
          </p:cNvPr>
          <p:cNvSpPr>
            <a:spLocks noGrp="1"/>
          </p:cNvSpPr>
          <p:nvPr>
            <p:ph type="sldNum" sz="quarter" idx="12"/>
          </p:nvPr>
        </p:nvSpPr>
        <p:spPr/>
        <p:txBody>
          <a:bodyPr/>
          <a:lstStyle/>
          <a:p>
            <a:fld id="{03C6BD97-7C40-0141-9F96-A75B499FE872}" type="slidenum">
              <a:rPr lang="en-US" smtClean="0"/>
              <a:t>‹#›</a:t>
            </a:fld>
            <a:endParaRPr lang="en-US"/>
          </a:p>
        </p:txBody>
      </p:sp>
    </p:spTree>
    <p:extLst>
      <p:ext uri="{BB962C8B-B14F-4D97-AF65-F5344CB8AC3E}">
        <p14:creationId xmlns:p14="http://schemas.microsoft.com/office/powerpoint/2010/main" val="2998424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9DE9-E509-0444-8983-861FDA67CBE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2F87F20-740F-0646-8461-ED382BD9302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E22B9DC-3DF5-9543-B944-FCA861269268}"/>
              </a:ext>
            </a:extLst>
          </p:cNvPr>
          <p:cNvSpPr>
            <a:spLocks noGrp="1"/>
          </p:cNvSpPr>
          <p:nvPr>
            <p:ph type="dt" sz="half" idx="10"/>
          </p:nvPr>
        </p:nvSpPr>
        <p:spPr/>
        <p:txBody>
          <a:bodyPr/>
          <a:lstStyle/>
          <a:p>
            <a:fld id="{C6C92F08-090B-D549-AF08-F9EC926F48C7}" type="datetimeFigureOut">
              <a:rPr lang="en-US" smtClean="0"/>
              <a:t>18/03/2019</a:t>
            </a:fld>
            <a:endParaRPr lang="en-US"/>
          </a:p>
        </p:txBody>
      </p:sp>
      <p:sp>
        <p:nvSpPr>
          <p:cNvPr id="5" name="Footer Placeholder 4">
            <a:extLst>
              <a:ext uri="{FF2B5EF4-FFF2-40B4-BE49-F238E27FC236}">
                <a16:creationId xmlns:a16="http://schemas.microsoft.com/office/drawing/2014/main" id="{98453AE9-7F86-D44B-8E9D-FD5DC763B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6F934-9C51-9A45-BA57-7A64095AC28A}"/>
              </a:ext>
            </a:extLst>
          </p:cNvPr>
          <p:cNvSpPr>
            <a:spLocks noGrp="1"/>
          </p:cNvSpPr>
          <p:nvPr>
            <p:ph type="sldNum" sz="quarter" idx="12"/>
          </p:nvPr>
        </p:nvSpPr>
        <p:spPr/>
        <p:txBody>
          <a:bodyPr/>
          <a:lstStyle/>
          <a:p>
            <a:fld id="{03C6BD97-7C40-0141-9F96-A75B499FE872}" type="slidenum">
              <a:rPr lang="en-US" smtClean="0"/>
              <a:t>‹#›</a:t>
            </a:fld>
            <a:endParaRPr lang="en-US"/>
          </a:p>
        </p:txBody>
      </p:sp>
    </p:spTree>
    <p:extLst>
      <p:ext uri="{BB962C8B-B14F-4D97-AF65-F5344CB8AC3E}">
        <p14:creationId xmlns:p14="http://schemas.microsoft.com/office/powerpoint/2010/main" val="3811892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10AD7-62E4-3348-B499-1816015EE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E7E607-DA3B-3547-A612-1B4EC06F622F}"/>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511B18-74EE-DB45-A4A8-6E6A907E0892}"/>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22E1E2-9F33-834A-A9CA-B1B2F94DB35F}"/>
              </a:ext>
            </a:extLst>
          </p:cNvPr>
          <p:cNvSpPr>
            <a:spLocks noGrp="1"/>
          </p:cNvSpPr>
          <p:nvPr>
            <p:ph type="dt" sz="half" idx="10"/>
          </p:nvPr>
        </p:nvSpPr>
        <p:spPr/>
        <p:txBody>
          <a:bodyPr/>
          <a:lstStyle/>
          <a:p>
            <a:fld id="{C6C92F08-090B-D549-AF08-F9EC926F48C7}" type="datetimeFigureOut">
              <a:rPr lang="en-US" smtClean="0"/>
              <a:t>18/03/2019</a:t>
            </a:fld>
            <a:endParaRPr lang="en-US"/>
          </a:p>
        </p:txBody>
      </p:sp>
      <p:sp>
        <p:nvSpPr>
          <p:cNvPr id="6" name="Footer Placeholder 5">
            <a:extLst>
              <a:ext uri="{FF2B5EF4-FFF2-40B4-BE49-F238E27FC236}">
                <a16:creationId xmlns:a16="http://schemas.microsoft.com/office/drawing/2014/main" id="{79C5ECC6-4440-C74C-9FEE-81E2889DC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C25913-A200-3046-B68F-6C3E5DE6C625}"/>
              </a:ext>
            </a:extLst>
          </p:cNvPr>
          <p:cNvSpPr>
            <a:spLocks noGrp="1"/>
          </p:cNvSpPr>
          <p:nvPr>
            <p:ph type="sldNum" sz="quarter" idx="12"/>
          </p:nvPr>
        </p:nvSpPr>
        <p:spPr/>
        <p:txBody>
          <a:bodyPr/>
          <a:lstStyle/>
          <a:p>
            <a:fld id="{03C6BD97-7C40-0141-9F96-A75B499FE872}" type="slidenum">
              <a:rPr lang="en-US" smtClean="0"/>
              <a:t>‹#›</a:t>
            </a:fld>
            <a:endParaRPr lang="en-US"/>
          </a:p>
        </p:txBody>
      </p:sp>
    </p:spTree>
    <p:extLst>
      <p:ext uri="{BB962C8B-B14F-4D97-AF65-F5344CB8AC3E}">
        <p14:creationId xmlns:p14="http://schemas.microsoft.com/office/powerpoint/2010/main" val="1020041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539B-7790-9842-8739-CA9287D6F6BB}"/>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577B51-4D66-6249-B788-AD7B596FB2F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EB739557-A874-5D42-B568-DA29A40F4E3E}"/>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2B6DF2-98C4-2443-9F9A-C47BC22A541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2426CC74-4588-8B41-862E-4A5557F591DC}"/>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A0B06C-096D-EF47-A127-429F53B0C2A7}"/>
              </a:ext>
            </a:extLst>
          </p:cNvPr>
          <p:cNvSpPr>
            <a:spLocks noGrp="1"/>
          </p:cNvSpPr>
          <p:nvPr>
            <p:ph type="dt" sz="half" idx="10"/>
          </p:nvPr>
        </p:nvSpPr>
        <p:spPr/>
        <p:txBody>
          <a:bodyPr/>
          <a:lstStyle/>
          <a:p>
            <a:fld id="{C6C92F08-090B-D549-AF08-F9EC926F48C7}" type="datetimeFigureOut">
              <a:rPr lang="en-US" smtClean="0"/>
              <a:t>18/03/2019</a:t>
            </a:fld>
            <a:endParaRPr lang="en-US"/>
          </a:p>
        </p:txBody>
      </p:sp>
      <p:sp>
        <p:nvSpPr>
          <p:cNvPr id="8" name="Footer Placeholder 7">
            <a:extLst>
              <a:ext uri="{FF2B5EF4-FFF2-40B4-BE49-F238E27FC236}">
                <a16:creationId xmlns:a16="http://schemas.microsoft.com/office/drawing/2014/main" id="{913FBB7D-63CD-1A4E-9E11-69197C4ED9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ED30A3-86B9-B84F-AF7C-43CE86EEA707}"/>
              </a:ext>
            </a:extLst>
          </p:cNvPr>
          <p:cNvSpPr>
            <a:spLocks noGrp="1"/>
          </p:cNvSpPr>
          <p:nvPr>
            <p:ph type="sldNum" sz="quarter" idx="12"/>
          </p:nvPr>
        </p:nvSpPr>
        <p:spPr/>
        <p:txBody>
          <a:bodyPr/>
          <a:lstStyle/>
          <a:p>
            <a:fld id="{03C6BD97-7C40-0141-9F96-A75B499FE872}" type="slidenum">
              <a:rPr lang="en-US" smtClean="0"/>
              <a:t>‹#›</a:t>
            </a:fld>
            <a:endParaRPr lang="en-US"/>
          </a:p>
        </p:txBody>
      </p:sp>
    </p:spTree>
    <p:extLst>
      <p:ext uri="{BB962C8B-B14F-4D97-AF65-F5344CB8AC3E}">
        <p14:creationId xmlns:p14="http://schemas.microsoft.com/office/powerpoint/2010/main" val="3239407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B0CE-C6DD-C143-9074-77F2E5A7EA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F3BFD2-986D-D546-9D38-EDABB2E0D0C0}"/>
              </a:ext>
            </a:extLst>
          </p:cNvPr>
          <p:cNvSpPr>
            <a:spLocks noGrp="1"/>
          </p:cNvSpPr>
          <p:nvPr>
            <p:ph type="dt" sz="half" idx="10"/>
          </p:nvPr>
        </p:nvSpPr>
        <p:spPr/>
        <p:txBody>
          <a:bodyPr/>
          <a:lstStyle/>
          <a:p>
            <a:fld id="{C6C92F08-090B-D549-AF08-F9EC926F48C7}" type="datetimeFigureOut">
              <a:rPr lang="en-US" smtClean="0"/>
              <a:t>18/03/2019</a:t>
            </a:fld>
            <a:endParaRPr lang="en-US"/>
          </a:p>
        </p:txBody>
      </p:sp>
      <p:sp>
        <p:nvSpPr>
          <p:cNvPr id="4" name="Footer Placeholder 3">
            <a:extLst>
              <a:ext uri="{FF2B5EF4-FFF2-40B4-BE49-F238E27FC236}">
                <a16:creationId xmlns:a16="http://schemas.microsoft.com/office/drawing/2014/main" id="{1AA26CC0-78BB-4C4D-A20C-16A07E99F5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79D1CE-3248-0E4E-94CC-705317DAD2BF}"/>
              </a:ext>
            </a:extLst>
          </p:cNvPr>
          <p:cNvSpPr>
            <a:spLocks noGrp="1"/>
          </p:cNvSpPr>
          <p:nvPr>
            <p:ph type="sldNum" sz="quarter" idx="12"/>
          </p:nvPr>
        </p:nvSpPr>
        <p:spPr/>
        <p:txBody>
          <a:bodyPr/>
          <a:lstStyle/>
          <a:p>
            <a:fld id="{03C6BD97-7C40-0141-9F96-A75B499FE872}" type="slidenum">
              <a:rPr lang="en-US" smtClean="0"/>
              <a:t>‹#›</a:t>
            </a:fld>
            <a:endParaRPr lang="en-US"/>
          </a:p>
        </p:txBody>
      </p:sp>
    </p:spTree>
    <p:extLst>
      <p:ext uri="{BB962C8B-B14F-4D97-AF65-F5344CB8AC3E}">
        <p14:creationId xmlns:p14="http://schemas.microsoft.com/office/powerpoint/2010/main" val="9921759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88C060-7123-0A48-AC8D-8DEC050D5C69}"/>
              </a:ext>
            </a:extLst>
          </p:cNvPr>
          <p:cNvSpPr>
            <a:spLocks noGrp="1"/>
          </p:cNvSpPr>
          <p:nvPr>
            <p:ph type="dt" sz="half" idx="10"/>
          </p:nvPr>
        </p:nvSpPr>
        <p:spPr/>
        <p:txBody>
          <a:bodyPr/>
          <a:lstStyle/>
          <a:p>
            <a:fld id="{C6C92F08-090B-D549-AF08-F9EC926F48C7}" type="datetimeFigureOut">
              <a:rPr lang="en-US" smtClean="0"/>
              <a:t>18/03/2019</a:t>
            </a:fld>
            <a:endParaRPr lang="en-US"/>
          </a:p>
        </p:txBody>
      </p:sp>
      <p:sp>
        <p:nvSpPr>
          <p:cNvPr id="3" name="Footer Placeholder 2">
            <a:extLst>
              <a:ext uri="{FF2B5EF4-FFF2-40B4-BE49-F238E27FC236}">
                <a16:creationId xmlns:a16="http://schemas.microsoft.com/office/drawing/2014/main" id="{C0005EBE-C5D0-2848-BFA4-71AC79CF6C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5BAF28-C52E-474A-9971-E4E906295D96}"/>
              </a:ext>
            </a:extLst>
          </p:cNvPr>
          <p:cNvSpPr>
            <a:spLocks noGrp="1"/>
          </p:cNvSpPr>
          <p:nvPr>
            <p:ph type="sldNum" sz="quarter" idx="12"/>
          </p:nvPr>
        </p:nvSpPr>
        <p:spPr/>
        <p:txBody>
          <a:bodyPr/>
          <a:lstStyle/>
          <a:p>
            <a:fld id="{03C6BD97-7C40-0141-9F96-A75B499FE872}" type="slidenum">
              <a:rPr lang="en-US" smtClean="0"/>
              <a:t>‹#›</a:t>
            </a:fld>
            <a:endParaRPr lang="en-US"/>
          </a:p>
        </p:txBody>
      </p:sp>
    </p:spTree>
    <p:extLst>
      <p:ext uri="{BB962C8B-B14F-4D97-AF65-F5344CB8AC3E}">
        <p14:creationId xmlns:p14="http://schemas.microsoft.com/office/powerpoint/2010/main" val="2420399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9306-67C6-0D46-9243-804E9AB1864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D62384C-0D36-3440-8920-89F0DFACE85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8DDDAB-B6E9-6C4F-9F00-B6D0C54B67F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D4FE3FC4-E63D-3243-B609-F89C1262D99D}"/>
              </a:ext>
            </a:extLst>
          </p:cNvPr>
          <p:cNvSpPr>
            <a:spLocks noGrp="1"/>
          </p:cNvSpPr>
          <p:nvPr>
            <p:ph type="dt" sz="half" idx="10"/>
          </p:nvPr>
        </p:nvSpPr>
        <p:spPr/>
        <p:txBody>
          <a:bodyPr/>
          <a:lstStyle/>
          <a:p>
            <a:fld id="{C6C92F08-090B-D549-AF08-F9EC926F48C7}" type="datetimeFigureOut">
              <a:rPr lang="en-US" smtClean="0"/>
              <a:t>18/03/2019</a:t>
            </a:fld>
            <a:endParaRPr lang="en-US"/>
          </a:p>
        </p:txBody>
      </p:sp>
      <p:sp>
        <p:nvSpPr>
          <p:cNvPr id="6" name="Footer Placeholder 5">
            <a:extLst>
              <a:ext uri="{FF2B5EF4-FFF2-40B4-BE49-F238E27FC236}">
                <a16:creationId xmlns:a16="http://schemas.microsoft.com/office/drawing/2014/main" id="{6518A6FF-9F74-934A-9EB6-89C6818C25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5F7CF2-B028-844C-9FF6-39289197813A}"/>
              </a:ext>
            </a:extLst>
          </p:cNvPr>
          <p:cNvSpPr>
            <a:spLocks noGrp="1"/>
          </p:cNvSpPr>
          <p:nvPr>
            <p:ph type="sldNum" sz="quarter" idx="12"/>
          </p:nvPr>
        </p:nvSpPr>
        <p:spPr/>
        <p:txBody>
          <a:bodyPr/>
          <a:lstStyle/>
          <a:p>
            <a:fld id="{03C6BD97-7C40-0141-9F96-A75B499FE872}" type="slidenum">
              <a:rPr lang="en-US" smtClean="0"/>
              <a:t>‹#›</a:t>
            </a:fld>
            <a:endParaRPr lang="en-US"/>
          </a:p>
        </p:txBody>
      </p:sp>
    </p:spTree>
    <p:extLst>
      <p:ext uri="{BB962C8B-B14F-4D97-AF65-F5344CB8AC3E}">
        <p14:creationId xmlns:p14="http://schemas.microsoft.com/office/powerpoint/2010/main" val="113621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lvl1pPr>
              <a:defRPr/>
            </a:lvl1pPr>
          </a:lstStyle>
          <a:p>
            <a:pPr>
              <a:defRPr/>
            </a:pPr>
            <a:fld id="{7C264578-54BE-044C-BE54-F1D0CAB856FD}" type="datetime2">
              <a:rPr lang="en-US"/>
              <a:pPr>
                <a:defRPr/>
              </a:pPr>
              <a:t>Monday, 18 March 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AF906C1-A892-4146-A6A9-B4E4974B6AEF}" type="slidenum">
              <a:rPr lang="en-US"/>
              <a:pPr>
                <a:defRPr/>
              </a:pPr>
              <a:t>‹#›</a:t>
            </a:fld>
            <a:endParaRPr lang="en-US" dirty="0"/>
          </a:p>
        </p:txBody>
      </p:sp>
    </p:spTree>
    <p:extLst>
      <p:ext uri="{BB962C8B-B14F-4D97-AF65-F5344CB8AC3E}">
        <p14:creationId xmlns:p14="http://schemas.microsoft.com/office/powerpoint/2010/main" val="11972783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9D66-0BBD-404B-BFC4-F0C1E2373AE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CC7B17C-C50B-C74B-8124-786A99549BA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C6C60B9-3E32-5643-A61B-9EFBE2CE589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73426CB5-459E-6344-B0C3-AF1E92819975}"/>
              </a:ext>
            </a:extLst>
          </p:cNvPr>
          <p:cNvSpPr>
            <a:spLocks noGrp="1"/>
          </p:cNvSpPr>
          <p:nvPr>
            <p:ph type="dt" sz="half" idx="10"/>
          </p:nvPr>
        </p:nvSpPr>
        <p:spPr/>
        <p:txBody>
          <a:bodyPr/>
          <a:lstStyle/>
          <a:p>
            <a:fld id="{C6C92F08-090B-D549-AF08-F9EC926F48C7}" type="datetimeFigureOut">
              <a:rPr lang="en-US" smtClean="0"/>
              <a:t>18/03/2019</a:t>
            </a:fld>
            <a:endParaRPr lang="en-US"/>
          </a:p>
        </p:txBody>
      </p:sp>
      <p:sp>
        <p:nvSpPr>
          <p:cNvPr id="6" name="Footer Placeholder 5">
            <a:extLst>
              <a:ext uri="{FF2B5EF4-FFF2-40B4-BE49-F238E27FC236}">
                <a16:creationId xmlns:a16="http://schemas.microsoft.com/office/drawing/2014/main" id="{F88F1A03-3BFB-F849-9772-636881CB56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D56887-AC31-AF48-BEB9-6AC7F6316F7C}"/>
              </a:ext>
            </a:extLst>
          </p:cNvPr>
          <p:cNvSpPr>
            <a:spLocks noGrp="1"/>
          </p:cNvSpPr>
          <p:nvPr>
            <p:ph type="sldNum" sz="quarter" idx="12"/>
          </p:nvPr>
        </p:nvSpPr>
        <p:spPr/>
        <p:txBody>
          <a:bodyPr/>
          <a:lstStyle/>
          <a:p>
            <a:fld id="{03C6BD97-7C40-0141-9F96-A75B499FE872}" type="slidenum">
              <a:rPr lang="en-US" smtClean="0"/>
              <a:t>‹#›</a:t>
            </a:fld>
            <a:endParaRPr lang="en-US"/>
          </a:p>
        </p:txBody>
      </p:sp>
    </p:spTree>
    <p:extLst>
      <p:ext uri="{BB962C8B-B14F-4D97-AF65-F5344CB8AC3E}">
        <p14:creationId xmlns:p14="http://schemas.microsoft.com/office/powerpoint/2010/main" val="573438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BB2E-45F9-5249-9ACB-C50ECB4390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00455C-2634-454C-8819-71BD0BD7965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583D0-68A2-814F-BAF0-763BF0A4C3F0}"/>
              </a:ext>
            </a:extLst>
          </p:cNvPr>
          <p:cNvSpPr>
            <a:spLocks noGrp="1"/>
          </p:cNvSpPr>
          <p:nvPr>
            <p:ph type="dt" sz="half" idx="10"/>
          </p:nvPr>
        </p:nvSpPr>
        <p:spPr/>
        <p:txBody>
          <a:bodyPr/>
          <a:lstStyle/>
          <a:p>
            <a:fld id="{C6C92F08-090B-D549-AF08-F9EC926F48C7}" type="datetimeFigureOut">
              <a:rPr lang="en-US" smtClean="0"/>
              <a:t>18/03/2019</a:t>
            </a:fld>
            <a:endParaRPr lang="en-US"/>
          </a:p>
        </p:txBody>
      </p:sp>
      <p:sp>
        <p:nvSpPr>
          <p:cNvPr id="5" name="Footer Placeholder 4">
            <a:extLst>
              <a:ext uri="{FF2B5EF4-FFF2-40B4-BE49-F238E27FC236}">
                <a16:creationId xmlns:a16="http://schemas.microsoft.com/office/drawing/2014/main" id="{3681060F-C4E1-AC4C-8A20-F74884F13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738B4-13CF-ED4B-AE90-D3A07A4890AE}"/>
              </a:ext>
            </a:extLst>
          </p:cNvPr>
          <p:cNvSpPr>
            <a:spLocks noGrp="1"/>
          </p:cNvSpPr>
          <p:nvPr>
            <p:ph type="sldNum" sz="quarter" idx="12"/>
          </p:nvPr>
        </p:nvSpPr>
        <p:spPr/>
        <p:txBody>
          <a:bodyPr/>
          <a:lstStyle/>
          <a:p>
            <a:fld id="{03C6BD97-7C40-0141-9F96-A75B499FE872}" type="slidenum">
              <a:rPr lang="en-US" smtClean="0"/>
              <a:t>‹#›</a:t>
            </a:fld>
            <a:endParaRPr lang="en-US"/>
          </a:p>
        </p:txBody>
      </p:sp>
    </p:spTree>
    <p:extLst>
      <p:ext uri="{BB962C8B-B14F-4D97-AF65-F5344CB8AC3E}">
        <p14:creationId xmlns:p14="http://schemas.microsoft.com/office/powerpoint/2010/main" val="38804338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23695-DD64-254D-B814-ED4A5E5B185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69E186-37C7-AC43-A3BB-A94539314B73}"/>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640DC-1AAD-B34D-B080-A075FC8E7ECF}"/>
              </a:ext>
            </a:extLst>
          </p:cNvPr>
          <p:cNvSpPr>
            <a:spLocks noGrp="1"/>
          </p:cNvSpPr>
          <p:nvPr>
            <p:ph type="dt" sz="half" idx="10"/>
          </p:nvPr>
        </p:nvSpPr>
        <p:spPr/>
        <p:txBody>
          <a:bodyPr/>
          <a:lstStyle/>
          <a:p>
            <a:fld id="{C6C92F08-090B-D549-AF08-F9EC926F48C7}" type="datetimeFigureOut">
              <a:rPr lang="en-US" smtClean="0"/>
              <a:t>18/03/2019</a:t>
            </a:fld>
            <a:endParaRPr lang="en-US"/>
          </a:p>
        </p:txBody>
      </p:sp>
      <p:sp>
        <p:nvSpPr>
          <p:cNvPr id="5" name="Footer Placeholder 4">
            <a:extLst>
              <a:ext uri="{FF2B5EF4-FFF2-40B4-BE49-F238E27FC236}">
                <a16:creationId xmlns:a16="http://schemas.microsoft.com/office/drawing/2014/main" id="{16C92E7D-8B39-5544-A96F-997EA93635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5BC50-F648-1C42-A6D8-A7A2913EEC1F}"/>
              </a:ext>
            </a:extLst>
          </p:cNvPr>
          <p:cNvSpPr>
            <a:spLocks noGrp="1"/>
          </p:cNvSpPr>
          <p:nvPr>
            <p:ph type="sldNum" sz="quarter" idx="12"/>
          </p:nvPr>
        </p:nvSpPr>
        <p:spPr/>
        <p:txBody>
          <a:bodyPr/>
          <a:lstStyle/>
          <a:p>
            <a:fld id="{03C6BD97-7C40-0141-9F96-A75B499FE872}" type="slidenum">
              <a:rPr lang="en-US" smtClean="0"/>
              <a:t>‹#›</a:t>
            </a:fld>
            <a:endParaRPr lang="en-US"/>
          </a:p>
        </p:txBody>
      </p:sp>
    </p:spTree>
    <p:extLst>
      <p:ext uri="{BB962C8B-B14F-4D97-AF65-F5344CB8AC3E}">
        <p14:creationId xmlns:p14="http://schemas.microsoft.com/office/powerpoint/2010/main" val="336432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cxnSp>
        <p:nvCxnSpPr>
          <p:cNvPr id="4" name="Straight Connector 3"/>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x-none"/>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5" name="Date Placeholder 3"/>
          <p:cNvSpPr>
            <a:spLocks noGrp="1"/>
          </p:cNvSpPr>
          <p:nvPr>
            <p:ph type="dt" sz="half" idx="10"/>
          </p:nvPr>
        </p:nvSpPr>
        <p:spPr/>
        <p:txBody>
          <a:bodyPr/>
          <a:lstStyle>
            <a:lvl1pPr>
              <a:defRPr/>
            </a:lvl1pPr>
          </a:lstStyle>
          <a:p>
            <a:pPr>
              <a:defRPr/>
            </a:pPr>
            <a:fld id="{C4F0B109-AD64-8B40-876E-C474173B0B9D}" type="datetime2">
              <a:rPr lang="en-US"/>
              <a:pPr>
                <a:defRPr/>
              </a:pPr>
              <a:t>Monday, 18 March 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4650EFF-73FF-0E4C-B551-CD30018D5E01}" type="slidenum">
              <a:rPr lang="en-US"/>
              <a:pPr>
                <a:defRPr/>
              </a:pPr>
              <a:t>‹#›</a:t>
            </a:fld>
            <a:endParaRPr lang="en-US" dirty="0"/>
          </a:p>
        </p:txBody>
      </p:sp>
    </p:spTree>
    <p:extLst>
      <p:ext uri="{BB962C8B-B14F-4D97-AF65-F5344CB8AC3E}">
        <p14:creationId xmlns:p14="http://schemas.microsoft.com/office/powerpoint/2010/main" val="369104106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27EBD48-9D17-D24B-9C8E-83F09D9F5F21}" type="datetime2">
              <a:rPr lang="en-US"/>
              <a:pPr>
                <a:defRPr/>
              </a:pPr>
              <a:t>Monday, 18 March 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D111365-4510-904A-A3EB-7EC140129C0B}" type="slidenum">
              <a:rPr lang="en-US"/>
              <a:pPr>
                <a:defRPr/>
              </a:pPr>
              <a:t>‹#›</a:t>
            </a:fld>
            <a:endParaRPr lang="en-US" dirty="0"/>
          </a:p>
        </p:txBody>
      </p:sp>
    </p:spTree>
    <p:extLst>
      <p:ext uri="{BB962C8B-B14F-4D97-AF65-F5344CB8AC3E}">
        <p14:creationId xmlns:p14="http://schemas.microsoft.com/office/powerpoint/2010/main" val="2810844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x-none"/>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5133DB75-DE9F-A54E-BAA3-B8B58D304D31}" type="datetime2">
              <a:rPr lang="en-US"/>
              <a:pPr>
                <a:defRPr/>
              </a:pPr>
              <a:t>Monday, 18 March 2019</a:t>
            </a:fld>
            <a:endParaRPr lang="en-US" dirty="0"/>
          </a:p>
        </p:txBody>
      </p:sp>
      <p:sp>
        <p:nvSpPr>
          <p:cNvPr id="9" name="Footer Placeholder 7"/>
          <p:cNvSpPr>
            <a:spLocks noGrp="1"/>
          </p:cNvSpPr>
          <p:nvPr>
            <p:ph type="ftr" sz="quarter" idx="11"/>
          </p:nvPr>
        </p:nvSpPr>
        <p:spPr/>
        <p:txBody>
          <a:bodyPr/>
          <a:lstStyle>
            <a:lvl1pPr>
              <a:defRPr/>
            </a:lvl1pPr>
          </a:lstStyle>
          <a:p>
            <a:pPr>
              <a:defRPr/>
            </a:pPr>
            <a:endParaRPr lang="en-US" dirty="0"/>
          </a:p>
        </p:txBody>
      </p:sp>
      <p:sp>
        <p:nvSpPr>
          <p:cNvPr id="10" name="Slide Number Placeholder 8"/>
          <p:cNvSpPr>
            <a:spLocks noGrp="1"/>
          </p:cNvSpPr>
          <p:nvPr>
            <p:ph type="sldNum" sz="quarter" idx="12"/>
          </p:nvPr>
        </p:nvSpPr>
        <p:spPr/>
        <p:txBody>
          <a:bodyPr/>
          <a:lstStyle>
            <a:lvl1pPr>
              <a:defRPr/>
            </a:lvl1pPr>
          </a:lstStyle>
          <a:p>
            <a:pPr>
              <a:defRPr/>
            </a:pPr>
            <a:fld id="{9DE26710-FBC2-BE4A-AAB7-C7E92536C835}" type="slidenum">
              <a:rPr lang="en-US"/>
              <a:pPr>
                <a:defRPr/>
              </a:pPr>
              <a:t>‹#›</a:t>
            </a:fld>
            <a:endParaRPr lang="en-US" dirty="0"/>
          </a:p>
        </p:txBody>
      </p:sp>
    </p:spTree>
    <p:extLst>
      <p:ext uri="{BB962C8B-B14F-4D97-AF65-F5344CB8AC3E}">
        <p14:creationId xmlns:p14="http://schemas.microsoft.com/office/powerpoint/2010/main" val="1344791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34A30C7-8B88-1A4A-BCEC-4234BBD78C9C}" type="datetime2">
              <a:rPr lang="en-US"/>
              <a:pPr>
                <a:defRPr/>
              </a:pPr>
              <a:t>Monday, 18 March 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7DD1819-07D4-F44E-AAF1-C9085F496E01}" type="slidenum">
              <a:rPr lang="en-US"/>
              <a:pPr>
                <a:defRPr/>
              </a:pPr>
              <a:t>‹#›</a:t>
            </a:fld>
            <a:endParaRPr lang="en-US" dirty="0"/>
          </a:p>
        </p:txBody>
      </p:sp>
    </p:spTree>
    <p:extLst>
      <p:ext uri="{BB962C8B-B14F-4D97-AF65-F5344CB8AC3E}">
        <p14:creationId xmlns:p14="http://schemas.microsoft.com/office/powerpoint/2010/main" val="504581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8C8307F-3B05-164F-913C-AE9A4BD5B7B0}" type="datetime2">
              <a:rPr lang="en-US"/>
              <a:pPr>
                <a:defRPr/>
              </a:pPr>
              <a:t>Monday, 18 March 2019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42A8CBF-7B5C-5244-8D9D-D7EFDDCBC5DF}" type="slidenum">
              <a:rPr lang="en-US"/>
              <a:pPr>
                <a:defRPr/>
              </a:pPr>
              <a:t>‹#›</a:t>
            </a:fld>
            <a:endParaRPr lang="en-US" dirty="0"/>
          </a:p>
        </p:txBody>
      </p:sp>
    </p:spTree>
    <p:extLst>
      <p:ext uri="{BB962C8B-B14F-4D97-AF65-F5344CB8AC3E}">
        <p14:creationId xmlns:p14="http://schemas.microsoft.com/office/powerpoint/2010/main" val="339193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x-none"/>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6" name="Date Placeholder 4"/>
          <p:cNvSpPr>
            <a:spLocks noGrp="1"/>
          </p:cNvSpPr>
          <p:nvPr>
            <p:ph type="dt" sz="half" idx="10"/>
          </p:nvPr>
        </p:nvSpPr>
        <p:spPr/>
        <p:txBody>
          <a:bodyPr/>
          <a:lstStyle>
            <a:lvl1pPr>
              <a:defRPr/>
            </a:lvl1pPr>
          </a:lstStyle>
          <a:p>
            <a:pPr>
              <a:defRPr/>
            </a:pPr>
            <a:fld id="{8EAEB211-DCA2-0342-948D-AB752171B3AB}" type="datetime2">
              <a:rPr lang="en-US"/>
              <a:pPr>
                <a:defRPr/>
              </a:pPr>
              <a:t>Monday, 18 March 2019</a:t>
            </a:fld>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891A1020-EC8C-8849-9FE9-5AFE6DB1C883}" type="slidenum">
              <a:rPr lang="en-US"/>
              <a:pPr>
                <a:defRPr/>
              </a:pPr>
              <a:t>‹#›</a:t>
            </a:fld>
            <a:endParaRPr lang="en-US" dirty="0"/>
          </a:p>
        </p:txBody>
      </p:sp>
    </p:spTree>
    <p:extLst>
      <p:ext uri="{BB962C8B-B14F-4D97-AF65-F5344CB8AC3E}">
        <p14:creationId xmlns:p14="http://schemas.microsoft.com/office/powerpoint/2010/main" val="674534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x-none"/>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x-none" noProof="0"/>
              <a:t>Drag picture to placeholder or click icon to add</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3"/>
          <p:cNvSpPr>
            <a:spLocks noGrp="1"/>
          </p:cNvSpPr>
          <p:nvPr>
            <p:ph type="dt" sz="half" idx="10"/>
          </p:nvPr>
        </p:nvSpPr>
        <p:spPr/>
        <p:txBody>
          <a:bodyPr/>
          <a:lstStyle>
            <a:lvl1pPr>
              <a:defRPr/>
            </a:lvl1pPr>
          </a:lstStyle>
          <a:p>
            <a:pPr>
              <a:defRPr/>
            </a:pPr>
            <a:fld id="{0A810279-1B16-0441-A5C7-BD9427E4677F}" type="datetime2">
              <a:rPr lang="en-US"/>
              <a:pPr>
                <a:defRPr/>
              </a:pPr>
              <a:t>Monday, 18 March 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6D13B2-DD8D-2840-AEAB-0BBF3F15005C}" type="slidenum">
              <a:rPr lang="en-US"/>
              <a:pPr>
                <a:defRPr/>
              </a:pPr>
              <a:t>‹#›</a:t>
            </a:fld>
            <a:endParaRPr lang="en-US" dirty="0"/>
          </a:p>
        </p:txBody>
      </p:sp>
    </p:spTree>
    <p:extLst>
      <p:ext uri="{BB962C8B-B14F-4D97-AF65-F5344CB8AC3E}">
        <p14:creationId xmlns:p14="http://schemas.microsoft.com/office/powerpoint/2010/main" val="55890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x-none"/>
              <a:t>Click to edit Master title style</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cs typeface="+mn-cs"/>
              </a:defRPr>
            </a:lvl1pPr>
          </a:lstStyle>
          <a:p>
            <a:pPr>
              <a:defRPr/>
            </a:pPr>
            <a:fld id="{E8518A8A-357B-7548-AC66-60C2764DEC43}" type="datetime2">
              <a:rPr lang="en-US"/>
              <a:pPr>
                <a:defRPr/>
              </a:pPr>
              <a:t>Monday, 18 March 2019</a:t>
            </a:fld>
            <a:endParaRPr lang="en-US" dirty="0"/>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r" fontAlgn="auto">
              <a:spcBef>
                <a:spcPts val="0"/>
              </a:spcBef>
              <a:spcAft>
                <a:spcPts val="0"/>
              </a:spcAft>
              <a:defRPr sz="1200" dirty="0">
                <a:solidFill>
                  <a:srgbClr val="FFFFFF"/>
                </a:solidFill>
                <a:latin typeface="+mn-lt"/>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lIns="91440" tIns="45720" rIns="91440" bIns="45720" rtlCol="0" anchor="ctr"/>
          <a:lstStyle>
            <a:lvl1pPr algn="l" fontAlgn="auto">
              <a:spcBef>
                <a:spcPts val="0"/>
              </a:spcBef>
              <a:spcAft>
                <a:spcPts val="0"/>
              </a:spcAft>
              <a:defRPr sz="1400" b="1" smtClean="0">
                <a:solidFill>
                  <a:srgbClr val="FFFFFF"/>
                </a:solidFill>
                <a:latin typeface="+mn-lt"/>
                <a:ea typeface="+mn-ea"/>
                <a:cs typeface="+mn-cs"/>
              </a:defRPr>
            </a:lvl1pPr>
          </a:lstStyle>
          <a:p>
            <a:pPr>
              <a:defRPr/>
            </a:pPr>
            <a:fld id="{062EFDBB-819C-3144-B5E1-EA50128BF0E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83" r:id="rId1"/>
    <p:sldLayoutId id="2147483976" r:id="rId2"/>
    <p:sldLayoutId id="2147483984" r:id="rId3"/>
    <p:sldLayoutId id="2147483977" r:id="rId4"/>
    <p:sldLayoutId id="2147483985" r:id="rId5"/>
    <p:sldLayoutId id="2147483978" r:id="rId6"/>
    <p:sldLayoutId id="2147483979" r:id="rId7"/>
    <p:sldLayoutId id="2147483986" r:id="rId8"/>
    <p:sldLayoutId id="2147483980" r:id="rId9"/>
    <p:sldLayoutId id="2147483981" r:id="rId10"/>
    <p:sldLayoutId id="2147483982" r:id="rId11"/>
  </p:sldLayoutIdLst>
  <p:hf sldNum="0" hdr="0" ftr="0" dt="0"/>
  <p:txStyles>
    <p:titleStyle>
      <a:lvl1pPr algn="l" rtl="0" eaLnBrk="1" fontAlgn="base" hangingPunct="1">
        <a:spcBef>
          <a:spcPct val="0"/>
        </a:spcBef>
        <a:spcAft>
          <a:spcPct val="0"/>
        </a:spcAft>
        <a:defRPr sz="4000" kern="1200" spc="-1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4000">
          <a:solidFill>
            <a:schemeClr val="tx2"/>
          </a:solidFill>
          <a:latin typeface="Arial" charset="0"/>
          <a:ea typeface="ＭＳ Ｐゴシック" charset="0"/>
          <a:cs typeface="ＭＳ Ｐゴシック" charset="0"/>
        </a:defRPr>
      </a:lvl2pPr>
      <a:lvl3pPr algn="l" rtl="0" eaLnBrk="1" fontAlgn="base" hangingPunct="1">
        <a:spcBef>
          <a:spcPct val="0"/>
        </a:spcBef>
        <a:spcAft>
          <a:spcPct val="0"/>
        </a:spcAft>
        <a:defRPr sz="4000">
          <a:solidFill>
            <a:schemeClr val="tx2"/>
          </a:solidFill>
          <a:latin typeface="Arial" charset="0"/>
          <a:ea typeface="ＭＳ Ｐゴシック" charset="0"/>
          <a:cs typeface="ＭＳ Ｐゴシック" charset="0"/>
        </a:defRPr>
      </a:lvl3pPr>
      <a:lvl4pPr algn="l" rtl="0" eaLnBrk="1" fontAlgn="base" hangingPunct="1">
        <a:spcBef>
          <a:spcPct val="0"/>
        </a:spcBef>
        <a:spcAft>
          <a:spcPct val="0"/>
        </a:spcAft>
        <a:defRPr sz="4000">
          <a:solidFill>
            <a:schemeClr val="tx2"/>
          </a:solidFill>
          <a:latin typeface="Arial" charset="0"/>
          <a:ea typeface="ＭＳ Ｐゴシック" charset="0"/>
          <a:cs typeface="ＭＳ Ｐゴシック" charset="0"/>
        </a:defRPr>
      </a:lvl4pPr>
      <a:lvl5pPr algn="l" rtl="0" eaLnBrk="1" fontAlgn="base" hangingPunct="1">
        <a:spcBef>
          <a:spcPct val="0"/>
        </a:spcBef>
        <a:spcAft>
          <a:spcPct val="0"/>
        </a:spcAft>
        <a:defRPr sz="4000">
          <a:solidFill>
            <a:schemeClr val="tx2"/>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000">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4000">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4000">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4000">
          <a:solidFill>
            <a:schemeClr val="tx2"/>
          </a:solidFill>
          <a:latin typeface="Arial" charset="0"/>
          <a:ea typeface="ＭＳ Ｐゴシック" charset="0"/>
          <a:cs typeface="ＭＳ Ｐゴシック" charset="0"/>
        </a:defRPr>
      </a:lvl9pPr>
    </p:titleStyle>
    <p:bodyStyle>
      <a:lvl1pPr marL="182563" indent="-182563" algn="l" rtl="0" eaLnBrk="1" fontAlgn="base" hangingPunct="1">
        <a:spcBef>
          <a:spcPct val="20000"/>
        </a:spcBef>
        <a:spcAft>
          <a:spcPct val="0"/>
        </a:spcAft>
        <a:buClr>
          <a:schemeClr val="accent1"/>
        </a:buClr>
        <a:buSzPct val="85000"/>
        <a:buFont typeface="Arial" charset="0"/>
        <a:buChar char="•"/>
        <a:defRPr sz="2400" kern="1200">
          <a:solidFill>
            <a:schemeClr val="tx1"/>
          </a:solidFill>
          <a:latin typeface="+mn-lt"/>
          <a:ea typeface="ＭＳ Ｐゴシック" charset="0"/>
          <a:cs typeface="ＭＳ Ｐゴシック" charset="0"/>
        </a:defRPr>
      </a:lvl1pPr>
      <a:lvl2pPr marL="457200" indent="-182563" algn="l" rtl="0" eaLnBrk="1" fontAlgn="base" hangingPunct="1">
        <a:spcBef>
          <a:spcPct val="20000"/>
        </a:spcBef>
        <a:spcAft>
          <a:spcPct val="0"/>
        </a:spcAft>
        <a:buClr>
          <a:schemeClr val="accent1"/>
        </a:buClr>
        <a:buSzPct val="85000"/>
        <a:buFont typeface="Arial" charset="0"/>
        <a:buChar char="•"/>
        <a:defRPr sz="2000" kern="1200">
          <a:solidFill>
            <a:schemeClr val="tx1"/>
          </a:solidFill>
          <a:latin typeface="+mn-lt"/>
          <a:ea typeface="ＭＳ Ｐゴシック" charset="0"/>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ern="1200">
          <a:solidFill>
            <a:schemeClr val="tx1"/>
          </a:solidFill>
          <a:latin typeface="+mn-lt"/>
          <a:ea typeface="ＭＳ Ｐゴシック" charset="0"/>
          <a:cs typeface="+mn-cs"/>
        </a:defRPr>
      </a:lvl3pPr>
      <a:lvl4pPr marL="1004888" indent="-182563" algn="l" rtl="0" eaLnBrk="1" fontAlgn="base" hangingPunct="1">
        <a:spcBef>
          <a:spcPct val="20000"/>
        </a:spcBef>
        <a:spcAft>
          <a:spcPct val="0"/>
        </a:spcAft>
        <a:buClr>
          <a:schemeClr val="accent1"/>
        </a:buClr>
        <a:buFont typeface="Arial" charset="0"/>
        <a:buChar char="•"/>
        <a:defRPr sz="1600" kern="1200">
          <a:solidFill>
            <a:schemeClr val="tx1"/>
          </a:solidFill>
          <a:latin typeface="+mn-lt"/>
          <a:ea typeface="ＭＳ Ｐゴシック" charset="0"/>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sz="1400" kern="1200">
          <a:solidFill>
            <a:schemeClr val="tx1"/>
          </a:solidFill>
          <a:latin typeface="+mn-lt"/>
          <a:ea typeface="ＭＳ Ｐゴシック" charset="0"/>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9BA94D-CD74-984E-B07E-CDE8890F506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C9377B-86E9-8246-A8C0-5AB7A3CB232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F5869-5DD3-2D41-93FA-951BFDB2F43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6C92F08-090B-D549-AF08-F9EC926F48C7}" type="datetimeFigureOut">
              <a:rPr lang="en-US" smtClean="0"/>
              <a:t>18/03/2019</a:t>
            </a:fld>
            <a:endParaRPr lang="en-US"/>
          </a:p>
        </p:txBody>
      </p:sp>
      <p:sp>
        <p:nvSpPr>
          <p:cNvPr id="5" name="Footer Placeholder 4">
            <a:extLst>
              <a:ext uri="{FF2B5EF4-FFF2-40B4-BE49-F238E27FC236}">
                <a16:creationId xmlns:a16="http://schemas.microsoft.com/office/drawing/2014/main" id="{731D76E4-E5DB-104B-A0B4-A9FB34D87B3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DC6F7C-66CD-1C43-8860-7005808E962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C6BD97-7C40-0141-9F96-A75B499FE872}" type="slidenum">
              <a:rPr lang="en-US" smtClean="0"/>
              <a:t>‹#›</a:t>
            </a:fld>
            <a:endParaRPr lang="en-US"/>
          </a:p>
        </p:txBody>
      </p:sp>
    </p:spTree>
    <p:extLst>
      <p:ext uri="{BB962C8B-B14F-4D97-AF65-F5344CB8AC3E}">
        <p14:creationId xmlns:p14="http://schemas.microsoft.com/office/powerpoint/2010/main" val="3594016190"/>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9A35-E50F-AC41-B56A-0D22A8478B75}"/>
              </a:ext>
            </a:extLst>
          </p:cNvPr>
          <p:cNvSpPr>
            <a:spLocks noGrp="1"/>
          </p:cNvSpPr>
          <p:nvPr>
            <p:ph type="ctrTitle"/>
          </p:nvPr>
        </p:nvSpPr>
        <p:spPr>
          <a:xfrm>
            <a:off x="-60960" y="1454705"/>
            <a:ext cx="9250680" cy="1790700"/>
          </a:xfrm>
        </p:spPr>
        <p:txBody>
          <a:bodyPr>
            <a:normAutofit fontScale="90000"/>
          </a:bodyPr>
          <a:lstStyle/>
          <a:p>
            <a:r>
              <a:rPr lang="en-US" dirty="0"/>
              <a:t>Database Information Management</a:t>
            </a:r>
            <a:br>
              <a:rPr lang="en-US" dirty="0"/>
            </a:br>
            <a:r>
              <a:rPr lang="en-US" dirty="0"/>
              <a:t/>
            </a:r>
            <a:br>
              <a:rPr lang="en-US" dirty="0"/>
            </a:br>
            <a:r>
              <a:rPr lang="en-US" altLang="en-US" sz="3600" dirty="0">
                <a:solidFill>
                  <a:srgbClr val="C00000"/>
                </a:solidFill>
              </a:rPr>
              <a:t>U</a:t>
            </a:r>
            <a:r>
              <a:rPr lang="en-US" sz="3600" dirty="0">
                <a:solidFill>
                  <a:srgbClr val="C00000"/>
                </a:solidFill>
              </a:rPr>
              <a:t>pdating records using PHP</a:t>
            </a:r>
            <a:endParaRPr lang="en-US" sz="3300" dirty="0">
              <a:solidFill>
                <a:srgbClr val="C00000"/>
              </a:solidFill>
            </a:endParaRPr>
          </a:p>
        </p:txBody>
      </p:sp>
      <p:sp>
        <p:nvSpPr>
          <p:cNvPr id="3" name="Subtitle 2">
            <a:extLst>
              <a:ext uri="{FF2B5EF4-FFF2-40B4-BE49-F238E27FC236}">
                <a16:creationId xmlns:a16="http://schemas.microsoft.com/office/drawing/2014/main" id="{624C98A7-D6D4-DB4F-BCCF-F9BB76AC12C1}"/>
              </a:ext>
            </a:extLst>
          </p:cNvPr>
          <p:cNvSpPr>
            <a:spLocks noGrp="1"/>
          </p:cNvSpPr>
          <p:nvPr>
            <p:ph type="subTitle" idx="1"/>
          </p:nvPr>
        </p:nvSpPr>
        <p:spPr>
          <a:xfrm>
            <a:off x="1143000" y="3436620"/>
            <a:ext cx="6858000" cy="1241822"/>
          </a:xfrm>
        </p:spPr>
        <p:txBody>
          <a:bodyPr/>
          <a:lstStyle/>
          <a:p>
            <a:endParaRPr lang="en-US" dirty="0"/>
          </a:p>
          <a:p>
            <a:r>
              <a:rPr lang="en-US" sz="2400" dirty="0"/>
              <a:t>KF4009 Web Technologies </a:t>
            </a:r>
          </a:p>
          <a:p>
            <a:r>
              <a:rPr lang="en-US" sz="2400" dirty="0"/>
              <a:t>2018/19</a:t>
            </a:r>
          </a:p>
        </p:txBody>
      </p:sp>
      <p:pic>
        <p:nvPicPr>
          <p:cNvPr id="5" name="Picture 4" descr="A black sign with white text&#10;&#10;Description automatically generated">
            <a:extLst>
              <a:ext uri="{FF2B5EF4-FFF2-40B4-BE49-F238E27FC236}">
                <a16:creationId xmlns:a16="http://schemas.microsoft.com/office/drawing/2014/main" id="{4F8F35BB-C2AA-FD48-8239-A33D2072ED7D}"/>
              </a:ext>
            </a:extLst>
          </p:cNvPr>
          <p:cNvPicPr>
            <a:picLocks noChangeAspect="1"/>
          </p:cNvPicPr>
          <p:nvPr/>
        </p:nvPicPr>
        <p:blipFill>
          <a:blip r:embed="rId2"/>
          <a:stretch>
            <a:fillRect/>
          </a:stretch>
        </p:blipFill>
        <p:spPr>
          <a:xfrm>
            <a:off x="5897880" y="4869656"/>
            <a:ext cx="2967990" cy="898473"/>
          </a:xfrm>
          <a:prstGeom prst="rect">
            <a:avLst/>
          </a:prstGeom>
        </p:spPr>
      </p:pic>
    </p:spTree>
    <p:extLst>
      <p:ext uri="{BB962C8B-B14F-4D97-AF65-F5344CB8AC3E}">
        <p14:creationId xmlns:p14="http://schemas.microsoft.com/office/powerpoint/2010/main" val="2424506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Building the hyperlinks - querying part</a:t>
            </a:r>
          </a:p>
        </p:txBody>
      </p:sp>
      <p:sp>
        <p:nvSpPr>
          <p:cNvPr id="3" name="Content Placeholder 2"/>
          <p:cNvSpPr>
            <a:spLocks noGrp="1"/>
          </p:cNvSpPr>
          <p:nvPr>
            <p:ph idx="1"/>
          </p:nvPr>
        </p:nvSpPr>
        <p:spPr/>
        <p:txBody>
          <a:bodyPr/>
          <a:lstStyle/>
          <a:p>
            <a:pPr>
              <a:lnSpc>
                <a:spcPct val="90000"/>
              </a:lnSpc>
            </a:pPr>
            <a:r>
              <a:rPr lang="en-GB" sz="2000" noProof="1"/>
              <a:t>Connect to the server (as you have already learnt to do)</a:t>
            </a:r>
          </a:p>
          <a:p>
            <a:pPr marL="0" indent="0">
              <a:lnSpc>
                <a:spcPct val="90000"/>
              </a:lnSpc>
              <a:buNone/>
            </a:pPr>
            <a:endParaRPr lang="en-GB" sz="2000" noProof="1"/>
          </a:p>
          <a:p>
            <a:pPr>
              <a:lnSpc>
                <a:spcPct val="90000"/>
              </a:lnSpc>
            </a:pPr>
            <a:r>
              <a:rPr lang="en-GB" sz="2000" noProof="1"/>
              <a:t>Construct the sql query we need</a:t>
            </a:r>
          </a:p>
          <a:p>
            <a:pPr>
              <a:lnSpc>
                <a:spcPct val="90000"/>
              </a:lnSpc>
            </a:pPr>
            <a:endParaRPr lang="en-GB" sz="2000" noProof="1"/>
          </a:p>
          <a:p>
            <a:pPr marL="0" indent="0">
              <a:lnSpc>
                <a:spcPct val="90000"/>
              </a:lnSpc>
              <a:buNone/>
            </a:pPr>
            <a:r>
              <a:rPr lang="en-GB" sz="1800" noProof="1">
                <a:latin typeface="Courier"/>
              </a:rPr>
              <a:t>$querySQL = </a:t>
            </a:r>
            <a:r>
              <a:rPr lang="en-GB" sz="1800" dirty="0">
                <a:latin typeface="Courier"/>
              </a:rPr>
              <a:t>"</a:t>
            </a:r>
          </a:p>
          <a:p>
            <a:pPr marL="0" indent="0">
              <a:lnSpc>
                <a:spcPct val="90000"/>
              </a:lnSpc>
              <a:buNone/>
            </a:pPr>
            <a:r>
              <a:rPr lang="en-GB" sz="1800" dirty="0">
                <a:latin typeface="Courier"/>
              </a:rPr>
              <a:t>	SELECT productCode, productName, categoryName, price</a:t>
            </a:r>
          </a:p>
          <a:p>
            <a:pPr marL="0" indent="0">
              <a:buNone/>
            </a:pPr>
            <a:r>
              <a:rPr lang="en-GB" sz="1800" dirty="0">
                <a:latin typeface="Courier"/>
              </a:rPr>
              <a:t>	FROM products</a:t>
            </a:r>
          </a:p>
          <a:p>
            <a:pPr marL="0" indent="0">
              <a:buNone/>
            </a:pPr>
            <a:r>
              <a:rPr lang="en-GB" sz="1800" dirty="0">
                <a:latin typeface="Courier"/>
              </a:rPr>
              <a:t>	INNER JOIN p_category</a:t>
            </a:r>
          </a:p>
          <a:p>
            <a:pPr marL="0" indent="0">
              <a:buNone/>
            </a:pPr>
            <a:r>
              <a:rPr lang="en-GB" sz="1800" dirty="0">
                <a:latin typeface="Courier"/>
              </a:rPr>
              <a:t>	ON p_category.categoryid = products.categoryid";</a:t>
            </a:r>
            <a:endParaRPr lang="en-GB" sz="1800" noProof="1">
              <a:latin typeface="Courier"/>
            </a:endParaRPr>
          </a:p>
          <a:p>
            <a:pPr>
              <a:lnSpc>
                <a:spcPct val="90000"/>
              </a:lnSpc>
            </a:pPr>
            <a:endParaRPr lang="en-GB" sz="2000" noProof="1"/>
          </a:p>
          <a:p>
            <a:pPr>
              <a:lnSpc>
                <a:spcPct val="90000"/>
              </a:lnSpc>
            </a:pPr>
            <a:r>
              <a:rPr lang="en-GB" altLang="en-US" sz="2000" dirty="0"/>
              <a:t>Execute the query </a:t>
            </a:r>
          </a:p>
          <a:p>
            <a:pPr marL="0" indent="0">
              <a:lnSpc>
                <a:spcPct val="90000"/>
              </a:lnSpc>
              <a:buNone/>
            </a:pPr>
            <a:endParaRPr lang="en-GB" altLang="en-US" sz="2000" dirty="0">
              <a:latin typeface="+mj-lt"/>
            </a:endParaRPr>
          </a:p>
          <a:p>
            <a:pPr marL="0" indent="0">
              <a:lnSpc>
                <a:spcPct val="90000"/>
              </a:lnSpc>
              <a:buNone/>
            </a:pPr>
            <a:r>
              <a:rPr lang="en-GB" altLang="en-US" sz="1800" dirty="0">
                <a:latin typeface="Courier"/>
              </a:rPr>
              <a:t>$queryResult = $dbConn-&gt;query($querySQL);</a:t>
            </a:r>
          </a:p>
          <a:p>
            <a:pPr marL="0" indent="0">
              <a:lnSpc>
                <a:spcPct val="90000"/>
              </a:lnSpc>
              <a:buNone/>
            </a:pPr>
            <a:endParaRPr lang="en-GB" altLang="en-US" sz="1800" dirty="0">
              <a:latin typeface="Courier"/>
            </a:endParaRPr>
          </a:p>
          <a:p>
            <a:pPr>
              <a:lnSpc>
                <a:spcPct val="90000"/>
              </a:lnSpc>
            </a:pPr>
            <a:endParaRPr lang="en-GB" sz="1800" dirty="0"/>
          </a:p>
          <a:p>
            <a:pPr marL="0" indent="0">
              <a:lnSpc>
                <a:spcPct val="90000"/>
              </a:lnSpc>
              <a:buNone/>
            </a:pPr>
            <a:endParaRPr lang="en-GB" altLang="en-US" sz="1800" dirty="0">
              <a:latin typeface="Courier"/>
            </a:endParaRPr>
          </a:p>
          <a:p>
            <a:pPr>
              <a:lnSpc>
                <a:spcPct val="90000"/>
              </a:lnSpc>
            </a:pPr>
            <a:endParaRPr lang="en-GB" altLang="en-US" dirty="0">
              <a:latin typeface="+mj-lt"/>
            </a:endParaRPr>
          </a:p>
          <a:p>
            <a:pPr>
              <a:lnSpc>
                <a:spcPct val="90000"/>
              </a:lnSpc>
            </a:pPr>
            <a:endParaRPr lang="en-GB" altLang="en-US" dirty="0">
              <a:latin typeface="+mj-lt"/>
            </a:endParaRPr>
          </a:p>
          <a:p>
            <a:pPr>
              <a:lnSpc>
                <a:spcPct val="90000"/>
              </a:lnSpc>
            </a:pPr>
            <a:endParaRPr lang="en-GB" sz="2000" noProof="1"/>
          </a:p>
        </p:txBody>
      </p:sp>
    </p:spTree>
    <p:extLst>
      <p:ext uri="{BB962C8B-B14F-4D97-AF65-F5344CB8AC3E}">
        <p14:creationId xmlns:p14="http://schemas.microsoft.com/office/powerpoint/2010/main" val="269354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Building the hyperlinks – iterate </a:t>
            </a:r>
          </a:p>
        </p:txBody>
      </p:sp>
      <p:sp>
        <p:nvSpPr>
          <p:cNvPr id="3" name="Content Placeholder 2"/>
          <p:cNvSpPr>
            <a:spLocks noGrp="1"/>
          </p:cNvSpPr>
          <p:nvPr>
            <p:ph idx="1"/>
          </p:nvPr>
        </p:nvSpPr>
        <p:spPr>
          <a:xfrm>
            <a:off x="47135" y="1600200"/>
            <a:ext cx="9040303" cy="4876800"/>
          </a:xfrm>
        </p:spPr>
        <p:txBody>
          <a:bodyPr/>
          <a:lstStyle/>
          <a:p>
            <a:r>
              <a:rPr lang="en-GB" dirty="0"/>
              <a:t>Iterate over (loop through) the query results</a:t>
            </a:r>
          </a:p>
          <a:p>
            <a:pPr marL="0" indent="0">
              <a:buNone/>
            </a:pPr>
            <a:r>
              <a:rPr lang="en-GB" sz="1800" dirty="0">
                <a:latin typeface="Courier"/>
              </a:rPr>
              <a:t> while($rowObj = $queryResult-&gt;fetch_object()){</a:t>
            </a:r>
          </a:p>
          <a:p>
            <a:pPr marL="0" indent="0">
              <a:buNone/>
            </a:pPr>
            <a:r>
              <a:rPr lang="en-GB" sz="1800" dirty="0">
                <a:latin typeface="Courier"/>
              </a:rPr>
              <a:t>	</a:t>
            </a:r>
          </a:p>
          <a:p>
            <a:pPr marL="0" indent="0">
              <a:buNone/>
            </a:pPr>
            <a:r>
              <a:rPr lang="en-GB" sz="1800" dirty="0">
                <a:latin typeface="Courier"/>
              </a:rPr>
              <a:t>	</a:t>
            </a:r>
          </a:p>
          <a:p>
            <a:pPr marL="0" indent="0">
              <a:buNone/>
            </a:pPr>
            <a:r>
              <a:rPr lang="en-GB" sz="1800" dirty="0">
                <a:latin typeface="Courier"/>
              </a:rPr>
              <a:t>   echo "&lt;div&gt; </a:t>
            </a:r>
          </a:p>
          <a:p>
            <a:pPr marL="0" indent="0">
              <a:buNone/>
            </a:pPr>
            <a:r>
              <a:rPr lang="en-GB" sz="1800" dirty="0">
                <a:latin typeface="Courier"/>
              </a:rPr>
              <a:t>     &lt;a </a:t>
            </a:r>
            <a:r>
              <a:rPr lang="en-GB" sz="1800" dirty="0" err="1">
                <a:latin typeface="Courier"/>
              </a:rPr>
              <a:t>href</a:t>
            </a:r>
            <a:r>
              <a:rPr lang="en-GB" sz="1800" dirty="0">
                <a:latin typeface="Courier"/>
              </a:rPr>
              <a:t>=</a:t>
            </a:r>
          </a:p>
          <a:p>
            <a:pPr marL="0" indent="0">
              <a:buNone/>
            </a:pPr>
            <a:r>
              <a:rPr lang="en-GB" sz="1800" dirty="0">
                <a:latin typeface="Courier"/>
              </a:rPr>
              <a:t>      '</a:t>
            </a:r>
            <a:r>
              <a:rPr lang="en-GB" sz="1800" dirty="0" err="1">
                <a:latin typeface="Courier"/>
              </a:rPr>
              <a:t>updateProductForm.php</a:t>
            </a:r>
            <a:r>
              <a:rPr lang="en-GB" sz="1800" dirty="0" err="1">
                <a:solidFill>
                  <a:srgbClr val="FF0000"/>
                </a:solidFill>
                <a:latin typeface="Courier"/>
              </a:rPr>
              <a:t>?productCode</a:t>
            </a:r>
            <a:r>
              <a:rPr lang="en-GB" sz="1800" dirty="0">
                <a:solidFill>
                  <a:srgbClr val="FF0000"/>
                </a:solidFill>
                <a:latin typeface="Courier"/>
              </a:rPr>
              <a:t>={$rowObj-&gt;</a:t>
            </a:r>
            <a:r>
              <a:rPr lang="en-GB" sz="1800" dirty="0" err="1">
                <a:solidFill>
                  <a:srgbClr val="FF0000"/>
                </a:solidFill>
                <a:latin typeface="Courier"/>
              </a:rPr>
              <a:t>productCode</a:t>
            </a:r>
            <a:r>
              <a:rPr lang="en-GB" sz="1800" dirty="0">
                <a:solidFill>
                  <a:srgbClr val="FF0000"/>
                </a:solidFill>
                <a:latin typeface="Courier"/>
              </a:rPr>
              <a:t>}</a:t>
            </a:r>
            <a:r>
              <a:rPr lang="en-GB" sz="1800" dirty="0">
                <a:latin typeface="Courier"/>
              </a:rPr>
              <a:t>'</a:t>
            </a:r>
            <a:br>
              <a:rPr lang="en-GB" sz="1800" dirty="0">
                <a:latin typeface="Courier"/>
              </a:rPr>
            </a:br>
            <a:r>
              <a:rPr lang="en-GB" sz="1800" dirty="0">
                <a:latin typeface="Courier"/>
              </a:rPr>
              <a:t>     &gt;{$rowObj-&gt;</a:t>
            </a:r>
            <a:r>
              <a:rPr lang="en-GB" sz="1800" dirty="0" err="1">
                <a:latin typeface="Courier"/>
              </a:rPr>
              <a:t>productName</a:t>
            </a:r>
            <a:r>
              <a:rPr lang="en-GB" sz="1800" dirty="0">
                <a:latin typeface="Courier"/>
              </a:rPr>
              <a:t>}&lt;/a&gt;\n";</a:t>
            </a:r>
          </a:p>
          <a:p>
            <a:pPr marL="0" indent="0">
              <a:buNone/>
            </a:pPr>
            <a:r>
              <a:rPr lang="en-GB" sz="1800" dirty="0">
                <a:latin typeface="Courier"/>
              </a:rPr>
              <a:t>   echo “{$rowObj-&gt;categoryName} {$rowObj-&gt;price}&lt;/div&gt;\n";</a:t>
            </a:r>
          </a:p>
          <a:p>
            <a:pPr marL="0" indent="0">
              <a:buNone/>
            </a:pPr>
            <a:r>
              <a:rPr lang="en-GB" sz="1800" dirty="0">
                <a:latin typeface="Courier"/>
              </a:rPr>
              <a:t>  }</a:t>
            </a:r>
            <a:endParaRPr lang="en-GB" dirty="0"/>
          </a:p>
          <a:p>
            <a:pPr marL="0" indent="0">
              <a:buNone/>
            </a:pPr>
            <a:endParaRPr lang="en-GB" dirty="0"/>
          </a:p>
        </p:txBody>
      </p:sp>
      <p:sp>
        <p:nvSpPr>
          <p:cNvPr id="5" name="Text Box 3"/>
          <p:cNvSpPr txBox="1">
            <a:spLocks noChangeArrowheads="1"/>
          </p:cNvSpPr>
          <p:nvPr/>
        </p:nvSpPr>
        <p:spPr bwMode="auto">
          <a:xfrm>
            <a:off x="105010" y="2491224"/>
            <a:ext cx="8974317" cy="369332"/>
          </a:xfrm>
          <a:prstGeom prst="rect">
            <a:avLst/>
          </a:prstGeom>
          <a:solidFill>
            <a:schemeClr val="accent2">
              <a:lumMod val="40000"/>
              <a:lumOff val="60000"/>
            </a:schemeClr>
          </a:solidFill>
          <a:ln w="9525">
            <a:solidFill>
              <a:srgbClr val="FF0000"/>
            </a:solidFill>
            <a:miter lim="800000"/>
            <a:headEnd/>
            <a:tailEnd/>
          </a:ln>
        </p:spPr>
        <p:txBody>
          <a:bodyPr wrap="squar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GB" altLang="en-US" sz="1800" dirty="0"/>
              <a:t>For each record, create a link to an update form with its productCode in a query string</a:t>
            </a:r>
          </a:p>
        </p:txBody>
      </p:sp>
      <p:pic>
        <p:nvPicPr>
          <p:cNvPr id="4" name="Picture 3"/>
          <p:cNvPicPr>
            <a:picLocks noChangeAspect="1"/>
          </p:cNvPicPr>
          <p:nvPr/>
        </p:nvPicPr>
        <p:blipFill>
          <a:blip r:embed="rId3"/>
          <a:stretch>
            <a:fillRect/>
          </a:stretch>
        </p:blipFill>
        <p:spPr>
          <a:xfrm>
            <a:off x="458477" y="5957213"/>
            <a:ext cx="8396240" cy="723312"/>
          </a:xfrm>
          <a:prstGeom prst="rect">
            <a:avLst/>
          </a:prstGeom>
          <a:ln>
            <a:solidFill>
              <a:schemeClr val="tx1"/>
            </a:solidFill>
          </a:ln>
        </p:spPr>
      </p:pic>
    </p:spTree>
    <p:extLst>
      <p:ext uri="{BB962C8B-B14F-4D97-AF65-F5344CB8AC3E}">
        <p14:creationId xmlns:p14="http://schemas.microsoft.com/office/powerpoint/2010/main" val="402889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4661"/>
            <a:ext cx="8229600" cy="990600"/>
          </a:xfrm>
        </p:spPr>
        <p:txBody>
          <a:bodyPr>
            <a:normAutofit fontScale="90000"/>
          </a:bodyPr>
          <a:lstStyle/>
          <a:p>
            <a:r>
              <a:rPr lang="en-GB" dirty="0"/>
              <a:t>The update form with current details (1)</a:t>
            </a:r>
          </a:p>
        </p:txBody>
      </p:sp>
      <p:sp>
        <p:nvSpPr>
          <p:cNvPr id="3" name="Content Placeholder 2"/>
          <p:cNvSpPr>
            <a:spLocks noGrp="1"/>
          </p:cNvSpPr>
          <p:nvPr>
            <p:ph idx="1"/>
          </p:nvPr>
        </p:nvSpPr>
        <p:spPr>
          <a:xfrm>
            <a:off x="185194" y="1435261"/>
            <a:ext cx="8935656" cy="5041739"/>
          </a:xfrm>
        </p:spPr>
        <p:txBody>
          <a:bodyPr/>
          <a:lstStyle/>
          <a:p>
            <a:pPr marL="0" indent="0">
              <a:buNone/>
            </a:pPr>
            <a:r>
              <a:rPr lang="en-GB" dirty="0"/>
              <a:t>Steps</a:t>
            </a:r>
          </a:p>
          <a:p>
            <a:pPr marL="457200" indent="-457200">
              <a:buFont typeface="+mj-lt"/>
              <a:buAutoNum type="arabicPeriod"/>
            </a:pPr>
            <a:r>
              <a:rPr lang="en-GB" dirty="0"/>
              <a:t>Get the productCode passed by the hyperlink. How?</a:t>
            </a:r>
          </a:p>
          <a:p>
            <a:pPr marL="0" indent="0">
              <a:buNone/>
            </a:pPr>
            <a:r>
              <a:rPr lang="en-GB" sz="1800" dirty="0">
                <a:latin typeface="Courier"/>
              </a:rPr>
              <a:t>	$productCode = isset($_REQUEST['productCode']) ?</a:t>
            </a:r>
            <a:br>
              <a:rPr lang="en-GB" sz="1800" dirty="0">
                <a:latin typeface="Courier"/>
              </a:rPr>
            </a:br>
            <a:r>
              <a:rPr lang="en-GB" sz="1800" dirty="0">
                <a:latin typeface="Courier"/>
              </a:rPr>
              <a:t>                         $_REQUEST['productCode'] : null;</a:t>
            </a:r>
          </a:p>
          <a:p>
            <a:pPr marL="457200" indent="-457200">
              <a:buFont typeface="+mj-lt"/>
              <a:buAutoNum type="arabicPeriod" startAt="2"/>
            </a:pPr>
            <a:r>
              <a:rPr lang="en-GB" dirty="0"/>
              <a:t>Construct an SQL query to retrieve the full details of the record for the given productCode. How?</a:t>
            </a:r>
          </a:p>
          <a:p>
            <a:pPr marL="0" indent="0">
              <a:buNone/>
            </a:pPr>
            <a:r>
              <a:rPr lang="en-GB" sz="1800" dirty="0">
                <a:latin typeface="Courier"/>
              </a:rPr>
              <a:t>	$querySQL = "</a:t>
            </a:r>
          </a:p>
          <a:p>
            <a:pPr marL="822325" lvl="3" indent="0">
              <a:buNone/>
            </a:pPr>
            <a:r>
              <a:rPr lang="en-GB" sz="1800" dirty="0">
                <a:latin typeface="Courier"/>
              </a:rPr>
              <a:t>	SELECT productCode, productName, description, 	</a:t>
            </a:r>
            <a:r>
              <a:rPr lang="en-GB" sz="1800" dirty="0" err="1">
                <a:latin typeface="Courier"/>
              </a:rPr>
              <a:t>products.categoryid</a:t>
            </a:r>
            <a:r>
              <a:rPr lang="en-GB" sz="1800" dirty="0">
                <a:latin typeface="Courier"/>
              </a:rPr>
              <a:t>, price</a:t>
            </a:r>
          </a:p>
          <a:p>
            <a:pPr marL="0" indent="0">
              <a:buNone/>
            </a:pPr>
            <a:r>
              <a:rPr lang="en-GB" sz="1800" dirty="0">
                <a:latin typeface="Courier"/>
              </a:rPr>
              <a:t>	FROM products</a:t>
            </a:r>
          </a:p>
          <a:p>
            <a:pPr marL="0" indent="0">
              <a:buNone/>
            </a:pPr>
            <a:r>
              <a:rPr lang="en-GB" sz="1800" dirty="0">
                <a:latin typeface="Courier"/>
              </a:rPr>
              <a:t>	WHERE productCode = $productCode"//you must sanitise this</a:t>
            </a:r>
          </a:p>
          <a:p>
            <a:pPr marL="457200" indent="-457200">
              <a:buFont typeface="+mj-lt"/>
              <a:buAutoNum type="arabicPeriod" startAt="3"/>
            </a:pPr>
            <a:r>
              <a:rPr lang="en-GB" dirty="0"/>
              <a:t>Execute the query</a:t>
            </a:r>
          </a:p>
          <a:p>
            <a:pPr marL="0" indent="0">
              <a:buNone/>
            </a:pPr>
            <a:r>
              <a:rPr lang="en-GB" dirty="0"/>
              <a:t>	</a:t>
            </a:r>
            <a:r>
              <a:rPr lang="en-GB" sz="1800" dirty="0">
                <a:latin typeface="Courier"/>
              </a:rPr>
              <a:t>$queryResult = $dbConn-&gt;query($querySQL);</a:t>
            </a:r>
          </a:p>
          <a:p>
            <a:pPr marL="457200" indent="-457200">
              <a:buFont typeface="+mj-lt"/>
              <a:buAutoNum type="arabicPeriod" startAt="2"/>
            </a:pPr>
            <a:endParaRPr lang="en-GB" dirty="0"/>
          </a:p>
          <a:p>
            <a:pPr marL="457200" indent="-457200">
              <a:buFont typeface="+mj-lt"/>
              <a:buAutoNum type="arabicPeriod" startAt="2"/>
            </a:pPr>
            <a:endParaRPr lang="en-GB" dirty="0"/>
          </a:p>
        </p:txBody>
      </p:sp>
    </p:spTree>
    <p:extLst>
      <p:ext uri="{BB962C8B-B14F-4D97-AF65-F5344CB8AC3E}">
        <p14:creationId xmlns:p14="http://schemas.microsoft.com/office/powerpoint/2010/main" val="409588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update form with current details (2)</a:t>
            </a:r>
          </a:p>
        </p:txBody>
      </p:sp>
      <p:sp>
        <p:nvSpPr>
          <p:cNvPr id="3" name="Content Placeholder 2"/>
          <p:cNvSpPr>
            <a:spLocks noGrp="1"/>
          </p:cNvSpPr>
          <p:nvPr>
            <p:ph idx="1"/>
          </p:nvPr>
        </p:nvSpPr>
        <p:spPr/>
        <p:txBody>
          <a:bodyPr/>
          <a:lstStyle/>
          <a:p>
            <a:pPr marL="457200" indent="-457200">
              <a:buFont typeface="+mj-lt"/>
              <a:buAutoNum type="arabicPeriod" startAt="4"/>
            </a:pPr>
            <a:r>
              <a:rPr lang="en-GB" dirty="0"/>
              <a:t>If the query was successful, now fetch and store the record returned by the query</a:t>
            </a:r>
          </a:p>
          <a:p>
            <a:pPr marL="0" indent="0">
              <a:buNone/>
            </a:pPr>
            <a:r>
              <a:rPr lang="en-GB" dirty="0"/>
              <a:t>	</a:t>
            </a:r>
            <a:r>
              <a:rPr lang="en-GB" sz="1800" dirty="0">
                <a:latin typeface="Courier"/>
              </a:rPr>
              <a:t>$rowObj = $queryResult-&gt;fetch_object();</a:t>
            </a:r>
          </a:p>
          <a:p>
            <a:pPr marL="0" indent="0">
              <a:buNone/>
            </a:pPr>
            <a:r>
              <a:rPr lang="en-GB" dirty="0"/>
              <a:t>      </a:t>
            </a:r>
          </a:p>
          <a:p>
            <a:pPr marL="0" indent="0">
              <a:buNone/>
            </a:pPr>
            <a:r>
              <a:rPr lang="en-GB" dirty="0"/>
              <a:t>      Why is there only one record?</a:t>
            </a:r>
          </a:p>
          <a:p>
            <a:pPr marL="0" indent="0">
              <a:buNone/>
            </a:pPr>
            <a:endParaRPr lang="en-GB" dirty="0"/>
          </a:p>
        </p:txBody>
      </p:sp>
    </p:spTree>
    <p:extLst>
      <p:ext uri="{BB962C8B-B14F-4D97-AF65-F5344CB8AC3E}">
        <p14:creationId xmlns:p14="http://schemas.microsoft.com/office/powerpoint/2010/main" val="122424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update form with current details (3)</a:t>
            </a:r>
          </a:p>
        </p:txBody>
      </p:sp>
      <p:sp>
        <p:nvSpPr>
          <p:cNvPr id="3" name="Content Placeholder 2"/>
          <p:cNvSpPr>
            <a:spLocks noGrp="1"/>
          </p:cNvSpPr>
          <p:nvPr>
            <p:ph idx="1"/>
          </p:nvPr>
        </p:nvSpPr>
        <p:spPr>
          <a:xfrm>
            <a:off x="341745" y="1452283"/>
            <a:ext cx="8515928" cy="5237884"/>
          </a:xfrm>
        </p:spPr>
        <p:txBody>
          <a:bodyPr/>
          <a:lstStyle/>
          <a:p>
            <a:pPr marL="457200" indent="-457200">
              <a:buFont typeface="+mj-lt"/>
              <a:buAutoNum type="arabicPeriod" startAt="5"/>
            </a:pPr>
            <a:r>
              <a:rPr lang="en-GB" altLang="en-US" dirty="0"/>
              <a:t>Create a form and </a:t>
            </a:r>
            <a:r>
              <a:rPr lang="en-GB" altLang="en-US" dirty="0" smtClean="0"/>
              <a:t>pre-populate it by setting </a:t>
            </a:r>
            <a:r>
              <a:rPr lang="en-GB" altLang="en-US" dirty="0"/>
              <a:t>the values we now have for productCode, productName, description, category and price as </a:t>
            </a:r>
            <a:r>
              <a:rPr lang="en-GB" altLang="en-US" dirty="0" smtClean="0"/>
              <a:t>defaults (using the </a:t>
            </a:r>
            <a:r>
              <a:rPr lang="en-GB" altLang="en-US" i="1" dirty="0" smtClean="0">
                <a:solidFill>
                  <a:schemeClr val="accent5"/>
                </a:solidFill>
              </a:rPr>
              <a:t>value</a:t>
            </a:r>
            <a:r>
              <a:rPr lang="en-GB" altLang="en-US" i="1" dirty="0" smtClean="0"/>
              <a:t> </a:t>
            </a:r>
            <a:r>
              <a:rPr lang="en-GB" altLang="en-US" dirty="0" smtClean="0"/>
              <a:t>attribute for the input)</a:t>
            </a:r>
            <a:endParaRPr lang="en-GB" altLang="en-US" dirty="0"/>
          </a:p>
          <a:p>
            <a:pPr marL="0" indent="0">
              <a:buNone/>
            </a:pPr>
            <a:r>
              <a:rPr lang="en-GB" altLang="en-US" sz="1800" dirty="0">
                <a:latin typeface="Courier"/>
              </a:rPr>
              <a:t>	</a:t>
            </a:r>
          </a:p>
          <a:p>
            <a:pPr marL="0" indent="0">
              <a:buNone/>
            </a:pPr>
            <a:r>
              <a:rPr lang="en-GB" altLang="en-US" sz="1800" dirty="0" smtClean="0">
                <a:latin typeface="Courier"/>
              </a:rPr>
              <a:t>echo </a:t>
            </a:r>
            <a:r>
              <a:rPr lang="en-GB" altLang="en-US" sz="1800" dirty="0">
                <a:latin typeface="Courier"/>
              </a:rPr>
              <a:t>"&lt;form method=</a:t>
            </a:r>
            <a:r>
              <a:rPr lang="en-GB" sz="1800" dirty="0">
                <a:latin typeface="Courier"/>
              </a:rPr>
              <a:t>'</a:t>
            </a:r>
            <a:r>
              <a:rPr lang="en-GB" altLang="en-US" sz="1800" dirty="0">
                <a:latin typeface="Courier"/>
              </a:rPr>
              <a:t>get</a:t>
            </a:r>
            <a:r>
              <a:rPr lang="en-GB" sz="1800" dirty="0">
                <a:latin typeface="Courier"/>
              </a:rPr>
              <a:t>'</a:t>
            </a:r>
            <a:r>
              <a:rPr lang="en-GB" altLang="en-US" sz="1800" dirty="0">
                <a:latin typeface="Courier"/>
              </a:rPr>
              <a:t> action=</a:t>
            </a:r>
            <a:r>
              <a:rPr lang="en-GB" sz="1800" dirty="0">
                <a:latin typeface="Courier"/>
              </a:rPr>
              <a:t>'</a:t>
            </a:r>
            <a:r>
              <a:rPr lang="en-GB" altLang="en-US" sz="1800" dirty="0">
                <a:latin typeface="Courier"/>
              </a:rPr>
              <a:t>updateProduct.php</a:t>
            </a:r>
            <a:r>
              <a:rPr lang="en-GB" sz="1800" dirty="0">
                <a:latin typeface="Courier"/>
              </a:rPr>
              <a:t>'</a:t>
            </a:r>
            <a:r>
              <a:rPr lang="en-GB" altLang="en-US" sz="1800" dirty="0">
                <a:latin typeface="Courier"/>
              </a:rPr>
              <a:t>&gt;	Product </a:t>
            </a:r>
            <a:endParaRPr lang="en-GB" altLang="en-US" sz="1800" dirty="0" smtClean="0">
              <a:latin typeface="Courier"/>
            </a:endParaRPr>
          </a:p>
          <a:p>
            <a:pPr marL="0" indent="0">
              <a:buNone/>
            </a:pPr>
            <a:r>
              <a:rPr lang="en-GB" altLang="en-US" sz="1800" dirty="0">
                <a:latin typeface="Courier"/>
              </a:rPr>
              <a:t>	</a:t>
            </a:r>
            <a:r>
              <a:rPr lang="en-GB" altLang="en-US" sz="1800" dirty="0" smtClean="0">
                <a:latin typeface="Courier"/>
              </a:rPr>
              <a:t>Code </a:t>
            </a:r>
            <a:endParaRPr lang="en-GB" altLang="en-US" sz="1800" dirty="0">
              <a:latin typeface="Courier"/>
            </a:endParaRPr>
          </a:p>
          <a:p>
            <a:pPr marL="0" indent="0">
              <a:buNone/>
            </a:pPr>
            <a:r>
              <a:rPr lang="en-GB" altLang="en-US" sz="1800" dirty="0">
                <a:latin typeface="Courier"/>
              </a:rPr>
              <a:t>	&lt;input type=</a:t>
            </a:r>
            <a:r>
              <a:rPr lang="en-GB" sz="1800" dirty="0">
                <a:latin typeface="Courier"/>
              </a:rPr>
              <a:t>'</a:t>
            </a:r>
            <a:r>
              <a:rPr lang="en-GB" altLang="en-US" sz="1800" dirty="0">
                <a:latin typeface="Courier"/>
              </a:rPr>
              <a:t>text</a:t>
            </a:r>
            <a:r>
              <a:rPr lang="en-GB" sz="1800" dirty="0">
                <a:latin typeface="Courier"/>
              </a:rPr>
              <a:t>'</a:t>
            </a:r>
            <a:r>
              <a:rPr lang="en-GB" altLang="en-US" sz="1800" dirty="0">
                <a:latin typeface="Courier"/>
              </a:rPr>
              <a:t> </a:t>
            </a:r>
          </a:p>
          <a:p>
            <a:pPr marL="0" indent="0">
              <a:buNone/>
            </a:pPr>
            <a:r>
              <a:rPr lang="en-GB" altLang="en-US" sz="1800" dirty="0">
                <a:latin typeface="Courier"/>
              </a:rPr>
              <a:t>              name=</a:t>
            </a:r>
            <a:r>
              <a:rPr lang="en-GB" sz="1800" dirty="0" smtClean="0">
                <a:latin typeface="Courier"/>
              </a:rPr>
              <a:t>'</a:t>
            </a:r>
            <a:r>
              <a:rPr lang="en-GB" sz="1800" dirty="0" err="1" smtClean="0">
                <a:latin typeface="Courier"/>
              </a:rPr>
              <a:t>product</a:t>
            </a:r>
            <a:r>
              <a:rPr lang="en-GB" altLang="en-US" sz="1800" dirty="0" err="1" smtClean="0">
                <a:latin typeface="Courier"/>
              </a:rPr>
              <a:t>Code</a:t>
            </a:r>
            <a:r>
              <a:rPr lang="en-GB" sz="1800" dirty="0" smtClean="0">
                <a:latin typeface="Courier"/>
              </a:rPr>
              <a:t>' </a:t>
            </a:r>
            <a:r>
              <a:rPr lang="en-GB" altLang="en-US" sz="1800" dirty="0" smtClean="0">
                <a:solidFill>
                  <a:srgbClr val="FF0000"/>
                </a:solidFill>
                <a:latin typeface="Courier"/>
              </a:rPr>
              <a:t>value</a:t>
            </a:r>
            <a:r>
              <a:rPr lang="en-GB" altLang="en-US" sz="1800" dirty="0">
                <a:solidFill>
                  <a:srgbClr val="FF0000"/>
                </a:solidFill>
                <a:latin typeface="Courier"/>
              </a:rPr>
              <a:t>=</a:t>
            </a:r>
            <a:r>
              <a:rPr lang="en-GB" sz="1800" dirty="0">
                <a:solidFill>
                  <a:srgbClr val="FF0000"/>
                </a:solidFill>
                <a:latin typeface="Courier"/>
              </a:rPr>
              <a:t>'</a:t>
            </a:r>
            <a:r>
              <a:rPr lang="en-GB" altLang="en-US" sz="1800" dirty="0">
                <a:solidFill>
                  <a:srgbClr val="FF0000"/>
                </a:solidFill>
                <a:latin typeface="Courier"/>
              </a:rPr>
              <a:t>$</a:t>
            </a:r>
            <a:r>
              <a:rPr lang="en-GB" altLang="en-US" sz="1800" dirty="0" err="1">
                <a:solidFill>
                  <a:srgbClr val="FF0000"/>
                </a:solidFill>
                <a:latin typeface="Courier"/>
              </a:rPr>
              <a:t>productCode</a:t>
            </a:r>
            <a:r>
              <a:rPr lang="en-GB" sz="1800" dirty="0">
                <a:solidFill>
                  <a:srgbClr val="FF0000"/>
                </a:solidFill>
                <a:latin typeface="Courier"/>
              </a:rPr>
              <a:t>'</a:t>
            </a:r>
            <a:r>
              <a:rPr lang="en-GB" altLang="en-US" sz="1800" dirty="0">
                <a:latin typeface="Courier"/>
              </a:rPr>
              <a:t>&gt;</a:t>
            </a:r>
          </a:p>
          <a:p>
            <a:pPr marL="0" indent="0">
              <a:buNone/>
            </a:pPr>
            <a:r>
              <a:rPr lang="en-GB" altLang="en-US" sz="1800" dirty="0">
                <a:latin typeface="Courier"/>
              </a:rPr>
              <a:t>	Description </a:t>
            </a:r>
          </a:p>
          <a:p>
            <a:pPr marL="0" indent="0">
              <a:buNone/>
            </a:pPr>
            <a:r>
              <a:rPr lang="en-GB" sz="1800" dirty="0"/>
              <a:t>	</a:t>
            </a:r>
            <a:r>
              <a:rPr lang="en-GB" sz="1800" dirty="0">
                <a:latin typeface="Courier" pitchFamily="49" charset="0"/>
              </a:rPr>
              <a:t>&lt;textarea name=</a:t>
            </a:r>
            <a:r>
              <a:rPr lang="en-GB" sz="1800" dirty="0">
                <a:latin typeface="Courier"/>
              </a:rPr>
              <a:t>'</a:t>
            </a:r>
            <a:r>
              <a:rPr lang="en-GB" altLang="en-US" sz="1800" dirty="0">
                <a:latin typeface="Courier" pitchFamily="49" charset="0"/>
              </a:rPr>
              <a:t>description</a:t>
            </a:r>
            <a:r>
              <a:rPr lang="en-GB" sz="1800" dirty="0">
                <a:latin typeface="Courier"/>
              </a:rPr>
              <a:t>'</a:t>
            </a:r>
            <a:r>
              <a:rPr lang="en-GB" sz="1800" dirty="0">
                <a:latin typeface="Courier" pitchFamily="49" charset="0"/>
              </a:rPr>
              <a:t>&gt;</a:t>
            </a:r>
            <a:r>
              <a:rPr lang="en-GB" sz="1800" dirty="0">
                <a:solidFill>
                  <a:srgbClr val="FF0000"/>
                </a:solidFill>
                <a:latin typeface="Courier"/>
              </a:rPr>
              <a:t>{$rowObj-&gt;description} </a:t>
            </a:r>
          </a:p>
          <a:p>
            <a:pPr marL="0" indent="0">
              <a:buNone/>
            </a:pPr>
            <a:r>
              <a:rPr lang="en-GB" sz="1800" dirty="0">
                <a:latin typeface="Courier" pitchFamily="49" charset="0"/>
              </a:rPr>
              <a:t>	&lt;/textarea&gt;</a:t>
            </a:r>
            <a:endParaRPr lang="en-GB" altLang="en-US" sz="1800" dirty="0">
              <a:solidFill>
                <a:srgbClr val="FF0000"/>
              </a:solidFill>
              <a:latin typeface="Courier" pitchFamily="49" charset="0"/>
            </a:endParaRPr>
          </a:p>
          <a:p>
            <a:pPr marL="0" indent="0">
              <a:buNone/>
            </a:pPr>
            <a:r>
              <a:rPr lang="en-GB" altLang="en-US" sz="1800" dirty="0">
                <a:latin typeface="Courier"/>
              </a:rPr>
              <a:t>	</a:t>
            </a:r>
            <a:r>
              <a:rPr lang="en-GB" altLang="en-US" sz="1800" b="1" dirty="0">
                <a:latin typeface="Courier"/>
              </a:rPr>
              <a:t>// Code for category and price would go here</a:t>
            </a:r>
          </a:p>
          <a:p>
            <a:pPr marL="0" indent="0">
              <a:buNone/>
            </a:pPr>
            <a:r>
              <a:rPr lang="en-GB" altLang="en-US" sz="1800" dirty="0">
                <a:latin typeface="Courier"/>
              </a:rPr>
              <a:t>	&lt;input type=</a:t>
            </a:r>
            <a:r>
              <a:rPr lang="en-GB" sz="1800" dirty="0">
                <a:latin typeface="Courier"/>
              </a:rPr>
              <a:t>'</a:t>
            </a:r>
            <a:r>
              <a:rPr lang="en-GB" altLang="en-US" sz="1800" dirty="0">
                <a:latin typeface="Courier"/>
              </a:rPr>
              <a:t>submit</a:t>
            </a:r>
            <a:r>
              <a:rPr lang="en-GB" sz="1800" dirty="0">
                <a:latin typeface="Courier"/>
              </a:rPr>
              <a:t>'</a:t>
            </a:r>
            <a:r>
              <a:rPr lang="en-GB" altLang="en-US" sz="1800" dirty="0">
                <a:latin typeface="Courier"/>
              </a:rPr>
              <a:t> value=</a:t>
            </a:r>
            <a:r>
              <a:rPr lang="en-GB" sz="1800" dirty="0">
                <a:latin typeface="Courier"/>
              </a:rPr>
              <a:t>'</a:t>
            </a:r>
            <a:r>
              <a:rPr lang="en-GB" altLang="en-US" sz="1800" dirty="0">
                <a:latin typeface="Courier"/>
              </a:rPr>
              <a:t>Update</a:t>
            </a:r>
            <a:r>
              <a:rPr lang="en-GB" sz="1800" dirty="0">
                <a:latin typeface="Courier"/>
              </a:rPr>
              <a:t>'</a:t>
            </a:r>
            <a:r>
              <a:rPr lang="en-GB" altLang="en-US" sz="1800" dirty="0">
                <a:latin typeface="Courier"/>
              </a:rPr>
              <a:t>&gt;</a:t>
            </a:r>
          </a:p>
          <a:p>
            <a:pPr marL="0" indent="0">
              <a:buNone/>
            </a:pPr>
            <a:r>
              <a:rPr lang="en-GB" altLang="en-US" sz="1800" dirty="0" smtClean="0">
                <a:latin typeface="Courier"/>
              </a:rPr>
              <a:t>&lt;/</a:t>
            </a:r>
            <a:r>
              <a:rPr lang="en-GB" altLang="en-US" sz="1800" dirty="0">
                <a:latin typeface="Courier"/>
              </a:rPr>
              <a:t>form&gt;";</a:t>
            </a:r>
          </a:p>
        </p:txBody>
      </p:sp>
    </p:spTree>
    <p:extLst>
      <p:ext uri="{BB962C8B-B14F-4D97-AF65-F5344CB8AC3E}">
        <p14:creationId xmlns:p14="http://schemas.microsoft.com/office/powerpoint/2010/main" val="2360864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update form with current details (3a)</a:t>
            </a:r>
          </a:p>
        </p:txBody>
      </p:sp>
      <p:sp>
        <p:nvSpPr>
          <p:cNvPr id="3" name="Content Placeholder 2"/>
          <p:cNvSpPr>
            <a:spLocks noGrp="1"/>
          </p:cNvSpPr>
          <p:nvPr>
            <p:ph idx="1"/>
          </p:nvPr>
        </p:nvSpPr>
        <p:spPr>
          <a:xfrm>
            <a:off x="341745" y="1600200"/>
            <a:ext cx="8515928" cy="4876800"/>
          </a:xfrm>
        </p:spPr>
        <p:txBody>
          <a:bodyPr/>
          <a:lstStyle/>
          <a:p>
            <a:pPr marL="0" indent="0">
              <a:buNone/>
            </a:pPr>
            <a:r>
              <a:rPr lang="en-GB" altLang="en-US" dirty="0"/>
              <a:t>However, we wouldn’t want the user to update the primary key, but that primary key must be in the form so it’s sent to the update script.  There are two ways we might do this:</a:t>
            </a:r>
          </a:p>
          <a:p>
            <a:pPr marL="731837" lvl="1" indent="-457200">
              <a:buFont typeface="+mj-lt"/>
              <a:buAutoNum type="arabicPeriod"/>
            </a:pPr>
            <a:endParaRPr lang="en-GB" altLang="en-US" dirty="0" smtClean="0"/>
          </a:p>
          <a:p>
            <a:pPr marL="731837" lvl="1" indent="-457200">
              <a:buFont typeface="+mj-lt"/>
              <a:buAutoNum type="arabicPeriod"/>
            </a:pPr>
            <a:r>
              <a:rPr lang="en-GB" altLang="en-US" dirty="0" smtClean="0"/>
              <a:t>Hide </a:t>
            </a:r>
            <a:r>
              <a:rPr lang="en-GB" altLang="en-US" dirty="0"/>
              <a:t>the </a:t>
            </a:r>
            <a:r>
              <a:rPr lang="en-GB" altLang="en-US" dirty="0" smtClean="0"/>
              <a:t>input</a:t>
            </a:r>
          </a:p>
          <a:p>
            <a:pPr marL="274637" lvl="1" indent="0">
              <a:buNone/>
            </a:pPr>
            <a:r>
              <a:rPr lang="en-GB" altLang="en-US" sz="500" dirty="0"/>
              <a:t/>
            </a:r>
            <a:br>
              <a:rPr lang="en-GB" altLang="en-US" sz="500" dirty="0"/>
            </a:br>
            <a:r>
              <a:rPr lang="en-GB" altLang="en-US" sz="1600" dirty="0">
                <a:latin typeface="Courier"/>
              </a:rPr>
              <a:t>	</a:t>
            </a:r>
            <a:r>
              <a:rPr lang="en-GB" altLang="en-US" sz="1800" dirty="0">
                <a:latin typeface="Courier"/>
              </a:rPr>
              <a:t>&lt;input type=</a:t>
            </a:r>
            <a:r>
              <a:rPr lang="en-GB" sz="1800" dirty="0">
                <a:latin typeface="Courier"/>
              </a:rPr>
              <a:t>'hidden'</a:t>
            </a:r>
            <a:r>
              <a:rPr lang="en-GB" altLang="en-US" sz="1800" dirty="0">
                <a:latin typeface="Courier"/>
              </a:rPr>
              <a:t> </a:t>
            </a:r>
          </a:p>
          <a:p>
            <a:pPr marL="0" indent="0">
              <a:buNone/>
            </a:pPr>
            <a:r>
              <a:rPr lang="en-GB" altLang="en-US" sz="1800" dirty="0">
                <a:latin typeface="Courier"/>
              </a:rPr>
              <a:t>              name=</a:t>
            </a:r>
            <a:r>
              <a:rPr lang="en-GB" sz="1800" dirty="0">
                <a:latin typeface="Courier"/>
              </a:rPr>
              <a:t>'product</a:t>
            </a:r>
            <a:r>
              <a:rPr lang="en-GB" altLang="en-US" sz="1800" dirty="0">
                <a:latin typeface="Courier"/>
              </a:rPr>
              <a:t>Code</a:t>
            </a:r>
            <a:r>
              <a:rPr lang="en-GB" sz="1800" dirty="0">
                <a:latin typeface="Courier"/>
              </a:rPr>
              <a:t>'</a:t>
            </a:r>
          </a:p>
          <a:p>
            <a:pPr marL="0" indent="0">
              <a:buNone/>
            </a:pPr>
            <a:r>
              <a:rPr lang="en-GB" altLang="en-US" sz="1800" dirty="0">
                <a:latin typeface="Courier"/>
              </a:rPr>
              <a:t>              value=</a:t>
            </a:r>
            <a:r>
              <a:rPr lang="en-GB" sz="1800" dirty="0">
                <a:latin typeface="Courier"/>
              </a:rPr>
              <a:t>'</a:t>
            </a:r>
            <a:r>
              <a:rPr lang="en-GB" altLang="en-US" sz="1800" dirty="0">
                <a:latin typeface="Courier"/>
              </a:rPr>
              <a:t>$</a:t>
            </a:r>
            <a:r>
              <a:rPr lang="en-GB" sz="1800" dirty="0" err="1">
                <a:latin typeface="Courier"/>
              </a:rPr>
              <a:t>product</a:t>
            </a:r>
            <a:r>
              <a:rPr lang="en-GB" altLang="en-US" sz="1800" dirty="0" err="1">
                <a:latin typeface="Courier"/>
              </a:rPr>
              <a:t>Code</a:t>
            </a:r>
            <a:r>
              <a:rPr lang="en-GB" sz="1800" dirty="0" smtClean="0">
                <a:latin typeface="Courier"/>
              </a:rPr>
              <a:t>'</a:t>
            </a:r>
            <a:r>
              <a:rPr lang="en-GB" altLang="en-US" sz="1800" dirty="0" smtClean="0">
                <a:latin typeface="Courier"/>
              </a:rPr>
              <a:t>&gt;</a:t>
            </a:r>
          </a:p>
          <a:p>
            <a:pPr marL="0" indent="0">
              <a:buNone/>
            </a:pPr>
            <a:endParaRPr lang="en-GB" altLang="en-US" dirty="0"/>
          </a:p>
          <a:p>
            <a:pPr marL="731837" lvl="1" indent="-457200">
              <a:buFont typeface="+mj-lt"/>
              <a:buAutoNum type="arabicPeriod" startAt="2"/>
            </a:pPr>
            <a:r>
              <a:rPr lang="en-GB" altLang="en-US" dirty="0"/>
              <a:t>Make the input </a:t>
            </a:r>
            <a:r>
              <a:rPr lang="en-GB" altLang="en-US" dirty="0" err="1" smtClean="0"/>
              <a:t>readonly</a:t>
            </a:r>
            <a:endParaRPr lang="en-GB" altLang="en-US" dirty="0" smtClean="0"/>
          </a:p>
          <a:p>
            <a:pPr marL="274637" lvl="1" indent="0">
              <a:buNone/>
            </a:pPr>
            <a:r>
              <a:rPr lang="en-GB" altLang="en-US" sz="600" dirty="0"/>
              <a:t/>
            </a:r>
            <a:br>
              <a:rPr lang="en-GB" altLang="en-US" sz="600" dirty="0"/>
            </a:br>
            <a:r>
              <a:rPr lang="en-GB" altLang="en-US" sz="1800" dirty="0">
                <a:latin typeface="Courier"/>
              </a:rPr>
              <a:t>	&lt;input type=</a:t>
            </a:r>
            <a:r>
              <a:rPr lang="en-GB" sz="1800" dirty="0">
                <a:latin typeface="Courier"/>
              </a:rPr>
              <a:t>'</a:t>
            </a:r>
            <a:r>
              <a:rPr lang="en-GB" altLang="en-US" sz="1800" dirty="0">
                <a:latin typeface="Courier"/>
              </a:rPr>
              <a:t>text</a:t>
            </a:r>
            <a:r>
              <a:rPr lang="en-GB" sz="1800" dirty="0">
                <a:latin typeface="Courier"/>
              </a:rPr>
              <a:t>'</a:t>
            </a:r>
            <a:r>
              <a:rPr lang="en-GB" altLang="en-US" sz="1800" dirty="0">
                <a:latin typeface="Courier"/>
              </a:rPr>
              <a:t> </a:t>
            </a:r>
          </a:p>
          <a:p>
            <a:pPr marL="0" indent="0">
              <a:buNone/>
            </a:pPr>
            <a:r>
              <a:rPr lang="en-GB" altLang="en-US" sz="1800" dirty="0">
                <a:latin typeface="Courier"/>
              </a:rPr>
              <a:t>              name=</a:t>
            </a:r>
            <a:r>
              <a:rPr lang="en-GB" sz="1800" dirty="0">
                <a:latin typeface="Courier"/>
              </a:rPr>
              <a:t>'product</a:t>
            </a:r>
            <a:r>
              <a:rPr lang="en-GB" altLang="en-US" sz="1800" dirty="0">
                <a:latin typeface="Courier"/>
              </a:rPr>
              <a:t>Code</a:t>
            </a:r>
            <a:r>
              <a:rPr lang="en-GB" sz="1800" dirty="0">
                <a:latin typeface="Courier"/>
              </a:rPr>
              <a:t>'</a:t>
            </a:r>
          </a:p>
          <a:p>
            <a:pPr marL="0" indent="0">
              <a:buNone/>
            </a:pPr>
            <a:r>
              <a:rPr lang="en-GB" altLang="en-US" sz="1800" dirty="0">
                <a:latin typeface="Courier"/>
              </a:rPr>
              <a:t>              value=</a:t>
            </a:r>
            <a:r>
              <a:rPr lang="en-GB" sz="1800" dirty="0">
                <a:latin typeface="Courier"/>
              </a:rPr>
              <a:t>'</a:t>
            </a:r>
            <a:r>
              <a:rPr lang="en-GB" altLang="en-US" sz="1800" dirty="0">
                <a:latin typeface="Courier"/>
              </a:rPr>
              <a:t>$</a:t>
            </a:r>
            <a:r>
              <a:rPr lang="en-GB" sz="1800" dirty="0">
                <a:latin typeface="Courier"/>
              </a:rPr>
              <a:t>product</a:t>
            </a:r>
            <a:r>
              <a:rPr lang="en-GB" altLang="en-US" sz="1800" dirty="0">
                <a:latin typeface="Courier"/>
              </a:rPr>
              <a:t>Code</a:t>
            </a:r>
            <a:r>
              <a:rPr lang="en-GB" sz="1800" dirty="0">
                <a:latin typeface="Courier"/>
              </a:rPr>
              <a:t>'</a:t>
            </a:r>
            <a:br>
              <a:rPr lang="en-GB" sz="1800" dirty="0">
                <a:latin typeface="Courier"/>
              </a:rPr>
            </a:br>
            <a:r>
              <a:rPr lang="en-GB" sz="1800" dirty="0">
                <a:latin typeface="Courier"/>
              </a:rPr>
              <a:t>              </a:t>
            </a:r>
            <a:r>
              <a:rPr lang="en-GB" sz="1800" dirty="0" err="1" smtClean="0">
                <a:latin typeface="Courier"/>
              </a:rPr>
              <a:t>readonly</a:t>
            </a:r>
            <a:r>
              <a:rPr lang="en-GB" altLang="en-US" sz="1800" dirty="0" smtClean="0">
                <a:latin typeface="Courier"/>
              </a:rPr>
              <a:t>&gt;</a:t>
            </a:r>
            <a:endParaRPr lang="en-GB" altLang="en-US" sz="1800" dirty="0">
              <a:latin typeface="Courier"/>
            </a:endParaRPr>
          </a:p>
          <a:p>
            <a:endParaRPr lang="en-GB" altLang="en-US" dirty="0"/>
          </a:p>
          <a:p>
            <a:pPr marL="0" indent="0">
              <a:buNone/>
            </a:pPr>
            <a:r>
              <a:rPr lang="en-GB" altLang="en-US" sz="1800" dirty="0">
                <a:latin typeface="Courier"/>
              </a:rPr>
              <a:t>	</a:t>
            </a:r>
          </a:p>
        </p:txBody>
      </p:sp>
    </p:spTree>
    <p:extLst>
      <p:ext uri="{BB962C8B-B14F-4D97-AF65-F5344CB8AC3E}">
        <p14:creationId xmlns:p14="http://schemas.microsoft.com/office/powerpoint/2010/main" val="2644267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22463"/>
            <a:ext cx="7543800" cy="1295400"/>
          </a:xfrm>
        </p:spPr>
        <p:txBody>
          <a:bodyPr/>
          <a:lstStyle/>
          <a:p>
            <a:r>
              <a:rPr lang="en-GB" altLang="en-US" dirty="0"/>
              <a:t>The populated update form</a:t>
            </a:r>
          </a:p>
        </p:txBody>
      </p:sp>
      <p:sp>
        <p:nvSpPr>
          <p:cNvPr id="18435" name="Rectangle 3"/>
          <p:cNvSpPr>
            <a:spLocks noGrp="1" noChangeArrowheads="1"/>
          </p:cNvSpPr>
          <p:nvPr>
            <p:ph sz="half" idx="1"/>
          </p:nvPr>
        </p:nvSpPr>
        <p:spPr>
          <a:xfrm>
            <a:off x="539750" y="1417863"/>
            <a:ext cx="7870825" cy="5416987"/>
          </a:xfrm>
        </p:spPr>
        <p:txBody>
          <a:bodyPr/>
          <a:lstStyle/>
          <a:p>
            <a:pPr marL="0" indent="0">
              <a:buNone/>
            </a:pPr>
            <a:r>
              <a:rPr lang="en-GB" altLang="en-US" sz="2100" dirty="0"/>
              <a:t>Example: the update form produced if record 1 is selected</a:t>
            </a:r>
          </a:p>
          <a:p>
            <a:pPr marL="447675" indent="-447675">
              <a:buFont typeface="Wingdings" panose="05000000000000000000" pitchFamily="2" charset="2"/>
              <a:buNone/>
            </a:pPr>
            <a:endParaRPr lang="en-GB" altLang="en-US" sz="2100" dirty="0"/>
          </a:p>
          <a:p>
            <a:pPr marL="447675" indent="-447675">
              <a:buFont typeface="Wingdings" panose="05000000000000000000" pitchFamily="2" charset="2"/>
              <a:buNone/>
            </a:pPr>
            <a:endParaRPr lang="en-GB" altLang="en-US" sz="2200" dirty="0"/>
          </a:p>
          <a:p>
            <a:pPr marL="447675" indent="-447675">
              <a:buFont typeface="Wingdings" panose="05000000000000000000" pitchFamily="2" charset="2"/>
              <a:buNone/>
            </a:pPr>
            <a:endParaRPr lang="en-GB" altLang="en-US" sz="2200" dirty="0"/>
          </a:p>
          <a:p>
            <a:pPr marL="447675" indent="-447675">
              <a:buFont typeface="Wingdings" panose="05000000000000000000" pitchFamily="2" charset="2"/>
              <a:buNone/>
            </a:pPr>
            <a:endParaRPr lang="en-GB" altLang="en-US" sz="2200" dirty="0"/>
          </a:p>
          <a:p>
            <a:pPr marL="447675" indent="-447675">
              <a:buFont typeface="Wingdings" panose="05000000000000000000" pitchFamily="2" charset="2"/>
              <a:buNone/>
            </a:pPr>
            <a:endParaRPr lang="en-GB" altLang="en-US" sz="2200" dirty="0"/>
          </a:p>
          <a:p>
            <a:pPr marL="447675" indent="-447675">
              <a:buFont typeface="Wingdings" panose="05000000000000000000" pitchFamily="2" charset="2"/>
              <a:buNone/>
            </a:pPr>
            <a:endParaRPr lang="en-GB" altLang="en-US" sz="2200" dirty="0"/>
          </a:p>
          <a:p>
            <a:pPr marL="447675" indent="-447675">
              <a:buFont typeface="Wingdings" panose="05000000000000000000" pitchFamily="2" charset="2"/>
              <a:buNone/>
            </a:pPr>
            <a:endParaRPr lang="en-GB" altLang="en-US" sz="2200" dirty="0"/>
          </a:p>
          <a:p>
            <a:pPr marL="447675" indent="-447675"/>
            <a:endParaRPr lang="en-GB" altLang="en-US" sz="2000" dirty="0"/>
          </a:p>
          <a:p>
            <a:pPr marL="447675" indent="-447675"/>
            <a:endParaRPr lang="en-GB" altLang="en-US" sz="2000" dirty="0"/>
          </a:p>
          <a:p>
            <a:pPr marL="447675" indent="-447675"/>
            <a:r>
              <a:rPr lang="en-GB" altLang="en-US" sz="2000" dirty="0"/>
              <a:t>The user could now modify this record</a:t>
            </a:r>
          </a:p>
          <a:p>
            <a:pPr marL="447675" indent="-447675"/>
            <a:r>
              <a:rPr lang="en-GB" altLang="en-US" sz="2000" dirty="0"/>
              <a:t>Clicking ‘Update’ would call an appropriate PHP script, e.g. </a:t>
            </a:r>
            <a:r>
              <a:rPr lang="en-GB" altLang="en-US" sz="2000" dirty="0">
                <a:latin typeface="Courier"/>
              </a:rPr>
              <a:t>updateProduct.php </a:t>
            </a:r>
            <a:r>
              <a:rPr lang="en-GB" altLang="en-US" sz="2000" dirty="0"/>
              <a:t>(with SQL UPDATE code in it) to modify the database </a:t>
            </a:r>
          </a:p>
        </p:txBody>
      </p:sp>
      <p:pic>
        <p:nvPicPr>
          <p:cNvPr id="6" name="Picture 5"/>
          <p:cNvPicPr>
            <a:picLocks noChangeAspect="1"/>
          </p:cNvPicPr>
          <p:nvPr/>
        </p:nvPicPr>
        <p:blipFill>
          <a:blip r:embed="rId3"/>
          <a:stretch>
            <a:fillRect/>
          </a:stretch>
        </p:blipFill>
        <p:spPr>
          <a:xfrm>
            <a:off x="1708894" y="2193639"/>
            <a:ext cx="3511290" cy="3146231"/>
          </a:xfrm>
          <a:prstGeom prst="rect">
            <a:avLst/>
          </a:prstGeom>
          <a:ln>
            <a:solidFill>
              <a:schemeClr val="tx1"/>
            </a:solidFill>
          </a:ln>
        </p:spPr>
      </p:pic>
      <p:sp>
        <p:nvSpPr>
          <p:cNvPr id="8" name="Line 13"/>
          <p:cNvSpPr>
            <a:spLocks noChangeShapeType="1"/>
          </p:cNvSpPr>
          <p:nvPr/>
        </p:nvSpPr>
        <p:spPr bwMode="auto">
          <a:xfrm flipV="1">
            <a:off x="2990491" y="4510630"/>
            <a:ext cx="3348037" cy="0"/>
          </a:xfrm>
          <a:prstGeom prst="line">
            <a:avLst/>
          </a:prstGeom>
          <a:noFill/>
          <a:ln w="412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9" name="Text Box 3"/>
          <p:cNvSpPr txBox="1">
            <a:spLocks noChangeArrowheads="1"/>
          </p:cNvSpPr>
          <p:nvPr/>
        </p:nvSpPr>
        <p:spPr bwMode="auto">
          <a:xfrm>
            <a:off x="6430734" y="3648036"/>
            <a:ext cx="2539013" cy="1754326"/>
          </a:xfrm>
          <a:prstGeom prst="rect">
            <a:avLst/>
          </a:prstGeom>
          <a:solidFill>
            <a:schemeClr val="accent2">
              <a:lumMod val="60000"/>
              <a:lumOff val="40000"/>
            </a:schemeClr>
          </a:solidFill>
          <a:ln w="9525">
            <a:solidFill>
              <a:srgbClr val="FF0000"/>
            </a:solidFill>
            <a:miter lim="800000"/>
            <a:headEnd/>
            <a:tailEnd/>
          </a:ln>
        </p:spPr>
        <p:txBody>
          <a:bodyPr wrap="squar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GB" altLang="en-US" sz="1800" dirty="0"/>
              <a:t>Note that here we are displaying the default (currently chosen) category name. Think about how you could do that</a:t>
            </a:r>
          </a:p>
        </p:txBody>
      </p:sp>
    </p:spTree>
    <p:extLst>
      <p:ext uri="{BB962C8B-B14F-4D97-AF65-F5344CB8AC3E}">
        <p14:creationId xmlns:p14="http://schemas.microsoft.com/office/powerpoint/2010/main" val="89695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 select list for update</a:t>
            </a:r>
          </a:p>
        </p:txBody>
      </p:sp>
      <p:sp>
        <p:nvSpPr>
          <p:cNvPr id="3" name="Content Placeholder 2"/>
          <p:cNvSpPr>
            <a:spLocks noGrp="1"/>
          </p:cNvSpPr>
          <p:nvPr>
            <p:ph sz="half" idx="1"/>
          </p:nvPr>
        </p:nvSpPr>
        <p:spPr>
          <a:xfrm>
            <a:off x="457200" y="1673352"/>
            <a:ext cx="8229600" cy="4718304"/>
          </a:xfrm>
        </p:spPr>
        <p:txBody>
          <a:bodyPr/>
          <a:lstStyle/>
          <a:p>
            <a:pPr marL="0" indent="0">
              <a:buNone/>
            </a:pPr>
            <a:r>
              <a:rPr lang="en-GB" sz="2000" dirty="0"/>
              <a:t>The select list must show all the records but ‘preselect’ the correct one.</a:t>
            </a:r>
          </a:p>
          <a:p>
            <a:pPr marL="457200" indent="-457200">
              <a:buFont typeface="+mj-lt"/>
              <a:buAutoNum type="arabicPeriod"/>
            </a:pPr>
            <a:r>
              <a:rPr lang="en-GB" sz="2000" dirty="0"/>
              <a:t>Create a new </a:t>
            </a:r>
            <a:r>
              <a:rPr lang="en-GB" sz="2000" dirty="0" err="1"/>
              <a:t>sql</a:t>
            </a:r>
            <a:r>
              <a:rPr lang="en-GB" sz="2000" dirty="0"/>
              <a:t> statement for, say, category</a:t>
            </a:r>
            <a:r>
              <a:rPr lang="en-GB" sz="2000" dirty="0" smtClean="0"/>
              <a:t>:</a:t>
            </a:r>
          </a:p>
          <a:p>
            <a:pPr marL="0" indent="0">
              <a:buNone/>
            </a:pPr>
            <a:r>
              <a:rPr lang="en-GB" sz="1200" dirty="0"/>
              <a:t/>
            </a:r>
            <a:br>
              <a:rPr lang="en-GB" sz="1200" dirty="0"/>
            </a:br>
            <a:r>
              <a:rPr lang="en-GB" sz="2000" dirty="0">
                <a:solidFill>
                  <a:schemeClr val="accent5"/>
                </a:solidFill>
              </a:rPr>
              <a:t>$</a:t>
            </a:r>
            <a:r>
              <a:rPr lang="en-GB" sz="2000" dirty="0" err="1">
                <a:solidFill>
                  <a:schemeClr val="accent5"/>
                </a:solidFill>
              </a:rPr>
              <a:t>sqlCat</a:t>
            </a:r>
            <a:r>
              <a:rPr lang="en-GB" sz="2000" dirty="0">
                <a:solidFill>
                  <a:schemeClr val="accent5"/>
                </a:solidFill>
              </a:rPr>
              <a:t> = "</a:t>
            </a:r>
            <a:r>
              <a:rPr lang="en-GB" sz="2000" dirty="0" smtClean="0">
                <a:solidFill>
                  <a:schemeClr val="accent5"/>
                </a:solidFill>
              </a:rPr>
              <a:t>select </a:t>
            </a:r>
            <a:r>
              <a:rPr lang="en-GB" sz="2000" dirty="0" err="1">
                <a:solidFill>
                  <a:schemeClr val="accent5"/>
                </a:solidFill>
              </a:rPr>
              <a:t>categoryID</a:t>
            </a:r>
            <a:r>
              <a:rPr lang="en-GB" sz="2000" dirty="0">
                <a:solidFill>
                  <a:schemeClr val="accent5"/>
                </a:solidFill>
              </a:rPr>
              <a:t>, </a:t>
            </a:r>
            <a:r>
              <a:rPr lang="en-GB" sz="2000" dirty="0" err="1">
                <a:solidFill>
                  <a:schemeClr val="accent5"/>
                </a:solidFill>
              </a:rPr>
              <a:t>catName</a:t>
            </a:r>
            <a:r>
              <a:rPr lang="en-GB" sz="2000" dirty="0">
                <a:solidFill>
                  <a:schemeClr val="accent5"/>
                </a:solidFill>
              </a:rPr>
              <a:t> from </a:t>
            </a:r>
            <a:r>
              <a:rPr lang="en-GB" sz="2000" dirty="0" err="1" smtClean="0">
                <a:solidFill>
                  <a:schemeClr val="accent5"/>
                </a:solidFill>
              </a:rPr>
              <a:t>p_category</a:t>
            </a:r>
            <a:r>
              <a:rPr lang="en-GB" sz="2000" dirty="0" smtClean="0">
                <a:solidFill>
                  <a:schemeClr val="accent5"/>
                </a:solidFill>
              </a:rPr>
              <a:t> </a:t>
            </a:r>
            <a:r>
              <a:rPr lang="en-GB" sz="2000" dirty="0">
                <a:solidFill>
                  <a:schemeClr val="accent5"/>
                </a:solidFill>
              </a:rPr>
              <a:t>order by </a:t>
            </a:r>
            <a:r>
              <a:rPr lang="en-GB" sz="2000" dirty="0" err="1" smtClean="0">
                <a:solidFill>
                  <a:schemeClr val="accent5"/>
                </a:solidFill>
              </a:rPr>
              <a:t>catName</a:t>
            </a:r>
            <a:r>
              <a:rPr lang="en-GB" sz="2000" dirty="0">
                <a:solidFill>
                  <a:schemeClr val="accent5"/>
                </a:solidFill>
              </a:rPr>
              <a:t>"</a:t>
            </a:r>
            <a:r>
              <a:rPr lang="en-GB" sz="2000" dirty="0" smtClean="0">
                <a:solidFill>
                  <a:schemeClr val="accent5"/>
                </a:solidFill>
              </a:rPr>
              <a:t>;</a:t>
            </a:r>
          </a:p>
          <a:p>
            <a:pPr marL="0" indent="0">
              <a:buNone/>
            </a:pPr>
            <a:r>
              <a:rPr lang="en-US" sz="1800" i="1" dirty="0">
                <a:solidFill>
                  <a:schemeClr val="accent5"/>
                </a:solidFill>
                <a:cs typeface="Courier"/>
              </a:rPr>
              <a:t>$</a:t>
            </a:r>
            <a:r>
              <a:rPr lang="en-US" sz="1800" i="1" dirty="0" err="1">
                <a:solidFill>
                  <a:schemeClr val="accent5"/>
                </a:solidFill>
                <a:cs typeface="Courier"/>
              </a:rPr>
              <a:t>queryResult</a:t>
            </a:r>
            <a:r>
              <a:rPr lang="en-US" sz="1800" i="1" dirty="0">
                <a:solidFill>
                  <a:schemeClr val="accent5"/>
                </a:solidFill>
                <a:cs typeface="Courier"/>
              </a:rPr>
              <a:t> = $conn-&gt;query</a:t>
            </a:r>
            <a:r>
              <a:rPr lang="en-US" sz="1800" i="1" dirty="0" smtClean="0">
                <a:solidFill>
                  <a:schemeClr val="accent5"/>
                </a:solidFill>
                <a:cs typeface="Courier"/>
              </a:rPr>
              <a:t>($</a:t>
            </a:r>
            <a:r>
              <a:rPr lang="en-US" sz="1800" i="1" dirty="0" err="1" smtClean="0">
                <a:solidFill>
                  <a:schemeClr val="accent5"/>
                </a:solidFill>
                <a:cs typeface="Courier"/>
              </a:rPr>
              <a:t>sqlCat</a:t>
            </a:r>
            <a:r>
              <a:rPr lang="en-US" sz="1800" i="1" dirty="0" smtClean="0">
                <a:solidFill>
                  <a:schemeClr val="accent5"/>
                </a:solidFill>
                <a:cs typeface="Courier"/>
              </a:rPr>
              <a:t>);</a:t>
            </a:r>
            <a:endParaRPr lang="en-US" sz="1800" i="1" dirty="0">
              <a:solidFill>
                <a:schemeClr val="accent5"/>
              </a:solidFill>
              <a:cs typeface="Courier"/>
            </a:endParaRPr>
          </a:p>
          <a:p>
            <a:pPr marL="0" indent="0">
              <a:buNone/>
            </a:pPr>
            <a:endParaRPr lang="en-GB" sz="1200" dirty="0"/>
          </a:p>
          <a:p>
            <a:pPr marL="457200" indent="-457200">
              <a:buFont typeface="+mj-lt"/>
              <a:buAutoNum type="arabicPeriod" startAt="2"/>
            </a:pPr>
            <a:r>
              <a:rPr lang="en-GB" sz="2000" dirty="0" smtClean="0"/>
              <a:t>Execute </a:t>
            </a:r>
            <a:r>
              <a:rPr lang="en-GB" sz="2000" dirty="0"/>
              <a:t>and iterate displaying each one, using </a:t>
            </a:r>
            <a:r>
              <a:rPr lang="en-GB" sz="2000" dirty="0" err="1"/>
              <a:t>php</a:t>
            </a:r>
            <a:r>
              <a:rPr lang="en-GB" sz="2000" dirty="0"/>
              <a:t> and echo</a:t>
            </a:r>
            <a:r>
              <a:rPr lang="en-GB" sz="2000" dirty="0" smtClean="0"/>
              <a:t>:</a:t>
            </a:r>
          </a:p>
          <a:p>
            <a:pPr marL="0" indent="0">
              <a:buNone/>
            </a:pPr>
            <a:endParaRPr lang="en-US" sz="700" dirty="0" smtClean="0">
              <a:cs typeface="Courier"/>
            </a:endParaRPr>
          </a:p>
          <a:p>
            <a:pPr marL="0" indent="0">
              <a:buNone/>
            </a:pPr>
            <a:r>
              <a:rPr lang="en-GB" sz="2000" dirty="0" smtClean="0"/>
              <a:t>echo "&lt;select </a:t>
            </a:r>
            <a:r>
              <a:rPr lang="en-GB" sz="2000" dirty="0" smtClean="0"/>
              <a:t>name=</a:t>
            </a:r>
            <a:r>
              <a:rPr lang="en-GB" sz="2000" dirty="0" smtClean="0">
                <a:latin typeface="Courier"/>
              </a:rPr>
              <a:t>'</a:t>
            </a:r>
            <a:r>
              <a:rPr lang="en-GB" sz="2000" dirty="0" err="1" smtClean="0"/>
              <a:t>categoryID</a:t>
            </a:r>
            <a:r>
              <a:rPr lang="en-GB" sz="2000" dirty="0">
                <a:latin typeface="Courier"/>
              </a:rPr>
              <a:t>'</a:t>
            </a:r>
            <a:r>
              <a:rPr lang="en-GB" sz="2000" dirty="0" smtClean="0"/>
              <a:t>&gt;";</a:t>
            </a:r>
            <a:endParaRPr lang="en-GB" sz="2000" dirty="0" smtClean="0"/>
          </a:p>
          <a:p>
            <a:pPr marL="0" indent="0">
              <a:buNone/>
            </a:pPr>
            <a:r>
              <a:rPr lang="en-US" sz="2000" dirty="0">
                <a:cs typeface="Courier"/>
              </a:rPr>
              <a:t>while ($cat = $</a:t>
            </a:r>
            <a:r>
              <a:rPr lang="en-US" sz="2000" dirty="0" err="1">
                <a:cs typeface="Courier"/>
              </a:rPr>
              <a:t>queryResult</a:t>
            </a:r>
            <a:r>
              <a:rPr lang="en-US" sz="2000" dirty="0">
                <a:cs typeface="Courier"/>
              </a:rPr>
              <a:t>-&gt;</a:t>
            </a:r>
            <a:r>
              <a:rPr lang="en-US" sz="2000" dirty="0" err="1">
                <a:cs typeface="Courier"/>
              </a:rPr>
              <a:t>fetch_object</a:t>
            </a:r>
            <a:r>
              <a:rPr lang="en-US" sz="2000" dirty="0">
                <a:cs typeface="Courier"/>
              </a:rPr>
              <a:t>()) {</a:t>
            </a:r>
          </a:p>
          <a:p>
            <a:pPr marL="0" indent="0">
              <a:buNone/>
            </a:pPr>
            <a:r>
              <a:rPr lang="en-GB" sz="2000" dirty="0"/>
              <a:t>	</a:t>
            </a:r>
            <a:r>
              <a:rPr lang="en-GB" sz="2000" dirty="0" smtClean="0"/>
              <a:t>echo </a:t>
            </a:r>
            <a:r>
              <a:rPr lang="en-GB" sz="2000" dirty="0"/>
              <a:t>"&lt;</a:t>
            </a:r>
            <a:r>
              <a:rPr lang="en-GB" sz="2000" dirty="0" smtClean="0"/>
              <a:t>option </a:t>
            </a:r>
            <a:r>
              <a:rPr lang="en-GB" sz="2000" dirty="0"/>
              <a:t>value</a:t>
            </a:r>
            <a:r>
              <a:rPr lang="en-GB" sz="2000" dirty="0" smtClean="0"/>
              <a:t>=</a:t>
            </a:r>
            <a:r>
              <a:rPr lang="en-GB" sz="2000" dirty="0" smtClean="0">
                <a:latin typeface="Courier"/>
              </a:rPr>
              <a:t>'</a:t>
            </a:r>
            <a:r>
              <a:rPr lang="en-GB" sz="2000" dirty="0" smtClean="0">
                <a:solidFill>
                  <a:schemeClr val="accent5"/>
                </a:solidFill>
              </a:rPr>
              <a:t>{$</a:t>
            </a:r>
            <a:r>
              <a:rPr lang="en-GB" sz="2000" dirty="0">
                <a:solidFill>
                  <a:schemeClr val="accent5"/>
                </a:solidFill>
              </a:rPr>
              <a:t>cat-&gt;</a:t>
            </a:r>
            <a:r>
              <a:rPr lang="en-GB" sz="2000" dirty="0" err="1">
                <a:solidFill>
                  <a:schemeClr val="accent5"/>
                </a:solidFill>
              </a:rPr>
              <a:t>categoryID</a:t>
            </a:r>
            <a:r>
              <a:rPr lang="en-GB" sz="2000" dirty="0" smtClean="0"/>
              <a:t>}</a:t>
            </a:r>
            <a:r>
              <a:rPr lang="en-GB" sz="2000" dirty="0" smtClean="0">
                <a:latin typeface="Courier"/>
              </a:rPr>
              <a:t>'</a:t>
            </a:r>
            <a:r>
              <a:rPr lang="en-GB" sz="2000" dirty="0" smtClean="0"/>
              <a:t>&gt; </a:t>
            </a:r>
            <a:r>
              <a:rPr lang="en-GB" sz="2000" dirty="0" smtClean="0">
                <a:solidFill>
                  <a:schemeClr val="accent5"/>
                </a:solidFill>
              </a:rPr>
              <a:t>{$</a:t>
            </a:r>
            <a:r>
              <a:rPr lang="en-GB" sz="2000" dirty="0">
                <a:solidFill>
                  <a:schemeClr val="accent5"/>
                </a:solidFill>
              </a:rPr>
              <a:t>cat-&gt;</a:t>
            </a:r>
            <a:r>
              <a:rPr lang="en-GB" sz="2000" dirty="0" err="1">
                <a:solidFill>
                  <a:schemeClr val="accent5"/>
                </a:solidFill>
              </a:rPr>
              <a:t>catName</a:t>
            </a:r>
            <a:r>
              <a:rPr lang="en-GB" sz="2000" dirty="0" smtClean="0"/>
              <a:t>} &lt;/</a:t>
            </a:r>
            <a:r>
              <a:rPr lang="en-GB" sz="2000" dirty="0"/>
              <a:t>option</a:t>
            </a:r>
            <a:r>
              <a:rPr lang="en-GB" sz="2000" dirty="0"/>
              <a:t>&gt;";</a:t>
            </a:r>
            <a:r>
              <a:rPr lang="en-GB" sz="2400" dirty="0" smtClean="0"/>
              <a:t> </a:t>
            </a:r>
            <a:endParaRPr lang="en-GB" sz="2400" dirty="0" smtClean="0"/>
          </a:p>
          <a:p>
            <a:pPr marL="0" indent="0">
              <a:buNone/>
            </a:pPr>
            <a:r>
              <a:rPr lang="en-GB" sz="2000" dirty="0"/>
              <a:t>}</a:t>
            </a:r>
          </a:p>
          <a:p>
            <a:pPr marL="0" indent="0">
              <a:buNone/>
            </a:pPr>
            <a:r>
              <a:rPr lang="en-GB" sz="2000" dirty="0" smtClean="0"/>
              <a:t>echo </a:t>
            </a:r>
            <a:r>
              <a:rPr lang="en-GB" sz="2000" dirty="0"/>
              <a:t>"&lt;/</a:t>
            </a:r>
            <a:r>
              <a:rPr lang="en-GB" sz="2000" dirty="0" smtClean="0"/>
              <a:t>select&gt;";</a:t>
            </a:r>
          </a:p>
          <a:p>
            <a:pPr marL="0" indent="0">
              <a:buNone/>
            </a:pPr>
            <a:r>
              <a:rPr lang="en-GB" sz="2000" i="1" dirty="0" err="1" smtClean="0"/>
              <a:t>etc</a:t>
            </a:r>
            <a:endParaRPr lang="en-GB" sz="2000" i="1" dirty="0"/>
          </a:p>
        </p:txBody>
      </p:sp>
    </p:spTree>
    <p:extLst>
      <p:ext uri="{BB962C8B-B14F-4D97-AF65-F5344CB8AC3E}">
        <p14:creationId xmlns:p14="http://schemas.microsoft.com/office/powerpoint/2010/main" val="1795814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 select list for update</a:t>
            </a:r>
          </a:p>
        </p:txBody>
      </p:sp>
      <p:sp>
        <p:nvSpPr>
          <p:cNvPr id="3" name="Content Placeholder 2"/>
          <p:cNvSpPr>
            <a:spLocks noGrp="1"/>
          </p:cNvSpPr>
          <p:nvPr>
            <p:ph sz="half" idx="1"/>
          </p:nvPr>
        </p:nvSpPr>
        <p:spPr>
          <a:xfrm>
            <a:off x="457200" y="1673352"/>
            <a:ext cx="8229600" cy="4718304"/>
          </a:xfrm>
        </p:spPr>
        <p:txBody>
          <a:bodyPr/>
          <a:lstStyle/>
          <a:p>
            <a:r>
              <a:rPr lang="en-GB" sz="2400" dirty="0"/>
              <a:t>To preselect the correct one you must add </a:t>
            </a:r>
            <a:r>
              <a:rPr lang="en-GB" sz="2400" dirty="0" smtClean="0"/>
              <a:t>the ‘selected</a:t>
            </a:r>
            <a:r>
              <a:rPr lang="en-GB" sz="2400" dirty="0"/>
              <a:t>’ </a:t>
            </a:r>
            <a:r>
              <a:rPr lang="en-GB" sz="2400" dirty="0" smtClean="0"/>
              <a:t>attribute inside </a:t>
            </a:r>
            <a:r>
              <a:rPr lang="en-GB" sz="2400" dirty="0"/>
              <a:t>the </a:t>
            </a:r>
            <a:r>
              <a:rPr lang="en-GB" sz="2400" dirty="0" smtClean="0"/>
              <a:t>&lt;option&gt;.  </a:t>
            </a:r>
            <a:r>
              <a:rPr lang="en-GB" sz="2400" dirty="0"/>
              <a:t>We preselect the one </a:t>
            </a:r>
            <a:r>
              <a:rPr lang="en-GB" sz="2400" dirty="0" smtClean="0"/>
              <a:t>whose </a:t>
            </a:r>
            <a:r>
              <a:rPr lang="en-GB" sz="2400" dirty="0" err="1"/>
              <a:t>categoryID</a:t>
            </a:r>
            <a:r>
              <a:rPr lang="en-GB" sz="2400" dirty="0"/>
              <a:t> matches the </a:t>
            </a:r>
            <a:r>
              <a:rPr lang="en-GB" sz="2400" dirty="0" err="1"/>
              <a:t>categoryID</a:t>
            </a:r>
            <a:r>
              <a:rPr lang="en-GB" sz="2400" dirty="0"/>
              <a:t> we have:</a:t>
            </a:r>
            <a:r>
              <a:rPr lang="en-GB" dirty="0"/>
              <a:t/>
            </a:r>
            <a:br>
              <a:rPr lang="en-GB" dirty="0"/>
            </a:br>
            <a:endParaRPr lang="en-GB" dirty="0" smtClean="0"/>
          </a:p>
          <a:p>
            <a:pPr marL="0" indent="0">
              <a:buNone/>
            </a:pPr>
            <a:r>
              <a:rPr lang="en-GB" sz="2400" dirty="0">
                <a:cs typeface="Courier New" panose="02070309020205020404" pitchFamily="49" charset="0"/>
              </a:rPr>
              <a:t> </a:t>
            </a:r>
            <a:r>
              <a:rPr lang="en-GB" sz="2400" dirty="0" smtClean="0">
                <a:cs typeface="Courier New" panose="02070309020205020404" pitchFamily="49" charset="0"/>
              </a:rPr>
              <a:t> if </a:t>
            </a:r>
            <a:r>
              <a:rPr lang="en-GB" sz="2400" dirty="0">
                <a:cs typeface="Courier New" panose="02070309020205020404" pitchFamily="49" charset="0"/>
              </a:rPr>
              <a:t>($product-&gt;</a:t>
            </a:r>
            <a:r>
              <a:rPr lang="en-GB" sz="2400" dirty="0" err="1">
                <a:cs typeface="Courier New" panose="02070309020205020404" pitchFamily="49" charset="0"/>
              </a:rPr>
              <a:t>categoryID</a:t>
            </a:r>
            <a:r>
              <a:rPr lang="en-GB" sz="2400" dirty="0">
                <a:cs typeface="Courier New" panose="02070309020205020404" pitchFamily="49" charset="0"/>
              </a:rPr>
              <a:t> == </a:t>
            </a:r>
            <a:r>
              <a:rPr lang="en-GB" sz="2400" dirty="0" smtClean="0">
                <a:cs typeface="Courier New" panose="02070309020205020404" pitchFamily="49" charset="0"/>
              </a:rPr>
              <a:t>$</a:t>
            </a:r>
            <a:r>
              <a:rPr lang="en-GB" sz="2400" dirty="0">
                <a:cs typeface="Courier New" panose="02070309020205020404" pitchFamily="49" charset="0"/>
              </a:rPr>
              <a:t>cat-&gt;</a:t>
            </a:r>
            <a:r>
              <a:rPr lang="en-GB" sz="2400" dirty="0" err="1">
                <a:cs typeface="Courier New" panose="02070309020205020404" pitchFamily="49" charset="0"/>
              </a:rPr>
              <a:t>categoryID</a:t>
            </a:r>
            <a:r>
              <a:rPr lang="en-GB" sz="2400" dirty="0">
                <a:cs typeface="Courier New" panose="02070309020205020404" pitchFamily="49" charset="0"/>
              </a:rPr>
              <a:t>) {</a:t>
            </a:r>
            <a:br>
              <a:rPr lang="en-GB" sz="2400" dirty="0">
                <a:cs typeface="Courier New" panose="02070309020205020404" pitchFamily="49" charset="0"/>
              </a:rPr>
            </a:br>
            <a:r>
              <a:rPr lang="en-GB" sz="2400" dirty="0" smtClean="0">
                <a:cs typeface="Courier New" panose="02070309020205020404" pitchFamily="49" charset="0"/>
              </a:rPr>
              <a:t>      </a:t>
            </a:r>
            <a:r>
              <a:rPr lang="en-GB" sz="2400" dirty="0">
                <a:cs typeface="Courier New" panose="02070309020205020404" pitchFamily="49" charset="0"/>
              </a:rPr>
              <a:t>$selected = 'selected';</a:t>
            </a:r>
            <a:br>
              <a:rPr lang="en-GB" sz="2400" dirty="0">
                <a:cs typeface="Courier New" panose="02070309020205020404" pitchFamily="49" charset="0"/>
              </a:rPr>
            </a:br>
            <a:r>
              <a:rPr lang="en-GB" sz="2400" dirty="0" smtClean="0">
                <a:cs typeface="Courier New" panose="02070309020205020404" pitchFamily="49" charset="0"/>
              </a:rPr>
              <a:t>  } </a:t>
            </a:r>
          </a:p>
          <a:p>
            <a:pPr marL="0" indent="0">
              <a:buNone/>
            </a:pPr>
            <a:r>
              <a:rPr lang="en-GB" sz="2400" dirty="0" smtClean="0">
                <a:cs typeface="Courier New" panose="02070309020205020404" pitchFamily="49" charset="0"/>
              </a:rPr>
              <a:t>  else </a:t>
            </a:r>
            <a:r>
              <a:rPr lang="en-GB" sz="2400" dirty="0">
                <a:cs typeface="Courier New" panose="02070309020205020404" pitchFamily="49" charset="0"/>
              </a:rPr>
              <a:t>{</a:t>
            </a:r>
            <a:br>
              <a:rPr lang="en-GB" sz="2400" dirty="0">
                <a:cs typeface="Courier New" panose="02070309020205020404" pitchFamily="49" charset="0"/>
              </a:rPr>
            </a:br>
            <a:r>
              <a:rPr lang="en-GB" sz="2400" dirty="0" smtClean="0">
                <a:cs typeface="Courier New" panose="02070309020205020404" pitchFamily="49" charset="0"/>
              </a:rPr>
              <a:t>      </a:t>
            </a:r>
            <a:r>
              <a:rPr lang="en-GB" sz="2400" dirty="0">
                <a:cs typeface="Courier New" panose="02070309020205020404" pitchFamily="49" charset="0"/>
              </a:rPr>
              <a:t>$selected = '';</a:t>
            </a:r>
            <a:br>
              <a:rPr lang="en-GB" sz="2400" dirty="0">
                <a:cs typeface="Courier New" panose="02070309020205020404" pitchFamily="49" charset="0"/>
              </a:rPr>
            </a:br>
            <a:r>
              <a:rPr lang="en-GB" sz="2400" dirty="0" smtClean="0">
                <a:cs typeface="Courier New" panose="02070309020205020404" pitchFamily="49" charset="0"/>
              </a:rPr>
              <a:t>  }</a:t>
            </a:r>
            <a:endParaRPr lang="en-GB" sz="2400" dirty="0">
              <a:cs typeface="Courier New" panose="02070309020205020404" pitchFamily="49" charset="0"/>
            </a:endParaRPr>
          </a:p>
          <a:p>
            <a:pPr marL="0" indent="0">
              <a:buNone/>
            </a:pPr>
            <a:endParaRPr lang="en-GB" sz="1200" dirty="0" smtClean="0">
              <a:cs typeface="Courier New" panose="02070309020205020404" pitchFamily="49" charset="0"/>
            </a:endParaRPr>
          </a:p>
          <a:p>
            <a:pPr marL="0" indent="0">
              <a:buNone/>
            </a:pPr>
            <a:r>
              <a:rPr lang="en-GB" sz="2400" dirty="0" smtClean="0">
                <a:cs typeface="Courier New" panose="02070309020205020404" pitchFamily="49" charset="0"/>
              </a:rPr>
              <a:t> </a:t>
            </a:r>
            <a:r>
              <a:rPr lang="en-GB" sz="2400" dirty="0">
                <a:cs typeface="Courier New" panose="02070309020205020404" pitchFamily="49" charset="0"/>
              </a:rPr>
              <a:t>echo "&lt;option </a:t>
            </a:r>
            <a:r>
              <a:rPr lang="en-GB" sz="2400" dirty="0">
                <a:solidFill>
                  <a:schemeClr val="accent5"/>
                </a:solidFill>
                <a:cs typeface="Courier New" panose="02070309020205020404" pitchFamily="49" charset="0"/>
              </a:rPr>
              <a:t>$selected </a:t>
            </a:r>
            <a:r>
              <a:rPr lang="en-GB" sz="2400" dirty="0" smtClean="0">
                <a:cs typeface="Courier New" panose="02070309020205020404" pitchFamily="49" charset="0"/>
              </a:rPr>
              <a:t>value</a:t>
            </a:r>
            <a:r>
              <a:rPr lang="en-GB" sz="2400" dirty="0">
                <a:cs typeface="Courier New" panose="02070309020205020404" pitchFamily="49" charset="0"/>
              </a:rPr>
              <a:t>='{$cat-&gt;</a:t>
            </a:r>
            <a:r>
              <a:rPr lang="en-GB" sz="2400" dirty="0" err="1">
                <a:cs typeface="Courier New" panose="02070309020205020404" pitchFamily="49" charset="0"/>
              </a:rPr>
              <a:t>categoryID</a:t>
            </a:r>
            <a:r>
              <a:rPr lang="en-GB" sz="2400" smtClean="0">
                <a:cs typeface="Courier New" panose="02070309020205020404" pitchFamily="49" charset="0"/>
              </a:rPr>
              <a:t>}&gt;</a:t>
            </a:r>
            <a:r>
              <a:rPr lang="en-GB" sz="2400">
                <a:cs typeface="Courier New" panose="02070309020205020404" pitchFamily="49" charset="0"/>
              </a:rPr>
              <a:t>"</a:t>
            </a:r>
            <a:r>
              <a:rPr lang="en-GB" sz="2400" smtClean="0">
                <a:cs typeface="Courier New" panose="02070309020205020404" pitchFamily="49" charset="0"/>
              </a:rPr>
              <a:t>;</a:t>
            </a:r>
            <a:endParaRPr lang="en-GB" sz="2400" dirty="0" smtClean="0">
              <a:cs typeface="Courier New" panose="02070309020205020404" pitchFamily="49" charset="0"/>
            </a:endParaRPr>
          </a:p>
          <a:p>
            <a:pPr marL="0" indent="0">
              <a:buNone/>
            </a:pPr>
            <a:r>
              <a:rPr lang="en-GB" sz="2400" dirty="0" smtClean="0">
                <a:cs typeface="Courier New" panose="02070309020205020404" pitchFamily="49" charset="0"/>
              </a:rPr>
              <a:t> </a:t>
            </a:r>
            <a:r>
              <a:rPr lang="en-GB" sz="2400" i="1" dirty="0" err="1">
                <a:cs typeface="Courier New" panose="02070309020205020404" pitchFamily="49" charset="0"/>
              </a:rPr>
              <a:t>etc</a:t>
            </a:r>
            <a:endParaRPr lang="en-GB" sz="2400" i="1" dirty="0">
              <a:cs typeface="Courier New" panose="02070309020205020404" pitchFamily="49" charset="0"/>
            </a:endParaRPr>
          </a:p>
        </p:txBody>
      </p:sp>
    </p:spTree>
    <p:extLst>
      <p:ext uri="{BB962C8B-B14F-4D97-AF65-F5344CB8AC3E}">
        <p14:creationId xmlns:p14="http://schemas.microsoft.com/office/powerpoint/2010/main" val="42345793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ltLang="en-US" dirty="0"/>
              <a:t>Review / Summary</a:t>
            </a:r>
          </a:p>
        </p:txBody>
      </p:sp>
      <p:sp>
        <p:nvSpPr>
          <p:cNvPr id="19459" name="Rectangle 3"/>
          <p:cNvSpPr>
            <a:spLocks noGrp="1" noChangeArrowheads="1"/>
          </p:cNvSpPr>
          <p:nvPr>
            <p:ph type="body" idx="1"/>
          </p:nvPr>
        </p:nvSpPr>
        <p:spPr/>
        <p:txBody>
          <a:bodyPr/>
          <a:lstStyle/>
          <a:p>
            <a:pPr marL="609600" indent="-609600"/>
            <a:r>
              <a:rPr lang="en-GB" altLang="en-US" sz="2600" dirty="0"/>
              <a:t>To manage (add, update etc.) MySQL database records via a web based system we need appropriate web forms and to construct and execute appropriate SQL queries using </a:t>
            </a:r>
            <a:r>
              <a:rPr lang="en-GB" altLang="en-US" dirty="0">
                <a:solidFill>
                  <a:schemeClr val="accent5"/>
                </a:solidFill>
              </a:rPr>
              <a:t>mysqli::query()</a:t>
            </a:r>
            <a:r>
              <a:rPr lang="en-GB" altLang="en-US" sz="2600" dirty="0">
                <a:solidFill>
                  <a:schemeClr val="accent5"/>
                </a:solidFill>
              </a:rPr>
              <a:t> </a:t>
            </a:r>
            <a:endParaRPr lang="en-GB" altLang="en-US" sz="2600" dirty="0" smtClean="0">
              <a:solidFill>
                <a:schemeClr val="accent5"/>
              </a:solidFill>
            </a:endParaRPr>
          </a:p>
          <a:p>
            <a:pPr marL="609600" indent="-609600"/>
            <a:endParaRPr lang="en-GB" altLang="en-US" sz="2600" dirty="0">
              <a:solidFill>
                <a:schemeClr val="accent5"/>
              </a:solidFill>
            </a:endParaRPr>
          </a:p>
          <a:p>
            <a:pPr marL="609600" indent="-609600"/>
            <a:r>
              <a:rPr lang="en-GB" altLang="en-US" sz="2600" dirty="0"/>
              <a:t>You can create interfaces that allow the user to</a:t>
            </a:r>
          </a:p>
          <a:p>
            <a:pPr marL="982663" lvl="1" indent="-533400"/>
            <a:r>
              <a:rPr lang="en-GB" altLang="en-US" sz="2200" dirty="0"/>
              <a:t>Select a record to modify (or perhaps to delete) from a list of records stored in a database table</a:t>
            </a:r>
          </a:p>
          <a:p>
            <a:pPr marL="982663" lvl="1" indent="-533400"/>
            <a:r>
              <a:rPr lang="en-GB" altLang="en-US" sz="2200" dirty="0"/>
              <a:t>Display the current field values of a selected record in an update web form (to help the user)</a:t>
            </a:r>
          </a:p>
        </p:txBody>
      </p:sp>
    </p:spTree>
    <p:extLst>
      <p:ext uri="{BB962C8B-B14F-4D97-AF65-F5344CB8AC3E}">
        <p14:creationId xmlns:p14="http://schemas.microsoft.com/office/powerpoint/2010/main" val="1013885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r>
              <a:rPr lang="en-GB" altLang="en-US" dirty="0"/>
              <a:t>An example database</a:t>
            </a:r>
          </a:p>
        </p:txBody>
      </p:sp>
      <p:sp>
        <p:nvSpPr>
          <p:cNvPr id="6147" name="Rectangle 3"/>
          <p:cNvSpPr>
            <a:spLocks noGrp="1" noChangeArrowheads="1"/>
          </p:cNvSpPr>
          <p:nvPr>
            <p:ph type="body" sz="half" idx="4294967295"/>
          </p:nvPr>
        </p:nvSpPr>
        <p:spPr>
          <a:xfrm>
            <a:off x="571500" y="1608881"/>
            <a:ext cx="7223125" cy="4363294"/>
          </a:xfrm>
        </p:spPr>
        <p:txBody>
          <a:bodyPr/>
          <a:lstStyle/>
          <a:p>
            <a:r>
              <a:rPr lang="en-GB" altLang="en-US" sz="2000" i="1" dirty="0"/>
              <a:t>products</a:t>
            </a:r>
            <a:r>
              <a:rPr lang="en-GB" altLang="en-US" sz="2000" dirty="0"/>
              <a:t> table</a:t>
            </a:r>
          </a:p>
          <a:p>
            <a:endParaRPr lang="en-GB" altLang="en-US" i="1" dirty="0"/>
          </a:p>
          <a:p>
            <a:endParaRPr lang="en-GB" altLang="en-US" sz="1800" i="1" dirty="0"/>
          </a:p>
          <a:p>
            <a:endParaRPr lang="en-GB" altLang="en-US" sz="1800" i="1" dirty="0"/>
          </a:p>
          <a:p>
            <a:endParaRPr lang="en-GB" altLang="en-US" sz="1800" i="1" dirty="0"/>
          </a:p>
          <a:p>
            <a:endParaRPr lang="en-GB" altLang="en-US" sz="1800" i="1" dirty="0"/>
          </a:p>
          <a:p>
            <a:endParaRPr lang="en-GB" altLang="en-US" sz="1800" i="1" dirty="0"/>
          </a:p>
          <a:p>
            <a:endParaRPr lang="en-GB" altLang="en-US" sz="1800" i="1" dirty="0"/>
          </a:p>
          <a:p>
            <a:endParaRPr lang="en-GB" altLang="en-US" sz="1800" i="1" dirty="0"/>
          </a:p>
          <a:p>
            <a:endParaRPr lang="en-GB" altLang="en-US" sz="1800" i="1" dirty="0"/>
          </a:p>
          <a:p>
            <a:r>
              <a:rPr lang="en-GB" altLang="en-US" sz="2000" i="1" dirty="0"/>
              <a:t>p_category</a:t>
            </a:r>
            <a:r>
              <a:rPr lang="en-GB" altLang="en-US" sz="2000" dirty="0"/>
              <a:t> table</a:t>
            </a:r>
          </a:p>
          <a:p>
            <a:endParaRPr lang="en-GB" altLang="en-US" sz="1800" b="1" dirty="0">
              <a:solidFill>
                <a:srgbClr val="FF0000"/>
              </a:solidFill>
            </a:endParaRPr>
          </a:p>
          <a:p>
            <a:endParaRPr lang="en-GB" altLang="en-US" sz="1800" b="1" dirty="0">
              <a:solidFill>
                <a:srgbClr val="FF0000"/>
              </a:solidFill>
            </a:endParaRPr>
          </a:p>
          <a:p>
            <a:endParaRPr lang="en-GB" altLang="en-US" sz="1800" b="1" dirty="0">
              <a:solidFill>
                <a:srgbClr val="FF0000"/>
              </a:solidFill>
            </a:endParaRPr>
          </a:p>
          <a:p>
            <a:endParaRPr lang="en-GB" altLang="en-US" sz="1800" b="1" dirty="0">
              <a:solidFill>
                <a:srgbClr val="FF0000"/>
              </a:solidFill>
            </a:endParaRPr>
          </a:p>
          <a:p>
            <a:endParaRPr lang="en-GB" altLang="en-US" sz="1800" b="1" dirty="0">
              <a:solidFill>
                <a:srgbClr val="FF0000"/>
              </a:solidFill>
            </a:endParaRPr>
          </a:p>
          <a:p>
            <a:endParaRPr lang="en-GB" altLang="en-US" sz="1800" b="1" dirty="0">
              <a:solidFill>
                <a:srgbClr val="FF0000"/>
              </a:solidFill>
            </a:endParaRPr>
          </a:p>
          <a:p>
            <a:endParaRPr lang="en-GB" altLang="en-US" sz="1800" b="1" dirty="0">
              <a:solidFill>
                <a:srgbClr val="FF0000"/>
              </a:solidFill>
            </a:endParaRPr>
          </a:p>
          <a:p>
            <a:endParaRPr lang="en-GB" altLang="en-US" sz="1800" i="1" dirty="0"/>
          </a:p>
        </p:txBody>
      </p:sp>
      <p:pic>
        <p:nvPicPr>
          <p:cNvPr id="2" name="Picture 1"/>
          <p:cNvPicPr>
            <a:picLocks noChangeAspect="1"/>
          </p:cNvPicPr>
          <p:nvPr/>
        </p:nvPicPr>
        <p:blipFill>
          <a:blip r:embed="rId3"/>
          <a:stretch>
            <a:fillRect/>
          </a:stretch>
        </p:blipFill>
        <p:spPr>
          <a:xfrm>
            <a:off x="885766" y="2079701"/>
            <a:ext cx="5908224" cy="1589469"/>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885766" y="3846644"/>
            <a:ext cx="7134225" cy="1028700"/>
          </a:xfrm>
          <a:prstGeom prst="rect">
            <a:avLst/>
          </a:prstGeom>
          <a:ln>
            <a:solidFill>
              <a:schemeClr val="tx1"/>
            </a:solidFill>
          </a:ln>
        </p:spPr>
      </p:pic>
      <p:pic>
        <p:nvPicPr>
          <p:cNvPr id="4" name="Picture 3"/>
          <p:cNvPicPr>
            <a:picLocks noChangeAspect="1"/>
          </p:cNvPicPr>
          <p:nvPr/>
        </p:nvPicPr>
        <p:blipFill>
          <a:blip r:embed="rId5"/>
          <a:stretch>
            <a:fillRect/>
          </a:stretch>
        </p:blipFill>
        <p:spPr>
          <a:xfrm>
            <a:off x="885766" y="5694741"/>
            <a:ext cx="4894618" cy="845434"/>
          </a:xfrm>
          <a:prstGeom prst="rect">
            <a:avLst/>
          </a:prstGeom>
          <a:ln>
            <a:solidFill>
              <a:schemeClr val="tx1"/>
            </a:solidFill>
          </a:ln>
        </p:spPr>
      </p:pic>
      <p:pic>
        <p:nvPicPr>
          <p:cNvPr id="5" name="Picture 4"/>
          <p:cNvPicPr>
            <a:picLocks noChangeAspect="1"/>
          </p:cNvPicPr>
          <p:nvPr/>
        </p:nvPicPr>
        <p:blipFill>
          <a:blip r:embed="rId6"/>
          <a:stretch>
            <a:fillRect/>
          </a:stretch>
        </p:blipFill>
        <p:spPr>
          <a:xfrm>
            <a:off x="6068221" y="5359075"/>
            <a:ext cx="2190350" cy="1198699"/>
          </a:xfrm>
          <a:prstGeom prst="rect">
            <a:avLst/>
          </a:prstGeom>
          <a:ln>
            <a:solidFill>
              <a:schemeClr val="tx1"/>
            </a:solidFill>
          </a:ln>
        </p:spPr>
      </p:pic>
    </p:spTree>
    <p:extLst>
      <p:ext uri="{BB962C8B-B14F-4D97-AF65-F5344CB8AC3E}">
        <p14:creationId xmlns:p14="http://schemas.microsoft.com/office/powerpoint/2010/main" val="957524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 steps to update records</a:t>
            </a:r>
          </a:p>
        </p:txBody>
      </p:sp>
      <p:sp>
        <p:nvSpPr>
          <p:cNvPr id="3" name="Content Placeholder 2"/>
          <p:cNvSpPr>
            <a:spLocks noGrp="1"/>
          </p:cNvSpPr>
          <p:nvPr>
            <p:ph idx="1"/>
          </p:nvPr>
        </p:nvSpPr>
        <p:spPr/>
        <p:txBody>
          <a:bodyPr/>
          <a:lstStyle/>
          <a:p>
            <a:pPr marL="457200" indent="-457200">
              <a:buFont typeface="+mj-lt"/>
              <a:buAutoNum type="arabicPeriod"/>
            </a:pPr>
            <a:r>
              <a:rPr lang="en-GB" dirty="0"/>
              <a:t>Generate &amp; display a form</a:t>
            </a:r>
          </a:p>
          <a:p>
            <a:pPr lvl="1"/>
            <a:r>
              <a:rPr lang="en-GB" dirty="0"/>
              <a:t>Form action links to script to process form</a:t>
            </a:r>
          </a:p>
          <a:p>
            <a:pPr marL="457200" indent="-457200">
              <a:buFont typeface="+mj-lt"/>
              <a:buAutoNum type="arabicPeriod"/>
            </a:pPr>
            <a:r>
              <a:rPr lang="en-GB" dirty="0"/>
              <a:t>Process script:</a:t>
            </a:r>
          </a:p>
          <a:p>
            <a:pPr marL="731837" lvl="1" indent="-457200">
              <a:buFont typeface="+mj-lt"/>
              <a:buAutoNum type="arabicPeriod"/>
            </a:pPr>
            <a:r>
              <a:rPr lang="en-GB" dirty="0"/>
              <a:t>Retrieve variables from the request</a:t>
            </a:r>
          </a:p>
          <a:p>
            <a:pPr marL="731837" lvl="1" indent="-457200">
              <a:buFont typeface="+mj-lt"/>
              <a:buAutoNum type="arabicPeriod"/>
            </a:pPr>
            <a:r>
              <a:rPr lang="en-GB" dirty="0"/>
              <a:t>Check variables are valid</a:t>
            </a:r>
          </a:p>
          <a:p>
            <a:pPr marL="731837" lvl="1" indent="-457200">
              <a:buFont typeface="+mj-lt"/>
              <a:buAutoNum type="arabicPeriod"/>
            </a:pPr>
            <a:r>
              <a:rPr lang="en-GB" dirty="0"/>
              <a:t>If not valid then</a:t>
            </a:r>
          </a:p>
          <a:p>
            <a:pPr marL="1004887" lvl="2" indent="-457200">
              <a:buFont typeface="+mj-lt"/>
              <a:buAutoNum type="arabicPeriod"/>
            </a:pPr>
            <a:r>
              <a:rPr lang="en-GB" dirty="0"/>
              <a:t>Give error message</a:t>
            </a:r>
          </a:p>
          <a:p>
            <a:pPr marL="731837" lvl="1" indent="-457200">
              <a:buFont typeface="+mj-lt"/>
              <a:buAutoNum type="arabicPeriod"/>
            </a:pPr>
            <a:r>
              <a:rPr lang="en-GB" dirty="0"/>
              <a:t>else</a:t>
            </a:r>
          </a:p>
          <a:p>
            <a:pPr marL="1004887" lvl="2" indent="-457200">
              <a:buFont typeface="+mj-lt"/>
              <a:buAutoNum type="arabicPeriod"/>
            </a:pPr>
            <a:r>
              <a:rPr lang="en-GB" dirty="0"/>
              <a:t>sanitise those variables</a:t>
            </a:r>
          </a:p>
          <a:p>
            <a:pPr marL="1004887" lvl="2" indent="-457200">
              <a:buFont typeface="+mj-lt"/>
              <a:buAutoNum type="arabicPeriod"/>
            </a:pPr>
            <a:r>
              <a:rPr lang="en-GB" dirty="0"/>
              <a:t>Connect to server</a:t>
            </a:r>
          </a:p>
          <a:p>
            <a:pPr marL="1004887" lvl="2" indent="-457200">
              <a:buFont typeface="+mj-lt"/>
              <a:buAutoNum type="arabicPeriod"/>
            </a:pPr>
            <a:r>
              <a:rPr lang="en-GB" dirty="0"/>
              <a:t>Construct SQL query</a:t>
            </a:r>
          </a:p>
          <a:p>
            <a:pPr marL="1004887" lvl="2" indent="-457200">
              <a:buFont typeface="+mj-lt"/>
              <a:buAutoNum type="arabicPeriod"/>
            </a:pPr>
            <a:r>
              <a:rPr lang="en-GB" dirty="0"/>
              <a:t>Execute query</a:t>
            </a:r>
          </a:p>
          <a:p>
            <a:pPr marL="457200" indent="-457200">
              <a:buFont typeface="+mj-lt"/>
              <a:buAutoNum type="arabicPeriod"/>
            </a:pPr>
            <a:r>
              <a:rPr lang="en-GB" dirty="0"/>
              <a:t>Link back…</a:t>
            </a:r>
          </a:p>
          <a:p>
            <a:pPr marL="0" indent="0">
              <a:buNone/>
            </a:pPr>
            <a:endParaRPr lang="en-GB" dirty="0"/>
          </a:p>
        </p:txBody>
      </p:sp>
      <p:sp>
        <p:nvSpPr>
          <p:cNvPr id="4" name="Text Box 4"/>
          <p:cNvSpPr txBox="1">
            <a:spLocks noChangeArrowheads="1"/>
          </p:cNvSpPr>
          <p:nvPr/>
        </p:nvSpPr>
        <p:spPr bwMode="auto">
          <a:xfrm>
            <a:off x="5812066" y="3876686"/>
            <a:ext cx="2874734" cy="2031325"/>
          </a:xfrm>
          <a:prstGeom prst="rect">
            <a:avLst/>
          </a:prstGeom>
          <a:solidFill>
            <a:schemeClr val="accent2">
              <a:lumMod val="60000"/>
              <a:lumOff val="40000"/>
            </a:schemeClr>
          </a:solidFill>
          <a:ln w="9525">
            <a:solidFill>
              <a:srgbClr val="FF0000"/>
            </a:solidFill>
            <a:miter lim="800000"/>
            <a:headEnd/>
            <a:tailEnd/>
          </a:ln>
        </p:spPr>
        <p:txBody>
          <a:bodyPr wrap="squar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GB" altLang="en-US" sz="1800" dirty="0"/>
              <a:t>Note also that for clarity on the slides we won’t repeat all of the checking, sanitising and linking back steps that you looked at earlier – you would need to do them of course</a:t>
            </a:r>
          </a:p>
        </p:txBody>
      </p:sp>
      <p:sp>
        <p:nvSpPr>
          <p:cNvPr id="5" name="Text Box 4"/>
          <p:cNvSpPr txBox="1">
            <a:spLocks noChangeArrowheads="1"/>
          </p:cNvSpPr>
          <p:nvPr/>
        </p:nvSpPr>
        <p:spPr bwMode="auto">
          <a:xfrm>
            <a:off x="5812066" y="2661367"/>
            <a:ext cx="2874734" cy="646331"/>
          </a:xfrm>
          <a:prstGeom prst="rect">
            <a:avLst/>
          </a:prstGeom>
          <a:solidFill>
            <a:schemeClr val="accent2">
              <a:lumMod val="60000"/>
              <a:lumOff val="40000"/>
            </a:schemeClr>
          </a:solidFill>
          <a:ln w="9525">
            <a:solidFill>
              <a:srgbClr val="FF0000"/>
            </a:solidFill>
            <a:miter lim="800000"/>
            <a:headEnd/>
            <a:tailEnd/>
          </a:ln>
        </p:spPr>
        <p:txBody>
          <a:bodyPr wrap="squar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GB" altLang="en-US" sz="1800" dirty="0"/>
              <a:t>Note the steps are similar to those for inserting</a:t>
            </a:r>
          </a:p>
        </p:txBody>
      </p:sp>
    </p:spTree>
    <p:extLst>
      <p:ext uri="{BB962C8B-B14F-4D97-AF65-F5344CB8AC3E}">
        <p14:creationId xmlns:p14="http://schemas.microsoft.com/office/powerpoint/2010/main" val="2751863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94500"/>
            <a:ext cx="8229600" cy="990600"/>
          </a:xfrm>
        </p:spPr>
        <p:txBody>
          <a:bodyPr>
            <a:normAutofit/>
          </a:bodyPr>
          <a:lstStyle/>
          <a:p>
            <a:r>
              <a:rPr lang="en-GB" altLang="en-US" dirty="0"/>
              <a:t>Updating a record – example form</a:t>
            </a:r>
          </a:p>
        </p:txBody>
      </p:sp>
      <p:sp>
        <p:nvSpPr>
          <p:cNvPr id="11267" name="Rectangle 3"/>
          <p:cNvSpPr>
            <a:spLocks noGrp="1" noChangeArrowheads="1"/>
          </p:cNvSpPr>
          <p:nvPr>
            <p:ph type="body" sz="half" idx="1"/>
          </p:nvPr>
        </p:nvSpPr>
        <p:spPr>
          <a:xfrm>
            <a:off x="457200" y="1441463"/>
            <a:ext cx="4610542" cy="5329727"/>
          </a:xfrm>
          <a:ln w="3175">
            <a:solidFill>
              <a:srgbClr val="000000"/>
            </a:solidFill>
            <a:miter lim="800000"/>
            <a:headEnd/>
            <a:tailEnd/>
          </a:ln>
        </p:spPr>
        <p:txBody>
          <a:bodyPr/>
          <a:lstStyle/>
          <a:p>
            <a:pPr marL="447675" indent="-447675">
              <a:lnSpc>
                <a:spcPct val="80000"/>
              </a:lnSpc>
              <a:buFont typeface="Wingdings" panose="05000000000000000000" pitchFamily="2" charset="2"/>
              <a:buNone/>
            </a:pPr>
            <a:r>
              <a:rPr lang="en-GB" altLang="en-US" sz="1800" dirty="0">
                <a:latin typeface="+mj-lt"/>
              </a:rPr>
              <a:t>&lt;form method="get" </a:t>
            </a:r>
          </a:p>
          <a:p>
            <a:pPr marL="447675" indent="-447675">
              <a:lnSpc>
                <a:spcPct val="80000"/>
              </a:lnSpc>
              <a:buFont typeface="Wingdings" panose="05000000000000000000" pitchFamily="2" charset="2"/>
              <a:buNone/>
            </a:pPr>
            <a:r>
              <a:rPr lang="en-GB" altLang="en-US" sz="1800" dirty="0">
                <a:latin typeface="+mj-lt"/>
              </a:rPr>
              <a:t>          action="updateProduct.php"&gt;</a:t>
            </a:r>
          </a:p>
          <a:p>
            <a:pPr marL="447675" indent="-447675">
              <a:lnSpc>
                <a:spcPct val="80000"/>
              </a:lnSpc>
              <a:buFont typeface="Wingdings" panose="05000000000000000000" pitchFamily="2" charset="2"/>
              <a:buNone/>
            </a:pPr>
            <a:r>
              <a:rPr lang="en-GB" altLang="en-US" sz="1800" dirty="0">
                <a:latin typeface="+mj-lt"/>
              </a:rPr>
              <a:t>Product Code</a:t>
            </a:r>
          </a:p>
          <a:p>
            <a:pPr marL="447675" indent="-447675">
              <a:lnSpc>
                <a:spcPct val="80000"/>
              </a:lnSpc>
              <a:buFont typeface="Wingdings" panose="05000000000000000000" pitchFamily="2" charset="2"/>
              <a:buNone/>
            </a:pPr>
            <a:r>
              <a:rPr lang="en-GB" altLang="en-US" sz="1800" dirty="0">
                <a:latin typeface="+mj-lt"/>
              </a:rPr>
              <a:t>&lt;input type="text" name="</a:t>
            </a:r>
            <a:r>
              <a:rPr lang="en-GB" sz="1800" dirty="0" err="1"/>
              <a:t>productCode</a:t>
            </a:r>
            <a:r>
              <a:rPr lang="en-GB" altLang="en-US" sz="1800" dirty="0">
                <a:latin typeface="+mj-lt"/>
              </a:rPr>
              <a:t>"&gt;</a:t>
            </a:r>
          </a:p>
          <a:p>
            <a:pPr marL="0" indent="0">
              <a:buNone/>
            </a:pPr>
            <a:r>
              <a:rPr lang="en-GB" sz="1800" dirty="0"/>
              <a:t>Product name </a:t>
            </a:r>
          </a:p>
          <a:p>
            <a:pPr marL="0" indent="0">
              <a:buNone/>
            </a:pPr>
            <a:r>
              <a:rPr lang="en-GB" sz="1800" dirty="0"/>
              <a:t>&lt;input type="text" name="</a:t>
            </a:r>
            <a:r>
              <a:rPr lang="en-GB" sz="1800" dirty="0" err="1"/>
              <a:t>productName</a:t>
            </a:r>
            <a:r>
              <a:rPr lang="en-GB" sz="1800" dirty="0"/>
              <a:t>"&gt;</a:t>
            </a:r>
          </a:p>
          <a:p>
            <a:pPr marL="0" indent="0">
              <a:buNone/>
            </a:pPr>
            <a:r>
              <a:rPr lang="en-GB" altLang="en-US" sz="1800" dirty="0">
                <a:latin typeface="+mj-lt"/>
              </a:rPr>
              <a:t>Description </a:t>
            </a:r>
          </a:p>
          <a:p>
            <a:pPr marL="447675" indent="-447675">
              <a:lnSpc>
                <a:spcPct val="80000"/>
              </a:lnSpc>
              <a:buNone/>
            </a:pPr>
            <a:r>
              <a:rPr lang="en-GB" sz="1800" dirty="0"/>
              <a:t>&lt;textarea name="</a:t>
            </a:r>
            <a:r>
              <a:rPr lang="en-GB" altLang="en-US" sz="1800" dirty="0"/>
              <a:t>description</a:t>
            </a:r>
            <a:r>
              <a:rPr lang="en-GB" sz="1800" dirty="0"/>
              <a:t>"&gt;&lt;/textarea&gt;</a:t>
            </a:r>
            <a:endParaRPr lang="en-GB" altLang="en-US" sz="1800" dirty="0">
              <a:latin typeface="+mj-lt"/>
            </a:endParaRPr>
          </a:p>
          <a:p>
            <a:pPr marL="0" indent="0">
              <a:lnSpc>
                <a:spcPct val="80000"/>
              </a:lnSpc>
              <a:buNone/>
            </a:pPr>
            <a:r>
              <a:rPr lang="en-GB" altLang="en-US" sz="1800" dirty="0">
                <a:latin typeface="+mj-lt"/>
              </a:rPr>
              <a:t>Category </a:t>
            </a:r>
          </a:p>
          <a:p>
            <a:pPr marL="0" indent="0">
              <a:buNone/>
            </a:pPr>
            <a:r>
              <a:rPr lang="en-GB" sz="1800" dirty="0">
                <a:latin typeface="+mj-lt"/>
              </a:rPr>
              <a:t>&lt;select name="categoryid"&gt;</a:t>
            </a:r>
          </a:p>
          <a:p>
            <a:pPr marL="0" indent="0">
              <a:buNone/>
            </a:pPr>
            <a:r>
              <a:rPr lang="en-GB" sz="1800" dirty="0">
                <a:latin typeface="+mj-lt"/>
              </a:rPr>
              <a:t>     &lt;option value="c1"&gt;CD&lt;/option&gt;</a:t>
            </a:r>
          </a:p>
          <a:p>
            <a:pPr marL="0" indent="0">
              <a:buNone/>
            </a:pPr>
            <a:r>
              <a:rPr lang="en-GB" sz="1800" dirty="0">
                <a:latin typeface="+mj-lt"/>
              </a:rPr>
              <a:t>     &lt;option value="c2"&gt;DVD&lt;/option&gt;</a:t>
            </a:r>
          </a:p>
          <a:p>
            <a:pPr marL="0" indent="0">
              <a:buNone/>
            </a:pPr>
            <a:r>
              <a:rPr lang="en-GB" sz="1800" dirty="0">
                <a:latin typeface="+mj-lt"/>
              </a:rPr>
              <a:t>     &lt;option value="c3"&gt;Software&lt;/option&gt;</a:t>
            </a:r>
          </a:p>
          <a:p>
            <a:pPr marL="0" indent="0">
              <a:buNone/>
            </a:pPr>
            <a:r>
              <a:rPr lang="en-GB" sz="1800" dirty="0">
                <a:latin typeface="+mj-lt"/>
              </a:rPr>
              <a:t>&lt;/select&gt;</a:t>
            </a:r>
            <a:endParaRPr lang="en-GB" altLang="en-US" sz="1800" dirty="0">
              <a:latin typeface="+mj-lt"/>
            </a:endParaRPr>
          </a:p>
          <a:p>
            <a:pPr marL="447675" indent="-447675">
              <a:lnSpc>
                <a:spcPct val="80000"/>
              </a:lnSpc>
              <a:buFont typeface="Wingdings" panose="05000000000000000000" pitchFamily="2" charset="2"/>
              <a:buNone/>
            </a:pPr>
            <a:r>
              <a:rPr lang="en-GB" altLang="en-US" sz="1800" dirty="0">
                <a:latin typeface="+mj-lt"/>
              </a:rPr>
              <a:t>Price </a:t>
            </a:r>
          </a:p>
          <a:p>
            <a:pPr marL="447675" indent="-447675">
              <a:lnSpc>
                <a:spcPct val="80000"/>
              </a:lnSpc>
              <a:buFont typeface="Wingdings" panose="05000000000000000000" pitchFamily="2" charset="2"/>
              <a:buNone/>
            </a:pPr>
            <a:r>
              <a:rPr lang="en-GB" altLang="en-US" sz="1800" dirty="0">
                <a:latin typeface="+mj-lt"/>
              </a:rPr>
              <a:t>&lt;input type="text" name="price"&gt;</a:t>
            </a:r>
            <a:endParaRPr lang="en-GB" altLang="en-US" sz="1800" b="1" dirty="0">
              <a:solidFill>
                <a:srgbClr val="FF0000"/>
              </a:solidFill>
              <a:latin typeface="+mj-lt"/>
            </a:endParaRPr>
          </a:p>
          <a:p>
            <a:pPr marL="447675" indent="-447675">
              <a:lnSpc>
                <a:spcPct val="80000"/>
              </a:lnSpc>
              <a:buFont typeface="Wingdings" panose="05000000000000000000" pitchFamily="2" charset="2"/>
              <a:buNone/>
            </a:pPr>
            <a:r>
              <a:rPr lang="en-GB" altLang="en-US" sz="1800" dirty="0">
                <a:latin typeface="+mj-lt"/>
              </a:rPr>
              <a:t>&lt;input type="submit" value="Update"&gt;</a:t>
            </a:r>
          </a:p>
          <a:p>
            <a:pPr marL="447675" indent="-447675">
              <a:lnSpc>
                <a:spcPct val="80000"/>
              </a:lnSpc>
              <a:buFont typeface="Wingdings" panose="05000000000000000000" pitchFamily="2" charset="2"/>
              <a:buNone/>
            </a:pPr>
            <a:r>
              <a:rPr lang="en-GB" altLang="en-US" sz="1800" dirty="0">
                <a:latin typeface="+mj-lt"/>
              </a:rPr>
              <a:t>&lt;/form&gt;</a:t>
            </a:r>
          </a:p>
        </p:txBody>
      </p:sp>
      <p:sp>
        <p:nvSpPr>
          <p:cNvPr id="11268" name="Rectangle 4"/>
          <p:cNvSpPr>
            <a:spLocks noGrp="1" noChangeArrowheads="1"/>
          </p:cNvSpPr>
          <p:nvPr>
            <p:ph type="body" sz="half" idx="2"/>
          </p:nvPr>
        </p:nvSpPr>
        <p:spPr>
          <a:xfrm>
            <a:off x="5020600" y="1700213"/>
            <a:ext cx="4038600" cy="4968875"/>
          </a:xfrm>
        </p:spPr>
        <p:txBody>
          <a:bodyPr/>
          <a:lstStyle/>
          <a:p>
            <a:pPr>
              <a:lnSpc>
                <a:spcPct val="80000"/>
              </a:lnSpc>
              <a:buFont typeface="Wingdings" panose="05000000000000000000" pitchFamily="2" charset="2"/>
              <a:buNone/>
            </a:pPr>
            <a:endParaRPr lang="en-GB" altLang="en-US" sz="1800" dirty="0"/>
          </a:p>
          <a:p>
            <a:pPr>
              <a:lnSpc>
                <a:spcPct val="80000"/>
              </a:lnSpc>
              <a:buFont typeface="Wingdings" panose="05000000000000000000" pitchFamily="2" charset="2"/>
              <a:buNone/>
            </a:pPr>
            <a:endParaRPr lang="en-GB" altLang="en-US" sz="1800" dirty="0"/>
          </a:p>
          <a:p>
            <a:pPr>
              <a:lnSpc>
                <a:spcPct val="80000"/>
              </a:lnSpc>
              <a:buFont typeface="Wingdings" panose="05000000000000000000" pitchFamily="2" charset="2"/>
              <a:buNone/>
            </a:pPr>
            <a:endParaRPr lang="en-GB" altLang="en-US" sz="1800" dirty="0"/>
          </a:p>
          <a:p>
            <a:pPr>
              <a:lnSpc>
                <a:spcPct val="80000"/>
              </a:lnSpc>
              <a:buFont typeface="Wingdings" panose="05000000000000000000" pitchFamily="2" charset="2"/>
              <a:buNone/>
            </a:pPr>
            <a:endParaRPr lang="en-GB" altLang="en-US" sz="1800" dirty="0"/>
          </a:p>
          <a:p>
            <a:pPr>
              <a:lnSpc>
                <a:spcPct val="80000"/>
              </a:lnSpc>
              <a:buFont typeface="Wingdings" panose="05000000000000000000" pitchFamily="2" charset="2"/>
              <a:buNone/>
            </a:pPr>
            <a:endParaRPr lang="en-GB" altLang="en-US" sz="1800" dirty="0"/>
          </a:p>
          <a:p>
            <a:pPr>
              <a:lnSpc>
                <a:spcPct val="80000"/>
              </a:lnSpc>
              <a:buFont typeface="Wingdings" panose="05000000000000000000" pitchFamily="2" charset="2"/>
              <a:buNone/>
            </a:pPr>
            <a:endParaRPr lang="en-GB" altLang="en-US" sz="1800" dirty="0"/>
          </a:p>
          <a:p>
            <a:pPr>
              <a:lnSpc>
                <a:spcPct val="80000"/>
              </a:lnSpc>
            </a:pPr>
            <a:endParaRPr lang="en-GB" altLang="en-US" sz="1600" dirty="0"/>
          </a:p>
          <a:p>
            <a:pPr>
              <a:lnSpc>
                <a:spcPct val="80000"/>
              </a:lnSpc>
            </a:pPr>
            <a:endParaRPr lang="en-GB" altLang="en-US" sz="1600" dirty="0"/>
          </a:p>
          <a:p>
            <a:pPr>
              <a:lnSpc>
                <a:spcPct val="80000"/>
              </a:lnSpc>
            </a:pPr>
            <a:endParaRPr lang="en-GB" altLang="en-US" sz="1600" dirty="0"/>
          </a:p>
          <a:p>
            <a:pPr>
              <a:lnSpc>
                <a:spcPct val="80000"/>
              </a:lnSpc>
            </a:pPr>
            <a:endParaRPr lang="en-GB" altLang="en-US" sz="1600" dirty="0"/>
          </a:p>
          <a:p>
            <a:pPr>
              <a:lnSpc>
                <a:spcPct val="80000"/>
              </a:lnSpc>
            </a:pPr>
            <a:endParaRPr lang="en-GB" altLang="en-US" sz="1600" dirty="0"/>
          </a:p>
          <a:p>
            <a:pPr marL="0" indent="0">
              <a:lnSpc>
                <a:spcPct val="80000"/>
              </a:lnSpc>
              <a:buNone/>
            </a:pPr>
            <a:endParaRPr lang="en-GB" altLang="en-US" sz="1600" dirty="0"/>
          </a:p>
          <a:p>
            <a:pPr>
              <a:lnSpc>
                <a:spcPct val="80000"/>
              </a:lnSpc>
            </a:pPr>
            <a:r>
              <a:rPr lang="en-GB" altLang="en-US" sz="2000" dirty="0"/>
              <a:t>The form collects the new field values and passes them as parameters to the server</a:t>
            </a:r>
          </a:p>
          <a:p>
            <a:pPr>
              <a:lnSpc>
                <a:spcPct val="80000"/>
              </a:lnSpc>
            </a:pPr>
            <a:r>
              <a:rPr lang="en-GB" altLang="en-US" sz="2000" dirty="0"/>
              <a:t>A php script will then access the parameter data and use it to update a record in the products table</a:t>
            </a:r>
          </a:p>
        </p:txBody>
      </p:sp>
      <p:pic>
        <p:nvPicPr>
          <p:cNvPr id="7" name="Picture 6"/>
          <p:cNvPicPr>
            <a:picLocks noChangeAspect="1"/>
          </p:cNvPicPr>
          <p:nvPr/>
        </p:nvPicPr>
        <p:blipFill>
          <a:blip r:embed="rId3"/>
          <a:stretch>
            <a:fillRect/>
          </a:stretch>
        </p:blipFill>
        <p:spPr>
          <a:xfrm>
            <a:off x="5332879" y="1441463"/>
            <a:ext cx="3353921" cy="3091680"/>
          </a:xfrm>
          <a:prstGeom prst="rect">
            <a:avLst/>
          </a:prstGeom>
          <a:ln>
            <a:solidFill>
              <a:schemeClr val="tx1"/>
            </a:solidFill>
          </a:ln>
        </p:spPr>
      </p:pic>
    </p:spTree>
    <p:extLst>
      <p:ext uri="{BB962C8B-B14F-4D97-AF65-F5344CB8AC3E}">
        <p14:creationId xmlns:p14="http://schemas.microsoft.com/office/powerpoint/2010/main" val="3728386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54106"/>
            <a:ext cx="8229600" cy="990600"/>
          </a:xfrm>
        </p:spPr>
        <p:txBody>
          <a:bodyPr>
            <a:normAutofit/>
          </a:bodyPr>
          <a:lstStyle/>
          <a:p>
            <a:r>
              <a:rPr lang="en-GB" altLang="en-US" sz="3500" dirty="0"/>
              <a:t>The update process</a:t>
            </a:r>
          </a:p>
        </p:txBody>
      </p:sp>
      <p:sp>
        <p:nvSpPr>
          <p:cNvPr id="12291" name="Rectangle 3"/>
          <p:cNvSpPr>
            <a:spLocks noGrp="1" noChangeArrowheads="1"/>
          </p:cNvSpPr>
          <p:nvPr>
            <p:ph type="body" idx="1"/>
          </p:nvPr>
        </p:nvSpPr>
        <p:spPr>
          <a:xfrm>
            <a:off x="160256" y="1344706"/>
            <a:ext cx="8927182" cy="5513294"/>
          </a:xfrm>
        </p:spPr>
        <p:txBody>
          <a:bodyPr/>
          <a:lstStyle/>
          <a:p>
            <a:pPr>
              <a:lnSpc>
                <a:spcPct val="90000"/>
              </a:lnSpc>
            </a:pPr>
            <a:r>
              <a:rPr lang="en-GB" sz="2000" dirty="0"/>
              <a:t>Retrieve the variables. </a:t>
            </a:r>
            <a:r>
              <a:rPr lang="en-GB" sz="2000" dirty="0" smtClean="0"/>
              <a:t>Example:</a:t>
            </a:r>
          </a:p>
          <a:p>
            <a:pPr>
              <a:lnSpc>
                <a:spcPct val="90000"/>
              </a:lnSpc>
            </a:pPr>
            <a:endParaRPr lang="en-GB" sz="500" dirty="0"/>
          </a:p>
          <a:p>
            <a:pPr marL="0" indent="0">
              <a:lnSpc>
                <a:spcPct val="90000"/>
              </a:lnSpc>
              <a:buNone/>
            </a:pPr>
            <a:r>
              <a:rPr lang="en-GB" sz="2000" dirty="0">
                <a:latin typeface="Courier"/>
              </a:rPr>
              <a:t>   </a:t>
            </a:r>
            <a:r>
              <a:rPr lang="en-GB" sz="1800" dirty="0">
                <a:latin typeface="Courier"/>
              </a:rPr>
              <a:t>$price = isset($_REQUEST[</a:t>
            </a:r>
            <a:r>
              <a:rPr lang="en-GB" altLang="en-US" sz="1800" dirty="0">
                <a:latin typeface="Courier"/>
              </a:rPr>
              <a:t>'</a:t>
            </a:r>
            <a:r>
              <a:rPr lang="en-GB" sz="1800" dirty="0">
                <a:latin typeface="Courier"/>
              </a:rPr>
              <a:t>price</a:t>
            </a:r>
            <a:r>
              <a:rPr lang="en-GB" altLang="en-US" sz="1800" dirty="0">
                <a:latin typeface="Courier"/>
              </a:rPr>
              <a:t>'</a:t>
            </a:r>
            <a:r>
              <a:rPr lang="en-GB" sz="1800" dirty="0">
                <a:latin typeface="Courier"/>
              </a:rPr>
              <a:t>]) ? </a:t>
            </a:r>
          </a:p>
          <a:p>
            <a:pPr marL="0" indent="0">
              <a:buNone/>
            </a:pPr>
            <a:r>
              <a:rPr lang="en-GB" sz="1800" dirty="0">
                <a:latin typeface="Courier"/>
              </a:rPr>
              <a:t>		     $_REQUEST[</a:t>
            </a:r>
            <a:r>
              <a:rPr lang="en-GB" altLang="en-US" sz="1800" dirty="0">
                <a:latin typeface="Courier"/>
              </a:rPr>
              <a:t>'</a:t>
            </a:r>
            <a:r>
              <a:rPr lang="en-GB" sz="1800" dirty="0">
                <a:latin typeface="Courier"/>
              </a:rPr>
              <a:t>price</a:t>
            </a:r>
            <a:r>
              <a:rPr lang="en-GB" altLang="en-US" sz="1800" dirty="0">
                <a:latin typeface="Courier"/>
              </a:rPr>
              <a:t>'</a:t>
            </a:r>
            <a:r>
              <a:rPr lang="en-GB" sz="1800" dirty="0">
                <a:latin typeface="Courier"/>
              </a:rPr>
              <a:t>] : null</a:t>
            </a:r>
            <a:r>
              <a:rPr lang="en-GB" sz="1800" dirty="0" smtClean="0">
                <a:latin typeface="Courier"/>
              </a:rPr>
              <a:t>;</a:t>
            </a:r>
          </a:p>
          <a:p>
            <a:pPr marL="0" indent="0">
              <a:buNone/>
            </a:pPr>
            <a:endParaRPr lang="en-GB" sz="1200" dirty="0">
              <a:latin typeface="Courier"/>
            </a:endParaRPr>
          </a:p>
          <a:p>
            <a:pPr lvl="1">
              <a:lnSpc>
                <a:spcPct val="90000"/>
              </a:lnSpc>
            </a:pPr>
            <a:r>
              <a:rPr lang="en-GB" sz="1800" i="1" noProof="1"/>
              <a:t>Remember you would validate before doing the following, see last week’s slides</a:t>
            </a:r>
          </a:p>
          <a:p>
            <a:pPr>
              <a:lnSpc>
                <a:spcPct val="90000"/>
              </a:lnSpc>
            </a:pPr>
            <a:endParaRPr lang="en-GB" sz="800" noProof="1" smtClean="0"/>
          </a:p>
          <a:p>
            <a:pPr>
              <a:lnSpc>
                <a:spcPct val="90000"/>
              </a:lnSpc>
            </a:pPr>
            <a:r>
              <a:rPr lang="en-GB" sz="2000" noProof="1" smtClean="0"/>
              <a:t>Connect </a:t>
            </a:r>
            <a:r>
              <a:rPr lang="en-GB" sz="2000" noProof="1"/>
              <a:t>to the server (as you have already learnt to do) </a:t>
            </a:r>
          </a:p>
          <a:p>
            <a:pPr lvl="1">
              <a:lnSpc>
                <a:spcPct val="90000"/>
              </a:lnSpc>
            </a:pPr>
            <a:r>
              <a:rPr lang="en-GB" sz="1800" i="1" noProof="1" smtClean="0"/>
              <a:t>Remember </a:t>
            </a:r>
            <a:r>
              <a:rPr lang="en-GB" sz="1800" i="1" noProof="1"/>
              <a:t>you would also sanitise before continuing, see last week’s slides</a:t>
            </a:r>
          </a:p>
          <a:p>
            <a:pPr>
              <a:lnSpc>
                <a:spcPct val="90000"/>
              </a:lnSpc>
            </a:pPr>
            <a:endParaRPr lang="en-GB" sz="800" noProof="1" smtClean="0"/>
          </a:p>
          <a:p>
            <a:pPr>
              <a:lnSpc>
                <a:spcPct val="90000"/>
              </a:lnSpc>
            </a:pPr>
            <a:r>
              <a:rPr lang="en-GB" sz="2000" noProof="1" smtClean="0"/>
              <a:t>Construct </a:t>
            </a:r>
            <a:r>
              <a:rPr lang="en-GB" sz="2000" noProof="1"/>
              <a:t>the sql query, but using the retrieved variables:</a:t>
            </a:r>
            <a:r>
              <a:rPr lang="en-GB" altLang="en-US" sz="2000" dirty="0"/>
              <a:t>	        </a:t>
            </a:r>
          </a:p>
          <a:p>
            <a:pPr marL="995362" lvl="2" indent="-447675">
              <a:lnSpc>
                <a:spcPct val="90000"/>
              </a:lnSpc>
              <a:buFont typeface="Wingdings" panose="05000000000000000000" pitchFamily="2" charset="2"/>
              <a:buNone/>
            </a:pPr>
            <a:r>
              <a:rPr lang="en-GB" altLang="en-US" dirty="0">
                <a:latin typeface="Courier"/>
              </a:rPr>
              <a:t>$updateSQL = "UPDATE products SET</a:t>
            </a:r>
          </a:p>
          <a:p>
            <a:pPr marL="995362" lvl="2" indent="-447675">
              <a:lnSpc>
                <a:spcPct val="90000"/>
              </a:lnSpc>
              <a:buFont typeface="Wingdings" panose="05000000000000000000" pitchFamily="2" charset="2"/>
              <a:buNone/>
            </a:pPr>
            <a:r>
              <a:rPr lang="en-GB" dirty="0">
                <a:latin typeface="Courier"/>
              </a:rPr>
              <a:t>productName = '</a:t>
            </a:r>
            <a:r>
              <a:rPr lang="en-GB" dirty="0">
                <a:solidFill>
                  <a:srgbClr val="FF0000"/>
                </a:solidFill>
                <a:latin typeface="Courier"/>
              </a:rPr>
              <a:t>$productName</a:t>
            </a:r>
            <a:r>
              <a:rPr lang="en-GB" dirty="0">
                <a:latin typeface="Courier"/>
              </a:rPr>
              <a:t>',</a:t>
            </a:r>
            <a:r>
              <a:rPr lang="en-GB" altLang="en-US" dirty="0">
                <a:latin typeface="Courier"/>
              </a:rPr>
              <a:t> </a:t>
            </a:r>
          </a:p>
          <a:p>
            <a:pPr marL="995362" lvl="2" indent="-447675">
              <a:lnSpc>
                <a:spcPct val="90000"/>
              </a:lnSpc>
              <a:buFont typeface="Wingdings" panose="05000000000000000000" pitchFamily="2" charset="2"/>
              <a:buNone/>
            </a:pPr>
            <a:r>
              <a:rPr lang="en-GB" altLang="en-US" dirty="0">
                <a:latin typeface="Courier"/>
              </a:rPr>
              <a:t>description = '</a:t>
            </a:r>
            <a:r>
              <a:rPr lang="en-GB" altLang="en-US" dirty="0">
                <a:solidFill>
                  <a:srgbClr val="FF0000"/>
                </a:solidFill>
                <a:latin typeface="Courier"/>
              </a:rPr>
              <a:t>$description</a:t>
            </a:r>
            <a:r>
              <a:rPr lang="en-GB" altLang="en-US" dirty="0">
                <a:latin typeface="Courier"/>
              </a:rPr>
              <a:t>', </a:t>
            </a:r>
          </a:p>
          <a:p>
            <a:pPr marL="995362" lvl="2" indent="-447675">
              <a:lnSpc>
                <a:spcPct val="90000"/>
              </a:lnSpc>
              <a:buFont typeface="Wingdings" panose="05000000000000000000" pitchFamily="2" charset="2"/>
              <a:buNone/>
            </a:pPr>
            <a:r>
              <a:rPr lang="en-GB" altLang="en-US" dirty="0">
                <a:latin typeface="Courier"/>
              </a:rPr>
              <a:t>categoryid = '</a:t>
            </a:r>
            <a:r>
              <a:rPr lang="en-GB" altLang="en-US" dirty="0">
                <a:solidFill>
                  <a:srgbClr val="FF0000"/>
                </a:solidFill>
                <a:latin typeface="Courier"/>
              </a:rPr>
              <a:t>$categoryid</a:t>
            </a:r>
            <a:r>
              <a:rPr lang="en-GB" altLang="en-US" dirty="0">
                <a:latin typeface="Courier"/>
              </a:rPr>
              <a:t>', </a:t>
            </a:r>
          </a:p>
          <a:p>
            <a:pPr marL="995362" lvl="2" indent="-447675">
              <a:lnSpc>
                <a:spcPct val="90000"/>
              </a:lnSpc>
              <a:buFont typeface="Wingdings" panose="05000000000000000000" pitchFamily="2" charset="2"/>
              <a:buNone/>
            </a:pPr>
            <a:r>
              <a:rPr lang="en-GB" altLang="en-US" dirty="0">
                <a:latin typeface="Courier"/>
              </a:rPr>
              <a:t>price = </a:t>
            </a:r>
            <a:r>
              <a:rPr lang="en-GB" altLang="en-US" dirty="0">
                <a:solidFill>
                  <a:srgbClr val="FF0000"/>
                </a:solidFill>
                <a:latin typeface="Courier"/>
              </a:rPr>
              <a:t>$price</a:t>
            </a:r>
            <a:r>
              <a:rPr lang="en-GB" altLang="en-US" dirty="0">
                <a:latin typeface="Courier"/>
              </a:rPr>
              <a:t> </a:t>
            </a:r>
          </a:p>
          <a:p>
            <a:pPr marL="995362" lvl="2" indent="-447675">
              <a:lnSpc>
                <a:spcPct val="90000"/>
              </a:lnSpc>
              <a:buFont typeface="Wingdings" panose="05000000000000000000" pitchFamily="2" charset="2"/>
              <a:buNone/>
            </a:pPr>
            <a:r>
              <a:rPr lang="en-GB" altLang="en-US" dirty="0">
                <a:latin typeface="Courier"/>
              </a:rPr>
              <a:t>WHERE itemCode = </a:t>
            </a:r>
            <a:r>
              <a:rPr lang="en-GB" altLang="en-US" dirty="0">
                <a:solidFill>
                  <a:srgbClr val="FF0000"/>
                </a:solidFill>
                <a:latin typeface="Courier"/>
              </a:rPr>
              <a:t>$</a:t>
            </a:r>
            <a:r>
              <a:rPr lang="en-GB" dirty="0">
                <a:solidFill>
                  <a:srgbClr val="FF0000"/>
                </a:solidFill>
                <a:latin typeface="Courier"/>
              </a:rPr>
              <a:t>productCode</a:t>
            </a:r>
            <a:r>
              <a:rPr lang="en-GB" altLang="en-US" dirty="0">
                <a:latin typeface="Courier"/>
              </a:rPr>
              <a:t>";</a:t>
            </a:r>
          </a:p>
          <a:p>
            <a:pPr>
              <a:lnSpc>
                <a:spcPct val="90000"/>
              </a:lnSpc>
            </a:pPr>
            <a:endParaRPr lang="en-GB" altLang="en-US" sz="600" dirty="0" smtClean="0"/>
          </a:p>
          <a:p>
            <a:pPr>
              <a:lnSpc>
                <a:spcPct val="90000"/>
              </a:lnSpc>
            </a:pPr>
            <a:r>
              <a:rPr lang="en-GB" altLang="en-US" sz="2000" dirty="0" smtClean="0"/>
              <a:t>Execute </a:t>
            </a:r>
            <a:r>
              <a:rPr lang="en-GB" altLang="en-US" sz="2000" dirty="0"/>
              <a:t>the query </a:t>
            </a:r>
          </a:p>
          <a:p>
            <a:pPr marL="547687" lvl="2" indent="0">
              <a:lnSpc>
                <a:spcPct val="90000"/>
              </a:lnSpc>
              <a:buNone/>
            </a:pPr>
            <a:r>
              <a:rPr lang="en-GB" altLang="en-US" dirty="0">
                <a:latin typeface="Courier"/>
              </a:rPr>
              <a:t>$success = $dbConn-&gt;query($updateSQL);</a:t>
            </a:r>
          </a:p>
          <a:p>
            <a:pPr>
              <a:lnSpc>
                <a:spcPct val="90000"/>
              </a:lnSpc>
            </a:pPr>
            <a:endParaRPr lang="en-GB" altLang="en-US" dirty="0"/>
          </a:p>
        </p:txBody>
      </p:sp>
      <p:sp>
        <p:nvSpPr>
          <p:cNvPr id="83972" name="Text Box 4"/>
          <p:cNvSpPr txBox="1">
            <a:spLocks noChangeArrowheads="1"/>
          </p:cNvSpPr>
          <p:nvPr/>
        </p:nvSpPr>
        <p:spPr bwMode="auto">
          <a:xfrm>
            <a:off x="6387101" y="4370007"/>
            <a:ext cx="2437254" cy="1200329"/>
          </a:xfrm>
          <a:prstGeom prst="rect">
            <a:avLst/>
          </a:prstGeom>
          <a:solidFill>
            <a:schemeClr val="accent2">
              <a:lumMod val="60000"/>
              <a:lumOff val="40000"/>
            </a:schemeClr>
          </a:solidFill>
          <a:ln w="9525">
            <a:solidFill>
              <a:srgbClr val="FF0000"/>
            </a:solidFill>
            <a:miter lim="800000"/>
            <a:headEnd/>
            <a:tailEnd/>
          </a:ln>
        </p:spPr>
        <p:txBody>
          <a:bodyPr wrap="squar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GB" altLang="en-US" sz="1800" dirty="0"/>
              <a:t>Substitute the values of the variables (the data from the web form)</a:t>
            </a:r>
          </a:p>
        </p:txBody>
      </p:sp>
    </p:spTree>
    <p:extLst>
      <p:ext uri="{BB962C8B-B14F-4D97-AF65-F5344CB8AC3E}">
        <p14:creationId xmlns:p14="http://schemas.microsoft.com/office/powerpoint/2010/main" val="272211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9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91">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291">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91">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291">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291">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291">
                                            <p:txEl>
                                              <p:pRg st="16" end="1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397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291">
                                            <p:txEl>
                                              <p:pRg st="18" end="1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291">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12750" y="188913"/>
            <a:ext cx="7543800" cy="1295400"/>
          </a:xfrm>
        </p:spPr>
        <p:txBody>
          <a:bodyPr/>
          <a:lstStyle/>
          <a:p>
            <a:r>
              <a:rPr lang="en-GB" altLang="en-US" dirty="0"/>
              <a:t>Improving the update process</a:t>
            </a:r>
          </a:p>
        </p:txBody>
      </p:sp>
      <p:sp>
        <p:nvSpPr>
          <p:cNvPr id="86019" name="Rectangle 3"/>
          <p:cNvSpPr>
            <a:spLocks noGrp="1" noChangeArrowheads="1"/>
          </p:cNvSpPr>
          <p:nvPr>
            <p:ph type="body" idx="1"/>
          </p:nvPr>
        </p:nvSpPr>
        <p:spPr/>
        <p:txBody>
          <a:bodyPr/>
          <a:lstStyle/>
          <a:p>
            <a:pPr marL="447675" indent="-447675"/>
            <a:r>
              <a:rPr lang="en-GB" altLang="en-US" sz="2800" dirty="0"/>
              <a:t>How could we improve on the previous update example?</a:t>
            </a:r>
          </a:p>
          <a:p>
            <a:pPr marL="889000" lvl="1" indent="-439738"/>
            <a:r>
              <a:rPr lang="en-GB" altLang="en-US" sz="2200" dirty="0"/>
              <a:t>We could allow the user to select a record to modify from a list of records and then have the current details for that record displayed in a form ready to </a:t>
            </a:r>
            <a:r>
              <a:rPr lang="en-GB" altLang="en-US" sz="2200" dirty="0" smtClean="0"/>
              <a:t>change</a:t>
            </a:r>
          </a:p>
          <a:p>
            <a:pPr marL="889000" lvl="1" indent="-439738"/>
            <a:endParaRPr lang="en-GB" altLang="en-US" sz="2200" dirty="0"/>
          </a:p>
          <a:p>
            <a:pPr marL="447675" indent="-447675"/>
            <a:r>
              <a:rPr lang="en-GB" altLang="en-US" sz="2800" dirty="0"/>
              <a:t>Possible methods include</a:t>
            </a:r>
          </a:p>
          <a:p>
            <a:pPr marL="889000" lvl="1" indent="-439738"/>
            <a:r>
              <a:rPr lang="en-GB" altLang="en-US" sz="2200" dirty="0"/>
              <a:t>Provide a clickable list of hyperlinks to choose from, good when there are lots of fields and many records, however, if there aren’t many choices then:-</a:t>
            </a:r>
          </a:p>
          <a:p>
            <a:pPr marL="1162050" lvl="2" indent="-439738"/>
            <a:r>
              <a:rPr lang="en-GB" altLang="en-US" sz="2000" dirty="0"/>
              <a:t>Provide a SELECT list of options to choose from</a:t>
            </a:r>
          </a:p>
          <a:p>
            <a:pPr marL="1162050" lvl="2" indent="-439738"/>
            <a:r>
              <a:rPr lang="en-GB" altLang="en-US" sz="2000" dirty="0"/>
              <a:t>Provide a list of checkboxes to choose from</a:t>
            </a:r>
          </a:p>
        </p:txBody>
      </p:sp>
    </p:spTree>
    <p:extLst>
      <p:ext uri="{BB962C8B-B14F-4D97-AF65-F5344CB8AC3E}">
        <p14:creationId xmlns:p14="http://schemas.microsoft.com/office/powerpoint/2010/main" val="1199701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animEffect transition="in" filter="checkerboard(across)">
                                      <p:cBhvr>
                                        <p:cTn id="7" dur="500"/>
                                        <p:tgtEl>
                                          <p:spTgt spid="860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6019">
                                            <p:txEl>
                                              <p:pRg st="3" end="3"/>
                                            </p:txEl>
                                          </p:spTgt>
                                        </p:tgtEl>
                                        <p:attrNameLst>
                                          <p:attrName>style.visibility</p:attrName>
                                        </p:attrNameLst>
                                      </p:cBhvr>
                                      <p:to>
                                        <p:strVal val="visible"/>
                                      </p:to>
                                    </p:set>
                                    <p:animEffect transition="in" filter="checkerboard(across)">
                                      <p:cBhvr>
                                        <p:cTn id="12" dur="500"/>
                                        <p:tgtEl>
                                          <p:spTgt spid="8601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86019">
                                            <p:txEl>
                                              <p:pRg st="4" end="4"/>
                                            </p:txEl>
                                          </p:spTgt>
                                        </p:tgtEl>
                                        <p:attrNameLst>
                                          <p:attrName>style.visibility</p:attrName>
                                        </p:attrNameLst>
                                      </p:cBhvr>
                                      <p:to>
                                        <p:strVal val="visible"/>
                                      </p:to>
                                    </p:set>
                                    <p:animEffect transition="in" filter="checkerboard(across)">
                                      <p:cBhvr>
                                        <p:cTn id="17" dur="500"/>
                                        <p:tgtEl>
                                          <p:spTgt spid="860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6019">
                                            <p:txEl>
                                              <p:pRg st="5" end="5"/>
                                            </p:txEl>
                                          </p:spTgt>
                                        </p:tgtEl>
                                        <p:attrNameLst>
                                          <p:attrName>style.visibility</p:attrName>
                                        </p:attrNameLst>
                                      </p:cBhvr>
                                      <p:to>
                                        <p:strVal val="visible"/>
                                      </p:to>
                                    </p:set>
                                    <p:animEffect transition="in" filter="checkerboard(across)">
                                      <p:cBhvr>
                                        <p:cTn id="22" dur="500"/>
                                        <p:tgtEl>
                                          <p:spTgt spid="8601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86019">
                                            <p:txEl>
                                              <p:pRg st="6" end="6"/>
                                            </p:txEl>
                                          </p:spTgt>
                                        </p:tgtEl>
                                        <p:attrNameLst>
                                          <p:attrName>style.visibility</p:attrName>
                                        </p:attrNameLst>
                                      </p:cBhvr>
                                      <p:to>
                                        <p:strVal val="visible"/>
                                      </p:to>
                                    </p:set>
                                    <p:animEffect transition="in" filter="checkerboard(across)">
                                      <p:cBhvr>
                                        <p:cTn id="27" dur="500"/>
                                        <p:tgtEl>
                                          <p:spTgt spid="860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2750" y="333375"/>
            <a:ext cx="7543800" cy="1295400"/>
          </a:xfrm>
        </p:spPr>
        <p:txBody>
          <a:bodyPr>
            <a:normAutofit fontScale="90000"/>
          </a:bodyPr>
          <a:lstStyle/>
          <a:p>
            <a:r>
              <a:rPr lang="en-GB" altLang="en-US" dirty="0"/>
              <a:t>Updating using hyperlinks – process overview </a:t>
            </a:r>
          </a:p>
        </p:txBody>
      </p:sp>
      <p:sp>
        <p:nvSpPr>
          <p:cNvPr id="88069" name="Text Box 5"/>
          <p:cNvSpPr txBox="1">
            <a:spLocks noChangeArrowheads="1"/>
          </p:cNvSpPr>
          <p:nvPr/>
        </p:nvSpPr>
        <p:spPr bwMode="auto">
          <a:xfrm>
            <a:off x="4914900" y="4868863"/>
            <a:ext cx="39782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GB" altLang="en-US" sz="1800" dirty="0"/>
              <a:t>On submission the modified details are sent to the server where an update script can use them to update the specified record</a:t>
            </a:r>
          </a:p>
        </p:txBody>
      </p:sp>
      <p:sp>
        <p:nvSpPr>
          <p:cNvPr id="88070" name="Text Box 6"/>
          <p:cNvSpPr txBox="1">
            <a:spLocks noChangeArrowheads="1"/>
          </p:cNvSpPr>
          <p:nvPr/>
        </p:nvSpPr>
        <p:spPr bwMode="auto">
          <a:xfrm>
            <a:off x="5003800" y="1844675"/>
            <a:ext cx="3600450" cy="23083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GB" altLang="en-US" sz="1800" dirty="0"/>
              <a:t>When clicked a link passes the product code of the selected record </a:t>
            </a:r>
            <a:r>
              <a:rPr lang="en-GB" altLang="en-US" sz="1800" b="1" i="1" dirty="0"/>
              <a:t>(we always link on the primary key)</a:t>
            </a:r>
            <a:r>
              <a:rPr lang="en-GB" altLang="en-US" sz="1800" b="1" dirty="0"/>
              <a:t> </a:t>
            </a:r>
            <a:r>
              <a:rPr lang="en-GB" altLang="en-US" sz="1800" b="1" i="1" dirty="0"/>
              <a:t> </a:t>
            </a:r>
            <a:r>
              <a:rPr lang="en-GB" altLang="en-US" sz="1800" dirty="0"/>
              <a:t>to the server via a query string where a script can use it to create a form that displays the current full details of the selected record </a:t>
            </a:r>
            <a:endParaRPr lang="en-GB" altLang="en-US" sz="1800" dirty="0">
              <a:solidFill>
                <a:srgbClr val="0000FF"/>
              </a:solidFill>
            </a:endParaRPr>
          </a:p>
        </p:txBody>
      </p:sp>
      <p:sp>
        <p:nvSpPr>
          <p:cNvPr id="14342" name="Text Box 14"/>
          <p:cNvSpPr txBox="1">
            <a:spLocks noChangeArrowheads="1"/>
          </p:cNvSpPr>
          <p:nvPr/>
        </p:nvSpPr>
        <p:spPr bwMode="auto">
          <a:xfrm>
            <a:off x="5194300" y="6331875"/>
            <a:ext cx="26638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GB" altLang="en-US" sz="1800" dirty="0"/>
              <a:t>PHP update script</a:t>
            </a:r>
          </a:p>
        </p:txBody>
      </p:sp>
      <p:pic>
        <p:nvPicPr>
          <p:cNvPr id="4" name="Picture 3"/>
          <p:cNvPicPr>
            <a:picLocks noChangeAspect="1"/>
          </p:cNvPicPr>
          <p:nvPr/>
        </p:nvPicPr>
        <p:blipFill>
          <a:blip r:embed="rId3"/>
          <a:stretch>
            <a:fillRect/>
          </a:stretch>
        </p:blipFill>
        <p:spPr>
          <a:xfrm>
            <a:off x="412749" y="2024722"/>
            <a:ext cx="4240273" cy="865072"/>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412748" y="3440113"/>
            <a:ext cx="2943909" cy="3238500"/>
          </a:xfrm>
          <a:prstGeom prst="rect">
            <a:avLst/>
          </a:prstGeom>
          <a:ln>
            <a:solidFill>
              <a:schemeClr val="tx1"/>
            </a:solidFill>
          </a:ln>
        </p:spPr>
      </p:pic>
      <p:sp>
        <p:nvSpPr>
          <p:cNvPr id="15" name="Line 11"/>
          <p:cNvSpPr>
            <a:spLocks noChangeShapeType="1"/>
          </p:cNvSpPr>
          <p:nvPr/>
        </p:nvSpPr>
        <p:spPr bwMode="auto">
          <a:xfrm>
            <a:off x="1307801" y="2314937"/>
            <a:ext cx="0" cy="1113601"/>
          </a:xfrm>
          <a:prstGeom prst="line">
            <a:avLst/>
          </a:prstGeom>
          <a:noFill/>
          <a:ln w="412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
        <p:nvSpPr>
          <p:cNvPr id="16" name="Line 13"/>
          <p:cNvSpPr>
            <a:spLocks noChangeShapeType="1"/>
          </p:cNvSpPr>
          <p:nvPr/>
        </p:nvSpPr>
        <p:spPr bwMode="auto">
          <a:xfrm flipV="1">
            <a:off x="1795463" y="6547775"/>
            <a:ext cx="3348037" cy="0"/>
          </a:xfrm>
          <a:prstGeom prst="line">
            <a:avLst/>
          </a:prstGeom>
          <a:noFill/>
          <a:ln w="412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GB" dirty="0"/>
          </a:p>
        </p:txBody>
      </p:sp>
    </p:spTree>
    <p:extLst>
      <p:ext uri="{BB962C8B-B14F-4D97-AF65-F5344CB8AC3E}">
        <p14:creationId xmlns:p14="http://schemas.microsoft.com/office/powerpoint/2010/main" val="4123369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8070"/>
                                        </p:tgtEl>
                                        <p:attrNameLst>
                                          <p:attrName>style.visibility</p:attrName>
                                        </p:attrNameLst>
                                      </p:cBhvr>
                                      <p:to>
                                        <p:strVal val="visible"/>
                                      </p:to>
                                    </p:set>
                                    <p:animEffect transition="in" filter="checkerboard(across)">
                                      <p:cBhvr>
                                        <p:cTn id="7" dur="500"/>
                                        <p:tgtEl>
                                          <p:spTgt spid="880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8069"/>
                                        </p:tgtEl>
                                        <p:attrNameLst>
                                          <p:attrName>style.visibility</p:attrName>
                                        </p:attrNameLst>
                                      </p:cBhvr>
                                      <p:to>
                                        <p:strVal val="visible"/>
                                      </p:to>
                                    </p:set>
                                    <p:animEffect transition="in" filter="checkerboard(across)">
                                      <p:cBhvr>
                                        <p:cTn id="12" dur="500"/>
                                        <p:tgtEl>
                                          <p:spTgt spid="88069"/>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4342"/>
                                        </p:tgtEl>
                                        <p:attrNameLst>
                                          <p:attrName>style.visibility</p:attrName>
                                        </p:attrNameLst>
                                      </p:cBhvr>
                                      <p:to>
                                        <p:strVal val="visible"/>
                                      </p:to>
                                    </p:set>
                                    <p:animEffect transition="in" filter="checkerboard(across)">
                                      <p:cBhvr>
                                        <p:cTn id="15" dur="500"/>
                                        <p:tgtEl>
                                          <p:spTgt spid="14342"/>
                                        </p:tgtEl>
                                      </p:cBhvr>
                                    </p:animEffect>
                                  </p:childTnLst>
                                </p:cTn>
                              </p:par>
                              <p:par>
                                <p:cTn id="16" presetID="5" presetClass="entr" presetSubtype="1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checkerboard(across)">
                                      <p:cBhvr>
                                        <p:cTn id="18" dur="500"/>
                                        <p:tgtEl>
                                          <p:spTgt spid="15"/>
                                        </p:tgtEl>
                                      </p:cBhvr>
                                    </p:animEffect>
                                  </p:childTnLst>
                                </p:cTn>
                              </p:par>
                              <p:par>
                                <p:cTn id="19" presetID="5" presetClass="entr" presetSubtype="1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checkerboard(across)">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p:bldP spid="88070" grpId="0" animBg="1"/>
      <p:bldP spid="143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ltLang="en-US" dirty="0"/>
              <a:t>The hyperlink list</a:t>
            </a:r>
          </a:p>
        </p:txBody>
      </p:sp>
      <p:sp>
        <p:nvSpPr>
          <p:cNvPr id="15363" name="Rectangle 3"/>
          <p:cNvSpPr>
            <a:spLocks noGrp="1" noChangeArrowheads="1"/>
          </p:cNvSpPr>
          <p:nvPr>
            <p:ph type="body" sz="half" idx="1"/>
          </p:nvPr>
        </p:nvSpPr>
        <p:spPr>
          <a:xfrm>
            <a:off x="83013" y="1719263"/>
            <a:ext cx="5495986" cy="4495800"/>
          </a:xfrm>
          <a:ln w="3175">
            <a:solidFill>
              <a:srgbClr val="000000"/>
            </a:solidFill>
            <a:miter lim="800000"/>
            <a:headEnd/>
            <a:tailEnd/>
          </a:ln>
        </p:spPr>
        <p:txBody>
          <a:bodyPr/>
          <a:lstStyle/>
          <a:p>
            <a:pPr marL="447675" indent="-447675">
              <a:lnSpc>
                <a:spcPct val="80000"/>
              </a:lnSpc>
              <a:buFont typeface="Wingdings" panose="05000000000000000000" pitchFamily="2" charset="2"/>
              <a:buNone/>
            </a:pPr>
            <a:endParaRPr lang="en-GB" altLang="en-US" sz="1800" dirty="0"/>
          </a:p>
          <a:p>
            <a:pPr marL="447675" indent="-447675">
              <a:lnSpc>
                <a:spcPct val="80000"/>
              </a:lnSpc>
              <a:buFont typeface="Wingdings" panose="05000000000000000000" pitchFamily="2" charset="2"/>
              <a:buNone/>
            </a:pPr>
            <a:r>
              <a:rPr lang="en-GB" altLang="en-US" sz="1800" dirty="0"/>
              <a:t>&lt;a href='updateProductForm.php?productCode=1'&gt;</a:t>
            </a:r>
          </a:p>
          <a:p>
            <a:pPr marL="447675" indent="-447675">
              <a:lnSpc>
                <a:spcPct val="80000"/>
              </a:lnSpc>
              <a:buFont typeface="Wingdings" panose="05000000000000000000" pitchFamily="2" charset="2"/>
              <a:buNone/>
            </a:pPr>
            <a:r>
              <a:rPr lang="en-GB" altLang="en-US" sz="1800" dirty="0"/>
              <a:t>I Love the 90s&lt;/a&gt; CD 8.99</a:t>
            </a:r>
          </a:p>
          <a:p>
            <a:pPr marL="447675" indent="-447675">
              <a:lnSpc>
                <a:spcPct val="80000"/>
              </a:lnSpc>
              <a:buFont typeface="Wingdings" panose="05000000000000000000" pitchFamily="2" charset="2"/>
              <a:buNone/>
            </a:pPr>
            <a:endParaRPr lang="en-GB" altLang="en-US" sz="1800" dirty="0"/>
          </a:p>
          <a:p>
            <a:pPr marL="447675" indent="-447675">
              <a:lnSpc>
                <a:spcPct val="80000"/>
              </a:lnSpc>
              <a:buFont typeface="Wingdings" panose="05000000000000000000" pitchFamily="2" charset="2"/>
              <a:buNone/>
            </a:pPr>
            <a:r>
              <a:rPr lang="en-GB" altLang="en-US" sz="1800" dirty="0"/>
              <a:t>&lt;a href='updateProductForm.php?productCode=3'&gt;</a:t>
            </a:r>
          </a:p>
          <a:p>
            <a:pPr marL="447675" indent="-447675">
              <a:lnSpc>
                <a:spcPct val="80000"/>
              </a:lnSpc>
              <a:buFont typeface="Wingdings" panose="05000000000000000000" pitchFamily="2" charset="2"/>
              <a:buNone/>
            </a:pPr>
            <a:r>
              <a:rPr lang="en-GB" altLang="en-US" sz="1800" dirty="0"/>
              <a:t>Minecraft - Xbox One Edition&lt;/a&gt; Software 22.99</a:t>
            </a:r>
          </a:p>
          <a:p>
            <a:pPr marL="447675" indent="-447675">
              <a:lnSpc>
                <a:spcPct val="80000"/>
              </a:lnSpc>
              <a:buFont typeface="Wingdings" panose="05000000000000000000" pitchFamily="2" charset="2"/>
              <a:buNone/>
            </a:pPr>
            <a:endParaRPr lang="en-GB" altLang="en-US" sz="1800" dirty="0"/>
          </a:p>
          <a:p>
            <a:pPr marL="447675" indent="-447675">
              <a:lnSpc>
                <a:spcPct val="80000"/>
              </a:lnSpc>
              <a:buFont typeface="Wingdings" panose="05000000000000000000" pitchFamily="2" charset="2"/>
              <a:buNone/>
            </a:pPr>
            <a:r>
              <a:rPr lang="en-GB" altLang="en-US" sz="1800" dirty="0"/>
              <a:t>&lt;a href='updateProductForm.php?productCode=2'&gt;</a:t>
            </a:r>
          </a:p>
          <a:p>
            <a:pPr marL="447675" indent="-447675">
              <a:lnSpc>
                <a:spcPct val="80000"/>
              </a:lnSpc>
              <a:buFont typeface="Wingdings" panose="05000000000000000000" pitchFamily="2" charset="2"/>
              <a:buNone/>
            </a:pPr>
            <a:r>
              <a:rPr lang="en-GB" altLang="en-US" sz="1800" dirty="0"/>
              <a:t>Star Wars Rogue One&lt;/a&gt; DVD 10.00</a:t>
            </a:r>
          </a:p>
        </p:txBody>
      </p:sp>
      <p:sp>
        <p:nvSpPr>
          <p:cNvPr id="15364" name="Rectangle 4"/>
          <p:cNvSpPr>
            <a:spLocks noGrp="1" noChangeArrowheads="1"/>
          </p:cNvSpPr>
          <p:nvPr>
            <p:ph type="body" sz="half" idx="2"/>
          </p:nvPr>
        </p:nvSpPr>
        <p:spPr>
          <a:xfrm>
            <a:off x="5795963" y="2997200"/>
            <a:ext cx="3168650" cy="3600450"/>
          </a:xfrm>
        </p:spPr>
        <p:txBody>
          <a:bodyPr/>
          <a:lstStyle/>
          <a:p>
            <a:pPr>
              <a:lnSpc>
                <a:spcPct val="80000"/>
              </a:lnSpc>
            </a:pPr>
            <a:r>
              <a:rPr lang="en-GB" altLang="en-US" sz="2000" dirty="0"/>
              <a:t>How to create the hyperlinks?</a:t>
            </a:r>
          </a:p>
          <a:p>
            <a:pPr lvl="1">
              <a:lnSpc>
                <a:spcPct val="80000"/>
              </a:lnSpc>
              <a:buFont typeface="Wingdings" panose="05000000000000000000" pitchFamily="2" charset="2"/>
              <a:buAutoNum type="arabicPeriod"/>
            </a:pPr>
            <a:r>
              <a:rPr lang="en-GB" altLang="en-US" sz="1800" dirty="0"/>
              <a:t>‘pre-code’ them or</a:t>
            </a:r>
          </a:p>
          <a:p>
            <a:pPr lvl="1">
              <a:lnSpc>
                <a:spcPct val="80000"/>
              </a:lnSpc>
              <a:buFont typeface="Wingdings" panose="05000000000000000000" pitchFamily="2" charset="2"/>
              <a:buAutoNum type="arabicPeriod"/>
            </a:pPr>
            <a:r>
              <a:rPr lang="en-GB" altLang="en-US" sz="1800" dirty="0"/>
              <a:t>dynamically build them by querying the products table and generating the required HTML for the links using the query results</a:t>
            </a:r>
          </a:p>
          <a:p>
            <a:pPr lvl="1">
              <a:lnSpc>
                <a:spcPct val="80000"/>
              </a:lnSpc>
              <a:buFont typeface="Wingdings" panose="05000000000000000000" pitchFamily="2" charset="2"/>
              <a:buNone/>
            </a:pPr>
            <a:endParaRPr lang="en-GB" altLang="en-US" sz="1800" dirty="0"/>
          </a:p>
          <a:p>
            <a:pPr lvl="1">
              <a:lnSpc>
                <a:spcPct val="80000"/>
              </a:lnSpc>
              <a:buFont typeface="Wingdings" panose="05000000000000000000" pitchFamily="2" charset="2"/>
              <a:buNone/>
            </a:pPr>
            <a:r>
              <a:rPr lang="en-GB" altLang="en-US" sz="1800" dirty="0"/>
              <a:t>	This would make sure that the list is up to date</a:t>
            </a:r>
          </a:p>
          <a:p>
            <a:pPr>
              <a:lnSpc>
                <a:spcPct val="80000"/>
              </a:lnSpc>
            </a:pPr>
            <a:endParaRPr lang="en-GB" altLang="en-US" sz="1600" dirty="0"/>
          </a:p>
        </p:txBody>
      </p:sp>
      <p:pic>
        <p:nvPicPr>
          <p:cNvPr id="7" name="Picture 6"/>
          <p:cNvPicPr>
            <a:picLocks noChangeAspect="1"/>
          </p:cNvPicPr>
          <p:nvPr/>
        </p:nvPicPr>
        <p:blipFill>
          <a:blip r:embed="rId3"/>
          <a:stretch>
            <a:fillRect/>
          </a:stretch>
        </p:blipFill>
        <p:spPr>
          <a:xfrm>
            <a:off x="5768975" y="1773238"/>
            <a:ext cx="3124200" cy="637378"/>
          </a:xfrm>
          <a:prstGeom prst="rect">
            <a:avLst/>
          </a:prstGeom>
          <a:ln>
            <a:solidFill>
              <a:schemeClr val="tx1"/>
            </a:solidFill>
          </a:ln>
        </p:spPr>
      </p:pic>
    </p:spTree>
    <p:extLst>
      <p:ext uri="{BB962C8B-B14F-4D97-AF65-F5344CB8AC3E}">
        <p14:creationId xmlns:p14="http://schemas.microsoft.com/office/powerpoint/2010/main" val="3774876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364">
                                            <p:txEl>
                                              <p:pRg st="1" end="1"/>
                                            </p:txEl>
                                          </p:spTgt>
                                        </p:tgtEl>
                                        <p:attrNameLst>
                                          <p:attrName>style.visibility</p:attrName>
                                        </p:attrNameLst>
                                      </p:cBhvr>
                                      <p:to>
                                        <p:strVal val="visible"/>
                                      </p:to>
                                    </p:set>
                                    <p:animEffect transition="in" filter="checkerboard(across)">
                                      <p:cBhvr>
                                        <p:cTn id="7" dur="500"/>
                                        <p:tgtEl>
                                          <p:spTgt spid="1536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5364">
                                            <p:txEl>
                                              <p:pRg st="2" end="2"/>
                                            </p:txEl>
                                          </p:spTgt>
                                        </p:tgtEl>
                                        <p:attrNameLst>
                                          <p:attrName>style.visibility</p:attrName>
                                        </p:attrNameLst>
                                      </p:cBhvr>
                                      <p:to>
                                        <p:strVal val="visible"/>
                                      </p:to>
                                    </p:set>
                                    <p:animEffect transition="in" filter="checkerboard(across)">
                                      <p:cBhvr>
                                        <p:cTn id="12" dur="500"/>
                                        <p:tgtEl>
                                          <p:spTgt spid="15364">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5364">
                                            <p:txEl>
                                              <p:pRg st="4" end="4"/>
                                            </p:txEl>
                                          </p:spTgt>
                                        </p:tgtEl>
                                        <p:attrNameLst>
                                          <p:attrName>style.visibility</p:attrName>
                                        </p:attrNameLst>
                                      </p:cBhvr>
                                      <p:to>
                                        <p:strVal val="visible"/>
                                      </p:to>
                                    </p:set>
                                    <p:animEffect transition="in" filter="checkerboard(across)">
                                      <p:cBhvr>
                                        <p:cTn id="15" dur="500"/>
                                        <p:tgtEl>
                                          <p:spTgt spid="153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Dynamically building the hyperlinks</a:t>
            </a:r>
          </a:p>
        </p:txBody>
      </p:sp>
      <p:sp>
        <p:nvSpPr>
          <p:cNvPr id="3" name="Content Placeholder 2"/>
          <p:cNvSpPr>
            <a:spLocks noGrp="1"/>
          </p:cNvSpPr>
          <p:nvPr>
            <p:ph idx="1"/>
          </p:nvPr>
        </p:nvSpPr>
        <p:spPr/>
        <p:txBody>
          <a:bodyPr/>
          <a:lstStyle/>
          <a:p>
            <a:r>
              <a:rPr lang="en-GB" dirty="0"/>
              <a:t>How could we dynamically build them?</a:t>
            </a:r>
          </a:p>
          <a:p>
            <a:pPr marL="0" indent="0">
              <a:buNone/>
            </a:pPr>
            <a:r>
              <a:rPr lang="en-GB" dirty="0"/>
              <a:t>   Answer: </a:t>
            </a:r>
          </a:p>
          <a:p>
            <a:pPr marL="731837" lvl="1" indent="-457200">
              <a:buFont typeface="+mj-lt"/>
              <a:buAutoNum type="arabicPeriod"/>
            </a:pPr>
            <a:r>
              <a:rPr lang="en-GB" dirty="0"/>
              <a:t>Query the database to get the full set of product records</a:t>
            </a:r>
          </a:p>
          <a:p>
            <a:pPr marL="731837" lvl="1" indent="-457200">
              <a:buFont typeface="+mj-lt"/>
              <a:buAutoNum type="arabicPeriod"/>
            </a:pPr>
            <a:r>
              <a:rPr lang="en-GB" dirty="0"/>
              <a:t>Iterate through them and echo one hyperlink for each to the browser </a:t>
            </a:r>
          </a:p>
        </p:txBody>
      </p:sp>
    </p:spTree>
    <p:extLst>
      <p:ext uri="{BB962C8B-B14F-4D97-AF65-F5344CB8AC3E}">
        <p14:creationId xmlns:p14="http://schemas.microsoft.com/office/powerpoint/2010/main" val="381324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b Presentation (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solidFill>
          <a:schemeClr val="bg1">
            <a:lumMod val="95000"/>
          </a:schemeClr>
        </a:solidFill>
        <a:effectLst>
          <a:outerShdw blurRad="50800" dist="38100" dir="2700000" algn="tl" rotWithShape="0">
            <a:srgbClr val="000000">
              <a:alpha val="43000"/>
            </a:srgbClr>
          </a:outerShdw>
        </a:effectLst>
      </a:spPr>
      <a:bodyPr wrap="square" rtlCol="0">
        <a:spAutoFit/>
      </a:bodyPr>
      <a:lstStyle>
        <a:defPPr>
          <a:defRPr dirty="0" smtClean="0">
            <a:latin typeface="Courier"/>
            <a:cs typeface="Courier"/>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Rob Presentation (clarity).pot</Template>
  <TotalTime>1972</TotalTime>
  <Words>1071</Words>
  <Application>Microsoft Office PowerPoint</Application>
  <PresentationFormat>On-screen Show (4:3)</PresentationFormat>
  <Paragraphs>255</Paragraphs>
  <Slides>19</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ＭＳ Ｐゴシック</vt:lpstr>
      <vt:lpstr>Arial</vt:lpstr>
      <vt:lpstr>Calibri</vt:lpstr>
      <vt:lpstr>Calibri Light</vt:lpstr>
      <vt:lpstr>Courier</vt:lpstr>
      <vt:lpstr>Courier New</vt:lpstr>
      <vt:lpstr>Times New Roman</vt:lpstr>
      <vt:lpstr>Wingdings</vt:lpstr>
      <vt:lpstr>Rob Presentation (clarity)</vt:lpstr>
      <vt:lpstr>Office Theme</vt:lpstr>
      <vt:lpstr>Database Information Management  Updating records using PHP</vt:lpstr>
      <vt:lpstr>An example database</vt:lpstr>
      <vt:lpstr>General steps to update records</vt:lpstr>
      <vt:lpstr>Updating a record – example form</vt:lpstr>
      <vt:lpstr>The update process</vt:lpstr>
      <vt:lpstr>Improving the update process</vt:lpstr>
      <vt:lpstr>Updating using hyperlinks – process overview </vt:lpstr>
      <vt:lpstr>The hyperlink list</vt:lpstr>
      <vt:lpstr>Dynamically building the hyperlinks</vt:lpstr>
      <vt:lpstr>Building the hyperlinks - querying part</vt:lpstr>
      <vt:lpstr>Building the hyperlinks – iterate </vt:lpstr>
      <vt:lpstr>The update form with current details (1)</vt:lpstr>
      <vt:lpstr>The update form with current details (2)</vt:lpstr>
      <vt:lpstr>The update form with current details (3)</vt:lpstr>
      <vt:lpstr>The update form with current details (3a)</vt:lpstr>
      <vt:lpstr>The populated update form</vt:lpstr>
      <vt:lpstr>Creating a select list for update</vt:lpstr>
      <vt:lpstr>Creating a select list for update</vt:lpstr>
      <vt:lpstr>Review / Summary</vt:lpstr>
    </vt:vector>
  </TitlesOfParts>
  <Company>University of Northumbria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Davis</dc:creator>
  <cp:lastModifiedBy>Emma Anderson</cp:lastModifiedBy>
  <cp:revision>204</cp:revision>
  <cp:lastPrinted>2017-02-07T15:02:50Z</cp:lastPrinted>
  <dcterms:created xsi:type="dcterms:W3CDTF">2014-03-10T12:05:50Z</dcterms:created>
  <dcterms:modified xsi:type="dcterms:W3CDTF">2019-03-18T12:12:24Z</dcterms:modified>
</cp:coreProperties>
</file>