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37"/>
  </p:notesMasterIdLst>
  <p:handoutMasterIdLst>
    <p:handoutMasterId r:id="rId38"/>
  </p:handoutMasterIdLst>
  <p:sldIdLst>
    <p:sldId id="344" r:id="rId3"/>
    <p:sldId id="331" r:id="rId4"/>
    <p:sldId id="336" r:id="rId5"/>
    <p:sldId id="342" r:id="rId6"/>
    <p:sldId id="343"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298" r:id="rId36"/>
  </p:sldIdLst>
  <p:sldSz cx="9144000" cy="6858000" type="screen4x3"/>
  <p:notesSz cx="6858000" cy="9144000"/>
  <p:embeddedFontLst>
    <p:embeddedFont>
      <p:font typeface="Noto Sans Symbols" panose="020B060402020202020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74" userDrawn="1">
          <p15:clr>
            <a:srgbClr val="A4A3A4"/>
          </p15:clr>
        </p15:guide>
        <p15:guide id="2" pos="295" userDrawn="1">
          <p15:clr>
            <a:srgbClr val="A4A3A4"/>
          </p15:clr>
        </p15:guide>
        <p15:guide id="4" orient="horz" pos="119" userDrawn="1">
          <p15:clr>
            <a:srgbClr val="A4A3A4"/>
          </p15:clr>
        </p15:guide>
        <p15:guide id="6" orient="horz" pos="981" userDrawn="1">
          <p15:clr>
            <a:srgbClr val="A4A3A4"/>
          </p15:clr>
        </p15:guide>
        <p15:guide id="8" pos="5465"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1316" autoAdjust="0"/>
  </p:normalViewPr>
  <p:slideViewPr>
    <p:cSldViewPr snapToGrid="0" snapToObjects="1">
      <p:cViewPr varScale="1">
        <p:scale>
          <a:sx n="89" d="100"/>
          <a:sy n="89" d="100"/>
        </p:scale>
        <p:origin x="2250" y="84"/>
      </p:cViewPr>
      <p:guideLst>
        <p:guide orient="horz" pos="3974"/>
        <p:guide pos="295"/>
        <p:guide orient="horz" pos="119"/>
        <p:guide orient="horz" pos="981"/>
        <p:guide pos="5465"/>
        <p:guide orient="horz" pos="822"/>
      </p:guideLst>
    </p:cSldViewPr>
  </p:slideViewPr>
  <p:outlineViewPr>
    <p:cViewPr>
      <p:scale>
        <a:sx n="33" d="100"/>
        <a:sy n="33" d="100"/>
      </p:scale>
      <p:origin x="0" y="-1899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An object contains data attributes and methods that operate on the data attributes. The data attributes is depicted as small squares and the methods are depicted as circular loops, within the object. Double headed arrows indicate the interaction between the data attributes and the methods.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9446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An object contains data attributes and methods that operate on the data attributes. The data attributes is depicted as small squares and the methods are depicted as circular loops, within the object. Double headed arrows indicate the interaction between the data attributes and the methods. The interaction between the code outside the object and the methods is also depicted by double headed arrows.</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38634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following notes are present beside the insect class and the housefly and mosquito objects. The Insect class describes the data attributes and methods that a particular type of object may have. The housefly object is an instance of the Insect class. It has the data attributes and methods described by the Insect class. The mosquito object is an instance of the Insect class. It has the data attributes and methods described by the Insect class.</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3233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steps in the illustration are as follows. Step 1. An object is created in memory from the Coin class. A Coin object that is represented by an empty rectangle points to the pseudo code in the second step. Step 2. The Coin class’s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a:t>
            </a:r>
            <a:r>
              <a:rPr lang="en-IN" sz="1200" b="0" i="0" u="none" strike="noStrike" kern="1200" cap="none" dirty="0" err="1">
                <a:solidFill>
                  <a:schemeClr val="dk1"/>
                </a:solidFill>
                <a:effectLst/>
                <a:latin typeface="Arial"/>
                <a:ea typeface="Arial"/>
                <a:cs typeface="Arial"/>
                <a:sym typeface="Arial"/>
              </a:rPr>
              <a:t>i</a:t>
            </a:r>
            <a:r>
              <a:rPr lang="en-IN" sz="1200" b="0" i="0" u="none" strike="noStrike" kern="1200" cap="none" dirty="0">
                <a:solidFill>
                  <a:schemeClr val="dk1"/>
                </a:solidFill>
                <a:effectLst/>
                <a:latin typeface="Arial"/>
                <a:ea typeface="Arial"/>
                <a:cs typeface="Arial"/>
                <a:sym typeface="Arial"/>
              </a:rPr>
              <a:t> n </a:t>
            </a:r>
            <a:r>
              <a:rPr lang="en-IN" sz="1200" b="0" i="0" u="none" strike="noStrike" kern="1200" cap="none" dirty="0" err="1">
                <a:solidFill>
                  <a:schemeClr val="dk1"/>
                </a:solidFill>
                <a:effectLst/>
                <a:latin typeface="Arial"/>
                <a:ea typeface="Arial"/>
                <a:cs typeface="Arial"/>
                <a:sym typeface="Arial"/>
              </a:rPr>
              <a:t>i</a:t>
            </a:r>
            <a:r>
              <a:rPr lang="en-IN" sz="1200" b="0" i="0" u="none" strike="noStrike" kern="1200" cap="none" dirty="0">
                <a:solidFill>
                  <a:schemeClr val="dk1"/>
                </a:solidFill>
                <a:effectLst/>
                <a:latin typeface="Arial"/>
                <a:ea typeface="Arial"/>
                <a:cs typeface="Arial"/>
                <a:sym typeface="Arial"/>
              </a:rPr>
              <a:t> t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method is called, and the self parameter is set to the newly created object. The adjoining pseudo code is as follows. Line 1. d e f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a:t>
            </a:r>
            <a:r>
              <a:rPr lang="en-IN" sz="1200" b="0" i="0" u="none" strike="noStrike" kern="1200" cap="none" dirty="0" err="1">
                <a:solidFill>
                  <a:schemeClr val="dk1"/>
                </a:solidFill>
                <a:effectLst/>
                <a:latin typeface="Arial"/>
                <a:ea typeface="Arial"/>
                <a:cs typeface="Arial"/>
                <a:sym typeface="Arial"/>
              </a:rPr>
              <a:t>i</a:t>
            </a:r>
            <a:r>
              <a:rPr lang="en-IN" sz="1200" b="0" i="0" u="none" strike="noStrike" kern="1200" cap="none" dirty="0">
                <a:solidFill>
                  <a:schemeClr val="dk1"/>
                </a:solidFill>
                <a:effectLst/>
                <a:latin typeface="Arial"/>
                <a:ea typeface="Arial"/>
                <a:cs typeface="Arial"/>
                <a:sym typeface="Arial"/>
              </a:rPr>
              <a:t> n </a:t>
            </a:r>
            <a:r>
              <a:rPr lang="en-IN" sz="1200" b="0" i="0" u="none" strike="noStrike" kern="1200" cap="none" dirty="0" err="1">
                <a:solidFill>
                  <a:schemeClr val="dk1"/>
                </a:solidFill>
                <a:effectLst/>
                <a:latin typeface="Arial"/>
                <a:ea typeface="Arial"/>
                <a:cs typeface="Arial"/>
                <a:sym typeface="Arial"/>
              </a:rPr>
              <a:t>i</a:t>
            </a:r>
            <a:r>
              <a:rPr lang="en-IN" sz="1200" b="0" i="0" u="none" strike="noStrike" kern="1200" cap="none" dirty="0">
                <a:solidFill>
                  <a:schemeClr val="dk1"/>
                </a:solidFill>
                <a:effectLst/>
                <a:latin typeface="Arial"/>
                <a:ea typeface="Arial"/>
                <a:cs typeface="Arial"/>
                <a:sym typeface="Arial"/>
              </a:rPr>
              <a:t> t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left parenthesis self right parenthesis colon. Line 2, indented once. self period side up = open quote Heads close quote.  Step 3. After these steps take place, a Coin object will exist with its </a:t>
            </a:r>
            <a:r>
              <a:rPr lang="en-IN" sz="1200" b="0" i="0" u="none" strike="noStrike" kern="1200" cap="none" dirty="0" err="1">
                <a:solidFill>
                  <a:schemeClr val="dk1"/>
                </a:solidFill>
                <a:effectLst/>
                <a:latin typeface="Arial"/>
                <a:ea typeface="Arial"/>
                <a:cs typeface="Arial"/>
                <a:sym typeface="Arial"/>
              </a:rPr>
              <a:t>sideup</a:t>
            </a:r>
            <a:r>
              <a:rPr lang="en-IN" sz="1200" b="0" i="0" u="none" strike="noStrike" kern="1200" cap="none" dirty="0">
                <a:solidFill>
                  <a:schemeClr val="dk1"/>
                </a:solidFill>
                <a:effectLst/>
                <a:latin typeface="Arial"/>
                <a:ea typeface="Arial"/>
                <a:cs typeface="Arial"/>
                <a:sym typeface="Arial"/>
              </a:rPr>
              <a:t> attribute set to open quote Heads close quote. The empty rectangle of the coin object now contains an arrow that points from side up to open quote Heads close quote.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5545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coin 1 points to a coin object, in which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points to open quote Heads close quote. coin 2 points to a coin object, in which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points to open quote Heads close quote. coin 3 points to a coin object, in which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points to open quote Heads close quote. </a:t>
            </a:r>
          </a:p>
          <a:p>
            <a:endParaRPr lang="en-IN" sz="1200" b="0" i="0" u="none" strike="noStrike" kern="1200" cap="none" dirty="0">
              <a:solidFill>
                <a:schemeClr val="dk1"/>
              </a:solidFill>
              <a:effectLst/>
              <a:latin typeface="Arial"/>
              <a:cs typeface="Arial"/>
              <a:sym typeface="Arial"/>
            </a:endParaRPr>
          </a:p>
          <a:p>
            <a:r>
              <a:rPr lang="en-IN" sz="1200" b="0" i="0" u="none" strike="noStrike" kern="1200" cap="none" dirty="0">
                <a:solidFill>
                  <a:schemeClr val="dk1"/>
                </a:solidFill>
                <a:effectLst/>
                <a:latin typeface="Arial"/>
                <a:ea typeface="Arial"/>
                <a:cs typeface="Arial"/>
                <a:sym typeface="Arial"/>
              </a:rPr>
              <a:t>coin 1 points to a coin object, in which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points to open quote Tails close quote. coin 2 points to a coin object, in which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points to open quote Tails close quote. coin 3 points to a coin object, in which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points to open quote Heads close quote.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59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U M L class diagram is depicted as a table with a single column, without a header, and three rows. The class name, coin, is present in the first row. The attribute listed in the second row is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side up. The methods listed in the third row are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a:t>
            </a:r>
            <a:r>
              <a:rPr lang="en-IN" sz="1200" b="0" i="0" u="none" strike="noStrike" kern="1200" cap="none" dirty="0" err="1">
                <a:solidFill>
                  <a:schemeClr val="dk1"/>
                </a:solidFill>
                <a:effectLst/>
                <a:latin typeface="Arial"/>
                <a:ea typeface="Arial"/>
                <a:cs typeface="Arial"/>
                <a:sym typeface="Arial"/>
              </a:rPr>
              <a:t>i</a:t>
            </a:r>
            <a:r>
              <a:rPr lang="en-IN" sz="1200" b="0" i="0" u="none" strike="noStrike" kern="1200" cap="none" dirty="0">
                <a:solidFill>
                  <a:schemeClr val="dk1"/>
                </a:solidFill>
                <a:effectLst/>
                <a:latin typeface="Arial"/>
                <a:ea typeface="Arial"/>
                <a:cs typeface="Arial"/>
                <a:sym typeface="Arial"/>
              </a:rPr>
              <a:t> n </a:t>
            </a:r>
            <a:r>
              <a:rPr lang="en-IN" sz="1200" b="0" i="0" u="none" strike="noStrike" kern="1200" cap="none" dirty="0" err="1">
                <a:solidFill>
                  <a:schemeClr val="dk1"/>
                </a:solidFill>
                <a:effectLst/>
                <a:latin typeface="Arial"/>
                <a:ea typeface="Arial"/>
                <a:cs typeface="Arial"/>
                <a:sym typeface="Arial"/>
              </a:rPr>
              <a:t>i</a:t>
            </a:r>
            <a:r>
              <a:rPr lang="en-IN" sz="1200" b="0" i="0" u="none" strike="noStrike" kern="1200" cap="none" dirty="0">
                <a:solidFill>
                  <a:schemeClr val="dk1"/>
                </a:solidFill>
                <a:effectLst/>
                <a:latin typeface="Arial"/>
                <a:ea typeface="Arial"/>
                <a:cs typeface="Arial"/>
                <a:sym typeface="Arial"/>
              </a:rPr>
              <a:t> t underscore </a:t>
            </a:r>
            <a:r>
              <a:rPr lang="en-IN" sz="1200" b="0" i="0" u="none" strike="noStrike" kern="1200" cap="none" dirty="0" err="1">
                <a:solidFill>
                  <a:schemeClr val="dk1"/>
                </a:solidFill>
                <a:effectLst/>
                <a:latin typeface="Arial"/>
                <a:ea typeface="Arial"/>
                <a:cs typeface="Arial"/>
                <a:sym typeface="Arial"/>
              </a:rPr>
              <a:t>underscore</a:t>
            </a:r>
            <a:r>
              <a:rPr lang="en-IN" sz="1200" b="0" i="0" u="none" strike="noStrike" kern="1200" cap="none" dirty="0">
                <a:solidFill>
                  <a:schemeClr val="dk1"/>
                </a:solidFill>
                <a:effectLst/>
                <a:latin typeface="Arial"/>
                <a:ea typeface="Arial"/>
                <a:cs typeface="Arial"/>
                <a:sym typeface="Arial"/>
              </a:rPr>
              <a:t> left parenthesis right parenthesis, toss left parenthesis right parenthesis, and get underscore side up left parenthesis right parenthesis.</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9347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34</a:t>
            </a:fld>
            <a:endParaRPr lang="en-US" dirty="0"/>
          </a:p>
        </p:txBody>
      </p:sp>
    </p:spTree>
    <p:extLst>
      <p:ext uri="{BB962C8B-B14F-4D97-AF65-F5344CB8AC3E}">
        <p14:creationId xmlns:p14="http://schemas.microsoft.com/office/powerpoint/2010/main" val="12440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indent="0" algn="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sz="1200" b="0" i="0" dirty="0">
                <a:solidFill>
                  <a:srgbClr val="201F1E"/>
                </a:solidFill>
                <a:effectLst/>
                <a:latin typeface="Verdana" panose="020B0604030504040204" pitchFamily="34" charset="0"/>
                <a:ea typeface="Verdana" panose="020B0604030504040204" pitchFamily="34" charset="0"/>
              </a:rPr>
              <a:t>2023, 2021, 2018</a:t>
            </a:r>
            <a:r>
              <a:rPr lang="en-US" sz="1200" dirty="0">
                <a:latin typeface="Verdana" panose="020B0604030504040204" pitchFamily="34" charset="0"/>
                <a:ea typeface="Verdana" panose="020B0604030504040204" pitchFamily="34" charset="0"/>
              </a:rPr>
              <a:t>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p:txBody>
          <a:bodyPr anchor="ctr"/>
          <a:lstStyle/>
          <a:p>
            <a:r>
              <a:rPr lang="en-US" noProof="0" dirty="0">
                <a:solidFill>
                  <a:schemeClr val="tx2"/>
                </a:solidFill>
                <a:ea typeface="+mn-ea"/>
              </a:rPr>
              <a:t>Starting Out with Python</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p:txBody>
          <a:bodyPr anchor="ctr"/>
          <a:lstStyle/>
          <a:p>
            <a:r>
              <a:rPr lang="en-US" sz="2000" noProof="0" dirty="0">
                <a:solidFill>
                  <a:schemeClr val="tx2"/>
                </a:solidFill>
                <a:ea typeface="+mn-ea"/>
              </a:rPr>
              <a:t>Sixth</a:t>
            </a:r>
            <a:r>
              <a:rPr lang="en-US" noProof="0" dirty="0">
                <a:solidFill>
                  <a:schemeClr val="tx2"/>
                </a:solidFill>
              </a:rPr>
              <a:t> Edition</a:t>
            </a:r>
          </a:p>
        </p:txBody>
      </p:sp>
      <p:pic>
        <p:nvPicPr>
          <p:cNvPr id="4" name="Picture 3" descr="Front Cover: Starting Out with Python, Sixth Edition by Gadd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32" y="1625669"/>
            <a:ext cx="3707341" cy="45971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1370"/>
            <a:ext cx="3657600" cy="1191079"/>
          </a:xfrm>
        </p:spPr>
        <p:txBody>
          <a:bodyPr/>
          <a:lstStyle/>
          <a:p>
            <a:pPr marL="0" algn="ctr"/>
            <a:r>
              <a:rPr lang="en-US" b="1" noProof="0" dirty="0">
                <a:solidFill>
                  <a:schemeClr val="tx1"/>
                </a:solidFill>
                <a:latin typeface="+mn-lt"/>
              </a:rPr>
              <a:t>Chapter 10</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p:txBody>
          <a:bodyPr/>
          <a:lstStyle/>
          <a:p>
            <a:pPr defTabSz="914400">
              <a:defRPr/>
            </a:pPr>
            <a:r>
              <a:rPr lang="en-US" dirty="0">
                <a:solidFill>
                  <a:schemeClr val="tx1"/>
                </a:solidFill>
              </a:rPr>
              <a:t>Classes and Object-Oriented Programming</a:t>
            </a:r>
            <a:endParaRPr lang="en-US" noProof="0" dirty="0">
              <a:solidFill>
                <a:schemeClr val="tx1"/>
              </a:solidFill>
            </a:endParaRP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2173073" y="6419201"/>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a:t>
            </a:r>
            <a:r>
              <a:rPr lang="en-US" altLang="en-US" sz="1200" b="0" dirty="0">
                <a:cs typeface="Verdana" panose="020B0604030504040204" pitchFamily="34" charset="0"/>
              </a:rPr>
              <a:t> </a:t>
            </a:r>
            <a:r>
              <a:rPr lang="en-US" b="0" i="0" dirty="0">
                <a:solidFill>
                  <a:srgbClr val="201F1E"/>
                </a:solidFill>
                <a:effectLst/>
              </a:rPr>
              <a:t>2023, 2021, 2018</a:t>
            </a:r>
            <a:r>
              <a:rPr lang="en-US" dirty="0"/>
              <a:t>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368448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76843-7E5C-42B5-A608-5C5A08335AD2}"/>
              </a:ext>
            </a:extLst>
          </p:cNvPr>
          <p:cNvSpPr>
            <a:spLocks noGrp="1"/>
          </p:cNvSpPr>
          <p:nvPr>
            <p:ph type="title"/>
          </p:nvPr>
        </p:nvSpPr>
        <p:spPr/>
        <p:txBody>
          <a:bodyPr/>
          <a:lstStyle/>
          <a:p>
            <a:r>
              <a:rPr lang="en-US" altLang="en-US" dirty="0"/>
              <a:t>Classes </a:t>
            </a:r>
            <a:r>
              <a:rPr lang="en-US" altLang="en-US" sz="2000" b="0" dirty="0"/>
              <a:t>(2 of 3)</a:t>
            </a:r>
            <a:endParaRPr lang="en-US" dirty="0"/>
          </a:p>
        </p:txBody>
      </p:sp>
      <p:sp>
        <p:nvSpPr>
          <p:cNvPr id="5" name="Content Placeholder 4">
            <a:extLst>
              <a:ext uri="{FF2B5EF4-FFF2-40B4-BE49-F238E27FC236}">
                <a16:creationId xmlns:a16="http://schemas.microsoft.com/office/drawing/2014/main" id="{6BC9CE9C-53DB-48DA-9B4E-3E624D12EF07}"/>
              </a:ext>
            </a:extLst>
          </p:cNvPr>
          <p:cNvSpPr>
            <a:spLocks noGrp="1"/>
          </p:cNvSpPr>
          <p:nvPr>
            <p:ph sz="quarter" idx="13"/>
          </p:nvPr>
        </p:nvSpPr>
        <p:spPr>
          <a:xfrm>
            <a:off x="457200" y="1556327"/>
            <a:ext cx="8229600" cy="504000"/>
          </a:xfrm>
        </p:spPr>
        <p:txBody>
          <a:bodyPr/>
          <a:lstStyle/>
          <a:p>
            <a:pPr marL="432" indent="0">
              <a:buNone/>
            </a:pPr>
            <a:r>
              <a:rPr lang="en-US" b="1" dirty="0"/>
              <a:t>Figure 10-3 </a:t>
            </a:r>
            <a:r>
              <a:rPr lang="en-US" dirty="0"/>
              <a:t>A blueprint and houses built from the blueprint</a:t>
            </a:r>
          </a:p>
        </p:txBody>
      </p:sp>
      <p:pic>
        <p:nvPicPr>
          <p:cNvPr id="8" name="Content Placeholder 7" descr="A blueprint that describes a house includes a house plan with a bedroom and a living room. Below the blueprint, similar front views of three instances of the house described by the blueprint are displayed one beside the other. ">
            <a:extLst>
              <a:ext uri="{FF2B5EF4-FFF2-40B4-BE49-F238E27FC236}">
                <a16:creationId xmlns:a16="http://schemas.microsoft.com/office/drawing/2014/main" id="{C44DC18A-0FC5-48E5-A432-9F830AC0E74F}"/>
              </a:ext>
            </a:extLst>
          </p:cNvPr>
          <p:cNvPicPr>
            <a:picLocks noGrp="1" noChangeAspect="1"/>
          </p:cNvPicPr>
          <p:nvPr>
            <p:ph sz="quarter" idx="14"/>
          </p:nvPr>
        </p:nvPicPr>
        <p:blipFill rotWithShape="1">
          <a:blip r:embed="rId2"/>
          <a:srcRect l="18707" t="7681" r="17160"/>
          <a:stretch/>
        </p:blipFill>
        <p:spPr>
          <a:xfrm>
            <a:off x="1922184" y="2219948"/>
            <a:ext cx="5299632" cy="4015208"/>
          </a:xfrm>
        </p:spPr>
      </p:pic>
    </p:spTree>
    <p:extLst>
      <p:ext uri="{BB962C8B-B14F-4D97-AF65-F5344CB8AC3E}">
        <p14:creationId xmlns:p14="http://schemas.microsoft.com/office/powerpoint/2010/main" val="199571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76843-7E5C-42B5-A608-5C5A08335AD2}"/>
              </a:ext>
            </a:extLst>
          </p:cNvPr>
          <p:cNvSpPr>
            <a:spLocks noGrp="1"/>
          </p:cNvSpPr>
          <p:nvPr>
            <p:ph type="title"/>
          </p:nvPr>
        </p:nvSpPr>
        <p:spPr/>
        <p:txBody>
          <a:bodyPr/>
          <a:lstStyle/>
          <a:p>
            <a:r>
              <a:rPr lang="en-US" altLang="en-US" dirty="0"/>
              <a:t>Classes </a:t>
            </a:r>
            <a:r>
              <a:rPr lang="en-US" altLang="en-US" sz="2000" b="0" dirty="0"/>
              <a:t>(3 of 3)</a:t>
            </a:r>
            <a:endParaRPr lang="en-US" dirty="0"/>
          </a:p>
        </p:txBody>
      </p:sp>
      <p:sp>
        <p:nvSpPr>
          <p:cNvPr id="5" name="Content Placeholder 4">
            <a:extLst>
              <a:ext uri="{FF2B5EF4-FFF2-40B4-BE49-F238E27FC236}">
                <a16:creationId xmlns:a16="http://schemas.microsoft.com/office/drawing/2014/main" id="{6BC9CE9C-53DB-48DA-9B4E-3E624D12EF07}"/>
              </a:ext>
            </a:extLst>
          </p:cNvPr>
          <p:cNvSpPr>
            <a:spLocks noGrp="1"/>
          </p:cNvSpPr>
          <p:nvPr>
            <p:ph sz="quarter" idx="13"/>
          </p:nvPr>
        </p:nvSpPr>
        <p:spPr>
          <a:xfrm>
            <a:off x="457200" y="1556327"/>
            <a:ext cx="8229600" cy="900000"/>
          </a:xfrm>
        </p:spPr>
        <p:txBody>
          <a:bodyPr/>
          <a:lstStyle/>
          <a:p>
            <a:pPr marL="432" indent="0">
              <a:buNone/>
            </a:pPr>
            <a:r>
              <a:rPr lang="en-US" b="1" dirty="0"/>
              <a:t>Figure 10-5 </a:t>
            </a:r>
            <a:r>
              <a:rPr lang="en-US" dirty="0"/>
              <a:t>The </a:t>
            </a:r>
            <a:r>
              <a:rPr lang="en-US" dirty="0">
                <a:latin typeface="Courier New" panose="02070309020205020404" pitchFamily="49" charset="0"/>
                <a:cs typeface="Courier New" panose="02070309020205020404" pitchFamily="49" charset="0"/>
              </a:rPr>
              <a:t>housefly</a:t>
            </a:r>
            <a:r>
              <a:rPr lang="en-US" dirty="0"/>
              <a:t> and </a:t>
            </a:r>
            <a:r>
              <a:rPr lang="en-US" dirty="0">
                <a:latin typeface="Courier New" panose="02070309020205020404" pitchFamily="49" charset="0"/>
                <a:cs typeface="Courier New" panose="02070309020205020404" pitchFamily="49" charset="0"/>
              </a:rPr>
              <a:t>mosquito</a:t>
            </a:r>
            <a:r>
              <a:rPr lang="en-US" dirty="0"/>
              <a:t> objects are instances of the </a:t>
            </a:r>
            <a:r>
              <a:rPr lang="en-US" dirty="0">
                <a:latin typeface="Courier New" panose="02070309020205020404" pitchFamily="49" charset="0"/>
                <a:cs typeface="Courier New" panose="02070309020205020404" pitchFamily="49" charset="0"/>
              </a:rPr>
              <a:t>Insect</a:t>
            </a:r>
            <a:r>
              <a:rPr lang="en-US" dirty="0"/>
              <a:t> class</a:t>
            </a:r>
          </a:p>
        </p:txBody>
      </p:sp>
      <p:pic>
        <p:nvPicPr>
          <p:cNvPr id="8" name="Content Placeholder 7" descr="The insect class points to the housefly object and the mosquito object. The insect class is denoted by a dashed rectangle, while the two objects are denoted by rectangles with solid lines. For long description in Notes pane, press F6.">
            <a:extLst>
              <a:ext uri="{FF2B5EF4-FFF2-40B4-BE49-F238E27FC236}">
                <a16:creationId xmlns:a16="http://schemas.microsoft.com/office/drawing/2014/main" id="{C44DC18A-0FC5-48E5-A432-9F830AC0E74F}"/>
              </a:ext>
            </a:extLst>
          </p:cNvPr>
          <p:cNvPicPr>
            <a:picLocks noGrp="1" noChangeAspect="1"/>
          </p:cNvPicPr>
          <p:nvPr>
            <p:ph sz="quarter" idx="14"/>
          </p:nvPr>
        </p:nvPicPr>
        <p:blipFill rotWithShape="1">
          <a:blip r:embed="rId3"/>
          <a:srcRect t="16427"/>
          <a:stretch/>
        </p:blipFill>
        <p:spPr>
          <a:xfrm>
            <a:off x="547488" y="2703016"/>
            <a:ext cx="8049025" cy="2014121"/>
          </a:xfrm>
        </p:spPr>
      </p:pic>
    </p:spTree>
    <p:extLst>
      <p:ext uri="{BB962C8B-B14F-4D97-AF65-F5344CB8AC3E}">
        <p14:creationId xmlns:p14="http://schemas.microsoft.com/office/powerpoint/2010/main" val="135521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E45-FD80-4C9F-8B78-0F80558552CD}"/>
              </a:ext>
            </a:extLst>
          </p:cNvPr>
          <p:cNvSpPr>
            <a:spLocks noGrp="1"/>
          </p:cNvSpPr>
          <p:nvPr>
            <p:ph type="title"/>
          </p:nvPr>
        </p:nvSpPr>
        <p:spPr/>
        <p:txBody>
          <a:bodyPr/>
          <a:lstStyle/>
          <a:p>
            <a:r>
              <a:rPr lang="en-US" altLang="en-US" dirty="0"/>
              <a:t>Class Definitions </a:t>
            </a:r>
            <a:r>
              <a:rPr lang="en-US" altLang="en-US" sz="2000" b="0" dirty="0"/>
              <a:t>(1 of 7)</a:t>
            </a:r>
            <a:endParaRPr lang="en-US" sz="2000" b="0" dirty="0"/>
          </a:p>
        </p:txBody>
      </p:sp>
      <p:sp>
        <p:nvSpPr>
          <p:cNvPr id="3" name="Content Placeholder 2">
            <a:extLst>
              <a:ext uri="{FF2B5EF4-FFF2-40B4-BE49-F238E27FC236}">
                <a16:creationId xmlns:a16="http://schemas.microsoft.com/office/drawing/2014/main" id="{EAD060DC-BEF2-44B9-9922-5EB1625AE216}"/>
              </a:ext>
            </a:extLst>
          </p:cNvPr>
          <p:cNvSpPr>
            <a:spLocks noGrp="1"/>
          </p:cNvSpPr>
          <p:nvPr>
            <p:ph sz="quarter" idx="13"/>
          </p:nvPr>
        </p:nvSpPr>
        <p:spPr>
          <a:xfrm>
            <a:off x="457200" y="1556327"/>
            <a:ext cx="8229600" cy="3837308"/>
          </a:xfrm>
        </p:spPr>
        <p:txBody>
          <a:bodyPr/>
          <a:lstStyle/>
          <a:p>
            <a:pPr>
              <a:buFontTx/>
              <a:buChar char="•"/>
            </a:pPr>
            <a:r>
              <a:rPr lang="en-US" altLang="en-US" b="1" dirty="0"/>
              <a:t>Class definition: set of statements that define a class’s methods and data attributes</a:t>
            </a:r>
          </a:p>
          <a:p>
            <a:pPr lvl="1"/>
            <a:r>
              <a:rPr lang="en-US" altLang="en-US" dirty="0"/>
              <a:t>Format: begin with </a:t>
            </a:r>
            <a:r>
              <a:rPr lang="en-US" altLang="en-US" dirty="0">
                <a:latin typeface="Courier New" panose="02070309020205020404" pitchFamily="49" charset="0"/>
                <a:cs typeface="Courier New" panose="02070309020205020404" pitchFamily="49" charset="0"/>
              </a:rPr>
              <a:t>class </a:t>
            </a:r>
            <a:r>
              <a:rPr lang="en-US" altLang="en-US" i="1" dirty="0" err="1">
                <a:latin typeface="Courier New" panose="02070309020205020404" pitchFamily="49" charset="0"/>
                <a:cs typeface="Courier New" panose="02070309020205020404" pitchFamily="49" charset="0"/>
              </a:rPr>
              <a:t>Class_name</a:t>
            </a:r>
            <a:r>
              <a:rPr lang="en-US" altLang="en-US" dirty="0">
                <a:latin typeface="Courier New" panose="02070309020205020404" pitchFamily="49" charset="0"/>
                <a:cs typeface="Courier New" panose="02070309020205020404" pitchFamily="49" charset="0"/>
              </a:rPr>
              <a:t>:</a:t>
            </a:r>
          </a:p>
          <a:p>
            <a:pPr lvl="2"/>
            <a:r>
              <a:rPr lang="en-US" altLang="en-US" dirty="0">
                <a:cs typeface="Courier New" panose="02070309020205020404" pitchFamily="49" charset="0"/>
              </a:rPr>
              <a:t>Class names often start with uppercase letter</a:t>
            </a:r>
          </a:p>
          <a:p>
            <a:pPr lvl="1"/>
            <a:r>
              <a:rPr lang="en-US" altLang="en-US" dirty="0">
                <a:cs typeface="Courier New" panose="02070309020205020404" pitchFamily="49" charset="0"/>
              </a:rPr>
              <a:t>Method definition like any other python function definition</a:t>
            </a:r>
          </a:p>
          <a:p>
            <a:pPr lvl="2"/>
            <a:r>
              <a:rPr lang="en-US" altLang="en-US" b="1" dirty="0">
                <a:latin typeface="Courier New" panose="02070309020205020404" pitchFamily="49" charset="0"/>
                <a:cs typeface="Courier New" panose="02070309020205020404" pitchFamily="49" charset="0"/>
              </a:rPr>
              <a:t>self</a:t>
            </a:r>
            <a:r>
              <a:rPr lang="en-US" altLang="en-US" b="1" dirty="0">
                <a:cs typeface="Courier New" panose="02070309020205020404" pitchFamily="49" charset="0"/>
              </a:rPr>
              <a:t> parameter</a:t>
            </a:r>
            <a:r>
              <a:rPr lang="en-US" altLang="en-US" dirty="0">
                <a:cs typeface="Courier New" panose="02070309020205020404" pitchFamily="49" charset="0"/>
              </a:rPr>
              <a:t>: required in every method in the class – references the specific object that the method is working on</a:t>
            </a:r>
          </a:p>
        </p:txBody>
      </p:sp>
    </p:spTree>
    <p:extLst>
      <p:ext uri="{BB962C8B-B14F-4D97-AF65-F5344CB8AC3E}">
        <p14:creationId xmlns:p14="http://schemas.microsoft.com/office/powerpoint/2010/main" val="4185501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E45-FD80-4C9F-8B78-0F80558552CD}"/>
              </a:ext>
            </a:extLst>
          </p:cNvPr>
          <p:cNvSpPr>
            <a:spLocks noGrp="1"/>
          </p:cNvSpPr>
          <p:nvPr>
            <p:ph type="title"/>
          </p:nvPr>
        </p:nvSpPr>
        <p:spPr/>
        <p:txBody>
          <a:bodyPr/>
          <a:lstStyle/>
          <a:p>
            <a:r>
              <a:rPr lang="en-US" altLang="en-US" dirty="0"/>
              <a:t>Class Definitions </a:t>
            </a:r>
            <a:r>
              <a:rPr lang="en-US" altLang="en-US" sz="2000" b="0" dirty="0"/>
              <a:t>(2 of 7)</a:t>
            </a:r>
            <a:endParaRPr lang="en-US" dirty="0"/>
          </a:p>
        </p:txBody>
      </p:sp>
      <p:sp>
        <p:nvSpPr>
          <p:cNvPr id="3" name="Content Placeholder 2">
            <a:extLst>
              <a:ext uri="{FF2B5EF4-FFF2-40B4-BE49-F238E27FC236}">
                <a16:creationId xmlns:a16="http://schemas.microsoft.com/office/drawing/2014/main" id="{EAD060DC-BEF2-44B9-9922-5EB1625AE216}"/>
              </a:ext>
            </a:extLst>
          </p:cNvPr>
          <p:cNvSpPr>
            <a:spLocks noGrp="1"/>
          </p:cNvSpPr>
          <p:nvPr>
            <p:ph sz="quarter" idx="13"/>
          </p:nvPr>
        </p:nvSpPr>
        <p:spPr>
          <a:xfrm>
            <a:off x="457200" y="1556327"/>
            <a:ext cx="8229600" cy="2657864"/>
          </a:xfrm>
        </p:spPr>
        <p:txBody>
          <a:bodyPr/>
          <a:lstStyle/>
          <a:p>
            <a:pPr>
              <a:buFontTx/>
              <a:buChar char="•"/>
            </a:pPr>
            <a:r>
              <a:rPr lang="en-US" altLang="en-US" b="1" dirty="0">
                <a:cs typeface="Courier New" panose="02070309020205020404" pitchFamily="49" charset="0"/>
              </a:rPr>
              <a:t>Initializer method: automatically executed when an instance of the class is created</a:t>
            </a:r>
          </a:p>
          <a:p>
            <a:pPr lvl="1"/>
            <a:r>
              <a:rPr lang="en-US" altLang="en-US" dirty="0">
                <a:cs typeface="Courier New" panose="02070309020205020404" pitchFamily="49" charset="0"/>
              </a:rPr>
              <a:t>Initializes object’s data attributes and assigns </a:t>
            </a:r>
            <a:r>
              <a:rPr lang="en-US" altLang="en-US" dirty="0">
                <a:latin typeface="Courier New" panose="02070309020205020404" pitchFamily="49" charset="0"/>
                <a:cs typeface="Courier New" panose="02070309020205020404" pitchFamily="49" charset="0"/>
              </a:rPr>
              <a:t>self</a:t>
            </a:r>
            <a:r>
              <a:rPr lang="en-US" altLang="en-US" dirty="0">
                <a:cs typeface="Courier New" panose="02070309020205020404" pitchFamily="49" charset="0"/>
              </a:rPr>
              <a:t> parameter to the object that was just created</a:t>
            </a:r>
          </a:p>
          <a:p>
            <a:pPr lvl="1"/>
            <a:r>
              <a:rPr lang="en-US" altLang="en-US" dirty="0">
                <a:cs typeface="Courier New" panose="02070309020205020404" pitchFamily="49" charset="0"/>
              </a:rPr>
              <a:t>Format: </a:t>
            </a:r>
            <a:r>
              <a:rPr lang="en-US" altLang="en-US" dirty="0">
                <a:latin typeface="Courier New" panose="02070309020205020404" pitchFamily="49" charset="0"/>
                <a:cs typeface="Courier New" panose="02070309020205020404" pitchFamily="49" charset="0"/>
              </a:rPr>
              <a:t>def __</a:t>
            </a:r>
            <a:r>
              <a:rPr lang="en-US" altLang="en-US" dirty="0" err="1">
                <a:latin typeface="Courier New" panose="02070309020205020404" pitchFamily="49" charset="0"/>
                <a:cs typeface="Courier New" panose="02070309020205020404" pitchFamily="49" charset="0"/>
              </a:rPr>
              <a:t>init</a:t>
            </a:r>
            <a:r>
              <a:rPr lang="en-US" altLang="en-US" dirty="0">
                <a:latin typeface="Courier New" panose="02070309020205020404" pitchFamily="49" charset="0"/>
                <a:cs typeface="Courier New" panose="02070309020205020404" pitchFamily="49" charset="0"/>
              </a:rPr>
              <a:t>__ (self):</a:t>
            </a:r>
          </a:p>
          <a:p>
            <a:pPr lvl="1"/>
            <a:r>
              <a:rPr lang="en-US" altLang="en-US" dirty="0">
                <a:cs typeface="Courier New" panose="02070309020205020404" pitchFamily="49" charset="0"/>
              </a:rPr>
              <a:t>Usually the first method in a class definition</a:t>
            </a:r>
          </a:p>
        </p:txBody>
      </p:sp>
    </p:spTree>
    <p:extLst>
      <p:ext uri="{BB962C8B-B14F-4D97-AF65-F5344CB8AC3E}">
        <p14:creationId xmlns:p14="http://schemas.microsoft.com/office/powerpoint/2010/main" val="2739739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E45-FD80-4C9F-8B78-0F80558552CD}"/>
              </a:ext>
            </a:extLst>
          </p:cNvPr>
          <p:cNvSpPr>
            <a:spLocks noGrp="1"/>
          </p:cNvSpPr>
          <p:nvPr>
            <p:ph type="title"/>
          </p:nvPr>
        </p:nvSpPr>
        <p:spPr/>
        <p:txBody>
          <a:bodyPr/>
          <a:lstStyle/>
          <a:p>
            <a:r>
              <a:rPr lang="en-US" altLang="en-US" dirty="0"/>
              <a:t>Class Definitions </a:t>
            </a:r>
            <a:r>
              <a:rPr lang="en-US" altLang="en-US" sz="2000" b="0" dirty="0"/>
              <a:t>(3 of 7)</a:t>
            </a:r>
            <a:endParaRPr lang="en-US" dirty="0"/>
          </a:p>
        </p:txBody>
      </p:sp>
      <p:sp>
        <p:nvSpPr>
          <p:cNvPr id="3" name="Content Placeholder 2">
            <a:extLst>
              <a:ext uri="{FF2B5EF4-FFF2-40B4-BE49-F238E27FC236}">
                <a16:creationId xmlns:a16="http://schemas.microsoft.com/office/drawing/2014/main" id="{EAD060DC-BEF2-44B9-9922-5EB1625AE216}"/>
              </a:ext>
            </a:extLst>
          </p:cNvPr>
          <p:cNvSpPr>
            <a:spLocks noGrp="1"/>
          </p:cNvSpPr>
          <p:nvPr>
            <p:ph sz="quarter" idx="13"/>
          </p:nvPr>
        </p:nvSpPr>
        <p:spPr>
          <a:xfrm>
            <a:off x="457200" y="1556327"/>
            <a:ext cx="8229600" cy="4446908"/>
          </a:xfrm>
        </p:spPr>
        <p:txBody>
          <a:bodyPr/>
          <a:lstStyle/>
          <a:p>
            <a:pPr>
              <a:spcBef>
                <a:spcPct val="0"/>
              </a:spcBef>
              <a:buFontTx/>
              <a:buNone/>
            </a:pPr>
            <a:r>
              <a:rPr lang="en-US" altLang="en-US" sz="2000" dirty="0">
                <a:latin typeface="Courier New" panose="02070309020205020404" pitchFamily="49" charset="0"/>
                <a:cs typeface="Courier New" panose="02070309020205020404" pitchFamily="49" charset="0"/>
              </a:rPr>
              <a:t>import random </a:t>
            </a:r>
          </a:p>
          <a:p>
            <a:pPr>
              <a:spcBef>
                <a:spcPct val="0"/>
              </a:spcBef>
              <a:buFontTx/>
              <a:buNone/>
            </a:pPr>
            <a:r>
              <a:rPr lang="en-US" altLang="en-US" sz="2000" dirty="0">
                <a:latin typeface="Courier New" panose="02070309020205020404" pitchFamily="49" charset="0"/>
                <a:cs typeface="Courier New" panose="02070309020205020404" pitchFamily="49" charset="0"/>
              </a:rPr>
              <a:t>    </a:t>
            </a:r>
          </a:p>
          <a:p>
            <a:pPr>
              <a:spcBef>
                <a:spcPct val="0"/>
              </a:spcBef>
              <a:buFontTx/>
              <a:buNone/>
            </a:pPr>
            <a:r>
              <a:rPr lang="en-US" altLang="en-US" sz="2000" dirty="0">
                <a:latin typeface="Courier New" panose="02070309020205020404" pitchFamily="49" charset="0"/>
                <a:cs typeface="Courier New" panose="02070309020205020404" pitchFamily="49" charset="0"/>
              </a:rPr>
              <a:t>class Coin: </a:t>
            </a:r>
          </a:p>
          <a:p>
            <a:pPr>
              <a:spcBef>
                <a:spcPct val="0"/>
              </a:spcBef>
              <a:buFontTx/>
              <a:buNone/>
            </a:pPr>
            <a:r>
              <a:rPr lang="en-US" altLang="en-US" sz="2000" dirty="0">
                <a:latin typeface="Courier New" panose="02070309020205020404" pitchFamily="49" charset="0"/>
                <a:cs typeface="Courier New" panose="02070309020205020404" pitchFamily="49" charset="0"/>
              </a:rPr>
              <a:t>    def __</a:t>
            </a:r>
            <a:r>
              <a:rPr lang="en-US" altLang="en-US" sz="2000" dirty="0" err="1">
                <a:latin typeface="Courier New" panose="02070309020205020404" pitchFamily="49" charset="0"/>
                <a:cs typeface="Courier New" panose="02070309020205020404" pitchFamily="49" charset="0"/>
              </a:rPr>
              <a:t>init</a:t>
            </a:r>
            <a:r>
              <a:rPr lang="en-US" altLang="en-US" sz="2000" dirty="0">
                <a:latin typeface="Courier New" panose="02070309020205020404" pitchFamily="49" charset="0"/>
                <a:cs typeface="Courier New" panose="02070309020205020404" pitchFamily="49" charset="0"/>
              </a:rPr>
              <a:t>__(self): </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self.sideup</a:t>
            </a:r>
            <a:r>
              <a:rPr lang="en-US" altLang="en-US" sz="2000" dirty="0">
                <a:latin typeface="Courier New" panose="02070309020205020404" pitchFamily="49" charset="0"/>
                <a:cs typeface="Courier New" panose="02070309020205020404" pitchFamily="49" charset="0"/>
              </a:rPr>
              <a:t> = 'Heads' </a:t>
            </a:r>
          </a:p>
          <a:p>
            <a:pPr>
              <a:spcBef>
                <a:spcPct val="0"/>
              </a:spcBef>
              <a:buFontTx/>
              <a:buNone/>
            </a:pPr>
            <a:r>
              <a:rPr lang="en-US" altLang="en-US" sz="2000" dirty="0">
                <a:latin typeface="Courier New" panose="02070309020205020404" pitchFamily="49" charset="0"/>
                <a:cs typeface="Courier New" panose="02070309020205020404" pitchFamily="49" charset="0"/>
              </a:rPr>
              <a:t>    </a:t>
            </a:r>
          </a:p>
          <a:p>
            <a:pPr>
              <a:spcBef>
                <a:spcPct val="0"/>
              </a:spcBef>
              <a:buFontTx/>
              <a:buNone/>
            </a:pPr>
            <a:r>
              <a:rPr lang="en-US" altLang="en-US" sz="2000" dirty="0">
                <a:latin typeface="Courier New" panose="02070309020205020404" pitchFamily="49" charset="0"/>
                <a:cs typeface="Courier New" panose="02070309020205020404" pitchFamily="49" charset="0"/>
              </a:rPr>
              <a:t>    def toss(self): </a:t>
            </a:r>
          </a:p>
          <a:p>
            <a:pPr>
              <a:spcBef>
                <a:spcPct val="0"/>
              </a:spcBef>
              <a:buFontTx/>
              <a:buNone/>
            </a:pPr>
            <a:r>
              <a:rPr lang="en-US" altLang="en-US" sz="2000" dirty="0">
                <a:latin typeface="Courier New" panose="02070309020205020404" pitchFamily="49" charset="0"/>
                <a:cs typeface="Courier New" panose="02070309020205020404" pitchFamily="49" charset="0"/>
              </a:rPr>
              <a:t>        if </a:t>
            </a:r>
            <a:r>
              <a:rPr lang="en-US" altLang="en-US" sz="2000" dirty="0" err="1">
                <a:latin typeface="Courier New" panose="02070309020205020404" pitchFamily="49" charset="0"/>
                <a:cs typeface="Courier New" panose="02070309020205020404" pitchFamily="49" charset="0"/>
              </a:rPr>
              <a:t>random.randint</a:t>
            </a:r>
            <a:r>
              <a:rPr lang="en-US" altLang="en-US" sz="2000" dirty="0">
                <a:latin typeface="Courier New" panose="02070309020205020404" pitchFamily="49" charset="0"/>
                <a:cs typeface="Courier New" panose="02070309020205020404" pitchFamily="49" charset="0"/>
              </a:rPr>
              <a:t>(0, 1) == 0: </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self.sideup</a:t>
            </a:r>
            <a:r>
              <a:rPr lang="en-US" altLang="en-US" sz="2000" dirty="0">
                <a:latin typeface="Courier New" panose="02070309020205020404" pitchFamily="49" charset="0"/>
                <a:cs typeface="Courier New" panose="02070309020205020404" pitchFamily="49" charset="0"/>
              </a:rPr>
              <a:t> = 'Heads' </a:t>
            </a:r>
          </a:p>
          <a:p>
            <a:pPr>
              <a:spcBef>
                <a:spcPct val="0"/>
              </a:spcBef>
              <a:buFontTx/>
              <a:buNone/>
            </a:pPr>
            <a:r>
              <a:rPr lang="en-US" altLang="en-US" sz="2000" dirty="0">
                <a:latin typeface="Courier New" panose="02070309020205020404" pitchFamily="49" charset="0"/>
                <a:cs typeface="Courier New" panose="02070309020205020404" pitchFamily="49" charset="0"/>
              </a:rPr>
              <a:t>        else: </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self.sideup</a:t>
            </a:r>
            <a:r>
              <a:rPr lang="en-US" altLang="en-US" sz="2000" dirty="0">
                <a:latin typeface="Courier New" panose="02070309020205020404" pitchFamily="49" charset="0"/>
                <a:cs typeface="Courier New" panose="02070309020205020404" pitchFamily="49" charset="0"/>
              </a:rPr>
              <a:t> = 'Tails' </a:t>
            </a:r>
          </a:p>
          <a:p>
            <a:pPr>
              <a:spcBef>
                <a:spcPct val="0"/>
              </a:spcBef>
              <a:buFontTx/>
              <a:buNone/>
            </a:pPr>
            <a:r>
              <a:rPr lang="en-US" altLang="en-US" sz="2000" dirty="0">
                <a:latin typeface="Courier New" panose="02070309020205020404" pitchFamily="49" charset="0"/>
                <a:cs typeface="Courier New" panose="02070309020205020404" pitchFamily="49" charset="0"/>
              </a:rPr>
              <a:t>    </a:t>
            </a:r>
          </a:p>
          <a:p>
            <a:pPr>
              <a:spcBef>
                <a:spcPct val="0"/>
              </a:spcBef>
              <a:buFontTx/>
              <a:buNone/>
            </a:pPr>
            <a:r>
              <a:rPr lang="en-US" altLang="en-US" sz="2000" dirty="0">
                <a:latin typeface="Courier New" panose="02070309020205020404" pitchFamily="49" charset="0"/>
                <a:cs typeface="Courier New" panose="02070309020205020404" pitchFamily="49" charset="0"/>
              </a:rPr>
              <a:t>    def </a:t>
            </a:r>
            <a:r>
              <a:rPr lang="en-US" altLang="en-US" sz="2000" dirty="0" err="1">
                <a:latin typeface="Courier New" panose="02070309020205020404" pitchFamily="49" charset="0"/>
                <a:cs typeface="Courier New" panose="02070309020205020404" pitchFamily="49" charset="0"/>
              </a:rPr>
              <a:t>get_sideup</a:t>
            </a:r>
            <a:r>
              <a:rPr lang="en-US" altLang="en-US" sz="2000" dirty="0">
                <a:latin typeface="Courier New" panose="02070309020205020404" pitchFamily="49" charset="0"/>
                <a:cs typeface="Courier New" panose="02070309020205020404" pitchFamily="49" charset="0"/>
              </a:rPr>
              <a:t>(self): </a:t>
            </a:r>
          </a:p>
          <a:p>
            <a:pPr>
              <a:spcBef>
                <a:spcPct val="0"/>
              </a:spcBef>
              <a:buFontTx/>
              <a:buNone/>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self.sideup</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834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3AA2EA-324A-4A75-B1AE-971D8E8833E9}"/>
              </a:ext>
            </a:extLst>
          </p:cNvPr>
          <p:cNvSpPr>
            <a:spLocks noGrp="1"/>
          </p:cNvSpPr>
          <p:nvPr>
            <p:ph type="title"/>
          </p:nvPr>
        </p:nvSpPr>
        <p:spPr/>
        <p:txBody>
          <a:bodyPr/>
          <a:lstStyle/>
          <a:p>
            <a:r>
              <a:rPr lang="en-US" altLang="en-US" dirty="0"/>
              <a:t>Class Definitions </a:t>
            </a:r>
            <a:r>
              <a:rPr lang="en-US" altLang="en-US" sz="2000" b="0" dirty="0"/>
              <a:t>(4 of 7)</a:t>
            </a:r>
            <a:endParaRPr lang="en-US" dirty="0"/>
          </a:p>
        </p:txBody>
      </p:sp>
      <p:sp>
        <p:nvSpPr>
          <p:cNvPr id="10" name="Content Placeholder 9">
            <a:extLst>
              <a:ext uri="{FF2B5EF4-FFF2-40B4-BE49-F238E27FC236}">
                <a16:creationId xmlns:a16="http://schemas.microsoft.com/office/drawing/2014/main" id="{C1630164-037B-426A-A6BF-D4E17D91D748}"/>
              </a:ext>
            </a:extLst>
          </p:cNvPr>
          <p:cNvSpPr>
            <a:spLocks noGrp="1"/>
          </p:cNvSpPr>
          <p:nvPr>
            <p:ph sz="quarter" idx="13"/>
          </p:nvPr>
        </p:nvSpPr>
        <p:spPr>
          <a:xfrm>
            <a:off x="466602" y="1552574"/>
            <a:ext cx="8220197" cy="1512000"/>
          </a:xfrm>
        </p:spPr>
        <p:txBody>
          <a:bodyPr/>
          <a:lstStyle/>
          <a:p>
            <a:pPr>
              <a:buFontTx/>
              <a:buChar char="•"/>
            </a:pPr>
            <a:r>
              <a:rPr lang="en-US" altLang="en-US" b="1" dirty="0">
                <a:cs typeface="Courier New" panose="02070309020205020404" pitchFamily="49" charset="0"/>
              </a:rPr>
              <a:t>To create a new instance of a class</a:t>
            </a:r>
          </a:p>
          <a:p>
            <a:pPr lvl="1"/>
            <a:r>
              <a:rPr lang="en-US" altLang="en-US" dirty="0">
                <a:cs typeface="Courier New" panose="02070309020205020404" pitchFamily="49" charset="0"/>
              </a:rPr>
              <a:t>Format: </a:t>
            </a:r>
            <a:r>
              <a:rPr lang="en-US" altLang="en-US" i="1" dirty="0" err="1">
                <a:latin typeface="Courier New" panose="02070309020205020404" pitchFamily="49" charset="0"/>
                <a:cs typeface="Courier New" panose="02070309020205020404" pitchFamily="49" charset="0"/>
              </a:rPr>
              <a:t>variable_name</a:t>
            </a:r>
            <a:r>
              <a:rPr lang="en-US" altLang="en-US" dirty="0">
                <a:latin typeface="Courier New" panose="02070309020205020404" pitchFamily="49" charset="0"/>
                <a:cs typeface="Courier New" panose="02070309020205020404" pitchFamily="49" charset="0"/>
              </a:rPr>
              <a:t> = </a:t>
            </a:r>
            <a:r>
              <a:rPr lang="en-US" altLang="en-US" i="1" dirty="0" err="1">
                <a:latin typeface="Courier New" panose="02070309020205020404" pitchFamily="49" charset="0"/>
                <a:cs typeface="Courier New" panose="02070309020205020404" pitchFamily="49" charset="0"/>
              </a:rPr>
              <a:t>ClassName</a:t>
            </a:r>
            <a:r>
              <a:rPr lang="en-US" altLang="en-US" dirty="0">
                <a:latin typeface="Courier New" panose="02070309020205020404" pitchFamily="49" charset="0"/>
                <a:cs typeface="Courier New" panose="02070309020205020404" pitchFamily="49" charset="0"/>
              </a:rPr>
              <a:t>()</a:t>
            </a:r>
          </a:p>
          <a:p>
            <a:pPr>
              <a:buFontTx/>
              <a:buChar char="•"/>
            </a:pPr>
            <a:r>
              <a:rPr lang="en-US" altLang="en-US" b="1" dirty="0"/>
              <a:t>Example:</a:t>
            </a:r>
            <a:endParaRPr lang="en-US" b="1" dirty="0"/>
          </a:p>
        </p:txBody>
      </p:sp>
      <p:sp>
        <p:nvSpPr>
          <p:cNvPr id="11" name="Content Placeholder 10">
            <a:extLst>
              <a:ext uri="{FF2B5EF4-FFF2-40B4-BE49-F238E27FC236}">
                <a16:creationId xmlns:a16="http://schemas.microsoft.com/office/drawing/2014/main" id="{909D889B-D4A6-40B4-BCCE-635372A4976E}"/>
              </a:ext>
            </a:extLst>
          </p:cNvPr>
          <p:cNvSpPr>
            <a:spLocks noGrp="1"/>
          </p:cNvSpPr>
          <p:nvPr>
            <p:ph sz="quarter" idx="14"/>
          </p:nvPr>
        </p:nvSpPr>
        <p:spPr>
          <a:xfrm>
            <a:off x="2952000" y="3256724"/>
            <a:ext cx="3240000" cy="540000"/>
          </a:xfrm>
        </p:spPr>
        <p:txBody>
          <a:bodyPr/>
          <a:lstStyle/>
          <a:p>
            <a:pPr marL="432" indent="0">
              <a:buNone/>
            </a:pPr>
            <a:r>
              <a:rPr lang="en-US" altLang="en-US" dirty="0" err="1">
                <a:latin typeface="Courier New" panose="02070309020205020404" pitchFamily="49" charset="0"/>
                <a:cs typeface="Courier New" panose="02070309020205020404" pitchFamily="49" charset="0"/>
              </a:rPr>
              <a:t>my_coin</a:t>
            </a:r>
            <a:r>
              <a:rPr lang="en-US" altLang="en-US" dirty="0">
                <a:latin typeface="Courier New" panose="02070309020205020404" pitchFamily="49" charset="0"/>
                <a:cs typeface="Courier New" panose="02070309020205020404" pitchFamily="49" charset="0"/>
              </a:rPr>
              <a:t> = Coin()</a:t>
            </a:r>
          </a:p>
        </p:txBody>
      </p:sp>
      <p:sp>
        <p:nvSpPr>
          <p:cNvPr id="12" name="Content Placeholder 11">
            <a:extLst>
              <a:ext uri="{FF2B5EF4-FFF2-40B4-BE49-F238E27FC236}">
                <a16:creationId xmlns:a16="http://schemas.microsoft.com/office/drawing/2014/main" id="{3B5D1CC9-34C0-4B23-BCBD-7D546DDBC4BC}"/>
              </a:ext>
            </a:extLst>
          </p:cNvPr>
          <p:cNvSpPr>
            <a:spLocks noGrp="1"/>
          </p:cNvSpPr>
          <p:nvPr>
            <p:ph sz="quarter" idx="15"/>
          </p:nvPr>
        </p:nvSpPr>
        <p:spPr>
          <a:xfrm>
            <a:off x="457200" y="3988873"/>
            <a:ext cx="8229600" cy="900000"/>
          </a:xfrm>
        </p:spPr>
        <p:txBody>
          <a:bodyPr/>
          <a:lstStyle/>
          <a:p>
            <a:r>
              <a:rPr lang="en-US" altLang="en-US" b="1" dirty="0"/>
              <a:t>This creates an instance of the class and calls the class's </a:t>
            </a:r>
            <a:r>
              <a:rPr lang="en-US" altLang="en-US" b="1" dirty="0">
                <a:latin typeface="Courier New" panose="02070309020205020404" pitchFamily="49" charset="0"/>
                <a:cs typeface="Courier New" panose="02070309020205020404" pitchFamily="49" charset="0"/>
              </a:rPr>
              <a:t>__</a:t>
            </a:r>
            <a:r>
              <a:rPr lang="en-US" altLang="en-US" b="1" dirty="0" err="1">
                <a:latin typeface="Courier New" panose="02070309020205020404" pitchFamily="49" charset="0"/>
                <a:cs typeface="Courier New" panose="02070309020205020404" pitchFamily="49" charset="0"/>
              </a:rPr>
              <a:t>init</a:t>
            </a:r>
            <a:r>
              <a:rPr lang="en-US" altLang="en-US" b="1" dirty="0">
                <a:latin typeface="Courier New" panose="02070309020205020404" pitchFamily="49" charset="0"/>
                <a:cs typeface="Courier New" panose="02070309020205020404" pitchFamily="49" charset="0"/>
              </a:rPr>
              <a:t>__</a:t>
            </a:r>
            <a:r>
              <a:rPr lang="en-US" altLang="en-US" b="1" dirty="0"/>
              <a:t> method</a:t>
            </a:r>
          </a:p>
        </p:txBody>
      </p:sp>
    </p:spTree>
    <p:extLst>
      <p:ext uri="{BB962C8B-B14F-4D97-AF65-F5344CB8AC3E}">
        <p14:creationId xmlns:p14="http://schemas.microsoft.com/office/powerpoint/2010/main" val="230156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76843-7E5C-42B5-A608-5C5A08335AD2}"/>
              </a:ext>
            </a:extLst>
          </p:cNvPr>
          <p:cNvSpPr>
            <a:spLocks noGrp="1"/>
          </p:cNvSpPr>
          <p:nvPr>
            <p:ph type="title"/>
          </p:nvPr>
        </p:nvSpPr>
        <p:spPr/>
        <p:txBody>
          <a:bodyPr/>
          <a:lstStyle/>
          <a:p>
            <a:r>
              <a:rPr lang="en-US" altLang="en-US" dirty="0"/>
              <a:t>Class Definitions </a:t>
            </a:r>
            <a:r>
              <a:rPr lang="en-US" altLang="en-US" sz="2000" b="0" dirty="0"/>
              <a:t>(5 of 7)</a:t>
            </a:r>
            <a:endParaRPr lang="en-US" dirty="0"/>
          </a:p>
        </p:txBody>
      </p:sp>
      <p:sp>
        <p:nvSpPr>
          <p:cNvPr id="5" name="Content Placeholder 4">
            <a:extLst>
              <a:ext uri="{FF2B5EF4-FFF2-40B4-BE49-F238E27FC236}">
                <a16:creationId xmlns:a16="http://schemas.microsoft.com/office/drawing/2014/main" id="{6BC9CE9C-53DB-48DA-9B4E-3E624D12EF07}"/>
              </a:ext>
            </a:extLst>
          </p:cNvPr>
          <p:cNvSpPr>
            <a:spLocks noGrp="1"/>
          </p:cNvSpPr>
          <p:nvPr>
            <p:ph sz="quarter" idx="13"/>
          </p:nvPr>
        </p:nvSpPr>
        <p:spPr>
          <a:xfrm>
            <a:off x="457200" y="1556327"/>
            <a:ext cx="8229600" cy="504000"/>
          </a:xfrm>
        </p:spPr>
        <p:txBody>
          <a:bodyPr/>
          <a:lstStyle/>
          <a:p>
            <a:pPr marL="432" indent="0">
              <a:buNone/>
            </a:pPr>
            <a:r>
              <a:rPr lang="en-US" b="1" dirty="0"/>
              <a:t>Figure 10-6 </a:t>
            </a:r>
            <a:r>
              <a:rPr lang="en-US" dirty="0"/>
              <a:t>Actions caused by the </a:t>
            </a:r>
            <a:r>
              <a:rPr lang="en-US" dirty="0">
                <a:latin typeface="Courier New" panose="02070309020205020404" pitchFamily="49" charset="0"/>
                <a:cs typeface="Courier New" panose="02070309020205020404" pitchFamily="49" charset="0"/>
              </a:rPr>
              <a:t>coin()</a:t>
            </a:r>
            <a:r>
              <a:rPr lang="en-US" dirty="0"/>
              <a:t> expression</a:t>
            </a:r>
          </a:p>
        </p:txBody>
      </p:sp>
      <p:pic>
        <p:nvPicPr>
          <p:cNvPr id="8" name="Content Placeholder 7" descr="An illustration of the actions caused by the coin class. For long description in Notes pane, press F6.">
            <a:extLst>
              <a:ext uri="{FF2B5EF4-FFF2-40B4-BE49-F238E27FC236}">
                <a16:creationId xmlns:a16="http://schemas.microsoft.com/office/drawing/2014/main" id="{C44DC18A-0FC5-48E5-A432-9F830AC0E74F}"/>
              </a:ext>
            </a:extLst>
          </p:cNvPr>
          <p:cNvPicPr>
            <a:picLocks noGrp="1" noChangeAspect="1"/>
          </p:cNvPicPr>
          <p:nvPr>
            <p:ph sz="quarter" idx="14"/>
          </p:nvPr>
        </p:nvPicPr>
        <p:blipFill rotWithShape="1">
          <a:blip r:embed="rId3"/>
          <a:srcRect l="14456" t="8171" r="15436"/>
          <a:stretch/>
        </p:blipFill>
        <p:spPr>
          <a:xfrm>
            <a:off x="1635949" y="2222751"/>
            <a:ext cx="5872103" cy="4057103"/>
          </a:xfrm>
        </p:spPr>
      </p:pic>
    </p:spTree>
    <p:extLst>
      <p:ext uri="{BB962C8B-B14F-4D97-AF65-F5344CB8AC3E}">
        <p14:creationId xmlns:p14="http://schemas.microsoft.com/office/powerpoint/2010/main" val="3897876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E45-FD80-4C9F-8B78-0F80558552CD}"/>
              </a:ext>
            </a:extLst>
          </p:cNvPr>
          <p:cNvSpPr>
            <a:spLocks noGrp="1"/>
          </p:cNvSpPr>
          <p:nvPr>
            <p:ph type="title"/>
          </p:nvPr>
        </p:nvSpPr>
        <p:spPr/>
        <p:txBody>
          <a:bodyPr/>
          <a:lstStyle/>
          <a:p>
            <a:r>
              <a:rPr lang="en-US" altLang="en-US" dirty="0"/>
              <a:t>Class Definitions </a:t>
            </a:r>
            <a:r>
              <a:rPr lang="en-US" altLang="en-US" sz="2000" b="0" dirty="0"/>
              <a:t>(6 of 7)</a:t>
            </a:r>
            <a:endParaRPr lang="en-US" dirty="0"/>
          </a:p>
        </p:txBody>
      </p:sp>
      <p:sp>
        <p:nvSpPr>
          <p:cNvPr id="3" name="Content Placeholder 2">
            <a:extLst>
              <a:ext uri="{FF2B5EF4-FFF2-40B4-BE49-F238E27FC236}">
                <a16:creationId xmlns:a16="http://schemas.microsoft.com/office/drawing/2014/main" id="{EAD060DC-BEF2-44B9-9922-5EB1625AE216}"/>
              </a:ext>
            </a:extLst>
          </p:cNvPr>
          <p:cNvSpPr>
            <a:spLocks noGrp="1"/>
          </p:cNvSpPr>
          <p:nvPr>
            <p:ph sz="quarter" idx="13"/>
          </p:nvPr>
        </p:nvSpPr>
        <p:spPr>
          <a:xfrm>
            <a:off x="457200" y="1556327"/>
            <a:ext cx="8229600" cy="2975916"/>
          </a:xfrm>
        </p:spPr>
        <p:txBody>
          <a:bodyPr/>
          <a:lstStyle/>
          <a:p>
            <a:pPr>
              <a:buFontTx/>
              <a:buChar char="•"/>
            </a:pPr>
            <a:r>
              <a:rPr lang="en-US" altLang="en-US" b="1" dirty="0">
                <a:cs typeface="Courier New" panose="02070309020205020404" pitchFamily="49" charset="0"/>
              </a:rPr>
              <a:t>To call any of the class methods using the created instance, use dot notation</a:t>
            </a:r>
          </a:p>
          <a:p>
            <a:pPr lvl="1"/>
            <a:r>
              <a:rPr lang="en-US" altLang="en-US" dirty="0">
                <a:cs typeface="Courier New" panose="02070309020205020404" pitchFamily="49" charset="0"/>
              </a:rPr>
              <a:t>Format: </a:t>
            </a:r>
            <a:r>
              <a:rPr lang="en-US" altLang="en-US" i="1" dirty="0" err="1">
                <a:latin typeface="Courier New" panose="02070309020205020404" pitchFamily="49" charset="0"/>
                <a:cs typeface="Courier New" panose="02070309020205020404" pitchFamily="49" charset="0"/>
              </a:rPr>
              <a:t>My_instance</a:t>
            </a:r>
            <a:r>
              <a:rPr lang="en-US" altLang="en-US" dirty="0" err="1">
                <a:latin typeface="Courier New" panose="02070309020205020404" pitchFamily="49" charset="0"/>
                <a:cs typeface="Courier New" panose="02070309020205020404" pitchFamily="49" charset="0"/>
              </a:rPr>
              <a:t>.</a:t>
            </a:r>
            <a:r>
              <a:rPr lang="en-US" altLang="en-US" i="1" dirty="0" err="1">
                <a:latin typeface="Courier New" panose="02070309020205020404" pitchFamily="49" charset="0"/>
                <a:cs typeface="Courier New" panose="02070309020205020404" pitchFamily="49" charset="0"/>
              </a:rPr>
              <a:t>method</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Because the </a:t>
            </a:r>
            <a:r>
              <a:rPr lang="en-US" altLang="en-US" dirty="0">
                <a:latin typeface="Courier New" panose="02070309020205020404" pitchFamily="49" charset="0"/>
                <a:cs typeface="Courier New" panose="02070309020205020404" pitchFamily="49" charset="0"/>
              </a:rPr>
              <a:t>self</a:t>
            </a:r>
            <a:r>
              <a:rPr lang="en-US" altLang="en-US" dirty="0">
                <a:cs typeface="Courier New" panose="02070309020205020404" pitchFamily="49" charset="0"/>
              </a:rPr>
              <a:t> parameter references the specific instance of the object, the method will affect this instance</a:t>
            </a:r>
          </a:p>
          <a:p>
            <a:pPr lvl="2"/>
            <a:r>
              <a:rPr lang="en-US" altLang="en-US" dirty="0">
                <a:cs typeface="Courier New" panose="02070309020205020404" pitchFamily="49" charset="0"/>
              </a:rPr>
              <a:t>Reference to </a:t>
            </a:r>
            <a:r>
              <a:rPr lang="en-US" altLang="en-US" dirty="0">
                <a:latin typeface="Courier New" panose="02070309020205020404" pitchFamily="49" charset="0"/>
                <a:cs typeface="Courier New" panose="02070309020205020404" pitchFamily="49" charset="0"/>
              </a:rPr>
              <a:t>self</a:t>
            </a:r>
            <a:r>
              <a:rPr lang="en-US" altLang="en-US" dirty="0">
                <a:cs typeface="Courier New" panose="02070309020205020404" pitchFamily="49" charset="0"/>
              </a:rPr>
              <a:t> is passed automatically</a:t>
            </a:r>
          </a:p>
        </p:txBody>
      </p:sp>
    </p:spTree>
    <p:extLst>
      <p:ext uri="{BB962C8B-B14F-4D97-AF65-F5344CB8AC3E}">
        <p14:creationId xmlns:p14="http://schemas.microsoft.com/office/powerpoint/2010/main" val="172712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FAD2EE-966B-4FE2-B1EA-67F2AF458D1D}"/>
              </a:ext>
            </a:extLst>
          </p:cNvPr>
          <p:cNvSpPr>
            <a:spLocks noGrp="1"/>
          </p:cNvSpPr>
          <p:nvPr>
            <p:ph type="title"/>
          </p:nvPr>
        </p:nvSpPr>
        <p:spPr/>
        <p:txBody>
          <a:bodyPr/>
          <a:lstStyle/>
          <a:p>
            <a:r>
              <a:rPr lang="en-US" altLang="en-US" dirty="0"/>
              <a:t>Class Definitions </a:t>
            </a:r>
            <a:r>
              <a:rPr lang="en-US" altLang="en-US" sz="2000" b="0" dirty="0"/>
              <a:t>(7 of 7)</a:t>
            </a:r>
            <a:endParaRPr lang="en-US" dirty="0"/>
          </a:p>
        </p:txBody>
      </p:sp>
      <p:graphicFrame>
        <p:nvGraphicFramePr>
          <p:cNvPr id="7" name="Content Placeholder 6">
            <a:extLst>
              <a:ext uri="{FF2B5EF4-FFF2-40B4-BE49-F238E27FC236}">
                <a16:creationId xmlns:a16="http://schemas.microsoft.com/office/drawing/2014/main" id="{9C50FCE9-81D8-4B72-B63D-81F9F1F784E3}"/>
              </a:ext>
            </a:extLst>
          </p:cNvPr>
          <p:cNvGraphicFramePr>
            <a:graphicFrameLocks noGrp="1"/>
          </p:cNvGraphicFramePr>
          <p:nvPr>
            <p:ph sz="quarter" idx="13"/>
            <p:extLst>
              <p:ext uri="{D42A27DB-BD31-4B8C-83A1-F6EECF244321}">
                <p14:modId xmlns:p14="http://schemas.microsoft.com/office/powerpoint/2010/main" val="3852694845"/>
              </p:ext>
            </p:extLst>
          </p:nvPr>
        </p:nvGraphicFramePr>
        <p:xfrm>
          <a:off x="2112479" y="1555750"/>
          <a:ext cx="4500356" cy="1112520"/>
        </p:xfrm>
        <a:graphic>
          <a:graphicData uri="http://schemas.openxmlformats.org/drawingml/2006/table">
            <a:tbl>
              <a:tblPr firstRow="1" firstCol="1" bandRow="1">
                <a:tableStyleId>{5940675A-B579-460E-94D1-54222C63F5DA}</a:tableStyleId>
              </a:tblPr>
              <a:tblGrid>
                <a:gridCol w="358512">
                  <a:extLst>
                    <a:ext uri="{9D8B030D-6E8A-4147-A177-3AD203B41FA5}">
                      <a16:colId xmlns:a16="http://schemas.microsoft.com/office/drawing/2014/main" val="4213221208"/>
                    </a:ext>
                  </a:extLst>
                </a:gridCol>
                <a:gridCol w="4141844">
                  <a:extLst>
                    <a:ext uri="{9D8B030D-6E8A-4147-A177-3AD203B41FA5}">
                      <a16:colId xmlns:a16="http://schemas.microsoft.com/office/drawing/2014/main" val="1716173108"/>
                    </a:ext>
                  </a:extLst>
                </a:gridCol>
              </a:tblGrid>
              <a:tr h="370840">
                <a:tc>
                  <a:txBody>
                    <a:bodyPr/>
                    <a:lstStyle/>
                    <a:p>
                      <a:pPr algn="l"/>
                      <a:r>
                        <a:rPr lang="en-US" sz="1800" dirty="0"/>
                        <a:t>1</a:t>
                      </a:r>
                    </a:p>
                  </a:txBody>
                  <a:tcPr marT="45744" marB="45744"/>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dirty="0" err="1">
                          <a:effectLst/>
                          <a:latin typeface="Courier New" panose="02070309020205020404" pitchFamily="49" charset="0"/>
                          <a:cs typeface="Courier New" panose="02070309020205020404" pitchFamily="49" charset="0"/>
                        </a:rPr>
                        <a:t>my_coin</a:t>
                      </a:r>
                      <a:r>
                        <a:rPr lang="en-US" sz="1800" b="0" dirty="0">
                          <a:effectLst/>
                          <a:latin typeface="Courier New" panose="02070309020205020404" pitchFamily="49" charset="0"/>
                          <a:cs typeface="Courier New" panose="02070309020205020404" pitchFamily="49" charset="0"/>
                        </a:rPr>
                        <a:t> = Coin()</a:t>
                      </a:r>
                    </a:p>
                  </a:txBody>
                  <a:tcPr marT="45744" marB="45744"/>
                </a:tc>
                <a:extLst>
                  <a:ext uri="{0D108BD9-81ED-4DB2-BD59-A6C34878D82A}">
                    <a16:rowId xmlns:a16="http://schemas.microsoft.com/office/drawing/2014/main" val="883163903"/>
                  </a:ext>
                </a:extLst>
              </a:tr>
              <a:tr h="370840">
                <a:tc>
                  <a:txBody>
                    <a:bodyPr/>
                    <a:lstStyle/>
                    <a:p>
                      <a:pPr algn="l"/>
                      <a:r>
                        <a:rPr lang="en-US" sz="1800" dirty="0"/>
                        <a:t>2</a:t>
                      </a:r>
                    </a:p>
                  </a:txBody>
                  <a:tcPr marT="45744" marB="45744"/>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my_coin.toss</a:t>
                      </a:r>
                      <a:r>
                        <a:rPr lang="en-US" sz="1800" dirty="0">
                          <a:latin typeface="Courier New" panose="02070309020205020404" pitchFamily="49" charset="0"/>
                          <a:cs typeface="Courier New" panose="02070309020205020404" pitchFamily="49" charset="0"/>
                        </a:rPr>
                        <a:t>()</a:t>
                      </a:r>
                    </a:p>
                  </a:txBody>
                  <a:tcPr marT="45744" marB="45744"/>
                </a:tc>
                <a:extLst>
                  <a:ext uri="{0D108BD9-81ED-4DB2-BD59-A6C34878D82A}">
                    <a16:rowId xmlns:a16="http://schemas.microsoft.com/office/drawing/2014/main" val="2643167543"/>
                  </a:ext>
                </a:extLst>
              </a:tr>
              <a:tr h="370840">
                <a:tc>
                  <a:txBody>
                    <a:bodyPr/>
                    <a:lstStyle/>
                    <a:p>
                      <a:pPr algn="l"/>
                      <a:r>
                        <a:rPr lang="en-US" sz="1800" dirty="0"/>
                        <a:t>3</a:t>
                      </a:r>
                    </a:p>
                  </a:txBody>
                  <a:tcPr marT="45744" marB="45744"/>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800" b="0" dirty="0">
                          <a:effectLst/>
                          <a:latin typeface="Courier New" panose="02070309020205020404" pitchFamily="49" charset="0"/>
                          <a:cs typeface="Courier New" panose="02070309020205020404" pitchFamily="49" charset="0"/>
                        </a:rPr>
                        <a:t>print(</a:t>
                      </a:r>
                      <a:r>
                        <a:rPr lang="en-US" sz="1800" b="0" dirty="0" err="1">
                          <a:effectLst/>
                          <a:latin typeface="Courier New" panose="02070309020205020404" pitchFamily="49" charset="0"/>
                          <a:cs typeface="Courier New" panose="02070309020205020404" pitchFamily="49" charset="0"/>
                        </a:rPr>
                        <a:t>my_coin.get_sideup</a:t>
                      </a:r>
                      <a:r>
                        <a:rPr lang="en-US" sz="1800" b="0" dirty="0">
                          <a:effectLst/>
                          <a:latin typeface="Courier New" panose="02070309020205020404" pitchFamily="49" charset="0"/>
                          <a:cs typeface="Courier New" panose="02070309020205020404" pitchFamily="49" charset="0"/>
                        </a:rPr>
                        <a:t>())</a:t>
                      </a:r>
                    </a:p>
                  </a:txBody>
                  <a:tcPr marT="45744" marB="45744"/>
                </a:tc>
                <a:extLst>
                  <a:ext uri="{0D108BD9-81ED-4DB2-BD59-A6C34878D82A}">
                    <a16:rowId xmlns:a16="http://schemas.microsoft.com/office/drawing/2014/main" val="2789420417"/>
                  </a:ext>
                </a:extLst>
              </a:tr>
            </a:tbl>
          </a:graphicData>
        </a:graphic>
      </p:graphicFrame>
      <p:graphicFrame>
        <p:nvGraphicFramePr>
          <p:cNvPr id="8" name="Content Placeholder 7">
            <a:extLst>
              <a:ext uri="{FF2B5EF4-FFF2-40B4-BE49-F238E27FC236}">
                <a16:creationId xmlns:a16="http://schemas.microsoft.com/office/drawing/2014/main" id="{6F722FBC-3D24-4455-9183-A7AAD92BD3E1}"/>
              </a:ext>
            </a:extLst>
          </p:cNvPr>
          <p:cNvGraphicFramePr>
            <a:graphicFrameLocks noGrp="1"/>
          </p:cNvGraphicFramePr>
          <p:nvPr>
            <p:ph sz="quarter" idx="14"/>
            <p:extLst>
              <p:ext uri="{D42A27DB-BD31-4B8C-83A1-F6EECF244321}">
                <p14:modId xmlns:p14="http://schemas.microsoft.com/office/powerpoint/2010/main" val="2356755178"/>
              </p:ext>
            </p:extLst>
          </p:nvPr>
        </p:nvGraphicFramePr>
        <p:xfrm>
          <a:off x="457200" y="3114675"/>
          <a:ext cx="8229600" cy="1925352"/>
        </p:xfrm>
        <a:graphic>
          <a:graphicData uri="http://schemas.openxmlformats.org/drawingml/2006/table">
            <a:tbl>
              <a:tblPr firstRow="1" firstCol="1" bandRow="1">
                <a:tableStyleId>{5940675A-B579-460E-94D1-54222C63F5DA}</a:tableStyleId>
              </a:tblPr>
              <a:tblGrid>
                <a:gridCol w="1371600">
                  <a:extLst>
                    <a:ext uri="{9D8B030D-6E8A-4147-A177-3AD203B41FA5}">
                      <a16:colId xmlns:a16="http://schemas.microsoft.com/office/drawing/2014/main" val="1843192377"/>
                    </a:ext>
                  </a:extLst>
                </a:gridCol>
                <a:gridCol w="6858000">
                  <a:extLst>
                    <a:ext uri="{9D8B030D-6E8A-4147-A177-3AD203B41FA5}">
                      <a16:colId xmlns:a16="http://schemas.microsoft.com/office/drawing/2014/main" val="2791183667"/>
                    </a:ext>
                  </a:extLst>
                </a:gridCol>
              </a:tblGrid>
              <a:tr h="370840">
                <a:tc>
                  <a:txBody>
                    <a:bodyPr/>
                    <a:lstStyle/>
                    <a:p>
                      <a:r>
                        <a:rPr lang="en-US" sz="1800" dirty="0"/>
                        <a:t>Line 1:</a:t>
                      </a:r>
                    </a:p>
                  </a:txBody>
                  <a:tcPr marL="91423" marR="91423" marT="45728" marB="45728"/>
                </a:tc>
                <a:tc>
                  <a:txBody>
                    <a:bodyPr/>
                    <a:lstStyle/>
                    <a:p>
                      <a:pPr algn="l"/>
                      <a:r>
                        <a:rPr lang="en-US" sz="1800" dirty="0"/>
                        <a:t>Creates an instance of the </a:t>
                      </a:r>
                      <a:r>
                        <a:rPr lang="en-US" sz="1800" dirty="0">
                          <a:latin typeface="Courier New" panose="02070309020205020404" pitchFamily="49" charset="0"/>
                          <a:cs typeface="Courier New" panose="02070309020205020404" pitchFamily="49" charset="0"/>
                        </a:rPr>
                        <a:t>Coin</a:t>
                      </a:r>
                      <a:r>
                        <a:rPr lang="en-US" sz="1800" dirty="0"/>
                        <a:t> class and executes the </a:t>
                      </a:r>
                      <a:r>
                        <a:rPr lang="en-US" sz="1800" dirty="0">
                          <a:latin typeface="Courier New" panose="02070309020205020404" pitchFamily="49" charset="0"/>
                          <a:cs typeface="Courier New" panose="02070309020205020404" pitchFamily="49" charset="0"/>
                        </a:rPr>
                        <a:t>__</a:t>
                      </a:r>
                      <a:r>
                        <a:rPr lang="en-US" sz="1800" dirty="0" err="1">
                          <a:latin typeface="Courier New" panose="02070309020205020404" pitchFamily="49" charset="0"/>
                          <a:cs typeface="Courier New" panose="02070309020205020404" pitchFamily="49" charset="0"/>
                        </a:rPr>
                        <a:t>init</a:t>
                      </a:r>
                      <a:r>
                        <a:rPr lang="en-US" sz="1800" dirty="0">
                          <a:latin typeface="Courier New" panose="02070309020205020404" pitchFamily="49" charset="0"/>
                          <a:cs typeface="Courier New" panose="02070309020205020404" pitchFamily="49" charset="0"/>
                        </a:rPr>
                        <a:t>__ </a:t>
                      </a:r>
                      <a:r>
                        <a:rPr lang="en-US" sz="1800" dirty="0"/>
                        <a:t>method. A reference to the object is assigned to the </a:t>
                      </a:r>
                      <a:r>
                        <a:rPr lang="en-US" sz="1800" dirty="0" err="1">
                          <a:latin typeface="Courier New" panose="02070309020205020404" pitchFamily="49" charset="0"/>
                          <a:cs typeface="Courier New" panose="02070309020205020404" pitchFamily="49" charset="0"/>
                        </a:rPr>
                        <a:t>my_coin</a:t>
                      </a:r>
                      <a:r>
                        <a:rPr lang="en-US" sz="1800" dirty="0">
                          <a:latin typeface="Courier New" panose="02070309020205020404" pitchFamily="49" charset="0"/>
                          <a:cs typeface="Courier New" panose="02070309020205020404" pitchFamily="49" charset="0"/>
                        </a:rPr>
                        <a:t> </a:t>
                      </a:r>
                      <a:r>
                        <a:rPr lang="en-US" sz="1800" dirty="0"/>
                        <a:t>variable.</a:t>
                      </a:r>
                    </a:p>
                  </a:txBody>
                  <a:tcPr marL="91423" marR="91423" marT="45728" marB="45728"/>
                </a:tc>
                <a:extLst>
                  <a:ext uri="{0D108BD9-81ED-4DB2-BD59-A6C34878D82A}">
                    <a16:rowId xmlns:a16="http://schemas.microsoft.com/office/drawing/2014/main" val="2915857275"/>
                  </a:ext>
                </a:extLst>
              </a:tr>
              <a:tr h="370840">
                <a:tc>
                  <a:txBody>
                    <a:bodyPr/>
                    <a:lstStyle/>
                    <a:p>
                      <a:r>
                        <a:rPr lang="en-US" sz="1800" dirty="0"/>
                        <a:t>Line 2:</a:t>
                      </a:r>
                    </a:p>
                  </a:txBody>
                  <a:tcPr marL="91423" marR="91423" marT="45728" marB="45728"/>
                </a:tc>
                <a:tc>
                  <a:txBody>
                    <a:bodyPr/>
                    <a:lstStyle/>
                    <a:p>
                      <a:pPr algn="l"/>
                      <a:r>
                        <a:rPr lang="en-US" sz="1800" dirty="0"/>
                        <a:t>Calls the </a:t>
                      </a:r>
                      <a:r>
                        <a:rPr lang="en-US" sz="1800" dirty="0" err="1">
                          <a:latin typeface="Courier New" panose="02070309020205020404" pitchFamily="49" charset="0"/>
                          <a:cs typeface="Courier New" panose="02070309020205020404" pitchFamily="49" charset="0"/>
                        </a:rPr>
                        <a:t>my_coin</a:t>
                      </a:r>
                      <a:r>
                        <a:rPr lang="en-US" sz="1800" dirty="0">
                          <a:latin typeface="Courier New" panose="02070309020205020404" pitchFamily="49" charset="0"/>
                          <a:cs typeface="Courier New" panose="02070309020205020404" pitchFamily="49" charset="0"/>
                        </a:rPr>
                        <a:t> </a:t>
                      </a:r>
                      <a:r>
                        <a:rPr lang="en-US" sz="1800" dirty="0"/>
                        <a:t>object's </a:t>
                      </a:r>
                      <a:r>
                        <a:rPr lang="en-US" sz="1800" dirty="0">
                          <a:latin typeface="Courier New" panose="02070309020205020404" pitchFamily="49" charset="0"/>
                          <a:cs typeface="Courier New" panose="02070309020205020404" pitchFamily="49" charset="0"/>
                        </a:rPr>
                        <a:t>toss</a:t>
                      </a:r>
                      <a:r>
                        <a:rPr lang="en-US" sz="1800" dirty="0"/>
                        <a:t> method.</a:t>
                      </a:r>
                    </a:p>
                  </a:txBody>
                  <a:tcPr marL="91423" marR="91423" marT="45728" marB="45728"/>
                </a:tc>
                <a:extLst>
                  <a:ext uri="{0D108BD9-81ED-4DB2-BD59-A6C34878D82A}">
                    <a16:rowId xmlns:a16="http://schemas.microsoft.com/office/drawing/2014/main" val="1441988049"/>
                  </a:ext>
                </a:extLst>
              </a:tr>
              <a:tr h="370840">
                <a:tc>
                  <a:txBody>
                    <a:bodyPr/>
                    <a:lstStyle/>
                    <a:p>
                      <a:r>
                        <a:rPr lang="en-US" sz="1800" dirty="0"/>
                        <a:t>Line 3:</a:t>
                      </a:r>
                    </a:p>
                  </a:txBody>
                  <a:tcPr marL="91423" marR="91423" marT="45728" marB="45728"/>
                </a:tc>
                <a:tc>
                  <a:txBody>
                    <a:bodyPr/>
                    <a:lstStyle/>
                    <a:p>
                      <a:pPr algn="l"/>
                      <a:r>
                        <a:rPr lang="en-US" sz="1800" dirty="0"/>
                        <a:t>Calls the </a:t>
                      </a:r>
                      <a:r>
                        <a:rPr lang="en-US" sz="1800" dirty="0" err="1"/>
                        <a:t>the</a:t>
                      </a:r>
                      <a:r>
                        <a:rPr lang="en-US" sz="1800" dirty="0"/>
                        <a:t> </a:t>
                      </a:r>
                      <a:r>
                        <a:rPr lang="en-US" sz="1800" dirty="0" err="1">
                          <a:latin typeface="Courier New" panose="02070309020205020404" pitchFamily="49" charset="0"/>
                          <a:cs typeface="Courier New" panose="02070309020205020404" pitchFamily="49" charset="0"/>
                        </a:rPr>
                        <a:t>my_coin</a:t>
                      </a:r>
                      <a:r>
                        <a:rPr lang="en-US" sz="1800" dirty="0">
                          <a:latin typeface="Courier New" panose="02070309020205020404" pitchFamily="49" charset="0"/>
                          <a:cs typeface="Courier New" panose="02070309020205020404" pitchFamily="49" charset="0"/>
                        </a:rPr>
                        <a:t> </a:t>
                      </a:r>
                      <a:r>
                        <a:rPr lang="en-US" sz="1800" dirty="0"/>
                        <a:t>object's </a:t>
                      </a:r>
                      <a:r>
                        <a:rPr lang="en-US" sz="1800" dirty="0" err="1">
                          <a:latin typeface="Courier New" panose="02070309020205020404" pitchFamily="49" charset="0"/>
                          <a:cs typeface="Courier New" panose="02070309020205020404" pitchFamily="49" charset="0"/>
                        </a:rPr>
                        <a:t>get_sideup</a:t>
                      </a:r>
                      <a:r>
                        <a:rPr lang="en-US" sz="1800" dirty="0"/>
                        <a:t> method and displays the value it returns.</a:t>
                      </a:r>
                    </a:p>
                  </a:txBody>
                  <a:tcPr marL="91423" marR="91423" marT="45728" marB="45728"/>
                </a:tc>
                <a:extLst>
                  <a:ext uri="{0D108BD9-81ED-4DB2-BD59-A6C34878D82A}">
                    <a16:rowId xmlns:a16="http://schemas.microsoft.com/office/drawing/2014/main" val="3483539164"/>
                  </a:ext>
                </a:extLst>
              </a:tr>
            </a:tbl>
          </a:graphicData>
        </a:graphic>
      </p:graphicFrame>
    </p:spTree>
    <p:extLst>
      <p:ext uri="{BB962C8B-B14F-4D97-AF65-F5344CB8AC3E}">
        <p14:creationId xmlns:p14="http://schemas.microsoft.com/office/powerpoint/2010/main" val="324863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E45-FD80-4C9F-8B78-0F80558552CD}"/>
              </a:ext>
            </a:extLst>
          </p:cNvPr>
          <p:cNvSpPr>
            <a:spLocks noGrp="1"/>
          </p:cNvSpPr>
          <p:nvPr>
            <p:ph type="title"/>
          </p:nvPr>
        </p:nvSpPr>
        <p:spPr/>
        <p:txBody>
          <a:bodyPr/>
          <a:lstStyle/>
          <a:p>
            <a:r>
              <a:rPr lang="en-US" altLang="en-US" sz="3200" dirty="0"/>
              <a:t>Hiding Attributes and Storing Classes in Modules</a:t>
            </a:r>
            <a:endParaRPr lang="en-US" sz="3200" dirty="0"/>
          </a:p>
        </p:txBody>
      </p:sp>
      <p:sp>
        <p:nvSpPr>
          <p:cNvPr id="3" name="Content Placeholder 2">
            <a:extLst>
              <a:ext uri="{FF2B5EF4-FFF2-40B4-BE49-F238E27FC236}">
                <a16:creationId xmlns:a16="http://schemas.microsoft.com/office/drawing/2014/main" id="{EAD060DC-BEF2-44B9-9922-5EB1625AE216}"/>
              </a:ext>
            </a:extLst>
          </p:cNvPr>
          <p:cNvSpPr>
            <a:spLocks noGrp="1"/>
          </p:cNvSpPr>
          <p:nvPr>
            <p:ph sz="quarter" idx="13"/>
          </p:nvPr>
        </p:nvSpPr>
        <p:spPr>
          <a:xfrm>
            <a:off x="457200" y="1556326"/>
            <a:ext cx="8229600" cy="3771047"/>
          </a:xfrm>
        </p:spPr>
        <p:txBody>
          <a:bodyPr/>
          <a:lstStyle/>
          <a:p>
            <a:pPr>
              <a:buFontTx/>
              <a:buChar char="•"/>
            </a:pPr>
            <a:r>
              <a:rPr lang="en-US" altLang="en-US" b="1" dirty="0">
                <a:cs typeface="Courier New" panose="02070309020205020404" pitchFamily="49" charset="0"/>
              </a:rPr>
              <a:t>An object’s data attributes should be private</a:t>
            </a:r>
          </a:p>
          <a:p>
            <a:pPr lvl="1"/>
            <a:r>
              <a:rPr lang="en-US" altLang="en-US" dirty="0">
                <a:cs typeface="Courier New" panose="02070309020205020404" pitchFamily="49" charset="0"/>
              </a:rPr>
              <a:t>To make sure of this, place two underscores (</a:t>
            </a:r>
            <a:r>
              <a:rPr lang="en-US" altLang="en-US" dirty="0">
                <a:latin typeface="Courier New" panose="02070309020205020404" pitchFamily="49" charset="0"/>
                <a:cs typeface="Courier New" panose="02070309020205020404" pitchFamily="49" charset="0"/>
              </a:rPr>
              <a:t>__</a:t>
            </a:r>
            <a:r>
              <a:rPr lang="en-US" altLang="en-US" dirty="0">
                <a:cs typeface="Courier New" panose="02070309020205020404" pitchFamily="49" charset="0"/>
              </a:rPr>
              <a:t>) in front of attribute name</a:t>
            </a:r>
          </a:p>
          <a:p>
            <a:pPr lvl="2"/>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__</a:t>
            </a:r>
            <a:r>
              <a:rPr lang="en-US" altLang="en-US" dirty="0" err="1">
                <a:latin typeface="Courier New" panose="02070309020205020404" pitchFamily="49" charset="0"/>
                <a:cs typeface="Courier New" panose="02070309020205020404" pitchFamily="49" charset="0"/>
              </a:rPr>
              <a:t>sideup</a:t>
            </a:r>
            <a:endParaRPr lang="en-US" altLang="en-US" dirty="0">
              <a:latin typeface="Courier New" panose="02070309020205020404" pitchFamily="49" charset="0"/>
              <a:cs typeface="Courier New" panose="02070309020205020404" pitchFamily="49" charset="0"/>
            </a:endParaRPr>
          </a:p>
          <a:p>
            <a:pPr>
              <a:buFontTx/>
              <a:buChar char="•"/>
            </a:pPr>
            <a:r>
              <a:rPr lang="en-US" altLang="en-US" dirty="0">
                <a:cs typeface="Courier New" panose="02070309020205020404" pitchFamily="49" charset="0"/>
              </a:rPr>
              <a:t>Classes can be stored in modules</a:t>
            </a:r>
          </a:p>
          <a:p>
            <a:pPr lvl="1"/>
            <a:r>
              <a:rPr lang="en-US" altLang="en-US" dirty="0">
                <a:cs typeface="Courier New" panose="02070309020205020404" pitchFamily="49" charset="0"/>
              </a:rPr>
              <a:t>Filename for module must end in .</a:t>
            </a:r>
            <a:r>
              <a:rPr lang="en-US" altLang="en-US" dirty="0" err="1">
                <a:cs typeface="Courier New" panose="02070309020205020404" pitchFamily="49" charset="0"/>
              </a:rPr>
              <a:t>py</a:t>
            </a:r>
            <a:endParaRPr lang="en-US" altLang="en-US" dirty="0">
              <a:cs typeface="Courier New" panose="02070309020205020404" pitchFamily="49" charset="0"/>
            </a:endParaRPr>
          </a:p>
          <a:p>
            <a:pPr lvl="1"/>
            <a:r>
              <a:rPr lang="en-US" altLang="en-US" dirty="0">
                <a:cs typeface="Courier New" panose="02070309020205020404" pitchFamily="49" charset="0"/>
              </a:rPr>
              <a:t>Module can be imported to programs that use the class</a:t>
            </a:r>
          </a:p>
        </p:txBody>
      </p:sp>
    </p:spTree>
    <p:extLst>
      <p:ext uri="{BB962C8B-B14F-4D97-AF65-F5344CB8AC3E}">
        <p14:creationId xmlns:p14="http://schemas.microsoft.com/office/powerpoint/2010/main" val="261553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Topics</a:t>
            </a:r>
            <a:endParaRPr lang="en-IN" dirty="0"/>
          </a:p>
        </p:txBody>
      </p:sp>
      <p:sp>
        <p:nvSpPr>
          <p:cNvPr id="4" name="Content Placeholder 3"/>
          <p:cNvSpPr>
            <a:spLocks noGrp="1"/>
          </p:cNvSpPr>
          <p:nvPr>
            <p:ph sz="quarter" idx="13"/>
          </p:nvPr>
        </p:nvSpPr>
        <p:spPr>
          <a:xfrm>
            <a:off x="457200" y="1556327"/>
            <a:ext cx="8229600" cy="2300056"/>
          </a:xfrm>
        </p:spPr>
        <p:txBody>
          <a:bodyPr/>
          <a:lstStyle/>
          <a:p>
            <a:r>
              <a:rPr lang="en-US" altLang="en-US" dirty="0"/>
              <a:t>Procedural and Object-Oriented Programming</a:t>
            </a:r>
          </a:p>
          <a:p>
            <a:r>
              <a:rPr lang="en-US" altLang="en-US" dirty="0"/>
              <a:t>Classes</a:t>
            </a:r>
          </a:p>
          <a:p>
            <a:r>
              <a:rPr lang="en-US" altLang="en-US" dirty="0"/>
              <a:t>Working with Instances</a:t>
            </a:r>
          </a:p>
          <a:p>
            <a:r>
              <a:rPr lang="en-US" altLang="en-US" dirty="0"/>
              <a:t>Techniques for Designing Classes</a:t>
            </a:r>
            <a:endParaRPr lang="he-IL" altLang="en-US" dirty="0"/>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B11D-7FBD-4B7A-B099-AB462D018E56}"/>
              </a:ext>
            </a:extLst>
          </p:cNvPr>
          <p:cNvSpPr>
            <a:spLocks noGrp="1"/>
          </p:cNvSpPr>
          <p:nvPr>
            <p:ph type="title"/>
          </p:nvPr>
        </p:nvSpPr>
        <p:spPr/>
        <p:txBody>
          <a:bodyPr/>
          <a:lstStyle/>
          <a:p>
            <a:r>
              <a:rPr lang="en-US" altLang="en-US" sz="3200" dirty="0"/>
              <a:t>The </a:t>
            </a:r>
            <a:r>
              <a:rPr lang="en-US" altLang="en-US" sz="3200" dirty="0" err="1">
                <a:latin typeface="Courier New" panose="02070309020205020404" pitchFamily="49" charset="0"/>
                <a:cs typeface="Courier New" panose="02070309020205020404" pitchFamily="49" charset="0"/>
              </a:rPr>
              <a:t>BankAccount</a:t>
            </a:r>
            <a:r>
              <a:rPr lang="en-US" altLang="en-US" sz="3200" dirty="0"/>
              <a:t> Class – More About Classes</a:t>
            </a:r>
            <a:endParaRPr lang="en-US" sz="3200" dirty="0"/>
          </a:p>
        </p:txBody>
      </p:sp>
      <p:sp>
        <p:nvSpPr>
          <p:cNvPr id="3" name="Content Placeholder 2">
            <a:extLst>
              <a:ext uri="{FF2B5EF4-FFF2-40B4-BE49-F238E27FC236}">
                <a16:creationId xmlns:a16="http://schemas.microsoft.com/office/drawing/2014/main" id="{26961C39-B28C-405A-B605-534F6ECB7F25}"/>
              </a:ext>
            </a:extLst>
          </p:cNvPr>
          <p:cNvSpPr>
            <a:spLocks noGrp="1"/>
          </p:cNvSpPr>
          <p:nvPr>
            <p:ph sz="quarter" idx="13"/>
          </p:nvPr>
        </p:nvSpPr>
        <p:spPr>
          <a:xfrm>
            <a:off x="457200" y="1556327"/>
            <a:ext cx="8229600" cy="4221621"/>
          </a:xfrm>
        </p:spPr>
        <p:txBody>
          <a:bodyPr/>
          <a:lstStyle/>
          <a:p>
            <a:pPr>
              <a:buFontTx/>
              <a:buChar char="•"/>
            </a:pPr>
            <a:r>
              <a:rPr lang="en-US" altLang="en-US" sz="2200" b="1" dirty="0"/>
              <a:t>Class methods can have multiple parameters in addition to </a:t>
            </a:r>
            <a:r>
              <a:rPr lang="en-US" altLang="en-US" sz="2200" b="1" dirty="0">
                <a:latin typeface="Courier New" panose="02070309020205020404" pitchFamily="49" charset="0"/>
                <a:cs typeface="Courier New" panose="02070309020205020404" pitchFamily="49" charset="0"/>
              </a:rPr>
              <a:t>self</a:t>
            </a:r>
          </a:p>
          <a:p>
            <a:pPr lvl="1"/>
            <a:r>
              <a:rPr lang="en-US" altLang="en-US" sz="2200" dirty="0">
                <a:cs typeface="Courier New" panose="02070309020205020404" pitchFamily="49" charset="0"/>
              </a:rPr>
              <a:t>For </a:t>
            </a:r>
            <a:r>
              <a:rPr lang="en-US" altLang="en-US" sz="2200" dirty="0">
                <a:latin typeface="Courier New" panose="02070309020205020404" pitchFamily="49" charset="0"/>
                <a:cs typeface="Courier New" panose="02070309020205020404" pitchFamily="49" charset="0"/>
              </a:rPr>
              <a:t>__</a:t>
            </a:r>
            <a:r>
              <a:rPr lang="en-US" altLang="en-US" sz="2200" dirty="0" err="1">
                <a:latin typeface="Courier New" panose="02070309020205020404" pitchFamily="49" charset="0"/>
                <a:cs typeface="Courier New" panose="02070309020205020404" pitchFamily="49" charset="0"/>
              </a:rPr>
              <a:t>init</a:t>
            </a:r>
            <a:r>
              <a:rPr lang="en-US" altLang="en-US" sz="2200" dirty="0">
                <a:latin typeface="Courier New" panose="02070309020205020404" pitchFamily="49" charset="0"/>
                <a:cs typeface="Courier New" panose="02070309020205020404" pitchFamily="49" charset="0"/>
              </a:rPr>
              <a:t>__</a:t>
            </a:r>
            <a:r>
              <a:rPr lang="en-US" altLang="en-US" sz="2200" dirty="0">
                <a:cs typeface="Courier New" panose="02070309020205020404" pitchFamily="49" charset="0"/>
              </a:rPr>
              <a:t>, parameters needed to create an instance of the class </a:t>
            </a:r>
          </a:p>
          <a:p>
            <a:pPr lvl="2"/>
            <a:r>
              <a:rPr lang="en-US" altLang="en-US" sz="2200" dirty="0"/>
              <a:t>Example: a </a:t>
            </a:r>
            <a:r>
              <a:rPr lang="en-US" altLang="en-US" sz="2200" dirty="0" err="1">
                <a:latin typeface="Courier New" panose="02070309020205020404" pitchFamily="49" charset="0"/>
                <a:cs typeface="Courier New" panose="02070309020205020404" pitchFamily="49" charset="0"/>
              </a:rPr>
              <a:t>BankAccount</a:t>
            </a:r>
            <a:r>
              <a:rPr lang="en-US" altLang="en-US" sz="2200" dirty="0"/>
              <a:t> object is created with a  balance</a:t>
            </a:r>
          </a:p>
          <a:p>
            <a:pPr lvl="3"/>
            <a:r>
              <a:rPr lang="en-US" altLang="en-US" sz="2200" dirty="0"/>
              <a:t>When called, the initializer method receives a value to be assigned to a </a:t>
            </a:r>
            <a:r>
              <a:rPr lang="en-US" altLang="en-US" sz="2200" dirty="0">
                <a:latin typeface="Courier New" panose="02070309020205020404" pitchFamily="49" charset="0"/>
                <a:cs typeface="Courier New" panose="02070309020205020404" pitchFamily="49" charset="0"/>
              </a:rPr>
              <a:t>__balance</a:t>
            </a:r>
            <a:r>
              <a:rPr lang="en-US" altLang="en-US" sz="2200" dirty="0"/>
              <a:t> attribute</a:t>
            </a:r>
          </a:p>
          <a:p>
            <a:pPr lvl="1"/>
            <a:r>
              <a:rPr lang="en-US" altLang="en-US" sz="2200" dirty="0"/>
              <a:t>For other methods, parameters needed to perform required task</a:t>
            </a:r>
          </a:p>
          <a:p>
            <a:pPr lvl="2"/>
            <a:r>
              <a:rPr lang="en-US" altLang="en-US" sz="2200" dirty="0"/>
              <a:t>Example: </a:t>
            </a:r>
            <a:r>
              <a:rPr lang="en-US" altLang="en-US" sz="2200" dirty="0">
                <a:latin typeface="Courier New" panose="02070309020205020404" pitchFamily="49" charset="0"/>
                <a:cs typeface="Courier New" panose="02070309020205020404" pitchFamily="49" charset="0"/>
              </a:rPr>
              <a:t>deposit</a:t>
            </a:r>
            <a:r>
              <a:rPr lang="en-US" altLang="en-US" sz="2200" dirty="0"/>
              <a:t> method amount to be deposited</a:t>
            </a:r>
          </a:p>
        </p:txBody>
      </p:sp>
    </p:spTree>
    <p:extLst>
      <p:ext uri="{BB962C8B-B14F-4D97-AF65-F5344CB8AC3E}">
        <p14:creationId xmlns:p14="http://schemas.microsoft.com/office/powerpoint/2010/main" val="281092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1642-B858-4F6D-A898-CEEDDF701520}"/>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__str__</a:t>
            </a:r>
            <a:r>
              <a:rPr lang="en-US" altLang="en-US" dirty="0"/>
              <a:t> method</a:t>
            </a:r>
            <a:endParaRPr lang="en-US" dirty="0"/>
          </a:p>
        </p:txBody>
      </p:sp>
      <p:sp>
        <p:nvSpPr>
          <p:cNvPr id="3" name="Content Placeholder 2">
            <a:extLst>
              <a:ext uri="{FF2B5EF4-FFF2-40B4-BE49-F238E27FC236}">
                <a16:creationId xmlns:a16="http://schemas.microsoft.com/office/drawing/2014/main" id="{8111660E-C9B1-4E46-9142-21A255ACC926}"/>
              </a:ext>
            </a:extLst>
          </p:cNvPr>
          <p:cNvSpPr>
            <a:spLocks noGrp="1"/>
          </p:cNvSpPr>
          <p:nvPr>
            <p:ph sz="quarter" idx="13"/>
          </p:nvPr>
        </p:nvSpPr>
        <p:spPr>
          <a:xfrm>
            <a:off x="457200" y="1556327"/>
            <a:ext cx="8229600" cy="3121690"/>
          </a:xfrm>
        </p:spPr>
        <p:txBody>
          <a:bodyPr/>
          <a:lstStyle/>
          <a:p>
            <a:pPr>
              <a:buFontTx/>
              <a:buChar char="•"/>
            </a:pPr>
            <a:r>
              <a:rPr lang="en-US" altLang="en-US" b="1" dirty="0"/>
              <a:t>Object’s state: the values of the object’s attribute at a given moment</a:t>
            </a:r>
          </a:p>
          <a:p>
            <a:pPr>
              <a:buFontTx/>
              <a:buChar char="•"/>
            </a:pPr>
            <a:r>
              <a:rPr lang="en-US" altLang="en-US" b="1" dirty="0">
                <a:latin typeface="Courier New" panose="02070309020205020404" pitchFamily="49" charset="0"/>
                <a:cs typeface="Courier New" panose="02070309020205020404" pitchFamily="49" charset="0"/>
              </a:rPr>
              <a:t>__str__ </a:t>
            </a:r>
            <a:r>
              <a:rPr lang="en-US" altLang="en-US" b="1" dirty="0">
                <a:cs typeface="Courier New" panose="02070309020205020404" pitchFamily="49" charset="0"/>
              </a:rPr>
              <a:t>method</a:t>
            </a:r>
            <a:r>
              <a:rPr lang="en-US" altLang="en-US" b="1" dirty="0"/>
              <a:t>: displays the object’s state</a:t>
            </a:r>
          </a:p>
          <a:p>
            <a:pPr lvl="1"/>
            <a:r>
              <a:rPr lang="en-US" altLang="en-US" dirty="0"/>
              <a:t>Automatically called when the object is passed as an argument to the </a:t>
            </a:r>
            <a:r>
              <a:rPr lang="en-US" altLang="en-US" dirty="0">
                <a:latin typeface="Courier New" panose="02070309020205020404" pitchFamily="49" charset="0"/>
                <a:cs typeface="Courier New" panose="02070309020205020404" pitchFamily="49" charset="0"/>
              </a:rPr>
              <a:t>print</a:t>
            </a:r>
            <a:r>
              <a:rPr lang="en-US" altLang="en-US" dirty="0"/>
              <a:t> function</a:t>
            </a:r>
          </a:p>
          <a:p>
            <a:pPr lvl="1"/>
            <a:r>
              <a:rPr lang="en-US" altLang="en-US" dirty="0"/>
              <a:t>Automatically called when the object is passed as an argument to the </a:t>
            </a:r>
            <a:r>
              <a:rPr lang="en-US" altLang="en-US" dirty="0">
                <a:latin typeface="Courier New" panose="02070309020205020404" pitchFamily="49" charset="0"/>
                <a:cs typeface="Courier New" panose="02070309020205020404" pitchFamily="49" charset="0"/>
              </a:rPr>
              <a:t>str</a:t>
            </a:r>
            <a:r>
              <a:rPr lang="en-US" altLang="en-US" dirty="0"/>
              <a:t> function</a:t>
            </a:r>
          </a:p>
        </p:txBody>
      </p:sp>
    </p:spTree>
    <p:extLst>
      <p:ext uri="{BB962C8B-B14F-4D97-AF65-F5344CB8AC3E}">
        <p14:creationId xmlns:p14="http://schemas.microsoft.com/office/powerpoint/2010/main" val="2065089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C2A9-5843-4886-B805-456BBAC45D3A}"/>
              </a:ext>
            </a:extLst>
          </p:cNvPr>
          <p:cNvSpPr>
            <a:spLocks noGrp="1"/>
          </p:cNvSpPr>
          <p:nvPr>
            <p:ph type="title"/>
          </p:nvPr>
        </p:nvSpPr>
        <p:spPr/>
        <p:txBody>
          <a:bodyPr/>
          <a:lstStyle/>
          <a:p>
            <a:r>
              <a:rPr lang="en-US" dirty="0"/>
              <a:t>Working With Instances</a:t>
            </a:r>
          </a:p>
        </p:txBody>
      </p:sp>
      <p:sp>
        <p:nvSpPr>
          <p:cNvPr id="3" name="Content Placeholder 2">
            <a:extLst>
              <a:ext uri="{FF2B5EF4-FFF2-40B4-BE49-F238E27FC236}">
                <a16:creationId xmlns:a16="http://schemas.microsoft.com/office/drawing/2014/main" id="{A2BB7A30-36E7-4B34-A6CD-485728141E21}"/>
              </a:ext>
            </a:extLst>
          </p:cNvPr>
          <p:cNvSpPr>
            <a:spLocks noGrp="1"/>
          </p:cNvSpPr>
          <p:nvPr>
            <p:ph sz="quarter" idx="13"/>
          </p:nvPr>
        </p:nvSpPr>
        <p:spPr>
          <a:xfrm>
            <a:off x="457200" y="1556327"/>
            <a:ext cx="8229600" cy="2644612"/>
          </a:xfrm>
        </p:spPr>
        <p:txBody>
          <a:bodyPr/>
          <a:lstStyle/>
          <a:p>
            <a:pPr>
              <a:buFontTx/>
              <a:buChar char="•"/>
            </a:pPr>
            <a:r>
              <a:rPr lang="en-US" altLang="en-US" b="1" dirty="0"/>
              <a:t>Instance attribute: belongs to a specific instance of a class</a:t>
            </a:r>
          </a:p>
          <a:p>
            <a:pPr lvl="1"/>
            <a:r>
              <a:rPr lang="en-US" altLang="en-US" dirty="0"/>
              <a:t>Created when a method uses the </a:t>
            </a:r>
            <a:r>
              <a:rPr lang="en-US" altLang="en-US" dirty="0">
                <a:latin typeface="Courier New" panose="02070309020205020404" pitchFamily="49" charset="0"/>
                <a:cs typeface="Courier New" panose="02070309020205020404" pitchFamily="49" charset="0"/>
              </a:rPr>
              <a:t>self</a:t>
            </a:r>
            <a:r>
              <a:rPr lang="en-US" altLang="en-US" dirty="0"/>
              <a:t> parameter to create an attribute</a:t>
            </a:r>
          </a:p>
          <a:p>
            <a:pPr>
              <a:buFontTx/>
              <a:buChar char="•"/>
            </a:pPr>
            <a:r>
              <a:rPr lang="en-US" altLang="en-US" b="1" dirty="0"/>
              <a:t>If many instances of a class are created, each would have its own set of attributes</a:t>
            </a:r>
          </a:p>
        </p:txBody>
      </p:sp>
    </p:spTree>
    <p:extLst>
      <p:ext uri="{BB962C8B-B14F-4D97-AF65-F5344CB8AC3E}">
        <p14:creationId xmlns:p14="http://schemas.microsoft.com/office/powerpoint/2010/main" val="1587898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8BA1F9-CD10-48E6-9E5E-D2900D4169A3}"/>
              </a:ext>
            </a:extLst>
          </p:cNvPr>
          <p:cNvSpPr>
            <a:spLocks noGrp="1"/>
          </p:cNvSpPr>
          <p:nvPr>
            <p:ph type="title"/>
          </p:nvPr>
        </p:nvSpPr>
        <p:spPr/>
        <p:txBody>
          <a:bodyPr/>
          <a:lstStyle/>
          <a:p>
            <a:r>
              <a:rPr lang="en-US" dirty="0"/>
              <a:t>Three </a:t>
            </a:r>
            <a:r>
              <a:rPr lang="en-US" dirty="0">
                <a:latin typeface="Courier New" panose="02070309020205020404" pitchFamily="49" charset="0"/>
                <a:cs typeface="Courier New" panose="02070309020205020404" pitchFamily="49" charset="0"/>
              </a:rPr>
              <a:t>Coin</a:t>
            </a:r>
            <a:r>
              <a:rPr lang="en-US" dirty="0"/>
              <a:t> Objects</a:t>
            </a:r>
          </a:p>
        </p:txBody>
      </p:sp>
      <p:sp>
        <p:nvSpPr>
          <p:cNvPr id="5" name="Content Placeholder 4">
            <a:extLst>
              <a:ext uri="{FF2B5EF4-FFF2-40B4-BE49-F238E27FC236}">
                <a16:creationId xmlns:a16="http://schemas.microsoft.com/office/drawing/2014/main" id="{54426C5D-1B0E-4A6F-A496-398EDE87168C}"/>
              </a:ext>
            </a:extLst>
          </p:cNvPr>
          <p:cNvSpPr>
            <a:spLocks noGrp="1"/>
          </p:cNvSpPr>
          <p:nvPr>
            <p:ph sz="quarter" idx="13"/>
          </p:nvPr>
        </p:nvSpPr>
        <p:spPr>
          <a:xfrm>
            <a:off x="468313" y="1552575"/>
            <a:ext cx="8218485" cy="690355"/>
          </a:xfrm>
        </p:spPr>
        <p:txBody>
          <a:bodyPr/>
          <a:lstStyle/>
          <a:p>
            <a:pPr marL="432" indent="0">
              <a:buNone/>
            </a:pPr>
            <a:r>
              <a:rPr lang="en-US" sz="1800" b="1" dirty="0"/>
              <a:t>Figure 10-8 </a:t>
            </a:r>
            <a:r>
              <a:rPr lang="en-US" sz="1800" dirty="0"/>
              <a:t>The </a:t>
            </a:r>
            <a:r>
              <a:rPr lang="en-US" sz="1800" dirty="0">
                <a:latin typeface="Courier New" panose="02070309020205020404" pitchFamily="49" charset="0"/>
                <a:cs typeface="Courier New" panose="02070309020205020404" pitchFamily="49" charset="0"/>
              </a:rPr>
              <a:t>coin1 , coin2, </a:t>
            </a:r>
            <a:r>
              <a:rPr lang="en-US" sz="1800" dirty="0"/>
              <a:t>and </a:t>
            </a:r>
            <a:r>
              <a:rPr lang="en-US" sz="1800" dirty="0">
                <a:latin typeface="Courier New" panose="02070309020205020404" pitchFamily="49" charset="0"/>
                <a:cs typeface="Courier New" panose="02070309020205020404" pitchFamily="49" charset="0"/>
              </a:rPr>
              <a:t>coin3</a:t>
            </a:r>
            <a:r>
              <a:rPr lang="en-US" sz="1800" dirty="0"/>
              <a:t> variables reference three </a:t>
            </a:r>
            <a:r>
              <a:rPr lang="en-US" sz="1800" dirty="0">
                <a:latin typeface="Courier New" panose="02070309020205020404" pitchFamily="49" charset="0"/>
                <a:cs typeface="Courier New" panose="02070309020205020404" pitchFamily="49" charset="0"/>
              </a:rPr>
              <a:t>coin</a:t>
            </a:r>
            <a:r>
              <a:rPr lang="en-US" sz="1800" dirty="0"/>
              <a:t> objects</a:t>
            </a:r>
          </a:p>
        </p:txBody>
      </p:sp>
      <p:pic>
        <p:nvPicPr>
          <p:cNvPr id="10" name="Content Placeholder 9" descr="Three variables point to three coin objects, respectively. For long description in Notes pane, press F6.">
            <a:extLst>
              <a:ext uri="{FF2B5EF4-FFF2-40B4-BE49-F238E27FC236}">
                <a16:creationId xmlns:a16="http://schemas.microsoft.com/office/drawing/2014/main" id="{483BAB27-FD11-412D-816B-F1AA2D377A83}"/>
              </a:ext>
            </a:extLst>
          </p:cNvPr>
          <p:cNvPicPr>
            <a:picLocks noGrp="1" noChangeAspect="1"/>
          </p:cNvPicPr>
          <p:nvPr>
            <p:ph sz="quarter" idx="14"/>
          </p:nvPr>
        </p:nvPicPr>
        <p:blipFill rotWithShape="1">
          <a:blip r:embed="rId3"/>
          <a:srcRect l="24281" t="14147" r="24174"/>
          <a:stretch/>
        </p:blipFill>
        <p:spPr>
          <a:xfrm>
            <a:off x="3111230" y="2386795"/>
            <a:ext cx="2921540" cy="1694449"/>
          </a:xfrm>
        </p:spPr>
      </p:pic>
      <p:sp>
        <p:nvSpPr>
          <p:cNvPr id="7" name="Content Placeholder 6">
            <a:extLst>
              <a:ext uri="{FF2B5EF4-FFF2-40B4-BE49-F238E27FC236}">
                <a16:creationId xmlns:a16="http://schemas.microsoft.com/office/drawing/2014/main" id="{1B6693D7-717E-4538-BAA3-48F2B77799B2}"/>
              </a:ext>
            </a:extLst>
          </p:cNvPr>
          <p:cNvSpPr>
            <a:spLocks noGrp="1"/>
          </p:cNvSpPr>
          <p:nvPr>
            <p:ph sz="quarter" idx="15"/>
          </p:nvPr>
        </p:nvSpPr>
        <p:spPr>
          <a:xfrm>
            <a:off x="468313" y="4182905"/>
            <a:ext cx="8218486" cy="324000"/>
          </a:xfrm>
        </p:spPr>
        <p:txBody>
          <a:bodyPr tIns="0"/>
          <a:lstStyle/>
          <a:p>
            <a:pPr marL="432" indent="0">
              <a:buNone/>
            </a:pPr>
            <a:r>
              <a:rPr lang="en-US" sz="1800" b="1" dirty="0"/>
              <a:t>Figure 10-9 </a:t>
            </a:r>
            <a:r>
              <a:rPr lang="en-US" sz="1800" dirty="0"/>
              <a:t>The objects after the </a:t>
            </a:r>
            <a:r>
              <a:rPr lang="en-US" sz="1800" dirty="0">
                <a:latin typeface="Courier New" panose="02070309020205020404" pitchFamily="49" charset="0"/>
                <a:cs typeface="Courier New" panose="02070309020205020404" pitchFamily="49" charset="0"/>
              </a:rPr>
              <a:t>toss</a:t>
            </a:r>
            <a:r>
              <a:rPr lang="en-US" sz="1800" dirty="0"/>
              <a:t> method</a:t>
            </a:r>
          </a:p>
        </p:txBody>
      </p:sp>
      <p:pic>
        <p:nvPicPr>
          <p:cNvPr id="12" name="Content Placeholder 11" descr="Three variables point to three coin objects, respectively. For long description in Notes pane, press F6.">
            <a:extLst>
              <a:ext uri="{FF2B5EF4-FFF2-40B4-BE49-F238E27FC236}">
                <a16:creationId xmlns:a16="http://schemas.microsoft.com/office/drawing/2014/main" id="{E0906F64-7E23-4E1D-BF9D-F28FC104D24C}"/>
              </a:ext>
            </a:extLst>
          </p:cNvPr>
          <p:cNvPicPr>
            <a:picLocks noGrp="1" noChangeAspect="1"/>
          </p:cNvPicPr>
          <p:nvPr>
            <p:ph sz="quarter" idx="16"/>
          </p:nvPr>
        </p:nvPicPr>
        <p:blipFill rotWithShape="1">
          <a:blip r:embed="rId4"/>
          <a:srcRect l="25427" t="16730" r="25469" b="1"/>
          <a:stretch/>
        </p:blipFill>
        <p:spPr>
          <a:xfrm>
            <a:off x="3088859" y="4585642"/>
            <a:ext cx="2966280" cy="1706642"/>
          </a:xfrm>
        </p:spPr>
      </p:pic>
    </p:spTree>
    <p:extLst>
      <p:ext uri="{BB962C8B-B14F-4D97-AF65-F5344CB8AC3E}">
        <p14:creationId xmlns:p14="http://schemas.microsoft.com/office/powerpoint/2010/main" val="972679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C2A9-5843-4886-B805-456BBAC45D3A}"/>
              </a:ext>
            </a:extLst>
          </p:cNvPr>
          <p:cNvSpPr>
            <a:spLocks noGrp="1"/>
          </p:cNvSpPr>
          <p:nvPr>
            <p:ph type="title"/>
          </p:nvPr>
        </p:nvSpPr>
        <p:spPr/>
        <p:txBody>
          <a:bodyPr/>
          <a:lstStyle/>
          <a:p>
            <a:r>
              <a:rPr lang="en-US" altLang="en-US" dirty="0"/>
              <a:t>Accessor and Mutator Methods</a:t>
            </a:r>
            <a:endParaRPr lang="en-US" dirty="0"/>
          </a:p>
        </p:txBody>
      </p:sp>
      <p:sp>
        <p:nvSpPr>
          <p:cNvPr id="3" name="Content Placeholder 2">
            <a:extLst>
              <a:ext uri="{FF2B5EF4-FFF2-40B4-BE49-F238E27FC236}">
                <a16:creationId xmlns:a16="http://schemas.microsoft.com/office/drawing/2014/main" id="{A2BB7A30-36E7-4B34-A6CD-485728141E21}"/>
              </a:ext>
            </a:extLst>
          </p:cNvPr>
          <p:cNvSpPr>
            <a:spLocks noGrp="1"/>
          </p:cNvSpPr>
          <p:nvPr>
            <p:ph sz="quarter" idx="13"/>
          </p:nvPr>
        </p:nvSpPr>
        <p:spPr>
          <a:xfrm>
            <a:off x="457200" y="1556326"/>
            <a:ext cx="8229600" cy="3638525"/>
          </a:xfrm>
        </p:spPr>
        <p:txBody>
          <a:bodyPr/>
          <a:lstStyle/>
          <a:p>
            <a:pPr>
              <a:buFontTx/>
              <a:buChar char="•"/>
            </a:pPr>
            <a:r>
              <a:rPr lang="en-US" altLang="en-US" b="1" dirty="0">
                <a:cs typeface="Courier New" panose="02070309020205020404" pitchFamily="49" charset="0"/>
              </a:rPr>
              <a:t>Typically, all of a class’s data attributes are private and provide methods to access and change them</a:t>
            </a:r>
          </a:p>
          <a:p>
            <a:pPr>
              <a:buFontTx/>
              <a:buChar char="•"/>
            </a:pPr>
            <a:r>
              <a:rPr lang="en-US" altLang="en-US" b="1" dirty="0">
                <a:cs typeface="Courier New" panose="02070309020205020404" pitchFamily="49" charset="0"/>
              </a:rPr>
              <a:t>Accessor methods: return a value from a class’s attribute without changing it</a:t>
            </a:r>
          </a:p>
          <a:p>
            <a:pPr lvl="1"/>
            <a:r>
              <a:rPr lang="en-US" altLang="en-US" dirty="0">
                <a:cs typeface="Courier New" panose="02070309020205020404" pitchFamily="49" charset="0"/>
              </a:rPr>
              <a:t>Safe way for code outside the class to retrieve the value of attributes</a:t>
            </a:r>
          </a:p>
          <a:p>
            <a:pPr>
              <a:buFontTx/>
              <a:buChar char="•"/>
            </a:pPr>
            <a:r>
              <a:rPr lang="en-US" altLang="en-US" b="1" dirty="0">
                <a:cs typeface="Courier New" panose="02070309020205020404" pitchFamily="49" charset="0"/>
              </a:rPr>
              <a:t>Mutator methods: store or change the value of a data attribute</a:t>
            </a:r>
          </a:p>
        </p:txBody>
      </p:sp>
    </p:spTree>
    <p:extLst>
      <p:ext uri="{BB962C8B-B14F-4D97-AF65-F5344CB8AC3E}">
        <p14:creationId xmlns:p14="http://schemas.microsoft.com/office/powerpoint/2010/main" val="2847128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3335-B0A3-4F94-95D9-BD7AFECB40A5}"/>
              </a:ext>
            </a:extLst>
          </p:cNvPr>
          <p:cNvSpPr>
            <a:spLocks noGrp="1"/>
          </p:cNvSpPr>
          <p:nvPr>
            <p:ph type="title"/>
          </p:nvPr>
        </p:nvSpPr>
        <p:spPr/>
        <p:txBody>
          <a:bodyPr/>
          <a:lstStyle/>
          <a:p>
            <a:r>
              <a:rPr lang="en-US" altLang="en-US" dirty="0"/>
              <a:t>Passing Objects as Arguments</a:t>
            </a:r>
            <a:endParaRPr lang="en-US" dirty="0"/>
          </a:p>
        </p:txBody>
      </p:sp>
      <p:sp>
        <p:nvSpPr>
          <p:cNvPr id="3" name="Content Placeholder 2">
            <a:extLst>
              <a:ext uri="{FF2B5EF4-FFF2-40B4-BE49-F238E27FC236}">
                <a16:creationId xmlns:a16="http://schemas.microsoft.com/office/drawing/2014/main" id="{97BA5DF2-F7E9-44F0-A811-9E196C677B85}"/>
              </a:ext>
            </a:extLst>
          </p:cNvPr>
          <p:cNvSpPr>
            <a:spLocks noGrp="1"/>
          </p:cNvSpPr>
          <p:nvPr>
            <p:ph sz="quarter" idx="13"/>
          </p:nvPr>
        </p:nvSpPr>
        <p:spPr>
          <a:xfrm>
            <a:off x="457200" y="1556327"/>
            <a:ext cx="8229600" cy="3877064"/>
          </a:xfrm>
        </p:spPr>
        <p:txBody>
          <a:bodyPr/>
          <a:lstStyle/>
          <a:p>
            <a:pPr>
              <a:buFontTx/>
              <a:buChar char="•"/>
            </a:pPr>
            <a:r>
              <a:rPr lang="en-US" altLang="en-US" b="1" dirty="0"/>
              <a:t>Methods and functions often need to accept objects as arguments</a:t>
            </a:r>
          </a:p>
          <a:p>
            <a:pPr>
              <a:buFontTx/>
              <a:buChar char="•"/>
            </a:pPr>
            <a:r>
              <a:rPr lang="en-US" altLang="en-US" b="1" dirty="0"/>
              <a:t>When you pass an object as an argument, you are actually passing a reference to the object</a:t>
            </a:r>
          </a:p>
          <a:p>
            <a:pPr lvl="1"/>
            <a:r>
              <a:rPr lang="en-US" altLang="en-US" dirty="0"/>
              <a:t>The receiving method or function has access to the actual object</a:t>
            </a:r>
          </a:p>
          <a:p>
            <a:pPr lvl="2"/>
            <a:r>
              <a:rPr lang="en-US" altLang="en-US" dirty="0"/>
              <a:t>Methods of the object can be called within the receiving function or method, and data attributes may be changed using mutator methods</a:t>
            </a:r>
          </a:p>
        </p:txBody>
      </p:sp>
    </p:spTree>
    <p:extLst>
      <p:ext uri="{BB962C8B-B14F-4D97-AF65-F5344CB8AC3E}">
        <p14:creationId xmlns:p14="http://schemas.microsoft.com/office/powerpoint/2010/main" val="1047298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9B431-370D-437A-AF68-C75721A4AE3F}"/>
              </a:ext>
            </a:extLst>
          </p:cNvPr>
          <p:cNvSpPr>
            <a:spLocks noGrp="1"/>
          </p:cNvSpPr>
          <p:nvPr>
            <p:ph type="title"/>
          </p:nvPr>
        </p:nvSpPr>
        <p:spPr/>
        <p:txBody>
          <a:bodyPr/>
          <a:lstStyle/>
          <a:p>
            <a:r>
              <a:rPr lang="en-US" altLang="en-US" dirty="0"/>
              <a:t>Techniques for Designing Classes</a:t>
            </a:r>
            <a:endParaRPr lang="en-US" dirty="0"/>
          </a:p>
        </p:txBody>
      </p:sp>
      <p:sp>
        <p:nvSpPr>
          <p:cNvPr id="3" name="Content Placeholder 2">
            <a:extLst>
              <a:ext uri="{FF2B5EF4-FFF2-40B4-BE49-F238E27FC236}">
                <a16:creationId xmlns:a16="http://schemas.microsoft.com/office/drawing/2014/main" id="{F526D0F6-7672-4603-8B10-39FEEB9A17F0}"/>
              </a:ext>
            </a:extLst>
          </p:cNvPr>
          <p:cNvSpPr>
            <a:spLocks noGrp="1"/>
          </p:cNvSpPr>
          <p:nvPr>
            <p:ph sz="quarter" idx="13"/>
          </p:nvPr>
        </p:nvSpPr>
        <p:spPr>
          <a:xfrm>
            <a:off x="457200" y="1556327"/>
            <a:ext cx="8229600" cy="3214456"/>
          </a:xfrm>
        </p:spPr>
        <p:txBody>
          <a:bodyPr/>
          <a:lstStyle/>
          <a:p>
            <a:pPr>
              <a:buFontTx/>
              <a:buChar char="•"/>
            </a:pPr>
            <a:r>
              <a:rPr lang="en-US" altLang="en-US" b="1" dirty="0">
                <a:cs typeface="Courier New" panose="02070309020205020404" pitchFamily="49" charset="0"/>
              </a:rPr>
              <a:t>U</a:t>
            </a:r>
            <a:r>
              <a:rPr lang="en-US" altLang="en-US" sz="100" b="1" dirty="0">
                <a:cs typeface="Courier New" panose="02070309020205020404" pitchFamily="49" charset="0"/>
              </a:rPr>
              <a:t> </a:t>
            </a:r>
            <a:r>
              <a:rPr lang="en-US" altLang="en-US" b="1" dirty="0">
                <a:cs typeface="Courier New" panose="02070309020205020404" pitchFamily="49" charset="0"/>
              </a:rPr>
              <a:t>M</a:t>
            </a:r>
            <a:r>
              <a:rPr lang="en-US" altLang="en-US" sz="100" b="1" dirty="0">
                <a:cs typeface="Courier New" panose="02070309020205020404" pitchFamily="49" charset="0"/>
              </a:rPr>
              <a:t> </a:t>
            </a:r>
            <a:r>
              <a:rPr lang="en-US" altLang="en-US" b="1" dirty="0">
                <a:cs typeface="Courier New" panose="02070309020205020404" pitchFamily="49" charset="0"/>
              </a:rPr>
              <a:t>L diagram: standard diagrams for graphically depicting object-oriented systems</a:t>
            </a:r>
          </a:p>
          <a:p>
            <a:pPr lvl="1" eaLnBrk="1" hangingPunct="1"/>
            <a:r>
              <a:rPr lang="en-US" altLang="en-US" dirty="0">
                <a:cs typeface="Courier New" panose="02070309020205020404" pitchFamily="49" charset="0"/>
              </a:rPr>
              <a:t>Stands for Unified Modeling Language</a:t>
            </a:r>
          </a:p>
          <a:p>
            <a:pPr>
              <a:buFontTx/>
              <a:buChar char="•"/>
            </a:pPr>
            <a:r>
              <a:rPr lang="en-US" altLang="en-US" b="1" dirty="0">
                <a:cs typeface="Courier New" panose="02070309020205020404" pitchFamily="49" charset="0"/>
              </a:rPr>
              <a:t>General layout: box divided into three sections:</a:t>
            </a:r>
          </a:p>
          <a:p>
            <a:pPr lvl="1" eaLnBrk="1" hangingPunct="1"/>
            <a:r>
              <a:rPr lang="en-US" altLang="en-US" dirty="0">
                <a:cs typeface="Courier New" panose="02070309020205020404" pitchFamily="49" charset="0"/>
              </a:rPr>
              <a:t>Top section: name of the class</a:t>
            </a:r>
          </a:p>
          <a:p>
            <a:pPr lvl="1" eaLnBrk="1" hangingPunct="1"/>
            <a:r>
              <a:rPr lang="en-US" altLang="en-US" dirty="0">
                <a:cs typeface="Courier New" panose="02070309020205020404" pitchFamily="49" charset="0"/>
              </a:rPr>
              <a:t>Middle section: list of data attributes</a:t>
            </a:r>
          </a:p>
          <a:p>
            <a:pPr lvl="1" eaLnBrk="1" hangingPunct="1"/>
            <a:r>
              <a:rPr lang="en-US" altLang="en-US" dirty="0">
                <a:cs typeface="Courier New" panose="02070309020205020404" pitchFamily="49" charset="0"/>
              </a:rPr>
              <a:t>Bottom section: list of class methods</a:t>
            </a:r>
          </a:p>
        </p:txBody>
      </p:sp>
    </p:spTree>
    <p:extLst>
      <p:ext uri="{BB962C8B-B14F-4D97-AF65-F5344CB8AC3E}">
        <p14:creationId xmlns:p14="http://schemas.microsoft.com/office/powerpoint/2010/main" val="3463494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8BA1F9-CD10-48E6-9E5E-D2900D4169A3}"/>
              </a:ext>
            </a:extLst>
          </p:cNvPr>
          <p:cNvSpPr>
            <a:spLocks noGrp="1"/>
          </p:cNvSpPr>
          <p:nvPr>
            <p:ph type="title"/>
          </p:nvPr>
        </p:nvSpPr>
        <p:spPr/>
        <p:txBody>
          <a:bodyPr/>
          <a:lstStyle/>
          <a:p>
            <a:r>
              <a:rPr lang="en-US" dirty="0"/>
              <a:t>U</a:t>
            </a:r>
            <a:r>
              <a:rPr lang="en-US" sz="100" dirty="0"/>
              <a:t> </a:t>
            </a:r>
            <a:r>
              <a:rPr lang="en-US" dirty="0"/>
              <a:t>M</a:t>
            </a:r>
            <a:r>
              <a:rPr lang="en-US" sz="100" dirty="0"/>
              <a:t> </a:t>
            </a:r>
            <a:r>
              <a:rPr lang="en-US" dirty="0"/>
              <a:t>L Diagrams</a:t>
            </a:r>
          </a:p>
        </p:txBody>
      </p:sp>
      <p:sp>
        <p:nvSpPr>
          <p:cNvPr id="5" name="Content Placeholder 4">
            <a:extLst>
              <a:ext uri="{FF2B5EF4-FFF2-40B4-BE49-F238E27FC236}">
                <a16:creationId xmlns:a16="http://schemas.microsoft.com/office/drawing/2014/main" id="{54426C5D-1B0E-4A6F-A496-398EDE87168C}"/>
              </a:ext>
            </a:extLst>
          </p:cNvPr>
          <p:cNvSpPr>
            <a:spLocks noGrp="1"/>
          </p:cNvSpPr>
          <p:nvPr>
            <p:ph sz="quarter" idx="13"/>
          </p:nvPr>
        </p:nvSpPr>
        <p:spPr>
          <a:xfrm>
            <a:off x="468313" y="1552575"/>
            <a:ext cx="8218485" cy="432000"/>
          </a:xfrm>
        </p:spPr>
        <p:txBody>
          <a:bodyPr/>
          <a:lstStyle/>
          <a:p>
            <a:pPr marL="432" indent="0">
              <a:buNone/>
            </a:pPr>
            <a:r>
              <a:rPr lang="en-US" sz="2000" b="1" dirty="0"/>
              <a:t>Figure 10-10 </a:t>
            </a:r>
            <a:r>
              <a:rPr lang="en-US" sz="2000" dirty="0"/>
              <a:t>General layout of a U</a:t>
            </a:r>
            <a:r>
              <a:rPr lang="en-US" sz="100" dirty="0"/>
              <a:t> </a:t>
            </a:r>
            <a:r>
              <a:rPr lang="en-US" sz="2000" dirty="0"/>
              <a:t>M</a:t>
            </a:r>
            <a:r>
              <a:rPr lang="en-US" sz="100" dirty="0"/>
              <a:t> </a:t>
            </a:r>
            <a:r>
              <a:rPr lang="en-US" sz="2000" dirty="0"/>
              <a:t>L diagram for a class</a:t>
            </a:r>
          </a:p>
        </p:txBody>
      </p:sp>
      <p:pic>
        <p:nvPicPr>
          <p:cNvPr id="10" name="Content Placeholder 9" descr="The U M L class diagram is depicted as a table with a single column, without a header, and three rows. The class name goes in the first row, the data attributes are listed in the second row, and the methods are listed in the third row.">
            <a:extLst>
              <a:ext uri="{FF2B5EF4-FFF2-40B4-BE49-F238E27FC236}">
                <a16:creationId xmlns:a16="http://schemas.microsoft.com/office/drawing/2014/main" id="{483BAB27-FD11-412D-816B-F1AA2D377A83}"/>
              </a:ext>
            </a:extLst>
          </p:cNvPr>
          <p:cNvPicPr>
            <a:picLocks noGrp="1" noChangeAspect="1"/>
          </p:cNvPicPr>
          <p:nvPr>
            <p:ph sz="quarter" idx="14"/>
          </p:nvPr>
        </p:nvPicPr>
        <p:blipFill rotWithShape="1">
          <a:blip r:embed="rId3"/>
          <a:srcRect l="22132" t="8422" r="21700" b="68544"/>
          <a:stretch/>
        </p:blipFill>
        <p:spPr>
          <a:xfrm>
            <a:off x="2155665" y="2239422"/>
            <a:ext cx="4832668" cy="1189578"/>
          </a:xfrm>
        </p:spPr>
      </p:pic>
      <p:sp>
        <p:nvSpPr>
          <p:cNvPr id="7" name="Content Placeholder 6">
            <a:extLst>
              <a:ext uri="{FF2B5EF4-FFF2-40B4-BE49-F238E27FC236}">
                <a16:creationId xmlns:a16="http://schemas.microsoft.com/office/drawing/2014/main" id="{1B6693D7-717E-4538-BAA3-48F2B77799B2}"/>
              </a:ext>
            </a:extLst>
          </p:cNvPr>
          <p:cNvSpPr>
            <a:spLocks noGrp="1"/>
          </p:cNvSpPr>
          <p:nvPr>
            <p:ph sz="quarter" idx="15"/>
          </p:nvPr>
        </p:nvSpPr>
        <p:spPr>
          <a:xfrm>
            <a:off x="468313" y="3683847"/>
            <a:ext cx="8218486" cy="360000"/>
          </a:xfrm>
        </p:spPr>
        <p:txBody>
          <a:bodyPr tIns="0"/>
          <a:lstStyle/>
          <a:p>
            <a:pPr marL="432" indent="0">
              <a:buNone/>
            </a:pPr>
            <a:r>
              <a:rPr lang="en-US" sz="2000" b="1" dirty="0"/>
              <a:t>Figure 10-11 </a:t>
            </a:r>
            <a:r>
              <a:rPr lang="en-US" sz="2000" dirty="0"/>
              <a:t>U</a:t>
            </a:r>
            <a:r>
              <a:rPr lang="en-US" sz="100" dirty="0"/>
              <a:t> </a:t>
            </a:r>
            <a:r>
              <a:rPr lang="en-US" sz="2000" dirty="0"/>
              <a:t>M</a:t>
            </a:r>
            <a:r>
              <a:rPr lang="en-US" sz="100" dirty="0"/>
              <a:t> </a:t>
            </a:r>
            <a:r>
              <a:rPr lang="en-US" sz="2000" dirty="0"/>
              <a:t>L diagram for the </a:t>
            </a:r>
            <a:r>
              <a:rPr lang="en-US" sz="2000" dirty="0">
                <a:latin typeface="Courier New" panose="02070309020205020404" pitchFamily="49" charset="0"/>
                <a:cs typeface="Courier New" panose="02070309020205020404" pitchFamily="49" charset="0"/>
              </a:rPr>
              <a:t>coin</a:t>
            </a:r>
            <a:r>
              <a:rPr lang="en-US" sz="2000" dirty="0"/>
              <a:t> class</a:t>
            </a:r>
          </a:p>
        </p:txBody>
      </p:sp>
      <p:pic>
        <p:nvPicPr>
          <p:cNvPr id="12" name="Content Placeholder 11" descr="The U M L diagram for the coin class. For long description in Notes pane, press F6.">
            <a:extLst>
              <a:ext uri="{FF2B5EF4-FFF2-40B4-BE49-F238E27FC236}">
                <a16:creationId xmlns:a16="http://schemas.microsoft.com/office/drawing/2014/main" id="{E0906F64-7E23-4E1D-BF9D-F28FC104D24C}"/>
              </a:ext>
            </a:extLst>
          </p:cNvPr>
          <p:cNvPicPr>
            <a:picLocks noGrp="1" noChangeAspect="1"/>
          </p:cNvPicPr>
          <p:nvPr>
            <p:ph sz="quarter" idx="16"/>
          </p:nvPr>
        </p:nvPicPr>
        <p:blipFill rotWithShape="1">
          <a:blip r:embed="rId3"/>
          <a:srcRect l="38426" t="67581" r="37801" b="2714"/>
          <a:stretch/>
        </p:blipFill>
        <p:spPr>
          <a:xfrm>
            <a:off x="3417523" y="4219182"/>
            <a:ext cx="2361960" cy="1771471"/>
          </a:xfrm>
        </p:spPr>
      </p:pic>
    </p:spTree>
    <p:extLst>
      <p:ext uri="{BB962C8B-B14F-4D97-AF65-F5344CB8AC3E}">
        <p14:creationId xmlns:p14="http://schemas.microsoft.com/office/powerpoint/2010/main" val="1338022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8988AE-6393-4F6A-A0F9-BC476BDC85E7}"/>
              </a:ext>
            </a:extLst>
          </p:cNvPr>
          <p:cNvSpPr>
            <a:spLocks noGrp="1"/>
          </p:cNvSpPr>
          <p:nvPr>
            <p:ph type="title"/>
          </p:nvPr>
        </p:nvSpPr>
        <p:spPr/>
        <p:txBody>
          <a:bodyPr/>
          <a:lstStyle/>
          <a:p>
            <a:r>
              <a:rPr lang="en-US" altLang="en-US" sz="3400" dirty="0"/>
              <a:t>Finding the Classes in a Problem </a:t>
            </a:r>
            <a:r>
              <a:rPr lang="en-US" altLang="en-US" sz="2000" b="0" dirty="0"/>
              <a:t>(1 of 4)</a:t>
            </a:r>
            <a:endParaRPr lang="en-US" sz="2000" b="0" dirty="0"/>
          </a:p>
        </p:txBody>
      </p:sp>
      <p:sp>
        <p:nvSpPr>
          <p:cNvPr id="8" name="Content Placeholder 7">
            <a:extLst>
              <a:ext uri="{FF2B5EF4-FFF2-40B4-BE49-F238E27FC236}">
                <a16:creationId xmlns:a16="http://schemas.microsoft.com/office/drawing/2014/main" id="{BBA573C0-615F-43EF-9F75-92ED499A1BFF}"/>
              </a:ext>
            </a:extLst>
          </p:cNvPr>
          <p:cNvSpPr>
            <a:spLocks noGrp="1"/>
          </p:cNvSpPr>
          <p:nvPr>
            <p:ph sz="quarter" idx="13"/>
          </p:nvPr>
        </p:nvSpPr>
        <p:spPr>
          <a:xfrm>
            <a:off x="457200" y="1556327"/>
            <a:ext cx="8229600" cy="2160000"/>
          </a:xfrm>
        </p:spPr>
        <p:txBody>
          <a:bodyPr/>
          <a:lstStyle/>
          <a:p>
            <a:pPr>
              <a:buFontTx/>
              <a:buChar char="•"/>
            </a:pPr>
            <a:r>
              <a:rPr lang="en-US" altLang="en-US" b="1" dirty="0">
                <a:cs typeface="Courier New" panose="02070309020205020404" pitchFamily="49" charset="0"/>
              </a:rPr>
              <a:t>When developing object oriented program, first goal is to identify classes</a:t>
            </a:r>
          </a:p>
          <a:p>
            <a:pPr lvl="1" eaLnBrk="1" hangingPunct="1"/>
            <a:r>
              <a:rPr lang="en-US" altLang="en-US" dirty="0">
                <a:cs typeface="Courier New" panose="02070309020205020404" pitchFamily="49" charset="0"/>
              </a:rPr>
              <a:t>Typically involves identifying the real-world objects that are in the problem</a:t>
            </a:r>
          </a:p>
          <a:p>
            <a:pPr lvl="1" eaLnBrk="1" hangingPunct="1"/>
            <a:r>
              <a:rPr lang="en-US" altLang="en-US" dirty="0">
                <a:cs typeface="Courier New" panose="02070309020205020404" pitchFamily="49" charset="0"/>
              </a:rPr>
              <a:t>Technique for identifying classes:</a:t>
            </a:r>
          </a:p>
        </p:txBody>
      </p:sp>
      <p:sp>
        <p:nvSpPr>
          <p:cNvPr id="9" name="Content Placeholder 8">
            <a:extLst>
              <a:ext uri="{FF2B5EF4-FFF2-40B4-BE49-F238E27FC236}">
                <a16:creationId xmlns:a16="http://schemas.microsoft.com/office/drawing/2014/main" id="{20C3D80F-1B32-4556-BCB7-41ED08D417F1}"/>
              </a:ext>
            </a:extLst>
          </p:cNvPr>
          <p:cNvSpPr>
            <a:spLocks noGrp="1"/>
          </p:cNvSpPr>
          <p:nvPr>
            <p:ph sz="quarter" idx="14"/>
          </p:nvPr>
        </p:nvSpPr>
        <p:spPr>
          <a:xfrm>
            <a:off x="457200" y="3812899"/>
            <a:ext cx="8229600" cy="2052000"/>
          </a:xfrm>
        </p:spPr>
        <p:txBody>
          <a:bodyPr tIns="0"/>
          <a:lstStyle/>
          <a:p>
            <a:pPr marL="1144800" lvl="2" indent="-428400">
              <a:buFontTx/>
              <a:buAutoNum type="arabicPeriod"/>
            </a:pPr>
            <a:r>
              <a:rPr lang="en-US" altLang="en-US" dirty="0">
                <a:cs typeface="Courier New" panose="02070309020205020404" pitchFamily="49" charset="0"/>
              </a:rPr>
              <a:t>Get written description of the problem domain</a:t>
            </a:r>
          </a:p>
          <a:p>
            <a:pPr marL="1144800" lvl="2" indent="-428400">
              <a:buFontTx/>
              <a:buAutoNum type="arabicPeriod"/>
            </a:pPr>
            <a:r>
              <a:rPr lang="en-US" altLang="en-US" dirty="0">
                <a:cs typeface="Courier New" panose="02070309020205020404" pitchFamily="49" charset="0"/>
              </a:rPr>
              <a:t>Identify all nouns in the description, each of which is a potential class</a:t>
            </a:r>
          </a:p>
          <a:p>
            <a:pPr marL="1144800" lvl="2" indent="-428400">
              <a:buFontTx/>
              <a:buAutoNum type="arabicPeriod"/>
            </a:pPr>
            <a:r>
              <a:rPr lang="en-US" altLang="en-US" dirty="0">
                <a:cs typeface="Courier New" panose="02070309020205020404" pitchFamily="49" charset="0"/>
              </a:rPr>
              <a:t>Refine the list to include only classes that are relevant to the problem</a:t>
            </a:r>
          </a:p>
        </p:txBody>
      </p:sp>
    </p:spTree>
    <p:extLst>
      <p:ext uri="{BB962C8B-B14F-4D97-AF65-F5344CB8AC3E}">
        <p14:creationId xmlns:p14="http://schemas.microsoft.com/office/powerpoint/2010/main" val="268801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9928-8659-4DF8-8438-54AA1244A820}"/>
              </a:ext>
            </a:extLst>
          </p:cNvPr>
          <p:cNvSpPr>
            <a:spLocks noGrp="1"/>
          </p:cNvSpPr>
          <p:nvPr>
            <p:ph type="title"/>
          </p:nvPr>
        </p:nvSpPr>
        <p:spPr/>
        <p:txBody>
          <a:bodyPr/>
          <a:lstStyle/>
          <a:p>
            <a:r>
              <a:rPr lang="en-US" altLang="en-US" sz="3400" dirty="0"/>
              <a:t>Finding the Classes in a Problem </a:t>
            </a:r>
            <a:r>
              <a:rPr lang="en-US" altLang="en-US" sz="2000" b="0" dirty="0"/>
              <a:t>(2 of 4)</a:t>
            </a:r>
            <a:endParaRPr lang="en-US" sz="3400" dirty="0"/>
          </a:p>
        </p:txBody>
      </p:sp>
      <p:sp>
        <p:nvSpPr>
          <p:cNvPr id="3" name="Content Placeholder 2">
            <a:extLst>
              <a:ext uri="{FF2B5EF4-FFF2-40B4-BE49-F238E27FC236}">
                <a16:creationId xmlns:a16="http://schemas.microsoft.com/office/drawing/2014/main" id="{4A35B686-5052-4699-9167-F1A530D2215C}"/>
              </a:ext>
            </a:extLst>
          </p:cNvPr>
          <p:cNvSpPr>
            <a:spLocks noGrp="1"/>
          </p:cNvSpPr>
          <p:nvPr>
            <p:ph sz="quarter" idx="13"/>
          </p:nvPr>
        </p:nvSpPr>
        <p:spPr>
          <a:xfrm>
            <a:off x="457200" y="1556327"/>
            <a:ext cx="8229600" cy="524264"/>
          </a:xfrm>
        </p:spPr>
        <p:txBody>
          <a:bodyPr/>
          <a:lstStyle/>
          <a:p>
            <a:pPr marL="432000" indent="-432000">
              <a:buFont typeface="+mj-lt"/>
              <a:buAutoNum type="arabicPeriod"/>
            </a:pPr>
            <a:r>
              <a:rPr lang="en-US" altLang="en-US" b="1" dirty="0"/>
              <a:t>Get written description of the problem domain</a:t>
            </a:r>
          </a:p>
        </p:txBody>
      </p:sp>
      <p:sp>
        <p:nvSpPr>
          <p:cNvPr id="4" name="Content Placeholder 3">
            <a:extLst>
              <a:ext uri="{FF2B5EF4-FFF2-40B4-BE49-F238E27FC236}">
                <a16:creationId xmlns:a16="http://schemas.microsoft.com/office/drawing/2014/main" id="{FF0C3C67-E391-4458-808A-BFEF598D6DFA}"/>
              </a:ext>
            </a:extLst>
          </p:cNvPr>
          <p:cNvSpPr>
            <a:spLocks noGrp="1"/>
          </p:cNvSpPr>
          <p:nvPr>
            <p:ph sz="quarter" idx="14"/>
          </p:nvPr>
        </p:nvSpPr>
        <p:spPr>
          <a:xfrm>
            <a:off x="457200" y="2186610"/>
            <a:ext cx="8229600" cy="2796208"/>
          </a:xfrm>
        </p:spPr>
        <p:txBody>
          <a:bodyPr tIns="0"/>
          <a:lstStyle/>
          <a:p>
            <a:pPr lvl="1">
              <a:defRPr/>
            </a:pPr>
            <a:r>
              <a:rPr lang="en-US" altLang="en-US" dirty="0"/>
              <a:t>May be written by you or by an expert</a:t>
            </a:r>
          </a:p>
          <a:p>
            <a:pPr lvl="1">
              <a:defRPr/>
            </a:pPr>
            <a:r>
              <a:rPr lang="en-US" altLang="en-US" dirty="0"/>
              <a:t>Should include any or all of the following:</a:t>
            </a:r>
          </a:p>
          <a:p>
            <a:pPr lvl="2">
              <a:defRPr/>
            </a:pPr>
            <a:r>
              <a:rPr lang="en-US" altLang="en-US" dirty="0"/>
              <a:t>Physical objects simulated by the program</a:t>
            </a:r>
          </a:p>
          <a:p>
            <a:pPr lvl="2">
              <a:defRPr/>
            </a:pPr>
            <a:r>
              <a:rPr lang="en-US" altLang="en-US" dirty="0"/>
              <a:t>The role played by a person </a:t>
            </a:r>
          </a:p>
          <a:p>
            <a:pPr lvl="2">
              <a:defRPr/>
            </a:pPr>
            <a:r>
              <a:rPr lang="en-US" altLang="en-US" dirty="0"/>
              <a:t>The result of a business event</a:t>
            </a:r>
          </a:p>
          <a:p>
            <a:pPr lvl="2">
              <a:defRPr/>
            </a:pPr>
            <a:r>
              <a:rPr lang="en-US" altLang="en-US" dirty="0"/>
              <a:t>Recordkeeping items</a:t>
            </a:r>
          </a:p>
        </p:txBody>
      </p:sp>
    </p:spTree>
    <p:extLst>
      <p:ext uri="{BB962C8B-B14F-4D97-AF65-F5344CB8AC3E}">
        <p14:creationId xmlns:p14="http://schemas.microsoft.com/office/powerpoint/2010/main" val="195559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altLang="en-US" dirty="0"/>
              <a:t>Procedural Programming</a:t>
            </a:r>
            <a:endParaRPr lang="en-IN" dirty="0"/>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229600" cy="3346977"/>
          </a:xfrm>
        </p:spPr>
        <p:txBody>
          <a:bodyPr/>
          <a:lstStyle/>
          <a:p>
            <a:pPr>
              <a:buFontTx/>
              <a:buChar char="•"/>
            </a:pPr>
            <a:r>
              <a:rPr lang="en-US" altLang="en-US" b="1" dirty="0">
                <a:cs typeface="Courier New" panose="02070309020205020404" pitchFamily="49" charset="0"/>
              </a:rPr>
              <a:t>Procedural programming: writing programs made of functions that perform specific tasks</a:t>
            </a:r>
          </a:p>
          <a:p>
            <a:pPr lvl="1"/>
            <a:r>
              <a:rPr lang="en-US" altLang="en-US" dirty="0">
                <a:cs typeface="Courier New" panose="02070309020205020404" pitchFamily="49" charset="0"/>
              </a:rPr>
              <a:t>Procedures typically operate on data items that are separate from the procedures</a:t>
            </a:r>
          </a:p>
          <a:p>
            <a:pPr lvl="1"/>
            <a:r>
              <a:rPr lang="en-US" altLang="en-US" dirty="0">
                <a:cs typeface="Courier New" panose="02070309020205020404" pitchFamily="49" charset="0"/>
              </a:rPr>
              <a:t>Data items commonly passed from one procedure to another</a:t>
            </a:r>
          </a:p>
          <a:p>
            <a:pPr lvl="1"/>
            <a:r>
              <a:rPr lang="en-US" altLang="en-US" dirty="0">
                <a:cs typeface="Courier New" panose="02070309020205020404" pitchFamily="49" charset="0"/>
              </a:rPr>
              <a:t>Focus: to create procedures that operate on the program’s data</a:t>
            </a:r>
          </a:p>
        </p:txBody>
      </p:sp>
    </p:spTree>
    <p:extLst>
      <p:ext uri="{BB962C8B-B14F-4D97-AF65-F5344CB8AC3E}">
        <p14:creationId xmlns:p14="http://schemas.microsoft.com/office/powerpoint/2010/main" val="19906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9928-8659-4DF8-8438-54AA1244A820}"/>
              </a:ext>
            </a:extLst>
          </p:cNvPr>
          <p:cNvSpPr>
            <a:spLocks noGrp="1"/>
          </p:cNvSpPr>
          <p:nvPr>
            <p:ph type="title"/>
          </p:nvPr>
        </p:nvSpPr>
        <p:spPr/>
        <p:txBody>
          <a:bodyPr/>
          <a:lstStyle/>
          <a:p>
            <a:r>
              <a:rPr lang="en-US" altLang="en-US" sz="3400" dirty="0"/>
              <a:t>Finding the Classes in a Problem </a:t>
            </a:r>
            <a:r>
              <a:rPr lang="en-US" altLang="en-US" sz="2000" b="0" dirty="0"/>
              <a:t>(3 of 4)</a:t>
            </a:r>
            <a:endParaRPr lang="en-US" sz="3400" dirty="0"/>
          </a:p>
        </p:txBody>
      </p:sp>
      <p:sp>
        <p:nvSpPr>
          <p:cNvPr id="3" name="Content Placeholder 2">
            <a:extLst>
              <a:ext uri="{FF2B5EF4-FFF2-40B4-BE49-F238E27FC236}">
                <a16:creationId xmlns:a16="http://schemas.microsoft.com/office/drawing/2014/main" id="{4A35B686-5052-4699-9167-F1A530D2215C}"/>
              </a:ext>
            </a:extLst>
          </p:cNvPr>
          <p:cNvSpPr>
            <a:spLocks noGrp="1"/>
          </p:cNvSpPr>
          <p:nvPr>
            <p:ph sz="quarter" idx="13"/>
          </p:nvPr>
        </p:nvSpPr>
        <p:spPr>
          <a:xfrm>
            <a:off x="457200" y="1556327"/>
            <a:ext cx="8229600" cy="864000"/>
          </a:xfrm>
        </p:spPr>
        <p:txBody>
          <a:bodyPr/>
          <a:lstStyle/>
          <a:p>
            <a:pPr marL="432000" indent="-432000">
              <a:buFontTx/>
              <a:buAutoNum type="arabicPeriod" startAt="2"/>
              <a:defRPr/>
            </a:pPr>
            <a:r>
              <a:rPr lang="en-US" altLang="en-US" b="1" dirty="0"/>
              <a:t>Identify all nouns in the description, each of which is a potential class</a:t>
            </a:r>
          </a:p>
        </p:txBody>
      </p:sp>
      <p:sp>
        <p:nvSpPr>
          <p:cNvPr id="4" name="Content Placeholder 3">
            <a:extLst>
              <a:ext uri="{FF2B5EF4-FFF2-40B4-BE49-F238E27FC236}">
                <a16:creationId xmlns:a16="http://schemas.microsoft.com/office/drawing/2014/main" id="{FF0C3C67-E391-4458-808A-BFEF598D6DFA}"/>
              </a:ext>
            </a:extLst>
          </p:cNvPr>
          <p:cNvSpPr>
            <a:spLocks noGrp="1"/>
          </p:cNvSpPr>
          <p:nvPr>
            <p:ph sz="quarter" idx="14"/>
          </p:nvPr>
        </p:nvSpPr>
        <p:spPr>
          <a:xfrm>
            <a:off x="457200" y="2531167"/>
            <a:ext cx="8229600" cy="897834"/>
          </a:xfrm>
        </p:spPr>
        <p:txBody>
          <a:bodyPr tIns="0"/>
          <a:lstStyle/>
          <a:p>
            <a:pPr lvl="1">
              <a:defRPr/>
            </a:pPr>
            <a:r>
              <a:rPr lang="en-US" altLang="en-US" dirty="0"/>
              <a:t>Should include noun phrases and pronouns</a:t>
            </a:r>
          </a:p>
          <a:p>
            <a:pPr lvl="1">
              <a:defRPr/>
            </a:pPr>
            <a:r>
              <a:rPr lang="en-US" altLang="en-US" dirty="0"/>
              <a:t>Some nouns may appear twice</a:t>
            </a:r>
          </a:p>
        </p:txBody>
      </p:sp>
    </p:spTree>
    <p:extLst>
      <p:ext uri="{BB962C8B-B14F-4D97-AF65-F5344CB8AC3E}">
        <p14:creationId xmlns:p14="http://schemas.microsoft.com/office/powerpoint/2010/main" val="1489106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9928-8659-4DF8-8438-54AA1244A820}"/>
              </a:ext>
            </a:extLst>
          </p:cNvPr>
          <p:cNvSpPr>
            <a:spLocks noGrp="1"/>
          </p:cNvSpPr>
          <p:nvPr>
            <p:ph type="title"/>
          </p:nvPr>
        </p:nvSpPr>
        <p:spPr/>
        <p:txBody>
          <a:bodyPr/>
          <a:lstStyle/>
          <a:p>
            <a:r>
              <a:rPr lang="en-US" altLang="en-US" sz="3400" dirty="0"/>
              <a:t>Finding the Classes in a Problem </a:t>
            </a:r>
            <a:r>
              <a:rPr lang="en-US" altLang="en-US" sz="2000" b="0" dirty="0"/>
              <a:t>(4 of 4)</a:t>
            </a:r>
            <a:endParaRPr lang="en-US" sz="3400" dirty="0"/>
          </a:p>
        </p:txBody>
      </p:sp>
      <p:sp>
        <p:nvSpPr>
          <p:cNvPr id="3" name="Content Placeholder 2">
            <a:extLst>
              <a:ext uri="{FF2B5EF4-FFF2-40B4-BE49-F238E27FC236}">
                <a16:creationId xmlns:a16="http://schemas.microsoft.com/office/drawing/2014/main" id="{4A35B686-5052-4699-9167-F1A530D2215C}"/>
              </a:ext>
            </a:extLst>
          </p:cNvPr>
          <p:cNvSpPr>
            <a:spLocks noGrp="1"/>
          </p:cNvSpPr>
          <p:nvPr>
            <p:ph sz="quarter" idx="13"/>
          </p:nvPr>
        </p:nvSpPr>
        <p:spPr>
          <a:xfrm>
            <a:off x="457200" y="1556327"/>
            <a:ext cx="8229600" cy="864000"/>
          </a:xfrm>
        </p:spPr>
        <p:txBody>
          <a:bodyPr/>
          <a:lstStyle/>
          <a:p>
            <a:pPr marL="432000" indent="-432000">
              <a:buFontTx/>
              <a:buAutoNum type="arabicPeriod" startAt="3"/>
              <a:defRPr/>
            </a:pPr>
            <a:r>
              <a:rPr lang="en-US" altLang="en-US" b="1" dirty="0"/>
              <a:t>Refine the list to include only classes that are relevant to the problem</a:t>
            </a:r>
          </a:p>
        </p:txBody>
      </p:sp>
      <p:sp>
        <p:nvSpPr>
          <p:cNvPr id="4" name="Content Placeholder 3">
            <a:extLst>
              <a:ext uri="{FF2B5EF4-FFF2-40B4-BE49-F238E27FC236}">
                <a16:creationId xmlns:a16="http://schemas.microsoft.com/office/drawing/2014/main" id="{FF0C3C67-E391-4458-808A-BFEF598D6DFA}"/>
              </a:ext>
            </a:extLst>
          </p:cNvPr>
          <p:cNvSpPr>
            <a:spLocks noGrp="1"/>
          </p:cNvSpPr>
          <p:nvPr>
            <p:ph sz="quarter" idx="14"/>
          </p:nvPr>
        </p:nvSpPr>
        <p:spPr>
          <a:xfrm>
            <a:off x="457200" y="2531167"/>
            <a:ext cx="8229600" cy="2597424"/>
          </a:xfrm>
        </p:spPr>
        <p:txBody>
          <a:bodyPr tIns="0"/>
          <a:lstStyle/>
          <a:p>
            <a:pPr lvl="1">
              <a:defRPr/>
            </a:pPr>
            <a:r>
              <a:rPr lang="en-US" altLang="en-US" dirty="0"/>
              <a:t>Remove nouns that mean the same thing</a:t>
            </a:r>
          </a:p>
          <a:p>
            <a:pPr lvl="1">
              <a:defRPr/>
            </a:pPr>
            <a:r>
              <a:rPr lang="en-US" altLang="en-US" dirty="0"/>
              <a:t>Remove nouns that represent items that the program does not need to be concerned with</a:t>
            </a:r>
          </a:p>
          <a:p>
            <a:pPr lvl="1">
              <a:defRPr/>
            </a:pPr>
            <a:r>
              <a:rPr lang="en-US" altLang="en-US" dirty="0"/>
              <a:t>Remove nouns that represent objects, not classes</a:t>
            </a:r>
          </a:p>
          <a:p>
            <a:pPr lvl="1">
              <a:defRPr/>
            </a:pPr>
            <a:r>
              <a:rPr lang="en-US" altLang="en-US" dirty="0"/>
              <a:t>Remove nouns that represent simple values that can be assigned to a variable</a:t>
            </a:r>
          </a:p>
        </p:txBody>
      </p:sp>
    </p:spTree>
    <p:extLst>
      <p:ext uri="{BB962C8B-B14F-4D97-AF65-F5344CB8AC3E}">
        <p14:creationId xmlns:p14="http://schemas.microsoft.com/office/powerpoint/2010/main" val="98272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B0E335-D6DC-4B04-8CD4-4398E00ADAD5}"/>
              </a:ext>
            </a:extLst>
          </p:cNvPr>
          <p:cNvSpPr>
            <a:spLocks noGrp="1"/>
          </p:cNvSpPr>
          <p:nvPr>
            <p:ph type="title"/>
          </p:nvPr>
        </p:nvSpPr>
        <p:spPr/>
        <p:txBody>
          <a:bodyPr/>
          <a:lstStyle/>
          <a:p>
            <a:r>
              <a:rPr lang="en-US" altLang="en-US" sz="3400" dirty="0"/>
              <a:t>Identifying a Class’s Responsibilities</a:t>
            </a:r>
            <a:endParaRPr lang="en-US" sz="3400" dirty="0"/>
          </a:p>
        </p:txBody>
      </p:sp>
      <p:sp>
        <p:nvSpPr>
          <p:cNvPr id="6" name="Content Placeholder 5">
            <a:extLst>
              <a:ext uri="{FF2B5EF4-FFF2-40B4-BE49-F238E27FC236}">
                <a16:creationId xmlns:a16="http://schemas.microsoft.com/office/drawing/2014/main" id="{DCEA1FF7-B0A2-44FC-9586-40C4CFB6E147}"/>
              </a:ext>
            </a:extLst>
          </p:cNvPr>
          <p:cNvSpPr>
            <a:spLocks noGrp="1"/>
          </p:cNvSpPr>
          <p:nvPr>
            <p:ph sz="quarter" idx="13"/>
          </p:nvPr>
        </p:nvSpPr>
        <p:spPr>
          <a:xfrm>
            <a:off x="457200" y="1556327"/>
            <a:ext cx="8229600" cy="4075847"/>
          </a:xfrm>
        </p:spPr>
        <p:txBody>
          <a:bodyPr/>
          <a:lstStyle/>
          <a:p>
            <a:pPr>
              <a:buFontTx/>
              <a:buChar char="•"/>
            </a:pPr>
            <a:r>
              <a:rPr lang="en-US" altLang="en-US" b="1" dirty="0"/>
              <a:t>A classes responsibilities are:</a:t>
            </a:r>
          </a:p>
          <a:p>
            <a:pPr lvl="1"/>
            <a:r>
              <a:rPr lang="en-US" altLang="en-US" dirty="0"/>
              <a:t>The things the class is responsible for knowing</a:t>
            </a:r>
          </a:p>
          <a:p>
            <a:pPr lvl="2"/>
            <a:r>
              <a:rPr lang="en-US" altLang="en-US" dirty="0"/>
              <a:t>Identifying these helps identify the class’s data attributes</a:t>
            </a:r>
          </a:p>
          <a:p>
            <a:pPr lvl="1"/>
            <a:r>
              <a:rPr lang="en-US" altLang="en-US" dirty="0"/>
              <a:t>The actions the class is responsible for doing</a:t>
            </a:r>
          </a:p>
          <a:p>
            <a:pPr lvl="2"/>
            <a:r>
              <a:rPr lang="en-US" altLang="en-US" dirty="0"/>
              <a:t>Identifying these helps identify the class’s methods</a:t>
            </a:r>
          </a:p>
          <a:p>
            <a:pPr>
              <a:buFontTx/>
              <a:buChar char="•"/>
            </a:pPr>
            <a:r>
              <a:rPr lang="en-US" altLang="en-US" b="1" dirty="0"/>
              <a:t>To find out a class’s responsibilities look at the problem domain</a:t>
            </a:r>
          </a:p>
          <a:p>
            <a:pPr lvl="1"/>
            <a:r>
              <a:rPr lang="en-US" altLang="en-US" dirty="0"/>
              <a:t>Deduce required information and actions</a:t>
            </a:r>
          </a:p>
        </p:txBody>
      </p:sp>
    </p:spTree>
    <p:extLst>
      <p:ext uri="{BB962C8B-B14F-4D97-AF65-F5344CB8AC3E}">
        <p14:creationId xmlns:p14="http://schemas.microsoft.com/office/powerpoint/2010/main" val="156660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643E-2105-4625-944F-469C5C36E60C}"/>
              </a:ext>
            </a:extLst>
          </p:cNvPr>
          <p:cNvSpPr>
            <a:spLocks noGrp="1"/>
          </p:cNvSpPr>
          <p:nvPr>
            <p:ph type="title"/>
          </p:nvPr>
        </p:nvSpPr>
        <p:spPr/>
        <p:txBody>
          <a:bodyPr/>
          <a:lstStyle/>
          <a:p>
            <a:r>
              <a:rPr lang="en-US" altLang="en-US" dirty="0"/>
              <a:t>Summary</a:t>
            </a:r>
            <a:endParaRPr lang="en-US" dirty="0"/>
          </a:p>
        </p:txBody>
      </p:sp>
      <p:sp>
        <p:nvSpPr>
          <p:cNvPr id="3" name="Content Placeholder 2">
            <a:extLst>
              <a:ext uri="{FF2B5EF4-FFF2-40B4-BE49-F238E27FC236}">
                <a16:creationId xmlns:a16="http://schemas.microsoft.com/office/drawing/2014/main" id="{494E04CC-40F1-40C9-963E-D18D2BDD40A9}"/>
              </a:ext>
            </a:extLst>
          </p:cNvPr>
          <p:cNvSpPr>
            <a:spLocks noGrp="1"/>
          </p:cNvSpPr>
          <p:nvPr>
            <p:ph sz="quarter" idx="13"/>
          </p:nvPr>
        </p:nvSpPr>
        <p:spPr/>
        <p:txBody>
          <a:bodyPr/>
          <a:lstStyle/>
          <a:p>
            <a:pPr>
              <a:buFontTx/>
              <a:buChar char="•"/>
            </a:pPr>
            <a:r>
              <a:rPr lang="en-US" altLang="en-US" b="1" dirty="0"/>
              <a:t>This chapter covered:</a:t>
            </a:r>
          </a:p>
          <a:p>
            <a:pPr lvl="1" eaLnBrk="1" hangingPunct="1"/>
            <a:r>
              <a:rPr lang="en-US" altLang="en-US" dirty="0"/>
              <a:t>Procedural vs. object-oriented programming</a:t>
            </a:r>
          </a:p>
          <a:p>
            <a:pPr lvl="1" eaLnBrk="1" hangingPunct="1"/>
            <a:r>
              <a:rPr lang="en-US" altLang="en-US" dirty="0"/>
              <a:t>Classes and instances </a:t>
            </a:r>
          </a:p>
          <a:p>
            <a:pPr lvl="1" eaLnBrk="1" hangingPunct="1"/>
            <a:r>
              <a:rPr lang="en-US" altLang="en-US" dirty="0"/>
              <a:t>Class definitions, including:</a:t>
            </a:r>
          </a:p>
          <a:p>
            <a:pPr lvl="2"/>
            <a:r>
              <a:rPr lang="en-US" altLang="en-US" dirty="0"/>
              <a:t>The </a:t>
            </a:r>
            <a:r>
              <a:rPr lang="en-US" altLang="en-US" dirty="0">
                <a:latin typeface="Courier New" panose="02070309020205020404" pitchFamily="49" charset="0"/>
                <a:cs typeface="Courier New" panose="02070309020205020404" pitchFamily="49" charset="0"/>
              </a:rPr>
              <a:t>self</a:t>
            </a:r>
            <a:r>
              <a:rPr lang="en-US" altLang="en-US" dirty="0"/>
              <a:t> parameter</a:t>
            </a:r>
          </a:p>
          <a:p>
            <a:pPr lvl="2"/>
            <a:r>
              <a:rPr lang="en-US" altLang="en-US" dirty="0"/>
              <a:t>Data attributes and methods</a:t>
            </a:r>
          </a:p>
          <a:p>
            <a:pPr lvl="2"/>
            <a:r>
              <a:rPr lang="en-US" altLang="en-US" dirty="0">
                <a:latin typeface="Courier New" panose="02070309020205020404" pitchFamily="49" charset="0"/>
                <a:cs typeface="Courier New" panose="02070309020205020404" pitchFamily="49" charset="0"/>
              </a:rPr>
              <a:t>__</a:t>
            </a:r>
            <a:r>
              <a:rPr lang="en-US" altLang="en-US" dirty="0" err="1">
                <a:latin typeface="Courier New" panose="02070309020205020404" pitchFamily="49" charset="0"/>
                <a:cs typeface="Courier New" panose="02070309020205020404" pitchFamily="49" charset="0"/>
              </a:rPr>
              <a:t>init</a:t>
            </a:r>
            <a:r>
              <a:rPr lang="en-US" altLang="en-US" dirty="0">
                <a:latin typeface="Courier New" panose="02070309020205020404" pitchFamily="49" charset="0"/>
                <a:cs typeface="Courier New" panose="02070309020205020404" pitchFamily="49" charset="0"/>
              </a:rPr>
              <a:t>__</a:t>
            </a:r>
            <a:r>
              <a:rPr lang="en-US" altLang="en-US" dirty="0"/>
              <a:t> and </a:t>
            </a:r>
            <a:r>
              <a:rPr lang="en-US" altLang="en-US" dirty="0">
                <a:latin typeface="Courier New" panose="02070309020205020404" pitchFamily="49" charset="0"/>
                <a:cs typeface="Courier New" panose="02070309020205020404" pitchFamily="49" charset="0"/>
              </a:rPr>
              <a:t>__str__</a:t>
            </a:r>
            <a:r>
              <a:rPr lang="en-US" altLang="en-US" dirty="0"/>
              <a:t> functions</a:t>
            </a:r>
          </a:p>
          <a:p>
            <a:pPr lvl="2"/>
            <a:r>
              <a:rPr lang="en-US" altLang="en-US" dirty="0"/>
              <a:t>Hiding attributes from code outside a class</a:t>
            </a:r>
          </a:p>
          <a:p>
            <a:pPr lvl="1" eaLnBrk="1" hangingPunct="1"/>
            <a:r>
              <a:rPr lang="en-US" altLang="en-US" dirty="0"/>
              <a:t>Storing classes in modules</a:t>
            </a:r>
          </a:p>
          <a:p>
            <a:pPr lvl="1" eaLnBrk="1" hangingPunct="1"/>
            <a:r>
              <a:rPr lang="en-US" altLang="en-US" dirty="0"/>
              <a:t>Designing classes</a:t>
            </a:r>
          </a:p>
        </p:txBody>
      </p:sp>
    </p:spTree>
    <p:extLst>
      <p:ext uri="{BB962C8B-B14F-4D97-AF65-F5344CB8AC3E}">
        <p14:creationId xmlns:p14="http://schemas.microsoft.com/office/powerpoint/2010/main" val="700509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Object-Oriented Programming </a:t>
            </a:r>
            <a:r>
              <a:rPr lang="en-US" altLang="en-US" sz="2000" b="0" dirty="0"/>
              <a:t>(1 of 4)</a:t>
            </a:r>
            <a:endParaRPr lang="en-IN" sz="2000" b="0" dirty="0"/>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a:xfrm>
            <a:off x="457200" y="1556327"/>
            <a:ext cx="8229600" cy="3651777"/>
          </a:xfrm>
        </p:spPr>
        <p:txBody>
          <a:bodyPr/>
          <a:lstStyle/>
          <a:p>
            <a:pPr>
              <a:buFontTx/>
              <a:buChar char="•"/>
            </a:pPr>
            <a:r>
              <a:rPr lang="en-US" altLang="en-US" b="1" dirty="0"/>
              <a:t>Object-oriented programming: focused on creating objects</a:t>
            </a:r>
          </a:p>
          <a:p>
            <a:pPr>
              <a:buFontTx/>
              <a:buChar char="•"/>
            </a:pPr>
            <a:r>
              <a:rPr lang="en-US" altLang="en-US" b="1" dirty="0"/>
              <a:t>Object: entity that contains data and procedures</a:t>
            </a:r>
          </a:p>
          <a:p>
            <a:pPr lvl="1"/>
            <a:r>
              <a:rPr lang="en-US" altLang="en-US" dirty="0"/>
              <a:t>Data is known as data attributes and procedures are known as methods</a:t>
            </a:r>
          </a:p>
          <a:p>
            <a:pPr lvl="2"/>
            <a:r>
              <a:rPr lang="en-US" altLang="en-US" dirty="0"/>
              <a:t>Methods perform operations on the data attributes</a:t>
            </a:r>
          </a:p>
          <a:p>
            <a:pPr>
              <a:buFontTx/>
              <a:buChar char="•"/>
            </a:pPr>
            <a:r>
              <a:rPr lang="en-US" altLang="en-US" b="1" dirty="0"/>
              <a:t>Encapsulation: combining data and code into a </a:t>
            </a:r>
            <a:r>
              <a:rPr lang="en-US" altLang="en-US" b="1"/>
              <a:t>single object</a:t>
            </a:r>
            <a:endParaRPr lang="en-US" altLang="en-US" b="1" dirty="0"/>
          </a:p>
        </p:txBody>
      </p:sp>
    </p:spTree>
    <p:extLst>
      <p:ext uri="{BB962C8B-B14F-4D97-AF65-F5344CB8AC3E}">
        <p14:creationId xmlns:p14="http://schemas.microsoft.com/office/powerpoint/2010/main" val="1111460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76843-7E5C-42B5-A608-5C5A08335AD2}"/>
              </a:ext>
            </a:extLst>
          </p:cNvPr>
          <p:cNvSpPr>
            <a:spLocks noGrp="1"/>
          </p:cNvSpPr>
          <p:nvPr>
            <p:ph type="title"/>
          </p:nvPr>
        </p:nvSpPr>
        <p:spPr/>
        <p:txBody>
          <a:bodyPr/>
          <a:lstStyle/>
          <a:p>
            <a:r>
              <a:rPr lang="en-US" altLang="en-US" dirty="0"/>
              <a:t>Object-Oriented Programming </a:t>
            </a:r>
            <a:r>
              <a:rPr lang="en-US" altLang="en-US" sz="2000" b="0" dirty="0"/>
              <a:t>(2 of 4)</a:t>
            </a:r>
            <a:endParaRPr lang="en-US" dirty="0"/>
          </a:p>
        </p:txBody>
      </p:sp>
      <p:sp>
        <p:nvSpPr>
          <p:cNvPr id="5" name="Content Placeholder 4">
            <a:extLst>
              <a:ext uri="{FF2B5EF4-FFF2-40B4-BE49-F238E27FC236}">
                <a16:creationId xmlns:a16="http://schemas.microsoft.com/office/drawing/2014/main" id="{6BC9CE9C-53DB-48DA-9B4E-3E624D12EF07}"/>
              </a:ext>
            </a:extLst>
          </p:cNvPr>
          <p:cNvSpPr>
            <a:spLocks noGrp="1"/>
          </p:cNvSpPr>
          <p:nvPr>
            <p:ph sz="quarter" idx="13"/>
          </p:nvPr>
        </p:nvSpPr>
        <p:spPr>
          <a:xfrm>
            <a:off x="457200" y="1556327"/>
            <a:ext cx="8229600" cy="864000"/>
          </a:xfrm>
        </p:spPr>
        <p:txBody>
          <a:bodyPr/>
          <a:lstStyle/>
          <a:p>
            <a:pPr marL="432" indent="0">
              <a:buNone/>
            </a:pPr>
            <a:r>
              <a:rPr lang="en-US" b="1" dirty="0"/>
              <a:t>Figure 10-1 </a:t>
            </a:r>
            <a:r>
              <a:rPr lang="en-US" dirty="0"/>
              <a:t>An object contains data attributes and methods</a:t>
            </a:r>
          </a:p>
        </p:txBody>
      </p:sp>
      <p:pic>
        <p:nvPicPr>
          <p:cNvPr id="8" name="Content Placeholder 7" descr="An illustration depicts the components of an object. For long description in Notes pane, press F6.">
            <a:extLst>
              <a:ext uri="{FF2B5EF4-FFF2-40B4-BE49-F238E27FC236}">
                <a16:creationId xmlns:a16="http://schemas.microsoft.com/office/drawing/2014/main" id="{C44DC18A-0FC5-48E5-A432-9F830AC0E74F}"/>
              </a:ext>
            </a:extLst>
          </p:cNvPr>
          <p:cNvPicPr>
            <a:picLocks noGrp="1" noChangeAspect="1"/>
          </p:cNvPicPr>
          <p:nvPr>
            <p:ph sz="quarter" idx="14"/>
          </p:nvPr>
        </p:nvPicPr>
        <p:blipFill rotWithShape="1">
          <a:blip r:embed="rId3"/>
          <a:srcRect l="39537" t="11643" r="38556" b="4489"/>
          <a:stretch/>
        </p:blipFill>
        <p:spPr>
          <a:xfrm>
            <a:off x="3433334" y="2549204"/>
            <a:ext cx="2277332" cy="3670924"/>
          </a:xfrm>
        </p:spPr>
      </p:pic>
    </p:spTree>
    <p:extLst>
      <p:ext uri="{BB962C8B-B14F-4D97-AF65-F5344CB8AC3E}">
        <p14:creationId xmlns:p14="http://schemas.microsoft.com/office/powerpoint/2010/main" val="304329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Object-Oriented Programming </a:t>
            </a:r>
            <a:r>
              <a:rPr lang="en-US" altLang="en-US" sz="2000" b="0" dirty="0"/>
              <a:t>(3 of 4)</a:t>
            </a:r>
            <a:endParaRPr lang="en-IN" dirty="0"/>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a:xfrm>
            <a:off x="457200" y="1556327"/>
            <a:ext cx="8229600" cy="4301134"/>
          </a:xfrm>
        </p:spPr>
        <p:txBody>
          <a:bodyPr/>
          <a:lstStyle/>
          <a:p>
            <a:pPr>
              <a:buFontTx/>
              <a:buChar char="•"/>
            </a:pPr>
            <a:r>
              <a:rPr lang="en-US" altLang="en-US" b="1" dirty="0"/>
              <a:t>Data hiding: object’s data attributes are hidden from code outside the object</a:t>
            </a:r>
          </a:p>
          <a:p>
            <a:pPr lvl="1"/>
            <a:r>
              <a:rPr lang="en-US" altLang="en-US" dirty="0"/>
              <a:t>Access restricted to the object’s methods</a:t>
            </a:r>
          </a:p>
          <a:p>
            <a:pPr lvl="2"/>
            <a:r>
              <a:rPr lang="en-US" altLang="en-US" dirty="0"/>
              <a:t>Protects from accidental corruption</a:t>
            </a:r>
          </a:p>
          <a:p>
            <a:pPr lvl="2"/>
            <a:r>
              <a:rPr lang="en-US" altLang="en-US" dirty="0"/>
              <a:t>Outside code does not need to know internal structure of the object</a:t>
            </a:r>
          </a:p>
          <a:p>
            <a:pPr>
              <a:buFontTx/>
              <a:buChar char="•"/>
            </a:pPr>
            <a:r>
              <a:rPr lang="en-US" altLang="en-US" b="1" dirty="0"/>
              <a:t>Object reusability: the same object can be used in different programs </a:t>
            </a:r>
          </a:p>
          <a:p>
            <a:pPr lvl="1"/>
            <a:r>
              <a:rPr lang="en-US" altLang="en-US" dirty="0"/>
              <a:t>Example: 3D image object can be used for architecture and game programming</a:t>
            </a:r>
          </a:p>
        </p:txBody>
      </p:sp>
    </p:spTree>
    <p:extLst>
      <p:ext uri="{BB962C8B-B14F-4D97-AF65-F5344CB8AC3E}">
        <p14:creationId xmlns:p14="http://schemas.microsoft.com/office/powerpoint/2010/main" val="2012748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76843-7E5C-42B5-A608-5C5A08335AD2}"/>
              </a:ext>
            </a:extLst>
          </p:cNvPr>
          <p:cNvSpPr>
            <a:spLocks noGrp="1"/>
          </p:cNvSpPr>
          <p:nvPr>
            <p:ph type="title"/>
          </p:nvPr>
        </p:nvSpPr>
        <p:spPr/>
        <p:txBody>
          <a:bodyPr/>
          <a:lstStyle/>
          <a:p>
            <a:r>
              <a:rPr lang="en-US" altLang="en-US" dirty="0"/>
              <a:t>Object-Oriented Programming </a:t>
            </a:r>
            <a:r>
              <a:rPr lang="en-US" altLang="en-US" sz="2000" b="0" dirty="0"/>
              <a:t>(4 of 4)</a:t>
            </a:r>
            <a:endParaRPr lang="en-US" dirty="0"/>
          </a:p>
        </p:txBody>
      </p:sp>
      <p:sp>
        <p:nvSpPr>
          <p:cNvPr id="5" name="Content Placeholder 4">
            <a:extLst>
              <a:ext uri="{FF2B5EF4-FFF2-40B4-BE49-F238E27FC236}">
                <a16:creationId xmlns:a16="http://schemas.microsoft.com/office/drawing/2014/main" id="{6BC9CE9C-53DB-48DA-9B4E-3E624D12EF07}"/>
              </a:ext>
            </a:extLst>
          </p:cNvPr>
          <p:cNvSpPr>
            <a:spLocks noGrp="1"/>
          </p:cNvSpPr>
          <p:nvPr>
            <p:ph sz="quarter" idx="13"/>
          </p:nvPr>
        </p:nvSpPr>
        <p:spPr>
          <a:xfrm>
            <a:off x="457200" y="1556327"/>
            <a:ext cx="8229600" cy="864000"/>
          </a:xfrm>
        </p:spPr>
        <p:txBody>
          <a:bodyPr/>
          <a:lstStyle/>
          <a:p>
            <a:pPr marL="432" indent="0">
              <a:buNone/>
            </a:pPr>
            <a:r>
              <a:rPr lang="en-US" b="1" dirty="0"/>
              <a:t>Figure 10-2 </a:t>
            </a:r>
            <a:r>
              <a:rPr lang="en-US" dirty="0"/>
              <a:t>Code outside the object interacts with the object's methods</a:t>
            </a:r>
          </a:p>
        </p:txBody>
      </p:sp>
      <p:pic>
        <p:nvPicPr>
          <p:cNvPr id="8" name="Content Placeholder 7" descr="An illustration depicts the components of an object and how a code interacts with them from the outside. For long description in Notes pane, press F6.">
            <a:extLst>
              <a:ext uri="{FF2B5EF4-FFF2-40B4-BE49-F238E27FC236}">
                <a16:creationId xmlns:a16="http://schemas.microsoft.com/office/drawing/2014/main" id="{C44DC18A-0FC5-48E5-A432-9F830AC0E74F}"/>
              </a:ext>
            </a:extLst>
          </p:cNvPr>
          <p:cNvPicPr>
            <a:picLocks noGrp="1" noChangeAspect="1"/>
          </p:cNvPicPr>
          <p:nvPr>
            <p:ph sz="quarter" idx="14"/>
          </p:nvPr>
        </p:nvPicPr>
        <p:blipFill rotWithShape="1">
          <a:blip r:embed="rId3"/>
          <a:srcRect l="32614" t="11964" r="31670" b="3927"/>
          <a:stretch/>
        </p:blipFill>
        <p:spPr>
          <a:xfrm>
            <a:off x="2816087" y="2664004"/>
            <a:ext cx="3511826" cy="3366052"/>
          </a:xfrm>
        </p:spPr>
      </p:pic>
    </p:spTree>
    <p:extLst>
      <p:ext uri="{BB962C8B-B14F-4D97-AF65-F5344CB8AC3E}">
        <p14:creationId xmlns:p14="http://schemas.microsoft.com/office/powerpoint/2010/main" val="338029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D7430F1-C50A-4FDA-B471-CB319BAF8902}"/>
              </a:ext>
            </a:extLst>
          </p:cNvPr>
          <p:cNvSpPr>
            <a:spLocks noGrp="1"/>
          </p:cNvSpPr>
          <p:nvPr>
            <p:ph type="title"/>
          </p:nvPr>
        </p:nvSpPr>
        <p:spPr/>
        <p:txBody>
          <a:bodyPr/>
          <a:lstStyle/>
          <a:p>
            <a:r>
              <a:rPr lang="en-US" altLang="en-US" dirty="0"/>
              <a:t>An Everyday Example of an Object</a:t>
            </a:r>
            <a:endParaRPr lang="en-US" dirty="0"/>
          </a:p>
        </p:txBody>
      </p:sp>
      <p:sp>
        <p:nvSpPr>
          <p:cNvPr id="6" name="Content Placeholder 5">
            <a:extLst>
              <a:ext uri="{FF2B5EF4-FFF2-40B4-BE49-F238E27FC236}">
                <a16:creationId xmlns:a16="http://schemas.microsoft.com/office/drawing/2014/main" id="{7F06EED4-2E65-4940-A41F-46012C203518}"/>
              </a:ext>
            </a:extLst>
          </p:cNvPr>
          <p:cNvSpPr>
            <a:spLocks noGrp="1"/>
          </p:cNvSpPr>
          <p:nvPr>
            <p:ph sz="quarter" idx="13"/>
          </p:nvPr>
        </p:nvSpPr>
        <p:spPr>
          <a:xfrm>
            <a:off x="457200" y="1556327"/>
            <a:ext cx="8229600" cy="3633190"/>
          </a:xfrm>
        </p:spPr>
        <p:txBody>
          <a:bodyPr/>
          <a:lstStyle/>
          <a:p>
            <a:pPr>
              <a:buFontTx/>
              <a:buChar char="•"/>
            </a:pPr>
            <a:r>
              <a:rPr lang="en-US" altLang="en-US" b="1" dirty="0">
                <a:cs typeface="Courier New" panose="02070309020205020404" pitchFamily="49" charset="0"/>
              </a:rPr>
              <a:t>Data attributes: define the state of an object</a:t>
            </a:r>
          </a:p>
          <a:p>
            <a:pPr lvl="1"/>
            <a:r>
              <a:rPr lang="en-US" altLang="en-US" dirty="0">
                <a:cs typeface="Courier New" panose="02070309020205020404" pitchFamily="49" charset="0"/>
              </a:rPr>
              <a:t>Example: clock object would have </a:t>
            </a:r>
            <a:r>
              <a:rPr lang="en-US" altLang="en-US" dirty="0">
                <a:latin typeface="Courier New" panose="02070309020205020404" pitchFamily="49" charset="0"/>
                <a:cs typeface="Courier New" panose="02070309020205020404" pitchFamily="49" charset="0"/>
              </a:rPr>
              <a:t>second</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minute</a:t>
            </a:r>
            <a:r>
              <a:rPr lang="en-US" altLang="en-US" dirty="0">
                <a:cs typeface="Courier New" panose="02070309020205020404" pitchFamily="49" charset="0"/>
              </a:rPr>
              <a:t>, and </a:t>
            </a:r>
            <a:r>
              <a:rPr lang="en-US" altLang="en-US" dirty="0">
                <a:latin typeface="Courier New" panose="02070309020205020404" pitchFamily="49" charset="0"/>
                <a:cs typeface="Courier New" panose="02070309020205020404" pitchFamily="49" charset="0"/>
              </a:rPr>
              <a:t>hour</a:t>
            </a:r>
            <a:r>
              <a:rPr lang="en-US" altLang="en-US" dirty="0">
                <a:cs typeface="Courier New" panose="02070309020205020404" pitchFamily="49" charset="0"/>
              </a:rPr>
              <a:t> data attributes</a:t>
            </a:r>
          </a:p>
          <a:p>
            <a:pPr>
              <a:buFontTx/>
              <a:buChar char="•"/>
            </a:pPr>
            <a:r>
              <a:rPr lang="en-US" altLang="en-US" b="1" dirty="0">
                <a:cs typeface="Courier New" panose="02070309020205020404" pitchFamily="49" charset="0"/>
              </a:rPr>
              <a:t>Public methods: allow external code to manipulate the object</a:t>
            </a:r>
          </a:p>
          <a:p>
            <a:pPr lvl="1"/>
            <a:r>
              <a:rPr lang="en-US" altLang="en-US" dirty="0">
                <a:cs typeface="Courier New" panose="02070309020205020404" pitchFamily="49" charset="0"/>
              </a:rPr>
              <a:t>Example: </a:t>
            </a:r>
            <a:r>
              <a:rPr lang="en-US" altLang="en-US" dirty="0" err="1">
                <a:latin typeface="Courier New" panose="02070309020205020404" pitchFamily="49" charset="0"/>
                <a:cs typeface="Courier New" panose="02070309020205020404" pitchFamily="49" charset="0"/>
              </a:rPr>
              <a:t>set_time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set_alarm_time</a:t>
            </a:r>
            <a:endParaRPr lang="en-US" altLang="en-US" dirty="0">
              <a:latin typeface="Courier New" panose="02070309020205020404" pitchFamily="49" charset="0"/>
              <a:cs typeface="Courier New" panose="02070309020205020404" pitchFamily="49" charset="0"/>
            </a:endParaRPr>
          </a:p>
          <a:p>
            <a:pPr>
              <a:buFontTx/>
              <a:buChar char="•"/>
            </a:pPr>
            <a:r>
              <a:rPr lang="en-US" altLang="en-US" b="1" dirty="0">
                <a:cs typeface="Courier New" panose="02070309020205020404" pitchFamily="49" charset="0"/>
              </a:rPr>
              <a:t>Private methods: used for object’s inner workings</a:t>
            </a:r>
          </a:p>
        </p:txBody>
      </p:sp>
    </p:spTree>
    <p:extLst>
      <p:ext uri="{BB962C8B-B14F-4D97-AF65-F5344CB8AC3E}">
        <p14:creationId xmlns:p14="http://schemas.microsoft.com/office/powerpoint/2010/main" val="409354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E45-FD80-4C9F-8B78-0F80558552CD}"/>
              </a:ext>
            </a:extLst>
          </p:cNvPr>
          <p:cNvSpPr>
            <a:spLocks noGrp="1"/>
          </p:cNvSpPr>
          <p:nvPr>
            <p:ph type="title"/>
          </p:nvPr>
        </p:nvSpPr>
        <p:spPr/>
        <p:txBody>
          <a:bodyPr/>
          <a:lstStyle/>
          <a:p>
            <a:r>
              <a:rPr lang="en-US" altLang="en-US" dirty="0"/>
              <a:t>Classes </a:t>
            </a:r>
            <a:r>
              <a:rPr lang="en-US" altLang="en-US" sz="2000" b="0" dirty="0"/>
              <a:t>(1 of 3)</a:t>
            </a:r>
            <a:endParaRPr lang="en-US" sz="2000" b="0" dirty="0"/>
          </a:p>
        </p:txBody>
      </p:sp>
      <p:sp>
        <p:nvSpPr>
          <p:cNvPr id="3" name="Content Placeholder 2">
            <a:extLst>
              <a:ext uri="{FF2B5EF4-FFF2-40B4-BE49-F238E27FC236}">
                <a16:creationId xmlns:a16="http://schemas.microsoft.com/office/drawing/2014/main" id="{EAD060DC-BEF2-44B9-9922-5EB1625AE216}"/>
              </a:ext>
            </a:extLst>
          </p:cNvPr>
          <p:cNvSpPr>
            <a:spLocks noGrp="1"/>
          </p:cNvSpPr>
          <p:nvPr>
            <p:ph sz="quarter" idx="13"/>
          </p:nvPr>
        </p:nvSpPr>
        <p:spPr>
          <a:xfrm>
            <a:off x="457200" y="1556327"/>
            <a:ext cx="8229600" cy="3227708"/>
          </a:xfrm>
        </p:spPr>
        <p:txBody>
          <a:bodyPr/>
          <a:lstStyle/>
          <a:p>
            <a:pPr>
              <a:buFontTx/>
              <a:buChar char="•"/>
            </a:pPr>
            <a:r>
              <a:rPr lang="en-US" altLang="en-US" b="1" dirty="0"/>
              <a:t>Class: code that specifies the data attributes and methods of a particular type of object</a:t>
            </a:r>
          </a:p>
          <a:p>
            <a:pPr lvl="1"/>
            <a:r>
              <a:rPr lang="en-US" altLang="en-US" dirty="0"/>
              <a:t>Similar to a blueprint of a house or a cookie cutter</a:t>
            </a:r>
          </a:p>
          <a:p>
            <a:pPr>
              <a:buFontTx/>
              <a:buChar char="•"/>
            </a:pPr>
            <a:r>
              <a:rPr lang="en-US" altLang="en-US" b="1" dirty="0"/>
              <a:t>Instance: an object created from a class</a:t>
            </a:r>
          </a:p>
          <a:p>
            <a:pPr lvl="1"/>
            <a:r>
              <a:rPr lang="en-US" altLang="en-US" dirty="0"/>
              <a:t>Similar to a specific house built according to the blueprint or a specific cookie</a:t>
            </a:r>
          </a:p>
          <a:p>
            <a:pPr lvl="1"/>
            <a:r>
              <a:rPr lang="en-US" altLang="en-US" dirty="0"/>
              <a:t>There can be many instances of one class</a:t>
            </a:r>
          </a:p>
        </p:txBody>
      </p:sp>
    </p:spTree>
    <p:extLst>
      <p:ext uri="{BB962C8B-B14F-4D97-AF65-F5344CB8AC3E}">
        <p14:creationId xmlns:p14="http://schemas.microsoft.com/office/powerpoint/2010/main" val="364346908"/>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147597</TotalTime>
  <Words>2345</Words>
  <Application>Microsoft Office PowerPoint</Application>
  <PresentationFormat>On-screen Show (4:3)</PresentationFormat>
  <Paragraphs>212</Paragraphs>
  <Slides>34</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34</vt:i4>
      </vt:variant>
    </vt:vector>
  </HeadingPairs>
  <TitlesOfParts>
    <vt:vector size="41" baseType="lpstr">
      <vt:lpstr>Arial</vt:lpstr>
      <vt:lpstr>Verdana</vt:lpstr>
      <vt:lpstr>Noto Sans Symbols</vt:lpstr>
      <vt:lpstr>Times New Roman</vt:lpstr>
      <vt:lpstr>Courier New</vt:lpstr>
      <vt:lpstr>USHE</vt:lpstr>
      <vt:lpstr>USHE_slide options</vt:lpstr>
      <vt:lpstr>Starting Out with Python</vt:lpstr>
      <vt:lpstr>Topics</vt:lpstr>
      <vt:lpstr>Procedural Programming</vt:lpstr>
      <vt:lpstr>Object-Oriented Programming (1 of 4)</vt:lpstr>
      <vt:lpstr>Object-Oriented Programming (2 of 4)</vt:lpstr>
      <vt:lpstr>Object-Oriented Programming (3 of 4)</vt:lpstr>
      <vt:lpstr>Object-Oriented Programming (4 of 4)</vt:lpstr>
      <vt:lpstr>An Everyday Example of an Object</vt:lpstr>
      <vt:lpstr>Classes (1 of 3)</vt:lpstr>
      <vt:lpstr>Classes (2 of 3)</vt:lpstr>
      <vt:lpstr>Classes (3 of 3)</vt:lpstr>
      <vt:lpstr>Class Definitions (1 of 7)</vt:lpstr>
      <vt:lpstr>Class Definitions (2 of 7)</vt:lpstr>
      <vt:lpstr>Class Definitions (3 of 7)</vt:lpstr>
      <vt:lpstr>Class Definitions (4 of 7)</vt:lpstr>
      <vt:lpstr>Class Definitions (5 of 7)</vt:lpstr>
      <vt:lpstr>Class Definitions (6 of 7)</vt:lpstr>
      <vt:lpstr>Class Definitions (7 of 7)</vt:lpstr>
      <vt:lpstr>Hiding Attributes and Storing Classes in Modules</vt:lpstr>
      <vt:lpstr>The BankAccount Class – More About Classes</vt:lpstr>
      <vt:lpstr>The __str__ method</vt:lpstr>
      <vt:lpstr>Working With Instances</vt:lpstr>
      <vt:lpstr>Three Coin Objects</vt:lpstr>
      <vt:lpstr>Accessor and Mutator Methods</vt:lpstr>
      <vt:lpstr>Passing Objects as Arguments</vt:lpstr>
      <vt:lpstr>Techniques for Designing Classes</vt:lpstr>
      <vt:lpstr>U M L Diagrams</vt:lpstr>
      <vt:lpstr>Finding the Classes in a Problem (1 of 4)</vt:lpstr>
      <vt:lpstr>Finding the Classes in a Problem (2 of 4)</vt:lpstr>
      <vt:lpstr>Finding the Classes in a Problem (3 of 4)</vt:lpstr>
      <vt:lpstr>Finding the Classes in a Problem (4 of 4)</vt:lpstr>
      <vt:lpstr>Identifying a Class’s Responsibilities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Sixth Edition, Chapter 10, Classes and Object-Oriented Programming</dc:title>
  <dc:subject>Computer Science</dc:subject>
  <dc:creator>Gaddis</dc:creator>
  <cp:keywords>Starting Out with Python</cp:keywords>
  <dc:description>Long description alt-text is inserted in the notes pane; This deck contains code snippets and screen reader users may need to increase verbosity levels.</dc:description>
  <cp:lastModifiedBy>Chellapandi Murugan</cp:lastModifiedBy>
  <cp:revision>947</cp:revision>
  <dcterms:modified xsi:type="dcterms:W3CDTF">2022-10-05T03:11:28Z</dcterms:modified>
</cp:coreProperties>
</file>