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8" autoAdjust="0"/>
    <p:restoredTop sz="96137" autoAdjust="0"/>
  </p:normalViewPr>
  <p:slideViewPr>
    <p:cSldViewPr>
      <p:cViewPr>
        <p:scale>
          <a:sx n="25" d="100"/>
          <a:sy n="25" d="100"/>
        </p:scale>
        <p:origin x="240" y="36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4CEA9A-37A9-48AB-B3C1-DBCDC4B264FB}" type="datetimeFigureOut">
              <a:rPr lang="en-US" smtClean="0"/>
              <a:pPr/>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0321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64201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48873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7103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CEA9A-37A9-48AB-B3C1-DBCDC4B264FB}" type="datetimeFigureOut">
              <a:rPr lang="en-US" smtClean="0"/>
              <a:pPr/>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99420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4CEA9A-37A9-48AB-B3C1-DBCDC4B264FB}" type="datetimeFigureOut">
              <a:rPr lang="en-US" smtClean="0"/>
              <a:pPr/>
              <a:t>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1586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3"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3"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4CEA9A-37A9-48AB-B3C1-DBCDC4B264FB}" type="datetimeFigureOut">
              <a:rPr lang="en-US" smtClean="0"/>
              <a:pPr/>
              <a:t>12/2/23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45255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4CEA9A-37A9-48AB-B3C1-DBCDC4B264FB}" type="datetimeFigureOut">
              <a:rPr lang="en-US" smtClean="0"/>
              <a:pPr/>
              <a:t>12/2/23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6776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CEA9A-37A9-48AB-B3C1-DBCDC4B264FB}" type="datetimeFigureOut">
              <a:rPr lang="en-US" smtClean="0"/>
              <a:pPr/>
              <a:t>12/2/23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34462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4"/>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60494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02963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4"/>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E4CEA9A-37A9-48AB-B3C1-DBCDC4B264FB}" type="datetimeFigureOut">
              <a:rPr lang="en-US" smtClean="0"/>
              <a:pPr/>
              <a:t>12/2/23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C84982F-5447-4FC4-AFCE-5F7174C58C3A}" type="slidenum">
              <a:rPr lang="en-US" smtClean="0"/>
              <a:pPr/>
              <a:t>‹#›</a:t>
            </a:fld>
            <a:endParaRPr lang="en-US"/>
          </a:p>
        </p:txBody>
      </p:sp>
    </p:spTree>
    <p:extLst>
      <p:ext uri="{BB962C8B-B14F-4D97-AF65-F5344CB8AC3E}">
        <p14:creationId xmlns:p14="http://schemas.microsoft.com/office/powerpoint/2010/main" val="230160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emf"/><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emf"/><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medallion-watermark-cut.eps"/>
          <p:cNvPicPr>
            <a:picLocks noChangeAspect="1"/>
          </p:cNvPicPr>
          <p:nvPr/>
        </p:nvPicPr>
        <p:blipFill>
          <a:blip r:embed="rId2"/>
          <a:stretch>
            <a:fillRect/>
          </a:stretch>
        </p:blipFill>
        <p:spPr>
          <a:xfrm>
            <a:off x="15925800" y="10346327"/>
            <a:ext cx="27965400" cy="22572073"/>
          </a:xfrm>
          <a:prstGeom prst="rect">
            <a:avLst/>
          </a:prstGeom>
        </p:spPr>
      </p:pic>
      <p:sp>
        <p:nvSpPr>
          <p:cNvPr id="29" name="Rectangle 28"/>
          <p:cNvSpPr/>
          <p:nvPr/>
        </p:nvSpPr>
        <p:spPr>
          <a:xfrm>
            <a:off x="17284209" y="-13716000"/>
            <a:ext cx="43891200" cy="5105400"/>
          </a:xfrm>
          <a:prstGeom prst="rect">
            <a:avLst/>
          </a:prstGeom>
          <a:solidFill>
            <a:srgbClr val="EEEE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8839201" y="838200"/>
            <a:ext cx="26619200" cy="4185761"/>
          </a:xfrm>
          <a:prstGeom prst="rect">
            <a:avLst/>
          </a:prstGeom>
          <a:noFill/>
          <a:ln>
            <a:noFill/>
            <a:prstDash val="dash"/>
          </a:ln>
        </p:spPr>
        <p:txBody>
          <a:bodyPr wrap="square" rtlCol="0">
            <a:spAutoFit/>
          </a:bodyPr>
          <a:lstStyle/>
          <a:p>
            <a:pPr algn="ctr"/>
            <a:r>
              <a:rPr lang="en-US" b="1" dirty="0"/>
              <a:t>Project Group 3</a:t>
            </a:r>
          </a:p>
          <a:p>
            <a:pPr algn="ctr"/>
            <a:r>
              <a:rPr lang="en-US" sz="6000" b="1" dirty="0"/>
              <a:t>Grant Brown, Thomas Warren, Rick Lyon</a:t>
            </a:r>
          </a:p>
          <a:p>
            <a:pPr algn="ctr"/>
            <a:r>
              <a:rPr lang="en-US" sz="6000" b="1" dirty="0"/>
              <a:t>Digital Signal Processing</a:t>
            </a:r>
          </a:p>
          <a:p>
            <a:pPr algn="ctr"/>
            <a:r>
              <a:rPr lang="en-US" sz="6000" b="1" dirty="0"/>
              <a:t>University of Utah</a:t>
            </a:r>
          </a:p>
        </p:txBody>
      </p:sp>
      <p:cxnSp>
        <p:nvCxnSpPr>
          <p:cNvPr id="11" name="Straight Connector 10"/>
          <p:cNvCxnSpPr/>
          <p:nvPr/>
        </p:nvCxnSpPr>
        <p:spPr>
          <a:xfrm>
            <a:off x="0" y="5105400"/>
            <a:ext cx="43891200"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8270200" y="5105400"/>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2496800" y="5105400"/>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6200" y="5486400"/>
            <a:ext cx="12446000" cy="830997"/>
          </a:xfrm>
          <a:prstGeom prst="rect">
            <a:avLst/>
          </a:prstGeom>
          <a:noFill/>
          <a:ln>
            <a:noFill/>
          </a:ln>
        </p:spPr>
        <p:txBody>
          <a:bodyPr wrap="square" rtlCol="0">
            <a:spAutoFit/>
          </a:bodyPr>
          <a:lstStyle/>
          <a:p>
            <a:pPr algn="ctr"/>
            <a:r>
              <a:rPr lang="en-US" sz="4800" b="1" dirty="0"/>
              <a:t>INTRODUCTION</a:t>
            </a:r>
          </a:p>
        </p:txBody>
      </p:sp>
      <p:sp>
        <p:nvSpPr>
          <p:cNvPr id="37" name="TextBox 36"/>
          <p:cNvSpPr txBox="1"/>
          <p:nvPr/>
        </p:nvSpPr>
        <p:spPr>
          <a:xfrm>
            <a:off x="762003" y="6606482"/>
            <a:ext cx="11074394" cy="4770537"/>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457200" indent="-457200">
              <a:buFont typeface="Arial" panose="020B0604020202020204" pitchFamily="34" charset="0"/>
              <a:buChar char="•"/>
            </a:pPr>
            <a:r>
              <a:rPr lang="en-US" sz="2800" dirty="0"/>
              <a:t>Project Group 3 focused on design of FIR filters and their applications for performing deconvolution and image processing</a:t>
            </a:r>
          </a:p>
          <a:p>
            <a:pPr marL="571500" indent="-571500">
              <a:buFont typeface="Arial"/>
              <a:buChar char="•"/>
            </a:pPr>
            <a:r>
              <a:rPr lang="en-US" sz="2800" dirty="0"/>
              <a:t>The project consisted of two labs</a:t>
            </a:r>
          </a:p>
          <a:p>
            <a:pPr marL="2766060" lvl="1" indent="-571500">
              <a:buFont typeface="Arial"/>
              <a:buChar char="•"/>
            </a:pPr>
            <a:r>
              <a:rPr lang="en-US" sz="2800" dirty="0"/>
              <a:t>Lab 9 -  Deconvolution with Audio and Image Processing</a:t>
            </a:r>
          </a:p>
          <a:p>
            <a:pPr marL="2766060" lvl="1" indent="-571500">
              <a:buFont typeface="Arial"/>
              <a:buChar char="•"/>
            </a:pPr>
            <a:r>
              <a:rPr lang="en-US" sz="2800" dirty="0"/>
              <a:t>Lab 10 – Image Classification</a:t>
            </a:r>
          </a:p>
          <a:p>
            <a:pPr marL="571500" indent="-571500">
              <a:buFont typeface="Arial"/>
              <a:buChar char="•"/>
            </a:pPr>
            <a:r>
              <a:rPr lang="en-US" sz="2800" dirty="0"/>
              <a:t>Lab 9 focused on deconvolution and echoing using FIR filters, the results are demonstrated on audio and image processing fronts</a:t>
            </a:r>
          </a:p>
          <a:p>
            <a:pPr marL="571500" indent="-571500">
              <a:buFont typeface="Arial"/>
              <a:buChar char="•"/>
            </a:pPr>
            <a:r>
              <a:rPr lang="en-US" sz="2800" dirty="0"/>
              <a:t>Lab 10 utilizes FIR filters to perform discrete derivates which can be used to perform edge detection in images</a:t>
            </a:r>
          </a:p>
        </p:txBody>
      </p:sp>
      <p:sp>
        <p:nvSpPr>
          <p:cNvPr id="38" name="TextBox 37"/>
          <p:cNvSpPr txBox="1"/>
          <p:nvPr/>
        </p:nvSpPr>
        <p:spPr>
          <a:xfrm>
            <a:off x="14659811" y="5181600"/>
            <a:ext cx="12446000" cy="830997"/>
          </a:xfrm>
          <a:prstGeom prst="rect">
            <a:avLst/>
          </a:prstGeom>
          <a:noFill/>
          <a:ln>
            <a:noFill/>
          </a:ln>
        </p:spPr>
        <p:txBody>
          <a:bodyPr wrap="square" rtlCol="0">
            <a:spAutoFit/>
          </a:bodyPr>
          <a:lstStyle/>
          <a:p>
            <a:pPr algn="ctr"/>
            <a:r>
              <a:rPr lang="en-US" sz="4800" b="1" dirty="0"/>
              <a:t>LAB 9</a:t>
            </a:r>
          </a:p>
        </p:txBody>
      </p:sp>
      <p:sp>
        <p:nvSpPr>
          <p:cNvPr id="44" name="TextBox 43"/>
          <p:cNvSpPr txBox="1"/>
          <p:nvPr/>
        </p:nvSpPr>
        <p:spPr>
          <a:xfrm>
            <a:off x="30378400" y="5181600"/>
            <a:ext cx="12446000" cy="830997"/>
          </a:xfrm>
          <a:prstGeom prst="rect">
            <a:avLst/>
          </a:prstGeom>
          <a:noFill/>
          <a:ln>
            <a:noFill/>
          </a:ln>
        </p:spPr>
        <p:txBody>
          <a:bodyPr wrap="square" rtlCol="0">
            <a:spAutoFit/>
          </a:bodyPr>
          <a:lstStyle/>
          <a:p>
            <a:pPr algn="ctr"/>
            <a:r>
              <a:rPr lang="en-US" sz="4800" b="1" dirty="0"/>
              <a:t>LAB 10</a:t>
            </a:r>
          </a:p>
        </p:txBody>
      </p:sp>
      <p:sp>
        <p:nvSpPr>
          <p:cNvPr id="45" name="TextBox 44"/>
          <p:cNvSpPr txBox="1"/>
          <p:nvPr/>
        </p:nvSpPr>
        <p:spPr>
          <a:xfrm>
            <a:off x="28803605" y="6029742"/>
            <a:ext cx="14858987" cy="2123658"/>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3600" b="1" dirty="0"/>
              <a:t>Image Detection Lab – </a:t>
            </a:r>
            <a:r>
              <a:rPr lang="en-US" sz="3600" dirty="0"/>
              <a:t>Use first order derivate FIR filter to find edge transitions, from the edge transitions we can determine bar length and the associated message</a:t>
            </a:r>
          </a:p>
        </p:txBody>
      </p:sp>
      <p:sp>
        <p:nvSpPr>
          <p:cNvPr id="32" name="TextBox 31"/>
          <p:cNvSpPr txBox="1"/>
          <p:nvPr/>
        </p:nvSpPr>
        <p:spPr>
          <a:xfrm>
            <a:off x="-5943600" y="0"/>
            <a:ext cx="5562600" cy="10618291"/>
          </a:xfrm>
          <a:prstGeom prst="rect">
            <a:avLst/>
          </a:prstGeom>
          <a:solidFill>
            <a:schemeClr val="bg1"/>
          </a:solidFill>
          <a:ln w="25400">
            <a:solidFill>
              <a:schemeClr val="tx1"/>
            </a:solidFill>
          </a:ln>
        </p:spPr>
        <p:txBody>
          <a:bodyPr wrap="square" rtlCol="0">
            <a:spAutoFit/>
          </a:bodyPr>
          <a:lstStyle/>
          <a:p>
            <a:r>
              <a:rPr lang="en-US" sz="3600" dirty="0"/>
              <a:t>Preparing your poster for printing:</a:t>
            </a:r>
          </a:p>
          <a:p>
            <a:pPr marL="742950" indent="-742950">
              <a:buFont typeface="+mj-lt"/>
              <a:buAutoNum type="arabicPeriod"/>
            </a:pPr>
            <a:endParaRPr lang="en-US" sz="3600" dirty="0"/>
          </a:p>
          <a:p>
            <a:pPr marL="742950" indent="-742950">
              <a:buFont typeface="+mj-lt"/>
              <a:buAutoNum type="arabicPeriod"/>
            </a:pPr>
            <a:r>
              <a:rPr lang="en-US" sz="3600" dirty="0"/>
              <a:t>Go to File &gt; Save As. Under Save as type (Windows) or Format (OS X), select PDF.</a:t>
            </a:r>
          </a:p>
          <a:p>
            <a:pPr marL="742950" indent="-742950">
              <a:buFont typeface="+mj-lt"/>
              <a:buAutoNum type="arabicPeriod"/>
            </a:pPr>
            <a:r>
              <a:rPr lang="en-US" sz="3600" dirty="0"/>
              <a:t>Open the PDF in Adobe Photoshop. Go to File &gt; Save As. Under Format, select JPEG or TIFF. Choose a location and file name for your file and click Save. Click OK on the default save settings.</a:t>
            </a:r>
          </a:p>
          <a:p>
            <a:pPr marL="742950" indent="-742950">
              <a:buFont typeface="+mj-lt"/>
              <a:buAutoNum type="arabicPeriod"/>
            </a:pPr>
            <a:endParaRPr lang="en-US" sz="3600" dirty="0"/>
          </a:p>
          <a:p>
            <a:r>
              <a:rPr lang="en-US" sz="3600" dirty="0"/>
              <a:t>DO NOT SAVE TO A JPEG OR TIFF FROM POWERPOINT!</a:t>
            </a:r>
          </a:p>
        </p:txBody>
      </p:sp>
      <p:pic>
        <p:nvPicPr>
          <p:cNvPr id="34" name="Picture 33" descr="Ulogo_cmy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762000"/>
            <a:ext cx="5309862" cy="3653367"/>
          </a:xfrm>
          <a:prstGeom prst="rect">
            <a:avLst/>
          </a:prstGeom>
        </p:spPr>
      </p:pic>
      <p:sp>
        <p:nvSpPr>
          <p:cNvPr id="35" name="Rounded Rectangle 34"/>
          <p:cNvSpPr/>
          <p:nvPr/>
        </p:nvSpPr>
        <p:spPr>
          <a:xfrm>
            <a:off x="37642800" y="1453547"/>
            <a:ext cx="4419600" cy="2280253"/>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LOGO</a:t>
            </a:r>
          </a:p>
        </p:txBody>
      </p:sp>
      <p:sp>
        <p:nvSpPr>
          <p:cNvPr id="8" name="TextBox 7">
            <a:extLst>
              <a:ext uri="{FF2B5EF4-FFF2-40B4-BE49-F238E27FC236}">
                <a16:creationId xmlns:a16="http://schemas.microsoft.com/office/drawing/2014/main" id="{B78C616F-228D-6D4B-7E39-F3A13086D271}"/>
              </a:ext>
            </a:extLst>
          </p:cNvPr>
          <p:cNvSpPr txBox="1"/>
          <p:nvPr/>
        </p:nvSpPr>
        <p:spPr>
          <a:xfrm>
            <a:off x="76200" y="11734800"/>
            <a:ext cx="12446000" cy="830997"/>
          </a:xfrm>
          <a:prstGeom prst="rect">
            <a:avLst/>
          </a:prstGeom>
          <a:noFill/>
          <a:ln>
            <a:noFill/>
          </a:ln>
        </p:spPr>
        <p:txBody>
          <a:bodyPr wrap="square" rtlCol="0">
            <a:spAutoFit/>
          </a:bodyPr>
          <a:lstStyle/>
          <a:p>
            <a:pPr algn="ctr"/>
            <a:r>
              <a:rPr lang="en-US" sz="4800" b="1" dirty="0"/>
              <a:t>FIR Filter Background</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612C9ED-6B38-7855-87DC-1907876425F7}"/>
                  </a:ext>
                </a:extLst>
              </p:cNvPr>
              <p:cNvSpPr txBox="1"/>
              <p:nvPr/>
            </p:nvSpPr>
            <p:spPr>
              <a:xfrm>
                <a:off x="689811" y="12661007"/>
                <a:ext cx="11218779" cy="7912551"/>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14:m>
                  <m:oMathPara xmlns:m="http://schemas.openxmlformats.org/officeDocument/2006/math">
                    <m:oMathParaPr>
                      <m:jc m:val="centerGroup"/>
                    </m:oMathParaPr>
                    <m:oMath xmlns:m="http://schemas.openxmlformats.org/officeDocument/2006/math">
                      <m:r>
                        <m:rPr>
                          <m:sty m:val="p"/>
                        </m:rPr>
                        <a:rPr lang="en-US" sz="3200" smtClean="0">
                          <a:latin typeface="Cambria Math" panose="02040503050406030204" pitchFamily="18" charset="0"/>
                        </a:rPr>
                        <m:t>y</m:t>
                      </m:r>
                      <m:d>
                        <m:dPr>
                          <m:begChr m:val="["/>
                          <m:endChr m:val="]"/>
                          <m:ctrlPr>
                            <a:rPr lang="en-US" sz="3200" i="1">
                              <a:latin typeface="Cambria Math" panose="02040503050406030204" pitchFamily="18" charset="0"/>
                            </a:rPr>
                          </m:ctrlPr>
                        </m:dPr>
                        <m:e>
                          <m:r>
                            <m:rPr>
                              <m:sty m:val="p"/>
                            </m:rPr>
                            <a:rPr lang="en-US" sz="3200">
                              <a:latin typeface="Cambria Math" panose="02040503050406030204" pitchFamily="18" charset="0"/>
                            </a:rPr>
                            <m:t>n</m:t>
                          </m:r>
                        </m:e>
                      </m:d>
                      <m:r>
                        <a:rPr lang="en-US" sz="3200">
                          <a:latin typeface="Cambria Math" panose="02040503050406030204" pitchFamily="18" charset="0"/>
                        </a:rPr>
                        <m:t>= </m:t>
                      </m:r>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𝑘</m:t>
                          </m:r>
                          <m:r>
                            <a:rPr lang="en-US" sz="3200" i="1">
                              <a:latin typeface="Cambria Math" panose="02040503050406030204" pitchFamily="18" charset="0"/>
                            </a:rPr>
                            <m:t>=−∞</m:t>
                          </m:r>
                        </m:sub>
                        <m:sup>
                          <m:r>
                            <a:rPr lang="en-US" sz="3200" i="1">
                              <a:latin typeface="Cambria Math" panose="02040503050406030204" pitchFamily="18" charset="0"/>
                              <a:ea typeface="Cambria Math" panose="02040503050406030204" pitchFamily="18" charset="0"/>
                            </a:rPr>
                            <m:t>∞</m:t>
                          </m:r>
                        </m:sup>
                        <m:e>
                          <m:sSub>
                            <m:sSubPr>
                              <m:ctrlPr>
                                <a:rPr lang="en-US" sz="320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𝑏</m:t>
                              </m:r>
                            </m:e>
                            <m:sub>
                              <m:r>
                                <a:rPr lang="en-US" sz="3200" b="0" i="1" smtClean="0">
                                  <a:latin typeface="Cambria Math" panose="02040503050406030204" pitchFamily="18" charset="0"/>
                                  <a:ea typeface="Cambria Math" panose="02040503050406030204" pitchFamily="18" charset="0"/>
                                </a:rPr>
                                <m:t>𝑘</m:t>
                              </m:r>
                            </m:sub>
                          </m:sSub>
                          <m:r>
                            <a:rPr lang="en-US" sz="3200" i="1">
                              <a:latin typeface="Cambria Math" panose="02040503050406030204" pitchFamily="18" charset="0"/>
                            </a:rPr>
                            <m:t>𝑤</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𝑛</m:t>
                              </m:r>
                              <m:r>
                                <a:rPr lang="en-US" sz="3200" i="1">
                                  <a:latin typeface="Cambria Math" panose="02040503050406030204" pitchFamily="18" charset="0"/>
                                </a:rPr>
                                <m:t>−</m:t>
                              </m:r>
                              <m:r>
                                <a:rPr lang="en-US" sz="3200" i="1">
                                  <a:latin typeface="Cambria Math" panose="02040503050406030204" pitchFamily="18" charset="0"/>
                                </a:rPr>
                                <m:t>𝑘</m:t>
                              </m:r>
                            </m:e>
                          </m:d>
                        </m:e>
                      </m:nary>
                    </m:oMath>
                  </m:oMathPara>
                </a14:m>
                <a:endParaRPr lang="en-US" sz="3000" dirty="0"/>
              </a:p>
              <a:p>
                <a:pPr marL="171450" indent="-171450">
                  <a:buFont typeface="Arial" panose="020B0604020202020204" pitchFamily="34" charset="0"/>
                  <a:buChar char="•"/>
                </a:pPr>
                <a:r>
                  <a:rPr lang="en-US" sz="3000" dirty="0"/>
                  <a:t> Ideal filters require non-causal infinite impulse response (IIR) systems, which are not physically realizable</a:t>
                </a:r>
              </a:p>
              <a:p>
                <a:pPr marL="171450" indent="-171450">
                  <a:buFont typeface="Arial" panose="020B0604020202020204" pitchFamily="34" charset="0"/>
                  <a:buChar char="•"/>
                </a:pPr>
                <a:r>
                  <a:rPr lang="en-US" sz="3000" dirty="0"/>
                  <a:t>Finite impulse response (FIR) systems are created by windowing IIR systems</a:t>
                </a:r>
              </a:p>
              <a:p>
                <a:pPr marL="171450" indent="-171450">
                  <a:buFont typeface="Arial" panose="020B0604020202020204" pitchFamily="34" charset="0"/>
                  <a:buChar char="•"/>
                </a:pPr>
                <a:r>
                  <a:rPr lang="en-US" sz="3000" dirty="0"/>
                  <a:t>To ensure the output signal is still identical to the desired input components after filtering we need linear phase:</a:t>
                </a:r>
              </a:p>
              <a:p>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𝑌</m:t>
                      </m:r>
                      <m:d>
                        <m:dPr>
                          <m:begChr m:val="["/>
                          <m:endChr m:val="]"/>
                          <m:ctrlPr>
                            <a:rPr lang="en-US" sz="3000" b="0" i="1" smtClean="0">
                              <a:latin typeface="Cambria Math" panose="02040503050406030204" pitchFamily="18" charset="0"/>
                            </a:rPr>
                          </m:ctrlPr>
                        </m:dPr>
                        <m:e>
                          <m:r>
                            <a:rPr lang="en-US" sz="3000" b="0" i="1" smtClean="0">
                              <a:latin typeface="Cambria Math" panose="02040503050406030204" pitchFamily="18" charset="0"/>
                            </a:rPr>
                            <m:t>𝑛</m:t>
                          </m:r>
                        </m:e>
                      </m:d>
                      <m:r>
                        <a:rPr lang="en-US" sz="3000" b="0" i="1" smtClean="0">
                          <a:latin typeface="Cambria Math" panose="02040503050406030204" pitchFamily="18" charset="0"/>
                        </a:rPr>
                        <m:t>=</m:t>
                      </m:r>
                      <m:r>
                        <a:rPr lang="en-US" sz="3000" b="0" i="1" smtClean="0">
                          <a:latin typeface="Cambria Math" panose="02040503050406030204" pitchFamily="18" charset="0"/>
                        </a:rPr>
                        <m:t>𝑋</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𝑤</m:t>
                          </m:r>
                        </m:e>
                      </m:d>
                      <m:r>
                        <a:rPr lang="en-US" sz="3000" b="0" i="1" smtClean="0">
                          <a:latin typeface="Cambria Math" panose="02040503050406030204" pitchFamily="18" charset="0"/>
                        </a:rPr>
                        <m:t>𝐻</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𝑤</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𝐻</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𝑤</m:t>
                          </m:r>
                        </m:e>
                      </m:d>
                      <m:r>
                        <a:rPr lang="en-US" sz="3000" b="0" i="1" smtClean="0">
                          <a:latin typeface="Cambria Math" panose="02040503050406030204" pitchFamily="18" charset="0"/>
                          <a:ea typeface="Cambria Math" panose="02040503050406030204" pitchFamily="18" charset="0"/>
                        </a:rPr>
                        <m:t>=</m:t>
                      </m:r>
                      <m:d>
                        <m:dPr>
                          <m:begChr m:val="{"/>
                          <m:endChr m:val=""/>
                          <m:ctrlPr>
                            <a:rPr lang="en-US" sz="3000" b="0" i="1" smtClean="0">
                              <a:latin typeface="Cambria Math" panose="02040503050406030204" pitchFamily="18" charset="0"/>
                              <a:ea typeface="Cambria Math" panose="02040503050406030204" pitchFamily="18" charset="0"/>
                            </a:rPr>
                          </m:ctrlPr>
                        </m:dPr>
                        <m:e>
                          <m:eqArr>
                            <m:eqArrPr>
                              <m:ctrlPr>
                                <a:rPr lang="en-US" sz="3000" b="0" i="1" smtClean="0">
                                  <a:latin typeface="Cambria Math" panose="02040503050406030204" pitchFamily="18" charset="0"/>
                                  <a:ea typeface="Cambria Math" panose="02040503050406030204" pitchFamily="18" charset="0"/>
                                </a:rPr>
                              </m:ctrlPr>
                            </m:eqArrPr>
                            <m:e>
                              <m:r>
                                <a:rPr lang="en-US" sz="3000" b="0" i="1" smtClean="0">
                                  <a:latin typeface="Cambria Math" panose="02040503050406030204" pitchFamily="18" charset="0"/>
                                  <a:ea typeface="Cambria Math" panose="02040503050406030204" pitchFamily="18" charset="0"/>
                                </a:rPr>
                                <m:t>𝐶</m:t>
                              </m:r>
                              <m:sSup>
                                <m:sSupPr>
                                  <m:ctrlPr>
                                    <a:rPr lang="en-US" sz="3000" b="0" i="1" smtClean="0">
                                      <a:latin typeface="Cambria Math" panose="02040503050406030204" pitchFamily="18" charset="0"/>
                                      <a:ea typeface="Cambria Math" panose="02040503050406030204" pitchFamily="18" charset="0"/>
                                    </a:rPr>
                                  </m:ctrlPr>
                                </m:sSupPr>
                                <m:e>
                                  <m:r>
                                    <a:rPr lang="en-US" sz="3000" b="0" i="1" smtClean="0">
                                      <a:latin typeface="Cambria Math" panose="02040503050406030204" pitchFamily="18" charset="0"/>
                                      <a:ea typeface="Cambria Math" panose="02040503050406030204" pitchFamily="18" charset="0"/>
                                    </a:rPr>
                                    <m:t>𝑒</m:t>
                                  </m:r>
                                </m:e>
                                <m:sup>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𝑗𝑤</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𝑛</m:t>
                                      </m:r>
                                    </m:e>
                                    <m:sub>
                                      <m:r>
                                        <a:rPr lang="en-US" sz="3000" i="1">
                                          <a:latin typeface="Cambria Math" panose="02040503050406030204" pitchFamily="18" charset="0"/>
                                          <a:ea typeface="Cambria Math" panose="02040503050406030204" pitchFamily="18" charset="0"/>
                                        </a:rPr>
                                        <m:t>0</m:t>
                                      </m:r>
                                    </m:sub>
                                  </m:sSub>
                                </m:sup>
                              </m:sSup>
                              <m:r>
                                <a:rPr lang="en-US" sz="3000" b="0" i="1" smtClean="0">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 </m:t>
                                  </m:r>
                                  <m:r>
                                    <a:rPr lang="en-US" sz="3000" i="1">
                                      <a:latin typeface="Cambria Math" panose="02040503050406030204" pitchFamily="18" charset="0"/>
                                      <a:ea typeface="Cambria Math" panose="02040503050406030204" pitchFamily="18" charset="0"/>
                                    </a:rPr>
                                    <m:t>𝑤</m:t>
                                  </m:r>
                                </m:e>
                                <m:sub>
                                  <m:r>
                                    <a:rPr lang="en-US" sz="3000" i="1">
                                      <a:latin typeface="Cambria Math" panose="02040503050406030204" pitchFamily="18" charset="0"/>
                                      <a:ea typeface="Cambria Math" panose="02040503050406030204" pitchFamily="18" charset="0"/>
                                    </a:rPr>
                                    <m:t>1</m:t>
                                  </m:r>
                                </m:sub>
                              </m:sSub>
                              <m:r>
                                <a:rPr lang="en-US" sz="3000" b="0" i="1" smtClean="0">
                                  <a:latin typeface="Cambria Math" panose="02040503050406030204" pitchFamily="18" charset="0"/>
                                  <a:ea typeface="Cambria Math" panose="02040503050406030204" pitchFamily="18" charset="0"/>
                                </a:rPr>
                                <m:t>&lt;</m:t>
                              </m:r>
                              <m:r>
                                <a:rPr lang="en-US" sz="3000" b="0" i="1" smtClean="0">
                                  <a:latin typeface="Cambria Math" panose="02040503050406030204" pitchFamily="18" charset="0"/>
                                  <a:ea typeface="Cambria Math" panose="02040503050406030204" pitchFamily="18" charset="0"/>
                                </a:rPr>
                                <m:t>𝑤</m:t>
                              </m:r>
                              <m:r>
                                <a:rPr lang="en-US" sz="3000" b="0" i="1" smtClean="0">
                                  <a:latin typeface="Cambria Math" panose="02040503050406030204" pitchFamily="18" charset="0"/>
                                  <a:ea typeface="Cambria Math" panose="02040503050406030204" pitchFamily="18" charset="0"/>
                                </a:rPr>
                                <m:t>&lt;</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 </m:t>
                                  </m:r>
                                  <m:r>
                                    <a:rPr lang="en-US" sz="3000" i="1">
                                      <a:latin typeface="Cambria Math" panose="02040503050406030204" pitchFamily="18" charset="0"/>
                                      <a:ea typeface="Cambria Math" panose="02040503050406030204" pitchFamily="18" charset="0"/>
                                    </a:rPr>
                                    <m:t>𝑤</m:t>
                                  </m:r>
                                </m:e>
                                <m:sub>
                                  <m:r>
                                    <a:rPr lang="en-US" sz="3000" b="0" i="1" smtClean="0">
                                      <a:latin typeface="Cambria Math" panose="02040503050406030204" pitchFamily="18" charset="0"/>
                                      <a:ea typeface="Cambria Math" panose="02040503050406030204" pitchFamily="18" charset="0"/>
                                    </a:rPr>
                                    <m:t>2</m:t>
                                  </m:r>
                                </m:sub>
                              </m:sSub>
                            </m:e>
                            <m:e>
                              <m:r>
                                <a:rPr lang="en-US" sz="3000" b="0" i="1" smtClean="0">
                                  <a:latin typeface="Cambria Math" panose="02040503050406030204" pitchFamily="18" charset="0"/>
                                  <a:ea typeface="Cambria Math" panose="02040503050406030204" pitchFamily="18" charset="0"/>
                                </a:rPr>
                                <m:t>0,  </m:t>
                              </m:r>
                              <m:r>
                                <a:rPr lang="en-US" sz="3000" b="0" i="1" smtClean="0">
                                  <a:latin typeface="Cambria Math" panose="02040503050406030204" pitchFamily="18" charset="0"/>
                                  <a:ea typeface="Cambria Math" panose="02040503050406030204" pitchFamily="18" charset="0"/>
                                </a:rPr>
                                <m:t>𝑜𝑡h𝑒𝑟𝑤𝑖𝑠𝑒</m:t>
                              </m:r>
                            </m:e>
                          </m:eqArr>
                        </m:e>
                      </m:d>
                    </m:oMath>
                  </m:oMathPara>
                </a14:m>
                <a:endParaRPr lang="en-US" sz="3000" dirty="0"/>
              </a:p>
              <a:p>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𝑦</m:t>
                      </m:r>
                      <m:d>
                        <m:dPr>
                          <m:begChr m:val="["/>
                          <m:endChr m:val="]"/>
                          <m:ctrlPr>
                            <a:rPr lang="en-US" sz="3000" b="0" i="1" smtClean="0">
                              <a:latin typeface="Cambria Math" panose="02040503050406030204" pitchFamily="18" charset="0"/>
                            </a:rPr>
                          </m:ctrlPr>
                        </m:dPr>
                        <m:e>
                          <m:r>
                            <a:rPr lang="en-US" sz="3000" b="0" i="1" smtClean="0">
                              <a:latin typeface="Cambria Math" panose="02040503050406030204" pitchFamily="18" charset="0"/>
                            </a:rPr>
                            <m:t>𝑛</m:t>
                          </m:r>
                        </m:e>
                      </m:d>
                      <m:r>
                        <a:rPr lang="en-US" sz="3000" b="0" i="1" smtClean="0">
                          <a:latin typeface="Cambria Math" panose="02040503050406030204" pitchFamily="18" charset="0"/>
                        </a:rPr>
                        <m:t>=</m:t>
                      </m:r>
                      <m:r>
                        <a:rPr lang="en-US" sz="3000" b="0" i="1" smtClean="0">
                          <a:latin typeface="Cambria Math" panose="02040503050406030204" pitchFamily="18" charset="0"/>
                        </a:rPr>
                        <m:t>𝐶𝑥</m:t>
                      </m:r>
                      <m:r>
                        <a:rPr lang="en-US" sz="3000" b="0" i="1" smtClean="0">
                          <a:latin typeface="Cambria Math" panose="02040503050406030204" pitchFamily="18" charset="0"/>
                        </a:rPr>
                        <m:t>[</m:t>
                      </m:r>
                      <m:r>
                        <a:rPr lang="en-US" sz="3000" b="0" i="1" smtClean="0">
                          <a:latin typeface="Cambria Math" panose="02040503050406030204" pitchFamily="18" charset="0"/>
                        </a:rPr>
                        <m:t>𝑛</m:t>
                      </m:r>
                      <m:r>
                        <a:rPr lang="en-US" sz="3000" b="0" i="1" smtClean="0">
                          <a:latin typeface="Cambria Math" panose="02040503050406030204" pitchFamily="18" charset="0"/>
                        </a:rPr>
                        <m:t>−</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𝑛</m:t>
                          </m:r>
                        </m:e>
                        <m:sub>
                          <m:r>
                            <a:rPr lang="en-US" sz="3000" b="0" i="1" smtClean="0">
                              <a:latin typeface="Cambria Math" panose="02040503050406030204" pitchFamily="18" charset="0"/>
                              <a:ea typeface="Cambria Math" panose="02040503050406030204" pitchFamily="18" charset="0"/>
                            </a:rPr>
                            <m:t>0</m:t>
                          </m:r>
                        </m:sub>
                      </m:sSub>
                      <m:r>
                        <a:rPr lang="en-US" sz="3000" b="0" i="1" smtClean="0">
                          <a:latin typeface="Cambria Math" panose="02040503050406030204" pitchFamily="18" charset="0"/>
                          <a:ea typeface="Cambria Math" panose="02040503050406030204" pitchFamily="18" charset="0"/>
                        </a:rPr>
                        <m:t>]</m:t>
                      </m:r>
                    </m:oMath>
                  </m:oMathPara>
                </a14:m>
                <a:endParaRPr lang="en-US" sz="3000" dirty="0"/>
              </a:p>
              <a:p>
                <a:endParaRPr lang="en-US" sz="3000" dirty="0"/>
              </a:p>
              <a:p>
                <a:pPr marL="457200" indent="-457200">
                  <a:buFont typeface="Arial" panose="020B0604020202020204" pitchFamily="34" charset="0"/>
                  <a:buChar char="•"/>
                </a:pPr>
                <a:r>
                  <a:rPr lang="en-US" sz="3000" dirty="0"/>
                  <a:t>If an FIR filter has linear phase its unit sample response, </a:t>
                </a:r>
                <a14:m>
                  <m:oMath xmlns:m="http://schemas.openxmlformats.org/officeDocument/2006/math">
                    <m:d>
                      <m:dPr>
                        <m:begChr m:val="{"/>
                        <m:endChr m:val="}"/>
                        <m:ctrlPr>
                          <a:rPr lang="en-US" sz="2800" i="1" smtClean="0">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𝑏</m:t>
                            </m:r>
                          </m:e>
                          <m:sub>
                            <m:r>
                              <a:rPr lang="en-US" sz="2800" i="1">
                                <a:latin typeface="Cambria Math" panose="02040503050406030204" pitchFamily="18" charset="0"/>
                                <a:ea typeface="Cambria Math" panose="02040503050406030204" pitchFamily="18" charset="0"/>
                              </a:rPr>
                              <m:t>𝑘</m:t>
                            </m:r>
                          </m:sub>
                        </m:sSub>
                      </m:e>
                    </m:d>
                    <m:r>
                      <a:rPr lang="en-US" sz="2800" b="0" i="0" smtClean="0">
                        <a:latin typeface="Cambria Math" panose="02040503050406030204" pitchFamily="18" charset="0"/>
                        <a:ea typeface="Cambria Math" panose="02040503050406030204" pitchFamily="18" charset="0"/>
                      </a:rPr>
                      <m:t>, </m:t>
                    </m:r>
                  </m:oMath>
                </a14:m>
                <a:r>
                  <a:rPr lang="en-US" sz="3000" dirty="0"/>
                  <a:t>satisfies the symmetry property:</a:t>
                </a:r>
              </a:p>
              <a:p>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d>
                        <m:dPr>
                          <m:begChr m:val="["/>
                          <m:endChr m:val="]"/>
                          <m:ctrlPr>
                            <a:rPr lang="en-US" sz="3000" b="0" i="1" smtClean="0">
                              <a:latin typeface="Cambria Math" panose="02040503050406030204" pitchFamily="18" charset="0"/>
                            </a:rPr>
                          </m:ctrlPr>
                        </m:dPr>
                        <m:e>
                          <m:r>
                            <a:rPr lang="en-US" sz="3000" b="0" i="1" smtClean="0">
                              <a:latin typeface="Cambria Math" panose="02040503050406030204" pitchFamily="18" charset="0"/>
                            </a:rPr>
                            <m:t>𝑛</m:t>
                          </m:r>
                        </m:e>
                      </m:d>
                      <m:r>
                        <a:rPr lang="en-US" sz="3000" b="0" i="1" smtClean="0">
                          <a:latin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h</m:t>
                      </m:r>
                      <m:d>
                        <m:dPr>
                          <m:begChr m:val="["/>
                          <m:endChr m:val="]"/>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𝑀</m:t>
                          </m:r>
                          <m:r>
                            <a:rPr lang="en-US" sz="3000" b="0" i="1" smtClean="0">
                              <a:latin typeface="Cambria Math" panose="02040503050406030204" pitchFamily="18" charset="0"/>
                              <a:ea typeface="Cambria Math" panose="02040503050406030204" pitchFamily="18" charset="0"/>
                            </a:rPr>
                            <m:t>−1−</m:t>
                          </m:r>
                          <m:r>
                            <a:rPr lang="en-US" sz="3000" b="0" i="1" smtClean="0">
                              <a:latin typeface="Cambria Math" panose="02040503050406030204" pitchFamily="18" charset="0"/>
                              <a:ea typeface="Cambria Math" panose="02040503050406030204" pitchFamily="18" charset="0"/>
                            </a:rPr>
                            <m:t>𝑛</m:t>
                          </m:r>
                        </m:e>
                      </m:d>
                      <m:r>
                        <a:rPr lang="en-US" sz="3000" b="0" i="1" smtClean="0">
                          <a:latin typeface="Cambria Math" panose="02040503050406030204" pitchFamily="18" charset="0"/>
                          <a:ea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𝑛</m:t>
                      </m:r>
                      <m:r>
                        <a:rPr lang="en-US" sz="3000" b="0" i="1" smtClean="0">
                          <a:latin typeface="Cambria Math" panose="02040503050406030204" pitchFamily="18" charset="0"/>
                          <a:ea typeface="Cambria Math" panose="02040503050406030204" pitchFamily="18" charset="0"/>
                        </a:rPr>
                        <m:t>=0,1,…..,</m:t>
                      </m:r>
                      <m:r>
                        <a:rPr lang="en-US" sz="3000" b="0" i="1" smtClean="0">
                          <a:latin typeface="Cambria Math" panose="02040503050406030204" pitchFamily="18" charset="0"/>
                          <a:ea typeface="Cambria Math" panose="02040503050406030204" pitchFamily="18" charset="0"/>
                        </a:rPr>
                        <m:t>𝑀</m:t>
                      </m:r>
                      <m:r>
                        <a:rPr lang="en-US" sz="3000" b="0" i="1" smtClean="0">
                          <a:latin typeface="Cambria Math" panose="02040503050406030204" pitchFamily="18" charset="0"/>
                          <a:ea typeface="Cambria Math" panose="02040503050406030204" pitchFamily="18" charset="0"/>
                        </a:rPr>
                        <m:t>−1</m:t>
                      </m:r>
                    </m:oMath>
                  </m:oMathPara>
                </a14:m>
                <a:endParaRPr lang="en-US" sz="3000" dirty="0"/>
              </a:p>
            </p:txBody>
          </p:sp>
        </mc:Choice>
        <mc:Fallback>
          <p:sp>
            <p:nvSpPr>
              <p:cNvPr id="9" name="TextBox 8">
                <a:extLst>
                  <a:ext uri="{FF2B5EF4-FFF2-40B4-BE49-F238E27FC236}">
                    <a16:creationId xmlns:a16="http://schemas.microsoft.com/office/drawing/2014/main" id="{A612C9ED-6B38-7855-87DC-1907876425F7}"/>
                  </a:ext>
                </a:extLst>
              </p:cNvPr>
              <p:cNvSpPr txBox="1">
                <a:spLocks noRot="1" noChangeAspect="1" noMove="1" noResize="1" noEditPoints="1" noAdjustHandles="1" noChangeArrowheads="1" noChangeShapeType="1" noTextEdit="1"/>
              </p:cNvSpPr>
              <p:nvPr/>
            </p:nvSpPr>
            <p:spPr>
              <a:xfrm>
                <a:off x="689811" y="12661007"/>
                <a:ext cx="11218779" cy="7912551"/>
              </a:xfrm>
              <a:prstGeom prst="rect">
                <a:avLst/>
              </a:prstGeom>
              <a:blipFill>
                <a:blip r:embed="rId4"/>
                <a:stretch>
                  <a:fillRect t="-18080" b="-9280"/>
                </a:stretch>
              </a:blipFill>
              <a:ln w="25400">
                <a:solidFill>
                  <a:schemeClr val="tx1"/>
                </a:solidFill>
              </a:ln>
            </p:spPr>
            <p:txBody>
              <a:bodyPr/>
              <a:lstStyle/>
              <a:p>
                <a:r>
                  <a:rPr lang="en-US">
                    <a:noFill/>
                  </a:rPr>
                  <a:t> </a:t>
                </a:r>
              </a:p>
            </p:txBody>
          </p:sp>
        </mc:Fallback>
      </mc:AlternateContent>
      <p:sp>
        <p:nvSpPr>
          <p:cNvPr id="10" name="TextBox 9">
            <a:extLst>
              <a:ext uri="{FF2B5EF4-FFF2-40B4-BE49-F238E27FC236}">
                <a16:creationId xmlns:a16="http://schemas.microsoft.com/office/drawing/2014/main" id="{63B453B1-CCB9-B0F6-8297-C46FA8089A18}"/>
              </a:ext>
            </a:extLst>
          </p:cNvPr>
          <p:cNvSpPr txBox="1"/>
          <p:nvPr/>
        </p:nvSpPr>
        <p:spPr>
          <a:xfrm>
            <a:off x="14566901" y="8115547"/>
            <a:ext cx="12496800" cy="830997"/>
          </a:xfrm>
          <a:prstGeom prst="rect">
            <a:avLst/>
          </a:prstGeom>
          <a:noFill/>
          <a:ln>
            <a:noFill/>
          </a:ln>
        </p:spPr>
        <p:txBody>
          <a:bodyPr wrap="square" rtlCol="0">
            <a:spAutoFit/>
          </a:bodyPr>
          <a:lstStyle/>
          <a:p>
            <a:pPr algn="ctr"/>
            <a:r>
              <a:rPr lang="en-US" sz="4800" b="1" dirty="0"/>
              <a:t>RESULTS/DISCUSSION</a:t>
            </a:r>
          </a:p>
        </p:txBody>
      </p:sp>
      <p:sp>
        <p:nvSpPr>
          <p:cNvPr id="23" name="TextBox 22">
            <a:extLst>
              <a:ext uri="{FF2B5EF4-FFF2-40B4-BE49-F238E27FC236}">
                <a16:creationId xmlns:a16="http://schemas.microsoft.com/office/drawing/2014/main" id="{350A7688-01AB-118F-FC50-3A50FCD92561}"/>
              </a:ext>
            </a:extLst>
          </p:cNvPr>
          <p:cNvSpPr txBox="1"/>
          <p:nvPr/>
        </p:nvSpPr>
        <p:spPr>
          <a:xfrm>
            <a:off x="76200" y="27591603"/>
            <a:ext cx="12446000" cy="830997"/>
          </a:xfrm>
          <a:prstGeom prst="rect">
            <a:avLst/>
          </a:prstGeom>
          <a:noFill/>
          <a:ln>
            <a:noFill/>
          </a:ln>
        </p:spPr>
        <p:txBody>
          <a:bodyPr wrap="square" rtlCol="0">
            <a:spAutoFit/>
          </a:bodyPr>
          <a:lstStyle/>
          <a:p>
            <a:pPr algn="ctr"/>
            <a:r>
              <a:rPr lang="en-US" sz="4800" b="1" dirty="0"/>
              <a:t>Contribution</a:t>
            </a:r>
          </a:p>
        </p:txBody>
      </p:sp>
      <p:sp>
        <p:nvSpPr>
          <p:cNvPr id="24" name="TextBox 23">
            <a:extLst>
              <a:ext uri="{FF2B5EF4-FFF2-40B4-BE49-F238E27FC236}">
                <a16:creationId xmlns:a16="http://schemas.microsoft.com/office/drawing/2014/main" id="{E95AAA57-D7B7-7242-C1EC-CECBF92DB3AA}"/>
              </a:ext>
            </a:extLst>
          </p:cNvPr>
          <p:cNvSpPr txBox="1"/>
          <p:nvPr/>
        </p:nvSpPr>
        <p:spPr>
          <a:xfrm>
            <a:off x="689811" y="28502550"/>
            <a:ext cx="11218779" cy="433965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panose="020B0604020202020204" pitchFamily="34" charset="0"/>
              <a:buChar char="•"/>
            </a:pPr>
            <a:r>
              <a:rPr lang="en-US" sz="3600" dirty="0"/>
              <a:t>Lab 9 – Grant and Thomas</a:t>
            </a:r>
          </a:p>
          <a:p>
            <a:pPr marL="571500" indent="-571500">
              <a:buFont typeface="Arial" panose="020B0604020202020204" pitchFamily="34" charset="0"/>
              <a:buChar char="•"/>
            </a:pPr>
            <a:r>
              <a:rPr lang="en-US" sz="3600" dirty="0"/>
              <a:t>Lab 10 – Rick</a:t>
            </a:r>
          </a:p>
          <a:p>
            <a:pPr marL="571500" indent="-571500">
              <a:buFont typeface="Arial" panose="020B0604020202020204" pitchFamily="34" charset="0"/>
              <a:buChar char="•"/>
            </a:pPr>
            <a:r>
              <a:rPr lang="en-US" sz="3600" dirty="0"/>
              <a:t>Poster – Grant</a:t>
            </a:r>
          </a:p>
          <a:p>
            <a:pPr marL="571500" indent="-571500">
              <a:buFont typeface="Arial" panose="020B0604020202020204" pitchFamily="34" charset="0"/>
              <a:buChar char="•"/>
            </a:pPr>
            <a:r>
              <a:rPr lang="en-US" sz="3600" dirty="0"/>
              <a:t>GitHub – Rick, Grant, and Thomas</a:t>
            </a:r>
          </a:p>
          <a:p>
            <a:pPr marL="571500" indent="-571500">
              <a:buFont typeface="Arial" panose="020B0604020202020204" pitchFamily="34" charset="0"/>
              <a:buChar char="•"/>
            </a:pPr>
            <a:r>
              <a:rPr lang="en-US" sz="3600" dirty="0"/>
              <a:t>Final Submission – Rick, Grant, and Thomas</a:t>
            </a:r>
          </a:p>
          <a:p>
            <a:pPr marL="571500" indent="-571500">
              <a:buFont typeface="Arial" panose="020B0604020202020204" pitchFamily="34" charset="0"/>
              <a:buChar char="•"/>
            </a:pPr>
            <a:endParaRPr lang="en-US" sz="3600" dirty="0"/>
          </a:p>
          <a:p>
            <a:r>
              <a:rPr lang="en-US" sz="3600" dirty="0"/>
              <a:t>https://</a:t>
            </a:r>
            <a:r>
              <a:rPr lang="en-US" sz="3600" dirty="0" err="1"/>
              <a:t>github.com</a:t>
            </a:r>
            <a:r>
              <a:rPr lang="en-US" sz="3600" dirty="0"/>
              <a:t>/GrantBrown1994/</a:t>
            </a:r>
            <a:r>
              <a:rPr lang="en-US" sz="3600" dirty="0" err="1"/>
              <a:t>DSP_Project</a:t>
            </a:r>
            <a:endParaRPr lang="en-US" sz="3600" dirty="0"/>
          </a:p>
        </p:txBody>
      </p:sp>
      <p:sp>
        <p:nvSpPr>
          <p:cNvPr id="54" name="TextBox 53">
            <a:extLst>
              <a:ext uri="{FF2B5EF4-FFF2-40B4-BE49-F238E27FC236}">
                <a16:creationId xmlns:a16="http://schemas.microsoft.com/office/drawing/2014/main" id="{BB6DF1CA-A262-B899-56A7-02C1202FEC89}"/>
              </a:ext>
            </a:extLst>
          </p:cNvPr>
          <p:cNvSpPr txBox="1"/>
          <p:nvPr/>
        </p:nvSpPr>
        <p:spPr>
          <a:xfrm>
            <a:off x="36220400" y="14883586"/>
            <a:ext cx="7569200" cy="201168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2800" dirty="0"/>
              <a:t>Barcode pixels show 1 for black, 0 for white</a:t>
            </a:r>
          </a:p>
          <a:p>
            <a:pPr marL="571500" indent="-571500">
              <a:buFont typeface="Arial"/>
              <a:buChar char="•"/>
            </a:pPr>
            <a:r>
              <a:rPr lang="en-US" sz="2800" dirty="0"/>
              <a:t>Applying the difference filter and using a threshold for the derivate one can find black and white stripe pixel locations </a:t>
            </a:r>
          </a:p>
        </p:txBody>
      </p:sp>
      <p:sp>
        <p:nvSpPr>
          <p:cNvPr id="57" name="TextBox 56">
            <a:extLst>
              <a:ext uri="{FF2B5EF4-FFF2-40B4-BE49-F238E27FC236}">
                <a16:creationId xmlns:a16="http://schemas.microsoft.com/office/drawing/2014/main" id="{6EEAFC59-6A0F-1E74-C318-5BFBF3BCA5D6}"/>
              </a:ext>
            </a:extLst>
          </p:cNvPr>
          <p:cNvSpPr txBox="1"/>
          <p:nvPr/>
        </p:nvSpPr>
        <p:spPr>
          <a:xfrm>
            <a:off x="30314900" y="8160603"/>
            <a:ext cx="12496800" cy="830997"/>
          </a:xfrm>
          <a:prstGeom prst="rect">
            <a:avLst/>
          </a:prstGeom>
          <a:noFill/>
          <a:ln>
            <a:noFill/>
          </a:ln>
        </p:spPr>
        <p:txBody>
          <a:bodyPr wrap="square" rtlCol="0">
            <a:spAutoFit/>
          </a:bodyPr>
          <a:lstStyle/>
          <a:p>
            <a:pPr algn="ctr"/>
            <a:r>
              <a:rPr lang="en-US" sz="4800" b="1" dirty="0"/>
              <a:t>Difference Filter</a:t>
            </a:r>
          </a:p>
        </p:txBody>
      </p:sp>
      <p:sp>
        <p:nvSpPr>
          <p:cNvPr id="63" name="TextBox 62">
            <a:extLst>
              <a:ext uri="{FF2B5EF4-FFF2-40B4-BE49-F238E27FC236}">
                <a16:creationId xmlns:a16="http://schemas.microsoft.com/office/drawing/2014/main" id="{65583F88-34F8-9F03-A737-E58E25D1DE21}"/>
              </a:ext>
            </a:extLst>
          </p:cNvPr>
          <p:cNvSpPr txBox="1"/>
          <p:nvPr/>
        </p:nvSpPr>
        <p:spPr>
          <a:xfrm>
            <a:off x="29346628" y="21398050"/>
            <a:ext cx="5662592" cy="2616101"/>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algn="ctr"/>
            <a:r>
              <a:rPr lang="en-US" sz="2800" dirty="0"/>
              <a:t>0 = 3-2-1-1     5 = 1-2-3-1</a:t>
            </a:r>
          </a:p>
          <a:p>
            <a:pPr algn="ctr"/>
            <a:r>
              <a:rPr lang="en-US" sz="2800" dirty="0"/>
              <a:t>1 = 2-2-2-1     6 = 1-1-1-4</a:t>
            </a:r>
          </a:p>
          <a:p>
            <a:pPr algn="ctr"/>
            <a:r>
              <a:rPr lang="en-US" sz="2800" dirty="0"/>
              <a:t>2 = 2-1-2-2     7 = 1-3-1-2</a:t>
            </a:r>
          </a:p>
          <a:p>
            <a:pPr algn="ctr"/>
            <a:r>
              <a:rPr lang="en-US" sz="2800" dirty="0"/>
              <a:t>3 = 1-4-1-1     8 = 1-2-1-3</a:t>
            </a:r>
          </a:p>
          <a:p>
            <a:pPr algn="ctr"/>
            <a:r>
              <a:rPr lang="en-US" sz="2800" dirty="0"/>
              <a:t>4 = 1-1-3-2     9 = 3-1-1-2</a:t>
            </a:r>
          </a:p>
        </p:txBody>
      </p:sp>
      <p:sp>
        <p:nvSpPr>
          <p:cNvPr id="64" name="TextBox 63">
            <a:extLst>
              <a:ext uri="{FF2B5EF4-FFF2-40B4-BE49-F238E27FC236}">
                <a16:creationId xmlns:a16="http://schemas.microsoft.com/office/drawing/2014/main" id="{2AAB7C97-4FA5-9BCC-D733-99A8B3A9C689}"/>
              </a:ext>
            </a:extLst>
          </p:cNvPr>
          <p:cNvSpPr txBox="1"/>
          <p:nvPr/>
        </p:nvSpPr>
        <p:spPr>
          <a:xfrm>
            <a:off x="36106902" y="29457789"/>
            <a:ext cx="7491396" cy="329184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2800" dirty="0"/>
              <a:t>The image is slanted,  therefore if image is deciphered using one row the results can be incorrect due to edge elongation</a:t>
            </a:r>
          </a:p>
          <a:p>
            <a:endParaRPr lang="en-US" sz="2800" dirty="0"/>
          </a:p>
          <a:p>
            <a:pPr marL="571500" indent="-571500">
              <a:buFont typeface="Arial"/>
              <a:buChar char="•"/>
            </a:pPr>
            <a:r>
              <a:rPr lang="en-US" sz="2800" dirty="0"/>
              <a:t>Grabbing multiple rows and averaging gives an approximation of the row length which can be used to decipher the message</a:t>
            </a:r>
          </a:p>
        </p:txBody>
      </p:sp>
      <p:sp>
        <p:nvSpPr>
          <p:cNvPr id="76" name="TextBox 75">
            <a:extLst>
              <a:ext uri="{FF2B5EF4-FFF2-40B4-BE49-F238E27FC236}">
                <a16:creationId xmlns:a16="http://schemas.microsoft.com/office/drawing/2014/main" id="{D2E08EE5-E441-3686-9EA7-5ACB1BFB7B98}"/>
              </a:ext>
            </a:extLst>
          </p:cNvPr>
          <p:cNvSpPr txBox="1"/>
          <p:nvPr/>
        </p:nvSpPr>
        <p:spPr>
          <a:xfrm>
            <a:off x="12954007" y="5867400"/>
            <a:ext cx="14858987" cy="3231654"/>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3600" b="1" dirty="0"/>
              <a:t>Echo Deconvolution Image Processing – </a:t>
            </a:r>
            <a:r>
              <a:rPr lang="en-US" sz="3600" dirty="0"/>
              <a:t>Transmission mediums can cause unwanted effects, such additive WGN. To overcome this FIR filters can be used to perform deconvolution, giving the input signal at the output, which is very important in communication systems such as software radios. This lab focuses on the deconvolution process and how it can be applied to images.</a:t>
            </a:r>
          </a:p>
        </p:txBody>
      </p:sp>
      <p:sp>
        <p:nvSpPr>
          <p:cNvPr id="77" name="TextBox 76">
            <a:extLst>
              <a:ext uri="{FF2B5EF4-FFF2-40B4-BE49-F238E27FC236}">
                <a16:creationId xmlns:a16="http://schemas.microsoft.com/office/drawing/2014/main" id="{00D596EC-4F88-D837-6898-629E6CD4F32F}"/>
              </a:ext>
            </a:extLst>
          </p:cNvPr>
          <p:cNvSpPr txBox="1"/>
          <p:nvPr/>
        </p:nvSpPr>
        <p:spPr>
          <a:xfrm>
            <a:off x="76200" y="22021800"/>
            <a:ext cx="12446000" cy="830997"/>
          </a:xfrm>
          <a:prstGeom prst="rect">
            <a:avLst/>
          </a:prstGeom>
          <a:noFill/>
          <a:ln>
            <a:noFill/>
          </a:ln>
        </p:spPr>
        <p:txBody>
          <a:bodyPr wrap="square" rtlCol="0">
            <a:spAutoFit/>
          </a:bodyPr>
          <a:lstStyle/>
          <a:p>
            <a:pPr algn="ctr"/>
            <a:r>
              <a:rPr lang="en-US" sz="4800" b="1" dirty="0"/>
              <a:t>Deconvolution</a:t>
            </a:r>
          </a:p>
        </p:txBody>
      </p:sp>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90612404-AA06-E7E8-677B-DDDF8B5C3DC8}"/>
                  </a:ext>
                </a:extLst>
              </p:cNvPr>
              <p:cNvSpPr txBox="1"/>
              <p:nvPr/>
            </p:nvSpPr>
            <p:spPr>
              <a:xfrm>
                <a:off x="689811" y="22948007"/>
                <a:ext cx="11218779" cy="2139047"/>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algn="ctr">
                  <a:spcAft>
                    <a:spcPts val="1000"/>
                  </a:spcAft>
                </a:pPr>
                <a:r>
                  <a:rPr lang="en-US" sz="2800" b="1" dirty="0"/>
                  <a:t> </a:t>
                </a:r>
                <a14:m>
                  <m:oMath xmlns:m="http://schemas.openxmlformats.org/officeDocument/2006/math">
                    <m:r>
                      <m:rPr>
                        <m:sty m:val="p"/>
                      </m:rPr>
                      <a:rPr lang="en-US" sz="2800">
                        <a:latin typeface="Cambria Math" panose="02040503050406030204" pitchFamily="18" charset="0"/>
                      </a:rPr>
                      <m:t>w</m:t>
                    </m:r>
                    <m:d>
                      <m:dPr>
                        <m:begChr m:val="["/>
                        <m:endChr m:val="]"/>
                        <m:ctrlPr>
                          <a:rPr lang="en-US" sz="2800" b="0" i="0" smtClean="0">
                            <a:latin typeface="Cambria Math" panose="02040503050406030204" pitchFamily="18" charset="0"/>
                          </a:rPr>
                        </m:ctrlPr>
                      </m:dPr>
                      <m:e>
                        <m:r>
                          <m:rPr>
                            <m:sty m:val="p"/>
                          </m:rPr>
                          <a:rPr lang="en-US" sz="2800" b="0" i="0" smtClean="0">
                            <a:latin typeface="Cambria Math" panose="02040503050406030204" pitchFamily="18" charset="0"/>
                          </a:rPr>
                          <m:t>n</m:t>
                        </m:r>
                      </m:e>
                    </m:d>
                    <m:r>
                      <a:rPr lang="en-US" sz="2800" b="0" i="0" smtClean="0">
                        <a:latin typeface="Cambria Math" panose="02040503050406030204" pitchFamily="18" charset="0"/>
                      </a:rPr>
                      <m:t>= </m:t>
                    </m:r>
                    <m:nary>
                      <m:naryPr>
                        <m:chr m:val="∑"/>
                        <m:ctrlPr>
                          <a:rPr lang="en-US" sz="2800" i="1" smtClean="0">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m:t>
                        </m:r>
                      </m:sub>
                      <m:sup>
                        <m:r>
                          <a:rPr lang="en-US" sz="2800" i="1">
                            <a:latin typeface="Cambria Math" panose="02040503050406030204" pitchFamily="18" charset="0"/>
                            <a:ea typeface="Cambria Math" panose="02040503050406030204" pitchFamily="18" charset="0"/>
                          </a:rPr>
                          <m:t>∞</m:t>
                        </m:r>
                      </m:sup>
                      <m:e>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1</m:t>
                            </m:r>
                          </m:sub>
                        </m:sSub>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𝑘</m:t>
                            </m:r>
                          </m:e>
                        </m:d>
                        <m:r>
                          <a:rPr lang="en-US" sz="2800" b="0" i="1" smtClean="0">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r>
                              <a:rPr lang="en-US" sz="2800" b="0" i="1" smtClean="0">
                                <a:latin typeface="Cambria Math" panose="02040503050406030204" pitchFamily="18" charset="0"/>
                              </a:rPr>
                              <m:t>−</m:t>
                            </m:r>
                            <m:r>
                              <a:rPr lang="en-US" sz="2800" i="1">
                                <a:latin typeface="Cambria Math" panose="02040503050406030204" pitchFamily="18" charset="0"/>
                              </a:rPr>
                              <m:t>𝑘</m:t>
                            </m:r>
                          </m:e>
                        </m:d>
                      </m:e>
                    </m:nary>
                  </m:oMath>
                </a14:m>
                <a:endParaRPr lang="en-US" sz="2800" dirty="0">
                  <a:ea typeface="Cambria Math" panose="02040503050406030204" pitchFamily="18" charset="0"/>
                </a:endParaRPr>
              </a:p>
              <a:p>
                <a:pPr algn="ctr">
                  <a:spcAft>
                    <a:spcPts val="1000"/>
                  </a:spcAft>
                </a:pPr>
                <a:r>
                  <a:rPr lang="en-US" sz="2800" b="1" dirty="0"/>
                  <a:t> </a:t>
                </a:r>
                <a14:m>
                  <m:oMath xmlns:m="http://schemas.openxmlformats.org/officeDocument/2006/math">
                    <m:r>
                      <m:rPr>
                        <m:sty m:val="p"/>
                      </m:rPr>
                      <a:rPr lang="en-US" sz="2800">
                        <a:latin typeface="Cambria Math" panose="02040503050406030204" pitchFamily="18" charset="0"/>
                      </a:rPr>
                      <m:t>y</m:t>
                    </m:r>
                    <m:d>
                      <m:dPr>
                        <m:begChr m:val="["/>
                        <m:endChr m:val="]"/>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n</m:t>
                        </m:r>
                      </m:e>
                    </m:d>
                    <m:r>
                      <a:rPr lang="en-US" sz="2800" b="0" i="0" smtClean="0">
                        <a:latin typeface="Cambria Math" panose="02040503050406030204" pitchFamily="18" charset="0"/>
                      </a:rPr>
                      <m:t>= </m:t>
                    </m:r>
                    <m:nary>
                      <m:naryPr>
                        <m:chr m:val="∑"/>
                        <m:ctrlPr>
                          <a:rPr lang="en-US" sz="2800" i="1" smtClean="0">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m:t>
                        </m:r>
                      </m:sub>
                      <m:sup>
                        <m:r>
                          <a:rPr lang="en-US" sz="2800" i="1">
                            <a:latin typeface="Cambria Math" panose="02040503050406030204" pitchFamily="18" charset="0"/>
                            <a:ea typeface="Cambria Math" panose="02040503050406030204" pitchFamily="18" charset="0"/>
                          </a:rPr>
                          <m:t>∞</m:t>
                        </m:r>
                      </m:sup>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b="0" i="1" smtClean="0">
                            <a:latin typeface="Cambria Math" panose="02040503050406030204" pitchFamily="18" charset="0"/>
                          </a:rPr>
                          <m:t>𝑤</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r>
                              <a:rPr lang="en-US" sz="2800" b="0" i="1" smtClean="0">
                                <a:latin typeface="Cambria Math" panose="02040503050406030204" pitchFamily="18" charset="0"/>
                              </a:rPr>
                              <m:t>−</m:t>
                            </m:r>
                            <m:r>
                              <a:rPr lang="en-US" sz="2800" i="1">
                                <a:latin typeface="Cambria Math" panose="02040503050406030204" pitchFamily="18" charset="0"/>
                              </a:rPr>
                              <m:t>𝑘</m:t>
                            </m:r>
                          </m:e>
                        </m:d>
                      </m:e>
                    </m:nary>
                  </m:oMath>
                </a14:m>
                <a:endParaRPr lang="en-US" sz="2800" dirty="0"/>
              </a:p>
              <a:p>
                <a:pPr algn="ctr">
                  <a:spcAft>
                    <a:spcPts val="1000"/>
                  </a:spcAft>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𝑡𝑜𝑡𝑎𝑙</m:t>
                          </m:r>
                        </m:sub>
                      </m:sSub>
                      <m:r>
                        <a:rPr lang="en-US" sz="2800" b="0" i="1" smtClean="0">
                          <a:latin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1</m:t>
                          </m:r>
                        </m:sub>
                      </m:sSub>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2</m:t>
                          </m:r>
                        </m:sub>
                      </m:sSub>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e>
                      </m:d>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𝑛</m:t>
                          </m:r>
                        </m:e>
                      </m:d>
                    </m:oMath>
                  </m:oMathPara>
                </a14:m>
                <a:endParaRPr lang="en-US" sz="2800" dirty="0"/>
              </a:p>
            </p:txBody>
          </p:sp>
        </mc:Choice>
        <mc:Fallback>
          <p:sp>
            <p:nvSpPr>
              <p:cNvPr id="78" name="TextBox 77">
                <a:extLst>
                  <a:ext uri="{FF2B5EF4-FFF2-40B4-BE49-F238E27FC236}">
                    <a16:creationId xmlns:a16="http://schemas.microsoft.com/office/drawing/2014/main" id="{90612404-AA06-E7E8-677B-DDDF8B5C3DC8}"/>
                  </a:ext>
                </a:extLst>
              </p:cNvPr>
              <p:cNvSpPr txBox="1">
                <a:spLocks noRot="1" noChangeAspect="1" noMove="1" noResize="1" noEditPoints="1" noAdjustHandles="1" noChangeArrowheads="1" noChangeShapeType="1" noTextEdit="1"/>
              </p:cNvSpPr>
              <p:nvPr/>
            </p:nvSpPr>
            <p:spPr>
              <a:xfrm>
                <a:off x="689811" y="22948007"/>
                <a:ext cx="11218779" cy="2139047"/>
              </a:xfrm>
              <a:prstGeom prst="rect">
                <a:avLst/>
              </a:prstGeom>
              <a:blipFill>
                <a:blip r:embed="rId5"/>
                <a:stretch>
                  <a:fillRect t="-23837" b="-4070"/>
                </a:stretch>
              </a:blipFill>
              <a:ln w="25400">
                <a:solidFill>
                  <a:schemeClr val="tx1"/>
                </a:solidFill>
              </a:ln>
            </p:spPr>
            <p:txBody>
              <a:bodyPr/>
              <a:lstStyle/>
              <a:p>
                <a:r>
                  <a:rPr lang="en-US">
                    <a:noFill/>
                  </a:rPr>
                  <a:t> </a:t>
                </a:r>
              </a:p>
            </p:txBody>
          </p:sp>
        </mc:Fallback>
      </mc:AlternateContent>
      <p:sp>
        <p:nvSpPr>
          <p:cNvPr id="79" name="TextBox 78">
            <a:extLst>
              <a:ext uri="{FF2B5EF4-FFF2-40B4-BE49-F238E27FC236}">
                <a16:creationId xmlns:a16="http://schemas.microsoft.com/office/drawing/2014/main" id="{DC90A48A-3B75-CCC9-1BD3-B36C94B9498C}"/>
              </a:ext>
            </a:extLst>
          </p:cNvPr>
          <p:cNvSpPr txBox="1"/>
          <p:nvPr/>
        </p:nvSpPr>
        <p:spPr>
          <a:xfrm>
            <a:off x="76200" y="25077003"/>
            <a:ext cx="12446000" cy="830997"/>
          </a:xfrm>
          <a:prstGeom prst="rect">
            <a:avLst/>
          </a:prstGeom>
          <a:noFill/>
          <a:ln>
            <a:noFill/>
          </a:ln>
        </p:spPr>
        <p:txBody>
          <a:bodyPr wrap="square" rtlCol="0">
            <a:spAutoFit/>
          </a:bodyPr>
          <a:lstStyle/>
          <a:p>
            <a:pPr algn="ctr"/>
            <a:r>
              <a:rPr lang="en-US" sz="4800" b="1" dirty="0"/>
              <a:t>Discrete Derivative</a:t>
            </a:r>
          </a:p>
        </p:txBody>
      </p:sp>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3D1E405B-9DA5-9D89-159C-5CE9D51E40A9}"/>
                  </a:ext>
                </a:extLst>
              </p:cNvPr>
              <p:cNvSpPr txBox="1"/>
              <p:nvPr/>
            </p:nvSpPr>
            <p:spPr>
              <a:xfrm>
                <a:off x="689811" y="26108561"/>
                <a:ext cx="11218779" cy="1323439"/>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171450" indent="-171450">
                  <a:buFont typeface="Arial" panose="020B0604020202020204" pitchFamily="34" charset="0"/>
                  <a:buChar char="•"/>
                </a:pPr>
                <a:r>
                  <a:rPr lang="en-US" sz="2800" dirty="0"/>
                  <a:t> Two difference operators:</a:t>
                </a:r>
              </a:p>
              <a:p>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Δ</m:t>
                    </m:r>
                    <m:r>
                      <a:rPr lang="en-US" sz="2800" b="0" i="1" smtClean="0">
                        <a:latin typeface="Cambria Math" panose="02040503050406030204" pitchFamily="18" charset="0"/>
                        <a:ea typeface="Cambria Math" panose="02040503050406030204" pitchFamily="18" charset="0"/>
                      </a:rPr>
                      <m:t>𝑓</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𝑓</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+1</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𝑓</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e>
                    </m:d>
                  </m:oMath>
                </a14:m>
                <a:r>
                  <a:rPr lang="en-US" sz="2800" dirty="0"/>
                  <a:t> or </a:t>
                </a:r>
                <a14:m>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r>
                      <a:rPr lang="en-US" sz="2800" i="1">
                        <a:latin typeface="Cambria Math" panose="02040503050406030204" pitchFamily="18" charset="0"/>
                        <a:ea typeface="Cambria Math" panose="02040503050406030204" pitchFamily="18" charset="0"/>
                      </a:rPr>
                      <m:t>𝑓</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𝑓</m:t>
                    </m:r>
                    <m:d>
                      <m:dPr>
                        <m:begChr m:val="["/>
                        <m:endChr m:val="]"/>
                        <m:ctrlPr>
                          <a:rPr lang="en-US" sz="2800" i="1">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e>
                    </m:d>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𝑓</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−1</m:t>
                        </m:r>
                      </m:e>
                    </m:d>
                  </m:oMath>
                </a14:m>
                <a:r>
                  <a:rPr lang="en-US" sz="2800" dirty="0"/>
                  <a:t> </a:t>
                </a:r>
              </a:p>
            </p:txBody>
          </p:sp>
        </mc:Choice>
        <mc:Fallback>
          <p:sp>
            <p:nvSpPr>
              <p:cNvPr id="80" name="TextBox 79">
                <a:extLst>
                  <a:ext uri="{FF2B5EF4-FFF2-40B4-BE49-F238E27FC236}">
                    <a16:creationId xmlns:a16="http://schemas.microsoft.com/office/drawing/2014/main" id="{3D1E405B-9DA5-9D89-159C-5CE9D51E40A9}"/>
                  </a:ext>
                </a:extLst>
              </p:cNvPr>
              <p:cNvSpPr txBox="1">
                <a:spLocks noRot="1" noChangeAspect="1" noMove="1" noResize="1" noEditPoints="1" noAdjustHandles="1" noChangeArrowheads="1" noChangeShapeType="1" noTextEdit="1"/>
              </p:cNvSpPr>
              <p:nvPr/>
            </p:nvSpPr>
            <p:spPr>
              <a:xfrm>
                <a:off x="689811" y="26108561"/>
                <a:ext cx="11218779" cy="1323439"/>
              </a:xfrm>
              <a:prstGeom prst="rect">
                <a:avLst/>
              </a:prstGeom>
              <a:blipFill>
                <a:blip r:embed="rId6"/>
                <a:stretch>
                  <a:fillRect/>
                </a:stretch>
              </a:blipFill>
              <a:ln w="25400">
                <a:solidFill>
                  <a:schemeClr val="tx1"/>
                </a:solidFill>
              </a:ln>
            </p:spPr>
            <p:txBody>
              <a:bodyPr/>
              <a:lstStyle/>
              <a:p>
                <a:r>
                  <a:rPr lang="en-US">
                    <a:noFill/>
                  </a:rPr>
                  <a:t> </a:t>
                </a:r>
              </a:p>
            </p:txBody>
          </p:sp>
        </mc:Fallback>
      </mc:AlternateContent>
      <p:pic>
        <p:nvPicPr>
          <p:cNvPr id="81" name="Picture 80">
            <a:extLst>
              <a:ext uri="{FF2B5EF4-FFF2-40B4-BE49-F238E27FC236}">
                <a16:creationId xmlns:a16="http://schemas.microsoft.com/office/drawing/2014/main" id="{73AFCF67-8B4D-55A4-F03E-99674E202581}"/>
              </a:ext>
            </a:extLst>
          </p:cNvPr>
          <p:cNvPicPr>
            <a:picLocks noChangeAspect="1"/>
          </p:cNvPicPr>
          <p:nvPr/>
        </p:nvPicPr>
        <p:blipFill>
          <a:blip r:embed="rId7"/>
          <a:stretch>
            <a:fillRect/>
          </a:stretch>
        </p:blipFill>
        <p:spPr>
          <a:xfrm>
            <a:off x="1778817" y="20778726"/>
            <a:ext cx="9040767" cy="1395474"/>
          </a:xfrm>
          <a:prstGeom prst="rect">
            <a:avLst/>
          </a:prstGeom>
        </p:spPr>
      </p:pic>
      <p:sp>
        <p:nvSpPr>
          <p:cNvPr id="85" name="TextBox 84">
            <a:extLst>
              <a:ext uri="{FF2B5EF4-FFF2-40B4-BE49-F238E27FC236}">
                <a16:creationId xmlns:a16="http://schemas.microsoft.com/office/drawing/2014/main" id="{90C6112C-6AA7-AC49-D178-7F6DDB1087B6}"/>
              </a:ext>
            </a:extLst>
          </p:cNvPr>
          <p:cNvSpPr txBox="1"/>
          <p:nvPr/>
        </p:nvSpPr>
        <p:spPr>
          <a:xfrm>
            <a:off x="14348686" y="9144000"/>
            <a:ext cx="12496800" cy="830997"/>
          </a:xfrm>
          <a:prstGeom prst="rect">
            <a:avLst/>
          </a:prstGeom>
          <a:noFill/>
          <a:ln>
            <a:noFill/>
          </a:ln>
        </p:spPr>
        <p:txBody>
          <a:bodyPr wrap="square" rtlCol="0">
            <a:spAutoFit/>
          </a:bodyPr>
          <a:lstStyle/>
          <a:p>
            <a:pPr algn="ctr"/>
            <a:r>
              <a:rPr lang="en-US" sz="4800" b="1" dirty="0"/>
              <a:t>Destructive Filter</a:t>
            </a:r>
          </a:p>
        </p:txBody>
      </p:sp>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F0FC9FB0-D648-793C-30C5-8243EC7F887F}"/>
                  </a:ext>
                </a:extLst>
              </p:cNvPr>
              <p:cNvSpPr txBox="1"/>
              <p:nvPr/>
            </p:nvSpPr>
            <p:spPr>
              <a:xfrm>
                <a:off x="12861423" y="17147800"/>
                <a:ext cx="7481080" cy="146304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 </m:t>
                      </m:r>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𝑙</m:t>
                          </m:r>
                          <m:r>
                            <a:rPr lang="en-US" sz="2800" b="0" i="1" smtClean="0">
                              <a:latin typeface="Cambria Math" panose="02040503050406030204" pitchFamily="18" charset="0"/>
                            </a:rPr>
                            <m:t>=0</m:t>
                          </m:r>
                        </m:sub>
                        <m:sup>
                          <m:r>
                            <a:rPr lang="en-US" sz="2800" b="0" i="1" smtClean="0">
                              <a:latin typeface="Cambria Math" panose="02040503050406030204" pitchFamily="18" charset="0"/>
                            </a:rPr>
                            <m:t>𝑀</m:t>
                          </m:r>
                        </m:sup>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𝑟</m:t>
                              </m:r>
                            </m:e>
                            <m:sup>
                              <m:r>
                                <a:rPr lang="en-US" sz="2800" b="0" i="1" smtClean="0">
                                  <a:latin typeface="Cambria Math" panose="02040503050406030204" pitchFamily="18" charset="0"/>
                                </a:rPr>
                                <m:t>𝑙</m:t>
                              </m:r>
                            </m:sup>
                          </m:sSup>
                          <m:r>
                            <a:rPr lang="en-US" sz="2800" b="0" i="1" smtClean="0">
                              <a:latin typeface="Cambria Math" panose="02040503050406030204" pitchFamily="18" charset="0"/>
                            </a:rPr>
                            <m:t>𝑤</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𝑙</m:t>
                          </m:r>
                          <m:r>
                            <a:rPr lang="en-US" sz="2800" b="0" i="1" smtClean="0">
                              <a:latin typeface="Cambria Math" panose="02040503050406030204" pitchFamily="18" charset="0"/>
                            </a:rPr>
                            <m:t>]</m:t>
                          </m:r>
                        </m:e>
                      </m:nary>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=0.9, </m:t>
                      </m:r>
                      <m:r>
                        <a:rPr lang="en-US" sz="2800" b="0" i="1" smtClean="0">
                          <a:latin typeface="Cambria Math" panose="02040503050406030204" pitchFamily="18" charset="0"/>
                          <a:ea typeface="Cambria Math" panose="02040503050406030204" pitchFamily="18" charset="0"/>
                        </a:rPr>
                        <m:t>𝑀</m:t>
                      </m:r>
                      <m:r>
                        <a:rPr lang="en-US" sz="2800" b="0" i="1" smtClean="0">
                          <a:latin typeface="Cambria Math" panose="02040503050406030204" pitchFamily="18" charset="0"/>
                          <a:ea typeface="Cambria Math" panose="02040503050406030204" pitchFamily="18" charset="0"/>
                        </a:rPr>
                        <m:t>=22</m:t>
                      </m:r>
                    </m:oMath>
                  </m:oMathPara>
                </a14:m>
                <a:endParaRPr lang="en-US" sz="2800" dirty="0"/>
              </a:p>
            </p:txBody>
          </p:sp>
        </mc:Choice>
        <mc:Fallback>
          <p:sp>
            <p:nvSpPr>
              <p:cNvPr id="95" name="TextBox 94">
                <a:extLst>
                  <a:ext uri="{FF2B5EF4-FFF2-40B4-BE49-F238E27FC236}">
                    <a16:creationId xmlns:a16="http://schemas.microsoft.com/office/drawing/2014/main" id="{F0FC9FB0-D648-793C-30C5-8243EC7F887F}"/>
                  </a:ext>
                </a:extLst>
              </p:cNvPr>
              <p:cNvSpPr txBox="1">
                <a:spLocks noRot="1" noChangeAspect="1" noMove="1" noResize="1" noEditPoints="1" noAdjustHandles="1" noChangeArrowheads="1" noChangeShapeType="1" noTextEdit="1"/>
              </p:cNvSpPr>
              <p:nvPr/>
            </p:nvSpPr>
            <p:spPr>
              <a:xfrm>
                <a:off x="12861423" y="17147800"/>
                <a:ext cx="7481080" cy="1463040"/>
              </a:xfrm>
              <a:prstGeom prst="rect">
                <a:avLst/>
              </a:prstGeom>
              <a:blipFill>
                <a:blip r:embed="rId8"/>
                <a:stretch>
                  <a:fillRect t="-78814" b="-136441"/>
                </a:stretch>
              </a:blipFill>
              <a:ln w="254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6" name="TextBox 95">
                <a:extLst>
                  <a:ext uri="{FF2B5EF4-FFF2-40B4-BE49-F238E27FC236}">
                    <a16:creationId xmlns:a16="http://schemas.microsoft.com/office/drawing/2014/main" id="{C53CABF2-10F4-B657-91D6-E1DBED0ACC14}"/>
                  </a:ext>
                </a:extLst>
              </p:cNvPr>
              <p:cNvSpPr txBox="1"/>
              <p:nvPr/>
            </p:nvSpPr>
            <p:spPr>
              <a:xfrm>
                <a:off x="19947657" y="10058400"/>
                <a:ext cx="8082198" cy="2185214"/>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algn="ctr"/>
                <a:r>
                  <a:rPr lang="en-US" sz="2800" dirty="0"/>
                  <a:t>w</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m:t>
                    </m:r>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−0.9</m:t>
                    </m:r>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r>
                          <a:rPr lang="en-US" sz="2800" i="1">
                            <a:latin typeface="Cambria Math" panose="02040503050406030204" pitchFamily="18" charset="0"/>
                          </a:rPr>
                          <m:t>−1</m:t>
                        </m:r>
                      </m:e>
                    </m:d>
                    <m:r>
                      <a:rPr lang="en-US" sz="2800" i="1">
                        <a:latin typeface="Cambria Math" panose="02040503050406030204" pitchFamily="18" charset="0"/>
                      </a:rPr>
                      <m:t>  </m:t>
                    </m:r>
                  </m:oMath>
                </a14:m>
                <a:endParaRPr lang="en-US" sz="2800" i="1" dirty="0">
                  <a:latin typeface="Cambria Math" panose="02040503050406030204" pitchFamily="18" charset="0"/>
                </a:endParaRPr>
              </a:p>
              <a:p>
                <a:pPr algn="ctr"/>
                <a:r>
                  <a:rPr lang="en-US" sz="2800" dirty="0"/>
                  <a:t>w</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 </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m:t>
                        </m:r>
                      </m:sub>
                      <m:sup>
                        <m:r>
                          <a:rPr lang="en-US" sz="2800" i="1">
                            <a:latin typeface="Cambria Math" panose="02040503050406030204" pitchFamily="18" charset="0"/>
                            <a:ea typeface="Cambria Math" panose="02040503050406030204" pitchFamily="18" charset="0"/>
                          </a:rPr>
                          <m:t>∞</m:t>
                        </m:r>
                      </m:sup>
                      <m:e>
                        <m:r>
                          <a:rPr lang="en-US" sz="2800" i="1">
                            <a:latin typeface="Cambria Math" panose="02040503050406030204" pitchFamily="18" charset="0"/>
                          </a:rPr>
                          <m:t>h</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r>
                              <a:rPr lang="en-US" sz="2800" b="0" i="1" smtClean="0">
                                <a:latin typeface="Cambria Math" panose="02040503050406030204" pitchFamily="18" charset="0"/>
                              </a:rPr>
                              <m:t>−</m:t>
                            </m:r>
                            <m:r>
                              <a:rPr lang="en-US" sz="2800" i="1">
                                <a:latin typeface="Cambria Math" panose="02040503050406030204" pitchFamily="18" charset="0"/>
                              </a:rPr>
                              <m:t>𝑘</m:t>
                            </m:r>
                          </m:e>
                        </m:d>
                        <m:r>
                          <a:rPr lang="en-US" sz="2800" i="1">
                            <a:latin typeface="Cambria Math" panose="02040503050406030204" pitchFamily="18" charset="0"/>
                          </a:rPr>
                          <m:t> </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h</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𝑘</m:t>
                            </m:r>
                          </m:e>
                        </m:d>
                        <m:r>
                          <a:rPr lang="en-US" sz="2800" i="1">
                            <a:latin typeface="Cambria Math" panose="02040503050406030204" pitchFamily="18" charset="0"/>
                            <a:ea typeface="Cambria Math" panose="02040503050406030204" pitchFamily="18" charset="0"/>
                          </a:rPr>
                          <m:t>=[1, −0.9]</m:t>
                        </m:r>
                      </m:e>
                    </m:nary>
                  </m:oMath>
                </a14:m>
                <a:endParaRPr lang="en-US" sz="2800" b="1" dirty="0"/>
              </a:p>
              <a:p>
                <a:pPr algn="ctr"/>
                <a:endParaRPr lang="en-US" sz="2800" b="1" dirty="0"/>
              </a:p>
              <a:p>
                <a:pPr algn="ct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𝒍𝒆𝒏</m:t>
                      </m:r>
                      <m:d>
                        <m:dPr>
                          <m:ctrlPr>
                            <a:rPr lang="en-US" sz="2800" i="1">
                              <a:latin typeface="Cambria Math" panose="02040503050406030204" pitchFamily="18" charset="0"/>
                            </a:rPr>
                          </m:ctrlPr>
                        </m:dPr>
                        <m:e>
                          <m:r>
                            <a:rPr lang="en-US" sz="2800" i="1">
                              <a:latin typeface="Cambria Math" panose="02040503050406030204" pitchFamily="18" charset="0"/>
                            </a:rPr>
                            <m:t>𝑦</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e>
                      </m:d>
                      <m:r>
                        <a:rPr lang="en-US" sz="2800" i="1">
                          <a:latin typeface="Cambria Math" panose="02040503050406030204" pitchFamily="18" charset="0"/>
                        </a:rPr>
                        <m:t>=</m:t>
                      </m:r>
                      <m:r>
                        <a:rPr lang="en-US" sz="2800" b="1" i="1" smtClean="0">
                          <a:latin typeface="Cambria Math" panose="02040503050406030204" pitchFamily="18" charset="0"/>
                        </a:rPr>
                        <m:t>𝒍𝒆𝒏</m:t>
                      </m:r>
                      <m:d>
                        <m:dPr>
                          <m:ctrlPr>
                            <a:rPr lang="en-US" sz="2800" i="1">
                              <a:latin typeface="Cambria Math" panose="02040503050406030204" pitchFamily="18" charset="0"/>
                            </a:rPr>
                          </m:ctrlPr>
                        </m:dPr>
                        <m:e>
                          <m:r>
                            <a:rPr lang="en-US" sz="2800" i="1">
                              <a:latin typeface="Cambria Math" panose="02040503050406030204" pitchFamily="18" charset="0"/>
                            </a:rPr>
                            <m:t>h</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e>
                      </m:d>
                      <m:r>
                        <a:rPr lang="en-US" sz="2800" i="1">
                          <a:latin typeface="Cambria Math" panose="02040503050406030204" pitchFamily="18" charset="0"/>
                        </a:rPr>
                        <m:t>+</m:t>
                      </m:r>
                      <m:r>
                        <a:rPr lang="en-US" sz="2800" b="1" i="1" smtClean="0">
                          <a:latin typeface="Cambria Math" panose="02040503050406030204" pitchFamily="18" charset="0"/>
                        </a:rPr>
                        <m:t>𝒍𝒆𝒏</m:t>
                      </m:r>
                      <m:d>
                        <m:dPr>
                          <m:ctrlPr>
                            <a:rPr lang="en-US" sz="2800" i="1">
                              <a:latin typeface="Cambria Math" panose="02040503050406030204" pitchFamily="18" charset="0"/>
                            </a:rPr>
                          </m:ctrlPr>
                        </m:dPr>
                        <m:e>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e>
                      </m:d>
                      <m:r>
                        <a:rPr lang="en-US" sz="2800" i="1">
                          <a:latin typeface="Cambria Math" panose="02040503050406030204" pitchFamily="18" charset="0"/>
                        </a:rPr>
                        <m:t>−1</m:t>
                      </m:r>
                    </m:oMath>
                  </m:oMathPara>
                </a14:m>
                <a:endParaRPr lang="en-US" sz="2800" dirty="0"/>
              </a:p>
            </p:txBody>
          </p:sp>
        </mc:Choice>
        <mc:Fallback>
          <p:sp>
            <p:nvSpPr>
              <p:cNvPr id="96" name="TextBox 95">
                <a:extLst>
                  <a:ext uri="{FF2B5EF4-FFF2-40B4-BE49-F238E27FC236}">
                    <a16:creationId xmlns:a16="http://schemas.microsoft.com/office/drawing/2014/main" id="{C53CABF2-10F4-B657-91D6-E1DBED0ACC14}"/>
                  </a:ext>
                </a:extLst>
              </p:cNvPr>
              <p:cNvSpPr txBox="1">
                <a:spLocks noRot="1" noChangeAspect="1" noMove="1" noResize="1" noEditPoints="1" noAdjustHandles="1" noChangeArrowheads="1" noChangeShapeType="1" noTextEdit="1"/>
              </p:cNvSpPr>
              <p:nvPr/>
            </p:nvSpPr>
            <p:spPr>
              <a:xfrm>
                <a:off x="19947657" y="10058400"/>
                <a:ext cx="8082198" cy="2185214"/>
              </a:xfrm>
              <a:prstGeom prst="rect">
                <a:avLst/>
              </a:prstGeom>
              <a:blipFill>
                <a:blip r:embed="rId9"/>
                <a:stretch>
                  <a:fillRect t="-5172"/>
                </a:stretch>
              </a:blipFill>
              <a:ln w="254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7" name="TextBox 96">
                <a:extLst>
                  <a:ext uri="{FF2B5EF4-FFF2-40B4-BE49-F238E27FC236}">
                    <a16:creationId xmlns:a16="http://schemas.microsoft.com/office/drawing/2014/main" id="{3F46855A-BB0C-26B2-6791-35F3F3990858}"/>
                  </a:ext>
                </a:extLst>
              </p:cNvPr>
              <p:cNvSpPr txBox="1"/>
              <p:nvPr/>
            </p:nvSpPr>
            <p:spPr>
              <a:xfrm>
                <a:off x="13296269" y="23987637"/>
                <a:ext cx="6591931" cy="2606163"/>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𝑥</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𝑟𝑥</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oMath>
                  </m:oMathPara>
                </a14:m>
                <a:endParaRPr lang="en-US" sz="2800" dirty="0"/>
              </a:p>
              <a:p>
                <a14:m>
                  <m:oMath xmlns:m="http://schemas.openxmlformats.org/officeDocument/2006/math">
                    <m:r>
                      <a:rPr lang="en-US" sz="2800" b="0" i="1" smtClean="0">
                        <a:latin typeface="Cambria Math" panose="02040503050406030204" pitchFamily="18" charset="0"/>
                        <a:ea typeface="Cambria Math" panose="02040503050406030204" pitchFamily="18" charset="0"/>
                      </a:rPr>
                      <m:t>𝜏</m:t>
                    </m:r>
                    <m:r>
                      <a:rPr lang="en-US" sz="2800" b="0" i="1" smtClean="0">
                        <a:latin typeface="Cambria Math" panose="02040503050406030204" pitchFamily="18" charset="0"/>
                        <a:ea typeface="Cambria Math" panose="02040503050406030204" pitchFamily="18" charset="0"/>
                      </a:rPr>
                      <m:t>= 0.2 </m:t>
                    </m:r>
                    <m:r>
                      <a:rPr lang="en-US" sz="2800" b="0" i="1" smtClean="0">
                        <a:latin typeface="Cambria Math" panose="02040503050406030204" pitchFamily="18" charset="0"/>
                      </a:rPr>
                      <m:t>𝑠</m:t>
                    </m:r>
                    <m:r>
                      <a:rPr lang="en-US" sz="2800" b="0" i="1" smtClean="0">
                        <a:latin typeface="Cambria Math" panose="02040503050406030204" pitchFamily="18" charset="0"/>
                      </a:rPr>
                      <m:t> ,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𝑠</m:t>
                        </m:r>
                      </m:sub>
                    </m:sSub>
                    <m:r>
                      <a:rPr lang="en-US" sz="2800" b="0" i="1" smtClean="0">
                        <a:latin typeface="Cambria Math" panose="02040503050406030204" pitchFamily="18" charset="0"/>
                      </a:rPr>
                      <m:t>=8 </m:t>
                    </m:r>
                    <m:r>
                      <a:rPr lang="en-US" sz="2800" b="0" i="1" smtClean="0">
                        <a:latin typeface="Cambria Math" panose="02040503050406030204" pitchFamily="18" charset="0"/>
                      </a:rPr>
                      <m:t>𝐾𝐻𝑧</m:t>
                    </m:r>
                    <m:r>
                      <a:rPr lang="en-US" sz="2800" b="0" i="1" smtClean="0">
                        <a:latin typeface="Cambria Math" panose="02040503050406030204" pitchFamily="18" charset="0"/>
                      </a:rPr>
                      <m:t>,  </m:t>
                    </m:r>
                    <m:r>
                      <a:rPr lang="en-US" sz="2800" b="0" i="1" smtClean="0">
                        <a:latin typeface="Cambria Math" panose="02040503050406030204" pitchFamily="18" charset="0"/>
                      </a:rPr>
                      <m:t>𝐸𝑐h𝑜</m:t>
                    </m:r>
                    <m:r>
                      <a:rPr lang="en-US" sz="2800" b="0" i="1" smtClean="0">
                        <a:latin typeface="Cambria Math" panose="02040503050406030204" pitchFamily="18" charset="0"/>
                      </a:rPr>
                      <m:t>= 90%→.              </m:t>
                    </m:r>
                    <m:r>
                      <a:rPr lang="en-US" sz="2800" i="1">
                        <a:latin typeface="Cambria Math" panose="02040503050406030204" pitchFamily="18" charset="0"/>
                      </a:rPr>
                      <m:t>𝑦</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m:t>
                    </m:r>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m:t>
                    </m:r>
                    <m:r>
                      <a:rPr lang="en-US" sz="2800" b="0" i="1" smtClean="0">
                        <a:latin typeface="Cambria Math" panose="02040503050406030204" pitchFamily="18" charset="0"/>
                      </a:rPr>
                      <m:t>0.9</m:t>
                    </m:r>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𝑛</m:t>
                    </m:r>
                    <m:r>
                      <a:rPr lang="en-US" sz="2800" i="1">
                        <a:latin typeface="Cambria Math" panose="02040503050406030204" pitchFamily="18" charset="0"/>
                      </a:rPr>
                      <m:t>−1600</m:t>
                    </m:r>
                  </m:oMath>
                </a14:m>
                <a:r>
                  <a:rPr lang="en-US" sz="2800" dirty="0"/>
                  <a:t>]</a:t>
                </a:r>
              </a:p>
              <a:p>
                <a:endParaRPr lang="en-US" sz="2800" dirty="0"/>
              </a:p>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=[1;</m:t>
                      </m:r>
                      <m:r>
                        <a:rPr lang="en-US" sz="2800" b="0" i="1" smtClean="0">
                          <a:latin typeface="Cambria Math" panose="02040503050406030204" pitchFamily="18" charset="0"/>
                        </a:rPr>
                        <m:t>𝑧𝑒𝑟𝑜𝑠</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1599,1</m:t>
                          </m:r>
                        </m:e>
                      </m:d>
                      <m:r>
                        <a:rPr lang="en-US" sz="2800" b="0" i="1" smtClean="0">
                          <a:latin typeface="Cambria Math" panose="02040503050406030204" pitchFamily="18" charset="0"/>
                        </a:rPr>
                        <m:t>, 0.9]</m:t>
                      </m:r>
                    </m:oMath>
                  </m:oMathPara>
                </a14:m>
                <a:endParaRPr lang="en-US" sz="2800" dirty="0"/>
              </a:p>
            </p:txBody>
          </p:sp>
        </mc:Choice>
        <mc:Fallback>
          <p:sp>
            <p:nvSpPr>
              <p:cNvPr id="97" name="TextBox 96">
                <a:extLst>
                  <a:ext uri="{FF2B5EF4-FFF2-40B4-BE49-F238E27FC236}">
                    <a16:creationId xmlns:a16="http://schemas.microsoft.com/office/drawing/2014/main" id="{3F46855A-BB0C-26B2-6791-35F3F3990858}"/>
                  </a:ext>
                </a:extLst>
              </p:cNvPr>
              <p:cNvSpPr txBox="1">
                <a:spLocks noRot="1" noChangeAspect="1" noMove="1" noResize="1" noEditPoints="1" noAdjustHandles="1" noChangeArrowheads="1" noChangeShapeType="1" noTextEdit="1"/>
              </p:cNvSpPr>
              <p:nvPr/>
            </p:nvSpPr>
            <p:spPr>
              <a:xfrm>
                <a:off x="13296269" y="23987637"/>
                <a:ext cx="6591931" cy="2606163"/>
              </a:xfrm>
              <a:prstGeom prst="rect">
                <a:avLst/>
              </a:prstGeom>
              <a:blipFill>
                <a:blip r:embed="rId10"/>
                <a:stretch>
                  <a:fillRect/>
                </a:stretch>
              </a:blipFill>
              <a:ln w="25400">
                <a:solidFill>
                  <a:schemeClr val="tx1"/>
                </a:solidFill>
              </a:ln>
            </p:spPr>
            <p:txBody>
              <a:bodyPr/>
              <a:lstStyle/>
              <a:p>
                <a:r>
                  <a:rPr lang="en-US">
                    <a:noFill/>
                  </a:rPr>
                  <a:t> </a:t>
                </a:r>
              </a:p>
            </p:txBody>
          </p:sp>
        </mc:Fallback>
      </mc:AlternateContent>
      <p:sp>
        <p:nvSpPr>
          <p:cNvPr id="98" name="TextBox 97">
            <a:extLst>
              <a:ext uri="{FF2B5EF4-FFF2-40B4-BE49-F238E27FC236}">
                <a16:creationId xmlns:a16="http://schemas.microsoft.com/office/drawing/2014/main" id="{80C3AE35-9284-AECD-36AF-02918075AE24}"/>
              </a:ext>
            </a:extLst>
          </p:cNvPr>
          <p:cNvSpPr txBox="1"/>
          <p:nvPr/>
        </p:nvSpPr>
        <p:spPr>
          <a:xfrm>
            <a:off x="10286999" y="23197790"/>
            <a:ext cx="12496800" cy="830997"/>
          </a:xfrm>
          <a:prstGeom prst="rect">
            <a:avLst/>
          </a:prstGeom>
          <a:noFill/>
          <a:ln>
            <a:noFill/>
          </a:ln>
        </p:spPr>
        <p:txBody>
          <a:bodyPr wrap="square" rtlCol="0">
            <a:spAutoFit/>
          </a:bodyPr>
          <a:lstStyle/>
          <a:p>
            <a:pPr algn="ctr"/>
            <a:r>
              <a:rPr lang="en-US" sz="4800" b="1" dirty="0"/>
              <a:t>Echo Filter</a:t>
            </a:r>
          </a:p>
        </p:txBody>
      </p:sp>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F4A8ADFC-33F9-DD11-0B72-EA59C6FFC15D}"/>
                  </a:ext>
                </a:extLst>
              </p:cNvPr>
              <p:cNvSpPr txBox="1"/>
              <p:nvPr/>
            </p:nvSpPr>
            <p:spPr>
              <a:xfrm>
                <a:off x="20526831" y="20876644"/>
                <a:ext cx="7481080" cy="5869556"/>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a:spcAft>
                    <a:spcPts val="800"/>
                  </a:spcAft>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𝑊</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𝑧</m:t>
                          </m:r>
                        </m:e>
                      </m:d>
                      <m:r>
                        <a:rPr lang="en-US" sz="2800" b="0" i="1" smtClean="0">
                          <a:latin typeface="Cambria Math" panose="02040503050406030204" pitchFamily="18" charset="0"/>
                        </a:rPr>
                        <m:t>=</m:t>
                      </m:r>
                      <m:r>
                        <a:rPr lang="en-US" sz="2800" b="0" i="1" smtClean="0">
                          <a:latin typeface="Cambria Math" panose="02040503050406030204" pitchFamily="18" charset="0"/>
                        </a:rPr>
                        <m:t>𝑋</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𝑧</m:t>
                          </m:r>
                        </m:e>
                      </m:d>
                      <m:d>
                        <m:dPr>
                          <m:ctrlPr>
                            <a:rPr lang="en-US" sz="2800" b="0" i="1" smtClean="0">
                              <a:latin typeface="Cambria Math" panose="02040503050406030204" pitchFamily="18" charset="0"/>
                            </a:rPr>
                          </m:ctrlPr>
                        </m:dPr>
                        <m:e>
                          <m:r>
                            <a:rPr lang="en-US" sz="2800" b="0" i="1" smtClean="0">
                              <a:latin typeface="Cambria Math" panose="02040503050406030204" pitchFamily="18" charset="0"/>
                            </a:rPr>
                            <m:t>1−0.9</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𝑧</m:t>
                              </m:r>
                            </m:e>
                            <m:sup>
                              <m:r>
                                <a:rPr lang="en-US" sz="2800" b="0" i="1" smtClean="0">
                                  <a:latin typeface="Cambria Math" panose="02040503050406030204" pitchFamily="18" charset="0"/>
                                </a:rPr>
                                <m:t>−1</m:t>
                              </m:r>
                            </m:sup>
                          </m:sSup>
                        </m:e>
                      </m:d>
                    </m:oMath>
                  </m:oMathPara>
                </a14:m>
                <a:endParaRPr lang="en-US" sz="2800" b="0" i="1" dirty="0">
                  <a:latin typeface="Cambria Math" panose="02040503050406030204" pitchFamily="18" charset="0"/>
                </a:endParaRPr>
              </a:p>
              <a:p>
                <a:pPr>
                  <a:spcAft>
                    <a:spcPts val="8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𝐻</m:t>
                          </m:r>
                        </m:e>
                        <m:sub>
                          <m:r>
                            <a:rPr lang="en-US" sz="2800" b="0" i="1" smtClean="0">
                              <a:latin typeface="Cambria Math" panose="02040503050406030204" pitchFamily="18" charset="0"/>
                              <a:ea typeface="Cambria Math" panose="02040503050406030204" pitchFamily="18" charset="0"/>
                            </a:rPr>
                            <m:t>1</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 </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𝑊</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num>
                        <m:den>
                          <m:r>
                            <a:rPr lang="en-US" sz="2800" b="0" i="1" smtClean="0">
                              <a:latin typeface="Cambria Math" panose="02040503050406030204" pitchFamily="18" charset="0"/>
                              <a:ea typeface="Cambria Math" panose="02040503050406030204" pitchFamily="18" charset="0"/>
                            </a:rPr>
                            <m:t>𝑋</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den>
                      </m:f>
                      <m:r>
                        <a:rPr lang="en-US" sz="2800" b="0" i="1" smtClean="0">
                          <a:latin typeface="Cambria Math" panose="02040503050406030204" pitchFamily="18" charset="0"/>
                          <a:ea typeface="Cambria Math" panose="02040503050406030204" pitchFamily="18" charset="0"/>
                        </a:rPr>
                        <m:t>= </m:t>
                      </m:r>
                      <m:d>
                        <m:dPr>
                          <m:ctrlPr>
                            <a:rPr lang="en-US" sz="2800" i="1">
                              <a:latin typeface="Cambria Math" panose="02040503050406030204" pitchFamily="18" charset="0"/>
                            </a:rPr>
                          </m:ctrlPr>
                        </m:dPr>
                        <m:e>
                          <m:r>
                            <a:rPr lang="en-US" sz="2800" i="1">
                              <a:latin typeface="Cambria Math" panose="02040503050406030204" pitchFamily="18" charset="0"/>
                            </a:rPr>
                            <m:t>1−</m:t>
                          </m:r>
                          <m:r>
                            <a:rPr lang="en-US" sz="2800" b="0" i="1" smtClean="0">
                              <a:latin typeface="Cambria Math" panose="02040503050406030204" pitchFamily="18" charset="0"/>
                            </a:rPr>
                            <m:t>0.9</m:t>
                          </m:r>
                          <m:sSup>
                            <m:sSupPr>
                              <m:ctrlPr>
                                <a:rPr lang="en-US" sz="2800" i="1" smtClean="0">
                                  <a:latin typeface="Cambria Math" panose="02040503050406030204" pitchFamily="18" charset="0"/>
                                </a:rPr>
                              </m:ctrlPr>
                            </m:sSupPr>
                            <m:e>
                              <m:r>
                                <a:rPr lang="en-US" sz="2800" i="1">
                                  <a:latin typeface="Cambria Math" panose="02040503050406030204" pitchFamily="18" charset="0"/>
                                </a:rPr>
                                <m:t>𝑧</m:t>
                              </m:r>
                            </m:e>
                            <m:sup>
                              <m:r>
                                <a:rPr lang="en-US" sz="2800" i="1">
                                  <a:latin typeface="Cambria Math" panose="02040503050406030204" pitchFamily="18" charset="0"/>
                                </a:rPr>
                                <m:t>−1</m:t>
                              </m:r>
                            </m:sup>
                          </m:sSup>
                        </m:e>
                      </m:d>
                    </m:oMath>
                  </m:oMathPara>
                </a14:m>
                <a:endParaRPr lang="en-US" sz="2800" dirty="0"/>
              </a:p>
              <a:p>
                <a:pPr>
                  <a:spcAft>
                    <a:spcPts val="800"/>
                  </a:spcAft>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𝑟</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𝑟</m:t>
                          </m:r>
                        </m:e>
                        <m:sup>
                          <m:r>
                            <a:rPr lang="en-US" sz="2800" b="0" i="1" smtClean="0">
                              <a:latin typeface="Cambria Math" panose="02040503050406030204" pitchFamily="18" charset="0"/>
                            </a:rPr>
                            <m:t>𝑛</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𝑢</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r>
                                <a:rPr lang="en-US" sz="2800" b="0" i="1" smtClean="0">
                                  <a:latin typeface="Cambria Math" panose="02040503050406030204" pitchFamily="18" charset="0"/>
                                </a:rPr>
                                <m:t>−22</m:t>
                              </m:r>
                            </m:e>
                          </m:d>
                        </m:e>
                      </m:d>
                    </m:oMath>
                  </m:oMathPara>
                </a14:m>
                <a:endParaRPr lang="en-US" sz="2800" b="0" dirty="0"/>
              </a:p>
              <a:p>
                <a:pPr>
                  <a:spcAft>
                    <a:spcPts val="8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2</m:t>
                          </m:r>
                        </m:sub>
                      </m:sSub>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𝑧</m:t>
                          </m:r>
                        </m:e>
                      </m:d>
                      <m:r>
                        <a:rPr lang="en-US" sz="2800" b="0" i="1" smtClean="0">
                          <a:latin typeface="Cambria Math" panose="02040503050406030204" pitchFamily="18" charset="0"/>
                        </a:rPr>
                        <m:t>= </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𝑛</m:t>
                          </m:r>
                          <m:r>
                            <a:rPr lang="en-US" sz="2800" b="0" i="1" smtClean="0">
                              <a:latin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m:t>
                          </m:r>
                        </m:sup>
                        <m:e>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f>
                                    <m:fPr>
                                      <m:ctrlPr>
                                        <a:rPr lang="en-US" sz="2800" i="1">
                                          <a:latin typeface="Cambria Math" panose="02040503050406030204" pitchFamily="18" charset="0"/>
                                        </a:rPr>
                                      </m:ctrlPr>
                                    </m:fPr>
                                    <m:num>
                                      <m:r>
                                        <a:rPr lang="en-US" sz="2800" b="0" i="1" smtClean="0">
                                          <a:latin typeface="Cambria Math" panose="02040503050406030204" pitchFamily="18" charset="0"/>
                                        </a:rPr>
                                        <m:t>0.9</m:t>
                                      </m:r>
                                    </m:num>
                                    <m:den>
                                      <m:r>
                                        <a:rPr lang="en-US" sz="2800" i="1">
                                          <a:latin typeface="Cambria Math" panose="02040503050406030204" pitchFamily="18" charset="0"/>
                                        </a:rPr>
                                        <m:t>𝑧</m:t>
                                      </m:r>
                                    </m:den>
                                  </m:f>
                                </m:e>
                              </m:d>
                            </m:e>
                            <m:sup>
                              <m:r>
                                <a:rPr lang="en-US" sz="2800" b="0" i="1" smtClean="0">
                                  <a:latin typeface="Cambria Math" panose="02040503050406030204" pitchFamily="18" charset="0"/>
                                </a:rPr>
                                <m:t>𝑛</m:t>
                              </m:r>
                            </m:sup>
                          </m:sSup>
                        </m:e>
                      </m:nary>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0.9</m:t>
                          </m:r>
                        </m:e>
                        <m:sup>
                          <m:r>
                            <a:rPr lang="en-US" sz="2800" b="0" i="1" smtClean="0">
                              <a:latin typeface="Cambria Math" panose="02040503050406030204" pitchFamily="18" charset="0"/>
                            </a:rPr>
                            <m:t>22</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𝑧</m:t>
                          </m:r>
                        </m:e>
                        <m:sup>
                          <m:r>
                            <a:rPr lang="en-US" sz="2800" b="0" i="1" smtClean="0">
                              <a:latin typeface="Cambria Math" panose="02040503050406030204" pitchFamily="18" charset="0"/>
                            </a:rPr>
                            <m:t>−22</m:t>
                          </m:r>
                        </m:sup>
                      </m:sSup>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𝑛</m:t>
                          </m:r>
                          <m:r>
                            <a:rPr lang="en-US" sz="2800" i="1">
                              <a:latin typeface="Cambria Math" panose="02040503050406030204" pitchFamily="18" charset="0"/>
                            </a:rPr>
                            <m:t>=</m:t>
                          </m:r>
                          <m:r>
                            <a:rPr lang="en-US" sz="2800" b="0" i="1" smtClean="0">
                              <a:latin typeface="Cambria Math" panose="02040503050406030204" pitchFamily="18" charset="0"/>
                            </a:rPr>
                            <m:t>0</m:t>
                          </m:r>
                        </m:sub>
                        <m:sup>
                          <m:r>
                            <a:rPr lang="en-US" sz="2800" i="1">
                              <a:latin typeface="Cambria Math" panose="02040503050406030204" pitchFamily="18" charset="0"/>
                              <a:ea typeface="Cambria Math" panose="02040503050406030204" pitchFamily="18" charset="0"/>
                            </a:rPr>
                            <m:t>∞</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b="0" i="1" smtClean="0">
                                          <a:latin typeface="Cambria Math" panose="02040503050406030204" pitchFamily="18" charset="0"/>
                                        </a:rPr>
                                        <m:t>0.9</m:t>
                                      </m:r>
                                    </m:num>
                                    <m:den>
                                      <m:r>
                                        <a:rPr lang="en-US" sz="2800" i="1">
                                          <a:latin typeface="Cambria Math" panose="02040503050406030204" pitchFamily="18" charset="0"/>
                                        </a:rPr>
                                        <m:t>𝑧</m:t>
                                      </m:r>
                                    </m:den>
                                  </m:f>
                                </m:e>
                              </m:d>
                            </m:e>
                            <m:sup>
                              <m:r>
                                <a:rPr lang="en-US" sz="2800" i="1">
                                  <a:latin typeface="Cambria Math" panose="02040503050406030204" pitchFamily="18" charset="0"/>
                                </a:rPr>
                                <m:t>𝑛</m:t>
                              </m:r>
                            </m:sup>
                          </m:sSup>
                        </m:e>
                      </m:nary>
                    </m:oMath>
                  </m:oMathPara>
                </a14:m>
                <a:endParaRPr lang="en-US" sz="2800" dirty="0"/>
              </a:p>
              <a:p>
                <a:pPr>
                  <a:spcAft>
                    <a:spcPts val="800"/>
                  </a:spcAft>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2</m:t>
                          </m:r>
                        </m:sub>
                      </m:sSub>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𝑧</m:t>
                          </m:r>
                        </m:e>
                      </m:d>
                      <m:r>
                        <a:rPr lang="en-US" sz="2800" i="1">
                          <a:latin typeface="Cambria Math" panose="02040503050406030204" pitchFamily="18" charset="0"/>
                        </a:rPr>
                        <m:t> </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1−0.9</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𝑧</m:t>
                              </m:r>
                            </m:e>
                            <m:sup>
                              <m:r>
                                <a:rPr lang="en-US" sz="2800" b="0" i="1" smtClean="0">
                                  <a:latin typeface="Cambria Math" panose="02040503050406030204" pitchFamily="18" charset="0"/>
                                </a:rPr>
                                <m:t>−1</m:t>
                              </m:r>
                            </m:sup>
                          </m:sSup>
                        </m:den>
                      </m:f>
                      <m:r>
                        <a:rPr lang="en-US" sz="2800" b="0" i="1" smtClean="0">
                          <a:latin typeface="Cambria Math" panose="02040503050406030204" pitchFamily="18" charset="0"/>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b="0" i="1" smtClean="0">
                                  <a:latin typeface="Cambria Math" panose="02040503050406030204" pitchFamily="18" charset="0"/>
                                </a:rPr>
                                <m:t>0.9</m:t>
                              </m:r>
                            </m:e>
                            <m:sup>
                              <m:r>
                                <a:rPr lang="en-US" sz="2800" i="1">
                                  <a:latin typeface="Cambria Math" panose="02040503050406030204" pitchFamily="18" charset="0"/>
                                </a:rPr>
                                <m:t>22</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𝑧</m:t>
                              </m:r>
                            </m:e>
                            <m:sup>
                              <m:r>
                                <a:rPr lang="en-US" sz="2800" i="1">
                                  <a:latin typeface="Cambria Math" panose="02040503050406030204" pitchFamily="18" charset="0"/>
                                </a:rPr>
                                <m:t>−22</m:t>
                              </m:r>
                            </m:sup>
                          </m:sSup>
                        </m:num>
                        <m:den>
                          <m:r>
                            <a:rPr lang="en-US" sz="2800" i="1">
                              <a:latin typeface="Cambria Math" panose="02040503050406030204" pitchFamily="18" charset="0"/>
                            </a:rPr>
                            <m:t>1−</m:t>
                          </m:r>
                          <m:r>
                            <a:rPr lang="en-US" sz="2800" b="0" i="1" smtClean="0">
                              <a:latin typeface="Cambria Math" panose="02040503050406030204" pitchFamily="18" charset="0"/>
                            </a:rPr>
                            <m:t>0.9</m:t>
                          </m:r>
                          <m:sSup>
                            <m:sSupPr>
                              <m:ctrlPr>
                                <a:rPr lang="en-US" sz="2800" i="1">
                                  <a:latin typeface="Cambria Math" panose="02040503050406030204" pitchFamily="18" charset="0"/>
                                </a:rPr>
                              </m:ctrlPr>
                            </m:sSupPr>
                            <m:e>
                              <m:r>
                                <a:rPr lang="en-US" sz="2800" i="1">
                                  <a:latin typeface="Cambria Math" panose="02040503050406030204" pitchFamily="18" charset="0"/>
                                </a:rPr>
                                <m:t>𝑧</m:t>
                              </m:r>
                            </m:e>
                            <m:sup>
                              <m:r>
                                <a:rPr lang="en-US" sz="2800" i="1">
                                  <a:latin typeface="Cambria Math" panose="02040503050406030204" pitchFamily="18" charset="0"/>
                                </a:rPr>
                                <m:t>−1</m:t>
                              </m:r>
                            </m:sup>
                          </m:sSup>
                        </m:den>
                      </m:f>
                    </m:oMath>
                  </m:oMathPara>
                </a14:m>
                <a:endParaRPr lang="en-US" sz="2800" dirty="0"/>
              </a:p>
              <a:p>
                <a:pPr>
                  <a:spcAft>
                    <a:spcPts val="800"/>
                  </a:spcAft>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1,2</m:t>
                          </m:r>
                        </m:sub>
                      </m:sSub>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𝑧</m:t>
                          </m:r>
                        </m:e>
                      </m:d>
                      <m:r>
                        <a:rPr lang="en-US" sz="2800" b="0" i="1" smtClean="0">
                          <a:latin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𝐻</m:t>
                          </m:r>
                        </m:e>
                        <m:sub>
                          <m:r>
                            <a:rPr lang="en-US" sz="2800" i="1">
                              <a:latin typeface="Cambria Math" panose="02040503050406030204" pitchFamily="18" charset="0"/>
                              <a:ea typeface="Cambria Math" panose="02040503050406030204" pitchFamily="18" charset="0"/>
                            </a:rPr>
                            <m:t>1</m:t>
                          </m:r>
                        </m:sub>
                      </m:sSub>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2</m:t>
                          </m:r>
                        </m:sub>
                      </m:sSub>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𝑧</m:t>
                          </m:r>
                        </m:e>
                      </m:d>
                      <m:r>
                        <a:rPr lang="en-US" sz="2800" b="0" i="1" smtClean="0">
                          <a:latin typeface="Cambria Math" panose="02040503050406030204" pitchFamily="18" charset="0"/>
                        </a:rPr>
                        <m:t>=1+</m:t>
                      </m:r>
                      <m:sSup>
                        <m:sSupPr>
                          <m:ctrlPr>
                            <a:rPr lang="en-US" sz="2800" i="1">
                              <a:latin typeface="Cambria Math" panose="02040503050406030204" pitchFamily="18" charset="0"/>
                            </a:rPr>
                          </m:ctrlPr>
                        </m:sSupPr>
                        <m:e>
                          <m:r>
                            <a:rPr lang="en-US" sz="2800" i="1">
                              <a:latin typeface="Cambria Math" panose="02040503050406030204" pitchFamily="18" charset="0"/>
                            </a:rPr>
                            <m:t>0.9</m:t>
                          </m:r>
                        </m:e>
                        <m:sup>
                          <m:r>
                            <a:rPr lang="en-US" sz="2800" i="1">
                              <a:latin typeface="Cambria Math" panose="02040503050406030204" pitchFamily="18" charset="0"/>
                            </a:rPr>
                            <m:t>22</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𝑧</m:t>
                          </m:r>
                        </m:e>
                        <m:sup>
                          <m:r>
                            <a:rPr lang="en-US" sz="2800" i="1">
                              <a:latin typeface="Cambria Math" panose="02040503050406030204" pitchFamily="18" charset="0"/>
                            </a:rPr>
                            <m:t>−22</m:t>
                          </m:r>
                        </m:sup>
                      </m:sSup>
                    </m:oMath>
                  </m:oMathPara>
                </a14:m>
                <a:endParaRPr lang="en-US" sz="2800" dirty="0"/>
              </a:p>
              <a:p>
                <a:pPr>
                  <a:spcAft>
                    <a:spcPts val="800"/>
                  </a:spcAft>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1,2</m:t>
                          </m:r>
                        </m:sub>
                      </m:sSub>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𝛿</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e>
                      </m:d>
                      <m:r>
                        <a:rPr lang="en-US" sz="2800" b="0" i="1" smtClean="0">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0.9</m:t>
                          </m:r>
                        </m:e>
                        <m:sup>
                          <m:r>
                            <a:rPr lang="en-US" sz="2800" i="1">
                              <a:latin typeface="Cambria Math" panose="02040503050406030204" pitchFamily="18" charset="0"/>
                            </a:rPr>
                            <m:t>22</m:t>
                          </m:r>
                        </m:sup>
                      </m:sSup>
                      <m:r>
                        <a:rPr lang="en-US" sz="2800" i="1">
                          <a:latin typeface="Cambria Math" panose="02040503050406030204" pitchFamily="18" charset="0"/>
                          <a:ea typeface="Cambria Math" panose="02040503050406030204" pitchFamily="18" charset="0"/>
                        </a:rPr>
                        <m:t>𝛿</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−22</m:t>
                          </m:r>
                        </m:e>
                      </m:d>
                    </m:oMath>
                  </m:oMathPara>
                </a14:m>
                <a:endParaRPr lang="en-US" sz="2800" dirty="0"/>
              </a:p>
            </p:txBody>
          </p:sp>
        </mc:Choice>
        <mc:Fallback>
          <p:sp>
            <p:nvSpPr>
              <p:cNvPr id="102" name="TextBox 101">
                <a:extLst>
                  <a:ext uri="{FF2B5EF4-FFF2-40B4-BE49-F238E27FC236}">
                    <a16:creationId xmlns:a16="http://schemas.microsoft.com/office/drawing/2014/main" id="{F4A8ADFC-33F9-DD11-0B72-EA59C6FFC15D}"/>
                  </a:ext>
                </a:extLst>
              </p:cNvPr>
              <p:cNvSpPr txBox="1">
                <a:spLocks noRot="1" noChangeAspect="1" noMove="1" noResize="1" noEditPoints="1" noAdjustHandles="1" noChangeArrowheads="1" noChangeShapeType="1" noTextEdit="1"/>
              </p:cNvSpPr>
              <p:nvPr/>
            </p:nvSpPr>
            <p:spPr>
              <a:xfrm>
                <a:off x="20526831" y="20876644"/>
                <a:ext cx="7481080" cy="5869556"/>
              </a:xfrm>
              <a:prstGeom prst="rect">
                <a:avLst/>
              </a:prstGeom>
              <a:blipFill>
                <a:blip r:embed="rId11"/>
                <a:stretch>
                  <a:fillRect/>
                </a:stretch>
              </a:blipFill>
              <a:ln w="25400">
                <a:solidFill>
                  <a:schemeClr val="tx1"/>
                </a:solidFill>
              </a:ln>
            </p:spPr>
            <p:txBody>
              <a:bodyPr/>
              <a:lstStyle/>
              <a:p>
                <a:r>
                  <a:rPr lang="en-US">
                    <a:noFill/>
                  </a:rPr>
                  <a:t> </a:t>
                </a:r>
              </a:p>
            </p:txBody>
          </p:sp>
        </mc:Fallback>
      </mc:AlternateContent>
      <p:sp>
        <p:nvSpPr>
          <p:cNvPr id="103" name="TextBox 102">
            <a:extLst>
              <a:ext uri="{FF2B5EF4-FFF2-40B4-BE49-F238E27FC236}">
                <a16:creationId xmlns:a16="http://schemas.microsoft.com/office/drawing/2014/main" id="{785FE3BD-82E1-B17B-03EB-EC49FEC1C866}"/>
              </a:ext>
            </a:extLst>
          </p:cNvPr>
          <p:cNvSpPr txBox="1"/>
          <p:nvPr/>
        </p:nvSpPr>
        <p:spPr>
          <a:xfrm>
            <a:off x="17909181" y="20033304"/>
            <a:ext cx="12496800" cy="830997"/>
          </a:xfrm>
          <a:prstGeom prst="rect">
            <a:avLst/>
          </a:prstGeom>
          <a:noFill/>
          <a:ln>
            <a:noFill/>
          </a:ln>
        </p:spPr>
        <p:txBody>
          <a:bodyPr wrap="square" rtlCol="0">
            <a:spAutoFit/>
          </a:bodyPr>
          <a:lstStyle/>
          <a:p>
            <a:pPr algn="ctr"/>
            <a:r>
              <a:rPr lang="en-US" sz="4800" b="1" dirty="0"/>
              <a:t>Total Deconvolution Response</a:t>
            </a:r>
          </a:p>
        </p:txBody>
      </p:sp>
      <p:sp>
        <p:nvSpPr>
          <p:cNvPr id="104" name="TextBox 103">
            <a:extLst>
              <a:ext uri="{FF2B5EF4-FFF2-40B4-BE49-F238E27FC236}">
                <a16:creationId xmlns:a16="http://schemas.microsoft.com/office/drawing/2014/main" id="{BFF5F9BE-0247-07EA-72A8-542DBE4AEF7A}"/>
              </a:ext>
            </a:extLst>
          </p:cNvPr>
          <p:cNvSpPr txBox="1"/>
          <p:nvPr/>
        </p:nvSpPr>
        <p:spPr>
          <a:xfrm>
            <a:off x="10264416" y="16399193"/>
            <a:ext cx="12496800" cy="830997"/>
          </a:xfrm>
          <a:prstGeom prst="rect">
            <a:avLst/>
          </a:prstGeom>
          <a:noFill/>
          <a:ln>
            <a:noFill/>
          </a:ln>
        </p:spPr>
        <p:txBody>
          <a:bodyPr wrap="square" rtlCol="0">
            <a:spAutoFit/>
          </a:bodyPr>
          <a:lstStyle/>
          <a:p>
            <a:pPr algn="ctr"/>
            <a:r>
              <a:rPr lang="en-US" sz="4800" b="1" dirty="0"/>
              <a:t>Restoration Filter</a:t>
            </a:r>
          </a:p>
        </p:txBody>
      </p:sp>
      <mc:AlternateContent xmlns:mc="http://schemas.openxmlformats.org/markup-compatibility/2006">
        <mc:Choice xmlns:a14="http://schemas.microsoft.com/office/drawing/2010/main" Requires="a14">
          <p:sp>
            <p:nvSpPr>
              <p:cNvPr id="105" name="TextBox 104">
                <a:extLst>
                  <a:ext uri="{FF2B5EF4-FFF2-40B4-BE49-F238E27FC236}">
                    <a16:creationId xmlns:a16="http://schemas.microsoft.com/office/drawing/2014/main" id="{571E3E7F-DA55-AF0A-DD2B-D5630380025B}"/>
                  </a:ext>
                </a:extLst>
              </p:cNvPr>
              <p:cNvSpPr txBox="1"/>
              <p:nvPr/>
            </p:nvSpPr>
            <p:spPr>
              <a:xfrm>
                <a:off x="12649200" y="29440525"/>
                <a:ext cx="15468600" cy="320040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457200" indent="-457200">
                  <a:buFont typeface="Arial" panose="020B0604020202020204" pitchFamily="34" charset="0"/>
                  <a:buChar char="•"/>
                </a:pPr>
                <a:r>
                  <a:rPr lang="en-US" sz="2800" dirty="0"/>
                  <a:t>Increasing M causes a further delayed echo, however at a further level of attenuation</a:t>
                </a:r>
              </a:p>
              <a:p>
                <a:pPr marL="457200" indent="-457200">
                  <a:buFont typeface="Arial" panose="020B0604020202020204" pitchFamily="34" charset="0"/>
                  <a:buChar char="•"/>
                </a:pPr>
                <a:r>
                  <a:rPr lang="en-US" sz="2800" dirty="0"/>
                  <a:t>The gray-scale display uses values between 0 and 255 to differentiate between different shades of white, gray, and black</a:t>
                </a:r>
              </a:p>
              <a:p>
                <a:pPr marL="457200" indent="-457200">
                  <a:buFont typeface="Arial" panose="020B0604020202020204" pitchFamily="34" charset="0"/>
                  <a:buChar char="•"/>
                </a:pPr>
                <a:r>
                  <a:rPr lang="en-US" sz="2800" dirty="0"/>
                  <a:t>Performing error analysis of the images before and after the deconvolution process:</a:t>
                </a:r>
              </a:p>
              <a:p>
                <a:pPr marL="2651760" lvl="1" indent="-457200">
                  <a:buFont typeface="Arial" panose="020B0604020202020204" pitchFamily="34" charset="0"/>
                  <a:buChar char="•"/>
                </a:pPr>
                <a:r>
                  <a:rPr lang="en-US" sz="2800" dirty="0"/>
                  <a:t>M = 11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Maximum Error = 160.671</a:t>
                </a:r>
              </a:p>
              <a:p>
                <a:pPr marL="2651760" lvl="1" indent="-457200">
                  <a:buFont typeface="Arial" panose="020B0604020202020204" pitchFamily="34" charset="0"/>
                  <a:buChar char="•"/>
                </a:pPr>
                <a:r>
                  <a:rPr lang="en-US" sz="2800" dirty="0"/>
                  <a:t>M = 22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Maximum Error = 50.420</a:t>
                </a:r>
              </a:p>
              <a:p>
                <a:pPr marL="2651760" lvl="1" indent="-457200">
                  <a:buFont typeface="Arial" panose="020B0604020202020204" pitchFamily="34" charset="0"/>
                  <a:buChar char="•"/>
                </a:pPr>
                <a:r>
                  <a:rPr lang="en-US" sz="2800" dirty="0"/>
                  <a:t>M = 33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Maximum Error = 15.822</a:t>
                </a:r>
              </a:p>
            </p:txBody>
          </p:sp>
        </mc:Choice>
        <mc:Fallback>
          <p:sp>
            <p:nvSpPr>
              <p:cNvPr id="105" name="TextBox 104">
                <a:extLst>
                  <a:ext uri="{FF2B5EF4-FFF2-40B4-BE49-F238E27FC236}">
                    <a16:creationId xmlns:a16="http://schemas.microsoft.com/office/drawing/2014/main" id="{571E3E7F-DA55-AF0A-DD2B-D5630380025B}"/>
                  </a:ext>
                </a:extLst>
              </p:cNvPr>
              <p:cNvSpPr txBox="1">
                <a:spLocks noRot="1" noChangeAspect="1" noMove="1" noResize="1" noEditPoints="1" noAdjustHandles="1" noChangeArrowheads="1" noChangeShapeType="1" noTextEdit="1"/>
              </p:cNvSpPr>
              <p:nvPr/>
            </p:nvSpPr>
            <p:spPr>
              <a:xfrm>
                <a:off x="12649200" y="29440525"/>
                <a:ext cx="15468600" cy="3200400"/>
              </a:xfrm>
              <a:prstGeom prst="rect">
                <a:avLst/>
              </a:prstGeom>
              <a:blipFill>
                <a:blip r:embed="rId12"/>
                <a:stretch>
                  <a:fillRect b="-5490"/>
                </a:stretch>
              </a:blipFill>
              <a:ln w="25400">
                <a:solidFill>
                  <a:schemeClr val="tx1"/>
                </a:solidFill>
              </a:ln>
            </p:spPr>
            <p:txBody>
              <a:bodyPr/>
              <a:lstStyle/>
              <a:p>
                <a:r>
                  <a:rPr lang="en-US">
                    <a:noFill/>
                  </a:rPr>
                  <a:t> </a:t>
                </a:r>
              </a:p>
            </p:txBody>
          </p:sp>
        </mc:Fallback>
      </mc:AlternateContent>
      <p:sp>
        <p:nvSpPr>
          <p:cNvPr id="107" name="TextBox 106">
            <a:extLst>
              <a:ext uri="{FF2B5EF4-FFF2-40B4-BE49-F238E27FC236}">
                <a16:creationId xmlns:a16="http://schemas.microsoft.com/office/drawing/2014/main" id="{C18BEC79-5375-DCF3-2303-56DC7074BA6F}"/>
              </a:ext>
            </a:extLst>
          </p:cNvPr>
          <p:cNvSpPr txBox="1"/>
          <p:nvPr/>
        </p:nvSpPr>
        <p:spPr>
          <a:xfrm>
            <a:off x="26251520" y="20425483"/>
            <a:ext cx="12496800" cy="830997"/>
          </a:xfrm>
          <a:prstGeom prst="rect">
            <a:avLst/>
          </a:prstGeom>
          <a:noFill/>
          <a:ln>
            <a:noFill/>
          </a:ln>
        </p:spPr>
        <p:txBody>
          <a:bodyPr wrap="square" rtlCol="0">
            <a:spAutoFit/>
          </a:bodyPr>
          <a:lstStyle/>
          <a:p>
            <a:pPr algn="ctr"/>
            <a:r>
              <a:rPr lang="en-US" sz="4800" b="1" dirty="0"/>
              <a:t>Barcode Classification</a:t>
            </a:r>
          </a:p>
        </p:txBody>
      </p:sp>
      <p:sp>
        <p:nvSpPr>
          <p:cNvPr id="108" name="TextBox 107">
            <a:extLst>
              <a:ext uri="{FF2B5EF4-FFF2-40B4-BE49-F238E27FC236}">
                <a16:creationId xmlns:a16="http://schemas.microsoft.com/office/drawing/2014/main" id="{7247E6B4-2F31-5CA7-6363-AADD0860AF61}"/>
              </a:ext>
            </a:extLst>
          </p:cNvPr>
          <p:cNvSpPr txBox="1"/>
          <p:nvPr/>
        </p:nvSpPr>
        <p:spPr>
          <a:xfrm>
            <a:off x="33756600" y="14173200"/>
            <a:ext cx="12496800" cy="830997"/>
          </a:xfrm>
          <a:prstGeom prst="rect">
            <a:avLst/>
          </a:prstGeom>
          <a:noFill/>
          <a:ln>
            <a:noFill/>
          </a:ln>
        </p:spPr>
        <p:txBody>
          <a:bodyPr wrap="square" rtlCol="0">
            <a:spAutoFit/>
          </a:bodyPr>
          <a:lstStyle/>
          <a:p>
            <a:pPr algn="ctr"/>
            <a:r>
              <a:rPr lang="en-US" sz="4800" b="1" dirty="0"/>
              <a:t>Barcode Processing</a:t>
            </a:r>
          </a:p>
        </p:txBody>
      </p:sp>
      <mc:AlternateContent xmlns:mc="http://schemas.openxmlformats.org/markup-compatibility/2006">
        <mc:Choice xmlns:a14="http://schemas.microsoft.com/office/drawing/2010/main" Requires="a14">
          <p:sp>
            <p:nvSpPr>
              <p:cNvPr id="109" name="TextBox 108">
                <a:extLst>
                  <a:ext uri="{FF2B5EF4-FFF2-40B4-BE49-F238E27FC236}">
                    <a16:creationId xmlns:a16="http://schemas.microsoft.com/office/drawing/2014/main" id="{89F63C54-F1BB-996A-49B5-BB33F0BA3ED8}"/>
                  </a:ext>
                </a:extLst>
              </p:cNvPr>
              <p:cNvSpPr txBox="1"/>
              <p:nvPr/>
            </p:nvSpPr>
            <p:spPr>
              <a:xfrm>
                <a:off x="29784622" y="8867624"/>
                <a:ext cx="13636187" cy="892552"/>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14:m>
                  <m:oMath xmlns:m="http://schemas.openxmlformats.org/officeDocument/2006/math">
                    <m:r>
                      <a:rPr lang="en-US" sz="2800" b="0" i="1" smtClean="0">
                        <a:latin typeface="Cambria Math" panose="02040503050406030204" pitchFamily="18" charset="0"/>
                      </a:rPr>
                      <m:t>𝑦</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𝑥</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m:t>
                    </m:r>
                    <m:r>
                      <a:rPr lang="en-US" sz="2800" b="0" i="1" smtClean="0">
                        <a:latin typeface="Cambria Math" panose="02040503050406030204" pitchFamily="18" charset="0"/>
                      </a:rPr>
                      <m:t>𝑥</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r>
                          <a:rPr lang="en-US" sz="2800" b="0" i="1" smtClean="0">
                            <a:latin typeface="Cambria Math" panose="02040503050406030204" pitchFamily="18" charset="0"/>
                          </a:rPr>
                          <m:t>−1</m:t>
                        </m:r>
                      </m:e>
                    </m:d>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  </m:t>
                    </m:r>
                  </m:oMath>
                </a14:m>
                <a:r>
                  <a:rPr lang="en-US" sz="2800" b="0" dirty="0"/>
                  <a:t> </a:t>
                </a:r>
                <a14:m>
                  <m:oMath xmlns:m="http://schemas.openxmlformats.org/officeDocument/2006/math">
                    <m:r>
                      <a:rPr lang="en-US" sz="2800" i="1">
                        <a:latin typeface="Cambria Math" panose="02040503050406030204" pitchFamily="18" charset="0"/>
                      </a:rPr>
                      <m:t>𝑦</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 </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m:t>
                        </m:r>
                      </m:sub>
                      <m:sup>
                        <m:r>
                          <a:rPr lang="en-US" sz="2800" i="1">
                            <a:latin typeface="Cambria Math" panose="02040503050406030204" pitchFamily="18" charset="0"/>
                            <a:ea typeface="Cambria Math" panose="02040503050406030204" pitchFamily="18" charset="0"/>
                          </a:rPr>
                          <m:t>∞</m:t>
                        </m:r>
                      </m:sup>
                      <m:e>
                        <m:r>
                          <a:rPr lang="en-US" sz="2800" i="1">
                            <a:latin typeface="Cambria Math" panose="02040503050406030204" pitchFamily="18" charset="0"/>
                          </a:rPr>
                          <m:t>h</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r>
                              <a:rPr lang="en-US" sz="2800" i="1">
                                <a:latin typeface="Cambria Math" panose="02040503050406030204" pitchFamily="18" charset="0"/>
                              </a:rPr>
                              <m:t>−</m:t>
                            </m:r>
                            <m:r>
                              <a:rPr lang="en-US" sz="2800" i="1">
                                <a:latin typeface="Cambria Math" panose="02040503050406030204" pitchFamily="18" charset="0"/>
                              </a:rPr>
                              <m:t>𝑘</m:t>
                            </m:r>
                          </m:e>
                        </m:d>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h</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𝑘</m:t>
                            </m:r>
                          </m:e>
                        </m:d>
                        <m:r>
                          <a:rPr lang="en-US" sz="2800" b="0" i="1" smtClean="0">
                            <a:latin typeface="Cambria Math" panose="02040503050406030204" pitchFamily="18" charset="0"/>
                            <a:ea typeface="Cambria Math" panose="02040503050406030204" pitchFamily="18" charset="0"/>
                          </a:rPr>
                          <m:t>=[1, −1]</m:t>
                        </m:r>
                      </m:e>
                    </m:nary>
                  </m:oMath>
                </a14:m>
                <a:endParaRPr lang="en-US" sz="2800" b="0" dirty="0"/>
              </a:p>
            </p:txBody>
          </p:sp>
        </mc:Choice>
        <mc:Fallback>
          <p:sp>
            <p:nvSpPr>
              <p:cNvPr id="109" name="TextBox 108">
                <a:extLst>
                  <a:ext uri="{FF2B5EF4-FFF2-40B4-BE49-F238E27FC236}">
                    <a16:creationId xmlns:a16="http://schemas.microsoft.com/office/drawing/2014/main" id="{89F63C54-F1BB-996A-49B5-BB33F0BA3ED8}"/>
                  </a:ext>
                </a:extLst>
              </p:cNvPr>
              <p:cNvSpPr txBox="1">
                <a:spLocks noRot="1" noChangeAspect="1" noMove="1" noResize="1" noEditPoints="1" noAdjustHandles="1" noChangeArrowheads="1" noChangeShapeType="1" noTextEdit="1"/>
              </p:cNvSpPr>
              <p:nvPr/>
            </p:nvSpPr>
            <p:spPr>
              <a:xfrm>
                <a:off x="29784622" y="8867624"/>
                <a:ext cx="13636187" cy="892552"/>
              </a:xfrm>
              <a:prstGeom prst="rect">
                <a:avLst/>
              </a:prstGeom>
              <a:blipFill>
                <a:blip r:embed="rId13"/>
                <a:stretch>
                  <a:fillRect t="-57534" b="-83562"/>
                </a:stretch>
              </a:blipFill>
              <a:ln w="254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9FA18FB7-14EB-EF1E-648A-25C8CD887FA2}"/>
                  </a:ext>
                </a:extLst>
              </p:cNvPr>
              <p:cNvSpPr txBox="1"/>
              <p:nvPr/>
            </p:nvSpPr>
            <p:spPr>
              <a:xfrm>
                <a:off x="36106902" y="26263699"/>
                <a:ext cx="7491396" cy="237744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457200" indent="-457200">
                  <a:buFont typeface="Arial" panose="020B0604020202020204" pitchFamily="34" charset="0"/>
                  <a:buChar char="•"/>
                </a:pPr>
                <a:r>
                  <a:rPr lang="en-US" sz="2800" dirty="0"/>
                  <a:t>Each Barcode is 12 numbers, and the classification gives 7</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1</m:t>
                        </m:r>
                      </m:sub>
                    </m:sSub>
                  </m:oMath>
                </a14:m>
                <a:r>
                  <a:rPr lang="en-US" sz="2800" dirty="0"/>
                  <a:t> per number, where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oMath>
                </a14:m>
                <a:r>
                  <a:rPr lang="en-US" sz="2800" dirty="0"/>
                  <a:t>is smallest bar pixel width</a:t>
                </a:r>
              </a:p>
              <a:p>
                <a:pPr marL="457200" indent="-457200">
                  <a:buFont typeface="Arial" panose="020B0604020202020204" pitchFamily="34" charset="0"/>
                  <a:buChar char="•"/>
                </a:pPr>
                <a:r>
                  <a:rPr lang="en-US" sz="2800" dirty="0"/>
                  <a:t>Total Barcode Width = </a:t>
                </a:r>
                <a14:m>
                  <m:oMath xmlns:m="http://schemas.openxmlformats.org/officeDocument/2006/math">
                    <m:r>
                      <a:rPr lang="en-US" sz="2800" b="0" i="1" smtClean="0">
                        <a:latin typeface="Cambria Math" panose="02040503050406030204" pitchFamily="18" charset="0"/>
                      </a:rPr>
                      <m:t>84</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r>
                      <a:rPr lang="en-US" sz="2800" b="0" i="1" smtClean="0">
                        <a:latin typeface="Cambria Math" panose="02040503050406030204" pitchFamily="18" charset="0"/>
                      </a:rPr>
                      <m:t>+6</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r>
                      <a:rPr lang="en-US" sz="2800" b="0" i="1" smtClean="0">
                        <a:latin typeface="Cambria Math" panose="02040503050406030204" pitchFamily="18" charset="0"/>
                      </a:rPr>
                      <m:t>+5</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r>
                      <a:rPr lang="en-US" sz="2800" b="0" i="1" smtClean="0">
                        <a:latin typeface="Cambria Math" panose="02040503050406030204" pitchFamily="18" charset="0"/>
                      </a:rPr>
                      <m:t>=95</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oMath>
                </a14:m>
                <a:endParaRPr lang="en-US" sz="2800" dirty="0"/>
              </a:p>
            </p:txBody>
          </p:sp>
        </mc:Choice>
        <mc:Fallback>
          <p:sp>
            <p:nvSpPr>
              <p:cNvPr id="113" name="TextBox 112">
                <a:extLst>
                  <a:ext uri="{FF2B5EF4-FFF2-40B4-BE49-F238E27FC236}">
                    <a16:creationId xmlns:a16="http://schemas.microsoft.com/office/drawing/2014/main" id="{9FA18FB7-14EB-EF1E-648A-25C8CD887FA2}"/>
                  </a:ext>
                </a:extLst>
              </p:cNvPr>
              <p:cNvSpPr txBox="1">
                <a:spLocks noRot="1" noChangeAspect="1" noMove="1" noResize="1" noEditPoints="1" noAdjustHandles="1" noChangeArrowheads="1" noChangeShapeType="1" noTextEdit="1"/>
              </p:cNvSpPr>
              <p:nvPr/>
            </p:nvSpPr>
            <p:spPr>
              <a:xfrm>
                <a:off x="36106902" y="26263699"/>
                <a:ext cx="7491396" cy="2377440"/>
              </a:xfrm>
              <a:prstGeom prst="rect">
                <a:avLst/>
              </a:prstGeom>
              <a:blipFill>
                <a:blip r:embed="rId14"/>
                <a:stretch>
                  <a:fillRect/>
                </a:stretch>
              </a:blipFill>
              <a:ln w="25400">
                <a:solidFill>
                  <a:schemeClr val="tx1"/>
                </a:solidFill>
              </a:ln>
            </p:spPr>
            <p:txBody>
              <a:bodyPr/>
              <a:lstStyle/>
              <a:p>
                <a:r>
                  <a:rPr lang="en-US">
                    <a:noFill/>
                  </a:rPr>
                  <a:t> </a:t>
                </a:r>
              </a:p>
            </p:txBody>
          </p:sp>
        </mc:Fallback>
      </mc:AlternateContent>
      <p:sp>
        <p:nvSpPr>
          <p:cNvPr id="114" name="TextBox 113">
            <a:extLst>
              <a:ext uri="{FF2B5EF4-FFF2-40B4-BE49-F238E27FC236}">
                <a16:creationId xmlns:a16="http://schemas.microsoft.com/office/drawing/2014/main" id="{8117AB2A-43B7-2C8A-6AB8-F39B122DD403}"/>
              </a:ext>
            </a:extLst>
          </p:cNvPr>
          <p:cNvSpPr txBox="1"/>
          <p:nvPr/>
        </p:nvSpPr>
        <p:spPr>
          <a:xfrm>
            <a:off x="33604200" y="25527000"/>
            <a:ext cx="12496800" cy="830997"/>
          </a:xfrm>
          <a:prstGeom prst="rect">
            <a:avLst/>
          </a:prstGeom>
          <a:noFill/>
          <a:ln>
            <a:noFill/>
          </a:ln>
        </p:spPr>
        <p:txBody>
          <a:bodyPr wrap="square" rtlCol="0">
            <a:spAutoFit/>
          </a:bodyPr>
          <a:lstStyle/>
          <a:p>
            <a:pPr algn="ctr"/>
            <a:r>
              <a:rPr lang="en-US" sz="4800" b="1" dirty="0"/>
              <a:t>Barcode Length</a:t>
            </a:r>
          </a:p>
        </p:txBody>
      </p:sp>
      <p:sp>
        <p:nvSpPr>
          <p:cNvPr id="115" name="TextBox 114">
            <a:extLst>
              <a:ext uri="{FF2B5EF4-FFF2-40B4-BE49-F238E27FC236}">
                <a16:creationId xmlns:a16="http://schemas.microsoft.com/office/drawing/2014/main" id="{AD5D83F3-1092-745D-FFCA-C19F764347AE}"/>
              </a:ext>
            </a:extLst>
          </p:cNvPr>
          <p:cNvSpPr txBox="1"/>
          <p:nvPr/>
        </p:nvSpPr>
        <p:spPr>
          <a:xfrm>
            <a:off x="33604200" y="28651200"/>
            <a:ext cx="12496800" cy="830997"/>
          </a:xfrm>
          <a:prstGeom prst="rect">
            <a:avLst/>
          </a:prstGeom>
          <a:noFill/>
          <a:ln>
            <a:noFill/>
          </a:ln>
        </p:spPr>
        <p:txBody>
          <a:bodyPr wrap="square" rtlCol="0">
            <a:spAutoFit/>
          </a:bodyPr>
          <a:lstStyle/>
          <a:p>
            <a:pPr algn="ctr"/>
            <a:r>
              <a:rPr lang="en-US" sz="4800" b="1" dirty="0"/>
              <a:t>Barcode Length Averaging</a:t>
            </a:r>
          </a:p>
        </p:txBody>
      </p:sp>
      <p:pic>
        <p:nvPicPr>
          <p:cNvPr id="1026" name="Picture 2" descr="Design for Signal Processing Stack Exchange - Signal ...">
            <a:extLst>
              <a:ext uri="{FF2B5EF4-FFF2-40B4-BE49-F238E27FC236}">
                <a16:creationId xmlns:a16="http://schemas.microsoft.com/office/drawing/2014/main" id="{4842A379-9796-2346-CB90-8A84A9B26DB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38809" y="889000"/>
            <a:ext cx="8382000" cy="370840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115">
            <a:extLst>
              <a:ext uri="{FF2B5EF4-FFF2-40B4-BE49-F238E27FC236}">
                <a16:creationId xmlns:a16="http://schemas.microsoft.com/office/drawing/2014/main" id="{E360CD02-3732-FADF-F845-B48E2E06C4D6}"/>
              </a:ext>
            </a:extLst>
          </p:cNvPr>
          <p:cNvPicPr>
            <a:picLocks noChangeAspect="1"/>
          </p:cNvPicPr>
          <p:nvPr/>
        </p:nvPicPr>
        <p:blipFill>
          <a:blip r:embed="rId16"/>
          <a:stretch>
            <a:fillRect/>
          </a:stretch>
        </p:blipFill>
        <p:spPr>
          <a:xfrm>
            <a:off x="12573000" y="9960334"/>
            <a:ext cx="7315195" cy="6539367"/>
          </a:xfrm>
          <a:prstGeom prst="rect">
            <a:avLst/>
          </a:prstGeom>
        </p:spPr>
      </p:pic>
      <p:pic>
        <p:nvPicPr>
          <p:cNvPr id="117" name="Picture 116">
            <a:extLst>
              <a:ext uri="{FF2B5EF4-FFF2-40B4-BE49-F238E27FC236}">
                <a16:creationId xmlns:a16="http://schemas.microsoft.com/office/drawing/2014/main" id="{A86D702D-23AD-CB3B-1EE6-8219D0737995}"/>
              </a:ext>
            </a:extLst>
          </p:cNvPr>
          <p:cNvPicPr>
            <a:picLocks noChangeAspect="1"/>
          </p:cNvPicPr>
          <p:nvPr/>
        </p:nvPicPr>
        <p:blipFill>
          <a:blip r:embed="rId17"/>
          <a:stretch>
            <a:fillRect/>
          </a:stretch>
        </p:blipFill>
        <p:spPr>
          <a:xfrm>
            <a:off x="20485919" y="12404447"/>
            <a:ext cx="7350093" cy="7636153"/>
          </a:xfrm>
          <a:prstGeom prst="rect">
            <a:avLst/>
          </a:prstGeom>
        </p:spPr>
      </p:pic>
      <p:pic>
        <p:nvPicPr>
          <p:cNvPr id="118" name="Picture 117">
            <a:extLst>
              <a:ext uri="{FF2B5EF4-FFF2-40B4-BE49-F238E27FC236}">
                <a16:creationId xmlns:a16="http://schemas.microsoft.com/office/drawing/2014/main" id="{4A95D06E-27F9-389E-7611-D5A216B1865E}"/>
              </a:ext>
            </a:extLst>
          </p:cNvPr>
          <p:cNvPicPr>
            <a:picLocks noChangeAspect="1"/>
          </p:cNvPicPr>
          <p:nvPr/>
        </p:nvPicPr>
        <p:blipFill>
          <a:blip r:embed="rId18"/>
          <a:stretch>
            <a:fillRect/>
          </a:stretch>
        </p:blipFill>
        <p:spPr>
          <a:xfrm>
            <a:off x="12572957" y="18706879"/>
            <a:ext cx="7772443" cy="4610321"/>
          </a:xfrm>
          <a:prstGeom prst="rect">
            <a:avLst/>
          </a:prstGeom>
        </p:spPr>
      </p:pic>
      <p:pic>
        <p:nvPicPr>
          <p:cNvPr id="119" name="Picture 118">
            <a:extLst>
              <a:ext uri="{FF2B5EF4-FFF2-40B4-BE49-F238E27FC236}">
                <a16:creationId xmlns:a16="http://schemas.microsoft.com/office/drawing/2014/main" id="{09F210C1-9E54-E252-39B8-C5025CD5DE9C}"/>
              </a:ext>
            </a:extLst>
          </p:cNvPr>
          <p:cNvPicPr>
            <a:picLocks noChangeAspect="1"/>
          </p:cNvPicPr>
          <p:nvPr/>
        </p:nvPicPr>
        <p:blipFill>
          <a:blip r:embed="rId19"/>
          <a:stretch>
            <a:fillRect/>
          </a:stretch>
        </p:blipFill>
        <p:spPr>
          <a:xfrm>
            <a:off x="12935455" y="26670095"/>
            <a:ext cx="7430288" cy="2727225"/>
          </a:xfrm>
          <a:prstGeom prst="rect">
            <a:avLst/>
          </a:prstGeom>
        </p:spPr>
      </p:pic>
      <p:pic>
        <p:nvPicPr>
          <p:cNvPr id="120" name="Picture 119">
            <a:extLst>
              <a:ext uri="{FF2B5EF4-FFF2-40B4-BE49-F238E27FC236}">
                <a16:creationId xmlns:a16="http://schemas.microsoft.com/office/drawing/2014/main" id="{CE420F63-CD57-1138-058E-B3638ED1943D}"/>
              </a:ext>
            </a:extLst>
          </p:cNvPr>
          <p:cNvPicPr>
            <a:picLocks noChangeAspect="1"/>
          </p:cNvPicPr>
          <p:nvPr/>
        </p:nvPicPr>
        <p:blipFill>
          <a:blip r:embed="rId20"/>
          <a:stretch>
            <a:fillRect/>
          </a:stretch>
        </p:blipFill>
        <p:spPr>
          <a:xfrm>
            <a:off x="20574000" y="26841098"/>
            <a:ext cx="7464683" cy="2527617"/>
          </a:xfrm>
          <a:prstGeom prst="rect">
            <a:avLst/>
          </a:prstGeom>
        </p:spPr>
      </p:pic>
      <p:pic>
        <p:nvPicPr>
          <p:cNvPr id="122" name="Picture 121">
            <a:extLst>
              <a:ext uri="{FF2B5EF4-FFF2-40B4-BE49-F238E27FC236}">
                <a16:creationId xmlns:a16="http://schemas.microsoft.com/office/drawing/2014/main" id="{A3F08088-D48B-5DFE-9386-EDCDB022B9A1}"/>
              </a:ext>
            </a:extLst>
          </p:cNvPr>
          <p:cNvPicPr>
            <a:picLocks noChangeAspect="1"/>
          </p:cNvPicPr>
          <p:nvPr/>
        </p:nvPicPr>
        <p:blipFill>
          <a:blip r:embed="rId21"/>
          <a:stretch>
            <a:fillRect/>
          </a:stretch>
        </p:blipFill>
        <p:spPr>
          <a:xfrm>
            <a:off x="28553655" y="9814212"/>
            <a:ext cx="7772400" cy="5161512"/>
          </a:xfrm>
          <a:prstGeom prst="rect">
            <a:avLst/>
          </a:prstGeom>
        </p:spPr>
      </p:pic>
      <p:pic>
        <p:nvPicPr>
          <p:cNvPr id="123" name="Picture 122">
            <a:extLst>
              <a:ext uri="{FF2B5EF4-FFF2-40B4-BE49-F238E27FC236}">
                <a16:creationId xmlns:a16="http://schemas.microsoft.com/office/drawing/2014/main" id="{3D09D8D5-9825-1318-0506-FDBA803EB2C8}"/>
              </a:ext>
            </a:extLst>
          </p:cNvPr>
          <p:cNvPicPr>
            <a:picLocks noChangeAspect="1"/>
          </p:cNvPicPr>
          <p:nvPr/>
        </p:nvPicPr>
        <p:blipFill>
          <a:blip r:embed="rId22"/>
          <a:stretch>
            <a:fillRect/>
          </a:stretch>
        </p:blipFill>
        <p:spPr>
          <a:xfrm>
            <a:off x="36734417" y="10123946"/>
            <a:ext cx="6699583" cy="4277854"/>
          </a:xfrm>
          <a:prstGeom prst="rect">
            <a:avLst/>
          </a:prstGeom>
        </p:spPr>
      </p:pic>
      <p:pic>
        <p:nvPicPr>
          <p:cNvPr id="124" name="Picture 123">
            <a:extLst>
              <a:ext uri="{FF2B5EF4-FFF2-40B4-BE49-F238E27FC236}">
                <a16:creationId xmlns:a16="http://schemas.microsoft.com/office/drawing/2014/main" id="{E1B747B2-4D72-92A4-4197-D25DC5DF85FC}"/>
              </a:ext>
            </a:extLst>
          </p:cNvPr>
          <p:cNvPicPr>
            <a:picLocks noChangeAspect="1"/>
          </p:cNvPicPr>
          <p:nvPr/>
        </p:nvPicPr>
        <p:blipFill>
          <a:blip r:embed="rId23"/>
          <a:stretch>
            <a:fillRect/>
          </a:stretch>
        </p:blipFill>
        <p:spPr>
          <a:xfrm>
            <a:off x="28346395" y="15084680"/>
            <a:ext cx="7772400" cy="5440680"/>
          </a:xfrm>
          <a:prstGeom prst="rect">
            <a:avLst/>
          </a:prstGeom>
        </p:spPr>
      </p:pic>
      <p:pic>
        <p:nvPicPr>
          <p:cNvPr id="125" name="Picture 124">
            <a:extLst>
              <a:ext uri="{FF2B5EF4-FFF2-40B4-BE49-F238E27FC236}">
                <a16:creationId xmlns:a16="http://schemas.microsoft.com/office/drawing/2014/main" id="{F504E26A-21C5-1716-2BA3-011C4FAE78D8}"/>
              </a:ext>
            </a:extLst>
          </p:cNvPr>
          <p:cNvPicPr>
            <a:picLocks noChangeAspect="1"/>
          </p:cNvPicPr>
          <p:nvPr/>
        </p:nvPicPr>
        <p:blipFill>
          <a:blip r:embed="rId24"/>
          <a:stretch>
            <a:fillRect/>
          </a:stretch>
        </p:blipFill>
        <p:spPr>
          <a:xfrm>
            <a:off x="36576000" y="16967580"/>
            <a:ext cx="6968114" cy="3922835"/>
          </a:xfrm>
          <a:prstGeom prst="rect">
            <a:avLst/>
          </a:prstGeom>
        </p:spPr>
      </p:pic>
      <p:pic>
        <p:nvPicPr>
          <p:cNvPr id="126" name="Picture 125">
            <a:extLst>
              <a:ext uri="{FF2B5EF4-FFF2-40B4-BE49-F238E27FC236}">
                <a16:creationId xmlns:a16="http://schemas.microsoft.com/office/drawing/2014/main" id="{DBE4C813-A53C-C7A4-17A5-D4A41FB8FBEB}"/>
              </a:ext>
            </a:extLst>
          </p:cNvPr>
          <p:cNvPicPr>
            <a:picLocks noChangeAspect="1"/>
          </p:cNvPicPr>
          <p:nvPr/>
        </p:nvPicPr>
        <p:blipFill>
          <a:blip r:embed="rId25"/>
          <a:stretch>
            <a:fillRect/>
          </a:stretch>
        </p:blipFill>
        <p:spPr>
          <a:xfrm>
            <a:off x="36576000" y="20878800"/>
            <a:ext cx="6844802" cy="4828029"/>
          </a:xfrm>
          <a:prstGeom prst="rect">
            <a:avLst/>
          </a:prstGeom>
        </p:spPr>
      </p:pic>
      <p:pic>
        <p:nvPicPr>
          <p:cNvPr id="127" name="Picture 126">
            <a:extLst>
              <a:ext uri="{FF2B5EF4-FFF2-40B4-BE49-F238E27FC236}">
                <a16:creationId xmlns:a16="http://schemas.microsoft.com/office/drawing/2014/main" id="{66CF9FE5-C40B-13FD-E6C0-F1FA4997CFDD}"/>
              </a:ext>
            </a:extLst>
          </p:cNvPr>
          <p:cNvPicPr>
            <a:picLocks noChangeAspect="1"/>
          </p:cNvPicPr>
          <p:nvPr/>
        </p:nvPicPr>
        <p:blipFill>
          <a:blip r:embed="rId26"/>
          <a:stretch>
            <a:fillRect/>
          </a:stretch>
        </p:blipFill>
        <p:spPr>
          <a:xfrm>
            <a:off x="28448493" y="24236532"/>
            <a:ext cx="7353300" cy="8496300"/>
          </a:xfrm>
          <a:prstGeom prst="rect">
            <a:avLst/>
          </a:prstGeom>
        </p:spPr>
      </p:pic>
    </p:spTree>
    <p:extLst>
      <p:ext uri="{BB962C8B-B14F-4D97-AF65-F5344CB8AC3E}">
        <p14:creationId xmlns:p14="http://schemas.microsoft.com/office/powerpoint/2010/main" val="995827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db534a5e-1222-4db9-a6da-47c142019016">RUP43XDAYXKA-2-4395</_dlc_DocId>
    <_dlc_DocIdUrl xmlns="db534a5e-1222-4db9-a6da-47c142019016">
      <Url>https://staffnet.library.utah.edu/personal/u0031319/_layouts/DocIdRedir.aspx?ID=RUP43XDAYXKA-2-4395</Url>
      <Description>RUP43XDAYXKA-2-4395</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8492E96F6ACC44BBBEB5EFA434EED1" ma:contentTypeVersion="1" ma:contentTypeDescription="Create a new document." ma:contentTypeScope="" ma:versionID="cf296b60bf990032323d1c6d41ae543b">
  <xsd:schema xmlns:xsd="http://www.w3.org/2001/XMLSchema" xmlns:xs="http://www.w3.org/2001/XMLSchema" xmlns:p="http://schemas.microsoft.com/office/2006/metadata/properties" xmlns:ns2="db534a5e-1222-4db9-a6da-47c142019016" targetNamespace="http://schemas.microsoft.com/office/2006/metadata/properties" ma:root="true" ma:fieldsID="491b76b6be48514c30ba3200299e7b7f" ns2:_="">
    <xsd:import namespace="db534a5e-1222-4db9-a6da-47c14201901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534a5e-1222-4db9-a6da-47c14201901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07C3C16-BC59-4883-ABE4-0911E3FE1B90}">
  <ds:schemaRefs>
    <ds:schemaRef ds:uri="http://schemas.microsoft.com/sharepoint/v3/contenttype/forms"/>
  </ds:schemaRefs>
</ds:datastoreItem>
</file>

<file path=customXml/itemProps2.xml><?xml version="1.0" encoding="utf-8"?>
<ds:datastoreItem xmlns:ds="http://schemas.openxmlformats.org/officeDocument/2006/customXml" ds:itemID="{188DB492-5879-4998-90FC-E865BEF428C1}">
  <ds:schemaRefs>
    <ds:schemaRef ds:uri="http://schemas.microsoft.com/office/2006/metadata/properties"/>
    <ds:schemaRef ds:uri="http://schemas.microsoft.com/office/infopath/2007/PartnerControls"/>
    <ds:schemaRef ds:uri="db534a5e-1222-4db9-a6da-47c142019016"/>
  </ds:schemaRefs>
</ds:datastoreItem>
</file>

<file path=customXml/itemProps3.xml><?xml version="1.0" encoding="utf-8"?>
<ds:datastoreItem xmlns:ds="http://schemas.openxmlformats.org/officeDocument/2006/customXml" ds:itemID="{081FD53D-2ABA-4B69-925F-BDB723FA0A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534a5e-1222-4db9-a6da-47c1420190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A62BF48-A576-4D85-A587-1744F931CE2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3919</TotalTime>
  <Words>863</Words>
  <Application>Microsoft Macintosh PowerPoint</Application>
  <PresentationFormat>Custom</PresentationFormat>
  <Paragraphs>92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Daureen Nesdill</dc:creator>
  <cp:lastModifiedBy>Grant Brown</cp:lastModifiedBy>
  <cp:revision>70</cp:revision>
  <cp:lastPrinted>2012-09-24T20:01:25Z</cp:lastPrinted>
  <dcterms:created xsi:type="dcterms:W3CDTF">2012-09-24T21:07:13Z</dcterms:created>
  <dcterms:modified xsi:type="dcterms:W3CDTF">2023-12-05T02:21:19Z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a5f5662c-f3dc-4072-b087-e23b30a21571</vt:lpwstr>
  </property>
  <property fmtid="{D5CDD505-2E9C-101B-9397-08002B2CF9AE}" pid="3" name="ContentTypeId">
    <vt:lpwstr>0x010100198492E96F6ACC44BBBEB5EFA434EED1</vt:lpwstr>
  </property>
</Properties>
</file>