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74" r:id="rId3"/>
    <p:sldId id="275" r:id="rId4"/>
    <p:sldId id="266" r:id="rId5"/>
    <p:sldId id="276" r:id="rId6"/>
    <p:sldId id="278" r:id="rId7"/>
    <p:sldId id="277" r:id="rId8"/>
    <p:sldId id="279" r:id="rId9"/>
    <p:sldId id="258" r:id="rId10"/>
    <p:sldId id="260" r:id="rId11"/>
    <p:sldId id="280" r:id="rId12"/>
    <p:sldId id="282" r:id="rId13"/>
    <p:sldId id="284" r:id="rId14"/>
    <p:sldId id="283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66"/>
    <p:restoredTop sz="94590"/>
  </p:normalViewPr>
  <p:slideViewPr>
    <p:cSldViewPr snapToGrid="0" snapToObjects="1" showGuides="1">
      <p:cViewPr>
        <p:scale>
          <a:sx n="139" d="100"/>
          <a:sy n="139" d="100"/>
        </p:scale>
        <p:origin x="14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5/4/22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3-319-41508-6_2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1490472"/>
            <a:ext cx="7070300" cy="2386584"/>
          </a:xfrm>
        </p:spPr>
        <p:txBody>
          <a:bodyPr/>
          <a:lstStyle/>
          <a:p>
            <a:r>
              <a:rPr lang="en-US" sz="3600" cap="none" dirty="0">
                <a:latin typeface="+mj-lt"/>
              </a:rPr>
              <a:t>DirectTranscription.jl : A Julian Approach to Multi-Phase Trajectory Optimization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Grant R. Hecht</a:t>
            </a: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28" y="1169416"/>
            <a:ext cx="10515600" cy="590931"/>
          </a:xfrm>
        </p:spPr>
        <p:txBody>
          <a:bodyPr/>
          <a:lstStyle/>
          <a:p>
            <a:r>
              <a:rPr lang="en-US" dirty="0"/>
              <a:t>High Level Overview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43A6F4-6A5E-04C6-E737-350EA58FF3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078" t="4308" r="8737" b="52433"/>
          <a:stretch/>
        </p:blipFill>
        <p:spPr>
          <a:xfrm>
            <a:off x="7442200" y="1003300"/>
            <a:ext cx="4749800" cy="5854700"/>
          </a:xfrm>
        </p:spPr>
      </p:pic>
      <p:sp>
        <p:nvSpPr>
          <p:cNvPr id="13" name="Slide Text">
            <a:extLst>
              <a:ext uri="{FF2B5EF4-FFF2-40B4-BE49-F238E27FC236}">
                <a16:creationId xmlns:a16="http://schemas.microsoft.com/office/drawing/2014/main" id="{532FE917-7AAB-BBB5-DE52-E35EB9183A53}"/>
              </a:ext>
            </a:extLst>
          </p:cNvPr>
          <p:cNvSpPr txBox="1">
            <a:spLocks/>
          </p:cNvSpPr>
          <p:nvPr/>
        </p:nvSpPr>
        <p:spPr>
          <a:xfrm>
            <a:off x="522478" y="1886451"/>
            <a:ext cx="6951472" cy="4639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Trajectory</a:t>
            </a:r>
            <a:r>
              <a:rPr lang="en-US" sz="1600" dirty="0"/>
              <a:t> “struct” is the highest-level data structure</a:t>
            </a:r>
          </a:p>
          <a:p>
            <a:pPr lvl="1"/>
            <a:r>
              <a:rPr lang="en-US" sz="1600" dirty="0"/>
              <a:t>Contains NLP solver wrapper</a:t>
            </a:r>
          </a:p>
          <a:p>
            <a:pPr lvl="1"/>
            <a:r>
              <a:rPr lang="en-US" sz="1600" dirty="0"/>
              <a:t>Set of point functions and phases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en-US" sz="1600" dirty="0"/>
              <a:t> is abstract type with subtypes which apply various transcriptions</a:t>
            </a:r>
          </a:p>
          <a:p>
            <a:pPr lvl="1"/>
            <a:r>
              <a:rPr lang="en-US" sz="1600" dirty="0"/>
              <a:t>Subtypes of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en-US" sz="1600" dirty="0"/>
              <a:t> must define</a:t>
            </a:r>
          </a:p>
          <a:p>
            <a:pPr lvl="2"/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EvaluateFunctions,EvaluateJacobians,GetNLPMatricies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cs typeface="Consolas" panose="020B0609020204030204" pitchFamily="49" charset="0"/>
              </a:rPr>
              <a:t>etc</a:t>
            </a:r>
            <a:endParaRPr lang="en-US" sz="1400" dirty="0"/>
          </a:p>
          <a:p>
            <a:pPr lvl="1"/>
            <a:r>
              <a:rPr lang="en-US" sz="1600" dirty="0"/>
              <a:t>Users can implement their own subtypes of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en-US" sz="1600" dirty="0"/>
              <a:t> </a:t>
            </a:r>
          </a:p>
          <a:p>
            <a:pPr lvl="2"/>
            <a:r>
              <a:rPr lang="en-US" sz="1400" dirty="0"/>
              <a:t>Allows for quick implementation of new transcriptions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UserFunction</a:t>
            </a:r>
            <a:r>
              <a:rPr lang="en-US" sz="1600" dirty="0"/>
              <a:t> is abstract type with subtypes to wrap various user </a:t>
            </a:r>
            <a:r>
              <a:rPr lang="en-US" sz="1600" dirty="0" err="1"/>
              <a:t>funcs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ADPointFunction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AnalyticPathFunction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… wrap user functions and evaluate Jacobians with their unique method(s)</a:t>
            </a:r>
          </a:p>
        </p:txBody>
      </p:sp>
    </p:spTree>
    <p:extLst>
      <p:ext uri="{BB962C8B-B14F-4D97-AF65-F5344CB8AC3E}">
        <p14:creationId xmlns:p14="http://schemas.microsoft.com/office/powerpoint/2010/main" val="287396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220484"/>
            <a:ext cx="6951472" cy="590931"/>
          </a:xfrm>
        </p:spPr>
        <p:txBody>
          <a:bodyPr/>
          <a:lstStyle/>
          <a:p>
            <a:r>
              <a:rPr lang="en-US" dirty="0"/>
              <a:t>The Phase Abstract Type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lide Text">
                <a:extLst>
                  <a:ext uri="{FF2B5EF4-FFF2-40B4-BE49-F238E27FC236}">
                    <a16:creationId xmlns:a16="http://schemas.microsoft.com/office/drawing/2014/main" id="{38F3A7AD-BFCA-B14B-8363-A4C1A4B746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928" y="1954409"/>
                <a:ext cx="7007352" cy="4533018"/>
              </a:xfrm>
            </p:spPr>
            <p:txBody>
              <a:bodyPr/>
              <a:lstStyle/>
              <a:p>
                <a:r>
                  <a:rPr lang="en-US" dirty="0"/>
                  <a:t>Easily extendable for implementation of new transcriptions</a:t>
                </a:r>
              </a:p>
              <a:p>
                <a:pPr lvl="1"/>
                <a:r>
                  <a:rPr lang="en-US" dirty="0"/>
                  <a:t>Contains decision vector specific to the phase</a:t>
                </a:r>
              </a:p>
              <a:p>
                <a:pPr lvl="1"/>
                <a:r>
                  <a:rPr lang="en-US" dirty="0"/>
                  <a:t>Must fill and provide phase NLP sub-problem in the form:</a:t>
                </a:r>
              </a:p>
              <a:p>
                <a:pPr marL="5029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Must define specific functions</a:t>
                </a:r>
              </a:p>
              <a:p>
                <a:pPr lvl="2"/>
                <a:r>
                  <a:rPr lang="en-US" dirty="0" err="1"/>
                  <a:t>EvaluateFunctions</a:t>
                </a:r>
                <a:r>
                  <a:rPr lang="en-US" dirty="0"/>
                  <a:t> – Fills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2"/>
                <a:r>
                  <a:rPr lang="en-US" dirty="0" err="1"/>
                  <a:t>EvaluateJacobians</a:t>
                </a:r>
                <a:r>
                  <a:rPr lang="en-US" dirty="0"/>
                  <a:t> – Fills Jacobian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2"/>
                <a:r>
                  <a:rPr lang="en-US" dirty="0" err="1"/>
                  <a:t>GetNLPMatricies</a:t>
                </a:r>
                <a:r>
                  <a:rPr lang="en-US" dirty="0"/>
                  <a:t> – Provides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/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to Trajectory</a:t>
                </a:r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lide Text">
                <a:extLst>
                  <a:ext uri="{FF2B5EF4-FFF2-40B4-BE49-F238E27FC236}">
                    <a16:creationId xmlns:a16="http://schemas.microsoft.com/office/drawing/2014/main" id="{38F3A7AD-BFCA-B14B-8363-A4C1A4B74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928" y="1954409"/>
                <a:ext cx="7007352" cy="4533018"/>
              </a:xfrm>
              <a:blipFill>
                <a:blip r:embed="rId2"/>
                <a:stretch>
                  <a:fillRect l="-904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4BF951-8A78-63C7-534C-5354401A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032" y="595750"/>
            <a:ext cx="5499747" cy="66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6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2" y="1489991"/>
            <a:ext cx="6951472" cy="59093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UserFunction</a:t>
            </a:r>
            <a:r>
              <a:rPr lang="en-US" dirty="0"/>
              <a:t> Abstract Type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14" y="2185416"/>
            <a:ext cx="6507640" cy="3968249"/>
          </a:xfrm>
        </p:spPr>
        <p:txBody>
          <a:bodyPr/>
          <a:lstStyle/>
          <a:p>
            <a:r>
              <a:rPr lang="en-US" dirty="0"/>
              <a:t>Subtypes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wrap user provided functions </a:t>
            </a:r>
          </a:p>
          <a:p>
            <a:pPr lvl="1"/>
            <a:r>
              <a:rPr lang="en-US" dirty="0"/>
              <a:t>Must define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EvaluateJacobian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functions to evaluate the state, control, static parameter, and time Jacobians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Must define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GetSparsityPattern</a:t>
            </a:r>
            <a:r>
              <a:rPr lang="en-US" dirty="0">
                <a:cs typeface="Consolas" panose="020B0609020204030204" pitchFamily="49" charset="0"/>
              </a:rPr>
              <a:t> functions to provide sparsity of each Jacobian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Can be extended to employ any Jacobian evaluation method user needs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CC3CE64-BFC6-3405-FFA8-900F7B87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154" y="704335"/>
            <a:ext cx="5654086" cy="63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0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4ABD-6371-0C73-9A7C-0FA900100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cap="none" dirty="0"/>
              <a:t>DEMO: The Brachistochrone </a:t>
            </a:r>
          </a:p>
        </p:txBody>
      </p:sp>
    </p:spTree>
    <p:extLst>
      <p:ext uri="{BB962C8B-B14F-4D97-AF65-F5344CB8AC3E}">
        <p14:creationId xmlns:p14="http://schemas.microsoft.com/office/powerpoint/2010/main" val="294263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079202"/>
            <a:ext cx="6951472" cy="59093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1670133"/>
            <a:ext cx="7515527" cy="4446888"/>
          </a:xfrm>
        </p:spPr>
        <p:txBody>
          <a:bodyPr/>
          <a:lstStyle/>
          <a:p>
            <a:r>
              <a:rPr lang="en-US" dirty="0"/>
              <a:t>Can use </a:t>
            </a:r>
            <a:r>
              <a:rPr lang="en-US" dirty="0" err="1"/>
              <a:t>Ipopt</a:t>
            </a:r>
            <a:r>
              <a:rPr lang="en-US" dirty="0"/>
              <a:t> (free) or </a:t>
            </a:r>
            <a:r>
              <a:rPr lang="en-US" dirty="0" err="1"/>
              <a:t>Snopt</a:t>
            </a:r>
            <a:r>
              <a:rPr lang="en-US" dirty="0"/>
              <a:t> (paid)</a:t>
            </a:r>
          </a:p>
          <a:p>
            <a:r>
              <a:rPr lang="en-US" dirty="0"/>
              <a:t>Already quite fast but much room for performance optimizations</a:t>
            </a:r>
          </a:p>
          <a:p>
            <a:pPr lvl="1"/>
            <a:r>
              <a:rPr lang="en-US" dirty="0"/>
              <a:t>Better management of sparse matrices</a:t>
            </a:r>
          </a:p>
          <a:p>
            <a:pPr lvl="1"/>
            <a:r>
              <a:rPr lang="en-US" dirty="0"/>
              <a:t>Parallel evaluation of user functions and Jacobians</a:t>
            </a:r>
          </a:p>
          <a:p>
            <a:r>
              <a:rPr lang="en-US" dirty="0"/>
              <a:t>Clean user interface</a:t>
            </a:r>
          </a:p>
          <a:p>
            <a:r>
              <a:rPr lang="en-US" dirty="0"/>
              <a:t>Written with extensibility in mind</a:t>
            </a:r>
          </a:p>
          <a:p>
            <a:pPr lvl="1"/>
            <a:r>
              <a:rPr lang="en-US" dirty="0"/>
              <a:t>User defined domain specific transcriptions</a:t>
            </a:r>
          </a:p>
          <a:p>
            <a:pPr lvl="1"/>
            <a:r>
              <a:rPr lang="en-US" dirty="0"/>
              <a:t>User defined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UserFunction</a:t>
            </a:r>
            <a:r>
              <a:rPr lang="en-US" dirty="0" err="1">
                <a:cs typeface="Consolas" panose="020B0609020204030204" pitchFamily="49" charset="0"/>
              </a:rPr>
              <a:t>’s</a:t>
            </a:r>
            <a:endParaRPr lang="en-US" dirty="0">
              <a:cs typeface="Consolas" panose="020B0609020204030204" pitchFamily="49" charset="0"/>
            </a:endParaRPr>
          </a:p>
          <a:p>
            <a:pPr lvl="2"/>
            <a:r>
              <a:rPr lang="en-US" dirty="0">
                <a:cs typeface="Consolas" panose="020B0609020204030204" pitchFamily="49" charset="0"/>
              </a:rPr>
              <a:t>Jacobian evaluation methods not implemented in package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Non-standard user function form</a:t>
            </a:r>
          </a:p>
          <a:p>
            <a:pPr lvl="1"/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4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Betts, J.T. Practical Methods for Optimal Control and Estimation using Nonlinear Programming, 2nd </a:t>
            </a:r>
            <a:r>
              <a:rPr lang="en-US" dirty="0" err="1"/>
              <a:t>edn</a:t>
            </a:r>
            <a:r>
              <a:rPr lang="en-US" dirty="0"/>
              <a:t>. Society for Industrial and Applied Mathematics, Philadelphia (2010)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[2] Betts, J.T. Using Direct Transcription to Compute Optimal Low Thrust Transfers Between </a:t>
            </a:r>
            <a:r>
              <a:rPr lang="en-US" dirty="0" err="1"/>
              <a:t>Libration</a:t>
            </a:r>
            <a:r>
              <a:rPr lang="en-US" dirty="0"/>
              <a:t> Point Orbits. In: Fasano, G., </a:t>
            </a:r>
            <a:r>
              <a:rPr lang="en-US" dirty="0" err="1"/>
              <a:t>Pintér</a:t>
            </a:r>
            <a:r>
              <a:rPr lang="en-US" dirty="0"/>
              <a:t>, J.D. (eds) Space Engineering. Springer Optimization and Its Applications, vol 114. Springer, Cham. (2016) </a:t>
            </a:r>
            <a:r>
              <a:rPr lang="en-US" dirty="0">
                <a:hlinkClick r:id="rId2"/>
              </a:rPr>
              <a:t>https://doi.org/10.1007/978-3-319-41508-6_2</a:t>
            </a:r>
            <a:r>
              <a:rPr lang="en-US" dirty="0"/>
              <a:t>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6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185416"/>
            <a:ext cx="7248335" cy="3968249"/>
          </a:xfrm>
        </p:spPr>
        <p:txBody>
          <a:bodyPr/>
          <a:lstStyle/>
          <a:p>
            <a:r>
              <a:rPr lang="en-US" sz="2000" dirty="0"/>
              <a:t>Introduction and motivation</a:t>
            </a:r>
          </a:p>
          <a:p>
            <a:r>
              <a:rPr lang="en-US" sz="2000" dirty="0"/>
              <a:t>Optimal control and nonlinear programming</a:t>
            </a:r>
          </a:p>
          <a:p>
            <a:r>
              <a:rPr lang="en-US" sz="2000" dirty="0"/>
              <a:t>Direct transcription with </a:t>
            </a:r>
            <a:r>
              <a:rPr lang="en-US" sz="2000" dirty="0" err="1"/>
              <a:t>Lobatto</a:t>
            </a:r>
            <a:r>
              <a:rPr lang="en-US" sz="2000" dirty="0"/>
              <a:t> IIIA Collocation</a:t>
            </a:r>
          </a:p>
          <a:p>
            <a:r>
              <a:rPr lang="en-US" sz="2000" dirty="0"/>
              <a:t>Overview of DirectTranscription.jl design</a:t>
            </a:r>
          </a:p>
          <a:p>
            <a:r>
              <a:rPr lang="en-US" sz="2000" dirty="0"/>
              <a:t>A simple example : The Brachistochrone</a:t>
            </a:r>
          </a:p>
          <a:p>
            <a:r>
              <a:rPr lang="en-US" sz="2000" dirty="0"/>
              <a:t>Conclusion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01019"/>
            <a:ext cx="8711826" cy="721904"/>
          </a:xfrm>
        </p:spPr>
        <p:txBody>
          <a:bodyPr/>
          <a:lstStyle/>
          <a:p>
            <a:r>
              <a:rPr lang="en-US" dirty="0"/>
              <a:t>Why another trajectory optimization tool?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07" y="1888732"/>
            <a:ext cx="7597167" cy="3968249"/>
          </a:xfrm>
        </p:spPr>
        <p:txBody>
          <a:bodyPr/>
          <a:lstStyle/>
          <a:p>
            <a:r>
              <a:rPr lang="en-US" dirty="0"/>
              <a:t>Existing multi-phase trajectory optimization tools</a:t>
            </a:r>
          </a:p>
          <a:p>
            <a:pPr lvl="1"/>
            <a:r>
              <a:rPr lang="en-US" dirty="0"/>
              <a:t>GPOPS-II → Requires license and written in pure MATLAB </a:t>
            </a:r>
          </a:p>
          <a:p>
            <a:pPr lvl="1"/>
            <a:r>
              <a:rPr lang="en-US" dirty="0" err="1"/>
              <a:t>Dymos</a:t>
            </a:r>
            <a:r>
              <a:rPr lang="en-US" dirty="0"/>
              <a:t> → User provided functions written in Python</a:t>
            </a:r>
          </a:p>
          <a:p>
            <a:pPr lvl="1"/>
            <a:r>
              <a:rPr lang="en-US" dirty="0"/>
              <a:t>CSALT → No AD and poor documentation, requires SNOPT</a:t>
            </a:r>
          </a:p>
          <a:p>
            <a:r>
              <a:rPr lang="en-US" dirty="0"/>
              <a:t>None of these tools are extensible!</a:t>
            </a:r>
          </a:p>
          <a:p>
            <a:pPr lvl="1"/>
            <a:r>
              <a:rPr lang="en-US" dirty="0"/>
              <a:t>You’re stuck with the transcription methods you’re given</a:t>
            </a:r>
          </a:p>
          <a:p>
            <a:pPr lvl="1"/>
            <a:r>
              <a:rPr lang="en-US" dirty="0"/>
              <a:t>Limits research on new transcription methods</a:t>
            </a:r>
          </a:p>
          <a:p>
            <a:pPr lvl="1"/>
            <a:r>
              <a:rPr lang="en-US" dirty="0"/>
              <a:t>Many specialized tools developed from scratch</a:t>
            </a:r>
            <a:endParaRPr lang="en-US" sz="1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5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499616"/>
            <a:ext cx="7489417" cy="590931"/>
          </a:xfrm>
        </p:spPr>
        <p:txBody>
          <a:bodyPr/>
          <a:lstStyle/>
          <a:p>
            <a:r>
              <a:rPr lang="en-US" dirty="0"/>
              <a:t>Goals of DirectTranscription.jl 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64" y="2090547"/>
            <a:ext cx="6951472" cy="3968249"/>
          </a:xfrm>
        </p:spPr>
        <p:txBody>
          <a:bodyPr/>
          <a:lstStyle/>
          <a:p>
            <a:r>
              <a:rPr lang="en-US" dirty="0"/>
              <a:t>Use not limited by paywall</a:t>
            </a:r>
          </a:p>
          <a:p>
            <a:r>
              <a:rPr lang="en-US" dirty="0"/>
              <a:t>Fast performance </a:t>
            </a:r>
          </a:p>
          <a:p>
            <a:pPr lvl="1"/>
            <a:r>
              <a:rPr lang="en-US" dirty="0"/>
              <a:t>This is HPC II after all…</a:t>
            </a:r>
          </a:p>
          <a:p>
            <a:r>
              <a:rPr lang="en-US" dirty="0"/>
              <a:t>Fast user development </a:t>
            </a:r>
          </a:p>
          <a:p>
            <a:r>
              <a:rPr lang="en-US" dirty="0"/>
              <a:t>Options for computing Jacobians of user functions</a:t>
            </a:r>
          </a:p>
          <a:p>
            <a:pPr lvl="1"/>
            <a:r>
              <a:rPr lang="en-US" dirty="0"/>
              <a:t>Source-to-source, forward, and reverse mode AD</a:t>
            </a:r>
          </a:p>
          <a:p>
            <a:pPr lvl="1"/>
            <a:r>
              <a:rPr lang="en-US" dirty="0"/>
              <a:t>User provided analytical Jacobians</a:t>
            </a:r>
          </a:p>
          <a:p>
            <a:pPr lvl="1"/>
            <a:r>
              <a:rPr lang="en-US" dirty="0"/>
              <a:t>Finite difference</a:t>
            </a:r>
          </a:p>
          <a:p>
            <a:r>
              <a:rPr lang="en-US" dirty="0"/>
              <a:t>Extensible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7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Julia?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185416"/>
            <a:ext cx="7470167" cy="3968249"/>
          </a:xfrm>
        </p:spPr>
        <p:txBody>
          <a:bodyPr/>
          <a:lstStyle/>
          <a:p>
            <a:r>
              <a:rPr lang="en-US" sz="1600" dirty="0"/>
              <a:t>High-level dynamic language with JIT compilation</a:t>
            </a:r>
          </a:p>
          <a:p>
            <a:pPr lvl="1"/>
            <a:r>
              <a:rPr lang="en-US" sz="1600" dirty="0"/>
              <a:t>Syntax similar to MATLAB and Python</a:t>
            </a:r>
          </a:p>
          <a:p>
            <a:pPr lvl="1"/>
            <a:r>
              <a:rPr lang="en-US" sz="1600" dirty="0"/>
              <a:t>Speed that nearly rivals C/Fortran</a:t>
            </a:r>
          </a:p>
          <a:p>
            <a:r>
              <a:rPr lang="en-US" sz="1600" dirty="0"/>
              <a:t>Multiple dispatch paradigm </a:t>
            </a:r>
          </a:p>
          <a:p>
            <a:pPr lvl="1"/>
            <a:r>
              <a:rPr lang="en-US" sz="1600" dirty="0"/>
              <a:t>Extensibility of nearly all Julia packages </a:t>
            </a:r>
          </a:p>
          <a:p>
            <a:r>
              <a:rPr lang="en-US" sz="1600" dirty="0"/>
              <a:t>Many differentiation libraries</a:t>
            </a:r>
          </a:p>
          <a:p>
            <a:pPr lvl="1"/>
            <a:r>
              <a:rPr lang="en-US" sz="1600" dirty="0" err="1"/>
              <a:t>Zygote.jl</a:t>
            </a:r>
            <a:r>
              <a:rPr lang="en-US" sz="1600" dirty="0"/>
              <a:t> and </a:t>
            </a:r>
            <a:r>
              <a:rPr lang="en-US" sz="1600" dirty="0" err="1"/>
              <a:t>Enzyme.jl</a:t>
            </a:r>
            <a:r>
              <a:rPr lang="en-US" sz="1600" dirty="0"/>
              <a:t> (Source-to-source AD)</a:t>
            </a:r>
          </a:p>
          <a:p>
            <a:pPr lvl="1"/>
            <a:r>
              <a:rPr lang="en-US" sz="1600" dirty="0" err="1"/>
              <a:t>ForwardDiff.jl</a:t>
            </a:r>
            <a:r>
              <a:rPr lang="en-US" sz="1600" dirty="0"/>
              <a:t> and </a:t>
            </a:r>
            <a:r>
              <a:rPr lang="en-US" sz="1600" dirty="0" err="1"/>
              <a:t>ReverseDiff.jl</a:t>
            </a:r>
            <a:r>
              <a:rPr lang="en-US" sz="1600" dirty="0"/>
              <a:t> (Forward and reverse mode AD)</a:t>
            </a:r>
          </a:p>
          <a:p>
            <a:pPr lvl="1"/>
            <a:r>
              <a:rPr lang="en-US" sz="1600" dirty="0" err="1"/>
              <a:t>FiniteDiff.jl</a:t>
            </a:r>
            <a:r>
              <a:rPr lang="en-US" sz="1600" dirty="0"/>
              <a:t> (Sparse Jacobians via coloring vectors)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1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Nonlinear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E269ACF-50A4-F4FE-C50B-37A41330417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1626746"/>
                  </p:ext>
                </p:extLst>
              </p:nvPr>
            </p:nvGraphicFramePr>
            <p:xfrm>
              <a:off x="1963608" y="2325611"/>
              <a:ext cx="4158112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3557">
                      <a:extLst>
                        <a:ext uri="{9D8B030D-6E8A-4147-A177-3AD203B41FA5}">
                          <a16:colId xmlns:a16="http://schemas.microsoft.com/office/drawing/2014/main" val="2943984081"/>
                        </a:ext>
                      </a:extLst>
                    </a:gridCol>
                    <a:gridCol w="2854555">
                      <a:extLst>
                        <a:ext uri="{9D8B030D-6E8A-4147-A177-3AD203B41FA5}">
                          <a16:colId xmlns:a16="http://schemas.microsoft.com/office/drawing/2014/main" val="201818185"/>
                        </a:ext>
                      </a:extLst>
                    </a:gridCol>
                  </a:tblGrid>
                  <a:tr h="3150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Minimize: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5847193"/>
                      </a:ext>
                    </a:extLst>
                  </a:tr>
                  <a:tr h="31113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Subject to: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𝐿𝐵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𝑈𝐵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953715"/>
                      </a:ext>
                    </a:extLst>
                  </a:tr>
                  <a:tr h="311139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𝐿𝐵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𝑈𝐵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2551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E269ACF-50A4-F4FE-C50B-37A41330417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1626746"/>
                  </p:ext>
                </p:extLst>
              </p:nvPr>
            </p:nvGraphicFramePr>
            <p:xfrm>
              <a:off x="1963608" y="2325611"/>
              <a:ext cx="4158112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3557">
                      <a:extLst>
                        <a:ext uri="{9D8B030D-6E8A-4147-A177-3AD203B41FA5}">
                          <a16:colId xmlns:a16="http://schemas.microsoft.com/office/drawing/2014/main" val="2943984081"/>
                        </a:ext>
                      </a:extLst>
                    </a:gridCol>
                    <a:gridCol w="2854555">
                      <a:extLst>
                        <a:ext uri="{9D8B030D-6E8A-4147-A177-3AD203B41FA5}">
                          <a16:colId xmlns:a16="http://schemas.microsoft.com/office/drawing/2014/main" val="20181818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Minimize: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575" t="-7407" b="-2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584719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Subject to: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575" t="-111538" b="-11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5371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575" t="-203704" b="-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2551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lide Text">
                <a:extLst>
                  <a:ext uri="{FF2B5EF4-FFF2-40B4-BE49-F238E27FC236}">
                    <a16:creationId xmlns:a16="http://schemas.microsoft.com/office/drawing/2014/main" id="{5858CF9E-A1DE-1320-2A21-E00796309C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6928" y="3526549"/>
                <a:ext cx="8269064" cy="30763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600"/>
                  </a:spcBef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130000"/>
                  </a:lnSpc>
                  <a:spcBef>
                    <a:spcPts val="600"/>
                  </a:spcBef>
                  <a:buClr>
                    <a:schemeClr val="tx2"/>
                  </a:buClr>
                  <a:buSzPct val="120000"/>
                  <a:buFont typeface="System Font Regular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130000"/>
                  </a:lnSpc>
                  <a:spcBef>
                    <a:spcPts val="600"/>
                  </a:spcBef>
                  <a:buClr>
                    <a:schemeClr val="tx2"/>
                  </a:buClr>
                  <a:buSzPct val="120000"/>
                  <a:buFont typeface="System Font Regular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130000"/>
                  </a:lnSpc>
                  <a:spcBef>
                    <a:spcPts val="600"/>
                  </a:spcBef>
                  <a:buClr>
                    <a:schemeClr val="tx2"/>
                  </a:buClr>
                  <a:buSzPct val="120000"/>
                  <a:buFont typeface="System Font Regular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130000"/>
                  </a:lnSpc>
                  <a:spcBef>
                    <a:spcPts val="600"/>
                  </a:spcBef>
                  <a:buClr>
                    <a:schemeClr val="tx2"/>
                  </a:buClr>
                  <a:buSzPct val="120000"/>
                  <a:buFont typeface="System Font Regular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is a vector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decision variables,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100≤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≤~1,000,000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a nonlinear function to be minimized subject to constraints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is a vector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nonlinear functions,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b="1" dirty="0"/>
              </a:p>
              <a:p>
                <a:pPr lvl="1"/>
                <a:r>
                  <a:rPr lang="en-US" sz="1600" dirty="0"/>
                  <a:t>In general,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are very sparse</a:t>
                </a:r>
                <a:r>
                  <a:rPr lang="en-US" sz="1600" b="1" dirty="0"/>
                  <a:t> </a:t>
                </a:r>
              </a:p>
              <a:p>
                <a:r>
                  <a:rPr lang="en-US" sz="1600" dirty="0"/>
                  <a:t>Can exploit separability [2]: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𝑩𝒒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; 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𝑩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7" name="Slide Text">
                <a:extLst>
                  <a:ext uri="{FF2B5EF4-FFF2-40B4-BE49-F238E27FC236}">
                    <a16:creationId xmlns:a16="http://schemas.microsoft.com/office/drawing/2014/main" id="{5858CF9E-A1DE-1320-2A21-E0079630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3526549"/>
                <a:ext cx="8269064" cy="3076381"/>
              </a:xfrm>
              <a:prstGeom prst="rect">
                <a:avLst/>
              </a:prstGeom>
              <a:blipFill>
                <a:blip r:embed="rId3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lide Note">
                <a:extLst>
                  <a:ext uri="{FF2B5EF4-FFF2-40B4-BE49-F238E27FC236}">
                    <a16:creationId xmlns:a16="http://schemas.microsoft.com/office/drawing/2014/main" id="{9442F6CE-B7E9-CE4E-6BF4-1277F00FD8AA}"/>
                  </a:ext>
                </a:extLst>
              </p:cNvPr>
              <p:cNvSpPr txBox="1"/>
              <p:nvPr/>
            </p:nvSpPr>
            <p:spPr>
              <a:xfrm>
                <a:off x="7756738" y="4395206"/>
                <a:ext cx="215850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NOTE: </a:t>
                </a:r>
                <a:r>
                  <a:rPr lang="en-US" sz="1600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Only need to differentiate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𝒒</m:t>
                    </m:r>
                    <m:r>
                      <a:rPr lang="en-U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𝒙</m:t>
                    </m:r>
                    <m:r>
                      <a:rPr lang="en-U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</a:p>
            </p:txBody>
          </p:sp>
        </mc:Choice>
        <mc:Fallback>
          <p:sp>
            <p:nvSpPr>
              <p:cNvPr id="9" name="Slide Note">
                <a:extLst>
                  <a:ext uri="{FF2B5EF4-FFF2-40B4-BE49-F238E27FC236}">
                    <a16:creationId xmlns:a16="http://schemas.microsoft.com/office/drawing/2014/main" id="{9442F6CE-B7E9-CE4E-6BF4-1277F00FD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738" y="4395206"/>
                <a:ext cx="2158508" cy="584775"/>
              </a:xfrm>
              <a:prstGeom prst="rect">
                <a:avLst/>
              </a:prstGeom>
              <a:blipFill>
                <a:blip r:embed="rId4"/>
                <a:stretch>
                  <a:fillRect l="-1170" t="-4255" b="-12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" descr="Dashed Arrow">
            <a:extLst>
              <a:ext uri="{FF2B5EF4-FFF2-40B4-BE49-F238E27FC236}">
                <a16:creationId xmlns:a16="http://schemas.microsoft.com/office/drawing/2014/main" id="{8B09A4CA-8D6A-7DC7-F539-D3349E1A0D75}"/>
              </a:ext>
            </a:extLst>
          </p:cNvPr>
          <p:cNvSpPr/>
          <p:nvPr/>
        </p:nvSpPr>
        <p:spPr>
          <a:xfrm rot="3410060" flipV="1">
            <a:off x="7057173" y="4446857"/>
            <a:ext cx="1399130" cy="1664208"/>
          </a:xfrm>
          <a:prstGeom prst="arc">
            <a:avLst>
              <a:gd name="adj1" fmla="val 16200000"/>
              <a:gd name="adj2" fmla="val 4002257"/>
            </a:avLst>
          </a:prstGeom>
          <a:ln w="20320">
            <a:solidFill>
              <a:schemeClr val="tx2"/>
            </a:solidFill>
            <a:prstDash val="dash"/>
            <a:headEnd type="arrow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0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01018"/>
            <a:ext cx="8731076" cy="1089529"/>
          </a:xfrm>
        </p:spPr>
        <p:txBody>
          <a:bodyPr/>
          <a:lstStyle/>
          <a:p>
            <a:r>
              <a:rPr lang="en-US" dirty="0"/>
              <a:t>The multi-phase optimal control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lide Text">
                <a:extLst>
                  <a:ext uri="{FF2B5EF4-FFF2-40B4-BE49-F238E27FC236}">
                    <a16:creationId xmlns:a16="http://schemas.microsoft.com/office/drawing/2014/main" id="{38F3A7AD-BFCA-B14B-8363-A4C1A4B746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927" y="2185417"/>
                <a:ext cx="8324825" cy="952420"/>
              </a:xfrm>
            </p:spPr>
            <p:txBody>
              <a:bodyPr/>
              <a:lstStyle/>
              <a:p>
                <a:r>
                  <a:rPr lang="en-US" dirty="0"/>
                  <a:t>Optimal control problem = NLP problem with infinite number of variables [1]</a:t>
                </a:r>
              </a:p>
              <a:p>
                <a:r>
                  <a:rPr lang="en-US" dirty="0"/>
                  <a:t>The optimal control problem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phases: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Slide Text">
                <a:extLst>
                  <a:ext uri="{FF2B5EF4-FFF2-40B4-BE49-F238E27FC236}">
                    <a16:creationId xmlns:a16="http://schemas.microsoft.com/office/drawing/2014/main" id="{38F3A7AD-BFCA-B14B-8363-A4C1A4B74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927" y="2185417"/>
                <a:ext cx="8324825" cy="952420"/>
              </a:xfrm>
              <a:blipFill>
                <a:blip r:embed="rId2"/>
                <a:stretch>
                  <a:fillRect l="-76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1535DBE-5130-A970-ADEC-C46ABC3D730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59817700"/>
                  </p:ext>
                </p:extLst>
              </p:nvPr>
            </p:nvGraphicFramePr>
            <p:xfrm>
              <a:off x="566927" y="3082001"/>
              <a:ext cx="10328871" cy="36631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1118">
                      <a:extLst>
                        <a:ext uri="{9D8B030D-6E8A-4147-A177-3AD203B41FA5}">
                          <a16:colId xmlns:a16="http://schemas.microsoft.com/office/drawing/2014/main" val="2943984081"/>
                        </a:ext>
                      </a:extLst>
                    </a:gridCol>
                    <a:gridCol w="8767753">
                      <a:extLst>
                        <a:ext uri="{9D8B030D-6E8A-4147-A177-3AD203B41FA5}">
                          <a16:colId xmlns:a16="http://schemas.microsoft.com/office/drawing/2014/main" val="201818185"/>
                        </a:ext>
                      </a:extLst>
                    </a:gridCol>
                  </a:tblGrid>
                  <a:tr h="483719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2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Minimize: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nary>
                                      <m:nary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𝑑𝑡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5847193"/>
                      </a:ext>
                    </a:extLst>
                  </a:tr>
                  <a:tr h="47561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Subject to: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∀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=1,2,…,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953715"/>
                      </a:ext>
                    </a:extLst>
                  </a:tr>
                  <a:tr h="475614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𝐿𝐵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𝑈𝐵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∀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=1,2,…,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228620"/>
                      </a:ext>
                    </a:extLst>
                  </a:tr>
                  <a:tr h="483719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𝐿𝐵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𝑈𝐵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∀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=1,2,…,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4679291"/>
                      </a:ext>
                    </a:extLst>
                  </a:tr>
                  <a:tr h="483719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𝐿𝐵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𝑈𝐵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∀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=1,2,…,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646046"/>
                      </a:ext>
                    </a:extLst>
                  </a:tr>
                  <a:tr h="483719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𝐿𝐵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𝑈𝐵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=1,2,…,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4395416"/>
                      </a:ext>
                    </a:extLst>
                  </a:tr>
                  <a:tr h="483719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𝐿𝐵</m:t>
                                    </m:r>
                                  </m:sub>
                                </m:sSub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23624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1535DBE-5130-A970-ADEC-C46ABC3D730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59817700"/>
                  </p:ext>
                </p:extLst>
              </p:nvPr>
            </p:nvGraphicFramePr>
            <p:xfrm>
              <a:off x="566927" y="3082001"/>
              <a:ext cx="10328871" cy="36631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1118">
                      <a:extLst>
                        <a:ext uri="{9D8B030D-6E8A-4147-A177-3AD203B41FA5}">
                          <a16:colId xmlns:a16="http://schemas.microsoft.com/office/drawing/2014/main" val="2943984081"/>
                        </a:ext>
                      </a:extLst>
                    </a:gridCol>
                    <a:gridCol w="8767753">
                      <a:extLst>
                        <a:ext uri="{9D8B030D-6E8A-4147-A177-3AD203B41FA5}">
                          <a16:colId xmlns:a16="http://schemas.microsoft.com/office/drawing/2014/main" val="201818185"/>
                        </a:ext>
                      </a:extLst>
                    </a:gridCol>
                  </a:tblGrid>
                  <a:tr h="77705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2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Minimize: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00" t="-114516" r="-145" b="-367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5847193"/>
                      </a:ext>
                    </a:extLst>
                  </a:tr>
                  <a:tr h="47561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Subject to: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00" t="-359459" r="-145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53715"/>
                      </a:ext>
                    </a:extLst>
                  </a:tr>
                  <a:tr h="475614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00" t="-447368" r="-145" b="-4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4228620"/>
                      </a:ext>
                    </a:extLst>
                  </a:tr>
                  <a:tr h="483719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00" t="-547368" r="-145" b="-3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4679291"/>
                      </a:ext>
                    </a:extLst>
                  </a:tr>
                  <a:tr h="483719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00" t="-647368" r="-145" b="-2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46046"/>
                      </a:ext>
                    </a:extLst>
                  </a:tr>
                  <a:tr h="483719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00" t="-728205" r="-145" b="-974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4395416"/>
                      </a:ext>
                    </a:extLst>
                  </a:tr>
                  <a:tr h="483719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00" t="-850000" r="-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3624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148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Lobatto</a:t>
            </a:r>
            <a:r>
              <a:rPr lang="en-US" dirty="0"/>
              <a:t> IIIA Collocation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lide Text">
                <a:extLst>
                  <a:ext uri="{FF2B5EF4-FFF2-40B4-BE49-F238E27FC236}">
                    <a16:creationId xmlns:a16="http://schemas.microsoft.com/office/drawing/2014/main" id="{38F3A7AD-BFCA-B14B-8363-A4C1A4B746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928" y="2185416"/>
                <a:ext cx="7489417" cy="3968249"/>
              </a:xfrm>
            </p:spPr>
            <p:txBody>
              <a:bodyPr/>
              <a:lstStyle/>
              <a:p>
                <a:r>
                  <a:rPr lang="en-US" dirty="0"/>
                  <a:t>Method to “transcribe” the optimal control problem as an NLP problem</a:t>
                </a:r>
              </a:p>
              <a:p>
                <a:r>
                  <a:rPr lang="en-US" dirty="0"/>
                  <a:t>Class of implicit Runge-</a:t>
                </a:r>
                <a:r>
                  <a:rPr lang="en-US" dirty="0" err="1"/>
                  <a:t>Kutta</a:t>
                </a:r>
                <a:r>
                  <a:rPr lang="en-US" dirty="0"/>
                  <a:t> methods</a:t>
                </a:r>
              </a:p>
              <a:p>
                <a:r>
                  <a:rPr lang="en-US" dirty="0" err="1"/>
                  <a:t>Lobatto</a:t>
                </a:r>
                <a:r>
                  <a:rPr lang="en-US" dirty="0"/>
                  <a:t> IIIA S = 3 defect constraints [2]:</a:t>
                </a:r>
              </a:p>
              <a:p>
                <a:pPr marL="0" indent="0">
                  <a:buNone/>
                </a:pPr>
                <a:r>
                  <a:rPr lang="en-US" dirty="0"/>
                  <a:t>	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    </a:t>
                </a:r>
                <a:r>
                  <a:rPr lang="en-US" dirty="0"/>
                  <a:t> 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Slide Text">
                <a:extLst>
                  <a:ext uri="{FF2B5EF4-FFF2-40B4-BE49-F238E27FC236}">
                    <a16:creationId xmlns:a16="http://schemas.microsoft.com/office/drawing/2014/main" id="{38F3A7AD-BFCA-B14B-8363-A4C1A4B74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928" y="2185416"/>
                <a:ext cx="7489417" cy="3968249"/>
              </a:xfrm>
              <a:blipFill>
                <a:blip r:embed="rId2"/>
                <a:stretch>
                  <a:fillRect l="-846" t="-639" r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14D3686A-5937-5435-E5C7-8F5472F1876A}"/>
              </a:ext>
            </a:extLst>
          </p:cNvPr>
          <p:cNvSpPr/>
          <p:nvPr/>
        </p:nvSpPr>
        <p:spPr>
          <a:xfrm>
            <a:off x="7090076" y="3732196"/>
            <a:ext cx="644892" cy="3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463F85-9DEA-CDBE-918B-F976C39194FB}"/>
                  </a:ext>
                </a:extLst>
              </p:cNvPr>
              <p:cNvSpPr txBox="1"/>
              <p:nvPr/>
            </p:nvSpPr>
            <p:spPr>
              <a:xfrm>
                <a:off x="8056345" y="3661757"/>
                <a:ext cx="3291840" cy="2181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463F85-9DEA-CDBE-918B-F976C3919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45" y="3661757"/>
                <a:ext cx="3291840" cy="2181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59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-topic">
            <a:extLst>
              <a:ext uri="{FF2B5EF4-FFF2-40B4-BE49-F238E27FC236}">
                <a16:creationId xmlns:a16="http://schemas.microsoft.com/office/drawing/2014/main" id="{B0882130-6200-324C-8A79-B506D3428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cap="none" dirty="0"/>
              <a:t>DirectTranscription.jl Design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6518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926</Words>
  <Application>Microsoft Macintosh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Regular</vt:lpstr>
      <vt:lpstr>Cambria Math</vt:lpstr>
      <vt:lpstr>Consolas</vt:lpstr>
      <vt:lpstr>Georgia</vt:lpstr>
      <vt:lpstr>System Font Regular</vt:lpstr>
      <vt:lpstr>Office Theme</vt:lpstr>
      <vt:lpstr>DirectTranscription.jl : A Julian Approach to Multi-Phase Trajectory Optimization</vt:lpstr>
      <vt:lpstr>Overview</vt:lpstr>
      <vt:lpstr>Why another trajectory optimization tool?</vt:lpstr>
      <vt:lpstr>Goals of DirectTranscription.jl </vt:lpstr>
      <vt:lpstr>Why Julia?</vt:lpstr>
      <vt:lpstr>Sparse Nonlinear Programming</vt:lpstr>
      <vt:lpstr>The multi-phase optimal control problem</vt:lpstr>
      <vt:lpstr>Lobatto IIIA Collocation</vt:lpstr>
      <vt:lpstr>DirectTranscription.jl Design </vt:lpstr>
      <vt:lpstr>High Level Overview</vt:lpstr>
      <vt:lpstr>The Phase Abstract Type</vt:lpstr>
      <vt:lpstr>The UserFunction Abstract Type</vt:lpstr>
      <vt:lpstr>DEMO: The Brachistochrone </vt:lpstr>
      <vt:lpstr>Summary</vt:lpstr>
      <vt:lpstr>References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Grant Hecht</cp:lastModifiedBy>
  <cp:revision>82</cp:revision>
  <dcterms:created xsi:type="dcterms:W3CDTF">2019-04-04T19:20:28Z</dcterms:created>
  <dcterms:modified xsi:type="dcterms:W3CDTF">2022-05-05T17:46:15Z</dcterms:modified>
  <cp:category/>
</cp:coreProperties>
</file>