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FDC81-FE12-4EF9-B53C-B85508348108}" v="1" dt="2022-11-14T18:38:40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am, Chris R. (GSFC-5950)" userId="832f975c-945e-46d9-8744-c7ece5595720" providerId="ADAL" clId="{F06FDC81-FE12-4EF9-B53C-B85508348108}"/>
    <pc:docChg chg="custSel addSld modSld">
      <pc:chgData name="Gnam, Chris R. (GSFC-5950)" userId="832f975c-945e-46d9-8744-c7ece5595720" providerId="ADAL" clId="{F06FDC81-FE12-4EF9-B53C-B85508348108}" dt="2022-11-14T18:55:31.563" v="1585" actId="20577"/>
      <pc:docMkLst>
        <pc:docMk/>
      </pc:docMkLst>
      <pc:sldChg chg="addSp delSp modSp mod modClrScheme chgLayout">
        <pc:chgData name="Gnam, Chris R. (GSFC-5950)" userId="832f975c-945e-46d9-8744-c7ece5595720" providerId="ADAL" clId="{F06FDC81-FE12-4EF9-B53C-B85508348108}" dt="2022-11-14T18:38:47.426" v="33" actId="700"/>
        <pc:sldMkLst>
          <pc:docMk/>
          <pc:sldMk cId="417730475" sldId="256"/>
        </pc:sldMkLst>
        <pc:spChg chg="mod ord">
          <ac:chgData name="Gnam, Chris R. (GSFC-5950)" userId="832f975c-945e-46d9-8744-c7ece5595720" providerId="ADAL" clId="{F06FDC81-FE12-4EF9-B53C-B85508348108}" dt="2022-11-14T18:38:47.426" v="33" actId="700"/>
          <ac:spMkLst>
            <pc:docMk/>
            <pc:sldMk cId="417730475" sldId="256"/>
            <ac:spMk id="2" creationId="{336C3DE1-9D62-4B4F-990D-9A785F233C06}"/>
          </ac:spMkLst>
        </pc:spChg>
        <pc:spChg chg="del mod ord">
          <ac:chgData name="Gnam, Chris R. (GSFC-5950)" userId="832f975c-945e-46d9-8744-c7ece5595720" providerId="ADAL" clId="{F06FDC81-FE12-4EF9-B53C-B85508348108}" dt="2022-11-14T18:38:47.426" v="33" actId="700"/>
          <ac:spMkLst>
            <pc:docMk/>
            <pc:sldMk cId="417730475" sldId="256"/>
            <ac:spMk id="3" creationId="{08FD9271-CFA9-45AF-A4DB-8A29956BA8FA}"/>
          </ac:spMkLst>
        </pc:spChg>
        <pc:spChg chg="add mod ord">
          <ac:chgData name="Gnam, Chris R. (GSFC-5950)" userId="832f975c-945e-46d9-8744-c7ece5595720" providerId="ADAL" clId="{F06FDC81-FE12-4EF9-B53C-B85508348108}" dt="2022-11-14T18:38:47.426" v="33" actId="700"/>
          <ac:spMkLst>
            <pc:docMk/>
            <pc:sldMk cId="417730475" sldId="256"/>
            <ac:spMk id="4" creationId="{9ACBAF95-A9C3-4FEA-A6F6-CCF2A17A1FD8}"/>
          </ac:spMkLst>
        </pc:spChg>
      </pc:sldChg>
      <pc:sldChg chg="modSp new mod">
        <pc:chgData name="Gnam, Chris R. (GSFC-5950)" userId="832f975c-945e-46d9-8744-c7ece5595720" providerId="ADAL" clId="{F06FDC81-FE12-4EF9-B53C-B85508348108}" dt="2022-11-14T18:46:41.049" v="971" actId="20577"/>
        <pc:sldMkLst>
          <pc:docMk/>
          <pc:sldMk cId="4101850829" sldId="257"/>
        </pc:sldMkLst>
        <pc:spChg chg="mod">
          <ac:chgData name="Gnam, Chris R. (GSFC-5950)" userId="832f975c-945e-46d9-8744-c7ece5595720" providerId="ADAL" clId="{F06FDC81-FE12-4EF9-B53C-B85508348108}" dt="2022-11-14T18:39:22.264" v="124" actId="20577"/>
          <ac:spMkLst>
            <pc:docMk/>
            <pc:sldMk cId="4101850829" sldId="257"/>
            <ac:spMk id="2" creationId="{D5D8EB61-CEE5-4C4A-A0F7-2C5BD6325204}"/>
          </ac:spMkLst>
        </pc:spChg>
        <pc:spChg chg="mod">
          <ac:chgData name="Gnam, Chris R. (GSFC-5950)" userId="832f975c-945e-46d9-8744-c7ece5595720" providerId="ADAL" clId="{F06FDC81-FE12-4EF9-B53C-B85508348108}" dt="2022-11-14T18:46:41.049" v="971" actId="20577"/>
          <ac:spMkLst>
            <pc:docMk/>
            <pc:sldMk cId="4101850829" sldId="257"/>
            <ac:spMk id="3" creationId="{5655AF4B-3A28-449F-8DC0-70C16E47F517}"/>
          </ac:spMkLst>
        </pc:spChg>
      </pc:sldChg>
      <pc:sldChg chg="addSp delSp modSp new mod">
        <pc:chgData name="Gnam, Chris R. (GSFC-5950)" userId="832f975c-945e-46d9-8744-c7ece5595720" providerId="ADAL" clId="{F06FDC81-FE12-4EF9-B53C-B85508348108}" dt="2022-11-14T18:55:31.563" v="1585" actId="20577"/>
        <pc:sldMkLst>
          <pc:docMk/>
          <pc:sldMk cId="3503917654" sldId="258"/>
        </pc:sldMkLst>
        <pc:spChg chg="mod">
          <ac:chgData name="Gnam, Chris R. (GSFC-5950)" userId="832f975c-945e-46d9-8744-c7ece5595720" providerId="ADAL" clId="{F06FDC81-FE12-4EF9-B53C-B85508348108}" dt="2022-11-14T18:46:37.450" v="970" actId="20577"/>
          <ac:spMkLst>
            <pc:docMk/>
            <pc:sldMk cId="3503917654" sldId="258"/>
            <ac:spMk id="2" creationId="{AE2E4C17-816D-4FFB-88F3-EBC536332C3E}"/>
          </ac:spMkLst>
        </pc:spChg>
        <pc:spChg chg="del mod">
          <ac:chgData name="Gnam, Chris R. (GSFC-5950)" userId="832f975c-945e-46d9-8744-c7ece5595720" providerId="ADAL" clId="{F06FDC81-FE12-4EF9-B53C-B85508348108}" dt="2022-11-14T18:49:05.020" v="1265" actId="478"/>
          <ac:spMkLst>
            <pc:docMk/>
            <pc:sldMk cId="3503917654" sldId="258"/>
            <ac:spMk id="3" creationId="{120B0132-CB0E-4F8D-9B04-72C83076182C}"/>
          </ac:spMkLst>
        </pc:spChg>
        <pc:graphicFrameChg chg="add mod modGraphic">
          <ac:chgData name="Gnam, Chris R. (GSFC-5950)" userId="832f975c-945e-46d9-8744-c7ece5595720" providerId="ADAL" clId="{F06FDC81-FE12-4EF9-B53C-B85508348108}" dt="2022-11-14T18:55:31.563" v="1585" actId="20577"/>
          <ac:graphicFrameMkLst>
            <pc:docMk/>
            <pc:sldMk cId="3503917654" sldId="258"/>
            <ac:graphicFrameMk id="4" creationId="{EDEE28A4-F9D2-4CE8-B063-5AD7FC9A2F9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7E60-2115-40D8-B7B6-A7BDA1B0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543"/>
            <a:ext cx="6377247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883E5-260A-423B-A6B8-A55AB6A6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A439B-537A-41EF-9710-3FAB28F2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67E46-F986-49BE-BC79-372EB8DB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9BE-6F0B-5442-BB27-FA76B2F516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70367C0-9A42-4B7E-A798-BE40F117BA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72" y="3801823"/>
            <a:ext cx="5257828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67FD75-A328-4322-95FF-C7618FD1065F}"/>
              </a:ext>
            </a:extLst>
          </p:cNvPr>
          <p:cNvCxnSpPr/>
          <p:nvPr userDrawn="1"/>
        </p:nvCxnSpPr>
        <p:spPr>
          <a:xfrm>
            <a:off x="0" y="1251199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B80A648-7C68-4705-9ADA-D3F1B060E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6637" y="40915"/>
            <a:ext cx="1145478" cy="1088489"/>
          </a:xfrm>
          <a:prstGeom prst="rect">
            <a:avLst/>
          </a:prstGeom>
        </p:spPr>
      </p:pic>
      <p:pic>
        <p:nvPicPr>
          <p:cNvPr id="10" name="Picture 4" descr="Symbols of NASA | NASA">
            <a:extLst>
              <a:ext uri="{FF2B5EF4-FFF2-40B4-BE49-F238E27FC236}">
                <a16:creationId xmlns:a16="http://schemas.microsoft.com/office/drawing/2014/main" id="{C3755D78-27A9-4B31-B313-393C8AB915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915" y="1134"/>
            <a:ext cx="2362162" cy="11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5187-CA88-4AB8-A56C-E501F926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6F221-CBFA-49F4-A235-6F1DB2AF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E99DC-88E9-4AC2-BBD0-1DE4FF2F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5C9A7-9EC5-456E-A68D-5D547939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89FC5-886B-4FF3-A2FB-F074FC06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BB733-CBF1-4A32-85D7-35C5DB51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02BA2-50CA-4EA4-9557-A9E5CC4A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5EEA-D056-496F-BAC0-DC585EC3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2B6A-DC32-4A48-AB07-24A6554A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DB79-6119-423F-B394-B0626BB2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3A22-E897-46A8-BB4E-E4458146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628BD-E336-4F91-A348-CCB6CA9F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AB12-0195-491B-A947-BBD85ADB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7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492C-1C4D-4FC6-9D51-CB3DF7E4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9328F-6FED-42D2-94C4-85F738101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39654-9092-4914-8963-336A9A12C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BE23-44CB-4BFC-9BD6-D57395AC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4508-9331-451E-B840-DEDE0C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624E7-9812-4B10-841F-B4BC437A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E921-082E-4B1E-B7B2-F53E2F96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B31E6-C64E-4453-BA36-ACC63CA39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55BD-5007-4363-945E-16F2D5DD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A0BB-1CFB-4E5E-8E70-88CBA6DA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EE27-AC7B-4C35-8DA3-BC27BDB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F794E-3648-45AC-B253-0601C4967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B7588-289B-4D3B-A7B0-1157B7E0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27D30-3958-496C-A86F-773B7E32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1E04-388A-4928-8AD0-787A974E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0AA6-F5BA-459D-867E-B31C2A7D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4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1365-3F34-DF4F-BD09-2F10E5F8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99755"/>
            <a:ext cx="9483968" cy="1052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0C44-2588-6D4A-B143-508FB668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1397226"/>
            <a:ext cx="11687908" cy="50190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1C23-1085-6F43-8C6F-BBE1D47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446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8/4/2022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9802-9A26-F84E-BDA5-5ED15E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304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FDA3-0475-924A-A534-EA194ED2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101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D915FF-2904-B043-824A-7A75F91762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9D41A8-05EC-2542-9168-3A5412099562}"/>
              </a:ext>
            </a:extLst>
          </p:cNvPr>
          <p:cNvCxnSpPr/>
          <p:nvPr userDrawn="1"/>
        </p:nvCxnSpPr>
        <p:spPr>
          <a:xfrm>
            <a:off x="0" y="1251199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Symbols of NASA | NASA">
            <a:extLst>
              <a:ext uri="{FF2B5EF4-FFF2-40B4-BE49-F238E27FC236}">
                <a16:creationId xmlns:a16="http://schemas.microsoft.com/office/drawing/2014/main" id="{CF6B43B0-DA11-0B4E-B1A1-154421FC84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915" y="1134"/>
            <a:ext cx="2362162" cy="11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DFC0AFD-4E7E-47FD-92D6-9628072C78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06637" y="40915"/>
            <a:ext cx="1145478" cy="10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5936-979F-EF40-AA7B-1A3C170D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136525"/>
            <a:ext cx="9483968" cy="9738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C929-CCDC-9C43-AAE6-E44D0A09E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942" y="1825625"/>
            <a:ext cx="58618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7DEF-B2F1-FB46-BC66-D9BD4721A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18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BF3F8-156B-AE40-A624-14E74E00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741"/>
            <a:ext cx="2743200" cy="365125"/>
          </a:xfrm>
        </p:spPr>
        <p:txBody>
          <a:bodyPr/>
          <a:lstStyle/>
          <a:p>
            <a:r>
              <a:rPr lang="en-US"/>
              <a:t>8/4/2022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6D7FE-4BD5-D94F-BD7C-A223F3B2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74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Updates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3AEBF-A900-EB4F-8D8A-2C702620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1739"/>
            <a:ext cx="2743200" cy="365125"/>
          </a:xfrm>
        </p:spPr>
        <p:txBody>
          <a:bodyPr/>
          <a:lstStyle/>
          <a:p>
            <a:fld id="{7E1059BE-6F0B-5442-BB27-FA76B2F5162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4" descr="Symbols of NASA | NASA">
            <a:extLst>
              <a:ext uri="{FF2B5EF4-FFF2-40B4-BE49-F238E27FC236}">
                <a16:creationId xmlns:a16="http://schemas.microsoft.com/office/drawing/2014/main" id="{599B0B05-85DF-4BDB-82C2-C1C3E0DAD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915" y="1134"/>
            <a:ext cx="2362162" cy="11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DDC75-E7F2-488B-A31B-9AABB55AE44D}"/>
              </a:ext>
            </a:extLst>
          </p:cNvPr>
          <p:cNvCxnSpPr/>
          <p:nvPr userDrawn="1"/>
        </p:nvCxnSpPr>
        <p:spPr>
          <a:xfrm>
            <a:off x="0" y="1251199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78D8A32-7839-4407-B2D9-B42F79768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06637" y="40915"/>
            <a:ext cx="1145478" cy="10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BA3C-DFCF-C84E-99CB-E47AB71D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99753"/>
            <a:ext cx="9483968" cy="10524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11AA-1986-E74C-B546-7D01DD7A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561" y="1411566"/>
            <a:ext cx="5798070" cy="397018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62615-392B-E94A-9AA1-2DFD9D91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505" y="1903617"/>
            <a:ext cx="5798070" cy="42860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E387-13C0-2144-B519-23BE11CDF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411566"/>
            <a:ext cx="5798068" cy="397016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27101-A9C7-7B49-A343-35984047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903617"/>
            <a:ext cx="5798069" cy="4286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B3180-92AA-0A46-A0B8-97820638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741"/>
            <a:ext cx="2743200" cy="365125"/>
          </a:xfrm>
        </p:spPr>
        <p:txBody>
          <a:bodyPr/>
          <a:lstStyle/>
          <a:p>
            <a:r>
              <a:rPr lang="en-US"/>
              <a:t>8/4/2022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FEBEC-145F-1740-815C-C425529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Updates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A3905-DBBE-224F-AC09-6162AF83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E1059BE-6F0B-5442-BB27-FA76B2F5162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4" descr="Symbols of NASA | NASA">
            <a:extLst>
              <a:ext uri="{FF2B5EF4-FFF2-40B4-BE49-F238E27FC236}">
                <a16:creationId xmlns:a16="http://schemas.microsoft.com/office/drawing/2014/main" id="{C9DE124D-F3AF-4716-8D46-50B460F2F8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915" y="1134"/>
            <a:ext cx="2362162" cy="11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280E6E-FD43-4477-9FA8-1F0EBE260517}"/>
              </a:ext>
            </a:extLst>
          </p:cNvPr>
          <p:cNvCxnSpPr/>
          <p:nvPr userDrawn="1"/>
        </p:nvCxnSpPr>
        <p:spPr>
          <a:xfrm>
            <a:off x="0" y="1251199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C09EC50-84A4-4376-9686-ACAAFBD507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06637" y="40915"/>
            <a:ext cx="1145478" cy="10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4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C0CB-42D4-4F0D-8CD7-04157C9E3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8D893-2060-4671-BCF9-5975F7B00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EC70-3FFA-41CE-9B7F-61EF223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4052-39FF-425A-B44C-99C7AED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DF30-AB5F-4A08-AB60-F6B16EDF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0A78-F6AB-441B-9163-E9C85D0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CBEC-28B8-4F11-89C8-E29E406B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347AB-16D7-42D5-B37C-43306F00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F536-767E-445C-A8F7-10476A2C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00D9-7695-4CF0-B417-6B78DC64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116-E471-48AA-8DDF-611691B8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E62C-8425-4208-BA28-11957A19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EFC8-FF80-404B-A3C0-F8247825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D6D0-F5C2-4DB1-9663-3EEFA3B1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0E34B-EC9C-4707-A242-681D0B0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1D9-C8F6-4C21-B954-B5CAE10F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5A6B-5E7D-4BCF-A31B-2E412C2B1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AA9E-163E-4893-8DF1-7C972CF4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15329-8456-473A-A32F-066FA0BA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7890-EA68-491D-A062-2B3B0B3C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F8123-DF17-4417-BE7F-C296812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89FC-181B-471D-B302-1B56FDAF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9255F-50B0-478E-B91C-AFE54AA5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B1F1-1741-4C1D-85A8-57FB745F3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09B2D-A393-4F88-8187-810BFCA63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47A65-2767-402C-9E05-51C68D4D8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BFFF1-871F-4323-A755-4289F8AE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BD0C6-E6A3-481F-97F9-314D6058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F4E98-2CFA-4F40-B91C-154A22F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3FB5B-A4BD-4C48-B5A5-E13B66F6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4ED0-35BE-48AA-B69E-EB017983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8015-1B6D-47B8-8F55-A9B443D34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9B2E-EC09-4D2B-A60B-D46BBEF12E2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5704-BA50-4B7A-8613-8765060F0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B34F-5C9F-4D3D-951A-5D6AE0691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3DF8-5704-438D-BA7C-44F53354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if.jpl.nasa.gov/pub/naif/toolkit_docs/Tutorials/pdf/individual_do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aif.jpl.nasa.gov/pub/naif/toolkit_docs/FORTRAN/spicelib/spkezr.html" TargetMode="External"/><Relationship Id="rId3" Type="http://schemas.openxmlformats.org/officeDocument/2006/relationships/hyperlink" Target="https://naif.jpl.nasa.gov/pub/naif/toolkit_docs/IDL/icy/cspice_kclear.html" TargetMode="External"/><Relationship Id="rId7" Type="http://schemas.openxmlformats.org/officeDocument/2006/relationships/hyperlink" Target="https://naif.jpl.nasa.gov/pub/naif/toolkit_docs/FORTRAN/spicelib/spkpos.html" TargetMode="External"/><Relationship Id="rId2" Type="http://schemas.openxmlformats.org/officeDocument/2006/relationships/hyperlink" Target="https://naif.jpl.nasa.gov/pub/naif/toolkit_docs/FORTRAN/spicelib/furns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if.jpl.nasa.gov/pub/naif/toolkit_docs/FORTRAN/spicelib/bodvrd.html" TargetMode="External"/><Relationship Id="rId5" Type="http://schemas.openxmlformats.org/officeDocument/2006/relationships/hyperlink" Target="https://naif.jpl.nasa.gov/pub/naif/toolkit_docs/FORTRAN/spicelib/et2utc.html" TargetMode="External"/><Relationship Id="rId4" Type="http://schemas.openxmlformats.org/officeDocument/2006/relationships/hyperlink" Target="https://naif.jpl.nasa.gov/pub/naif/toolkit_docs/FORTRAN/spicelib/str2et.html" TargetMode="External"/><Relationship Id="rId9" Type="http://schemas.openxmlformats.org/officeDocument/2006/relationships/hyperlink" Target="https://naif.jpl.nasa.gov/pub/naif/toolkit_docs/FORTRAN/spicelib/pxform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3DE1-9D62-4B4F-990D-9A785F23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SPICE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AF95-A9C3-4FEA-A6F6-CCF2A17A1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C275-6879-4435-B576-69E39078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pxform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4707-455C-48C7-9DF5-FEC4B611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Obtains the rotation from one frame/attitude to another</a:t>
            </a:r>
          </a:p>
          <a:p>
            <a:pPr lvl="1"/>
            <a:r>
              <a:rPr lang="en-US" dirty="0"/>
              <a:t>MATLAB Example: </a:t>
            </a:r>
            <a:r>
              <a:rPr lang="en-US" dirty="0" err="1"/>
              <a:t>earth_rotation</a:t>
            </a:r>
            <a:r>
              <a:rPr lang="en-US" dirty="0"/>
              <a:t> = </a:t>
            </a:r>
            <a:r>
              <a:rPr lang="en-US" dirty="0" err="1"/>
              <a:t>cspice_pxform</a:t>
            </a:r>
            <a:r>
              <a:rPr lang="en-US" dirty="0"/>
              <a:t>('J2000','IAU_EARTH',et);</a:t>
            </a:r>
          </a:p>
          <a:p>
            <a:pPr lvl="1"/>
            <a:endParaRPr lang="en-US" dirty="0"/>
          </a:p>
          <a:p>
            <a:r>
              <a:rPr lang="en-US" dirty="0"/>
              <a:t>This requires that the relevant rotation information (either frames kernels for instruments/spacecraft or PCK kernels for planets) have been furnished</a:t>
            </a:r>
          </a:p>
        </p:txBody>
      </p:sp>
    </p:spTree>
    <p:extLst>
      <p:ext uri="{BB962C8B-B14F-4D97-AF65-F5344CB8AC3E}">
        <p14:creationId xmlns:p14="http://schemas.microsoft.com/office/powerpoint/2010/main" val="340059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D868-2532-46A3-851A-ED4CA2C8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Solar System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F0DE8-8C83-42EC-8F10-6EC73308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2459"/>
            <a:ext cx="6096000" cy="4818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AD3F9-8F6A-4A36-B996-9DD1BCEA6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460"/>
            <a:ext cx="6444651" cy="4818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90336-C9ED-4FDB-81DE-1CF14FDA0AA3}"/>
              </a:ext>
            </a:extLst>
          </p:cNvPr>
          <p:cNvSpPr txBox="1"/>
          <p:nvPr/>
        </p:nvSpPr>
        <p:spPr>
          <a:xfrm>
            <a:off x="2044700" y="5664200"/>
            <a:ext cx="221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Ecliptic Inertial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30C19-DBD3-4780-A182-5D442FFD8441}"/>
              </a:ext>
            </a:extLst>
          </p:cNvPr>
          <p:cNvSpPr txBox="1"/>
          <p:nvPr/>
        </p:nvSpPr>
        <p:spPr>
          <a:xfrm>
            <a:off x="8038216" y="5664200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J2000 Inertial Frame</a:t>
            </a:r>
          </a:p>
        </p:txBody>
      </p:sp>
    </p:spTree>
    <p:extLst>
      <p:ext uri="{BB962C8B-B14F-4D97-AF65-F5344CB8AC3E}">
        <p14:creationId xmlns:p14="http://schemas.microsoft.com/office/powerpoint/2010/main" val="77642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5533-B375-42C1-866B-ABD6075F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Rosetta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BE28A-F4A5-406D-A016-763C61E3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003"/>
            <a:ext cx="5128724" cy="4633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4ACD7-C882-4BD6-B6DC-2134995A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97" y="1406004"/>
            <a:ext cx="5128238" cy="4633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81EAD-C671-48AD-9A4C-2F6997FD0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30" y="3623197"/>
            <a:ext cx="2992769" cy="2992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8FC3E2-5C0C-4DAC-8FEB-E9BB3ABD1991}"/>
              </a:ext>
            </a:extLst>
          </p:cNvPr>
          <p:cNvSpPr txBox="1"/>
          <p:nvPr/>
        </p:nvSpPr>
        <p:spPr>
          <a:xfrm>
            <a:off x="1458578" y="6039132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Inertial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8F26E-8B32-43B8-8AEF-3B0A60EAEAB8}"/>
              </a:ext>
            </a:extLst>
          </p:cNvPr>
          <p:cNvSpPr txBox="1"/>
          <p:nvPr/>
        </p:nvSpPr>
        <p:spPr>
          <a:xfrm>
            <a:off x="8590494" y="6039132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Comet 67P Frame</a:t>
            </a:r>
          </a:p>
        </p:txBody>
      </p:sp>
    </p:spTree>
    <p:extLst>
      <p:ext uri="{BB962C8B-B14F-4D97-AF65-F5344CB8AC3E}">
        <p14:creationId xmlns:p14="http://schemas.microsoft.com/office/powerpoint/2010/main" val="7261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B61-CEE5-4C4A-A0F7-2C5BD632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F4B-3A28-449F-8DC0-70C16E47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by the Navigation and Ancillary Information Facility (NAIF) at JPL</a:t>
            </a:r>
          </a:p>
          <a:p>
            <a:r>
              <a:rPr lang="en-US" dirty="0"/>
              <a:t>SPICE data sets are known as “kernels”.</a:t>
            </a:r>
          </a:p>
          <a:p>
            <a:pPr lvl="1"/>
            <a:r>
              <a:rPr lang="en-US" dirty="0"/>
              <a:t>Some are in a binary format, while others are in a text format</a:t>
            </a:r>
          </a:p>
          <a:p>
            <a:pPr lvl="1"/>
            <a:endParaRPr lang="en-US" dirty="0"/>
          </a:p>
          <a:p>
            <a:r>
              <a:rPr lang="en-US" b="1" dirty="0"/>
              <a:t>S</a:t>
            </a:r>
            <a:r>
              <a:rPr lang="en-US" dirty="0"/>
              <a:t> = Spacecraft Ephemeris</a:t>
            </a:r>
          </a:p>
          <a:p>
            <a:r>
              <a:rPr lang="en-US" b="1" dirty="0"/>
              <a:t>P</a:t>
            </a:r>
            <a:r>
              <a:rPr lang="en-US" dirty="0"/>
              <a:t> = Planet, Satellite, Comet, or Asteroid ephemerides</a:t>
            </a:r>
          </a:p>
          <a:p>
            <a:r>
              <a:rPr lang="en-US" b="1" dirty="0"/>
              <a:t>I</a:t>
            </a:r>
            <a:r>
              <a:rPr lang="en-US" dirty="0"/>
              <a:t> = Instrument information</a:t>
            </a:r>
          </a:p>
          <a:p>
            <a:r>
              <a:rPr lang="en-US" b="1" dirty="0"/>
              <a:t>C</a:t>
            </a:r>
            <a:r>
              <a:rPr lang="en-US" dirty="0"/>
              <a:t> = Orientation information (Attitude or “C-Matrix”)</a:t>
            </a:r>
          </a:p>
          <a:p>
            <a:r>
              <a:rPr lang="en-US" b="1" dirty="0"/>
              <a:t>E</a:t>
            </a:r>
            <a:r>
              <a:rPr lang="en-US" dirty="0"/>
              <a:t> = Event information</a:t>
            </a:r>
          </a:p>
          <a:p>
            <a:endParaRPr lang="en-US" dirty="0"/>
          </a:p>
          <a:p>
            <a:r>
              <a:rPr lang="en-US" dirty="0"/>
              <a:t>Great overview documentation can be found at: </a:t>
            </a:r>
            <a:r>
              <a:rPr lang="en-US" dirty="0">
                <a:hlinkClick r:id="rId2"/>
              </a:rPr>
              <a:t>https://naif.jpl.nasa.gov/pub/naif/toolkit_docs/Tutorials/pdf/individual_docs/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5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4C17-816D-4FFB-88F3-EBC53633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EE28A4-F9D2-4CE8-B063-5AD7FC9A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39734"/>
              </p:ext>
            </p:extLst>
          </p:nvPr>
        </p:nvGraphicFramePr>
        <p:xfrm>
          <a:off x="1970932" y="1633195"/>
          <a:ext cx="825013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77">
                  <a:extLst>
                    <a:ext uri="{9D8B030D-6E8A-4147-A177-3AD203B41FA5}">
                      <a16:colId xmlns:a16="http://schemas.microsoft.com/office/drawing/2014/main" val="2731838778"/>
                    </a:ext>
                  </a:extLst>
                </a:gridCol>
                <a:gridCol w="4820980">
                  <a:extLst>
                    <a:ext uri="{9D8B030D-6E8A-4147-A177-3AD203B41FA5}">
                      <a16:colId xmlns:a16="http://schemas.microsoft.com/office/drawing/2014/main" val="1477407615"/>
                    </a:ext>
                  </a:extLst>
                </a:gridCol>
                <a:gridCol w="1443632">
                  <a:extLst>
                    <a:ext uri="{9D8B030D-6E8A-4147-A177-3AD203B41FA5}">
                      <a16:colId xmlns:a16="http://schemas.microsoft.com/office/drawing/2014/main" val="1448155417"/>
                    </a:ext>
                  </a:extLst>
                </a:gridCol>
                <a:gridCol w="1177047">
                  <a:extLst>
                    <a:ext uri="{9D8B030D-6E8A-4147-A177-3AD203B41FA5}">
                      <a16:colId xmlns:a16="http://schemas.microsoft.com/office/drawing/2014/main" val="127246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Text/Binary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7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Ephemeris for vehicles, planets, satellites, comets, or asteroids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Orientation (attitude) for spacecraft or other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Mission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5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Shape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6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Planetary Constants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tpc</a:t>
                      </a:r>
                      <a:r>
                        <a:rPr lang="en-US" dirty="0"/>
                        <a:t>/.</a:t>
                      </a:r>
                      <a:r>
                        <a:rPr lang="en-US" dirty="0" err="1"/>
                        <a:t>bpc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Leap Seconds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tls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2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Spacecraft Clock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tsc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0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Frames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2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1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91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0BF4-3A5D-4B2B-A139-0F3C7882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Kernels 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F3E-B59F-4373-A86B-DE0F7B04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based kernels explain themselves reasonably well if you simply open them up to read them.  </a:t>
            </a:r>
          </a:p>
          <a:p>
            <a:pPr lvl="1"/>
            <a:r>
              <a:rPr lang="en-US" dirty="0"/>
              <a:t>It is even possible to manually update a text kernel to fit your specific needs (such as updating an IAU rotation model definition for a planet, or adding a leap second correction.</a:t>
            </a:r>
          </a:p>
          <a:p>
            <a:r>
              <a:rPr lang="en-US" dirty="0"/>
              <a:t>Binary kernels are much more opaque and require special software to produce.</a:t>
            </a:r>
          </a:p>
          <a:p>
            <a:pPr lvl="1"/>
            <a:r>
              <a:rPr lang="en-US" dirty="0"/>
              <a:t>Ephemerides are stored as a Chebyshev Polynomial</a:t>
            </a:r>
          </a:p>
          <a:p>
            <a:pPr lvl="1"/>
            <a:r>
              <a:rPr lang="en-US" dirty="0"/>
              <a:t>From some software (orbit determination software such as GEODYN or Monte, or mission design software such as STK or GMAT), a Chebyshev polynomial can be fit to a high fidelity trajectory</a:t>
            </a:r>
          </a:p>
          <a:p>
            <a:pPr lvl="1"/>
            <a:r>
              <a:rPr lang="en-US" dirty="0"/>
              <a:t>The resulting polynomial is large, but can be efficiently evaluated to obtain states from anytime in the “coverage period”</a:t>
            </a:r>
          </a:p>
        </p:txBody>
      </p:sp>
    </p:spTree>
    <p:extLst>
      <p:ext uri="{BB962C8B-B14F-4D97-AF65-F5344CB8AC3E}">
        <p14:creationId xmlns:p14="http://schemas.microsoft.com/office/powerpoint/2010/main" val="14443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4A5F-DDC8-4E0B-8EF2-60EF27D2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Reviewed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0567-725C-452B-907F-5F816CAA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err="1"/>
              <a:t>furnsh</a:t>
            </a:r>
            <a:r>
              <a:rPr lang="en-US" sz="2600" dirty="0"/>
              <a:t>(): </a:t>
            </a:r>
            <a:r>
              <a:rPr lang="en-US" sz="2600" dirty="0">
                <a:hlinkClick r:id="rId2"/>
              </a:rPr>
              <a:t>https://naif.jpl.nasa.gov/pub/naif/toolkit_docs/FORTRAN/spicelib/furnsh.html</a:t>
            </a:r>
            <a:endParaRPr lang="en-US" sz="2600" dirty="0"/>
          </a:p>
          <a:p>
            <a:r>
              <a:rPr lang="en-US" sz="2600" dirty="0" err="1"/>
              <a:t>cspice_kclear</a:t>
            </a:r>
            <a:r>
              <a:rPr lang="en-US" sz="2600" dirty="0"/>
              <a:t>(): </a:t>
            </a:r>
            <a:r>
              <a:rPr lang="en-US" sz="2600" dirty="0">
                <a:hlinkClick r:id="rId3"/>
              </a:rPr>
              <a:t>https://naif.jpl.nasa.gov/pub/naif/toolkit_docs/IDL/icy/cspice_kclear.html</a:t>
            </a:r>
            <a:endParaRPr lang="en-US" sz="2600" dirty="0"/>
          </a:p>
          <a:p>
            <a:r>
              <a:rPr lang="en-US" sz="2600" dirty="0"/>
              <a:t>str2et(): </a:t>
            </a:r>
            <a:r>
              <a:rPr lang="en-US" sz="2600" dirty="0">
                <a:hlinkClick r:id="rId4"/>
              </a:rPr>
              <a:t>https://naif.jpl.nasa.gov/pub/naif/toolkit_docs/FORTRAN/spicelib/str2et.html</a:t>
            </a:r>
            <a:endParaRPr lang="en-US" sz="2600" dirty="0"/>
          </a:p>
          <a:p>
            <a:r>
              <a:rPr lang="en-US" sz="2600" dirty="0"/>
              <a:t>et2utc(): </a:t>
            </a:r>
            <a:r>
              <a:rPr lang="en-US" sz="2600" dirty="0">
                <a:hlinkClick r:id="rId5"/>
              </a:rPr>
              <a:t>https://naif.jpl.nasa.gov/pub/naif/toolkit_docs/FORTRAN/spicelib/et2utc.html</a:t>
            </a:r>
            <a:endParaRPr lang="en-US" sz="2600" dirty="0"/>
          </a:p>
          <a:p>
            <a:r>
              <a:rPr lang="en-US" sz="2600" dirty="0" err="1"/>
              <a:t>bodvrd</a:t>
            </a:r>
            <a:r>
              <a:rPr lang="en-US" sz="2600" dirty="0"/>
              <a:t>():  </a:t>
            </a:r>
            <a:r>
              <a:rPr lang="en-US" sz="2600" dirty="0">
                <a:hlinkClick r:id="rId6"/>
              </a:rPr>
              <a:t>https://naif.jpl.nasa.gov/pub/naif/toolkit_docs/FORTRAN/spicelib/bodvrd.html</a:t>
            </a:r>
            <a:endParaRPr lang="en-US" sz="2600" dirty="0"/>
          </a:p>
          <a:p>
            <a:r>
              <a:rPr lang="en-US" sz="2600" dirty="0" err="1"/>
              <a:t>spkpos</a:t>
            </a:r>
            <a:r>
              <a:rPr lang="en-US" sz="2600" dirty="0"/>
              <a:t>(): </a:t>
            </a:r>
            <a:r>
              <a:rPr lang="en-US" sz="2600" dirty="0">
                <a:hlinkClick r:id="rId7"/>
              </a:rPr>
              <a:t>https://naif.jpl.nasa.gov/pub/naif/toolkit_docs/FORTRAN/spicelib/spkpos.html</a:t>
            </a:r>
            <a:endParaRPr lang="en-US" sz="2600" dirty="0"/>
          </a:p>
          <a:p>
            <a:r>
              <a:rPr lang="en-US" sz="2600" dirty="0" err="1"/>
              <a:t>spkezr</a:t>
            </a:r>
            <a:r>
              <a:rPr lang="en-US" sz="2600" dirty="0"/>
              <a:t>(): </a:t>
            </a:r>
            <a:r>
              <a:rPr lang="en-US" sz="2600" dirty="0">
                <a:hlinkClick r:id="rId8"/>
              </a:rPr>
              <a:t>https://naif.jpl.nasa.gov/pub/naif/toolkit_docs/FORTRAN/spicelib/spkezr.html</a:t>
            </a:r>
            <a:endParaRPr lang="en-US" sz="2600" dirty="0"/>
          </a:p>
          <a:p>
            <a:r>
              <a:rPr lang="en-US" sz="2600" dirty="0" err="1"/>
              <a:t>pxform</a:t>
            </a:r>
            <a:r>
              <a:rPr lang="en-US" sz="2600" dirty="0"/>
              <a:t>(): </a:t>
            </a:r>
            <a:r>
              <a:rPr lang="en-US" sz="2600" dirty="0">
                <a:hlinkClick r:id="rId9"/>
              </a:rPr>
              <a:t>https://naif.jpl.nasa.gov/pub/naif/toolkit_docs/FORTRAN/spicelib/pxform.html</a:t>
            </a:r>
            <a:endParaRPr lang="en-US" sz="2600" dirty="0"/>
          </a:p>
          <a:p>
            <a:endParaRPr lang="en-US" dirty="0"/>
          </a:p>
          <a:p>
            <a:r>
              <a:rPr lang="en-US" dirty="0"/>
              <a:t>NOTE: Because SPICE was originally written in FORTRAN, the naming conventions are odd as FORTRAN limits function names to 6 characters.  </a:t>
            </a:r>
          </a:p>
          <a:p>
            <a:pPr lvl="1"/>
            <a:r>
              <a:rPr lang="en-US" dirty="0"/>
              <a:t>In MATLAB the equivalent functions simply have a “</a:t>
            </a:r>
            <a:r>
              <a:rPr lang="en-US" dirty="0" err="1"/>
              <a:t>cspice</a:t>
            </a:r>
            <a:r>
              <a:rPr lang="en-US" dirty="0"/>
              <a:t>_” appended to the start</a:t>
            </a:r>
          </a:p>
          <a:p>
            <a:pPr lvl="1"/>
            <a:r>
              <a:rPr lang="en-US" dirty="0"/>
              <a:t>In C the equivalent functions simply have a “_c” added to the end</a:t>
            </a:r>
          </a:p>
          <a:p>
            <a:pPr lvl="1"/>
            <a:r>
              <a:rPr lang="en-US" dirty="0"/>
              <a:t>In python, the equivalent functions are in the namespace “</a:t>
            </a:r>
            <a:r>
              <a:rPr lang="en-US" dirty="0" err="1"/>
              <a:t>spiceypy</a:t>
            </a:r>
            <a:r>
              <a:rPr lang="en-US" dirty="0"/>
              <a:t>” (e.g. </a:t>
            </a:r>
            <a:r>
              <a:rPr lang="en-US" dirty="0" err="1"/>
              <a:t>spiceypy.furnsh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0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340C-D47B-488D-864F-D26F807F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furnsh</a:t>
            </a:r>
            <a:r>
              <a:rPr lang="en-US" dirty="0"/>
              <a:t> and </a:t>
            </a:r>
            <a:r>
              <a:rPr lang="en-US" dirty="0" err="1"/>
              <a:t>cspice_kclear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E0DD-1D8C-4BBA-B76E-E87AB1B0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furnsh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Short for “furnish”</a:t>
            </a:r>
          </a:p>
          <a:p>
            <a:pPr lvl="1"/>
            <a:r>
              <a:rPr lang="en-US" dirty="0"/>
              <a:t>Adds kernel to the “pool” (that is, loads it such that it can be used)</a:t>
            </a:r>
          </a:p>
          <a:p>
            <a:pPr lvl="1"/>
            <a:r>
              <a:rPr lang="en-US" dirty="0"/>
              <a:t>If a meta kernel is provided, then all of the kernels provided by the meta kernel are furnished.</a:t>
            </a:r>
          </a:p>
          <a:p>
            <a:pPr lvl="1"/>
            <a:r>
              <a:rPr lang="en-US" dirty="0"/>
              <a:t>MATLAB Example:  </a:t>
            </a:r>
            <a:r>
              <a:rPr lang="en-US" dirty="0" err="1"/>
              <a:t>cspice_furnsh</a:t>
            </a:r>
            <a:r>
              <a:rPr lang="en-US" dirty="0"/>
              <a:t>(‘de430.bsp’)</a:t>
            </a:r>
          </a:p>
          <a:p>
            <a:pPr lvl="1"/>
            <a:endParaRPr lang="en-US" dirty="0"/>
          </a:p>
          <a:p>
            <a:r>
              <a:rPr lang="en-US" dirty="0" err="1"/>
              <a:t>cspice_kclear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Clears the kernel pool (unloads all previously loaded kernels)</a:t>
            </a:r>
          </a:p>
          <a:p>
            <a:pPr lvl="1"/>
            <a:r>
              <a:rPr lang="en-US" dirty="0"/>
              <a:t>This is important when you might want to use conflicting kernels.  Such as running two analyses using two different sets of kernels that overlap in their coverage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88BA-4F20-4C66-81BC-3B7D8EB8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str2et() and et2utc()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1883-1AE8-417B-8857-26DCF38A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str2et():</a:t>
            </a:r>
          </a:p>
          <a:p>
            <a:pPr lvl="1"/>
            <a:r>
              <a:rPr lang="en-US" dirty="0"/>
              <a:t>Used to convert a datetime string to an “ephemeris time” (Barycentric Dynamical Time)</a:t>
            </a:r>
          </a:p>
          <a:p>
            <a:pPr lvl="1"/>
            <a:r>
              <a:rPr lang="en-US" dirty="0"/>
              <a:t>MATLAB Example: et = cspice_str2et('15-Nov-2022 13:35:19')</a:t>
            </a:r>
          </a:p>
          <a:p>
            <a:r>
              <a:rPr lang="en-US" dirty="0"/>
              <a:t>et2utc():</a:t>
            </a:r>
          </a:p>
          <a:p>
            <a:pPr lvl="1"/>
            <a:r>
              <a:rPr lang="en-US" dirty="0"/>
              <a:t>Used to convert an ephemeris time into a string in UTC</a:t>
            </a:r>
          </a:p>
          <a:p>
            <a:pPr lvl="1"/>
            <a:r>
              <a:rPr lang="en-US" dirty="0"/>
              <a:t>MATLAB Example: cspice_et2utc(7.2179e+08, ’C’, 1)</a:t>
            </a:r>
          </a:p>
          <a:p>
            <a:pPr lvl="1"/>
            <a:endParaRPr lang="en-US" dirty="0"/>
          </a:p>
          <a:p>
            <a:r>
              <a:rPr lang="en-US" dirty="0"/>
              <a:t>NOTE: Both of these (and any time conversions) require the loading of a leap seconds kernel!</a:t>
            </a:r>
          </a:p>
        </p:txBody>
      </p:sp>
    </p:spTree>
    <p:extLst>
      <p:ext uri="{BB962C8B-B14F-4D97-AF65-F5344CB8AC3E}">
        <p14:creationId xmlns:p14="http://schemas.microsoft.com/office/powerpoint/2010/main" val="361527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2FD6-3EED-4E4F-9C52-C4EC3574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bodvrd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AA5F-8DC7-4DE9-9FDC-2CB667F8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constants provided by PCK kernels</a:t>
            </a:r>
          </a:p>
          <a:p>
            <a:pPr lvl="1"/>
            <a:r>
              <a:rPr lang="en-US" dirty="0"/>
              <a:t>Things such as GM, Radii, higher order gravity terms, etc.</a:t>
            </a:r>
          </a:p>
          <a:p>
            <a:pPr lvl="1"/>
            <a:r>
              <a:rPr lang="en-US" dirty="0"/>
              <a:t>MATLAB Example:  </a:t>
            </a:r>
            <a:r>
              <a:rPr lang="en-US" dirty="0" err="1"/>
              <a:t>earth_gm</a:t>
            </a:r>
            <a:r>
              <a:rPr lang="en-US" dirty="0"/>
              <a:t> = </a:t>
            </a:r>
            <a:r>
              <a:rPr lang="en-US" dirty="0" err="1"/>
              <a:t>cspice_bodvrd</a:t>
            </a:r>
            <a:r>
              <a:rPr lang="en-US" dirty="0"/>
              <a:t>('EARTH’, 'GM’, 1);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NOTE: This requires loading of a PCK kernel</a:t>
            </a:r>
          </a:p>
        </p:txBody>
      </p:sp>
    </p:spTree>
    <p:extLst>
      <p:ext uri="{BB962C8B-B14F-4D97-AF65-F5344CB8AC3E}">
        <p14:creationId xmlns:p14="http://schemas.microsoft.com/office/powerpoint/2010/main" val="363617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A71A-48FA-4F5D-86B6-F53A70C2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spkpos</a:t>
            </a:r>
            <a:r>
              <a:rPr lang="en-US" dirty="0"/>
              <a:t>() and </a:t>
            </a:r>
            <a:r>
              <a:rPr lang="en-US" dirty="0" err="1"/>
              <a:t>spkezr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E814-F4D6-4245-BCCA-87526294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follow the same argument format:</a:t>
            </a:r>
          </a:p>
          <a:p>
            <a:pPr lvl="1"/>
            <a:r>
              <a:rPr lang="en-US" dirty="0"/>
              <a:t>MATLAB Example: position = </a:t>
            </a:r>
            <a:r>
              <a:rPr lang="en-US" dirty="0" err="1"/>
              <a:t>cspice_spkpos</a:t>
            </a:r>
            <a:r>
              <a:rPr lang="en-US" dirty="0"/>
              <a:t>(TARGET, et, FRAME, </a:t>
            </a:r>
            <a:r>
              <a:rPr lang="en-US" dirty="0" err="1"/>
              <a:t>Abcorr</a:t>
            </a:r>
            <a:r>
              <a:rPr lang="en-US" dirty="0"/>
              <a:t>, ORIGIN)</a:t>
            </a:r>
          </a:p>
          <a:p>
            <a:pPr lvl="2"/>
            <a:r>
              <a:rPr lang="en-US" dirty="0"/>
              <a:t>TARGET = Object whose position you wish to determine</a:t>
            </a:r>
          </a:p>
          <a:p>
            <a:pPr lvl="2"/>
            <a:r>
              <a:rPr lang="en-US" dirty="0"/>
              <a:t>et = The ephemeris time of the position you wish to determine</a:t>
            </a:r>
          </a:p>
          <a:p>
            <a:pPr lvl="2"/>
            <a:r>
              <a:rPr lang="en-US" dirty="0"/>
              <a:t>FRAME = The reference frame you wish to determine the position in</a:t>
            </a:r>
          </a:p>
          <a:p>
            <a:pPr lvl="2"/>
            <a:r>
              <a:rPr lang="en-US" dirty="0" err="1"/>
              <a:t>Abcorr</a:t>
            </a:r>
            <a:r>
              <a:rPr lang="en-US" dirty="0"/>
              <a:t> = “Aberration Correct”.  For now you can essentially assume it should always be “NONE”</a:t>
            </a:r>
          </a:p>
          <a:p>
            <a:pPr lvl="2"/>
            <a:r>
              <a:rPr lang="en-US" dirty="0"/>
              <a:t>ORIGIN = The origin with which you want to determine the position relative to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spkezr</a:t>
            </a:r>
            <a:r>
              <a:rPr lang="en-US" dirty="0"/>
              <a:t> has the exact same format but instead of returning just the position, it also returns the velocity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1061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Overview of SPICE</vt:lpstr>
      <vt:lpstr>SPICE Overview</vt:lpstr>
      <vt:lpstr>Kernel Types</vt:lpstr>
      <vt:lpstr>What do the Kernels store?</vt:lpstr>
      <vt:lpstr>Basic Functions Reviewed today</vt:lpstr>
      <vt:lpstr>furnsh and cspice_kclear</vt:lpstr>
      <vt:lpstr>str2et() and et2utc()</vt:lpstr>
      <vt:lpstr>bodvrd()</vt:lpstr>
      <vt:lpstr>spkpos() and spkezr()</vt:lpstr>
      <vt:lpstr>pxform()</vt:lpstr>
      <vt:lpstr>MATLAB Solar System Example</vt:lpstr>
      <vt:lpstr>MATLAB Rosetta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Gnam, Chris R. (GSFC-5950)</dc:creator>
  <cp:lastModifiedBy>Chris Gnam</cp:lastModifiedBy>
  <cp:revision>102</cp:revision>
  <dcterms:created xsi:type="dcterms:W3CDTF">2022-11-14T15:41:35Z</dcterms:created>
  <dcterms:modified xsi:type="dcterms:W3CDTF">2022-11-15T18:46:19Z</dcterms:modified>
</cp:coreProperties>
</file>