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8" r:id="rId6"/>
    <p:sldId id="259" r:id="rId7"/>
    <p:sldId id="260" r:id="rId8"/>
    <p:sldId id="261"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6FDC81-FE12-4EF9-B53C-B85508348108}" v="1" dt="2022-11-14T18:38:40.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91" autoAdjust="0"/>
    <p:restoredTop sz="94660"/>
  </p:normalViewPr>
  <p:slideViewPr>
    <p:cSldViewPr snapToGrid="0">
      <p:cViewPr varScale="1">
        <p:scale>
          <a:sx n="121" d="100"/>
          <a:sy n="121" d="100"/>
        </p:scale>
        <p:origin x="1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nam, Chris R. (GSFC-5950)" userId="832f975c-945e-46d9-8744-c7ece5595720" providerId="ADAL" clId="{F06FDC81-FE12-4EF9-B53C-B85508348108}"/>
    <pc:docChg chg="custSel addSld modSld">
      <pc:chgData name="Gnam, Chris R. (GSFC-5950)" userId="832f975c-945e-46d9-8744-c7ece5595720" providerId="ADAL" clId="{F06FDC81-FE12-4EF9-B53C-B85508348108}" dt="2022-11-14T18:55:31.563" v="1585" actId="20577"/>
      <pc:docMkLst>
        <pc:docMk/>
      </pc:docMkLst>
      <pc:sldChg chg="addSp delSp modSp mod modClrScheme chgLayout">
        <pc:chgData name="Gnam, Chris R. (GSFC-5950)" userId="832f975c-945e-46d9-8744-c7ece5595720" providerId="ADAL" clId="{F06FDC81-FE12-4EF9-B53C-B85508348108}" dt="2022-11-14T18:38:47.426" v="33" actId="700"/>
        <pc:sldMkLst>
          <pc:docMk/>
          <pc:sldMk cId="417730475" sldId="256"/>
        </pc:sldMkLst>
        <pc:spChg chg="mod ord">
          <ac:chgData name="Gnam, Chris R. (GSFC-5950)" userId="832f975c-945e-46d9-8744-c7ece5595720" providerId="ADAL" clId="{F06FDC81-FE12-4EF9-B53C-B85508348108}" dt="2022-11-14T18:38:47.426" v="33" actId="700"/>
          <ac:spMkLst>
            <pc:docMk/>
            <pc:sldMk cId="417730475" sldId="256"/>
            <ac:spMk id="2" creationId="{336C3DE1-9D62-4B4F-990D-9A785F233C06}"/>
          </ac:spMkLst>
        </pc:spChg>
        <pc:spChg chg="del mod ord">
          <ac:chgData name="Gnam, Chris R. (GSFC-5950)" userId="832f975c-945e-46d9-8744-c7ece5595720" providerId="ADAL" clId="{F06FDC81-FE12-4EF9-B53C-B85508348108}" dt="2022-11-14T18:38:47.426" v="33" actId="700"/>
          <ac:spMkLst>
            <pc:docMk/>
            <pc:sldMk cId="417730475" sldId="256"/>
            <ac:spMk id="3" creationId="{08FD9271-CFA9-45AF-A4DB-8A29956BA8FA}"/>
          </ac:spMkLst>
        </pc:spChg>
        <pc:spChg chg="add mod ord">
          <ac:chgData name="Gnam, Chris R. (GSFC-5950)" userId="832f975c-945e-46d9-8744-c7ece5595720" providerId="ADAL" clId="{F06FDC81-FE12-4EF9-B53C-B85508348108}" dt="2022-11-14T18:38:47.426" v="33" actId="700"/>
          <ac:spMkLst>
            <pc:docMk/>
            <pc:sldMk cId="417730475" sldId="256"/>
            <ac:spMk id="4" creationId="{9ACBAF95-A9C3-4FEA-A6F6-CCF2A17A1FD8}"/>
          </ac:spMkLst>
        </pc:spChg>
      </pc:sldChg>
      <pc:sldChg chg="modSp new mod">
        <pc:chgData name="Gnam, Chris R. (GSFC-5950)" userId="832f975c-945e-46d9-8744-c7ece5595720" providerId="ADAL" clId="{F06FDC81-FE12-4EF9-B53C-B85508348108}" dt="2022-11-14T18:46:41.049" v="971" actId="20577"/>
        <pc:sldMkLst>
          <pc:docMk/>
          <pc:sldMk cId="4101850829" sldId="257"/>
        </pc:sldMkLst>
        <pc:spChg chg="mod">
          <ac:chgData name="Gnam, Chris R. (GSFC-5950)" userId="832f975c-945e-46d9-8744-c7ece5595720" providerId="ADAL" clId="{F06FDC81-FE12-4EF9-B53C-B85508348108}" dt="2022-11-14T18:39:22.264" v="124" actId="20577"/>
          <ac:spMkLst>
            <pc:docMk/>
            <pc:sldMk cId="4101850829" sldId="257"/>
            <ac:spMk id="2" creationId="{D5D8EB61-CEE5-4C4A-A0F7-2C5BD6325204}"/>
          </ac:spMkLst>
        </pc:spChg>
        <pc:spChg chg="mod">
          <ac:chgData name="Gnam, Chris R. (GSFC-5950)" userId="832f975c-945e-46d9-8744-c7ece5595720" providerId="ADAL" clId="{F06FDC81-FE12-4EF9-B53C-B85508348108}" dt="2022-11-14T18:46:41.049" v="971" actId="20577"/>
          <ac:spMkLst>
            <pc:docMk/>
            <pc:sldMk cId="4101850829" sldId="257"/>
            <ac:spMk id="3" creationId="{5655AF4B-3A28-449F-8DC0-70C16E47F517}"/>
          </ac:spMkLst>
        </pc:spChg>
      </pc:sldChg>
      <pc:sldChg chg="addSp delSp modSp new mod">
        <pc:chgData name="Gnam, Chris R. (GSFC-5950)" userId="832f975c-945e-46d9-8744-c7ece5595720" providerId="ADAL" clId="{F06FDC81-FE12-4EF9-B53C-B85508348108}" dt="2022-11-14T18:55:31.563" v="1585" actId="20577"/>
        <pc:sldMkLst>
          <pc:docMk/>
          <pc:sldMk cId="3503917654" sldId="258"/>
        </pc:sldMkLst>
        <pc:spChg chg="mod">
          <ac:chgData name="Gnam, Chris R. (GSFC-5950)" userId="832f975c-945e-46d9-8744-c7ece5595720" providerId="ADAL" clId="{F06FDC81-FE12-4EF9-B53C-B85508348108}" dt="2022-11-14T18:46:37.450" v="970" actId="20577"/>
          <ac:spMkLst>
            <pc:docMk/>
            <pc:sldMk cId="3503917654" sldId="258"/>
            <ac:spMk id="2" creationId="{AE2E4C17-816D-4FFB-88F3-EBC536332C3E}"/>
          </ac:spMkLst>
        </pc:spChg>
        <pc:spChg chg="del mod">
          <ac:chgData name="Gnam, Chris R. (GSFC-5950)" userId="832f975c-945e-46d9-8744-c7ece5595720" providerId="ADAL" clId="{F06FDC81-FE12-4EF9-B53C-B85508348108}" dt="2022-11-14T18:49:05.020" v="1265" actId="478"/>
          <ac:spMkLst>
            <pc:docMk/>
            <pc:sldMk cId="3503917654" sldId="258"/>
            <ac:spMk id="3" creationId="{120B0132-CB0E-4F8D-9B04-72C83076182C}"/>
          </ac:spMkLst>
        </pc:spChg>
        <pc:graphicFrameChg chg="add mod modGraphic">
          <ac:chgData name="Gnam, Chris R. (GSFC-5950)" userId="832f975c-945e-46d9-8744-c7ece5595720" providerId="ADAL" clId="{F06FDC81-FE12-4EF9-B53C-B85508348108}" dt="2022-11-14T18:55:31.563" v="1585" actId="20577"/>
          <ac:graphicFrameMkLst>
            <pc:docMk/>
            <pc:sldMk cId="3503917654" sldId="258"/>
            <ac:graphicFrameMk id="4" creationId="{EDEE28A4-F9D2-4CE8-B063-5AD7FC9A2F94}"/>
          </ac:graphicFrameMkLst>
        </pc:graphicFrame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7E60-2115-40D8-B7B6-A7BDA1B054C4}"/>
              </a:ext>
            </a:extLst>
          </p:cNvPr>
          <p:cNvSpPr>
            <a:spLocks noGrp="1"/>
          </p:cNvSpPr>
          <p:nvPr>
            <p:ph type="title"/>
          </p:nvPr>
        </p:nvSpPr>
        <p:spPr>
          <a:xfrm>
            <a:off x="838200" y="1944543"/>
            <a:ext cx="6377247" cy="1325563"/>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09883E5-260A-423B-A6B8-A55AB6A68DEE}"/>
              </a:ext>
            </a:extLst>
          </p:cNvPr>
          <p:cNvSpPr>
            <a:spLocks noGrp="1"/>
          </p:cNvSpPr>
          <p:nvPr>
            <p:ph type="dt" sz="half" idx="10"/>
          </p:nvPr>
        </p:nvSpPr>
        <p:spPr/>
        <p:txBody>
          <a:bodyPr/>
          <a:lstStyle/>
          <a:p>
            <a:r>
              <a:rPr lang="en-US"/>
              <a:t>8/4/2022</a:t>
            </a:r>
            <a:endParaRPr lang="en-US" dirty="0"/>
          </a:p>
        </p:txBody>
      </p:sp>
      <p:sp>
        <p:nvSpPr>
          <p:cNvPr id="4" name="Footer Placeholder 3">
            <a:extLst>
              <a:ext uri="{FF2B5EF4-FFF2-40B4-BE49-F238E27FC236}">
                <a16:creationId xmlns:a16="http://schemas.microsoft.com/office/drawing/2014/main" id="{4E4A439B-537A-41EF-9710-3FAB28F20BDD}"/>
              </a:ext>
            </a:extLst>
          </p:cNvPr>
          <p:cNvSpPr>
            <a:spLocks noGrp="1"/>
          </p:cNvSpPr>
          <p:nvPr>
            <p:ph type="ftr" sz="quarter" idx="11"/>
          </p:nvPr>
        </p:nvSpPr>
        <p:spPr/>
        <p:txBody>
          <a:bodyPr/>
          <a:lstStyle>
            <a:lvl1pPr>
              <a:defRPr/>
            </a:lvl1pPr>
          </a:lstStyle>
          <a:p>
            <a:r>
              <a:rPr lang="en-US" dirty="0"/>
              <a:t>Updates</a:t>
            </a:r>
          </a:p>
        </p:txBody>
      </p:sp>
      <p:sp>
        <p:nvSpPr>
          <p:cNvPr id="5" name="Slide Number Placeholder 4">
            <a:extLst>
              <a:ext uri="{FF2B5EF4-FFF2-40B4-BE49-F238E27FC236}">
                <a16:creationId xmlns:a16="http://schemas.microsoft.com/office/drawing/2014/main" id="{C1867E46-F986-49BE-BC79-372EB8DB6F98}"/>
              </a:ext>
            </a:extLst>
          </p:cNvPr>
          <p:cNvSpPr>
            <a:spLocks noGrp="1"/>
          </p:cNvSpPr>
          <p:nvPr>
            <p:ph type="sldNum" sz="quarter" idx="12"/>
          </p:nvPr>
        </p:nvSpPr>
        <p:spPr/>
        <p:txBody>
          <a:bodyPr/>
          <a:lstStyle/>
          <a:p>
            <a:fld id="{7E1059BE-6F0B-5442-BB27-FA76B2F5162D}" type="slidenum">
              <a:rPr lang="en-US" smtClean="0"/>
              <a:t>‹#›</a:t>
            </a:fld>
            <a:endParaRPr lang="en-US" dirty="0"/>
          </a:p>
        </p:txBody>
      </p:sp>
      <p:sp>
        <p:nvSpPr>
          <p:cNvPr id="15" name="Text Placeholder 14">
            <a:extLst>
              <a:ext uri="{FF2B5EF4-FFF2-40B4-BE49-F238E27FC236}">
                <a16:creationId xmlns:a16="http://schemas.microsoft.com/office/drawing/2014/main" id="{D70367C0-9A42-4B7E-A798-BE40F117BA65}"/>
              </a:ext>
            </a:extLst>
          </p:cNvPr>
          <p:cNvSpPr>
            <a:spLocks noGrp="1"/>
          </p:cNvSpPr>
          <p:nvPr>
            <p:ph type="body" sz="quarter" idx="13"/>
          </p:nvPr>
        </p:nvSpPr>
        <p:spPr>
          <a:xfrm>
            <a:off x="838172" y="3801823"/>
            <a:ext cx="5257828" cy="914400"/>
          </a:xfrm>
        </p:spPr>
        <p:txBody>
          <a:bodyPr/>
          <a:lstStyle>
            <a:lvl1pPr marL="0" indent="0">
              <a:buNone/>
              <a:defRPr/>
            </a:lvl1pPr>
          </a:lstStyle>
          <a:p>
            <a:pPr lvl="0"/>
            <a:endParaRPr lang="en-US" dirty="0"/>
          </a:p>
        </p:txBody>
      </p:sp>
      <p:cxnSp>
        <p:nvCxnSpPr>
          <p:cNvPr id="16" name="Straight Connector 15">
            <a:extLst>
              <a:ext uri="{FF2B5EF4-FFF2-40B4-BE49-F238E27FC236}">
                <a16:creationId xmlns:a16="http://schemas.microsoft.com/office/drawing/2014/main" id="{BC67FD75-A328-4322-95FF-C7618FD1065F}"/>
              </a:ext>
            </a:extLst>
          </p:cNvPr>
          <p:cNvCxnSpPr/>
          <p:nvPr userDrawn="1"/>
        </p:nvCxnSpPr>
        <p:spPr>
          <a:xfrm>
            <a:off x="0" y="1251199"/>
            <a:ext cx="12192000" cy="0"/>
          </a:xfrm>
          <a:prstGeom prst="line">
            <a:avLst/>
          </a:prstGeom>
          <a:ln w="381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9" name="Picture 8" descr="Logo&#10;&#10;Description automatically generated">
            <a:extLst>
              <a:ext uri="{FF2B5EF4-FFF2-40B4-BE49-F238E27FC236}">
                <a16:creationId xmlns:a16="http://schemas.microsoft.com/office/drawing/2014/main" id="{DB80A648-7C68-4705-9ADA-D3F1B060E9DC}"/>
              </a:ext>
            </a:extLst>
          </p:cNvPr>
          <p:cNvPicPr>
            <a:picLocks noChangeAspect="1"/>
          </p:cNvPicPr>
          <p:nvPr userDrawn="1"/>
        </p:nvPicPr>
        <p:blipFill>
          <a:blip r:embed="rId2"/>
          <a:stretch>
            <a:fillRect/>
          </a:stretch>
        </p:blipFill>
        <p:spPr>
          <a:xfrm>
            <a:off x="10906637" y="40915"/>
            <a:ext cx="1145478" cy="1088489"/>
          </a:xfrm>
          <a:prstGeom prst="rect">
            <a:avLst/>
          </a:prstGeom>
        </p:spPr>
      </p:pic>
      <p:pic>
        <p:nvPicPr>
          <p:cNvPr id="10" name="Picture 4" descr="Symbols of NASA | NASA">
            <a:extLst>
              <a:ext uri="{FF2B5EF4-FFF2-40B4-BE49-F238E27FC236}">
                <a16:creationId xmlns:a16="http://schemas.microsoft.com/office/drawing/2014/main" id="{C3755D78-27A9-4B31-B313-393C8AB9156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9915" y="1134"/>
            <a:ext cx="2362162" cy="118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E5187-CA88-4AB8-A56C-E501F92614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D6F221-CBFA-49F4-A235-6F1DB2AFF222}"/>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4" name="Footer Placeholder 3">
            <a:extLst>
              <a:ext uri="{FF2B5EF4-FFF2-40B4-BE49-F238E27FC236}">
                <a16:creationId xmlns:a16="http://schemas.microsoft.com/office/drawing/2014/main" id="{2C2E99DC-88E9-4AC2-BBD0-1DE4FF2F4B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45C9A7-9EC5-456E-A68D-5D5479392CEE}"/>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380201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D89FC5-886B-4FF3-A2FB-F074FC0686C3}"/>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3" name="Footer Placeholder 2">
            <a:extLst>
              <a:ext uri="{FF2B5EF4-FFF2-40B4-BE49-F238E27FC236}">
                <a16:creationId xmlns:a16="http://schemas.microsoft.com/office/drawing/2014/main" id="{740BB733-CBF1-4A32-85D7-35C5DB51F3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E02BA2-50CA-4EA4-9557-A9E5CC4A8AD8}"/>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2996408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5EEA-D056-496F-BAC0-DC585EC364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EC2B6A-DC32-4A48-AB07-24A6554A3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31DB79-6119-423F-B394-B0626BB21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03A22-E897-46A8-BB4E-E445814676AE}"/>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6" name="Footer Placeholder 5">
            <a:extLst>
              <a:ext uri="{FF2B5EF4-FFF2-40B4-BE49-F238E27FC236}">
                <a16:creationId xmlns:a16="http://schemas.microsoft.com/office/drawing/2014/main" id="{889628BD-E336-4F91-A348-CCB6CA9F6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4AB12-0195-491B-A947-BBD85ADBA1DF}"/>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1375671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492C-1C4D-4FC6-9D51-CB3DF7E40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29328F-6FED-42D2-94C4-85F738101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239654-9092-4914-8963-336A9A12C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A7BE23-44CB-4BFC-9BD6-D57395AC4210}"/>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6" name="Footer Placeholder 5">
            <a:extLst>
              <a:ext uri="{FF2B5EF4-FFF2-40B4-BE49-F238E27FC236}">
                <a16:creationId xmlns:a16="http://schemas.microsoft.com/office/drawing/2014/main" id="{04AB4508-9331-451E-B840-DEDE0C0A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624E7-9812-4B10-841F-B4BC437A981D}"/>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3732103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AE921-082E-4B1E-B7B2-F53E2F96A3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1B31E6-C64E-4453-BA36-ACC63CA392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055BD-5007-4363-945E-16F2D5DDB7E2}"/>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5" name="Footer Placeholder 4">
            <a:extLst>
              <a:ext uri="{FF2B5EF4-FFF2-40B4-BE49-F238E27FC236}">
                <a16:creationId xmlns:a16="http://schemas.microsoft.com/office/drawing/2014/main" id="{B2B0A0BB-1CFB-4E5E-8E70-88CBA6DA0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4EE27-AC7B-4C35-8DA3-BC27BDBB0AAF}"/>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163151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7F794E-3648-45AC-B253-0601C49672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6B7588-289B-4D3B-A7B0-1157B7E01D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27D30-3958-496C-A86F-773B7E324D4D}"/>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5" name="Footer Placeholder 4">
            <a:extLst>
              <a:ext uri="{FF2B5EF4-FFF2-40B4-BE49-F238E27FC236}">
                <a16:creationId xmlns:a16="http://schemas.microsoft.com/office/drawing/2014/main" id="{70951E04-388A-4928-8AD0-787A974E9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60AA6-F5BA-459D-867E-B31C2A7DC1BC}"/>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74654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1365-3F34-DF4F-BD09-2F10E5F86C53}"/>
              </a:ext>
            </a:extLst>
          </p:cNvPr>
          <p:cNvSpPr>
            <a:spLocks noGrp="1"/>
          </p:cNvSpPr>
          <p:nvPr>
            <p:ph type="title"/>
          </p:nvPr>
        </p:nvSpPr>
        <p:spPr>
          <a:xfrm>
            <a:off x="1242646" y="99755"/>
            <a:ext cx="9483968" cy="10524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B40C44-2588-6D4A-B143-508FB6685ECD}"/>
              </a:ext>
            </a:extLst>
          </p:cNvPr>
          <p:cNvSpPr>
            <a:spLocks noGrp="1"/>
          </p:cNvSpPr>
          <p:nvPr>
            <p:ph idx="1"/>
          </p:nvPr>
        </p:nvSpPr>
        <p:spPr>
          <a:xfrm>
            <a:off x="175846" y="1397226"/>
            <a:ext cx="11687908" cy="50190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6F01C23-1085-6F43-8C6F-BBE1D47D611F}"/>
              </a:ext>
            </a:extLst>
          </p:cNvPr>
          <p:cNvSpPr>
            <a:spLocks noGrp="1"/>
          </p:cNvSpPr>
          <p:nvPr>
            <p:ph type="dt" sz="half" idx="10"/>
          </p:nvPr>
        </p:nvSpPr>
        <p:spPr>
          <a:xfrm>
            <a:off x="0" y="6494460"/>
            <a:ext cx="2743200" cy="365125"/>
          </a:xfrm>
        </p:spPr>
        <p:txBody>
          <a:bodyPr/>
          <a:lstStyle>
            <a:lvl1pPr>
              <a:defRPr>
                <a:solidFill>
                  <a:schemeClr val="tx1"/>
                </a:solidFill>
              </a:defRPr>
            </a:lvl1pPr>
          </a:lstStyle>
          <a:p>
            <a:r>
              <a:rPr lang="en-US"/>
              <a:t>8/4/2022</a:t>
            </a:r>
            <a:endParaRPr lang="en-US" dirty="0"/>
          </a:p>
        </p:txBody>
      </p:sp>
      <p:sp>
        <p:nvSpPr>
          <p:cNvPr id="5" name="Footer Placeholder 4">
            <a:extLst>
              <a:ext uri="{FF2B5EF4-FFF2-40B4-BE49-F238E27FC236}">
                <a16:creationId xmlns:a16="http://schemas.microsoft.com/office/drawing/2014/main" id="{FFD09802-9A26-F84E-BDA5-5ED15EB37D85}"/>
              </a:ext>
            </a:extLst>
          </p:cNvPr>
          <p:cNvSpPr>
            <a:spLocks noGrp="1"/>
          </p:cNvSpPr>
          <p:nvPr>
            <p:ph type="ftr" sz="quarter" idx="11"/>
          </p:nvPr>
        </p:nvSpPr>
        <p:spPr>
          <a:xfrm>
            <a:off x="4038600" y="6485304"/>
            <a:ext cx="4114800" cy="365125"/>
          </a:xfrm>
        </p:spPr>
        <p:txBody>
          <a:bodyPr/>
          <a:lstStyle>
            <a:lvl1pPr>
              <a:defRPr>
                <a:solidFill>
                  <a:schemeClr val="tx1"/>
                </a:solidFill>
              </a:defRPr>
            </a:lvl1pPr>
          </a:lstStyle>
          <a:p>
            <a:r>
              <a:rPr lang="en-US" dirty="0"/>
              <a:t>Updates</a:t>
            </a:r>
          </a:p>
        </p:txBody>
      </p:sp>
      <p:sp>
        <p:nvSpPr>
          <p:cNvPr id="6" name="Slide Number Placeholder 5">
            <a:extLst>
              <a:ext uri="{FF2B5EF4-FFF2-40B4-BE49-F238E27FC236}">
                <a16:creationId xmlns:a16="http://schemas.microsoft.com/office/drawing/2014/main" id="{CFE6FDA3-0475-924A-A534-EA194ED23BAC}"/>
              </a:ext>
            </a:extLst>
          </p:cNvPr>
          <p:cNvSpPr>
            <a:spLocks noGrp="1"/>
          </p:cNvSpPr>
          <p:nvPr>
            <p:ph type="sldNum" sz="quarter" idx="12"/>
          </p:nvPr>
        </p:nvSpPr>
        <p:spPr>
          <a:xfrm>
            <a:off x="9448800" y="6471014"/>
            <a:ext cx="2743200" cy="365125"/>
          </a:xfrm>
        </p:spPr>
        <p:txBody>
          <a:bodyPr/>
          <a:lstStyle>
            <a:lvl1pPr>
              <a:defRPr>
                <a:solidFill>
                  <a:schemeClr val="tx1"/>
                </a:solidFill>
              </a:defRPr>
            </a:lvl1pPr>
          </a:lstStyle>
          <a:p>
            <a:fld id="{6DD915FF-2904-B043-824A-7A75F9176272}" type="slidenum">
              <a:rPr lang="en-US" smtClean="0"/>
              <a:pPr/>
              <a:t>‹#›</a:t>
            </a:fld>
            <a:endParaRPr lang="en-US" dirty="0"/>
          </a:p>
        </p:txBody>
      </p:sp>
      <p:cxnSp>
        <p:nvCxnSpPr>
          <p:cNvPr id="8" name="Straight Connector 7">
            <a:extLst>
              <a:ext uri="{FF2B5EF4-FFF2-40B4-BE49-F238E27FC236}">
                <a16:creationId xmlns:a16="http://schemas.microsoft.com/office/drawing/2014/main" id="{929D41A8-05EC-2542-9168-3A5412099562}"/>
              </a:ext>
            </a:extLst>
          </p:cNvPr>
          <p:cNvCxnSpPr/>
          <p:nvPr userDrawn="1"/>
        </p:nvCxnSpPr>
        <p:spPr>
          <a:xfrm>
            <a:off x="0" y="1251199"/>
            <a:ext cx="12192000" cy="0"/>
          </a:xfrm>
          <a:prstGeom prst="line">
            <a:avLst/>
          </a:prstGeom>
          <a:ln w="381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1028" name="Picture 4" descr="Symbols of NASA | NASA">
            <a:extLst>
              <a:ext uri="{FF2B5EF4-FFF2-40B4-BE49-F238E27FC236}">
                <a16:creationId xmlns:a16="http://schemas.microsoft.com/office/drawing/2014/main" id="{CF6B43B0-DA11-0B4E-B1A1-154421FC844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9915" y="1134"/>
            <a:ext cx="2362162" cy="11810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0;&#10;Description automatically generated">
            <a:extLst>
              <a:ext uri="{FF2B5EF4-FFF2-40B4-BE49-F238E27FC236}">
                <a16:creationId xmlns:a16="http://schemas.microsoft.com/office/drawing/2014/main" id="{1DFC0AFD-4E7E-47FD-92D6-9628072C7801}"/>
              </a:ext>
            </a:extLst>
          </p:cNvPr>
          <p:cNvPicPr>
            <a:picLocks noChangeAspect="1"/>
          </p:cNvPicPr>
          <p:nvPr userDrawn="1"/>
        </p:nvPicPr>
        <p:blipFill>
          <a:blip r:embed="rId3"/>
          <a:stretch>
            <a:fillRect/>
          </a:stretch>
        </p:blipFill>
        <p:spPr>
          <a:xfrm>
            <a:off x="10906637" y="40915"/>
            <a:ext cx="1145478" cy="1088489"/>
          </a:xfrm>
          <a:prstGeom prst="rect">
            <a:avLst/>
          </a:prstGeom>
        </p:spPr>
      </p:pic>
    </p:spTree>
    <p:extLst>
      <p:ext uri="{BB962C8B-B14F-4D97-AF65-F5344CB8AC3E}">
        <p14:creationId xmlns:p14="http://schemas.microsoft.com/office/powerpoint/2010/main" val="179885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05936-979F-EF40-AA7B-1A3C170D918B}"/>
              </a:ext>
            </a:extLst>
          </p:cNvPr>
          <p:cNvSpPr>
            <a:spLocks noGrp="1"/>
          </p:cNvSpPr>
          <p:nvPr>
            <p:ph type="title"/>
          </p:nvPr>
        </p:nvSpPr>
        <p:spPr>
          <a:xfrm>
            <a:off x="1242646" y="136525"/>
            <a:ext cx="9483968" cy="97387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AF5C929-CCDC-9C43-AAE6-E44D0A09E71C}"/>
              </a:ext>
            </a:extLst>
          </p:cNvPr>
          <p:cNvSpPr>
            <a:spLocks noGrp="1"/>
          </p:cNvSpPr>
          <p:nvPr>
            <p:ph sz="half" idx="1"/>
          </p:nvPr>
        </p:nvSpPr>
        <p:spPr>
          <a:xfrm>
            <a:off x="157942" y="1825625"/>
            <a:ext cx="586185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7DEF-B2F1-FB46-BC66-D9BD4721AED5}"/>
              </a:ext>
            </a:extLst>
          </p:cNvPr>
          <p:cNvSpPr>
            <a:spLocks noGrp="1"/>
          </p:cNvSpPr>
          <p:nvPr>
            <p:ph sz="half" idx="2"/>
          </p:nvPr>
        </p:nvSpPr>
        <p:spPr>
          <a:xfrm>
            <a:off x="6172200" y="1825625"/>
            <a:ext cx="586185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6BF3F8-156B-AE40-A624-14E74E00D07A}"/>
              </a:ext>
            </a:extLst>
          </p:cNvPr>
          <p:cNvSpPr>
            <a:spLocks noGrp="1"/>
          </p:cNvSpPr>
          <p:nvPr>
            <p:ph type="dt" sz="half" idx="10"/>
          </p:nvPr>
        </p:nvSpPr>
        <p:spPr>
          <a:xfrm>
            <a:off x="0" y="6491741"/>
            <a:ext cx="2743200" cy="365125"/>
          </a:xfrm>
        </p:spPr>
        <p:txBody>
          <a:bodyPr/>
          <a:lstStyle/>
          <a:p>
            <a:r>
              <a:rPr lang="en-US"/>
              <a:t>8/4/2022</a:t>
            </a:r>
            <a:endParaRPr lang="en-US" dirty="0"/>
          </a:p>
        </p:txBody>
      </p:sp>
      <p:sp>
        <p:nvSpPr>
          <p:cNvPr id="6" name="Footer Placeholder 5">
            <a:extLst>
              <a:ext uri="{FF2B5EF4-FFF2-40B4-BE49-F238E27FC236}">
                <a16:creationId xmlns:a16="http://schemas.microsoft.com/office/drawing/2014/main" id="{1B26D7FE-4BD5-D94F-BD7C-A223F3B28448}"/>
              </a:ext>
            </a:extLst>
          </p:cNvPr>
          <p:cNvSpPr>
            <a:spLocks noGrp="1"/>
          </p:cNvSpPr>
          <p:nvPr>
            <p:ph type="ftr" sz="quarter" idx="11"/>
          </p:nvPr>
        </p:nvSpPr>
        <p:spPr>
          <a:xfrm>
            <a:off x="4038600" y="6491740"/>
            <a:ext cx="4114800" cy="365125"/>
          </a:xfrm>
        </p:spPr>
        <p:txBody>
          <a:bodyPr/>
          <a:lstStyle>
            <a:lvl1pPr>
              <a:defRPr/>
            </a:lvl1pPr>
          </a:lstStyle>
          <a:p>
            <a:r>
              <a:rPr lang="en-US" dirty="0"/>
              <a:t>Updates</a:t>
            </a:r>
          </a:p>
        </p:txBody>
      </p:sp>
      <p:sp>
        <p:nvSpPr>
          <p:cNvPr id="7" name="Slide Number Placeholder 6">
            <a:extLst>
              <a:ext uri="{FF2B5EF4-FFF2-40B4-BE49-F238E27FC236}">
                <a16:creationId xmlns:a16="http://schemas.microsoft.com/office/drawing/2014/main" id="{2753AEBF-A900-EB4F-8D8A-2C702620C159}"/>
              </a:ext>
            </a:extLst>
          </p:cNvPr>
          <p:cNvSpPr>
            <a:spLocks noGrp="1"/>
          </p:cNvSpPr>
          <p:nvPr>
            <p:ph type="sldNum" sz="quarter" idx="12"/>
          </p:nvPr>
        </p:nvSpPr>
        <p:spPr>
          <a:xfrm>
            <a:off x="9448800" y="6491739"/>
            <a:ext cx="2743200" cy="365125"/>
          </a:xfrm>
        </p:spPr>
        <p:txBody>
          <a:bodyPr/>
          <a:lstStyle/>
          <a:p>
            <a:fld id="{7E1059BE-6F0B-5442-BB27-FA76B2F5162D}" type="slidenum">
              <a:rPr lang="en-US" smtClean="0"/>
              <a:t>‹#›</a:t>
            </a:fld>
            <a:endParaRPr lang="en-US" dirty="0"/>
          </a:p>
        </p:txBody>
      </p:sp>
      <p:pic>
        <p:nvPicPr>
          <p:cNvPr id="9" name="Picture 4" descr="Symbols of NASA | NASA">
            <a:extLst>
              <a:ext uri="{FF2B5EF4-FFF2-40B4-BE49-F238E27FC236}">
                <a16:creationId xmlns:a16="http://schemas.microsoft.com/office/drawing/2014/main" id="{599B0B05-85DF-4BDB-82C2-C1C3E0DADEC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9915" y="1134"/>
            <a:ext cx="2362162" cy="118108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7B0DDC75-E7F2-488B-A31B-9AABB55AE44D}"/>
              </a:ext>
            </a:extLst>
          </p:cNvPr>
          <p:cNvCxnSpPr/>
          <p:nvPr userDrawn="1"/>
        </p:nvCxnSpPr>
        <p:spPr>
          <a:xfrm>
            <a:off x="0" y="1251199"/>
            <a:ext cx="12192000" cy="0"/>
          </a:xfrm>
          <a:prstGeom prst="line">
            <a:avLst/>
          </a:prstGeom>
          <a:ln w="381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11" name="Picture 10" descr="Logo&#10;&#10;Description automatically generated">
            <a:extLst>
              <a:ext uri="{FF2B5EF4-FFF2-40B4-BE49-F238E27FC236}">
                <a16:creationId xmlns:a16="http://schemas.microsoft.com/office/drawing/2014/main" id="{378D8A32-7839-4407-B2D9-B42F797682A1}"/>
              </a:ext>
            </a:extLst>
          </p:cNvPr>
          <p:cNvPicPr>
            <a:picLocks noChangeAspect="1"/>
          </p:cNvPicPr>
          <p:nvPr userDrawn="1"/>
        </p:nvPicPr>
        <p:blipFill>
          <a:blip r:embed="rId3"/>
          <a:stretch>
            <a:fillRect/>
          </a:stretch>
        </p:blipFill>
        <p:spPr>
          <a:xfrm>
            <a:off x="10906637" y="40915"/>
            <a:ext cx="1145478" cy="1088489"/>
          </a:xfrm>
          <a:prstGeom prst="rect">
            <a:avLst/>
          </a:prstGeom>
        </p:spPr>
      </p:pic>
    </p:spTree>
    <p:extLst>
      <p:ext uri="{BB962C8B-B14F-4D97-AF65-F5344CB8AC3E}">
        <p14:creationId xmlns:p14="http://schemas.microsoft.com/office/powerpoint/2010/main" val="513328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BA3C-DFCF-C84E-99CB-E47AB71D71E8}"/>
              </a:ext>
            </a:extLst>
          </p:cNvPr>
          <p:cNvSpPr>
            <a:spLocks noGrp="1"/>
          </p:cNvSpPr>
          <p:nvPr>
            <p:ph type="title"/>
          </p:nvPr>
        </p:nvSpPr>
        <p:spPr>
          <a:xfrm>
            <a:off x="1242646" y="99753"/>
            <a:ext cx="9483968" cy="105240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5DB11AA-1986-E74C-B546-7D01DD7AE161}"/>
              </a:ext>
            </a:extLst>
          </p:cNvPr>
          <p:cNvSpPr>
            <a:spLocks noGrp="1"/>
          </p:cNvSpPr>
          <p:nvPr>
            <p:ph type="body" idx="1"/>
          </p:nvPr>
        </p:nvSpPr>
        <p:spPr>
          <a:xfrm>
            <a:off x="186561" y="1411566"/>
            <a:ext cx="5798070" cy="397018"/>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FB62615-392B-E94A-9AA1-2DFD9D919A9D}"/>
              </a:ext>
            </a:extLst>
          </p:cNvPr>
          <p:cNvSpPr>
            <a:spLocks noGrp="1"/>
          </p:cNvSpPr>
          <p:nvPr>
            <p:ph sz="half" idx="2"/>
          </p:nvPr>
        </p:nvSpPr>
        <p:spPr>
          <a:xfrm>
            <a:off x="199505" y="1903617"/>
            <a:ext cx="5798070" cy="42860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D81E387-13C0-2144-B519-23BE11CDF183}"/>
              </a:ext>
            </a:extLst>
          </p:cNvPr>
          <p:cNvSpPr>
            <a:spLocks noGrp="1"/>
          </p:cNvSpPr>
          <p:nvPr>
            <p:ph type="body" sz="quarter" idx="3"/>
          </p:nvPr>
        </p:nvSpPr>
        <p:spPr>
          <a:xfrm>
            <a:off x="6172199" y="1411566"/>
            <a:ext cx="5798068" cy="397016"/>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EA27101-A9C7-7B49-A343-359840471C0F}"/>
              </a:ext>
            </a:extLst>
          </p:cNvPr>
          <p:cNvSpPr>
            <a:spLocks noGrp="1"/>
          </p:cNvSpPr>
          <p:nvPr>
            <p:ph sz="quarter" idx="4"/>
          </p:nvPr>
        </p:nvSpPr>
        <p:spPr>
          <a:xfrm>
            <a:off x="6172199" y="1903617"/>
            <a:ext cx="5798069" cy="42860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1B3180-92AA-0A46-A0B8-97820638FAF6}"/>
              </a:ext>
            </a:extLst>
          </p:cNvPr>
          <p:cNvSpPr>
            <a:spLocks noGrp="1"/>
          </p:cNvSpPr>
          <p:nvPr>
            <p:ph type="dt" sz="half" idx="10"/>
          </p:nvPr>
        </p:nvSpPr>
        <p:spPr>
          <a:xfrm>
            <a:off x="0" y="6491741"/>
            <a:ext cx="2743200" cy="365125"/>
          </a:xfrm>
        </p:spPr>
        <p:txBody>
          <a:bodyPr/>
          <a:lstStyle/>
          <a:p>
            <a:r>
              <a:rPr lang="en-US"/>
              <a:t>8/4/2022</a:t>
            </a:r>
            <a:endParaRPr lang="en-US" dirty="0"/>
          </a:p>
        </p:txBody>
      </p:sp>
      <p:sp>
        <p:nvSpPr>
          <p:cNvPr id="8" name="Footer Placeholder 7">
            <a:extLst>
              <a:ext uri="{FF2B5EF4-FFF2-40B4-BE49-F238E27FC236}">
                <a16:creationId xmlns:a16="http://schemas.microsoft.com/office/drawing/2014/main" id="{4F7FEBEC-145F-1740-815C-C425529798D7}"/>
              </a:ext>
            </a:extLst>
          </p:cNvPr>
          <p:cNvSpPr>
            <a:spLocks noGrp="1"/>
          </p:cNvSpPr>
          <p:nvPr>
            <p:ph type="ftr" sz="quarter" idx="11"/>
          </p:nvPr>
        </p:nvSpPr>
        <p:spPr>
          <a:xfrm>
            <a:off x="4038600" y="6492875"/>
            <a:ext cx="4114800" cy="365125"/>
          </a:xfrm>
        </p:spPr>
        <p:txBody>
          <a:bodyPr/>
          <a:lstStyle>
            <a:lvl1pPr>
              <a:defRPr/>
            </a:lvl1pPr>
          </a:lstStyle>
          <a:p>
            <a:r>
              <a:rPr lang="en-US" dirty="0"/>
              <a:t>Updates</a:t>
            </a:r>
          </a:p>
        </p:txBody>
      </p:sp>
      <p:sp>
        <p:nvSpPr>
          <p:cNvPr id="9" name="Slide Number Placeholder 8">
            <a:extLst>
              <a:ext uri="{FF2B5EF4-FFF2-40B4-BE49-F238E27FC236}">
                <a16:creationId xmlns:a16="http://schemas.microsoft.com/office/drawing/2014/main" id="{D09A3905-DBBE-224F-AC09-6162AF8344DA}"/>
              </a:ext>
            </a:extLst>
          </p:cNvPr>
          <p:cNvSpPr>
            <a:spLocks noGrp="1"/>
          </p:cNvSpPr>
          <p:nvPr>
            <p:ph type="sldNum" sz="quarter" idx="12"/>
          </p:nvPr>
        </p:nvSpPr>
        <p:spPr>
          <a:xfrm>
            <a:off x="9448800" y="6492875"/>
            <a:ext cx="2743200" cy="365125"/>
          </a:xfrm>
        </p:spPr>
        <p:txBody>
          <a:bodyPr/>
          <a:lstStyle/>
          <a:p>
            <a:fld id="{7E1059BE-6F0B-5442-BB27-FA76B2F5162D}" type="slidenum">
              <a:rPr lang="en-US" smtClean="0"/>
              <a:t>‹#›</a:t>
            </a:fld>
            <a:endParaRPr lang="en-US" dirty="0"/>
          </a:p>
        </p:txBody>
      </p:sp>
      <p:pic>
        <p:nvPicPr>
          <p:cNvPr id="11" name="Picture 4" descr="Symbols of NASA | NASA">
            <a:extLst>
              <a:ext uri="{FF2B5EF4-FFF2-40B4-BE49-F238E27FC236}">
                <a16:creationId xmlns:a16="http://schemas.microsoft.com/office/drawing/2014/main" id="{C9DE124D-F3AF-4716-8D46-50B460F2F8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9915" y="1134"/>
            <a:ext cx="2362162" cy="118108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58280E6E-FD43-4477-9FA8-1F0EBE260517}"/>
              </a:ext>
            </a:extLst>
          </p:cNvPr>
          <p:cNvCxnSpPr/>
          <p:nvPr userDrawn="1"/>
        </p:nvCxnSpPr>
        <p:spPr>
          <a:xfrm>
            <a:off x="0" y="1251199"/>
            <a:ext cx="12192000" cy="0"/>
          </a:xfrm>
          <a:prstGeom prst="line">
            <a:avLst/>
          </a:prstGeom>
          <a:ln w="381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pic>
        <p:nvPicPr>
          <p:cNvPr id="14" name="Picture 13" descr="Logo&#10;&#10;Description automatically generated">
            <a:extLst>
              <a:ext uri="{FF2B5EF4-FFF2-40B4-BE49-F238E27FC236}">
                <a16:creationId xmlns:a16="http://schemas.microsoft.com/office/drawing/2014/main" id="{9C09EC50-84A4-4376-9686-ACAAFBD5072B}"/>
              </a:ext>
            </a:extLst>
          </p:cNvPr>
          <p:cNvPicPr>
            <a:picLocks noChangeAspect="1"/>
          </p:cNvPicPr>
          <p:nvPr userDrawn="1"/>
        </p:nvPicPr>
        <p:blipFill>
          <a:blip r:embed="rId3"/>
          <a:stretch>
            <a:fillRect/>
          </a:stretch>
        </p:blipFill>
        <p:spPr>
          <a:xfrm>
            <a:off x="10906637" y="40915"/>
            <a:ext cx="1145478" cy="1088489"/>
          </a:xfrm>
          <a:prstGeom prst="rect">
            <a:avLst/>
          </a:prstGeom>
        </p:spPr>
      </p:pic>
    </p:spTree>
    <p:extLst>
      <p:ext uri="{BB962C8B-B14F-4D97-AF65-F5344CB8AC3E}">
        <p14:creationId xmlns:p14="http://schemas.microsoft.com/office/powerpoint/2010/main" val="155044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C0CB-42D4-4F0D-8CD7-04157C9E3F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F8D893-2060-4671-BCF9-5975F7B00D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D2EC70-3FFA-41CE-9B7F-61EF2231B782}"/>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5" name="Footer Placeholder 4">
            <a:extLst>
              <a:ext uri="{FF2B5EF4-FFF2-40B4-BE49-F238E27FC236}">
                <a16:creationId xmlns:a16="http://schemas.microsoft.com/office/drawing/2014/main" id="{D4434052-39FF-425A-B44C-99C7AED41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2DF30-AB5F-4A08-AB60-F6B16EDF35A6}"/>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380973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0A78-F6AB-441B-9163-E9C85D0A5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3CBEC-28B8-4F11-89C8-E29E406B24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347AB-16D7-42D5-B37C-43306F009B0D}"/>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5" name="Footer Placeholder 4">
            <a:extLst>
              <a:ext uri="{FF2B5EF4-FFF2-40B4-BE49-F238E27FC236}">
                <a16:creationId xmlns:a16="http://schemas.microsoft.com/office/drawing/2014/main" id="{5D2CF536-767E-445C-A8F7-10476A2C1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D00D9-7695-4CF0-B417-6B78DC64FF22}"/>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331689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AA116-E471-48AA-8DDF-611691B856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5AE62C-8425-4208-BA28-11957A19FA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D3EFC8-FF80-404B-A3C0-F82478258C6E}"/>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5" name="Footer Placeholder 4">
            <a:extLst>
              <a:ext uri="{FF2B5EF4-FFF2-40B4-BE49-F238E27FC236}">
                <a16:creationId xmlns:a16="http://schemas.microsoft.com/office/drawing/2014/main" id="{891DD6D0-F5C2-4DB1-9663-3EEFA3B1A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20E34B-EC9C-4707-A242-681D0B078534}"/>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220584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8A1D9-C8F6-4C21-B954-B5CAE10FD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A35A6B-5E7D-4BCF-A31B-2E412C2B1F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C9AA9E-163E-4893-8DF1-7C972CF422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915329-8456-473A-A32F-066FA0BA9869}"/>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6" name="Footer Placeholder 5">
            <a:extLst>
              <a:ext uri="{FF2B5EF4-FFF2-40B4-BE49-F238E27FC236}">
                <a16:creationId xmlns:a16="http://schemas.microsoft.com/office/drawing/2014/main" id="{DDF57890-EA68-491D-A062-2B3B0B3CB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2F8123-DF17-4417-BE7F-C2968125176C}"/>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241405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89FC-181B-471D-B302-1B56FDAF36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9255F-50B0-478E-B91C-AFE54AA57E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70B1F1-1741-4C1D-85A8-57FB745F3A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009B2D-A393-4F88-8187-810BFCA638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47A65-2767-402C-9E05-51C68D4D8D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2BFFF1-871F-4323-A755-4289F8AE1F63}"/>
              </a:ext>
            </a:extLst>
          </p:cNvPr>
          <p:cNvSpPr>
            <a:spLocks noGrp="1"/>
          </p:cNvSpPr>
          <p:nvPr>
            <p:ph type="dt" sz="half" idx="10"/>
          </p:nvPr>
        </p:nvSpPr>
        <p:spPr/>
        <p:txBody>
          <a:bodyPr/>
          <a:lstStyle/>
          <a:p>
            <a:fld id="{FC539B2E-EC09-4D2B-A60B-D46BBEF12E27}" type="datetimeFigureOut">
              <a:rPr lang="en-US" smtClean="0"/>
              <a:t>11/15/2022</a:t>
            </a:fld>
            <a:endParaRPr lang="en-US"/>
          </a:p>
        </p:txBody>
      </p:sp>
      <p:sp>
        <p:nvSpPr>
          <p:cNvPr id="8" name="Footer Placeholder 7">
            <a:extLst>
              <a:ext uri="{FF2B5EF4-FFF2-40B4-BE49-F238E27FC236}">
                <a16:creationId xmlns:a16="http://schemas.microsoft.com/office/drawing/2014/main" id="{048BD0C6-E6A3-481F-97F9-314D6058AB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4F4E98-2CFA-4F40-B91C-154A22F123A9}"/>
              </a:ext>
            </a:extLst>
          </p:cNvPr>
          <p:cNvSpPr>
            <a:spLocks noGrp="1"/>
          </p:cNvSpPr>
          <p:nvPr>
            <p:ph type="sldNum" sz="quarter" idx="12"/>
          </p:nvPr>
        </p:nvSpPr>
        <p:spPr/>
        <p:txBody>
          <a:bodyPr/>
          <a:lstStyle/>
          <a:p>
            <a:fld id="{C32D3DF8-5704-438D-BA7C-44F533544593}" type="slidenum">
              <a:rPr lang="en-US" smtClean="0"/>
              <a:t>‹#›</a:t>
            </a:fld>
            <a:endParaRPr lang="en-US"/>
          </a:p>
        </p:txBody>
      </p:sp>
    </p:spTree>
    <p:extLst>
      <p:ext uri="{BB962C8B-B14F-4D97-AF65-F5344CB8AC3E}">
        <p14:creationId xmlns:p14="http://schemas.microsoft.com/office/powerpoint/2010/main" val="331089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3FB5B-A4BD-4C48-B5A5-E13B66F617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E74ED0-35BE-48AA-B69E-EB0179838A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48015-1B6D-47B8-8F55-A9B443D34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39B2E-EC09-4D2B-A60B-D46BBEF12E27}" type="datetimeFigureOut">
              <a:rPr lang="en-US" smtClean="0"/>
              <a:t>11/15/2022</a:t>
            </a:fld>
            <a:endParaRPr lang="en-US"/>
          </a:p>
        </p:txBody>
      </p:sp>
      <p:sp>
        <p:nvSpPr>
          <p:cNvPr id="5" name="Footer Placeholder 4">
            <a:extLst>
              <a:ext uri="{FF2B5EF4-FFF2-40B4-BE49-F238E27FC236}">
                <a16:creationId xmlns:a16="http://schemas.microsoft.com/office/drawing/2014/main" id="{8ED85704-BA50-4B7A-8613-8765060F07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7CB34F-5C9F-4D3D-951A-5D6AE0691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2D3DF8-5704-438D-BA7C-44F533544593}" type="slidenum">
              <a:rPr lang="en-US" smtClean="0"/>
              <a:t>‹#›</a:t>
            </a:fld>
            <a:endParaRPr lang="en-US"/>
          </a:p>
        </p:txBody>
      </p:sp>
    </p:spTree>
    <p:extLst>
      <p:ext uri="{BB962C8B-B14F-4D97-AF65-F5344CB8AC3E}">
        <p14:creationId xmlns:p14="http://schemas.microsoft.com/office/powerpoint/2010/main" val="18895538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3" Type="http://schemas.openxmlformats.org/officeDocument/2006/relationships/hyperlink" Target="https://naif.jpl.nasa.gov/pub/naif/toolkit_docs/Tutorials/pdf/individual_docs/" TargetMode="External"/><Relationship Id="rId2" Type="http://schemas.openxmlformats.org/officeDocument/2006/relationships/hyperlink" Target="https://naif.jpl.nasa.gov/naif/toolki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aif.jpl.nasa.gov/naif/data_operational.html" TargetMode="External"/><Relationship Id="rId2" Type="http://schemas.openxmlformats.org/officeDocument/2006/relationships/hyperlink" Target="https://naif.jpl.nasa.gov/pub/naif/generic_kerne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naif.jpl.nasa.gov/pub/naif/toolkit_docs/FORTRAN/spicelib/spkezr.html" TargetMode="External"/><Relationship Id="rId3" Type="http://schemas.openxmlformats.org/officeDocument/2006/relationships/hyperlink" Target="https://naif.jpl.nasa.gov/pub/naif/toolkit_docs/IDL/icy/cspice_kclear.html" TargetMode="External"/><Relationship Id="rId7" Type="http://schemas.openxmlformats.org/officeDocument/2006/relationships/hyperlink" Target="https://naif.jpl.nasa.gov/pub/naif/toolkit_docs/FORTRAN/spicelib/spkpos.html" TargetMode="External"/><Relationship Id="rId2" Type="http://schemas.openxmlformats.org/officeDocument/2006/relationships/hyperlink" Target="https://naif.jpl.nasa.gov/pub/naif/toolkit_docs/FORTRAN/spicelib/furnsh.html" TargetMode="External"/><Relationship Id="rId1" Type="http://schemas.openxmlformats.org/officeDocument/2006/relationships/slideLayout" Target="../slideLayouts/slideLayout2.xml"/><Relationship Id="rId6" Type="http://schemas.openxmlformats.org/officeDocument/2006/relationships/hyperlink" Target="https://naif.jpl.nasa.gov/pub/naif/toolkit_docs/FORTRAN/spicelib/bodvrd.html" TargetMode="External"/><Relationship Id="rId5" Type="http://schemas.openxmlformats.org/officeDocument/2006/relationships/hyperlink" Target="https://naif.jpl.nasa.gov/pub/naif/toolkit_docs/FORTRAN/spicelib/et2utc.html" TargetMode="External"/><Relationship Id="rId10" Type="http://schemas.openxmlformats.org/officeDocument/2006/relationships/hyperlink" Target="https://naif.jpl.nasa.gov/pub/naif/toolkit_docs/IDL/cspice/index.html" TargetMode="External"/><Relationship Id="rId4" Type="http://schemas.openxmlformats.org/officeDocument/2006/relationships/hyperlink" Target="https://naif.jpl.nasa.gov/pub/naif/toolkit_docs/FORTRAN/spicelib/str2et.html" TargetMode="External"/><Relationship Id="rId9" Type="http://schemas.openxmlformats.org/officeDocument/2006/relationships/hyperlink" Target="https://naif.jpl.nasa.gov/pub/naif/toolkit_docs/FORTRAN/spicelib/pxform.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3DE1-9D62-4B4F-990D-9A785F233C06}"/>
              </a:ext>
            </a:extLst>
          </p:cNvPr>
          <p:cNvSpPr>
            <a:spLocks noGrp="1"/>
          </p:cNvSpPr>
          <p:nvPr>
            <p:ph type="title"/>
          </p:nvPr>
        </p:nvSpPr>
        <p:spPr/>
        <p:txBody>
          <a:bodyPr/>
          <a:lstStyle/>
          <a:p>
            <a:r>
              <a:rPr lang="en-US" dirty="0"/>
              <a:t>Overview of SPICE</a:t>
            </a:r>
          </a:p>
        </p:txBody>
      </p:sp>
      <p:sp>
        <p:nvSpPr>
          <p:cNvPr id="4" name="Text Placeholder 3">
            <a:extLst>
              <a:ext uri="{FF2B5EF4-FFF2-40B4-BE49-F238E27FC236}">
                <a16:creationId xmlns:a16="http://schemas.microsoft.com/office/drawing/2014/main" id="{9ACBAF95-A9C3-4FEA-A6F6-CCF2A17A1FD8}"/>
              </a:ext>
            </a:extLst>
          </p:cNvPr>
          <p:cNvSpPr>
            <a:spLocks noGrp="1"/>
          </p:cNvSpPr>
          <p:nvPr>
            <p:ph type="body" sz="quarter" idx="13"/>
          </p:nvPr>
        </p:nvSpPr>
        <p:spPr/>
        <p:txBody>
          <a:bodyPr>
            <a:normAutofit lnSpcReduction="10000"/>
          </a:bodyPr>
          <a:lstStyle/>
          <a:p>
            <a:r>
              <a:rPr lang="en-US" dirty="0"/>
              <a:t>Chris Gnam</a:t>
            </a:r>
          </a:p>
          <a:p>
            <a:r>
              <a:rPr lang="en-US" dirty="0" err="1"/>
              <a:t>crgnam@</a:t>
            </a:r>
            <a:r>
              <a:rPr lang="en-US" err="1"/>
              <a:t>buffalo</a:t>
            </a:r>
            <a:r>
              <a:rPr lang="en-US"/>
              <a:t>.edu</a:t>
            </a:r>
            <a:endParaRPr lang="en-US" dirty="0"/>
          </a:p>
        </p:txBody>
      </p:sp>
    </p:spTree>
    <p:extLst>
      <p:ext uri="{BB962C8B-B14F-4D97-AF65-F5344CB8AC3E}">
        <p14:creationId xmlns:p14="http://schemas.microsoft.com/office/powerpoint/2010/main" val="417730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A71A-48FA-4F5D-86B6-F53A70C2A7C0}"/>
              </a:ext>
            </a:extLst>
          </p:cNvPr>
          <p:cNvSpPr>
            <a:spLocks noGrp="1"/>
          </p:cNvSpPr>
          <p:nvPr>
            <p:ph type="title"/>
          </p:nvPr>
        </p:nvSpPr>
        <p:spPr/>
        <p:txBody>
          <a:bodyPr/>
          <a:lstStyle/>
          <a:p>
            <a:r>
              <a:rPr lang="en-US" dirty="0" err="1"/>
              <a:t>spkpos</a:t>
            </a:r>
            <a:r>
              <a:rPr lang="en-US" dirty="0"/>
              <a:t>() and </a:t>
            </a:r>
            <a:r>
              <a:rPr lang="en-US" dirty="0" err="1"/>
              <a:t>spkezr</a:t>
            </a:r>
            <a:r>
              <a:rPr lang="en-US" dirty="0"/>
              <a:t>()</a:t>
            </a:r>
          </a:p>
        </p:txBody>
      </p:sp>
      <p:sp>
        <p:nvSpPr>
          <p:cNvPr id="3" name="Content Placeholder 2">
            <a:extLst>
              <a:ext uri="{FF2B5EF4-FFF2-40B4-BE49-F238E27FC236}">
                <a16:creationId xmlns:a16="http://schemas.microsoft.com/office/drawing/2014/main" id="{B64EE814-F4D6-4245-BCCA-8752629495C6}"/>
              </a:ext>
            </a:extLst>
          </p:cNvPr>
          <p:cNvSpPr>
            <a:spLocks noGrp="1"/>
          </p:cNvSpPr>
          <p:nvPr>
            <p:ph idx="1"/>
          </p:nvPr>
        </p:nvSpPr>
        <p:spPr/>
        <p:txBody>
          <a:bodyPr/>
          <a:lstStyle/>
          <a:p>
            <a:r>
              <a:rPr lang="en-US" dirty="0"/>
              <a:t>Both follow the same argument format:</a:t>
            </a:r>
          </a:p>
          <a:p>
            <a:pPr lvl="1"/>
            <a:r>
              <a:rPr lang="en-US" dirty="0"/>
              <a:t>MATLAB Example: position = </a:t>
            </a:r>
            <a:r>
              <a:rPr lang="en-US" dirty="0" err="1"/>
              <a:t>cspice_spkpos</a:t>
            </a:r>
            <a:r>
              <a:rPr lang="en-US" dirty="0"/>
              <a:t>(TARGET, et, FRAME, </a:t>
            </a:r>
            <a:r>
              <a:rPr lang="en-US" dirty="0" err="1"/>
              <a:t>Abcorr</a:t>
            </a:r>
            <a:r>
              <a:rPr lang="en-US" dirty="0"/>
              <a:t>, ORIGIN)</a:t>
            </a:r>
          </a:p>
          <a:p>
            <a:pPr lvl="2"/>
            <a:r>
              <a:rPr lang="en-US" dirty="0"/>
              <a:t>TARGET = Object whose position you wish to determine</a:t>
            </a:r>
          </a:p>
          <a:p>
            <a:pPr lvl="2"/>
            <a:r>
              <a:rPr lang="en-US" dirty="0"/>
              <a:t>et = The ephemeris time of the position you wish to determine</a:t>
            </a:r>
          </a:p>
          <a:p>
            <a:pPr lvl="2"/>
            <a:r>
              <a:rPr lang="en-US" dirty="0"/>
              <a:t>FRAME = The reference frame you wish to determine the position in</a:t>
            </a:r>
          </a:p>
          <a:p>
            <a:pPr lvl="2"/>
            <a:r>
              <a:rPr lang="en-US" dirty="0" err="1"/>
              <a:t>Abcorr</a:t>
            </a:r>
            <a:r>
              <a:rPr lang="en-US" dirty="0"/>
              <a:t> = “Aberration Correct”.  For now you can essentially assume it should always be “NONE”</a:t>
            </a:r>
          </a:p>
          <a:p>
            <a:pPr lvl="2"/>
            <a:r>
              <a:rPr lang="en-US" dirty="0"/>
              <a:t>ORIGIN = The origin with which you want to determine the position relative to</a:t>
            </a:r>
          </a:p>
          <a:p>
            <a:pPr lvl="2"/>
            <a:endParaRPr lang="en-US" dirty="0"/>
          </a:p>
          <a:p>
            <a:pPr lvl="1"/>
            <a:r>
              <a:rPr lang="en-US" dirty="0" err="1"/>
              <a:t>spkezr</a:t>
            </a:r>
            <a:r>
              <a:rPr lang="en-US" dirty="0"/>
              <a:t> has the exact same format but instead of returning just the position, it also returns the velocity</a:t>
            </a:r>
          </a:p>
          <a:p>
            <a:pPr lvl="1"/>
            <a:endParaRPr lang="en-US" dirty="0"/>
          </a:p>
        </p:txBody>
      </p:sp>
    </p:spTree>
    <p:extLst>
      <p:ext uri="{BB962C8B-B14F-4D97-AF65-F5344CB8AC3E}">
        <p14:creationId xmlns:p14="http://schemas.microsoft.com/office/powerpoint/2010/main" val="2492173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C275-6879-4435-B576-69E390788CF5}"/>
              </a:ext>
            </a:extLst>
          </p:cNvPr>
          <p:cNvSpPr>
            <a:spLocks noGrp="1"/>
          </p:cNvSpPr>
          <p:nvPr>
            <p:ph type="title"/>
          </p:nvPr>
        </p:nvSpPr>
        <p:spPr/>
        <p:txBody>
          <a:bodyPr/>
          <a:lstStyle/>
          <a:p>
            <a:r>
              <a:rPr lang="en-US" dirty="0" err="1"/>
              <a:t>pxform</a:t>
            </a:r>
            <a:r>
              <a:rPr lang="en-US" dirty="0"/>
              <a:t>()</a:t>
            </a:r>
          </a:p>
        </p:txBody>
      </p:sp>
      <p:sp>
        <p:nvSpPr>
          <p:cNvPr id="3" name="Content Placeholder 2">
            <a:extLst>
              <a:ext uri="{FF2B5EF4-FFF2-40B4-BE49-F238E27FC236}">
                <a16:creationId xmlns:a16="http://schemas.microsoft.com/office/drawing/2014/main" id="{8D5B4707-455C-48C7-9DF5-FEC4B6118F19}"/>
              </a:ext>
            </a:extLst>
          </p:cNvPr>
          <p:cNvSpPr>
            <a:spLocks noGrp="1"/>
          </p:cNvSpPr>
          <p:nvPr>
            <p:ph idx="1"/>
          </p:nvPr>
        </p:nvSpPr>
        <p:spPr/>
        <p:txBody>
          <a:bodyPr/>
          <a:lstStyle/>
          <a:p>
            <a:r>
              <a:rPr lang="en-US" dirty="0"/>
              <a:t>Obtains the rotation from one frame/attitude to another</a:t>
            </a:r>
          </a:p>
          <a:p>
            <a:pPr lvl="1"/>
            <a:r>
              <a:rPr lang="en-US" dirty="0"/>
              <a:t>MATLAB Example: </a:t>
            </a:r>
            <a:r>
              <a:rPr lang="en-US" dirty="0" err="1"/>
              <a:t>earth_rotation</a:t>
            </a:r>
            <a:r>
              <a:rPr lang="en-US" dirty="0"/>
              <a:t> = </a:t>
            </a:r>
            <a:r>
              <a:rPr lang="en-US" dirty="0" err="1"/>
              <a:t>cspice_pxform</a:t>
            </a:r>
            <a:r>
              <a:rPr lang="en-US" dirty="0"/>
              <a:t>('J2000','IAU_EARTH',et);</a:t>
            </a:r>
          </a:p>
          <a:p>
            <a:pPr lvl="1"/>
            <a:endParaRPr lang="en-US" dirty="0"/>
          </a:p>
          <a:p>
            <a:r>
              <a:rPr lang="en-US" dirty="0"/>
              <a:t>This requires that the relevant rotation information (either frames kernels for instruments/spacecraft or PCK kernels for planets) have been furnished</a:t>
            </a:r>
          </a:p>
        </p:txBody>
      </p:sp>
    </p:spTree>
    <p:extLst>
      <p:ext uri="{BB962C8B-B14F-4D97-AF65-F5344CB8AC3E}">
        <p14:creationId xmlns:p14="http://schemas.microsoft.com/office/powerpoint/2010/main" val="340059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D868-2532-46A3-851A-ED4CA2C8B8E1}"/>
              </a:ext>
            </a:extLst>
          </p:cNvPr>
          <p:cNvSpPr>
            <a:spLocks noGrp="1"/>
          </p:cNvSpPr>
          <p:nvPr>
            <p:ph type="title"/>
          </p:nvPr>
        </p:nvSpPr>
        <p:spPr/>
        <p:txBody>
          <a:bodyPr/>
          <a:lstStyle/>
          <a:p>
            <a:r>
              <a:rPr lang="en-US" dirty="0"/>
              <a:t>MATLAB Solar System Example</a:t>
            </a:r>
          </a:p>
        </p:txBody>
      </p:sp>
      <p:pic>
        <p:nvPicPr>
          <p:cNvPr id="5" name="Picture 4">
            <a:extLst>
              <a:ext uri="{FF2B5EF4-FFF2-40B4-BE49-F238E27FC236}">
                <a16:creationId xmlns:a16="http://schemas.microsoft.com/office/drawing/2014/main" id="{0B7F0DE8-8C83-42EC-8F10-6EC73308D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62459"/>
            <a:ext cx="6096000" cy="4818085"/>
          </a:xfrm>
          <a:prstGeom prst="rect">
            <a:avLst/>
          </a:prstGeom>
        </p:spPr>
      </p:pic>
      <p:pic>
        <p:nvPicPr>
          <p:cNvPr id="7" name="Picture 6">
            <a:extLst>
              <a:ext uri="{FF2B5EF4-FFF2-40B4-BE49-F238E27FC236}">
                <a16:creationId xmlns:a16="http://schemas.microsoft.com/office/drawing/2014/main" id="{A5AAD3F9-8F6A-4A36-B996-9DD1BCEA6B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2460"/>
            <a:ext cx="6444651" cy="4818085"/>
          </a:xfrm>
          <a:prstGeom prst="rect">
            <a:avLst/>
          </a:prstGeom>
        </p:spPr>
      </p:pic>
      <p:sp>
        <p:nvSpPr>
          <p:cNvPr id="8" name="TextBox 7">
            <a:extLst>
              <a:ext uri="{FF2B5EF4-FFF2-40B4-BE49-F238E27FC236}">
                <a16:creationId xmlns:a16="http://schemas.microsoft.com/office/drawing/2014/main" id="{54C90336-C9ED-4FDB-81DE-1CF14FDA0AA3}"/>
              </a:ext>
            </a:extLst>
          </p:cNvPr>
          <p:cNvSpPr txBox="1"/>
          <p:nvPr/>
        </p:nvSpPr>
        <p:spPr>
          <a:xfrm>
            <a:off x="2044700" y="5664200"/>
            <a:ext cx="2211567" cy="369332"/>
          </a:xfrm>
          <a:prstGeom prst="rect">
            <a:avLst/>
          </a:prstGeom>
          <a:noFill/>
        </p:spPr>
        <p:txBody>
          <a:bodyPr wrap="none" rtlCol="0">
            <a:spAutoFit/>
          </a:bodyPr>
          <a:lstStyle/>
          <a:p>
            <a:r>
              <a:rPr lang="en-US" dirty="0"/>
              <a:t>Ecliptic Inertial Frame</a:t>
            </a:r>
          </a:p>
        </p:txBody>
      </p:sp>
      <p:sp>
        <p:nvSpPr>
          <p:cNvPr id="9" name="TextBox 8">
            <a:extLst>
              <a:ext uri="{FF2B5EF4-FFF2-40B4-BE49-F238E27FC236}">
                <a16:creationId xmlns:a16="http://schemas.microsoft.com/office/drawing/2014/main" id="{D3630C19-DBD3-4780-A182-5D442FFD8441}"/>
              </a:ext>
            </a:extLst>
          </p:cNvPr>
          <p:cNvSpPr txBox="1"/>
          <p:nvPr/>
        </p:nvSpPr>
        <p:spPr>
          <a:xfrm>
            <a:off x="8038216" y="5664200"/>
            <a:ext cx="2092304" cy="369332"/>
          </a:xfrm>
          <a:prstGeom prst="rect">
            <a:avLst/>
          </a:prstGeom>
          <a:noFill/>
        </p:spPr>
        <p:txBody>
          <a:bodyPr wrap="none" rtlCol="0">
            <a:spAutoFit/>
          </a:bodyPr>
          <a:lstStyle/>
          <a:p>
            <a:r>
              <a:rPr lang="en-US" dirty="0"/>
              <a:t>J2000 Inertial Frame</a:t>
            </a:r>
          </a:p>
        </p:txBody>
      </p:sp>
    </p:spTree>
    <p:extLst>
      <p:ext uri="{BB962C8B-B14F-4D97-AF65-F5344CB8AC3E}">
        <p14:creationId xmlns:p14="http://schemas.microsoft.com/office/powerpoint/2010/main" val="77642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5533-B375-42C1-866B-ABD6075F1080}"/>
              </a:ext>
            </a:extLst>
          </p:cNvPr>
          <p:cNvSpPr>
            <a:spLocks noGrp="1"/>
          </p:cNvSpPr>
          <p:nvPr>
            <p:ph type="title"/>
          </p:nvPr>
        </p:nvSpPr>
        <p:spPr/>
        <p:txBody>
          <a:bodyPr/>
          <a:lstStyle/>
          <a:p>
            <a:r>
              <a:rPr lang="en-US" dirty="0"/>
              <a:t>MATLAB Rosetta Example</a:t>
            </a:r>
          </a:p>
        </p:txBody>
      </p:sp>
      <p:pic>
        <p:nvPicPr>
          <p:cNvPr id="7" name="Picture 6">
            <a:extLst>
              <a:ext uri="{FF2B5EF4-FFF2-40B4-BE49-F238E27FC236}">
                <a16:creationId xmlns:a16="http://schemas.microsoft.com/office/drawing/2014/main" id="{876BE28A-F4A5-406D-A016-763C61E3C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6003"/>
            <a:ext cx="5128724" cy="4633129"/>
          </a:xfrm>
          <a:prstGeom prst="rect">
            <a:avLst/>
          </a:prstGeom>
        </p:spPr>
      </p:pic>
      <p:pic>
        <p:nvPicPr>
          <p:cNvPr id="9" name="Picture 8">
            <a:extLst>
              <a:ext uri="{FF2B5EF4-FFF2-40B4-BE49-F238E27FC236}">
                <a16:creationId xmlns:a16="http://schemas.microsoft.com/office/drawing/2014/main" id="{7EC4ACD7-C882-4BD6-B6DC-2134995AE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097" y="1406004"/>
            <a:ext cx="5128238" cy="4633129"/>
          </a:xfrm>
          <a:prstGeom prst="rect">
            <a:avLst/>
          </a:prstGeom>
        </p:spPr>
      </p:pic>
      <p:pic>
        <p:nvPicPr>
          <p:cNvPr id="5" name="Picture 4">
            <a:extLst>
              <a:ext uri="{FF2B5EF4-FFF2-40B4-BE49-F238E27FC236}">
                <a16:creationId xmlns:a16="http://schemas.microsoft.com/office/drawing/2014/main" id="{64F81EAD-C671-48AD-9A4C-2F6997FD0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0530" y="3623197"/>
            <a:ext cx="2992769" cy="2992769"/>
          </a:xfrm>
          <a:prstGeom prst="rect">
            <a:avLst/>
          </a:prstGeom>
        </p:spPr>
      </p:pic>
      <p:sp>
        <p:nvSpPr>
          <p:cNvPr id="10" name="TextBox 9">
            <a:extLst>
              <a:ext uri="{FF2B5EF4-FFF2-40B4-BE49-F238E27FC236}">
                <a16:creationId xmlns:a16="http://schemas.microsoft.com/office/drawing/2014/main" id="{188FC3E2-5C0C-4DAC-8FEB-E9BB3ABD1991}"/>
              </a:ext>
            </a:extLst>
          </p:cNvPr>
          <p:cNvSpPr txBox="1"/>
          <p:nvPr/>
        </p:nvSpPr>
        <p:spPr>
          <a:xfrm>
            <a:off x="1458578" y="6039132"/>
            <a:ext cx="1497589" cy="369332"/>
          </a:xfrm>
          <a:prstGeom prst="rect">
            <a:avLst/>
          </a:prstGeom>
          <a:noFill/>
        </p:spPr>
        <p:txBody>
          <a:bodyPr wrap="none" rtlCol="0">
            <a:spAutoFit/>
          </a:bodyPr>
          <a:lstStyle/>
          <a:p>
            <a:r>
              <a:rPr lang="en-US" dirty="0"/>
              <a:t>Inertial Frame</a:t>
            </a:r>
          </a:p>
        </p:txBody>
      </p:sp>
      <p:sp>
        <p:nvSpPr>
          <p:cNvPr id="11" name="TextBox 10">
            <a:extLst>
              <a:ext uri="{FF2B5EF4-FFF2-40B4-BE49-F238E27FC236}">
                <a16:creationId xmlns:a16="http://schemas.microsoft.com/office/drawing/2014/main" id="{9438F26E-8B32-43B8-8AEF-3B0A60EAEAB8}"/>
              </a:ext>
            </a:extLst>
          </p:cNvPr>
          <p:cNvSpPr txBox="1"/>
          <p:nvPr/>
        </p:nvSpPr>
        <p:spPr>
          <a:xfrm>
            <a:off x="8590494" y="6039132"/>
            <a:ext cx="1855444" cy="369332"/>
          </a:xfrm>
          <a:prstGeom prst="rect">
            <a:avLst/>
          </a:prstGeom>
          <a:noFill/>
        </p:spPr>
        <p:txBody>
          <a:bodyPr wrap="none" rtlCol="0">
            <a:spAutoFit/>
          </a:bodyPr>
          <a:lstStyle/>
          <a:p>
            <a:r>
              <a:rPr lang="en-US" dirty="0"/>
              <a:t>Comet 67P Frame</a:t>
            </a:r>
          </a:p>
        </p:txBody>
      </p:sp>
    </p:spTree>
    <p:extLst>
      <p:ext uri="{BB962C8B-B14F-4D97-AF65-F5344CB8AC3E}">
        <p14:creationId xmlns:p14="http://schemas.microsoft.com/office/powerpoint/2010/main" val="7261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EB61-CEE5-4C4A-A0F7-2C5BD6325204}"/>
              </a:ext>
            </a:extLst>
          </p:cNvPr>
          <p:cNvSpPr>
            <a:spLocks noGrp="1"/>
          </p:cNvSpPr>
          <p:nvPr>
            <p:ph type="title"/>
          </p:nvPr>
        </p:nvSpPr>
        <p:spPr/>
        <p:txBody>
          <a:bodyPr/>
          <a:lstStyle/>
          <a:p>
            <a:r>
              <a:rPr lang="en-US" dirty="0"/>
              <a:t>SPICE Overview</a:t>
            </a:r>
          </a:p>
        </p:txBody>
      </p:sp>
      <p:sp>
        <p:nvSpPr>
          <p:cNvPr id="3" name="Content Placeholder 2">
            <a:extLst>
              <a:ext uri="{FF2B5EF4-FFF2-40B4-BE49-F238E27FC236}">
                <a16:creationId xmlns:a16="http://schemas.microsoft.com/office/drawing/2014/main" id="{5655AF4B-3A28-449F-8DC0-70C16E47F517}"/>
              </a:ext>
            </a:extLst>
          </p:cNvPr>
          <p:cNvSpPr>
            <a:spLocks noGrp="1"/>
          </p:cNvSpPr>
          <p:nvPr>
            <p:ph idx="1"/>
          </p:nvPr>
        </p:nvSpPr>
        <p:spPr/>
        <p:txBody>
          <a:bodyPr>
            <a:normAutofit fontScale="85000" lnSpcReduction="20000"/>
          </a:bodyPr>
          <a:lstStyle/>
          <a:p>
            <a:r>
              <a:rPr lang="en-US" dirty="0"/>
              <a:t>Developed by the Navigation and Ancillary Information Facility (NAIF) at JPL</a:t>
            </a:r>
          </a:p>
          <a:p>
            <a:r>
              <a:rPr lang="en-US" dirty="0"/>
              <a:t>SPICE data sets are known as “kernels”.</a:t>
            </a:r>
          </a:p>
          <a:p>
            <a:pPr lvl="1"/>
            <a:r>
              <a:rPr lang="en-US" dirty="0"/>
              <a:t>Some are in a binary format, while others are in a text format</a:t>
            </a:r>
          </a:p>
          <a:p>
            <a:pPr lvl="1"/>
            <a:endParaRPr lang="en-US" dirty="0"/>
          </a:p>
          <a:p>
            <a:r>
              <a:rPr lang="en-US" b="1" dirty="0"/>
              <a:t>S</a:t>
            </a:r>
            <a:r>
              <a:rPr lang="en-US" dirty="0"/>
              <a:t> = Spacecraft Ephemeris</a:t>
            </a:r>
          </a:p>
          <a:p>
            <a:r>
              <a:rPr lang="en-US" b="1" dirty="0"/>
              <a:t>P</a:t>
            </a:r>
            <a:r>
              <a:rPr lang="en-US" dirty="0"/>
              <a:t> = Planet, Satellite, Comet, or Asteroid ephemerides</a:t>
            </a:r>
          </a:p>
          <a:p>
            <a:r>
              <a:rPr lang="en-US" b="1" dirty="0"/>
              <a:t>I</a:t>
            </a:r>
            <a:r>
              <a:rPr lang="en-US" dirty="0"/>
              <a:t> = Instrument information</a:t>
            </a:r>
          </a:p>
          <a:p>
            <a:r>
              <a:rPr lang="en-US" b="1" dirty="0"/>
              <a:t>C</a:t>
            </a:r>
            <a:r>
              <a:rPr lang="en-US" dirty="0"/>
              <a:t> = Orientation information (Attitude or “C-Matrix”)</a:t>
            </a:r>
          </a:p>
          <a:p>
            <a:r>
              <a:rPr lang="en-US" b="1" dirty="0"/>
              <a:t>E</a:t>
            </a:r>
            <a:r>
              <a:rPr lang="en-US" dirty="0"/>
              <a:t> = Event information</a:t>
            </a:r>
          </a:p>
          <a:p>
            <a:endParaRPr lang="en-US" dirty="0"/>
          </a:p>
          <a:p>
            <a:r>
              <a:rPr lang="en-US" dirty="0"/>
              <a:t>SPICE Download Available here:  </a:t>
            </a:r>
            <a:r>
              <a:rPr lang="en-US" dirty="0">
                <a:hlinkClick r:id="rId2"/>
              </a:rPr>
              <a:t>https://naif.jpl.nasa.gov/naif/toolkit.html</a:t>
            </a:r>
            <a:endParaRPr lang="en-US" dirty="0"/>
          </a:p>
          <a:p>
            <a:endParaRPr lang="en-US" dirty="0"/>
          </a:p>
          <a:p>
            <a:r>
              <a:rPr lang="en-US" dirty="0"/>
              <a:t>Great overview documentation can be found at: </a:t>
            </a:r>
            <a:r>
              <a:rPr lang="en-US" dirty="0">
                <a:hlinkClick r:id="rId3"/>
              </a:rPr>
              <a:t>https://naif.jpl.nasa.gov/pub/naif/toolkit_docs/Tutorials/pdf/individual_docs/</a:t>
            </a:r>
            <a:endParaRPr lang="en-US" dirty="0"/>
          </a:p>
          <a:p>
            <a:pPr marL="0" indent="0">
              <a:buNone/>
            </a:pPr>
            <a:endParaRPr lang="en-US" dirty="0"/>
          </a:p>
        </p:txBody>
      </p:sp>
    </p:spTree>
    <p:extLst>
      <p:ext uri="{BB962C8B-B14F-4D97-AF65-F5344CB8AC3E}">
        <p14:creationId xmlns:p14="http://schemas.microsoft.com/office/powerpoint/2010/main" val="410185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4C17-816D-4FFB-88F3-EBC536332C3E}"/>
              </a:ext>
            </a:extLst>
          </p:cNvPr>
          <p:cNvSpPr>
            <a:spLocks noGrp="1"/>
          </p:cNvSpPr>
          <p:nvPr>
            <p:ph type="title"/>
          </p:nvPr>
        </p:nvSpPr>
        <p:spPr/>
        <p:txBody>
          <a:bodyPr/>
          <a:lstStyle/>
          <a:p>
            <a:r>
              <a:rPr lang="en-US" dirty="0"/>
              <a:t>Kernel Types</a:t>
            </a:r>
          </a:p>
        </p:txBody>
      </p:sp>
      <p:graphicFrame>
        <p:nvGraphicFramePr>
          <p:cNvPr id="4" name="Table 4">
            <a:extLst>
              <a:ext uri="{FF2B5EF4-FFF2-40B4-BE49-F238E27FC236}">
                <a16:creationId xmlns:a16="http://schemas.microsoft.com/office/drawing/2014/main" id="{EDEE28A4-F9D2-4CE8-B063-5AD7FC9A2F94}"/>
              </a:ext>
            </a:extLst>
          </p:cNvPr>
          <p:cNvGraphicFramePr>
            <a:graphicFrameLocks noGrp="1"/>
          </p:cNvGraphicFramePr>
          <p:nvPr>
            <p:extLst>
              <p:ext uri="{D42A27DB-BD31-4B8C-83A1-F6EECF244321}">
                <p14:modId xmlns:p14="http://schemas.microsoft.com/office/powerpoint/2010/main" val="3066067797"/>
              </p:ext>
            </p:extLst>
          </p:nvPr>
        </p:nvGraphicFramePr>
        <p:xfrm>
          <a:off x="1970932" y="1633195"/>
          <a:ext cx="8250136" cy="4617720"/>
        </p:xfrm>
        <a:graphic>
          <a:graphicData uri="http://schemas.openxmlformats.org/drawingml/2006/table">
            <a:tbl>
              <a:tblPr firstRow="1" bandRow="1">
                <a:tableStyleId>{5C22544A-7EE6-4342-B048-85BDC9FD1C3A}</a:tableStyleId>
              </a:tblPr>
              <a:tblGrid>
                <a:gridCol w="808477">
                  <a:extLst>
                    <a:ext uri="{9D8B030D-6E8A-4147-A177-3AD203B41FA5}">
                      <a16:colId xmlns:a16="http://schemas.microsoft.com/office/drawing/2014/main" val="2731838778"/>
                    </a:ext>
                  </a:extLst>
                </a:gridCol>
                <a:gridCol w="4820980">
                  <a:extLst>
                    <a:ext uri="{9D8B030D-6E8A-4147-A177-3AD203B41FA5}">
                      <a16:colId xmlns:a16="http://schemas.microsoft.com/office/drawing/2014/main" val="1477407615"/>
                    </a:ext>
                  </a:extLst>
                </a:gridCol>
                <a:gridCol w="1443632">
                  <a:extLst>
                    <a:ext uri="{9D8B030D-6E8A-4147-A177-3AD203B41FA5}">
                      <a16:colId xmlns:a16="http://schemas.microsoft.com/office/drawing/2014/main" val="1448155417"/>
                    </a:ext>
                  </a:extLst>
                </a:gridCol>
                <a:gridCol w="1177047">
                  <a:extLst>
                    <a:ext uri="{9D8B030D-6E8A-4147-A177-3AD203B41FA5}">
                      <a16:colId xmlns:a16="http://schemas.microsoft.com/office/drawing/2014/main" val="1272465506"/>
                    </a:ext>
                  </a:extLst>
                </a:gridCol>
              </a:tblGrid>
              <a:tr h="370840">
                <a:tc>
                  <a:txBody>
                    <a:bodyPr/>
                    <a:lstStyle/>
                    <a:p>
                      <a:r>
                        <a:rPr lang="en-US" dirty="0"/>
                        <a:t>Kernel</a:t>
                      </a:r>
                    </a:p>
                  </a:txBody>
                  <a:tcPr/>
                </a:tc>
                <a:tc>
                  <a:txBody>
                    <a:bodyPr/>
                    <a:lstStyle/>
                    <a:p>
                      <a:r>
                        <a:rPr lang="en-US" dirty="0"/>
                        <a:t>Description</a:t>
                      </a:r>
                    </a:p>
                  </a:txBody>
                  <a:tcPr/>
                </a:tc>
                <a:tc>
                  <a:txBody>
                    <a:bodyPr/>
                    <a:lstStyle/>
                    <a:p>
                      <a:r>
                        <a:rPr lang="en-US" dirty="0"/>
                        <a:t>Text/Binary</a:t>
                      </a:r>
                    </a:p>
                  </a:txBody>
                  <a:tcPr/>
                </a:tc>
                <a:tc>
                  <a:txBody>
                    <a:bodyPr/>
                    <a:lstStyle/>
                    <a:p>
                      <a:r>
                        <a:rPr lang="en-US" dirty="0"/>
                        <a:t>Extension</a:t>
                      </a:r>
                    </a:p>
                  </a:txBody>
                  <a:tcPr/>
                </a:tc>
                <a:extLst>
                  <a:ext uri="{0D108BD9-81ED-4DB2-BD59-A6C34878D82A}">
                    <a16:rowId xmlns:a16="http://schemas.microsoft.com/office/drawing/2014/main" val="1132675916"/>
                  </a:ext>
                </a:extLst>
              </a:tr>
              <a:tr h="370840">
                <a:tc>
                  <a:txBody>
                    <a:bodyPr/>
                    <a:lstStyle/>
                    <a:p>
                      <a:r>
                        <a:rPr lang="en-US" dirty="0"/>
                        <a:t>SPK</a:t>
                      </a:r>
                    </a:p>
                  </a:txBody>
                  <a:tcPr/>
                </a:tc>
                <a:tc>
                  <a:txBody>
                    <a:bodyPr/>
                    <a:lstStyle/>
                    <a:p>
                      <a:r>
                        <a:rPr lang="en-US" dirty="0"/>
                        <a:t>Ephemeris for vehicles, planets, satellites, comets, or asteroids</a:t>
                      </a:r>
                    </a:p>
                  </a:txBody>
                  <a:tcPr/>
                </a:tc>
                <a:tc>
                  <a:txBody>
                    <a:bodyPr/>
                    <a:lstStyle/>
                    <a:p>
                      <a:r>
                        <a:rPr lang="en-US" dirty="0"/>
                        <a:t>Binary</a:t>
                      </a:r>
                    </a:p>
                  </a:txBody>
                  <a:tcPr/>
                </a:tc>
                <a:tc>
                  <a:txBody>
                    <a:bodyPr/>
                    <a:lstStyle/>
                    <a:p>
                      <a:r>
                        <a:rPr lang="en-US" dirty="0"/>
                        <a:t>.</a:t>
                      </a:r>
                      <a:r>
                        <a:rPr lang="en-US" dirty="0" err="1"/>
                        <a:t>bsp</a:t>
                      </a:r>
                      <a:endParaRPr lang="en-US" dirty="0"/>
                    </a:p>
                  </a:txBody>
                  <a:tcPr/>
                </a:tc>
                <a:extLst>
                  <a:ext uri="{0D108BD9-81ED-4DB2-BD59-A6C34878D82A}">
                    <a16:rowId xmlns:a16="http://schemas.microsoft.com/office/drawing/2014/main" val="110917948"/>
                  </a:ext>
                </a:extLst>
              </a:tr>
              <a:tr h="370840">
                <a:tc>
                  <a:txBody>
                    <a:bodyPr/>
                    <a:lstStyle/>
                    <a:p>
                      <a:r>
                        <a:rPr lang="en-US" dirty="0"/>
                        <a:t>CK</a:t>
                      </a:r>
                    </a:p>
                  </a:txBody>
                  <a:tcPr/>
                </a:tc>
                <a:tc>
                  <a:txBody>
                    <a:bodyPr/>
                    <a:lstStyle/>
                    <a:p>
                      <a:r>
                        <a:rPr lang="en-US" dirty="0"/>
                        <a:t>Orientation (attitude) for spacecraft or other structure</a:t>
                      </a:r>
                    </a:p>
                  </a:txBody>
                  <a:tcPr/>
                </a:tc>
                <a:tc>
                  <a:txBody>
                    <a:bodyPr/>
                    <a:lstStyle/>
                    <a:p>
                      <a:r>
                        <a:rPr lang="en-US" dirty="0"/>
                        <a:t>Binary</a:t>
                      </a:r>
                    </a:p>
                  </a:txBody>
                  <a:tcPr/>
                </a:tc>
                <a:tc>
                  <a:txBody>
                    <a:bodyPr/>
                    <a:lstStyle/>
                    <a:p>
                      <a:r>
                        <a:rPr lang="en-US" dirty="0"/>
                        <a:t>.</a:t>
                      </a:r>
                      <a:r>
                        <a:rPr lang="en-US" dirty="0" err="1"/>
                        <a:t>bc</a:t>
                      </a:r>
                      <a:endParaRPr lang="en-US" dirty="0"/>
                    </a:p>
                  </a:txBody>
                  <a:tcPr/>
                </a:tc>
                <a:extLst>
                  <a:ext uri="{0D108BD9-81ED-4DB2-BD59-A6C34878D82A}">
                    <a16:rowId xmlns:a16="http://schemas.microsoft.com/office/drawing/2014/main" val="3332634262"/>
                  </a:ext>
                </a:extLst>
              </a:tr>
              <a:tr h="370840">
                <a:tc>
                  <a:txBody>
                    <a:bodyPr/>
                    <a:lstStyle/>
                    <a:p>
                      <a:r>
                        <a:rPr lang="en-US" dirty="0"/>
                        <a:t>EK</a:t>
                      </a:r>
                    </a:p>
                  </a:txBody>
                  <a:tcPr/>
                </a:tc>
                <a:tc>
                  <a:txBody>
                    <a:bodyPr/>
                    <a:lstStyle/>
                    <a:p>
                      <a:r>
                        <a:rPr lang="en-US" dirty="0"/>
                        <a:t>Mission events</a:t>
                      </a:r>
                    </a:p>
                  </a:txBody>
                  <a:tcPr/>
                </a:tc>
                <a:tc>
                  <a:txBody>
                    <a:bodyPr/>
                    <a:lstStyle/>
                    <a:p>
                      <a:r>
                        <a:rPr lang="en-US" dirty="0"/>
                        <a:t>Binary</a:t>
                      </a:r>
                    </a:p>
                  </a:txBody>
                  <a:tcPr/>
                </a:tc>
                <a:tc>
                  <a:txBody>
                    <a:bodyPr/>
                    <a:lstStyle/>
                    <a:p>
                      <a:endParaRPr lang="en-US" dirty="0"/>
                    </a:p>
                  </a:txBody>
                  <a:tcPr/>
                </a:tc>
                <a:extLst>
                  <a:ext uri="{0D108BD9-81ED-4DB2-BD59-A6C34878D82A}">
                    <a16:rowId xmlns:a16="http://schemas.microsoft.com/office/drawing/2014/main" val="3295957099"/>
                  </a:ext>
                </a:extLst>
              </a:tr>
              <a:tr h="370840">
                <a:tc>
                  <a:txBody>
                    <a:bodyPr/>
                    <a:lstStyle/>
                    <a:p>
                      <a:r>
                        <a:rPr lang="en-US" dirty="0"/>
                        <a:t>DSK</a:t>
                      </a:r>
                    </a:p>
                  </a:txBody>
                  <a:tcPr/>
                </a:tc>
                <a:tc>
                  <a:txBody>
                    <a:bodyPr/>
                    <a:lstStyle/>
                    <a:p>
                      <a:r>
                        <a:rPr lang="en-US" dirty="0"/>
                        <a:t>Digital Shape kernel</a:t>
                      </a:r>
                    </a:p>
                  </a:txBody>
                  <a:tcPr/>
                </a:tc>
                <a:tc>
                  <a:txBody>
                    <a:bodyPr/>
                    <a:lstStyle/>
                    <a:p>
                      <a:r>
                        <a:rPr lang="en-US" dirty="0"/>
                        <a:t>Binary</a:t>
                      </a:r>
                    </a:p>
                  </a:txBody>
                  <a:tcPr/>
                </a:tc>
                <a:tc>
                  <a:txBody>
                    <a:bodyPr/>
                    <a:lstStyle/>
                    <a:p>
                      <a:r>
                        <a:rPr lang="en-US" dirty="0"/>
                        <a:t>.bds</a:t>
                      </a:r>
                    </a:p>
                  </a:txBody>
                  <a:tcPr/>
                </a:tc>
                <a:extLst>
                  <a:ext uri="{0D108BD9-81ED-4DB2-BD59-A6C34878D82A}">
                    <a16:rowId xmlns:a16="http://schemas.microsoft.com/office/drawing/2014/main" val="3675169821"/>
                  </a:ext>
                </a:extLst>
              </a:tr>
              <a:tr h="370840">
                <a:tc>
                  <a:txBody>
                    <a:bodyPr/>
                    <a:lstStyle/>
                    <a:p>
                      <a:r>
                        <a:rPr lang="en-US" dirty="0"/>
                        <a:t>PCK</a:t>
                      </a:r>
                    </a:p>
                  </a:txBody>
                  <a:tcPr/>
                </a:tc>
                <a:tc>
                  <a:txBody>
                    <a:bodyPr/>
                    <a:lstStyle/>
                    <a:p>
                      <a:r>
                        <a:rPr lang="en-US" dirty="0"/>
                        <a:t>Planetary Constants kernel</a:t>
                      </a:r>
                    </a:p>
                  </a:txBody>
                  <a:tcPr/>
                </a:tc>
                <a:tc>
                  <a:txBody>
                    <a:bodyPr/>
                    <a:lstStyle/>
                    <a:p>
                      <a:r>
                        <a:rPr lang="en-US" dirty="0"/>
                        <a:t>Both</a:t>
                      </a:r>
                    </a:p>
                  </a:txBody>
                  <a:tcPr/>
                </a:tc>
                <a:tc>
                  <a:txBody>
                    <a:bodyPr/>
                    <a:lstStyle/>
                    <a:p>
                      <a:r>
                        <a:rPr lang="en-US" dirty="0"/>
                        <a:t>.</a:t>
                      </a:r>
                      <a:r>
                        <a:rPr lang="en-US" dirty="0" err="1"/>
                        <a:t>tpc</a:t>
                      </a:r>
                      <a:r>
                        <a:rPr lang="en-US" dirty="0"/>
                        <a:t>/.</a:t>
                      </a:r>
                      <a:r>
                        <a:rPr lang="en-US" dirty="0" err="1"/>
                        <a:t>bpc</a:t>
                      </a:r>
                      <a:endParaRPr lang="en-US" dirty="0"/>
                    </a:p>
                  </a:txBody>
                  <a:tcPr/>
                </a:tc>
                <a:extLst>
                  <a:ext uri="{0D108BD9-81ED-4DB2-BD59-A6C34878D82A}">
                    <a16:rowId xmlns:a16="http://schemas.microsoft.com/office/drawing/2014/main" val="127121406"/>
                  </a:ext>
                </a:extLst>
              </a:tr>
              <a:tr h="370840">
                <a:tc>
                  <a:txBody>
                    <a:bodyPr/>
                    <a:lstStyle/>
                    <a:p>
                      <a:r>
                        <a:rPr lang="en-US" dirty="0"/>
                        <a:t>LSK</a:t>
                      </a:r>
                    </a:p>
                  </a:txBody>
                  <a:tcPr/>
                </a:tc>
                <a:tc>
                  <a:txBody>
                    <a:bodyPr/>
                    <a:lstStyle/>
                    <a:p>
                      <a:r>
                        <a:rPr lang="en-US" dirty="0"/>
                        <a:t>Leap Seconds kernel</a:t>
                      </a:r>
                    </a:p>
                  </a:txBody>
                  <a:tcPr/>
                </a:tc>
                <a:tc>
                  <a:txBody>
                    <a:bodyPr/>
                    <a:lstStyle/>
                    <a:p>
                      <a:r>
                        <a:rPr lang="en-US" dirty="0"/>
                        <a:t>Text</a:t>
                      </a:r>
                    </a:p>
                  </a:txBody>
                  <a:tcPr/>
                </a:tc>
                <a:tc>
                  <a:txBody>
                    <a:bodyPr/>
                    <a:lstStyle/>
                    <a:p>
                      <a:r>
                        <a:rPr lang="en-US" dirty="0"/>
                        <a:t>.</a:t>
                      </a:r>
                      <a:r>
                        <a:rPr lang="en-US" dirty="0" err="1"/>
                        <a:t>tls</a:t>
                      </a:r>
                      <a:endParaRPr lang="en-US" dirty="0"/>
                    </a:p>
                  </a:txBody>
                  <a:tcPr/>
                </a:tc>
                <a:extLst>
                  <a:ext uri="{0D108BD9-81ED-4DB2-BD59-A6C34878D82A}">
                    <a16:rowId xmlns:a16="http://schemas.microsoft.com/office/drawing/2014/main" val="1129826303"/>
                  </a:ext>
                </a:extLst>
              </a:tr>
              <a:tr h="370840">
                <a:tc>
                  <a:txBody>
                    <a:bodyPr/>
                    <a:lstStyle/>
                    <a:p>
                      <a:r>
                        <a:rPr lang="en-US" dirty="0"/>
                        <a:t>SCLK</a:t>
                      </a:r>
                    </a:p>
                  </a:txBody>
                  <a:tcPr/>
                </a:tc>
                <a:tc>
                  <a:txBody>
                    <a:bodyPr/>
                    <a:lstStyle/>
                    <a:p>
                      <a:r>
                        <a:rPr lang="en-US" dirty="0"/>
                        <a:t>Spacecraft Clock kernel</a:t>
                      </a:r>
                    </a:p>
                  </a:txBody>
                  <a:tcPr/>
                </a:tc>
                <a:tc>
                  <a:txBody>
                    <a:bodyPr/>
                    <a:lstStyle/>
                    <a:p>
                      <a:r>
                        <a:rPr lang="en-US" dirty="0"/>
                        <a:t>Text</a:t>
                      </a:r>
                    </a:p>
                  </a:txBody>
                  <a:tcPr/>
                </a:tc>
                <a:tc>
                  <a:txBody>
                    <a:bodyPr/>
                    <a:lstStyle/>
                    <a:p>
                      <a:r>
                        <a:rPr lang="en-US" dirty="0"/>
                        <a:t>.</a:t>
                      </a:r>
                      <a:r>
                        <a:rPr lang="en-US" dirty="0" err="1"/>
                        <a:t>tsc</a:t>
                      </a:r>
                      <a:endParaRPr lang="en-US" dirty="0"/>
                    </a:p>
                  </a:txBody>
                  <a:tcPr/>
                </a:tc>
                <a:extLst>
                  <a:ext uri="{0D108BD9-81ED-4DB2-BD59-A6C34878D82A}">
                    <a16:rowId xmlns:a16="http://schemas.microsoft.com/office/drawing/2014/main" val="3964306505"/>
                  </a:ext>
                </a:extLst>
              </a:tr>
              <a:tr h="370840">
                <a:tc>
                  <a:txBody>
                    <a:bodyPr/>
                    <a:lstStyle/>
                    <a:p>
                      <a:r>
                        <a:rPr lang="en-US" dirty="0"/>
                        <a:t>IK</a:t>
                      </a:r>
                    </a:p>
                  </a:txBody>
                  <a:tcPr/>
                </a:tc>
                <a:tc>
                  <a:txBody>
                    <a:bodyPr/>
                    <a:lstStyle/>
                    <a:p>
                      <a:r>
                        <a:rPr lang="en-US" dirty="0"/>
                        <a:t>Instrument kernel</a:t>
                      </a:r>
                    </a:p>
                  </a:txBody>
                  <a:tcPr/>
                </a:tc>
                <a:tc>
                  <a:txBody>
                    <a:bodyPr/>
                    <a:lstStyle/>
                    <a:p>
                      <a:r>
                        <a:rPr lang="en-US" dirty="0"/>
                        <a:t>Text</a:t>
                      </a:r>
                    </a:p>
                  </a:txBody>
                  <a:tcPr/>
                </a:tc>
                <a:tc>
                  <a:txBody>
                    <a:bodyPr/>
                    <a:lstStyle/>
                    <a:p>
                      <a:r>
                        <a:rPr lang="en-US" dirty="0"/>
                        <a:t>.</a:t>
                      </a:r>
                      <a:r>
                        <a:rPr lang="en-US" dirty="0" err="1"/>
                        <a:t>ti</a:t>
                      </a:r>
                      <a:endParaRPr lang="en-US" dirty="0"/>
                    </a:p>
                  </a:txBody>
                  <a:tcPr/>
                </a:tc>
                <a:extLst>
                  <a:ext uri="{0D108BD9-81ED-4DB2-BD59-A6C34878D82A}">
                    <a16:rowId xmlns:a16="http://schemas.microsoft.com/office/drawing/2014/main" val="304259063"/>
                  </a:ext>
                </a:extLst>
              </a:tr>
              <a:tr h="370840">
                <a:tc>
                  <a:txBody>
                    <a:bodyPr/>
                    <a:lstStyle/>
                    <a:p>
                      <a:r>
                        <a:rPr lang="en-US" dirty="0"/>
                        <a:t>FK</a:t>
                      </a:r>
                    </a:p>
                  </a:txBody>
                  <a:tcPr/>
                </a:tc>
                <a:tc>
                  <a:txBody>
                    <a:bodyPr/>
                    <a:lstStyle/>
                    <a:p>
                      <a:r>
                        <a:rPr lang="en-US" dirty="0"/>
                        <a:t>Frames kernel</a:t>
                      </a:r>
                    </a:p>
                  </a:txBody>
                  <a:tcPr/>
                </a:tc>
                <a:tc>
                  <a:txBody>
                    <a:bodyPr/>
                    <a:lstStyle/>
                    <a:p>
                      <a:r>
                        <a:rPr lang="en-US" dirty="0"/>
                        <a:t>Text</a:t>
                      </a:r>
                    </a:p>
                  </a:txBody>
                  <a:tcPr/>
                </a:tc>
                <a:tc>
                  <a:txBody>
                    <a:bodyPr/>
                    <a:lstStyle/>
                    <a:p>
                      <a:r>
                        <a:rPr lang="en-US" dirty="0"/>
                        <a:t>.</a:t>
                      </a:r>
                      <a:r>
                        <a:rPr lang="en-US" dirty="0" err="1"/>
                        <a:t>tf</a:t>
                      </a:r>
                      <a:endParaRPr lang="en-US" dirty="0"/>
                    </a:p>
                  </a:txBody>
                  <a:tcPr/>
                </a:tc>
                <a:extLst>
                  <a:ext uri="{0D108BD9-81ED-4DB2-BD59-A6C34878D82A}">
                    <a16:rowId xmlns:a16="http://schemas.microsoft.com/office/drawing/2014/main" val="4078029274"/>
                  </a:ext>
                </a:extLst>
              </a:tr>
              <a:tr h="370840">
                <a:tc>
                  <a:txBody>
                    <a:bodyPr/>
                    <a:lstStyle/>
                    <a:p>
                      <a:r>
                        <a:rPr lang="en-US" dirty="0"/>
                        <a:t>MK</a:t>
                      </a:r>
                    </a:p>
                  </a:txBody>
                  <a:tcPr/>
                </a:tc>
                <a:tc>
                  <a:txBody>
                    <a:bodyPr/>
                    <a:lstStyle/>
                    <a:p>
                      <a:r>
                        <a:rPr lang="en-US" dirty="0"/>
                        <a:t>Meta Kernel</a:t>
                      </a:r>
                    </a:p>
                  </a:txBody>
                  <a:tcPr/>
                </a:tc>
                <a:tc>
                  <a:txBody>
                    <a:bodyPr/>
                    <a:lstStyle/>
                    <a:p>
                      <a:r>
                        <a:rPr lang="en-US" dirty="0"/>
                        <a:t>Text</a:t>
                      </a:r>
                    </a:p>
                  </a:txBody>
                  <a:tcPr/>
                </a:tc>
                <a:tc>
                  <a:txBody>
                    <a:bodyPr/>
                    <a:lstStyle/>
                    <a:p>
                      <a:r>
                        <a:rPr lang="en-US" dirty="0"/>
                        <a:t>.tm</a:t>
                      </a:r>
                    </a:p>
                  </a:txBody>
                  <a:tcPr/>
                </a:tc>
                <a:extLst>
                  <a:ext uri="{0D108BD9-81ED-4DB2-BD59-A6C34878D82A}">
                    <a16:rowId xmlns:a16="http://schemas.microsoft.com/office/drawing/2014/main" val="1292819923"/>
                  </a:ext>
                </a:extLst>
              </a:tr>
            </a:tbl>
          </a:graphicData>
        </a:graphic>
      </p:graphicFrame>
    </p:spTree>
    <p:extLst>
      <p:ext uri="{BB962C8B-B14F-4D97-AF65-F5344CB8AC3E}">
        <p14:creationId xmlns:p14="http://schemas.microsoft.com/office/powerpoint/2010/main" val="3503917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0BF4-3A5D-4B2B-A139-0F3C7882A263}"/>
              </a:ext>
            </a:extLst>
          </p:cNvPr>
          <p:cNvSpPr>
            <a:spLocks noGrp="1"/>
          </p:cNvSpPr>
          <p:nvPr>
            <p:ph type="title"/>
          </p:nvPr>
        </p:nvSpPr>
        <p:spPr/>
        <p:txBody>
          <a:bodyPr/>
          <a:lstStyle/>
          <a:p>
            <a:r>
              <a:rPr lang="en-US" dirty="0"/>
              <a:t>What do the Kernels store?</a:t>
            </a:r>
          </a:p>
        </p:txBody>
      </p:sp>
      <p:sp>
        <p:nvSpPr>
          <p:cNvPr id="3" name="Content Placeholder 2">
            <a:extLst>
              <a:ext uri="{FF2B5EF4-FFF2-40B4-BE49-F238E27FC236}">
                <a16:creationId xmlns:a16="http://schemas.microsoft.com/office/drawing/2014/main" id="{0A9CAF3E-B59F-4373-A86B-DE0F7B045BFA}"/>
              </a:ext>
            </a:extLst>
          </p:cNvPr>
          <p:cNvSpPr>
            <a:spLocks noGrp="1"/>
          </p:cNvSpPr>
          <p:nvPr>
            <p:ph idx="1"/>
          </p:nvPr>
        </p:nvSpPr>
        <p:spPr/>
        <p:txBody>
          <a:bodyPr/>
          <a:lstStyle/>
          <a:p>
            <a:r>
              <a:rPr lang="en-US" dirty="0"/>
              <a:t>The text based kernels explain themselves reasonably well if you simply open them up to read them.  </a:t>
            </a:r>
          </a:p>
          <a:p>
            <a:pPr lvl="1"/>
            <a:r>
              <a:rPr lang="en-US" dirty="0"/>
              <a:t>It is even possible to manually update a text kernel to fit your specific needs (such as updating an IAU rotation model definition for a planet, or adding a leap second correction.</a:t>
            </a:r>
          </a:p>
          <a:p>
            <a:r>
              <a:rPr lang="en-US" dirty="0"/>
              <a:t>Binary kernels are much more opaque and require special software to produce.</a:t>
            </a:r>
          </a:p>
          <a:p>
            <a:pPr lvl="1"/>
            <a:r>
              <a:rPr lang="en-US" dirty="0"/>
              <a:t>Ephemerides are stored as a Chebyshev Polynomial</a:t>
            </a:r>
          </a:p>
          <a:p>
            <a:pPr lvl="1"/>
            <a:r>
              <a:rPr lang="en-US" dirty="0"/>
              <a:t>From some software (orbit determination software such as GEODYN or Monte, or mission design software such as STK or GMAT), a Chebyshev polynomial can be fit to a high fidelity trajectory</a:t>
            </a:r>
          </a:p>
          <a:p>
            <a:pPr lvl="1"/>
            <a:r>
              <a:rPr lang="en-US" dirty="0"/>
              <a:t>The resulting polynomial is large, but can be efficiently evaluated to obtain states from anytime in the “coverage period”</a:t>
            </a:r>
          </a:p>
        </p:txBody>
      </p:sp>
    </p:spTree>
    <p:extLst>
      <p:ext uri="{BB962C8B-B14F-4D97-AF65-F5344CB8AC3E}">
        <p14:creationId xmlns:p14="http://schemas.microsoft.com/office/powerpoint/2010/main" val="144433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7675-A47F-4430-81EB-1D1B10FA3E15}"/>
              </a:ext>
            </a:extLst>
          </p:cNvPr>
          <p:cNvSpPr>
            <a:spLocks noGrp="1"/>
          </p:cNvSpPr>
          <p:nvPr>
            <p:ph type="title"/>
          </p:nvPr>
        </p:nvSpPr>
        <p:spPr/>
        <p:txBody>
          <a:bodyPr/>
          <a:lstStyle/>
          <a:p>
            <a:r>
              <a:rPr lang="en-US" dirty="0"/>
              <a:t>Where can you get kernels?</a:t>
            </a:r>
          </a:p>
        </p:txBody>
      </p:sp>
      <p:sp>
        <p:nvSpPr>
          <p:cNvPr id="3" name="Content Placeholder 2">
            <a:extLst>
              <a:ext uri="{FF2B5EF4-FFF2-40B4-BE49-F238E27FC236}">
                <a16:creationId xmlns:a16="http://schemas.microsoft.com/office/drawing/2014/main" id="{1009907B-C19C-4601-B90C-E9B5A7052E22}"/>
              </a:ext>
            </a:extLst>
          </p:cNvPr>
          <p:cNvSpPr>
            <a:spLocks noGrp="1"/>
          </p:cNvSpPr>
          <p:nvPr>
            <p:ph idx="1"/>
          </p:nvPr>
        </p:nvSpPr>
        <p:spPr/>
        <p:txBody>
          <a:bodyPr/>
          <a:lstStyle/>
          <a:p>
            <a:r>
              <a:rPr lang="en-US" dirty="0"/>
              <a:t>Generic kernels can be found at: </a:t>
            </a:r>
            <a:r>
              <a:rPr lang="en-US" dirty="0">
                <a:hlinkClick r:id="rId2"/>
              </a:rPr>
              <a:t>https://naif.jpl.nasa.gov/pub/naif/generic_kernels/</a:t>
            </a:r>
            <a:endParaRPr lang="en-US" dirty="0"/>
          </a:p>
          <a:p>
            <a:r>
              <a:rPr lang="en-US" dirty="0"/>
              <a:t>Operational flight project kernels can be found at: </a:t>
            </a:r>
            <a:r>
              <a:rPr lang="en-US" dirty="0">
                <a:hlinkClick r:id="rId3"/>
              </a:rPr>
              <a:t>https://naif.jpl.nasa.gov/naif/data_operational.html</a:t>
            </a:r>
            <a:endParaRPr lang="en-US" dirty="0"/>
          </a:p>
          <a:p>
            <a:r>
              <a:rPr lang="en-US" dirty="0"/>
              <a:t>Many data products (especially images and LiDAR data) will come with associated SPICE kernels.  For example any NAC images from the LRO have an associated SPICE kernel defining where the camera was and how it was pointed while capturing the image.</a:t>
            </a:r>
          </a:p>
        </p:txBody>
      </p:sp>
    </p:spTree>
    <p:extLst>
      <p:ext uri="{BB962C8B-B14F-4D97-AF65-F5344CB8AC3E}">
        <p14:creationId xmlns:p14="http://schemas.microsoft.com/office/powerpoint/2010/main" val="984287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4A5F-DDC8-4E0B-8EF2-60EF27D20A0D}"/>
              </a:ext>
            </a:extLst>
          </p:cNvPr>
          <p:cNvSpPr>
            <a:spLocks noGrp="1"/>
          </p:cNvSpPr>
          <p:nvPr>
            <p:ph type="title"/>
          </p:nvPr>
        </p:nvSpPr>
        <p:spPr/>
        <p:txBody>
          <a:bodyPr/>
          <a:lstStyle/>
          <a:p>
            <a:r>
              <a:rPr lang="en-US" dirty="0"/>
              <a:t>Basic Functions Reviewed today</a:t>
            </a:r>
          </a:p>
        </p:txBody>
      </p:sp>
      <p:sp>
        <p:nvSpPr>
          <p:cNvPr id="3" name="Content Placeholder 2">
            <a:extLst>
              <a:ext uri="{FF2B5EF4-FFF2-40B4-BE49-F238E27FC236}">
                <a16:creationId xmlns:a16="http://schemas.microsoft.com/office/drawing/2014/main" id="{EF4B0567-725C-452B-907F-5F816CAA43D1}"/>
              </a:ext>
            </a:extLst>
          </p:cNvPr>
          <p:cNvSpPr>
            <a:spLocks noGrp="1"/>
          </p:cNvSpPr>
          <p:nvPr>
            <p:ph idx="1"/>
          </p:nvPr>
        </p:nvSpPr>
        <p:spPr/>
        <p:txBody>
          <a:bodyPr>
            <a:normAutofit fontScale="70000" lnSpcReduction="20000"/>
          </a:bodyPr>
          <a:lstStyle/>
          <a:p>
            <a:r>
              <a:rPr lang="en-US" sz="2600" dirty="0" err="1"/>
              <a:t>furnsh</a:t>
            </a:r>
            <a:r>
              <a:rPr lang="en-US" sz="2600" dirty="0"/>
              <a:t>(): </a:t>
            </a:r>
            <a:r>
              <a:rPr lang="en-US" sz="2600" dirty="0">
                <a:hlinkClick r:id="rId2"/>
              </a:rPr>
              <a:t>https://naif.jpl.nasa.gov/pub/naif/toolkit_docs/FORTRAN/spicelib/furnsh.html</a:t>
            </a:r>
            <a:endParaRPr lang="en-US" sz="2600" dirty="0"/>
          </a:p>
          <a:p>
            <a:r>
              <a:rPr lang="en-US" sz="2600" dirty="0" err="1"/>
              <a:t>cspice_kclear</a:t>
            </a:r>
            <a:r>
              <a:rPr lang="en-US" sz="2600" dirty="0"/>
              <a:t>(): </a:t>
            </a:r>
            <a:r>
              <a:rPr lang="en-US" sz="2600" dirty="0">
                <a:hlinkClick r:id="rId3"/>
              </a:rPr>
              <a:t>https://naif.jpl.nasa.gov/pub/naif/toolkit_docs/IDL/icy/cspice_kclear.html</a:t>
            </a:r>
            <a:endParaRPr lang="en-US" sz="2600" dirty="0"/>
          </a:p>
          <a:p>
            <a:r>
              <a:rPr lang="en-US" sz="2600" dirty="0"/>
              <a:t>str2et(): </a:t>
            </a:r>
            <a:r>
              <a:rPr lang="en-US" sz="2600" dirty="0">
                <a:hlinkClick r:id="rId4"/>
              </a:rPr>
              <a:t>https://naif.jpl.nasa.gov/pub/naif/toolkit_docs/FORTRAN/spicelib/str2et.html</a:t>
            </a:r>
            <a:endParaRPr lang="en-US" sz="2600" dirty="0"/>
          </a:p>
          <a:p>
            <a:r>
              <a:rPr lang="en-US" sz="2600" dirty="0"/>
              <a:t>et2utc(): </a:t>
            </a:r>
            <a:r>
              <a:rPr lang="en-US" sz="2600" dirty="0">
                <a:hlinkClick r:id="rId5"/>
              </a:rPr>
              <a:t>https://naif.jpl.nasa.gov/pub/naif/toolkit_docs/FORTRAN/spicelib/et2utc.html</a:t>
            </a:r>
            <a:endParaRPr lang="en-US" sz="2600" dirty="0"/>
          </a:p>
          <a:p>
            <a:r>
              <a:rPr lang="en-US" sz="2600" dirty="0" err="1"/>
              <a:t>bodvrd</a:t>
            </a:r>
            <a:r>
              <a:rPr lang="en-US" sz="2600" dirty="0"/>
              <a:t>():  </a:t>
            </a:r>
            <a:r>
              <a:rPr lang="en-US" sz="2600" dirty="0">
                <a:hlinkClick r:id="rId6"/>
              </a:rPr>
              <a:t>https://naif.jpl.nasa.gov/pub/naif/toolkit_docs/FORTRAN/spicelib/bodvrd.html</a:t>
            </a:r>
            <a:endParaRPr lang="en-US" sz="2600" dirty="0"/>
          </a:p>
          <a:p>
            <a:r>
              <a:rPr lang="en-US" sz="2600" dirty="0" err="1"/>
              <a:t>spkpos</a:t>
            </a:r>
            <a:r>
              <a:rPr lang="en-US" sz="2600" dirty="0"/>
              <a:t>(): </a:t>
            </a:r>
            <a:r>
              <a:rPr lang="en-US" sz="2600" dirty="0">
                <a:hlinkClick r:id="rId7"/>
              </a:rPr>
              <a:t>https://naif.jpl.nasa.gov/pub/naif/toolkit_docs/FORTRAN/spicelib/spkpos.html</a:t>
            </a:r>
            <a:endParaRPr lang="en-US" sz="2600" dirty="0"/>
          </a:p>
          <a:p>
            <a:r>
              <a:rPr lang="en-US" sz="2600" dirty="0" err="1"/>
              <a:t>spkezr</a:t>
            </a:r>
            <a:r>
              <a:rPr lang="en-US" sz="2600" dirty="0"/>
              <a:t>(): </a:t>
            </a:r>
            <a:r>
              <a:rPr lang="en-US" sz="2600" dirty="0">
                <a:hlinkClick r:id="rId8"/>
              </a:rPr>
              <a:t>https://naif.jpl.nasa.gov/pub/naif/toolkit_docs/FORTRAN/spicelib/spkezr.html</a:t>
            </a:r>
            <a:endParaRPr lang="en-US" sz="2600" dirty="0"/>
          </a:p>
          <a:p>
            <a:r>
              <a:rPr lang="en-US" sz="2600" dirty="0" err="1"/>
              <a:t>pxform</a:t>
            </a:r>
            <a:r>
              <a:rPr lang="en-US" sz="2600" dirty="0"/>
              <a:t>(): </a:t>
            </a:r>
            <a:r>
              <a:rPr lang="en-US" sz="2600" dirty="0">
                <a:hlinkClick r:id="rId9"/>
              </a:rPr>
              <a:t>https://naif.jpl.nasa.gov/pub/naif/toolkit_docs/FORTRAN/spicelib/pxform.html</a:t>
            </a:r>
            <a:endParaRPr lang="en-US" sz="2600" dirty="0"/>
          </a:p>
          <a:p>
            <a:endParaRPr lang="en-US" dirty="0"/>
          </a:p>
          <a:p>
            <a:r>
              <a:rPr lang="en-US" dirty="0"/>
              <a:t>NOTE: Because SPICE was originally written in FORTRAN, the naming conventions are odd as FORTRAN limits function names to 6 characters.  </a:t>
            </a:r>
          </a:p>
          <a:p>
            <a:pPr lvl="1"/>
            <a:r>
              <a:rPr lang="en-US" dirty="0"/>
              <a:t>In MATLAB the equivalent functions simply have a “</a:t>
            </a:r>
            <a:r>
              <a:rPr lang="en-US" dirty="0" err="1"/>
              <a:t>cspice</a:t>
            </a:r>
            <a:r>
              <a:rPr lang="en-US" dirty="0"/>
              <a:t>_” appended to the start</a:t>
            </a:r>
          </a:p>
          <a:p>
            <a:pPr lvl="1"/>
            <a:r>
              <a:rPr lang="en-US" dirty="0"/>
              <a:t>In C the equivalent functions simply have a “_c” added to the end</a:t>
            </a:r>
          </a:p>
          <a:p>
            <a:pPr lvl="1"/>
            <a:r>
              <a:rPr lang="en-US" dirty="0"/>
              <a:t>In python, the equivalent functions are in the namespace “</a:t>
            </a:r>
            <a:r>
              <a:rPr lang="en-US" dirty="0" err="1"/>
              <a:t>spiceypy</a:t>
            </a:r>
            <a:r>
              <a:rPr lang="en-US" dirty="0"/>
              <a:t>” (e.g. </a:t>
            </a:r>
            <a:r>
              <a:rPr lang="en-US" dirty="0" err="1"/>
              <a:t>spiceypy.furnsh</a:t>
            </a:r>
            <a:r>
              <a:rPr lang="en-US" dirty="0"/>
              <a:t>)</a:t>
            </a:r>
          </a:p>
          <a:p>
            <a:pPr lvl="1"/>
            <a:endParaRPr lang="en-US" dirty="0"/>
          </a:p>
          <a:p>
            <a:r>
              <a:rPr lang="en-US" dirty="0"/>
              <a:t>A list of all SPICE routines can be found at: </a:t>
            </a:r>
            <a:r>
              <a:rPr lang="en-US" dirty="0">
                <a:hlinkClick r:id="rId10"/>
              </a:rPr>
              <a:t>https://naif.jpl.nasa.gov/pub/naif/toolkit_docs/IDL/cspice/index.html</a:t>
            </a:r>
            <a:endParaRPr lang="en-US" dirty="0"/>
          </a:p>
        </p:txBody>
      </p:sp>
    </p:spTree>
    <p:extLst>
      <p:ext uri="{BB962C8B-B14F-4D97-AF65-F5344CB8AC3E}">
        <p14:creationId xmlns:p14="http://schemas.microsoft.com/office/powerpoint/2010/main" val="195407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340C-D47B-488D-864F-D26F807F579E}"/>
              </a:ext>
            </a:extLst>
          </p:cNvPr>
          <p:cNvSpPr>
            <a:spLocks noGrp="1"/>
          </p:cNvSpPr>
          <p:nvPr>
            <p:ph type="title"/>
          </p:nvPr>
        </p:nvSpPr>
        <p:spPr/>
        <p:txBody>
          <a:bodyPr/>
          <a:lstStyle/>
          <a:p>
            <a:r>
              <a:rPr lang="en-US" dirty="0" err="1"/>
              <a:t>furnsh</a:t>
            </a:r>
            <a:r>
              <a:rPr lang="en-US" dirty="0"/>
              <a:t> and </a:t>
            </a:r>
            <a:r>
              <a:rPr lang="en-US" dirty="0" err="1"/>
              <a:t>cspice_kclear</a:t>
            </a:r>
            <a:endParaRPr lang="en-US" dirty="0"/>
          </a:p>
        </p:txBody>
      </p:sp>
      <p:sp>
        <p:nvSpPr>
          <p:cNvPr id="3" name="Content Placeholder 2">
            <a:extLst>
              <a:ext uri="{FF2B5EF4-FFF2-40B4-BE49-F238E27FC236}">
                <a16:creationId xmlns:a16="http://schemas.microsoft.com/office/drawing/2014/main" id="{9F5AE0DD-1D8C-4BBA-B76E-E87AB1B0C9C0}"/>
              </a:ext>
            </a:extLst>
          </p:cNvPr>
          <p:cNvSpPr>
            <a:spLocks noGrp="1"/>
          </p:cNvSpPr>
          <p:nvPr>
            <p:ph idx="1"/>
          </p:nvPr>
        </p:nvSpPr>
        <p:spPr/>
        <p:txBody>
          <a:bodyPr/>
          <a:lstStyle/>
          <a:p>
            <a:r>
              <a:rPr lang="en-US" dirty="0" err="1"/>
              <a:t>furnsh</a:t>
            </a:r>
            <a:r>
              <a:rPr lang="en-US" dirty="0"/>
              <a:t>():</a:t>
            </a:r>
          </a:p>
          <a:p>
            <a:pPr lvl="1"/>
            <a:r>
              <a:rPr lang="en-US" dirty="0"/>
              <a:t>Short for “furnish”</a:t>
            </a:r>
          </a:p>
          <a:p>
            <a:pPr lvl="1"/>
            <a:r>
              <a:rPr lang="en-US" dirty="0"/>
              <a:t>Adds kernel to the “pool” (that is, loads it such that it can be used)</a:t>
            </a:r>
          </a:p>
          <a:p>
            <a:pPr lvl="1"/>
            <a:r>
              <a:rPr lang="en-US" dirty="0"/>
              <a:t>If a meta kernel is provided, then all of the kernels provided by the meta kernel are furnished.</a:t>
            </a:r>
          </a:p>
          <a:p>
            <a:pPr lvl="1"/>
            <a:r>
              <a:rPr lang="en-US" dirty="0"/>
              <a:t>MATLAB Example:  </a:t>
            </a:r>
            <a:r>
              <a:rPr lang="en-US" dirty="0" err="1"/>
              <a:t>cspice_furnsh</a:t>
            </a:r>
            <a:r>
              <a:rPr lang="en-US" dirty="0"/>
              <a:t>(‘de430.bsp’)</a:t>
            </a:r>
          </a:p>
          <a:p>
            <a:pPr lvl="1"/>
            <a:endParaRPr lang="en-US" dirty="0"/>
          </a:p>
          <a:p>
            <a:r>
              <a:rPr lang="en-US" dirty="0" err="1"/>
              <a:t>cspice_kclear</a:t>
            </a:r>
            <a:r>
              <a:rPr lang="en-US" dirty="0"/>
              <a:t>():</a:t>
            </a:r>
          </a:p>
          <a:p>
            <a:pPr lvl="1"/>
            <a:r>
              <a:rPr lang="en-US" dirty="0"/>
              <a:t>Clears the kernel pool (unloads all previously loaded kernels)</a:t>
            </a:r>
          </a:p>
          <a:p>
            <a:pPr lvl="1"/>
            <a:r>
              <a:rPr lang="en-US" dirty="0"/>
              <a:t>This is important when you might want to use conflicting kernels.  Such as running two analyses using two different sets of kernels that overlap in their coverage period.</a:t>
            </a:r>
          </a:p>
          <a:p>
            <a:endParaRPr lang="en-US" dirty="0"/>
          </a:p>
        </p:txBody>
      </p:sp>
    </p:spTree>
    <p:extLst>
      <p:ext uri="{BB962C8B-B14F-4D97-AF65-F5344CB8AC3E}">
        <p14:creationId xmlns:p14="http://schemas.microsoft.com/office/powerpoint/2010/main" val="39599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88BA-4F20-4C66-81BC-3B7D8EB86472}"/>
              </a:ext>
            </a:extLst>
          </p:cNvPr>
          <p:cNvSpPr>
            <a:spLocks noGrp="1"/>
          </p:cNvSpPr>
          <p:nvPr>
            <p:ph type="title"/>
          </p:nvPr>
        </p:nvSpPr>
        <p:spPr/>
        <p:txBody>
          <a:bodyPr/>
          <a:lstStyle/>
          <a:p>
            <a:r>
              <a:rPr lang="en-US" dirty="0"/>
              <a:t>str2et() and et2utc()</a:t>
            </a:r>
          </a:p>
        </p:txBody>
      </p:sp>
      <p:sp>
        <p:nvSpPr>
          <p:cNvPr id="3" name="Content Placeholder 2">
            <a:extLst>
              <a:ext uri="{FF2B5EF4-FFF2-40B4-BE49-F238E27FC236}">
                <a16:creationId xmlns:a16="http://schemas.microsoft.com/office/drawing/2014/main" id="{A2481883-1AE8-417B-8857-26DCF38AF67E}"/>
              </a:ext>
            </a:extLst>
          </p:cNvPr>
          <p:cNvSpPr>
            <a:spLocks noGrp="1"/>
          </p:cNvSpPr>
          <p:nvPr>
            <p:ph idx="1"/>
          </p:nvPr>
        </p:nvSpPr>
        <p:spPr/>
        <p:txBody>
          <a:bodyPr/>
          <a:lstStyle/>
          <a:p>
            <a:r>
              <a:rPr lang="en-US" dirty="0"/>
              <a:t>str2et():</a:t>
            </a:r>
          </a:p>
          <a:p>
            <a:pPr lvl="1"/>
            <a:r>
              <a:rPr lang="en-US" dirty="0"/>
              <a:t>Used to convert a datetime string to an “ephemeris time” (Barycentric Dynamical Time)</a:t>
            </a:r>
          </a:p>
          <a:p>
            <a:pPr lvl="1"/>
            <a:r>
              <a:rPr lang="en-US" dirty="0"/>
              <a:t>MATLAB Example: et = cspice_str2et('15-Nov-2022 13:35:19')</a:t>
            </a:r>
          </a:p>
          <a:p>
            <a:r>
              <a:rPr lang="en-US" dirty="0"/>
              <a:t>et2utc():</a:t>
            </a:r>
          </a:p>
          <a:p>
            <a:pPr lvl="1"/>
            <a:r>
              <a:rPr lang="en-US" dirty="0"/>
              <a:t>Used to convert an ephemeris time into a string in UTC</a:t>
            </a:r>
          </a:p>
          <a:p>
            <a:pPr lvl="1"/>
            <a:r>
              <a:rPr lang="en-US" dirty="0"/>
              <a:t>MATLAB Example: cspice_et2utc(7.2179e+08, ’C’, 1)</a:t>
            </a:r>
          </a:p>
          <a:p>
            <a:pPr lvl="1"/>
            <a:endParaRPr lang="en-US" dirty="0"/>
          </a:p>
          <a:p>
            <a:r>
              <a:rPr lang="en-US" dirty="0"/>
              <a:t>NOTE: Both of these (and any time conversions) require the loading of a leap seconds kernel!</a:t>
            </a:r>
          </a:p>
        </p:txBody>
      </p:sp>
    </p:spTree>
    <p:extLst>
      <p:ext uri="{BB962C8B-B14F-4D97-AF65-F5344CB8AC3E}">
        <p14:creationId xmlns:p14="http://schemas.microsoft.com/office/powerpoint/2010/main" val="361527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2FD6-3EED-4E4F-9C52-C4EC357419E6}"/>
              </a:ext>
            </a:extLst>
          </p:cNvPr>
          <p:cNvSpPr>
            <a:spLocks noGrp="1"/>
          </p:cNvSpPr>
          <p:nvPr>
            <p:ph type="title"/>
          </p:nvPr>
        </p:nvSpPr>
        <p:spPr/>
        <p:txBody>
          <a:bodyPr/>
          <a:lstStyle/>
          <a:p>
            <a:r>
              <a:rPr lang="en-US" dirty="0" err="1"/>
              <a:t>bodvrd</a:t>
            </a:r>
            <a:r>
              <a:rPr lang="en-US" dirty="0"/>
              <a:t>()</a:t>
            </a:r>
          </a:p>
        </p:txBody>
      </p:sp>
      <p:sp>
        <p:nvSpPr>
          <p:cNvPr id="3" name="Content Placeholder 2">
            <a:extLst>
              <a:ext uri="{FF2B5EF4-FFF2-40B4-BE49-F238E27FC236}">
                <a16:creationId xmlns:a16="http://schemas.microsoft.com/office/drawing/2014/main" id="{BFF4AA5F-8DC7-4DE9-9FDC-2CB667F86870}"/>
              </a:ext>
            </a:extLst>
          </p:cNvPr>
          <p:cNvSpPr>
            <a:spLocks noGrp="1"/>
          </p:cNvSpPr>
          <p:nvPr>
            <p:ph idx="1"/>
          </p:nvPr>
        </p:nvSpPr>
        <p:spPr/>
        <p:txBody>
          <a:bodyPr/>
          <a:lstStyle/>
          <a:p>
            <a:r>
              <a:rPr lang="en-US" dirty="0"/>
              <a:t>Gets constants provided by PCK kernels</a:t>
            </a:r>
          </a:p>
          <a:p>
            <a:pPr lvl="1"/>
            <a:r>
              <a:rPr lang="en-US" dirty="0"/>
              <a:t>Things such as GM, Radii, higher order gravity terms, etc.</a:t>
            </a:r>
          </a:p>
          <a:p>
            <a:pPr lvl="1"/>
            <a:r>
              <a:rPr lang="en-US" dirty="0"/>
              <a:t>MATLAB Example:  </a:t>
            </a:r>
            <a:r>
              <a:rPr lang="en-US" dirty="0" err="1"/>
              <a:t>earth_gm</a:t>
            </a:r>
            <a:r>
              <a:rPr lang="en-US" dirty="0"/>
              <a:t> = </a:t>
            </a:r>
            <a:r>
              <a:rPr lang="en-US" dirty="0" err="1"/>
              <a:t>cspice_bodvrd</a:t>
            </a:r>
            <a:r>
              <a:rPr lang="en-US" dirty="0"/>
              <a:t>('EARTH’, 'GM’, 1);</a:t>
            </a:r>
          </a:p>
          <a:p>
            <a:pPr marL="457200" lvl="1" indent="0">
              <a:buNone/>
            </a:pPr>
            <a:endParaRPr lang="en-US" dirty="0"/>
          </a:p>
          <a:p>
            <a:r>
              <a:rPr lang="en-US" dirty="0"/>
              <a:t>NOTE: This requires loading of a PCK kernel</a:t>
            </a:r>
          </a:p>
        </p:txBody>
      </p:sp>
    </p:spTree>
    <p:extLst>
      <p:ext uri="{BB962C8B-B14F-4D97-AF65-F5344CB8AC3E}">
        <p14:creationId xmlns:p14="http://schemas.microsoft.com/office/powerpoint/2010/main" val="3636174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1226</Words>
  <Application>Microsoft Office PowerPoint</Application>
  <PresentationFormat>Widescreen</PresentationFormat>
  <Paragraphs>134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Overview of SPICE</vt:lpstr>
      <vt:lpstr>SPICE Overview</vt:lpstr>
      <vt:lpstr>Kernel Types</vt:lpstr>
      <vt:lpstr>What do the Kernels store?</vt:lpstr>
      <vt:lpstr>Where can you get kernels?</vt:lpstr>
      <vt:lpstr>Basic Functions Reviewed today</vt:lpstr>
      <vt:lpstr>furnsh and cspice_kclear</vt:lpstr>
      <vt:lpstr>str2et() and et2utc()</vt:lpstr>
      <vt:lpstr>bodvrd()</vt:lpstr>
      <vt:lpstr>spkpos() and spkezr()</vt:lpstr>
      <vt:lpstr>pxform()</vt:lpstr>
      <vt:lpstr>MATLAB Solar System Example</vt:lpstr>
      <vt:lpstr>MATLAB Rosetta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Gnam, Chris R. (GSFC-5950)</dc:creator>
  <cp:lastModifiedBy>Chris Gnam</cp:lastModifiedBy>
  <cp:revision>111</cp:revision>
  <dcterms:created xsi:type="dcterms:W3CDTF">2022-11-14T15:41:35Z</dcterms:created>
  <dcterms:modified xsi:type="dcterms:W3CDTF">2022-11-15T19:33:14Z</dcterms:modified>
</cp:coreProperties>
</file>