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1" r:id="rId3"/>
    <p:sldId id="262" r:id="rId4"/>
    <p:sldId id="264" r:id="rId5"/>
    <p:sldId id="263" r:id="rId6"/>
    <p:sldId id="258" r:id="rId7"/>
    <p:sldId id="257" r:id="rId8"/>
    <p:sldId id="259" r:id="rId9"/>
    <p:sldId id="265" r:id="rId10"/>
    <p:sldId id="266" r:id="rId11"/>
    <p:sldId id="260"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71280" autoAdjust="0"/>
  </p:normalViewPr>
  <p:slideViewPr>
    <p:cSldViewPr snapToGrid="0">
      <p:cViewPr varScale="1">
        <p:scale>
          <a:sx n="117" d="100"/>
          <a:sy n="117" d="100"/>
        </p:scale>
        <p:origin x="400"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14A344-ADEB-4862-90EF-56DDB3FE7A46}" type="datetimeFigureOut">
              <a:rPr lang="en-US" smtClean="0"/>
              <a:t>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F55B17-4EC8-42B9-9083-733BAD679E48}" type="slidenum">
              <a:rPr lang="en-US" smtClean="0"/>
              <a:t>‹#›</a:t>
            </a:fld>
            <a:endParaRPr lang="en-US"/>
          </a:p>
        </p:txBody>
      </p:sp>
    </p:spTree>
    <p:extLst>
      <p:ext uri="{BB962C8B-B14F-4D97-AF65-F5344CB8AC3E}">
        <p14:creationId xmlns:p14="http://schemas.microsoft.com/office/powerpoint/2010/main" val="74246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diagram of what interfaces with the </a:t>
            </a:r>
            <a:r>
              <a:rPr lang="en-US" dirty="0" err="1"/>
              <a:t>webclient</a:t>
            </a:r>
            <a:r>
              <a:rPr lang="en-US" dirty="0"/>
              <a:t>.</a:t>
            </a:r>
          </a:p>
          <a:p>
            <a:endParaRPr lang="en-US" dirty="0"/>
          </a:p>
          <a:p>
            <a:r>
              <a:rPr lang="en-US" dirty="0"/>
              <a:t>What the </a:t>
            </a:r>
            <a:r>
              <a:rPr lang="en-US" dirty="0" err="1"/>
              <a:t>webclient</a:t>
            </a:r>
            <a:r>
              <a:rPr lang="en-US" dirty="0"/>
              <a:t> sends and receives is highlighted in the </a:t>
            </a:r>
            <a:r>
              <a:rPr lang="en-US" dirty="0" err="1"/>
              <a:t>webclient</a:t>
            </a:r>
            <a:r>
              <a:rPr lang="en-US" dirty="0"/>
              <a:t> documentation located at http://localhost:5000/gilson_REST/doc. To access this make sure the </a:t>
            </a:r>
            <a:r>
              <a:rPr lang="en-US" dirty="0" err="1"/>
              <a:t>webclient</a:t>
            </a:r>
            <a:r>
              <a:rPr lang="en-US" dirty="0"/>
              <a:t> is running first then go to the </a:t>
            </a:r>
            <a:r>
              <a:rPr lang="en-US" dirty="0" err="1"/>
              <a:t>url</a:t>
            </a:r>
            <a:r>
              <a:rPr lang="en-US" dirty="0"/>
              <a:t>. Brief explanation of endpoints below:</a:t>
            </a:r>
          </a:p>
          <a:p>
            <a:endParaRPr lang="en-US" dirty="0"/>
          </a:p>
          <a:p>
            <a:pPr marL="171450" indent="-171450">
              <a:buFont typeface="Arial" panose="020B0604020202020204" pitchFamily="34" charset="0"/>
              <a:buChar char="•"/>
            </a:pPr>
            <a:r>
              <a:rPr lang="en-US" dirty="0" err="1"/>
              <a:t>Sampledata</a:t>
            </a:r>
            <a:r>
              <a:rPr lang="en-US" dirty="0"/>
              <a:t> – receives </a:t>
            </a:r>
            <a:r>
              <a:rPr lang="en-US" dirty="0" err="1"/>
              <a:t>trilution</a:t>
            </a:r>
            <a:r>
              <a:rPr lang="en-US" dirty="0"/>
              <a:t> data in Json format from Gilson. Highlighted by “Run Data” coming from Gilson above.</a:t>
            </a:r>
          </a:p>
          <a:p>
            <a:pPr marL="171450" indent="-171450">
              <a:buFont typeface="Arial" panose="020B0604020202020204" pitchFamily="34" charset="0"/>
              <a:buChar char="•"/>
            </a:pPr>
            <a:r>
              <a:rPr lang="en-US" dirty="0" err="1"/>
              <a:t>Samplelist</a:t>
            </a:r>
            <a:r>
              <a:rPr lang="en-US" dirty="0"/>
              <a:t> - /</a:t>
            </a:r>
            <a:r>
              <a:rPr lang="en-US" dirty="0" err="1"/>
              <a:t>samplelist</a:t>
            </a:r>
            <a:r>
              <a:rPr lang="en-US" dirty="0"/>
              <a:t> and /</a:t>
            </a:r>
            <a:r>
              <a:rPr lang="en-US" dirty="0" err="1"/>
              <a:t>samplist</a:t>
            </a:r>
            <a:r>
              <a:rPr lang="en-US" dirty="0"/>
              <a:t>/{id} are </a:t>
            </a:r>
            <a:r>
              <a:rPr lang="en-US" dirty="0" err="1"/>
              <a:t>urls</a:t>
            </a:r>
            <a:r>
              <a:rPr lang="en-US" dirty="0"/>
              <a:t> within this endpoint. They both do relatively the same thing. All they do is take the give the JSON formatted method to Gilson when it asks for it. Highlighted above with “worklist one at a time”.</a:t>
            </a:r>
          </a:p>
          <a:p>
            <a:pPr marL="171450" indent="-171450">
              <a:buFont typeface="Arial" panose="020B0604020202020204" pitchFamily="34" charset="0"/>
              <a:buChar char="•"/>
            </a:pPr>
            <a:r>
              <a:rPr lang="en-US" dirty="0" err="1"/>
              <a:t>QCrecive</a:t>
            </a:r>
            <a:r>
              <a:rPr lang="en-US" dirty="0"/>
              <a:t> – this endpoint does “source plate #” from scan </a:t>
            </a:r>
            <a:r>
              <a:rPr lang="en-US" dirty="0" err="1"/>
              <a:t>gui</a:t>
            </a:r>
            <a:r>
              <a:rPr lang="en-US" dirty="0"/>
              <a:t> to </a:t>
            </a:r>
            <a:r>
              <a:rPr lang="en-US" dirty="0" err="1"/>
              <a:t>webclient</a:t>
            </a:r>
            <a:r>
              <a:rPr lang="en-US" dirty="0"/>
              <a:t>, “source plate number” from </a:t>
            </a:r>
            <a:r>
              <a:rPr lang="en-US" dirty="0" err="1"/>
              <a:t>webclient</a:t>
            </a:r>
            <a:r>
              <a:rPr lang="en-US" dirty="0"/>
              <a:t> to NPSG database, and “worklist” from </a:t>
            </a:r>
            <a:r>
              <a:rPr lang="en-US" dirty="0" err="1"/>
              <a:t>npsg</a:t>
            </a:r>
            <a:r>
              <a:rPr lang="en-US" dirty="0"/>
              <a:t> to </a:t>
            </a:r>
            <a:r>
              <a:rPr lang="en-US" dirty="0" err="1"/>
              <a:t>weblicent</a:t>
            </a:r>
            <a:r>
              <a:rPr lang="en-US" dirty="0"/>
              <a:t>, “source plate #” highlighted above. </a:t>
            </a:r>
            <a:r>
              <a:rPr lang="en-US" dirty="0" err="1"/>
              <a:t>QCrecieve</a:t>
            </a:r>
            <a:r>
              <a:rPr lang="en-US" dirty="0"/>
              <a:t> will get the </a:t>
            </a:r>
            <a:r>
              <a:rPr lang="en-US" dirty="0" err="1"/>
              <a:t>sourceplate</a:t>
            </a:r>
            <a:r>
              <a:rPr lang="en-US" dirty="0"/>
              <a:t> number from the scan </a:t>
            </a:r>
            <a:r>
              <a:rPr lang="en-US" dirty="0" err="1"/>
              <a:t>gui</a:t>
            </a:r>
            <a:r>
              <a:rPr lang="en-US" dirty="0"/>
              <a:t> and send it to the </a:t>
            </a:r>
            <a:r>
              <a:rPr lang="en-US" dirty="0" err="1"/>
              <a:t>npsg</a:t>
            </a:r>
            <a:r>
              <a:rPr lang="en-US" dirty="0"/>
              <a:t> database to get a complete worklist. It will also format the worklist received from the database into a JSON file and save it in </a:t>
            </a:r>
            <a:r>
              <a:rPr lang="en-US" dirty="0" err="1"/>
              <a:t>samplelistqueue.json</a:t>
            </a:r>
            <a:r>
              <a:rPr lang="en-US" dirty="0"/>
              <a:t>.</a:t>
            </a:r>
          </a:p>
          <a:p>
            <a:pPr marL="171450" indent="-171450">
              <a:buFont typeface="Arial" panose="020B0604020202020204" pitchFamily="34" charset="0"/>
              <a:buChar char="•"/>
            </a:pPr>
            <a:r>
              <a:rPr lang="en-US" dirty="0" err="1"/>
              <a:t>Webfront</a:t>
            </a:r>
            <a:r>
              <a:rPr lang="en-US" dirty="0"/>
              <a:t> – these http requests are used to host the </a:t>
            </a:r>
            <a:r>
              <a:rPr lang="en-US" dirty="0" err="1"/>
              <a:t>webfront</a:t>
            </a:r>
            <a:r>
              <a:rPr lang="en-US" dirty="0"/>
              <a:t> and make the </a:t>
            </a:r>
            <a:r>
              <a:rPr lang="en-US" dirty="0" err="1"/>
              <a:t>webfront</a:t>
            </a:r>
            <a:r>
              <a:rPr lang="en-US" dirty="0"/>
              <a:t> buttons work because I was too lazy to figure out how to use </a:t>
            </a:r>
            <a:r>
              <a:rPr lang="en-US" dirty="0" err="1"/>
              <a:t>javascript</a:t>
            </a:r>
            <a:r>
              <a:rPr lang="en-US" dirty="0"/>
              <a:t> to send http requests.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err="1"/>
              <a:t>Sharuya’s</a:t>
            </a:r>
            <a:r>
              <a:rPr lang="en-US" dirty="0"/>
              <a:t> app does not have endpoints in the documentation because it is hosted without swagger (the library that makes the documentation) knowing.</a:t>
            </a:r>
          </a:p>
        </p:txBody>
      </p:sp>
      <p:sp>
        <p:nvSpPr>
          <p:cNvPr id="4" name="Slide Number Placeholder 3"/>
          <p:cNvSpPr>
            <a:spLocks noGrp="1"/>
          </p:cNvSpPr>
          <p:nvPr>
            <p:ph type="sldNum" sz="quarter" idx="5"/>
          </p:nvPr>
        </p:nvSpPr>
        <p:spPr/>
        <p:txBody>
          <a:bodyPr/>
          <a:lstStyle/>
          <a:p>
            <a:fld id="{60F55B17-4EC8-42B9-9083-733BAD679E48}" type="slidenum">
              <a:rPr lang="en-US" smtClean="0"/>
              <a:t>1</a:t>
            </a:fld>
            <a:endParaRPr lang="en-US"/>
          </a:p>
        </p:txBody>
      </p:sp>
    </p:spTree>
    <p:extLst>
      <p:ext uri="{BB962C8B-B14F-4D97-AF65-F5344CB8AC3E}">
        <p14:creationId xmlns:p14="http://schemas.microsoft.com/office/powerpoint/2010/main" val="1087713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happens between the </a:t>
            </a:r>
            <a:r>
              <a:rPr lang="en-US" dirty="0" err="1"/>
              <a:t>webclient</a:t>
            </a:r>
            <a:r>
              <a:rPr lang="en-US" dirty="0"/>
              <a:t> and Gilson when the run is actively going.</a:t>
            </a:r>
          </a:p>
          <a:p>
            <a:endParaRPr lang="en-US" dirty="0"/>
          </a:p>
          <a:p>
            <a:r>
              <a:rPr lang="en-US" dirty="0"/>
              <a:t>The </a:t>
            </a:r>
            <a:r>
              <a:rPr lang="en-US" b="1" dirty="0"/>
              <a:t>pressure</a:t>
            </a:r>
            <a:r>
              <a:rPr lang="en-US" dirty="0"/>
              <a:t> </a:t>
            </a:r>
            <a:r>
              <a:rPr lang="en-US" b="1" dirty="0"/>
              <a:t>check</a:t>
            </a:r>
            <a:r>
              <a:rPr lang="en-US" dirty="0"/>
              <a:t> right know just goes through the pressure and checks if any of them are above 700 psi. This can be improved with some sort of logic that could take the pressure data from the previous method and find the difference between methods. </a:t>
            </a:r>
          </a:p>
          <a:p>
            <a:endParaRPr lang="en-US" dirty="0"/>
          </a:p>
          <a:p>
            <a:r>
              <a:rPr lang="en-US" b="1" dirty="0"/>
              <a:t>Standard</a:t>
            </a:r>
            <a:r>
              <a:rPr lang="en-US" dirty="0"/>
              <a:t> </a:t>
            </a:r>
            <a:r>
              <a:rPr lang="en-US" b="1" dirty="0"/>
              <a:t>check</a:t>
            </a:r>
            <a:r>
              <a:rPr lang="en-US" dirty="0"/>
              <a:t> will give a warning if FWHM of height parameters are off and shut down the Gilson if the position of the peaks are off.</a:t>
            </a:r>
          </a:p>
          <a:p>
            <a:endParaRPr lang="en-US" dirty="0"/>
          </a:p>
          <a:p>
            <a:endParaRPr lang="en-US" dirty="0"/>
          </a:p>
        </p:txBody>
      </p:sp>
      <p:sp>
        <p:nvSpPr>
          <p:cNvPr id="4" name="Slide Number Placeholder 3"/>
          <p:cNvSpPr>
            <a:spLocks noGrp="1"/>
          </p:cNvSpPr>
          <p:nvPr>
            <p:ph type="sldNum" sz="quarter" idx="5"/>
          </p:nvPr>
        </p:nvSpPr>
        <p:spPr/>
        <p:txBody>
          <a:bodyPr/>
          <a:lstStyle/>
          <a:p>
            <a:fld id="{60F55B17-4EC8-42B9-9083-733BAD679E48}" type="slidenum">
              <a:rPr lang="en-US" smtClean="0"/>
              <a:t>2</a:t>
            </a:fld>
            <a:endParaRPr lang="en-US"/>
          </a:p>
        </p:txBody>
      </p:sp>
    </p:spTree>
    <p:extLst>
      <p:ext uri="{BB962C8B-B14F-4D97-AF65-F5344CB8AC3E}">
        <p14:creationId xmlns:p14="http://schemas.microsoft.com/office/powerpoint/2010/main" val="1256160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F55B17-4EC8-42B9-9083-733BAD679E48}" type="slidenum">
              <a:rPr lang="en-US" smtClean="0"/>
              <a:t>4</a:t>
            </a:fld>
            <a:endParaRPr lang="en-US"/>
          </a:p>
        </p:txBody>
      </p:sp>
    </p:spTree>
    <p:extLst>
      <p:ext uri="{BB962C8B-B14F-4D97-AF65-F5344CB8AC3E}">
        <p14:creationId xmlns:p14="http://schemas.microsoft.com/office/powerpoint/2010/main" val="2816087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Error log is formatted like this: </a:t>
            </a:r>
            <a:r>
              <a:rPr lang="en-US" dirty="0" err="1"/>
              <a:t>Date|Soure</a:t>
            </a:r>
            <a:r>
              <a:rPr lang="en-US" dirty="0"/>
              <a:t> plate: -Error/Warning- description</a:t>
            </a:r>
          </a:p>
          <a:p>
            <a:endParaRPr lang="en-US" dirty="0"/>
          </a:p>
          <a:p>
            <a:r>
              <a:rPr lang="en-US" dirty="0"/>
              <a:t>Example:</a:t>
            </a:r>
          </a:p>
          <a:p>
            <a:r>
              <a:rPr lang="en-US" b="0" i="0" dirty="0">
                <a:solidFill>
                  <a:srgbClr val="324047"/>
                </a:solidFill>
                <a:effectLst/>
                <a:latin typeface="Georgia" panose="02040502050405020303" pitchFamily="18" charset="0"/>
              </a:rPr>
              <a:t>Fri Feb 4 09:51:29 2022|15210900201: -WARNING- FWHM for Peak 3 not within threshold.</a:t>
            </a:r>
          </a:p>
          <a:p>
            <a:endParaRPr lang="en-US" b="0" i="0" dirty="0">
              <a:solidFill>
                <a:srgbClr val="324047"/>
              </a:solidFill>
              <a:effectLst/>
              <a:latin typeface="Georgia" panose="02040502050405020303" pitchFamily="18" charset="0"/>
            </a:endParaRPr>
          </a:p>
          <a:p>
            <a:r>
              <a:rPr lang="en-US" b="0" i="0" dirty="0">
                <a:solidFill>
                  <a:srgbClr val="324047"/>
                </a:solidFill>
                <a:effectLst/>
                <a:latin typeface="Georgia" panose="02040502050405020303" pitchFamily="18" charset="0"/>
              </a:rPr>
              <a:t>The warnings are non fatal and will not result in a shutdown of the system. Any “ERROR” will result in a shutdown method and shutdown the Gilson. </a:t>
            </a:r>
            <a:endParaRPr lang="en-US" dirty="0"/>
          </a:p>
        </p:txBody>
      </p:sp>
      <p:sp>
        <p:nvSpPr>
          <p:cNvPr id="4" name="Slide Number Placeholder 3"/>
          <p:cNvSpPr>
            <a:spLocks noGrp="1"/>
          </p:cNvSpPr>
          <p:nvPr>
            <p:ph type="sldNum" sz="quarter" idx="5"/>
          </p:nvPr>
        </p:nvSpPr>
        <p:spPr/>
        <p:txBody>
          <a:bodyPr/>
          <a:lstStyle/>
          <a:p>
            <a:fld id="{60F55B17-4EC8-42B9-9083-733BAD679E48}" type="slidenum">
              <a:rPr lang="en-US" smtClean="0"/>
              <a:t>7</a:t>
            </a:fld>
            <a:endParaRPr lang="en-US"/>
          </a:p>
        </p:txBody>
      </p:sp>
    </p:spTree>
    <p:extLst>
      <p:ext uri="{BB962C8B-B14F-4D97-AF65-F5344CB8AC3E}">
        <p14:creationId xmlns:p14="http://schemas.microsoft.com/office/powerpoint/2010/main" val="1092865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 Some: You can click on any of the methods in the list and the program will skip them. This could be useful if a run errors and you need to recover, or if you just want to run a few methods. </a:t>
            </a:r>
          </a:p>
          <a:p>
            <a:endParaRPr lang="en-US" dirty="0"/>
          </a:p>
          <a:p>
            <a:r>
              <a:rPr lang="en-US" dirty="0"/>
              <a:t>Skip all: You can press this button to throw a shutdown method and skip the remaining methods. The method that the Gilson is currently on will finish, and then it will run a shutdown method.</a:t>
            </a:r>
          </a:p>
          <a:p>
            <a:endParaRPr lang="en-US" dirty="0"/>
          </a:p>
          <a:p>
            <a:r>
              <a:rPr lang="en-US" dirty="0"/>
              <a:t>Continue: Use this button if there was an error in the run and you want to pick up where you left off. The continue button will find the last method that was run, add in another Start and Flush method, then continue on with the rest of the worklist. The picture under “continue” is a result of me pressing the continue button when the worklist looked like the picture under “skip all”. You can see that the continue button added another start and flush method and then continues on with the rest of the worklist (in this case another flush method).</a:t>
            </a:r>
          </a:p>
          <a:p>
            <a:endParaRPr lang="en-US" dirty="0"/>
          </a:p>
          <a:p>
            <a:r>
              <a:rPr lang="en-US" dirty="0"/>
              <a:t>Restart: The restart button will start the worklist from scratch. This button deletes the queue in </a:t>
            </a:r>
            <a:r>
              <a:rPr lang="en-US" dirty="0" err="1"/>
              <a:t>samplelist.json</a:t>
            </a:r>
            <a:r>
              <a:rPr lang="en-US" dirty="0"/>
              <a:t> and fetches the worklist from the NPSG database again. </a:t>
            </a:r>
          </a:p>
        </p:txBody>
      </p:sp>
      <p:sp>
        <p:nvSpPr>
          <p:cNvPr id="4" name="Slide Number Placeholder 3"/>
          <p:cNvSpPr>
            <a:spLocks noGrp="1"/>
          </p:cNvSpPr>
          <p:nvPr>
            <p:ph type="sldNum" sz="quarter" idx="5"/>
          </p:nvPr>
        </p:nvSpPr>
        <p:spPr/>
        <p:txBody>
          <a:bodyPr/>
          <a:lstStyle/>
          <a:p>
            <a:fld id="{60F55B17-4EC8-42B9-9083-733BAD679E48}" type="slidenum">
              <a:rPr lang="en-US" smtClean="0"/>
              <a:t>8</a:t>
            </a:fld>
            <a:endParaRPr lang="en-US"/>
          </a:p>
        </p:txBody>
      </p:sp>
    </p:spTree>
    <p:extLst>
      <p:ext uri="{BB962C8B-B14F-4D97-AF65-F5344CB8AC3E}">
        <p14:creationId xmlns:p14="http://schemas.microsoft.com/office/powerpoint/2010/main" val="1473713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Steps:</a:t>
            </a:r>
          </a:p>
          <a:p>
            <a:endParaRPr lang="en-US" dirty="0"/>
          </a:p>
          <a:p>
            <a:pPr marL="171450" indent="-171450">
              <a:buFont typeface="Arial" panose="020B0604020202020204" pitchFamily="34" charset="0"/>
              <a:buChar char="•"/>
            </a:pPr>
            <a:r>
              <a:rPr lang="en-US" dirty="0"/>
              <a:t>Use the scan GUI app called “master_app.exe” to open the Gilson deck setup app.</a:t>
            </a:r>
          </a:p>
          <a:p>
            <a:pPr marL="171450" indent="-171450">
              <a:buFont typeface="Arial" panose="020B0604020202020204" pitchFamily="34" charset="0"/>
              <a:buChar char="•"/>
            </a:pPr>
            <a:r>
              <a:rPr lang="en-US" dirty="0"/>
              <a:t>Scan in plates</a:t>
            </a:r>
          </a:p>
          <a:p>
            <a:pPr marL="171450" indent="-171450">
              <a:buFont typeface="Arial" panose="020B0604020202020204" pitchFamily="34" charset="0"/>
              <a:buChar char="•"/>
            </a:pPr>
            <a:r>
              <a:rPr lang="en-US" dirty="0"/>
              <a:t>Check the </a:t>
            </a:r>
            <a:r>
              <a:rPr lang="en-US" dirty="0" err="1"/>
              <a:t>webfront</a:t>
            </a:r>
            <a:r>
              <a:rPr lang="en-US" dirty="0"/>
              <a:t> at http://localhost:5000/Gilson_REST/webfront to see if the </a:t>
            </a:r>
            <a:r>
              <a:rPr lang="en-US" dirty="0" err="1"/>
              <a:t>sourceplate</a:t>
            </a:r>
            <a:r>
              <a:rPr lang="en-US" dirty="0"/>
              <a:t> at the top of the page matches the source plate you scanned. (optional but recommended)</a:t>
            </a:r>
          </a:p>
          <a:p>
            <a:pPr marL="171450" indent="-171450">
              <a:buFont typeface="Arial" panose="020B0604020202020204" pitchFamily="34" charset="0"/>
              <a:buChar char="•"/>
            </a:pPr>
            <a:r>
              <a:rPr lang="en-US" dirty="0"/>
              <a:t>Go to </a:t>
            </a:r>
            <a:r>
              <a:rPr lang="en-US" dirty="0" err="1"/>
              <a:t>trilution</a:t>
            </a:r>
            <a:r>
              <a:rPr lang="en-US" dirty="0"/>
              <a:t> and run second stage</a:t>
            </a:r>
          </a:p>
          <a:p>
            <a:pPr marL="171450" indent="-171450">
              <a:buFont typeface="Arial" panose="020B0604020202020204" pitchFamily="34" charset="0"/>
              <a:buChar char="•"/>
            </a:pPr>
            <a:r>
              <a:rPr lang="en-US" dirty="0"/>
              <a:t>Click Auto run</a:t>
            </a:r>
          </a:p>
        </p:txBody>
      </p:sp>
      <p:sp>
        <p:nvSpPr>
          <p:cNvPr id="4" name="Slide Number Placeholder 3"/>
          <p:cNvSpPr>
            <a:spLocks noGrp="1"/>
          </p:cNvSpPr>
          <p:nvPr>
            <p:ph type="sldNum" sz="quarter" idx="5"/>
          </p:nvPr>
        </p:nvSpPr>
        <p:spPr/>
        <p:txBody>
          <a:bodyPr/>
          <a:lstStyle/>
          <a:p>
            <a:fld id="{60F55B17-4EC8-42B9-9083-733BAD679E48}" type="slidenum">
              <a:rPr lang="en-US" smtClean="0"/>
              <a:t>9</a:t>
            </a:fld>
            <a:endParaRPr lang="en-US"/>
          </a:p>
        </p:txBody>
      </p:sp>
    </p:spTree>
    <p:extLst>
      <p:ext uri="{BB962C8B-B14F-4D97-AF65-F5344CB8AC3E}">
        <p14:creationId xmlns:p14="http://schemas.microsoft.com/office/powerpoint/2010/main" val="1558255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an example of the </a:t>
            </a:r>
            <a:r>
              <a:rPr lang="en-US" dirty="0" err="1"/>
              <a:t>webclient</a:t>
            </a:r>
            <a:r>
              <a:rPr lang="en-US" dirty="0"/>
              <a:t> running smoothly. </a:t>
            </a:r>
          </a:p>
        </p:txBody>
      </p:sp>
      <p:sp>
        <p:nvSpPr>
          <p:cNvPr id="4" name="Slide Number Placeholder 3"/>
          <p:cNvSpPr>
            <a:spLocks noGrp="1"/>
          </p:cNvSpPr>
          <p:nvPr>
            <p:ph type="sldNum" sz="quarter" idx="5"/>
          </p:nvPr>
        </p:nvSpPr>
        <p:spPr/>
        <p:txBody>
          <a:bodyPr/>
          <a:lstStyle/>
          <a:p>
            <a:fld id="{60F55B17-4EC8-42B9-9083-733BAD679E48}" type="slidenum">
              <a:rPr lang="en-US" smtClean="0"/>
              <a:t>10</a:t>
            </a:fld>
            <a:endParaRPr lang="en-US"/>
          </a:p>
        </p:txBody>
      </p:sp>
    </p:spTree>
    <p:extLst>
      <p:ext uri="{BB962C8B-B14F-4D97-AF65-F5344CB8AC3E}">
        <p14:creationId xmlns:p14="http://schemas.microsoft.com/office/powerpoint/2010/main" val="2690390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F55B17-4EC8-42B9-9083-733BAD679E48}" type="slidenum">
              <a:rPr lang="en-US" smtClean="0"/>
              <a:t>12</a:t>
            </a:fld>
            <a:endParaRPr lang="en-US"/>
          </a:p>
        </p:txBody>
      </p:sp>
    </p:spTree>
    <p:extLst>
      <p:ext uri="{BB962C8B-B14F-4D97-AF65-F5344CB8AC3E}">
        <p14:creationId xmlns:p14="http://schemas.microsoft.com/office/powerpoint/2010/main" val="3867089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83511-BC05-419A-9A4D-EAD4F56DA6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5B78A6-E68E-4AD4-AB0B-A27859CB30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9381BA-4040-4270-856A-8C48DD629C6F}"/>
              </a:ext>
            </a:extLst>
          </p:cNvPr>
          <p:cNvSpPr>
            <a:spLocks noGrp="1"/>
          </p:cNvSpPr>
          <p:nvPr>
            <p:ph type="dt" sz="half" idx="10"/>
          </p:nvPr>
        </p:nvSpPr>
        <p:spPr/>
        <p:txBody>
          <a:bodyPr/>
          <a:lstStyle/>
          <a:p>
            <a:fld id="{42AB32DE-0034-4881-80F5-EE1A367958B7}" type="datetimeFigureOut">
              <a:rPr lang="en-US" smtClean="0"/>
              <a:t>1/27/2022</a:t>
            </a:fld>
            <a:endParaRPr lang="en-US"/>
          </a:p>
        </p:txBody>
      </p:sp>
      <p:sp>
        <p:nvSpPr>
          <p:cNvPr id="5" name="Footer Placeholder 4">
            <a:extLst>
              <a:ext uri="{FF2B5EF4-FFF2-40B4-BE49-F238E27FC236}">
                <a16:creationId xmlns:a16="http://schemas.microsoft.com/office/drawing/2014/main" id="{430B7116-860E-4342-85B6-5EB8267AE9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535CC3-F4AE-4829-B314-C6957A864515}"/>
              </a:ext>
            </a:extLst>
          </p:cNvPr>
          <p:cNvSpPr>
            <a:spLocks noGrp="1"/>
          </p:cNvSpPr>
          <p:nvPr>
            <p:ph type="sldNum" sz="quarter" idx="12"/>
          </p:nvPr>
        </p:nvSpPr>
        <p:spPr/>
        <p:txBody>
          <a:bodyPr/>
          <a:lstStyle/>
          <a:p>
            <a:fld id="{D546537E-38FA-4996-B444-1FC092FA91F5}" type="slidenum">
              <a:rPr lang="en-US" smtClean="0"/>
              <a:t>‹#›</a:t>
            </a:fld>
            <a:endParaRPr lang="en-US"/>
          </a:p>
        </p:txBody>
      </p:sp>
    </p:spTree>
    <p:extLst>
      <p:ext uri="{BB962C8B-B14F-4D97-AF65-F5344CB8AC3E}">
        <p14:creationId xmlns:p14="http://schemas.microsoft.com/office/powerpoint/2010/main" val="96652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64FFB-56D6-40C7-B02E-23C19AF13C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F05634-8921-4BE4-9DA0-DEB7D81765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006B55-D7B0-4CA3-BAFA-B9271861FA88}"/>
              </a:ext>
            </a:extLst>
          </p:cNvPr>
          <p:cNvSpPr>
            <a:spLocks noGrp="1"/>
          </p:cNvSpPr>
          <p:nvPr>
            <p:ph type="dt" sz="half" idx="10"/>
          </p:nvPr>
        </p:nvSpPr>
        <p:spPr/>
        <p:txBody>
          <a:bodyPr/>
          <a:lstStyle/>
          <a:p>
            <a:fld id="{42AB32DE-0034-4881-80F5-EE1A367958B7}" type="datetimeFigureOut">
              <a:rPr lang="en-US" smtClean="0"/>
              <a:t>1/27/2022</a:t>
            </a:fld>
            <a:endParaRPr lang="en-US"/>
          </a:p>
        </p:txBody>
      </p:sp>
      <p:sp>
        <p:nvSpPr>
          <p:cNvPr id="5" name="Footer Placeholder 4">
            <a:extLst>
              <a:ext uri="{FF2B5EF4-FFF2-40B4-BE49-F238E27FC236}">
                <a16:creationId xmlns:a16="http://schemas.microsoft.com/office/drawing/2014/main" id="{05071C74-D483-424D-88E6-1D70291612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B308C1-684A-48E7-A95B-51E3939E5087}"/>
              </a:ext>
            </a:extLst>
          </p:cNvPr>
          <p:cNvSpPr>
            <a:spLocks noGrp="1"/>
          </p:cNvSpPr>
          <p:nvPr>
            <p:ph type="sldNum" sz="quarter" idx="12"/>
          </p:nvPr>
        </p:nvSpPr>
        <p:spPr/>
        <p:txBody>
          <a:bodyPr/>
          <a:lstStyle/>
          <a:p>
            <a:fld id="{D546537E-38FA-4996-B444-1FC092FA91F5}" type="slidenum">
              <a:rPr lang="en-US" smtClean="0"/>
              <a:t>‹#›</a:t>
            </a:fld>
            <a:endParaRPr lang="en-US"/>
          </a:p>
        </p:txBody>
      </p:sp>
    </p:spTree>
    <p:extLst>
      <p:ext uri="{BB962C8B-B14F-4D97-AF65-F5344CB8AC3E}">
        <p14:creationId xmlns:p14="http://schemas.microsoft.com/office/powerpoint/2010/main" val="4270178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81367D-D3A3-4D9C-8E4E-F43A4B043F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1EC462-E3FB-4898-9A3E-F23FE35A7E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2B29CC-5296-4BC4-BB84-1232A75E5E1A}"/>
              </a:ext>
            </a:extLst>
          </p:cNvPr>
          <p:cNvSpPr>
            <a:spLocks noGrp="1"/>
          </p:cNvSpPr>
          <p:nvPr>
            <p:ph type="dt" sz="half" idx="10"/>
          </p:nvPr>
        </p:nvSpPr>
        <p:spPr/>
        <p:txBody>
          <a:bodyPr/>
          <a:lstStyle/>
          <a:p>
            <a:fld id="{42AB32DE-0034-4881-80F5-EE1A367958B7}" type="datetimeFigureOut">
              <a:rPr lang="en-US" smtClean="0"/>
              <a:t>1/27/2022</a:t>
            </a:fld>
            <a:endParaRPr lang="en-US"/>
          </a:p>
        </p:txBody>
      </p:sp>
      <p:sp>
        <p:nvSpPr>
          <p:cNvPr id="5" name="Footer Placeholder 4">
            <a:extLst>
              <a:ext uri="{FF2B5EF4-FFF2-40B4-BE49-F238E27FC236}">
                <a16:creationId xmlns:a16="http://schemas.microsoft.com/office/drawing/2014/main" id="{D6330964-D0B1-4CA8-AA79-EF4766A476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09284-2B3B-40E5-A57F-1F8AD4BD4E7E}"/>
              </a:ext>
            </a:extLst>
          </p:cNvPr>
          <p:cNvSpPr>
            <a:spLocks noGrp="1"/>
          </p:cNvSpPr>
          <p:nvPr>
            <p:ph type="sldNum" sz="quarter" idx="12"/>
          </p:nvPr>
        </p:nvSpPr>
        <p:spPr/>
        <p:txBody>
          <a:bodyPr/>
          <a:lstStyle/>
          <a:p>
            <a:fld id="{D546537E-38FA-4996-B444-1FC092FA91F5}" type="slidenum">
              <a:rPr lang="en-US" smtClean="0"/>
              <a:t>‹#›</a:t>
            </a:fld>
            <a:endParaRPr lang="en-US"/>
          </a:p>
        </p:txBody>
      </p:sp>
    </p:spTree>
    <p:extLst>
      <p:ext uri="{BB962C8B-B14F-4D97-AF65-F5344CB8AC3E}">
        <p14:creationId xmlns:p14="http://schemas.microsoft.com/office/powerpoint/2010/main" val="2504656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AEB59-0896-4CB0-A5BE-57EC439A40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155F1E-1408-4CA9-AFDD-7946A490A3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2728BE-6DD7-4040-9519-94BC4C3126E1}"/>
              </a:ext>
            </a:extLst>
          </p:cNvPr>
          <p:cNvSpPr>
            <a:spLocks noGrp="1"/>
          </p:cNvSpPr>
          <p:nvPr>
            <p:ph type="dt" sz="half" idx="10"/>
          </p:nvPr>
        </p:nvSpPr>
        <p:spPr/>
        <p:txBody>
          <a:bodyPr/>
          <a:lstStyle/>
          <a:p>
            <a:fld id="{42AB32DE-0034-4881-80F5-EE1A367958B7}" type="datetimeFigureOut">
              <a:rPr lang="en-US" smtClean="0"/>
              <a:t>1/27/2022</a:t>
            </a:fld>
            <a:endParaRPr lang="en-US"/>
          </a:p>
        </p:txBody>
      </p:sp>
      <p:sp>
        <p:nvSpPr>
          <p:cNvPr id="5" name="Footer Placeholder 4">
            <a:extLst>
              <a:ext uri="{FF2B5EF4-FFF2-40B4-BE49-F238E27FC236}">
                <a16:creationId xmlns:a16="http://schemas.microsoft.com/office/drawing/2014/main" id="{354F7F34-6D0E-4F58-9230-5126D3B053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6F2015-C7B0-4C05-8473-008C373BC060}"/>
              </a:ext>
            </a:extLst>
          </p:cNvPr>
          <p:cNvSpPr>
            <a:spLocks noGrp="1"/>
          </p:cNvSpPr>
          <p:nvPr>
            <p:ph type="sldNum" sz="quarter" idx="12"/>
          </p:nvPr>
        </p:nvSpPr>
        <p:spPr/>
        <p:txBody>
          <a:bodyPr/>
          <a:lstStyle/>
          <a:p>
            <a:fld id="{D546537E-38FA-4996-B444-1FC092FA91F5}" type="slidenum">
              <a:rPr lang="en-US" smtClean="0"/>
              <a:t>‹#›</a:t>
            </a:fld>
            <a:endParaRPr lang="en-US"/>
          </a:p>
        </p:txBody>
      </p:sp>
    </p:spTree>
    <p:extLst>
      <p:ext uri="{BB962C8B-B14F-4D97-AF65-F5344CB8AC3E}">
        <p14:creationId xmlns:p14="http://schemas.microsoft.com/office/powerpoint/2010/main" val="2382822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A8F68-B4EA-42D6-9878-7226E6A103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39CFA5-340A-4FC0-9108-6270CDFF97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5CFDD7-0B65-4146-880C-E310113D5AB8}"/>
              </a:ext>
            </a:extLst>
          </p:cNvPr>
          <p:cNvSpPr>
            <a:spLocks noGrp="1"/>
          </p:cNvSpPr>
          <p:nvPr>
            <p:ph type="dt" sz="half" idx="10"/>
          </p:nvPr>
        </p:nvSpPr>
        <p:spPr/>
        <p:txBody>
          <a:bodyPr/>
          <a:lstStyle/>
          <a:p>
            <a:fld id="{42AB32DE-0034-4881-80F5-EE1A367958B7}" type="datetimeFigureOut">
              <a:rPr lang="en-US" smtClean="0"/>
              <a:t>1/27/2022</a:t>
            </a:fld>
            <a:endParaRPr lang="en-US"/>
          </a:p>
        </p:txBody>
      </p:sp>
      <p:sp>
        <p:nvSpPr>
          <p:cNvPr id="5" name="Footer Placeholder 4">
            <a:extLst>
              <a:ext uri="{FF2B5EF4-FFF2-40B4-BE49-F238E27FC236}">
                <a16:creationId xmlns:a16="http://schemas.microsoft.com/office/drawing/2014/main" id="{9A4697CF-C7C6-4559-9C00-A2EC25BACD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15AA8-708E-4875-831E-A63A1E05A785}"/>
              </a:ext>
            </a:extLst>
          </p:cNvPr>
          <p:cNvSpPr>
            <a:spLocks noGrp="1"/>
          </p:cNvSpPr>
          <p:nvPr>
            <p:ph type="sldNum" sz="quarter" idx="12"/>
          </p:nvPr>
        </p:nvSpPr>
        <p:spPr/>
        <p:txBody>
          <a:bodyPr/>
          <a:lstStyle/>
          <a:p>
            <a:fld id="{D546537E-38FA-4996-B444-1FC092FA91F5}" type="slidenum">
              <a:rPr lang="en-US" smtClean="0"/>
              <a:t>‹#›</a:t>
            </a:fld>
            <a:endParaRPr lang="en-US"/>
          </a:p>
        </p:txBody>
      </p:sp>
    </p:spTree>
    <p:extLst>
      <p:ext uri="{BB962C8B-B14F-4D97-AF65-F5344CB8AC3E}">
        <p14:creationId xmlns:p14="http://schemas.microsoft.com/office/powerpoint/2010/main" val="771711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4FE3E-8145-4230-8CBE-DABD7EEC75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2D7B2-D0CB-4303-889F-83B6CD969B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22FA9C-FAB0-4F2F-B4AD-D776B876D7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3DAB8D-ADBC-401C-A500-204913EBA41E}"/>
              </a:ext>
            </a:extLst>
          </p:cNvPr>
          <p:cNvSpPr>
            <a:spLocks noGrp="1"/>
          </p:cNvSpPr>
          <p:nvPr>
            <p:ph type="dt" sz="half" idx="10"/>
          </p:nvPr>
        </p:nvSpPr>
        <p:spPr/>
        <p:txBody>
          <a:bodyPr/>
          <a:lstStyle/>
          <a:p>
            <a:fld id="{42AB32DE-0034-4881-80F5-EE1A367958B7}" type="datetimeFigureOut">
              <a:rPr lang="en-US" smtClean="0"/>
              <a:t>1/27/2022</a:t>
            </a:fld>
            <a:endParaRPr lang="en-US"/>
          </a:p>
        </p:txBody>
      </p:sp>
      <p:sp>
        <p:nvSpPr>
          <p:cNvPr id="6" name="Footer Placeholder 5">
            <a:extLst>
              <a:ext uri="{FF2B5EF4-FFF2-40B4-BE49-F238E27FC236}">
                <a16:creationId xmlns:a16="http://schemas.microsoft.com/office/drawing/2014/main" id="{03FA1BBC-BD20-4AF0-9A2A-0FE2C591B8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C790DB-3969-4A6F-AA1E-DD18E73E97D1}"/>
              </a:ext>
            </a:extLst>
          </p:cNvPr>
          <p:cNvSpPr>
            <a:spLocks noGrp="1"/>
          </p:cNvSpPr>
          <p:nvPr>
            <p:ph type="sldNum" sz="quarter" idx="12"/>
          </p:nvPr>
        </p:nvSpPr>
        <p:spPr/>
        <p:txBody>
          <a:bodyPr/>
          <a:lstStyle/>
          <a:p>
            <a:fld id="{D546537E-38FA-4996-B444-1FC092FA91F5}" type="slidenum">
              <a:rPr lang="en-US" smtClean="0"/>
              <a:t>‹#›</a:t>
            </a:fld>
            <a:endParaRPr lang="en-US"/>
          </a:p>
        </p:txBody>
      </p:sp>
    </p:spTree>
    <p:extLst>
      <p:ext uri="{BB962C8B-B14F-4D97-AF65-F5344CB8AC3E}">
        <p14:creationId xmlns:p14="http://schemas.microsoft.com/office/powerpoint/2010/main" val="3653413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CC003-0263-4D1D-82FE-042C70AA21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380928-E668-43D5-A37A-2FD0A62A77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39570F-EBAE-4088-9F86-62D5B457AF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C8CDED-0D5C-419F-9365-F94FD8DB57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BB12C1-A426-4C5D-B0AF-03D2A5B980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A5F3D5-D36A-4DB6-912C-C85EB7E69BFE}"/>
              </a:ext>
            </a:extLst>
          </p:cNvPr>
          <p:cNvSpPr>
            <a:spLocks noGrp="1"/>
          </p:cNvSpPr>
          <p:nvPr>
            <p:ph type="dt" sz="half" idx="10"/>
          </p:nvPr>
        </p:nvSpPr>
        <p:spPr/>
        <p:txBody>
          <a:bodyPr/>
          <a:lstStyle/>
          <a:p>
            <a:fld id="{42AB32DE-0034-4881-80F5-EE1A367958B7}" type="datetimeFigureOut">
              <a:rPr lang="en-US" smtClean="0"/>
              <a:t>1/27/2022</a:t>
            </a:fld>
            <a:endParaRPr lang="en-US"/>
          </a:p>
        </p:txBody>
      </p:sp>
      <p:sp>
        <p:nvSpPr>
          <p:cNvPr id="8" name="Footer Placeholder 7">
            <a:extLst>
              <a:ext uri="{FF2B5EF4-FFF2-40B4-BE49-F238E27FC236}">
                <a16:creationId xmlns:a16="http://schemas.microsoft.com/office/drawing/2014/main" id="{B11BF5C0-DBA7-46B4-8931-810C9B4E24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3E199F-58C1-45B3-9E80-3EC257FD9388}"/>
              </a:ext>
            </a:extLst>
          </p:cNvPr>
          <p:cNvSpPr>
            <a:spLocks noGrp="1"/>
          </p:cNvSpPr>
          <p:nvPr>
            <p:ph type="sldNum" sz="quarter" idx="12"/>
          </p:nvPr>
        </p:nvSpPr>
        <p:spPr/>
        <p:txBody>
          <a:bodyPr/>
          <a:lstStyle/>
          <a:p>
            <a:fld id="{D546537E-38FA-4996-B444-1FC092FA91F5}" type="slidenum">
              <a:rPr lang="en-US" smtClean="0"/>
              <a:t>‹#›</a:t>
            </a:fld>
            <a:endParaRPr lang="en-US"/>
          </a:p>
        </p:txBody>
      </p:sp>
    </p:spTree>
    <p:extLst>
      <p:ext uri="{BB962C8B-B14F-4D97-AF65-F5344CB8AC3E}">
        <p14:creationId xmlns:p14="http://schemas.microsoft.com/office/powerpoint/2010/main" val="3911150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42CF3-F8F5-48C7-A395-8E24AF2C24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07EA85-1F91-47DF-B447-58DAC8F8F08F}"/>
              </a:ext>
            </a:extLst>
          </p:cNvPr>
          <p:cNvSpPr>
            <a:spLocks noGrp="1"/>
          </p:cNvSpPr>
          <p:nvPr>
            <p:ph type="dt" sz="half" idx="10"/>
          </p:nvPr>
        </p:nvSpPr>
        <p:spPr/>
        <p:txBody>
          <a:bodyPr/>
          <a:lstStyle/>
          <a:p>
            <a:fld id="{42AB32DE-0034-4881-80F5-EE1A367958B7}" type="datetimeFigureOut">
              <a:rPr lang="en-US" smtClean="0"/>
              <a:t>1/27/2022</a:t>
            </a:fld>
            <a:endParaRPr lang="en-US"/>
          </a:p>
        </p:txBody>
      </p:sp>
      <p:sp>
        <p:nvSpPr>
          <p:cNvPr id="4" name="Footer Placeholder 3">
            <a:extLst>
              <a:ext uri="{FF2B5EF4-FFF2-40B4-BE49-F238E27FC236}">
                <a16:creationId xmlns:a16="http://schemas.microsoft.com/office/drawing/2014/main" id="{EE3FA949-F9C6-4E32-BAD5-2CBBD1E469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A269BE-0D69-4A2F-B75D-F1BFACE36E1B}"/>
              </a:ext>
            </a:extLst>
          </p:cNvPr>
          <p:cNvSpPr>
            <a:spLocks noGrp="1"/>
          </p:cNvSpPr>
          <p:nvPr>
            <p:ph type="sldNum" sz="quarter" idx="12"/>
          </p:nvPr>
        </p:nvSpPr>
        <p:spPr/>
        <p:txBody>
          <a:bodyPr/>
          <a:lstStyle/>
          <a:p>
            <a:fld id="{D546537E-38FA-4996-B444-1FC092FA91F5}" type="slidenum">
              <a:rPr lang="en-US" smtClean="0"/>
              <a:t>‹#›</a:t>
            </a:fld>
            <a:endParaRPr lang="en-US"/>
          </a:p>
        </p:txBody>
      </p:sp>
    </p:spTree>
    <p:extLst>
      <p:ext uri="{BB962C8B-B14F-4D97-AF65-F5344CB8AC3E}">
        <p14:creationId xmlns:p14="http://schemas.microsoft.com/office/powerpoint/2010/main" val="506148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1ABDBA-9C39-4FF9-ADFA-58B3121EB31D}"/>
              </a:ext>
            </a:extLst>
          </p:cNvPr>
          <p:cNvSpPr>
            <a:spLocks noGrp="1"/>
          </p:cNvSpPr>
          <p:nvPr>
            <p:ph type="dt" sz="half" idx="10"/>
          </p:nvPr>
        </p:nvSpPr>
        <p:spPr/>
        <p:txBody>
          <a:bodyPr/>
          <a:lstStyle/>
          <a:p>
            <a:fld id="{42AB32DE-0034-4881-80F5-EE1A367958B7}" type="datetimeFigureOut">
              <a:rPr lang="en-US" smtClean="0"/>
              <a:t>1/27/2022</a:t>
            </a:fld>
            <a:endParaRPr lang="en-US"/>
          </a:p>
        </p:txBody>
      </p:sp>
      <p:sp>
        <p:nvSpPr>
          <p:cNvPr id="3" name="Footer Placeholder 2">
            <a:extLst>
              <a:ext uri="{FF2B5EF4-FFF2-40B4-BE49-F238E27FC236}">
                <a16:creationId xmlns:a16="http://schemas.microsoft.com/office/drawing/2014/main" id="{096E48CA-C6B1-41B2-8415-79CA3ADC25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B548C9-93A6-4081-9958-1DFD6D52DDE6}"/>
              </a:ext>
            </a:extLst>
          </p:cNvPr>
          <p:cNvSpPr>
            <a:spLocks noGrp="1"/>
          </p:cNvSpPr>
          <p:nvPr>
            <p:ph type="sldNum" sz="quarter" idx="12"/>
          </p:nvPr>
        </p:nvSpPr>
        <p:spPr/>
        <p:txBody>
          <a:bodyPr/>
          <a:lstStyle/>
          <a:p>
            <a:fld id="{D546537E-38FA-4996-B444-1FC092FA91F5}" type="slidenum">
              <a:rPr lang="en-US" smtClean="0"/>
              <a:t>‹#›</a:t>
            </a:fld>
            <a:endParaRPr lang="en-US"/>
          </a:p>
        </p:txBody>
      </p:sp>
    </p:spTree>
    <p:extLst>
      <p:ext uri="{BB962C8B-B14F-4D97-AF65-F5344CB8AC3E}">
        <p14:creationId xmlns:p14="http://schemas.microsoft.com/office/powerpoint/2010/main" val="3635233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A4667-E0D2-40D3-9A78-9E778574C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42BB82-3A80-40FF-82C7-6DE62E8BCC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C301D7-2519-4C93-B91A-230D85A1B4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77F930-0236-46DA-A66F-66D90D1F7028}"/>
              </a:ext>
            </a:extLst>
          </p:cNvPr>
          <p:cNvSpPr>
            <a:spLocks noGrp="1"/>
          </p:cNvSpPr>
          <p:nvPr>
            <p:ph type="dt" sz="half" idx="10"/>
          </p:nvPr>
        </p:nvSpPr>
        <p:spPr/>
        <p:txBody>
          <a:bodyPr/>
          <a:lstStyle/>
          <a:p>
            <a:fld id="{42AB32DE-0034-4881-80F5-EE1A367958B7}" type="datetimeFigureOut">
              <a:rPr lang="en-US" smtClean="0"/>
              <a:t>1/27/2022</a:t>
            </a:fld>
            <a:endParaRPr lang="en-US"/>
          </a:p>
        </p:txBody>
      </p:sp>
      <p:sp>
        <p:nvSpPr>
          <p:cNvPr id="6" name="Footer Placeholder 5">
            <a:extLst>
              <a:ext uri="{FF2B5EF4-FFF2-40B4-BE49-F238E27FC236}">
                <a16:creationId xmlns:a16="http://schemas.microsoft.com/office/drawing/2014/main" id="{919BB16A-14BB-4E1E-B75E-3F487CEAC7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74DA10-03E1-404E-A793-8B77D6CA4506}"/>
              </a:ext>
            </a:extLst>
          </p:cNvPr>
          <p:cNvSpPr>
            <a:spLocks noGrp="1"/>
          </p:cNvSpPr>
          <p:nvPr>
            <p:ph type="sldNum" sz="quarter" idx="12"/>
          </p:nvPr>
        </p:nvSpPr>
        <p:spPr/>
        <p:txBody>
          <a:bodyPr/>
          <a:lstStyle/>
          <a:p>
            <a:fld id="{D546537E-38FA-4996-B444-1FC092FA91F5}" type="slidenum">
              <a:rPr lang="en-US" smtClean="0"/>
              <a:t>‹#›</a:t>
            </a:fld>
            <a:endParaRPr lang="en-US"/>
          </a:p>
        </p:txBody>
      </p:sp>
    </p:spTree>
    <p:extLst>
      <p:ext uri="{BB962C8B-B14F-4D97-AF65-F5344CB8AC3E}">
        <p14:creationId xmlns:p14="http://schemas.microsoft.com/office/powerpoint/2010/main" val="1044115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86059-2A32-48E6-B9F1-BBD6841987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018548-8440-470C-AF94-6C98C1F096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AE0D55-4BFD-48CD-A92A-6DA03FDE91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142774-7C90-4EC7-8C4F-78AA6E278C8E}"/>
              </a:ext>
            </a:extLst>
          </p:cNvPr>
          <p:cNvSpPr>
            <a:spLocks noGrp="1"/>
          </p:cNvSpPr>
          <p:nvPr>
            <p:ph type="dt" sz="half" idx="10"/>
          </p:nvPr>
        </p:nvSpPr>
        <p:spPr/>
        <p:txBody>
          <a:bodyPr/>
          <a:lstStyle/>
          <a:p>
            <a:fld id="{42AB32DE-0034-4881-80F5-EE1A367958B7}" type="datetimeFigureOut">
              <a:rPr lang="en-US" smtClean="0"/>
              <a:t>1/27/2022</a:t>
            </a:fld>
            <a:endParaRPr lang="en-US"/>
          </a:p>
        </p:txBody>
      </p:sp>
      <p:sp>
        <p:nvSpPr>
          <p:cNvPr id="6" name="Footer Placeholder 5">
            <a:extLst>
              <a:ext uri="{FF2B5EF4-FFF2-40B4-BE49-F238E27FC236}">
                <a16:creationId xmlns:a16="http://schemas.microsoft.com/office/drawing/2014/main" id="{7533DC52-AF6B-4AF2-92EF-6FC7927FF7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9C62DF-7A9E-4BF0-91C4-C3F8E7568BC8}"/>
              </a:ext>
            </a:extLst>
          </p:cNvPr>
          <p:cNvSpPr>
            <a:spLocks noGrp="1"/>
          </p:cNvSpPr>
          <p:nvPr>
            <p:ph type="sldNum" sz="quarter" idx="12"/>
          </p:nvPr>
        </p:nvSpPr>
        <p:spPr/>
        <p:txBody>
          <a:bodyPr/>
          <a:lstStyle/>
          <a:p>
            <a:fld id="{D546537E-38FA-4996-B444-1FC092FA91F5}" type="slidenum">
              <a:rPr lang="en-US" smtClean="0"/>
              <a:t>‹#›</a:t>
            </a:fld>
            <a:endParaRPr lang="en-US"/>
          </a:p>
        </p:txBody>
      </p:sp>
    </p:spTree>
    <p:extLst>
      <p:ext uri="{BB962C8B-B14F-4D97-AF65-F5344CB8AC3E}">
        <p14:creationId xmlns:p14="http://schemas.microsoft.com/office/powerpoint/2010/main" val="1005985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1175B9-2248-4DA9-AFAB-1392C33975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4E5AC5-2F85-4CE1-A01E-74139B97BD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BDB27A-50C0-4670-A8CB-DCB2A44756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AB32DE-0034-4881-80F5-EE1A367958B7}" type="datetimeFigureOut">
              <a:rPr lang="en-US" smtClean="0"/>
              <a:t>1/27/2022</a:t>
            </a:fld>
            <a:endParaRPr lang="en-US"/>
          </a:p>
        </p:txBody>
      </p:sp>
      <p:sp>
        <p:nvSpPr>
          <p:cNvPr id="5" name="Footer Placeholder 4">
            <a:extLst>
              <a:ext uri="{FF2B5EF4-FFF2-40B4-BE49-F238E27FC236}">
                <a16:creationId xmlns:a16="http://schemas.microsoft.com/office/drawing/2014/main" id="{CD5C192A-5CC7-4F19-813D-D0D6663F6C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209AE1-30D2-46AE-9CD9-D051CC7EC8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46537E-38FA-4996-B444-1FC092FA91F5}" type="slidenum">
              <a:rPr lang="en-US" smtClean="0"/>
              <a:t>‹#›</a:t>
            </a:fld>
            <a:endParaRPr lang="en-US"/>
          </a:p>
        </p:txBody>
      </p:sp>
    </p:spTree>
    <p:extLst>
      <p:ext uri="{BB962C8B-B14F-4D97-AF65-F5344CB8AC3E}">
        <p14:creationId xmlns:p14="http://schemas.microsoft.com/office/powerpoint/2010/main" val="2805849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B71264-8A95-4E75-BE1C-9BBCF1E697B1}"/>
              </a:ext>
            </a:extLst>
          </p:cNvPr>
          <p:cNvSpPr txBox="1"/>
          <p:nvPr/>
        </p:nvSpPr>
        <p:spPr>
          <a:xfrm>
            <a:off x="886571" y="3013544"/>
            <a:ext cx="1387503" cy="369332"/>
          </a:xfrm>
          <a:prstGeom prst="rect">
            <a:avLst/>
          </a:prstGeom>
          <a:noFill/>
        </p:spPr>
        <p:txBody>
          <a:bodyPr wrap="square" rtlCol="0">
            <a:spAutoFit/>
          </a:bodyPr>
          <a:lstStyle/>
          <a:p>
            <a:r>
              <a:rPr lang="en-US" dirty="0"/>
              <a:t>Scan GUI</a:t>
            </a:r>
          </a:p>
        </p:txBody>
      </p:sp>
      <p:cxnSp>
        <p:nvCxnSpPr>
          <p:cNvPr id="7" name="Straight Arrow Connector 6">
            <a:extLst>
              <a:ext uri="{FF2B5EF4-FFF2-40B4-BE49-F238E27FC236}">
                <a16:creationId xmlns:a16="http://schemas.microsoft.com/office/drawing/2014/main" id="{C0C7A465-2326-4B2C-B627-7544471AFFFC}"/>
              </a:ext>
            </a:extLst>
          </p:cNvPr>
          <p:cNvCxnSpPr>
            <a:cxnSpLocks/>
          </p:cNvCxnSpPr>
          <p:nvPr/>
        </p:nvCxnSpPr>
        <p:spPr>
          <a:xfrm>
            <a:off x="2242268" y="3214112"/>
            <a:ext cx="34707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2C629CC-8353-4017-8BCC-F63EFADF0477}"/>
              </a:ext>
            </a:extLst>
          </p:cNvPr>
          <p:cNvSpPr txBox="1"/>
          <p:nvPr/>
        </p:nvSpPr>
        <p:spPr>
          <a:xfrm>
            <a:off x="3315694" y="2836829"/>
            <a:ext cx="1856630" cy="369332"/>
          </a:xfrm>
          <a:prstGeom prst="rect">
            <a:avLst/>
          </a:prstGeom>
          <a:noFill/>
        </p:spPr>
        <p:txBody>
          <a:bodyPr wrap="square" rtlCol="0">
            <a:spAutoFit/>
          </a:bodyPr>
          <a:lstStyle/>
          <a:p>
            <a:r>
              <a:rPr lang="en-US" dirty="0"/>
              <a:t>Source plate #</a:t>
            </a:r>
          </a:p>
        </p:txBody>
      </p:sp>
      <p:sp>
        <p:nvSpPr>
          <p:cNvPr id="9" name="TextBox 8">
            <a:extLst>
              <a:ext uri="{FF2B5EF4-FFF2-40B4-BE49-F238E27FC236}">
                <a16:creationId xmlns:a16="http://schemas.microsoft.com/office/drawing/2014/main" id="{EF5CD7FB-FAAC-464E-ABBD-6E9AEE4FADDE}"/>
              </a:ext>
            </a:extLst>
          </p:cNvPr>
          <p:cNvSpPr txBox="1"/>
          <p:nvPr/>
        </p:nvSpPr>
        <p:spPr>
          <a:xfrm>
            <a:off x="5979382" y="2836829"/>
            <a:ext cx="1729408" cy="646331"/>
          </a:xfrm>
          <a:prstGeom prst="rect">
            <a:avLst/>
          </a:prstGeom>
          <a:noFill/>
        </p:spPr>
        <p:txBody>
          <a:bodyPr wrap="square" rtlCol="0">
            <a:spAutoFit/>
          </a:bodyPr>
          <a:lstStyle/>
          <a:p>
            <a:r>
              <a:rPr lang="en-US" dirty="0" err="1"/>
              <a:t>Trilution</a:t>
            </a:r>
            <a:r>
              <a:rPr lang="en-US" dirty="0"/>
              <a:t> </a:t>
            </a:r>
            <a:r>
              <a:rPr lang="en-US" dirty="0" err="1"/>
              <a:t>Webclient</a:t>
            </a:r>
            <a:endParaRPr lang="en-US" dirty="0"/>
          </a:p>
        </p:txBody>
      </p:sp>
      <p:sp>
        <p:nvSpPr>
          <p:cNvPr id="12" name="TextBox 11">
            <a:extLst>
              <a:ext uri="{FF2B5EF4-FFF2-40B4-BE49-F238E27FC236}">
                <a16:creationId xmlns:a16="http://schemas.microsoft.com/office/drawing/2014/main" id="{A6EE8082-27BE-42D7-A462-5B624A208D8A}"/>
              </a:ext>
            </a:extLst>
          </p:cNvPr>
          <p:cNvSpPr txBox="1"/>
          <p:nvPr/>
        </p:nvSpPr>
        <p:spPr>
          <a:xfrm>
            <a:off x="7802881" y="2707657"/>
            <a:ext cx="1856630" cy="369332"/>
          </a:xfrm>
          <a:prstGeom prst="rect">
            <a:avLst/>
          </a:prstGeom>
          <a:noFill/>
        </p:spPr>
        <p:txBody>
          <a:bodyPr wrap="square" rtlCol="0">
            <a:spAutoFit/>
          </a:bodyPr>
          <a:lstStyle/>
          <a:p>
            <a:r>
              <a:rPr lang="en-US" dirty="0"/>
              <a:t>Source plate #</a:t>
            </a:r>
          </a:p>
        </p:txBody>
      </p:sp>
      <p:sp>
        <p:nvSpPr>
          <p:cNvPr id="13" name="TextBox 12">
            <a:extLst>
              <a:ext uri="{FF2B5EF4-FFF2-40B4-BE49-F238E27FC236}">
                <a16:creationId xmlns:a16="http://schemas.microsoft.com/office/drawing/2014/main" id="{1297ADEC-3657-4ED2-9B00-DB6C60362587}"/>
              </a:ext>
            </a:extLst>
          </p:cNvPr>
          <p:cNvSpPr txBox="1"/>
          <p:nvPr/>
        </p:nvSpPr>
        <p:spPr>
          <a:xfrm>
            <a:off x="10122011" y="2747175"/>
            <a:ext cx="1204623" cy="646331"/>
          </a:xfrm>
          <a:prstGeom prst="rect">
            <a:avLst/>
          </a:prstGeom>
          <a:noFill/>
        </p:spPr>
        <p:txBody>
          <a:bodyPr wrap="square" rtlCol="0">
            <a:spAutoFit/>
          </a:bodyPr>
          <a:lstStyle/>
          <a:p>
            <a:r>
              <a:rPr lang="en-US" dirty="0"/>
              <a:t>NPSG Database</a:t>
            </a:r>
          </a:p>
        </p:txBody>
      </p:sp>
      <p:cxnSp>
        <p:nvCxnSpPr>
          <p:cNvPr id="15" name="Straight Arrow Connector 14">
            <a:extLst>
              <a:ext uri="{FF2B5EF4-FFF2-40B4-BE49-F238E27FC236}">
                <a16:creationId xmlns:a16="http://schemas.microsoft.com/office/drawing/2014/main" id="{5E36E82D-87A5-4F9B-A5C5-56D3C7ECDC2E}"/>
              </a:ext>
            </a:extLst>
          </p:cNvPr>
          <p:cNvCxnSpPr/>
          <p:nvPr/>
        </p:nvCxnSpPr>
        <p:spPr>
          <a:xfrm flipH="1">
            <a:off x="7386762" y="3248108"/>
            <a:ext cx="25165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91A2B49-EFBE-44A5-AAAE-3ED8FD416944}"/>
              </a:ext>
            </a:extLst>
          </p:cNvPr>
          <p:cNvSpPr txBox="1"/>
          <p:nvPr/>
        </p:nvSpPr>
        <p:spPr>
          <a:xfrm>
            <a:off x="8220323" y="3329811"/>
            <a:ext cx="1329194" cy="369332"/>
          </a:xfrm>
          <a:prstGeom prst="rect">
            <a:avLst/>
          </a:prstGeom>
          <a:noFill/>
        </p:spPr>
        <p:txBody>
          <a:bodyPr wrap="square" rtlCol="0">
            <a:spAutoFit/>
          </a:bodyPr>
          <a:lstStyle/>
          <a:p>
            <a:r>
              <a:rPr lang="en-US" dirty="0"/>
              <a:t>Worklist</a:t>
            </a:r>
          </a:p>
        </p:txBody>
      </p:sp>
      <p:cxnSp>
        <p:nvCxnSpPr>
          <p:cNvPr id="18" name="Straight Arrow Connector 17">
            <a:extLst>
              <a:ext uri="{FF2B5EF4-FFF2-40B4-BE49-F238E27FC236}">
                <a16:creationId xmlns:a16="http://schemas.microsoft.com/office/drawing/2014/main" id="{364AA0CA-9687-4925-A032-9FB3E4414F85}"/>
              </a:ext>
            </a:extLst>
          </p:cNvPr>
          <p:cNvCxnSpPr/>
          <p:nvPr/>
        </p:nvCxnSpPr>
        <p:spPr>
          <a:xfrm>
            <a:off x="6412727" y="3558208"/>
            <a:ext cx="0" cy="1089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04BC591-6446-4812-8F85-AA3E1CE98E1D}"/>
              </a:ext>
            </a:extLst>
          </p:cNvPr>
          <p:cNvSpPr txBox="1"/>
          <p:nvPr/>
        </p:nvSpPr>
        <p:spPr>
          <a:xfrm>
            <a:off x="6520070" y="3641207"/>
            <a:ext cx="1049572" cy="923330"/>
          </a:xfrm>
          <a:prstGeom prst="rect">
            <a:avLst/>
          </a:prstGeom>
          <a:noFill/>
        </p:spPr>
        <p:txBody>
          <a:bodyPr wrap="square" rtlCol="0">
            <a:spAutoFit/>
          </a:bodyPr>
          <a:lstStyle/>
          <a:p>
            <a:r>
              <a:rPr lang="en-US" dirty="0"/>
              <a:t>Worklist one at a time</a:t>
            </a:r>
          </a:p>
        </p:txBody>
      </p:sp>
      <p:sp>
        <p:nvSpPr>
          <p:cNvPr id="20" name="TextBox 19">
            <a:extLst>
              <a:ext uri="{FF2B5EF4-FFF2-40B4-BE49-F238E27FC236}">
                <a16:creationId xmlns:a16="http://schemas.microsoft.com/office/drawing/2014/main" id="{76283E3B-3B70-494C-94F1-7139419BBAB1}"/>
              </a:ext>
            </a:extLst>
          </p:cNvPr>
          <p:cNvSpPr txBox="1"/>
          <p:nvPr/>
        </p:nvSpPr>
        <p:spPr>
          <a:xfrm>
            <a:off x="6062870" y="4718611"/>
            <a:ext cx="1439185" cy="369332"/>
          </a:xfrm>
          <a:prstGeom prst="rect">
            <a:avLst/>
          </a:prstGeom>
          <a:noFill/>
        </p:spPr>
        <p:txBody>
          <a:bodyPr wrap="square" rtlCol="0">
            <a:spAutoFit/>
          </a:bodyPr>
          <a:lstStyle/>
          <a:p>
            <a:r>
              <a:rPr lang="en-US" dirty="0"/>
              <a:t>Gilson</a:t>
            </a:r>
          </a:p>
        </p:txBody>
      </p:sp>
      <p:cxnSp>
        <p:nvCxnSpPr>
          <p:cNvPr id="22" name="Straight Arrow Connector 21">
            <a:extLst>
              <a:ext uri="{FF2B5EF4-FFF2-40B4-BE49-F238E27FC236}">
                <a16:creationId xmlns:a16="http://schemas.microsoft.com/office/drawing/2014/main" id="{DD7E8E24-ECA3-4AA3-8D5F-AF6E8A8530C3}"/>
              </a:ext>
            </a:extLst>
          </p:cNvPr>
          <p:cNvCxnSpPr/>
          <p:nvPr/>
        </p:nvCxnSpPr>
        <p:spPr>
          <a:xfrm flipV="1">
            <a:off x="6221896" y="3593989"/>
            <a:ext cx="0" cy="1053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D6C7A9B-E83E-4B0D-8CBA-A0764B67CDDD}"/>
              </a:ext>
            </a:extLst>
          </p:cNvPr>
          <p:cNvSpPr txBox="1"/>
          <p:nvPr/>
        </p:nvSpPr>
        <p:spPr>
          <a:xfrm>
            <a:off x="5482426" y="3916219"/>
            <a:ext cx="655982" cy="646331"/>
          </a:xfrm>
          <a:prstGeom prst="rect">
            <a:avLst/>
          </a:prstGeom>
          <a:noFill/>
        </p:spPr>
        <p:txBody>
          <a:bodyPr wrap="square" rtlCol="0">
            <a:spAutoFit/>
          </a:bodyPr>
          <a:lstStyle/>
          <a:p>
            <a:r>
              <a:rPr lang="en-US" dirty="0"/>
              <a:t>Run Data</a:t>
            </a:r>
          </a:p>
        </p:txBody>
      </p:sp>
      <p:cxnSp>
        <p:nvCxnSpPr>
          <p:cNvPr id="26" name="Straight Arrow Connector 25">
            <a:extLst>
              <a:ext uri="{FF2B5EF4-FFF2-40B4-BE49-F238E27FC236}">
                <a16:creationId xmlns:a16="http://schemas.microsoft.com/office/drawing/2014/main" id="{69D5011A-934E-4186-8F16-C95DB2C91260}"/>
              </a:ext>
            </a:extLst>
          </p:cNvPr>
          <p:cNvCxnSpPr/>
          <p:nvPr/>
        </p:nvCxnSpPr>
        <p:spPr>
          <a:xfrm flipH="1" flipV="1">
            <a:off x="5530132" y="1753263"/>
            <a:ext cx="652007" cy="962107"/>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B9DFF9DD-8111-4E9E-8257-0AE6431114D3}"/>
              </a:ext>
            </a:extLst>
          </p:cNvPr>
          <p:cNvCxnSpPr>
            <a:cxnSpLocks/>
          </p:cNvCxnSpPr>
          <p:nvPr/>
        </p:nvCxnSpPr>
        <p:spPr>
          <a:xfrm>
            <a:off x="997889" y="576470"/>
            <a:ext cx="306125" cy="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0" name="TextBox 29">
            <a:extLst>
              <a:ext uri="{FF2B5EF4-FFF2-40B4-BE49-F238E27FC236}">
                <a16:creationId xmlns:a16="http://schemas.microsoft.com/office/drawing/2014/main" id="{E5D50CC3-E441-439B-8039-28CFDB48FCD5}"/>
              </a:ext>
            </a:extLst>
          </p:cNvPr>
          <p:cNvSpPr txBox="1"/>
          <p:nvPr/>
        </p:nvSpPr>
        <p:spPr>
          <a:xfrm>
            <a:off x="1304014" y="367936"/>
            <a:ext cx="1248354" cy="369318"/>
          </a:xfrm>
          <a:prstGeom prst="rect">
            <a:avLst/>
          </a:prstGeom>
          <a:noFill/>
        </p:spPr>
        <p:txBody>
          <a:bodyPr wrap="square" rtlCol="0">
            <a:spAutoFit/>
          </a:bodyPr>
          <a:lstStyle/>
          <a:p>
            <a:r>
              <a:rPr lang="en-US" dirty="0"/>
              <a:t>= hosts</a:t>
            </a:r>
          </a:p>
        </p:txBody>
      </p:sp>
      <p:cxnSp>
        <p:nvCxnSpPr>
          <p:cNvPr id="32" name="Straight Arrow Connector 31">
            <a:extLst>
              <a:ext uri="{FF2B5EF4-FFF2-40B4-BE49-F238E27FC236}">
                <a16:creationId xmlns:a16="http://schemas.microsoft.com/office/drawing/2014/main" id="{9E8B3160-942A-4440-9207-B46B28957D7B}"/>
              </a:ext>
            </a:extLst>
          </p:cNvPr>
          <p:cNvCxnSpPr/>
          <p:nvPr/>
        </p:nvCxnSpPr>
        <p:spPr>
          <a:xfrm>
            <a:off x="997889" y="858741"/>
            <a:ext cx="3737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12DF4DF-539D-4A03-9010-547EDB83E727}"/>
              </a:ext>
            </a:extLst>
          </p:cNvPr>
          <p:cNvSpPr txBox="1"/>
          <p:nvPr/>
        </p:nvSpPr>
        <p:spPr>
          <a:xfrm>
            <a:off x="1347747" y="674075"/>
            <a:ext cx="1967947" cy="369332"/>
          </a:xfrm>
          <a:prstGeom prst="rect">
            <a:avLst/>
          </a:prstGeom>
          <a:noFill/>
        </p:spPr>
        <p:txBody>
          <a:bodyPr wrap="square" rtlCol="0">
            <a:spAutoFit/>
          </a:bodyPr>
          <a:lstStyle/>
          <a:p>
            <a:r>
              <a:rPr lang="en-US" dirty="0"/>
              <a:t>= Send JSON data</a:t>
            </a:r>
          </a:p>
        </p:txBody>
      </p:sp>
      <p:sp>
        <p:nvSpPr>
          <p:cNvPr id="34" name="TextBox 33">
            <a:extLst>
              <a:ext uri="{FF2B5EF4-FFF2-40B4-BE49-F238E27FC236}">
                <a16:creationId xmlns:a16="http://schemas.microsoft.com/office/drawing/2014/main" id="{C8661AD1-7409-4286-A4A6-127C365145AA}"/>
              </a:ext>
            </a:extLst>
          </p:cNvPr>
          <p:cNvSpPr txBox="1"/>
          <p:nvPr/>
        </p:nvSpPr>
        <p:spPr>
          <a:xfrm>
            <a:off x="4766807" y="1254521"/>
            <a:ext cx="1156915" cy="369332"/>
          </a:xfrm>
          <a:prstGeom prst="rect">
            <a:avLst/>
          </a:prstGeom>
          <a:noFill/>
        </p:spPr>
        <p:txBody>
          <a:bodyPr wrap="square" rtlCol="0">
            <a:spAutoFit/>
          </a:bodyPr>
          <a:lstStyle/>
          <a:p>
            <a:r>
              <a:rPr lang="en-US" dirty="0"/>
              <a:t>Web page </a:t>
            </a:r>
          </a:p>
        </p:txBody>
      </p:sp>
      <p:cxnSp>
        <p:nvCxnSpPr>
          <p:cNvPr id="35" name="Straight Arrow Connector 34">
            <a:extLst>
              <a:ext uri="{FF2B5EF4-FFF2-40B4-BE49-F238E27FC236}">
                <a16:creationId xmlns:a16="http://schemas.microsoft.com/office/drawing/2014/main" id="{97D08753-C7B8-4F0C-9176-E09AF2A92DBA}"/>
              </a:ext>
            </a:extLst>
          </p:cNvPr>
          <p:cNvCxnSpPr>
            <a:cxnSpLocks/>
          </p:cNvCxnSpPr>
          <p:nvPr/>
        </p:nvCxnSpPr>
        <p:spPr>
          <a:xfrm flipV="1">
            <a:off x="6514106" y="1716675"/>
            <a:ext cx="773264" cy="1009326"/>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7" name="TextBox 36">
            <a:extLst>
              <a:ext uri="{FF2B5EF4-FFF2-40B4-BE49-F238E27FC236}">
                <a16:creationId xmlns:a16="http://schemas.microsoft.com/office/drawing/2014/main" id="{DAED5395-1E71-4AF0-BD51-E8E6E0571AA7}"/>
              </a:ext>
            </a:extLst>
          </p:cNvPr>
          <p:cNvSpPr txBox="1"/>
          <p:nvPr/>
        </p:nvSpPr>
        <p:spPr>
          <a:xfrm>
            <a:off x="7227736" y="1070343"/>
            <a:ext cx="1156915" cy="646331"/>
          </a:xfrm>
          <a:prstGeom prst="rect">
            <a:avLst/>
          </a:prstGeom>
          <a:noFill/>
        </p:spPr>
        <p:txBody>
          <a:bodyPr wrap="square" rtlCol="0">
            <a:spAutoFit/>
          </a:bodyPr>
          <a:lstStyle/>
          <a:p>
            <a:r>
              <a:rPr lang="en-US" dirty="0" err="1"/>
              <a:t>Sharuya’s</a:t>
            </a:r>
            <a:r>
              <a:rPr lang="en-US" dirty="0"/>
              <a:t> app</a:t>
            </a:r>
          </a:p>
        </p:txBody>
      </p:sp>
      <p:cxnSp>
        <p:nvCxnSpPr>
          <p:cNvPr id="24" name="Straight Arrow Connector 23">
            <a:extLst>
              <a:ext uri="{FF2B5EF4-FFF2-40B4-BE49-F238E27FC236}">
                <a16:creationId xmlns:a16="http://schemas.microsoft.com/office/drawing/2014/main" id="{848466F7-0451-4087-B82D-7EEE134BB13C}"/>
              </a:ext>
            </a:extLst>
          </p:cNvPr>
          <p:cNvCxnSpPr/>
          <p:nvPr/>
        </p:nvCxnSpPr>
        <p:spPr>
          <a:xfrm>
            <a:off x="7386762" y="3106309"/>
            <a:ext cx="25841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8738439-139F-4D2F-8333-CDB932FB0F32}"/>
              </a:ext>
            </a:extLst>
          </p:cNvPr>
          <p:cNvSpPr txBox="1"/>
          <p:nvPr/>
        </p:nvSpPr>
        <p:spPr>
          <a:xfrm>
            <a:off x="7802881" y="2417571"/>
            <a:ext cx="1856630" cy="369332"/>
          </a:xfrm>
          <a:prstGeom prst="rect">
            <a:avLst/>
          </a:prstGeom>
          <a:noFill/>
        </p:spPr>
        <p:txBody>
          <a:bodyPr wrap="square" rtlCol="0">
            <a:spAutoFit/>
          </a:bodyPr>
          <a:lstStyle/>
          <a:p>
            <a:r>
              <a:rPr lang="en-US" dirty="0"/>
              <a:t>Run Data (</a:t>
            </a:r>
            <a:r>
              <a:rPr lang="en-US" dirty="0">
                <a:solidFill>
                  <a:srgbClr val="FF0000"/>
                </a:solidFill>
              </a:rPr>
              <a:t>TBD</a:t>
            </a:r>
            <a:r>
              <a:rPr lang="en-US" dirty="0"/>
              <a:t>)</a:t>
            </a:r>
          </a:p>
        </p:txBody>
      </p:sp>
      <p:sp>
        <p:nvSpPr>
          <p:cNvPr id="3" name="TextBox 2">
            <a:extLst>
              <a:ext uri="{FF2B5EF4-FFF2-40B4-BE49-F238E27FC236}">
                <a16:creationId xmlns:a16="http://schemas.microsoft.com/office/drawing/2014/main" id="{738B21C0-E856-4200-98B4-10F7FA4DD71E}"/>
              </a:ext>
            </a:extLst>
          </p:cNvPr>
          <p:cNvSpPr txBox="1"/>
          <p:nvPr/>
        </p:nvSpPr>
        <p:spPr>
          <a:xfrm>
            <a:off x="9970936" y="147484"/>
            <a:ext cx="1975258" cy="1200329"/>
          </a:xfrm>
          <a:prstGeom prst="rect">
            <a:avLst/>
          </a:prstGeom>
          <a:noFill/>
        </p:spPr>
        <p:txBody>
          <a:bodyPr wrap="square" rtlCol="0">
            <a:spAutoFit/>
          </a:bodyPr>
          <a:lstStyle/>
          <a:p>
            <a:r>
              <a:rPr lang="en-US" dirty="0">
                <a:solidFill>
                  <a:srgbClr val="FF0000"/>
                </a:solidFill>
              </a:rPr>
              <a:t>Check presentation notes for in depth explanations.</a:t>
            </a:r>
          </a:p>
        </p:txBody>
      </p:sp>
    </p:spTree>
    <p:extLst>
      <p:ext uri="{BB962C8B-B14F-4D97-AF65-F5344CB8AC3E}">
        <p14:creationId xmlns:p14="http://schemas.microsoft.com/office/powerpoint/2010/main" val="2129055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57E95-6B36-4B92-9709-C2F39CC9E4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2389072-351C-4F26-8945-DEC87570818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D676B24-1BB5-4715-BA34-B4BE248A9A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02" y="583151"/>
            <a:ext cx="10532407" cy="5691698"/>
          </a:xfrm>
          <a:prstGeom prst="rect">
            <a:avLst/>
          </a:prstGeom>
        </p:spPr>
      </p:pic>
    </p:spTree>
    <p:extLst>
      <p:ext uri="{BB962C8B-B14F-4D97-AF65-F5344CB8AC3E}">
        <p14:creationId xmlns:p14="http://schemas.microsoft.com/office/powerpoint/2010/main" val="3847393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0304F-3FD2-45F1-B41E-C96E5C14F9AC}"/>
              </a:ext>
            </a:extLst>
          </p:cNvPr>
          <p:cNvSpPr>
            <a:spLocks noGrp="1"/>
          </p:cNvSpPr>
          <p:nvPr>
            <p:ph type="title"/>
          </p:nvPr>
        </p:nvSpPr>
        <p:spPr/>
        <p:txBody>
          <a:bodyPr/>
          <a:lstStyle/>
          <a:p>
            <a:r>
              <a:rPr lang="en-US" dirty="0"/>
              <a:t>Gilson </a:t>
            </a:r>
            <a:r>
              <a:rPr lang="en-US" dirty="0" err="1"/>
              <a:t>Webclient</a:t>
            </a:r>
            <a:r>
              <a:rPr lang="en-US" dirty="0"/>
              <a:t> Communication</a:t>
            </a:r>
          </a:p>
        </p:txBody>
      </p:sp>
      <p:pic>
        <p:nvPicPr>
          <p:cNvPr id="5" name="Content Placeholder 4">
            <a:extLst>
              <a:ext uri="{FF2B5EF4-FFF2-40B4-BE49-F238E27FC236}">
                <a16:creationId xmlns:a16="http://schemas.microsoft.com/office/drawing/2014/main" id="{5D139D1F-1A62-4161-A052-DD32987025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7128" y="1511549"/>
            <a:ext cx="5637064" cy="4351338"/>
          </a:xfrm>
        </p:spPr>
      </p:pic>
      <p:sp>
        <p:nvSpPr>
          <p:cNvPr id="6" name="Rectangle 5">
            <a:extLst>
              <a:ext uri="{FF2B5EF4-FFF2-40B4-BE49-F238E27FC236}">
                <a16:creationId xmlns:a16="http://schemas.microsoft.com/office/drawing/2014/main" id="{39E17B4A-7B60-4245-A24D-C0B66805C46F}"/>
              </a:ext>
            </a:extLst>
          </p:cNvPr>
          <p:cNvSpPr/>
          <p:nvPr/>
        </p:nvSpPr>
        <p:spPr>
          <a:xfrm>
            <a:off x="3073179" y="3975652"/>
            <a:ext cx="946205" cy="2107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0FCE8D9-A778-4E14-8987-6CF432755C06}"/>
              </a:ext>
            </a:extLst>
          </p:cNvPr>
          <p:cNvSpPr txBox="1"/>
          <p:nvPr/>
        </p:nvSpPr>
        <p:spPr>
          <a:xfrm>
            <a:off x="6917635" y="1511549"/>
            <a:ext cx="489402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Disable/Enable Auto Download/Execution: Stops the </a:t>
            </a:r>
            <a:r>
              <a:rPr lang="en-US" dirty="0" err="1"/>
              <a:t>webclient</a:t>
            </a:r>
            <a:r>
              <a:rPr lang="en-US" dirty="0"/>
              <a:t>. Data still gets sent from runs. </a:t>
            </a:r>
          </a:p>
          <a:p>
            <a:pPr marL="285750" indent="-285750">
              <a:buFont typeface="Arial" panose="020B0604020202020204" pitchFamily="34" charset="0"/>
              <a:buChar char="•"/>
            </a:pPr>
            <a:r>
              <a:rPr lang="en-US" dirty="0"/>
              <a:t>Disable/Enable Web Server Download: Disables data being sent automatically to the </a:t>
            </a:r>
            <a:r>
              <a:rPr lang="en-US" dirty="0" err="1"/>
              <a:t>webclient</a:t>
            </a:r>
            <a:r>
              <a:rPr lang="en-US" dirty="0"/>
              <a:t> after each run</a:t>
            </a:r>
          </a:p>
        </p:txBody>
      </p:sp>
    </p:spTree>
    <p:extLst>
      <p:ext uri="{BB962C8B-B14F-4D97-AF65-F5344CB8AC3E}">
        <p14:creationId xmlns:p14="http://schemas.microsoft.com/office/powerpoint/2010/main" val="918679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E806-58CB-4F74-A5CC-36DB9D7BD379}"/>
              </a:ext>
            </a:extLst>
          </p:cNvPr>
          <p:cNvSpPr>
            <a:spLocks noGrp="1"/>
          </p:cNvSpPr>
          <p:nvPr>
            <p:ph type="title"/>
          </p:nvPr>
        </p:nvSpPr>
        <p:spPr>
          <a:xfrm>
            <a:off x="182432" y="-117928"/>
            <a:ext cx="10515600" cy="1325563"/>
          </a:xfrm>
        </p:spPr>
        <p:txBody>
          <a:bodyPr/>
          <a:lstStyle/>
          <a:p>
            <a:r>
              <a:rPr lang="en-US" dirty="0" err="1"/>
              <a:t>Webclient</a:t>
            </a:r>
            <a:r>
              <a:rPr lang="en-US" dirty="0"/>
              <a:t> Running</a:t>
            </a:r>
          </a:p>
        </p:txBody>
      </p:sp>
      <p:pic>
        <p:nvPicPr>
          <p:cNvPr id="5" name="Content Placeholder 4" descr="A picture containing shape&#10;&#10;Description automatically generated">
            <a:extLst>
              <a:ext uri="{FF2B5EF4-FFF2-40B4-BE49-F238E27FC236}">
                <a16:creationId xmlns:a16="http://schemas.microsoft.com/office/drawing/2014/main" id="{4E8486CD-A215-45A7-A55F-8A26FD3D95C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80232" b="12024"/>
          <a:stretch/>
        </p:blipFill>
        <p:spPr>
          <a:xfrm>
            <a:off x="6499041" y="1267483"/>
            <a:ext cx="2151467" cy="5385830"/>
          </a:xfrm>
        </p:spPr>
      </p:pic>
      <p:pic>
        <p:nvPicPr>
          <p:cNvPr id="7" name="Picture 6" descr="A picture containing shape&#10;&#10;Description automatically generated">
            <a:extLst>
              <a:ext uri="{FF2B5EF4-FFF2-40B4-BE49-F238E27FC236}">
                <a16:creationId xmlns:a16="http://schemas.microsoft.com/office/drawing/2014/main" id="{C8E7325C-0545-48F8-8912-565382578C16}"/>
              </a:ext>
            </a:extLst>
          </p:cNvPr>
          <p:cNvPicPr>
            <a:picLocks noChangeAspect="1"/>
          </p:cNvPicPr>
          <p:nvPr/>
        </p:nvPicPr>
        <p:blipFill rotWithShape="1">
          <a:blip r:embed="rId4">
            <a:extLst>
              <a:ext uri="{28A0092B-C50C-407E-A947-70E740481C1C}">
                <a14:useLocalDpi xmlns:a14="http://schemas.microsoft.com/office/drawing/2010/main" val="0"/>
              </a:ext>
            </a:extLst>
          </a:blip>
          <a:srcRect l="2" r="82089" b="18061"/>
          <a:stretch/>
        </p:blipFill>
        <p:spPr>
          <a:xfrm>
            <a:off x="421181" y="1267483"/>
            <a:ext cx="1794057" cy="4617195"/>
          </a:xfrm>
          <a:prstGeom prst="rect">
            <a:avLst/>
          </a:prstGeom>
        </p:spPr>
      </p:pic>
      <p:pic>
        <p:nvPicPr>
          <p:cNvPr id="9" name="Picture 8" descr="A picture containing graphical user interface&#10;&#10;Description automatically generated">
            <a:extLst>
              <a:ext uri="{FF2B5EF4-FFF2-40B4-BE49-F238E27FC236}">
                <a16:creationId xmlns:a16="http://schemas.microsoft.com/office/drawing/2014/main" id="{1995D4C2-15FF-4395-8CC1-2D271919382D}"/>
              </a:ext>
            </a:extLst>
          </p:cNvPr>
          <p:cNvPicPr>
            <a:picLocks noChangeAspect="1"/>
          </p:cNvPicPr>
          <p:nvPr/>
        </p:nvPicPr>
        <p:blipFill rotWithShape="1">
          <a:blip r:embed="rId5">
            <a:extLst>
              <a:ext uri="{28A0092B-C50C-407E-A947-70E740481C1C}">
                <a14:useLocalDpi xmlns:a14="http://schemas.microsoft.com/office/drawing/2010/main" val="0"/>
              </a:ext>
            </a:extLst>
          </a:blip>
          <a:srcRect r="70594" b="73456"/>
          <a:stretch/>
        </p:blipFill>
        <p:spPr>
          <a:xfrm>
            <a:off x="2380106" y="1355451"/>
            <a:ext cx="3585161" cy="1820388"/>
          </a:xfrm>
          <a:prstGeom prst="rect">
            <a:avLst/>
          </a:prstGeom>
        </p:spPr>
      </p:pic>
      <p:sp>
        <p:nvSpPr>
          <p:cNvPr id="10" name="TextBox 9">
            <a:extLst>
              <a:ext uri="{FF2B5EF4-FFF2-40B4-BE49-F238E27FC236}">
                <a16:creationId xmlns:a16="http://schemas.microsoft.com/office/drawing/2014/main" id="{DE836411-54E1-47F1-ACEC-5BE3493D16FB}"/>
              </a:ext>
            </a:extLst>
          </p:cNvPr>
          <p:cNvSpPr txBox="1"/>
          <p:nvPr/>
        </p:nvSpPr>
        <p:spPr>
          <a:xfrm>
            <a:off x="310070" y="875597"/>
            <a:ext cx="1856509" cy="369332"/>
          </a:xfrm>
          <a:prstGeom prst="rect">
            <a:avLst/>
          </a:prstGeom>
          <a:noFill/>
        </p:spPr>
        <p:txBody>
          <a:bodyPr wrap="square" rtlCol="0">
            <a:spAutoFit/>
          </a:bodyPr>
          <a:lstStyle/>
          <a:p>
            <a:r>
              <a:rPr lang="en-US" dirty="0"/>
              <a:t>Running</a:t>
            </a:r>
          </a:p>
        </p:txBody>
      </p:sp>
      <p:cxnSp>
        <p:nvCxnSpPr>
          <p:cNvPr id="12" name="Straight Arrow Connector 11">
            <a:extLst>
              <a:ext uri="{FF2B5EF4-FFF2-40B4-BE49-F238E27FC236}">
                <a16:creationId xmlns:a16="http://schemas.microsoft.com/office/drawing/2014/main" id="{76BC9D9C-83B0-451C-AD8B-AE80E5758EF2}"/>
              </a:ext>
            </a:extLst>
          </p:cNvPr>
          <p:cNvCxnSpPr>
            <a:cxnSpLocks/>
          </p:cNvCxnSpPr>
          <p:nvPr/>
        </p:nvCxnSpPr>
        <p:spPr>
          <a:xfrm flipH="1">
            <a:off x="789214" y="3753178"/>
            <a:ext cx="2368490" cy="0"/>
          </a:xfrm>
          <a:prstGeom prst="straightConnector1">
            <a:avLst/>
          </a:prstGeom>
          <a:ln w="7302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25DA76FD-4855-4C8A-BDB7-59ACE92677D1}"/>
              </a:ext>
            </a:extLst>
          </p:cNvPr>
          <p:cNvSpPr txBox="1"/>
          <p:nvPr/>
        </p:nvSpPr>
        <p:spPr>
          <a:xfrm>
            <a:off x="3246025" y="3607734"/>
            <a:ext cx="2044425" cy="1600438"/>
          </a:xfrm>
          <a:prstGeom prst="rect">
            <a:avLst/>
          </a:prstGeom>
          <a:noFill/>
        </p:spPr>
        <p:txBody>
          <a:bodyPr wrap="square" rtlCol="0">
            <a:spAutoFit/>
          </a:bodyPr>
          <a:lstStyle/>
          <a:p>
            <a:r>
              <a:rPr lang="en-US" sz="1400" dirty="0"/>
              <a:t>This Command prompt icon should be open and minimized. If you click it, it should look similar (but probably not the same) as the command prompt above</a:t>
            </a:r>
          </a:p>
        </p:txBody>
      </p:sp>
      <p:cxnSp>
        <p:nvCxnSpPr>
          <p:cNvPr id="17" name="Straight Connector 16">
            <a:extLst>
              <a:ext uri="{FF2B5EF4-FFF2-40B4-BE49-F238E27FC236}">
                <a16:creationId xmlns:a16="http://schemas.microsoft.com/office/drawing/2014/main" id="{D7813AC6-2EB4-4423-8DBB-669068E424C1}"/>
              </a:ext>
            </a:extLst>
          </p:cNvPr>
          <p:cNvCxnSpPr>
            <a:cxnSpLocks/>
          </p:cNvCxnSpPr>
          <p:nvPr/>
        </p:nvCxnSpPr>
        <p:spPr>
          <a:xfrm>
            <a:off x="6193971" y="1029528"/>
            <a:ext cx="0" cy="5567215"/>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B93A7FF-F544-4C8A-8655-625C940E44DF}"/>
              </a:ext>
            </a:extLst>
          </p:cNvPr>
          <p:cNvSpPr txBox="1"/>
          <p:nvPr/>
        </p:nvSpPr>
        <p:spPr>
          <a:xfrm>
            <a:off x="6380707" y="844862"/>
            <a:ext cx="1856509" cy="369332"/>
          </a:xfrm>
          <a:prstGeom prst="rect">
            <a:avLst/>
          </a:prstGeom>
          <a:noFill/>
        </p:spPr>
        <p:txBody>
          <a:bodyPr wrap="square" rtlCol="0">
            <a:spAutoFit/>
          </a:bodyPr>
          <a:lstStyle/>
          <a:p>
            <a:r>
              <a:rPr lang="en-US" dirty="0"/>
              <a:t>Not Running</a:t>
            </a:r>
          </a:p>
        </p:txBody>
      </p:sp>
      <p:cxnSp>
        <p:nvCxnSpPr>
          <p:cNvPr id="19" name="Straight Arrow Connector 18">
            <a:extLst>
              <a:ext uri="{FF2B5EF4-FFF2-40B4-BE49-F238E27FC236}">
                <a16:creationId xmlns:a16="http://schemas.microsoft.com/office/drawing/2014/main" id="{27A01490-8A91-4B35-8A3A-11DA1FB89CC0}"/>
              </a:ext>
            </a:extLst>
          </p:cNvPr>
          <p:cNvCxnSpPr>
            <a:cxnSpLocks/>
          </p:cNvCxnSpPr>
          <p:nvPr/>
        </p:nvCxnSpPr>
        <p:spPr>
          <a:xfrm flipH="1">
            <a:off x="6983883" y="6273306"/>
            <a:ext cx="2002274" cy="0"/>
          </a:xfrm>
          <a:prstGeom prst="straightConnector1">
            <a:avLst/>
          </a:prstGeom>
          <a:ln w="7302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0" name="TextBox 19">
            <a:extLst>
              <a:ext uri="{FF2B5EF4-FFF2-40B4-BE49-F238E27FC236}">
                <a16:creationId xmlns:a16="http://schemas.microsoft.com/office/drawing/2014/main" id="{6D6A6D61-8967-43C1-8E44-077513019222}"/>
              </a:ext>
            </a:extLst>
          </p:cNvPr>
          <p:cNvSpPr txBox="1"/>
          <p:nvPr/>
        </p:nvSpPr>
        <p:spPr>
          <a:xfrm>
            <a:off x="9081506" y="5808070"/>
            <a:ext cx="2960910" cy="738664"/>
          </a:xfrm>
          <a:prstGeom prst="rect">
            <a:avLst/>
          </a:prstGeom>
          <a:noFill/>
        </p:spPr>
        <p:txBody>
          <a:bodyPr wrap="square" rtlCol="0">
            <a:spAutoFit/>
          </a:bodyPr>
          <a:lstStyle/>
          <a:p>
            <a:r>
              <a:rPr lang="en-US" sz="1400" dirty="0"/>
              <a:t>Click on this file to start the </a:t>
            </a:r>
            <a:r>
              <a:rPr lang="en-US" sz="1400" dirty="0" err="1"/>
              <a:t>webclient</a:t>
            </a:r>
            <a:r>
              <a:rPr lang="en-US" sz="1400" dirty="0"/>
              <a:t> if it is not running. The file is called “start_webclient.bat – Shortcut”.</a:t>
            </a:r>
          </a:p>
        </p:txBody>
      </p:sp>
      <p:sp>
        <p:nvSpPr>
          <p:cNvPr id="22" name="TextBox 21">
            <a:extLst>
              <a:ext uri="{FF2B5EF4-FFF2-40B4-BE49-F238E27FC236}">
                <a16:creationId xmlns:a16="http://schemas.microsoft.com/office/drawing/2014/main" id="{C2FDD9F4-075A-4D3A-A0C5-BC6D430318D5}"/>
              </a:ext>
            </a:extLst>
          </p:cNvPr>
          <p:cNvSpPr txBox="1"/>
          <p:nvPr/>
        </p:nvSpPr>
        <p:spPr>
          <a:xfrm>
            <a:off x="288477" y="6283981"/>
            <a:ext cx="11615046" cy="369332"/>
          </a:xfrm>
          <a:prstGeom prst="rect">
            <a:avLst/>
          </a:prstGeom>
          <a:noFill/>
        </p:spPr>
        <p:txBody>
          <a:bodyPr wrap="square" rtlCol="0">
            <a:spAutoFit/>
          </a:bodyPr>
          <a:lstStyle/>
          <a:p>
            <a:r>
              <a:rPr lang="en-US" dirty="0"/>
              <a:t>**The </a:t>
            </a:r>
            <a:r>
              <a:rPr lang="en-US" dirty="0" err="1"/>
              <a:t>webclient</a:t>
            </a:r>
            <a:r>
              <a:rPr lang="en-US" dirty="0"/>
              <a:t> should automatically run on startup.</a:t>
            </a:r>
          </a:p>
        </p:txBody>
      </p:sp>
    </p:spTree>
    <p:extLst>
      <p:ext uri="{BB962C8B-B14F-4D97-AF65-F5344CB8AC3E}">
        <p14:creationId xmlns:p14="http://schemas.microsoft.com/office/powerpoint/2010/main" val="63989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B5A1-3C8D-4AA7-8A76-2E3463A995A3}"/>
              </a:ext>
            </a:extLst>
          </p:cNvPr>
          <p:cNvSpPr>
            <a:spLocks noGrp="1"/>
          </p:cNvSpPr>
          <p:nvPr>
            <p:ph type="title"/>
          </p:nvPr>
        </p:nvSpPr>
        <p:spPr/>
        <p:txBody>
          <a:bodyPr/>
          <a:lstStyle/>
          <a:p>
            <a:r>
              <a:rPr lang="en-US" dirty="0"/>
              <a:t>Gilson </a:t>
            </a:r>
            <a:r>
              <a:rPr lang="en-US" dirty="0" err="1"/>
              <a:t>Webclient</a:t>
            </a:r>
            <a:r>
              <a:rPr lang="en-US" dirty="0"/>
              <a:t> Communication</a:t>
            </a:r>
          </a:p>
        </p:txBody>
      </p:sp>
      <p:sp>
        <p:nvSpPr>
          <p:cNvPr id="5" name="Rectangle 4">
            <a:extLst>
              <a:ext uri="{FF2B5EF4-FFF2-40B4-BE49-F238E27FC236}">
                <a16:creationId xmlns:a16="http://schemas.microsoft.com/office/drawing/2014/main" id="{1DB7ED1A-70FC-439F-9F1D-D00534C66FB6}"/>
              </a:ext>
            </a:extLst>
          </p:cNvPr>
          <p:cNvSpPr/>
          <p:nvPr/>
        </p:nvSpPr>
        <p:spPr>
          <a:xfrm>
            <a:off x="2162755" y="1613653"/>
            <a:ext cx="3183173" cy="50574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60AB04F-7AD3-44C5-81C0-CD3F4C6FAD75}"/>
              </a:ext>
            </a:extLst>
          </p:cNvPr>
          <p:cNvSpPr/>
          <p:nvPr/>
        </p:nvSpPr>
        <p:spPr>
          <a:xfrm>
            <a:off x="6716203" y="1613653"/>
            <a:ext cx="2985051" cy="50888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CE69761-DC6C-4FFC-A47A-1DCA81C45649}"/>
              </a:ext>
            </a:extLst>
          </p:cNvPr>
          <p:cNvSpPr txBox="1"/>
          <p:nvPr/>
        </p:nvSpPr>
        <p:spPr>
          <a:xfrm>
            <a:off x="2395663" y="1650298"/>
            <a:ext cx="2890299" cy="369332"/>
          </a:xfrm>
          <a:prstGeom prst="rect">
            <a:avLst/>
          </a:prstGeom>
          <a:noFill/>
        </p:spPr>
        <p:txBody>
          <a:bodyPr wrap="square" rtlCol="0">
            <a:spAutoFit/>
          </a:bodyPr>
          <a:lstStyle/>
          <a:p>
            <a:r>
              <a:rPr lang="en-US" dirty="0" err="1">
                <a:highlight>
                  <a:srgbClr val="FFFF00"/>
                </a:highlight>
              </a:rPr>
              <a:t>Webclient</a:t>
            </a:r>
            <a:r>
              <a:rPr lang="en-US" dirty="0">
                <a:highlight>
                  <a:srgbClr val="FFFF00"/>
                </a:highlight>
              </a:rPr>
              <a:t> (after scan GUI)</a:t>
            </a:r>
          </a:p>
        </p:txBody>
      </p:sp>
      <p:sp>
        <p:nvSpPr>
          <p:cNvPr id="8" name="TextBox 7">
            <a:extLst>
              <a:ext uri="{FF2B5EF4-FFF2-40B4-BE49-F238E27FC236}">
                <a16:creationId xmlns:a16="http://schemas.microsoft.com/office/drawing/2014/main" id="{AA74DC07-7258-4295-93A2-4484F4CDC056}"/>
              </a:ext>
            </a:extLst>
          </p:cNvPr>
          <p:cNvSpPr txBox="1"/>
          <p:nvPr/>
        </p:nvSpPr>
        <p:spPr>
          <a:xfrm>
            <a:off x="7859865" y="1681634"/>
            <a:ext cx="2095168" cy="369332"/>
          </a:xfrm>
          <a:prstGeom prst="rect">
            <a:avLst/>
          </a:prstGeom>
          <a:noFill/>
        </p:spPr>
        <p:txBody>
          <a:bodyPr wrap="square" rtlCol="0">
            <a:spAutoFit/>
          </a:bodyPr>
          <a:lstStyle/>
          <a:p>
            <a:r>
              <a:rPr lang="en-US" dirty="0">
                <a:highlight>
                  <a:srgbClr val="FFFF00"/>
                </a:highlight>
              </a:rPr>
              <a:t>Gilson</a:t>
            </a:r>
          </a:p>
        </p:txBody>
      </p:sp>
      <p:sp>
        <p:nvSpPr>
          <p:cNvPr id="9" name="TextBox 8">
            <a:extLst>
              <a:ext uri="{FF2B5EF4-FFF2-40B4-BE49-F238E27FC236}">
                <a16:creationId xmlns:a16="http://schemas.microsoft.com/office/drawing/2014/main" id="{2C6A9149-2677-4879-9526-2BF0A9BCF1AB}"/>
              </a:ext>
            </a:extLst>
          </p:cNvPr>
          <p:cNvSpPr txBox="1"/>
          <p:nvPr/>
        </p:nvSpPr>
        <p:spPr>
          <a:xfrm>
            <a:off x="6716204" y="2167123"/>
            <a:ext cx="1692302" cy="307777"/>
          </a:xfrm>
          <a:prstGeom prst="rect">
            <a:avLst/>
          </a:prstGeom>
          <a:noFill/>
        </p:spPr>
        <p:txBody>
          <a:bodyPr wrap="square" rtlCol="0">
            <a:spAutoFit/>
          </a:bodyPr>
          <a:lstStyle/>
          <a:p>
            <a:r>
              <a:rPr lang="en-US" sz="1400" dirty="0"/>
              <a:t>Request Sample List</a:t>
            </a:r>
          </a:p>
        </p:txBody>
      </p:sp>
      <p:cxnSp>
        <p:nvCxnSpPr>
          <p:cNvPr id="11" name="Straight Arrow Connector 10">
            <a:extLst>
              <a:ext uri="{FF2B5EF4-FFF2-40B4-BE49-F238E27FC236}">
                <a16:creationId xmlns:a16="http://schemas.microsoft.com/office/drawing/2014/main" id="{56938B77-04A5-4BE5-8811-8C58A579EF44}"/>
              </a:ext>
            </a:extLst>
          </p:cNvPr>
          <p:cNvCxnSpPr>
            <a:cxnSpLocks/>
          </p:cNvCxnSpPr>
          <p:nvPr/>
        </p:nvCxnSpPr>
        <p:spPr>
          <a:xfrm flipH="1">
            <a:off x="5581817" y="2337683"/>
            <a:ext cx="8984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056E4F6-950A-4002-9A34-12D7428D7D07}"/>
              </a:ext>
            </a:extLst>
          </p:cNvPr>
          <p:cNvSpPr txBox="1"/>
          <p:nvPr/>
        </p:nvSpPr>
        <p:spPr>
          <a:xfrm>
            <a:off x="3886863" y="2135788"/>
            <a:ext cx="1445813" cy="307777"/>
          </a:xfrm>
          <a:prstGeom prst="rect">
            <a:avLst/>
          </a:prstGeom>
          <a:noFill/>
        </p:spPr>
        <p:txBody>
          <a:bodyPr wrap="square" rtlCol="0">
            <a:spAutoFit/>
          </a:bodyPr>
          <a:lstStyle/>
          <a:p>
            <a:r>
              <a:rPr lang="en-US" sz="1400" dirty="0"/>
              <a:t>Receive Request</a:t>
            </a:r>
          </a:p>
        </p:txBody>
      </p:sp>
      <p:sp>
        <p:nvSpPr>
          <p:cNvPr id="13" name="TextBox 12">
            <a:extLst>
              <a:ext uri="{FF2B5EF4-FFF2-40B4-BE49-F238E27FC236}">
                <a16:creationId xmlns:a16="http://schemas.microsoft.com/office/drawing/2014/main" id="{3313A49E-DAC6-42EF-BCD8-7C340E61658B}"/>
              </a:ext>
            </a:extLst>
          </p:cNvPr>
          <p:cNvSpPr txBox="1"/>
          <p:nvPr/>
        </p:nvSpPr>
        <p:spPr>
          <a:xfrm>
            <a:off x="3880619" y="2559723"/>
            <a:ext cx="1677725" cy="523220"/>
          </a:xfrm>
          <a:prstGeom prst="rect">
            <a:avLst/>
          </a:prstGeom>
          <a:noFill/>
        </p:spPr>
        <p:txBody>
          <a:bodyPr wrap="square" rtlCol="0">
            <a:spAutoFit/>
          </a:bodyPr>
          <a:lstStyle/>
          <a:p>
            <a:r>
              <a:rPr lang="en-US" sz="1400" dirty="0"/>
              <a:t>Send method in </a:t>
            </a:r>
            <a:r>
              <a:rPr lang="en-US" sz="1400" dirty="0" err="1"/>
              <a:t>samplelist.json</a:t>
            </a:r>
            <a:r>
              <a:rPr lang="en-US" sz="1400" dirty="0"/>
              <a:t> </a:t>
            </a:r>
          </a:p>
        </p:txBody>
      </p:sp>
      <p:cxnSp>
        <p:nvCxnSpPr>
          <p:cNvPr id="16" name="Connector: Elbow 15">
            <a:extLst>
              <a:ext uri="{FF2B5EF4-FFF2-40B4-BE49-F238E27FC236}">
                <a16:creationId xmlns:a16="http://schemas.microsoft.com/office/drawing/2014/main" id="{29B17937-7568-45F2-95F9-298D4C743299}"/>
              </a:ext>
            </a:extLst>
          </p:cNvPr>
          <p:cNvCxnSpPr>
            <a:cxnSpLocks/>
          </p:cNvCxnSpPr>
          <p:nvPr/>
        </p:nvCxnSpPr>
        <p:spPr>
          <a:xfrm rot="10800000" flipV="1">
            <a:off x="3762569" y="2307683"/>
            <a:ext cx="12700" cy="559232"/>
          </a:xfrm>
          <a:prstGeom prst="bentConnector3">
            <a:avLst>
              <a:gd name="adj1" fmla="val 55565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877A8C6-98DD-40F7-9B82-F4896D629F5F}"/>
              </a:ext>
            </a:extLst>
          </p:cNvPr>
          <p:cNvCxnSpPr>
            <a:cxnSpLocks/>
          </p:cNvCxnSpPr>
          <p:nvPr/>
        </p:nvCxnSpPr>
        <p:spPr>
          <a:xfrm>
            <a:off x="5617597" y="2858186"/>
            <a:ext cx="9303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37B41EE-830C-40B6-B84A-EC4E7CCF94F5}"/>
              </a:ext>
            </a:extLst>
          </p:cNvPr>
          <p:cNvSpPr txBox="1"/>
          <p:nvPr/>
        </p:nvSpPr>
        <p:spPr>
          <a:xfrm>
            <a:off x="6762587" y="2695020"/>
            <a:ext cx="1538578" cy="307777"/>
          </a:xfrm>
          <a:prstGeom prst="rect">
            <a:avLst/>
          </a:prstGeom>
          <a:noFill/>
        </p:spPr>
        <p:txBody>
          <a:bodyPr wrap="square" rtlCol="0">
            <a:spAutoFit/>
          </a:bodyPr>
          <a:lstStyle/>
          <a:p>
            <a:r>
              <a:rPr lang="en-US" sz="1400" dirty="0"/>
              <a:t>Receive method</a:t>
            </a:r>
          </a:p>
        </p:txBody>
      </p:sp>
      <p:cxnSp>
        <p:nvCxnSpPr>
          <p:cNvPr id="38" name="Connector: Elbow 37">
            <a:extLst>
              <a:ext uri="{FF2B5EF4-FFF2-40B4-BE49-F238E27FC236}">
                <a16:creationId xmlns:a16="http://schemas.microsoft.com/office/drawing/2014/main" id="{6E1D2C3B-3E19-466A-97A3-9FA1E7A028EF}"/>
              </a:ext>
            </a:extLst>
          </p:cNvPr>
          <p:cNvCxnSpPr>
            <a:cxnSpLocks/>
            <a:stCxn id="22" idx="3"/>
          </p:cNvCxnSpPr>
          <p:nvPr/>
        </p:nvCxnSpPr>
        <p:spPr>
          <a:xfrm flipH="1">
            <a:off x="7855890" y="2848909"/>
            <a:ext cx="445275" cy="410829"/>
          </a:xfrm>
          <a:prstGeom prst="bentConnector3">
            <a:avLst>
              <a:gd name="adj1" fmla="val -156696"/>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B94B245-0C4B-47D5-A75F-769A1F9F5F60}"/>
              </a:ext>
            </a:extLst>
          </p:cNvPr>
          <p:cNvSpPr txBox="1"/>
          <p:nvPr/>
        </p:nvSpPr>
        <p:spPr>
          <a:xfrm>
            <a:off x="8469468" y="2896886"/>
            <a:ext cx="1115171" cy="307777"/>
          </a:xfrm>
          <a:prstGeom prst="rect">
            <a:avLst/>
          </a:prstGeom>
          <a:solidFill>
            <a:schemeClr val="bg1"/>
          </a:solidFill>
        </p:spPr>
        <p:txBody>
          <a:bodyPr wrap="square" rtlCol="0">
            <a:spAutoFit/>
          </a:bodyPr>
          <a:lstStyle/>
          <a:p>
            <a:r>
              <a:rPr lang="en-US" sz="1400" dirty="0"/>
              <a:t>Run method</a:t>
            </a:r>
          </a:p>
        </p:txBody>
      </p:sp>
      <p:sp>
        <p:nvSpPr>
          <p:cNvPr id="45" name="TextBox 44">
            <a:extLst>
              <a:ext uri="{FF2B5EF4-FFF2-40B4-BE49-F238E27FC236}">
                <a16:creationId xmlns:a16="http://schemas.microsoft.com/office/drawing/2014/main" id="{8C4B01D8-3455-44E9-8FAB-7F125B6C0C5E}"/>
              </a:ext>
            </a:extLst>
          </p:cNvPr>
          <p:cNvSpPr txBox="1"/>
          <p:nvPr/>
        </p:nvSpPr>
        <p:spPr>
          <a:xfrm>
            <a:off x="6838110" y="3108274"/>
            <a:ext cx="1304012" cy="307777"/>
          </a:xfrm>
          <a:prstGeom prst="rect">
            <a:avLst/>
          </a:prstGeom>
          <a:noFill/>
        </p:spPr>
        <p:txBody>
          <a:bodyPr wrap="square" rtlCol="0">
            <a:spAutoFit/>
          </a:bodyPr>
          <a:lstStyle/>
          <a:p>
            <a:r>
              <a:rPr lang="en-US" sz="1400" dirty="0"/>
              <a:t>Send Data</a:t>
            </a:r>
          </a:p>
        </p:txBody>
      </p:sp>
      <p:cxnSp>
        <p:nvCxnSpPr>
          <p:cNvPr id="46" name="Straight Arrow Connector 45">
            <a:extLst>
              <a:ext uri="{FF2B5EF4-FFF2-40B4-BE49-F238E27FC236}">
                <a16:creationId xmlns:a16="http://schemas.microsoft.com/office/drawing/2014/main" id="{7A47A22D-7031-4364-AA6C-DFBE3AA384F3}"/>
              </a:ext>
            </a:extLst>
          </p:cNvPr>
          <p:cNvCxnSpPr>
            <a:cxnSpLocks/>
          </p:cNvCxnSpPr>
          <p:nvPr/>
        </p:nvCxnSpPr>
        <p:spPr>
          <a:xfrm flipH="1">
            <a:off x="5617597" y="3259738"/>
            <a:ext cx="8984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B7EC5BAF-1533-4227-BB9D-08F0E3649BB0}"/>
              </a:ext>
            </a:extLst>
          </p:cNvPr>
          <p:cNvSpPr txBox="1"/>
          <p:nvPr/>
        </p:nvSpPr>
        <p:spPr>
          <a:xfrm>
            <a:off x="4035287" y="3105849"/>
            <a:ext cx="1148963" cy="307777"/>
          </a:xfrm>
          <a:prstGeom prst="rect">
            <a:avLst/>
          </a:prstGeom>
          <a:noFill/>
        </p:spPr>
        <p:txBody>
          <a:bodyPr wrap="square" rtlCol="0">
            <a:spAutoFit/>
          </a:bodyPr>
          <a:lstStyle/>
          <a:p>
            <a:r>
              <a:rPr lang="en-US" sz="1400" dirty="0"/>
              <a:t>Receive Data</a:t>
            </a:r>
          </a:p>
        </p:txBody>
      </p:sp>
      <p:cxnSp>
        <p:nvCxnSpPr>
          <p:cNvPr id="49" name="Connector: Elbow 48">
            <a:extLst>
              <a:ext uri="{FF2B5EF4-FFF2-40B4-BE49-F238E27FC236}">
                <a16:creationId xmlns:a16="http://schemas.microsoft.com/office/drawing/2014/main" id="{A4993835-2B0D-4690-891F-12667047A271}"/>
              </a:ext>
            </a:extLst>
          </p:cNvPr>
          <p:cNvCxnSpPr>
            <a:cxnSpLocks/>
            <a:stCxn id="47" idx="1"/>
          </p:cNvCxnSpPr>
          <p:nvPr/>
        </p:nvCxnSpPr>
        <p:spPr>
          <a:xfrm rot="10800000" flipV="1">
            <a:off x="2596101" y="3259737"/>
            <a:ext cx="1439186" cy="20641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359E796-ECCF-4905-9099-210D0322400C}"/>
              </a:ext>
            </a:extLst>
          </p:cNvPr>
          <p:cNvSpPr txBox="1"/>
          <p:nvPr/>
        </p:nvSpPr>
        <p:spPr>
          <a:xfrm>
            <a:off x="2249557" y="3499108"/>
            <a:ext cx="882265" cy="523220"/>
          </a:xfrm>
          <a:prstGeom prst="rect">
            <a:avLst/>
          </a:prstGeom>
          <a:solidFill>
            <a:schemeClr val="bg1"/>
          </a:solidFill>
        </p:spPr>
        <p:txBody>
          <a:bodyPr wrap="square" rtlCol="0">
            <a:spAutoFit/>
          </a:bodyPr>
          <a:lstStyle/>
          <a:p>
            <a:r>
              <a:rPr lang="en-US" sz="1400" dirty="0"/>
              <a:t>Pressure Check</a:t>
            </a:r>
          </a:p>
        </p:txBody>
      </p:sp>
      <p:sp>
        <p:nvSpPr>
          <p:cNvPr id="54" name="TextBox 53">
            <a:extLst>
              <a:ext uri="{FF2B5EF4-FFF2-40B4-BE49-F238E27FC236}">
                <a16:creationId xmlns:a16="http://schemas.microsoft.com/office/drawing/2014/main" id="{71655F4D-7DDA-4F66-BFFF-67141C5A7E36}"/>
              </a:ext>
            </a:extLst>
          </p:cNvPr>
          <p:cNvSpPr txBox="1"/>
          <p:nvPr/>
        </p:nvSpPr>
        <p:spPr>
          <a:xfrm>
            <a:off x="2206817" y="4445534"/>
            <a:ext cx="882265" cy="523220"/>
          </a:xfrm>
          <a:prstGeom prst="rect">
            <a:avLst/>
          </a:prstGeom>
          <a:solidFill>
            <a:schemeClr val="bg1"/>
          </a:solidFill>
        </p:spPr>
        <p:txBody>
          <a:bodyPr wrap="square" rtlCol="0">
            <a:spAutoFit/>
          </a:bodyPr>
          <a:lstStyle/>
          <a:p>
            <a:r>
              <a:rPr lang="en-US" sz="1400" dirty="0"/>
              <a:t>Standard Check</a:t>
            </a:r>
          </a:p>
        </p:txBody>
      </p:sp>
      <p:cxnSp>
        <p:nvCxnSpPr>
          <p:cNvPr id="59" name="Straight Arrow Connector 58">
            <a:extLst>
              <a:ext uri="{FF2B5EF4-FFF2-40B4-BE49-F238E27FC236}">
                <a16:creationId xmlns:a16="http://schemas.microsoft.com/office/drawing/2014/main" id="{61C7A7C5-F51E-45A2-B6D4-973AE60FF3ED}"/>
              </a:ext>
            </a:extLst>
          </p:cNvPr>
          <p:cNvCxnSpPr>
            <a:cxnSpLocks/>
            <a:stCxn id="53" idx="3"/>
          </p:cNvCxnSpPr>
          <p:nvPr/>
        </p:nvCxnSpPr>
        <p:spPr>
          <a:xfrm>
            <a:off x="3131822" y="3760718"/>
            <a:ext cx="869676" cy="362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D01B459E-E111-4B3A-B0E6-254A060C1490}"/>
              </a:ext>
            </a:extLst>
          </p:cNvPr>
          <p:cNvSpPr txBox="1"/>
          <p:nvPr/>
        </p:nvSpPr>
        <p:spPr>
          <a:xfrm>
            <a:off x="3434963" y="3711126"/>
            <a:ext cx="667910" cy="230832"/>
          </a:xfrm>
          <a:prstGeom prst="rect">
            <a:avLst/>
          </a:prstGeom>
          <a:noFill/>
        </p:spPr>
        <p:txBody>
          <a:bodyPr wrap="square" rtlCol="0">
            <a:spAutoFit/>
          </a:bodyPr>
          <a:lstStyle/>
          <a:p>
            <a:r>
              <a:rPr lang="en-US" sz="900" dirty="0"/>
              <a:t>Bad</a:t>
            </a:r>
            <a:endParaRPr lang="en-US" sz="1000" dirty="0"/>
          </a:p>
        </p:txBody>
      </p:sp>
      <p:sp>
        <p:nvSpPr>
          <p:cNvPr id="61" name="TextBox 60">
            <a:extLst>
              <a:ext uri="{FF2B5EF4-FFF2-40B4-BE49-F238E27FC236}">
                <a16:creationId xmlns:a16="http://schemas.microsoft.com/office/drawing/2014/main" id="{EB9129F9-63F7-4125-BC66-AAB46F61C039}"/>
              </a:ext>
            </a:extLst>
          </p:cNvPr>
          <p:cNvSpPr txBox="1"/>
          <p:nvPr/>
        </p:nvSpPr>
        <p:spPr>
          <a:xfrm>
            <a:off x="2596101" y="4123199"/>
            <a:ext cx="667910" cy="230832"/>
          </a:xfrm>
          <a:prstGeom prst="rect">
            <a:avLst/>
          </a:prstGeom>
          <a:noFill/>
        </p:spPr>
        <p:txBody>
          <a:bodyPr wrap="square" rtlCol="0">
            <a:spAutoFit/>
          </a:bodyPr>
          <a:lstStyle/>
          <a:p>
            <a:r>
              <a:rPr lang="en-US" sz="900" dirty="0"/>
              <a:t>OK</a:t>
            </a:r>
            <a:endParaRPr lang="en-US" sz="1000" dirty="0"/>
          </a:p>
        </p:txBody>
      </p:sp>
      <p:sp>
        <p:nvSpPr>
          <p:cNvPr id="62" name="TextBox 61">
            <a:extLst>
              <a:ext uri="{FF2B5EF4-FFF2-40B4-BE49-F238E27FC236}">
                <a16:creationId xmlns:a16="http://schemas.microsoft.com/office/drawing/2014/main" id="{E7635C55-BC3F-4D30-BCF0-BEC143242AED}"/>
              </a:ext>
            </a:extLst>
          </p:cNvPr>
          <p:cNvSpPr txBox="1"/>
          <p:nvPr/>
        </p:nvSpPr>
        <p:spPr>
          <a:xfrm>
            <a:off x="2596101" y="4977680"/>
            <a:ext cx="667910" cy="230832"/>
          </a:xfrm>
          <a:prstGeom prst="rect">
            <a:avLst/>
          </a:prstGeom>
          <a:noFill/>
        </p:spPr>
        <p:txBody>
          <a:bodyPr wrap="square" rtlCol="0">
            <a:spAutoFit/>
          </a:bodyPr>
          <a:lstStyle/>
          <a:p>
            <a:r>
              <a:rPr lang="en-US" sz="900" dirty="0"/>
              <a:t>OK</a:t>
            </a:r>
            <a:endParaRPr lang="en-US" sz="1000" dirty="0"/>
          </a:p>
        </p:txBody>
      </p:sp>
      <p:sp>
        <p:nvSpPr>
          <p:cNvPr id="65" name="TextBox 64">
            <a:extLst>
              <a:ext uri="{FF2B5EF4-FFF2-40B4-BE49-F238E27FC236}">
                <a16:creationId xmlns:a16="http://schemas.microsoft.com/office/drawing/2014/main" id="{CC859BD1-0778-4CF9-B02D-0B3A11E2E186}"/>
              </a:ext>
            </a:extLst>
          </p:cNvPr>
          <p:cNvSpPr txBox="1"/>
          <p:nvPr/>
        </p:nvSpPr>
        <p:spPr>
          <a:xfrm>
            <a:off x="3982799" y="4049159"/>
            <a:ext cx="1469337" cy="523220"/>
          </a:xfrm>
          <a:prstGeom prst="rect">
            <a:avLst/>
          </a:prstGeom>
          <a:noFill/>
        </p:spPr>
        <p:txBody>
          <a:bodyPr wrap="square" rtlCol="0">
            <a:spAutoFit/>
          </a:bodyPr>
          <a:lstStyle/>
          <a:p>
            <a:r>
              <a:rPr lang="en-US" sz="1400" dirty="0"/>
              <a:t>Send Shutdown Method</a:t>
            </a:r>
          </a:p>
        </p:txBody>
      </p:sp>
      <p:cxnSp>
        <p:nvCxnSpPr>
          <p:cNvPr id="67" name="Straight Arrow Connector 66">
            <a:extLst>
              <a:ext uri="{FF2B5EF4-FFF2-40B4-BE49-F238E27FC236}">
                <a16:creationId xmlns:a16="http://schemas.microsoft.com/office/drawing/2014/main" id="{4C793B7A-84F3-4E24-BFBC-42CC43EF0578}"/>
              </a:ext>
            </a:extLst>
          </p:cNvPr>
          <p:cNvCxnSpPr>
            <a:cxnSpLocks/>
            <a:stCxn id="54" idx="3"/>
          </p:cNvCxnSpPr>
          <p:nvPr/>
        </p:nvCxnSpPr>
        <p:spPr>
          <a:xfrm flipV="1">
            <a:off x="3089082" y="4445534"/>
            <a:ext cx="912416" cy="261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746D6AFD-BE1F-49A5-9491-C511DDD963A8}"/>
              </a:ext>
            </a:extLst>
          </p:cNvPr>
          <p:cNvSpPr txBox="1"/>
          <p:nvPr/>
        </p:nvSpPr>
        <p:spPr>
          <a:xfrm>
            <a:off x="3218953" y="4362957"/>
            <a:ext cx="667910" cy="230832"/>
          </a:xfrm>
          <a:prstGeom prst="rect">
            <a:avLst/>
          </a:prstGeom>
          <a:noFill/>
        </p:spPr>
        <p:txBody>
          <a:bodyPr wrap="square" rtlCol="0">
            <a:spAutoFit/>
          </a:bodyPr>
          <a:lstStyle/>
          <a:p>
            <a:r>
              <a:rPr lang="en-US" sz="900" dirty="0"/>
              <a:t>Bad</a:t>
            </a:r>
            <a:endParaRPr lang="en-US" sz="1000" dirty="0"/>
          </a:p>
        </p:txBody>
      </p:sp>
      <p:sp>
        <p:nvSpPr>
          <p:cNvPr id="71" name="TextBox 70">
            <a:extLst>
              <a:ext uri="{FF2B5EF4-FFF2-40B4-BE49-F238E27FC236}">
                <a16:creationId xmlns:a16="http://schemas.microsoft.com/office/drawing/2014/main" id="{6329737F-C259-4663-9DFB-105E042FCB1C}"/>
              </a:ext>
            </a:extLst>
          </p:cNvPr>
          <p:cNvSpPr txBox="1"/>
          <p:nvPr/>
        </p:nvSpPr>
        <p:spPr>
          <a:xfrm>
            <a:off x="6838834" y="4021297"/>
            <a:ext cx="1952046" cy="523220"/>
          </a:xfrm>
          <a:prstGeom prst="rect">
            <a:avLst/>
          </a:prstGeom>
          <a:noFill/>
        </p:spPr>
        <p:txBody>
          <a:bodyPr wrap="square" rtlCol="0">
            <a:spAutoFit/>
          </a:bodyPr>
          <a:lstStyle/>
          <a:p>
            <a:r>
              <a:rPr lang="en-US" sz="1400" dirty="0"/>
              <a:t>Receive Shutdown method</a:t>
            </a:r>
          </a:p>
        </p:txBody>
      </p:sp>
      <p:cxnSp>
        <p:nvCxnSpPr>
          <p:cNvPr id="72" name="Straight Arrow Connector 71">
            <a:extLst>
              <a:ext uri="{FF2B5EF4-FFF2-40B4-BE49-F238E27FC236}">
                <a16:creationId xmlns:a16="http://schemas.microsoft.com/office/drawing/2014/main" id="{972D94A0-5408-4212-8E1C-AE74CFB3FB5D}"/>
              </a:ext>
            </a:extLst>
          </p:cNvPr>
          <p:cNvCxnSpPr>
            <a:cxnSpLocks/>
          </p:cNvCxnSpPr>
          <p:nvPr/>
        </p:nvCxnSpPr>
        <p:spPr>
          <a:xfrm>
            <a:off x="5581817" y="4282907"/>
            <a:ext cx="9303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1117387B-AF87-41AF-BE75-3156CD471FBD}"/>
              </a:ext>
            </a:extLst>
          </p:cNvPr>
          <p:cNvCxnSpPr/>
          <p:nvPr/>
        </p:nvCxnSpPr>
        <p:spPr>
          <a:xfrm>
            <a:off x="8357533" y="4315907"/>
            <a:ext cx="4333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274BCEA-2593-4C87-A5E6-2ADEA3EE8D0F}"/>
              </a:ext>
            </a:extLst>
          </p:cNvPr>
          <p:cNvSpPr txBox="1"/>
          <p:nvPr/>
        </p:nvSpPr>
        <p:spPr>
          <a:xfrm>
            <a:off x="8790880" y="4137757"/>
            <a:ext cx="987949" cy="307777"/>
          </a:xfrm>
          <a:prstGeom prst="rect">
            <a:avLst/>
          </a:prstGeom>
          <a:noFill/>
        </p:spPr>
        <p:txBody>
          <a:bodyPr wrap="square" rtlCol="0">
            <a:spAutoFit/>
          </a:bodyPr>
          <a:lstStyle/>
          <a:p>
            <a:r>
              <a:rPr lang="en-US" sz="1400" dirty="0"/>
              <a:t>Shutdown</a:t>
            </a:r>
          </a:p>
        </p:txBody>
      </p:sp>
      <p:sp>
        <p:nvSpPr>
          <p:cNvPr id="76" name="TextBox 75">
            <a:extLst>
              <a:ext uri="{FF2B5EF4-FFF2-40B4-BE49-F238E27FC236}">
                <a16:creationId xmlns:a16="http://schemas.microsoft.com/office/drawing/2014/main" id="{D9138EF0-09F1-49A1-9C6D-3372210F5DFF}"/>
              </a:ext>
            </a:extLst>
          </p:cNvPr>
          <p:cNvSpPr txBox="1"/>
          <p:nvPr/>
        </p:nvSpPr>
        <p:spPr>
          <a:xfrm>
            <a:off x="2188925" y="5373450"/>
            <a:ext cx="1651887" cy="430887"/>
          </a:xfrm>
          <a:prstGeom prst="rect">
            <a:avLst/>
          </a:prstGeom>
          <a:noFill/>
        </p:spPr>
        <p:txBody>
          <a:bodyPr wrap="square" rtlCol="0">
            <a:spAutoFit/>
          </a:bodyPr>
          <a:lstStyle/>
          <a:p>
            <a:r>
              <a:rPr lang="en-US" sz="1100" dirty="0"/>
              <a:t>Find next method in </a:t>
            </a:r>
            <a:r>
              <a:rPr lang="en-US" sz="1100" dirty="0" err="1"/>
              <a:t>samplelistqueue.json</a:t>
            </a:r>
            <a:endParaRPr lang="en-US" sz="1100" dirty="0"/>
          </a:p>
        </p:txBody>
      </p:sp>
      <p:cxnSp>
        <p:nvCxnSpPr>
          <p:cNvPr id="78" name="Connector: Elbow 77">
            <a:extLst>
              <a:ext uri="{FF2B5EF4-FFF2-40B4-BE49-F238E27FC236}">
                <a16:creationId xmlns:a16="http://schemas.microsoft.com/office/drawing/2014/main" id="{6B26F444-DB6E-4145-997B-56508282EADC}"/>
              </a:ext>
            </a:extLst>
          </p:cNvPr>
          <p:cNvCxnSpPr>
            <a:cxnSpLocks/>
          </p:cNvCxnSpPr>
          <p:nvPr/>
        </p:nvCxnSpPr>
        <p:spPr>
          <a:xfrm rot="16200000" flipH="1">
            <a:off x="2689466" y="5772212"/>
            <a:ext cx="536831" cy="6944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7E1F383F-0729-4D6D-A669-708999CC2852}"/>
              </a:ext>
            </a:extLst>
          </p:cNvPr>
          <p:cNvSpPr txBox="1"/>
          <p:nvPr/>
        </p:nvSpPr>
        <p:spPr>
          <a:xfrm>
            <a:off x="3396236" y="6040745"/>
            <a:ext cx="1370600" cy="523220"/>
          </a:xfrm>
          <a:prstGeom prst="rect">
            <a:avLst/>
          </a:prstGeom>
          <a:noFill/>
        </p:spPr>
        <p:txBody>
          <a:bodyPr wrap="square" rtlCol="0">
            <a:spAutoFit/>
          </a:bodyPr>
          <a:lstStyle/>
          <a:p>
            <a:r>
              <a:rPr lang="en-US" sz="1400" dirty="0"/>
              <a:t>Save method in </a:t>
            </a:r>
            <a:r>
              <a:rPr lang="en-US" sz="1400" dirty="0" err="1"/>
              <a:t>samplelist.json</a:t>
            </a:r>
            <a:endParaRPr lang="en-US" sz="1400" dirty="0"/>
          </a:p>
        </p:txBody>
      </p:sp>
      <p:cxnSp>
        <p:nvCxnSpPr>
          <p:cNvPr id="82" name="Connector: Elbow 81">
            <a:extLst>
              <a:ext uri="{FF2B5EF4-FFF2-40B4-BE49-F238E27FC236}">
                <a16:creationId xmlns:a16="http://schemas.microsoft.com/office/drawing/2014/main" id="{BAC9F49A-D0D7-474F-88E6-24C19C418928}"/>
              </a:ext>
            </a:extLst>
          </p:cNvPr>
          <p:cNvCxnSpPr>
            <a:cxnSpLocks/>
            <a:stCxn id="80" idx="3"/>
            <a:endCxn id="9" idx="3"/>
          </p:cNvCxnSpPr>
          <p:nvPr/>
        </p:nvCxnSpPr>
        <p:spPr>
          <a:xfrm flipV="1">
            <a:off x="4766836" y="2321012"/>
            <a:ext cx="3641670" cy="3981343"/>
          </a:xfrm>
          <a:prstGeom prst="bentConnector3">
            <a:avLst>
              <a:gd name="adj1" fmla="val 152784"/>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8157C1E0-C032-45D5-8674-8BEC1D2D2850}"/>
              </a:ext>
            </a:extLst>
          </p:cNvPr>
          <p:cNvSpPr txBox="1"/>
          <p:nvPr/>
        </p:nvSpPr>
        <p:spPr>
          <a:xfrm>
            <a:off x="555266" y="1583575"/>
            <a:ext cx="1694291" cy="338554"/>
          </a:xfrm>
          <a:prstGeom prst="rect">
            <a:avLst/>
          </a:prstGeom>
          <a:noFill/>
        </p:spPr>
        <p:txBody>
          <a:bodyPr wrap="square" rtlCol="0">
            <a:spAutoFit/>
          </a:bodyPr>
          <a:lstStyle/>
          <a:p>
            <a:r>
              <a:rPr lang="en-US" sz="800" dirty="0">
                <a:solidFill>
                  <a:srgbClr val="FF0000"/>
                </a:solidFill>
              </a:rPr>
              <a:t>*</a:t>
            </a:r>
            <a:r>
              <a:rPr lang="en-US" sz="800" dirty="0" err="1">
                <a:solidFill>
                  <a:srgbClr val="FF0000"/>
                </a:solidFill>
              </a:rPr>
              <a:t>samplelistqueue.json</a:t>
            </a:r>
            <a:r>
              <a:rPr lang="en-US" sz="800" dirty="0">
                <a:solidFill>
                  <a:srgbClr val="FF0000"/>
                </a:solidFill>
              </a:rPr>
              <a:t> is created from database worklist</a:t>
            </a:r>
          </a:p>
        </p:txBody>
      </p:sp>
    </p:spTree>
    <p:extLst>
      <p:ext uri="{BB962C8B-B14F-4D97-AF65-F5344CB8AC3E}">
        <p14:creationId xmlns:p14="http://schemas.microsoft.com/office/powerpoint/2010/main" val="3396188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4FFD-D6B3-4024-A76D-22D4B19625F0}"/>
              </a:ext>
            </a:extLst>
          </p:cNvPr>
          <p:cNvSpPr>
            <a:spLocks noGrp="1"/>
          </p:cNvSpPr>
          <p:nvPr>
            <p:ph type="title"/>
          </p:nvPr>
        </p:nvSpPr>
        <p:spPr/>
        <p:txBody>
          <a:bodyPr/>
          <a:lstStyle/>
          <a:p>
            <a:r>
              <a:rPr lang="en-US" dirty="0"/>
              <a:t>Reference Files</a:t>
            </a:r>
          </a:p>
        </p:txBody>
      </p:sp>
      <p:pic>
        <p:nvPicPr>
          <p:cNvPr id="5" name="Picture 4">
            <a:extLst>
              <a:ext uri="{FF2B5EF4-FFF2-40B4-BE49-F238E27FC236}">
                <a16:creationId xmlns:a16="http://schemas.microsoft.com/office/drawing/2014/main" id="{255DFF1E-34EB-4DEF-A446-E2369E0E5319}"/>
              </a:ext>
            </a:extLst>
          </p:cNvPr>
          <p:cNvPicPr>
            <a:picLocks noChangeAspect="1"/>
          </p:cNvPicPr>
          <p:nvPr/>
        </p:nvPicPr>
        <p:blipFill>
          <a:blip r:embed="rId2"/>
          <a:stretch>
            <a:fillRect/>
          </a:stretch>
        </p:blipFill>
        <p:spPr>
          <a:xfrm>
            <a:off x="455266" y="2448765"/>
            <a:ext cx="4193388" cy="2593794"/>
          </a:xfrm>
          <a:prstGeom prst="rect">
            <a:avLst/>
          </a:prstGeom>
        </p:spPr>
      </p:pic>
      <p:sp>
        <p:nvSpPr>
          <p:cNvPr id="6" name="Rectangle 5">
            <a:extLst>
              <a:ext uri="{FF2B5EF4-FFF2-40B4-BE49-F238E27FC236}">
                <a16:creationId xmlns:a16="http://schemas.microsoft.com/office/drawing/2014/main" id="{A8B11D3C-A73F-4341-8E70-19CA84031EA3}"/>
              </a:ext>
            </a:extLst>
          </p:cNvPr>
          <p:cNvSpPr/>
          <p:nvPr/>
        </p:nvSpPr>
        <p:spPr>
          <a:xfrm>
            <a:off x="940295" y="3037398"/>
            <a:ext cx="1268233" cy="1232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63640ED-6055-4833-8583-E9D577516F79}"/>
              </a:ext>
            </a:extLst>
          </p:cNvPr>
          <p:cNvPicPr>
            <a:picLocks noChangeAspect="1"/>
          </p:cNvPicPr>
          <p:nvPr/>
        </p:nvPicPr>
        <p:blipFill>
          <a:blip r:embed="rId3"/>
          <a:stretch>
            <a:fillRect/>
          </a:stretch>
        </p:blipFill>
        <p:spPr>
          <a:xfrm>
            <a:off x="5323640" y="3601401"/>
            <a:ext cx="2596757" cy="2510099"/>
          </a:xfrm>
          <a:prstGeom prst="rect">
            <a:avLst/>
          </a:prstGeom>
        </p:spPr>
      </p:pic>
      <p:pic>
        <p:nvPicPr>
          <p:cNvPr id="10" name="Picture 9">
            <a:extLst>
              <a:ext uri="{FF2B5EF4-FFF2-40B4-BE49-F238E27FC236}">
                <a16:creationId xmlns:a16="http://schemas.microsoft.com/office/drawing/2014/main" id="{C7D0B123-9373-40B3-BC6C-12E3F56DEC99}"/>
              </a:ext>
            </a:extLst>
          </p:cNvPr>
          <p:cNvPicPr>
            <a:picLocks noChangeAspect="1"/>
          </p:cNvPicPr>
          <p:nvPr/>
        </p:nvPicPr>
        <p:blipFill>
          <a:blip r:embed="rId4"/>
          <a:stretch>
            <a:fillRect/>
          </a:stretch>
        </p:blipFill>
        <p:spPr>
          <a:xfrm>
            <a:off x="9037085" y="1489313"/>
            <a:ext cx="2006916" cy="3937883"/>
          </a:xfrm>
          <a:prstGeom prst="rect">
            <a:avLst/>
          </a:prstGeom>
        </p:spPr>
      </p:pic>
      <p:pic>
        <p:nvPicPr>
          <p:cNvPr id="12" name="Picture 11">
            <a:extLst>
              <a:ext uri="{FF2B5EF4-FFF2-40B4-BE49-F238E27FC236}">
                <a16:creationId xmlns:a16="http://schemas.microsoft.com/office/drawing/2014/main" id="{00CE8594-3220-4264-8C72-BE863904E9E7}"/>
              </a:ext>
            </a:extLst>
          </p:cNvPr>
          <p:cNvPicPr>
            <a:picLocks noChangeAspect="1"/>
          </p:cNvPicPr>
          <p:nvPr/>
        </p:nvPicPr>
        <p:blipFill>
          <a:blip r:embed="rId5"/>
          <a:stretch>
            <a:fillRect/>
          </a:stretch>
        </p:blipFill>
        <p:spPr>
          <a:xfrm>
            <a:off x="5258052" y="748826"/>
            <a:ext cx="2898273" cy="1935337"/>
          </a:xfrm>
          <a:prstGeom prst="rect">
            <a:avLst/>
          </a:prstGeom>
        </p:spPr>
      </p:pic>
      <p:sp>
        <p:nvSpPr>
          <p:cNvPr id="13" name="TextBox 12">
            <a:extLst>
              <a:ext uri="{FF2B5EF4-FFF2-40B4-BE49-F238E27FC236}">
                <a16:creationId xmlns:a16="http://schemas.microsoft.com/office/drawing/2014/main" id="{C87882CB-C739-4AB7-9A9B-A1D47D8B2F29}"/>
              </a:ext>
            </a:extLst>
          </p:cNvPr>
          <p:cNvSpPr txBox="1"/>
          <p:nvPr/>
        </p:nvSpPr>
        <p:spPr>
          <a:xfrm>
            <a:off x="5223344" y="6175833"/>
            <a:ext cx="3351475" cy="646331"/>
          </a:xfrm>
          <a:prstGeom prst="rect">
            <a:avLst/>
          </a:prstGeom>
          <a:noFill/>
        </p:spPr>
        <p:txBody>
          <a:bodyPr wrap="square" rtlCol="0">
            <a:spAutoFit/>
          </a:bodyPr>
          <a:lstStyle/>
          <a:p>
            <a:r>
              <a:rPr lang="en-US" sz="1200" u="sng" dirty="0" err="1"/>
              <a:t>samplelist.json</a:t>
            </a:r>
            <a:r>
              <a:rPr lang="en-US" sz="1200" dirty="0"/>
              <a:t>: The current method that is going to get imported into </a:t>
            </a:r>
            <a:r>
              <a:rPr lang="en-US" sz="1200" dirty="0" err="1"/>
              <a:t>Trilution</a:t>
            </a:r>
            <a:r>
              <a:rPr lang="en-US" sz="1200" dirty="0"/>
              <a:t> and run or the method that is currently running.</a:t>
            </a:r>
          </a:p>
        </p:txBody>
      </p:sp>
      <p:sp>
        <p:nvSpPr>
          <p:cNvPr id="14" name="TextBox 13">
            <a:extLst>
              <a:ext uri="{FF2B5EF4-FFF2-40B4-BE49-F238E27FC236}">
                <a16:creationId xmlns:a16="http://schemas.microsoft.com/office/drawing/2014/main" id="{639B6076-E1FF-4EC6-A8D3-FEC85D8FF4BC}"/>
              </a:ext>
            </a:extLst>
          </p:cNvPr>
          <p:cNvSpPr txBox="1"/>
          <p:nvPr/>
        </p:nvSpPr>
        <p:spPr>
          <a:xfrm>
            <a:off x="5192464" y="2706071"/>
            <a:ext cx="3029447" cy="830997"/>
          </a:xfrm>
          <a:prstGeom prst="rect">
            <a:avLst/>
          </a:prstGeom>
          <a:noFill/>
        </p:spPr>
        <p:txBody>
          <a:bodyPr wrap="square" rtlCol="0">
            <a:spAutoFit/>
          </a:bodyPr>
          <a:lstStyle/>
          <a:p>
            <a:r>
              <a:rPr lang="en-US" sz="1200" u="sng" dirty="0"/>
              <a:t>error_log.txt</a:t>
            </a:r>
            <a:r>
              <a:rPr lang="en-US" sz="1200" dirty="0"/>
              <a:t>: Error log for the webpage. Deletes itself after it reaches 10000MB. Only ever really logs if pressures or standards are off.</a:t>
            </a:r>
            <a:endParaRPr lang="en-US" sz="1200" u="sng" dirty="0"/>
          </a:p>
        </p:txBody>
      </p:sp>
      <p:sp>
        <p:nvSpPr>
          <p:cNvPr id="15" name="TextBox 14">
            <a:extLst>
              <a:ext uri="{FF2B5EF4-FFF2-40B4-BE49-F238E27FC236}">
                <a16:creationId xmlns:a16="http://schemas.microsoft.com/office/drawing/2014/main" id="{4DA5BA81-F55F-42BA-AA6E-F6B071D94947}"/>
              </a:ext>
            </a:extLst>
          </p:cNvPr>
          <p:cNvSpPr txBox="1"/>
          <p:nvPr/>
        </p:nvSpPr>
        <p:spPr>
          <a:xfrm>
            <a:off x="8529795" y="5502363"/>
            <a:ext cx="3617843" cy="461665"/>
          </a:xfrm>
          <a:prstGeom prst="rect">
            <a:avLst/>
          </a:prstGeom>
          <a:noFill/>
        </p:spPr>
        <p:txBody>
          <a:bodyPr wrap="square" rtlCol="0">
            <a:spAutoFit/>
          </a:bodyPr>
          <a:lstStyle/>
          <a:p>
            <a:r>
              <a:rPr lang="en-US" sz="1200" u="sng" dirty="0" err="1"/>
              <a:t>samplelistqueue.json</a:t>
            </a:r>
            <a:r>
              <a:rPr lang="en-US" sz="1200" dirty="0"/>
              <a:t>: The entire worklist that is going to get sent to </a:t>
            </a:r>
            <a:r>
              <a:rPr lang="en-US" sz="1200" dirty="0" err="1"/>
              <a:t>trilution</a:t>
            </a:r>
            <a:r>
              <a:rPr lang="en-US" sz="1200" dirty="0"/>
              <a:t>. </a:t>
            </a:r>
            <a:endParaRPr lang="en-US" sz="1200" u="sng" dirty="0"/>
          </a:p>
        </p:txBody>
      </p:sp>
    </p:spTree>
    <p:extLst>
      <p:ext uri="{BB962C8B-B14F-4D97-AF65-F5344CB8AC3E}">
        <p14:creationId xmlns:p14="http://schemas.microsoft.com/office/powerpoint/2010/main" val="1604256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A413A54-079C-4F70-93D8-B0AA713437F2}"/>
              </a:ext>
            </a:extLst>
          </p:cNvPr>
          <p:cNvPicPr>
            <a:picLocks noChangeAspect="1"/>
          </p:cNvPicPr>
          <p:nvPr/>
        </p:nvPicPr>
        <p:blipFill>
          <a:blip r:embed="rId3"/>
          <a:stretch>
            <a:fillRect/>
          </a:stretch>
        </p:blipFill>
        <p:spPr>
          <a:xfrm>
            <a:off x="736241" y="1292722"/>
            <a:ext cx="5312744" cy="5200153"/>
          </a:xfrm>
          <a:prstGeom prst="rect">
            <a:avLst/>
          </a:prstGeom>
        </p:spPr>
      </p:pic>
      <p:sp>
        <p:nvSpPr>
          <p:cNvPr id="2" name="Title 1">
            <a:extLst>
              <a:ext uri="{FF2B5EF4-FFF2-40B4-BE49-F238E27FC236}">
                <a16:creationId xmlns:a16="http://schemas.microsoft.com/office/drawing/2014/main" id="{CC747DE1-667E-4BE3-ADE4-D7B9C7F290B1}"/>
              </a:ext>
            </a:extLst>
          </p:cNvPr>
          <p:cNvSpPr>
            <a:spLocks noGrp="1"/>
          </p:cNvSpPr>
          <p:nvPr>
            <p:ph type="title"/>
          </p:nvPr>
        </p:nvSpPr>
        <p:spPr/>
        <p:txBody>
          <a:bodyPr/>
          <a:lstStyle/>
          <a:p>
            <a:r>
              <a:rPr lang="en-US" dirty="0" err="1"/>
              <a:t>config.json</a:t>
            </a:r>
            <a:endParaRPr lang="en-US" dirty="0"/>
          </a:p>
        </p:txBody>
      </p:sp>
      <p:sp>
        <p:nvSpPr>
          <p:cNvPr id="3" name="Content Placeholder 2">
            <a:extLst>
              <a:ext uri="{FF2B5EF4-FFF2-40B4-BE49-F238E27FC236}">
                <a16:creationId xmlns:a16="http://schemas.microsoft.com/office/drawing/2014/main" id="{C6DD3A87-2C83-49FB-86BA-AE23CAEFA45F}"/>
              </a:ext>
            </a:extLst>
          </p:cNvPr>
          <p:cNvSpPr>
            <a:spLocks noGrp="1"/>
          </p:cNvSpPr>
          <p:nvPr>
            <p:ph idx="1"/>
          </p:nvPr>
        </p:nvSpPr>
        <p:spPr>
          <a:xfrm>
            <a:off x="7219784" y="1825625"/>
            <a:ext cx="4134016" cy="4351338"/>
          </a:xfrm>
        </p:spPr>
        <p:txBody>
          <a:bodyPr>
            <a:normAutofit fontScale="92500" lnSpcReduction="10000"/>
          </a:bodyPr>
          <a:lstStyle/>
          <a:p>
            <a:r>
              <a:rPr lang="en-US" dirty="0"/>
              <a:t>Important things you can change</a:t>
            </a:r>
          </a:p>
          <a:p>
            <a:pPr lvl="1"/>
            <a:r>
              <a:rPr lang="en-US" dirty="0"/>
              <a:t>Range of samples you want in between standards</a:t>
            </a:r>
          </a:p>
          <a:p>
            <a:pPr lvl="1"/>
            <a:r>
              <a:rPr lang="en-US" dirty="0"/>
              <a:t>Range of how far standard peaks need to be off before it throws an error.</a:t>
            </a:r>
          </a:p>
          <a:p>
            <a:pPr lvl="1"/>
            <a:r>
              <a:rPr lang="en-US" dirty="0"/>
              <a:t>Method names if changed.</a:t>
            </a:r>
          </a:p>
          <a:p>
            <a:r>
              <a:rPr lang="en-US" dirty="0"/>
              <a:t>Don’t change anything with “” because it is likely something that gets added the code later on. </a:t>
            </a:r>
          </a:p>
        </p:txBody>
      </p:sp>
      <p:pic>
        <p:nvPicPr>
          <p:cNvPr id="7" name="Picture 6">
            <a:extLst>
              <a:ext uri="{FF2B5EF4-FFF2-40B4-BE49-F238E27FC236}">
                <a16:creationId xmlns:a16="http://schemas.microsoft.com/office/drawing/2014/main" id="{B80B9C2B-410F-49F6-A6FC-0C756C434B2D}"/>
              </a:ext>
            </a:extLst>
          </p:cNvPr>
          <p:cNvPicPr>
            <a:picLocks noChangeAspect="1"/>
          </p:cNvPicPr>
          <p:nvPr/>
        </p:nvPicPr>
        <p:blipFill>
          <a:blip r:embed="rId4"/>
          <a:stretch>
            <a:fillRect/>
          </a:stretch>
        </p:blipFill>
        <p:spPr>
          <a:xfrm>
            <a:off x="3558745" y="4094920"/>
            <a:ext cx="2157626" cy="2363007"/>
          </a:xfrm>
          <a:prstGeom prst="rect">
            <a:avLst/>
          </a:prstGeom>
        </p:spPr>
      </p:pic>
      <p:cxnSp>
        <p:nvCxnSpPr>
          <p:cNvPr id="9" name="Straight Arrow Connector 8">
            <a:extLst>
              <a:ext uri="{FF2B5EF4-FFF2-40B4-BE49-F238E27FC236}">
                <a16:creationId xmlns:a16="http://schemas.microsoft.com/office/drawing/2014/main" id="{1E5DAF3A-B584-4CA8-A522-60121D1FAE47}"/>
              </a:ext>
            </a:extLst>
          </p:cNvPr>
          <p:cNvCxnSpPr>
            <a:cxnSpLocks/>
          </p:cNvCxnSpPr>
          <p:nvPr/>
        </p:nvCxnSpPr>
        <p:spPr>
          <a:xfrm flipH="1" flipV="1">
            <a:off x="1856630" y="1494845"/>
            <a:ext cx="5844209" cy="1148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C3C75A7-618D-4BD3-9857-561831F03F7B}"/>
              </a:ext>
            </a:extLst>
          </p:cNvPr>
          <p:cNvCxnSpPr>
            <a:cxnSpLocks/>
          </p:cNvCxnSpPr>
          <p:nvPr/>
        </p:nvCxnSpPr>
        <p:spPr>
          <a:xfrm flipH="1" flipV="1">
            <a:off x="1729409" y="1728455"/>
            <a:ext cx="5971429" cy="1519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CD2DBF0-FE8C-4C03-8B77-5AD116A37341}"/>
              </a:ext>
            </a:extLst>
          </p:cNvPr>
          <p:cNvCxnSpPr>
            <a:cxnSpLocks/>
          </p:cNvCxnSpPr>
          <p:nvPr/>
        </p:nvCxnSpPr>
        <p:spPr>
          <a:xfrm flipH="1" flipV="1">
            <a:off x="2317805" y="2740980"/>
            <a:ext cx="5383033" cy="1405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0719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CF1D3-8B0F-4D96-B483-489FBE241821}"/>
              </a:ext>
            </a:extLst>
          </p:cNvPr>
          <p:cNvSpPr>
            <a:spLocks noGrp="1"/>
          </p:cNvSpPr>
          <p:nvPr>
            <p:ph type="title"/>
          </p:nvPr>
        </p:nvSpPr>
        <p:spPr/>
        <p:txBody>
          <a:bodyPr/>
          <a:lstStyle/>
          <a:p>
            <a:r>
              <a:rPr lang="en-US" dirty="0"/>
              <a:t>reference_std.csv</a:t>
            </a:r>
          </a:p>
        </p:txBody>
      </p:sp>
      <p:sp>
        <p:nvSpPr>
          <p:cNvPr id="3" name="Content Placeholder 2">
            <a:extLst>
              <a:ext uri="{FF2B5EF4-FFF2-40B4-BE49-F238E27FC236}">
                <a16:creationId xmlns:a16="http://schemas.microsoft.com/office/drawing/2014/main" id="{1AD68F42-42ED-4A64-846E-20806DE22CD4}"/>
              </a:ext>
            </a:extLst>
          </p:cNvPr>
          <p:cNvSpPr>
            <a:spLocks noGrp="1"/>
          </p:cNvSpPr>
          <p:nvPr>
            <p:ph idx="1"/>
          </p:nvPr>
        </p:nvSpPr>
        <p:spPr>
          <a:xfrm>
            <a:off x="838200" y="3136789"/>
            <a:ext cx="10515600" cy="3040173"/>
          </a:xfrm>
        </p:spPr>
        <p:txBody>
          <a:bodyPr/>
          <a:lstStyle/>
          <a:p>
            <a:r>
              <a:rPr lang="en-US" dirty="0"/>
              <a:t>This is the standard that all standards during the run get compared to. </a:t>
            </a:r>
          </a:p>
          <a:p>
            <a:r>
              <a:rPr lang="en-US" dirty="0"/>
              <a:t>Can change any of the numbers on here.</a:t>
            </a:r>
          </a:p>
          <a:p>
            <a:r>
              <a:rPr lang="en-US" dirty="0"/>
              <a:t>Height and FWHM calculated by script. (tolerance = max value / 10)</a:t>
            </a:r>
          </a:p>
          <a:p>
            <a:r>
              <a:rPr lang="en-US" dirty="0" err="1"/>
              <a:t>most_recent_standard.json</a:t>
            </a:r>
            <a:r>
              <a:rPr lang="en-US" dirty="0"/>
              <a:t> is the standard from the Gilson run most recently that is getting compared with this standard</a:t>
            </a:r>
          </a:p>
          <a:p>
            <a:endParaRPr lang="en-US" dirty="0"/>
          </a:p>
        </p:txBody>
      </p:sp>
      <p:pic>
        <p:nvPicPr>
          <p:cNvPr id="5" name="Picture 4">
            <a:extLst>
              <a:ext uri="{FF2B5EF4-FFF2-40B4-BE49-F238E27FC236}">
                <a16:creationId xmlns:a16="http://schemas.microsoft.com/office/drawing/2014/main" id="{6B15256E-B3A6-48D3-9D25-292A64B914B5}"/>
              </a:ext>
            </a:extLst>
          </p:cNvPr>
          <p:cNvPicPr>
            <a:picLocks noChangeAspect="1"/>
          </p:cNvPicPr>
          <p:nvPr/>
        </p:nvPicPr>
        <p:blipFill>
          <a:blip r:embed="rId2"/>
          <a:stretch>
            <a:fillRect/>
          </a:stretch>
        </p:blipFill>
        <p:spPr>
          <a:xfrm>
            <a:off x="1047835" y="1690688"/>
            <a:ext cx="9563591" cy="1104957"/>
          </a:xfrm>
          <a:prstGeom prst="rect">
            <a:avLst/>
          </a:prstGeom>
        </p:spPr>
      </p:pic>
    </p:spTree>
    <p:extLst>
      <p:ext uri="{BB962C8B-B14F-4D97-AF65-F5344CB8AC3E}">
        <p14:creationId xmlns:p14="http://schemas.microsoft.com/office/powerpoint/2010/main" val="4272930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7A34-C8D6-4DD0-8CCA-91EFAE21F67C}"/>
              </a:ext>
            </a:extLst>
          </p:cNvPr>
          <p:cNvSpPr>
            <a:spLocks noGrp="1"/>
          </p:cNvSpPr>
          <p:nvPr>
            <p:ph type="title"/>
          </p:nvPr>
        </p:nvSpPr>
        <p:spPr/>
        <p:txBody>
          <a:bodyPr/>
          <a:lstStyle/>
          <a:p>
            <a:r>
              <a:rPr lang="en-US" dirty="0" err="1"/>
              <a:t>Sharuya’s</a:t>
            </a:r>
            <a:r>
              <a:rPr lang="en-US" dirty="0"/>
              <a:t> App</a:t>
            </a:r>
          </a:p>
        </p:txBody>
      </p:sp>
      <p:sp>
        <p:nvSpPr>
          <p:cNvPr id="12" name="TextBox 11">
            <a:extLst>
              <a:ext uri="{FF2B5EF4-FFF2-40B4-BE49-F238E27FC236}">
                <a16:creationId xmlns:a16="http://schemas.microsoft.com/office/drawing/2014/main" id="{ECEB6873-343E-4024-AF26-17A1CA27B9AD}"/>
              </a:ext>
            </a:extLst>
          </p:cNvPr>
          <p:cNvSpPr txBox="1"/>
          <p:nvPr/>
        </p:nvSpPr>
        <p:spPr>
          <a:xfrm>
            <a:off x="274320" y="4699221"/>
            <a:ext cx="1169636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First page is reference_std.csv</a:t>
            </a:r>
          </a:p>
          <a:p>
            <a:pPr marL="285750" indent="-285750">
              <a:buFont typeface="Arial" panose="020B0604020202020204" pitchFamily="34" charset="0"/>
              <a:buChar char="•"/>
            </a:pPr>
            <a:r>
              <a:rPr lang="en-US" dirty="0"/>
              <a:t>Updates automatically every 10 seconds</a:t>
            </a:r>
          </a:p>
          <a:p>
            <a:pPr marL="285750" indent="-285750">
              <a:buFont typeface="Arial" panose="020B0604020202020204" pitchFamily="34" charset="0"/>
              <a:buChar char="•"/>
            </a:pPr>
            <a:r>
              <a:rPr lang="en-US" dirty="0"/>
              <a:t>Automatically imports the most recent standard</a:t>
            </a:r>
          </a:p>
          <a:p>
            <a:pPr marL="285750" indent="-285750">
              <a:buFont typeface="Arial" panose="020B0604020202020204" pitchFamily="34" charset="0"/>
              <a:buChar char="•"/>
            </a:pPr>
            <a:r>
              <a:rPr lang="en-US" dirty="0"/>
              <a:t>Only position is what it checks as of right now</a:t>
            </a:r>
          </a:p>
        </p:txBody>
      </p:sp>
      <p:pic>
        <p:nvPicPr>
          <p:cNvPr id="8" name="Picture 7">
            <a:extLst>
              <a:ext uri="{FF2B5EF4-FFF2-40B4-BE49-F238E27FC236}">
                <a16:creationId xmlns:a16="http://schemas.microsoft.com/office/drawing/2014/main" id="{3E7A8284-21C8-44FA-8BEF-6406AA7D43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249" y="1544770"/>
            <a:ext cx="3636913" cy="2590417"/>
          </a:xfrm>
          <a:prstGeom prst="rect">
            <a:avLst/>
          </a:prstGeom>
        </p:spPr>
      </p:pic>
      <p:pic>
        <p:nvPicPr>
          <p:cNvPr id="10" name="Picture 9">
            <a:extLst>
              <a:ext uri="{FF2B5EF4-FFF2-40B4-BE49-F238E27FC236}">
                <a16:creationId xmlns:a16="http://schemas.microsoft.com/office/drawing/2014/main" id="{288D9103-0002-4591-B039-68D3ED2B55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7163" y="1544770"/>
            <a:ext cx="4063526" cy="2894275"/>
          </a:xfrm>
          <a:prstGeom prst="rect">
            <a:avLst/>
          </a:prstGeom>
        </p:spPr>
      </p:pic>
      <p:pic>
        <p:nvPicPr>
          <p:cNvPr id="4" name="Picture 3">
            <a:extLst>
              <a:ext uri="{FF2B5EF4-FFF2-40B4-BE49-F238E27FC236}">
                <a16:creationId xmlns:a16="http://schemas.microsoft.com/office/drawing/2014/main" id="{E25E6363-E7C9-4C18-B67E-A98463EEC1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536" y="1622066"/>
            <a:ext cx="3337672" cy="2429124"/>
          </a:xfrm>
          <a:prstGeom prst="rect">
            <a:avLst/>
          </a:prstGeom>
        </p:spPr>
      </p:pic>
    </p:spTree>
    <p:extLst>
      <p:ext uri="{BB962C8B-B14F-4D97-AF65-F5344CB8AC3E}">
        <p14:creationId xmlns:p14="http://schemas.microsoft.com/office/powerpoint/2010/main" val="52437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7A53AF-EE5A-4FBE-9559-75D7D0C1923C}"/>
              </a:ext>
            </a:extLst>
          </p:cNvPr>
          <p:cNvPicPr>
            <a:picLocks noChangeAspect="1"/>
          </p:cNvPicPr>
          <p:nvPr/>
        </p:nvPicPr>
        <p:blipFill>
          <a:blip r:embed="rId3"/>
          <a:stretch>
            <a:fillRect/>
          </a:stretch>
        </p:blipFill>
        <p:spPr>
          <a:xfrm>
            <a:off x="1474966" y="1372125"/>
            <a:ext cx="9782755" cy="5203702"/>
          </a:xfrm>
          <a:prstGeom prst="rect">
            <a:avLst/>
          </a:prstGeom>
        </p:spPr>
      </p:pic>
      <p:sp>
        <p:nvSpPr>
          <p:cNvPr id="2" name="Title 1">
            <a:extLst>
              <a:ext uri="{FF2B5EF4-FFF2-40B4-BE49-F238E27FC236}">
                <a16:creationId xmlns:a16="http://schemas.microsoft.com/office/drawing/2014/main" id="{3C0C525E-8089-4B30-9A6E-EE5325233EFC}"/>
              </a:ext>
            </a:extLst>
          </p:cNvPr>
          <p:cNvSpPr>
            <a:spLocks noGrp="1"/>
          </p:cNvSpPr>
          <p:nvPr>
            <p:ph type="title"/>
          </p:nvPr>
        </p:nvSpPr>
        <p:spPr/>
        <p:txBody>
          <a:bodyPr/>
          <a:lstStyle/>
          <a:p>
            <a:r>
              <a:rPr lang="en-US" dirty="0"/>
              <a:t>Web Page</a:t>
            </a:r>
          </a:p>
        </p:txBody>
      </p:sp>
      <p:sp>
        <p:nvSpPr>
          <p:cNvPr id="10" name="Right Brace 9">
            <a:extLst>
              <a:ext uri="{FF2B5EF4-FFF2-40B4-BE49-F238E27FC236}">
                <a16:creationId xmlns:a16="http://schemas.microsoft.com/office/drawing/2014/main" id="{A358FBC5-DF2A-49C5-88BF-28BD4827E392}"/>
              </a:ext>
            </a:extLst>
          </p:cNvPr>
          <p:cNvSpPr/>
          <p:nvPr/>
        </p:nvSpPr>
        <p:spPr>
          <a:xfrm>
            <a:off x="6988938" y="2266547"/>
            <a:ext cx="262393" cy="4279253"/>
          </a:xfrm>
          <a:prstGeom prst="rightBrace">
            <a:avLst>
              <a:gd name="adj1" fmla="val 0"/>
              <a:gd name="adj2" fmla="val 5090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A2DD9294-2621-4239-B6F0-97B2A7E068A5}"/>
              </a:ext>
            </a:extLst>
          </p:cNvPr>
          <p:cNvSpPr txBox="1"/>
          <p:nvPr/>
        </p:nvSpPr>
        <p:spPr>
          <a:xfrm>
            <a:off x="7287773" y="4226978"/>
            <a:ext cx="1200647" cy="461665"/>
          </a:xfrm>
          <a:prstGeom prst="rect">
            <a:avLst/>
          </a:prstGeom>
          <a:noFill/>
        </p:spPr>
        <p:txBody>
          <a:bodyPr wrap="square" rtlCol="0">
            <a:spAutoFit/>
          </a:bodyPr>
          <a:lstStyle/>
          <a:p>
            <a:r>
              <a:rPr lang="en-US" sz="1200" dirty="0"/>
              <a:t>List of Methods (each a button)</a:t>
            </a:r>
          </a:p>
        </p:txBody>
      </p:sp>
      <p:sp>
        <p:nvSpPr>
          <p:cNvPr id="12" name="TextBox 11">
            <a:extLst>
              <a:ext uri="{FF2B5EF4-FFF2-40B4-BE49-F238E27FC236}">
                <a16:creationId xmlns:a16="http://schemas.microsoft.com/office/drawing/2014/main" id="{66370276-043D-494E-97D8-B4C41798C43D}"/>
              </a:ext>
            </a:extLst>
          </p:cNvPr>
          <p:cNvSpPr txBox="1"/>
          <p:nvPr/>
        </p:nvSpPr>
        <p:spPr>
          <a:xfrm>
            <a:off x="1855505" y="1899898"/>
            <a:ext cx="628153" cy="276999"/>
          </a:xfrm>
          <a:prstGeom prst="rect">
            <a:avLst/>
          </a:prstGeom>
          <a:noFill/>
        </p:spPr>
        <p:txBody>
          <a:bodyPr wrap="square" rtlCol="0">
            <a:spAutoFit/>
          </a:bodyPr>
          <a:lstStyle/>
          <a:p>
            <a:r>
              <a:rPr lang="en-US" sz="1200" dirty="0"/>
              <a:t>URL</a:t>
            </a:r>
            <a:endParaRPr lang="en-US" dirty="0"/>
          </a:p>
        </p:txBody>
      </p:sp>
      <p:cxnSp>
        <p:nvCxnSpPr>
          <p:cNvPr id="14" name="Straight Arrow Connector 13">
            <a:extLst>
              <a:ext uri="{FF2B5EF4-FFF2-40B4-BE49-F238E27FC236}">
                <a16:creationId xmlns:a16="http://schemas.microsoft.com/office/drawing/2014/main" id="{CEBCA932-C8FA-4035-96C2-9C4770941A09}"/>
              </a:ext>
            </a:extLst>
          </p:cNvPr>
          <p:cNvCxnSpPr/>
          <p:nvPr/>
        </p:nvCxnSpPr>
        <p:spPr>
          <a:xfrm flipV="1">
            <a:off x="2051435" y="1480180"/>
            <a:ext cx="0" cy="421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AF1277A-7E30-4111-B64E-CCAA62C91EFE}"/>
              </a:ext>
            </a:extLst>
          </p:cNvPr>
          <p:cNvCxnSpPr>
            <a:cxnSpLocks/>
          </p:cNvCxnSpPr>
          <p:nvPr/>
        </p:nvCxnSpPr>
        <p:spPr>
          <a:xfrm flipV="1">
            <a:off x="5182692" y="2305397"/>
            <a:ext cx="0" cy="712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594685B-5573-4959-A78A-A2C807043F02}"/>
              </a:ext>
            </a:extLst>
          </p:cNvPr>
          <p:cNvSpPr txBox="1"/>
          <p:nvPr/>
        </p:nvSpPr>
        <p:spPr>
          <a:xfrm>
            <a:off x="4778214" y="3024710"/>
            <a:ext cx="976887" cy="276999"/>
          </a:xfrm>
          <a:prstGeom prst="rect">
            <a:avLst/>
          </a:prstGeom>
          <a:noFill/>
        </p:spPr>
        <p:txBody>
          <a:bodyPr wrap="square" rtlCol="0">
            <a:spAutoFit/>
          </a:bodyPr>
          <a:lstStyle/>
          <a:p>
            <a:r>
              <a:rPr lang="en-US" sz="1200" dirty="0"/>
              <a:t>Error Log</a:t>
            </a:r>
          </a:p>
        </p:txBody>
      </p:sp>
      <p:cxnSp>
        <p:nvCxnSpPr>
          <p:cNvPr id="19" name="Straight Arrow Connector 18">
            <a:extLst>
              <a:ext uri="{FF2B5EF4-FFF2-40B4-BE49-F238E27FC236}">
                <a16:creationId xmlns:a16="http://schemas.microsoft.com/office/drawing/2014/main" id="{47FBC14E-78C1-45CF-AB4D-8342F81C19A5}"/>
              </a:ext>
            </a:extLst>
          </p:cNvPr>
          <p:cNvCxnSpPr/>
          <p:nvPr/>
        </p:nvCxnSpPr>
        <p:spPr>
          <a:xfrm flipH="1">
            <a:off x="6647237" y="1834077"/>
            <a:ext cx="5526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C0D0AF3-6727-45E2-82DA-4CDA7B39E92D}"/>
              </a:ext>
            </a:extLst>
          </p:cNvPr>
          <p:cNvSpPr txBox="1"/>
          <p:nvPr/>
        </p:nvSpPr>
        <p:spPr>
          <a:xfrm>
            <a:off x="7211218" y="1695577"/>
            <a:ext cx="1643674" cy="276999"/>
          </a:xfrm>
          <a:prstGeom prst="rect">
            <a:avLst/>
          </a:prstGeom>
          <a:noFill/>
        </p:spPr>
        <p:txBody>
          <a:bodyPr wrap="square" rtlCol="0">
            <a:spAutoFit/>
          </a:bodyPr>
          <a:lstStyle/>
          <a:p>
            <a:r>
              <a:rPr lang="en-US" sz="1200" dirty="0"/>
              <a:t>Source Plate</a:t>
            </a:r>
          </a:p>
        </p:txBody>
      </p:sp>
      <p:cxnSp>
        <p:nvCxnSpPr>
          <p:cNvPr id="24" name="Straight Arrow Connector 23">
            <a:extLst>
              <a:ext uri="{FF2B5EF4-FFF2-40B4-BE49-F238E27FC236}">
                <a16:creationId xmlns:a16="http://schemas.microsoft.com/office/drawing/2014/main" id="{5A1D1C9F-D8C2-4678-A1AF-FF8FFA5AD520}"/>
              </a:ext>
            </a:extLst>
          </p:cNvPr>
          <p:cNvCxnSpPr/>
          <p:nvPr/>
        </p:nvCxnSpPr>
        <p:spPr>
          <a:xfrm>
            <a:off x="5138475" y="1972576"/>
            <a:ext cx="6957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FD7A849-B4EF-49C2-A78C-075CA9FC6C17}"/>
              </a:ext>
            </a:extLst>
          </p:cNvPr>
          <p:cNvSpPr txBox="1"/>
          <p:nvPr/>
        </p:nvSpPr>
        <p:spPr>
          <a:xfrm>
            <a:off x="4049144" y="1826125"/>
            <a:ext cx="1256307" cy="276999"/>
          </a:xfrm>
          <a:prstGeom prst="rect">
            <a:avLst/>
          </a:prstGeom>
          <a:noFill/>
        </p:spPr>
        <p:txBody>
          <a:bodyPr wrap="square" rtlCol="0">
            <a:spAutoFit/>
          </a:bodyPr>
          <a:lstStyle/>
          <a:p>
            <a:r>
              <a:rPr lang="en-US" sz="1200" dirty="0"/>
              <a:t>Handy Buttons</a:t>
            </a:r>
          </a:p>
        </p:txBody>
      </p:sp>
      <p:sp>
        <p:nvSpPr>
          <p:cNvPr id="3" name="TextBox 2">
            <a:extLst>
              <a:ext uri="{FF2B5EF4-FFF2-40B4-BE49-F238E27FC236}">
                <a16:creationId xmlns:a16="http://schemas.microsoft.com/office/drawing/2014/main" id="{1C0A4EC1-06FF-40FA-8F04-D238F8B1E428}"/>
              </a:ext>
            </a:extLst>
          </p:cNvPr>
          <p:cNvSpPr txBox="1"/>
          <p:nvPr/>
        </p:nvSpPr>
        <p:spPr>
          <a:xfrm>
            <a:off x="4304872" y="365125"/>
            <a:ext cx="3667874" cy="369332"/>
          </a:xfrm>
          <a:prstGeom prst="rect">
            <a:avLst/>
          </a:prstGeom>
          <a:noFill/>
        </p:spPr>
        <p:txBody>
          <a:bodyPr wrap="square" rtlCol="0">
            <a:spAutoFit/>
          </a:bodyPr>
          <a:lstStyle/>
          <a:p>
            <a:r>
              <a:rPr lang="en-US" dirty="0"/>
              <a:t>**Refresh needed for accurate list</a:t>
            </a:r>
          </a:p>
        </p:txBody>
      </p:sp>
    </p:spTree>
    <p:extLst>
      <p:ext uri="{BB962C8B-B14F-4D97-AF65-F5344CB8AC3E}">
        <p14:creationId xmlns:p14="http://schemas.microsoft.com/office/powerpoint/2010/main" val="567249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50D72-C5A8-460F-A86D-A706B207B307}"/>
              </a:ext>
            </a:extLst>
          </p:cNvPr>
          <p:cNvSpPr>
            <a:spLocks noGrp="1"/>
          </p:cNvSpPr>
          <p:nvPr>
            <p:ph type="title"/>
          </p:nvPr>
        </p:nvSpPr>
        <p:spPr/>
        <p:txBody>
          <a:bodyPr/>
          <a:lstStyle/>
          <a:p>
            <a:r>
              <a:rPr lang="en-US" dirty="0"/>
              <a:t>Web Page</a:t>
            </a:r>
          </a:p>
        </p:txBody>
      </p:sp>
      <p:pic>
        <p:nvPicPr>
          <p:cNvPr id="7" name="Picture 6">
            <a:extLst>
              <a:ext uri="{FF2B5EF4-FFF2-40B4-BE49-F238E27FC236}">
                <a16:creationId xmlns:a16="http://schemas.microsoft.com/office/drawing/2014/main" id="{28AC7935-066B-4B8F-BF8A-16D49D2948C5}"/>
              </a:ext>
            </a:extLst>
          </p:cNvPr>
          <p:cNvPicPr>
            <a:picLocks noChangeAspect="1"/>
          </p:cNvPicPr>
          <p:nvPr/>
        </p:nvPicPr>
        <p:blipFill rotWithShape="1">
          <a:blip r:embed="rId3"/>
          <a:srcRect b="17462"/>
          <a:stretch/>
        </p:blipFill>
        <p:spPr>
          <a:xfrm>
            <a:off x="1225432" y="1800970"/>
            <a:ext cx="2031826" cy="3767074"/>
          </a:xfrm>
          <a:prstGeom prst="rect">
            <a:avLst/>
          </a:prstGeom>
        </p:spPr>
      </p:pic>
      <p:pic>
        <p:nvPicPr>
          <p:cNvPr id="9" name="Picture 8">
            <a:extLst>
              <a:ext uri="{FF2B5EF4-FFF2-40B4-BE49-F238E27FC236}">
                <a16:creationId xmlns:a16="http://schemas.microsoft.com/office/drawing/2014/main" id="{1ACEB23C-8AE4-491D-A5FC-9C7BFB7A500B}"/>
              </a:ext>
            </a:extLst>
          </p:cNvPr>
          <p:cNvPicPr>
            <a:picLocks noChangeAspect="1"/>
          </p:cNvPicPr>
          <p:nvPr/>
        </p:nvPicPr>
        <p:blipFill rotWithShape="1">
          <a:blip r:embed="rId4"/>
          <a:srcRect b="20920"/>
          <a:stretch/>
        </p:blipFill>
        <p:spPr>
          <a:xfrm>
            <a:off x="4911318" y="1800969"/>
            <a:ext cx="2134207" cy="3609231"/>
          </a:xfrm>
          <a:prstGeom prst="rect">
            <a:avLst/>
          </a:prstGeom>
        </p:spPr>
      </p:pic>
      <p:sp>
        <p:nvSpPr>
          <p:cNvPr id="10" name="TextBox 9">
            <a:extLst>
              <a:ext uri="{FF2B5EF4-FFF2-40B4-BE49-F238E27FC236}">
                <a16:creationId xmlns:a16="http://schemas.microsoft.com/office/drawing/2014/main" id="{AA67FC17-AAF1-419F-BC22-3E5D0B886DF5}"/>
              </a:ext>
            </a:extLst>
          </p:cNvPr>
          <p:cNvSpPr txBox="1"/>
          <p:nvPr/>
        </p:nvSpPr>
        <p:spPr>
          <a:xfrm>
            <a:off x="1622065" y="1376497"/>
            <a:ext cx="1482919" cy="369332"/>
          </a:xfrm>
          <a:prstGeom prst="rect">
            <a:avLst/>
          </a:prstGeom>
          <a:noFill/>
        </p:spPr>
        <p:txBody>
          <a:bodyPr wrap="square" rtlCol="0">
            <a:spAutoFit/>
          </a:bodyPr>
          <a:lstStyle/>
          <a:p>
            <a:r>
              <a:rPr lang="en-US" dirty="0"/>
              <a:t>Skip Some</a:t>
            </a:r>
          </a:p>
        </p:txBody>
      </p:sp>
      <p:sp>
        <p:nvSpPr>
          <p:cNvPr id="11" name="TextBox 10">
            <a:extLst>
              <a:ext uri="{FF2B5EF4-FFF2-40B4-BE49-F238E27FC236}">
                <a16:creationId xmlns:a16="http://schemas.microsoft.com/office/drawing/2014/main" id="{8CB7D905-2E19-4045-9250-A95AE9988D8C}"/>
              </a:ext>
            </a:extLst>
          </p:cNvPr>
          <p:cNvSpPr txBox="1"/>
          <p:nvPr/>
        </p:nvSpPr>
        <p:spPr>
          <a:xfrm>
            <a:off x="5595731" y="1369465"/>
            <a:ext cx="1482918" cy="369332"/>
          </a:xfrm>
          <a:prstGeom prst="rect">
            <a:avLst/>
          </a:prstGeom>
          <a:noFill/>
        </p:spPr>
        <p:txBody>
          <a:bodyPr wrap="square" rtlCol="0">
            <a:spAutoFit/>
          </a:bodyPr>
          <a:lstStyle/>
          <a:p>
            <a:r>
              <a:rPr lang="en-US" dirty="0"/>
              <a:t>Skip All</a:t>
            </a:r>
          </a:p>
        </p:txBody>
      </p:sp>
      <p:pic>
        <p:nvPicPr>
          <p:cNvPr id="13" name="Picture 12">
            <a:extLst>
              <a:ext uri="{FF2B5EF4-FFF2-40B4-BE49-F238E27FC236}">
                <a16:creationId xmlns:a16="http://schemas.microsoft.com/office/drawing/2014/main" id="{0A846645-9730-4F88-BBCD-B22BBBFA3E8E}"/>
              </a:ext>
            </a:extLst>
          </p:cNvPr>
          <p:cNvPicPr>
            <a:picLocks noChangeAspect="1"/>
          </p:cNvPicPr>
          <p:nvPr/>
        </p:nvPicPr>
        <p:blipFill rotWithShape="1">
          <a:blip r:embed="rId5"/>
          <a:srcRect b="20920"/>
          <a:stretch/>
        </p:blipFill>
        <p:spPr>
          <a:xfrm>
            <a:off x="8715488" y="1762133"/>
            <a:ext cx="2406176" cy="3609231"/>
          </a:xfrm>
          <a:prstGeom prst="rect">
            <a:avLst/>
          </a:prstGeom>
        </p:spPr>
      </p:pic>
      <p:sp>
        <p:nvSpPr>
          <p:cNvPr id="14" name="TextBox 13">
            <a:extLst>
              <a:ext uri="{FF2B5EF4-FFF2-40B4-BE49-F238E27FC236}">
                <a16:creationId xmlns:a16="http://schemas.microsoft.com/office/drawing/2014/main" id="{70FE1439-8F5B-4EA7-AADF-DC46AE2C14EF}"/>
              </a:ext>
            </a:extLst>
          </p:cNvPr>
          <p:cNvSpPr txBox="1"/>
          <p:nvPr/>
        </p:nvSpPr>
        <p:spPr>
          <a:xfrm>
            <a:off x="9414345" y="1369465"/>
            <a:ext cx="2166731" cy="369332"/>
          </a:xfrm>
          <a:prstGeom prst="rect">
            <a:avLst/>
          </a:prstGeom>
          <a:noFill/>
        </p:spPr>
        <p:txBody>
          <a:bodyPr wrap="square" rtlCol="0">
            <a:spAutoFit/>
          </a:bodyPr>
          <a:lstStyle/>
          <a:p>
            <a:r>
              <a:rPr lang="en-US" dirty="0"/>
              <a:t>Continue</a:t>
            </a:r>
          </a:p>
        </p:txBody>
      </p:sp>
    </p:spTree>
    <p:extLst>
      <p:ext uri="{BB962C8B-B14F-4D97-AF65-F5344CB8AC3E}">
        <p14:creationId xmlns:p14="http://schemas.microsoft.com/office/powerpoint/2010/main" val="2128196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30B2C-6B67-4E25-B874-22BCF6BD6103}"/>
              </a:ext>
            </a:extLst>
          </p:cNvPr>
          <p:cNvSpPr>
            <a:spLocks noGrp="1"/>
          </p:cNvSpPr>
          <p:nvPr>
            <p:ph type="title"/>
          </p:nvPr>
        </p:nvSpPr>
        <p:spPr/>
        <p:txBody>
          <a:bodyPr/>
          <a:lstStyle/>
          <a:p>
            <a:r>
              <a:rPr lang="en-US" dirty="0"/>
              <a:t>To Run</a:t>
            </a:r>
          </a:p>
        </p:txBody>
      </p:sp>
      <p:sp>
        <p:nvSpPr>
          <p:cNvPr id="3" name="Content Placeholder 2">
            <a:extLst>
              <a:ext uri="{FF2B5EF4-FFF2-40B4-BE49-F238E27FC236}">
                <a16:creationId xmlns:a16="http://schemas.microsoft.com/office/drawing/2014/main" id="{18BCBF18-D5C5-46F0-B9FD-D45096342119}"/>
              </a:ext>
            </a:extLst>
          </p:cNvPr>
          <p:cNvSpPr>
            <a:spLocks noGrp="1"/>
          </p:cNvSpPr>
          <p:nvPr>
            <p:ph idx="1"/>
          </p:nvPr>
        </p:nvSpPr>
        <p:spPr/>
        <p:txBody>
          <a:bodyPr/>
          <a:lstStyle/>
          <a:p>
            <a:pPr marL="0" indent="0">
              <a:buNone/>
            </a:pPr>
            <a:endParaRPr lang="en-US" dirty="0"/>
          </a:p>
        </p:txBody>
      </p:sp>
      <p:pic>
        <p:nvPicPr>
          <p:cNvPr id="11" name="Picture 10">
            <a:extLst>
              <a:ext uri="{FF2B5EF4-FFF2-40B4-BE49-F238E27FC236}">
                <a16:creationId xmlns:a16="http://schemas.microsoft.com/office/drawing/2014/main" id="{6096FFC6-DD27-4558-ADF7-556A62063FA5}"/>
              </a:ext>
            </a:extLst>
          </p:cNvPr>
          <p:cNvPicPr>
            <a:picLocks noChangeAspect="1"/>
          </p:cNvPicPr>
          <p:nvPr/>
        </p:nvPicPr>
        <p:blipFill rotWithShape="1">
          <a:blip r:embed="rId3">
            <a:extLst>
              <a:ext uri="{28A0092B-C50C-407E-A947-70E740481C1C}">
                <a14:useLocalDpi xmlns:a14="http://schemas.microsoft.com/office/drawing/2010/main" val="0"/>
              </a:ext>
            </a:extLst>
          </a:blip>
          <a:srcRect r="22727" b="44252"/>
          <a:stretch/>
        </p:blipFill>
        <p:spPr>
          <a:xfrm>
            <a:off x="161630" y="1314025"/>
            <a:ext cx="3769322" cy="2091320"/>
          </a:xfrm>
          <a:prstGeom prst="rect">
            <a:avLst/>
          </a:prstGeom>
        </p:spPr>
      </p:pic>
      <p:pic>
        <p:nvPicPr>
          <p:cNvPr id="13" name="Picture 12">
            <a:extLst>
              <a:ext uri="{FF2B5EF4-FFF2-40B4-BE49-F238E27FC236}">
                <a16:creationId xmlns:a16="http://schemas.microsoft.com/office/drawing/2014/main" id="{18AB9F2E-A3F6-4C8A-BE63-F646EDA329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1532" y="3699340"/>
            <a:ext cx="5504964" cy="2980892"/>
          </a:xfrm>
          <a:prstGeom prst="rect">
            <a:avLst/>
          </a:prstGeom>
        </p:spPr>
      </p:pic>
      <p:pic>
        <p:nvPicPr>
          <p:cNvPr id="15" name="Picture 14">
            <a:extLst>
              <a:ext uri="{FF2B5EF4-FFF2-40B4-BE49-F238E27FC236}">
                <a16:creationId xmlns:a16="http://schemas.microsoft.com/office/drawing/2014/main" id="{4AB7EF1E-AAA8-4E86-A50B-B8B25DA5BB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81207" y="65820"/>
            <a:ext cx="3866124" cy="2973218"/>
          </a:xfrm>
          <a:prstGeom prst="rect">
            <a:avLst/>
          </a:prstGeom>
        </p:spPr>
      </p:pic>
      <p:pic>
        <p:nvPicPr>
          <p:cNvPr id="17" name="Picture 16">
            <a:extLst>
              <a:ext uri="{FF2B5EF4-FFF2-40B4-BE49-F238E27FC236}">
                <a16:creationId xmlns:a16="http://schemas.microsoft.com/office/drawing/2014/main" id="{801095E6-89F4-4C46-BAE9-57E0BE0503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32597" y="4031312"/>
            <a:ext cx="3543360" cy="2648920"/>
          </a:xfrm>
          <a:prstGeom prst="rect">
            <a:avLst/>
          </a:prstGeom>
        </p:spPr>
      </p:pic>
      <p:cxnSp>
        <p:nvCxnSpPr>
          <p:cNvPr id="19" name="Straight Arrow Connector 18">
            <a:extLst>
              <a:ext uri="{FF2B5EF4-FFF2-40B4-BE49-F238E27FC236}">
                <a16:creationId xmlns:a16="http://schemas.microsoft.com/office/drawing/2014/main" id="{00C9FB8E-D408-4622-AA76-061E71D1CEAA}"/>
              </a:ext>
            </a:extLst>
          </p:cNvPr>
          <p:cNvCxnSpPr/>
          <p:nvPr/>
        </p:nvCxnSpPr>
        <p:spPr>
          <a:xfrm>
            <a:off x="2512612" y="3466769"/>
            <a:ext cx="500932" cy="496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D6C6A16-35B4-469F-AAA7-5D7763E6D2D0}"/>
              </a:ext>
            </a:extLst>
          </p:cNvPr>
          <p:cNvCxnSpPr/>
          <p:nvPr/>
        </p:nvCxnSpPr>
        <p:spPr>
          <a:xfrm flipV="1">
            <a:off x="4894028" y="2826688"/>
            <a:ext cx="636104" cy="966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D0CE06B-E3B9-40C8-9092-D2ED613E49B3}"/>
              </a:ext>
            </a:extLst>
          </p:cNvPr>
          <p:cNvCxnSpPr/>
          <p:nvPr/>
        </p:nvCxnSpPr>
        <p:spPr>
          <a:xfrm>
            <a:off x="8416456" y="3124863"/>
            <a:ext cx="377687" cy="508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080F68E6-E5E4-4C95-AA53-7B90BF94BF50}"/>
              </a:ext>
            </a:extLst>
          </p:cNvPr>
          <p:cNvSpPr/>
          <p:nvPr/>
        </p:nvSpPr>
        <p:spPr>
          <a:xfrm>
            <a:off x="3208351" y="4468633"/>
            <a:ext cx="568519" cy="1073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04064BA-0946-4AB0-8913-5377628D6C26}"/>
              </a:ext>
            </a:extLst>
          </p:cNvPr>
          <p:cNvSpPr/>
          <p:nvPr/>
        </p:nvSpPr>
        <p:spPr>
          <a:xfrm>
            <a:off x="6986546" y="1314026"/>
            <a:ext cx="269019" cy="695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095494C-FC28-40BF-8062-CF61BD231BE8}"/>
              </a:ext>
            </a:extLst>
          </p:cNvPr>
          <p:cNvSpPr/>
          <p:nvPr/>
        </p:nvSpPr>
        <p:spPr>
          <a:xfrm>
            <a:off x="6481532" y="6353093"/>
            <a:ext cx="269019" cy="1397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5627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35000</TotalTime>
  <Words>1237</Words>
  <Application>Microsoft Office PowerPoint</Application>
  <PresentationFormat>Widescreen</PresentationFormat>
  <Paragraphs>122</Paragraphs>
  <Slides>12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Georgia</vt:lpstr>
      <vt:lpstr>Office Theme</vt:lpstr>
      <vt:lpstr>PowerPoint Presentation</vt:lpstr>
      <vt:lpstr>Gilson Webclient Communication</vt:lpstr>
      <vt:lpstr>Reference Files</vt:lpstr>
      <vt:lpstr>config.json</vt:lpstr>
      <vt:lpstr>reference_std.csv</vt:lpstr>
      <vt:lpstr>Sharuya’s App</vt:lpstr>
      <vt:lpstr>Web Page</vt:lpstr>
      <vt:lpstr>Web Page</vt:lpstr>
      <vt:lpstr>To Run</vt:lpstr>
      <vt:lpstr>PowerPoint Presentation</vt:lpstr>
      <vt:lpstr>Gilson Webclient Communication</vt:lpstr>
      <vt:lpstr>Webclient Running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McConachie, Grant (NIH/NCI) [C]</dc:creator>
  <cp:lastModifiedBy>McConachie, Grant (NIH/NCI) [C]</cp:lastModifiedBy>
  <cp:revision>54</cp:revision>
  <dcterms:created xsi:type="dcterms:W3CDTF">2021-12-03T14:46:13Z</dcterms:created>
  <dcterms:modified xsi:type="dcterms:W3CDTF">2022-02-04T15:07:56Z</dcterms:modified>
</cp:coreProperties>
</file>