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70" r:id="rId4"/>
    <p:sldId id="266" r:id="rId5"/>
    <p:sldId id="268" r:id="rId6"/>
    <p:sldId id="271" r:id="rId7"/>
    <p:sldId id="273" r:id="rId8"/>
    <p:sldId id="267" r:id="rId9"/>
    <p:sldId id="272" r:id="rId10"/>
    <p:sldId id="269" r:id="rId11"/>
    <p:sldId id="265" r:id="rId12"/>
  </p:sldIdLst>
  <p:sldSz cx="12188825" cy="6858000"/>
  <p:notesSz cx="6858000" cy="9236075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316">
          <p15:clr>
            <a:srgbClr val="A4A3A4"/>
          </p15:clr>
        </p15:guide>
        <p15:guide id="3" orient="horz" pos="1296">
          <p15:clr>
            <a:srgbClr val="A4A3A4"/>
          </p15:clr>
        </p15:guide>
        <p15:guide id="4" orient="horz" pos="3744">
          <p15:clr>
            <a:srgbClr val="A4A3A4"/>
          </p15:clr>
        </p15:guide>
        <p15:guide id="5" orient="horz" pos="33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ndra, Devish" initials="MD" lastIdx="1" clrIdx="0">
    <p:extLst>
      <p:ext uri="{19B8F6BF-5375-455C-9EA6-DF929625EA0E}">
        <p15:presenceInfo xmlns:p15="http://schemas.microsoft.com/office/powerpoint/2012/main" userId="Mundra, Devi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1" y="82"/>
      </p:cViewPr>
      <p:guideLst>
        <p:guide pos="3839"/>
        <p:guide orient="horz" pos="2316"/>
        <p:guide orient="horz" pos="1296"/>
        <p:guide orient="horz" pos="3744"/>
        <p:guide orient="horz" pos="3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4T16:49:07.911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4T16:49:07.911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4" y="0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87139"/>
            <a:ext cx="5486400" cy="415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8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4" y="8772668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387139"/>
            <a:ext cx="5486400" cy="415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 SLIDE: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 as needed; more images available at http://ucdenver.webdamdb.com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Title and Subtitle as needed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updates automatically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:notes"/>
          <p:cNvSpPr txBox="1">
            <a:spLocks noGrp="1"/>
          </p:cNvSpPr>
          <p:nvPr>
            <p:ph type="sldNum" idx="12"/>
          </p:nvPr>
        </p:nvSpPr>
        <p:spPr>
          <a:xfrm>
            <a:off x="3884614" y="8772668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(2-COLUMN)</a:t>
            </a:r>
            <a:endParaRPr/>
          </a:p>
        </p:txBody>
      </p:sp>
      <p:sp>
        <p:nvSpPr>
          <p:cNvPr id="71" name="Google Shape;71;p2:notes"/>
          <p:cNvSpPr txBox="1">
            <a:spLocks noGrp="1"/>
          </p:cNvSpPr>
          <p:nvPr>
            <p:ph type="sldNum" idx="12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(2-COLUMN)</a:t>
            </a:r>
            <a:endParaRPr/>
          </a:p>
        </p:txBody>
      </p:sp>
      <p:sp>
        <p:nvSpPr>
          <p:cNvPr id="71" name="Google Shape;71;p2:notes"/>
          <p:cNvSpPr txBox="1">
            <a:spLocks noGrp="1"/>
          </p:cNvSpPr>
          <p:nvPr>
            <p:ph type="sldNum" idx="12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4061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(2-COLUMN)</a:t>
            </a:r>
            <a:endParaRPr/>
          </a:p>
        </p:txBody>
      </p:sp>
      <p:sp>
        <p:nvSpPr>
          <p:cNvPr id="71" name="Google Shape;71;p2:notes"/>
          <p:cNvSpPr txBox="1">
            <a:spLocks noGrp="1"/>
          </p:cNvSpPr>
          <p:nvPr>
            <p:ph type="sldNum" idx="12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9206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(2-COLUMN)</a:t>
            </a:r>
            <a:endParaRPr/>
          </a:p>
        </p:txBody>
      </p:sp>
      <p:sp>
        <p:nvSpPr>
          <p:cNvPr id="71" name="Google Shape;71;p2:notes"/>
          <p:cNvSpPr txBox="1">
            <a:spLocks noGrp="1"/>
          </p:cNvSpPr>
          <p:nvPr>
            <p:ph type="sldNum" idx="12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649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87139"/>
            <a:ext cx="54864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(2-COLUMN)</a:t>
            </a:r>
            <a:endParaRPr/>
          </a:p>
        </p:txBody>
      </p:sp>
      <p:sp>
        <p:nvSpPr>
          <p:cNvPr id="71" name="Google Shape;71;p2:notes"/>
          <p:cNvSpPr txBox="1">
            <a:spLocks noGrp="1"/>
          </p:cNvSpPr>
          <p:nvPr>
            <p:ph type="sldNum" idx="12"/>
          </p:nvPr>
        </p:nvSpPr>
        <p:spPr>
          <a:xfrm>
            <a:off x="3884614" y="8772668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600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23:notes"/>
          <p:cNvSpPr txBox="1">
            <a:spLocks noGrp="1"/>
          </p:cNvSpPr>
          <p:nvPr>
            <p:ph type="body" idx="1"/>
          </p:nvPr>
        </p:nvSpPr>
        <p:spPr>
          <a:xfrm>
            <a:off x="685800" y="4387139"/>
            <a:ext cx="5486400" cy="415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SLIDE (2-COLUMN)</a:t>
            </a:r>
            <a:endParaRPr/>
          </a:p>
        </p:txBody>
      </p:sp>
      <p:sp>
        <p:nvSpPr>
          <p:cNvPr id="135" name="Google Shape;135;p23:notes"/>
          <p:cNvSpPr txBox="1">
            <a:spLocks noGrp="1"/>
          </p:cNvSpPr>
          <p:nvPr>
            <p:ph type="sldNum" idx="12"/>
          </p:nvPr>
        </p:nvSpPr>
        <p:spPr>
          <a:xfrm>
            <a:off x="3884614" y="8772668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sz="2600" b="0" i="0" u="none" strike="noStrike" cap="none">
                <a:solidFill>
                  <a:srgbClr val="A495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sz="2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sz="2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sz="2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sz="2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139884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920488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col content (dark)">
  <p:cSld name="2-col content (dark)">
    <p:bg>
      <p:bgPr>
        <a:gradFill>
          <a:gsLst>
            <a:gs pos="0">
              <a:srgbClr val="3F3F3F"/>
            </a:gs>
            <a:gs pos="10000">
              <a:srgbClr val="3F3F3F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27013" y="615950"/>
            <a:ext cx="9450387" cy="80534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/>
          <a:lstStyle>
            <a:lvl1pPr marR="0"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27013" y="228600"/>
            <a:ext cx="9450387" cy="4656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/>
          <a:lstStyle>
            <a:lvl1pPr marR="0"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49566"/>
              </a:buClr>
              <a:buSzPts val="1620"/>
              <a:buFont typeface="Arial"/>
              <a:buNone/>
              <a:defRPr sz="1800" b="0" i="0" u="none" strike="noStrike" cap="none">
                <a:solidFill>
                  <a:srgbClr val="A495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sz="2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sz="2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sz="2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sz="2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30410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193574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2"/>
          </p:nvPr>
        </p:nvSpPr>
        <p:spPr>
          <a:xfrm>
            <a:off x="227014" y="1883893"/>
            <a:ext cx="5518331" cy="431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7719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719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7189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7189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7189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3"/>
          </p:nvPr>
        </p:nvSpPr>
        <p:spPr>
          <a:xfrm>
            <a:off x="6441259" y="1891825"/>
            <a:ext cx="5520553" cy="428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7719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719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7189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7189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7189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4"/>
          </p:nvPr>
        </p:nvSpPr>
        <p:spPr>
          <a:xfrm>
            <a:off x="227013" y="1409700"/>
            <a:ext cx="5518332" cy="473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49566"/>
              </a:buClr>
              <a:buSzPts val="2160"/>
              <a:buFont typeface="Arial"/>
              <a:buNone/>
              <a:defRPr sz="2400" b="1" i="0" u="none" strike="noStrike" cap="none">
                <a:solidFill>
                  <a:srgbClr val="A495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5"/>
          </p:nvPr>
        </p:nvSpPr>
        <p:spPr>
          <a:xfrm>
            <a:off x="6441258" y="1426202"/>
            <a:ext cx="5520553" cy="4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49566"/>
              </a:buClr>
              <a:buSzPts val="2160"/>
              <a:buFont typeface="Arial"/>
              <a:buNone/>
              <a:defRPr sz="2400" b="1" i="0" u="none" strike="noStrike" cap="none">
                <a:solidFill>
                  <a:srgbClr val="A495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l="49517" r="1950"/>
          <a:stretch/>
        </p:blipFill>
        <p:spPr>
          <a:xfrm>
            <a:off x="227012" y="439766"/>
            <a:ext cx="11961813" cy="697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ographic">
  <p:cSld name="Infographic">
    <p:bg>
      <p:bgPr>
        <a:gradFill>
          <a:gsLst>
            <a:gs pos="0">
              <a:srgbClr val="3F3F3F"/>
            </a:gs>
            <a:gs pos="10000">
              <a:srgbClr val="3F3F3F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ctrTitle"/>
          </p:nvPr>
        </p:nvSpPr>
        <p:spPr>
          <a:xfrm>
            <a:off x="227013" y="613611"/>
            <a:ext cx="9450387" cy="7960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/>
          <a:lstStyle>
            <a:lvl1pPr marR="0"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227013" y="228600"/>
            <a:ext cx="9450387" cy="63384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/>
          <a:lstStyle>
            <a:lvl1pPr marR="0"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49566"/>
              </a:buClr>
              <a:buSzPts val="1620"/>
              <a:buFont typeface="Arial"/>
              <a:buNone/>
              <a:defRPr sz="1800" b="0" i="0" u="none" strike="noStrike" cap="none">
                <a:solidFill>
                  <a:srgbClr val="A495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sz="2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sz="2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sz="2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sz="2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130410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9193574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2">
            <a:alphaModFix/>
          </a:blip>
          <a:srcRect l="49517" r="1950"/>
          <a:stretch/>
        </p:blipFill>
        <p:spPr>
          <a:xfrm>
            <a:off x="227012" y="439766"/>
            <a:ext cx="11961813" cy="697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dark)">
  <p:cSld name="Blank (dark)">
    <p:bg>
      <p:bgPr>
        <a:gradFill>
          <a:gsLst>
            <a:gs pos="0">
              <a:srgbClr val="3F3F3F"/>
            </a:gs>
            <a:gs pos="10000">
              <a:srgbClr val="3F3F3F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19380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915096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(dark)">
  <p:cSld name="Title (dark)">
    <p:bg>
      <p:bgPr>
        <a:gradFill>
          <a:gsLst>
            <a:gs pos="0">
              <a:srgbClr val="3F3F3F"/>
            </a:gs>
            <a:gs pos="10000">
              <a:srgbClr val="3F3F3F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ctrTitle"/>
          </p:nvPr>
        </p:nvSpPr>
        <p:spPr>
          <a:xfrm>
            <a:off x="227011" y="3092823"/>
            <a:ext cx="11734801" cy="681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495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227013" y="2793685"/>
            <a:ext cx="11734800" cy="299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49566"/>
              </a:buClr>
              <a:buSzPts val="162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sz="2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sz="2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None/>
              <a:defRPr sz="2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None/>
              <a:defRPr sz="2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16177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918299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3F3F"/>
            </a:gs>
            <a:gs pos="14000">
              <a:srgbClr val="3F3F3F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27013" y="228600"/>
            <a:ext cx="117348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27013" y="1417639"/>
            <a:ext cx="11734800" cy="475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719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719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718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718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718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49566"/>
              </a:buClr>
              <a:buSzPts val="2340"/>
              <a:buFont typeface="Arial"/>
              <a:buChar char="➧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39884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20488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44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pos="7535">
          <p15:clr>
            <a:srgbClr val="F26B43"/>
          </p15:clr>
        </p15:guide>
        <p15:guide id="6" pos="143">
          <p15:clr>
            <a:srgbClr val="F26B43"/>
          </p15:clr>
        </p15:guide>
        <p15:guide id="7" orient="horz" pos="888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31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8"/>
          <p:cNvGrpSpPr/>
          <p:nvPr/>
        </p:nvGrpSpPr>
        <p:grpSpPr>
          <a:xfrm>
            <a:off x="13" y="2424913"/>
            <a:ext cx="12188825" cy="2008164"/>
            <a:chOff x="1" y="3429000"/>
            <a:chExt cx="12188825" cy="2008164"/>
          </a:xfrm>
        </p:grpSpPr>
        <p:sp>
          <p:nvSpPr>
            <p:cNvPr id="63" name="Google Shape;63;p8"/>
            <p:cNvSpPr/>
            <p:nvPr/>
          </p:nvSpPr>
          <p:spPr>
            <a:xfrm>
              <a:off x="1" y="3429000"/>
              <a:ext cx="12188825" cy="2008164"/>
            </a:xfrm>
            <a:prstGeom prst="rect">
              <a:avLst/>
            </a:prstGeom>
            <a:gradFill>
              <a:gsLst>
                <a:gs pos="0">
                  <a:srgbClr val="000000">
                    <a:alpha val="80000"/>
                  </a:srgbClr>
                </a:gs>
                <a:gs pos="100000">
                  <a:srgbClr val="262626">
                    <a:alpha val="6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" name="Google Shape;64;p8"/>
            <p:cNvCxnSpPr/>
            <p:nvPr/>
          </p:nvCxnSpPr>
          <p:spPr>
            <a:xfrm>
              <a:off x="6094413" y="3613798"/>
              <a:ext cx="0" cy="1638568"/>
            </a:xfrm>
            <a:prstGeom prst="straightConnector1">
              <a:avLst/>
            </a:prstGeom>
            <a:noFill/>
            <a:ln w="25400" cap="flat" cmpd="sng">
              <a:solidFill>
                <a:srgbClr val="CFB87C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65" name="Google Shape;65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3713" y="3847279"/>
              <a:ext cx="5013790" cy="11716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8"/>
          <p:cNvSpPr txBox="1"/>
          <p:nvPr/>
        </p:nvSpPr>
        <p:spPr>
          <a:xfrm>
            <a:off x="6510564" y="2867877"/>
            <a:ext cx="5307000" cy="12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566"/>
              </a:buClr>
              <a:buSzPts val="432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Meltdown and </a:t>
            </a:r>
            <a:r>
              <a:rPr lang="en-US" sz="2800" b="0" i="0" u="none" strike="noStrike" cap="none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Spectre</a:t>
            </a:r>
            <a:r>
              <a:rPr lang="en-US" sz="2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Investigation</a:t>
            </a:r>
            <a:r>
              <a:rPr lang="en-US" sz="2800" b="0" i="0" u="none" strike="noStrike" cap="none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49566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CFB87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April </a:t>
            </a:r>
            <a:r>
              <a:rPr lang="en-US" sz="2000" b="1" dirty="0">
                <a:solidFill>
                  <a:srgbClr val="CFB87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</a:t>
            </a:r>
            <a:r>
              <a:rPr lang="en-US" sz="2000" b="1" i="0" u="none" strike="noStrike" cap="none" dirty="0">
                <a:solidFill>
                  <a:srgbClr val="CFB87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2019</a:t>
            </a:r>
            <a:endParaRPr sz="2000" b="1" i="0" u="none" strike="noStrike" cap="none" dirty="0">
              <a:solidFill>
                <a:srgbClr val="CFB87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49566"/>
              </a:buClr>
              <a:buSzPts val="18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Devish</a:t>
            </a:r>
            <a:r>
              <a:rPr lang="en-US" sz="2000" b="0" i="0" u="none" strike="noStrike" cap="none" dirty="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Mundra</a:t>
            </a:r>
            <a:r>
              <a:rPr lang="en-US" sz="2000" b="0" i="0" u="none" strike="noStrike" cap="none" dirty="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/ </a:t>
            </a:r>
            <a:r>
              <a:rPr lang="en-US" sz="2000" b="0" i="0" u="none" strike="noStrike" cap="none" dirty="0" err="1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Nischith</a:t>
            </a:r>
            <a:r>
              <a:rPr lang="en-US" sz="2000" b="0" i="0" u="none" strike="noStrike" cap="none" dirty="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Nanjundaswamy</a:t>
            </a:r>
            <a:r>
              <a:rPr lang="en-US" sz="2000" b="0" i="0" u="none" strike="noStrike" cap="none" dirty="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/ Grant Pedersen</a:t>
            </a:r>
            <a:endParaRPr sz="1000" b="0" i="0" u="none" strike="noStrike" cap="none" dirty="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920488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ctrTitle"/>
          </p:nvPr>
        </p:nvSpPr>
        <p:spPr>
          <a:xfrm>
            <a:off x="236886" y="673352"/>
            <a:ext cx="9450300" cy="805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rgbClr val="CFB87C"/>
                </a:solidFill>
              </a:rPr>
              <a:t>Spectre Demo</a:t>
            </a:r>
            <a:endParaRPr lang="en-US" dirty="0">
              <a:solidFill>
                <a:srgbClr val="CFB87C"/>
              </a:solidFill>
            </a:endParaRPr>
          </a:p>
        </p:txBody>
      </p:sp>
      <p:pic>
        <p:nvPicPr>
          <p:cNvPr id="1028" name="Picture 4" descr="o3 pipeline view example">
            <a:extLst>
              <a:ext uri="{FF2B5EF4-FFF2-40B4-BE49-F238E27FC236}">
                <a16:creationId xmlns:a16="http://schemas.microsoft.com/office/drawing/2014/main" id="{489EFDFD-70AA-40DF-98B4-72ED5B9FF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34" y="1184816"/>
            <a:ext cx="10680969" cy="553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6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ctrTitle"/>
          </p:nvPr>
        </p:nvSpPr>
        <p:spPr>
          <a:xfrm>
            <a:off x="209429" y="681329"/>
            <a:ext cx="9450300" cy="805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FB87C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dirty="0">
              <a:solidFill>
                <a:srgbClr val="CFB87C"/>
              </a:solidFill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9193574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3348825" y="2547000"/>
            <a:ext cx="5235600" cy="3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1" i="0" u="none" strike="noStrike" cap="none">
                <a:solidFill>
                  <a:srgbClr val="A49566"/>
                </a:solidFill>
                <a:latin typeface="Arial"/>
                <a:ea typeface="Arial"/>
                <a:cs typeface="Arial"/>
                <a:sym typeface="Arial"/>
              </a:rPr>
              <a:t>     ??</a:t>
            </a:r>
            <a:endParaRPr sz="9600" b="1" i="0" u="none" strike="noStrike" cap="none">
              <a:solidFill>
                <a:srgbClr val="A495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ctrTitle"/>
          </p:nvPr>
        </p:nvSpPr>
        <p:spPr>
          <a:xfrm>
            <a:off x="131378" y="690936"/>
            <a:ext cx="9450300" cy="805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dirty="0">
                <a:solidFill>
                  <a:srgbClr val="CFB87C"/>
                </a:solidFill>
              </a:rPr>
              <a:t>Table of Contents</a:t>
            </a:r>
            <a:endParaRPr dirty="0">
              <a:solidFill>
                <a:srgbClr val="CFB87C"/>
              </a:solidFill>
            </a:endParaRPr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227025" y="1409701"/>
            <a:ext cx="5523300" cy="4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➧"/>
            </a:pPr>
            <a:r>
              <a:rPr lang="en-US" sz="2800"/>
              <a:t>Review of Meltdown</a:t>
            </a:r>
            <a:br>
              <a:rPr lang="en-US" sz="2800"/>
            </a:br>
            <a:endParaRPr sz="280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➧"/>
            </a:pPr>
            <a:r>
              <a:rPr lang="en-US" sz="2800"/>
              <a:t>Simulation of Spectre</a:t>
            </a:r>
            <a:br>
              <a:rPr lang="en-US" sz="2800"/>
            </a:br>
            <a:endParaRPr sz="280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➧"/>
            </a:pPr>
            <a:r>
              <a:rPr lang="en-US" sz="2800"/>
              <a:t>Simulation of Meltdown</a:t>
            </a:r>
            <a:br>
              <a:rPr lang="en-US" sz="2800"/>
            </a:br>
            <a:endParaRPr sz="280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➧"/>
            </a:pPr>
            <a:r>
              <a:rPr lang="en-US" sz="2800"/>
              <a:t>How to run our simulations</a:t>
            </a:r>
            <a:br>
              <a:rPr lang="en-US" sz="2800"/>
            </a:br>
            <a:endParaRPr sz="280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➧"/>
            </a:pPr>
            <a:r>
              <a:rPr lang="en-US" sz="2800"/>
              <a:t>Conclusions</a:t>
            </a:r>
            <a:endParaRPr sz="28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40"/>
              <a:buNone/>
            </a:pPr>
            <a:endParaRPr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06D9-F409-4174-9FD8-2A1A7C9FC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014" y="409739"/>
            <a:ext cx="9450387" cy="805347"/>
          </a:xfrm>
        </p:spPr>
        <p:txBody>
          <a:bodyPr/>
          <a:lstStyle/>
          <a:p>
            <a:r>
              <a:rPr lang="en-US" dirty="0"/>
              <a:t>Side Channel Attack via CPU 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291D4-4AD3-48D7-A7CA-4032EAF9E5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B81A3-7FE5-4133-B395-42DEF5845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99" y="1567543"/>
            <a:ext cx="5283714" cy="4715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78F394-6CFC-4C42-81CB-5E920C35E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322" y="1838131"/>
            <a:ext cx="5581650" cy="40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8CE73B-2F16-4F1A-BA23-770D4808746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0961" y="6328070"/>
            <a:ext cx="2844059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5A2341-88FC-4AC1-9770-C75EB076439D}"/>
              </a:ext>
            </a:extLst>
          </p:cNvPr>
          <p:cNvSpPr/>
          <p:nvPr/>
        </p:nvSpPr>
        <p:spPr>
          <a:xfrm>
            <a:off x="193805" y="457197"/>
            <a:ext cx="4121117" cy="50386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b="1" dirty="0" err="1"/>
              <a:t>probe_array</a:t>
            </a:r>
            <a:r>
              <a:rPr lang="en-US" sz="1800" b="1" dirty="0"/>
              <a:t> = [256 *4K ]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kernel_memory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*(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kernel_address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=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probe_array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kernel_memory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4K ]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B9E88-5E26-4DBF-A3B7-B98360493C95}"/>
              </a:ext>
            </a:extLst>
          </p:cNvPr>
          <p:cNvSpPr/>
          <p:nvPr/>
        </p:nvSpPr>
        <p:spPr>
          <a:xfrm>
            <a:off x="4590854" y="457197"/>
            <a:ext cx="7319325" cy="19419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477FE7-0D4F-4696-9FCD-F1A62C57DE6A}"/>
              </a:ext>
            </a:extLst>
          </p:cNvPr>
          <p:cNvSpPr/>
          <p:nvPr/>
        </p:nvSpPr>
        <p:spPr>
          <a:xfrm>
            <a:off x="5114042" y="507697"/>
            <a:ext cx="1819372" cy="18240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Memory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C3DCC-0638-4BE4-9C4E-2AFFD632E24D}"/>
              </a:ext>
            </a:extLst>
          </p:cNvPr>
          <p:cNvSpPr/>
          <p:nvPr/>
        </p:nvSpPr>
        <p:spPr>
          <a:xfrm>
            <a:off x="9521071" y="507697"/>
            <a:ext cx="1896359" cy="18240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Memory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7D7A21-245B-4D38-94C2-0A90F99BBC1E}"/>
              </a:ext>
            </a:extLst>
          </p:cNvPr>
          <p:cNvSpPr/>
          <p:nvPr/>
        </p:nvSpPr>
        <p:spPr>
          <a:xfrm>
            <a:off x="4590854" y="2564091"/>
            <a:ext cx="4270342" cy="3510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E5B78D-8370-45C7-AD30-3DFA165BFAC1}"/>
              </a:ext>
            </a:extLst>
          </p:cNvPr>
          <p:cNvSpPr/>
          <p:nvPr/>
        </p:nvSpPr>
        <p:spPr>
          <a:xfrm>
            <a:off x="9395745" y="2564091"/>
            <a:ext cx="2599275" cy="351047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BE8BB2-F915-42DB-B68A-93E8CEB48280}"/>
              </a:ext>
            </a:extLst>
          </p:cNvPr>
          <p:cNvSpPr/>
          <p:nvPr/>
        </p:nvSpPr>
        <p:spPr>
          <a:xfrm>
            <a:off x="9395745" y="3346515"/>
            <a:ext cx="2599275" cy="669304"/>
          </a:xfrm>
          <a:prstGeom prst="rect">
            <a:avLst/>
          </a:prstGeom>
          <a:solidFill>
            <a:srgbClr val="B18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*</a:t>
            </a:r>
            <a:r>
              <a:rPr lang="en-US" sz="1600" b="1" dirty="0" err="1"/>
              <a:t>kernel_address</a:t>
            </a:r>
            <a:endParaRPr lang="en-US" sz="16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A847B-EC87-4C7C-9958-23EADE1A8273}"/>
              </a:ext>
            </a:extLst>
          </p:cNvPr>
          <p:cNvSpPr/>
          <p:nvPr/>
        </p:nvSpPr>
        <p:spPr>
          <a:xfrm>
            <a:off x="6868141" y="3103267"/>
            <a:ext cx="1883297" cy="243211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4DB3F-F315-4060-9EC8-DA54017A2D38}"/>
              </a:ext>
            </a:extLst>
          </p:cNvPr>
          <p:cNvSpPr/>
          <p:nvPr/>
        </p:nvSpPr>
        <p:spPr>
          <a:xfrm>
            <a:off x="6915275" y="3429000"/>
            <a:ext cx="1789028" cy="413440"/>
          </a:xfrm>
          <a:prstGeom prst="rect">
            <a:avLst/>
          </a:prstGeom>
          <a:solidFill>
            <a:srgbClr val="B18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*</a:t>
            </a:r>
            <a:r>
              <a:rPr lang="en-US" sz="1600" b="1" dirty="0" err="1"/>
              <a:t>kernel_address</a:t>
            </a:r>
            <a:endParaRPr lang="en-US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8731-7246-47CE-9BA4-D0E841113A68}"/>
              </a:ext>
            </a:extLst>
          </p:cNvPr>
          <p:cNvSpPr/>
          <p:nvPr/>
        </p:nvSpPr>
        <p:spPr>
          <a:xfrm>
            <a:off x="4627893" y="3103267"/>
            <a:ext cx="2172164" cy="10652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1" dirty="0">
              <a:solidFill>
                <a:schemeClr val="tx1"/>
              </a:solidFill>
            </a:endParaRPr>
          </a:p>
          <a:p>
            <a:endParaRPr lang="en-US" sz="1800" b="1" dirty="0">
              <a:solidFill>
                <a:schemeClr val="tx1"/>
              </a:solidFill>
            </a:endParaRPr>
          </a:p>
          <a:p>
            <a:endParaRPr lang="en-US" sz="1800" b="1" dirty="0">
              <a:solidFill>
                <a:schemeClr val="tx1"/>
              </a:solidFill>
            </a:endParaRP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37599-059F-4022-AEB8-E8E94FB0A61C}"/>
              </a:ext>
            </a:extLst>
          </p:cNvPr>
          <p:cNvSpPr/>
          <p:nvPr/>
        </p:nvSpPr>
        <p:spPr>
          <a:xfrm>
            <a:off x="4819461" y="3359131"/>
            <a:ext cx="1789028" cy="413440"/>
          </a:xfrm>
          <a:prstGeom prst="rect">
            <a:avLst/>
          </a:prstGeom>
          <a:solidFill>
            <a:srgbClr val="B18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*</a:t>
            </a:r>
            <a:r>
              <a:rPr lang="en-US" sz="1600" b="1" dirty="0" err="1"/>
              <a:t>kernel_address</a:t>
            </a:r>
            <a:endParaRPr lang="en-US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92CF71-0978-4377-A695-DA9AEE2B411F}"/>
              </a:ext>
            </a:extLst>
          </p:cNvPr>
          <p:cNvSpPr/>
          <p:nvPr/>
        </p:nvSpPr>
        <p:spPr>
          <a:xfrm>
            <a:off x="9395745" y="4327229"/>
            <a:ext cx="2599275" cy="669304"/>
          </a:xfrm>
          <a:prstGeom prst="rect">
            <a:avLst/>
          </a:prstGeom>
          <a:solidFill>
            <a:srgbClr val="B18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probe_array</a:t>
            </a:r>
            <a:endParaRPr lang="en-US" sz="1600" b="1" dirty="0"/>
          </a:p>
          <a:p>
            <a:pPr algn="ctr"/>
            <a:r>
              <a:rPr lang="en-US" sz="1600" b="1" dirty="0"/>
              <a:t>[</a:t>
            </a:r>
            <a:r>
              <a:rPr lang="en-US" sz="1600" b="1" dirty="0" err="1"/>
              <a:t>kernel_memory</a:t>
            </a:r>
            <a:r>
              <a:rPr lang="en-US" sz="1600" b="1" dirty="0"/>
              <a:t> * 4K]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8AB689-607F-4A7A-82D9-5C639411A208}"/>
              </a:ext>
            </a:extLst>
          </p:cNvPr>
          <p:cNvSpPr/>
          <p:nvPr/>
        </p:nvSpPr>
        <p:spPr>
          <a:xfrm>
            <a:off x="6868141" y="4242065"/>
            <a:ext cx="1883297" cy="838982"/>
          </a:xfrm>
          <a:prstGeom prst="rect">
            <a:avLst/>
          </a:prstGeom>
          <a:solidFill>
            <a:srgbClr val="B18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probe_array</a:t>
            </a:r>
            <a:endParaRPr lang="en-US" sz="1600" b="1" dirty="0"/>
          </a:p>
          <a:p>
            <a:pPr algn="ctr"/>
            <a:r>
              <a:rPr lang="en-US" sz="1600" b="1" dirty="0"/>
              <a:t>[</a:t>
            </a:r>
            <a:r>
              <a:rPr lang="en-US" sz="1600" b="1" dirty="0" err="1"/>
              <a:t>kernel_memory</a:t>
            </a:r>
            <a:r>
              <a:rPr lang="en-US" sz="1600" b="1" dirty="0"/>
              <a:t> * 4K]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BB7B15-0D34-425B-AED4-8CE1C50999DB}"/>
              </a:ext>
            </a:extLst>
          </p:cNvPr>
          <p:cNvSpPr/>
          <p:nvPr/>
        </p:nvSpPr>
        <p:spPr>
          <a:xfrm>
            <a:off x="4627893" y="4470155"/>
            <a:ext cx="2172164" cy="12330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1" dirty="0">
              <a:solidFill>
                <a:schemeClr val="tx1"/>
              </a:solidFill>
            </a:endParaRPr>
          </a:p>
          <a:p>
            <a:endParaRPr lang="en-US" sz="1800" b="1" dirty="0">
              <a:solidFill>
                <a:schemeClr val="tx1"/>
              </a:solidFill>
            </a:endParaRPr>
          </a:p>
          <a:p>
            <a:endParaRPr lang="en-US" sz="1800" b="1" dirty="0">
              <a:solidFill>
                <a:schemeClr val="tx1"/>
              </a:solidFill>
            </a:endParaRP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4C002D-5FE3-417D-96D8-1491C1726F62}"/>
              </a:ext>
            </a:extLst>
          </p:cNvPr>
          <p:cNvSpPr/>
          <p:nvPr/>
        </p:nvSpPr>
        <p:spPr>
          <a:xfrm>
            <a:off x="4796055" y="4470155"/>
            <a:ext cx="1883297" cy="838982"/>
          </a:xfrm>
          <a:prstGeom prst="rect">
            <a:avLst/>
          </a:prstGeom>
          <a:solidFill>
            <a:srgbClr val="B18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probe_array</a:t>
            </a:r>
            <a:endParaRPr lang="en-US" sz="1600" b="1" dirty="0"/>
          </a:p>
          <a:p>
            <a:pPr algn="ctr"/>
            <a:r>
              <a:rPr lang="en-US" sz="1600" b="1" dirty="0"/>
              <a:t>[</a:t>
            </a:r>
            <a:r>
              <a:rPr lang="en-US" sz="1600" b="1" dirty="0" err="1"/>
              <a:t>kernel_memory</a:t>
            </a:r>
            <a:r>
              <a:rPr lang="en-US" sz="1600" b="1" dirty="0"/>
              <a:t> * 4K]</a:t>
            </a:r>
          </a:p>
        </p:txBody>
      </p:sp>
    </p:spTree>
    <p:extLst>
      <p:ext uri="{BB962C8B-B14F-4D97-AF65-F5344CB8AC3E}">
        <p14:creationId xmlns:p14="http://schemas.microsoft.com/office/powerpoint/2010/main" val="315889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7441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3" dur="2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17" fill="hold">
                                          <p:stCondLst>
                                            <p:cond delay="2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" decel="50000" autoRev="1" fill="hold">
                                          <p:stCondLst>
                                            <p:cond delay="2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02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24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3" grpId="0" animBg="1"/>
      <p:bldP spid="15" grpId="0" animBg="1"/>
      <p:bldP spid="15" grpId="1" animBg="1"/>
      <p:bldP spid="16" grpId="0" animBg="1"/>
      <p:bldP spid="17" grpId="0" animBg="1"/>
      <p:bldP spid="17" grpId="1" animBg="1"/>
      <p:bldP spid="18" grpId="0" animBg="1"/>
      <p:bldP spid="20" grpId="0" animBg="1"/>
      <p:bldP spid="2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ctrTitle"/>
          </p:nvPr>
        </p:nvSpPr>
        <p:spPr>
          <a:xfrm>
            <a:off x="227025" y="690936"/>
            <a:ext cx="9450300" cy="805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dirty="0">
                <a:solidFill>
                  <a:srgbClr val="CFB87C"/>
                </a:solidFill>
              </a:rPr>
              <a:t>Meltdown Implementation</a:t>
            </a:r>
            <a:endParaRPr dirty="0">
              <a:solidFill>
                <a:srgbClr val="CFB87C"/>
              </a:solidFill>
            </a:endParaRPr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227025" y="1409701"/>
            <a:ext cx="5523300" cy="4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➧"/>
            </a:pPr>
            <a:r>
              <a:rPr lang="en-US" sz="2800" dirty="0"/>
              <a:t>Python builds CPU NOT MULTICORE</a:t>
            </a:r>
          </a:p>
          <a:p>
            <a:pPr marL="800100" lvl="1" indent="-342900">
              <a:spcBef>
                <a:spcPts val="0"/>
              </a:spcBef>
              <a:buSzPts val="2800"/>
              <a:buChar char="➧"/>
            </a:pPr>
            <a:r>
              <a:rPr lang="en-US" sz="2800" dirty="0"/>
              <a:t>2 Level Cache</a:t>
            </a:r>
            <a:br>
              <a:rPr lang="en-US" sz="2800" dirty="0"/>
            </a:br>
            <a:endParaRPr lang="en-US" sz="2800" dirty="0"/>
          </a:p>
          <a:p>
            <a:pPr marL="800100" lvl="1" indent="-342900">
              <a:spcBef>
                <a:spcPts val="0"/>
              </a:spcBef>
              <a:buSzPts val="2800"/>
              <a:buChar char="➧"/>
            </a:pPr>
            <a:r>
              <a:rPr lang="en-US" sz="2800" dirty="0"/>
              <a:t>Full VM “bare metal”</a:t>
            </a:r>
            <a:br>
              <a:rPr lang="en-US" sz="2800" dirty="0"/>
            </a:br>
            <a:endParaRPr lang="en-US" sz="2800" dirty="0"/>
          </a:p>
          <a:p>
            <a:pPr marL="800100" lvl="1" indent="-342900">
              <a:spcBef>
                <a:spcPts val="0"/>
              </a:spcBef>
              <a:buSzPts val="2800"/>
              <a:buChar char="➧"/>
            </a:pPr>
            <a:r>
              <a:rPr lang="en-US" sz="2800" dirty="0"/>
              <a:t>Kernel Vanilla Linux 2.6.22.9</a:t>
            </a:r>
            <a:br>
              <a:rPr lang="en-US" sz="2800" dirty="0"/>
            </a:br>
            <a:endParaRPr lang="en-US" sz="2800" dirty="0"/>
          </a:p>
          <a:p>
            <a:pPr marL="800100" lvl="1" indent="-342900">
              <a:spcBef>
                <a:spcPts val="0"/>
              </a:spcBef>
              <a:buSzPts val="2800"/>
              <a:buChar char="➧"/>
            </a:pPr>
            <a:r>
              <a:rPr lang="en-US" sz="2800" dirty="0"/>
              <a:t>64 bit OS support</a:t>
            </a:r>
            <a:br>
              <a:rPr lang="en-US" sz="2800" dirty="0"/>
            </a:br>
            <a:endParaRPr lang="en-US" sz="28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➧"/>
            </a:pPr>
            <a:endParaRPr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69049-72A2-4C48-BB6D-98A047B90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830" y="1229016"/>
            <a:ext cx="4148417" cy="548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8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85FC-B418-4FA9-8CCB-39BDA54D5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20" y="689025"/>
            <a:ext cx="9450387" cy="796089"/>
          </a:xfrm>
        </p:spPr>
        <p:txBody>
          <a:bodyPr/>
          <a:lstStyle/>
          <a:p>
            <a:r>
              <a:rPr lang="en-US" dirty="0">
                <a:solidFill>
                  <a:srgbClr val="CFB87C"/>
                </a:solidFill>
              </a:rPr>
              <a:t>Meltdown Demo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895BD-AA68-4466-8FD4-D8F86E27CB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 smtClean="0"/>
              <a:t>6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8F357-D6A3-44D7-81FF-FB5890E92721}"/>
              </a:ext>
            </a:extLst>
          </p:cNvPr>
          <p:cNvSpPr txBox="1"/>
          <p:nvPr/>
        </p:nvSpPr>
        <p:spPr>
          <a:xfrm>
            <a:off x="498217" y="3004793"/>
            <a:ext cx="11539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sudo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build/X86/gem5.opt configs/example/fs.py --kernel /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dist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/m5/system/binaries/x86_64-vmlinux-2.6.22.9.smp</a:t>
            </a:r>
          </a:p>
        </p:txBody>
      </p:sp>
    </p:spTree>
    <p:extLst>
      <p:ext uri="{BB962C8B-B14F-4D97-AF65-F5344CB8AC3E}">
        <p14:creationId xmlns:p14="http://schemas.microsoft.com/office/powerpoint/2010/main" val="335572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85FC-B418-4FA9-8CCB-39BDA54D5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20" y="689025"/>
            <a:ext cx="9450387" cy="796089"/>
          </a:xfrm>
        </p:spPr>
        <p:txBody>
          <a:bodyPr/>
          <a:lstStyle/>
          <a:p>
            <a:r>
              <a:rPr lang="en-US" dirty="0">
                <a:solidFill>
                  <a:srgbClr val="CFB87C"/>
                </a:solidFill>
              </a:rPr>
              <a:t>Meltdown Demo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895BD-AA68-4466-8FD4-D8F86E27CB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 smtClean="0"/>
              <a:t>7</a:t>
            </a:fld>
            <a:endParaRPr lang="en-US" b="1"/>
          </a:p>
        </p:txBody>
      </p:sp>
      <p:pic>
        <p:nvPicPr>
          <p:cNvPr id="3" name="Meltdown">
            <a:hlinkClick r:id="" action="ppaction://media"/>
            <a:extLst>
              <a:ext uri="{FF2B5EF4-FFF2-40B4-BE49-F238E27FC236}">
                <a16:creationId xmlns:a16="http://schemas.microsoft.com/office/drawing/2014/main" id="{898DE1E8-C75C-48B6-BEFE-920E90FB7D9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119815"/>
            <a:ext cx="12188825" cy="573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4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ctrTitle"/>
          </p:nvPr>
        </p:nvSpPr>
        <p:spPr>
          <a:xfrm>
            <a:off x="227025" y="673352"/>
            <a:ext cx="9450300" cy="805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dirty="0" err="1">
                <a:solidFill>
                  <a:srgbClr val="CFB87C"/>
                </a:solidFill>
              </a:rPr>
              <a:t>Spectre</a:t>
            </a:r>
            <a:r>
              <a:rPr lang="en-US" dirty="0">
                <a:solidFill>
                  <a:srgbClr val="CFB87C"/>
                </a:solidFill>
              </a:rPr>
              <a:t> Implementation</a:t>
            </a:r>
            <a:endParaRPr dirty="0">
              <a:solidFill>
                <a:srgbClr val="CFB87C"/>
              </a:solidFill>
            </a:endParaRPr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227025" y="1409701"/>
            <a:ext cx="5523300" cy="4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➧"/>
            </a:pPr>
            <a:r>
              <a:rPr lang="en-US" sz="2800" dirty="0"/>
              <a:t>Python builds CPU NOT MULTICORE</a:t>
            </a:r>
          </a:p>
          <a:p>
            <a:pPr marL="800100" lvl="1" indent="-342900">
              <a:spcBef>
                <a:spcPts val="0"/>
              </a:spcBef>
              <a:buSzPts val="2800"/>
              <a:buChar char="➧"/>
            </a:pPr>
            <a:r>
              <a:rPr lang="en-US" sz="2800" dirty="0"/>
              <a:t>2 Level Cache</a:t>
            </a:r>
            <a:br>
              <a:rPr lang="en-US" sz="2800" dirty="0"/>
            </a:br>
            <a:endParaRPr lang="en-US" sz="2800" dirty="0"/>
          </a:p>
          <a:p>
            <a:pPr marL="800100" lvl="1" indent="-342900">
              <a:spcBef>
                <a:spcPts val="0"/>
              </a:spcBef>
              <a:buSzPts val="2800"/>
              <a:buChar char="➧"/>
            </a:pPr>
            <a:r>
              <a:rPr lang="en-US" sz="2800" dirty="0"/>
              <a:t>LTGE Branch Predictor</a:t>
            </a:r>
            <a:br>
              <a:rPr lang="en-US" sz="2800" dirty="0"/>
            </a:br>
            <a:endParaRPr lang="en-US" sz="2800" dirty="0"/>
          </a:p>
          <a:p>
            <a:pPr marL="342900" indent="-342900">
              <a:spcBef>
                <a:spcPts val="0"/>
              </a:spcBef>
              <a:buSzPts val="2800"/>
            </a:pPr>
            <a:r>
              <a:rPr lang="en-US" sz="2800" dirty="0"/>
              <a:t>O3PipeView debug tool</a:t>
            </a:r>
            <a:br>
              <a:rPr lang="en-US" sz="2800" dirty="0"/>
            </a:br>
            <a:endParaRPr lang="en-US" sz="2800" dirty="0"/>
          </a:p>
          <a:p>
            <a:pPr marL="342900" indent="-342900">
              <a:spcBef>
                <a:spcPts val="0"/>
              </a:spcBef>
              <a:buSzPts val="2800"/>
            </a:pPr>
            <a:r>
              <a:rPr lang="en-US" sz="2800" dirty="0"/>
              <a:t>O3-pipeview.py tracer</a:t>
            </a:r>
          </a:p>
        </p:txBody>
      </p:sp>
    </p:spTree>
    <p:extLst>
      <p:ext uri="{BB962C8B-B14F-4D97-AF65-F5344CB8AC3E}">
        <p14:creationId xmlns:p14="http://schemas.microsoft.com/office/powerpoint/2010/main" val="335115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193574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ctrTitle"/>
          </p:nvPr>
        </p:nvSpPr>
        <p:spPr>
          <a:xfrm>
            <a:off x="227025" y="673352"/>
            <a:ext cx="9450300" cy="805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dirty="0" err="1">
                <a:solidFill>
                  <a:srgbClr val="CFB87C"/>
                </a:solidFill>
              </a:rPr>
              <a:t>Spectre</a:t>
            </a:r>
            <a:r>
              <a:rPr lang="en-US" dirty="0">
                <a:solidFill>
                  <a:srgbClr val="CFB87C"/>
                </a:solidFill>
              </a:rPr>
              <a:t> Demo</a:t>
            </a:r>
            <a:endParaRPr dirty="0">
              <a:solidFill>
                <a:srgbClr val="CFB87C"/>
              </a:solidFill>
            </a:endParaRPr>
          </a:p>
        </p:txBody>
      </p:sp>
      <p:pic>
        <p:nvPicPr>
          <p:cNvPr id="2" name="spectre">
            <a:hlinkClick r:id="" action="ppaction://media"/>
            <a:extLst>
              <a:ext uri="{FF2B5EF4-FFF2-40B4-BE49-F238E27FC236}">
                <a16:creationId xmlns:a16="http://schemas.microsoft.com/office/drawing/2014/main" id="{5F22E8FA-9F23-4C2C-BEE5-EFF6C0182A2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1254499"/>
            <a:ext cx="12188825" cy="560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01">
      <a:dk1>
        <a:srgbClr val="000000"/>
      </a:dk1>
      <a:lt1>
        <a:srgbClr val="FFFFFF"/>
      </a:lt1>
      <a:dk2>
        <a:srgbClr val="787878"/>
      </a:dk2>
      <a:lt2>
        <a:srgbClr val="EEECE1"/>
      </a:lt2>
      <a:accent1>
        <a:srgbClr val="CFB87C"/>
      </a:accent1>
      <a:accent2>
        <a:srgbClr val="A49566"/>
      </a:accent2>
      <a:accent3>
        <a:srgbClr val="7B704E"/>
      </a:accent3>
      <a:accent4>
        <a:srgbClr val="E8DDC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249</Words>
  <Application>Microsoft Office PowerPoint</Application>
  <PresentationFormat>Custom</PresentationFormat>
  <Paragraphs>120</Paragraphs>
  <Slides>11</Slides>
  <Notes>7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Times New Roman</vt:lpstr>
      <vt:lpstr>Helvetica Neue</vt:lpstr>
      <vt:lpstr>Noto Sans Symbols</vt:lpstr>
      <vt:lpstr>Calibri</vt:lpstr>
      <vt:lpstr>Arial</vt:lpstr>
      <vt:lpstr>Office Theme</vt:lpstr>
      <vt:lpstr>PowerPoint Presentation</vt:lpstr>
      <vt:lpstr>Table of Contents</vt:lpstr>
      <vt:lpstr>Side Channel Attack via CPU Cache</vt:lpstr>
      <vt:lpstr>PowerPoint Presentation</vt:lpstr>
      <vt:lpstr>Meltdown Implementation</vt:lpstr>
      <vt:lpstr>Meltdown Demo</vt:lpstr>
      <vt:lpstr>Meltdown Demo</vt:lpstr>
      <vt:lpstr>Spectre Implementation</vt:lpstr>
      <vt:lpstr>Spectre Demo</vt:lpstr>
      <vt:lpstr>Spectre 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Mundra, Devish</cp:lastModifiedBy>
  <cp:revision>70</cp:revision>
  <dcterms:modified xsi:type="dcterms:W3CDTF">2019-04-25T01:05:54Z</dcterms:modified>
</cp:coreProperties>
</file>