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2" r:id="rId4"/>
    <p:sldId id="259"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C9CA17-E306-47C7-B963-928F8E7359E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6EC525-EFA8-4FA3-AF62-70544FD4CEDC}">
      <dgm:prSet/>
      <dgm:spPr/>
      <dgm:t>
        <a:bodyPr/>
        <a:lstStyle/>
        <a:p>
          <a:r>
            <a:rPr lang="en-US"/>
            <a:t>The models used to test against the dataset:</a:t>
          </a:r>
        </a:p>
      </dgm:t>
    </dgm:pt>
    <dgm:pt modelId="{E7F7EC8E-F12E-4ADC-BAA7-B5A361713869}" type="parTrans" cxnId="{78284478-1F24-45BD-B5EA-AD24D98789C7}">
      <dgm:prSet/>
      <dgm:spPr/>
      <dgm:t>
        <a:bodyPr/>
        <a:lstStyle/>
        <a:p>
          <a:endParaRPr lang="en-US"/>
        </a:p>
      </dgm:t>
    </dgm:pt>
    <dgm:pt modelId="{DB23CF38-425D-4EE8-9397-70E4F7533A40}" type="sibTrans" cxnId="{78284478-1F24-45BD-B5EA-AD24D98789C7}">
      <dgm:prSet/>
      <dgm:spPr/>
      <dgm:t>
        <a:bodyPr/>
        <a:lstStyle/>
        <a:p>
          <a:endParaRPr lang="en-US"/>
        </a:p>
      </dgm:t>
    </dgm:pt>
    <dgm:pt modelId="{DD19113F-0476-4BBB-BC2C-F38D52AD68AF}">
      <dgm:prSet/>
      <dgm:spPr/>
      <dgm:t>
        <a:bodyPr/>
        <a:lstStyle/>
        <a:p>
          <a:r>
            <a:rPr lang="en-US" dirty="0"/>
            <a:t>1. </a:t>
          </a:r>
          <a:r>
            <a:rPr lang="en-US"/>
            <a:t>Logistic Regression</a:t>
          </a:r>
          <a:endParaRPr lang="en-US" dirty="0"/>
        </a:p>
      </dgm:t>
    </dgm:pt>
    <dgm:pt modelId="{C7F7806B-D015-4C03-B3D9-F3C775BF49D0}" type="parTrans" cxnId="{96456A69-8AEC-4453-BF9F-3BB58A149FDB}">
      <dgm:prSet/>
      <dgm:spPr/>
      <dgm:t>
        <a:bodyPr/>
        <a:lstStyle/>
        <a:p>
          <a:endParaRPr lang="en-US"/>
        </a:p>
      </dgm:t>
    </dgm:pt>
    <dgm:pt modelId="{3BAF07BF-4EFE-42B7-8D97-E155B4EC2DBF}" type="sibTrans" cxnId="{96456A69-8AEC-4453-BF9F-3BB58A149FDB}">
      <dgm:prSet/>
      <dgm:spPr/>
      <dgm:t>
        <a:bodyPr/>
        <a:lstStyle/>
        <a:p>
          <a:endParaRPr lang="en-US"/>
        </a:p>
      </dgm:t>
    </dgm:pt>
    <dgm:pt modelId="{DB043924-3B93-4F1F-91BB-632A7469BC19}">
      <dgm:prSet/>
      <dgm:spPr/>
      <dgm:t>
        <a:bodyPr/>
        <a:lstStyle/>
        <a:p>
          <a:r>
            <a:rPr lang="en-US" dirty="0"/>
            <a:t>2. SVC</a:t>
          </a:r>
        </a:p>
      </dgm:t>
    </dgm:pt>
    <dgm:pt modelId="{494C8076-F6FF-4B14-AA3C-CC9592D957DA}" type="parTrans" cxnId="{64D525B7-2D7B-4C3D-BAA9-DA28EB7165EB}">
      <dgm:prSet/>
      <dgm:spPr/>
      <dgm:t>
        <a:bodyPr/>
        <a:lstStyle/>
        <a:p>
          <a:endParaRPr lang="en-US"/>
        </a:p>
      </dgm:t>
    </dgm:pt>
    <dgm:pt modelId="{57C4A59F-9C0C-4BD9-9B90-78D52E16D25E}" type="sibTrans" cxnId="{64D525B7-2D7B-4C3D-BAA9-DA28EB7165EB}">
      <dgm:prSet/>
      <dgm:spPr/>
      <dgm:t>
        <a:bodyPr/>
        <a:lstStyle/>
        <a:p>
          <a:endParaRPr lang="en-US"/>
        </a:p>
      </dgm:t>
    </dgm:pt>
    <dgm:pt modelId="{20643E63-00C5-4DBE-8B4A-E48DFBC55724}">
      <dgm:prSet/>
      <dgm:spPr/>
      <dgm:t>
        <a:bodyPr/>
        <a:lstStyle/>
        <a:p>
          <a:r>
            <a:rPr lang="en-US" dirty="0"/>
            <a:t>3. Decision Tree Classifier</a:t>
          </a:r>
        </a:p>
      </dgm:t>
    </dgm:pt>
    <dgm:pt modelId="{3621BCD3-9699-49EE-ACC5-7DDADB32E171}" type="parTrans" cxnId="{39DA6B69-8281-40EB-9E67-7539B868948F}">
      <dgm:prSet/>
      <dgm:spPr/>
      <dgm:t>
        <a:bodyPr/>
        <a:lstStyle/>
        <a:p>
          <a:endParaRPr lang="en-US"/>
        </a:p>
      </dgm:t>
    </dgm:pt>
    <dgm:pt modelId="{2C5724CB-ED21-437F-ABC2-7E7267F76A9C}" type="sibTrans" cxnId="{39DA6B69-8281-40EB-9E67-7539B868948F}">
      <dgm:prSet/>
      <dgm:spPr/>
      <dgm:t>
        <a:bodyPr/>
        <a:lstStyle/>
        <a:p>
          <a:endParaRPr lang="en-US"/>
        </a:p>
      </dgm:t>
    </dgm:pt>
    <dgm:pt modelId="{2DFFFC30-936B-446C-BDBF-45C3BF1FDE0D}">
      <dgm:prSet/>
      <dgm:spPr/>
      <dgm:t>
        <a:bodyPr/>
        <a:lstStyle/>
        <a:p>
          <a:r>
            <a:rPr lang="en-US"/>
            <a:t>4. Random Forest Classifier</a:t>
          </a:r>
        </a:p>
      </dgm:t>
    </dgm:pt>
    <dgm:pt modelId="{7E968C1E-9C57-41A6-B2E9-10225AB6D250}" type="parTrans" cxnId="{5A11F640-822A-4AAE-8259-DEC0E699A342}">
      <dgm:prSet/>
      <dgm:spPr/>
      <dgm:t>
        <a:bodyPr/>
        <a:lstStyle/>
        <a:p>
          <a:endParaRPr lang="en-US"/>
        </a:p>
      </dgm:t>
    </dgm:pt>
    <dgm:pt modelId="{4E7D522B-AB6C-45AA-8879-D418ABB83F99}" type="sibTrans" cxnId="{5A11F640-822A-4AAE-8259-DEC0E699A342}">
      <dgm:prSet/>
      <dgm:spPr/>
      <dgm:t>
        <a:bodyPr/>
        <a:lstStyle/>
        <a:p>
          <a:endParaRPr lang="en-US"/>
        </a:p>
      </dgm:t>
    </dgm:pt>
    <dgm:pt modelId="{9BEFABA9-56AB-44DB-BFE2-DE28D850B9E3}">
      <dgm:prSet/>
      <dgm:spPr/>
      <dgm:t>
        <a:bodyPr/>
        <a:lstStyle/>
        <a:p>
          <a:r>
            <a:rPr lang="en-US"/>
            <a:t>I used the Voting Classifier to depict the best model to use.</a:t>
          </a:r>
        </a:p>
      </dgm:t>
    </dgm:pt>
    <dgm:pt modelId="{D8B6C784-DFF1-4D25-9C72-A0A893634DE7}" type="parTrans" cxnId="{53E101FD-FDB8-4B2F-B50D-13918AE10AC3}">
      <dgm:prSet/>
      <dgm:spPr/>
      <dgm:t>
        <a:bodyPr/>
        <a:lstStyle/>
        <a:p>
          <a:endParaRPr lang="en-US"/>
        </a:p>
      </dgm:t>
    </dgm:pt>
    <dgm:pt modelId="{B7709B54-BA69-4BF0-B53C-1A8AE3E8C5F8}" type="sibTrans" cxnId="{53E101FD-FDB8-4B2F-B50D-13918AE10AC3}">
      <dgm:prSet/>
      <dgm:spPr/>
      <dgm:t>
        <a:bodyPr/>
        <a:lstStyle/>
        <a:p>
          <a:endParaRPr lang="en-US"/>
        </a:p>
      </dgm:t>
    </dgm:pt>
    <dgm:pt modelId="{D1F9F4F3-1A9B-430D-AEDD-5FAFC243FDFC}" type="pres">
      <dgm:prSet presAssocID="{83C9CA17-E306-47C7-B963-928F8E7359E0}" presName="linear" presStyleCnt="0">
        <dgm:presLayoutVars>
          <dgm:animLvl val="lvl"/>
          <dgm:resizeHandles val="exact"/>
        </dgm:presLayoutVars>
      </dgm:prSet>
      <dgm:spPr/>
    </dgm:pt>
    <dgm:pt modelId="{8C448E48-748E-4C4C-BCFF-6FE8CAEB7BFA}" type="pres">
      <dgm:prSet presAssocID="{016EC525-EFA8-4FA3-AF62-70544FD4CEDC}" presName="parentText" presStyleLbl="node1" presStyleIdx="0" presStyleCnt="6">
        <dgm:presLayoutVars>
          <dgm:chMax val="0"/>
          <dgm:bulletEnabled val="1"/>
        </dgm:presLayoutVars>
      </dgm:prSet>
      <dgm:spPr/>
    </dgm:pt>
    <dgm:pt modelId="{D9CDCF88-F2DD-4C40-856A-17BC69D67C17}" type="pres">
      <dgm:prSet presAssocID="{DB23CF38-425D-4EE8-9397-70E4F7533A40}" presName="spacer" presStyleCnt="0"/>
      <dgm:spPr/>
    </dgm:pt>
    <dgm:pt modelId="{F0DB24F4-7832-4A00-9855-90EDE1BA11F9}" type="pres">
      <dgm:prSet presAssocID="{DD19113F-0476-4BBB-BC2C-F38D52AD68AF}" presName="parentText" presStyleLbl="node1" presStyleIdx="1" presStyleCnt="6">
        <dgm:presLayoutVars>
          <dgm:chMax val="0"/>
          <dgm:bulletEnabled val="1"/>
        </dgm:presLayoutVars>
      </dgm:prSet>
      <dgm:spPr/>
    </dgm:pt>
    <dgm:pt modelId="{00525FCD-2EC0-4430-A22B-5434FC3F8D31}" type="pres">
      <dgm:prSet presAssocID="{3BAF07BF-4EFE-42B7-8D97-E155B4EC2DBF}" presName="spacer" presStyleCnt="0"/>
      <dgm:spPr/>
    </dgm:pt>
    <dgm:pt modelId="{9B9342C8-E3D2-4B14-93B5-1D504E56DA44}" type="pres">
      <dgm:prSet presAssocID="{DB043924-3B93-4F1F-91BB-632A7469BC19}" presName="parentText" presStyleLbl="node1" presStyleIdx="2" presStyleCnt="6">
        <dgm:presLayoutVars>
          <dgm:chMax val="0"/>
          <dgm:bulletEnabled val="1"/>
        </dgm:presLayoutVars>
      </dgm:prSet>
      <dgm:spPr/>
    </dgm:pt>
    <dgm:pt modelId="{921BA5BE-3BD7-4A99-A9C9-28F3019B8E2C}" type="pres">
      <dgm:prSet presAssocID="{57C4A59F-9C0C-4BD9-9B90-78D52E16D25E}" presName="spacer" presStyleCnt="0"/>
      <dgm:spPr/>
    </dgm:pt>
    <dgm:pt modelId="{FD37B263-4A8B-43C2-8239-CF2D9E151F3B}" type="pres">
      <dgm:prSet presAssocID="{20643E63-00C5-4DBE-8B4A-E48DFBC55724}" presName="parentText" presStyleLbl="node1" presStyleIdx="3" presStyleCnt="6">
        <dgm:presLayoutVars>
          <dgm:chMax val="0"/>
          <dgm:bulletEnabled val="1"/>
        </dgm:presLayoutVars>
      </dgm:prSet>
      <dgm:spPr/>
    </dgm:pt>
    <dgm:pt modelId="{84DF6429-25B3-4B41-88D2-6001EC9AB900}" type="pres">
      <dgm:prSet presAssocID="{2C5724CB-ED21-437F-ABC2-7E7267F76A9C}" presName="spacer" presStyleCnt="0"/>
      <dgm:spPr/>
    </dgm:pt>
    <dgm:pt modelId="{01864397-351B-40FB-91C0-7AF1B6578F23}" type="pres">
      <dgm:prSet presAssocID="{2DFFFC30-936B-446C-BDBF-45C3BF1FDE0D}" presName="parentText" presStyleLbl="node1" presStyleIdx="4" presStyleCnt="6">
        <dgm:presLayoutVars>
          <dgm:chMax val="0"/>
          <dgm:bulletEnabled val="1"/>
        </dgm:presLayoutVars>
      </dgm:prSet>
      <dgm:spPr/>
    </dgm:pt>
    <dgm:pt modelId="{6C2790C8-3F61-4A1E-AD5A-DB2BC4FAC284}" type="pres">
      <dgm:prSet presAssocID="{4E7D522B-AB6C-45AA-8879-D418ABB83F99}" presName="spacer" presStyleCnt="0"/>
      <dgm:spPr/>
    </dgm:pt>
    <dgm:pt modelId="{73D39EBD-3ECF-47B5-9243-DB5CAF80C9D9}" type="pres">
      <dgm:prSet presAssocID="{9BEFABA9-56AB-44DB-BFE2-DE28D850B9E3}" presName="parentText" presStyleLbl="node1" presStyleIdx="5" presStyleCnt="6">
        <dgm:presLayoutVars>
          <dgm:chMax val="0"/>
          <dgm:bulletEnabled val="1"/>
        </dgm:presLayoutVars>
      </dgm:prSet>
      <dgm:spPr/>
    </dgm:pt>
  </dgm:ptLst>
  <dgm:cxnLst>
    <dgm:cxn modelId="{F022441F-6292-44A8-8F33-6A5EBEDA6DDA}" type="presOf" srcId="{83C9CA17-E306-47C7-B963-928F8E7359E0}" destId="{D1F9F4F3-1A9B-430D-AEDD-5FAFC243FDFC}" srcOrd="0" destOrd="0" presId="urn:microsoft.com/office/officeart/2005/8/layout/vList2"/>
    <dgm:cxn modelId="{5A11F640-822A-4AAE-8259-DEC0E699A342}" srcId="{83C9CA17-E306-47C7-B963-928F8E7359E0}" destId="{2DFFFC30-936B-446C-BDBF-45C3BF1FDE0D}" srcOrd="4" destOrd="0" parTransId="{7E968C1E-9C57-41A6-B2E9-10225AB6D250}" sibTransId="{4E7D522B-AB6C-45AA-8879-D418ABB83F99}"/>
    <dgm:cxn modelId="{805A0662-8467-4C18-9F68-F30347597F38}" type="presOf" srcId="{DD19113F-0476-4BBB-BC2C-F38D52AD68AF}" destId="{F0DB24F4-7832-4A00-9855-90EDE1BA11F9}" srcOrd="0" destOrd="0" presId="urn:microsoft.com/office/officeart/2005/8/layout/vList2"/>
    <dgm:cxn modelId="{49B6F266-9539-436F-84A3-806C2248629E}" type="presOf" srcId="{DB043924-3B93-4F1F-91BB-632A7469BC19}" destId="{9B9342C8-E3D2-4B14-93B5-1D504E56DA44}" srcOrd="0" destOrd="0" presId="urn:microsoft.com/office/officeart/2005/8/layout/vList2"/>
    <dgm:cxn modelId="{96456A69-8AEC-4453-BF9F-3BB58A149FDB}" srcId="{83C9CA17-E306-47C7-B963-928F8E7359E0}" destId="{DD19113F-0476-4BBB-BC2C-F38D52AD68AF}" srcOrd="1" destOrd="0" parTransId="{C7F7806B-D015-4C03-B3D9-F3C775BF49D0}" sibTransId="{3BAF07BF-4EFE-42B7-8D97-E155B4EC2DBF}"/>
    <dgm:cxn modelId="{39DA6B69-8281-40EB-9E67-7539B868948F}" srcId="{83C9CA17-E306-47C7-B963-928F8E7359E0}" destId="{20643E63-00C5-4DBE-8B4A-E48DFBC55724}" srcOrd="3" destOrd="0" parTransId="{3621BCD3-9699-49EE-ACC5-7DDADB32E171}" sibTransId="{2C5724CB-ED21-437F-ABC2-7E7267F76A9C}"/>
    <dgm:cxn modelId="{5CD49B4D-B204-474D-9AF6-4BE00F29492A}" type="presOf" srcId="{20643E63-00C5-4DBE-8B4A-E48DFBC55724}" destId="{FD37B263-4A8B-43C2-8239-CF2D9E151F3B}" srcOrd="0" destOrd="0" presId="urn:microsoft.com/office/officeart/2005/8/layout/vList2"/>
    <dgm:cxn modelId="{78284478-1F24-45BD-B5EA-AD24D98789C7}" srcId="{83C9CA17-E306-47C7-B963-928F8E7359E0}" destId="{016EC525-EFA8-4FA3-AF62-70544FD4CEDC}" srcOrd="0" destOrd="0" parTransId="{E7F7EC8E-F12E-4ADC-BAA7-B5A361713869}" sibTransId="{DB23CF38-425D-4EE8-9397-70E4F7533A40}"/>
    <dgm:cxn modelId="{39492C7B-7B3B-4581-B5B7-C62F83460AAA}" type="presOf" srcId="{016EC525-EFA8-4FA3-AF62-70544FD4CEDC}" destId="{8C448E48-748E-4C4C-BCFF-6FE8CAEB7BFA}" srcOrd="0" destOrd="0" presId="urn:microsoft.com/office/officeart/2005/8/layout/vList2"/>
    <dgm:cxn modelId="{2568F5A0-610E-4E34-B371-3962D7315B3D}" type="presOf" srcId="{2DFFFC30-936B-446C-BDBF-45C3BF1FDE0D}" destId="{01864397-351B-40FB-91C0-7AF1B6578F23}" srcOrd="0" destOrd="0" presId="urn:microsoft.com/office/officeart/2005/8/layout/vList2"/>
    <dgm:cxn modelId="{64D525B7-2D7B-4C3D-BAA9-DA28EB7165EB}" srcId="{83C9CA17-E306-47C7-B963-928F8E7359E0}" destId="{DB043924-3B93-4F1F-91BB-632A7469BC19}" srcOrd="2" destOrd="0" parTransId="{494C8076-F6FF-4B14-AA3C-CC9592D957DA}" sibTransId="{57C4A59F-9C0C-4BD9-9B90-78D52E16D25E}"/>
    <dgm:cxn modelId="{F87A50BC-3D56-481E-993D-D2FB8EB43D65}" type="presOf" srcId="{9BEFABA9-56AB-44DB-BFE2-DE28D850B9E3}" destId="{73D39EBD-3ECF-47B5-9243-DB5CAF80C9D9}" srcOrd="0" destOrd="0" presId="urn:microsoft.com/office/officeart/2005/8/layout/vList2"/>
    <dgm:cxn modelId="{53E101FD-FDB8-4B2F-B50D-13918AE10AC3}" srcId="{83C9CA17-E306-47C7-B963-928F8E7359E0}" destId="{9BEFABA9-56AB-44DB-BFE2-DE28D850B9E3}" srcOrd="5" destOrd="0" parTransId="{D8B6C784-DFF1-4D25-9C72-A0A893634DE7}" sibTransId="{B7709B54-BA69-4BF0-B53C-1A8AE3E8C5F8}"/>
    <dgm:cxn modelId="{8776E5AB-046D-4963-98BD-598241D1C10A}" type="presParOf" srcId="{D1F9F4F3-1A9B-430D-AEDD-5FAFC243FDFC}" destId="{8C448E48-748E-4C4C-BCFF-6FE8CAEB7BFA}" srcOrd="0" destOrd="0" presId="urn:microsoft.com/office/officeart/2005/8/layout/vList2"/>
    <dgm:cxn modelId="{047551D6-7B5A-4C06-A346-8B56CD7E1738}" type="presParOf" srcId="{D1F9F4F3-1A9B-430D-AEDD-5FAFC243FDFC}" destId="{D9CDCF88-F2DD-4C40-856A-17BC69D67C17}" srcOrd="1" destOrd="0" presId="urn:microsoft.com/office/officeart/2005/8/layout/vList2"/>
    <dgm:cxn modelId="{1BF97D06-C922-42EA-BB6A-92394B5EB98D}" type="presParOf" srcId="{D1F9F4F3-1A9B-430D-AEDD-5FAFC243FDFC}" destId="{F0DB24F4-7832-4A00-9855-90EDE1BA11F9}" srcOrd="2" destOrd="0" presId="urn:microsoft.com/office/officeart/2005/8/layout/vList2"/>
    <dgm:cxn modelId="{D77DFCB3-7FC7-424A-8784-0877C70DA889}" type="presParOf" srcId="{D1F9F4F3-1A9B-430D-AEDD-5FAFC243FDFC}" destId="{00525FCD-2EC0-4430-A22B-5434FC3F8D31}" srcOrd="3" destOrd="0" presId="urn:microsoft.com/office/officeart/2005/8/layout/vList2"/>
    <dgm:cxn modelId="{D165FCF5-C329-4584-82E7-99A8779B3A1B}" type="presParOf" srcId="{D1F9F4F3-1A9B-430D-AEDD-5FAFC243FDFC}" destId="{9B9342C8-E3D2-4B14-93B5-1D504E56DA44}" srcOrd="4" destOrd="0" presId="urn:microsoft.com/office/officeart/2005/8/layout/vList2"/>
    <dgm:cxn modelId="{5809BD18-D662-496E-A5C1-5DC31091BFBC}" type="presParOf" srcId="{D1F9F4F3-1A9B-430D-AEDD-5FAFC243FDFC}" destId="{921BA5BE-3BD7-4A99-A9C9-28F3019B8E2C}" srcOrd="5" destOrd="0" presId="urn:microsoft.com/office/officeart/2005/8/layout/vList2"/>
    <dgm:cxn modelId="{D8308AB8-B8CE-4D75-A928-A07F726FA672}" type="presParOf" srcId="{D1F9F4F3-1A9B-430D-AEDD-5FAFC243FDFC}" destId="{FD37B263-4A8B-43C2-8239-CF2D9E151F3B}" srcOrd="6" destOrd="0" presId="urn:microsoft.com/office/officeart/2005/8/layout/vList2"/>
    <dgm:cxn modelId="{7FC53D31-8C50-4492-AD53-A056381B5844}" type="presParOf" srcId="{D1F9F4F3-1A9B-430D-AEDD-5FAFC243FDFC}" destId="{84DF6429-25B3-4B41-88D2-6001EC9AB900}" srcOrd="7" destOrd="0" presId="urn:microsoft.com/office/officeart/2005/8/layout/vList2"/>
    <dgm:cxn modelId="{F951D39C-9026-4502-ADFB-EA9BC0891DD3}" type="presParOf" srcId="{D1F9F4F3-1A9B-430D-AEDD-5FAFC243FDFC}" destId="{01864397-351B-40FB-91C0-7AF1B6578F23}" srcOrd="8" destOrd="0" presId="urn:microsoft.com/office/officeart/2005/8/layout/vList2"/>
    <dgm:cxn modelId="{605B273F-E643-4C72-B633-8F1C0CE4C7C8}" type="presParOf" srcId="{D1F9F4F3-1A9B-430D-AEDD-5FAFC243FDFC}" destId="{6C2790C8-3F61-4A1E-AD5A-DB2BC4FAC284}" srcOrd="9" destOrd="0" presId="urn:microsoft.com/office/officeart/2005/8/layout/vList2"/>
    <dgm:cxn modelId="{B28FAC4E-69A8-4C62-B0B7-E9FC31C61A50}" type="presParOf" srcId="{D1F9F4F3-1A9B-430D-AEDD-5FAFC243FDFC}" destId="{73D39EBD-3ECF-47B5-9243-DB5CAF80C9D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48E48-748E-4C4C-BCFF-6FE8CAEB7BFA}">
      <dsp:nvSpPr>
        <dsp:cNvPr id="0" name=""/>
        <dsp:cNvSpPr/>
      </dsp:nvSpPr>
      <dsp:spPr>
        <a:xfrm>
          <a:off x="0" y="12211"/>
          <a:ext cx="1052842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models used to test against the dataset:</a:t>
          </a:r>
        </a:p>
      </dsp:txBody>
      <dsp:txXfrm>
        <a:off x="30442" y="42653"/>
        <a:ext cx="10467536" cy="562726"/>
      </dsp:txXfrm>
    </dsp:sp>
    <dsp:sp modelId="{F0DB24F4-7832-4A00-9855-90EDE1BA11F9}">
      <dsp:nvSpPr>
        <dsp:cNvPr id="0" name=""/>
        <dsp:cNvSpPr/>
      </dsp:nvSpPr>
      <dsp:spPr>
        <a:xfrm>
          <a:off x="0" y="710701"/>
          <a:ext cx="1052842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1. </a:t>
          </a:r>
          <a:r>
            <a:rPr lang="en-US" sz="2600" kern="1200"/>
            <a:t>Logistic Regression</a:t>
          </a:r>
          <a:endParaRPr lang="en-US" sz="2600" kern="1200" dirty="0"/>
        </a:p>
      </dsp:txBody>
      <dsp:txXfrm>
        <a:off x="30442" y="741143"/>
        <a:ext cx="10467536" cy="562726"/>
      </dsp:txXfrm>
    </dsp:sp>
    <dsp:sp modelId="{9B9342C8-E3D2-4B14-93B5-1D504E56DA44}">
      <dsp:nvSpPr>
        <dsp:cNvPr id="0" name=""/>
        <dsp:cNvSpPr/>
      </dsp:nvSpPr>
      <dsp:spPr>
        <a:xfrm>
          <a:off x="0" y="1409191"/>
          <a:ext cx="1052842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2. SVC</a:t>
          </a:r>
        </a:p>
      </dsp:txBody>
      <dsp:txXfrm>
        <a:off x="30442" y="1439633"/>
        <a:ext cx="10467536" cy="562726"/>
      </dsp:txXfrm>
    </dsp:sp>
    <dsp:sp modelId="{FD37B263-4A8B-43C2-8239-CF2D9E151F3B}">
      <dsp:nvSpPr>
        <dsp:cNvPr id="0" name=""/>
        <dsp:cNvSpPr/>
      </dsp:nvSpPr>
      <dsp:spPr>
        <a:xfrm>
          <a:off x="0" y="2107681"/>
          <a:ext cx="1052842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3. Decision Tree Classifier</a:t>
          </a:r>
        </a:p>
      </dsp:txBody>
      <dsp:txXfrm>
        <a:off x="30442" y="2138123"/>
        <a:ext cx="10467536" cy="562726"/>
      </dsp:txXfrm>
    </dsp:sp>
    <dsp:sp modelId="{01864397-351B-40FB-91C0-7AF1B6578F23}">
      <dsp:nvSpPr>
        <dsp:cNvPr id="0" name=""/>
        <dsp:cNvSpPr/>
      </dsp:nvSpPr>
      <dsp:spPr>
        <a:xfrm>
          <a:off x="0" y="2806171"/>
          <a:ext cx="1052842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4. Random Forest Classifier</a:t>
          </a:r>
        </a:p>
      </dsp:txBody>
      <dsp:txXfrm>
        <a:off x="30442" y="2836613"/>
        <a:ext cx="10467536" cy="562726"/>
      </dsp:txXfrm>
    </dsp:sp>
    <dsp:sp modelId="{73D39EBD-3ECF-47B5-9243-DB5CAF80C9D9}">
      <dsp:nvSpPr>
        <dsp:cNvPr id="0" name=""/>
        <dsp:cNvSpPr/>
      </dsp:nvSpPr>
      <dsp:spPr>
        <a:xfrm>
          <a:off x="0" y="3504661"/>
          <a:ext cx="1052842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 used the Voting Classifier to depict the best model to use.</a:t>
          </a:r>
        </a:p>
      </dsp:txBody>
      <dsp:txXfrm>
        <a:off x="30442" y="3535103"/>
        <a:ext cx="10467536" cy="5627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10/21/2022</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72481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10/21/2022</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81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10/21/2022</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9297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10/21/2022</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649538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10/21/2022</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703630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10/21/2022</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39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10/21/2022</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6586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10/21/2022</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834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10/21/2022</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705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10/21/2022</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1146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10/21/2022</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34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10/21/2022</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34924945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0A5097-B415-D623-928C-B8E15630EB7B}"/>
              </a:ext>
            </a:extLst>
          </p:cNvPr>
          <p:cNvSpPr>
            <a:spLocks noGrp="1"/>
          </p:cNvSpPr>
          <p:nvPr>
            <p:ph type="ctrTitle"/>
          </p:nvPr>
        </p:nvSpPr>
        <p:spPr>
          <a:xfrm>
            <a:off x="6093091" y="709507"/>
            <a:ext cx="5857986" cy="2722164"/>
          </a:xfrm>
        </p:spPr>
        <p:txBody>
          <a:bodyPr>
            <a:noAutofit/>
          </a:bodyPr>
          <a:lstStyle/>
          <a:p>
            <a:r>
              <a:rPr lang="en-US" sz="5000" dirty="0"/>
              <a:t>Bank Customer Churn</a:t>
            </a:r>
          </a:p>
        </p:txBody>
      </p:sp>
      <p:sp>
        <p:nvSpPr>
          <p:cNvPr id="3" name="Subtitle 2">
            <a:extLst>
              <a:ext uri="{FF2B5EF4-FFF2-40B4-BE49-F238E27FC236}">
                <a16:creationId xmlns:a16="http://schemas.microsoft.com/office/drawing/2014/main" id="{8D5233CC-1AE3-6B91-EF7D-30A648CD9836}"/>
              </a:ext>
            </a:extLst>
          </p:cNvPr>
          <p:cNvSpPr>
            <a:spLocks noGrp="1"/>
          </p:cNvSpPr>
          <p:nvPr>
            <p:ph type="subTitle" idx="1"/>
          </p:nvPr>
        </p:nvSpPr>
        <p:spPr>
          <a:xfrm>
            <a:off x="6093091" y="3429000"/>
            <a:ext cx="4655719" cy="882904"/>
          </a:xfrm>
        </p:spPr>
        <p:txBody>
          <a:bodyPr>
            <a:normAutofit/>
          </a:bodyPr>
          <a:lstStyle/>
          <a:p>
            <a:r>
              <a:rPr lang="en-US"/>
              <a:t>Grant Pennington</a:t>
            </a:r>
            <a:endParaRPr lang="en-US" dirty="0"/>
          </a:p>
        </p:txBody>
      </p:sp>
      <p:pic>
        <p:nvPicPr>
          <p:cNvPr id="4" name="Picture 3" descr="Abstract smoke background">
            <a:extLst>
              <a:ext uri="{FF2B5EF4-FFF2-40B4-BE49-F238E27FC236}">
                <a16:creationId xmlns:a16="http://schemas.microsoft.com/office/drawing/2014/main" id="{314735E6-4D99-7ADB-D4DE-197A89EEDA38}"/>
              </a:ext>
            </a:extLst>
          </p:cNvPr>
          <p:cNvPicPr>
            <a:picLocks noChangeAspect="1"/>
          </p:cNvPicPr>
          <p:nvPr/>
        </p:nvPicPr>
        <p:blipFill rotWithShape="1">
          <a:blip r:embed="rId2"/>
          <a:srcRect l="17304" r="24147"/>
          <a:stretch/>
        </p:blipFill>
        <p:spPr>
          <a:xfrm>
            <a:off x="20" y="10"/>
            <a:ext cx="6038037" cy="6857990"/>
          </a:xfrm>
          <a:prstGeom prst="rect">
            <a:avLst/>
          </a:prstGeom>
        </p:spPr>
      </p:pic>
      <p:sp>
        <p:nvSpPr>
          <p:cNvPr id="11" name="Cross 10">
            <a:extLst>
              <a:ext uri="{FF2B5EF4-FFF2-40B4-BE49-F238E27FC236}">
                <a16:creationId xmlns:a16="http://schemas.microsoft.com/office/drawing/2014/main" id="{12E8ED90-6D42-AE40-963A-3924EE207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0625" y="562356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360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Icon&#10;&#10;Description automatically generated">
            <a:extLst>
              <a:ext uri="{FF2B5EF4-FFF2-40B4-BE49-F238E27FC236}">
                <a16:creationId xmlns:a16="http://schemas.microsoft.com/office/drawing/2014/main" id="{E4D8B860-F533-8D66-452A-923ACC82222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477" r="4522" b="-1"/>
          <a:stretch/>
        </p:blipFill>
        <p:spPr>
          <a:xfrm>
            <a:off x="20" y="10"/>
            <a:ext cx="12191980" cy="6857990"/>
          </a:xfrm>
          <a:prstGeom prst="rect">
            <a:avLst/>
          </a:prstGeom>
        </p:spPr>
      </p:pic>
      <p:sp>
        <p:nvSpPr>
          <p:cNvPr id="18"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0" name="Cross 19">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11CF80-39D5-EDD7-DFE4-CE8DA88183F5}"/>
              </a:ext>
            </a:extLst>
          </p:cNvPr>
          <p:cNvSpPr>
            <a:spLocks noGrp="1"/>
          </p:cNvSpPr>
          <p:nvPr>
            <p:ph type="title"/>
          </p:nvPr>
        </p:nvSpPr>
        <p:spPr>
          <a:xfrm>
            <a:off x="323012" y="1334888"/>
            <a:ext cx="6696951" cy="3036558"/>
          </a:xfrm>
        </p:spPr>
        <p:txBody>
          <a:bodyPr vert="horz" lIns="91440" tIns="45720" rIns="91440" bIns="45720" rtlCol="0" anchor="b">
            <a:normAutofit fontScale="90000"/>
          </a:bodyPr>
          <a:lstStyle/>
          <a:p>
            <a:pPr>
              <a:lnSpc>
                <a:spcPct val="90000"/>
              </a:lnSpc>
            </a:pPr>
            <a:r>
              <a:rPr lang="en-US" sz="3000" kern="1200" spc="-150" dirty="0">
                <a:solidFill>
                  <a:schemeClr val="tx1"/>
                </a:solidFill>
                <a:latin typeface="Tenorite (Body)"/>
              </a:rPr>
              <a:t>The Dataset I used is titled </a:t>
            </a:r>
            <a:r>
              <a:rPr lang="en-US" sz="3000" i="0" kern="1200" spc="-150" dirty="0">
                <a:solidFill>
                  <a:schemeClr val="tx1"/>
                </a:solidFill>
                <a:effectLst/>
                <a:latin typeface="Tenorite (Body)"/>
              </a:rPr>
              <a:t>Bank Customer Churn.</a:t>
            </a:r>
            <a:br>
              <a:rPr lang="en-US" sz="3000" i="0" kern="1200" spc="-150" dirty="0">
                <a:solidFill>
                  <a:schemeClr val="tx1"/>
                </a:solidFill>
                <a:effectLst/>
                <a:latin typeface="Tenorite (Body)"/>
              </a:rPr>
            </a:br>
            <a:r>
              <a:rPr lang="en-US" sz="3000" i="0" kern="1200" spc="-150" dirty="0">
                <a:solidFill>
                  <a:schemeClr val="tx1"/>
                </a:solidFill>
                <a:effectLst/>
                <a:latin typeface="Tenorite (Body)"/>
              </a:rPr>
              <a:t>Bank Customer data for predicting customer churn.</a:t>
            </a:r>
            <a:br>
              <a:rPr lang="en-US" sz="3000" i="0" kern="1200" spc="-150" dirty="0">
                <a:solidFill>
                  <a:schemeClr val="tx1"/>
                </a:solidFill>
                <a:effectLst/>
                <a:latin typeface="Tenorite (Body)"/>
              </a:rPr>
            </a:br>
            <a:br>
              <a:rPr lang="en-US" sz="3000" i="0" kern="1200" spc="-150" dirty="0">
                <a:solidFill>
                  <a:schemeClr val="tx1"/>
                </a:solidFill>
                <a:effectLst/>
                <a:latin typeface="Tenorite (Body)"/>
              </a:rPr>
            </a:br>
            <a:r>
              <a:rPr lang="en-US" sz="3000" i="0" kern="1200" spc="-150" dirty="0">
                <a:solidFill>
                  <a:schemeClr val="tx1"/>
                </a:solidFill>
                <a:effectLst/>
                <a:latin typeface="Tenorite (Body)"/>
              </a:rPr>
              <a:t>This dataset was created for ABC Multinational Bank and the goal is to predict if customers might leave their bank.</a:t>
            </a:r>
            <a:br>
              <a:rPr lang="en-US" sz="2600" b="1" i="0" kern="1200" spc="-150" dirty="0">
                <a:solidFill>
                  <a:schemeClr val="tx1"/>
                </a:solidFill>
                <a:effectLst/>
                <a:latin typeface="+mj-lt"/>
                <a:ea typeface="+mj-ea"/>
                <a:cs typeface="+mj-cs"/>
              </a:rPr>
            </a:br>
            <a:r>
              <a:rPr lang="en-US" sz="2600" kern="1200" spc="-150" dirty="0">
                <a:solidFill>
                  <a:schemeClr val="tx1"/>
                </a:solidFill>
                <a:latin typeface="+mj-lt"/>
                <a:ea typeface="+mj-ea"/>
                <a:cs typeface="+mj-cs"/>
              </a:rPr>
              <a:t> </a:t>
            </a:r>
          </a:p>
        </p:txBody>
      </p:sp>
      <p:sp>
        <p:nvSpPr>
          <p:cNvPr id="6" name="TextBox 5">
            <a:extLst>
              <a:ext uri="{FF2B5EF4-FFF2-40B4-BE49-F238E27FC236}">
                <a16:creationId xmlns:a16="http://schemas.microsoft.com/office/drawing/2014/main" id="{F7E6A315-DB7A-7DD4-48D5-483BAD16621E}"/>
              </a:ext>
            </a:extLst>
          </p:cNvPr>
          <p:cNvSpPr txBox="1"/>
          <p:nvPr/>
        </p:nvSpPr>
        <p:spPr>
          <a:xfrm>
            <a:off x="323012" y="4522071"/>
            <a:ext cx="7927675" cy="1107996"/>
          </a:xfrm>
          <a:prstGeom prst="rect">
            <a:avLst/>
          </a:prstGeom>
          <a:noFill/>
        </p:spPr>
        <p:txBody>
          <a:bodyPr wrap="square" rtlCol="0">
            <a:spAutoFit/>
          </a:bodyPr>
          <a:lstStyle/>
          <a:p>
            <a:r>
              <a:rPr lang="en-US" sz="2200" dirty="0"/>
              <a:t>The target column was churn. </a:t>
            </a:r>
          </a:p>
          <a:p>
            <a:r>
              <a:rPr lang="en-US" sz="2200" dirty="0"/>
              <a:t>0 for if the customer had not left the bank before. </a:t>
            </a:r>
          </a:p>
          <a:p>
            <a:r>
              <a:rPr lang="en-US" sz="2200" dirty="0"/>
              <a:t>1 if they had left the bank before</a:t>
            </a:r>
          </a:p>
        </p:txBody>
      </p:sp>
    </p:spTree>
    <p:extLst>
      <p:ext uri="{BB962C8B-B14F-4D97-AF65-F5344CB8AC3E}">
        <p14:creationId xmlns:p14="http://schemas.microsoft.com/office/powerpoint/2010/main" val="256008222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5743-5A66-AB5D-98AC-973935B25CB6}"/>
              </a:ext>
            </a:extLst>
          </p:cNvPr>
          <p:cNvSpPr>
            <a:spLocks noGrp="1"/>
          </p:cNvSpPr>
          <p:nvPr>
            <p:ph type="title"/>
          </p:nvPr>
        </p:nvSpPr>
        <p:spPr>
          <a:xfrm>
            <a:off x="184149" y="261746"/>
            <a:ext cx="8267296" cy="1446550"/>
          </a:xfrm>
        </p:spPr>
        <p:txBody>
          <a:bodyPr/>
          <a:lstStyle/>
          <a:p>
            <a:r>
              <a:rPr lang="en-US" dirty="0"/>
              <a:t>Correlation Matrix</a:t>
            </a:r>
          </a:p>
        </p:txBody>
      </p:sp>
      <p:sp>
        <p:nvSpPr>
          <p:cNvPr id="3" name="Content Placeholder 2">
            <a:extLst>
              <a:ext uri="{FF2B5EF4-FFF2-40B4-BE49-F238E27FC236}">
                <a16:creationId xmlns:a16="http://schemas.microsoft.com/office/drawing/2014/main" id="{FA3E4EAA-D726-86D1-2FA6-8B4680124133}"/>
              </a:ext>
            </a:extLst>
          </p:cNvPr>
          <p:cNvSpPr>
            <a:spLocks noGrp="1"/>
          </p:cNvSpPr>
          <p:nvPr>
            <p:ph idx="1"/>
          </p:nvPr>
        </p:nvSpPr>
        <p:spPr>
          <a:xfrm>
            <a:off x="184148" y="1151631"/>
            <a:ext cx="9131301" cy="922830"/>
          </a:xfrm>
        </p:spPr>
        <p:txBody>
          <a:bodyPr/>
          <a:lstStyle/>
          <a:p>
            <a:r>
              <a:rPr lang="en-US" dirty="0"/>
              <a:t>The columns did not correlate highly to the target column (churn)</a:t>
            </a:r>
          </a:p>
        </p:txBody>
      </p:sp>
      <p:pic>
        <p:nvPicPr>
          <p:cNvPr id="8" name="Picture 7" descr="A picture containing graphical user interface&#10;&#10;Description automatically generated">
            <a:extLst>
              <a:ext uri="{FF2B5EF4-FFF2-40B4-BE49-F238E27FC236}">
                <a16:creationId xmlns:a16="http://schemas.microsoft.com/office/drawing/2014/main" id="{E033845F-D102-D464-D5EA-42B36399A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49" y="2224897"/>
            <a:ext cx="11488102" cy="3585353"/>
          </a:xfrm>
          <a:prstGeom prst="rect">
            <a:avLst/>
          </a:prstGeom>
        </p:spPr>
      </p:pic>
    </p:spTree>
    <p:extLst>
      <p:ext uri="{BB962C8B-B14F-4D97-AF65-F5344CB8AC3E}">
        <p14:creationId xmlns:p14="http://schemas.microsoft.com/office/powerpoint/2010/main" val="289541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96273B6F-021E-F3D6-484D-D4223FD7BF13}"/>
              </a:ext>
            </a:extLst>
          </p:cNvPr>
          <p:cNvGraphicFramePr>
            <a:graphicFrameLocks noGrp="1"/>
          </p:cNvGraphicFramePr>
          <p:nvPr>
            <p:ph idx="1"/>
            <p:extLst>
              <p:ext uri="{D42A27DB-BD31-4B8C-83A1-F6EECF244321}">
                <p14:modId xmlns:p14="http://schemas.microsoft.com/office/powerpoint/2010/main" val="2653075143"/>
              </p:ext>
            </p:extLst>
          </p:nvPr>
        </p:nvGraphicFramePr>
        <p:xfrm>
          <a:off x="349489" y="690309"/>
          <a:ext cx="10528420" cy="4140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0702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F9B34-6491-11D7-019A-A90D26C5100F}"/>
              </a:ext>
            </a:extLst>
          </p:cNvPr>
          <p:cNvSpPr>
            <a:spLocks noGrp="1"/>
          </p:cNvSpPr>
          <p:nvPr>
            <p:ph type="title"/>
          </p:nvPr>
        </p:nvSpPr>
        <p:spPr>
          <a:xfrm>
            <a:off x="7493192" y="1204721"/>
            <a:ext cx="4133647" cy="1446550"/>
          </a:xfrm>
        </p:spPr>
        <p:txBody>
          <a:bodyPr>
            <a:normAutofit/>
          </a:bodyPr>
          <a:lstStyle/>
          <a:p>
            <a:r>
              <a:rPr lang="en-US" dirty="0"/>
              <a:t>Results</a:t>
            </a:r>
          </a:p>
        </p:txBody>
      </p:sp>
      <p:sp>
        <p:nvSpPr>
          <p:cNvPr id="3" name="Content Placeholder 2">
            <a:extLst>
              <a:ext uri="{FF2B5EF4-FFF2-40B4-BE49-F238E27FC236}">
                <a16:creationId xmlns:a16="http://schemas.microsoft.com/office/drawing/2014/main" id="{4EB34C11-65D1-8C1E-B47B-44E5437D9B54}"/>
              </a:ext>
            </a:extLst>
          </p:cNvPr>
          <p:cNvSpPr>
            <a:spLocks noGrp="1"/>
          </p:cNvSpPr>
          <p:nvPr>
            <p:ph idx="1"/>
          </p:nvPr>
        </p:nvSpPr>
        <p:spPr>
          <a:xfrm>
            <a:off x="7493191" y="2261699"/>
            <a:ext cx="4133647" cy="1594293"/>
          </a:xfrm>
        </p:spPr>
        <p:txBody>
          <a:bodyPr>
            <a:normAutofit fontScale="92500" lnSpcReduction="20000"/>
          </a:bodyPr>
          <a:lstStyle/>
          <a:p>
            <a:r>
              <a:rPr lang="en-US" dirty="0"/>
              <a:t>The Voting Classifier found that the Random Forest Classifier was the best model with a score of 0.857</a:t>
            </a:r>
          </a:p>
          <a:p>
            <a:r>
              <a:rPr lang="en-US" dirty="0"/>
              <a:t>The RMSE was 0.373. </a:t>
            </a:r>
          </a:p>
        </p:txBody>
      </p:sp>
      <p:pic>
        <p:nvPicPr>
          <p:cNvPr id="5" name="Picture 4" descr="Green trees in the forest">
            <a:extLst>
              <a:ext uri="{FF2B5EF4-FFF2-40B4-BE49-F238E27FC236}">
                <a16:creationId xmlns:a16="http://schemas.microsoft.com/office/drawing/2014/main" id="{C25F5E1A-AE44-ACF2-4243-737D56AB92D8}"/>
              </a:ext>
            </a:extLst>
          </p:cNvPr>
          <p:cNvPicPr>
            <a:picLocks noChangeAspect="1"/>
          </p:cNvPicPr>
          <p:nvPr/>
        </p:nvPicPr>
        <p:blipFill rotWithShape="1">
          <a:blip r:embed="rId2"/>
          <a:srcRect l="11900" r="11900"/>
          <a:stretch/>
        </p:blipFill>
        <p:spPr>
          <a:xfrm>
            <a:off x="20" y="10"/>
            <a:ext cx="6967738" cy="6857990"/>
          </a:xfrm>
          <a:prstGeom prst="rect">
            <a:avLst/>
          </a:prstGeom>
        </p:spPr>
      </p:pic>
      <p:sp>
        <p:nvSpPr>
          <p:cNvPr id="22" name="Cross 21">
            <a:extLst>
              <a:ext uri="{FF2B5EF4-FFF2-40B4-BE49-F238E27FC236}">
                <a16:creationId xmlns:a16="http://schemas.microsoft.com/office/drawing/2014/main" id="{A12C7CBA-A034-9548-BC45-D37C25C00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032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449ED22-D9F5-F848-A98A-7181D4EE7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982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6E21DB-5A1F-3702-721A-1393E1EE16EC}"/>
              </a:ext>
            </a:extLst>
          </p:cNvPr>
          <p:cNvSpPr>
            <a:spLocks noGrp="1"/>
          </p:cNvSpPr>
          <p:nvPr>
            <p:ph type="title"/>
          </p:nvPr>
        </p:nvSpPr>
        <p:spPr>
          <a:xfrm>
            <a:off x="464577" y="422505"/>
            <a:ext cx="8843970" cy="929684"/>
          </a:xfrm>
        </p:spPr>
        <p:txBody>
          <a:bodyPr vert="horz" lIns="91440" tIns="45720" rIns="91440" bIns="45720" rtlCol="0" anchor="b">
            <a:normAutofit/>
          </a:bodyPr>
          <a:lstStyle/>
          <a:p>
            <a:pPr>
              <a:lnSpc>
                <a:spcPct val="90000"/>
              </a:lnSpc>
            </a:pPr>
            <a:r>
              <a:rPr lang="en-US" sz="6000" kern="1200" spc="-150" dirty="0">
                <a:solidFill>
                  <a:schemeClr val="tx1"/>
                </a:solidFill>
                <a:latin typeface="+mj-lt"/>
                <a:ea typeface="+mj-ea"/>
                <a:cs typeface="+mj-cs"/>
              </a:rPr>
              <a:t>Precision, recall, and F1 scores</a:t>
            </a:r>
          </a:p>
        </p:txBody>
      </p:sp>
      <p:pic>
        <p:nvPicPr>
          <p:cNvPr id="5" name="Picture 4" descr="Calendar&#10;&#10;Description automatically generated">
            <a:extLst>
              <a:ext uri="{FF2B5EF4-FFF2-40B4-BE49-F238E27FC236}">
                <a16:creationId xmlns:a16="http://schemas.microsoft.com/office/drawing/2014/main" id="{F51E737A-EE34-4E32-2846-6EC6369C2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567" y="1878711"/>
            <a:ext cx="10382865" cy="3622378"/>
          </a:xfrm>
          <a:prstGeom prst="rect">
            <a:avLst/>
          </a:prstGeom>
        </p:spPr>
      </p:pic>
      <p:sp>
        <p:nvSpPr>
          <p:cNvPr id="20" name="Cross 19">
            <a:extLst>
              <a:ext uri="{FF2B5EF4-FFF2-40B4-BE49-F238E27FC236}">
                <a16:creationId xmlns:a16="http://schemas.microsoft.com/office/drawing/2014/main" id="{9BA6F386-E5BF-4C49-AC0B-6772CD313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4749"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955814"/>
      </p:ext>
    </p:extLst>
  </p:cSld>
  <p:clrMapOvr>
    <a:masterClrMapping/>
  </p:clrMapOvr>
</p:sld>
</file>

<file path=ppt/theme/theme1.xml><?xml version="1.0" encoding="utf-8"?>
<a:theme xmlns:a="http://schemas.openxmlformats.org/drawingml/2006/main" name="Madrid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70</TotalTime>
  <Words>160</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Seaford Display</vt:lpstr>
      <vt:lpstr>System Font Regular</vt:lpstr>
      <vt:lpstr>Tenorite</vt:lpstr>
      <vt:lpstr>Tenorite (Body)</vt:lpstr>
      <vt:lpstr>MadridVTI</vt:lpstr>
      <vt:lpstr>Bank Customer Churn</vt:lpstr>
      <vt:lpstr>The Dataset I used is titled Bank Customer Churn. Bank Customer data for predicting customer churn.  This dataset was created for ABC Multinational Bank and the goal is to predict if customers might leave their bank.  </vt:lpstr>
      <vt:lpstr>Correlation Matrix</vt:lpstr>
      <vt:lpstr>PowerPoint Presentation</vt:lpstr>
      <vt:lpstr>Results</vt:lpstr>
      <vt:lpstr>Precision, recall, and F1 scores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Customer Churn</dc:title>
  <dc:creator>Grant T. Pennington</dc:creator>
  <cp:lastModifiedBy>Grant T. Pennington</cp:lastModifiedBy>
  <cp:revision>4</cp:revision>
  <dcterms:created xsi:type="dcterms:W3CDTF">2022-10-21T03:04:13Z</dcterms:created>
  <dcterms:modified xsi:type="dcterms:W3CDTF">2022-10-21T13:15:14Z</dcterms:modified>
</cp:coreProperties>
</file>