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5" r:id="rId6"/>
    <p:sldId id="266" r:id="rId7"/>
    <p:sldId id="260" r:id="rId8"/>
    <p:sldId id="261" r:id="rId9"/>
    <p:sldId id="263" r:id="rId10"/>
    <p:sldId id="262" r:id="rId11"/>
    <p:sldId id="268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71CA0-E5E0-4C47-8F2F-A5EF4748278A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62DAC-232B-40EE-8E1D-045E85E0C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56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CE7A-2A14-188D-5BB7-AB16F2589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9F656-C388-4BB3-5526-46D7DB113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0C3B2-7DE1-1F12-CDA7-8999FA35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5AA0-19F0-454A-AB2E-DC2E592C9E6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4E419-C63C-3ACD-E1BB-CFADE5A1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A37F1-B68A-993F-9D6D-9F356077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576D-7F46-45EA-9264-1475499A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5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CF5-3FA5-E82D-4BE5-9F563653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AD23E-DD2D-E3A7-CD00-909A04436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380BA-0E83-2A29-DD21-9977134E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5AA0-19F0-454A-AB2E-DC2E592C9E6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41D8F-36E4-22F6-3FD3-5F47C432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141B-D7C5-EFFF-72CC-FF6744EB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576D-7F46-45EA-9264-1475499A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054BF-11B0-D275-6A71-789A54F34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B6702-AB1E-6E05-9873-F289C8F3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79DD9-4B9A-F46B-1BD5-31ACEC09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5AA0-19F0-454A-AB2E-DC2E592C9E6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4E5FA-DA14-B67D-4054-4F72F93C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4A43D-2B37-B75C-9C65-862F80BB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576D-7F46-45EA-9264-1475499A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5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3F31-A564-CE2F-16CC-A478BF5B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AEAFA-A056-6A32-2292-A3CAB0998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E1D00-65E2-F590-A4DC-7A11045C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5AA0-19F0-454A-AB2E-DC2E592C9E6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B5B6-2EEE-9FB9-77F4-8F231371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81396-0545-7A08-265F-7E47030E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576D-7F46-45EA-9264-1475499A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6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1DF2-2A6C-6103-3C8D-65D64589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F14E1-8B3D-B6B7-3026-6CD46C88F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B64FE-AF41-4D87-6161-047395A0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5AA0-19F0-454A-AB2E-DC2E592C9E6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A1364-0AF4-577A-C018-02822B83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DF733-A420-7050-2EA6-EA6DB93D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576D-7F46-45EA-9264-1475499A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5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AEF1-5D2F-6E02-B4A3-52E202F4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7FDF-D452-95D2-57D7-5D65DC903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73F6A-BC35-E91B-5E0B-4EC034CD6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54526-67FA-F5CA-22E0-B3572F4A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5AA0-19F0-454A-AB2E-DC2E592C9E6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A47D7-1AF0-2B47-4598-86BC52D6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14D58-8D90-388A-07C3-9F1241E0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576D-7F46-45EA-9264-1475499A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3056-75CC-374C-32B7-DAE1ACAB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AE1CB-ED12-3F63-C1BC-B26AE415F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C1951-CC42-C263-1A4A-941B06563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82DE4-7F8D-F4A1-0D2F-E47571693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D75A6D-17E9-C0B9-B076-8B81B0F21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91F7E-2675-347F-855D-D124D66B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5AA0-19F0-454A-AB2E-DC2E592C9E6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745E0-4872-8122-D71B-4D7960C0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37404-5E42-AC5D-63B6-22E4D347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576D-7F46-45EA-9264-1475499A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2F6B-495D-8345-157E-0EEEF58B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D8789-FCF8-2186-3E64-EBCB7D5E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5AA0-19F0-454A-AB2E-DC2E592C9E6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C9D5C-003E-88D3-E076-6D96F1A0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9F072-8ECA-8923-CA8C-3A6E13AA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576D-7F46-45EA-9264-1475499A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5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3DC5F-A60D-0FD6-DBE4-85DAB5E5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5AA0-19F0-454A-AB2E-DC2E592C9E6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64787-E72B-043F-1785-AF80F217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B6473-E5D6-6A68-3CBD-DC154BF5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576D-7F46-45EA-9264-1475499A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0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A3F8-C8A5-FD52-7C41-7ABF8193C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36D9-7BFB-1C59-E872-08EEAF2A3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075EA-2F5B-922D-0B1B-0F492F6B5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D0917-793D-B239-1C28-5489501F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5AA0-19F0-454A-AB2E-DC2E592C9E6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F6D0E-BFF4-8CCD-AB97-9F920721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376FB-5C97-A4DB-EBE9-B0C9019F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576D-7F46-45EA-9264-1475499A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5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542F-DEDE-40E6-B576-5A705164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49C8E-0757-C4DA-FFFF-55A873777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1C21B-FCD2-3BED-7B16-6800F89A7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796D6-0247-1BDE-7C16-1F85658C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5AA0-19F0-454A-AB2E-DC2E592C9E6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6164C-F77E-6E3D-C0ED-352F1392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A5719-717C-F034-A2E1-DEF8F17C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576D-7F46-45EA-9264-1475499A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8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FF8200">
                <a:lumMod val="99000"/>
                <a:lumOff val="1000"/>
                <a:alpha val="75000"/>
              </a:srgb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0DC5D-FB42-453F-2680-7FA96D84D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71F17-F27C-7B1F-AD22-C7667DECE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7BF45-9C60-48B7-B17C-65F98A4A8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B5AA0-19F0-454A-AB2E-DC2E592C9E6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56E7-4552-0A30-5B05-2909090DF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2BEC-BEC4-BE62-F90B-646C8B698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4576D-7F46-45EA-9264-1475499A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5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63/5.0051875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505.04597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FF8200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0C62-2245-CAE6-9A20-1A0C0DEF7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1857"/>
            <a:ext cx="9144000" cy="2387600"/>
          </a:xfrm>
          <a:ln>
            <a:noFill/>
          </a:ln>
        </p:spPr>
        <p:txBody>
          <a:bodyPr/>
          <a:lstStyle/>
          <a:p>
            <a:r>
              <a:rPr lang="en-US" dirty="0">
                <a:latin typeface="Franklin Gothic Demi" panose="020B0703020102020204" pitchFamily="34" charset="0"/>
              </a:rPr>
              <a:t>Data Purification Using Machine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53F31-22A1-3464-DB29-D37EADE17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9442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Perpetua" panose="02020502060401020303" pitchFamily="18" charset="0"/>
              </a:rPr>
              <a:t>Presented by Grant Sherrill</a:t>
            </a:r>
          </a:p>
          <a:p>
            <a:r>
              <a:rPr lang="en-US" sz="4400" dirty="0">
                <a:latin typeface="Perpetua" panose="02020502060401020303" pitchFamily="18" charset="0"/>
              </a:rPr>
              <a:t>Data provided by </a:t>
            </a:r>
            <a:r>
              <a:rPr lang="en-US" sz="4400" dirty="0" err="1">
                <a:latin typeface="Perpetua" panose="02020502060401020303" pitchFamily="18" charset="0"/>
              </a:rPr>
              <a:t>Jaan</a:t>
            </a:r>
            <a:r>
              <a:rPr lang="en-US" sz="4400" dirty="0">
                <a:latin typeface="Perpetua" panose="02020502060401020303" pitchFamily="18" charset="0"/>
              </a:rPr>
              <a:t> &amp; </a:t>
            </a:r>
            <a:r>
              <a:rPr lang="en-US" sz="4400" dirty="0" err="1">
                <a:latin typeface="Perpetua" panose="02020502060401020303" pitchFamily="18" charset="0"/>
              </a:rPr>
              <a:t>Jaana</a:t>
            </a:r>
            <a:r>
              <a:rPr lang="en-US" sz="4400" dirty="0">
                <a:latin typeface="Perpetua" panose="02020502060401020303" pitchFamily="18" charset="0"/>
              </a:rPr>
              <a:t> </a:t>
            </a:r>
            <a:r>
              <a:rPr lang="en-US" sz="4400" dirty="0" err="1">
                <a:latin typeface="Perpetua" panose="02020502060401020303" pitchFamily="18" charset="0"/>
              </a:rPr>
              <a:t>Mannik</a:t>
            </a:r>
            <a:endParaRPr lang="en-US" sz="4400" dirty="0">
              <a:latin typeface="Perpetua" panose="02020502060401020303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62FB3F-3D6F-A05B-6E49-34AC6890079F}"/>
              </a:ext>
            </a:extLst>
          </p:cNvPr>
          <p:cNvCxnSpPr/>
          <p:nvPr/>
        </p:nvCxnSpPr>
        <p:spPr>
          <a:xfrm>
            <a:off x="0" y="5495730"/>
            <a:ext cx="1219200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text, font, poster, graphics&#10;&#10;Description automatically generated">
            <a:extLst>
              <a:ext uri="{FF2B5EF4-FFF2-40B4-BE49-F238E27FC236}">
                <a16:creationId xmlns:a16="http://schemas.microsoft.com/office/drawing/2014/main" id="{A92B0CDB-F062-EE74-2DB5-BA9AF6284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725" y="5617027"/>
            <a:ext cx="1629566" cy="109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3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81FD8-967A-F047-7FE9-DED6FF7C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-7223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Franklin Gothic Demi" panose="020B0703020102020204" pitchFamily="34" charset="0"/>
              </a:rPr>
              <a:t>Quantifying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B8B41-2FA0-4B51-EC5C-BE30C2240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8" y="1113994"/>
            <a:ext cx="5884817" cy="4351338"/>
          </a:xfrm>
        </p:spPr>
        <p:txBody>
          <a:bodyPr>
            <a:noAutofit/>
          </a:bodyPr>
          <a:lstStyle/>
          <a:p>
            <a:r>
              <a:rPr lang="en-US" sz="3200" dirty="0"/>
              <a:t>To get an idea of how well the network did the normalized square root of the mean square error was calculated for the training data and the evaluation</a:t>
            </a:r>
          </a:p>
          <a:p>
            <a:endParaRPr lang="en-US" sz="3200" dirty="0"/>
          </a:p>
          <a:p>
            <a:r>
              <a:rPr lang="en-US" sz="3200" dirty="0"/>
              <a:t>The normalized square root of the mean square error has an average of 0.1 across the evaluation data, with only a slightly larger tail than the training data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147401A-D02C-C1DE-66EC-66195C974B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25018"/>
              </p:ext>
            </p:extLst>
          </p:nvPr>
        </p:nvGraphicFramePr>
        <p:xfrm>
          <a:off x="6738749" y="826069"/>
          <a:ext cx="5287787" cy="520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6762699" imgH="6657760" progId="AcroExch.Document.DC">
                  <p:embed/>
                </p:oleObj>
              </mc:Choice>
              <mc:Fallback>
                <p:oleObj name="Acrobat Document" r:id="rId2" imgW="6762699" imgH="665776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38749" y="826069"/>
                        <a:ext cx="5287787" cy="5205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9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A362-8F5E-D52D-DDEE-8D7CD92D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25" y="12128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Franklin Gothic Demi" panose="020B0703020102020204" pitchFamily="34" charset="0"/>
              </a:rPr>
              <a:t>Ability to Generate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73C9B-C7BC-F5B3-BC4E-E2352783D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25" y="1446848"/>
            <a:ext cx="8375469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The goal of this project is to see if we can take the network output and create binary images from the result</a:t>
            </a:r>
          </a:p>
          <a:p>
            <a:r>
              <a:rPr lang="en-US" sz="3200" dirty="0"/>
              <a:t>Shown here is a basic </a:t>
            </a:r>
            <a:r>
              <a:rPr lang="en-US" sz="3200" dirty="0" err="1"/>
              <a:t>otsu</a:t>
            </a:r>
            <a:r>
              <a:rPr lang="en-US" sz="3200" dirty="0"/>
              <a:t> threshold applied to the output, which can get smoothed out by other functions later</a:t>
            </a:r>
          </a:p>
        </p:txBody>
      </p:sp>
      <p:pic>
        <p:nvPicPr>
          <p:cNvPr id="7" name="Picture 6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1CCFAD86-DD61-80F4-F378-4ABBAD1A7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335" y="636568"/>
            <a:ext cx="1684323" cy="55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77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253A-C36B-B83E-465A-347ED5DB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98" y="21583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Franklin Gothic Demi" panose="020B0703020102020204" pitchFamily="34" charset="0"/>
              </a:rPr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A621F-FD4C-C0E4-7965-D679BCC7B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698" y="1541399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In this form, the data can be </a:t>
            </a:r>
            <a:r>
              <a:rPr lang="en-US" sz="3200" dirty="0" err="1"/>
              <a:t>thresholded</a:t>
            </a:r>
            <a:r>
              <a:rPr lang="en-US" sz="3200" dirty="0"/>
              <a:t> to create binary images </a:t>
            </a:r>
          </a:p>
          <a:p>
            <a:r>
              <a:rPr lang="en-US" sz="3200" dirty="0"/>
              <a:t>Image processing can temporally track shapes from movies which have binaries associated with them</a:t>
            </a:r>
          </a:p>
          <a:p>
            <a:r>
              <a:rPr lang="en-US" sz="3200" dirty="0"/>
              <a:t>The low error rate shows our network was trained well and can produce accurate results based on what it was trained</a:t>
            </a:r>
          </a:p>
        </p:txBody>
      </p:sp>
    </p:spTree>
    <p:extLst>
      <p:ext uri="{BB962C8B-B14F-4D97-AF65-F5344CB8AC3E}">
        <p14:creationId xmlns:p14="http://schemas.microsoft.com/office/powerpoint/2010/main" val="170334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E194-C061-58B9-77E7-25442E1A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51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Franklin Gothic Demi" panose="020B07030201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BFC4-4D58-D0CF-CDE5-CEC28E3EF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012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The goal of this project was achieved with minor room for improvement </a:t>
            </a:r>
          </a:p>
          <a:p>
            <a:r>
              <a:rPr lang="en-US" sz="3200" dirty="0"/>
              <a:t>Data can be taken and analyzed via normal image analysis techniques</a:t>
            </a:r>
          </a:p>
          <a:p>
            <a:r>
              <a:rPr lang="en-US" sz="3200" dirty="0"/>
              <a:t>Tracking cells across entire movies is possible using these processed images</a:t>
            </a:r>
          </a:p>
          <a:p>
            <a:r>
              <a:rPr lang="en-US" sz="3200" dirty="0"/>
              <a:t>While more complicated solutions exist, this method works to simplify the problem to one with known solutions</a:t>
            </a:r>
          </a:p>
        </p:txBody>
      </p:sp>
    </p:spTree>
    <p:extLst>
      <p:ext uri="{BB962C8B-B14F-4D97-AF65-F5344CB8AC3E}">
        <p14:creationId xmlns:p14="http://schemas.microsoft.com/office/powerpoint/2010/main" val="268322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CB01-755A-CA36-A229-05C9EA56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9213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Franklin Gothic Demi" panose="020B0703020102020204" pitchFamily="34" charset="0"/>
              </a:rPr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82572-8486-3AF1-FFAD-89F61CA45AE4}"/>
              </a:ext>
            </a:extLst>
          </p:cNvPr>
          <p:cNvSpPr txBox="1"/>
          <p:nvPr/>
        </p:nvSpPr>
        <p:spPr>
          <a:xfrm>
            <a:off x="382905" y="1128221"/>
            <a:ext cx="760965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majority biological samples are “measured” by taking videos of cells which have undergone some procedure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Data sets are difficult to interpret due to qualitative judgement being necessary for interpretation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Large data sets are required as cells change in microscopic times but have macroscopic properties</a:t>
            </a:r>
          </a:p>
        </p:txBody>
      </p:sp>
      <p:pic>
        <p:nvPicPr>
          <p:cNvPr id="1026" name="Picture 2" descr="FIG. 1. Dominant cellular responses to applied step-like mechanical compression of a cell at different time scales. The associated time scales represent approximate rankings and rough order of magnitude estimates. Different responses have significant temporal overlaps.">
            <a:extLst>
              <a:ext uri="{FF2B5EF4-FFF2-40B4-BE49-F238E27FC236}">
                <a16:creationId xmlns:a16="http://schemas.microsoft.com/office/drawing/2014/main" id="{12A5B38D-D396-1855-A824-D8D7896BD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817" y="430213"/>
            <a:ext cx="3699203" cy="529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F843E1-9D6A-181F-C7E6-2251028F4E36}"/>
              </a:ext>
            </a:extLst>
          </p:cNvPr>
          <p:cNvSpPr txBox="1"/>
          <p:nvPr/>
        </p:nvSpPr>
        <p:spPr>
          <a:xfrm>
            <a:off x="8374379" y="5670014"/>
            <a:ext cx="35909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effectLst/>
              </a:rPr>
              <a:t>(1)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effectLst/>
              </a:rPr>
              <a:t>Männik</a:t>
            </a:r>
            <a:r>
              <a:rPr lang="en-US" sz="1000" dirty="0">
                <a:effectLst/>
              </a:rPr>
              <a:t>, J.; </a:t>
            </a:r>
            <a:r>
              <a:rPr lang="en-US" sz="1000" dirty="0" err="1">
                <a:effectLst/>
              </a:rPr>
              <a:t>Teshima</a:t>
            </a:r>
            <a:r>
              <a:rPr lang="en-US" sz="1000" dirty="0">
                <a:effectLst/>
              </a:rPr>
              <a:t>, T. F.; </a:t>
            </a:r>
            <a:r>
              <a:rPr lang="en-US" sz="1000" dirty="0" err="1">
                <a:effectLst/>
              </a:rPr>
              <a:t>Wolfrum</a:t>
            </a:r>
            <a:r>
              <a:rPr lang="en-US" sz="1000" dirty="0">
                <a:effectLst/>
              </a:rPr>
              <a:t>, B.; Yang, D. Lab-on-a-Chip Based Mechanical Actuators and Sensors for Single-Cell and Organoid Culture Studies. </a:t>
            </a:r>
            <a:r>
              <a:rPr lang="en-US" sz="1000" i="1" dirty="0">
                <a:effectLst/>
              </a:rPr>
              <a:t>Journal of Applied Physics</a:t>
            </a:r>
            <a:r>
              <a:rPr lang="en-US" sz="1000" dirty="0">
                <a:effectLst/>
              </a:rPr>
              <a:t> </a:t>
            </a:r>
            <a:r>
              <a:rPr lang="en-US" sz="1000" b="1" dirty="0">
                <a:effectLst/>
              </a:rPr>
              <a:t>2021</a:t>
            </a:r>
            <a:r>
              <a:rPr lang="en-US" sz="1000" dirty="0">
                <a:effectLst/>
              </a:rPr>
              <a:t>, </a:t>
            </a:r>
            <a:r>
              <a:rPr lang="en-US" sz="1000" i="1" dirty="0">
                <a:effectLst/>
              </a:rPr>
              <a:t>129</a:t>
            </a:r>
            <a:r>
              <a:rPr lang="en-US" sz="1000" dirty="0">
                <a:effectLst/>
              </a:rPr>
              <a:t> (21), 210905. </a:t>
            </a:r>
            <a:r>
              <a:rPr lang="en-US" sz="1000" dirty="0">
                <a:effectLst/>
                <a:hlinkClick r:id="rId3"/>
              </a:rPr>
              <a:t>https://doi.org/10.1063/5.0051875</a:t>
            </a:r>
            <a:r>
              <a:rPr lang="en-US" sz="1000" dirty="0">
                <a:effectLst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7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5B467-62AC-FBE7-412E-14C4B5BEC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082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Franklin Gothic Demi" panose="020B0703020102020204" pitchFamily="34" charset="0"/>
              </a:rPr>
              <a:t>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F23D2-35F7-5E0D-176E-7DCB6CC9D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33" y="1171300"/>
            <a:ext cx="11397119" cy="4515400"/>
          </a:xfrm>
        </p:spPr>
        <p:txBody>
          <a:bodyPr>
            <a:normAutofit/>
          </a:bodyPr>
          <a:lstStyle/>
          <a:p>
            <a:r>
              <a:rPr lang="en-US" sz="3200" dirty="0"/>
              <a:t>The targets of our data set are the cells inside of the channel shown to the right</a:t>
            </a:r>
          </a:p>
          <a:p>
            <a:r>
              <a:rPr lang="en-US" sz="3200" dirty="0"/>
              <a:t>We want to be able to reconstruct cells and track movement as a function of time, which requires pixel perfect 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DA788-5909-E871-7CAE-1A241D3E4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372" y="3272097"/>
            <a:ext cx="476654" cy="3550250"/>
          </a:xfrm>
          <a:prstGeom prst="rect">
            <a:avLst/>
          </a:prstGeom>
        </p:spPr>
      </p:pic>
      <p:pic>
        <p:nvPicPr>
          <p:cNvPr id="5" name="Picture 4" descr="A picture containing diagram, text, plot, line&#10;&#10;Description automatically generated">
            <a:extLst>
              <a:ext uri="{FF2B5EF4-FFF2-40B4-BE49-F238E27FC236}">
                <a16:creationId xmlns:a16="http://schemas.microsoft.com/office/drawing/2014/main" id="{37E4C907-6859-64D3-704C-4B657D532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993" y="3641953"/>
            <a:ext cx="4875025" cy="282275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F148CE-B93B-E93E-D6C7-9AD6BE0F6BD6}"/>
              </a:ext>
            </a:extLst>
          </p:cNvPr>
          <p:cNvCxnSpPr>
            <a:cxnSpLocks/>
          </p:cNvCxnSpPr>
          <p:nvPr/>
        </p:nvCxnSpPr>
        <p:spPr>
          <a:xfrm>
            <a:off x="6630372" y="4764946"/>
            <a:ext cx="4766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425D074-147F-7201-82C9-A7F545F46F37}"/>
              </a:ext>
            </a:extLst>
          </p:cNvPr>
          <p:cNvSpPr/>
          <p:nvPr/>
        </p:nvSpPr>
        <p:spPr>
          <a:xfrm>
            <a:off x="9492424" y="3703230"/>
            <a:ext cx="222082" cy="179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811E17-805B-C3DD-E04A-B6BFCFB670DA}"/>
              </a:ext>
            </a:extLst>
          </p:cNvPr>
          <p:cNvSpPr/>
          <p:nvPr/>
        </p:nvSpPr>
        <p:spPr>
          <a:xfrm>
            <a:off x="10234569" y="4446164"/>
            <a:ext cx="186707" cy="140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7103-851E-A3B4-193E-3EDF6CEF0EED}"/>
              </a:ext>
            </a:extLst>
          </p:cNvPr>
          <p:cNvSpPr txBox="1"/>
          <p:nvPr/>
        </p:nvSpPr>
        <p:spPr>
          <a:xfrm>
            <a:off x="9399201" y="3345930"/>
            <a:ext cx="47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2826E8-C686-75DD-C75A-BB5459FC7CCF}"/>
              </a:ext>
            </a:extLst>
          </p:cNvPr>
          <p:cNvSpPr txBox="1"/>
          <p:nvPr/>
        </p:nvSpPr>
        <p:spPr>
          <a:xfrm>
            <a:off x="10234569" y="4113487"/>
            <a:ext cx="69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8DEA98-E1AC-27D1-A18D-158E31FC41BB}"/>
              </a:ext>
            </a:extLst>
          </p:cNvPr>
          <p:cNvSpPr txBox="1"/>
          <p:nvPr/>
        </p:nvSpPr>
        <p:spPr>
          <a:xfrm>
            <a:off x="291341" y="2784170"/>
            <a:ext cx="6216066" cy="332398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32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dirty="0"/>
              <a:t>Typical image analysis techniques fail due to our target being an intermediate intensity.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9EB1-8B92-735D-458E-4B5B42F86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Franklin Gothic Demi" panose="020B07030201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A8CCD-28B6-929C-F2D3-4B7FBFF18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157919"/>
            <a:ext cx="10515600" cy="4542162"/>
          </a:xfrm>
        </p:spPr>
        <p:txBody>
          <a:bodyPr>
            <a:normAutofit/>
          </a:bodyPr>
          <a:lstStyle/>
          <a:p>
            <a:r>
              <a:rPr lang="en-US" sz="3200" dirty="0"/>
              <a:t> This project aims to pre-process data via convolutional neural networks for ease of further analysis</a:t>
            </a:r>
          </a:p>
          <a:p>
            <a:r>
              <a:rPr lang="en-US" sz="3200" dirty="0"/>
              <a:t>Previous approaches, such as the U-net have found moderate success at tracking cells</a:t>
            </a:r>
          </a:p>
          <a:p>
            <a:endParaRPr lang="en-US" sz="3200" dirty="0"/>
          </a:p>
          <a:p>
            <a:endParaRPr lang="en-US" dirty="0"/>
          </a:p>
        </p:txBody>
      </p:sp>
      <p:pic>
        <p:nvPicPr>
          <p:cNvPr id="8" name="Picture 7" descr="A picture containing child art, art, drawing&#10;&#10;Description automatically generated">
            <a:extLst>
              <a:ext uri="{FF2B5EF4-FFF2-40B4-BE49-F238E27FC236}">
                <a16:creationId xmlns:a16="http://schemas.microsoft.com/office/drawing/2014/main" id="{9BC8CED5-6F5E-135B-37AD-38D8E77D3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3429000"/>
            <a:ext cx="6477771" cy="3143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1EA47F-D0B8-4EE8-77FD-BC299B90DE0A}"/>
              </a:ext>
            </a:extLst>
          </p:cNvPr>
          <p:cNvSpPr txBox="1"/>
          <p:nvPr/>
        </p:nvSpPr>
        <p:spPr>
          <a:xfrm>
            <a:off x="7118304" y="5281632"/>
            <a:ext cx="2629989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algn="r"/>
            <a:endParaRPr lang="en-US" dirty="0"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effectLst/>
              </a:rPr>
              <a:t>Ronneberger</a:t>
            </a:r>
            <a:r>
              <a:rPr lang="en-US" sz="1050" dirty="0">
                <a:effectLst/>
              </a:rPr>
              <a:t>, O.; Fischer, P.; </a:t>
            </a:r>
            <a:r>
              <a:rPr lang="en-US" sz="1050" dirty="0" err="1">
                <a:effectLst/>
              </a:rPr>
              <a:t>Brox</a:t>
            </a:r>
            <a:r>
              <a:rPr lang="en-US" sz="1050" dirty="0">
                <a:effectLst/>
              </a:rPr>
              <a:t>, T. U-Net: Convolutional Networks for Biomedical Image Segmentation. </a:t>
            </a:r>
            <a:r>
              <a:rPr lang="en-US" sz="1050" dirty="0" err="1">
                <a:effectLst/>
              </a:rPr>
              <a:t>arXiv</a:t>
            </a:r>
            <a:r>
              <a:rPr lang="en-US" sz="1050" dirty="0">
                <a:effectLst/>
              </a:rPr>
              <a:t> May 18, 2015. </a:t>
            </a:r>
            <a:r>
              <a:rPr lang="en-US" sz="1050" dirty="0">
                <a:effectLst/>
                <a:hlinkClick r:id="rId3"/>
              </a:rPr>
              <a:t>http://arxiv.org/abs/1505.04597</a:t>
            </a:r>
            <a:r>
              <a:rPr lang="en-US" sz="1050" dirty="0">
                <a:effectLst/>
              </a:rPr>
              <a:t> (accessed 2023-01-05).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782727-E65E-86C9-4CAE-78FC2F42C015}"/>
              </a:ext>
            </a:extLst>
          </p:cNvPr>
          <p:cNvSpPr txBox="1"/>
          <p:nvPr/>
        </p:nvSpPr>
        <p:spPr>
          <a:xfrm>
            <a:off x="7118304" y="3385840"/>
            <a:ext cx="43368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Result of U-Net which identifies different cells, but not entire bodes</a:t>
            </a:r>
          </a:p>
        </p:txBody>
      </p:sp>
    </p:spTree>
    <p:extLst>
      <p:ext uri="{BB962C8B-B14F-4D97-AF65-F5344CB8AC3E}">
        <p14:creationId xmlns:p14="http://schemas.microsoft.com/office/powerpoint/2010/main" val="197757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A1AF-0817-F672-28A6-7C60E4F6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Franklin Gothic Demi" panose="020B0703020102020204" pitchFamily="34" charset="0"/>
              </a:rPr>
              <a:t>Problems with U-Net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BA9B-0D86-35C7-F575-6469A5F74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25805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The classic U-Net has some shortcomings, as seen by the preliminary testing</a:t>
            </a:r>
          </a:p>
          <a:p>
            <a:r>
              <a:rPr lang="en-US" sz="3200" dirty="0"/>
              <a:t>Other developments such as </a:t>
            </a:r>
            <a:r>
              <a:rPr lang="en-US" sz="3200" dirty="0" err="1"/>
              <a:t>Cellpose</a:t>
            </a:r>
            <a:r>
              <a:rPr lang="en-US" sz="3200" dirty="0"/>
              <a:t> have been created which track cells quite well, but cannot be adjusted to match specific experimental design</a:t>
            </a:r>
          </a:p>
        </p:txBody>
      </p:sp>
      <p:pic>
        <p:nvPicPr>
          <p:cNvPr id="5" name="Picture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D852BFB4-AC30-0276-10B8-D4CF27E38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842" y="362948"/>
            <a:ext cx="1622026" cy="54500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FC55E6-2782-D00C-D8E1-DA0CC3BC1D17}"/>
              </a:ext>
            </a:extLst>
          </p:cNvPr>
          <p:cNvSpPr txBox="1"/>
          <p:nvPr/>
        </p:nvSpPr>
        <p:spPr>
          <a:xfrm>
            <a:off x="9081543" y="5812955"/>
            <a:ext cx="211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U-Net trained with binary images</a:t>
            </a:r>
          </a:p>
        </p:txBody>
      </p:sp>
    </p:spTree>
    <p:extLst>
      <p:ext uri="{BB962C8B-B14F-4D97-AF65-F5344CB8AC3E}">
        <p14:creationId xmlns:p14="http://schemas.microsoft.com/office/powerpoint/2010/main" val="266783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30BE-79F9-E149-F730-824B9937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31" y="12089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Franklin Gothic Demi" panose="020B0703020102020204" pitchFamily="34" charset="0"/>
              </a:rPr>
              <a:t>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A13F5-9412-A767-C7CF-7615367B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880" y="1446455"/>
            <a:ext cx="81153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We want to create images without background, as we can manipulate this data easily</a:t>
            </a:r>
          </a:p>
          <a:p>
            <a:r>
              <a:rPr lang="en-US" sz="3200" dirty="0"/>
              <a:t>The targets are channels that have the channel noise subtracted by subtracting empty channel data from each frame in a movie</a:t>
            </a:r>
          </a:p>
          <a:p>
            <a:r>
              <a:rPr lang="en-US" sz="3200" dirty="0"/>
              <a:t>This does not work for most frames, so the target set has been curated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152C4-3DA5-C2FD-E7F5-C4D596B3D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386" y="673010"/>
            <a:ext cx="623888" cy="5077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DD2A30-A276-7B7F-9B77-E9D995C07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687" y="673010"/>
            <a:ext cx="623888" cy="50771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963951-8EB3-A80D-58BC-36A0EF907A0D}"/>
              </a:ext>
            </a:extLst>
          </p:cNvPr>
          <p:cNvSpPr txBox="1"/>
          <p:nvPr/>
        </p:nvSpPr>
        <p:spPr>
          <a:xfrm>
            <a:off x="8932065" y="113878"/>
            <a:ext cx="1395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3A05EF-E183-5C18-09A5-550399C00BC5}"/>
              </a:ext>
            </a:extLst>
          </p:cNvPr>
          <p:cNvSpPr txBox="1"/>
          <p:nvPr/>
        </p:nvSpPr>
        <p:spPr>
          <a:xfrm>
            <a:off x="10448923" y="113878"/>
            <a:ext cx="1395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136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A1BC-AAB2-E09F-E7FF-ED7853C0A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224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Franklin Gothic Demi" panose="020B0703020102020204" pitchFamily="34" charset="0"/>
              </a:rPr>
              <a:t>The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75EE-B1AC-9341-F189-6DD21C8BE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73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A convolutional neural network is being employed, following the U-net architecture</a:t>
            </a:r>
          </a:p>
          <a:p>
            <a:r>
              <a:rPr lang="en-US" sz="3200" dirty="0"/>
              <a:t>Residual blocks have been introduced to increase accuracy</a:t>
            </a:r>
          </a:p>
          <a:p>
            <a:r>
              <a:rPr lang="en-US" sz="3200" dirty="0"/>
              <a:t>The standard binary classification has been replaced by MSE.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B510DA-67BE-034F-12BC-1DCFEE5DA6B6}"/>
              </a:ext>
            </a:extLst>
          </p:cNvPr>
          <p:cNvSpPr/>
          <p:nvPr/>
        </p:nvSpPr>
        <p:spPr>
          <a:xfrm>
            <a:off x="3040766" y="3712966"/>
            <a:ext cx="47030" cy="2643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D1408-9F04-9B51-3D21-7E52BDC2CA90}"/>
              </a:ext>
            </a:extLst>
          </p:cNvPr>
          <p:cNvSpPr txBox="1"/>
          <p:nvPr/>
        </p:nvSpPr>
        <p:spPr>
          <a:xfrm rot="16200000">
            <a:off x="1988735" y="4374779"/>
            <a:ext cx="162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8AD198-AF36-DD1F-BF2A-CF837D4328C3}"/>
              </a:ext>
            </a:extLst>
          </p:cNvPr>
          <p:cNvSpPr txBox="1"/>
          <p:nvPr/>
        </p:nvSpPr>
        <p:spPr>
          <a:xfrm>
            <a:off x="2933282" y="3493837"/>
            <a:ext cx="270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AE7137-CF03-3DCA-66A5-2BD89D9A664B}"/>
              </a:ext>
            </a:extLst>
          </p:cNvPr>
          <p:cNvSpPr/>
          <p:nvPr/>
        </p:nvSpPr>
        <p:spPr>
          <a:xfrm>
            <a:off x="4630762" y="5676321"/>
            <a:ext cx="150207" cy="670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8E7EFF-E8A9-557D-C716-C947B26C6832}"/>
              </a:ext>
            </a:extLst>
          </p:cNvPr>
          <p:cNvSpPr/>
          <p:nvPr/>
        </p:nvSpPr>
        <p:spPr>
          <a:xfrm>
            <a:off x="4861607" y="5676320"/>
            <a:ext cx="150207" cy="670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388B9C-9C8F-9C79-FB73-D1F2561D637E}"/>
              </a:ext>
            </a:extLst>
          </p:cNvPr>
          <p:cNvSpPr/>
          <p:nvPr/>
        </p:nvSpPr>
        <p:spPr>
          <a:xfrm>
            <a:off x="5268607" y="5993520"/>
            <a:ext cx="150207" cy="353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20C048-8D17-9793-1BDE-A515A95800C8}"/>
              </a:ext>
            </a:extLst>
          </p:cNvPr>
          <p:cNvSpPr/>
          <p:nvPr/>
        </p:nvSpPr>
        <p:spPr>
          <a:xfrm>
            <a:off x="5481900" y="5993520"/>
            <a:ext cx="150207" cy="353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3606CD-E3A8-3735-A08D-4C28E3BCF066}"/>
              </a:ext>
            </a:extLst>
          </p:cNvPr>
          <p:cNvSpPr/>
          <p:nvPr/>
        </p:nvSpPr>
        <p:spPr>
          <a:xfrm>
            <a:off x="5910045" y="5718597"/>
            <a:ext cx="150207" cy="670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1707FB-CE3D-3E6C-8F16-9BCF9C3F1249}"/>
              </a:ext>
            </a:extLst>
          </p:cNvPr>
          <p:cNvSpPr/>
          <p:nvPr/>
        </p:nvSpPr>
        <p:spPr>
          <a:xfrm>
            <a:off x="6155025" y="5714158"/>
            <a:ext cx="150207" cy="670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4249C1-1446-C69D-D064-C2688CF5C433}"/>
              </a:ext>
            </a:extLst>
          </p:cNvPr>
          <p:cNvSpPr/>
          <p:nvPr/>
        </p:nvSpPr>
        <p:spPr>
          <a:xfrm>
            <a:off x="3936843" y="5036066"/>
            <a:ext cx="150207" cy="1327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61603B-10A7-2EBF-4BFB-01423F06A319}"/>
              </a:ext>
            </a:extLst>
          </p:cNvPr>
          <p:cNvSpPr txBox="1"/>
          <p:nvPr/>
        </p:nvSpPr>
        <p:spPr>
          <a:xfrm>
            <a:off x="3841099" y="4821038"/>
            <a:ext cx="366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37A535-61DA-9967-4165-CD41826937B6}"/>
              </a:ext>
            </a:extLst>
          </p:cNvPr>
          <p:cNvSpPr/>
          <p:nvPr/>
        </p:nvSpPr>
        <p:spPr>
          <a:xfrm>
            <a:off x="4192316" y="5036066"/>
            <a:ext cx="150207" cy="1327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71B098-F954-110C-7702-719A7B359580}"/>
              </a:ext>
            </a:extLst>
          </p:cNvPr>
          <p:cNvSpPr/>
          <p:nvPr/>
        </p:nvSpPr>
        <p:spPr>
          <a:xfrm>
            <a:off x="6672933" y="5062485"/>
            <a:ext cx="150207" cy="1327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4A0741-43D2-B816-AF02-300BA4395954}"/>
              </a:ext>
            </a:extLst>
          </p:cNvPr>
          <p:cNvSpPr/>
          <p:nvPr/>
        </p:nvSpPr>
        <p:spPr>
          <a:xfrm>
            <a:off x="6952158" y="5064518"/>
            <a:ext cx="150207" cy="1327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216735-11DD-4012-2497-D3C206AA2271}"/>
              </a:ext>
            </a:extLst>
          </p:cNvPr>
          <p:cNvSpPr/>
          <p:nvPr/>
        </p:nvSpPr>
        <p:spPr>
          <a:xfrm>
            <a:off x="3191297" y="3712966"/>
            <a:ext cx="150207" cy="26432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291AAA-A6EF-7570-76C3-564389A0E833}"/>
              </a:ext>
            </a:extLst>
          </p:cNvPr>
          <p:cNvSpPr/>
          <p:nvPr/>
        </p:nvSpPr>
        <p:spPr>
          <a:xfrm>
            <a:off x="3457654" y="3712966"/>
            <a:ext cx="150207" cy="26432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065129-CDFB-840A-5141-4AF701F7CE5C}"/>
              </a:ext>
            </a:extLst>
          </p:cNvPr>
          <p:cNvSpPr txBox="1"/>
          <p:nvPr/>
        </p:nvSpPr>
        <p:spPr>
          <a:xfrm>
            <a:off x="3103981" y="3501274"/>
            <a:ext cx="387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07A18B-1E69-FD94-6314-2AD3C5BFDE02}"/>
              </a:ext>
            </a:extLst>
          </p:cNvPr>
          <p:cNvSpPr txBox="1"/>
          <p:nvPr/>
        </p:nvSpPr>
        <p:spPr>
          <a:xfrm>
            <a:off x="3367529" y="3508140"/>
            <a:ext cx="36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0FFF2B-549A-7CEE-E42F-BF226B26AFC8}"/>
              </a:ext>
            </a:extLst>
          </p:cNvPr>
          <p:cNvSpPr/>
          <p:nvPr/>
        </p:nvSpPr>
        <p:spPr>
          <a:xfrm>
            <a:off x="7459180" y="3748265"/>
            <a:ext cx="150207" cy="26432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F57358-AA10-F4F3-0154-4B11D2915D60}"/>
              </a:ext>
            </a:extLst>
          </p:cNvPr>
          <p:cNvSpPr/>
          <p:nvPr/>
        </p:nvSpPr>
        <p:spPr>
          <a:xfrm>
            <a:off x="7861338" y="3748266"/>
            <a:ext cx="150207" cy="26432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980BD2-2F3B-C501-9057-20FAA16FE2DB}"/>
              </a:ext>
            </a:extLst>
          </p:cNvPr>
          <p:cNvSpPr txBox="1"/>
          <p:nvPr/>
        </p:nvSpPr>
        <p:spPr>
          <a:xfrm>
            <a:off x="7361140" y="3533502"/>
            <a:ext cx="353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41A411-6BDE-A0DB-E841-B575B660E4F7}"/>
              </a:ext>
            </a:extLst>
          </p:cNvPr>
          <p:cNvSpPr/>
          <p:nvPr/>
        </p:nvSpPr>
        <p:spPr>
          <a:xfrm>
            <a:off x="3130588" y="3549685"/>
            <a:ext cx="546394" cy="285512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87DDC03-B2F1-15BD-2D86-74B6B462016F}"/>
              </a:ext>
            </a:extLst>
          </p:cNvPr>
          <p:cNvSpPr/>
          <p:nvPr/>
        </p:nvSpPr>
        <p:spPr>
          <a:xfrm>
            <a:off x="3828971" y="4853709"/>
            <a:ext cx="591291" cy="1535282"/>
          </a:xfrm>
          <a:prstGeom prst="rect">
            <a:avLst/>
          </a:prstGeom>
          <a:noFill/>
          <a:ln w="190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3B6922B-9053-384E-7E19-04597D5EE625}"/>
              </a:ext>
            </a:extLst>
          </p:cNvPr>
          <p:cNvSpPr/>
          <p:nvPr/>
        </p:nvSpPr>
        <p:spPr>
          <a:xfrm>
            <a:off x="4512502" y="5438533"/>
            <a:ext cx="585479" cy="95354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5D1BA08-A4F5-37C9-E840-ED119D9D8577}"/>
              </a:ext>
            </a:extLst>
          </p:cNvPr>
          <p:cNvSpPr/>
          <p:nvPr/>
        </p:nvSpPr>
        <p:spPr>
          <a:xfrm>
            <a:off x="6511823" y="4853709"/>
            <a:ext cx="653448" cy="15560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D1C524-4F54-7CE9-64FA-7058668E605D}"/>
              </a:ext>
            </a:extLst>
          </p:cNvPr>
          <p:cNvSpPr/>
          <p:nvPr/>
        </p:nvSpPr>
        <p:spPr>
          <a:xfrm>
            <a:off x="5193067" y="5824172"/>
            <a:ext cx="472571" cy="5673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C04BFA-83FD-248A-E177-9629AC95EA3F}"/>
              </a:ext>
            </a:extLst>
          </p:cNvPr>
          <p:cNvSpPr/>
          <p:nvPr/>
        </p:nvSpPr>
        <p:spPr>
          <a:xfrm>
            <a:off x="5792618" y="5451264"/>
            <a:ext cx="573795" cy="95354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7C58A4B-6507-5BCD-76A4-F00255D2E125}"/>
              </a:ext>
            </a:extLst>
          </p:cNvPr>
          <p:cNvSpPr/>
          <p:nvPr/>
        </p:nvSpPr>
        <p:spPr>
          <a:xfrm>
            <a:off x="7303053" y="3561638"/>
            <a:ext cx="859523" cy="285512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6B25DB2-E8BC-5F0B-A842-B97F17FCBE64}"/>
              </a:ext>
            </a:extLst>
          </p:cNvPr>
          <p:cNvCxnSpPr>
            <a:cxnSpLocks/>
          </p:cNvCxnSpPr>
          <p:nvPr/>
        </p:nvCxnSpPr>
        <p:spPr>
          <a:xfrm flipV="1">
            <a:off x="3087796" y="4865719"/>
            <a:ext cx="105266" cy="3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9A40652-8EF2-6ACD-5BF8-E4E001D64B51}"/>
              </a:ext>
            </a:extLst>
          </p:cNvPr>
          <p:cNvCxnSpPr>
            <a:cxnSpLocks/>
          </p:cNvCxnSpPr>
          <p:nvPr/>
        </p:nvCxnSpPr>
        <p:spPr>
          <a:xfrm>
            <a:off x="3339871" y="4879777"/>
            <a:ext cx="120089" cy="6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815DFB-15D4-1100-AC77-25AE2B1ED71B}"/>
              </a:ext>
            </a:extLst>
          </p:cNvPr>
          <p:cNvCxnSpPr>
            <a:cxnSpLocks/>
          </p:cNvCxnSpPr>
          <p:nvPr/>
        </p:nvCxnSpPr>
        <p:spPr>
          <a:xfrm>
            <a:off x="3082567" y="4545301"/>
            <a:ext cx="3662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2344C4D-9B6A-534B-4A02-66D90D9555ED}"/>
              </a:ext>
            </a:extLst>
          </p:cNvPr>
          <p:cNvCxnSpPr>
            <a:cxnSpLocks/>
          </p:cNvCxnSpPr>
          <p:nvPr/>
        </p:nvCxnSpPr>
        <p:spPr>
          <a:xfrm>
            <a:off x="3678077" y="5321958"/>
            <a:ext cx="15089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05D004-601C-08B1-5E2D-82086F8A3EC5}"/>
              </a:ext>
            </a:extLst>
          </p:cNvPr>
          <p:cNvCxnSpPr>
            <a:cxnSpLocks/>
          </p:cNvCxnSpPr>
          <p:nvPr/>
        </p:nvCxnSpPr>
        <p:spPr>
          <a:xfrm flipV="1">
            <a:off x="3681473" y="5726347"/>
            <a:ext cx="510495" cy="8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17A77E6-2EE2-DACA-47CD-DAA149BFF76E}"/>
              </a:ext>
            </a:extLst>
          </p:cNvPr>
          <p:cNvCxnSpPr>
            <a:cxnSpLocks/>
          </p:cNvCxnSpPr>
          <p:nvPr/>
        </p:nvCxnSpPr>
        <p:spPr>
          <a:xfrm>
            <a:off x="4773569" y="5864730"/>
            <a:ext cx="96092" cy="0"/>
          </a:xfrm>
          <a:prstGeom prst="straightConnector1">
            <a:avLst/>
          </a:prstGeom>
          <a:ln w="19050">
            <a:headEnd type="none"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E39BED9-CE59-883E-A725-E03F19566584}"/>
              </a:ext>
            </a:extLst>
          </p:cNvPr>
          <p:cNvCxnSpPr>
            <a:cxnSpLocks/>
          </p:cNvCxnSpPr>
          <p:nvPr/>
        </p:nvCxnSpPr>
        <p:spPr>
          <a:xfrm>
            <a:off x="4089204" y="5337388"/>
            <a:ext cx="96092" cy="0"/>
          </a:xfrm>
          <a:prstGeom prst="straightConnector1">
            <a:avLst/>
          </a:prstGeom>
          <a:ln w="19050">
            <a:headEnd type="none"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669B64C-82EE-CA8D-BBC0-E01856C06540}"/>
              </a:ext>
            </a:extLst>
          </p:cNvPr>
          <p:cNvCxnSpPr>
            <a:cxnSpLocks/>
          </p:cNvCxnSpPr>
          <p:nvPr/>
        </p:nvCxnSpPr>
        <p:spPr>
          <a:xfrm>
            <a:off x="5399211" y="6090184"/>
            <a:ext cx="82691" cy="1820"/>
          </a:xfrm>
          <a:prstGeom prst="straightConnector1">
            <a:avLst/>
          </a:prstGeom>
          <a:ln w="19050">
            <a:headEnd type="none"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138DBAC-38F4-5FF5-A990-E1C4EADA3709}"/>
              </a:ext>
            </a:extLst>
          </p:cNvPr>
          <p:cNvCxnSpPr>
            <a:cxnSpLocks/>
          </p:cNvCxnSpPr>
          <p:nvPr/>
        </p:nvCxnSpPr>
        <p:spPr>
          <a:xfrm>
            <a:off x="6057409" y="5842644"/>
            <a:ext cx="96092" cy="0"/>
          </a:xfrm>
          <a:prstGeom prst="straightConnector1">
            <a:avLst/>
          </a:prstGeom>
          <a:ln w="19050">
            <a:headEnd type="none"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196DEED-5BAE-7920-506C-126CFCD53903}"/>
              </a:ext>
            </a:extLst>
          </p:cNvPr>
          <p:cNvCxnSpPr>
            <a:cxnSpLocks/>
          </p:cNvCxnSpPr>
          <p:nvPr/>
        </p:nvCxnSpPr>
        <p:spPr>
          <a:xfrm>
            <a:off x="6839630" y="5230623"/>
            <a:ext cx="96092" cy="0"/>
          </a:xfrm>
          <a:prstGeom prst="straightConnector1">
            <a:avLst/>
          </a:prstGeom>
          <a:ln w="19050">
            <a:headEnd type="none"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FA156A-2DB0-2191-7570-371EB86DA98A}"/>
              </a:ext>
            </a:extLst>
          </p:cNvPr>
          <p:cNvCxnSpPr>
            <a:cxnSpLocks/>
          </p:cNvCxnSpPr>
          <p:nvPr/>
        </p:nvCxnSpPr>
        <p:spPr>
          <a:xfrm>
            <a:off x="7609387" y="4689553"/>
            <a:ext cx="251951" cy="0"/>
          </a:xfrm>
          <a:prstGeom prst="straightConnector1">
            <a:avLst/>
          </a:prstGeom>
          <a:ln w="19050">
            <a:headEnd type="none"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B1258D9-35D7-4A35-70C1-78029879F61C}"/>
              </a:ext>
            </a:extLst>
          </p:cNvPr>
          <p:cNvCxnSpPr>
            <a:cxnSpLocks/>
          </p:cNvCxnSpPr>
          <p:nvPr/>
        </p:nvCxnSpPr>
        <p:spPr>
          <a:xfrm>
            <a:off x="3833731" y="5321958"/>
            <a:ext cx="96092" cy="0"/>
          </a:xfrm>
          <a:prstGeom prst="straightConnector1">
            <a:avLst/>
          </a:prstGeom>
          <a:ln w="19050">
            <a:headEnd type="none"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EA8BBF-5504-4C5D-6DAA-1A7834044B90}"/>
              </a:ext>
            </a:extLst>
          </p:cNvPr>
          <p:cNvCxnSpPr>
            <a:cxnSpLocks/>
          </p:cNvCxnSpPr>
          <p:nvPr/>
        </p:nvCxnSpPr>
        <p:spPr>
          <a:xfrm>
            <a:off x="4420262" y="5732937"/>
            <a:ext cx="9878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7BC84A5-2366-CFA5-A6E0-4A6D039D6187}"/>
              </a:ext>
            </a:extLst>
          </p:cNvPr>
          <p:cNvCxnSpPr>
            <a:cxnSpLocks/>
          </p:cNvCxnSpPr>
          <p:nvPr/>
        </p:nvCxnSpPr>
        <p:spPr>
          <a:xfrm>
            <a:off x="5097577" y="6090184"/>
            <a:ext cx="9878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BE7B57A-2ABB-CBE9-7861-6D7EA04C7DBB}"/>
              </a:ext>
            </a:extLst>
          </p:cNvPr>
          <p:cNvCxnSpPr>
            <a:cxnSpLocks/>
          </p:cNvCxnSpPr>
          <p:nvPr/>
        </p:nvCxnSpPr>
        <p:spPr>
          <a:xfrm flipV="1">
            <a:off x="5664285" y="6029797"/>
            <a:ext cx="134501" cy="131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ACB77EC-A64D-C7B2-8D03-C71CF73A10BB}"/>
              </a:ext>
            </a:extLst>
          </p:cNvPr>
          <p:cNvCxnSpPr>
            <a:cxnSpLocks/>
          </p:cNvCxnSpPr>
          <p:nvPr/>
        </p:nvCxnSpPr>
        <p:spPr>
          <a:xfrm>
            <a:off x="6366411" y="5770179"/>
            <a:ext cx="13548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D407EBE-5E4D-68BF-BD17-CCB2044E2976}"/>
              </a:ext>
            </a:extLst>
          </p:cNvPr>
          <p:cNvCxnSpPr>
            <a:cxnSpLocks/>
          </p:cNvCxnSpPr>
          <p:nvPr/>
        </p:nvCxnSpPr>
        <p:spPr>
          <a:xfrm flipV="1">
            <a:off x="7165271" y="5162462"/>
            <a:ext cx="133976" cy="172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21EF0C-872C-15A0-C50B-599655DA31A7}"/>
              </a:ext>
            </a:extLst>
          </p:cNvPr>
          <p:cNvCxnSpPr>
            <a:cxnSpLocks/>
          </p:cNvCxnSpPr>
          <p:nvPr/>
        </p:nvCxnSpPr>
        <p:spPr>
          <a:xfrm>
            <a:off x="4534670" y="5733343"/>
            <a:ext cx="96092" cy="0"/>
          </a:xfrm>
          <a:prstGeom prst="straightConnector1">
            <a:avLst/>
          </a:prstGeom>
          <a:ln w="19050">
            <a:headEnd type="none"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A558834-9E1A-61ED-907C-5B00F69FBA9E}"/>
              </a:ext>
            </a:extLst>
          </p:cNvPr>
          <p:cNvCxnSpPr>
            <a:cxnSpLocks/>
          </p:cNvCxnSpPr>
          <p:nvPr/>
        </p:nvCxnSpPr>
        <p:spPr>
          <a:xfrm>
            <a:off x="5193065" y="6090184"/>
            <a:ext cx="96092" cy="0"/>
          </a:xfrm>
          <a:prstGeom prst="straightConnector1">
            <a:avLst/>
          </a:prstGeom>
          <a:ln w="19050">
            <a:headEnd type="none"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EDE7AD3-7C72-1B88-9884-F2E59107A83F}"/>
              </a:ext>
            </a:extLst>
          </p:cNvPr>
          <p:cNvCxnSpPr>
            <a:cxnSpLocks/>
          </p:cNvCxnSpPr>
          <p:nvPr/>
        </p:nvCxnSpPr>
        <p:spPr>
          <a:xfrm>
            <a:off x="5792616" y="6039617"/>
            <a:ext cx="121746" cy="37"/>
          </a:xfrm>
          <a:prstGeom prst="straightConnector1">
            <a:avLst/>
          </a:prstGeom>
          <a:ln w="19050">
            <a:headEnd type="none"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F2BEDB8-5452-915F-D4A3-9C8E16B0F46E}"/>
              </a:ext>
            </a:extLst>
          </p:cNvPr>
          <p:cNvCxnSpPr>
            <a:cxnSpLocks/>
          </p:cNvCxnSpPr>
          <p:nvPr/>
        </p:nvCxnSpPr>
        <p:spPr>
          <a:xfrm>
            <a:off x="6507246" y="5770209"/>
            <a:ext cx="163610" cy="47"/>
          </a:xfrm>
          <a:prstGeom prst="straightConnector1">
            <a:avLst/>
          </a:prstGeom>
          <a:ln w="19050">
            <a:headEnd type="none"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126A539-7DB0-18B4-0883-366B2A74CDFA}"/>
              </a:ext>
            </a:extLst>
          </p:cNvPr>
          <p:cNvCxnSpPr>
            <a:cxnSpLocks/>
          </p:cNvCxnSpPr>
          <p:nvPr/>
        </p:nvCxnSpPr>
        <p:spPr>
          <a:xfrm>
            <a:off x="7299247" y="5162462"/>
            <a:ext cx="161504" cy="4231"/>
          </a:xfrm>
          <a:prstGeom prst="straightConnector1">
            <a:avLst/>
          </a:prstGeom>
          <a:ln w="19050">
            <a:headEnd type="none"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1E8B77B-699F-9593-19DB-6DA4587D3DB1}"/>
              </a:ext>
            </a:extLst>
          </p:cNvPr>
          <p:cNvCxnSpPr>
            <a:cxnSpLocks/>
          </p:cNvCxnSpPr>
          <p:nvPr/>
        </p:nvCxnSpPr>
        <p:spPr>
          <a:xfrm flipV="1">
            <a:off x="4429420" y="6078925"/>
            <a:ext cx="431006" cy="23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1C62242-F880-7AE2-8602-9A5908649360}"/>
              </a:ext>
            </a:extLst>
          </p:cNvPr>
          <p:cNvCxnSpPr>
            <a:cxnSpLocks/>
          </p:cNvCxnSpPr>
          <p:nvPr/>
        </p:nvCxnSpPr>
        <p:spPr>
          <a:xfrm flipV="1">
            <a:off x="5103316" y="6255135"/>
            <a:ext cx="371475" cy="3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CEB429-7BE5-1DBD-4C73-DFF774FC8D0C}"/>
              </a:ext>
            </a:extLst>
          </p:cNvPr>
          <p:cNvCxnSpPr>
            <a:cxnSpLocks/>
          </p:cNvCxnSpPr>
          <p:nvPr/>
        </p:nvCxnSpPr>
        <p:spPr>
          <a:xfrm flipV="1">
            <a:off x="5668780" y="6189261"/>
            <a:ext cx="484547" cy="1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7E1C1BB-7644-4996-B6F1-76AF07B24A76}"/>
              </a:ext>
            </a:extLst>
          </p:cNvPr>
          <p:cNvCxnSpPr>
            <a:cxnSpLocks/>
          </p:cNvCxnSpPr>
          <p:nvPr/>
        </p:nvCxnSpPr>
        <p:spPr>
          <a:xfrm flipV="1">
            <a:off x="6365367" y="5989541"/>
            <a:ext cx="568647" cy="1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2B0C0EA-14A8-FE57-5A95-EB8DDACC89E3}"/>
              </a:ext>
            </a:extLst>
          </p:cNvPr>
          <p:cNvCxnSpPr>
            <a:cxnSpLocks/>
          </p:cNvCxnSpPr>
          <p:nvPr/>
        </p:nvCxnSpPr>
        <p:spPr>
          <a:xfrm>
            <a:off x="7171984" y="5720258"/>
            <a:ext cx="6963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226E9A45-038E-7635-67CA-A4359499878D}"/>
              </a:ext>
            </a:extLst>
          </p:cNvPr>
          <p:cNvSpPr/>
          <p:nvPr/>
        </p:nvSpPr>
        <p:spPr>
          <a:xfrm>
            <a:off x="9342460" y="4340753"/>
            <a:ext cx="319771" cy="3286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5A70D1-8DB0-3168-25B8-377B30584BF5}"/>
              </a:ext>
            </a:extLst>
          </p:cNvPr>
          <p:cNvSpPr txBox="1"/>
          <p:nvPr/>
        </p:nvSpPr>
        <p:spPr>
          <a:xfrm>
            <a:off x="9662232" y="4191336"/>
            <a:ext cx="1184502" cy="7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Residual Block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32B98EE-5426-8BD6-8457-552A21D61F97}"/>
              </a:ext>
            </a:extLst>
          </p:cNvPr>
          <p:cNvCxnSpPr>
            <a:cxnSpLocks/>
          </p:cNvCxnSpPr>
          <p:nvPr/>
        </p:nvCxnSpPr>
        <p:spPr>
          <a:xfrm>
            <a:off x="9306741" y="5174557"/>
            <a:ext cx="238035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C59C231-6F0E-ACCC-FF48-4D1E381D68F1}"/>
              </a:ext>
            </a:extLst>
          </p:cNvPr>
          <p:cNvSpPr txBox="1"/>
          <p:nvPr/>
        </p:nvSpPr>
        <p:spPr>
          <a:xfrm>
            <a:off x="9539602" y="4960079"/>
            <a:ext cx="1362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MaxPool</a:t>
            </a:r>
            <a:endParaRPr lang="en-US" sz="2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482FBCB-F2AD-7A30-7F92-F9B3B6E13AB9}"/>
              </a:ext>
            </a:extLst>
          </p:cNvPr>
          <p:cNvCxnSpPr>
            <a:cxnSpLocks/>
          </p:cNvCxnSpPr>
          <p:nvPr/>
        </p:nvCxnSpPr>
        <p:spPr>
          <a:xfrm>
            <a:off x="9285310" y="5751237"/>
            <a:ext cx="26036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FEA0AAD-B174-3B73-9464-17452266A999}"/>
              </a:ext>
            </a:extLst>
          </p:cNvPr>
          <p:cNvSpPr txBox="1"/>
          <p:nvPr/>
        </p:nvSpPr>
        <p:spPr>
          <a:xfrm>
            <a:off x="9553647" y="5536516"/>
            <a:ext cx="2080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3X3 Conv. &amp; </a:t>
            </a:r>
            <a:r>
              <a:rPr lang="en-US" sz="2000" dirty="0" err="1"/>
              <a:t>ReLU</a:t>
            </a:r>
            <a:endParaRPr lang="en-US" sz="20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E10939C-C2B8-7869-D6A2-E1D222AA210E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9323550" y="6216705"/>
            <a:ext cx="245254" cy="0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766CC29-E5AA-0B21-3910-E01D2A7A449F}"/>
              </a:ext>
            </a:extLst>
          </p:cNvPr>
          <p:cNvSpPr txBox="1"/>
          <p:nvPr/>
        </p:nvSpPr>
        <p:spPr>
          <a:xfrm>
            <a:off x="9568804" y="6016650"/>
            <a:ext cx="1547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Concatenate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C8B2D7C-B945-87D2-7D7D-AF8B0E32CF74}"/>
              </a:ext>
            </a:extLst>
          </p:cNvPr>
          <p:cNvCxnSpPr>
            <a:cxnSpLocks/>
          </p:cNvCxnSpPr>
          <p:nvPr/>
        </p:nvCxnSpPr>
        <p:spPr>
          <a:xfrm>
            <a:off x="3686007" y="3929022"/>
            <a:ext cx="35602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8A07DBA-8CBA-E30A-E049-F8C22281E3BE}"/>
              </a:ext>
            </a:extLst>
          </p:cNvPr>
          <p:cNvCxnSpPr>
            <a:cxnSpLocks/>
          </p:cNvCxnSpPr>
          <p:nvPr/>
        </p:nvCxnSpPr>
        <p:spPr>
          <a:xfrm>
            <a:off x="4433024" y="4958441"/>
            <a:ext cx="2051366" cy="52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E2289AB-7C50-E7C3-E21F-BA960C599100}"/>
              </a:ext>
            </a:extLst>
          </p:cNvPr>
          <p:cNvCxnSpPr>
            <a:cxnSpLocks/>
          </p:cNvCxnSpPr>
          <p:nvPr/>
        </p:nvCxnSpPr>
        <p:spPr>
          <a:xfrm>
            <a:off x="5110979" y="5577923"/>
            <a:ext cx="674883" cy="41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788CD51-D5A0-B071-2714-4A2B3E6EB873}"/>
              </a:ext>
            </a:extLst>
          </p:cNvPr>
          <p:cNvCxnSpPr>
            <a:cxnSpLocks/>
          </p:cNvCxnSpPr>
          <p:nvPr/>
        </p:nvCxnSpPr>
        <p:spPr>
          <a:xfrm>
            <a:off x="8162576" y="4889652"/>
            <a:ext cx="238657" cy="0"/>
          </a:xfrm>
          <a:prstGeom prst="straightConnector1">
            <a:avLst/>
          </a:prstGeom>
          <a:ln w="19050">
            <a:headEnd type="none"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6C172628-3599-C7CC-E3AF-A9B6096BAC71}"/>
              </a:ext>
            </a:extLst>
          </p:cNvPr>
          <p:cNvSpPr/>
          <p:nvPr/>
        </p:nvSpPr>
        <p:spPr>
          <a:xfrm>
            <a:off x="8401233" y="3761515"/>
            <a:ext cx="45719" cy="2643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A11EE5E-B21D-F90B-1D88-932CA6246C83}"/>
              </a:ext>
            </a:extLst>
          </p:cNvPr>
          <p:cNvSpPr txBox="1"/>
          <p:nvPr/>
        </p:nvSpPr>
        <p:spPr>
          <a:xfrm rot="5400000">
            <a:off x="8015025" y="4710418"/>
            <a:ext cx="1577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0D9ADD0-0407-D7E0-30CF-58ABC06EE82D}"/>
              </a:ext>
            </a:extLst>
          </p:cNvPr>
          <p:cNvSpPr txBox="1"/>
          <p:nvPr/>
        </p:nvSpPr>
        <p:spPr>
          <a:xfrm>
            <a:off x="4091364" y="4832374"/>
            <a:ext cx="366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64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6783A37-0FC7-6A75-91C7-ABFB99FFD97F}"/>
              </a:ext>
            </a:extLst>
          </p:cNvPr>
          <p:cNvSpPr txBox="1"/>
          <p:nvPr/>
        </p:nvSpPr>
        <p:spPr>
          <a:xfrm>
            <a:off x="6863263" y="4831473"/>
            <a:ext cx="366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7C8AF3A-CAFB-5DBA-50AA-1EFFFAC9CD98}"/>
              </a:ext>
            </a:extLst>
          </p:cNvPr>
          <p:cNvSpPr txBox="1"/>
          <p:nvPr/>
        </p:nvSpPr>
        <p:spPr>
          <a:xfrm>
            <a:off x="6579007" y="4838746"/>
            <a:ext cx="366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64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222C055-B7C8-E2B7-3C01-A9A08AA6DFE4}"/>
              </a:ext>
            </a:extLst>
          </p:cNvPr>
          <p:cNvSpPr txBox="1"/>
          <p:nvPr/>
        </p:nvSpPr>
        <p:spPr>
          <a:xfrm>
            <a:off x="4472983" y="5468823"/>
            <a:ext cx="42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128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EBA6506-DACF-19A1-D0BA-4BB0510CDF3C}"/>
              </a:ext>
            </a:extLst>
          </p:cNvPr>
          <p:cNvSpPr txBox="1"/>
          <p:nvPr/>
        </p:nvSpPr>
        <p:spPr>
          <a:xfrm>
            <a:off x="4728965" y="5465569"/>
            <a:ext cx="42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128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9BBA9B6-D854-A0AC-D989-B16104A02B9A}"/>
              </a:ext>
            </a:extLst>
          </p:cNvPr>
          <p:cNvSpPr txBox="1"/>
          <p:nvPr/>
        </p:nvSpPr>
        <p:spPr>
          <a:xfrm>
            <a:off x="6010904" y="5501402"/>
            <a:ext cx="42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128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E1E2847-8A93-44A2-1E6C-567FD6B0C4D4}"/>
              </a:ext>
            </a:extLst>
          </p:cNvPr>
          <p:cNvSpPr txBox="1"/>
          <p:nvPr/>
        </p:nvSpPr>
        <p:spPr>
          <a:xfrm>
            <a:off x="5767401" y="5505654"/>
            <a:ext cx="42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128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425469F-4F2D-E018-BFA9-A34D33C12FB2}"/>
              </a:ext>
            </a:extLst>
          </p:cNvPr>
          <p:cNvSpPr txBox="1"/>
          <p:nvPr/>
        </p:nvSpPr>
        <p:spPr>
          <a:xfrm>
            <a:off x="5331671" y="5791191"/>
            <a:ext cx="42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256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80631E5-C81D-2C88-9D3B-B39DA5FED41E}"/>
              </a:ext>
            </a:extLst>
          </p:cNvPr>
          <p:cNvSpPr txBox="1"/>
          <p:nvPr/>
        </p:nvSpPr>
        <p:spPr>
          <a:xfrm>
            <a:off x="5095709" y="5790632"/>
            <a:ext cx="42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256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95ADE5A-28F3-022A-4581-140A247608E9}"/>
              </a:ext>
            </a:extLst>
          </p:cNvPr>
          <p:cNvSpPr txBox="1"/>
          <p:nvPr/>
        </p:nvSpPr>
        <p:spPr>
          <a:xfrm>
            <a:off x="7761858" y="3529126"/>
            <a:ext cx="353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17496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0D86-E919-E335-B88B-F58142247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-3707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Franklin Gothic Demi" panose="020B0703020102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6AEA4-C96B-841B-A9D2-87E45FABE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079160"/>
            <a:ext cx="10515600" cy="2349840"/>
          </a:xfrm>
        </p:spPr>
        <p:txBody>
          <a:bodyPr>
            <a:normAutofit/>
          </a:bodyPr>
          <a:lstStyle/>
          <a:p>
            <a:r>
              <a:rPr lang="en-US" sz="3200" dirty="0"/>
              <a:t>Shown here is the original image, the target, the network output, and the output subtracted from the original image</a:t>
            </a:r>
          </a:p>
          <a:p>
            <a:r>
              <a:rPr lang="en-US" sz="3200" dirty="0"/>
              <a:t>It is visually evident that the network produces an image similar to the input</a:t>
            </a:r>
          </a:p>
          <a:p>
            <a:endParaRPr lang="en-US" sz="32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CA6E7B8-D358-D3D2-310B-51349E8C54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868936"/>
              </p:ext>
            </p:extLst>
          </p:nvPr>
        </p:nvGraphicFramePr>
        <p:xfrm>
          <a:off x="8229600" y="2915077"/>
          <a:ext cx="3820386" cy="3358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3466998" imgH="3047831" progId="AcroExch.Document.DC">
                  <p:embed/>
                </p:oleObj>
              </mc:Choice>
              <mc:Fallback>
                <p:oleObj name="Acrobat Document" r:id="rId2" imgW="3466998" imgH="3047831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29600" y="2915077"/>
                        <a:ext cx="3820386" cy="3358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917B167-5FFF-1D51-CACC-9499AFA663E6}"/>
              </a:ext>
            </a:extLst>
          </p:cNvPr>
          <p:cNvSpPr txBox="1"/>
          <p:nvPr/>
        </p:nvSpPr>
        <p:spPr>
          <a:xfrm>
            <a:off x="594360" y="3274423"/>
            <a:ext cx="36467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The network had a final error of 0.0007 implying there was strong convergence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1668B6E-9ECB-F509-F70B-190E468F2E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577455"/>
              </p:ext>
            </p:extLst>
          </p:nvPr>
        </p:nvGraphicFramePr>
        <p:xfrm>
          <a:off x="4284616" y="2915077"/>
          <a:ext cx="3559885" cy="3358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3200224" imgH="3019392" progId="AcroExch.Document.DC">
                  <p:embed/>
                </p:oleObj>
              </mc:Choice>
              <mc:Fallback>
                <p:oleObj name="Acrobat Document" r:id="rId4" imgW="3200224" imgH="301939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4616" y="2915077"/>
                        <a:ext cx="3559885" cy="3358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504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C3A4-D61A-B698-808D-FC09F1D6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Franklin Gothic Demi" panose="020B0703020102020204" pitchFamily="34" charset="0"/>
              </a:rPr>
              <a:t>Looking at Unseen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44DC-40CA-897E-0365-BCD499786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7606" cy="4351338"/>
          </a:xfrm>
        </p:spPr>
        <p:txBody>
          <a:bodyPr>
            <a:noAutofit/>
          </a:bodyPr>
          <a:lstStyle/>
          <a:p>
            <a:r>
              <a:rPr lang="en-US" sz="3200" dirty="0"/>
              <a:t>Shown here is output from a different day of testing which has different lighting and channel topology than the training set</a:t>
            </a:r>
          </a:p>
          <a:p>
            <a:r>
              <a:rPr lang="en-US" sz="3200" dirty="0"/>
              <a:t>For very noisy data there seems to still be some confusion, but it performs fairly well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E31CB93-D555-DEC4-2403-9596BFB66C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406215"/>
              </p:ext>
            </p:extLst>
          </p:nvPr>
        </p:nvGraphicFramePr>
        <p:xfrm>
          <a:off x="6386241" y="1772444"/>
          <a:ext cx="201930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2019051" imgH="4457466" progId="AcroExch.Document.DC">
                  <p:embed/>
                </p:oleObj>
              </mc:Choice>
              <mc:Fallback>
                <p:oleObj name="Acrobat Document" r:id="rId2" imgW="2019051" imgH="445746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86241" y="1772444"/>
                        <a:ext cx="2019300" cy="445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FF885FC-0032-E4DA-C957-5D42322934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158654"/>
              </p:ext>
            </p:extLst>
          </p:nvPr>
        </p:nvGraphicFramePr>
        <p:xfrm>
          <a:off x="9334500" y="1772444"/>
          <a:ext cx="201930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2019051" imgH="4457466" progId="AcroExch.Document.DC">
                  <p:embed/>
                </p:oleObj>
              </mc:Choice>
              <mc:Fallback>
                <p:oleObj name="Acrobat Document" r:id="rId4" imgW="2019051" imgH="445746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34500" y="1772444"/>
                        <a:ext cx="2019300" cy="445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547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717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Demi</vt:lpstr>
      <vt:lpstr>Perpetua</vt:lpstr>
      <vt:lpstr>Office Theme</vt:lpstr>
      <vt:lpstr>Adobe Acrobat Document</vt:lpstr>
      <vt:lpstr>Data Purification Using Machine Learning </vt:lpstr>
      <vt:lpstr>Background</vt:lpstr>
      <vt:lpstr>Raw Data</vt:lpstr>
      <vt:lpstr>Problem Statement</vt:lpstr>
      <vt:lpstr>Problems with U-Net</vt:lpstr>
      <vt:lpstr>Inputs and Outputs</vt:lpstr>
      <vt:lpstr>The Network</vt:lpstr>
      <vt:lpstr>Results</vt:lpstr>
      <vt:lpstr>Looking at Unseen Data</vt:lpstr>
      <vt:lpstr>Quantifying Results</vt:lpstr>
      <vt:lpstr>Ability to Generate Data</vt:lpstr>
      <vt:lpstr>Interpretation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Purification Using Machine Learning</dc:title>
  <dc:creator>Sherrill, Grant</dc:creator>
  <cp:lastModifiedBy>Sherrill, Grant</cp:lastModifiedBy>
  <cp:revision>6</cp:revision>
  <dcterms:created xsi:type="dcterms:W3CDTF">2023-05-09T23:42:55Z</dcterms:created>
  <dcterms:modified xsi:type="dcterms:W3CDTF">2023-05-11T17:55:35Z</dcterms:modified>
</cp:coreProperties>
</file>