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8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1" autoAdjust="0"/>
    <p:restoredTop sz="94660"/>
  </p:normalViewPr>
  <p:slideViewPr>
    <p:cSldViewPr snapToGrid="0">
      <p:cViewPr varScale="1">
        <p:scale>
          <a:sx n="81" d="100"/>
          <a:sy n="81" d="100"/>
        </p:scale>
        <p:origin x="151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04B059-524C-4D33-A4E9-851B39E10D21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74FE8-DF6C-4EF5-B0FB-42D938819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30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74FE8-DF6C-4EF5-B0FB-42D9388190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0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28B63-9451-4D4D-95CC-17E7F01AE0E9}" type="datetime1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B7E2-7C21-43BD-8781-53085BAAE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42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F87F5-290F-44C7-BE67-C1CB7F23EC7F}" type="datetime1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B7E2-7C21-43BD-8781-53085BAAE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47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42DC6-EA74-42DA-BD4C-0662DF60ECB1}" type="datetime1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B7E2-7C21-43BD-8781-53085BAAE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02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>
          <a:xfrm>
            <a:off x="-540327" y="540327"/>
            <a:ext cx="12230100" cy="883228"/>
          </a:xfrm>
          <a:prstGeom prst="parallelogram">
            <a:avLst>
              <a:gd name="adj" fmla="val 5205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27" y="540327"/>
            <a:ext cx="10515600" cy="883229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592CD-928D-43B8-A443-907E149C2C1B}" type="datetime1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B7E2-7C21-43BD-8781-53085BAAEF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438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>
          <a:xfrm>
            <a:off x="-1070263" y="2732809"/>
            <a:ext cx="12230100" cy="1843160"/>
          </a:xfrm>
          <a:prstGeom prst="parallelogram">
            <a:avLst>
              <a:gd name="adj" fmla="val 5205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628" y="2337955"/>
            <a:ext cx="10068791" cy="184316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FD0CA-B2B0-4A6B-95D8-C1EF46CD328D}" type="datetime1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B7E2-7C21-43BD-8781-53085BAAE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752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37968-FF5D-4D5A-904B-A8D44CCAC297}" type="datetime1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B7E2-7C21-43BD-8781-53085BAAE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866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FA209-A3F9-46CB-8B84-1703B228BC45}" type="datetime1">
              <a:rPr lang="en-US" smtClean="0"/>
              <a:t>3/7/2016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B7E2-7C21-43BD-8781-53085BAAE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62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D64B-7A10-4E80-83EB-0CA563856A68}" type="datetime1">
              <a:rPr lang="en-US" smtClean="0"/>
              <a:t>3/7/2016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B7E2-7C21-43BD-8781-53085BAAE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75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C73AD-E7C5-43F1-8A7E-F58B0222A3AA}" type="datetime1">
              <a:rPr lang="en-US" smtClean="0"/>
              <a:t>3/7/2016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B7E2-7C21-43BD-8781-53085BAAE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61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57B9-B85F-4530-A776-4000D122E6A8}" type="datetime1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B7E2-7C21-43BD-8781-53085BAAE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76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FDAF-4358-46A9-96B3-23C106E76A3B}" type="datetime1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B7E2-7C21-43BD-8781-53085BAAE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63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FBD75-7E7B-4FA6-AD38-1D33E63EC10C}" type="datetime1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2B7E2-7C21-43BD-8781-53085BAAE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65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etric_%28mathematics%29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Wasserstein_metric" TargetMode="External"/><Relationship Id="rId4" Type="http://schemas.openxmlformats.org/officeDocument/2006/relationships/hyperlink" Target="https://en.wikipedia.org/wiki/Probability_distributio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fusiontables/DataSource?docid=1m9rD4onw6XZD_mwaqPHq5CC-aUrIq4ZuuIJSrtdr" TargetMode="External"/><Relationship Id="rId2" Type="http://schemas.openxmlformats.org/officeDocument/2006/relationships/hyperlink" Target="https://www.google.com/fusiontables/embedviz?q=select+col7+from+1m9rD4onw6XZD_mwaqPHq5CC-aUrIq4ZuuIJSrtdr+where+col9+%3E%3D+0+and+col9+%3C%3D+1757&amp;viz=MAP&amp;h=false&amp;lat=31.859404045459222&amp;lng=-34.5449375&amp;t=1&amp;z=3&amp;l=col7&amp;y=2&amp;tmplt=2&amp;hml=TWO_COL_LAT_L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Studying the Slave Trade using Ship Logbooks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Emma Cotter</a:t>
            </a:r>
          </a:p>
          <a:p>
            <a:r>
              <a:rPr lang="en-US" dirty="0" smtClean="0"/>
              <a:t>Alicia Clark</a:t>
            </a:r>
          </a:p>
          <a:p>
            <a:r>
              <a:rPr lang="en-US" dirty="0" err="1" smtClean="0"/>
              <a:t>Wedward</a:t>
            </a:r>
            <a:r>
              <a:rPr lang="en-US" dirty="0" smtClean="0"/>
              <a:t> Wei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9A840-E12F-4BCA-AC82-713921FE14EC}" type="datetime1">
              <a:rPr lang="en-US" smtClean="0"/>
              <a:t>3/7/2016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B7E2-7C21-43BD-8781-53085BAAEF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1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592CD-928D-43B8-A443-907E149C2C1B}" type="datetime1">
              <a:rPr lang="en-US" smtClean="0"/>
              <a:t>3/7/2016</a:t>
            </a:fld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B7E2-7C21-43BD-8781-53085BAAEFB6}" type="slidenum">
              <a:rPr lang="en-US" smtClean="0"/>
              <a:t>10</a:t>
            </a:fld>
            <a:endParaRPr 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055" y="1837800"/>
            <a:ext cx="7262659" cy="4743424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21227" y="540327"/>
            <a:ext cx="10515600" cy="883229"/>
          </a:xfrm>
        </p:spPr>
        <p:txBody>
          <a:bodyPr/>
          <a:lstStyle/>
          <a:p>
            <a:r>
              <a:rPr lang="en-US" altLang="zh-CN" dirty="0" smtClean="0"/>
              <a:t> Distance </a:t>
            </a:r>
            <a:r>
              <a:rPr lang="en-US" altLang="zh-CN" dirty="0"/>
              <a:t>Function</a:t>
            </a:r>
            <a:r>
              <a:rPr lang="en-US" dirty="0" smtClean="0"/>
              <a:t> </a:t>
            </a:r>
            <a:r>
              <a:rPr lang="en-US" dirty="0" smtClean="0"/>
              <a:t>(Wedward)</a:t>
            </a:r>
            <a:endParaRPr lang="en-US" dirty="0"/>
          </a:p>
        </p:txBody>
      </p:sp>
      <p:sp>
        <p:nvSpPr>
          <p:cNvPr id="12" name="矩形 11"/>
          <p:cNvSpPr/>
          <p:nvPr/>
        </p:nvSpPr>
        <p:spPr>
          <a:xfrm>
            <a:off x="498085" y="5233026"/>
            <a:ext cx="5103818" cy="83099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r>
              <a:rPr lang="zh-CN" altLang="en-US" sz="1400" dirty="0"/>
              <a:t>EMD(Route1,Route2</a:t>
            </a:r>
            <a:r>
              <a:rPr lang="zh-CN" altLang="en-US" sz="1400" dirty="0" smtClean="0"/>
              <a:t>) = </a:t>
            </a:r>
            <a:r>
              <a:rPr lang="zh-CN" altLang="en-US" sz="1400" dirty="0"/>
              <a:t>11.</a:t>
            </a:r>
            <a:r>
              <a:rPr lang="zh-CN" altLang="en-US" sz="1400" dirty="0" smtClean="0"/>
              <a:t>8620852635</a:t>
            </a:r>
            <a:endParaRPr lang="en-US" altLang="zh-CN" sz="1400" dirty="0" smtClean="0"/>
          </a:p>
          <a:p>
            <a:r>
              <a:rPr lang="zh-CN" altLang="en-US" sz="1400" dirty="0" smtClean="0"/>
              <a:t>EMD</a:t>
            </a:r>
            <a:r>
              <a:rPr lang="zh-CN" altLang="en-US" sz="1400" dirty="0"/>
              <a:t>(Route1,Route3</a:t>
            </a:r>
            <a:r>
              <a:rPr lang="zh-CN" altLang="en-US" sz="1400" dirty="0" smtClean="0"/>
              <a:t>) = </a:t>
            </a:r>
            <a:r>
              <a:rPr lang="zh-CN" altLang="en-US" sz="1400" dirty="0"/>
              <a:t>3.</a:t>
            </a:r>
            <a:r>
              <a:rPr lang="zh-CN" altLang="en-US" sz="1400" dirty="0" smtClean="0"/>
              <a:t>66804849504</a:t>
            </a:r>
            <a:endParaRPr lang="en-US" altLang="zh-CN" sz="1400" dirty="0" smtClean="0"/>
          </a:p>
          <a:p>
            <a:r>
              <a:rPr lang="zh-CN" altLang="en-US" sz="2000" dirty="0">
                <a:solidFill>
                  <a:srgbClr val="00B0F0"/>
                </a:solidFill>
              </a:rPr>
              <a:t>EMD(Route1,Route3</a:t>
            </a:r>
            <a:r>
              <a:rPr lang="zh-CN" altLang="en-US" sz="2000" dirty="0" smtClean="0">
                <a:solidFill>
                  <a:srgbClr val="00B0F0"/>
                </a:solidFill>
              </a:rPr>
              <a:t>) </a:t>
            </a:r>
            <a:r>
              <a:rPr lang="en-US" altLang="zh-CN" sz="2000" dirty="0" smtClean="0">
                <a:solidFill>
                  <a:srgbClr val="00B0F0"/>
                </a:solidFill>
              </a:rPr>
              <a:t>&lt; </a:t>
            </a:r>
            <a:r>
              <a:rPr lang="zh-CN" altLang="en-US" sz="2000" dirty="0" smtClean="0">
                <a:solidFill>
                  <a:srgbClr val="00B0F0"/>
                </a:solidFill>
              </a:rPr>
              <a:t>EMD</a:t>
            </a:r>
            <a:r>
              <a:rPr lang="zh-CN" altLang="en-US" sz="2000" dirty="0">
                <a:solidFill>
                  <a:srgbClr val="00B0F0"/>
                </a:solidFill>
              </a:rPr>
              <a:t>(Route1,</a:t>
            </a:r>
            <a:r>
              <a:rPr lang="zh-CN" altLang="en-US" sz="2000" dirty="0" smtClean="0">
                <a:solidFill>
                  <a:srgbClr val="00B0F0"/>
                </a:solidFill>
              </a:rPr>
              <a:t>Route</a:t>
            </a:r>
            <a:r>
              <a:rPr lang="en-US" altLang="zh-CN" sz="2000" dirty="0" smtClean="0">
                <a:solidFill>
                  <a:srgbClr val="00B0F0"/>
                </a:solidFill>
              </a:rPr>
              <a:t>2</a:t>
            </a:r>
            <a:r>
              <a:rPr lang="zh-CN" altLang="en-US" sz="2000" dirty="0" smtClean="0">
                <a:solidFill>
                  <a:srgbClr val="00B0F0"/>
                </a:solidFill>
              </a:rPr>
              <a:t>)</a:t>
            </a:r>
            <a:endParaRPr lang="zh-CN" altLang="en-US" sz="2000" dirty="0">
              <a:solidFill>
                <a:srgbClr val="00B0F0"/>
              </a:solidFill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498085" y="3435573"/>
            <a:ext cx="5103818" cy="170816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b="1" dirty="0">
                <a:latin typeface="Arial" panose="020B0604020202020204" pitchFamily="34" charset="0"/>
              </a:rPr>
              <a:t>pyemd 0.2.</a:t>
            </a:r>
            <a:r>
              <a:rPr lang="zh-CN" altLang="zh-CN" sz="1400" b="1" dirty="0" smtClean="0">
                <a:latin typeface="Arial" panose="020B0604020202020204" pitchFamily="34" charset="0"/>
              </a:rPr>
              <a:t>0</a:t>
            </a:r>
            <a:r>
              <a:rPr lang="en-US" altLang="zh-CN" sz="1400" b="1" dirty="0" smtClean="0">
                <a:latin typeface="Arial" panose="020B0604020202020204" pitchFamily="34" charset="0"/>
              </a:rPr>
              <a:t>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Usage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Sample</a:t>
            </a:r>
            <a:endParaRPr kumimoji="0" lang="zh-CN" altLang="zh-CN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&gt;&gt;&gt;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from pyemd import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emd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&gt;&gt;&gt;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import numpy as np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&gt;&gt;&gt;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first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np.array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([0.0, 1.0])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&gt;&gt;&gt;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second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np.array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([5.0, 3.0])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&gt;&gt;&gt;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emd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first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second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)  </a:t>
            </a: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209800" y="6299917"/>
            <a:ext cx="4186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https://pypi.python.org/pypi/pyemd/0.2.0</a:t>
            </a:r>
          </a:p>
        </p:txBody>
      </p:sp>
      <p:sp>
        <p:nvSpPr>
          <p:cNvPr id="15" name="矩形 14"/>
          <p:cNvSpPr/>
          <p:nvPr/>
        </p:nvSpPr>
        <p:spPr>
          <a:xfrm>
            <a:off x="6395818" y="4793047"/>
            <a:ext cx="156421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Route1 Blue</a:t>
            </a:r>
          </a:p>
          <a:p>
            <a:r>
              <a:rPr lang="en-US" altLang="zh-CN" dirty="0" smtClean="0">
                <a:solidFill>
                  <a:srgbClr val="C00000"/>
                </a:solidFill>
              </a:rPr>
              <a:t>Route2 Red</a:t>
            </a:r>
          </a:p>
          <a:p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Route3 Yellow</a:t>
            </a:r>
            <a:endParaRPr lang="zh-CN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6" name="内容占位符 2"/>
          <p:cNvSpPr>
            <a:spLocks noGrp="1"/>
          </p:cNvSpPr>
          <p:nvPr>
            <p:ph idx="1"/>
          </p:nvPr>
        </p:nvSpPr>
        <p:spPr>
          <a:xfrm>
            <a:off x="236709" y="1623549"/>
            <a:ext cx="5365194" cy="161202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/>
              <a:t>T</a:t>
            </a:r>
            <a:r>
              <a:rPr lang="en-US" altLang="zh-CN" sz="2000" dirty="0" smtClean="0"/>
              <a:t>he </a:t>
            </a:r>
            <a:r>
              <a:rPr lang="en-US" altLang="zh-CN" sz="2000" b="1" dirty="0"/>
              <a:t>earth mover's distance (EMD)</a:t>
            </a:r>
            <a:r>
              <a:rPr lang="en-US" altLang="zh-CN" sz="2000" dirty="0"/>
              <a:t> is a </a:t>
            </a:r>
            <a:r>
              <a:rPr lang="en-US" altLang="zh-CN" sz="2000" dirty="0">
                <a:hlinkClick r:id="rId3" tooltip="Metric (mathematics)"/>
              </a:rPr>
              <a:t>measure of the distance</a:t>
            </a:r>
            <a:r>
              <a:rPr lang="en-US" altLang="zh-CN" sz="2000" dirty="0"/>
              <a:t> between two </a:t>
            </a:r>
            <a:r>
              <a:rPr lang="en-US" altLang="zh-CN" sz="2000" dirty="0">
                <a:hlinkClick r:id="rId4" tooltip="Probability distribution"/>
              </a:rPr>
              <a:t>probability distributions</a:t>
            </a:r>
            <a:r>
              <a:rPr lang="en-US" altLang="zh-CN" sz="2000" dirty="0"/>
              <a:t> over a region </a:t>
            </a:r>
            <a:r>
              <a:rPr lang="en-US" altLang="zh-CN" sz="2000" i="1" dirty="0"/>
              <a:t>D</a:t>
            </a:r>
            <a:r>
              <a:rPr lang="en-US" altLang="zh-CN" sz="2000" dirty="0"/>
              <a:t>. </a:t>
            </a:r>
            <a:r>
              <a:rPr lang="en-US" altLang="zh-CN" sz="2000" dirty="0" smtClean="0"/>
              <a:t>In </a:t>
            </a:r>
            <a:r>
              <a:rPr lang="en-US" altLang="zh-CN" sz="2000" dirty="0"/>
              <a:t>mathematics, this is known as the </a:t>
            </a:r>
            <a:r>
              <a:rPr lang="en-US" altLang="zh-CN" sz="2000" dirty="0">
                <a:hlinkClick r:id="rId5" tooltip="Wasserstein metric"/>
              </a:rPr>
              <a:t>Wasserstein metric</a:t>
            </a:r>
            <a:r>
              <a:rPr lang="en-US" altLang="zh-CN" sz="2000" dirty="0"/>
              <a:t>. 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611521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slave logs have been transcribed</a:t>
            </a:r>
          </a:p>
          <a:p>
            <a:r>
              <a:rPr lang="en-US" dirty="0" smtClean="0"/>
              <a:t>Large data set used explicitly to study slave trade</a:t>
            </a:r>
          </a:p>
          <a:p>
            <a:r>
              <a:rPr lang="en-US" dirty="0" smtClean="0"/>
              <a:t>Could augment this with data set used to study climate change?</a:t>
            </a:r>
          </a:p>
          <a:p>
            <a:r>
              <a:rPr lang="en-US" dirty="0" smtClean="0"/>
              <a:t>Want to identify ships related to slave trade in climate data set.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FC77B-AEA9-4965-B3B5-28E10C75050B}" type="datetime1">
              <a:rPr lang="en-US" smtClean="0"/>
              <a:t>3/7/2016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B7E2-7C21-43BD-8781-53085BAAEFB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14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need to do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Encode categorical data for classification</a:t>
            </a:r>
          </a:p>
          <a:p>
            <a:r>
              <a:rPr lang="en-US" dirty="0" smtClean="0"/>
              <a:t>Machine-learning classifier</a:t>
            </a:r>
          </a:p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84609-067C-42E5-AC17-61FA57141644}" type="datetime1">
              <a:rPr lang="en-US" smtClean="0"/>
              <a:t>3/7/2016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B7E2-7C21-43BD-8781-53085BAAEFB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4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Encoding (Alicia)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0ED79-564D-43B8-827F-E3AAAA5911E0}" type="datetime1">
              <a:rPr lang="en-US" smtClean="0"/>
              <a:t>3/7/2016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B7E2-7C21-43BD-8781-53085BAAEFB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431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(Emma)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Scikit</a:t>
            </a:r>
            <a:r>
              <a:rPr lang="en-US" dirty="0" smtClean="0"/>
              <a:t> learn</a:t>
            </a:r>
          </a:p>
          <a:p>
            <a:r>
              <a:rPr lang="en-US" dirty="0" smtClean="0"/>
              <a:t>Benefits: Already implemented classifier, already using for encoding, well documented, works with python 3.5</a:t>
            </a:r>
          </a:p>
          <a:p>
            <a:r>
              <a:rPr lang="en-US" dirty="0" smtClean="0"/>
              <a:t>Challenges: Does a lot of the work on classification for us, so need to read more on what is actually happening to decide what settings to use, etc.</a:t>
            </a:r>
          </a:p>
          <a:p>
            <a:r>
              <a:rPr lang="en-US" dirty="0" smtClean="0"/>
              <a:t>Explain what classifiers we looked at (Decision trees, naïve </a:t>
            </a:r>
            <a:r>
              <a:rPr lang="en-US" dirty="0" err="1" smtClean="0"/>
              <a:t>bayes</a:t>
            </a:r>
            <a:r>
              <a:rPr lang="en-US" dirty="0" smtClean="0"/>
              <a:t>, multinomial naïve </a:t>
            </a:r>
            <a:r>
              <a:rPr lang="en-US" dirty="0" err="1" smtClean="0"/>
              <a:t>bayes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Decision trees not good for categorical data</a:t>
            </a:r>
          </a:p>
          <a:p>
            <a:pPr lvl="1"/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r>
              <a:rPr lang="en-US" dirty="0" smtClean="0"/>
              <a:t> can </a:t>
            </a:r>
            <a:r>
              <a:rPr lang="en-US" dirty="0" err="1" smtClean="0"/>
              <a:t>overfit</a:t>
            </a:r>
            <a:r>
              <a:rPr lang="en-US" dirty="0" smtClean="0"/>
              <a:t> small training data (check this)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23234-6C9D-4818-A6FD-DB6B443BB8EB}" type="datetime1">
              <a:rPr lang="en-US" smtClean="0"/>
              <a:t>3/7/2016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B7E2-7C21-43BD-8781-53085BAAEFB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54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(</a:t>
            </a:r>
            <a:r>
              <a:rPr lang="en-US" dirty="0" err="1" smtClean="0"/>
              <a:t>Wedward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</a:t>
            </a:r>
            <a:r>
              <a:rPr lang="en-US" dirty="0" smtClean="0"/>
              <a:t>atplotlib Scatter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altLang="zh-CN" dirty="0" err="1" smtClean="0"/>
              <a:t>Basemap</a:t>
            </a:r>
            <a:endParaRPr lang="en-US" dirty="0" smtClean="0"/>
          </a:p>
          <a:p>
            <a:r>
              <a:rPr lang="en-US" dirty="0" smtClean="0"/>
              <a:t>Fusion Table’s Map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592CD-928D-43B8-A443-907E149C2C1B}" type="datetime1">
              <a:rPr lang="en-US" smtClean="0"/>
              <a:t>3/7/2016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B7E2-7C21-43BD-8781-53085BAAEFB6}" type="slidenum">
              <a:rPr lang="en-US" smtClean="0"/>
              <a:t>6</a:t>
            </a:fld>
            <a:endParaRPr 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055" y="1513523"/>
            <a:ext cx="7140195" cy="4663440"/>
          </a:xfrm>
          <a:prstGeom prst="rect">
            <a:avLst/>
          </a:prstGeom>
        </p:spPr>
      </p:pic>
      <p:sp>
        <p:nvSpPr>
          <p:cNvPr id="10" name="内容占位符 2"/>
          <p:cNvSpPr txBox="1">
            <a:spLocks/>
          </p:cNvSpPr>
          <p:nvPr/>
        </p:nvSpPr>
        <p:spPr>
          <a:xfrm>
            <a:off x="1073772" y="2525117"/>
            <a:ext cx="4528131" cy="202763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000"/>
              </a:lnSpc>
              <a:buFont typeface="Arial" panose="020B0604020202020204" pitchFamily="34" charset="0"/>
              <a:buNone/>
            </a:pPr>
            <a:r>
              <a:rPr lang="en-US" altLang="zh-CN" sz="1400" dirty="0" smtClean="0"/>
              <a:t>import </a:t>
            </a:r>
            <a:r>
              <a:rPr lang="en-US" altLang="zh-CN" sz="1400" dirty="0" err="1" smtClean="0"/>
              <a:t>matplotlib.pyplot</a:t>
            </a:r>
            <a:r>
              <a:rPr lang="en-US" altLang="zh-CN" sz="1400" dirty="0" smtClean="0"/>
              <a:t> as </a:t>
            </a:r>
            <a:r>
              <a:rPr lang="en-US" altLang="zh-CN" sz="1400" dirty="0" err="1" smtClean="0"/>
              <a:t>plt</a:t>
            </a:r>
            <a:endParaRPr lang="en-US" altLang="zh-CN" sz="1400" dirty="0" smtClean="0"/>
          </a:p>
          <a:p>
            <a:pPr marL="0" indent="0">
              <a:lnSpc>
                <a:spcPts val="1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CN" sz="1400" dirty="0" smtClean="0"/>
          </a:p>
          <a:p>
            <a:pPr marL="0" indent="0">
              <a:lnSpc>
                <a:spcPts val="1000"/>
              </a:lnSpc>
              <a:spcBef>
                <a:spcPts val="0"/>
              </a:spcBef>
              <a:buNone/>
            </a:pPr>
            <a:r>
              <a:rPr lang="fr-FR" altLang="zh-CN" sz="1400" dirty="0"/>
              <a:t>position_list = list(zip(position["Lat3"],position["Lon3</a:t>
            </a:r>
            <a:r>
              <a:rPr lang="fr-FR" altLang="zh-CN" sz="1400" dirty="0" smtClean="0"/>
              <a:t>"]))</a:t>
            </a:r>
          </a:p>
          <a:p>
            <a:pPr marL="0" indent="0">
              <a:lnSpc>
                <a:spcPts val="1000"/>
              </a:lnSpc>
              <a:spcBef>
                <a:spcPts val="0"/>
              </a:spcBef>
              <a:buNone/>
            </a:pPr>
            <a:endParaRPr lang="fr-FR" altLang="zh-CN" sz="1400" dirty="0"/>
          </a:p>
          <a:p>
            <a:pPr marL="0" indent="0">
              <a:lnSpc>
                <a:spcPts val="1000"/>
              </a:lnSpc>
              <a:spcBef>
                <a:spcPts val="0"/>
              </a:spcBef>
              <a:buNone/>
            </a:pPr>
            <a:r>
              <a:rPr lang="en-US" altLang="zh-CN" sz="1400" dirty="0" err="1"/>
              <a:t>plt.xlim</a:t>
            </a:r>
            <a:r>
              <a:rPr lang="en-US" altLang="zh-CN" sz="1400" dirty="0"/>
              <a:t>(-100,0</a:t>
            </a:r>
            <a:r>
              <a:rPr lang="en-US" altLang="zh-CN" sz="1400" dirty="0" smtClean="0"/>
              <a:t>)</a:t>
            </a:r>
          </a:p>
          <a:p>
            <a:pPr marL="0" indent="0">
              <a:lnSpc>
                <a:spcPts val="1000"/>
              </a:lnSpc>
              <a:spcBef>
                <a:spcPts val="0"/>
              </a:spcBef>
              <a:buNone/>
            </a:pPr>
            <a:endParaRPr lang="en-US" altLang="zh-CN" sz="1400" dirty="0"/>
          </a:p>
          <a:p>
            <a:pPr marL="0" indent="0">
              <a:lnSpc>
                <a:spcPts val="1000"/>
              </a:lnSpc>
              <a:spcBef>
                <a:spcPts val="0"/>
              </a:spcBef>
              <a:buNone/>
            </a:pPr>
            <a:r>
              <a:rPr lang="en-US" altLang="zh-CN" sz="1400" dirty="0" err="1" smtClean="0"/>
              <a:t>plt.ylim</a:t>
            </a:r>
            <a:r>
              <a:rPr lang="en-US" altLang="zh-CN" sz="1400" dirty="0" smtClean="0"/>
              <a:t>(0,50)</a:t>
            </a:r>
          </a:p>
          <a:p>
            <a:pPr marL="0" indent="0">
              <a:lnSpc>
                <a:spcPts val="1000"/>
              </a:lnSpc>
              <a:spcBef>
                <a:spcPts val="0"/>
              </a:spcBef>
              <a:buNone/>
            </a:pPr>
            <a:endParaRPr lang="en-US" altLang="zh-CN" sz="1400" dirty="0"/>
          </a:p>
          <a:p>
            <a:pPr marL="0" indent="0">
              <a:lnSpc>
                <a:spcPts val="1000"/>
              </a:lnSpc>
              <a:spcBef>
                <a:spcPts val="0"/>
              </a:spcBef>
              <a:buNone/>
            </a:pPr>
            <a:r>
              <a:rPr lang="en-US" altLang="zh-CN" sz="1400" dirty="0" err="1"/>
              <a:t>plt.figure</a:t>
            </a:r>
            <a:r>
              <a:rPr lang="en-US" altLang="zh-CN" sz="1400" dirty="0"/>
              <a:t>(</a:t>
            </a:r>
            <a:r>
              <a:rPr lang="en-US" altLang="zh-CN" sz="1400" dirty="0" err="1"/>
              <a:t>figsize</a:t>
            </a:r>
            <a:r>
              <a:rPr lang="en-US" altLang="zh-CN" sz="1400" dirty="0"/>
              <a:t>=(40, 20))</a:t>
            </a:r>
          </a:p>
          <a:p>
            <a:pPr marL="0" indent="0">
              <a:lnSpc>
                <a:spcPts val="1000"/>
              </a:lnSpc>
              <a:spcBef>
                <a:spcPts val="0"/>
              </a:spcBef>
              <a:buNone/>
            </a:pPr>
            <a:endParaRPr lang="en-US" altLang="zh-CN" sz="1400" dirty="0"/>
          </a:p>
          <a:p>
            <a:pPr marL="0" indent="0">
              <a:lnSpc>
                <a:spcPts val="1000"/>
              </a:lnSpc>
              <a:spcBef>
                <a:spcPts val="0"/>
              </a:spcBef>
              <a:buNone/>
            </a:pPr>
            <a:r>
              <a:rPr lang="en-US" altLang="zh-CN" sz="1400" dirty="0" smtClean="0"/>
              <a:t>for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in </a:t>
            </a:r>
            <a:r>
              <a:rPr lang="en-US" altLang="zh-CN" sz="1400" dirty="0" err="1"/>
              <a:t>position_list</a:t>
            </a:r>
            <a:r>
              <a:rPr lang="en-US" altLang="zh-CN" sz="1400" dirty="0" smtClean="0"/>
              <a:t>:</a:t>
            </a:r>
          </a:p>
          <a:p>
            <a:pPr marL="0" indent="0">
              <a:lnSpc>
                <a:spcPts val="1000"/>
              </a:lnSpc>
              <a:spcBef>
                <a:spcPts val="0"/>
              </a:spcBef>
              <a:buNone/>
            </a:pPr>
            <a:endParaRPr lang="en-US" altLang="zh-CN" sz="1400" dirty="0"/>
          </a:p>
          <a:p>
            <a:pPr marL="0" indent="0">
              <a:lnSpc>
                <a:spcPts val="1000"/>
              </a:lnSpc>
              <a:spcBef>
                <a:spcPts val="0"/>
              </a:spcBef>
              <a:buNone/>
            </a:pPr>
            <a:r>
              <a:rPr lang="en-US" altLang="zh-CN" sz="1400" dirty="0"/>
              <a:t>            </a:t>
            </a:r>
            <a:r>
              <a:rPr lang="en-US" altLang="zh-CN" sz="1400" dirty="0" err="1"/>
              <a:t>plt.scatter</a:t>
            </a:r>
            <a:r>
              <a:rPr lang="en-US" altLang="zh-CN" sz="1400" dirty="0"/>
              <a:t>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[1], </a:t>
            </a:r>
            <a:r>
              <a:rPr lang="en-US" altLang="zh-CN" sz="1400" dirty="0" err="1" smtClean="0"/>
              <a:t>i</a:t>
            </a:r>
            <a:r>
              <a:rPr lang="en-US" altLang="zh-CN" sz="1400" dirty="0" smtClean="0"/>
              <a:t>[0</a:t>
            </a:r>
            <a:r>
              <a:rPr lang="en-US" altLang="zh-CN" sz="1400" dirty="0"/>
              <a:t>],s=100,c=colors[color],alpha=0.8</a:t>
            </a:r>
            <a:r>
              <a:rPr lang="en-US" altLang="zh-CN" sz="1400" dirty="0" smtClean="0"/>
              <a:t>)</a:t>
            </a:r>
          </a:p>
          <a:p>
            <a:pPr marL="0" indent="0">
              <a:lnSpc>
                <a:spcPts val="1000"/>
              </a:lnSpc>
              <a:spcBef>
                <a:spcPts val="0"/>
              </a:spcBef>
              <a:buNone/>
            </a:pPr>
            <a:endParaRPr lang="en-US" altLang="zh-CN" sz="1400" dirty="0"/>
          </a:p>
          <a:p>
            <a:pPr marL="0" indent="0">
              <a:lnSpc>
                <a:spcPts val="1000"/>
              </a:lnSpc>
              <a:spcBef>
                <a:spcPts val="0"/>
              </a:spcBef>
              <a:buNone/>
            </a:pPr>
            <a:r>
              <a:rPr lang="en-US" altLang="zh-CN" sz="1400" dirty="0" err="1" smtClean="0"/>
              <a:t>plt.show</a:t>
            </a:r>
            <a:r>
              <a:rPr lang="en-US" altLang="zh-CN" sz="1400" dirty="0" smtClean="0"/>
              <a:t>()</a:t>
            </a:r>
          </a:p>
          <a:p>
            <a:pPr marL="0" indent="0">
              <a:lnSpc>
                <a:spcPts val="1080"/>
              </a:lnSpc>
              <a:buFont typeface="Arial" panose="020B0604020202020204" pitchFamily="34" charset="0"/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87031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835" y="2186518"/>
            <a:ext cx="4520222" cy="34068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(</a:t>
            </a:r>
            <a:r>
              <a:rPr lang="en-US" dirty="0" err="1" smtClean="0"/>
              <a:t>Wedward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M</a:t>
            </a:r>
            <a:r>
              <a:rPr lang="en-US" dirty="0" smtClean="0"/>
              <a:t>atplotlib Scatter</a:t>
            </a:r>
          </a:p>
          <a:p>
            <a:r>
              <a:rPr lang="en-US" altLang="zh-CN" dirty="0" err="1" smtClean="0"/>
              <a:t>Basemap</a:t>
            </a:r>
            <a:endParaRPr lang="en-US" altLang="zh-CN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Fusion Table’s Map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592CD-928D-43B8-A443-907E149C2C1B}" type="datetime1">
              <a:rPr lang="en-US" smtClean="0"/>
              <a:t>3/7/2016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B7E2-7C21-43BD-8781-53085BAAEFB6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2745360" y="2428864"/>
            <a:ext cx="4252206" cy="304304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000"/>
              </a:lnSpc>
              <a:buFont typeface="Arial" panose="020B0604020202020204" pitchFamily="34" charset="0"/>
              <a:buNone/>
            </a:pPr>
            <a:r>
              <a:rPr lang="en-US" altLang="zh-CN" sz="1400" dirty="0" smtClean="0"/>
              <a:t>from </a:t>
            </a:r>
            <a:r>
              <a:rPr lang="en-US" altLang="zh-CN" sz="1400" dirty="0" err="1" smtClean="0"/>
              <a:t>mpl_toolkits.basemap</a:t>
            </a:r>
            <a:r>
              <a:rPr lang="en-US" altLang="zh-CN" sz="1400" dirty="0" smtClean="0"/>
              <a:t> import </a:t>
            </a:r>
            <a:r>
              <a:rPr lang="en-US" altLang="zh-CN" sz="1400" dirty="0" err="1" smtClean="0"/>
              <a:t>Basemap</a:t>
            </a:r>
            <a:endParaRPr lang="en-US" altLang="zh-CN" sz="1400" dirty="0" smtClean="0"/>
          </a:p>
          <a:p>
            <a:pPr marL="0" indent="0">
              <a:lnSpc>
                <a:spcPts val="1000"/>
              </a:lnSpc>
              <a:buFont typeface="Arial" panose="020B0604020202020204" pitchFamily="34" charset="0"/>
              <a:buNone/>
            </a:pPr>
            <a:r>
              <a:rPr lang="en-US" altLang="zh-CN" sz="1400" dirty="0" smtClean="0"/>
              <a:t>import </a:t>
            </a:r>
            <a:r>
              <a:rPr lang="en-US" altLang="zh-CN" sz="1400" dirty="0" err="1" smtClean="0"/>
              <a:t>matplotlib.pyplot</a:t>
            </a:r>
            <a:r>
              <a:rPr lang="en-US" altLang="zh-CN" sz="1400" dirty="0" smtClean="0"/>
              <a:t> as </a:t>
            </a:r>
            <a:r>
              <a:rPr lang="en-US" altLang="zh-CN" sz="1400" dirty="0" err="1" smtClean="0"/>
              <a:t>plt</a:t>
            </a:r>
            <a:endParaRPr lang="en-US" altLang="zh-CN" sz="1400" dirty="0" smtClean="0"/>
          </a:p>
          <a:p>
            <a:pPr marL="0" indent="0">
              <a:lnSpc>
                <a:spcPts val="1000"/>
              </a:lnSpc>
              <a:buFont typeface="Arial" panose="020B0604020202020204" pitchFamily="34" charset="0"/>
              <a:buNone/>
            </a:pPr>
            <a:r>
              <a:rPr lang="en-US" altLang="zh-CN" sz="1400" dirty="0" smtClean="0"/>
              <a:t>map = </a:t>
            </a:r>
            <a:r>
              <a:rPr lang="en-US" altLang="zh-CN" sz="1400" dirty="0" err="1" smtClean="0"/>
              <a:t>Basemap</a:t>
            </a:r>
            <a:r>
              <a:rPr lang="en-US" altLang="zh-CN" sz="1400" dirty="0" smtClean="0"/>
              <a:t>(projection='</a:t>
            </a:r>
            <a:r>
              <a:rPr lang="en-US" altLang="zh-CN" sz="1400" dirty="0" err="1" smtClean="0"/>
              <a:t>ortho</a:t>
            </a:r>
            <a:r>
              <a:rPr lang="en-US" altLang="zh-CN" sz="1400" dirty="0" smtClean="0"/>
              <a:t>', </a:t>
            </a:r>
          </a:p>
          <a:p>
            <a:pPr marL="0" indent="0">
              <a:lnSpc>
                <a:spcPts val="1000"/>
              </a:lnSpc>
              <a:buFont typeface="Arial" panose="020B0604020202020204" pitchFamily="34" charset="0"/>
              <a:buNone/>
            </a:pPr>
            <a:r>
              <a:rPr lang="en-US" altLang="zh-CN" sz="1400" dirty="0" smtClean="0"/>
              <a:t>              lat_0=0, lon_0=0)</a:t>
            </a:r>
          </a:p>
          <a:p>
            <a:pPr marL="0" indent="0">
              <a:lnSpc>
                <a:spcPts val="1000"/>
              </a:lnSpc>
              <a:buFont typeface="Arial" panose="020B0604020202020204" pitchFamily="34" charset="0"/>
              <a:buNone/>
            </a:pPr>
            <a:r>
              <a:rPr lang="en-US" altLang="zh-CN" sz="1400" dirty="0" err="1" smtClean="0"/>
              <a:t>map.drawmapboundary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fill_color</a:t>
            </a:r>
            <a:r>
              <a:rPr lang="en-US" altLang="zh-CN" sz="1400" dirty="0" smtClean="0"/>
              <a:t>='aqua')</a:t>
            </a:r>
          </a:p>
          <a:p>
            <a:pPr marL="0" indent="0">
              <a:lnSpc>
                <a:spcPts val="1000"/>
              </a:lnSpc>
              <a:buFont typeface="Arial" panose="020B0604020202020204" pitchFamily="34" charset="0"/>
              <a:buNone/>
            </a:pPr>
            <a:r>
              <a:rPr lang="en-US" altLang="zh-CN" sz="1400" dirty="0" err="1" smtClean="0"/>
              <a:t>map.fillcontinents</a:t>
            </a:r>
            <a:r>
              <a:rPr lang="en-US" altLang="zh-CN" sz="1400" dirty="0" smtClean="0"/>
              <a:t>(color='coral',</a:t>
            </a:r>
            <a:r>
              <a:rPr lang="en-US" altLang="zh-CN" sz="1400" dirty="0" err="1" smtClean="0"/>
              <a:t>lake_color</a:t>
            </a:r>
            <a:r>
              <a:rPr lang="en-US" altLang="zh-CN" sz="1400" dirty="0" smtClean="0"/>
              <a:t>='aqua')</a:t>
            </a:r>
          </a:p>
          <a:p>
            <a:pPr marL="0" indent="0">
              <a:lnSpc>
                <a:spcPts val="1000"/>
              </a:lnSpc>
              <a:buFont typeface="Arial" panose="020B0604020202020204" pitchFamily="34" charset="0"/>
              <a:buNone/>
            </a:pPr>
            <a:r>
              <a:rPr lang="en-US" altLang="zh-CN" sz="1400" dirty="0" err="1" smtClean="0"/>
              <a:t>map.drawcoastlines</a:t>
            </a:r>
            <a:r>
              <a:rPr lang="en-US" altLang="zh-CN" sz="1400" dirty="0" smtClean="0"/>
              <a:t>()</a:t>
            </a:r>
          </a:p>
          <a:p>
            <a:pPr marL="0" indent="0">
              <a:lnSpc>
                <a:spcPts val="1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CN" sz="1400" dirty="0" smtClean="0"/>
          </a:p>
          <a:p>
            <a:pPr marL="0" indent="0">
              <a:lnSpc>
                <a:spcPts val="1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400" dirty="0" err="1" smtClean="0"/>
              <a:t>Lons</a:t>
            </a:r>
            <a:r>
              <a:rPr lang="en-US" altLang="zh-CN" sz="1400" dirty="0" smtClean="0"/>
              <a:t> = [-10, -20, -25, -10, 0, 10]</a:t>
            </a:r>
          </a:p>
          <a:p>
            <a:pPr marL="0" indent="0">
              <a:lnSpc>
                <a:spcPts val="1000"/>
              </a:lnSpc>
              <a:buFont typeface="Arial" panose="020B0604020202020204" pitchFamily="34" charset="0"/>
              <a:buNone/>
            </a:pPr>
            <a:r>
              <a:rPr lang="en-US" altLang="zh-CN" sz="1400" dirty="0" err="1" smtClean="0"/>
              <a:t>lats</a:t>
            </a:r>
            <a:r>
              <a:rPr lang="en-US" altLang="zh-CN" sz="1400" dirty="0" smtClean="0"/>
              <a:t> = [40, 30, 10, 0, 0, -5]</a:t>
            </a:r>
          </a:p>
          <a:p>
            <a:pPr marL="0" indent="0">
              <a:lnSpc>
                <a:spcPts val="1000"/>
              </a:lnSpc>
              <a:buFont typeface="Arial" panose="020B0604020202020204" pitchFamily="34" charset="0"/>
              <a:buNone/>
            </a:pPr>
            <a:r>
              <a:rPr lang="en-US" altLang="zh-CN" sz="1400" dirty="0" smtClean="0"/>
              <a:t>x, y = map(</a:t>
            </a:r>
            <a:r>
              <a:rPr lang="en-US" altLang="zh-CN" sz="1400" dirty="0" err="1" smtClean="0"/>
              <a:t>lons</a:t>
            </a:r>
            <a:r>
              <a:rPr lang="en-US" altLang="zh-CN" sz="1400" dirty="0" smtClean="0"/>
              <a:t>, </a:t>
            </a:r>
            <a:r>
              <a:rPr lang="en-US" altLang="zh-CN" sz="1400" dirty="0" err="1" smtClean="0"/>
              <a:t>lats</a:t>
            </a:r>
            <a:r>
              <a:rPr lang="en-US" altLang="zh-CN" sz="1400" dirty="0" smtClean="0"/>
              <a:t>)</a:t>
            </a:r>
          </a:p>
          <a:p>
            <a:pPr marL="0" indent="0">
              <a:lnSpc>
                <a:spcPts val="1000"/>
              </a:lnSpc>
              <a:buFont typeface="Arial" panose="020B0604020202020204" pitchFamily="34" charset="0"/>
              <a:buNone/>
            </a:pPr>
            <a:r>
              <a:rPr lang="en-US" altLang="zh-CN" sz="1400" dirty="0" err="1" smtClean="0"/>
              <a:t>map.plot</a:t>
            </a:r>
            <a:r>
              <a:rPr lang="en-US" altLang="zh-CN" sz="1400" dirty="0" smtClean="0"/>
              <a:t>(x, y, marker=</a:t>
            </a:r>
            <a:r>
              <a:rPr lang="en-US" altLang="zh-CN" sz="1400" dirty="0" err="1" smtClean="0"/>
              <a:t>None,color</a:t>
            </a:r>
            <a:r>
              <a:rPr lang="en-US" altLang="zh-CN" sz="1400" dirty="0" smtClean="0"/>
              <a:t>='m')</a:t>
            </a:r>
          </a:p>
          <a:p>
            <a:pPr marL="0" indent="0">
              <a:lnSpc>
                <a:spcPts val="1000"/>
              </a:lnSpc>
              <a:buFont typeface="Arial" panose="020B0604020202020204" pitchFamily="34" charset="0"/>
              <a:buNone/>
            </a:pPr>
            <a:r>
              <a:rPr lang="en-US" altLang="zh-CN" sz="1400" dirty="0" err="1" smtClean="0"/>
              <a:t>plt.show</a:t>
            </a:r>
            <a:r>
              <a:rPr lang="en-US" altLang="zh-CN" sz="1400" dirty="0" smtClean="0"/>
              <a:t>()</a:t>
            </a:r>
          </a:p>
          <a:p>
            <a:pPr marL="0" indent="0">
              <a:lnSpc>
                <a:spcPts val="1080"/>
              </a:lnSpc>
              <a:buFont typeface="Arial" panose="020B0604020202020204" pitchFamily="34" charset="0"/>
              <a:buNone/>
            </a:pPr>
            <a:endParaRPr lang="en-US" altLang="zh-CN" dirty="0" smtClean="0"/>
          </a:p>
        </p:txBody>
      </p:sp>
      <p:sp>
        <p:nvSpPr>
          <p:cNvPr id="7" name="矩形 6"/>
          <p:cNvSpPr/>
          <p:nvPr/>
        </p:nvSpPr>
        <p:spPr>
          <a:xfrm>
            <a:off x="2331027" y="6075144"/>
            <a:ext cx="70266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https://basemaptutorial.readthedocs.org/en/latest/plotting_data.html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0035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(</a:t>
            </a:r>
            <a:r>
              <a:rPr lang="en-US" dirty="0" err="1" smtClean="0"/>
              <a:t>Wedward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</a:t>
            </a:r>
            <a:r>
              <a:rPr lang="en-US" dirty="0" smtClean="0"/>
              <a:t>atplotlib Scatter</a:t>
            </a:r>
          </a:p>
          <a:p>
            <a:r>
              <a:rPr lang="en-US" altLang="zh-CN" dirty="0" err="1"/>
              <a:t>Basemap</a:t>
            </a:r>
            <a:endParaRPr lang="en-US" dirty="0"/>
          </a:p>
          <a:p>
            <a:r>
              <a:rPr lang="en-US" dirty="0" smtClean="0"/>
              <a:t>Fusion Table’s Map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1700" dirty="0" smtClean="0">
                <a:hlinkClick r:id="rId2"/>
              </a:rPr>
              <a:t>https</a:t>
            </a:r>
            <a:r>
              <a:rPr lang="en-US" sz="1700" dirty="0">
                <a:hlinkClick r:id="rId2"/>
              </a:rPr>
              <a:t>://www.google.com/fusiontables/embedviz?q=select+col7+from+1m9rD4onw6XZD_mwaqPHq5CC-aUrIq4ZuuIJSrtdr+where+col9+%3E%3D+0+and+col9+%3C%3D+1757&amp;viz=MAP&amp;h=false&amp;lat=31.859404045459222&amp;lng=-</a:t>
            </a:r>
            <a:r>
              <a:rPr lang="en-US" sz="1700" dirty="0" smtClean="0">
                <a:hlinkClick r:id="rId2"/>
              </a:rPr>
              <a:t>34.5449375&amp;t=1&amp;z=3&amp;l=col7&amp;y=2&amp;tmplt=2&amp;hml=TWO_COL_LAT_LNG</a:t>
            </a:r>
            <a:r>
              <a:rPr lang="en-US" sz="1700" dirty="0" smtClean="0"/>
              <a:t> 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dirty="0" smtClean="0">
                <a:hlinkClick r:id="rId3"/>
              </a:rPr>
              <a:t>https</a:t>
            </a:r>
            <a:r>
              <a:rPr lang="en-US" sz="1700" dirty="0">
                <a:hlinkClick r:id="rId3"/>
              </a:rPr>
              <a:t>://</a:t>
            </a:r>
            <a:r>
              <a:rPr lang="en-US" sz="1700" dirty="0" smtClean="0">
                <a:hlinkClick r:id="rId3"/>
              </a:rPr>
              <a:t>www.google.com/fusiontables/DataSource?docid=1m9rD4onw6XZD_mwaqPHq5CC-aUrIq4ZuuIJSrtdr</a:t>
            </a:r>
            <a:r>
              <a:rPr lang="en-US" sz="1700" dirty="0" smtClean="0"/>
              <a:t> </a:t>
            </a:r>
            <a:endParaRPr lang="en-US" sz="17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592CD-928D-43B8-A443-907E149C2C1B}" type="datetime1">
              <a:rPr lang="en-US" smtClean="0"/>
              <a:t>3/7/2016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B7E2-7C21-43BD-8781-53085BAAEFB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044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939405" cy="4351338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Measuring </a:t>
            </a:r>
            <a:r>
              <a:rPr lang="en-US" altLang="zh-CN" dirty="0"/>
              <a:t>similarity or distance between two data points is very fundamental to many Machine Learning algorithms such as K-Nearest-Neighbor, Clustering ... etc.  </a:t>
            </a:r>
            <a:endParaRPr lang="en-US" altLang="zh-CN" dirty="0" smtClean="0"/>
          </a:p>
          <a:p>
            <a:r>
              <a:rPr lang="en-US" altLang="zh-CN" dirty="0" smtClean="0"/>
              <a:t>Depends </a:t>
            </a:r>
            <a:r>
              <a:rPr lang="en-US" altLang="zh-CN" dirty="0"/>
              <a:t>on the nature of the data point, various measurement can be used.</a:t>
            </a:r>
            <a:br>
              <a:rPr lang="en-US" altLang="zh-CN" dirty="0"/>
            </a:br>
            <a:r>
              <a:rPr lang="en-US" altLang="zh-CN" b="1" dirty="0"/>
              <a:t> </a:t>
            </a:r>
            <a:endParaRPr lang="en-US" altLang="zh-CN" b="1" dirty="0" smtClean="0"/>
          </a:p>
          <a:p>
            <a:r>
              <a:rPr lang="en-US" altLang="zh-CN" dirty="0" smtClean="0"/>
              <a:t>When </a:t>
            </a:r>
            <a:r>
              <a:rPr lang="en-US" altLang="zh-CN" dirty="0"/>
              <a:t>the dimension of data point is numeric, the general form is called </a:t>
            </a:r>
            <a:r>
              <a:rPr lang="en-US" altLang="zh-CN" b="1" dirty="0" err="1"/>
              <a:t>Minkowski</a:t>
            </a:r>
            <a:r>
              <a:rPr lang="en-US" altLang="zh-CN" b="1" dirty="0"/>
              <a:t> </a:t>
            </a:r>
            <a:r>
              <a:rPr lang="en-US" altLang="zh-CN" b="1" dirty="0" smtClean="0"/>
              <a:t>distance</a:t>
            </a:r>
          </a:p>
          <a:p>
            <a:pPr marL="0" indent="0" algn="ctr">
              <a:buNone/>
            </a:pP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( (x</a:t>
            </a:r>
            <a:r>
              <a:rPr lang="en-US" altLang="zh-CN" baseline="-25000" dirty="0"/>
              <a:t>1</a:t>
            </a:r>
            <a:r>
              <a:rPr lang="en-US" altLang="zh-CN" dirty="0"/>
              <a:t> - x</a:t>
            </a:r>
            <a:r>
              <a:rPr lang="en-US" altLang="zh-CN" baseline="-25000" dirty="0"/>
              <a:t>2</a:t>
            </a:r>
            <a:r>
              <a:rPr lang="en-US" altLang="zh-CN" dirty="0"/>
              <a:t>)</a:t>
            </a:r>
            <a:r>
              <a:rPr lang="en-US" altLang="zh-CN" baseline="30000" dirty="0"/>
              <a:t>p</a:t>
            </a:r>
            <a:r>
              <a:rPr lang="en-US" altLang="zh-CN" dirty="0"/>
              <a:t> + (y</a:t>
            </a:r>
            <a:r>
              <a:rPr lang="en-US" altLang="zh-CN" baseline="-25000" dirty="0"/>
              <a:t>1</a:t>
            </a:r>
            <a:r>
              <a:rPr lang="en-US" altLang="zh-CN" dirty="0"/>
              <a:t> - y</a:t>
            </a:r>
            <a:r>
              <a:rPr lang="en-US" altLang="zh-CN" baseline="-25000" dirty="0"/>
              <a:t>2</a:t>
            </a:r>
            <a:r>
              <a:rPr lang="en-US" altLang="zh-CN" dirty="0"/>
              <a:t>)</a:t>
            </a:r>
            <a:r>
              <a:rPr lang="en-US" altLang="zh-CN" baseline="30000" dirty="0"/>
              <a:t>p </a:t>
            </a:r>
            <a:r>
              <a:rPr lang="en-US" altLang="zh-CN" dirty="0"/>
              <a:t>)</a:t>
            </a:r>
            <a:r>
              <a:rPr lang="en-US" altLang="zh-CN" baseline="30000" dirty="0" smtClean="0"/>
              <a:t>1/p</a:t>
            </a:r>
          </a:p>
          <a:p>
            <a:pPr marL="0" indent="0" algn="ctr">
              <a:buNone/>
            </a:pPr>
            <a:endParaRPr lang="en-US" altLang="zh-CN" dirty="0"/>
          </a:p>
          <a:p>
            <a:r>
              <a:rPr lang="en-US" altLang="zh-CN" dirty="0" smtClean="0"/>
              <a:t>When </a:t>
            </a:r>
            <a:r>
              <a:rPr lang="en-US" altLang="zh-CN" dirty="0"/>
              <a:t>p = 2, this is equivalent to </a:t>
            </a:r>
            <a:r>
              <a:rPr lang="en-US" altLang="zh-CN" b="1" dirty="0">
                <a:solidFill>
                  <a:srgbClr val="0070C0"/>
                </a:solidFill>
              </a:rPr>
              <a:t>Euclidean distance</a:t>
            </a:r>
            <a:r>
              <a:rPr lang="en-US" altLang="zh-CN" dirty="0"/>
              <a:t>.  </a:t>
            </a:r>
            <a:endParaRPr lang="en-US" altLang="zh-CN" dirty="0" smtClean="0"/>
          </a:p>
          <a:p>
            <a:r>
              <a:rPr lang="en-US" altLang="zh-CN" dirty="0" smtClean="0"/>
              <a:t>When </a:t>
            </a:r>
            <a:r>
              <a:rPr lang="en-US" altLang="zh-CN" dirty="0"/>
              <a:t>p = 1, this is equivalent to </a:t>
            </a:r>
            <a:r>
              <a:rPr lang="en-US" altLang="zh-CN" b="1" dirty="0">
                <a:solidFill>
                  <a:srgbClr val="0070C0"/>
                </a:solidFill>
              </a:rPr>
              <a:t>Manhattan distance</a:t>
            </a:r>
            <a:r>
              <a:rPr lang="en-US" altLang="zh-CN" dirty="0"/>
              <a:t>.</a:t>
            </a:r>
            <a:br>
              <a:rPr lang="en-US" altLang="zh-CN" dirty="0"/>
            </a:b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592CD-928D-43B8-A443-907E149C2C1B}" type="datetime1">
              <a:rPr lang="en-US" smtClean="0"/>
              <a:t>3/7/2016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B7E2-7C21-43BD-8781-53085BAAEFB6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1227" y="540327"/>
            <a:ext cx="10515600" cy="883229"/>
          </a:xfrm>
        </p:spPr>
        <p:txBody>
          <a:bodyPr/>
          <a:lstStyle/>
          <a:p>
            <a:r>
              <a:rPr lang="en-US" altLang="zh-CN" dirty="0" smtClean="0"/>
              <a:t> Distance </a:t>
            </a:r>
            <a:r>
              <a:rPr lang="en-US" altLang="zh-CN" dirty="0"/>
              <a:t>Function</a:t>
            </a:r>
            <a:r>
              <a:rPr lang="en-US" dirty="0" smtClean="0"/>
              <a:t> </a:t>
            </a:r>
            <a:r>
              <a:rPr lang="en-US" dirty="0" smtClean="0"/>
              <a:t>(Wedward)</a:t>
            </a:r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1960345" y="6352143"/>
            <a:ext cx="78968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http://horicky.blogspot.com/2012/08/measuring-similarity-and-distance.html</a:t>
            </a:r>
            <a:endParaRPr lang="en-US" altLang="zh-CN" dirty="0"/>
          </a:p>
        </p:txBody>
      </p:sp>
      <p:pic>
        <p:nvPicPr>
          <p:cNvPr id="8" name="内容占位符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605" y="1959106"/>
            <a:ext cx="3853281" cy="385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789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538</Words>
  <Application>Microsoft Office PowerPoint</Application>
  <PresentationFormat>宽屏</PresentationFormat>
  <Paragraphs>122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Arial Unicode MS</vt:lpstr>
      <vt:lpstr>宋体</vt:lpstr>
      <vt:lpstr>Arial</vt:lpstr>
      <vt:lpstr>Calibri</vt:lpstr>
      <vt:lpstr>Calibri Light</vt:lpstr>
      <vt:lpstr>Office Theme</vt:lpstr>
      <vt:lpstr>Studying the Slave Trade using Ship Logbooks</vt:lpstr>
      <vt:lpstr>Project Motivation</vt:lpstr>
      <vt:lpstr>What do we need to do this?</vt:lpstr>
      <vt:lpstr>Encoding (Alicia)</vt:lpstr>
      <vt:lpstr>Classification (Emma)</vt:lpstr>
      <vt:lpstr>Visualization (Wedward)</vt:lpstr>
      <vt:lpstr>Visualization (Wedward)</vt:lpstr>
      <vt:lpstr>Visualization (Wedward)</vt:lpstr>
      <vt:lpstr> Distance Function (Wedward)</vt:lpstr>
      <vt:lpstr> Distance Function (Wedward)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Studying the Slave Trade using Ship Logbooks</dc:title>
  <dc:creator>Emma Cotter</dc:creator>
  <cp:lastModifiedBy>Administrator</cp:lastModifiedBy>
  <cp:revision>13</cp:revision>
  <dcterms:created xsi:type="dcterms:W3CDTF">2016-03-07T04:03:17Z</dcterms:created>
  <dcterms:modified xsi:type="dcterms:W3CDTF">2016-03-08T06:42:03Z</dcterms:modified>
</cp:coreProperties>
</file>