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9" autoAdjust="0"/>
    <p:restoredTop sz="92243" autoAdjust="0"/>
  </p:normalViewPr>
  <p:slideViewPr>
    <p:cSldViewPr>
      <p:cViewPr varScale="1">
        <p:scale>
          <a:sx n="18" d="100"/>
          <a:sy n="18" d="100"/>
        </p:scale>
        <p:origin x="1428" y="7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79164-3CC6-4B88-94C7-9CBC73AA200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137D0-3E53-4278-BEB4-68D43B18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98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37D0-3E53-4278-BEB4-68D43B180F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4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5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1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5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7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5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0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4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3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5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8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05544-8301-4024-9C77-721654DB92CE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7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66800" y="1371600"/>
            <a:ext cx="2225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00" dirty="0" smtClean="0">
                <a:latin typeface="Encode Sans Normal" panose="02000000000000000000" pitchFamily="2" charset="0"/>
              </a:rPr>
              <a:t>QUANTIFYING THE SLAVE TRADE THROUGH SHIP LOGS</a:t>
            </a:r>
            <a:endParaRPr lang="en-US" sz="11200" dirty="0">
              <a:latin typeface="Encode Sans Normal" panose="02000000000000000000" pitchFamily="2" charset="0"/>
            </a:endParaRPr>
          </a:p>
        </p:txBody>
      </p:sp>
      <p:pic>
        <p:nvPicPr>
          <p:cNvPr id="1030" name="Picture 6" descr="http://www.washington.edu/brand/files/2014/10/BoundlessBand_LftAngle_LftW_RG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6960" y="1028094"/>
            <a:ext cx="1495044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73836" y="4787622"/>
            <a:ext cx="91901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Alicia Clark</a:t>
            </a:r>
            <a:endParaRPr lang="en-US" sz="6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 of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Mechanical Engineering</a:t>
            </a:r>
            <a:endParaRPr lang="en-US" sz="4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1901" y="460282"/>
            <a:ext cx="42972099" cy="31994533"/>
          </a:xfrm>
          <a:prstGeom prst="rect">
            <a:avLst/>
          </a:prstGeom>
          <a:noFill/>
          <a:ln w="76200">
            <a:solidFill>
              <a:srgbClr val="33006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00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339000" y="32689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pic>
        <p:nvPicPr>
          <p:cNvPr id="2" name="Picture 2" descr="http://www.washington.edu/brand/files/2014/10/Bar_RtAngle_RG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0" y="5486400"/>
            <a:ext cx="12265572" cy="85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7602200" y="27553418"/>
            <a:ext cx="14472976" cy="4444196"/>
            <a:chOff x="11865040" y="14536473"/>
            <a:chExt cx="12091516" cy="4444196"/>
          </a:xfrm>
        </p:grpSpPr>
        <p:sp>
          <p:nvSpPr>
            <p:cNvPr id="16" name="Rectangle 15"/>
            <p:cNvSpPr/>
            <p:nvPr/>
          </p:nvSpPr>
          <p:spPr>
            <a:xfrm>
              <a:off x="11891844" y="15447224"/>
              <a:ext cx="11978855" cy="3533445"/>
            </a:xfrm>
            <a:prstGeom prst="rect">
              <a:avLst/>
            </a:prstGeom>
            <a:noFill/>
            <a:ln w="76200">
              <a:solidFill>
                <a:srgbClr val="330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006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65040" y="14536473"/>
              <a:ext cx="1209151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 smtClean="0">
                  <a:latin typeface="Encode Sans Normal" panose="02000000000000000000" pitchFamily="2" charset="0"/>
                </a:rPr>
                <a:t>ACKNOWLEDGEMENTS </a:t>
              </a:r>
              <a:endParaRPr lang="en-US" sz="6600" dirty="0">
                <a:latin typeface="Encode Sans Normal" panose="02000000000000000000" pitchFamily="2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41730" y="7307341"/>
            <a:ext cx="16103270" cy="9095392"/>
            <a:chOff x="1028863" y="7362156"/>
            <a:chExt cx="16465427" cy="9095392"/>
          </a:xfrm>
        </p:grpSpPr>
        <p:sp>
          <p:nvSpPr>
            <p:cNvPr id="14" name="Rectangle 13"/>
            <p:cNvSpPr/>
            <p:nvPr/>
          </p:nvSpPr>
          <p:spPr>
            <a:xfrm>
              <a:off x="1066800" y="8272350"/>
              <a:ext cx="16427490" cy="8185198"/>
            </a:xfrm>
            <a:prstGeom prst="rect">
              <a:avLst/>
            </a:prstGeom>
            <a:noFill/>
            <a:ln w="76200">
              <a:solidFill>
                <a:srgbClr val="330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006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8863" y="7362156"/>
              <a:ext cx="1397218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 smtClean="0">
                  <a:latin typeface="Encode Sans Normal" panose="02000000000000000000" pitchFamily="2" charset="0"/>
                </a:rPr>
                <a:t>MOTIVATION</a:t>
              </a:r>
              <a:endParaRPr lang="en-US" sz="8000" dirty="0">
                <a:latin typeface="Encode Sans Normal" panose="02000000000000000000" pitchFamily="2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078833" y="24002999"/>
            <a:ext cx="16066167" cy="7994615"/>
          </a:xfrm>
          <a:prstGeom prst="rect">
            <a:avLst/>
          </a:prstGeom>
          <a:noFill/>
          <a:ln w="76200">
            <a:solidFill>
              <a:srgbClr val="33006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006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1730" y="23088600"/>
            <a:ext cx="13867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Encode Sans Normal" panose="02000000000000000000" pitchFamily="2" charset="0"/>
              </a:rPr>
              <a:t>DATA CLEANING</a:t>
            </a:r>
            <a:endParaRPr lang="en-US" sz="8000" dirty="0">
              <a:latin typeface="Encode Sans Normal" panose="02000000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634282" y="8217535"/>
            <a:ext cx="25190117" cy="19173269"/>
          </a:xfrm>
          <a:prstGeom prst="rect">
            <a:avLst/>
          </a:prstGeom>
          <a:noFill/>
          <a:ln w="76200">
            <a:solidFill>
              <a:srgbClr val="33006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006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602199" y="7315200"/>
            <a:ext cx="138912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Encode Sans Normal" panose="02000000000000000000" pitchFamily="2" charset="0"/>
              </a:rPr>
              <a:t>RESULTS</a:t>
            </a:r>
            <a:endParaRPr lang="en-US" sz="8000" dirty="0">
              <a:latin typeface="Encode Sans Normal" panose="020000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461200" y="28505365"/>
            <a:ext cx="10405977" cy="3492249"/>
          </a:xfrm>
          <a:prstGeom prst="rect">
            <a:avLst/>
          </a:prstGeom>
          <a:noFill/>
          <a:ln w="76200">
            <a:solidFill>
              <a:srgbClr val="33006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006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410250" y="27604497"/>
            <a:ext cx="10490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 smtClean="0">
                <a:latin typeface="Encode Sans Normal" panose="02000000000000000000" pitchFamily="2" charset="0"/>
              </a:rPr>
              <a:t>REFERENCES</a:t>
            </a:r>
            <a:endParaRPr lang="en-US" sz="6600" dirty="0">
              <a:latin typeface="Encode Sans Normal" panose="02000000000000000000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78832" y="17449800"/>
            <a:ext cx="16066167" cy="5383312"/>
          </a:xfrm>
          <a:prstGeom prst="rect">
            <a:avLst/>
          </a:prstGeom>
          <a:noFill/>
          <a:ln w="76200">
            <a:solidFill>
              <a:srgbClr val="33006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006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41730" y="16535400"/>
            <a:ext cx="139210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Encode Sans Normal" panose="02000000000000000000" pitchFamily="2" charset="0"/>
              </a:rPr>
              <a:t>THE DATA SET</a:t>
            </a:r>
            <a:endParaRPr lang="en-US" sz="8000" dirty="0">
              <a:latin typeface="Encode Sans Normal" panose="02000000000000000000" pitchFamily="2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347400" y="10668000"/>
            <a:ext cx="1821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Zoomed view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1002975" y="10267890"/>
            <a:ext cx="1821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 view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818124" y="4846558"/>
            <a:ext cx="113538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Zehua</a:t>
            </a:r>
            <a:r>
              <a:rPr lang="en-US" sz="6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Wei</a:t>
            </a:r>
            <a:endParaRPr lang="en-US" sz="6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 of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Chemical Engineering</a:t>
            </a:r>
            <a:endParaRPr lang="en-US" sz="4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780612" y="4826913"/>
            <a:ext cx="91901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Emma Cotter</a:t>
            </a:r>
            <a:endParaRPr lang="en-US" sz="6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 of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Mechanical Engineering</a:t>
            </a:r>
            <a:endParaRPr lang="en-US" sz="4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https://gigaom.com/wp-content/uploads/sites/1/2011/11/kaggle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330" y="4846558"/>
            <a:ext cx="4086185" cy="157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www.washington.edu/news/files/2015/11/Logo_eScience-stacked-002-cop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926" y="3907591"/>
            <a:ext cx="3869648" cy="326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5000" y="8896141"/>
            <a:ext cx="8915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Data set has been well-studied for climatology studies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But what else can we get from it?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Better understanding of trends in the slave trade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~1.5% of 250,000+ logs mention slaves directly. But more must have been slave ships! How can we determine which?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Maybe some historical motivation…</a:t>
            </a:r>
            <a:endParaRPr lang="en-US" sz="2800" dirty="0"/>
          </a:p>
        </p:txBody>
      </p:sp>
      <p:sp>
        <p:nvSpPr>
          <p:cNvPr id="86" name="TextBox 85"/>
          <p:cNvSpPr txBox="1"/>
          <p:nvPr/>
        </p:nvSpPr>
        <p:spPr>
          <a:xfrm>
            <a:off x="1905000" y="18319998"/>
            <a:ext cx="8915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What parameters are given for each log?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What percentage of logs have the parameters we are looking at?</a:t>
            </a:r>
            <a:endParaRPr lang="en-US" sz="2800" dirty="0"/>
          </a:p>
        </p:txBody>
      </p:sp>
      <p:sp>
        <p:nvSpPr>
          <p:cNvPr id="87" name="TextBox 86"/>
          <p:cNvSpPr txBox="1"/>
          <p:nvPr/>
        </p:nvSpPr>
        <p:spPr>
          <a:xfrm>
            <a:off x="1924050" y="24888586"/>
            <a:ext cx="891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Describe what </a:t>
            </a:r>
            <a:r>
              <a:rPr lang="en-US" sz="2800" dirty="0" err="1" smtClean="0"/>
              <a:t>Wedward</a:t>
            </a:r>
            <a:r>
              <a:rPr lang="en-US" sz="2800" dirty="0" smtClean="0"/>
              <a:t> is doing with separating voyages, looking at units on </a:t>
            </a:r>
            <a:r>
              <a:rPr lang="en-US" sz="2800" dirty="0" err="1" smtClean="0"/>
              <a:t>lat</a:t>
            </a:r>
            <a:r>
              <a:rPr lang="en-US" sz="2800" dirty="0" smtClean="0"/>
              <a:t>/</a:t>
            </a:r>
            <a:r>
              <a:rPr lang="en-US" sz="2800" dirty="0" err="1" smtClean="0"/>
              <a:t>lon</a:t>
            </a:r>
            <a:r>
              <a:rPr lang="en-US" sz="2800" dirty="0" smtClean="0"/>
              <a:t>, etc.</a:t>
            </a:r>
            <a:endParaRPr lang="en-US" sz="2800" dirty="0"/>
          </a:p>
        </p:txBody>
      </p:sp>
      <p:sp>
        <p:nvSpPr>
          <p:cNvPr id="88" name="TextBox 87"/>
          <p:cNvSpPr txBox="1"/>
          <p:nvPr/>
        </p:nvSpPr>
        <p:spPr>
          <a:xfrm>
            <a:off x="18859500" y="9973358"/>
            <a:ext cx="8915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Can break this into multiple sections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Example of 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Maybe a cool picture of a ship.</a:t>
            </a:r>
            <a:endParaRPr lang="en-US" sz="2800" dirty="0"/>
          </a:p>
        </p:txBody>
      </p:sp>
      <p:sp>
        <p:nvSpPr>
          <p:cNvPr id="89" name="TextBox 88"/>
          <p:cNvSpPr txBox="1"/>
          <p:nvPr/>
        </p:nvSpPr>
        <p:spPr>
          <a:xfrm>
            <a:off x="32820879" y="4129981"/>
            <a:ext cx="62011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CSE 599B</a:t>
            </a:r>
            <a:endParaRPr lang="en-US" sz="6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Engineering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Data Scientists</a:t>
            </a:r>
          </a:p>
          <a:p>
            <a:pPr algn="ctr"/>
            <a:r>
              <a:rPr lang="en-US" sz="4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Winter 2016</a:t>
            </a:r>
            <a:endParaRPr lang="en-US" sz="40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7059</TotalTime>
  <Words>160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Encode Sans Normal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Grear</dc:creator>
  <cp:lastModifiedBy>Emma Cotter</cp:lastModifiedBy>
  <cp:revision>37</cp:revision>
  <dcterms:created xsi:type="dcterms:W3CDTF">2015-10-02T19:02:36Z</dcterms:created>
  <dcterms:modified xsi:type="dcterms:W3CDTF">2016-03-03T01:52:16Z</dcterms:modified>
</cp:coreProperties>
</file>