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79032" autoAdjust="0"/>
  </p:normalViewPr>
  <p:slideViewPr>
    <p:cSldViewPr snapToGrid="0">
      <p:cViewPr varScale="1">
        <p:scale>
          <a:sx n="73" d="100"/>
          <a:sy n="73" d="100"/>
        </p:scale>
        <p:origin x="121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8C201-3BB1-40B7-9D25-BFCE553C908B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E076A9-24A0-4504-979B-B720F1779ECC}">
      <dgm:prSet phldrT="[Text]" custT="1"/>
      <dgm:spPr/>
      <dgm:t>
        <a:bodyPr/>
        <a:lstStyle/>
        <a:p>
          <a:r>
            <a:rPr lang="en-US" sz="2000" dirty="0" smtClean="0"/>
            <a:t>Join data sets</a:t>
          </a:r>
          <a:endParaRPr lang="en-US" sz="2000" dirty="0"/>
        </a:p>
      </dgm:t>
    </dgm:pt>
    <dgm:pt modelId="{91000BA3-30D4-42D1-A425-017E29AF81C7}" type="parTrans" cxnId="{F919C951-E379-4BB9-8F1F-4DDB3FDF9D07}">
      <dgm:prSet/>
      <dgm:spPr/>
      <dgm:t>
        <a:bodyPr/>
        <a:lstStyle/>
        <a:p>
          <a:endParaRPr lang="en-US" sz="2000"/>
        </a:p>
      </dgm:t>
    </dgm:pt>
    <dgm:pt modelId="{DFBF2FAF-5424-41AB-BBDD-1ECBF19ECD71}" type="sibTrans" cxnId="{F919C951-E379-4BB9-8F1F-4DDB3FDF9D07}">
      <dgm:prSet custT="1"/>
      <dgm:spPr/>
      <dgm:t>
        <a:bodyPr/>
        <a:lstStyle/>
        <a:p>
          <a:endParaRPr lang="en-US" sz="2000"/>
        </a:p>
      </dgm:t>
    </dgm:pt>
    <dgm:pt modelId="{E81A3DE1-662E-4C64-8253-650AA282E81D}">
      <dgm:prSet phldrT="[Text]" custT="1"/>
      <dgm:spPr/>
      <dgm:t>
        <a:bodyPr/>
        <a:lstStyle/>
        <a:p>
          <a:r>
            <a:rPr lang="en-US" sz="2000" dirty="0" smtClean="0"/>
            <a:t>Encode categorical data</a:t>
          </a:r>
          <a:endParaRPr lang="en-US" sz="2000" dirty="0"/>
        </a:p>
      </dgm:t>
    </dgm:pt>
    <dgm:pt modelId="{081EABDE-99C4-43F4-B726-F27C7038D615}" type="parTrans" cxnId="{466B2B13-A64F-41EF-9B65-66FDDB49C134}">
      <dgm:prSet/>
      <dgm:spPr/>
      <dgm:t>
        <a:bodyPr/>
        <a:lstStyle/>
        <a:p>
          <a:endParaRPr lang="en-US" sz="2000"/>
        </a:p>
      </dgm:t>
    </dgm:pt>
    <dgm:pt modelId="{BA74737B-2AD1-4EF4-8EC5-2A3189414714}" type="sibTrans" cxnId="{466B2B13-A64F-41EF-9B65-66FDDB49C134}">
      <dgm:prSet custT="1"/>
      <dgm:spPr/>
      <dgm:t>
        <a:bodyPr/>
        <a:lstStyle/>
        <a:p>
          <a:endParaRPr lang="en-US" sz="2000"/>
        </a:p>
      </dgm:t>
    </dgm:pt>
    <dgm:pt modelId="{AD000368-A9DC-476D-B85F-1C6468BD4301}">
      <dgm:prSet phldrT="[Text]" custT="1"/>
      <dgm:spPr/>
      <dgm:t>
        <a:bodyPr/>
        <a:lstStyle/>
        <a:p>
          <a:r>
            <a:rPr lang="en-US" sz="2000" dirty="0" smtClean="0"/>
            <a:t>Train classifier to detect slave ships</a:t>
          </a:r>
          <a:endParaRPr lang="en-US" sz="2000" dirty="0"/>
        </a:p>
      </dgm:t>
    </dgm:pt>
    <dgm:pt modelId="{A4C3ED9E-D7EF-4D4F-8C36-E7CC77937656}" type="parTrans" cxnId="{A52D5367-8EAD-4CB5-AF29-C1F2F56F3732}">
      <dgm:prSet/>
      <dgm:spPr/>
      <dgm:t>
        <a:bodyPr/>
        <a:lstStyle/>
        <a:p>
          <a:endParaRPr lang="en-US" sz="2000"/>
        </a:p>
      </dgm:t>
    </dgm:pt>
    <dgm:pt modelId="{C716173C-5C03-44E6-AD5E-FABB63AAC0F9}" type="sibTrans" cxnId="{A52D5367-8EAD-4CB5-AF29-C1F2F56F3732}">
      <dgm:prSet custT="1"/>
      <dgm:spPr/>
      <dgm:t>
        <a:bodyPr/>
        <a:lstStyle/>
        <a:p>
          <a:endParaRPr lang="en-US" sz="2000"/>
        </a:p>
      </dgm:t>
    </dgm:pt>
    <dgm:pt modelId="{F310FAA6-3613-4C42-9C48-9F19B082946B}">
      <dgm:prSet custT="1"/>
      <dgm:spPr/>
      <dgm:t>
        <a:bodyPr/>
        <a:lstStyle/>
        <a:p>
          <a:r>
            <a:rPr lang="en-US" sz="2000" dirty="0" smtClean="0"/>
            <a:t>Visualize trends in classified data</a:t>
          </a:r>
          <a:endParaRPr lang="en-US" sz="2000" dirty="0"/>
        </a:p>
      </dgm:t>
    </dgm:pt>
    <dgm:pt modelId="{3BDDE805-D1EF-46C9-9A85-D591C6B23F10}" type="parTrans" cxnId="{5DDC81E9-901F-498D-A30F-85C8FBC85755}">
      <dgm:prSet/>
      <dgm:spPr/>
      <dgm:t>
        <a:bodyPr/>
        <a:lstStyle/>
        <a:p>
          <a:endParaRPr lang="en-US" sz="2000"/>
        </a:p>
      </dgm:t>
    </dgm:pt>
    <dgm:pt modelId="{4DD05FDF-5E47-4FA1-8631-EF017BF114EC}" type="sibTrans" cxnId="{5DDC81E9-901F-498D-A30F-85C8FBC85755}">
      <dgm:prSet/>
      <dgm:spPr/>
      <dgm:t>
        <a:bodyPr/>
        <a:lstStyle/>
        <a:p>
          <a:endParaRPr lang="en-US" sz="2000"/>
        </a:p>
      </dgm:t>
    </dgm:pt>
    <dgm:pt modelId="{4DCDA107-2F98-4FA1-B658-E9B9723CD02E}" type="pres">
      <dgm:prSet presAssocID="{E0B8C201-3BB1-40B7-9D25-BFCE553C908B}" presName="outerComposite" presStyleCnt="0">
        <dgm:presLayoutVars>
          <dgm:chMax val="5"/>
          <dgm:dir/>
          <dgm:resizeHandles val="exact"/>
        </dgm:presLayoutVars>
      </dgm:prSet>
      <dgm:spPr/>
    </dgm:pt>
    <dgm:pt modelId="{0559EE16-65E3-446A-B9FE-50FD257D7892}" type="pres">
      <dgm:prSet presAssocID="{E0B8C201-3BB1-40B7-9D25-BFCE553C908B}" presName="dummyMaxCanvas" presStyleCnt="0">
        <dgm:presLayoutVars/>
      </dgm:prSet>
      <dgm:spPr/>
    </dgm:pt>
    <dgm:pt modelId="{AD48A2BC-922B-4EC8-A5E9-BD753A189EB4}" type="pres">
      <dgm:prSet presAssocID="{E0B8C201-3BB1-40B7-9D25-BFCE553C908B}" presName="FourNodes_1" presStyleLbl="node1" presStyleIdx="0" presStyleCnt="4">
        <dgm:presLayoutVars>
          <dgm:bulletEnabled val="1"/>
        </dgm:presLayoutVars>
      </dgm:prSet>
      <dgm:spPr/>
    </dgm:pt>
    <dgm:pt modelId="{C40E236B-8E46-452B-97C2-1FC363744BE8}" type="pres">
      <dgm:prSet presAssocID="{E0B8C201-3BB1-40B7-9D25-BFCE553C908B}" presName="FourNodes_2" presStyleLbl="node1" presStyleIdx="1" presStyleCnt="4">
        <dgm:presLayoutVars>
          <dgm:bulletEnabled val="1"/>
        </dgm:presLayoutVars>
      </dgm:prSet>
      <dgm:spPr/>
    </dgm:pt>
    <dgm:pt modelId="{1E3E33AD-CDDC-4355-91F7-6A92A680D8CE}" type="pres">
      <dgm:prSet presAssocID="{E0B8C201-3BB1-40B7-9D25-BFCE553C908B}" presName="FourNodes_3" presStyleLbl="node1" presStyleIdx="2" presStyleCnt="4">
        <dgm:presLayoutVars>
          <dgm:bulletEnabled val="1"/>
        </dgm:presLayoutVars>
      </dgm:prSet>
      <dgm:spPr/>
    </dgm:pt>
    <dgm:pt modelId="{83F8AA61-AF12-40F9-B77D-147BFAB46FDF}" type="pres">
      <dgm:prSet presAssocID="{E0B8C201-3BB1-40B7-9D25-BFCE553C908B}" presName="FourNodes_4" presStyleLbl="node1" presStyleIdx="3" presStyleCnt="4">
        <dgm:presLayoutVars>
          <dgm:bulletEnabled val="1"/>
        </dgm:presLayoutVars>
      </dgm:prSet>
      <dgm:spPr/>
    </dgm:pt>
    <dgm:pt modelId="{D305FDA9-EBF3-47D6-9BF6-73ACBC597A64}" type="pres">
      <dgm:prSet presAssocID="{E0B8C201-3BB1-40B7-9D25-BFCE553C908B}" presName="FourConn_1-2" presStyleLbl="fgAccFollowNode1" presStyleIdx="0" presStyleCnt="3">
        <dgm:presLayoutVars>
          <dgm:bulletEnabled val="1"/>
        </dgm:presLayoutVars>
      </dgm:prSet>
      <dgm:spPr/>
    </dgm:pt>
    <dgm:pt modelId="{7E53521D-707B-4FB9-9FFC-3CF2ED048FF7}" type="pres">
      <dgm:prSet presAssocID="{E0B8C201-3BB1-40B7-9D25-BFCE553C908B}" presName="FourConn_2-3" presStyleLbl="fgAccFollowNode1" presStyleIdx="1" presStyleCnt="3">
        <dgm:presLayoutVars>
          <dgm:bulletEnabled val="1"/>
        </dgm:presLayoutVars>
      </dgm:prSet>
      <dgm:spPr/>
    </dgm:pt>
    <dgm:pt modelId="{1AB0F289-22F3-4301-94F2-D57EAED308A4}" type="pres">
      <dgm:prSet presAssocID="{E0B8C201-3BB1-40B7-9D25-BFCE553C908B}" presName="FourConn_3-4" presStyleLbl="fgAccFollowNode1" presStyleIdx="2" presStyleCnt="3">
        <dgm:presLayoutVars>
          <dgm:bulletEnabled val="1"/>
        </dgm:presLayoutVars>
      </dgm:prSet>
      <dgm:spPr/>
    </dgm:pt>
    <dgm:pt modelId="{7B4D9936-45E6-4BB3-B261-ED88B64A649B}" type="pres">
      <dgm:prSet presAssocID="{E0B8C201-3BB1-40B7-9D25-BFCE553C908B}" presName="FourNodes_1_text" presStyleLbl="node1" presStyleIdx="3" presStyleCnt="4">
        <dgm:presLayoutVars>
          <dgm:bulletEnabled val="1"/>
        </dgm:presLayoutVars>
      </dgm:prSet>
      <dgm:spPr/>
    </dgm:pt>
    <dgm:pt modelId="{EF972CC6-1D48-48E0-8D27-D860F6EAAB7C}" type="pres">
      <dgm:prSet presAssocID="{E0B8C201-3BB1-40B7-9D25-BFCE553C908B}" presName="FourNodes_2_text" presStyleLbl="node1" presStyleIdx="3" presStyleCnt="4">
        <dgm:presLayoutVars>
          <dgm:bulletEnabled val="1"/>
        </dgm:presLayoutVars>
      </dgm:prSet>
      <dgm:spPr/>
    </dgm:pt>
    <dgm:pt modelId="{D23C8DDB-6DAE-4314-9939-5AB60D95CBFA}" type="pres">
      <dgm:prSet presAssocID="{E0B8C201-3BB1-40B7-9D25-BFCE553C908B}" presName="FourNodes_3_text" presStyleLbl="node1" presStyleIdx="3" presStyleCnt="4">
        <dgm:presLayoutVars>
          <dgm:bulletEnabled val="1"/>
        </dgm:presLayoutVars>
      </dgm:prSet>
      <dgm:spPr/>
    </dgm:pt>
    <dgm:pt modelId="{C0A68C04-BC12-408C-B31D-590691242AD7}" type="pres">
      <dgm:prSet presAssocID="{E0B8C201-3BB1-40B7-9D25-BFCE553C908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52D5367-8EAD-4CB5-AF29-C1F2F56F3732}" srcId="{E0B8C201-3BB1-40B7-9D25-BFCE553C908B}" destId="{AD000368-A9DC-476D-B85F-1C6468BD4301}" srcOrd="2" destOrd="0" parTransId="{A4C3ED9E-D7EF-4D4F-8C36-E7CC77937656}" sibTransId="{C716173C-5C03-44E6-AD5E-FABB63AAC0F9}"/>
    <dgm:cxn modelId="{944C7FE8-C85E-4E95-812A-699CD6786B6E}" type="presOf" srcId="{DFBF2FAF-5424-41AB-BBDD-1ECBF19ECD71}" destId="{D305FDA9-EBF3-47D6-9BF6-73ACBC597A64}" srcOrd="0" destOrd="0" presId="urn:microsoft.com/office/officeart/2005/8/layout/vProcess5"/>
    <dgm:cxn modelId="{37D0A215-50C1-4A72-9695-92591F4F103B}" type="presOf" srcId="{F310FAA6-3613-4C42-9C48-9F19B082946B}" destId="{C0A68C04-BC12-408C-B31D-590691242AD7}" srcOrd="1" destOrd="0" presId="urn:microsoft.com/office/officeart/2005/8/layout/vProcess5"/>
    <dgm:cxn modelId="{BE62B6D3-CE34-4698-AC21-0E132D25CD5C}" type="presOf" srcId="{BA74737B-2AD1-4EF4-8EC5-2A3189414714}" destId="{7E53521D-707B-4FB9-9FFC-3CF2ED048FF7}" srcOrd="0" destOrd="0" presId="urn:microsoft.com/office/officeart/2005/8/layout/vProcess5"/>
    <dgm:cxn modelId="{3DBFC785-5FDD-42F6-8762-B012DAB68C4F}" type="presOf" srcId="{E0B8C201-3BB1-40B7-9D25-BFCE553C908B}" destId="{4DCDA107-2F98-4FA1-B658-E9B9723CD02E}" srcOrd="0" destOrd="0" presId="urn:microsoft.com/office/officeart/2005/8/layout/vProcess5"/>
    <dgm:cxn modelId="{466B2B13-A64F-41EF-9B65-66FDDB49C134}" srcId="{E0B8C201-3BB1-40B7-9D25-BFCE553C908B}" destId="{E81A3DE1-662E-4C64-8253-650AA282E81D}" srcOrd="1" destOrd="0" parTransId="{081EABDE-99C4-43F4-B726-F27C7038D615}" sibTransId="{BA74737B-2AD1-4EF4-8EC5-2A3189414714}"/>
    <dgm:cxn modelId="{21DD8B13-5239-4E3E-ACDA-81608DDD9D02}" type="presOf" srcId="{F310FAA6-3613-4C42-9C48-9F19B082946B}" destId="{83F8AA61-AF12-40F9-B77D-147BFAB46FDF}" srcOrd="0" destOrd="0" presId="urn:microsoft.com/office/officeart/2005/8/layout/vProcess5"/>
    <dgm:cxn modelId="{36FA4669-A8C2-4575-BDF7-92BC10867160}" type="presOf" srcId="{C716173C-5C03-44E6-AD5E-FABB63AAC0F9}" destId="{1AB0F289-22F3-4301-94F2-D57EAED308A4}" srcOrd="0" destOrd="0" presId="urn:microsoft.com/office/officeart/2005/8/layout/vProcess5"/>
    <dgm:cxn modelId="{F919C951-E379-4BB9-8F1F-4DDB3FDF9D07}" srcId="{E0B8C201-3BB1-40B7-9D25-BFCE553C908B}" destId="{B5E076A9-24A0-4504-979B-B720F1779ECC}" srcOrd="0" destOrd="0" parTransId="{91000BA3-30D4-42D1-A425-017E29AF81C7}" sibTransId="{DFBF2FAF-5424-41AB-BBDD-1ECBF19ECD71}"/>
    <dgm:cxn modelId="{E895D0C3-811A-4C73-A335-78B1D9F37630}" type="presOf" srcId="{AD000368-A9DC-476D-B85F-1C6468BD4301}" destId="{1E3E33AD-CDDC-4355-91F7-6A92A680D8CE}" srcOrd="0" destOrd="0" presId="urn:microsoft.com/office/officeart/2005/8/layout/vProcess5"/>
    <dgm:cxn modelId="{5DDC81E9-901F-498D-A30F-85C8FBC85755}" srcId="{E0B8C201-3BB1-40B7-9D25-BFCE553C908B}" destId="{F310FAA6-3613-4C42-9C48-9F19B082946B}" srcOrd="3" destOrd="0" parTransId="{3BDDE805-D1EF-46C9-9A85-D591C6B23F10}" sibTransId="{4DD05FDF-5E47-4FA1-8631-EF017BF114EC}"/>
    <dgm:cxn modelId="{55DB3314-FE0D-4E4B-AAD0-9C9FEBE65087}" type="presOf" srcId="{AD000368-A9DC-476D-B85F-1C6468BD4301}" destId="{D23C8DDB-6DAE-4314-9939-5AB60D95CBFA}" srcOrd="1" destOrd="0" presId="urn:microsoft.com/office/officeart/2005/8/layout/vProcess5"/>
    <dgm:cxn modelId="{701E564B-4508-4F42-A660-A6BA7C28588E}" type="presOf" srcId="{B5E076A9-24A0-4504-979B-B720F1779ECC}" destId="{AD48A2BC-922B-4EC8-A5E9-BD753A189EB4}" srcOrd="0" destOrd="0" presId="urn:microsoft.com/office/officeart/2005/8/layout/vProcess5"/>
    <dgm:cxn modelId="{40B8D8F2-7F91-442C-8F5E-0729796FAEC5}" type="presOf" srcId="{B5E076A9-24A0-4504-979B-B720F1779ECC}" destId="{7B4D9936-45E6-4BB3-B261-ED88B64A649B}" srcOrd="1" destOrd="0" presId="urn:microsoft.com/office/officeart/2005/8/layout/vProcess5"/>
    <dgm:cxn modelId="{3AF19631-C2DA-4C22-96E5-B03D78009CC6}" type="presOf" srcId="{E81A3DE1-662E-4C64-8253-650AA282E81D}" destId="{EF972CC6-1D48-48E0-8D27-D860F6EAAB7C}" srcOrd="1" destOrd="0" presId="urn:microsoft.com/office/officeart/2005/8/layout/vProcess5"/>
    <dgm:cxn modelId="{BD9DBCB1-E396-4C13-AF11-B444B64D1BBD}" type="presOf" srcId="{E81A3DE1-662E-4C64-8253-650AA282E81D}" destId="{C40E236B-8E46-452B-97C2-1FC363744BE8}" srcOrd="0" destOrd="0" presId="urn:microsoft.com/office/officeart/2005/8/layout/vProcess5"/>
    <dgm:cxn modelId="{58280105-5EC3-407B-A44B-B8DB52CD865A}" type="presParOf" srcId="{4DCDA107-2F98-4FA1-B658-E9B9723CD02E}" destId="{0559EE16-65E3-446A-B9FE-50FD257D7892}" srcOrd="0" destOrd="0" presId="urn:microsoft.com/office/officeart/2005/8/layout/vProcess5"/>
    <dgm:cxn modelId="{F0958553-4B2B-43AB-B45E-AE2A96AD2147}" type="presParOf" srcId="{4DCDA107-2F98-4FA1-B658-E9B9723CD02E}" destId="{AD48A2BC-922B-4EC8-A5E9-BD753A189EB4}" srcOrd="1" destOrd="0" presId="urn:microsoft.com/office/officeart/2005/8/layout/vProcess5"/>
    <dgm:cxn modelId="{147A323A-E22C-4B07-812B-F432ED7BDA00}" type="presParOf" srcId="{4DCDA107-2F98-4FA1-B658-E9B9723CD02E}" destId="{C40E236B-8E46-452B-97C2-1FC363744BE8}" srcOrd="2" destOrd="0" presId="urn:microsoft.com/office/officeart/2005/8/layout/vProcess5"/>
    <dgm:cxn modelId="{806F3664-CAA9-4F48-AA45-DDB30CCB9D50}" type="presParOf" srcId="{4DCDA107-2F98-4FA1-B658-E9B9723CD02E}" destId="{1E3E33AD-CDDC-4355-91F7-6A92A680D8CE}" srcOrd="3" destOrd="0" presId="urn:microsoft.com/office/officeart/2005/8/layout/vProcess5"/>
    <dgm:cxn modelId="{B0E2BFC4-2885-4E38-B04A-DC9190AE28FF}" type="presParOf" srcId="{4DCDA107-2F98-4FA1-B658-E9B9723CD02E}" destId="{83F8AA61-AF12-40F9-B77D-147BFAB46FDF}" srcOrd="4" destOrd="0" presId="urn:microsoft.com/office/officeart/2005/8/layout/vProcess5"/>
    <dgm:cxn modelId="{B4AFFEC0-EBEE-430B-8834-CFE882E79EDA}" type="presParOf" srcId="{4DCDA107-2F98-4FA1-B658-E9B9723CD02E}" destId="{D305FDA9-EBF3-47D6-9BF6-73ACBC597A64}" srcOrd="5" destOrd="0" presId="urn:microsoft.com/office/officeart/2005/8/layout/vProcess5"/>
    <dgm:cxn modelId="{30B5302F-642D-418B-844A-8F50BD3B659D}" type="presParOf" srcId="{4DCDA107-2F98-4FA1-B658-E9B9723CD02E}" destId="{7E53521D-707B-4FB9-9FFC-3CF2ED048FF7}" srcOrd="6" destOrd="0" presId="urn:microsoft.com/office/officeart/2005/8/layout/vProcess5"/>
    <dgm:cxn modelId="{4D0C734B-A1C6-4405-8484-FDBEB72779D9}" type="presParOf" srcId="{4DCDA107-2F98-4FA1-B658-E9B9723CD02E}" destId="{1AB0F289-22F3-4301-94F2-D57EAED308A4}" srcOrd="7" destOrd="0" presId="urn:microsoft.com/office/officeart/2005/8/layout/vProcess5"/>
    <dgm:cxn modelId="{305A68F9-E68A-4ACA-A673-29B102627682}" type="presParOf" srcId="{4DCDA107-2F98-4FA1-B658-E9B9723CD02E}" destId="{7B4D9936-45E6-4BB3-B261-ED88B64A649B}" srcOrd="8" destOrd="0" presId="urn:microsoft.com/office/officeart/2005/8/layout/vProcess5"/>
    <dgm:cxn modelId="{9C7928B1-E5BA-4026-A1A6-DF276E92DB21}" type="presParOf" srcId="{4DCDA107-2F98-4FA1-B658-E9B9723CD02E}" destId="{EF972CC6-1D48-48E0-8D27-D860F6EAAB7C}" srcOrd="9" destOrd="0" presId="urn:microsoft.com/office/officeart/2005/8/layout/vProcess5"/>
    <dgm:cxn modelId="{25A1D65C-4A77-4DF1-9433-7FB24F082C07}" type="presParOf" srcId="{4DCDA107-2F98-4FA1-B658-E9B9723CD02E}" destId="{D23C8DDB-6DAE-4314-9939-5AB60D95CBFA}" srcOrd="10" destOrd="0" presId="urn:microsoft.com/office/officeart/2005/8/layout/vProcess5"/>
    <dgm:cxn modelId="{4135D042-0226-424E-825B-37D2F265DA9A}" type="presParOf" srcId="{4DCDA107-2F98-4FA1-B658-E9B9723CD02E}" destId="{C0A68C04-BC12-408C-B31D-590691242AD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8A2BC-922B-4EC8-A5E9-BD753A189EB4}">
      <dsp:nvSpPr>
        <dsp:cNvPr id="0" name=""/>
        <dsp:cNvSpPr/>
      </dsp:nvSpPr>
      <dsp:spPr>
        <a:xfrm>
          <a:off x="0" y="0"/>
          <a:ext cx="3614056" cy="857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Join data sets</a:t>
          </a:r>
          <a:endParaRPr lang="en-US" sz="2000" kern="1200" dirty="0"/>
        </a:p>
      </dsp:txBody>
      <dsp:txXfrm>
        <a:off x="25104" y="25104"/>
        <a:ext cx="2616754" cy="806891"/>
      </dsp:txXfrm>
    </dsp:sp>
    <dsp:sp modelId="{C40E236B-8E46-452B-97C2-1FC363744BE8}">
      <dsp:nvSpPr>
        <dsp:cNvPr id="0" name=""/>
        <dsp:cNvSpPr/>
      </dsp:nvSpPr>
      <dsp:spPr>
        <a:xfrm>
          <a:off x="302677" y="1012935"/>
          <a:ext cx="3614056" cy="857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Encode categorical data</a:t>
          </a:r>
          <a:endParaRPr lang="en-US" sz="2000" kern="1200" dirty="0"/>
        </a:p>
      </dsp:txBody>
      <dsp:txXfrm>
        <a:off x="327781" y="1038039"/>
        <a:ext cx="2704056" cy="806891"/>
      </dsp:txXfrm>
    </dsp:sp>
    <dsp:sp modelId="{1E3E33AD-CDDC-4355-91F7-6A92A680D8CE}">
      <dsp:nvSpPr>
        <dsp:cNvPr id="0" name=""/>
        <dsp:cNvSpPr/>
      </dsp:nvSpPr>
      <dsp:spPr>
        <a:xfrm>
          <a:off x="600836" y="2025871"/>
          <a:ext cx="3614056" cy="857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 classifier to detect slave ships</a:t>
          </a:r>
          <a:endParaRPr lang="en-US" sz="2000" kern="1200" dirty="0"/>
        </a:p>
      </dsp:txBody>
      <dsp:txXfrm>
        <a:off x="625940" y="2050975"/>
        <a:ext cx="2708574" cy="806891"/>
      </dsp:txXfrm>
    </dsp:sp>
    <dsp:sp modelId="{83F8AA61-AF12-40F9-B77D-147BFAB46FDF}">
      <dsp:nvSpPr>
        <dsp:cNvPr id="0" name=""/>
        <dsp:cNvSpPr/>
      </dsp:nvSpPr>
      <dsp:spPr>
        <a:xfrm>
          <a:off x="903514" y="3038806"/>
          <a:ext cx="3614056" cy="857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Visualize trends in classified data</a:t>
          </a:r>
          <a:endParaRPr lang="en-US" sz="2000" kern="1200" dirty="0"/>
        </a:p>
      </dsp:txBody>
      <dsp:txXfrm>
        <a:off x="928618" y="3063910"/>
        <a:ext cx="2704056" cy="806891"/>
      </dsp:txXfrm>
    </dsp:sp>
    <dsp:sp modelId="{D305FDA9-EBF3-47D6-9BF6-73ACBC597A64}">
      <dsp:nvSpPr>
        <dsp:cNvPr id="0" name=""/>
        <dsp:cNvSpPr/>
      </dsp:nvSpPr>
      <dsp:spPr>
        <a:xfrm>
          <a:off x="3056942" y="656460"/>
          <a:ext cx="557114" cy="557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182293" y="656460"/>
        <a:ext cx="306412" cy="419228"/>
      </dsp:txXfrm>
    </dsp:sp>
    <dsp:sp modelId="{7E53521D-707B-4FB9-9FFC-3CF2ED048FF7}">
      <dsp:nvSpPr>
        <dsp:cNvPr id="0" name=""/>
        <dsp:cNvSpPr/>
      </dsp:nvSpPr>
      <dsp:spPr>
        <a:xfrm>
          <a:off x="3359619" y="1669395"/>
          <a:ext cx="557114" cy="557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484970" y="1669395"/>
        <a:ext cx="306412" cy="419228"/>
      </dsp:txXfrm>
    </dsp:sp>
    <dsp:sp modelId="{1AB0F289-22F3-4301-94F2-D57EAED308A4}">
      <dsp:nvSpPr>
        <dsp:cNvPr id="0" name=""/>
        <dsp:cNvSpPr/>
      </dsp:nvSpPr>
      <dsp:spPr>
        <a:xfrm>
          <a:off x="3657779" y="2682331"/>
          <a:ext cx="557114" cy="557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783130" y="2682331"/>
        <a:ext cx="306412" cy="419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4B059-524C-4D33-A4E9-851B39E10D2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74FE8-DF6C-4EF5-B0FB-42D93881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74FE8-DF6C-4EF5-B0FB-42D9388190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  <a:p>
            <a:r>
              <a:rPr lang="en-US" dirty="0" smtClean="0"/>
              <a:t>Benefits: Already implemented classifier, already using for encoding, well documented, works with python 3.5</a:t>
            </a:r>
          </a:p>
          <a:p>
            <a:r>
              <a:rPr lang="en-US" dirty="0" smtClean="0"/>
              <a:t>Challenges: Does a lot of the work on classification for us, so need to read more on what is actually happening to decide what settings to use, etc.</a:t>
            </a:r>
          </a:p>
          <a:p>
            <a:r>
              <a:rPr lang="en-US" dirty="0" smtClean="0"/>
              <a:t>Explain what classifiers we looked at (Decision trees, naïve </a:t>
            </a:r>
            <a:r>
              <a:rPr lang="en-US" dirty="0" err="1" smtClean="0"/>
              <a:t>bayes</a:t>
            </a:r>
            <a:r>
              <a:rPr lang="en-US" dirty="0" smtClean="0"/>
              <a:t>, multinomial naïve </a:t>
            </a:r>
            <a:r>
              <a:rPr lang="en-US" dirty="0" err="1" smtClean="0"/>
              <a:t>bayes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Decision trees not good for categorical data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can </a:t>
            </a:r>
            <a:r>
              <a:rPr lang="en-US" dirty="0" err="1" smtClean="0"/>
              <a:t>overfit</a:t>
            </a:r>
            <a:r>
              <a:rPr lang="en-US" dirty="0" smtClean="0"/>
              <a:t> small training data (check this)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74FE8-DF6C-4EF5-B0FB-42D9388190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r>
              <a:rPr lang="en-US" baseline="0" dirty="0" smtClean="0"/>
              <a:t> trees – overfitting is hazard. Do not have a strong validation data set</a:t>
            </a:r>
          </a:p>
          <a:p>
            <a:r>
              <a:rPr lang="en-US" baseline="0" dirty="0" smtClean="0"/>
              <a:t>Naïve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– multinomial likely better fit than </a:t>
            </a:r>
            <a:r>
              <a:rPr lang="en-US" baseline="0" smtClean="0"/>
              <a:t>normal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74FE8-DF6C-4EF5-B0FB-42D9388190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radius neighbors classifier:</a:t>
            </a:r>
          </a:p>
          <a:p>
            <a:r>
              <a:rPr lang="en-US" dirty="0" smtClean="0"/>
              <a:t>Non parametric (small initial data set)</a:t>
            </a:r>
          </a:p>
          <a:p>
            <a:r>
              <a:rPr lang="en-US" dirty="0" smtClean="0"/>
              <a:t>Can handle outliers</a:t>
            </a:r>
          </a:p>
          <a:p>
            <a:r>
              <a:rPr lang="en-US" dirty="0" smtClean="0"/>
              <a:t>Can weight different features</a:t>
            </a:r>
          </a:p>
          <a:p>
            <a:r>
              <a:rPr lang="en-US" dirty="0" smtClean="0"/>
              <a:t>Can prioritize</a:t>
            </a:r>
            <a:r>
              <a:rPr lang="en-US" baseline="0" dirty="0" smtClean="0"/>
              <a:t> different data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40BE0-7F61-4400-ADDD-00FF8C6CDA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B63-9451-4D4D-95CC-17E7F01AE0E9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87F5-290F-44C7-BE67-C1CB7F23EC7F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DC6-EA74-42DA-BD4C-0662DF60ECB1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0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540327" y="540327"/>
            <a:ext cx="12230100" cy="883228"/>
          </a:xfrm>
          <a:prstGeom prst="parallelogram">
            <a:avLst>
              <a:gd name="adj" fmla="val 5205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7" y="540327"/>
            <a:ext cx="10515600" cy="883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1070263" y="2732809"/>
            <a:ext cx="12230100" cy="1843160"/>
          </a:xfrm>
          <a:prstGeom prst="parallelogram">
            <a:avLst>
              <a:gd name="adj" fmla="val 5205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28" y="2337955"/>
            <a:ext cx="10068791" cy="18431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D0CA-B2B0-4A6B-95D8-C1EF46CD328D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7968-FF5D-4D5A-904B-A8D44CCAC297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209-A3F9-46CB-8B84-1703B228BC45}" type="datetime1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D64B-7A10-4E80-83EB-0CA563856A68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73AD-E7C5-43F1-8A7E-F58B0222A3AA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57B9-B85F-4530-A776-4000D122E6A8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FDAF-4358-46A9-96B3-23C106E76A3B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BD75-7E7B-4FA6-AD38-1D33E63EC10C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Studying the Slave Trade using Ship Logbooks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Emma Cotter</a:t>
            </a:r>
          </a:p>
          <a:p>
            <a:r>
              <a:rPr lang="en-US" dirty="0" smtClean="0"/>
              <a:t>Alicia Clark</a:t>
            </a:r>
          </a:p>
          <a:p>
            <a:r>
              <a:rPr lang="en-US" dirty="0" err="1" smtClean="0"/>
              <a:t>Wedward</a:t>
            </a:r>
            <a:r>
              <a:rPr lang="en-US" dirty="0" smtClean="0"/>
              <a:t> Wei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40-E12F-4BCA-AC82-713921FE14EC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Wedward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055" cy="4351338"/>
          </a:xfrm>
        </p:spPr>
        <p:txBody>
          <a:bodyPr/>
          <a:lstStyle/>
          <a:p>
            <a:r>
              <a:rPr lang="en-US" dirty="0" smtClean="0"/>
              <a:t>Many slave logs have been transcribed</a:t>
            </a:r>
          </a:p>
          <a:p>
            <a:r>
              <a:rPr lang="en-US" dirty="0" smtClean="0"/>
              <a:t>Large data set used explicitly to study slave trade</a:t>
            </a:r>
          </a:p>
          <a:p>
            <a:r>
              <a:rPr lang="en-US" dirty="0" smtClean="0"/>
              <a:t>Could augment this with data set used to study climate change?</a:t>
            </a:r>
          </a:p>
          <a:p>
            <a:r>
              <a:rPr lang="en-US" dirty="0" smtClean="0"/>
              <a:t>Want to identify ships related to slave trade in climate data set.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C77B-AEA9-4965-B3B5-28E10C75050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2" descr="http://www.slavevoyages.org/documents/images/4C9B4FEDA9794AC7154CEA70A9293E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28" y="1825625"/>
            <a:ext cx="4471554" cy="37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do this?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4609-067C-42E5-AC17-61FA57141644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734825"/>
              </p:ext>
            </p:extLst>
          </p:nvPr>
        </p:nvGraphicFramePr>
        <p:xfrm>
          <a:off x="3476897" y="1956254"/>
          <a:ext cx="4517571" cy="3895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(Alicia)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ED79-564D-43B8-827F-E3AAAA5911E0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3234-6C9D-4818-A6FD-DB6B443BB8E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17192" y="1866314"/>
            <a:ext cx="5731601" cy="4143908"/>
            <a:chOff x="3726792" y="2044054"/>
            <a:chExt cx="5731601" cy="4143908"/>
          </a:xfrm>
        </p:grpSpPr>
        <p:sp>
          <p:nvSpPr>
            <p:cNvPr id="11" name="Right Arrow 10"/>
            <p:cNvSpPr/>
            <p:nvPr/>
          </p:nvSpPr>
          <p:spPr>
            <a:xfrm rot="3548679">
              <a:off x="4639319" y="3869965"/>
              <a:ext cx="1086679" cy="715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6984636">
              <a:off x="7279074" y="3517029"/>
              <a:ext cx="1748978" cy="715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26792" y="2044054"/>
              <a:ext cx="2239619" cy="1895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Data</a:t>
              </a:r>
              <a:endParaRPr lang="en-US" sz="2000" b="1" dirty="0"/>
            </a:p>
            <a:p>
              <a:r>
                <a:rPr lang="en-US" sz="2000" dirty="0" smtClean="0"/>
                <a:t>-    Categorical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smtClean="0"/>
                <a:t>Small number of   characteristics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smtClean="0"/>
                <a:t>Relatively large training data set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18774" y="2423019"/>
              <a:ext cx="2239619" cy="14518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Software</a:t>
              </a:r>
              <a:endParaRPr lang="en-US" sz="2000" b="1" dirty="0"/>
            </a:p>
            <a:p>
              <a:r>
                <a:rPr lang="en-US" sz="2000" dirty="0" smtClean="0"/>
                <a:t>-    Python 3.5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smtClean="0"/>
                <a:t>Well-documented</a:t>
              </a:r>
            </a:p>
            <a:p>
              <a:pPr marL="285750" indent="-285750">
                <a:buFontTx/>
                <a:buChar char="-"/>
              </a:pP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2622" y="4736143"/>
              <a:ext cx="2239619" cy="14518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SciKitLearn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Multinomial</a:t>
              </a:r>
            </a:p>
            <a:p>
              <a:pPr algn="ctr"/>
              <a:r>
                <a:rPr lang="en-US" sz="2000" b="1" dirty="0" smtClean="0"/>
                <a:t>Naïve</a:t>
              </a:r>
            </a:p>
            <a:p>
              <a:pPr algn="ctr"/>
              <a:r>
                <a:rPr lang="en-US" sz="2000" b="1" dirty="0" smtClean="0"/>
                <a:t>Bates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Gaussian</a:t>
            </a:r>
          </a:p>
          <a:p>
            <a:pPr lvl="1"/>
            <a:r>
              <a:rPr lang="en-US" dirty="0" smtClean="0"/>
              <a:t>Multinomial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qph.is.quoracdn.net/main-qimg-2c00705ba46b23e166c78bbac8815fb0?convert_to_webp=tru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27" y="1550282"/>
            <a:ext cx="8367304" cy="54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365329" y="6488668"/>
            <a:ext cx="2826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qph.is.quoracdn.net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Naïve Bayes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99218" cy="4351338"/>
          </a:xfrm>
        </p:spPr>
        <p:txBody>
          <a:bodyPr/>
          <a:lstStyle/>
          <a:p>
            <a:r>
              <a:rPr lang="en-US" dirty="0" smtClean="0"/>
              <a:t>Commonly used in real-world classification:</a:t>
            </a:r>
          </a:p>
          <a:p>
            <a:pPr lvl="1"/>
            <a:r>
              <a:rPr lang="en-US" dirty="0" smtClean="0"/>
              <a:t>Document classification</a:t>
            </a:r>
          </a:p>
          <a:p>
            <a:pPr lvl="1"/>
            <a:r>
              <a:rPr lang="en-US" dirty="0" smtClean="0"/>
              <a:t>Spam filtering</a:t>
            </a:r>
          </a:p>
          <a:p>
            <a:r>
              <a:rPr lang="en-US" dirty="0" smtClean="0"/>
              <a:t>Assumes all data are independent – but still performs well when this is not true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612931" y="844414"/>
            <a:ext cx="4943368" cy="4886748"/>
            <a:chOff x="5278805" y="994670"/>
            <a:chExt cx="4943368" cy="4886748"/>
          </a:xfrm>
          <a:solidFill>
            <a:schemeClr val="accent1"/>
          </a:solidFill>
        </p:grpSpPr>
        <p:sp>
          <p:nvSpPr>
            <p:cNvPr id="51" name="Oval 50"/>
            <p:cNvSpPr/>
            <p:nvPr/>
          </p:nvSpPr>
          <p:spPr>
            <a:xfrm>
              <a:off x="5278805" y="994670"/>
              <a:ext cx="4943368" cy="488674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169975" y="1875633"/>
              <a:ext cx="3161028" cy="312482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057721" y="2752071"/>
              <a:ext cx="1385535" cy="13696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32380" y="1690709"/>
            <a:ext cx="4943368" cy="4886748"/>
            <a:chOff x="5278805" y="994670"/>
            <a:chExt cx="4943368" cy="4886748"/>
          </a:xfrm>
          <a:solidFill>
            <a:srgbClr val="ED7D31">
              <a:alpha val="20000"/>
            </a:srgbClr>
          </a:solidFill>
        </p:grpSpPr>
        <p:sp>
          <p:nvSpPr>
            <p:cNvPr id="45" name="Oval 44"/>
            <p:cNvSpPr/>
            <p:nvPr/>
          </p:nvSpPr>
          <p:spPr>
            <a:xfrm>
              <a:off x="5278805" y="994670"/>
              <a:ext cx="4943368" cy="488674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169975" y="1875633"/>
              <a:ext cx="3161028" cy="3124822"/>
            </a:xfrm>
            <a:prstGeom prst="ellipse">
              <a:avLst/>
            </a:prstGeom>
            <a:solidFill>
              <a:srgbClr val="ED7D31">
                <a:alpha val="4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7057721" y="2752071"/>
              <a:ext cx="1385535" cy="1369663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70" y="490033"/>
            <a:ext cx="5199819" cy="1058738"/>
          </a:xfrm>
        </p:spPr>
        <p:txBody>
          <a:bodyPr/>
          <a:lstStyle/>
          <a:p>
            <a:r>
              <a:rPr lang="en-US" dirty="0" smtClean="0"/>
              <a:t>Target Classification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879051" y="2745524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677902" y="4689264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1301" y="3609044"/>
            <a:ext cx="671944" cy="6272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968258" y="4983256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6153390" y="2525943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6883717" y="3486353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343302" y="3379793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196995" y="2204904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2148348" y="1526032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82970" y="3396926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1608631" y="4554548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8007200" y="2689533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567042" y="3692728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799723" y="4642484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6250" y="936051"/>
            <a:ext cx="32856" cy="5475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 rot="16200000">
            <a:off x="-682560" y="2734144"/>
            <a:ext cx="18877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Year</a:t>
            </a:r>
            <a:endParaRPr lang="en-US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36607" y="6387295"/>
            <a:ext cx="10411858" cy="8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>
          <a:xfrm>
            <a:off x="4850328" y="6290761"/>
            <a:ext cx="1644943" cy="652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Ship Type</a:t>
            </a:r>
            <a:endParaRPr lang="en-US" sz="2800" dirty="0"/>
          </a:p>
        </p:txBody>
      </p:sp>
      <p:sp>
        <p:nvSpPr>
          <p:cNvPr id="55" name="Isosceles Triangle 54"/>
          <p:cNvSpPr/>
          <p:nvPr/>
        </p:nvSpPr>
        <p:spPr>
          <a:xfrm>
            <a:off x="4821875" y="3595283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315</Words>
  <Application>Microsoft Office PowerPoint</Application>
  <PresentationFormat>Widescreen</PresentationFormat>
  <Paragraphs>77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Studying the Slave Trade using Ship Logbooks</vt:lpstr>
      <vt:lpstr>Project Motivation</vt:lpstr>
      <vt:lpstr>How are we going to do this?</vt:lpstr>
      <vt:lpstr>Encoding (Alicia)</vt:lpstr>
      <vt:lpstr>Classification Requirements</vt:lpstr>
      <vt:lpstr>Classifier Options</vt:lpstr>
      <vt:lpstr>Multinomial Naïve Bayes Classification</vt:lpstr>
      <vt:lpstr>Target Classification</vt:lpstr>
      <vt:lpstr>PowerPoint Presentation</vt:lpstr>
      <vt:lpstr>Visualization (Wedward)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the Slave Trade using Ship Logbooks</dc:title>
  <dc:creator>Emma Cotter</dc:creator>
  <cp:lastModifiedBy>Emma Cotter</cp:lastModifiedBy>
  <cp:revision>8</cp:revision>
  <dcterms:created xsi:type="dcterms:W3CDTF">2016-03-07T04:03:17Z</dcterms:created>
  <dcterms:modified xsi:type="dcterms:W3CDTF">2016-03-08T06:05:33Z</dcterms:modified>
</cp:coreProperties>
</file>