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0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1" autoAdjust="0"/>
    <p:restoredTop sz="92194" autoAdjust="0"/>
  </p:normalViewPr>
  <p:slideViewPr>
    <p:cSldViewPr>
      <p:cViewPr>
        <p:scale>
          <a:sx n="33" d="100"/>
          <a:sy n="33" d="100"/>
        </p:scale>
        <p:origin x="-588" y="-149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79164-3CC6-4B88-94C7-9CBC73AA200C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137D0-3E53-4278-BEB4-68D43B18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98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137D0-3E53-4278-BEB4-68D43B180F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4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5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1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5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7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5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0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4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3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5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8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05544-8301-4024-9C77-721654DB92CE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7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66800" y="1371600"/>
            <a:ext cx="22250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200" dirty="0" smtClean="0">
                <a:latin typeface="Encode Sans Normal" panose="02000000000000000000" pitchFamily="2" charset="0"/>
              </a:rPr>
              <a:t>QUANTIFYING THE SLAVE TRADE THROUGH SHIP LOGS</a:t>
            </a:r>
            <a:endParaRPr lang="en-US" sz="11200" dirty="0">
              <a:latin typeface="Encode Sans Normal" panose="02000000000000000000" pitchFamily="2" charset="0"/>
            </a:endParaRPr>
          </a:p>
        </p:txBody>
      </p:sp>
      <p:pic>
        <p:nvPicPr>
          <p:cNvPr id="1030" name="Picture 6" descr="http://www.washington.edu/brand/files/2014/10/BoundlessBand_LftAngle_LftW_RG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6960" y="1028094"/>
            <a:ext cx="1495044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73836" y="4787622"/>
            <a:ext cx="91901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Alicia Clark</a:t>
            </a:r>
          </a:p>
          <a:p>
            <a:pPr algn="ctr"/>
            <a:r>
              <a:rPr lang="en-US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Department of</a:t>
            </a:r>
          </a:p>
          <a:p>
            <a:pPr algn="ctr"/>
            <a:r>
              <a:rPr lang="en-US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Mechanical Engineering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461901" y="460282"/>
            <a:ext cx="42972099" cy="31994533"/>
          </a:xfrm>
          <a:prstGeom prst="rect">
            <a:avLst/>
          </a:prstGeom>
          <a:noFill/>
          <a:ln w="76200">
            <a:solidFill>
              <a:srgbClr val="33006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00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339000" y="32689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pic>
        <p:nvPicPr>
          <p:cNvPr id="2" name="Picture 2" descr="http://www.washington.edu/brand/files/2014/10/Bar_RtAngle_RG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0" y="5486400"/>
            <a:ext cx="12265572" cy="85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041730" y="7307341"/>
            <a:ext cx="16103270" cy="5094170"/>
            <a:chOff x="1028863" y="7362156"/>
            <a:chExt cx="16465427" cy="4966692"/>
          </a:xfrm>
        </p:grpSpPr>
        <p:sp>
          <p:nvSpPr>
            <p:cNvPr id="14" name="Rectangle 13"/>
            <p:cNvSpPr/>
            <p:nvPr/>
          </p:nvSpPr>
          <p:spPr>
            <a:xfrm>
              <a:off x="1066800" y="8272350"/>
              <a:ext cx="16427490" cy="4056498"/>
            </a:xfrm>
            <a:prstGeom prst="rect">
              <a:avLst/>
            </a:prstGeom>
            <a:noFill/>
            <a:ln w="76200">
              <a:solidFill>
                <a:srgbClr val="330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006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28863" y="7362156"/>
              <a:ext cx="1397218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 smtClean="0">
                  <a:latin typeface="Encode Sans Normal" panose="02000000000000000000" pitchFamily="2" charset="0"/>
                </a:rPr>
                <a:t>MOTIVATION</a:t>
              </a:r>
              <a:endParaRPr lang="en-US" sz="8000" dirty="0">
                <a:latin typeface="Encode Sans Normal" panose="02000000000000000000" pitchFamily="2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6347400" y="10668000"/>
            <a:ext cx="1821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Zoomed view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1002975" y="10267890"/>
            <a:ext cx="1821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Full view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7818124" y="4846558"/>
            <a:ext cx="113538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Zehua</a:t>
            </a:r>
            <a:r>
              <a:rPr lang="en-US" sz="6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Wei</a:t>
            </a:r>
          </a:p>
          <a:p>
            <a:pPr algn="ctr"/>
            <a:r>
              <a:rPr lang="en-US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Department of</a:t>
            </a:r>
          </a:p>
          <a:p>
            <a:pPr algn="ctr"/>
            <a:r>
              <a:rPr lang="en-US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Chemical Engineering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780612" y="4826913"/>
            <a:ext cx="91901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Emma Cotter</a:t>
            </a:r>
          </a:p>
          <a:p>
            <a:pPr algn="ctr"/>
            <a:r>
              <a:rPr lang="en-US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Department of</a:t>
            </a:r>
          </a:p>
          <a:p>
            <a:pPr algn="ctr"/>
            <a:r>
              <a:rPr lang="en-US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Mechanical Engineering</a:t>
            </a:r>
          </a:p>
        </p:txBody>
      </p:sp>
      <p:pic>
        <p:nvPicPr>
          <p:cNvPr id="1026" name="Picture 2" descr="https://gigaom.com/wp-content/uploads/sites/1/2011/11/kaggle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0330" y="4846558"/>
            <a:ext cx="4086185" cy="157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www.washington.edu/news/files/2015/11/Logo_eScience-stacked-002-copy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926" y="3907591"/>
            <a:ext cx="3869648" cy="326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35721" y="8537024"/>
            <a:ext cx="150828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Encode Sans Normal" panose="02000000000000000000"/>
              </a:rPr>
              <a:t>17</a:t>
            </a:r>
            <a:r>
              <a:rPr lang="en-US" sz="2800" baseline="30000" dirty="0" smtClean="0">
                <a:latin typeface="Encode Sans Normal" panose="02000000000000000000"/>
              </a:rPr>
              <a:t>th</a:t>
            </a:r>
            <a:r>
              <a:rPr lang="en-US" sz="2800" dirty="0" smtClean="0">
                <a:latin typeface="Encode Sans Normal" panose="02000000000000000000"/>
              </a:rPr>
              <a:t> and 18</a:t>
            </a:r>
            <a:r>
              <a:rPr lang="en-US" sz="2800" baseline="30000" dirty="0" smtClean="0">
                <a:latin typeface="Encode Sans Normal" panose="02000000000000000000"/>
              </a:rPr>
              <a:t>th</a:t>
            </a:r>
            <a:r>
              <a:rPr lang="en-US" sz="2800" dirty="0" smtClean="0">
                <a:latin typeface="Encode Sans Normal" panose="02000000000000000000"/>
              </a:rPr>
              <a:t> century ship logs contain extensive information about weather, historical events, and cultural phenomena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Encode Sans Normal" panose="02000000000000000000"/>
              </a:rPr>
              <a:t>Many of these ship logs have been translated into databases for historical or scientific research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Encode Sans Normal" panose="02000000000000000000"/>
              </a:rPr>
              <a:t>Databases are typically formulated with one research goal in mind – i.e. studying climate change or trends in the slave trade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Encode Sans Normal" panose="02000000000000000000"/>
              </a:rPr>
              <a:t>Our goal is to find out if information from a database of ship logs collected to study climate change can be used to also study the slave trade</a:t>
            </a:r>
            <a:endParaRPr lang="en-US" sz="2800" dirty="0">
              <a:latin typeface="Encode Sans Normal" panose="0200000000000000000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6800" y="22936302"/>
            <a:ext cx="16586433" cy="9318543"/>
            <a:chOff x="-17648564" y="17921405"/>
            <a:chExt cx="16586433" cy="8909014"/>
          </a:xfrm>
        </p:grpSpPr>
        <p:sp>
          <p:nvSpPr>
            <p:cNvPr id="26" name="Rectangle 25"/>
            <p:cNvSpPr/>
            <p:nvPr/>
          </p:nvSpPr>
          <p:spPr>
            <a:xfrm>
              <a:off x="-17611461" y="18835804"/>
              <a:ext cx="16066167" cy="7994615"/>
            </a:xfrm>
            <a:prstGeom prst="rect">
              <a:avLst/>
            </a:prstGeom>
            <a:noFill/>
            <a:ln w="76200">
              <a:solidFill>
                <a:srgbClr val="330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006F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17648564" y="17921405"/>
              <a:ext cx="1386739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 smtClean="0">
                  <a:latin typeface="Encode Sans Normal" panose="02000000000000000000" pitchFamily="2" charset="0"/>
                </a:rPr>
                <a:t>DATA CLEANING</a:t>
              </a:r>
              <a:endParaRPr lang="en-US" sz="8000" dirty="0">
                <a:latin typeface="Encode Sans Normal" panose="02000000000000000000" pitchFamily="2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-17481267" y="19522068"/>
              <a:ext cx="16419136" cy="1324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latin typeface="Encode Sans Normal" panose="02000000000000000000"/>
                </a:rPr>
                <a:t>Removed repeating logbook entries so that there was only one entry per voyage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latin typeface="Encode Sans Normal" panose="02000000000000000000"/>
                </a:rPr>
                <a:t>Isolated the columns of interest to be used in the classification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latin typeface="Encode Sans Normal" panose="02000000000000000000"/>
                </a:rPr>
                <a:t>Used fuzzy logic to rename strings to their corresponding ‘match’ in the slave trade data set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7754599" y="7239000"/>
            <a:ext cx="25222201" cy="9868892"/>
            <a:chOff x="17602199" y="6774541"/>
            <a:chExt cx="14348424" cy="16826075"/>
          </a:xfrm>
        </p:grpSpPr>
        <p:sp>
          <p:nvSpPr>
            <p:cNvPr id="28" name="Rectangle 27"/>
            <p:cNvSpPr/>
            <p:nvPr/>
          </p:nvSpPr>
          <p:spPr>
            <a:xfrm>
              <a:off x="17634282" y="8518073"/>
              <a:ext cx="14316341" cy="15082543"/>
            </a:xfrm>
            <a:prstGeom prst="rect">
              <a:avLst/>
            </a:prstGeom>
            <a:noFill/>
            <a:ln w="76200">
              <a:solidFill>
                <a:srgbClr val="330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006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602199" y="6774541"/>
              <a:ext cx="13891225" cy="1107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 smtClean="0">
                  <a:latin typeface="Encode Sans Normal" panose="02000000000000000000" pitchFamily="2" charset="0"/>
                </a:rPr>
                <a:t>CLASSIFICATION</a:t>
              </a:r>
              <a:endParaRPr lang="en-US" sz="8000" dirty="0">
                <a:latin typeface="Encode Sans Normal" panose="02000000000000000000" pitchFamily="2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8859500" y="9973358"/>
              <a:ext cx="8915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32820879" y="4129981"/>
            <a:ext cx="62011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CSE 599B</a:t>
            </a:r>
          </a:p>
          <a:p>
            <a:pPr algn="ctr"/>
            <a:r>
              <a:rPr lang="en-US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Engineering</a:t>
            </a:r>
          </a:p>
          <a:p>
            <a:pPr algn="ctr"/>
            <a:r>
              <a:rPr lang="en-US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Data Scientists</a:t>
            </a:r>
          </a:p>
          <a:p>
            <a:pPr algn="ctr"/>
            <a:r>
              <a:rPr lang="en-US" sz="4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Winter 2016</a:t>
            </a:r>
            <a:endParaRPr lang="en-US" sz="40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7564002" y="17369764"/>
            <a:ext cx="16852094" cy="14885073"/>
            <a:chOff x="32530221" y="5877347"/>
            <a:chExt cx="9613393" cy="29536435"/>
          </a:xfrm>
        </p:grpSpPr>
        <p:sp>
          <p:nvSpPr>
            <p:cNvPr id="33" name="Rectangle 32"/>
            <p:cNvSpPr/>
            <p:nvPr/>
          </p:nvSpPr>
          <p:spPr>
            <a:xfrm>
              <a:off x="32562305" y="7992178"/>
              <a:ext cx="9373446" cy="27421604"/>
            </a:xfrm>
            <a:prstGeom prst="rect">
              <a:avLst/>
            </a:prstGeom>
            <a:noFill/>
            <a:ln w="76200">
              <a:solidFill>
                <a:srgbClr val="330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006F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530221" y="5877347"/>
              <a:ext cx="9613393" cy="2260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 smtClean="0">
                  <a:latin typeface="Encode Sans Normal" panose="02000000000000000000" pitchFamily="2" charset="0"/>
                </a:rPr>
                <a:t>RESULTS</a:t>
              </a:r>
              <a:endParaRPr lang="en-US" sz="8000" dirty="0">
                <a:latin typeface="Encode Sans Normal" panose="02000000000000000000" pitchFamily="2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03903" y="12372581"/>
            <a:ext cx="25069483" cy="10716019"/>
            <a:chOff x="1103903" y="12268200"/>
            <a:chExt cx="25069483" cy="10716019"/>
          </a:xfrm>
        </p:grpSpPr>
        <p:grpSp>
          <p:nvGrpSpPr>
            <p:cNvPr id="17" name="Group 16"/>
            <p:cNvGrpSpPr/>
            <p:nvPr/>
          </p:nvGrpSpPr>
          <p:grpSpPr>
            <a:xfrm>
              <a:off x="1103903" y="12268200"/>
              <a:ext cx="16103269" cy="10668097"/>
              <a:chOff x="1041730" y="16435049"/>
              <a:chExt cx="16103269" cy="10668097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078832" y="17449800"/>
                <a:ext cx="16066167" cy="9653346"/>
              </a:xfrm>
              <a:prstGeom prst="rect">
                <a:avLst/>
              </a:prstGeom>
              <a:noFill/>
              <a:ln w="76200">
                <a:solidFill>
                  <a:srgbClr val="33006F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3006F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041730" y="16435049"/>
                <a:ext cx="1392105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 smtClean="0">
                    <a:latin typeface="Encode Sans Normal" panose="02000000000000000000" pitchFamily="2" charset="0"/>
                  </a:rPr>
                  <a:t>THE DATA SETS</a:t>
                </a:r>
                <a:endParaRPr lang="en-US" sz="8000" dirty="0">
                  <a:latin typeface="Encode Sans Normal" panose="02000000000000000000" pitchFamily="2" charset="0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286844" y="14808976"/>
              <a:ext cx="696203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latin typeface="Encode Sans Normal" panose="02000000000000000000" pitchFamily="2" charset="0"/>
                </a:rPr>
                <a:t>Database focuses on understanding climate change through weather observations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latin typeface="Encode Sans Normal" panose="02000000000000000000" pitchFamily="2" charset="0"/>
                </a:rPr>
                <a:t>Contains raw logbook text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latin typeface="Encode Sans Normal" panose="02000000000000000000" pitchFamily="2" charset="0"/>
                </a:rPr>
                <a:t>280,290 transcribed logs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latin typeface="Encode Sans Normal" panose="02000000000000000000" pitchFamily="2" charset="0"/>
                </a:rPr>
                <a:t>1651 individual voyages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latin typeface="Encode Sans Normal" panose="02000000000000000000" pitchFamily="2" charset="0"/>
                </a:rPr>
                <a:t>Includes latitude and longitude for every log entry</a:t>
              </a:r>
              <a:endParaRPr lang="en-US" sz="2800" dirty="0">
                <a:latin typeface="Encode Sans Normal" panose="02000000000000000000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34097" y="18890791"/>
              <a:ext cx="6476375" cy="40934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endParaRPr lang="en-US" sz="2800" dirty="0">
                <a:latin typeface="Encode Sans Normal" panose="02000000000000000000" pitchFamily="2" charset="0"/>
              </a:endParaRPr>
            </a:p>
            <a:p>
              <a:pPr marL="457200" indent="-457200">
                <a:buFont typeface="Arial" charset="0"/>
                <a:buChar char="•"/>
              </a:pPr>
              <a:r>
                <a:rPr lang="en-US" sz="2800" dirty="0" smtClean="0">
                  <a:latin typeface="Encode Sans Normal" panose="02000000000000000000" pitchFamily="2" charset="0"/>
                </a:rPr>
                <a:t>Database </a:t>
              </a:r>
              <a:r>
                <a:rPr lang="en-US" sz="2800" dirty="0">
                  <a:latin typeface="Encode Sans Normal" panose="02000000000000000000" pitchFamily="2" charset="0"/>
                </a:rPr>
                <a:t>focuses on quantifying the slave </a:t>
              </a:r>
              <a:r>
                <a:rPr lang="en-US" sz="2800" dirty="0" smtClean="0">
                  <a:latin typeface="Encode Sans Normal" panose="02000000000000000000" pitchFamily="2" charset="0"/>
                </a:rPr>
                <a:t>trade</a:t>
              </a:r>
            </a:p>
            <a:p>
              <a:pPr marL="457200" indent="-457200">
                <a:buFont typeface="Arial" charset="0"/>
                <a:buChar char="•"/>
              </a:pPr>
              <a:r>
                <a:rPr lang="en-US" sz="2800" dirty="0" smtClean="0">
                  <a:latin typeface="Encode Sans Normal" panose="02000000000000000000" pitchFamily="2" charset="0"/>
                </a:rPr>
                <a:t>Includes </a:t>
              </a:r>
              <a:r>
                <a:rPr lang="en-US" sz="2800" dirty="0">
                  <a:latin typeface="Encode Sans Normal" panose="02000000000000000000" pitchFamily="2" charset="0"/>
                </a:rPr>
                <a:t>entries for each voyage (not every individual log </a:t>
              </a:r>
              <a:r>
                <a:rPr lang="en-US" sz="2800" dirty="0" smtClean="0">
                  <a:latin typeface="Encode Sans Normal" panose="02000000000000000000" pitchFamily="2" charset="0"/>
                </a:rPr>
                <a:t>entry)</a:t>
              </a:r>
            </a:p>
            <a:p>
              <a:pPr marL="457200" indent="-457200">
                <a:buFont typeface="Arial" charset="0"/>
                <a:buChar char="•"/>
              </a:pPr>
              <a:r>
                <a:rPr lang="en-US" sz="2800" dirty="0" smtClean="0">
                  <a:latin typeface="Encode Sans Normal" panose="02000000000000000000" pitchFamily="2" charset="0"/>
                </a:rPr>
                <a:t>58,957 </a:t>
              </a:r>
              <a:r>
                <a:rPr lang="en-US" sz="2800" dirty="0">
                  <a:latin typeface="Encode Sans Normal" panose="02000000000000000000" pitchFamily="2" charset="0"/>
                </a:rPr>
                <a:t>voyages </a:t>
              </a:r>
              <a:r>
                <a:rPr lang="en-US" sz="2800" dirty="0" smtClean="0">
                  <a:latin typeface="Encode Sans Normal" panose="02000000000000000000" pitchFamily="2" charset="0"/>
                </a:rPr>
                <a:t>documented</a:t>
              </a:r>
            </a:p>
            <a:p>
              <a:pPr marL="742950" indent="-742950">
                <a:buFont typeface="Arial" panose="020B0604020202020204" pitchFamily="34" charset="0"/>
                <a:buChar char="•"/>
              </a:pPr>
              <a:endParaRPr lang="en-US" sz="2800" dirty="0">
                <a:latin typeface="Encode Sans Normal" panose="02000000000000000000" pitchFamily="2" charset="0"/>
              </a:endParaRPr>
            </a:p>
            <a:p>
              <a:endParaRPr lang="en-US" sz="3600" dirty="0">
                <a:latin typeface="Encode Sans Normal" panose="02000000000000000000" pitchFamily="2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7009" y="18336019"/>
              <a:ext cx="4513862" cy="4513862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622" y="13912283"/>
              <a:ext cx="4480039" cy="4480039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4296291" y="17991512"/>
              <a:ext cx="770809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endParaRPr lang="en-US" sz="2800" dirty="0">
                <a:latin typeface="Encode Sans Normal" panose="02000000000000000000" pitchFamily="2" charset="0"/>
              </a:endParaRPr>
            </a:p>
            <a:p>
              <a:r>
                <a:rPr lang="en-US" sz="2800" b="1" dirty="0" smtClean="0">
                  <a:latin typeface="Encode Sans Normal" panose="02000000000000000000" pitchFamily="2" charset="0"/>
                </a:rPr>
                <a:t>Trans-Atlantic </a:t>
              </a:r>
              <a:r>
                <a:rPr lang="en-US" sz="2800" b="1" dirty="0">
                  <a:latin typeface="Encode Sans Normal" panose="02000000000000000000" pitchFamily="2" charset="0"/>
                </a:rPr>
                <a:t>Slave Trade Database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27786" y="13553857"/>
              <a:ext cx="219456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800" b="1" dirty="0">
                  <a:latin typeface="Encode Sans Normal" panose="02000000000000000000" pitchFamily="2" charset="0"/>
                </a:rPr>
                <a:t>Climatological Database for the Worlds Oceans (CLIWOC)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7877478" y="8505678"/>
            <a:ext cx="7381523" cy="3328520"/>
            <a:chOff x="17877479" y="8505678"/>
            <a:chExt cx="6797732" cy="3328520"/>
          </a:xfrm>
        </p:grpSpPr>
        <p:sp>
          <p:nvSpPr>
            <p:cNvPr id="10" name="TextBox 9"/>
            <p:cNvSpPr txBox="1"/>
            <p:nvPr/>
          </p:nvSpPr>
          <p:spPr>
            <a:xfrm>
              <a:off x="17882635" y="9156542"/>
              <a:ext cx="679257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u="sng" dirty="0" smtClean="0">
                  <a:latin typeface="Encode Sans Normal" panose="02000000000000000000"/>
                </a:rPr>
                <a:t>Positive Training Data </a:t>
              </a:r>
              <a:r>
                <a:rPr lang="en-US" sz="2800" dirty="0" smtClean="0">
                  <a:latin typeface="Encode Sans Normal" panose="02000000000000000000"/>
                </a:rPr>
                <a:t>- 80% of the entries from the slave voyages database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u="sng" dirty="0" smtClean="0">
                  <a:latin typeface="Encode Sans Normal" panose="02000000000000000000"/>
                </a:rPr>
                <a:t>Negative </a:t>
              </a:r>
              <a:r>
                <a:rPr lang="en-US" sz="2800" u="sng" dirty="0">
                  <a:latin typeface="Encode Sans Normal" panose="02000000000000000000"/>
                </a:rPr>
                <a:t>Training </a:t>
              </a:r>
              <a:r>
                <a:rPr lang="en-US" sz="2800" u="sng" dirty="0" smtClean="0">
                  <a:latin typeface="Encode Sans Normal" panose="02000000000000000000"/>
                </a:rPr>
                <a:t>Data</a:t>
              </a:r>
              <a:r>
                <a:rPr lang="en-US" sz="2800" dirty="0" smtClean="0">
                  <a:latin typeface="Encode Sans Normal" panose="02000000000000000000"/>
                </a:rPr>
                <a:t> - Entries from the CLIWOC data with ship names proven to not be involved with the slave trade (mainly naval ships)</a:t>
              </a:r>
              <a:endParaRPr lang="en-US" sz="2800" dirty="0">
                <a:latin typeface="Encode Sans Normal" panose="0200000000000000000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877479" y="8505678"/>
              <a:ext cx="28956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 smtClean="0">
                  <a:latin typeface="Encode Sans Normal" panose="02000000000000000000" pitchFamily="2" charset="0"/>
                </a:rPr>
                <a:t>Training Data</a:t>
              </a:r>
              <a:endParaRPr lang="en-US" sz="2800" b="1" dirty="0">
                <a:latin typeface="Encode Sans Normal" panose="02000000000000000000" pitchFamily="2" charset="0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17983200" y="12964180"/>
            <a:ext cx="41973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Encode Sans Normal" panose="02000000000000000000" pitchFamily="2" charset="0"/>
              </a:rPr>
              <a:t>Validation Data</a:t>
            </a:r>
            <a:endParaRPr lang="en-US" sz="2800" b="1" dirty="0">
              <a:latin typeface="Encode Sans Normal" panose="02000000000000000000" pitchFamily="2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877520" y="21815135"/>
            <a:ext cx="47277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800" dirty="0">
              <a:latin typeface="Encode Sans Normal" panose="02000000000000000000" pitchFamily="2" charset="0"/>
            </a:endParaRPr>
          </a:p>
          <a:p>
            <a:r>
              <a:rPr lang="en-US" sz="2000" i="1" dirty="0" smtClean="0">
                <a:latin typeface="Encode Sans Normal" panose="02000000000000000000" pitchFamily="2" charset="0"/>
              </a:rPr>
              <a:t>Nationalities that compose more than 1% of the data</a:t>
            </a:r>
            <a:endParaRPr lang="en-US" sz="2000" i="1" dirty="0">
              <a:latin typeface="Encode Sans Normal" panose="02000000000000000000" pitchFamily="2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979004" y="22304452"/>
            <a:ext cx="74551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i="1" dirty="0" smtClean="0">
                <a:latin typeface="Encode Sans Normal" panose="02000000000000000000" pitchFamily="2" charset="0"/>
              </a:rPr>
              <a:t>Departure Year of Voyages</a:t>
            </a:r>
            <a:endParaRPr lang="en-US" sz="2800" dirty="0">
              <a:latin typeface="Encode Sans Normal" panose="02000000000000000000" pitchFamily="2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979004" y="17602270"/>
            <a:ext cx="74551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i="1" dirty="0" smtClean="0">
                <a:latin typeface="Encode Sans Normal" panose="02000000000000000000" pitchFamily="2" charset="0"/>
              </a:rPr>
              <a:t>Departure Year of Voyages</a:t>
            </a:r>
            <a:endParaRPr lang="en-US" sz="2800" dirty="0">
              <a:latin typeface="Encode Sans Normal" panose="02000000000000000000" pitchFamily="2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140707" y="17187279"/>
            <a:ext cx="47277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800" dirty="0">
              <a:latin typeface="Encode Sans Normal" panose="02000000000000000000" pitchFamily="2" charset="0"/>
            </a:endParaRPr>
          </a:p>
          <a:p>
            <a:r>
              <a:rPr lang="en-US" sz="2000" i="1" dirty="0" smtClean="0">
                <a:latin typeface="Encode Sans Normal" panose="02000000000000000000" pitchFamily="2" charset="0"/>
              </a:rPr>
              <a:t>Nationalities that compose more than 1% of the data</a:t>
            </a:r>
            <a:endParaRPr lang="en-US" sz="2000" i="1" dirty="0">
              <a:latin typeface="Encode Sans Normal" panose="02000000000000000000" pitchFamily="2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7968561" y="13552944"/>
            <a:ext cx="72879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Encode Sans Normal" panose="02000000000000000000"/>
              </a:rPr>
              <a:t>Remaining 20% of entries from the slave voyages data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Encode Sans Normal" panose="02000000000000000000"/>
              </a:rPr>
              <a:t>Entries from the CLIWOC data with logbook text that explicitly mentions slaves</a:t>
            </a:r>
            <a:endParaRPr lang="en-US" sz="2800" dirty="0">
              <a:latin typeface="Encode Sans Normal" panose="0200000000000000000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5889673" y="8588838"/>
            <a:ext cx="56571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Encode Sans Normal" panose="02000000000000000000" pitchFamily="2" charset="0"/>
              </a:rPr>
              <a:t>Naïve Bayes Classification</a:t>
            </a:r>
            <a:endParaRPr lang="en-US" sz="2800" b="1" dirty="0">
              <a:latin typeface="Encode Sans Normal" panose="02000000000000000000" pitchFamily="2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5573568" y="9300216"/>
            <a:ext cx="6730199" cy="3360607"/>
            <a:chOff x="24645856" y="9132490"/>
            <a:chExt cx="11425580" cy="6532740"/>
          </a:xfrm>
        </p:grpSpPr>
        <p:grpSp>
          <p:nvGrpSpPr>
            <p:cNvPr id="43" name="Group 42"/>
            <p:cNvGrpSpPr/>
            <p:nvPr/>
          </p:nvGrpSpPr>
          <p:grpSpPr>
            <a:xfrm>
              <a:off x="24645856" y="9132490"/>
              <a:ext cx="11425580" cy="5733043"/>
              <a:chOff x="24645856" y="9132490"/>
              <a:chExt cx="11425580" cy="5733043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25735902" y="9132490"/>
                <a:ext cx="4943368" cy="4886748"/>
                <a:chOff x="5278805" y="994670"/>
                <a:chExt cx="4943368" cy="4886748"/>
              </a:xfrm>
              <a:solidFill>
                <a:schemeClr val="accent1"/>
              </a:solidFill>
            </p:grpSpPr>
            <p:sp>
              <p:nvSpPr>
                <p:cNvPr id="63" name="Oval 62"/>
                <p:cNvSpPr/>
                <p:nvPr/>
              </p:nvSpPr>
              <p:spPr>
                <a:xfrm>
                  <a:off x="5278805" y="994670"/>
                  <a:ext cx="4943368" cy="4886748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6169975" y="1875633"/>
                  <a:ext cx="3161028" cy="3124822"/>
                </a:xfrm>
                <a:prstGeom prst="ellipse">
                  <a:avLst/>
                </a:prstGeom>
                <a:solidFill>
                  <a:schemeClr val="accent1">
                    <a:alpha val="40000"/>
                  </a:schemeClr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7057721" y="2752071"/>
                  <a:ext cx="1385535" cy="1369663"/>
                </a:xfrm>
                <a:prstGeom prst="ellipse">
                  <a:avLst/>
                </a:prstGeom>
                <a:solidFill>
                  <a:schemeClr val="accent1">
                    <a:alpha val="60000"/>
                  </a:schemeClr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29255351" y="9978785"/>
                <a:ext cx="4943368" cy="4886748"/>
                <a:chOff x="5278805" y="994670"/>
                <a:chExt cx="4943368" cy="4886748"/>
              </a:xfrm>
              <a:solidFill>
                <a:srgbClr val="ED7D31">
                  <a:alpha val="20000"/>
                </a:srgbClr>
              </a:solidFill>
            </p:grpSpPr>
            <p:sp>
              <p:nvSpPr>
                <p:cNvPr id="67" name="Oval 66"/>
                <p:cNvSpPr/>
                <p:nvPr/>
              </p:nvSpPr>
              <p:spPr>
                <a:xfrm>
                  <a:off x="5278805" y="994670"/>
                  <a:ext cx="4943368" cy="4886748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6169975" y="1875633"/>
                  <a:ext cx="3161028" cy="3124822"/>
                </a:xfrm>
                <a:prstGeom prst="ellipse">
                  <a:avLst/>
                </a:prstGeom>
                <a:solidFill>
                  <a:srgbClr val="ED7D31">
                    <a:alpha val="40000"/>
                  </a:srgbClr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7057721" y="2752071"/>
                  <a:ext cx="1385535" cy="1369663"/>
                </a:xfrm>
                <a:prstGeom prst="ellipse">
                  <a:avLst/>
                </a:prstGeom>
                <a:solidFill>
                  <a:srgbClr val="ED7D31">
                    <a:alpha val="50000"/>
                  </a:srgbClr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5-Point Star 69"/>
              <p:cNvSpPr/>
              <p:nvPr/>
            </p:nvSpPr>
            <p:spPr>
              <a:xfrm>
                <a:off x="27002022" y="11033600"/>
                <a:ext cx="762000" cy="678872"/>
              </a:xfrm>
              <a:prstGeom prst="star5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Isosceles Triangle 70"/>
              <p:cNvSpPr/>
              <p:nvPr/>
            </p:nvSpPr>
            <p:spPr>
              <a:xfrm>
                <a:off x="29800873" y="12977340"/>
                <a:ext cx="626742" cy="587984"/>
              </a:xfrm>
              <a:prstGeom prst="triangle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>
                <a:off x="31091229" y="13271332"/>
                <a:ext cx="626742" cy="587984"/>
              </a:xfrm>
              <a:prstGeom prst="triangle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>
                <a:off x="31276361" y="10814019"/>
                <a:ext cx="626742" cy="587984"/>
              </a:xfrm>
              <a:prstGeom prst="triangle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Isosceles Triangle 73"/>
              <p:cNvSpPr/>
              <p:nvPr/>
            </p:nvSpPr>
            <p:spPr>
              <a:xfrm>
                <a:off x="32006688" y="11774429"/>
                <a:ext cx="626742" cy="587984"/>
              </a:xfrm>
              <a:prstGeom prst="triangle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5-Point Star 74"/>
              <p:cNvSpPr/>
              <p:nvPr/>
            </p:nvSpPr>
            <p:spPr>
              <a:xfrm>
                <a:off x="28466273" y="11667869"/>
                <a:ext cx="762000" cy="678872"/>
              </a:xfrm>
              <a:prstGeom prst="star5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5-Point Star 75"/>
              <p:cNvSpPr/>
              <p:nvPr/>
            </p:nvSpPr>
            <p:spPr>
              <a:xfrm>
                <a:off x="29319966" y="10492980"/>
                <a:ext cx="762000" cy="678872"/>
              </a:xfrm>
              <a:prstGeom prst="star5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5-Point Star 77"/>
              <p:cNvSpPr/>
              <p:nvPr/>
            </p:nvSpPr>
            <p:spPr>
              <a:xfrm>
                <a:off x="27271319" y="9814108"/>
                <a:ext cx="762000" cy="678872"/>
              </a:xfrm>
              <a:prstGeom prst="star5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5-Point Star 78"/>
              <p:cNvSpPr/>
              <p:nvPr/>
            </p:nvSpPr>
            <p:spPr>
              <a:xfrm>
                <a:off x="25905941" y="11685002"/>
                <a:ext cx="762000" cy="678872"/>
              </a:xfrm>
              <a:prstGeom prst="star5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5-Point Star 79"/>
              <p:cNvSpPr/>
              <p:nvPr/>
            </p:nvSpPr>
            <p:spPr>
              <a:xfrm>
                <a:off x="26731602" y="12842624"/>
                <a:ext cx="762000" cy="678872"/>
              </a:xfrm>
              <a:prstGeom prst="star5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Isosceles Triangle 81"/>
              <p:cNvSpPr/>
              <p:nvPr/>
            </p:nvSpPr>
            <p:spPr>
              <a:xfrm>
                <a:off x="33130171" y="10977609"/>
                <a:ext cx="626742" cy="587984"/>
              </a:xfrm>
              <a:prstGeom prst="triangle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Isosceles Triangle 82"/>
              <p:cNvSpPr/>
              <p:nvPr/>
            </p:nvSpPr>
            <p:spPr>
              <a:xfrm>
                <a:off x="30690013" y="11980804"/>
                <a:ext cx="626742" cy="587984"/>
              </a:xfrm>
              <a:prstGeom prst="triangle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Isosceles Triangle 83"/>
              <p:cNvSpPr/>
              <p:nvPr/>
            </p:nvSpPr>
            <p:spPr>
              <a:xfrm>
                <a:off x="31922694" y="12930560"/>
                <a:ext cx="626742" cy="587984"/>
              </a:xfrm>
              <a:prstGeom prst="triangle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25589221" y="9224127"/>
                <a:ext cx="32856" cy="547546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itle 1"/>
              <p:cNvSpPr txBox="1">
                <a:spLocks/>
              </p:cNvSpPr>
              <p:nvPr/>
            </p:nvSpPr>
            <p:spPr>
              <a:xfrm rot="16200000">
                <a:off x="24364781" y="11049688"/>
                <a:ext cx="1887714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dirty="0" smtClean="0">
                    <a:latin typeface="Encode Sans Normal" panose="02000000000000000000"/>
                  </a:rPr>
                  <a:t>Year</a:t>
                </a:r>
                <a:endParaRPr lang="en-US" sz="2000" dirty="0">
                  <a:latin typeface="Encode Sans Normal" panose="02000000000000000000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25659578" y="14675371"/>
                <a:ext cx="10411858" cy="86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itle 1"/>
            <p:cNvSpPr txBox="1">
              <a:spLocks/>
            </p:cNvSpPr>
            <p:nvPr/>
          </p:nvSpPr>
          <p:spPr>
            <a:xfrm>
              <a:off x="29433428" y="14339667"/>
              <a:ext cx="368586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 smtClean="0">
                  <a:latin typeface="Encode Sans Normal" panose="02000000000000000000"/>
                </a:rPr>
                <a:t>Ship Type</a:t>
              </a:r>
              <a:endParaRPr lang="en-US" sz="2000" dirty="0">
                <a:latin typeface="Encode Sans Normal" panose="02000000000000000000"/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25853593" y="12977737"/>
            <a:ext cx="64670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Encode Sans Normal" panose="02000000000000000000"/>
              </a:rPr>
              <a:t>This probabilistic model fits a probability distribution to each class of data and determines the probability that a new point belongs to each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Encode Sans Normal" panose="02000000000000000000"/>
              </a:rPr>
              <a:t>Implemented using </a:t>
            </a:r>
            <a:r>
              <a:rPr lang="en-US" sz="2800" dirty="0" err="1" smtClean="0">
                <a:latin typeface="Encode Sans Normal" panose="02000000000000000000"/>
              </a:rPr>
              <a:t>sci</a:t>
            </a:r>
            <a:r>
              <a:rPr lang="en-US" sz="2800" dirty="0" smtClean="0">
                <a:latin typeface="Encode Sans Normal" panose="02000000000000000000"/>
              </a:rPr>
              <a:t>-kit-learn</a:t>
            </a:r>
            <a:endParaRPr lang="en-US" sz="2800" dirty="0">
              <a:latin typeface="Encode Sans Normal" panose="0200000000000000000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2996773" y="8689083"/>
            <a:ext cx="77513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Encode Sans Normal" panose="02000000000000000000" pitchFamily="2" charset="0"/>
              </a:rPr>
              <a:t>Decision Trees Classification</a:t>
            </a:r>
            <a:endParaRPr lang="en-US" sz="2800" b="1" dirty="0">
              <a:latin typeface="Encode Sans Normal" panose="02000000000000000000" pitchFamily="2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3050912" y="9404228"/>
            <a:ext cx="93294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Encode Sans Normal" panose="02000000000000000000"/>
              </a:rPr>
              <a:t>A decision </a:t>
            </a:r>
            <a:r>
              <a:rPr lang="en-US" sz="2800" dirty="0">
                <a:latin typeface="Encode Sans Normal" panose="02000000000000000000"/>
              </a:rPr>
              <a:t>t</a:t>
            </a:r>
            <a:r>
              <a:rPr lang="en-US" sz="2800" dirty="0" smtClean="0">
                <a:latin typeface="Encode Sans Normal" panose="02000000000000000000"/>
              </a:rPr>
              <a:t>ree (a predictive model) was also fit to the data using </a:t>
            </a:r>
            <a:r>
              <a:rPr lang="en-US" sz="2800" dirty="0" err="1" smtClean="0">
                <a:latin typeface="Encode Sans Normal" panose="02000000000000000000"/>
              </a:rPr>
              <a:t>sci</a:t>
            </a:r>
            <a:r>
              <a:rPr lang="en-US" sz="2800" dirty="0" smtClean="0">
                <a:latin typeface="Encode Sans Normal" panose="02000000000000000000"/>
              </a:rPr>
              <a:t>-kit-learn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Encode Sans Normal" panose="02000000000000000000"/>
              </a:rPr>
              <a:t>A simplified example of how a decision tree works is shown below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2967437" y="11309608"/>
            <a:ext cx="9920064" cy="4493047"/>
            <a:chOff x="33144121" y="12235577"/>
            <a:chExt cx="9920064" cy="4493047"/>
          </a:xfrm>
        </p:grpSpPr>
        <p:grpSp>
          <p:nvGrpSpPr>
            <p:cNvPr id="86" name="Group 85"/>
            <p:cNvGrpSpPr/>
            <p:nvPr/>
          </p:nvGrpSpPr>
          <p:grpSpPr>
            <a:xfrm>
              <a:off x="33771909" y="12235577"/>
              <a:ext cx="9111411" cy="4444054"/>
              <a:chOff x="34066952" y="12462792"/>
              <a:chExt cx="9111411" cy="4444054"/>
            </a:xfrm>
          </p:grpSpPr>
          <p:sp>
            <p:nvSpPr>
              <p:cNvPr id="127" name="Title 1"/>
              <p:cNvSpPr txBox="1">
                <a:spLocks/>
              </p:cNvSpPr>
              <p:nvPr/>
            </p:nvSpPr>
            <p:spPr>
              <a:xfrm rot="2652283">
                <a:off x="34066952" y="15611249"/>
                <a:ext cx="2757457" cy="84441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dirty="0" smtClean="0">
                    <a:latin typeface="Encode Sans Normal" panose="02000000000000000000"/>
                  </a:rPr>
                  <a:t>Schooner</a:t>
                </a:r>
                <a:endParaRPr lang="en-US" sz="2000" dirty="0">
                  <a:latin typeface="Encode Sans Normal" panose="02000000000000000000"/>
                </a:endParaRPr>
              </a:p>
            </p:txBody>
          </p:sp>
          <p:sp>
            <p:nvSpPr>
              <p:cNvPr id="153" name="Title 1"/>
              <p:cNvSpPr txBox="1">
                <a:spLocks/>
              </p:cNvSpPr>
              <p:nvPr/>
            </p:nvSpPr>
            <p:spPr>
              <a:xfrm rot="821530">
                <a:off x="37186785" y="16062432"/>
                <a:ext cx="2757457" cy="84441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dirty="0" smtClean="0">
                    <a:latin typeface="Encode Sans Normal" panose="02000000000000000000"/>
                  </a:rPr>
                  <a:t>Brussels</a:t>
                </a:r>
                <a:endParaRPr lang="en-US" sz="2000" dirty="0">
                  <a:latin typeface="Encode Sans Normal" panose="02000000000000000000"/>
                </a:endParaRPr>
              </a:p>
            </p:txBody>
          </p:sp>
          <p:sp>
            <p:nvSpPr>
              <p:cNvPr id="159" name="Title 1"/>
              <p:cNvSpPr txBox="1">
                <a:spLocks/>
              </p:cNvSpPr>
              <p:nvPr/>
            </p:nvSpPr>
            <p:spPr>
              <a:xfrm rot="19140351">
                <a:off x="40420906" y="12462792"/>
                <a:ext cx="2757457" cy="84441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dirty="0" smtClean="0">
                    <a:latin typeface="Encode Sans Normal" panose="02000000000000000000"/>
                  </a:rPr>
                  <a:t>London</a:t>
                </a:r>
                <a:endParaRPr lang="en-US" sz="2000" dirty="0">
                  <a:latin typeface="Encode Sans Normal" panose="02000000000000000000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33144121" y="12429508"/>
              <a:ext cx="9920064" cy="4299116"/>
              <a:chOff x="33488465" y="12656665"/>
              <a:chExt cx="9920064" cy="4299116"/>
            </a:xfrm>
          </p:grpSpPr>
          <p:sp>
            <p:nvSpPr>
              <p:cNvPr id="160" name="Title 1"/>
              <p:cNvSpPr txBox="1">
                <a:spLocks/>
              </p:cNvSpPr>
              <p:nvPr/>
            </p:nvSpPr>
            <p:spPr>
              <a:xfrm rot="1122841">
                <a:off x="40651072" y="14265662"/>
                <a:ext cx="2757457" cy="84441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dirty="0" smtClean="0">
                    <a:latin typeface="Encode Sans Normal" panose="02000000000000000000"/>
                  </a:rPr>
                  <a:t>Paris</a:t>
                </a:r>
                <a:endParaRPr lang="en-US" sz="2000" dirty="0">
                  <a:latin typeface="Encode Sans Normal" panose="02000000000000000000"/>
                </a:endParaRP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33488465" y="12656665"/>
                <a:ext cx="9572394" cy="4299116"/>
                <a:chOff x="33488465" y="12656665"/>
                <a:chExt cx="9572394" cy="4299116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33488465" y="14282845"/>
                  <a:ext cx="996977" cy="81035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atin typeface="Encode Sans Normal" panose="02000000000000000000"/>
                    </a:rPr>
                    <a:t>Ship</a:t>
                  </a:r>
                  <a:r>
                    <a:rPr lang="en-US" sz="2000" dirty="0" smtClean="0"/>
                    <a:t> </a:t>
                  </a:r>
                  <a:r>
                    <a:rPr lang="en-US" sz="2000" dirty="0" smtClean="0">
                      <a:latin typeface="Encode Sans Normal" panose="02000000000000000000"/>
                    </a:rPr>
                    <a:t>Type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35873217" y="13559446"/>
                  <a:ext cx="1809554" cy="81035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atin typeface="Encode Sans Normal" panose="02000000000000000000"/>
                    </a:rPr>
                    <a:t>Nationality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35653226" y="15506335"/>
                  <a:ext cx="1633010" cy="81035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atin typeface="Encode Sans Normal" panose="02000000000000000000"/>
                    </a:rPr>
                    <a:t>Departure Port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  <p:cxnSp>
              <p:nvCxnSpPr>
                <p:cNvPr id="125" name="Straight Arrow Connector 124"/>
                <p:cNvCxnSpPr>
                  <a:stCxn id="45" idx="3"/>
                  <a:endCxn id="123" idx="1"/>
                </p:cNvCxnSpPr>
                <p:nvPr/>
              </p:nvCxnSpPr>
              <p:spPr>
                <a:xfrm flipV="1">
                  <a:off x="34485442" y="13964623"/>
                  <a:ext cx="1387775" cy="72339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Arrow Connector 125"/>
                <p:cNvCxnSpPr>
                  <a:stCxn id="45" idx="3"/>
                  <a:endCxn id="124" idx="1"/>
                </p:cNvCxnSpPr>
                <p:nvPr/>
              </p:nvCxnSpPr>
              <p:spPr>
                <a:xfrm>
                  <a:off x="34485442" y="14688022"/>
                  <a:ext cx="1167784" cy="122349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Title 1"/>
                <p:cNvSpPr txBox="1">
                  <a:spLocks/>
                </p:cNvSpPr>
                <p:nvPr/>
              </p:nvSpPr>
              <p:spPr>
                <a:xfrm rot="20024025">
                  <a:off x="34380772" y="13373477"/>
                  <a:ext cx="2757457" cy="84441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sz="2000" dirty="0" smtClean="0">
                      <a:latin typeface="Encode Sans Normal" panose="02000000000000000000"/>
                    </a:rPr>
                    <a:t>Frigate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  <p:cxnSp>
              <p:nvCxnSpPr>
                <p:cNvPr id="129" name="Straight Arrow Connector 128"/>
                <p:cNvCxnSpPr>
                  <a:stCxn id="123" idx="3"/>
                </p:cNvCxnSpPr>
                <p:nvPr/>
              </p:nvCxnSpPr>
              <p:spPr>
                <a:xfrm flipV="1">
                  <a:off x="37682771" y="13118683"/>
                  <a:ext cx="1014497" cy="84594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>
                  <a:stCxn id="123" idx="3"/>
                </p:cNvCxnSpPr>
                <p:nvPr/>
              </p:nvCxnSpPr>
              <p:spPr>
                <a:xfrm>
                  <a:off x="37682771" y="13964623"/>
                  <a:ext cx="867680" cy="79911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>
                  <a:stCxn id="123" idx="3"/>
                </p:cNvCxnSpPr>
                <p:nvPr/>
              </p:nvCxnSpPr>
              <p:spPr>
                <a:xfrm>
                  <a:off x="37682771" y="13964623"/>
                  <a:ext cx="1357153" cy="4904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Title 1"/>
                <p:cNvSpPr txBox="1">
                  <a:spLocks/>
                </p:cNvSpPr>
                <p:nvPr/>
              </p:nvSpPr>
              <p:spPr>
                <a:xfrm>
                  <a:off x="37837858" y="13438431"/>
                  <a:ext cx="1557424" cy="84441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sz="2000" dirty="0" smtClean="0">
                      <a:latin typeface="Encode Sans Normal" panose="02000000000000000000"/>
                    </a:rPr>
                    <a:t>Spanish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  <p:sp>
              <p:nvSpPr>
                <p:cNvPr id="136" name="Title 1"/>
                <p:cNvSpPr txBox="1">
                  <a:spLocks/>
                </p:cNvSpPr>
                <p:nvPr/>
              </p:nvSpPr>
              <p:spPr>
                <a:xfrm rot="19188245">
                  <a:off x="37572275" y="12928852"/>
                  <a:ext cx="1254284" cy="84441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sz="2000" dirty="0" smtClean="0">
                      <a:latin typeface="Encode Sans Normal" panose="02000000000000000000"/>
                    </a:rPr>
                    <a:t>Dutch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  <p:sp>
              <p:nvSpPr>
                <p:cNvPr id="137" name="Title 1"/>
                <p:cNvSpPr txBox="1">
                  <a:spLocks/>
                </p:cNvSpPr>
                <p:nvPr/>
              </p:nvSpPr>
              <p:spPr>
                <a:xfrm rot="2525271">
                  <a:off x="37461709" y="14133612"/>
                  <a:ext cx="1254284" cy="84441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sz="2000" dirty="0" smtClean="0">
                      <a:latin typeface="Encode Sans Normal" panose="02000000000000000000"/>
                    </a:rPr>
                    <a:t>French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38550451" y="14436967"/>
                  <a:ext cx="1022602" cy="81035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atin typeface="Encode Sans Normal" panose="02000000000000000000"/>
                    </a:rPr>
                    <a:t>Slave Ship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39030040" y="13591906"/>
                  <a:ext cx="1788144" cy="81035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atin typeface="Encode Sans Normal" panose="02000000000000000000"/>
                    </a:rPr>
                    <a:t>Departure Port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38734388" y="12656665"/>
                  <a:ext cx="1614910" cy="88143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atin typeface="Encode Sans Normal" panose="02000000000000000000"/>
                    </a:rPr>
                    <a:t>Not</a:t>
                  </a:r>
                </a:p>
                <a:p>
                  <a:pPr algn="ctr"/>
                  <a:r>
                    <a:rPr lang="en-US" sz="2000" dirty="0" smtClean="0">
                      <a:latin typeface="Encode Sans Normal" panose="02000000000000000000"/>
                    </a:rPr>
                    <a:t>Slave Ship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37286236" y="15897546"/>
                  <a:ext cx="1264215" cy="3643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Arrow Connector 149"/>
                <p:cNvCxnSpPr/>
                <p:nvPr/>
              </p:nvCxnSpPr>
              <p:spPr>
                <a:xfrm flipV="1">
                  <a:off x="37240684" y="15609586"/>
                  <a:ext cx="3108614" cy="2879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Title 1"/>
                <p:cNvSpPr txBox="1">
                  <a:spLocks/>
                </p:cNvSpPr>
                <p:nvPr/>
              </p:nvSpPr>
              <p:spPr>
                <a:xfrm rot="21376786">
                  <a:off x="37466143" y="15164755"/>
                  <a:ext cx="2757457" cy="84441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sz="2000" dirty="0" smtClean="0">
                      <a:latin typeface="Encode Sans Normal" panose="02000000000000000000"/>
                    </a:rPr>
                    <a:t>Cape of Good Hope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38491812" y="16074351"/>
                  <a:ext cx="1580459" cy="88143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atin typeface="Encode Sans Normal" panose="02000000000000000000"/>
                    </a:rPr>
                    <a:t>Not</a:t>
                  </a:r>
                </a:p>
                <a:p>
                  <a:pPr algn="ctr"/>
                  <a:r>
                    <a:rPr lang="en-US" sz="2000" dirty="0" smtClean="0">
                      <a:latin typeface="Encode Sans Normal" panose="02000000000000000000"/>
                    </a:rPr>
                    <a:t>Slave Ship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40269489" y="15121098"/>
                  <a:ext cx="1086584" cy="81035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atin typeface="Encode Sans Normal" panose="02000000000000000000"/>
                    </a:rPr>
                    <a:t>Slave Ship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  <p:cxnSp>
              <p:nvCxnSpPr>
                <p:cNvPr id="157" name="Straight Arrow Connector 156"/>
                <p:cNvCxnSpPr>
                  <a:stCxn id="143" idx="3"/>
                </p:cNvCxnSpPr>
                <p:nvPr/>
              </p:nvCxnSpPr>
              <p:spPr>
                <a:xfrm flipV="1">
                  <a:off x="40818184" y="13301983"/>
                  <a:ext cx="766400" cy="695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Rectangle 161"/>
                <p:cNvSpPr/>
                <p:nvPr/>
              </p:nvSpPr>
              <p:spPr>
                <a:xfrm>
                  <a:off x="41579871" y="12903756"/>
                  <a:ext cx="1131760" cy="81035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atin typeface="Encode Sans Normal" panose="02000000000000000000"/>
                    </a:rPr>
                    <a:t>Slave Ship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  <p:cxnSp>
              <p:nvCxnSpPr>
                <p:cNvPr id="163" name="Straight Arrow Connector 162"/>
                <p:cNvCxnSpPr>
                  <a:stCxn id="143" idx="3"/>
                </p:cNvCxnSpPr>
                <p:nvPr/>
              </p:nvCxnSpPr>
              <p:spPr>
                <a:xfrm>
                  <a:off x="40818184" y="13997083"/>
                  <a:ext cx="667553" cy="27557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Rectangle 167"/>
                <p:cNvSpPr/>
                <p:nvPr/>
              </p:nvSpPr>
              <p:spPr>
                <a:xfrm>
                  <a:off x="41460131" y="13954594"/>
                  <a:ext cx="1600728" cy="88143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atin typeface="Encode Sans Normal" panose="02000000000000000000"/>
                    </a:rPr>
                    <a:t>Not</a:t>
                  </a:r>
                </a:p>
                <a:p>
                  <a:pPr algn="ctr"/>
                  <a:r>
                    <a:rPr lang="en-US" sz="2000" dirty="0" smtClean="0">
                      <a:latin typeface="Encode Sans Normal" panose="02000000000000000000"/>
                    </a:rPr>
                    <a:t>Slave Ship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</p:grpSp>
        </p:grpSp>
      </p:grpSp>
      <p:grpSp>
        <p:nvGrpSpPr>
          <p:cNvPr id="175" name="Group 174"/>
          <p:cNvGrpSpPr/>
          <p:nvPr/>
        </p:nvGrpSpPr>
        <p:grpSpPr>
          <a:xfrm>
            <a:off x="34287595" y="27260980"/>
            <a:ext cx="24351052" cy="4993856"/>
            <a:chOff x="32950174" y="22073791"/>
            <a:chExt cx="13891225" cy="9438431"/>
          </a:xfrm>
        </p:grpSpPr>
        <p:sp>
          <p:nvSpPr>
            <p:cNvPr id="176" name="Rectangle 175"/>
            <p:cNvSpPr/>
            <p:nvPr/>
          </p:nvSpPr>
          <p:spPr>
            <a:xfrm>
              <a:off x="32975376" y="24227051"/>
              <a:ext cx="4898376" cy="7285171"/>
            </a:xfrm>
            <a:prstGeom prst="rect">
              <a:avLst/>
            </a:prstGeom>
            <a:noFill/>
            <a:ln w="76200">
              <a:solidFill>
                <a:srgbClr val="330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006F"/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2950174" y="22073791"/>
              <a:ext cx="13891225" cy="2260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 smtClean="0">
                  <a:latin typeface="Encode Sans Normal" panose="02000000000000000000" pitchFamily="2" charset="0"/>
                </a:rPr>
                <a:t>REFERENCES</a:t>
              </a:r>
              <a:endParaRPr lang="en-US" sz="8000" dirty="0">
                <a:latin typeface="Encode Sans Normal" panose="02000000000000000000" pitchFamily="2" charset="0"/>
              </a:endParaRPr>
            </a:p>
          </p:txBody>
        </p:sp>
      </p:grpSp>
      <p:sp>
        <p:nvSpPr>
          <p:cNvPr id="179" name="Rectangle 178"/>
          <p:cNvSpPr/>
          <p:nvPr/>
        </p:nvSpPr>
        <p:spPr>
          <a:xfrm>
            <a:off x="34410846" y="28720732"/>
            <a:ext cx="8359611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 smtClean="0">
                <a:latin typeface="Encode Sans Normal" panose="02000000000000000000" pitchFamily="2" charset="0"/>
              </a:rPr>
              <a:t>CLIWOC </a:t>
            </a:r>
            <a:r>
              <a:rPr lang="en-US" sz="2800" b="1" dirty="0">
                <a:latin typeface="Encode Sans Normal" panose="02000000000000000000" pitchFamily="2" charset="0"/>
              </a:rPr>
              <a:t>Database: </a:t>
            </a:r>
            <a:r>
              <a:rPr lang="en-US" sz="2800" i="1" dirty="0">
                <a:latin typeface="Encode Sans Normal" panose="02000000000000000000" pitchFamily="2" charset="0"/>
              </a:rPr>
              <a:t>http://</a:t>
            </a:r>
            <a:r>
              <a:rPr lang="en-US" sz="2800" i="1" dirty="0" smtClean="0">
                <a:latin typeface="Encode Sans Normal" panose="02000000000000000000" pitchFamily="2" charset="0"/>
              </a:rPr>
              <a:t>pendientedemigracion.ucm.es/info/cliwoc</a:t>
            </a:r>
          </a:p>
          <a:p>
            <a:pPr>
              <a:spcAft>
                <a:spcPts val="1200"/>
              </a:spcAft>
            </a:pPr>
            <a:r>
              <a:rPr lang="en-US" sz="2800" b="1" dirty="0">
                <a:latin typeface="Encode Sans Normal" panose="02000000000000000000" pitchFamily="2" charset="0"/>
              </a:rPr>
              <a:t>Trans-Atlantic Slave Trade </a:t>
            </a:r>
            <a:r>
              <a:rPr lang="en-US" sz="2800" b="1" dirty="0" smtClean="0">
                <a:latin typeface="Encode Sans Normal" panose="02000000000000000000" pitchFamily="2" charset="0"/>
              </a:rPr>
              <a:t>Database: </a:t>
            </a:r>
            <a:r>
              <a:rPr lang="en-US" sz="2800" dirty="0" err="1" smtClean="0">
                <a:latin typeface="Encode Sans Normal" panose="02000000000000000000" pitchFamily="2" charset="0"/>
              </a:rPr>
              <a:t>www.slavevoyages.org</a:t>
            </a:r>
            <a:endParaRPr lang="en-US" sz="2800" dirty="0" smtClean="0">
              <a:latin typeface="Encode Sans Normal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latin typeface="Encode Sans Normal" panose="02000000000000000000" pitchFamily="2" charset="0"/>
              </a:rPr>
              <a:t>Code Repository: </a:t>
            </a:r>
            <a:r>
              <a:rPr lang="en-US" sz="2800" i="1" dirty="0" smtClean="0">
                <a:latin typeface="Encode Sans Normal" panose="02000000000000000000" pitchFamily="2" charset="0"/>
              </a:rPr>
              <a:t>https://github.com/clarka34/exploring-ship-logbooks</a:t>
            </a:r>
          </a:p>
          <a:p>
            <a:endParaRPr lang="en-US" sz="2800" dirty="0" smtClean="0">
              <a:latin typeface="Encode Sans Normal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Encode Sans Normal" panose="02000000000000000000" pitchFamily="2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2800" dirty="0">
              <a:latin typeface="Encode Sans Normal" panose="02000000000000000000" pitchFamily="2" charset="0"/>
            </a:endParaRPr>
          </a:p>
          <a:p>
            <a:endParaRPr lang="en-US" sz="3600" dirty="0">
              <a:latin typeface="Encode Sans Normal" panose="02000000000000000000" pitchFamily="2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34311268" y="18406225"/>
            <a:ext cx="8586760" cy="8711344"/>
          </a:xfrm>
          <a:prstGeom prst="rect">
            <a:avLst/>
          </a:prstGeom>
          <a:noFill/>
          <a:ln w="76200">
            <a:solidFill>
              <a:srgbClr val="33006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006F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4165156" y="17315367"/>
            <a:ext cx="168520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Encode Sans Normal" panose="02000000000000000000" pitchFamily="2" charset="0"/>
              </a:rPr>
              <a:t>FUTURE WORK</a:t>
            </a:r>
            <a:endParaRPr lang="en-US" sz="8000" dirty="0">
              <a:latin typeface="Encode Sans Normal" panose="02000000000000000000" pitchFamily="2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4499291" y="18749800"/>
            <a:ext cx="8251726" cy="8079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>
                <a:latin typeface="Encode Sans Normal" panose="02000000000000000000"/>
              </a:rPr>
              <a:t>The classification algorithms used did not effectively classify ships as related or unrelated to the slave trade. Several future improvements could help to resolve this issue: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Encode Sans Normal" panose="02000000000000000000"/>
              </a:rPr>
              <a:t>Addition of more negative training data – </a:t>
            </a:r>
            <a:r>
              <a:rPr lang="en-US" sz="2800" dirty="0" smtClean="0">
                <a:latin typeface="Encode Sans Normal" panose="02000000000000000000"/>
              </a:rPr>
              <a:t>The training data for non-slave trade related voyages was much smaller than the slave-trade related voyages data. There are ongoing data collection projects that could provide this data.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Encode Sans Normal" panose="02000000000000000000"/>
              </a:rPr>
              <a:t>Translation</a:t>
            </a:r>
            <a:r>
              <a:rPr lang="en-US" sz="2800" dirty="0" smtClean="0">
                <a:latin typeface="Encode Sans Normal" panose="02000000000000000000"/>
              </a:rPr>
              <a:t> – The logs are in different languages. Use of the google-translate API (which is not free to use) could do a better job at matching similar voyages than fuzzy string matching  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Encode Sans Normal" panose="02000000000000000000"/>
              </a:rPr>
              <a:t>Location – </a:t>
            </a:r>
            <a:r>
              <a:rPr lang="en-US" sz="2800" dirty="0" smtClean="0">
                <a:latin typeface="Encode Sans Normal" panose="02000000000000000000"/>
              </a:rPr>
              <a:t>Latitude and longitude of voyages could be used as an additional classification parameter</a:t>
            </a:r>
            <a:endParaRPr lang="en-US" sz="2800" b="1" dirty="0">
              <a:latin typeface="Encode Sans Normal" panose="0200000000000000000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32537400" y="8261623"/>
            <a:ext cx="0" cy="8846269"/>
          </a:xfrm>
          <a:prstGeom prst="line">
            <a:avLst/>
          </a:prstGeom>
          <a:ln>
            <a:solidFill>
              <a:srgbClr val="330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25450800" y="8261623"/>
            <a:ext cx="0" cy="8846269"/>
          </a:xfrm>
          <a:prstGeom prst="line">
            <a:avLst/>
          </a:prstGeom>
          <a:ln>
            <a:solidFill>
              <a:srgbClr val="330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5581" y="14029813"/>
            <a:ext cx="4387601" cy="3510081"/>
          </a:xfrm>
          <a:prstGeom prst="rect">
            <a:avLst/>
          </a:prstGeom>
        </p:spPr>
      </p:pic>
      <p:sp>
        <p:nvSpPr>
          <p:cNvPr id="133" name="Rectangle 132"/>
          <p:cNvSpPr/>
          <p:nvPr/>
        </p:nvSpPr>
        <p:spPr>
          <a:xfrm>
            <a:off x="1229631" y="24045032"/>
            <a:ext cx="50128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Encode Sans Normal" panose="02000000000000000000" pitchFamily="2" charset="0"/>
              </a:rPr>
              <a:t>1. Clean CLIWOC Data</a:t>
            </a:r>
            <a:endParaRPr lang="en-US" sz="2800" b="1" dirty="0">
              <a:latin typeface="Encode Sans Normal" panose="02000000000000000000" pitchFamily="2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167384" y="26249243"/>
            <a:ext cx="91542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Encode Sans Normal" panose="02000000000000000000" pitchFamily="2" charset="0"/>
              </a:rPr>
              <a:t>2. Clean Trans-Atlantic Slave Trade Data</a:t>
            </a:r>
            <a:endParaRPr lang="en-US" sz="2800" b="1" dirty="0">
              <a:latin typeface="Encode Sans Normal" panose="02000000000000000000" pitchFamily="2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219200" y="31126093"/>
            <a:ext cx="16419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Encode Sans Normal" panose="02000000000000000000"/>
              </a:rPr>
              <a:t>Encoded the data using either a label encoder or a one hot encoder depending on the classification algorithm used</a:t>
            </a:r>
            <a:endParaRPr lang="en-US" sz="2800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1167384" y="26896770"/>
            <a:ext cx="219456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Encode Sans Normal" panose="02000000000000000000"/>
              </a:rPr>
              <a:t>Explored the different columns to find columns that were also in the CLIWOC data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Encode Sans Normal" panose="02000000000000000000"/>
              </a:rPr>
              <a:t>Isolated </a:t>
            </a:r>
            <a:r>
              <a:rPr lang="en-US" sz="2800" dirty="0">
                <a:latin typeface="Encode Sans Normal" panose="02000000000000000000"/>
              </a:rPr>
              <a:t>the columns of interest to be used in the classification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185120" y="28036360"/>
            <a:ext cx="67733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Encode Sans Normal" panose="02000000000000000000" pitchFamily="2" charset="0"/>
              </a:rPr>
              <a:t>3</a:t>
            </a:r>
            <a:r>
              <a:rPr lang="en-US" sz="2800" b="1" dirty="0" smtClean="0">
                <a:latin typeface="Encode Sans Normal" panose="02000000000000000000" pitchFamily="2" charset="0"/>
              </a:rPr>
              <a:t>. Join two data sets</a:t>
            </a:r>
            <a:endParaRPr lang="en-US" sz="2800" b="1" dirty="0">
              <a:latin typeface="Encode Sans Normal" panose="02000000000000000000" pitchFamily="2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32182" y="28580544"/>
            <a:ext cx="219456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Encode Sans Normal" panose="02000000000000000000"/>
              </a:rPr>
              <a:t>Joined the two data sets and cleaned</a:t>
            </a:r>
          </a:p>
          <a:p>
            <a:r>
              <a:rPr lang="en-US" sz="2800" dirty="0">
                <a:latin typeface="Encode Sans Normal" panose="02000000000000000000"/>
              </a:rPr>
              <a:t>      ⌲ converted all strings to lower case</a:t>
            </a:r>
          </a:p>
          <a:p>
            <a:r>
              <a:rPr lang="en-US" sz="2800" dirty="0">
                <a:latin typeface="Encode Sans Normal" panose="02000000000000000000"/>
              </a:rPr>
              <a:t>      ⌲ removed trailing whitespace</a:t>
            </a:r>
          </a:p>
          <a:p>
            <a:r>
              <a:rPr lang="en-US" sz="2800" dirty="0">
                <a:latin typeface="Encode Sans Normal" panose="02000000000000000000"/>
              </a:rPr>
              <a:t>      ⌲ matched column names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1148334" y="30499649"/>
            <a:ext cx="67733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Encode Sans Normal" panose="02000000000000000000" pitchFamily="2" charset="0"/>
              </a:rPr>
              <a:t>4. Encode data for classification</a:t>
            </a:r>
            <a:endParaRPr lang="en-US" sz="2800" b="1" dirty="0">
              <a:latin typeface="Encode Sans Normal" panose="02000000000000000000" pitchFamily="2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9686890" y="18622405"/>
            <a:ext cx="26697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Encode Sans Normal" panose="02000000000000000000" pitchFamily="2" charset="0"/>
              </a:rPr>
              <a:t>Naïve Bayes</a:t>
            </a:r>
            <a:endParaRPr lang="en-US" sz="2800" b="1" dirty="0">
              <a:latin typeface="Encode Sans Normal" panose="02000000000000000000" pitchFamily="2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7327597" y="18622405"/>
            <a:ext cx="2972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Encode Sans Normal" panose="02000000000000000000" pitchFamily="2" charset="0"/>
              </a:rPr>
              <a:t>Decision Trees</a:t>
            </a:r>
            <a:endParaRPr lang="en-US" sz="2800" b="1" dirty="0">
              <a:latin typeface="Encode Sans Normal" panose="02000000000000000000" pitchFamily="2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25443147" y="19161921"/>
            <a:ext cx="72879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Encode Sans Normal" panose="02000000000000000000"/>
              </a:rPr>
              <a:t>99% of validation set 1 were classified correctly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Encode Sans Normal" panose="02000000000000000000"/>
              </a:rPr>
              <a:t>5.6% of validation set 2 were classified correctly</a:t>
            </a:r>
            <a:endParaRPr lang="en-US" sz="2800" dirty="0">
              <a:latin typeface="Encode Sans Normal" panose="0200000000000000000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7875109" y="19193844"/>
            <a:ext cx="72879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Encode Sans Normal" panose="02000000000000000000"/>
              </a:rPr>
              <a:t>100% of validation set 1 were classified correctly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Encode Sans Normal" panose="02000000000000000000"/>
              </a:rPr>
              <a:t>0% of validation set 2 were classified correctly</a:t>
            </a:r>
            <a:endParaRPr lang="en-US" sz="2800" dirty="0">
              <a:latin typeface="Encode Sans Normal" panose="0200000000000000000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3"/>
          <a:stretch/>
        </p:blipFill>
        <p:spPr>
          <a:xfrm>
            <a:off x="25305176" y="26505895"/>
            <a:ext cx="8527406" cy="55743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8372" y="21355213"/>
            <a:ext cx="8648199" cy="56028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8" name="TextBox 137"/>
          <p:cNvSpPr txBox="1"/>
          <p:nvPr/>
        </p:nvSpPr>
        <p:spPr>
          <a:xfrm>
            <a:off x="26903765" y="23096991"/>
            <a:ext cx="7287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Encode Sans Normal" panose="02000000000000000000"/>
              </a:rPr>
              <a:t>Trajectories of CLIWOC ships with logs that directly mentioned slaves</a:t>
            </a:r>
            <a:endParaRPr lang="en-US" sz="2800" i="1" dirty="0">
              <a:latin typeface="Encode Sans Normal" panose="0200000000000000000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7927049" y="28950637"/>
            <a:ext cx="7287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Encode Sans Normal" panose="02000000000000000000"/>
              </a:rPr>
              <a:t>Trajectories of CLIWOC ships classified as slave ships by decision trees classifier</a:t>
            </a:r>
            <a:endParaRPr lang="en-US" sz="2800" i="1" dirty="0">
              <a:latin typeface="Encode Sans Normal" panose="02000000000000000000"/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 flipH="1">
            <a:off x="17648020" y="21064149"/>
            <a:ext cx="16413380" cy="43251"/>
          </a:xfrm>
          <a:prstGeom prst="line">
            <a:avLst/>
          </a:prstGeom>
          <a:ln>
            <a:solidFill>
              <a:srgbClr val="330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3489" y="18718137"/>
            <a:ext cx="4405202" cy="352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8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7425</TotalTime>
  <Words>717</Words>
  <Application>Microsoft Office PowerPoint</Application>
  <PresentationFormat>Custom</PresentationFormat>
  <Paragraphs>113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Encode Sans Normal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Grear</dc:creator>
  <cp:lastModifiedBy>Emma Cotter</cp:lastModifiedBy>
  <cp:revision>78</cp:revision>
  <dcterms:created xsi:type="dcterms:W3CDTF">2015-10-02T19:02:36Z</dcterms:created>
  <dcterms:modified xsi:type="dcterms:W3CDTF">2016-03-16T01:40:57Z</dcterms:modified>
</cp:coreProperties>
</file>