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77" r:id="rId5"/>
    <p:sldId id="280" r:id="rId6"/>
    <p:sldId id="278" r:id="rId7"/>
    <p:sldId id="279" r:id="rId8"/>
    <p:sldId id="259" r:id="rId9"/>
    <p:sldId id="276" r:id="rId10"/>
    <p:sldId id="272" r:id="rId11"/>
    <p:sldId id="266" r:id="rId12"/>
    <p:sldId id="267" r:id="rId13"/>
    <p:sldId id="268" r:id="rId14"/>
    <p:sldId id="274" r:id="rId15"/>
    <p:sldId id="282" r:id="rId16"/>
    <p:sldId id="260" r:id="rId17"/>
    <p:sldId id="261" r:id="rId18"/>
    <p:sldId id="262" r:id="rId19"/>
    <p:sldId id="263" r:id="rId20"/>
    <p:sldId id="265" r:id="rId21"/>
    <p:sldId id="281" r:id="rId22"/>
    <p:sldId id="284" r:id="rId23"/>
    <p:sldId id="28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30B574-46C3-42CB-9C8C-9368BC7B7163}">
          <p14:sldIdLst>
            <p14:sldId id="256"/>
            <p14:sldId id="273"/>
            <p14:sldId id="257"/>
            <p14:sldId id="277"/>
            <p14:sldId id="280"/>
            <p14:sldId id="278"/>
            <p14:sldId id="279"/>
            <p14:sldId id="259"/>
            <p14:sldId id="276"/>
            <p14:sldId id="272"/>
            <p14:sldId id="266"/>
            <p14:sldId id="267"/>
            <p14:sldId id="268"/>
            <p14:sldId id="274"/>
            <p14:sldId id="282"/>
            <p14:sldId id="260"/>
            <p14:sldId id="261"/>
            <p14:sldId id="262"/>
            <p14:sldId id="263"/>
            <p14:sldId id="265"/>
            <p14:sldId id="281"/>
            <p14:sldId id="284"/>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ailwindcss.com/docs/guides/create-react-a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Document_Object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7874" y="298748"/>
            <a:ext cx="7341915" cy="2237188"/>
          </a:xfrm>
        </p:spPr>
        <p:txBody>
          <a:bodyPr/>
          <a:lstStyle/>
          <a:p>
            <a:pPr algn="ctr"/>
            <a:r>
              <a:rPr lang="en-ZA" b="1" dirty="0" err="1">
                <a:solidFill>
                  <a:schemeClr val="tx1"/>
                </a:solidFill>
              </a:rPr>
              <a:t>ReactJS</a:t>
            </a:r>
            <a:r>
              <a:rPr lang="en-ZA" b="1" dirty="0">
                <a:solidFill>
                  <a:schemeClr val="tx1"/>
                </a:solidFill>
              </a:rPr>
              <a:t> Web-UI development</a:t>
            </a:r>
            <a:endParaRPr lang="en-US" b="1" dirty="0">
              <a:solidFill>
                <a:schemeClr val="tx1"/>
              </a:solidFill>
            </a:endParaRPr>
          </a:p>
        </p:txBody>
      </p:sp>
      <p:pic>
        <p:nvPicPr>
          <p:cNvPr id="1026" name="Picture 2" descr="Lod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554" y="4144617"/>
            <a:ext cx="4340085" cy="11793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inja Academy | React Crash Course - Learn React JS in 5 Min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953" y="3541209"/>
            <a:ext cx="3534972" cy="26512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169841-EC84-48FF-9417-2FF2DEB800AA}"/>
              </a:ext>
            </a:extLst>
          </p:cNvPr>
          <p:cNvSpPr txBox="1"/>
          <p:nvPr/>
        </p:nvSpPr>
        <p:spPr>
          <a:xfrm>
            <a:off x="4503264" y="2853906"/>
            <a:ext cx="3114261" cy="369332"/>
          </a:xfrm>
          <a:prstGeom prst="rect">
            <a:avLst/>
          </a:prstGeom>
          <a:noFill/>
        </p:spPr>
        <p:txBody>
          <a:bodyPr wrap="square" rtlCol="0">
            <a:spAutoFit/>
          </a:bodyPr>
          <a:lstStyle/>
          <a:p>
            <a:r>
              <a:rPr lang="en-US" dirty="0"/>
              <a:t>Duration: 2 hours</a:t>
            </a:r>
          </a:p>
        </p:txBody>
      </p:sp>
    </p:spTree>
    <p:extLst>
      <p:ext uri="{BB962C8B-B14F-4D97-AF65-F5344CB8AC3E}">
        <p14:creationId xmlns:p14="http://schemas.microsoft.com/office/powerpoint/2010/main" val="19571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2DE6-6629-46A8-BBB6-B803D34E70EA}"/>
              </a:ext>
            </a:extLst>
          </p:cNvPr>
          <p:cNvSpPr>
            <a:spLocks noGrp="1"/>
          </p:cNvSpPr>
          <p:nvPr>
            <p:ph type="title"/>
          </p:nvPr>
        </p:nvSpPr>
        <p:spPr/>
        <p:txBody>
          <a:bodyPr/>
          <a:lstStyle/>
          <a:p>
            <a:r>
              <a:rPr lang="en-US" dirty="0"/>
              <a:t>JavaScript Functions</a:t>
            </a:r>
          </a:p>
        </p:txBody>
      </p:sp>
      <p:sp>
        <p:nvSpPr>
          <p:cNvPr id="3" name="Content Placeholder 2">
            <a:extLst>
              <a:ext uri="{FF2B5EF4-FFF2-40B4-BE49-F238E27FC236}">
                <a16:creationId xmlns:a16="http://schemas.microsoft.com/office/drawing/2014/main" id="{6603FB4F-6101-4565-B5A9-69B118FBCB63}"/>
              </a:ext>
            </a:extLst>
          </p:cNvPr>
          <p:cNvSpPr>
            <a:spLocks noGrp="1"/>
          </p:cNvSpPr>
          <p:nvPr>
            <p:ph idx="1"/>
          </p:nvPr>
        </p:nvSpPr>
        <p:spPr>
          <a:xfrm>
            <a:off x="1104293" y="1482466"/>
            <a:ext cx="8946541" cy="4195481"/>
          </a:xfrm>
        </p:spPr>
        <p:txBody>
          <a:bodyPr/>
          <a:lstStyle/>
          <a:p>
            <a:r>
              <a:rPr lang="en-US" dirty="0"/>
              <a:t>A JavaScript function is a block of code designed to perform a particular task. A function in JavaScript is like a procedure, a set of statements that perform tasks or calculate values. For a procedure to qualify as a function, it should take some input and return an output where there is a relationship between the input and the output. To use a function, you must define it somewhere in the scope from which you wish to call it.</a:t>
            </a:r>
          </a:p>
          <a:p>
            <a:r>
              <a:rPr lang="en-US" dirty="0"/>
              <a:t>Examples</a:t>
            </a:r>
          </a:p>
          <a:p>
            <a:pPr marL="0" indent="0">
              <a:buNone/>
            </a:pPr>
            <a:endParaRPr lang="en-US" dirty="0"/>
          </a:p>
        </p:txBody>
      </p:sp>
      <p:pic>
        <p:nvPicPr>
          <p:cNvPr id="7" name="Picture 6" descr="A picture containing logo&#10;&#10;Description automatically generated">
            <a:extLst>
              <a:ext uri="{FF2B5EF4-FFF2-40B4-BE49-F238E27FC236}">
                <a16:creationId xmlns:a16="http://schemas.microsoft.com/office/drawing/2014/main" id="{174F4C04-B596-4FBB-A9F3-0174088292A8}"/>
              </a:ext>
            </a:extLst>
          </p:cNvPr>
          <p:cNvPicPr>
            <a:picLocks noChangeAspect="1"/>
          </p:cNvPicPr>
          <p:nvPr/>
        </p:nvPicPr>
        <p:blipFill>
          <a:blip r:embed="rId2"/>
          <a:stretch>
            <a:fillRect/>
          </a:stretch>
        </p:blipFill>
        <p:spPr>
          <a:xfrm>
            <a:off x="1618914" y="4261699"/>
            <a:ext cx="7459116" cy="743054"/>
          </a:xfrm>
          <a:prstGeom prst="rect">
            <a:avLst/>
          </a:prstGeom>
        </p:spPr>
      </p:pic>
      <p:pic>
        <p:nvPicPr>
          <p:cNvPr id="9" name="Picture 8">
            <a:extLst>
              <a:ext uri="{FF2B5EF4-FFF2-40B4-BE49-F238E27FC236}">
                <a16:creationId xmlns:a16="http://schemas.microsoft.com/office/drawing/2014/main" id="{729D0559-0E01-4537-8076-799E4B3705C1}"/>
              </a:ext>
            </a:extLst>
          </p:cNvPr>
          <p:cNvPicPr>
            <a:picLocks noChangeAspect="1"/>
          </p:cNvPicPr>
          <p:nvPr/>
        </p:nvPicPr>
        <p:blipFill>
          <a:blip r:embed="rId3"/>
          <a:stretch>
            <a:fillRect/>
          </a:stretch>
        </p:blipFill>
        <p:spPr>
          <a:xfrm>
            <a:off x="1618914" y="5375534"/>
            <a:ext cx="7459116" cy="752580"/>
          </a:xfrm>
          <a:prstGeom prst="rect">
            <a:avLst/>
          </a:prstGeom>
        </p:spPr>
      </p:pic>
    </p:spTree>
    <p:extLst>
      <p:ext uri="{BB962C8B-B14F-4D97-AF65-F5344CB8AC3E}">
        <p14:creationId xmlns:p14="http://schemas.microsoft.com/office/powerpoint/2010/main" val="411033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17C1-F3D9-4695-9828-4E664AEA11FD}"/>
              </a:ext>
            </a:extLst>
          </p:cNvPr>
          <p:cNvSpPr>
            <a:spLocks noGrp="1"/>
          </p:cNvSpPr>
          <p:nvPr>
            <p:ph type="title"/>
          </p:nvPr>
        </p:nvSpPr>
        <p:spPr>
          <a:xfrm>
            <a:off x="645128" y="440490"/>
            <a:ext cx="9404723" cy="1400530"/>
          </a:xfrm>
        </p:spPr>
        <p:txBody>
          <a:bodyPr/>
          <a:lstStyle/>
          <a:p>
            <a:r>
              <a:rPr lang="en-US" dirty="0"/>
              <a:t>React Hooks</a:t>
            </a:r>
          </a:p>
        </p:txBody>
      </p:sp>
      <p:sp>
        <p:nvSpPr>
          <p:cNvPr id="3" name="Content Placeholder 2">
            <a:extLst>
              <a:ext uri="{FF2B5EF4-FFF2-40B4-BE49-F238E27FC236}">
                <a16:creationId xmlns:a16="http://schemas.microsoft.com/office/drawing/2014/main" id="{6997600B-EAD2-44D0-9CE4-B43D963B70CB}"/>
              </a:ext>
            </a:extLst>
          </p:cNvPr>
          <p:cNvSpPr>
            <a:spLocks noGrp="1"/>
          </p:cNvSpPr>
          <p:nvPr>
            <p:ph idx="1"/>
          </p:nvPr>
        </p:nvSpPr>
        <p:spPr>
          <a:xfrm>
            <a:off x="1103310" y="1264353"/>
            <a:ext cx="8946541" cy="1306319"/>
          </a:xfrm>
        </p:spPr>
        <p:txBody>
          <a:bodyPr>
            <a:normAutofit/>
          </a:bodyPr>
          <a:lstStyle/>
          <a:p>
            <a:r>
              <a:rPr lang="en-US" dirty="0"/>
              <a:t>Basic Hooks</a:t>
            </a:r>
          </a:p>
          <a:p>
            <a:pPr marL="0" indent="0">
              <a:buNone/>
            </a:pPr>
            <a:r>
              <a:rPr lang="en-US" dirty="0"/>
              <a:t>- </a:t>
            </a:r>
            <a:r>
              <a:rPr lang="en-US" dirty="0" err="1"/>
              <a:t>useState</a:t>
            </a:r>
            <a:endParaRPr lang="en-US" dirty="0"/>
          </a:p>
          <a:p>
            <a:pPr marL="0" indent="0">
              <a:buNone/>
            </a:pPr>
            <a:r>
              <a:rPr lang="en-US" dirty="0"/>
              <a:t>- </a:t>
            </a:r>
            <a:r>
              <a:rPr lang="en-US" dirty="0" err="1"/>
              <a:t>useEffect</a:t>
            </a:r>
            <a:endParaRPr lang="en-US" dirty="0"/>
          </a:p>
          <a:p>
            <a:pPr marL="0" indent="0">
              <a:buNone/>
            </a:pPr>
            <a:endParaRPr lang="en-US" dirty="0"/>
          </a:p>
          <a:p>
            <a:pPr>
              <a:buFontTx/>
              <a:buChar char="-"/>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58810603-C98D-4F73-8E77-ABBBA1C8BEBF}"/>
              </a:ext>
            </a:extLst>
          </p:cNvPr>
          <p:cNvSpPr txBox="1">
            <a:spLocks/>
          </p:cNvSpPr>
          <p:nvPr/>
        </p:nvSpPr>
        <p:spPr>
          <a:xfrm>
            <a:off x="1103310" y="3006100"/>
            <a:ext cx="8946541" cy="324102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Additional Hooks</a:t>
            </a:r>
          </a:p>
          <a:p>
            <a:pPr marL="0" indent="0">
              <a:buFont typeface="Wingdings 3" charset="2"/>
              <a:buNone/>
            </a:pPr>
            <a:r>
              <a:rPr lang="en-US" dirty="0"/>
              <a:t>- </a:t>
            </a:r>
            <a:r>
              <a:rPr lang="en-US" dirty="0" err="1"/>
              <a:t>useReducer</a:t>
            </a:r>
            <a:endParaRPr lang="en-US" dirty="0"/>
          </a:p>
          <a:p>
            <a:pPr marL="0" indent="0">
              <a:buFont typeface="Wingdings 3" charset="2"/>
              <a:buNone/>
            </a:pPr>
            <a:r>
              <a:rPr lang="en-US" dirty="0"/>
              <a:t>- </a:t>
            </a:r>
            <a:r>
              <a:rPr lang="en-US" dirty="0" err="1"/>
              <a:t>useMemo</a:t>
            </a:r>
            <a:endParaRPr lang="en-US" dirty="0"/>
          </a:p>
          <a:p>
            <a:pPr marL="0" indent="0">
              <a:buNone/>
            </a:pPr>
            <a:r>
              <a:rPr lang="en-US" dirty="0"/>
              <a:t>- </a:t>
            </a:r>
            <a:r>
              <a:rPr lang="en-US" dirty="0" err="1"/>
              <a:t>useRef</a:t>
            </a:r>
            <a:endParaRPr lang="en-US" dirty="0"/>
          </a:p>
          <a:p>
            <a:pPr marL="0" indent="0">
              <a:buNone/>
            </a:pPr>
            <a:r>
              <a:rPr lang="en-US" dirty="0"/>
              <a:t>- </a:t>
            </a:r>
            <a:r>
              <a:rPr lang="en-US" dirty="0" err="1"/>
              <a:t>useContext</a:t>
            </a:r>
            <a:endParaRPr lang="en-US" dirty="0"/>
          </a:p>
          <a:p>
            <a:pPr marL="0" indent="0">
              <a:buFont typeface="Wingdings 3" charset="2"/>
              <a:buNone/>
            </a:pPr>
            <a:r>
              <a:rPr lang="en-US" dirty="0"/>
              <a:t>- </a:t>
            </a:r>
            <a:r>
              <a:rPr lang="en-US" dirty="0" err="1"/>
              <a:t>useImperativeHandle</a:t>
            </a:r>
            <a:endParaRPr lang="en-US" dirty="0"/>
          </a:p>
          <a:p>
            <a:pPr marL="0" indent="0">
              <a:buFont typeface="Wingdings 3" charset="2"/>
              <a:buNone/>
            </a:pPr>
            <a:r>
              <a:rPr lang="en-US" dirty="0"/>
              <a:t>- </a:t>
            </a:r>
            <a:r>
              <a:rPr lang="en-US" dirty="0" err="1"/>
              <a:t>useLayoutEffect</a:t>
            </a:r>
            <a:endParaRPr lang="en-US" dirty="0"/>
          </a:p>
          <a:p>
            <a:pPr marL="0" indent="0">
              <a:buFont typeface="Wingdings 3" charset="2"/>
              <a:buNone/>
            </a:pPr>
            <a:r>
              <a:rPr lang="en-US" dirty="0"/>
              <a:t>- </a:t>
            </a:r>
            <a:r>
              <a:rPr lang="en-US" dirty="0" err="1"/>
              <a:t>useDebugValue</a:t>
            </a:r>
            <a:endParaRPr lang="en-US" dirty="0"/>
          </a:p>
        </p:txBody>
      </p:sp>
    </p:spTree>
    <p:extLst>
      <p:ext uri="{BB962C8B-B14F-4D97-AF65-F5344CB8AC3E}">
        <p14:creationId xmlns:p14="http://schemas.microsoft.com/office/powerpoint/2010/main" val="381992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F878-7BCD-4DB3-BEC3-9B0DB0E5CDB2}"/>
              </a:ext>
            </a:extLst>
          </p:cNvPr>
          <p:cNvSpPr>
            <a:spLocks noGrp="1"/>
          </p:cNvSpPr>
          <p:nvPr>
            <p:ph type="title"/>
          </p:nvPr>
        </p:nvSpPr>
        <p:spPr/>
        <p:txBody>
          <a:bodyPr/>
          <a:lstStyle/>
          <a:p>
            <a:r>
              <a:rPr lang="en-US" dirty="0" err="1"/>
              <a:t>UseState</a:t>
            </a:r>
            <a:endParaRPr lang="en-US" dirty="0"/>
          </a:p>
        </p:txBody>
      </p:sp>
      <p:sp>
        <p:nvSpPr>
          <p:cNvPr id="3" name="Content Placeholder 2">
            <a:extLst>
              <a:ext uri="{FF2B5EF4-FFF2-40B4-BE49-F238E27FC236}">
                <a16:creationId xmlns:a16="http://schemas.microsoft.com/office/drawing/2014/main" id="{5A2486EA-3A7F-4E33-ADCF-226C4A4522E0}"/>
              </a:ext>
            </a:extLst>
          </p:cNvPr>
          <p:cNvSpPr>
            <a:spLocks noGrp="1"/>
          </p:cNvSpPr>
          <p:nvPr>
            <p:ph idx="1"/>
          </p:nvPr>
        </p:nvSpPr>
        <p:spPr/>
        <p:txBody>
          <a:bodyPr/>
          <a:lstStyle/>
          <a:p>
            <a:r>
              <a:rPr lang="en-US" dirty="0"/>
              <a:t>Syntax</a:t>
            </a:r>
          </a:p>
          <a:p>
            <a:pPr marL="0" indent="0">
              <a:buNone/>
            </a:pPr>
            <a:r>
              <a:rPr lang="en-US" dirty="0"/>
              <a:t>const [state, </a:t>
            </a:r>
            <a:r>
              <a:rPr lang="en-US" dirty="0" err="1"/>
              <a:t>setState</a:t>
            </a:r>
            <a:r>
              <a:rPr lang="en-US" dirty="0"/>
              <a:t>] = </a:t>
            </a:r>
            <a:r>
              <a:rPr lang="en-US" dirty="0" err="1"/>
              <a:t>useState</a:t>
            </a:r>
            <a:r>
              <a:rPr lang="en-US" dirty="0"/>
              <a:t>(</a:t>
            </a:r>
            <a:r>
              <a:rPr lang="en-US" dirty="0" err="1"/>
              <a:t>initialState</a:t>
            </a:r>
            <a:r>
              <a:rPr lang="en-US" dirty="0"/>
              <a:t>);</a:t>
            </a:r>
          </a:p>
          <a:p>
            <a:pPr marL="0" indent="0">
              <a:buNone/>
            </a:pPr>
            <a:r>
              <a:rPr lang="en-US" dirty="0" err="1"/>
              <a:t>setState</a:t>
            </a:r>
            <a:r>
              <a:rPr lang="en-US" dirty="0"/>
              <a:t>(</a:t>
            </a:r>
            <a:r>
              <a:rPr lang="en-US" dirty="0" err="1"/>
              <a:t>newState</a:t>
            </a:r>
            <a:r>
              <a:rPr lang="en-US" dirty="0"/>
              <a:t>);</a:t>
            </a:r>
          </a:p>
        </p:txBody>
      </p:sp>
      <p:sp>
        <p:nvSpPr>
          <p:cNvPr id="4" name="TextBox 3">
            <a:extLst>
              <a:ext uri="{FF2B5EF4-FFF2-40B4-BE49-F238E27FC236}">
                <a16:creationId xmlns:a16="http://schemas.microsoft.com/office/drawing/2014/main" id="{23A4D805-5C37-41C4-A7A3-713456FB10FC}"/>
              </a:ext>
            </a:extLst>
          </p:cNvPr>
          <p:cNvSpPr txBox="1"/>
          <p:nvPr/>
        </p:nvSpPr>
        <p:spPr>
          <a:xfrm>
            <a:off x="1021360" y="1306752"/>
            <a:ext cx="9110444" cy="646331"/>
          </a:xfrm>
          <a:prstGeom prst="rect">
            <a:avLst/>
          </a:prstGeom>
          <a:noFill/>
        </p:spPr>
        <p:txBody>
          <a:bodyPr wrap="square" rtlCol="0">
            <a:spAutoFit/>
          </a:bodyPr>
          <a:lstStyle/>
          <a:p>
            <a:r>
              <a:rPr lang="en-US" dirty="0"/>
              <a:t>The </a:t>
            </a:r>
            <a:r>
              <a:rPr lang="en-US" dirty="0" err="1"/>
              <a:t>setState</a:t>
            </a:r>
            <a:r>
              <a:rPr lang="en-US" dirty="0"/>
              <a:t> function is used to update the state of a variable. It accepts a new state value and enqueues a re-render of the component.</a:t>
            </a:r>
          </a:p>
        </p:txBody>
      </p:sp>
      <p:sp>
        <p:nvSpPr>
          <p:cNvPr id="7" name="Content Placeholder 2">
            <a:extLst>
              <a:ext uri="{FF2B5EF4-FFF2-40B4-BE49-F238E27FC236}">
                <a16:creationId xmlns:a16="http://schemas.microsoft.com/office/drawing/2014/main" id="{218ADC96-E45D-4D0D-9A11-E16FB7409EAA}"/>
              </a:ext>
            </a:extLst>
          </p:cNvPr>
          <p:cNvSpPr txBox="1">
            <a:spLocks/>
          </p:cNvSpPr>
          <p:nvPr/>
        </p:nvSpPr>
        <p:spPr>
          <a:xfrm>
            <a:off x="1103311" y="3514987"/>
            <a:ext cx="8946541" cy="27334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Example</a:t>
            </a:r>
          </a:p>
          <a:p>
            <a:pPr marL="0" indent="0">
              <a:buNone/>
            </a:pPr>
            <a:endParaRPr lang="en-US" dirty="0"/>
          </a:p>
        </p:txBody>
      </p:sp>
      <p:pic>
        <p:nvPicPr>
          <p:cNvPr id="9" name="Picture 8" descr="Text&#10;&#10;Description automatically generated">
            <a:extLst>
              <a:ext uri="{FF2B5EF4-FFF2-40B4-BE49-F238E27FC236}">
                <a16:creationId xmlns:a16="http://schemas.microsoft.com/office/drawing/2014/main" id="{05306551-B556-4635-B16C-4A3755741EE6}"/>
              </a:ext>
            </a:extLst>
          </p:cNvPr>
          <p:cNvPicPr>
            <a:picLocks noChangeAspect="1"/>
          </p:cNvPicPr>
          <p:nvPr/>
        </p:nvPicPr>
        <p:blipFill>
          <a:blip r:embed="rId2"/>
          <a:stretch>
            <a:fillRect/>
          </a:stretch>
        </p:blipFill>
        <p:spPr>
          <a:xfrm>
            <a:off x="1890414" y="4150658"/>
            <a:ext cx="6916115" cy="2229161"/>
          </a:xfrm>
          <a:prstGeom prst="rect">
            <a:avLst/>
          </a:prstGeom>
        </p:spPr>
      </p:pic>
    </p:spTree>
    <p:extLst>
      <p:ext uri="{BB962C8B-B14F-4D97-AF65-F5344CB8AC3E}">
        <p14:creationId xmlns:p14="http://schemas.microsoft.com/office/powerpoint/2010/main" val="231317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F878-7BCD-4DB3-BEC3-9B0DB0E5CDB2}"/>
              </a:ext>
            </a:extLst>
          </p:cNvPr>
          <p:cNvSpPr>
            <a:spLocks noGrp="1"/>
          </p:cNvSpPr>
          <p:nvPr>
            <p:ph type="title"/>
          </p:nvPr>
        </p:nvSpPr>
        <p:spPr/>
        <p:txBody>
          <a:bodyPr/>
          <a:lstStyle/>
          <a:p>
            <a:r>
              <a:rPr lang="en-US" dirty="0" err="1"/>
              <a:t>UseEffect</a:t>
            </a:r>
            <a:endParaRPr lang="en-US" dirty="0"/>
          </a:p>
        </p:txBody>
      </p:sp>
      <p:sp>
        <p:nvSpPr>
          <p:cNvPr id="3" name="Content Placeholder 2">
            <a:extLst>
              <a:ext uri="{FF2B5EF4-FFF2-40B4-BE49-F238E27FC236}">
                <a16:creationId xmlns:a16="http://schemas.microsoft.com/office/drawing/2014/main" id="{5A2486EA-3A7F-4E33-ADCF-226C4A4522E0}"/>
              </a:ext>
            </a:extLst>
          </p:cNvPr>
          <p:cNvSpPr>
            <a:spLocks noGrp="1"/>
          </p:cNvSpPr>
          <p:nvPr>
            <p:ph idx="1"/>
          </p:nvPr>
        </p:nvSpPr>
        <p:spPr/>
        <p:txBody>
          <a:bodyPr/>
          <a:lstStyle/>
          <a:p>
            <a:r>
              <a:rPr lang="en-US" dirty="0"/>
              <a:t>Syntax</a:t>
            </a:r>
          </a:p>
          <a:p>
            <a:pPr marL="0" indent="0">
              <a:buNone/>
            </a:pPr>
            <a:r>
              <a:rPr lang="en-US" dirty="0"/>
              <a:t>const [state, </a:t>
            </a:r>
            <a:r>
              <a:rPr lang="en-US" dirty="0" err="1"/>
              <a:t>setState</a:t>
            </a:r>
            <a:r>
              <a:rPr lang="en-US" dirty="0"/>
              <a:t>] = </a:t>
            </a:r>
            <a:r>
              <a:rPr lang="en-US" dirty="0" err="1"/>
              <a:t>useState</a:t>
            </a:r>
            <a:r>
              <a:rPr lang="en-US" dirty="0"/>
              <a:t>(</a:t>
            </a:r>
            <a:r>
              <a:rPr lang="en-US" dirty="0" err="1"/>
              <a:t>initialState</a:t>
            </a:r>
            <a:r>
              <a:rPr lang="en-US" dirty="0"/>
              <a:t>);</a:t>
            </a:r>
          </a:p>
          <a:p>
            <a:pPr marL="0" indent="0">
              <a:buNone/>
            </a:pPr>
            <a:r>
              <a:rPr lang="en-US" dirty="0" err="1"/>
              <a:t>setState</a:t>
            </a:r>
            <a:r>
              <a:rPr lang="en-US" dirty="0"/>
              <a:t>(</a:t>
            </a:r>
            <a:r>
              <a:rPr lang="en-US" dirty="0" err="1"/>
              <a:t>newState</a:t>
            </a:r>
            <a:r>
              <a:rPr lang="en-US" dirty="0"/>
              <a:t>);</a:t>
            </a:r>
          </a:p>
        </p:txBody>
      </p:sp>
      <p:sp>
        <p:nvSpPr>
          <p:cNvPr id="4" name="TextBox 3">
            <a:extLst>
              <a:ext uri="{FF2B5EF4-FFF2-40B4-BE49-F238E27FC236}">
                <a16:creationId xmlns:a16="http://schemas.microsoft.com/office/drawing/2014/main" id="{23A4D805-5C37-41C4-A7A3-713456FB10FC}"/>
              </a:ext>
            </a:extLst>
          </p:cNvPr>
          <p:cNvSpPr txBox="1"/>
          <p:nvPr/>
        </p:nvSpPr>
        <p:spPr>
          <a:xfrm>
            <a:off x="1021360" y="1306752"/>
            <a:ext cx="9110444" cy="646331"/>
          </a:xfrm>
          <a:prstGeom prst="rect">
            <a:avLst/>
          </a:prstGeom>
          <a:noFill/>
        </p:spPr>
        <p:txBody>
          <a:bodyPr wrap="square" rtlCol="0">
            <a:spAutoFit/>
          </a:bodyPr>
          <a:lstStyle/>
          <a:p>
            <a:r>
              <a:rPr lang="en-US" dirty="0"/>
              <a:t>The </a:t>
            </a:r>
            <a:r>
              <a:rPr lang="en-US" dirty="0" err="1"/>
              <a:t>setState</a:t>
            </a:r>
            <a:r>
              <a:rPr lang="en-US" dirty="0"/>
              <a:t> function is used to update the state. It accepts a new state value and enqueues a re-render of the component.</a:t>
            </a:r>
          </a:p>
        </p:txBody>
      </p:sp>
      <p:sp>
        <p:nvSpPr>
          <p:cNvPr id="7" name="Content Placeholder 2">
            <a:extLst>
              <a:ext uri="{FF2B5EF4-FFF2-40B4-BE49-F238E27FC236}">
                <a16:creationId xmlns:a16="http://schemas.microsoft.com/office/drawing/2014/main" id="{218ADC96-E45D-4D0D-9A11-E16FB7409EAA}"/>
              </a:ext>
            </a:extLst>
          </p:cNvPr>
          <p:cNvSpPr txBox="1">
            <a:spLocks/>
          </p:cNvSpPr>
          <p:nvPr/>
        </p:nvSpPr>
        <p:spPr>
          <a:xfrm>
            <a:off x="1103311" y="3514987"/>
            <a:ext cx="8946541" cy="27334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Example</a:t>
            </a:r>
          </a:p>
          <a:p>
            <a:pPr marL="0" indent="0">
              <a:buNone/>
            </a:pPr>
            <a:endParaRPr lang="en-US" dirty="0"/>
          </a:p>
        </p:txBody>
      </p:sp>
      <p:pic>
        <p:nvPicPr>
          <p:cNvPr id="9" name="Picture 8" descr="Text&#10;&#10;Description automatically generated">
            <a:extLst>
              <a:ext uri="{FF2B5EF4-FFF2-40B4-BE49-F238E27FC236}">
                <a16:creationId xmlns:a16="http://schemas.microsoft.com/office/drawing/2014/main" id="{05306551-B556-4635-B16C-4A3755741EE6}"/>
              </a:ext>
            </a:extLst>
          </p:cNvPr>
          <p:cNvPicPr>
            <a:picLocks noChangeAspect="1"/>
          </p:cNvPicPr>
          <p:nvPr/>
        </p:nvPicPr>
        <p:blipFill>
          <a:blip r:embed="rId2"/>
          <a:stretch>
            <a:fillRect/>
          </a:stretch>
        </p:blipFill>
        <p:spPr>
          <a:xfrm>
            <a:off x="1890414" y="4119073"/>
            <a:ext cx="6916115" cy="2229161"/>
          </a:xfrm>
          <a:prstGeom prst="rect">
            <a:avLst/>
          </a:prstGeom>
        </p:spPr>
      </p:pic>
    </p:spTree>
    <p:extLst>
      <p:ext uri="{BB962C8B-B14F-4D97-AF65-F5344CB8AC3E}">
        <p14:creationId xmlns:p14="http://schemas.microsoft.com/office/powerpoint/2010/main" val="94941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6B5D-C8E1-4972-A9FA-058D01D16805}"/>
              </a:ext>
            </a:extLst>
          </p:cNvPr>
          <p:cNvSpPr>
            <a:spLocks noGrp="1"/>
          </p:cNvSpPr>
          <p:nvPr>
            <p:ph type="title"/>
          </p:nvPr>
        </p:nvSpPr>
        <p:spPr/>
        <p:txBody>
          <a:bodyPr/>
          <a:lstStyle/>
          <a:p>
            <a:r>
              <a:rPr lang="en-US" dirty="0"/>
              <a:t>JSX (JavaScript XML)</a:t>
            </a:r>
          </a:p>
        </p:txBody>
      </p:sp>
      <p:pic>
        <p:nvPicPr>
          <p:cNvPr id="5" name="Content Placeholder 4">
            <a:extLst>
              <a:ext uri="{FF2B5EF4-FFF2-40B4-BE49-F238E27FC236}">
                <a16:creationId xmlns:a16="http://schemas.microsoft.com/office/drawing/2014/main" id="{DD71F628-2973-42BE-BB5E-B89856C96F71}"/>
              </a:ext>
            </a:extLst>
          </p:cNvPr>
          <p:cNvPicPr>
            <a:picLocks noGrp="1" noChangeAspect="1"/>
          </p:cNvPicPr>
          <p:nvPr>
            <p:ph idx="1"/>
          </p:nvPr>
        </p:nvPicPr>
        <p:blipFill>
          <a:blip r:embed="rId2"/>
          <a:stretch>
            <a:fillRect/>
          </a:stretch>
        </p:blipFill>
        <p:spPr>
          <a:xfrm>
            <a:off x="2234779" y="1481047"/>
            <a:ext cx="6677957" cy="428685"/>
          </a:xfrm>
        </p:spPr>
      </p:pic>
      <p:sp>
        <p:nvSpPr>
          <p:cNvPr id="7" name="TextBox 6">
            <a:extLst>
              <a:ext uri="{FF2B5EF4-FFF2-40B4-BE49-F238E27FC236}">
                <a16:creationId xmlns:a16="http://schemas.microsoft.com/office/drawing/2014/main" id="{1F95EB4D-F566-4F6B-ABAA-CC9A251EFC35}"/>
              </a:ext>
            </a:extLst>
          </p:cNvPr>
          <p:cNvSpPr txBox="1"/>
          <p:nvPr/>
        </p:nvSpPr>
        <p:spPr>
          <a:xfrm>
            <a:off x="775252" y="2614895"/>
            <a:ext cx="10641496" cy="646331"/>
          </a:xfrm>
          <a:prstGeom prst="rect">
            <a:avLst/>
          </a:prstGeom>
          <a:noFill/>
        </p:spPr>
        <p:txBody>
          <a:bodyPr wrap="square" rtlCol="0">
            <a:spAutoFit/>
          </a:bodyPr>
          <a:lstStyle/>
          <a:p>
            <a:r>
              <a:rPr lang="en-US" dirty="0"/>
              <a:t>JSX is a syntax extension of </a:t>
            </a:r>
            <a:r>
              <a:rPr lang="en-US" dirty="0" err="1"/>
              <a:t>javaScript</a:t>
            </a:r>
            <a:r>
              <a:rPr lang="en-US" dirty="0"/>
              <a:t> that describes what the UI looks like. </a:t>
            </a:r>
          </a:p>
          <a:p>
            <a:r>
              <a:rPr lang="en-US" dirty="0"/>
              <a:t>JSX produces React “elements”.</a:t>
            </a:r>
          </a:p>
        </p:txBody>
      </p:sp>
      <p:sp>
        <p:nvSpPr>
          <p:cNvPr id="8" name="TextBox 7">
            <a:extLst>
              <a:ext uri="{FF2B5EF4-FFF2-40B4-BE49-F238E27FC236}">
                <a16:creationId xmlns:a16="http://schemas.microsoft.com/office/drawing/2014/main" id="{D6455457-CB35-44D9-A6AF-9D06855A24DB}"/>
              </a:ext>
            </a:extLst>
          </p:cNvPr>
          <p:cNvSpPr txBox="1"/>
          <p:nvPr/>
        </p:nvSpPr>
        <p:spPr>
          <a:xfrm>
            <a:off x="775252" y="2081967"/>
            <a:ext cx="10641496" cy="369332"/>
          </a:xfrm>
          <a:prstGeom prst="rect">
            <a:avLst/>
          </a:prstGeom>
          <a:noFill/>
        </p:spPr>
        <p:txBody>
          <a:bodyPr wrap="square" rtlCol="0">
            <a:spAutoFit/>
          </a:bodyPr>
          <a:lstStyle/>
          <a:p>
            <a:r>
              <a:rPr lang="en-US" dirty="0"/>
              <a:t>This funny tag syntax is neither a string nor HTML.</a:t>
            </a:r>
          </a:p>
        </p:txBody>
      </p:sp>
    </p:spTree>
    <p:extLst>
      <p:ext uri="{BB962C8B-B14F-4D97-AF65-F5344CB8AC3E}">
        <p14:creationId xmlns:p14="http://schemas.microsoft.com/office/powerpoint/2010/main" val="3832757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09586"/>
            <a:ext cx="9404723" cy="1400530"/>
          </a:xfrm>
        </p:spPr>
        <p:txBody>
          <a:bodyPr/>
          <a:lstStyle/>
          <a:p>
            <a:r>
              <a:rPr lang="en-ZA" dirty="0"/>
              <a:t>Download and Install </a:t>
            </a:r>
            <a:r>
              <a:rPr lang="en-ZA" dirty="0" err="1"/>
              <a:t>NodeJS</a:t>
            </a:r>
            <a:endParaRPr lang="en-US" dirty="0"/>
          </a:p>
        </p:txBody>
      </p:sp>
      <p:sp>
        <p:nvSpPr>
          <p:cNvPr id="3" name="Content Placeholder 2"/>
          <p:cNvSpPr>
            <a:spLocks noGrp="1"/>
          </p:cNvSpPr>
          <p:nvPr>
            <p:ph idx="1"/>
          </p:nvPr>
        </p:nvSpPr>
        <p:spPr>
          <a:xfrm>
            <a:off x="1103312" y="1604344"/>
            <a:ext cx="8946541" cy="4195481"/>
          </a:xfrm>
        </p:spPr>
        <p:txBody>
          <a:bodyPr/>
          <a:lstStyle/>
          <a:p>
            <a:r>
              <a:rPr lang="en-US" dirty="0"/>
              <a:t>https://nodejs.org/en/download/</a:t>
            </a:r>
          </a:p>
        </p:txBody>
      </p:sp>
    </p:spTree>
    <p:extLst>
      <p:ext uri="{BB962C8B-B14F-4D97-AF65-F5344CB8AC3E}">
        <p14:creationId xmlns:p14="http://schemas.microsoft.com/office/powerpoint/2010/main" val="1549147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Create your first react app</a:t>
            </a:r>
            <a:endParaRPr lang="en-US" dirty="0"/>
          </a:p>
        </p:txBody>
      </p:sp>
      <p:sp>
        <p:nvSpPr>
          <p:cNvPr id="3" name="Content Placeholder 2"/>
          <p:cNvSpPr>
            <a:spLocks noGrp="1"/>
          </p:cNvSpPr>
          <p:nvPr>
            <p:ph idx="1"/>
          </p:nvPr>
        </p:nvSpPr>
        <p:spPr>
          <a:xfrm>
            <a:off x="1180950" y="2009787"/>
            <a:ext cx="5875458" cy="440116"/>
          </a:xfrm>
        </p:spPr>
        <p:txBody>
          <a:bodyPr/>
          <a:lstStyle/>
          <a:p>
            <a:r>
              <a:rPr lang="en-US" dirty="0"/>
              <a:t>1) Create a new folder, rename the folder.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85" y="2869988"/>
            <a:ext cx="1966823" cy="1261631"/>
          </a:xfrm>
          <a:prstGeom prst="rect">
            <a:avLst/>
          </a:prstGeom>
        </p:spPr>
      </p:pic>
      <p:sp>
        <p:nvSpPr>
          <p:cNvPr id="5" name="Content Placeholder 2"/>
          <p:cNvSpPr txBox="1">
            <a:spLocks/>
          </p:cNvSpPr>
          <p:nvPr/>
        </p:nvSpPr>
        <p:spPr>
          <a:xfrm>
            <a:off x="1180950" y="4551704"/>
            <a:ext cx="5875458" cy="4401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2) Rename the folder  “</a:t>
            </a:r>
            <a:r>
              <a:rPr lang="en-US" dirty="0" err="1"/>
              <a:t>React_Training</a:t>
            </a:r>
            <a:r>
              <a:rPr lang="en-US" dirty="0"/>
              <a:t>”.</a:t>
            </a:r>
          </a:p>
        </p:txBody>
      </p:sp>
    </p:spTree>
    <p:extLst>
      <p:ext uri="{BB962C8B-B14F-4D97-AF65-F5344CB8AC3E}">
        <p14:creationId xmlns:p14="http://schemas.microsoft.com/office/powerpoint/2010/main" val="196778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Create react-app template</a:t>
            </a:r>
            <a:endParaRPr lang="en-US" dirty="0"/>
          </a:p>
        </p:txBody>
      </p:sp>
      <p:sp>
        <p:nvSpPr>
          <p:cNvPr id="3" name="Content Placeholder 2"/>
          <p:cNvSpPr>
            <a:spLocks noGrp="1"/>
          </p:cNvSpPr>
          <p:nvPr>
            <p:ph idx="1"/>
          </p:nvPr>
        </p:nvSpPr>
        <p:spPr>
          <a:xfrm>
            <a:off x="1104293" y="1285167"/>
            <a:ext cx="8946541" cy="1708199"/>
          </a:xfrm>
        </p:spPr>
        <p:txBody>
          <a:bodyPr/>
          <a:lstStyle/>
          <a:p>
            <a:r>
              <a:rPr lang="en-ZA" dirty="0"/>
              <a:t>3) Open the newly created folder in </a:t>
            </a:r>
            <a:r>
              <a:rPr lang="en-ZA" dirty="0" err="1"/>
              <a:t>Vscode</a:t>
            </a:r>
            <a:r>
              <a:rPr lang="en-ZA" dirty="0"/>
              <a:t>.</a:t>
            </a:r>
          </a:p>
          <a:p>
            <a:r>
              <a:rPr lang="en-ZA" dirty="0"/>
              <a:t>4) Open a new terminal.</a:t>
            </a:r>
          </a:p>
          <a:p>
            <a:r>
              <a:rPr lang="en-ZA" dirty="0"/>
              <a:t>5) Run "</a:t>
            </a:r>
            <a:r>
              <a:rPr lang="en-ZA" dirty="0" err="1"/>
              <a:t>npx</a:t>
            </a:r>
            <a:r>
              <a:rPr lang="en-ZA" dirty="0"/>
              <a:t> create-react-app my-app“ to create the basic react app template and download dependencies.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05" y="3157264"/>
            <a:ext cx="5553168" cy="299016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973" y="3157263"/>
            <a:ext cx="5432216" cy="2990167"/>
          </a:xfrm>
          <a:prstGeom prst="rect">
            <a:avLst/>
          </a:prstGeom>
        </p:spPr>
      </p:pic>
    </p:spTree>
    <p:extLst>
      <p:ext uri="{BB962C8B-B14F-4D97-AF65-F5344CB8AC3E}">
        <p14:creationId xmlns:p14="http://schemas.microsoft.com/office/powerpoint/2010/main" val="356424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1244"/>
          </a:xfrm>
        </p:spPr>
        <p:txBody>
          <a:bodyPr/>
          <a:lstStyle/>
          <a:p>
            <a:r>
              <a:rPr lang="en-ZA" dirty="0"/>
              <a:t>Install package manager (Yarn)</a:t>
            </a:r>
            <a:endParaRPr lang="en-US" dirty="0"/>
          </a:p>
        </p:txBody>
      </p:sp>
      <p:sp>
        <p:nvSpPr>
          <p:cNvPr id="3" name="Content Placeholder 2"/>
          <p:cNvSpPr>
            <a:spLocks noGrp="1"/>
          </p:cNvSpPr>
          <p:nvPr>
            <p:ph idx="1"/>
          </p:nvPr>
        </p:nvSpPr>
        <p:spPr>
          <a:xfrm>
            <a:off x="1104293" y="1371261"/>
            <a:ext cx="8946541" cy="4195481"/>
          </a:xfrm>
        </p:spPr>
        <p:txBody>
          <a:bodyPr/>
          <a:lstStyle/>
          <a:p>
            <a:r>
              <a:rPr lang="en-US" dirty="0"/>
              <a:t>In a terminal run "</a:t>
            </a:r>
            <a:r>
              <a:rPr lang="en-US" dirty="0" err="1"/>
              <a:t>npm</a:t>
            </a:r>
            <a:r>
              <a:rPr lang="en-US" dirty="0"/>
              <a:t> install --global yarn“.</a:t>
            </a:r>
          </a:p>
          <a:p>
            <a:r>
              <a:rPr lang="en-ZA" dirty="0"/>
              <a:t>For more information on yarn visit: https://yarnpkg.com/lang/en/docs/install/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83" y="2797375"/>
            <a:ext cx="6945326" cy="3721358"/>
          </a:xfrm>
          <a:prstGeom prst="rect">
            <a:avLst/>
          </a:prstGeom>
        </p:spPr>
      </p:pic>
    </p:spTree>
    <p:extLst>
      <p:ext uri="{BB962C8B-B14F-4D97-AF65-F5344CB8AC3E}">
        <p14:creationId xmlns:p14="http://schemas.microsoft.com/office/powerpoint/2010/main" val="325649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Install package manager</a:t>
            </a:r>
            <a:endParaRPr lang="en-US" dirty="0"/>
          </a:p>
        </p:txBody>
      </p:sp>
      <p:sp>
        <p:nvSpPr>
          <p:cNvPr id="3" name="Content Placeholder 2"/>
          <p:cNvSpPr>
            <a:spLocks noGrp="1"/>
          </p:cNvSpPr>
          <p:nvPr>
            <p:ph idx="1"/>
          </p:nvPr>
        </p:nvSpPr>
        <p:spPr>
          <a:xfrm>
            <a:off x="1104293" y="1242035"/>
            <a:ext cx="8946541" cy="4195481"/>
          </a:xfrm>
        </p:spPr>
        <p:txBody>
          <a:bodyPr/>
          <a:lstStyle/>
          <a:p>
            <a:r>
              <a:rPr lang="en-ZA" dirty="0"/>
              <a:t>In the terminal run “yarn”</a:t>
            </a:r>
          </a:p>
          <a:p>
            <a:r>
              <a:rPr lang="en-ZA" dirty="0"/>
              <a:t>In the terminal run “yarn start”, after a few seconds the browser should open at http://localhost:####.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03" y="2807894"/>
            <a:ext cx="5886857" cy="35667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806" y="2799185"/>
            <a:ext cx="5722725" cy="3566780"/>
          </a:xfrm>
          <a:prstGeom prst="rect">
            <a:avLst/>
          </a:prstGeom>
        </p:spPr>
      </p:pic>
    </p:spTree>
    <p:extLst>
      <p:ext uri="{BB962C8B-B14F-4D97-AF65-F5344CB8AC3E}">
        <p14:creationId xmlns:p14="http://schemas.microsoft.com/office/powerpoint/2010/main" val="11921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5062-718D-460A-83C2-B586447863E3}"/>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936FABE-EF3F-4220-A426-C056BCF0F21B}"/>
              </a:ext>
            </a:extLst>
          </p:cNvPr>
          <p:cNvSpPr>
            <a:spLocks noGrp="1"/>
          </p:cNvSpPr>
          <p:nvPr>
            <p:ph idx="1"/>
          </p:nvPr>
        </p:nvSpPr>
        <p:spPr>
          <a:xfrm>
            <a:off x="1103312" y="2052919"/>
            <a:ext cx="8946541" cy="1008618"/>
          </a:xfrm>
        </p:spPr>
        <p:txBody>
          <a:bodyPr/>
          <a:lstStyle/>
          <a:p>
            <a:r>
              <a:rPr lang="en-US" dirty="0"/>
              <a:t>Basic understanding of HTML tags</a:t>
            </a:r>
          </a:p>
          <a:p>
            <a:r>
              <a:rPr lang="en-US" dirty="0"/>
              <a:t>Basic JavaScript programming knowledge</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EAEE967-F0E1-4741-A937-DB7D955F7FAD}"/>
              </a:ext>
            </a:extLst>
          </p:cNvPr>
          <p:cNvSpPr txBox="1"/>
          <p:nvPr/>
        </p:nvSpPr>
        <p:spPr>
          <a:xfrm>
            <a:off x="1426128" y="1583751"/>
            <a:ext cx="2525086" cy="369332"/>
          </a:xfrm>
          <a:prstGeom prst="rect">
            <a:avLst/>
          </a:prstGeom>
          <a:noFill/>
        </p:spPr>
        <p:txBody>
          <a:bodyPr wrap="square" rtlCol="0">
            <a:spAutoFit/>
          </a:bodyPr>
          <a:lstStyle/>
          <a:p>
            <a:r>
              <a:rPr lang="en-US" dirty="0"/>
              <a:t>Programming Skills</a:t>
            </a:r>
          </a:p>
        </p:txBody>
      </p:sp>
      <p:sp>
        <p:nvSpPr>
          <p:cNvPr id="5" name="TextBox 4">
            <a:extLst>
              <a:ext uri="{FF2B5EF4-FFF2-40B4-BE49-F238E27FC236}">
                <a16:creationId xmlns:a16="http://schemas.microsoft.com/office/drawing/2014/main" id="{238DB820-66AD-4DD0-895F-B59F59DA9641}"/>
              </a:ext>
            </a:extLst>
          </p:cNvPr>
          <p:cNvSpPr txBox="1"/>
          <p:nvPr/>
        </p:nvSpPr>
        <p:spPr>
          <a:xfrm>
            <a:off x="1426128" y="3161371"/>
            <a:ext cx="2525086" cy="369332"/>
          </a:xfrm>
          <a:prstGeom prst="rect">
            <a:avLst/>
          </a:prstGeom>
          <a:noFill/>
        </p:spPr>
        <p:txBody>
          <a:bodyPr wrap="square" rtlCol="0">
            <a:spAutoFit/>
          </a:bodyPr>
          <a:lstStyle/>
          <a:p>
            <a:r>
              <a:rPr lang="en-US" dirty="0"/>
              <a:t>Software</a:t>
            </a:r>
          </a:p>
        </p:txBody>
      </p:sp>
      <p:sp>
        <p:nvSpPr>
          <p:cNvPr id="6" name="Content Placeholder 2">
            <a:extLst>
              <a:ext uri="{FF2B5EF4-FFF2-40B4-BE49-F238E27FC236}">
                <a16:creationId xmlns:a16="http://schemas.microsoft.com/office/drawing/2014/main" id="{23D5CC11-7D3D-430D-B2AD-D92733BD8CD1}"/>
              </a:ext>
            </a:extLst>
          </p:cNvPr>
          <p:cNvSpPr txBox="1">
            <a:spLocks/>
          </p:cNvSpPr>
          <p:nvPr/>
        </p:nvSpPr>
        <p:spPr>
          <a:xfrm>
            <a:off x="1103312" y="3607956"/>
            <a:ext cx="8946541" cy="14005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err="1"/>
              <a:t>VScode</a:t>
            </a:r>
            <a:r>
              <a:rPr lang="en-US" dirty="0"/>
              <a:t> IDE</a:t>
            </a:r>
          </a:p>
          <a:p>
            <a:pPr marL="0" indent="0">
              <a:buFont typeface="Wingdings 3" charset="2"/>
              <a:buNone/>
            </a:pPr>
            <a:endParaRPr lang="en-US" dirty="0"/>
          </a:p>
        </p:txBody>
      </p:sp>
    </p:spTree>
    <p:extLst>
      <p:ext uri="{BB962C8B-B14F-4D97-AF65-F5344CB8AC3E}">
        <p14:creationId xmlns:p14="http://schemas.microsoft.com/office/powerpoint/2010/main" val="1437618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025" y="557221"/>
            <a:ext cx="9987055" cy="1400530"/>
          </a:xfrm>
        </p:spPr>
        <p:txBody>
          <a:bodyPr/>
          <a:lstStyle/>
          <a:p>
            <a:r>
              <a:rPr lang="en-ZA" dirty="0"/>
              <a:t>Install dependencies (Components)</a:t>
            </a:r>
            <a:endParaRPr lang="en-US" dirty="0"/>
          </a:p>
        </p:txBody>
      </p:sp>
      <p:sp>
        <p:nvSpPr>
          <p:cNvPr id="3" name="Content Placeholder 2"/>
          <p:cNvSpPr>
            <a:spLocks noGrp="1"/>
          </p:cNvSpPr>
          <p:nvPr>
            <p:ph idx="1"/>
          </p:nvPr>
        </p:nvSpPr>
        <p:spPr>
          <a:xfrm>
            <a:off x="1104293" y="1573947"/>
            <a:ext cx="8946541" cy="4195481"/>
          </a:xfrm>
        </p:spPr>
        <p:txBody>
          <a:bodyPr/>
          <a:lstStyle/>
          <a:p>
            <a:r>
              <a:rPr lang="en-ZA" dirty="0"/>
              <a:t>In a terminal run “</a:t>
            </a:r>
            <a:r>
              <a:rPr lang="en-US" dirty="0"/>
              <a:t>yarn add @mui/material @emotion/react @emotion/styled”</a:t>
            </a:r>
          </a:p>
          <a:p>
            <a:r>
              <a:rPr lang="en-US" dirty="0"/>
              <a:t>Also run “yarn add @mui/material @mui/styled-engine-sc styled-components”</a:t>
            </a:r>
          </a:p>
          <a:p>
            <a:r>
              <a:rPr lang="en-US" dirty="0"/>
              <a:t>Also run “yarn add @mui/icons-material”</a:t>
            </a:r>
          </a:p>
          <a:p>
            <a:pPr marL="0" indent="0">
              <a:buNone/>
            </a:pPr>
            <a:endParaRPr lang="en-ZA" dirty="0"/>
          </a:p>
          <a:p>
            <a:pPr marL="0" indent="0">
              <a:buNone/>
            </a:pPr>
            <a:r>
              <a:rPr lang="en-ZA" dirty="0"/>
              <a:t>This library comes with a variety of useful components such as Buttons, Accordions, Text Fields </a:t>
            </a:r>
            <a:r>
              <a:rPr lang="en-ZA" dirty="0" err="1"/>
              <a:t>etc</a:t>
            </a:r>
            <a:r>
              <a:rPr lang="en-ZA" dirty="0"/>
              <a:t>,  necessary for the development of the web-site.</a:t>
            </a:r>
          </a:p>
        </p:txBody>
      </p:sp>
    </p:spTree>
    <p:extLst>
      <p:ext uri="{BB962C8B-B14F-4D97-AF65-F5344CB8AC3E}">
        <p14:creationId xmlns:p14="http://schemas.microsoft.com/office/powerpoint/2010/main" val="4281599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3528" y="478844"/>
            <a:ext cx="9987055" cy="1400530"/>
          </a:xfrm>
        </p:spPr>
        <p:txBody>
          <a:bodyPr/>
          <a:lstStyle/>
          <a:p>
            <a:r>
              <a:rPr lang="en-ZA" dirty="0"/>
              <a:t>Install Tailwind(Styling)</a:t>
            </a:r>
            <a:endParaRPr lang="en-US" dirty="0"/>
          </a:p>
        </p:txBody>
      </p:sp>
      <p:sp>
        <p:nvSpPr>
          <p:cNvPr id="7" name="Content Placeholder 2"/>
          <p:cNvSpPr>
            <a:spLocks noGrp="1"/>
          </p:cNvSpPr>
          <p:nvPr>
            <p:ph idx="1"/>
          </p:nvPr>
        </p:nvSpPr>
        <p:spPr>
          <a:xfrm>
            <a:off x="1104293" y="1573947"/>
            <a:ext cx="8946541" cy="4195481"/>
          </a:xfrm>
        </p:spPr>
        <p:txBody>
          <a:bodyPr/>
          <a:lstStyle/>
          <a:p>
            <a:pPr marL="0" indent="0">
              <a:buNone/>
            </a:pPr>
            <a:r>
              <a:rPr lang="en-ZA" dirty="0">
                <a:hlinkClick r:id="rId2"/>
              </a:rPr>
              <a:t>https://tailwindcss.com/docs/guides/create-react-app</a:t>
            </a:r>
            <a:endParaRPr lang="en-ZA" dirty="0"/>
          </a:p>
          <a:p>
            <a:pPr marL="0" indent="0">
              <a:buNone/>
            </a:pPr>
            <a:endParaRPr lang="en-ZA" dirty="0"/>
          </a:p>
          <a:p>
            <a:pPr marL="457200" indent="-457200">
              <a:buAutoNum type="arabicParenR"/>
            </a:pPr>
            <a:r>
              <a:rPr lang="en-ZA" dirty="0"/>
              <a:t>Yarn add </a:t>
            </a:r>
            <a:r>
              <a:rPr lang="en-ZA" dirty="0" err="1"/>
              <a:t>tailwindcss</a:t>
            </a:r>
            <a:r>
              <a:rPr lang="en-ZA" dirty="0"/>
              <a:t>/postcss7-compat </a:t>
            </a:r>
            <a:r>
              <a:rPr lang="en-ZA" dirty="0" err="1"/>
              <a:t>postcss</a:t>
            </a:r>
            <a:r>
              <a:rPr lang="en-ZA" dirty="0"/>
              <a:t>@^7 </a:t>
            </a:r>
            <a:r>
              <a:rPr lang="en-ZA" dirty="0" err="1"/>
              <a:t>autoprefixer</a:t>
            </a:r>
            <a:r>
              <a:rPr lang="en-ZA" dirty="0"/>
              <a:t>@^9</a:t>
            </a:r>
          </a:p>
          <a:p>
            <a:pPr marL="457200" indent="-457200">
              <a:buFont typeface="Wingdings 3" charset="2"/>
              <a:buAutoNum type="arabicParenR"/>
            </a:pPr>
            <a:r>
              <a:rPr lang="en-ZA" dirty="0"/>
              <a:t>Yarn add @</a:t>
            </a:r>
            <a:r>
              <a:rPr lang="en-ZA" dirty="0" err="1"/>
              <a:t>craco</a:t>
            </a:r>
            <a:r>
              <a:rPr lang="en-ZA" dirty="0"/>
              <a:t>/</a:t>
            </a:r>
            <a:r>
              <a:rPr lang="en-ZA" dirty="0" err="1"/>
              <a:t>craco</a:t>
            </a:r>
            <a:endParaRPr lang="en-ZA" dirty="0"/>
          </a:p>
          <a:p>
            <a:pPr marL="457200" indent="-457200">
              <a:buAutoNum type="arabicParenR"/>
            </a:pPr>
            <a:r>
              <a:rPr lang="en-ZA" dirty="0"/>
              <a:t>Edit scripts in </a:t>
            </a:r>
            <a:r>
              <a:rPr lang="en-ZA" dirty="0" err="1"/>
              <a:t>package.json</a:t>
            </a:r>
            <a:endParaRPr lang="en-ZA" dirty="0"/>
          </a:p>
          <a:p>
            <a:pPr marL="0" indent="0">
              <a:buNone/>
            </a:pPr>
            <a:endParaRPr lang="en-ZA"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60" y="4155085"/>
            <a:ext cx="5078454" cy="2295910"/>
          </a:xfrm>
          <a:prstGeom prst="rect">
            <a:avLst/>
          </a:prstGeom>
        </p:spPr>
      </p:pic>
    </p:spTree>
    <p:extLst>
      <p:ext uri="{BB962C8B-B14F-4D97-AF65-F5344CB8AC3E}">
        <p14:creationId xmlns:p14="http://schemas.microsoft.com/office/powerpoint/2010/main" val="265079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57155"/>
            <a:ext cx="9404723" cy="1400530"/>
          </a:xfrm>
        </p:spPr>
        <p:txBody>
          <a:bodyPr/>
          <a:lstStyle/>
          <a:p>
            <a:r>
              <a:rPr lang="en-ZA" dirty="0"/>
              <a:t>Install Tailwind(Styling)</a:t>
            </a:r>
            <a:endParaRPr lang="en-US" dirty="0"/>
          </a:p>
        </p:txBody>
      </p:sp>
      <p:sp>
        <p:nvSpPr>
          <p:cNvPr id="3" name="Content Placeholder 2"/>
          <p:cNvSpPr>
            <a:spLocks noGrp="1"/>
          </p:cNvSpPr>
          <p:nvPr>
            <p:ph idx="1"/>
          </p:nvPr>
        </p:nvSpPr>
        <p:spPr>
          <a:xfrm>
            <a:off x="1104293" y="1312689"/>
            <a:ext cx="8946541" cy="4195481"/>
          </a:xfrm>
        </p:spPr>
        <p:txBody>
          <a:bodyPr>
            <a:normAutofit/>
          </a:bodyPr>
          <a:lstStyle/>
          <a:p>
            <a:r>
              <a:rPr lang="en-ZA" dirty="0"/>
              <a:t>Create craco.config.js and add plugins</a:t>
            </a:r>
          </a:p>
          <a:p>
            <a:endParaRPr lang="en-ZA" dirty="0"/>
          </a:p>
          <a:p>
            <a:endParaRPr lang="en-ZA" dirty="0"/>
          </a:p>
          <a:p>
            <a:endParaRPr lang="en-ZA" dirty="0"/>
          </a:p>
          <a:p>
            <a:endParaRPr lang="en-ZA" dirty="0"/>
          </a:p>
          <a:p>
            <a:pPr marL="0" indent="0">
              <a:buNone/>
            </a:pPr>
            <a:endParaRPr lang="en-ZA" dirty="0"/>
          </a:p>
          <a:p>
            <a:r>
              <a:rPr lang="en-ZA" dirty="0"/>
              <a:t>Create tailwind.config.js</a:t>
            </a:r>
          </a:p>
          <a:p>
            <a:pPr marL="0" indent="0">
              <a:buNone/>
            </a:pPr>
            <a:r>
              <a:rPr lang="en-ZA"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466" y="1757685"/>
            <a:ext cx="4113375" cy="21582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181" y="4345924"/>
            <a:ext cx="4160196" cy="2307074"/>
          </a:xfrm>
          <a:prstGeom prst="rect">
            <a:avLst/>
          </a:prstGeom>
        </p:spPr>
      </p:pic>
    </p:spTree>
    <p:extLst>
      <p:ext uri="{BB962C8B-B14F-4D97-AF65-F5344CB8AC3E}">
        <p14:creationId xmlns:p14="http://schemas.microsoft.com/office/powerpoint/2010/main" val="164369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B34E-83DC-4844-B26E-5C9F1AAB1710}"/>
              </a:ext>
            </a:extLst>
          </p:cNvPr>
          <p:cNvSpPr>
            <a:spLocks noGrp="1"/>
          </p:cNvSpPr>
          <p:nvPr>
            <p:ph type="title"/>
          </p:nvPr>
        </p:nvSpPr>
        <p:spPr/>
        <p:txBody>
          <a:bodyPr/>
          <a:lstStyle/>
          <a:p>
            <a:r>
              <a:rPr lang="en-US" dirty="0"/>
              <a:t>Install react-router-</a:t>
            </a:r>
            <a:r>
              <a:rPr lang="en-US" dirty="0" err="1"/>
              <a:t>dom</a:t>
            </a:r>
            <a:endParaRPr lang="en-US" dirty="0"/>
          </a:p>
        </p:txBody>
      </p:sp>
      <p:sp>
        <p:nvSpPr>
          <p:cNvPr id="3" name="Content Placeholder 2">
            <a:extLst>
              <a:ext uri="{FF2B5EF4-FFF2-40B4-BE49-F238E27FC236}">
                <a16:creationId xmlns:a16="http://schemas.microsoft.com/office/drawing/2014/main" id="{56835658-990B-4E20-AE31-E6244F517913}"/>
              </a:ext>
            </a:extLst>
          </p:cNvPr>
          <p:cNvSpPr>
            <a:spLocks noGrp="1"/>
          </p:cNvSpPr>
          <p:nvPr>
            <p:ph idx="1"/>
          </p:nvPr>
        </p:nvSpPr>
        <p:spPr>
          <a:xfrm>
            <a:off x="1104293" y="1562588"/>
            <a:ext cx="8946541" cy="4195481"/>
          </a:xfrm>
        </p:spPr>
        <p:txBody>
          <a:bodyPr/>
          <a:lstStyle/>
          <a:p>
            <a:r>
              <a:rPr lang="en-US" dirty="0"/>
              <a:t>In the terminal Run “yarn add react-router-</a:t>
            </a:r>
            <a:r>
              <a:rPr lang="en-US" dirty="0" err="1"/>
              <a:t>dom</a:t>
            </a:r>
            <a:r>
              <a:rPr lang="en-US" dirty="0"/>
              <a:t>”</a:t>
            </a:r>
          </a:p>
        </p:txBody>
      </p:sp>
    </p:spTree>
    <p:extLst>
      <p:ext uri="{BB962C8B-B14F-4D97-AF65-F5344CB8AC3E}">
        <p14:creationId xmlns:p14="http://schemas.microsoft.com/office/powerpoint/2010/main" val="243557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7124"/>
          </a:xfrm>
        </p:spPr>
        <p:txBody>
          <a:bodyPr/>
          <a:lstStyle/>
          <a:p>
            <a:r>
              <a:rPr lang="en-ZA" dirty="0"/>
              <a:t>Creating your first web page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5169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 y="452718"/>
            <a:ext cx="9014514" cy="806739"/>
          </a:xfrm>
        </p:spPr>
        <p:txBody>
          <a:bodyPr/>
          <a:lstStyle/>
          <a:p>
            <a:r>
              <a:rPr lang="en-ZA" dirty="0"/>
              <a:t>Outcomes</a:t>
            </a:r>
            <a:endParaRPr lang="en-US" dirty="0"/>
          </a:p>
        </p:txBody>
      </p:sp>
      <p:sp>
        <p:nvSpPr>
          <p:cNvPr id="3" name="Content Placeholder 2"/>
          <p:cNvSpPr>
            <a:spLocks noGrp="1"/>
          </p:cNvSpPr>
          <p:nvPr>
            <p:ph idx="1"/>
          </p:nvPr>
        </p:nvSpPr>
        <p:spPr>
          <a:xfrm>
            <a:off x="1104293" y="1958029"/>
            <a:ext cx="8946541" cy="1811716"/>
          </a:xfrm>
        </p:spPr>
        <p:txBody>
          <a:bodyPr/>
          <a:lstStyle/>
          <a:p>
            <a:r>
              <a:rPr lang="en-ZA" dirty="0"/>
              <a:t>Set up the IDE for React.JS web development.</a:t>
            </a:r>
          </a:p>
          <a:p>
            <a:r>
              <a:rPr lang="en-ZA" dirty="0"/>
              <a:t>Understand how the react framework works.</a:t>
            </a:r>
          </a:p>
          <a:p>
            <a:r>
              <a:rPr lang="en-ZA" dirty="0"/>
              <a:t>Create a web-</a:t>
            </a:r>
            <a:r>
              <a:rPr lang="en-ZA" dirty="0" err="1"/>
              <a:t>ui</a:t>
            </a:r>
            <a:r>
              <a:rPr lang="en-ZA" dirty="0"/>
              <a:t> using the react library.</a:t>
            </a:r>
          </a:p>
          <a:p>
            <a:r>
              <a:rPr lang="en-ZA" dirty="0"/>
              <a:t>Serve applications locally for development.</a:t>
            </a:r>
          </a:p>
          <a:p>
            <a:endParaRPr lang="en-ZA" dirty="0"/>
          </a:p>
          <a:p>
            <a:endParaRPr lang="en-US" dirty="0"/>
          </a:p>
        </p:txBody>
      </p:sp>
    </p:spTree>
    <p:extLst>
      <p:ext uri="{BB962C8B-B14F-4D97-AF65-F5344CB8AC3E}">
        <p14:creationId xmlns:p14="http://schemas.microsoft.com/office/powerpoint/2010/main" val="210437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1B58-5B97-4A59-8B5F-03802AD30D6C}"/>
              </a:ext>
            </a:extLst>
          </p:cNvPr>
          <p:cNvSpPr>
            <a:spLocks noGrp="1"/>
          </p:cNvSpPr>
          <p:nvPr>
            <p:ph type="title"/>
          </p:nvPr>
        </p:nvSpPr>
        <p:spPr/>
        <p:txBody>
          <a:bodyPr/>
          <a:lstStyle/>
          <a:p>
            <a:r>
              <a:rPr lang="en-US" dirty="0"/>
              <a:t>What is React ?</a:t>
            </a:r>
          </a:p>
        </p:txBody>
      </p:sp>
      <p:sp>
        <p:nvSpPr>
          <p:cNvPr id="3" name="Content Placeholder 2">
            <a:extLst>
              <a:ext uri="{FF2B5EF4-FFF2-40B4-BE49-F238E27FC236}">
                <a16:creationId xmlns:a16="http://schemas.microsoft.com/office/drawing/2014/main" id="{AF6F98F1-BC3F-49A9-A9BA-366170FACE23}"/>
              </a:ext>
            </a:extLst>
          </p:cNvPr>
          <p:cNvSpPr>
            <a:spLocks noGrp="1"/>
          </p:cNvSpPr>
          <p:nvPr>
            <p:ph idx="1"/>
          </p:nvPr>
        </p:nvSpPr>
        <p:spPr>
          <a:xfrm>
            <a:off x="1104293" y="1331260"/>
            <a:ext cx="9987777" cy="1400530"/>
          </a:xfrm>
        </p:spPr>
        <p:txBody>
          <a:bodyPr/>
          <a:lstStyle/>
          <a:p>
            <a:pPr marL="0" indent="0">
              <a:buNone/>
            </a:pPr>
            <a:r>
              <a:rPr lang="en-US" dirty="0"/>
              <a:t>React. </a:t>
            </a:r>
            <a:r>
              <a:rPr lang="en-US" dirty="0" err="1"/>
              <a:t>js</a:t>
            </a:r>
            <a:r>
              <a:rPr lang="en-US" dirty="0"/>
              <a:t> is an open-source JavaScript library, used for building UI’s, specifically single-page applications. React allows developers to create large web applications that can change data, without reloading the entire page. The main purpose of React is to be fast, scalable, and simple.</a:t>
            </a:r>
          </a:p>
        </p:txBody>
      </p:sp>
      <p:pic>
        <p:nvPicPr>
          <p:cNvPr id="4" name="Picture 3">
            <a:extLst>
              <a:ext uri="{FF2B5EF4-FFF2-40B4-BE49-F238E27FC236}">
                <a16:creationId xmlns:a16="http://schemas.microsoft.com/office/drawing/2014/main" id="{0360AA37-975E-4685-89A9-8BD2FC0C617B}"/>
              </a:ext>
            </a:extLst>
          </p:cNvPr>
          <p:cNvPicPr>
            <a:picLocks noChangeAspect="1"/>
          </p:cNvPicPr>
          <p:nvPr/>
        </p:nvPicPr>
        <p:blipFill>
          <a:blip r:embed="rId2"/>
          <a:stretch>
            <a:fillRect/>
          </a:stretch>
        </p:blipFill>
        <p:spPr>
          <a:xfrm>
            <a:off x="244752" y="3137756"/>
            <a:ext cx="5943600" cy="3276600"/>
          </a:xfrm>
          <a:prstGeom prst="rect">
            <a:avLst/>
          </a:prstGeom>
        </p:spPr>
      </p:pic>
      <p:pic>
        <p:nvPicPr>
          <p:cNvPr id="5" name="Picture 4">
            <a:extLst>
              <a:ext uri="{FF2B5EF4-FFF2-40B4-BE49-F238E27FC236}">
                <a16:creationId xmlns:a16="http://schemas.microsoft.com/office/drawing/2014/main" id="{37B1A265-13AE-4B5C-99BD-EF459BD3066F}"/>
              </a:ext>
            </a:extLst>
          </p:cNvPr>
          <p:cNvPicPr>
            <a:picLocks noChangeAspect="1"/>
          </p:cNvPicPr>
          <p:nvPr/>
        </p:nvPicPr>
        <p:blipFill>
          <a:blip r:embed="rId3"/>
          <a:stretch>
            <a:fillRect/>
          </a:stretch>
        </p:blipFill>
        <p:spPr>
          <a:xfrm>
            <a:off x="6265546" y="3137756"/>
            <a:ext cx="5681702" cy="3267526"/>
          </a:xfrm>
          <a:prstGeom prst="rect">
            <a:avLst/>
          </a:prstGeom>
        </p:spPr>
      </p:pic>
    </p:spTree>
    <p:extLst>
      <p:ext uri="{BB962C8B-B14F-4D97-AF65-F5344CB8AC3E}">
        <p14:creationId xmlns:p14="http://schemas.microsoft.com/office/powerpoint/2010/main" val="255055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Front-End languages</a:t>
            </a:r>
            <a:endParaRPr lang="en-US" dirty="0"/>
          </a:p>
        </p:txBody>
      </p:sp>
      <p:sp>
        <p:nvSpPr>
          <p:cNvPr id="3" name="Content Placeholder 2"/>
          <p:cNvSpPr>
            <a:spLocks noGrp="1"/>
          </p:cNvSpPr>
          <p:nvPr>
            <p:ph idx="1"/>
          </p:nvPr>
        </p:nvSpPr>
        <p:spPr>
          <a:xfrm>
            <a:off x="1060509" y="2264307"/>
            <a:ext cx="8946541" cy="2275242"/>
          </a:xfrm>
        </p:spPr>
        <p:txBody>
          <a:bodyPr/>
          <a:lstStyle/>
          <a:p>
            <a:r>
              <a:rPr lang="en-ZA" dirty="0"/>
              <a:t>Vue.JS</a:t>
            </a:r>
          </a:p>
          <a:p>
            <a:r>
              <a:rPr lang="en-ZA" dirty="0"/>
              <a:t>Angular (by Google)</a:t>
            </a:r>
          </a:p>
          <a:p>
            <a:r>
              <a:rPr lang="en-ZA" dirty="0"/>
              <a:t>Svelte</a:t>
            </a:r>
          </a:p>
          <a:p>
            <a:r>
              <a:rPr lang="en-ZA" dirty="0"/>
              <a:t>JQuery</a:t>
            </a:r>
          </a:p>
          <a:p>
            <a:r>
              <a:rPr lang="en-ZA" dirty="0"/>
              <a:t>Backbone.JS</a:t>
            </a:r>
            <a:endParaRPr lang="en-US" dirty="0"/>
          </a:p>
        </p:txBody>
      </p:sp>
      <p:pic>
        <p:nvPicPr>
          <p:cNvPr id="4" name="Picture 3"/>
          <p:cNvPicPr>
            <a:picLocks noChangeAspect="1"/>
          </p:cNvPicPr>
          <p:nvPr/>
        </p:nvPicPr>
        <p:blipFill>
          <a:blip r:embed="rId2"/>
          <a:stretch>
            <a:fillRect/>
          </a:stretch>
        </p:blipFill>
        <p:spPr>
          <a:xfrm>
            <a:off x="6124900" y="1015133"/>
            <a:ext cx="2897037" cy="1738223"/>
          </a:xfrm>
          <a:prstGeom prst="rect">
            <a:avLst/>
          </a:prstGeom>
        </p:spPr>
      </p:pic>
      <p:pic>
        <p:nvPicPr>
          <p:cNvPr id="1026" name="Picture 2" descr="SEO Guide to Angular: Everything You Need to Kn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805" y="2649026"/>
            <a:ext cx="2781403" cy="1460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216665" y="2629869"/>
            <a:ext cx="3356754" cy="1812647"/>
          </a:xfrm>
          <a:prstGeom prst="rect">
            <a:avLst/>
          </a:prstGeom>
        </p:spPr>
      </p:pic>
      <p:pic>
        <p:nvPicPr>
          <p:cNvPr id="6" name="Picture 5"/>
          <p:cNvPicPr>
            <a:picLocks noChangeAspect="1"/>
          </p:cNvPicPr>
          <p:nvPr/>
        </p:nvPicPr>
        <p:blipFill>
          <a:blip r:embed="rId5"/>
          <a:stretch>
            <a:fillRect/>
          </a:stretch>
        </p:blipFill>
        <p:spPr>
          <a:xfrm>
            <a:off x="10007050" y="4601542"/>
            <a:ext cx="1242317" cy="1351292"/>
          </a:xfrm>
          <a:prstGeom prst="rect">
            <a:avLst/>
          </a:prstGeom>
        </p:spPr>
      </p:pic>
      <p:pic>
        <p:nvPicPr>
          <p:cNvPr id="7" name="Picture 6"/>
          <p:cNvPicPr>
            <a:picLocks noChangeAspect="1"/>
          </p:cNvPicPr>
          <p:nvPr/>
        </p:nvPicPr>
        <p:blipFill>
          <a:blip r:embed="rId6"/>
          <a:stretch>
            <a:fillRect/>
          </a:stretch>
        </p:blipFill>
        <p:spPr>
          <a:xfrm>
            <a:off x="6713446" y="5052372"/>
            <a:ext cx="2091009" cy="1029149"/>
          </a:xfrm>
          <a:prstGeom prst="rect">
            <a:avLst/>
          </a:prstGeom>
        </p:spPr>
      </p:pic>
    </p:spTree>
    <p:extLst>
      <p:ext uri="{BB962C8B-B14F-4D97-AF65-F5344CB8AC3E}">
        <p14:creationId xmlns:p14="http://schemas.microsoft.com/office/powerpoint/2010/main" val="384517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93A4-076B-4907-BE02-C6B0699494F7}"/>
              </a:ext>
            </a:extLst>
          </p:cNvPr>
          <p:cNvSpPr>
            <a:spLocks noGrp="1"/>
          </p:cNvSpPr>
          <p:nvPr>
            <p:ph type="title"/>
          </p:nvPr>
        </p:nvSpPr>
        <p:spPr/>
        <p:txBody>
          <a:bodyPr/>
          <a:lstStyle/>
          <a:p>
            <a:r>
              <a:rPr lang="en-US" dirty="0"/>
              <a:t>ReactJS Advantages</a:t>
            </a:r>
          </a:p>
        </p:txBody>
      </p:sp>
      <p:sp>
        <p:nvSpPr>
          <p:cNvPr id="3" name="Content Placeholder 2">
            <a:extLst>
              <a:ext uri="{FF2B5EF4-FFF2-40B4-BE49-F238E27FC236}">
                <a16:creationId xmlns:a16="http://schemas.microsoft.com/office/drawing/2014/main" id="{956EDF8B-8503-46D1-8CFE-DFAC029279BF}"/>
              </a:ext>
            </a:extLst>
          </p:cNvPr>
          <p:cNvSpPr>
            <a:spLocks noGrp="1"/>
          </p:cNvSpPr>
          <p:nvPr>
            <p:ph idx="1"/>
          </p:nvPr>
        </p:nvSpPr>
        <p:spPr>
          <a:xfrm>
            <a:off x="1104293" y="1853248"/>
            <a:ext cx="8946541" cy="3564110"/>
          </a:xfrm>
        </p:spPr>
        <p:txBody>
          <a:bodyPr/>
          <a:lstStyle/>
          <a:p>
            <a:r>
              <a:rPr lang="en-US" dirty="0"/>
              <a:t>Easy to Learn and Use.</a:t>
            </a:r>
          </a:p>
          <a:p>
            <a:r>
              <a:rPr lang="en-US" dirty="0"/>
              <a:t>Easier Creating Dynamic Web Applications.</a:t>
            </a:r>
          </a:p>
          <a:p>
            <a:r>
              <a:rPr lang="en-US" dirty="0"/>
              <a:t>Reusable Components.</a:t>
            </a:r>
          </a:p>
          <a:p>
            <a:r>
              <a:rPr lang="en-US" dirty="0"/>
              <a:t>Performance Enhancement.</a:t>
            </a:r>
          </a:p>
          <a:p>
            <a:r>
              <a:rPr lang="en-US" dirty="0"/>
              <a:t>The Support of Handy Tools.</a:t>
            </a:r>
          </a:p>
          <a:p>
            <a:r>
              <a:rPr lang="en-US" dirty="0"/>
              <a:t>Known to be SEO Friendly.</a:t>
            </a:r>
          </a:p>
          <a:p>
            <a:r>
              <a:rPr lang="en-US" dirty="0"/>
              <a:t>The Benefit of Having JavaScript Library.</a:t>
            </a:r>
          </a:p>
          <a:p>
            <a:r>
              <a:rPr lang="en-US" dirty="0"/>
              <a:t>Scope for Testing the Codes.</a:t>
            </a:r>
          </a:p>
          <a:p>
            <a:endParaRPr lang="en-US" dirty="0"/>
          </a:p>
        </p:txBody>
      </p:sp>
    </p:spTree>
    <p:extLst>
      <p:ext uri="{BB962C8B-B14F-4D97-AF65-F5344CB8AC3E}">
        <p14:creationId xmlns:p14="http://schemas.microsoft.com/office/powerpoint/2010/main" val="23489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EE9A-AADC-446B-AF8E-4867F67EBAFC}"/>
              </a:ext>
            </a:extLst>
          </p:cNvPr>
          <p:cNvSpPr>
            <a:spLocks noGrp="1"/>
          </p:cNvSpPr>
          <p:nvPr>
            <p:ph type="title"/>
          </p:nvPr>
        </p:nvSpPr>
        <p:spPr/>
        <p:txBody>
          <a:bodyPr/>
          <a:lstStyle/>
          <a:p>
            <a:r>
              <a:rPr lang="en-US" dirty="0"/>
              <a:t>ReactJS Disadvantages</a:t>
            </a:r>
          </a:p>
        </p:txBody>
      </p:sp>
      <p:sp>
        <p:nvSpPr>
          <p:cNvPr id="3" name="Content Placeholder 2">
            <a:extLst>
              <a:ext uri="{FF2B5EF4-FFF2-40B4-BE49-F238E27FC236}">
                <a16:creationId xmlns:a16="http://schemas.microsoft.com/office/drawing/2014/main" id="{30DB8B54-D6BA-46A6-B483-6386873641A0}"/>
              </a:ext>
            </a:extLst>
          </p:cNvPr>
          <p:cNvSpPr>
            <a:spLocks noGrp="1"/>
          </p:cNvSpPr>
          <p:nvPr>
            <p:ph idx="1"/>
          </p:nvPr>
        </p:nvSpPr>
        <p:spPr>
          <a:xfrm>
            <a:off x="1104293" y="1853248"/>
            <a:ext cx="8946541" cy="4195481"/>
          </a:xfrm>
        </p:spPr>
        <p:txBody>
          <a:bodyPr/>
          <a:lstStyle/>
          <a:p>
            <a:r>
              <a:rPr lang="en-US" dirty="0"/>
              <a:t>The high pace of development.</a:t>
            </a:r>
          </a:p>
          <a:p>
            <a:r>
              <a:rPr lang="en-US" dirty="0"/>
              <a:t>JSX is difficult to understand.</a:t>
            </a:r>
          </a:p>
        </p:txBody>
      </p:sp>
    </p:spTree>
    <p:extLst>
      <p:ext uri="{BB962C8B-B14F-4D97-AF65-F5344CB8AC3E}">
        <p14:creationId xmlns:p14="http://schemas.microsoft.com/office/powerpoint/2010/main" val="218971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722" y="132703"/>
            <a:ext cx="9404723" cy="647257"/>
          </a:xfrm>
        </p:spPr>
        <p:txBody>
          <a:bodyPr/>
          <a:lstStyle/>
          <a:p>
            <a:r>
              <a:rPr lang="en-ZA" dirty="0"/>
              <a:t>History</a:t>
            </a:r>
            <a:endParaRPr lang="en-US" dirty="0"/>
          </a:p>
        </p:txBody>
      </p:sp>
      <p:sp>
        <p:nvSpPr>
          <p:cNvPr id="3" name="Content Placeholder 2"/>
          <p:cNvSpPr>
            <a:spLocks noGrp="1"/>
          </p:cNvSpPr>
          <p:nvPr>
            <p:ph idx="1"/>
          </p:nvPr>
        </p:nvSpPr>
        <p:spPr>
          <a:xfrm>
            <a:off x="1248097" y="885978"/>
            <a:ext cx="8946541" cy="5342544"/>
          </a:xfrm>
        </p:spPr>
        <p:txBody>
          <a:bodyPr>
            <a:noAutofit/>
          </a:bodyPr>
          <a:lstStyle/>
          <a:p>
            <a:pPr marL="0" indent="0">
              <a:buNone/>
            </a:pPr>
            <a:r>
              <a:rPr lang="en-US" sz="1600" dirty="0"/>
              <a:t>React was created by </a:t>
            </a:r>
            <a:r>
              <a:rPr lang="en-US" sz="1600" b="1" dirty="0">
                <a:solidFill>
                  <a:schemeClr val="bg1"/>
                </a:solidFill>
              </a:rPr>
              <a:t>Jordan </a:t>
            </a:r>
            <a:r>
              <a:rPr lang="en-US" sz="1600" b="1" dirty="0" err="1">
                <a:solidFill>
                  <a:schemeClr val="bg1"/>
                </a:solidFill>
              </a:rPr>
              <a:t>Walke</a:t>
            </a:r>
            <a:r>
              <a:rPr lang="en-US" sz="1600" b="1" dirty="0"/>
              <a:t>, </a:t>
            </a:r>
            <a:r>
              <a:rPr lang="en-US" sz="1600" dirty="0"/>
              <a:t>a software engineer at Facebook, who released an early prototype of React called "</a:t>
            </a:r>
            <a:r>
              <a:rPr lang="en-US" sz="1600" dirty="0" err="1"/>
              <a:t>FaxJS</a:t>
            </a:r>
            <a:r>
              <a:rPr lang="en-US" sz="1600" dirty="0"/>
              <a:t>. He was influenced by XHP, an HTML component library for PHP. It was first deployed on Facebook's News Feed in 2011 and later Instagram in 2012. It was open-sourced at the JavaScript Conference US in May 2013.</a:t>
            </a:r>
            <a:endParaRPr lang="en-US" sz="1600" baseline="30000" dirty="0"/>
          </a:p>
          <a:p>
            <a:pPr marL="0" indent="0">
              <a:buNone/>
            </a:pPr>
            <a:r>
              <a:rPr lang="en-US" sz="1600" u="sng" dirty="0"/>
              <a:t>React Native</a:t>
            </a:r>
            <a:r>
              <a:rPr lang="en-US" sz="1600" dirty="0"/>
              <a:t>, which enables native Android, IOS, and UWP development with React, was announced at Facebook's React Conf in February 2015 and open-sourced in March 2015.</a:t>
            </a:r>
          </a:p>
          <a:p>
            <a:pPr marL="0" indent="0">
              <a:buNone/>
            </a:pPr>
            <a:r>
              <a:rPr lang="en-US" sz="1600" dirty="0"/>
              <a:t>On April 18, 2017, Facebook announced </a:t>
            </a:r>
            <a:r>
              <a:rPr lang="en-US" sz="1600" b="1" dirty="0">
                <a:solidFill>
                  <a:schemeClr val="bg1"/>
                </a:solidFill>
              </a:rPr>
              <a:t>React Fiber</a:t>
            </a:r>
            <a:r>
              <a:rPr lang="en-US" sz="1600" dirty="0"/>
              <a:t>, a new set of internal algorithms for rendering, as opposed to </a:t>
            </a:r>
            <a:r>
              <a:rPr lang="en-US" sz="1600" dirty="0" err="1"/>
              <a:t>React's</a:t>
            </a:r>
            <a:r>
              <a:rPr lang="en-US" sz="1600" dirty="0"/>
              <a:t> old rendering algorithm, Stack. . </a:t>
            </a:r>
            <a:r>
              <a:rPr lang="en-US" sz="1600" dirty="0" err="1"/>
              <a:t>React's</a:t>
            </a:r>
            <a:r>
              <a:rPr lang="en-US" sz="1600" dirty="0"/>
              <a:t> old rendering system, Stack, was developed at a time when the focus of the system on dynamic change was not understood. </a:t>
            </a:r>
            <a:r>
              <a:rPr lang="en-US" sz="1600" b="1" dirty="0">
                <a:solidFill>
                  <a:schemeClr val="bg1"/>
                </a:solidFill>
              </a:rPr>
              <a:t>Stack was slow to draw complex animation, for example, trying to accomplish all of it in one chunk</a:t>
            </a:r>
            <a:r>
              <a:rPr lang="en-US" sz="1600" dirty="0"/>
              <a:t>. Fiber breaks down animation into segments that can be spread out over multiple frames. Likewise, the structure of a page can be broken into segments that may be maintained and updated separately. </a:t>
            </a:r>
            <a:r>
              <a:rPr lang="en-US" sz="1600" b="1" dirty="0">
                <a:solidFill>
                  <a:schemeClr val="bg1"/>
                </a:solidFill>
              </a:rPr>
              <a:t>JavaScript functions and virtual </a:t>
            </a:r>
            <a:r>
              <a:rPr lang="en-US" sz="1600" b="1" dirty="0">
                <a:solidFill>
                  <a:schemeClr val="bg1"/>
                </a:solidFill>
                <a:hlinkClick r:id="rId2" tooltip="Document Object Model">
                  <a:extLst>
                    <a:ext uri="{A12FA001-AC4F-418D-AE19-62706E023703}">
                      <ahyp:hlinkClr xmlns:ahyp="http://schemas.microsoft.com/office/drawing/2018/hyperlinkcolor" val="tx"/>
                    </a:ext>
                  </a:extLst>
                </a:hlinkClick>
              </a:rPr>
              <a:t>DOM</a:t>
            </a:r>
            <a:r>
              <a:rPr lang="en-US" sz="1600" b="1" dirty="0">
                <a:solidFill>
                  <a:schemeClr val="bg1"/>
                </a:solidFill>
              </a:rPr>
              <a:t> objects are called "fibers", and each can be operated and updated separately, allowing for smoother on-screen rendering</a:t>
            </a:r>
            <a:r>
              <a:rPr lang="en-US" sz="1600" dirty="0">
                <a:solidFill>
                  <a:schemeClr val="bg1"/>
                </a:solidFill>
              </a:rPr>
              <a:t>.</a:t>
            </a:r>
            <a:endParaRPr lang="en-US" sz="1600" baseline="30000" dirty="0">
              <a:solidFill>
                <a:schemeClr val="bg1"/>
              </a:solidFill>
            </a:endParaRPr>
          </a:p>
          <a:p>
            <a:pPr marL="0" indent="0">
              <a:buNone/>
            </a:pPr>
            <a:r>
              <a:rPr lang="en-US" sz="1600" dirty="0"/>
              <a:t>On September 26, 2017, React 16.0 was released to the public.</a:t>
            </a:r>
            <a:endParaRPr lang="en-US" sz="1600" baseline="30000" dirty="0"/>
          </a:p>
          <a:p>
            <a:pPr marL="0" indent="0">
              <a:buNone/>
            </a:pPr>
            <a:r>
              <a:rPr lang="en-US" sz="1600" dirty="0"/>
              <a:t>On February 16, 2019, React 16.8 was released to the public (Hooks).</a:t>
            </a:r>
            <a:endParaRPr lang="en-US" sz="1600" dirty="0">
              <a:ln>
                <a:solidFill>
                  <a:srgbClr val="FF0000"/>
                </a:solidFill>
              </a:ln>
              <a:solidFill>
                <a:schemeClr val="bg1"/>
              </a:solidFill>
            </a:endParaRPr>
          </a:p>
        </p:txBody>
      </p:sp>
    </p:spTree>
    <p:extLst>
      <p:ext uri="{BB962C8B-B14F-4D97-AF65-F5344CB8AC3E}">
        <p14:creationId xmlns:p14="http://schemas.microsoft.com/office/powerpoint/2010/main" val="305936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473D-2BF6-4EE3-B849-85D7AFD3208F}"/>
              </a:ext>
            </a:extLst>
          </p:cNvPr>
          <p:cNvSpPr>
            <a:spLocks noGrp="1"/>
          </p:cNvSpPr>
          <p:nvPr>
            <p:ph type="title"/>
          </p:nvPr>
        </p:nvSpPr>
        <p:spPr>
          <a:xfrm>
            <a:off x="646111" y="279664"/>
            <a:ext cx="9404723" cy="1400530"/>
          </a:xfrm>
        </p:spPr>
        <p:txBody>
          <a:bodyPr/>
          <a:lstStyle/>
          <a:p>
            <a:r>
              <a:rPr lang="en-US" dirty="0"/>
              <a:t>React Fibers</a:t>
            </a:r>
          </a:p>
        </p:txBody>
      </p:sp>
      <p:pic>
        <p:nvPicPr>
          <p:cNvPr id="4" name="Content Placeholder 3">
            <a:extLst>
              <a:ext uri="{FF2B5EF4-FFF2-40B4-BE49-F238E27FC236}">
                <a16:creationId xmlns:a16="http://schemas.microsoft.com/office/drawing/2014/main" id="{4785ABD4-F4DB-4080-8F2D-199F723101C6}"/>
              </a:ext>
            </a:extLst>
          </p:cNvPr>
          <p:cNvPicPr>
            <a:picLocks noChangeAspect="1"/>
          </p:cNvPicPr>
          <p:nvPr/>
        </p:nvPicPr>
        <p:blipFill>
          <a:blip r:embed="rId2"/>
          <a:stretch>
            <a:fillRect/>
          </a:stretch>
        </p:blipFill>
        <p:spPr>
          <a:xfrm>
            <a:off x="1355505" y="1166192"/>
            <a:ext cx="9128274" cy="5239866"/>
          </a:xfrm>
          <a:prstGeom prst="rect">
            <a:avLst/>
          </a:prstGeom>
        </p:spPr>
      </p:pic>
    </p:spTree>
    <p:extLst>
      <p:ext uri="{BB962C8B-B14F-4D97-AF65-F5344CB8AC3E}">
        <p14:creationId xmlns:p14="http://schemas.microsoft.com/office/powerpoint/2010/main" val="1099432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22553</TotalTime>
  <Words>991</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ReactJS Web-UI development</vt:lpstr>
      <vt:lpstr>Requirements</vt:lpstr>
      <vt:lpstr>Outcomes</vt:lpstr>
      <vt:lpstr>What is React ?</vt:lpstr>
      <vt:lpstr>Other Front-End languages</vt:lpstr>
      <vt:lpstr>ReactJS Advantages</vt:lpstr>
      <vt:lpstr>ReactJS Disadvantages</vt:lpstr>
      <vt:lpstr>History</vt:lpstr>
      <vt:lpstr>React Fibers</vt:lpstr>
      <vt:lpstr>JavaScript Functions</vt:lpstr>
      <vt:lpstr>React Hooks</vt:lpstr>
      <vt:lpstr>UseState</vt:lpstr>
      <vt:lpstr>UseEffect</vt:lpstr>
      <vt:lpstr>JSX (JavaScript XML)</vt:lpstr>
      <vt:lpstr>Download and Install NodeJS</vt:lpstr>
      <vt:lpstr>Create your first react app</vt:lpstr>
      <vt:lpstr>Create react-app template</vt:lpstr>
      <vt:lpstr>Install package manager (Yarn)</vt:lpstr>
      <vt:lpstr>Install package manager</vt:lpstr>
      <vt:lpstr>Install dependencies (Components)</vt:lpstr>
      <vt:lpstr>Install Tailwind(Styling)</vt:lpstr>
      <vt:lpstr>Install Tailwind(Styling)</vt:lpstr>
      <vt:lpstr>Install react-router-dom</vt:lpstr>
      <vt:lpstr>Creating your first web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 Web-UI development</dc:title>
  <dc:creator>Grant</dc:creator>
  <cp:lastModifiedBy>Grant Marthinus</cp:lastModifiedBy>
  <cp:revision>47</cp:revision>
  <dcterms:created xsi:type="dcterms:W3CDTF">2021-09-18T07:44:20Z</dcterms:created>
  <dcterms:modified xsi:type="dcterms:W3CDTF">2021-10-20T17:26:26Z</dcterms:modified>
</cp:coreProperties>
</file>