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4"/>
  </p:sldMasterIdLst>
  <p:sldIdLst>
    <p:sldId id="259" r:id="rId5"/>
    <p:sldId id="260" r:id="rId6"/>
  </p:sldIdLst>
  <p:sldSz cx="18288000" cy="10287000"/>
  <p:notesSz cx="6858000" cy="9144000"/>
  <p:embeddedFontLst>
    <p:embeddedFont>
      <p:font typeface="Calibri" panose="020F0502020204030204" pitchFamily="34" charset="0"/>
      <p:regular r:id="rId7"/>
      <p:bold r:id="rId8"/>
      <p:italic r:id="rId9"/>
      <p:boldItalic r:id="rId10"/>
    </p:embeddedFont>
    <p:embeddedFont>
      <p:font typeface="Muli Regular Bold" panose="020B0604020202020204" charset="0"/>
      <p:regular r:id="rId11"/>
    </p:embeddedFont>
    <p:embeddedFont>
      <p:font typeface="Open Sans Light" panose="020B0306030504020204" pitchFamily="34" charset="0"/>
      <p:regular r:id="rId12"/>
      <p:italic r:id="rId13"/>
    </p:embeddedFont>
    <p:embeddedFont>
      <p:font typeface="Open Sans Light Bold" panose="020B0604020202020204" charset="0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EDD13CF-A7A0-4385-A3EE-EBCC338CF1EB}" v="3" dt="2022-03-13T00:50:00.6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6" d="100"/>
          <a:sy n="56" d="100"/>
        </p:scale>
        <p:origin x="610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font" Target="fonts/font5.fntdata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font" Target="fonts/font4.fntdata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font" Target="fonts/font3.fntdata"/><Relationship Id="rId14" Type="http://schemas.openxmlformats.org/officeDocument/2006/relationships/font" Target="fonts/font8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svg"/><Relationship Id="rId3" Type="http://schemas.openxmlformats.org/officeDocument/2006/relationships/image" Target="../media/image2.svg"/><Relationship Id="rId21" Type="http://schemas.openxmlformats.org/officeDocument/2006/relationships/image" Target="../media/image20.pn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6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543964" y="361950"/>
            <a:ext cx="12904808" cy="666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202"/>
              </a:lnSpc>
            </a:pPr>
            <a:r>
              <a:rPr lang="en-US" sz="4335">
                <a:solidFill>
                  <a:srgbClr val="000000"/>
                </a:solidFill>
                <a:latin typeface="Muli Black Bold"/>
              </a:rPr>
              <a:t>Principais funcionalidades para o usuário final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2543964" y="1852430"/>
            <a:ext cx="11761808" cy="56825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41775" lvl="1" indent="-370888" algn="just">
              <a:lnSpc>
                <a:spcPts val="6734"/>
              </a:lnSpc>
              <a:buFont typeface="Arial"/>
              <a:buChar char="•"/>
            </a:pPr>
            <a:r>
              <a:rPr lang="en-US" sz="3435">
                <a:solidFill>
                  <a:srgbClr val="191818"/>
                </a:solidFill>
                <a:latin typeface="Muli Regular Bold"/>
              </a:rPr>
              <a:t>Acesso a plataforma digital</a:t>
            </a:r>
          </a:p>
          <a:p>
            <a:pPr marL="741775" lvl="1" indent="-370888" algn="just">
              <a:lnSpc>
                <a:spcPts val="6734"/>
              </a:lnSpc>
              <a:buFont typeface="Arial"/>
              <a:buChar char="•"/>
            </a:pPr>
            <a:r>
              <a:rPr lang="en-US" sz="3435">
                <a:solidFill>
                  <a:srgbClr val="191818"/>
                </a:solidFill>
                <a:latin typeface="Muli Regular Bold"/>
              </a:rPr>
              <a:t>Cadastramento de diferentes grãos</a:t>
            </a:r>
          </a:p>
          <a:p>
            <a:pPr marL="741775" lvl="1" indent="-370888" algn="just">
              <a:lnSpc>
                <a:spcPts val="6734"/>
              </a:lnSpc>
              <a:buFont typeface="Arial"/>
              <a:buChar char="•"/>
            </a:pPr>
            <a:r>
              <a:rPr lang="en-US" sz="3435">
                <a:solidFill>
                  <a:srgbClr val="191818"/>
                </a:solidFill>
                <a:latin typeface="Muli Regular Bold"/>
              </a:rPr>
              <a:t>Dashboard interativo e de fácil entendimento</a:t>
            </a:r>
          </a:p>
          <a:p>
            <a:pPr marL="741775" lvl="1" indent="-370888" algn="just">
              <a:lnSpc>
                <a:spcPts val="6734"/>
              </a:lnSpc>
              <a:buFont typeface="Arial"/>
              <a:buChar char="•"/>
            </a:pPr>
            <a:r>
              <a:rPr lang="en-US" sz="3435">
                <a:solidFill>
                  <a:srgbClr val="191818"/>
                </a:solidFill>
                <a:latin typeface="Muli Regular Bold"/>
              </a:rPr>
              <a:t>Visualização dos dados em tempo real</a:t>
            </a:r>
          </a:p>
          <a:p>
            <a:pPr marL="741775" lvl="1" indent="-370888" algn="just">
              <a:lnSpc>
                <a:spcPts val="6734"/>
              </a:lnSpc>
              <a:buFont typeface="Arial"/>
              <a:buChar char="•"/>
            </a:pPr>
            <a:r>
              <a:rPr lang="en-US" sz="3435">
                <a:solidFill>
                  <a:srgbClr val="191818"/>
                </a:solidFill>
                <a:latin typeface="Muli Regular Bold"/>
              </a:rPr>
              <a:t>Alertas de temperatura e umidade fora do comum estipulado pelo cliente</a:t>
            </a:r>
          </a:p>
          <a:p>
            <a:pPr algn="just">
              <a:lnSpc>
                <a:spcPts val="4122"/>
              </a:lnSpc>
            </a:pPr>
            <a:endParaRPr lang="en-US" sz="3435">
              <a:solidFill>
                <a:srgbClr val="191818"/>
              </a:solidFill>
              <a:latin typeface="Muli Regular Bold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216832" y="7554022"/>
            <a:ext cx="3806528" cy="26597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352"/>
              </a:lnSpc>
            </a:pPr>
            <a:r>
              <a:rPr lang="en-US" sz="2100">
                <a:solidFill>
                  <a:srgbClr val="191818"/>
                </a:solidFill>
                <a:latin typeface="Open Sans Light Bold"/>
              </a:rPr>
              <a:t>ADSC- GRUPO 4</a:t>
            </a:r>
          </a:p>
          <a:p>
            <a:pPr algn="just">
              <a:lnSpc>
                <a:spcPts val="2352"/>
              </a:lnSpc>
            </a:pPr>
            <a:r>
              <a:rPr lang="en-US" sz="2100">
                <a:solidFill>
                  <a:srgbClr val="191818"/>
                </a:solidFill>
                <a:latin typeface="Open Sans Light"/>
              </a:rPr>
              <a:t>Jefferson Filho</a:t>
            </a:r>
          </a:p>
          <a:p>
            <a:pPr algn="just">
              <a:lnSpc>
                <a:spcPts val="2352"/>
              </a:lnSpc>
            </a:pPr>
            <a:r>
              <a:rPr lang="en-US" sz="2100">
                <a:solidFill>
                  <a:srgbClr val="191818"/>
                </a:solidFill>
                <a:latin typeface="Open Sans Light"/>
              </a:rPr>
              <a:t>Lucas Bispo</a:t>
            </a:r>
          </a:p>
          <a:p>
            <a:pPr algn="just">
              <a:lnSpc>
                <a:spcPts val="2352"/>
              </a:lnSpc>
            </a:pPr>
            <a:r>
              <a:rPr lang="en-US" sz="2100">
                <a:solidFill>
                  <a:srgbClr val="191818"/>
                </a:solidFill>
                <a:latin typeface="Open Sans Light"/>
              </a:rPr>
              <a:t>Fabiano Souza</a:t>
            </a:r>
          </a:p>
          <a:p>
            <a:pPr algn="just">
              <a:lnSpc>
                <a:spcPts val="2352"/>
              </a:lnSpc>
            </a:pPr>
            <a:r>
              <a:rPr lang="en-US" sz="2100">
                <a:solidFill>
                  <a:srgbClr val="191818"/>
                </a:solidFill>
                <a:latin typeface="Open Sans Light"/>
              </a:rPr>
              <a:t>Pedro Lucas </a:t>
            </a:r>
          </a:p>
          <a:p>
            <a:pPr algn="just">
              <a:lnSpc>
                <a:spcPts val="2352"/>
              </a:lnSpc>
            </a:pPr>
            <a:r>
              <a:rPr lang="en-US" sz="2100">
                <a:solidFill>
                  <a:srgbClr val="191818"/>
                </a:solidFill>
                <a:latin typeface="Open Sans Light"/>
              </a:rPr>
              <a:t>Samuel Vinicios </a:t>
            </a:r>
          </a:p>
          <a:p>
            <a:pPr algn="just">
              <a:lnSpc>
                <a:spcPts val="2352"/>
              </a:lnSpc>
            </a:pPr>
            <a:r>
              <a:rPr lang="en-US" sz="2100">
                <a:solidFill>
                  <a:srgbClr val="191818"/>
                </a:solidFill>
                <a:latin typeface="Open Sans Light"/>
              </a:rPr>
              <a:t>Rafael Sampaio </a:t>
            </a:r>
          </a:p>
          <a:p>
            <a:pPr algn="just">
              <a:lnSpc>
                <a:spcPts val="2352"/>
              </a:lnSpc>
            </a:pPr>
            <a:r>
              <a:rPr lang="en-US" sz="2100">
                <a:solidFill>
                  <a:srgbClr val="191818"/>
                </a:solidFill>
                <a:latin typeface="Open Sans Light"/>
              </a:rPr>
              <a:t>Ricardo Souza</a:t>
            </a:r>
          </a:p>
          <a:p>
            <a:pPr algn="just">
              <a:lnSpc>
                <a:spcPts val="2352"/>
              </a:lnSpc>
            </a:pPr>
            <a:endParaRPr lang="en-US" sz="2100">
              <a:solidFill>
                <a:srgbClr val="191818"/>
              </a:solidFill>
              <a:latin typeface="Open Sans 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6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2578357" y="1804750"/>
            <a:ext cx="1266445" cy="1741361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7769984" y="1435769"/>
            <a:ext cx="2118762" cy="1968523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10508843" y="2259569"/>
            <a:ext cx="2402544" cy="609646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>
            <a:off x="14067415" y="1415812"/>
            <a:ext cx="1301272" cy="1741361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>
            <a:fillRect/>
          </a:stretch>
        </p:blipFill>
        <p:spPr>
          <a:xfrm>
            <a:off x="15768108" y="1897555"/>
            <a:ext cx="900816" cy="610917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rcRect r="28171" b="10057"/>
          <a:stretch>
            <a:fillRect/>
          </a:stretch>
        </p:blipFill>
        <p:spPr>
          <a:xfrm>
            <a:off x="13171634" y="6274487"/>
            <a:ext cx="1724443" cy="1179524"/>
          </a:xfrm>
          <a:prstGeom prst="rect">
            <a:avLst/>
          </a:prstGeom>
        </p:spPr>
      </p:pic>
      <p:sp>
        <p:nvSpPr>
          <p:cNvPr id="8" name="TextBox 8"/>
          <p:cNvSpPr txBox="1"/>
          <p:nvPr/>
        </p:nvSpPr>
        <p:spPr>
          <a:xfrm>
            <a:off x="12939507" y="3375716"/>
            <a:ext cx="3557087" cy="34404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20"/>
              </a:lnSpc>
            </a:pPr>
            <a:r>
              <a:rPr lang="en-US" sz="1800">
                <a:solidFill>
                  <a:srgbClr val="000000"/>
                </a:solidFill>
                <a:latin typeface="Open Sans Light Bold"/>
              </a:rPr>
              <a:t>Disponibilizamos nosso hardware para o controle da temperatura e umidade então o cliente faz a instalação nos silos de sua fazenda.</a:t>
            </a:r>
          </a:p>
          <a:p>
            <a:pPr algn="ctr">
              <a:lnSpc>
                <a:spcPts val="2520"/>
              </a:lnSpc>
            </a:pPr>
            <a:endParaRPr lang="en-US" sz="1800">
              <a:solidFill>
                <a:srgbClr val="000000"/>
              </a:solidFill>
              <a:latin typeface="Open Sans Light Bold"/>
            </a:endParaRPr>
          </a:p>
          <a:p>
            <a:pPr algn="ctr">
              <a:lnSpc>
                <a:spcPts val="2520"/>
              </a:lnSpc>
            </a:pPr>
            <a:endParaRPr lang="en-US" sz="1800">
              <a:solidFill>
                <a:srgbClr val="000000"/>
              </a:solidFill>
              <a:latin typeface="Open Sans Light Bold"/>
            </a:endParaRPr>
          </a:p>
          <a:p>
            <a:pPr algn="ctr">
              <a:lnSpc>
                <a:spcPts val="2520"/>
              </a:lnSpc>
            </a:pPr>
            <a:endParaRPr lang="en-US" sz="1800">
              <a:solidFill>
                <a:srgbClr val="000000"/>
              </a:solidFill>
              <a:latin typeface="Open Sans Light Bold"/>
            </a:endParaRPr>
          </a:p>
          <a:p>
            <a:pPr algn="ctr">
              <a:lnSpc>
                <a:spcPts val="2520"/>
              </a:lnSpc>
            </a:pPr>
            <a:endParaRPr lang="en-US" sz="1800">
              <a:solidFill>
                <a:srgbClr val="000000"/>
              </a:solidFill>
              <a:latin typeface="Open Sans Light Bold"/>
            </a:endParaRPr>
          </a:p>
          <a:p>
            <a:pPr algn="ctr">
              <a:lnSpc>
                <a:spcPts val="2520"/>
              </a:lnSpc>
            </a:pPr>
            <a:endParaRPr lang="en-US" sz="1800">
              <a:solidFill>
                <a:srgbClr val="000000"/>
              </a:solidFill>
              <a:latin typeface="Open Sans Light Bold"/>
            </a:endParaRPr>
          </a:p>
          <a:p>
            <a:pPr algn="ctr">
              <a:lnSpc>
                <a:spcPts val="2520"/>
              </a:lnSpc>
            </a:pPr>
            <a:endParaRPr lang="en-US" sz="1800">
              <a:solidFill>
                <a:srgbClr val="000000"/>
              </a:solidFill>
              <a:latin typeface="Open Sans Light Bold"/>
            </a:endParaRPr>
          </a:p>
        </p:txBody>
      </p:sp>
      <p:pic>
        <p:nvPicPr>
          <p:cNvPr id="9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 rot="6026139">
            <a:off x="15646045" y="4984205"/>
            <a:ext cx="2011083" cy="510312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rcRect/>
          <a:stretch>
            <a:fillRect/>
          </a:stretch>
        </p:blipFill>
        <p:spPr>
          <a:xfrm>
            <a:off x="15156324" y="5958847"/>
            <a:ext cx="798842" cy="963516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16"/>
          <a:srcRect/>
          <a:stretch>
            <a:fillRect/>
          </a:stretch>
        </p:blipFill>
        <p:spPr>
          <a:xfrm>
            <a:off x="12915719" y="5978506"/>
            <a:ext cx="1719313" cy="1719313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 rot="10464081" flipV="1">
            <a:off x="10529460" y="6674297"/>
            <a:ext cx="2063168" cy="523529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 rot="10680976" flipV="1">
            <a:off x="5295357" y="7010617"/>
            <a:ext cx="2001827" cy="507964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rcRect/>
          <a:stretch>
            <a:fillRect/>
          </a:stretch>
        </p:blipFill>
        <p:spPr>
          <a:xfrm>
            <a:off x="2644527" y="6549860"/>
            <a:ext cx="2073723" cy="2051101"/>
          </a:xfrm>
          <a:prstGeom prst="rect">
            <a:avLst/>
          </a:prstGeom>
        </p:spPr>
      </p:pic>
      <p:sp>
        <p:nvSpPr>
          <p:cNvPr id="15" name="TextBox 15"/>
          <p:cNvSpPr txBox="1"/>
          <p:nvPr/>
        </p:nvSpPr>
        <p:spPr>
          <a:xfrm>
            <a:off x="6713552" y="3631738"/>
            <a:ext cx="4055538" cy="39436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41"/>
              </a:lnSpc>
            </a:pPr>
            <a:r>
              <a:rPr lang="en-US" sz="1886">
                <a:solidFill>
                  <a:srgbClr val="000000"/>
                </a:solidFill>
                <a:latin typeface="Open Sans Light Bold"/>
              </a:rPr>
              <a:t>Nós disponibilizamos para ele a temperatura e umidade ideais e mostramos as funcionalidades do controle de temperatura que a GrãoTech oferece para tal produto.</a:t>
            </a:r>
          </a:p>
          <a:p>
            <a:pPr algn="ctr">
              <a:lnSpc>
                <a:spcPts val="2641"/>
              </a:lnSpc>
            </a:pPr>
            <a:endParaRPr lang="en-US" sz="1886">
              <a:solidFill>
                <a:srgbClr val="000000"/>
              </a:solidFill>
              <a:latin typeface="Open Sans Light Bold"/>
            </a:endParaRPr>
          </a:p>
          <a:p>
            <a:pPr algn="ctr">
              <a:lnSpc>
                <a:spcPts val="2641"/>
              </a:lnSpc>
            </a:pPr>
            <a:endParaRPr lang="en-US" sz="1886">
              <a:solidFill>
                <a:srgbClr val="000000"/>
              </a:solidFill>
              <a:latin typeface="Open Sans Light Bold"/>
            </a:endParaRPr>
          </a:p>
          <a:p>
            <a:pPr algn="ctr">
              <a:lnSpc>
                <a:spcPts val="2641"/>
              </a:lnSpc>
            </a:pPr>
            <a:endParaRPr lang="en-US" sz="1886">
              <a:solidFill>
                <a:srgbClr val="000000"/>
              </a:solidFill>
              <a:latin typeface="Open Sans Light Bold"/>
            </a:endParaRPr>
          </a:p>
          <a:p>
            <a:pPr algn="ctr">
              <a:lnSpc>
                <a:spcPts val="2641"/>
              </a:lnSpc>
            </a:pPr>
            <a:endParaRPr lang="en-US" sz="1886">
              <a:solidFill>
                <a:srgbClr val="000000"/>
              </a:solidFill>
              <a:latin typeface="Open Sans Light Bold"/>
            </a:endParaRPr>
          </a:p>
          <a:p>
            <a:pPr algn="ctr">
              <a:lnSpc>
                <a:spcPts val="2641"/>
              </a:lnSpc>
            </a:pPr>
            <a:endParaRPr lang="en-US" sz="1886">
              <a:solidFill>
                <a:srgbClr val="000000"/>
              </a:solidFill>
              <a:latin typeface="Open Sans Light Bold"/>
            </a:endParaRPr>
          </a:p>
          <a:p>
            <a:pPr algn="ctr">
              <a:lnSpc>
                <a:spcPts val="2641"/>
              </a:lnSpc>
            </a:pPr>
            <a:endParaRPr lang="en-US" sz="1886">
              <a:solidFill>
                <a:srgbClr val="000000"/>
              </a:solidFill>
              <a:latin typeface="Open Sans Light Bold"/>
            </a:endParaRPr>
          </a:p>
        </p:txBody>
      </p:sp>
      <p:pic>
        <p:nvPicPr>
          <p:cNvPr id="16" name="Picture 16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rcRect/>
          <a:stretch>
            <a:fillRect/>
          </a:stretch>
        </p:blipFill>
        <p:spPr>
          <a:xfrm>
            <a:off x="12924931" y="6244673"/>
            <a:ext cx="2244937" cy="1355381"/>
          </a:xfrm>
          <a:prstGeom prst="rect">
            <a:avLst/>
          </a:prstGeom>
        </p:spPr>
      </p:pic>
      <p:pic>
        <p:nvPicPr>
          <p:cNvPr id="17" name="Picture 17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rcRect r="28171" b="10057"/>
          <a:stretch>
            <a:fillRect/>
          </a:stretch>
        </p:blipFill>
        <p:spPr>
          <a:xfrm>
            <a:off x="7684883" y="6527494"/>
            <a:ext cx="1475824" cy="1009468"/>
          </a:xfrm>
          <a:prstGeom prst="rect">
            <a:avLst/>
          </a:prstGeom>
        </p:spPr>
      </p:pic>
      <p:pic>
        <p:nvPicPr>
          <p:cNvPr id="18" name="Picture 18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rcRect/>
          <a:stretch>
            <a:fillRect/>
          </a:stretch>
        </p:blipFill>
        <p:spPr>
          <a:xfrm>
            <a:off x="7466699" y="6527494"/>
            <a:ext cx="1883041" cy="1136886"/>
          </a:xfrm>
          <a:prstGeom prst="rect">
            <a:avLst/>
          </a:prstGeom>
        </p:spPr>
      </p:pic>
      <p:pic>
        <p:nvPicPr>
          <p:cNvPr id="19" name="Picture 19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rcRect/>
          <a:stretch>
            <a:fillRect/>
          </a:stretch>
        </p:blipFill>
        <p:spPr>
          <a:xfrm>
            <a:off x="8104270" y="6730211"/>
            <a:ext cx="637051" cy="596512"/>
          </a:xfrm>
          <a:prstGeom prst="rect">
            <a:avLst/>
          </a:prstGeom>
        </p:spPr>
      </p:pic>
      <p:pic>
        <p:nvPicPr>
          <p:cNvPr id="20" name="Picture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 rot="-436323">
            <a:off x="4476976" y="2311622"/>
            <a:ext cx="1992276" cy="505540"/>
          </a:xfrm>
          <a:prstGeom prst="rect">
            <a:avLst/>
          </a:prstGeom>
        </p:spPr>
      </p:pic>
      <p:pic>
        <p:nvPicPr>
          <p:cNvPr id="21" name="Picture 21"/>
          <p:cNvPicPr>
            <a:picLocks noChangeAspect="1"/>
          </p:cNvPicPr>
          <p:nvPr/>
        </p:nvPicPr>
        <p:blipFill>
          <a:blip r:embed="rId23"/>
          <a:srcRect/>
          <a:stretch>
            <a:fillRect/>
          </a:stretch>
        </p:blipFill>
        <p:spPr>
          <a:xfrm>
            <a:off x="16341601" y="8600961"/>
            <a:ext cx="2196512" cy="2196512"/>
          </a:xfrm>
          <a:prstGeom prst="rect">
            <a:avLst/>
          </a:prstGeom>
        </p:spPr>
      </p:pic>
      <p:sp>
        <p:nvSpPr>
          <p:cNvPr id="22" name="TextBox 22"/>
          <p:cNvSpPr txBox="1"/>
          <p:nvPr/>
        </p:nvSpPr>
        <p:spPr>
          <a:xfrm>
            <a:off x="4652081" y="361950"/>
            <a:ext cx="9395318" cy="666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202"/>
              </a:lnSpc>
            </a:pPr>
            <a:r>
              <a:rPr lang="en-US" sz="4335">
                <a:solidFill>
                  <a:srgbClr val="191818"/>
                </a:solidFill>
                <a:latin typeface="Muli Black Bold"/>
              </a:rPr>
              <a:t>Diagrama de visão de negócio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1663785" y="3680206"/>
            <a:ext cx="3623381" cy="17129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11"/>
              </a:lnSpc>
            </a:pPr>
            <a:r>
              <a:rPr lang="en-US" sz="1936">
                <a:solidFill>
                  <a:srgbClr val="000000"/>
                </a:solidFill>
                <a:latin typeface="Open Sans Light Bold"/>
              </a:rPr>
              <a:t>Cliente procura nossa empresa notando que há um problema de temperatura e umidade no armazenamento de seus grãos.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11715877" y="7825692"/>
            <a:ext cx="4953047" cy="20560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00"/>
              </a:lnSpc>
            </a:pPr>
            <a:r>
              <a:rPr lang="en-US" sz="1929">
                <a:solidFill>
                  <a:srgbClr val="000000"/>
                </a:solidFill>
                <a:latin typeface="Open Sans Light Bold"/>
              </a:rPr>
              <a:t>Os dados coletados são mandados para o nosso banco de dados e podem ser visualizados no nosso site. o site mostra a variação de temperatura no silo e avisa caso fique com uma temperatura e umidade que prejudique os grãos.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6072089" y="7972737"/>
            <a:ext cx="4672260" cy="37703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11"/>
              </a:lnSpc>
            </a:pPr>
            <a:r>
              <a:rPr lang="en-US" sz="1936">
                <a:solidFill>
                  <a:srgbClr val="000000"/>
                </a:solidFill>
                <a:latin typeface="Open Sans Light Bold"/>
              </a:rPr>
              <a:t>O cliente visualiza os dados de temperatura e umidade em tempo real, caso os dados estejam fora do comum como alta temperatura ou umidade, o cliente recebe alertas o notificando do mesmo.</a:t>
            </a:r>
          </a:p>
          <a:p>
            <a:pPr algn="ctr">
              <a:lnSpc>
                <a:spcPts val="2711"/>
              </a:lnSpc>
            </a:pPr>
            <a:endParaRPr lang="en-US" sz="1936">
              <a:solidFill>
                <a:srgbClr val="000000"/>
              </a:solidFill>
              <a:latin typeface="Open Sans Light Bold"/>
            </a:endParaRPr>
          </a:p>
          <a:p>
            <a:pPr algn="ctr">
              <a:lnSpc>
                <a:spcPts val="2711"/>
              </a:lnSpc>
            </a:pPr>
            <a:endParaRPr lang="en-US" sz="1936">
              <a:solidFill>
                <a:srgbClr val="000000"/>
              </a:solidFill>
              <a:latin typeface="Open Sans Light Bold"/>
            </a:endParaRPr>
          </a:p>
          <a:p>
            <a:pPr algn="ctr">
              <a:lnSpc>
                <a:spcPts val="2711"/>
              </a:lnSpc>
            </a:pPr>
            <a:endParaRPr lang="en-US" sz="1936">
              <a:solidFill>
                <a:srgbClr val="000000"/>
              </a:solidFill>
              <a:latin typeface="Open Sans Light Bold"/>
            </a:endParaRPr>
          </a:p>
          <a:p>
            <a:pPr algn="ctr">
              <a:lnSpc>
                <a:spcPts val="2711"/>
              </a:lnSpc>
            </a:pPr>
            <a:endParaRPr lang="en-US" sz="1936">
              <a:solidFill>
                <a:srgbClr val="000000"/>
              </a:solidFill>
              <a:latin typeface="Open Sans Light Bold"/>
            </a:endParaRPr>
          </a:p>
          <a:p>
            <a:pPr algn="ctr">
              <a:lnSpc>
                <a:spcPts val="2711"/>
              </a:lnSpc>
            </a:pPr>
            <a:endParaRPr lang="en-US" sz="1936">
              <a:solidFill>
                <a:srgbClr val="000000"/>
              </a:solidFill>
              <a:latin typeface="Open Sans Light Bold"/>
            </a:endParaRPr>
          </a:p>
        </p:txBody>
      </p:sp>
      <p:sp>
        <p:nvSpPr>
          <p:cNvPr id="26" name="TextBox 26"/>
          <p:cNvSpPr txBox="1"/>
          <p:nvPr/>
        </p:nvSpPr>
        <p:spPr>
          <a:xfrm>
            <a:off x="1902616" y="8829891"/>
            <a:ext cx="3557545" cy="10271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11"/>
              </a:lnSpc>
            </a:pPr>
            <a:r>
              <a:rPr lang="en-US" sz="1936">
                <a:solidFill>
                  <a:srgbClr val="000000"/>
                </a:solidFill>
                <a:latin typeface="Open Sans Light Bold"/>
              </a:rPr>
              <a:t>Cliente evita prejuizos devido a perda de seus grãos.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94351161D70F4CAEBD7B86231B3DDF" ma:contentTypeVersion="4" ma:contentTypeDescription="Create a new document." ma:contentTypeScope="" ma:versionID="5cc1431f9783d4f5e516e1e6dd293d6e">
  <xsd:schema xmlns:xsd="http://www.w3.org/2001/XMLSchema" xmlns:xs="http://www.w3.org/2001/XMLSchema" xmlns:p="http://schemas.microsoft.com/office/2006/metadata/properties" xmlns:ns3="4bc5c97c-1d73-4ddd-b761-3e2b250dfd29" targetNamespace="http://schemas.microsoft.com/office/2006/metadata/properties" ma:root="true" ma:fieldsID="81d426787a2ad5e2b6fa71d4453f615a" ns3:_="">
    <xsd:import namespace="4bc5c97c-1d73-4ddd-b761-3e2b250dfd2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bc5c97c-1d73-4ddd-b761-3e2b250dfd2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D3EED3B-E05D-46C5-8D5E-7BB603F8095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bc5c97c-1d73-4ddd-b761-3e2b250dfd2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784F815-BEA1-4F09-8CB2-D2FA2EFA884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EE80552-800F-48A2-A682-82A9503EAEBD}">
  <ds:schemaRefs>
    <ds:schemaRef ds:uri="http://schemas.microsoft.com/office/2006/metadata/properties"/>
    <ds:schemaRef ds:uri="http://www.w3.org/XML/1998/namespace"/>
    <ds:schemaRef ds:uri="http://schemas.openxmlformats.org/package/2006/metadata/core-properties"/>
    <ds:schemaRef ds:uri="http://purl.org/dc/terms/"/>
    <ds:schemaRef ds:uri="http://purl.org/dc/elements/1.1/"/>
    <ds:schemaRef ds:uri="http://schemas.microsoft.com/office/2006/documentManagement/types"/>
    <ds:schemaRef ds:uri="http://purl.org/dc/dcmitype/"/>
    <ds:schemaRef ds:uri="http://schemas.microsoft.com/office/infopath/2007/PartnerControls"/>
    <ds:schemaRef ds:uri="4bc5c97c-1d73-4ddd-b761-3e2b250dfd29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212</Words>
  <Application>Microsoft Office PowerPoint</Application>
  <PresentationFormat>Personalizar</PresentationFormat>
  <Paragraphs>32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9" baseType="lpstr">
      <vt:lpstr>Muli Black Bold</vt:lpstr>
      <vt:lpstr>Calibri</vt:lpstr>
      <vt:lpstr>Open Sans Light</vt:lpstr>
      <vt:lpstr>Arial</vt:lpstr>
      <vt:lpstr>Muli Regular Bold</vt:lpstr>
      <vt:lpstr>Open Sans Light Bold</vt:lpstr>
      <vt:lpstr>Office Theme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GrãoTech</dc:title>
  <dc:creator>Lucas Bispo Alencar da França</dc:creator>
  <cp:lastModifiedBy>LUCAS BISPO ALENCAR DA FRANÇA .</cp:lastModifiedBy>
  <cp:revision>2</cp:revision>
  <dcterms:created xsi:type="dcterms:W3CDTF">2006-08-16T00:00:00Z</dcterms:created>
  <dcterms:modified xsi:type="dcterms:W3CDTF">2022-03-13T00:51:58Z</dcterms:modified>
  <dc:identifier>DAE6xce_Lao</dc:identifie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0x010100CD94351161D70F4CAEBD7B86231B3DDF</vt:lpwstr>
  </property>
</Properties>
</file>