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65" r:id="rId14"/>
    <p:sldId id="266" r:id="rId15"/>
    <p:sldId id="267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FAE8-3FCB-499B-A1CE-4294E8570E7F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73A1-0829-4194-A139-771C4AF0A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5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FAE8-3FCB-499B-A1CE-4294E8570E7F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73A1-0829-4194-A139-771C4AF0A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1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FAE8-3FCB-499B-A1CE-4294E8570E7F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73A1-0829-4194-A139-771C4AF0A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7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FAE8-3FCB-499B-A1CE-4294E8570E7F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73A1-0829-4194-A139-771C4AF0A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FAE8-3FCB-499B-A1CE-4294E8570E7F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73A1-0829-4194-A139-771C4AF0A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4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FAE8-3FCB-499B-A1CE-4294E8570E7F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73A1-0829-4194-A139-771C4AF0A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99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FAE8-3FCB-499B-A1CE-4294E8570E7F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73A1-0829-4194-A139-771C4AF0A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0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FAE8-3FCB-499B-A1CE-4294E8570E7F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73A1-0829-4194-A139-771C4AF0A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4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FAE8-3FCB-499B-A1CE-4294E8570E7F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73A1-0829-4194-A139-771C4AF0A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6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FAE8-3FCB-499B-A1CE-4294E8570E7F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73A1-0829-4194-A139-771C4AF0A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3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FAE8-3FCB-499B-A1CE-4294E8570E7F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73A1-0829-4194-A139-771C4AF0A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90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3FAE8-3FCB-499B-A1CE-4294E8570E7F}" type="datetimeFigureOut">
              <a:rPr lang="ko-KR" altLang="en-US" smtClean="0"/>
              <a:t>2016-04-05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73A1-0829-4194-A139-771C4AF0A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STL Algorithm </a:t>
            </a:r>
            <a:r>
              <a:rPr lang="ko-KR" altLang="en-US" dirty="0" smtClean="0"/>
              <a:t>파헤치기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실전 위주로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20150280 </a:t>
            </a:r>
            <a:r>
              <a:rPr lang="ko-KR" altLang="en-US" dirty="0" smtClean="0"/>
              <a:t>주영준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0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altLang="ko-KR" dirty="0" err="1" smtClean="0"/>
              <a:t>Lower_bound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Upper_bound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7624" y="1484784"/>
            <a:ext cx="6400800" cy="525658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Lower_bound</a:t>
            </a:r>
            <a:r>
              <a:rPr lang="ko-KR" altLang="en-US" sz="2000" dirty="0" smtClean="0">
                <a:solidFill>
                  <a:schemeClr val="tx1"/>
                </a:solidFill>
              </a:rPr>
              <a:t>와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Upper_bound</a:t>
            </a:r>
            <a:r>
              <a:rPr lang="ko-KR" altLang="en-US" sz="2000" dirty="0" smtClean="0">
                <a:solidFill>
                  <a:schemeClr val="tx1"/>
                </a:solidFill>
              </a:rPr>
              <a:t>는 특정 배열의 시작과 끝 사이에 이 값이 존재하는 </a:t>
            </a:r>
            <a:r>
              <a:rPr lang="ko-KR" altLang="en-US" sz="2000" dirty="0" smtClean="0">
                <a:solidFill>
                  <a:schemeClr val="tx1"/>
                </a:solidFill>
              </a:rPr>
              <a:t>위치를 </a:t>
            </a:r>
            <a:r>
              <a:rPr lang="ko-KR" altLang="en-US" sz="2000" dirty="0" smtClean="0">
                <a:solidFill>
                  <a:schemeClr val="tx1"/>
                </a:solidFill>
              </a:rPr>
              <a:t>이분 탐색을 통해 찾아주는 함수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</a:rPr>
              <a:t>만약 존재 하지 않으면 이 값이 어느 값 사이에 존재하는지 알려줌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</a:rPr>
              <a:t>예를 들면 </a:t>
            </a:r>
            <a:r>
              <a:rPr lang="en-US" altLang="ko-KR" sz="2000" dirty="0" smtClean="0">
                <a:solidFill>
                  <a:schemeClr val="tx1"/>
                </a:solidFill>
              </a:rPr>
              <a:t>10, 20, 30 </a:t>
            </a:r>
            <a:r>
              <a:rPr lang="ko-KR" altLang="en-US" sz="2000" dirty="0" smtClean="0">
                <a:solidFill>
                  <a:schemeClr val="tx1"/>
                </a:solidFill>
              </a:rPr>
              <a:t>일 때 </a:t>
            </a:r>
            <a:r>
              <a:rPr lang="en-US" altLang="ko-KR" sz="2000" dirty="0" smtClean="0">
                <a:solidFill>
                  <a:schemeClr val="tx1"/>
                </a:solidFill>
              </a:rPr>
              <a:t>25</a:t>
            </a:r>
            <a:r>
              <a:rPr lang="ko-KR" altLang="en-US" sz="2000" dirty="0" smtClean="0">
                <a:solidFill>
                  <a:schemeClr val="tx1"/>
                </a:solidFill>
              </a:rPr>
              <a:t>가 주어지면 </a:t>
            </a:r>
            <a:r>
              <a:rPr lang="en-US" altLang="ko-KR" sz="2000" dirty="0" smtClean="0">
                <a:solidFill>
                  <a:schemeClr val="tx1"/>
                </a:solidFill>
              </a:rPr>
              <a:t>3</a:t>
            </a:r>
            <a:r>
              <a:rPr lang="ko-KR" altLang="en-US" sz="2000" dirty="0" smtClean="0">
                <a:solidFill>
                  <a:schemeClr val="tx1"/>
                </a:solidFill>
              </a:rPr>
              <a:t>번째 위치를 반환해줌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</a:rPr>
              <a:t>이분 탐색을 이용하는 알고리즘</a:t>
            </a:r>
            <a:r>
              <a:rPr lang="ko-KR" altLang="en-US" sz="2000" dirty="0" smtClean="0">
                <a:solidFill>
                  <a:schemeClr val="tx1"/>
                </a:solidFill>
              </a:rPr>
              <a:t>에 사용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</a:rPr>
              <a:t>대표적으로 </a:t>
            </a:r>
            <a:r>
              <a:rPr lang="en-US" altLang="ko-KR" sz="2000" dirty="0" smtClean="0">
                <a:solidFill>
                  <a:schemeClr val="tx1"/>
                </a:solidFill>
              </a:rPr>
              <a:t>LIS</a:t>
            </a:r>
            <a:r>
              <a:rPr lang="ko-KR" altLang="en-US" sz="2000" dirty="0" smtClean="0">
                <a:solidFill>
                  <a:schemeClr val="tx1"/>
                </a:solidFill>
              </a:rPr>
              <a:t>에 이용됨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50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altLang="ko-KR" dirty="0" err="1" smtClean="0"/>
              <a:t>Lower_bound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Upper_bound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7624" y="1484784"/>
            <a:ext cx="6400800" cy="309634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Lower_bound</a:t>
            </a:r>
            <a:r>
              <a:rPr lang="ko-KR" altLang="en-US" sz="2000" dirty="0" smtClean="0">
                <a:solidFill>
                  <a:schemeClr val="tx1"/>
                </a:solidFill>
              </a:rPr>
              <a:t>는 같은 것을 포함하지 않는 </a:t>
            </a:r>
            <a:r>
              <a:rPr lang="en-US" altLang="ko-KR" sz="2000" dirty="0" smtClean="0">
                <a:solidFill>
                  <a:schemeClr val="tx1"/>
                </a:solidFill>
              </a:rPr>
              <a:t>LIS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olidFill>
                  <a:schemeClr val="tx1"/>
                </a:solidFill>
              </a:rPr>
              <a:t>10, 10, 10, 10</a:t>
            </a:r>
            <a:r>
              <a:rPr lang="ko-KR" altLang="en-US" sz="2000" dirty="0" smtClean="0">
                <a:solidFill>
                  <a:schemeClr val="tx1"/>
                </a:solidFill>
              </a:rPr>
              <a:t>이 있을 때 </a:t>
            </a:r>
            <a:r>
              <a:rPr lang="en-US" altLang="ko-KR" sz="2000" dirty="0" smtClean="0">
                <a:solidFill>
                  <a:schemeClr val="tx1"/>
                </a:solidFill>
              </a:rPr>
              <a:t>10</a:t>
            </a:r>
            <a:r>
              <a:rPr lang="ko-KR" altLang="en-US" sz="2000" dirty="0" smtClean="0">
                <a:solidFill>
                  <a:schemeClr val="tx1"/>
                </a:solidFill>
              </a:rPr>
              <a:t>이 주어지면 맨 앞을 가리킴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92" y="2509725"/>
            <a:ext cx="86201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93689"/>
            <a:ext cx="59626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40928" y="6558100"/>
            <a:ext cx="446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같은 것을 포함하지 않는 </a:t>
            </a:r>
            <a:r>
              <a:rPr lang="en-US" altLang="ko-KR" sz="1200" dirty="0" smtClean="0"/>
              <a:t>LIS </a:t>
            </a:r>
            <a:r>
              <a:rPr lang="ko-KR" altLang="en-US" sz="1200" dirty="0" smtClean="0"/>
              <a:t>소스코드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583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altLang="ko-KR" dirty="0" err="1" smtClean="0"/>
              <a:t>Lower_bound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Upper_bound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7624" y="1484784"/>
            <a:ext cx="6400800" cy="309634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Upper_bound</a:t>
            </a:r>
            <a:r>
              <a:rPr lang="ko-KR" altLang="en-US" sz="2000" dirty="0" smtClean="0">
                <a:solidFill>
                  <a:schemeClr val="tx1"/>
                </a:solidFill>
              </a:rPr>
              <a:t>는 같은 것을 포함하는 </a:t>
            </a:r>
            <a:r>
              <a:rPr lang="en-US" altLang="ko-KR" sz="2000" dirty="0" smtClean="0">
                <a:solidFill>
                  <a:schemeClr val="tx1"/>
                </a:solidFill>
              </a:rPr>
              <a:t>LIS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olidFill>
                  <a:schemeClr val="tx1"/>
                </a:solidFill>
              </a:rPr>
              <a:t>10, 10, 10, 10</a:t>
            </a:r>
            <a:r>
              <a:rPr lang="ko-KR" altLang="en-US" sz="2000" dirty="0" smtClean="0">
                <a:solidFill>
                  <a:schemeClr val="tx1"/>
                </a:solidFill>
              </a:rPr>
              <a:t>이 있을 때 </a:t>
            </a:r>
            <a:r>
              <a:rPr lang="en-US" altLang="ko-KR" sz="2000" dirty="0" smtClean="0">
                <a:solidFill>
                  <a:schemeClr val="tx1"/>
                </a:solidFill>
              </a:rPr>
              <a:t>10</a:t>
            </a:r>
            <a:r>
              <a:rPr lang="ko-KR" altLang="en-US" sz="2000" dirty="0" smtClean="0">
                <a:solidFill>
                  <a:schemeClr val="tx1"/>
                </a:solidFill>
              </a:rPr>
              <a:t>이 주어지면 맨 뒤를 가리키게 됨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9792" y="5013176"/>
            <a:ext cx="446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같은 것을 </a:t>
            </a:r>
            <a:r>
              <a:rPr lang="ko-KR" altLang="en-US" sz="1200" smtClean="0"/>
              <a:t>포함하는 </a:t>
            </a:r>
            <a:r>
              <a:rPr lang="en-US" altLang="ko-KR" sz="1200" dirty="0" smtClean="0"/>
              <a:t>LIS </a:t>
            </a:r>
            <a:r>
              <a:rPr lang="ko-KR" altLang="en-US" sz="1200" dirty="0" smtClean="0"/>
              <a:t>소스 코드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940" y="3429000"/>
            <a:ext cx="63246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93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Unique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7624" y="1484784"/>
            <a:ext cx="6400800" cy="309634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solidFill>
                  <a:schemeClr val="tx1"/>
                </a:solidFill>
              </a:rPr>
              <a:t>Algorithm</a:t>
            </a:r>
            <a:r>
              <a:rPr lang="ko-KR" altLang="en-US" sz="2000" dirty="0" smtClean="0">
                <a:solidFill>
                  <a:schemeClr val="tx1"/>
                </a:solidFill>
              </a:rPr>
              <a:t>안에 있는 약간 생소한</a:t>
            </a:r>
            <a:r>
              <a:rPr lang="en-US" altLang="ko-KR" sz="2000" dirty="0" smtClean="0">
                <a:solidFill>
                  <a:schemeClr val="tx1"/>
                </a:solidFill>
              </a:rPr>
              <a:t>(?) </a:t>
            </a:r>
            <a:r>
              <a:rPr lang="ko-KR" altLang="en-US" sz="2000" dirty="0" smtClean="0">
                <a:solidFill>
                  <a:schemeClr val="tx1"/>
                </a:solidFill>
              </a:rPr>
              <a:t>함수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</a:rPr>
              <a:t>주어진 범위 내에 있는 중복된 숫자를 맨 뒤로 보내주는 함수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</a:rPr>
              <a:t>좌표 압축과 같은 특수한 상황에서만 쓰이는 함수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</a:rPr>
              <a:t>하지만</a:t>
            </a:r>
            <a:r>
              <a:rPr lang="en-US" altLang="ko-KR" sz="2000" dirty="0" smtClean="0">
                <a:solidFill>
                  <a:schemeClr val="tx1"/>
                </a:solidFill>
              </a:rPr>
              <a:t>!! </a:t>
            </a:r>
            <a:r>
              <a:rPr lang="ko-KR" altLang="en-US" sz="2000" dirty="0" smtClean="0">
                <a:solidFill>
                  <a:schemeClr val="tx1"/>
                </a:solidFill>
              </a:rPr>
              <a:t>알아두면 좋죠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63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Unique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0106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536795" y="585702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</a:t>
            </a:r>
            <a:r>
              <a:rPr lang="ko-KR" altLang="en-US" sz="1400" dirty="0" smtClean="0"/>
              <a:t>좌표가 </a:t>
            </a:r>
            <a:r>
              <a:rPr lang="en-US" altLang="ko-KR" sz="1400" dirty="0" smtClean="0"/>
              <a:t>-10, 10</a:t>
            </a:r>
            <a:r>
              <a:rPr lang="ko-KR" altLang="en-US" sz="1400" dirty="0" smtClean="0"/>
              <a:t>이 쓰이고</a:t>
            </a:r>
            <a:endParaRPr lang="en-US" altLang="ko-KR" sz="1400" dirty="0" smtClean="0"/>
          </a:p>
          <a:p>
            <a:r>
              <a:rPr lang="en-US" altLang="ko-KR" sz="1400" dirty="0" smtClean="0"/>
              <a:t>Y</a:t>
            </a:r>
            <a:r>
              <a:rPr lang="ko-KR" altLang="en-US" sz="1400" dirty="0" smtClean="0"/>
              <a:t>좌표가 </a:t>
            </a:r>
            <a:r>
              <a:rPr lang="en-US" altLang="ko-KR" sz="1400" dirty="0" smtClean="0"/>
              <a:t>-10, 10</a:t>
            </a:r>
            <a:r>
              <a:rPr lang="ko-KR" altLang="en-US" sz="1400" dirty="0" smtClean="0"/>
              <a:t>이 쓰이는데</a:t>
            </a:r>
            <a:endParaRPr lang="en-US" altLang="ko-KR" sz="1400" dirty="0" smtClean="0"/>
          </a:p>
          <a:p>
            <a:r>
              <a:rPr lang="ko-KR" altLang="en-US" sz="1400" dirty="0" smtClean="0"/>
              <a:t>사실 이걸 </a:t>
            </a:r>
            <a:r>
              <a:rPr lang="en-US" altLang="ko-KR" sz="1400" dirty="0" smtClean="0"/>
              <a:t>1,2</a:t>
            </a:r>
            <a:r>
              <a:rPr lang="ko-KR" altLang="en-US" sz="1400" dirty="0" smtClean="0"/>
              <a:t>로 바꾸어도 똑같은 값이 나옴</a:t>
            </a:r>
            <a:endParaRPr lang="en-US" altLang="ko-KR" sz="1400" dirty="0" smtClean="0"/>
          </a:p>
        </p:txBody>
      </p:sp>
      <p:grpSp>
        <p:nvGrpSpPr>
          <p:cNvPr id="1047" name="그룹 1046"/>
          <p:cNvGrpSpPr/>
          <p:nvPr/>
        </p:nvGrpSpPr>
        <p:grpSpPr>
          <a:xfrm>
            <a:off x="329454" y="3741344"/>
            <a:ext cx="8352928" cy="2846710"/>
            <a:chOff x="251520" y="2546251"/>
            <a:chExt cx="8352928" cy="284671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546251"/>
              <a:ext cx="809625" cy="2447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2546251"/>
              <a:ext cx="342900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51520" y="5085184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입력</a:t>
              </a:r>
              <a:endParaRPr lang="ko-KR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25970" y="3212975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출력</a:t>
              </a:r>
              <a:endParaRPr lang="ko-KR" altLang="en-US" sz="12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2483768" y="2570421"/>
              <a:ext cx="792088" cy="642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483768" y="3770213"/>
              <a:ext cx="792088" cy="642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109281" y="2570421"/>
              <a:ext cx="792088" cy="642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109281" y="3764179"/>
              <a:ext cx="792088" cy="642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5776" y="2764740"/>
              <a:ext cx="6480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-10,10</a:t>
              </a:r>
              <a:endParaRPr lang="ko-KR" alt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55776" y="3964532"/>
              <a:ext cx="6480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-10,-10</a:t>
              </a:r>
              <a:endParaRPr lang="ko-KR" altLang="en-US" sz="105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81289" y="2790182"/>
              <a:ext cx="6480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10,10</a:t>
              </a:r>
              <a:endParaRPr lang="ko-KR" altLang="en-US" sz="105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81309" y="3970832"/>
              <a:ext cx="6480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10,-10</a:t>
              </a:r>
              <a:endParaRPr lang="ko-KR" altLang="en-US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99791" y="4625588"/>
              <a:ext cx="220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첫번째</a:t>
              </a:r>
              <a:r>
                <a:rPr lang="ko-KR" altLang="en-US" dirty="0" smtClean="0"/>
                <a:t> 예제</a:t>
              </a:r>
              <a:endParaRPr lang="ko-KR" altLang="en-US" dirty="0"/>
            </a:p>
          </p:txBody>
        </p:sp>
        <p:cxnSp>
          <p:nvCxnSpPr>
            <p:cNvPr id="15" name="직선 화살표 연결선 14"/>
            <p:cNvCxnSpPr>
              <a:stCxn id="7" idx="5"/>
              <a:endCxn id="14" idx="1"/>
            </p:cNvCxnSpPr>
            <p:nvPr/>
          </p:nvCxnSpPr>
          <p:spPr>
            <a:xfrm>
              <a:off x="3159857" y="3118875"/>
              <a:ext cx="1065423" cy="7394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7" idx="4"/>
              <a:endCxn id="12" idx="0"/>
            </p:cNvCxnSpPr>
            <p:nvPr/>
          </p:nvCxnSpPr>
          <p:spPr>
            <a:xfrm>
              <a:off x="2879812" y="3212975"/>
              <a:ext cx="0" cy="557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7" idx="6"/>
              <a:endCxn id="13" idx="2"/>
            </p:cNvCxnSpPr>
            <p:nvPr/>
          </p:nvCxnSpPr>
          <p:spPr>
            <a:xfrm>
              <a:off x="3275856" y="2891698"/>
              <a:ext cx="8334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3" idx="4"/>
              <a:endCxn id="14" idx="0"/>
            </p:cNvCxnSpPr>
            <p:nvPr/>
          </p:nvCxnSpPr>
          <p:spPr>
            <a:xfrm>
              <a:off x="4505325" y="3212975"/>
              <a:ext cx="0" cy="5512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2" idx="6"/>
              <a:endCxn id="14" idx="2"/>
            </p:cNvCxnSpPr>
            <p:nvPr/>
          </p:nvCxnSpPr>
          <p:spPr>
            <a:xfrm flipV="1">
              <a:off x="3275856" y="4085456"/>
              <a:ext cx="833425" cy="60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5292080" y="3491594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6156176" y="2546251"/>
              <a:ext cx="792088" cy="642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7812360" y="3983034"/>
              <a:ext cx="792088" cy="642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7812360" y="2570421"/>
              <a:ext cx="792088" cy="642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6156176" y="3970832"/>
              <a:ext cx="792088" cy="642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TextBox 1028"/>
            <p:cNvSpPr txBox="1"/>
            <p:nvPr/>
          </p:nvSpPr>
          <p:spPr>
            <a:xfrm>
              <a:off x="6300192" y="2708920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1,2</a:t>
              </a:r>
              <a:endParaRPr lang="ko-KR" altLang="en-US" sz="11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92380" y="2736723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2</a:t>
              </a:r>
              <a:r>
                <a:rPr lang="en-US" altLang="ko-KR" sz="1100" dirty="0" smtClean="0"/>
                <a:t>,2</a:t>
              </a:r>
              <a:endParaRPr lang="ko-KR" altLang="en-US" sz="11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36196" y="4161304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1,1</a:t>
              </a:r>
              <a:endParaRPr lang="ko-KR" altLang="en-US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992380" y="4161304"/>
              <a:ext cx="432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2,1</a:t>
              </a:r>
              <a:endParaRPr lang="ko-KR" altLang="en-US" sz="1100" dirty="0"/>
            </a:p>
          </p:txBody>
        </p:sp>
        <p:cxnSp>
          <p:nvCxnSpPr>
            <p:cNvPr id="1031" name="직선 화살표 연결선 1030"/>
            <p:cNvCxnSpPr>
              <a:stCxn id="37" idx="5"/>
              <a:endCxn id="38" idx="1"/>
            </p:cNvCxnSpPr>
            <p:nvPr/>
          </p:nvCxnSpPr>
          <p:spPr>
            <a:xfrm>
              <a:off x="6832265" y="3094705"/>
              <a:ext cx="1096094" cy="9824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직선 화살표 연결선 1032"/>
            <p:cNvCxnSpPr>
              <a:stCxn id="37" idx="4"/>
              <a:endCxn id="40" idx="0"/>
            </p:cNvCxnSpPr>
            <p:nvPr/>
          </p:nvCxnSpPr>
          <p:spPr>
            <a:xfrm>
              <a:off x="6552220" y="3188805"/>
              <a:ext cx="0" cy="7820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직선 화살표 연결선 1034"/>
            <p:cNvCxnSpPr>
              <a:stCxn id="37" idx="6"/>
              <a:endCxn id="39" idx="2"/>
            </p:cNvCxnSpPr>
            <p:nvPr/>
          </p:nvCxnSpPr>
          <p:spPr>
            <a:xfrm>
              <a:off x="6948264" y="2867528"/>
              <a:ext cx="864096" cy="241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직선 화살표 연결선 1036"/>
            <p:cNvCxnSpPr>
              <a:stCxn id="40" idx="6"/>
              <a:endCxn id="38" idx="2"/>
            </p:cNvCxnSpPr>
            <p:nvPr/>
          </p:nvCxnSpPr>
          <p:spPr>
            <a:xfrm>
              <a:off x="6948264" y="4292109"/>
              <a:ext cx="864096" cy="122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직선 화살표 연결선 1038"/>
            <p:cNvCxnSpPr>
              <a:stCxn id="39" idx="4"/>
              <a:endCxn id="38" idx="0"/>
            </p:cNvCxnSpPr>
            <p:nvPr/>
          </p:nvCxnSpPr>
          <p:spPr>
            <a:xfrm>
              <a:off x="8208404" y="3212975"/>
              <a:ext cx="0" cy="7700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9096"/>
            <a:ext cx="900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9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Unique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688996"/>
            <a:ext cx="48577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2688" y="3789040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</a:t>
            </a:r>
            <a:r>
              <a:rPr lang="ko-KR" altLang="en-US" sz="1400" dirty="0" smtClean="0"/>
              <a:t>좌표에 대해서 좌표압축을 하고 있는 코드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Vector X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Unique</a:t>
            </a:r>
            <a:r>
              <a:rPr lang="ko-KR" altLang="en-US" sz="1400" dirty="0" smtClean="0"/>
              <a:t>를 이용해 중복되는 </a:t>
            </a:r>
            <a:r>
              <a:rPr lang="ko-KR" altLang="en-US" sz="1400" dirty="0" smtClean="0"/>
              <a:t>부분을 </a:t>
            </a:r>
            <a:r>
              <a:rPr lang="ko-KR" altLang="en-US" sz="1400" dirty="0" smtClean="0"/>
              <a:t>지운 후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Lower_bound</a:t>
            </a:r>
            <a:r>
              <a:rPr lang="ko-KR" altLang="en-US" sz="1400" dirty="0" smtClean="0"/>
              <a:t>를 통해 이분탐색으로 위치를 찾아서 그곳의 순서 값을 넣어줌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804" y="530120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x</a:t>
            </a:r>
            <a:r>
              <a:rPr lang="ko-KR" altLang="en-US" dirty="0" smtClean="0"/>
              <a:t>좌표 </a:t>
            </a:r>
            <a:r>
              <a:rPr lang="en-US" altLang="ko-KR" dirty="0" smtClean="0"/>
              <a:t>-10, -10, 9, 7 -&gt; -10, -10, 7, 9  -&gt; -10, 7, 9, -10 -&gt; -10, 7, 9 -&gt; 1, 2,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9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altLang="ko-KR" dirty="0" err="1" smtClean="0"/>
              <a:t>Nth_element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7624" y="1484784"/>
            <a:ext cx="6400800" cy="309634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</a:rPr>
              <a:t>최근에</a:t>
            </a:r>
            <a:r>
              <a:rPr lang="en-US" altLang="ko-KR" sz="2000" dirty="0" smtClean="0">
                <a:solidFill>
                  <a:schemeClr val="tx1"/>
                </a:solidFill>
              </a:rPr>
              <a:t>(?) </a:t>
            </a:r>
            <a:r>
              <a:rPr lang="ko-KR" altLang="en-US" sz="2000" dirty="0" smtClean="0">
                <a:solidFill>
                  <a:schemeClr val="tx1"/>
                </a:solidFill>
              </a:rPr>
              <a:t>발견한 신기한 함수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olidFill>
                  <a:schemeClr val="tx1"/>
                </a:solidFill>
              </a:rPr>
              <a:t>N</a:t>
            </a:r>
            <a:r>
              <a:rPr lang="ko-KR" altLang="en-US" sz="2000" dirty="0" smtClean="0">
                <a:solidFill>
                  <a:schemeClr val="tx1"/>
                </a:solidFill>
              </a:rPr>
              <a:t>번째 위치의 </a:t>
            </a:r>
            <a:r>
              <a:rPr lang="en-US" altLang="ko-KR" sz="2000" dirty="0" smtClean="0">
                <a:solidFill>
                  <a:schemeClr val="tx1"/>
                </a:solidFill>
              </a:rPr>
              <a:t>element</a:t>
            </a:r>
            <a:r>
              <a:rPr lang="ko-KR" altLang="en-US" sz="2000" dirty="0" smtClean="0">
                <a:solidFill>
                  <a:schemeClr val="tx1"/>
                </a:solidFill>
              </a:rPr>
              <a:t>를 찾아주는 함수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</a:rPr>
              <a:t>내부적으로는 </a:t>
            </a:r>
            <a:r>
              <a:rPr lang="en-US" altLang="ko-KR" sz="2000" dirty="0" err="1">
                <a:solidFill>
                  <a:schemeClr val="tx1"/>
                </a:solidFill>
              </a:rPr>
              <a:t>q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uick_Selection</a:t>
            </a:r>
            <a:r>
              <a:rPr lang="ko-KR" altLang="en-US" sz="2000" dirty="0" smtClean="0">
                <a:solidFill>
                  <a:schemeClr val="tx1"/>
                </a:solidFill>
              </a:rPr>
              <a:t>이라는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quick_sort</a:t>
            </a:r>
            <a:r>
              <a:rPr lang="ko-KR" altLang="en-US" sz="2000" dirty="0" smtClean="0">
                <a:solidFill>
                  <a:schemeClr val="tx1"/>
                </a:solidFill>
              </a:rPr>
              <a:t>를 응용한 방법을 사용해 구현됨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olidFill>
                  <a:schemeClr val="tx1"/>
                </a:solidFill>
              </a:rPr>
              <a:t>N</a:t>
            </a:r>
            <a:r>
              <a:rPr lang="ko-KR" altLang="en-US" sz="2000" dirty="0" smtClean="0">
                <a:solidFill>
                  <a:schemeClr val="tx1"/>
                </a:solidFill>
              </a:rPr>
              <a:t>번째 위치 앞에는 </a:t>
            </a:r>
            <a:r>
              <a:rPr lang="en-US" altLang="ko-KR" sz="2000" dirty="0" smtClean="0">
                <a:solidFill>
                  <a:schemeClr val="tx1"/>
                </a:solidFill>
              </a:rPr>
              <a:t>N</a:t>
            </a:r>
            <a:r>
              <a:rPr lang="ko-KR" altLang="en-US" sz="2000" dirty="0" smtClean="0">
                <a:solidFill>
                  <a:schemeClr val="tx1"/>
                </a:solidFill>
              </a:rPr>
              <a:t>번째 원소보다 작은 수</a:t>
            </a:r>
            <a:r>
              <a:rPr lang="en-US" altLang="ko-KR" sz="2000" dirty="0" smtClean="0">
                <a:solidFill>
                  <a:schemeClr val="tx1"/>
                </a:solidFill>
              </a:rPr>
              <a:t>, N</a:t>
            </a:r>
            <a:r>
              <a:rPr lang="ko-KR" altLang="en-US" sz="2000" dirty="0" smtClean="0">
                <a:solidFill>
                  <a:schemeClr val="tx1"/>
                </a:solidFill>
              </a:rPr>
              <a:t>번째 위치 뒤에는 </a:t>
            </a:r>
            <a:r>
              <a:rPr lang="en-US" altLang="ko-KR" sz="2000" dirty="0" smtClean="0">
                <a:solidFill>
                  <a:schemeClr val="tx1"/>
                </a:solidFill>
              </a:rPr>
              <a:t>N</a:t>
            </a:r>
            <a:r>
              <a:rPr lang="ko-KR" altLang="en-US" sz="2000" dirty="0" smtClean="0">
                <a:solidFill>
                  <a:schemeClr val="tx1"/>
                </a:solidFill>
              </a:rPr>
              <a:t>번째 원소보다 큰 수가 오게 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</a:rPr>
              <a:t>시간 복잡도는 </a:t>
            </a:r>
            <a:r>
              <a:rPr lang="en-US" altLang="ko-KR" sz="2000" dirty="0" smtClean="0">
                <a:solidFill>
                  <a:schemeClr val="tx1"/>
                </a:solidFill>
              </a:rPr>
              <a:t>O(n).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58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altLang="ko-KR" dirty="0" err="1" smtClean="0"/>
              <a:t>Nth_element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28678" y="3501008"/>
            <a:ext cx="5679826" cy="309634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altLang="ko-KR" sz="1200" dirty="0" err="1" smtClean="0">
                <a:solidFill>
                  <a:schemeClr val="tx1"/>
                </a:solidFill>
              </a:rPr>
              <a:t>Nth_element</a:t>
            </a:r>
            <a:r>
              <a:rPr lang="ko-KR" altLang="en-US" sz="1200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ko-KR" altLang="en-US" sz="1200" dirty="0" smtClean="0">
                <a:solidFill>
                  <a:schemeClr val="tx1"/>
                </a:solidFill>
              </a:rPr>
              <a:t>가지 인자를 받는데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첫 번째는 시작지점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두 번째는 우리가 원하는 위치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세 번째는 마지막 지점을 지정해준다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결과 값으로는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arr</a:t>
            </a:r>
            <a:r>
              <a:rPr lang="ko-KR" altLang="en-US" sz="1200" dirty="0" smtClean="0">
                <a:solidFill>
                  <a:schemeClr val="tx1"/>
                </a:solidFill>
              </a:rPr>
              <a:t>배열에서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k – 1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번째에 우리가 원하는 </a:t>
            </a:r>
            <a:r>
              <a:rPr lang="en-US" altLang="ko-KR" sz="1200" dirty="0" smtClean="0">
                <a:solidFill>
                  <a:schemeClr val="tx1"/>
                </a:solidFill>
              </a:rPr>
              <a:t>k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 값이 위치하게 되고 나머지는 앞에는 </a:t>
            </a:r>
            <a:r>
              <a:rPr lang="en-US" altLang="ko-KR" sz="1200" dirty="0" smtClean="0">
                <a:solidFill>
                  <a:schemeClr val="tx1"/>
                </a:solidFill>
              </a:rPr>
              <a:t>k – 1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번째보다 작은 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뒤에는 </a:t>
            </a:r>
            <a:r>
              <a:rPr lang="en-US" altLang="ko-KR" sz="1200" dirty="0" smtClean="0">
                <a:solidFill>
                  <a:schemeClr val="tx1"/>
                </a:solidFill>
              </a:rPr>
              <a:t>k – 1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번째보다 큰 수가 나오게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4 1 2 3 5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보면</a:t>
            </a:r>
            <a:r>
              <a:rPr lang="en-US" altLang="ko-KR" sz="1200" dirty="0" smtClean="0">
                <a:solidFill>
                  <a:schemeClr val="tx1"/>
                </a:solidFill>
              </a:rPr>
              <a:t>, 1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번째는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가 들어가게 되고</a:t>
            </a:r>
            <a:r>
              <a:rPr lang="en-US" altLang="ko-KR" sz="1200" dirty="0" smtClean="0">
                <a:solidFill>
                  <a:schemeClr val="tx1"/>
                </a:solidFill>
              </a:rPr>
              <a:t>, 0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번째에 </a:t>
            </a:r>
            <a:r>
              <a:rPr lang="en-US" altLang="ko-KR" sz="1200" dirty="0" smtClean="0">
                <a:solidFill>
                  <a:schemeClr val="tx1"/>
                </a:solidFill>
              </a:rPr>
              <a:t>1, 2 ~ 4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번째는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3, 5, 4</a:t>
            </a:r>
            <a:r>
              <a:rPr lang="ko-KR" altLang="en-US" sz="1200" dirty="0" smtClean="0">
                <a:solidFill>
                  <a:schemeClr val="tx1"/>
                </a:solidFill>
              </a:rPr>
              <a:t>가 알아서 들어가게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sz="1200" dirty="0" err="1" smtClean="0">
                <a:solidFill>
                  <a:schemeClr val="tx1"/>
                </a:solidFill>
              </a:rPr>
              <a:t>Nth_element</a:t>
            </a:r>
            <a:r>
              <a:rPr lang="ko-KR" altLang="en-US" sz="1200" dirty="0" smtClean="0">
                <a:solidFill>
                  <a:schemeClr val="tx1"/>
                </a:solidFill>
              </a:rPr>
              <a:t>의 단점이라면 시작과 끝 지점을 준 컨테이너 자체를 손 댄다는 점이다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사실 </a:t>
            </a:r>
            <a:r>
              <a:rPr lang="en-US" altLang="ko-KR" sz="1200" dirty="0" smtClean="0">
                <a:solidFill>
                  <a:schemeClr val="tx1"/>
                </a:solidFill>
              </a:rPr>
              <a:t>PS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많이 쓰일 곳을 잘 없을 것 같음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9071"/>
            <a:ext cx="77152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5024"/>
            <a:ext cx="32194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39243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2147332"/>
            <a:ext cx="10191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356693"/>
            <a:ext cx="2190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47800" y="2801832"/>
            <a:ext cx="509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입</a:t>
            </a:r>
            <a:r>
              <a:rPr lang="ko-KR" altLang="en-US" sz="1000" dirty="0"/>
              <a:t>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93" y="280183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출력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4518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259632" y="364502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Q&amp;A</a:t>
            </a:r>
            <a:endParaRPr lang="ko-KR" altLang="en-US" sz="6000" dirty="0"/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44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1628800"/>
            <a:ext cx="6400800" cy="3096344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Max, Min</a:t>
            </a:r>
          </a:p>
          <a:p>
            <a:pPr marL="514350" indent="-514350" algn="l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Sort</a:t>
            </a:r>
          </a:p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en-US" altLang="ko-KR" dirty="0" err="1" smtClean="0">
                <a:solidFill>
                  <a:schemeClr val="tx1"/>
                </a:solidFill>
              </a:rPr>
              <a:t>Lower_Bound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Upper_Bound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4. Unique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5. </a:t>
            </a:r>
            <a:r>
              <a:rPr lang="en-US" altLang="ko-KR" dirty="0" err="1" smtClean="0">
                <a:solidFill>
                  <a:schemeClr val="tx1"/>
                </a:solidFill>
              </a:rPr>
              <a:t>Nth_element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58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Max, Min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1628800"/>
            <a:ext cx="6400800" cy="309634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sz="2400" dirty="0" smtClean="0">
                <a:solidFill>
                  <a:schemeClr val="tx1"/>
                </a:solidFill>
              </a:rPr>
              <a:t>Algorithm</a:t>
            </a:r>
            <a:r>
              <a:rPr lang="ko-KR" altLang="en-US" sz="2400" dirty="0" smtClean="0">
                <a:solidFill>
                  <a:schemeClr val="tx1"/>
                </a:solidFill>
              </a:rPr>
              <a:t>에서 가장 자주 쓰이는 함수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아래와 같이 쓰인다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 title="Tothemax 소스코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84" y="2780928"/>
            <a:ext cx="3895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7864" y="5517232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the max </a:t>
            </a:r>
            <a:r>
              <a:rPr lang="ko-KR" altLang="en-US" sz="1600" dirty="0" smtClean="0"/>
              <a:t>소스코드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546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Max, Min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1628800"/>
            <a:ext cx="6400800" cy="309634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</a:rPr>
              <a:t>C</a:t>
            </a:r>
            <a:r>
              <a:rPr lang="en-US" altLang="ko-KR" sz="2400" dirty="0" smtClean="0">
                <a:solidFill>
                  <a:schemeClr val="tx1"/>
                </a:solidFill>
              </a:rPr>
              <a:t>++11</a:t>
            </a:r>
            <a:r>
              <a:rPr lang="ko-KR" altLang="en-US" sz="2400" dirty="0" smtClean="0">
                <a:solidFill>
                  <a:schemeClr val="tx1"/>
                </a:solidFill>
              </a:rPr>
              <a:t>에서는 </a:t>
            </a:r>
            <a:r>
              <a:rPr lang="en-US" altLang="ko-KR" sz="2400" dirty="0" smtClean="0">
                <a:solidFill>
                  <a:schemeClr val="tx1"/>
                </a:solidFill>
              </a:rPr>
              <a:t>Initialization List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라는게</a:t>
            </a:r>
            <a:r>
              <a:rPr lang="ko-KR" altLang="en-US" sz="2400" dirty="0" smtClean="0">
                <a:solidFill>
                  <a:schemeClr val="tx1"/>
                </a:solidFill>
              </a:rPr>
              <a:t> 생겨서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아래와 같이 쓰일 수 있다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204" y="2924944"/>
            <a:ext cx="61817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25336" y="506496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String distance and Transform process </a:t>
            </a:r>
            <a:r>
              <a:rPr lang="ko-KR" altLang="en-US" sz="1600" dirty="0" smtClean="0"/>
              <a:t>중 </a:t>
            </a:r>
            <a:r>
              <a:rPr lang="en-US" altLang="ko-KR" sz="1600" dirty="0" smtClean="0"/>
              <a:t>ED </a:t>
            </a:r>
            <a:r>
              <a:rPr lang="ko-KR" altLang="en-US" sz="1600" dirty="0" smtClean="0"/>
              <a:t>계산 부분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986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Max, Min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1628800"/>
            <a:ext cx="6400800" cy="309634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</a:rPr>
              <a:t>C</a:t>
            </a:r>
            <a:r>
              <a:rPr lang="en-US" altLang="ko-KR" sz="2400" dirty="0" smtClean="0">
                <a:solidFill>
                  <a:schemeClr val="tx1"/>
                </a:solidFill>
              </a:rPr>
              <a:t>++11</a:t>
            </a:r>
            <a:r>
              <a:rPr lang="ko-KR" altLang="en-US" sz="2400" dirty="0" smtClean="0">
                <a:solidFill>
                  <a:schemeClr val="tx1"/>
                </a:solidFill>
              </a:rPr>
              <a:t>에서는 또한 </a:t>
            </a:r>
            <a:r>
              <a:rPr lang="en-US" altLang="ko-KR" sz="2400" dirty="0">
                <a:solidFill>
                  <a:schemeClr val="tx1"/>
                </a:solidFill>
              </a:rPr>
              <a:t>Initialization </a:t>
            </a:r>
            <a:r>
              <a:rPr lang="en-US" altLang="ko-KR" sz="2400" dirty="0" smtClean="0">
                <a:solidFill>
                  <a:schemeClr val="tx1"/>
                </a:solidFill>
              </a:rPr>
              <a:t>List </a:t>
            </a:r>
            <a:r>
              <a:rPr lang="ko-KR" altLang="en-US" sz="2400" dirty="0" smtClean="0">
                <a:solidFill>
                  <a:schemeClr val="tx1"/>
                </a:solidFill>
              </a:rPr>
              <a:t>중에 </a:t>
            </a:r>
            <a:r>
              <a:rPr lang="en-US" altLang="ko-KR" sz="2400" dirty="0" smtClean="0">
                <a:solidFill>
                  <a:schemeClr val="tx1"/>
                </a:solidFill>
              </a:rPr>
              <a:t>Max</a:t>
            </a:r>
            <a:r>
              <a:rPr lang="ko-KR" altLang="en-US" sz="2400" dirty="0" smtClean="0">
                <a:solidFill>
                  <a:schemeClr val="tx1"/>
                </a:solidFill>
              </a:rPr>
              <a:t>값과 </a:t>
            </a:r>
            <a:r>
              <a:rPr lang="en-US" altLang="ko-KR" sz="2400" dirty="0" smtClean="0">
                <a:solidFill>
                  <a:schemeClr val="tx1"/>
                </a:solidFill>
              </a:rPr>
              <a:t>Min</a:t>
            </a:r>
            <a:r>
              <a:rPr lang="ko-KR" altLang="en-US" sz="2400" dirty="0" smtClean="0">
                <a:solidFill>
                  <a:schemeClr val="tx1"/>
                </a:solidFill>
              </a:rPr>
              <a:t>값을 구해 반환해주는 함수인</a:t>
            </a:r>
            <a:r>
              <a:rPr lang="en-US" altLang="ko-KR" sz="2400" dirty="0" err="1">
                <a:solidFill>
                  <a:schemeClr val="tx1"/>
                </a:solidFill>
              </a:rPr>
              <a:t>m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inmax</a:t>
            </a:r>
            <a:r>
              <a:rPr lang="ko-KR" altLang="en-US" sz="2400" dirty="0" smtClean="0">
                <a:solidFill>
                  <a:schemeClr val="tx1"/>
                </a:solidFill>
              </a:rPr>
              <a:t>라는 함수가 </a:t>
            </a:r>
            <a:r>
              <a:rPr lang="en-US" altLang="ko-KR" sz="2400" dirty="0" smtClean="0">
                <a:solidFill>
                  <a:schemeClr val="tx1"/>
                </a:solidFill>
              </a:rPr>
              <a:t>algorithm</a:t>
            </a:r>
            <a:r>
              <a:rPr lang="ko-KR" altLang="en-US" sz="2400" dirty="0" smtClean="0">
                <a:solidFill>
                  <a:schemeClr val="tx1"/>
                </a:solidFill>
              </a:rPr>
              <a:t>에 추가됨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9771" y="4869160"/>
            <a:ext cx="4104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Cplusplus.com</a:t>
            </a:r>
            <a:r>
              <a:rPr lang="ko-KR" altLang="en-US" sz="1600" dirty="0" smtClean="0"/>
              <a:t>에서의 </a:t>
            </a:r>
            <a:r>
              <a:rPr lang="en-US" altLang="ko-KR" sz="1600" dirty="0" err="1" smtClean="0"/>
              <a:t>minmax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예제</a:t>
            </a:r>
            <a:endParaRPr lang="en-US" altLang="ko-KR" sz="1600" dirty="0" smtClean="0"/>
          </a:p>
          <a:p>
            <a:pPr algn="ctr"/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여기서 </a:t>
            </a:r>
            <a:r>
              <a:rPr lang="en-US" altLang="ko-KR" sz="1600" dirty="0" smtClean="0"/>
              <a:t>auto</a:t>
            </a:r>
            <a:r>
              <a:rPr lang="ko-KR" altLang="en-US" sz="1600" dirty="0" smtClean="0"/>
              <a:t>가 변환되는 </a:t>
            </a:r>
            <a:r>
              <a:rPr lang="ko-KR" altLang="en-US" sz="1600" dirty="0" err="1" smtClean="0"/>
              <a:t>자료형은</a:t>
            </a:r>
            <a:endParaRPr lang="en-US" altLang="ko-KR" sz="1600" dirty="0" smtClean="0"/>
          </a:p>
          <a:p>
            <a:pPr algn="ctr"/>
            <a:r>
              <a:rPr lang="en-US" altLang="ko-KR" sz="1600" dirty="0" err="1" smtClean="0"/>
              <a:t>Std</a:t>
            </a:r>
            <a:r>
              <a:rPr lang="en-US" altLang="ko-KR" sz="1600" dirty="0" smtClean="0"/>
              <a:t>::pair&lt;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가 되게 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2" y="3068959"/>
            <a:ext cx="35337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17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Max, Min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1628800"/>
            <a:ext cx="6400800" cy="309634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err="1" smtClean="0">
                <a:solidFill>
                  <a:schemeClr val="tx1"/>
                </a:solidFill>
              </a:rPr>
              <a:t>Minmax</a:t>
            </a:r>
            <a:r>
              <a:rPr lang="ko-KR" altLang="en-US" sz="2400" dirty="0" smtClean="0">
                <a:solidFill>
                  <a:schemeClr val="tx1"/>
                </a:solidFill>
              </a:rPr>
              <a:t>값에서 굳이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std</a:t>
            </a:r>
            <a:r>
              <a:rPr lang="en-US" altLang="ko-KR" sz="2400" dirty="0" smtClean="0">
                <a:solidFill>
                  <a:schemeClr val="tx1"/>
                </a:solidFill>
              </a:rPr>
              <a:t>::pair</a:t>
            </a:r>
            <a:r>
              <a:rPr lang="ko-KR" altLang="en-US" sz="2400" dirty="0" smtClean="0">
                <a:solidFill>
                  <a:schemeClr val="tx1"/>
                </a:solidFill>
              </a:rPr>
              <a:t>라는 컨테이너를 쓰지 않아도 </a:t>
            </a:r>
            <a:r>
              <a:rPr lang="en-US" altLang="ko-KR" sz="2400" dirty="0" smtClean="0">
                <a:solidFill>
                  <a:schemeClr val="tx1"/>
                </a:solidFill>
              </a:rPr>
              <a:t>tie</a:t>
            </a:r>
            <a:r>
              <a:rPr lang="ko-KR" altLang="en-US" sz="2400" dirty="0" smtClean="0">
                <a:solidFill>
                  <a:schemeClr val="tx1"/>
                </a:solidFill>
              </a:rPr>
              <a:t>라는 함수를 쓰게 되면 편하게 처리할 수 있다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9771" y="4869160"/>
            <a:ext cx="4104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Minmax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함수와 </a:t>
            </a:r>
            <a:r>
              <a:rPr lang="en-US" altLang="ko-KR" sz="1600" dirty="0" smtClean="0"/>
              <a:t>tie</a:t>
            </a:r>
            <a:r>
              <a:rPr lang="ko-KR" altLang="en-US" sz="1600" dirty="0" smtClean="0"/>
              <a:t>를 같이 쓴 예제</a:t>
            </a:r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값에 </a:t>
            </a:r>
            <a:r>
              <a:rPr lang="en-US" altLang="ko-KR" sz="1600" dirty="0" err="1" smtClean="0"/>
              <a:t>minmax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min</a:t>
            </a:r>
            <a:r>
              <a:rPr lang="ko-KR" altLang="en-US" sz="1600" dirty="0" smtClean="0"/>
              <a:t>값이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두번째</a:t>
            </a:r>
            <a:r>
              <a:rPr lang="ko-KR" altLang="en-US" sz="1600" dirty="0" smtClean="0"/>
              <a:t> 값에 </a:t>
            </a:r>
            <a:r>
              <a:rPr lang="en-US" altLang="ko-KR" sz="1600" dirty="0" err="1" smtClean="0"/>
              <a:t>minmax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max</a:t>
            </a:r>
            <a:r>
              <a:rPr lang="ko-KR" altLang="en-US" sz="1600" dirty="0" smtClean="0"/>
              <a:t>값이 들어감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872710"/>
            <a:ext cx="39338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12" y="3429000"/>
            <a:ext cx="2867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2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1556792"/>
            <a:ext cx="6400800" cy="309634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solidFill>
                  <a:schemeClr val="tx1"/>
                </a:solidFill>
              </a:rPr>
              <a:t>Algorithm</a:t>
            </a:r>
            <a:r>
              <a:rPr lang="ko-KR" altLang="en-US" sz="2000" dirty="0" smtClean="0">
                <a:solidFill>
                  <a:schemeClr val="tx1"/>
                </a:solidFill>
              </a:rPr>
              <a:t>안에 있는 대표적인 함수이다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solidFill>
                  <a:schemeClr val="tx1"/>
                </a:solidFill>
              </a:rPr>
              <a:t>대부분 문제에서 정렬을 쓰기 때문에 정말 중요하다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450" y="3501008"/>
            <a:ext cx="41044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백준 온라인 저지에서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감소하는 수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라는 문제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 smtClean="0"/>
              <a:t>옆의 소스코드를 보면 모든 감소하는 수를 다 찾은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정렬을 해 입력 받은 수가 몇 번째 수인지 찾고 있다</a:t>
            </a:r>
            <a:r>
              <a:rPr lang="en-US" altLang="ko-KR" sz="1400" dirty="0" smtClean="0"/>
              <a:t>.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이 문제는 실제 백트래킹이 주 수법이긴 하지만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곁들여서 정렬이 나온다</a:t>
            </a:r>
            <a:r>
              <a:rPr lang="en-US" altLang="ko-KR" sz="1400" dirty="0" smtClean="0"/>
              <a:t>. 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PS</a:t>
            </a:r>
            <a:r>
              <a:rPr lang="ko-KR" altLang="en-US" sz="1400" dirty="0" smtClean="0"/>
              <a:t>에서 이러한 경우는 정말 흔하게 나타난다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09558"/>
            <a:ext cx="4114800" cy="355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2" y="2314208"/>
            <a:ext cx="90106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03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7624" y="1484784"/>
            <a:ext cx="6400800" cy="309634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solidFill>
                  <a:schemeClr val="tx1"/>
                </a:solidFill>
              </a:rPr>
              <a:t>Sort</a:t>
            </a:r>
            <a:r>
              <a:rPr lang="ko-KR" altLang="en-US" sz="2000" dirty="0" smtClean="0">
                <a:solidFill>
                  <a:schemeClr val="tx1"/>
                </a:solidFill>
              </a:rPr>
              <a:t>의 기본 형태는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Sort(begin, end, compare)</a:t>
            </a:r>
            <a:r>
              <a:rPr lang="ko-KR" altLang="en-US" sz="2000" dirty="0" smtClean="0">
                <a:solidFill>
                  <a:schemeClr val="tx1"/>
                </a:solidFill>
              </a:rPr>
              <a:t>인데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여기서 </a:t>
            </a:r>
            <a:r>
              <a:rPr lang="en-US" altLang="ko-KR" sz="2000" dirty="0" smtClean="0">
                <a:solidFill>
                  <a:schemeClr val="tx1"/>
                </a:solidFill>
              </a:rPr>
              <a:t>begin</a:t>
            </a:r>
            <a:r>
              <a:rPr lang="ko-KR" altLang="en-US" sz="2000" dirty="0" smtClean="0">
                <a:solidFill>
                  <a:schemeClr val="tx1"/>
                </a:solidFill>
              </a:rPr>
              <a:t>과 </a:t>
            </a:r>
            <a:r>
              <a:rPr lang="en-US" altLang="ko-KR" sz="2000" dirty="0" smtClean="0">
                <a:solidFill>
                  <a:schemeClr val="tx1"/>
                </a:solidFill>
              </a:rPr>
              <a:t>end</a:t>
            </a:r>
            <a:r>
              <a:rPr lang="ko-KR" altLang="en-US" sz="2000" dirty="0" smtClean="0">
                <a:solidFill>
                  <a:schemeClr val="tx1"/>
                </a:solidFill>
              </a:rPr>
              <a:t>는 위의 예제에서 봤듯이 컨테이너들의 </a:t>
            </a:r>
            <a:r>
              <a:rPr lang="en-US" altLang="ko-KR" sz="2000" dirty="0" smtClean="0">
                <a:solidFill>
                  <a:schemeClr val="tx1"/>
                </a:solidFill>
              </a:rPr>
              <a:t>begin</a:t>
            </a:r>
            <a:r>
              <a:rPr lang="ko-KR" altLang="en-US" sz="2000" dirty="0" smtClean="0">
                <a:solidFill>
                  <a:schemeClr val="tx1"/>
                </a:solidFill>
              </a:rPr>
              <a:t>함수와 </a:t>
            </a:r>
            <a:r>
              <a:rPr lang="en-US" altLang="ko-KR" sz="2000" dirty="0" smtClean="0">
                <a:solidFill>
                  <a:schemeClr val="tx1"/>
                </a:solidFill>
              </a:rPr>
              <a:t>end</a:t>
            </a:r>
            <a:r>
              <a:rPr lang="ko-KR" altLang="en-US" sz="2000" dirty="0" smtClean="0">
                <a:solidFill>
                  <a:schemeClr val="tx1"/>
                </a:solidFill>
              </a:rPr>
              <a:t>함수를 사용해도 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일반적인 배열일 경우는 시작 지점의 포인터와 끝 지점의 포인터 </a:t>
            </a:r>
            <a:r>
              <a:rPr lang="en-US" altLang="ko-KR" sz="2000" dirty="0" smtClean="0">
                <a:solidFill>
                  <a:schemeClr val="tx1"/>
                </a:solidFill>
              </a:rPr>
              <a:t>+ 1</a:t>
            </a:r>
            <a:r>
              <a:rPr lang="ko-KR" altLang="en-US" sz="2000" dirty="0" smtClean="0">
                <a:solidFill>
                  <a:schemeClr val="tx1"/>
                </a:solidFill>
              </a:rPr>
              <a:t>을 주어야 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35242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4008" y="4293095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배열을 사용한 </a:t>
            </a:r>
            <a:r>
              <a:rPr lang="en-US" altLang="ko-KR" sz="1400" dirty="0" smtClean="0"/>
              <a:t>sort</a:t>
            </a:r>
            <a:r>
              <a:rPr lang="ko-KR" altLang="en-US" sz="1400" dirty="0" smtClean="0"/>
              <a:t> 예제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 + 5</a:t>
            </a:r>
            <a:r>
              <a:rPr lang="ko-KR" altLang="en-US" sz="1400" dirty="0" smtClean="0"/>
              <a:t>는 일반적으로 런타임에러가 뜨지만 </a:t>
            </a:r>
            <a:r>
              <a:rPr lang="en-US" altLang="ko-KR" sz="1400" dirty="0" smtClean="0"/>
              <a:t>sort</a:t>
            </a:r>
            <a:r>
              <a:rPr lang="ko-KR" altLang="en-US" sz="1400" dirty="0" smtClean="0"/>
              <a:t>함수에는 저렇게 주어야 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381" y="5776184"/>
            <a:ext cx="11239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2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7624" y="1484784"/>
            <a:ext cx="6400800" cy="309634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solidFill>
                  <a:schemeClr val="tx1"/>
                </a:solidFill>
              </a:rPr>
              <a:t>Sort</a:t>
            </a:r>
            <a:r>
              <a:rPr lang="ko-KR" altLang="en-US" sz="2000" dirty="0" smtClean="0">
                <a:solidFill>
                  <a:schemeClr val="tx1"/>
                </a:solidFill>
              </a:rPr>
              <a:t>는 기본적으로 오름차순으로 정렬하지만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우리가 임의로 비교 함수를 줘서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그 순으로 정렬 시킬 수 있다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6" y="2564904"/>
            <a:ext cx="899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2" y="3088779"/>
            <a:ext cx="33528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25670" y="3212976"/>
            <a:ext cx="5148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위와 같은 문제는 입력 값이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가지 종류</a:t>
            </a:r>
            <a:r>
              <a:rPr lang="en-US" altLang="ko-KR" sz="1600" dirty="0" smtClean="0"/>
              <a:t>, x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가 주어져서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정렬을 해야 될 경우 일반적인 오름차순 정렬은 사용 할 수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그렇기에 </a:t>
            </a:r>
            <a:r>
              <a:rPr lang="en-US" altLang="ko-KR" sz="1600" dirty="0" smtClean="0"/>
              <a:t>sort</a:t>
            </a:r>
            <a:r>
              <a:rPr lang="ko-KR" altLang="en-US" sz="1600" dirty="0" smtClean="0"/>
              <a:t>함수 뒷부분에 비교 함수를 사용해 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999736" y="5229200"/>
            <a:ext cx="4932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/>
              <a:t>Sort</a:t>
            </a:r>
            <a:r>
              <a:rPr lang="ko-KR" altLang="en-US" sz="1400" dirty="0" smtClean="0"/>
              <a:t>함수 뒷부분에 쓴 것은 람다 함수라는 </a:t>
            </a:r>
            <a:r>
              <a:rPr lang="en-US" altLang="ko-KR" sz="1400" dirty="0" err="1" smtClean="0"/>
              <a:t>c++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에서 추가된 기능인데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이름이 주어지지 않은 일회용 함수이다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/>
              <a:t>저렇게 쓸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조금 더 </a:t>
            </a:r>
            <a:r>
              <a:rPr lang="ko-KR" altLang="en-US" sz="1400" dirty="0" err="1" smtClean="0"/>
              <a:t>가독성이</a:t>
            </a:r>
            <a:r>
              <a:rPr lang="ko-KR" altLang="en-US" sz="1400" dirty="0" smtClean="0"/>
              <a:t> 좋아진다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42" y="3046735"/>
            <a:ext cx="4572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236" y="3212976"/>
            <a:ext cx="4667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2197442" y="3861048"/>
            <a:ext cx="6463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3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801</Words>
  <Application>Microsoft Office PowerPoint</Application>
  <PresentationFormat>화면 슬라이드 쇼(4:3)</PresentationFormat>
  <Paragraphs>111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STL Algorithm 파헤치기 - 실전 위주로</vt:lpstr>
      <vt:lpstr>목차</vt:lpstr>
      <vt:lpstr>Max, Min</vt:lpstr>
      <vt:lpstr>Max, Min</vt:lpstr>
      <vt:lpstr>Max, Min</vt:lpstr>
      <vt:lpstr>Max, Min</vt:lpstr>
      <vt:lpstr>Sort</vt:lpstr>
      <vt:lpstr>Sort</vt:lpstr>
      <vt:lpstr>Sort</vt:lpstr>
      <vt:lpstr>Lower_bound, Upper_bound</vt:lpstr>
      <vt:lpstr>Lower_bound, Upper_bound</vt:lpstr>
      <vt:lpstr>Lower_bound, Upper_bound</vt:lpstr>
      <vt:lpstr>Unique</vt:lpstr>
      <vt:lpstr>Unique</vt:lpstr>
      <vt:lpstr>Unique</vt:lpstr>
      <vt:lpstr>Nth_element</vt:lpstr>
      <vt:lpstr>Nth_element</vt:lpstr>
      <vt:lpstr>감사합니다.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주영준</dc:creator>
  <cp:lastModifiedBy>주영준</cp:lastModifiedBy>
  <cp:revision>23</cp:revision>
  <dcterms:created xsi:type="dcterms:W3CDTF">2016-04-03T10:37:44Z</dcterms:created>
  <dcterms:modified xsi:type="dcterms:W3CDTF">2016-04-05T06:06:18Z</dcterms:modified>
</cp:coreProperties>
</file>