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94" r:id="rId3"/>
    <p:sldId id="265" r:id="rId4"/>
    <p:sldId id="267" r:id="rId5"/>
    <p:sldId id="291" r:id="rId6"/>
    <p:sldId id="275" r:id="rId7"/>
    <p:sldId id="292" r:id="rId8"/>
    <p:sldId id="277" r:id="rId9"/>
    <p:sldId id="293" r:id="rId10"/>
    <p:sldId id="289" r:id="rId11"/>
  </p:sldIdLst>
  <p:sldSz cx="12192000" cy="6858000"/>
  <p:notesSz cx="6858000" cy="9144000"/>
  <p:custDataLst>
    <p:tags r:id="rId1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4815" userDrawn="1">
          <p15:clr>
            <a:srgbClr val="A4A3A4"/>
          </p15:clr>
        </p15:guide>
        <p15:guide id="3" pos="34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797"/>
    <a:srgbClr val="FF6161"/>
    <a:srgbClr val="FF4747"/>
    <a:srgbClr val="B0C6CA"/>
    <a:srgbClr val="6699A1"/>
    <a:srgbClr val="FFABAB"/>
    <a:srgbClr val="FF4B4B"/>
    <a:srgbClr val="86ADB3"/>
    <a:srgbClr val="A5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58" autoAdjust="0"/>
    <p:restoredTop sz="95317" autoAdjust="0"/>
  </p:normalViewPr>
  <p:slideViewPr>
    <p:cSldViewPr snapToGrid="0" showGuides="1">
      <p:cViewPr varScale="1">
        <p:scale>
          <a:sx n="86" d="100"/>
          <a:sy n="86" d="100"/>
        </p:scale>
        <p:origin x="67" y="67"/>
      </p:cViewPr>
      <p:guideLst>
        <p:guide orient="horz" pos="2092"/>
        <p:guide pos="4815"/>
        <p:guide pos="3454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976ED8-A2F8-44B2-9E9B-484DCC3D921D}" type="datetimeFigureOut">
              <a:rPr lang="zh-CN" altLang="en-US" smtClean="0"/>
              <a:pPr>
                <a:defRPr/>
              </a:pPr>
              <a:t>2019/7/7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微软雅黑" panose="020B0503020204020204" pitchFamily="34" charset="-122"/>
              </a:defRPr>
            </a:lvl1pPr>
          </a:lstStyle>
          <a:p>
            <a:fld id="{167FA93C-29B1-4199-89B1-C9D8A0C788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570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316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z="400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10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488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2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3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3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4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55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5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06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6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70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7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407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8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4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9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32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01654-C328-4D7F-8379-14C1805D0D0D}" type="datetimeFigureOut">
              <a:rPr lang="zh-CN" altLang="en-US"/>
              <a:pPr>
                <a:defRPr/>
              </a:pPr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21DB7-F3D9-48CB-8617-87E748E928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76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32489-02C9-4B03-8508-CE0419D7D36C}" type="datetimeFigureOut">
              <a:rPr lang="zh-CN" altLang="en-US"/>
              <a:pPr>
                <a:defRPr/>
              </a:pPr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826D8-9AD3-419B-A4E6-CC8E8BEDD6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1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4E0AC-1760-453B-913D-8414A7E3B035}" type="datetimeFigureOut">
              <a:rPr lang="zh-CN" altLang="en-US"/>
              <a:pPr>
                <a:defRPr/>
              </a:pPr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3F0D1-4657-4B7B-8EC0-DFDEE341E1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8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3B258-F792-467C-8952-6564F7F7A64C}" type="datetimeFigureOut">
              <a:rPr lang="zh-CN" altLang="en-US"/>
              <a:pPr>
                <a:defRPr/>
              </a:pPr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32BDC5-71A1-4D20-8EF0-8F919F29C0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E8ED0-4CC8-41FB-A813-AF3EE990F4EA}" type="datetimeFigureOut">
              <a:rPr lang="zh-CN" altLang="en-US"/>
              <a:pPr>
                <a:defRPr/>
              </a:pPr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E3268-E185-4A0B-A5A9-CD634315B0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5B230-0B8A-4324-8096-B0A755B49C08}" type="datetimeFigureOut">
              <a:rPr lang="zh-CN" altLang="en-US"/>
              <a:pPr>
                <a:defRPr/>
              </a:pPr>
              <a:t>2019/7/7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879A5-D176-4ABC-9E08-BE7D148649D6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2874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3C78F-01F3-4EBB-8C19-5282C12060D8}" type="datetimeFigureOut">
              <a:rPr lang="zh-CN" altLang="en-US"/>
              <a:pPr>
                <a:defRPr/>
              </a:pPr>
              <a:t>2019/7/7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41306-BA03-4BCE-9FF0-80456018BC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5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795-3798-49B7-99EE-351E9F40A0C4}" type="datetimeFigureOut">
              <a:rPr lang="zh-CN" altLang="en-US"/>
              <a:pPr>
                <a:defRPr/>
              </a:pPr>
              <a:t>2019/7/7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07729-9787-46F8-B085-CA1F955117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97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77328-FDBE-4128-A06A-0E4EBD2AD1E0}" type="datetimeFigureOut">
              <a:rPr lang="zh-CN" altLang="en-US"/>
              <a:pPr>
                <a:defRPr/>
              </a:pPr>
              <a:t>2019/7/7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54854-6997-4642-95D0-70E8C6EE6C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BD367-96EF-42E6-B24E-CA1E7E032EF0}" type="datetimeFigureOut">
              <a:rPr lang="zh-CN" altLang="en-US"/>
              <a:pPr>
                <a:defRPr/>
              </a:pPr>
              <a:t>2019/7/7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B825A-7E81-44C3-B3B9-3CE7C7317B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7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4923F-5CC1-47A1-8CDC-A5AB7535644B}" type="datetimeFigureOut">
              <a:rPr lang="zh-CN" altLang="en-US"/>
              <a:pPr>
                <a:defRPr/>
              </a:pPr>
              <a:t>2019/7/7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47B71-0CCF-4F19-BDED-D37F0E2613A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0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EE8DB8C-8B3F-437E-8616-505C52744BCD}" type="datetimeFigureOut">
              <a:rPr lang="zh-CN" altLang="en-US"/>
              <a:pPr>
                <a:defRPr/>
              </a:pPr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80C1C8B-0847-42AA-878D-865D1C9E509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37684" y="46541"/>
            <a:ext cx="12192000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98543" y="2627940"/>
            <a:ext cx="38779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考勤管理系统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42830" y="3445506"/>
            <a:ext cx="4906340" cy="410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5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                             ——</a:t>
            </a:r>
            <a:r>
              <a:rPr lang="zh-CN" altLang="en-US" sz="205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我失恋了</a:t>
            </a:r>
          </a:p>
        </p:txBody>
      </p:sp>
      <p:grpSp>
        <p:nvGrpSpPr>
          <p:cNvPr id="6" name="组合 54"/>
          <p:cNvGrpSpPr/>
          <p:nvPr/>
        </p:nvGrpSpPr>
        <p:grpSpPr>
          <a:xfrm>
            <a:off x="6022164" y="5903160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7" name="L 形 6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L 形 8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L 形 9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3259845">
            <a:off x="9952811" y="1690174"/>
            <a:ext cx="939800" cy="76835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1885036" y="2344705"/>
            <a:ext cx="6799262" cy="396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19459845">
            <a:off x="643277" y="2899889"/>
            <a:ext cx="1209600" cy="12093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3259845">
            <a:off x="909251" y="5843198"/>
            <a:ext cx="471487" cy="4716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3259845">
            <a:off x="10859221" y="2978980"/>
            <a:ext cx="504000" cy="503265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4447340" y="3996201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944139" y="739417"/>
            <a:ext cx="5650569" cy="4122403"/>
            <a:chOff x="3072990" y="984084"/>
            <a:chExt cx="5651364" cy="4121380"/>
          </a:xfrm>
        </p:grpSpPr>
        <p:sp>
          <p:nvSpPr>
            <p:cNvPr id="180" name="矩形 179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8972468">
              <a:off x="3072990" y="984084"/>
              <a:ext cx="403282" cy="4031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8972468">
              <a:off x="8238286" y="4619810"/>
              <a:ext cx="486068" cy="4856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269822" y="1268687"/>
            <a:ext cx="8747303" cy="4247261"/>
            <a:chOff x="1597639" y="1406397"/>
            <a:chExt cx="8746801" cy="4246077"/>
          </a:xfrm>
        </p:grpSpPr>
        <p:sp>
          <p:nvSpPr>
            <p:cNvPr id="183" name="任意多边形 182"/>
            <p:cNvSpPr/>
            <p:nvPr/>
          </p:nvSpPr>
          <p:spPr>
            <a:xfrm rot="20711973">
              <a:off x="1597639" y="1406397"/>
              <a:ext cx="381519" cy="39159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4" name="等腰三角形 183"/>
            <p:cNvSpPr/>
            <p:nvPr/>
          </p:nvSpPr>
          <p:spPr>
            <a:xfrm rot="20678025">
              <a:off x="9577722" y="4987496"/>
              <a:ext cx="766718" cy="664978"/>
            </a:xfrm>
            <a:prstGeom prst="triangle">
              <a:avLst/>
            </a:prstGeom>
            <a:solidFill>
              <a:schemeClr val="accent5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 rot="3259845">
              <a:off x="3104775" y="4464012"/>
              <a:ext cx="395177" cy="395977"/>
            </a:xfrm>
            <a:custGeom>
              <a:avLst/>
              <a:gdLst>
                <a:gd name="connsiteX0" fmla="*/ 0 w 470364"/>
                <a:gd name="connsiteY0" fmla="*/ 769750 h 769750"/>
                <a:gd name="connsiteX1" fmla="*/ 0 w 470364"/>
                <a:gd name="connsiteY1" fmla="*/ 3 h 769750"/>
                <a:gd name="connsiteX2" fmla="*/ 1 w 470364"/>
                <a:gd name="connsiteY2" fmla="*/ 0 h 769750"/>
                <a:gd name="connsiteX3" fmla="*/ 470364 w 470364"/>
                <a:gd name="connsiteY3" fmla="*/ 769750 h 76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64" h="769750">
                  <a:moveTo>
                    <a:pt x="0" y="76975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470364" y="76975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 bwMode="auto">
          <a:xfrm rot="9252532">
            <a:off x="10996251" y="5562179"/>
            <a:ext cx="486000" cy="485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8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75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250"/>
                            </p:stCondLst>
                            <p:childTnLst>
                              <p:par>
                                <p:cTn id="5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 animBg="1"/>
      <p:bldP spid="15" grpId="0" animBg="1"/>
      <p:bldP spid="6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46639" y="2467143"/>
            <a:ext cx="4698723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sp>
        <p:nvSpPr>
          <p:cNvPr id="8" name="等腰三角形 7"/>
          <p:cNvSpPr/>
          <p:nvPr/>
        </p:nvSpPr>
        <p:spPr>
          <a:xfrm rot="3259845">
            <a:off x="9952811" y="1690174"/>
            <a:ext cx="939800" cy="76835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1885036" y="2344705"/>
            <a:ext cx="6799262" cy="396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19459845">
            <a:off x="643277" y="2899889"/>
            <a:ext cx="1209600" cy="12093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3259845">
            <a:off x="909251" y="5843198"/>
            <a:ext cx="471487" cy="4716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3259845">
            <a:off x="10859221" y="2978980"/>
            <a:ext cx="504000" cy="503265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4447340" y="3996201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944139" y="739417"/>
            <a:ext cx="5650569" cy="4122403"/>
            <a:chOff x="3072990" y="984084"/>
            <a:chExt cx="5651364" cy="4121380"/>
          </a:xfrm>
        </p:grpSpPr>
        <p:sp>
          <p:nvSpPr>
            <p:cNvPr id="180" name="矩形 179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8972468">
              <a:off x="3072990" y="984084"/>
              <a:ext cx="403282" cy="4031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8972468">
              <a:off x="8238286" y="4619810"/>
              <a:ext cx="486068" cy="4856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269822" y="1268687"/>
            <a:ext cx="8747303" cy="4247261"/>
            <a:chOff x="1597639" y="1406397"/>
            <a:chExt cx="8746801" cy="4246077"/>
          </a:xfrm>
        </p:grpSpPr>
        <p:sp>
          <p:nvSpPr>
            <p:cNvPr id="183" name="任意多边形 182"/>
            <p:cNvSpPr/>
            <p:nvPr/>
          </p:nvSpPr>
          <p:spPr>
            <a:xfrm rot="20711973">
              <a:off x="1597639" y="1406397"/>
              <a:ext cx="381519" cy="39159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4" name="等腰三角形 183"/>
            <p:cNvSpPr/>
            <p:nvPr/>
          </p:nvSpPr>
          <p:spPr>
            <a:xfrm rot="20678025">
              <a:off x="9577722" y="4987496"/>
              <a:ext cx="766718" cy="664978"/>
            </a:xfrm>
            <a:prstGeom prst="triangle">
              <a:avLst/>
            </a:prstGeom>
            <a:solidFill>
              <a:schemeClr val="accent5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 rot="3259845">
              <a:off x="3104775" y="4464012"/>
              <a:ext cx="395177" cy="395977"/>
            </a:xfrm>
            <a:custGeom>
              <a:avLst/>
              <a:gdLst>
                <a:gd name="connsiteX0" fmla="*/ 0 w 470364"/>
                <a:gd name="connsiteY0" fmla="*/ 769750 h 769750"/>
                <a:gd name="connsiteX1" fmla="*/ 0 w 470364"/>
                <a:gd name="connsiteY1" fmla="*/ 3 h 769750"/>
                <a:gd name="connsiteX2" fmla="*/ 1 w 470364"/>
                <a:gd name="connsiteY2" fmla="*/ 0 h 769750"/>
                <a:gd name="connsiteX3" fmla="*/ 470364 w 470364"/>
                <a:gd name="connsiteY3" fmla="*/ 769750 h 76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64" h="769750">
                  <a:moveTo>
                    <a:pt x="0" y="76975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470364" y="76975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 bwMode="auto">
          <a:xfrm rot="9252532">
            <a:off x="10996251" y="5562179"/>
            <a:ext cx="486000" cy="485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5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-23447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项目分工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2" name="Straight Connector 28"/>
          <p:cNvCxnSpPr/>
          <p:nvPr/>
        </p:nvCxnSpPr>
        <p:spPr>
          <a:xfrm flipV="1">
            <a:off x="6096000" y="1616621"/>
            <a:ext cx="0" cy="3869780"/>
          </a:xfrm>
          <a:prstGeom prst="line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Flowchart: Off-page Connector 29"/>
          <p:cNvSpPr/>
          <p:nvPr/>
        </p:nvSpPr>
        <p:spPr>
          <a:xfrm>
            <a:off x="841193" y="1785933"/>
            <a:ext cx="852303" cy="827902"/>
          </a:xfrm>
          <a:prstGeom prst="flowChartOffpage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14" name="TextBox 31"/>
          <p:cNvSpPr txBox="1"/>
          <p:nvPr/>
        </p:nvSpPr>
        <p:spPr>
          <a:xfrm>
            <a:off x="1874765" y="1775118"/>
            <a:ext cx="1077218" cy="215444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r>
              <a:rPr lang="zh-CN" altLang="en-US" sz="14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分析需求</a:t>
            </a:r>
          </a:p>
        </p:txBody>
      </p:sp>
      <p:sp>
        <p:nvSpPr>
          <p:cNvPr id="15" name="TextBox 32"/>
          <p:cNvSpPr txBox="1"/>
          <p:nvPr/>
        </p:nvSpPr>
        <p:spPr>
          <a:xfrm>
            <a:off x="1874764" y="2018163"/>
            <a:ext cx="3734171" cy="455959"/>
          </a:xfrm>
          <a:prstGeom prst="rect">
            <a:avLst/>
          </a:prstGeom>
          <a:noFill/>
        </p:spPr>
        <p:txBody>
          <a:bodyPr wrap="square" lIns="0" tIns="0" rIns="0" bIns="0" anchor="t">
            <a:normAutofit/>
          </a:bodyPr>
          <a:lstStyle/>
          <a:p>
            <a:pPr lvl="0"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林钰登 、苏财杭、吴凯、罗圣杰</a:t>
            </a:r>
          </a:p>
        </p:txBody>
      </p:sp>
      <p:sp>
        <p:nvSpPr>
          <p:cNvPr id="16" name="Flowchart: Off-page Connector 33"/>
          <p:cNvSpPr/>
          <p:nvPr/>
        </p:nvSpPr>
        <p:spPr>
          <a:xfrm>
            <a:off x="10498504" y="1785932"/>
            <a:ext cx="852303" cy="827905"/>
          </a:xfrm>
          <a:prstGeom prst="flowChartOffpageConnector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91440" anchor="ctr">
            <a:normAutofit/>
          </a:bodyPr>
          <a:lstStyle/>
          <a:p>
            <a:pPr algn="ctr"/>
            <a:r>
              <a:rPr lang="en-US" sz="2800" b="1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17" name="TextBox 35"/>
          <p:cNvSpPr txBox="1"/>
          <p:nvPr/>
        </p:nvSpPr>
        <p:spPr>
          <a:xfrm>
            <a:off x="9200180" y="1769925"/>
            <a:ext cx="1077218" cy="215444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pPr algn="r"/>
            <a:r>
              <a:rPr lang="zh-CN" altLang="en-US" sz="1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数据库设计</a:t>
            </a:r>
          </a:p>
        </p:txBody>
      </p:sp>
      <p:sp>
        <p:nvSpPr>
          <p:cNvPr id="18" name="TextBox 36"/>
          <p:cNvSpPr txBox="1"/>
          <p:nvPr/>
        </p:nvSpPr>
        <p:spPr>
          <a:xfrm>
            <a:off x="6583066" y="2023357"/>
            <a:ext cx="3694332" cy="455959"/>
          </a:xfrm>
          <a:prstGeom prst="rect">
            <a:avLst/>
          </a:prstGeom>
          <a:noFill/>
        </p:spPr>
        <p:txBody>
          <a:bodyPr wrap="square" lIns="0" tIns="0" rIns="0" bIns="0" anchor="t">
            <a:normAutofit/>
          </a:bodyPr>
          <a:lstStyle/>
          <a:p>
            <a:pPr lvl="0" algn="r"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吴凯</a:t>
            </a:r>
          </a:p>
        </p:txBody>
      </p:sp>
      <p:sp>
        <p:nvSpPr>
          <p:cNvPr id="19" name="Isosceles Triangle 37"/>
          <p:cNvSpPr/>
          <p:nvPr/>
        </p:nvSpPr>
        <p:spPr bwMode="auto">
          <a:xfrm rot="16200000">
            <a:off x="5694943" y="2038816"/>
            <a:ext cx="297437" cy="322134"/>
          </a:xfrm>
          <a:prstGeom prst="triangl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20" name="Isosceles Triangle 38"/>
          <p:cNvSpPr/>
          <p:nvPr/>
        </p:nvSpPr>
        <p:spPr bwMode="auto">
          <a:xfrm rot="5400000" flipH="1">
            <a:off x="6199620" y="2038816"/>
            <a:ext cx="297437" cy="322134"/>
          </a:xfrm>
          <a:prstGeom prst="triangle">
            <a:avLst/>
          </a:pr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21" name="Flowchart: Off-page Connector 39"/>
          <p:cNvSpPr/>
          <p:nvPr/>
        </p:nvSpPr>
        <p:spPr>
          <a:xfrm>
            <a:off x="841193" y="3137561"/>
            <a:ext cx="852303" cy="827902"/>
          </a:xfrm>
          <a:prstGeom prst="flowChartOffpage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03</a:t>
            </a:r>
          </a:p>
        </p:txBody>
      </p:sp>
      <p:sp>
        <p:nvSpPr>
          <p:cNvPr id="22" name="TextBox 41"/>
          <p:cNvSpPr txBox="1"/>
          <p:nvPr/>
        </p:nvSpPr>
        <p:spPr>
          <a:xfrm>
            <a:off x="1874765" y="3126745"/>
            <a:ext cx="1077218" cy="215444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r>
              <a:rPr lang="zh-CN" altLang="en-US" sz="1400" b="1" dirty="0">
                <a:solidFill>
                  <a:schemeClr val="accent3"/>
                </a:solidFill>
                <a:ea typeface="微软雅黑" panose="020B0503020204020204" pitchFamily="34" charset="-122"/>
              </a:rPr>
              <a:t>系统功能前期设计</a:t>
            </a:r>
          </a:p>
        </p:txBody>
      </p:sp>
      <p:sp>
        <p:nvSpPr>
          <p:cNvPr id="26" name="TextBox 42"/>
          <p:cNvSpPr txBox="1"/>
          <p:nvPr/>
        </p:nvSpPr>
        <p:spPr>
          <a:xfrm>
            <a:off x="1874764" y="3369790"/>
            <a:ext cx="3734171" cy="455959"/>
          </a:xfrm>
          <a:prstGeom prst="rect">
            <a:avLst/>
          </a:prstGeom>
          <a:noFill/>
        </p:spPr>
        <p:txBody>
          <a:bodyPr wrap="square" lIns="0" tIns="0" rIns="0" bIns="0" anchor="t">
            <a:normAutofit/>
          </a:bodyPr>
          <a:lstStyle/>
          <a:p>
            <a:pPr lvl="0"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苏财杭、罗圣杰</a:t>
            </a:r>
          </a:p>
        </p:txBody>
      </p:sp>
      <p:sp>
        <p:nvSpPr>
          <p:cNvPr id="27" name="Flowchart: Off-page Connector 43"/>
          <p:cNvSpPr/>
          <p:nvPr/>
        </p:nvSpPr>
        <p:spPr>
          <a:xfrm>
            <a:off x="10498504" y="3137559"/>
            <a:ext cx="852303" cy="827905"/>
          </a:xfrm>
          <a:prstGeom prst="flowChartOffpageConnector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9144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04</a:t>
            </a:r>
          </a:p>
        </p:txBody>
      </p:sp>
      <p:sp>
        <p:nvSpPr>
          <p:cNvPr id="28" name="TextBox 45"/>
          <p:cNvSpPr txBox="1"/>
          <p:nvPr/>
        </p:nvSpPr>
        <p:spPr>
          <a:xfrm>
            <a:off x="9200180" y="3121553"/>
            <a:ext cx="1077218" cy="215444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pPr algn="r"/>
            <a:r>
              <a:rPr lang="en-US" altLang="zh-CN" sz="1400" b="1" dirty="0">
                <a:solidFill>
                  <a:schemeClr val="accent4"/>
                </a:solidFill>
                <a:ea typeface="微软雅黑" panose="020B0503020204020204" pitchFamily="34" charset="-122"/>
              </a:rPr>
              <a:t>UI</a:t>
            </a:r>
            <a:r>
              <a:rPr lang="zh-CN" altLang="en-US" sz="1400" b="1" dirty="0">
                <a:solidFill>
                  <a:schemeClr val="accent4"/>
                </a:solidFill>
                <a:ea typeface="微软雅黑" panose="020B0503020204020204" pitchFamily="34" charset="-122"/>
              </a:rPr>
              <a:t>选择</a:t>
            </a:r>
          </a:p>
        </p:txBody>
      </p:sp>
      <p:sp>
        <p:nvSpPr>
          <p:cNvPr id="31" name="TextBox 46"/>
          <p:cNvSpPr txBox="1"/>
          <p:nvPr/>
        </p:nvSpPr>
        <p:spPr>
          <a:xfrm>
            <a:off x="6583066" y="3374985"/>
            <a:ext cx="3694332" cy="455959"/>
          </a:xfrm>
          <a:prstGeom prst="rect">
            <a:avLst/>
          </a:prstGeom>
          <a:noFill/>
        </p:spPr>
        <p:txBody>
          <a:bodyPr wrap="square" lIns="0" tIns="0" rIns="0" bIns="0" anchor="t">
            <a:normAutofit/>
          </a:bodyPr>
          <a:lstStyle/>
          <a:p>
            <a:pPr lvl="0" algn="r"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林钰登、罗圣杰</a:t>
            </a:r>
          </a:p>
        </p:txBody>
      </p:sp>
      <p:sp>
        <p:nvSpPr>
          <p:cNvPr id="32" name="Isosceles Triangle 47"/>
          <p:cNvSpPr/>
          <p:nvPr/>
        </p:nvSpPr>
        <p:spPr bwMode="auto">
          <a:xfrm rot="16200000">
            <a:off x="5694943" y="3390443"/>
            <a:ext cx="297437" cy="322134"/>
          </a:xfrm>
          <a:prstGeom prst="triangle">
            <a:avLst/>
          </a:prstGeom>
          <a:solidFill>
            <a:schemeClr val="accent3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3" name="Isosceles Triangle 48"/>
          <p:cNvSpPr/>
          <p:nvPr/>
        </p:nvSpPr>
        <p:spPr bwMode="auto">
          <a:xfrm rot="5400000" flipH="1">
            <a:off x="6199620" y="3390443"/>
            <a:ext cx="297437" cy="322134"/>
          </a:xfrm>
          <a:prstGeom prst="triangle">
            <a:avLst/>
          </a:prstGeom>
          <a:solidFill>
            <a:schemeClr val="accent4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5" name="Flowchart: Off-page Connector 49"/>
          <p:cNvSpPr/>
          <p:nvPr/>
        </p:nvSpPr>
        <p:spPr>
          <a:xfrm>
            <a:off x="841193" y="4489186"/>
            <a:ext cx="852303" cy="827902"/>
          </a:xfrm>
          <a:prstGeom prst="flowChartOffpage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ctr">
            <a:normAutofit/>
          </a:bodyPr>
          <a:lstStyle/>
          <a:p>
            <a:pPr algn="ctr"/>
            <a:r>
              <a:rPr lang="en-US" sz="2800" b="1">
                <a:solidFill>
                  <a:schemeClr val="accent5"/>
                </a:solidFill>
              </a:rPr>
              <a:t>05</a:t>
            </a:r>
          </a:p>
        </p:txBody>
      </p:sp>
      <p:sp>
        <p:nvSpPr>
          <p:cNvPr id="36" name="TextBox 51"/>
          <p:cNvSpPr txBox="1"/>
          <p:nvPr/>
        </p:nvSpPr>
        <p:spPr>
          <a:xfrm>
            <a:off x="1874765" y="4478371"/>
            <a:ext cx="1077218" cy="215444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r>
              <a:rPr lang="zh-CN" altLang="en-US" sz="1400" b="1" dirty="0">
                <a:solidFill>
                  <a:schemeClr val="accent5"/>
                </a:solidFill>
                <a:ea typeface="微软雅黑" panose="020B0503020204020204" pitchFamily="34" charset="-122"/>
              </a:rPr>
              <a:t>后端架构设计</a:t>
            </a:r>
          </a:p>
        </p:txBody>
      </p:sp>
      <p:sp>
        <p:nvSpPr>
          <p:cNvPr id="37" name="TextBox 52"/>
          <p:cNvSpPr txBox="1"/>
          <p:nvPr/>
        </p:nvSpPr>
        <p:spPr>
          <a:xfrm>
            <a:off x="1874764" y="4721416"/>
            <a:ext cx="3734171" cy="455959"/>
          </a:xfrm>
          <a:prstGeom prst="rect">
            <a:avLst/>
          </a:prstGeom>
          <a:noFill/>
        </p:spPr>
        <p:txBody>
          <a:bodyPr wrap="square" lIns="0" tIns="0" rIns="0" bIns="0" anchor="t">
            <a:normAutofit/>
          </a:bodyPr>
          <a:lstStyle/>
          <a:p>
            <a:pPr lvl="0"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苏财杭、吴凯</a:t>
            </a:r>
          </a:p>
        </p:txBody>
      </p:sp>
      <p:sp>
        <p:nvSpPr>
          <p:cNvPr id="38" name="Flowchart: Off-page Connector 53"/>
          <p:cNvSpPr/>
          <p:nvPr/>
        </p:nvSpPr>
        <p:spPr>
          <a:xfrm>
            <a:off x="10498504" y="4489185"/>
            <a:ext cx="852303" cy="827905"/>
          </a:xfrm>
          <a:prstGeom prst="flowChartOffpage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9144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06</a:t>
            </a:r>
          </a:p>
        </p:txBody>
      </p:sp>
      <p:sp>
        <p:nvSpPr>
          <p:cNvPr id="39" name="TextBox 55"/>
          <p:cNvSpPr txBox="1"/>
          <p:nvPr/>
        </p:nvSpPr>
        <p:spPr>
          <a:xfrm>
            <a:off x="9200180" y="4473179"/>
            <a:ext cx="1077218" cy="215444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pPr algn="r"/>
            <a:r>
              <a:rPr lang="zh-CN" altLang="en-US" sz="1400" b="1" dirty="0">
                <a:solidFill>
                  <a:schemeClr val="accent6"/>
                </a:solidFill>
                <a:ea typeface="微软雅黑" panose="020B0503020204020204" pitchFamily="34" charset="-122"/>
              </a:rPr>
              <a:t>前端构建</a:t>
            </a:r>
          </a:p>
        </p:txBody>
      </p:sp>
      <p:sp>
        <p:nvSpPr>
          <p:cNvPr id="40" name="TextBox 56"/>
          <p:cNvSpPr txBox="1"/>
          <p:nvPr/>
        </p:nvSpPr>
        <p:spPr>
          <a:xfrm>
            <a:off x="6583066" y="4726611"/>
            <a:ext cx="3694332" cy="455959"/>
          </a:xfrm>
          <a:prstGeom prst="rect">
            <a:avLst/>
          </a:prstGeom>
          <a:noFill/>
        </p:spPr>
        <p:txBody>
          <a:bodyPr wrap="square" lIns="0" tIns="0" rIns="0" bIns="0" anchor="t">
            <a:normAutofit/>
          </a:bodyPr>
          <a:lstStyle/>
          <a:p>
            <a:pPr lvl="0"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                                                                           林钰登、罗圣杰</a:t>
            </a:r>
          </a:p>
        </p:txBody>
      </p:sp>
      <p:sp>
        <p:nvSpPr>
          <p:cNvPr id="41" name="Isosceles Triangle 57"/>
          <p:cNvSpPr/>
          <p:nvPr/>
        </p:nvSpPr>
        <p:spPr bwMode="auto">
          <a:xfrm rot="16200000">
            <a:off x="5694943" y="4742069"/>
            <a:ext cx="297437" cy="322134"/>
          </a:xfrm>
          <a:prstGeom prst="triangle">
            <a:avLst/>
          </a:prstGeom>
          <a:solidFill>
            <a:schemeClr val="accent5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42" name="Isosceles Triangle 58"/>
          <p:cNvSpPr/>
          <p:nvPr/>
        </p:nvSpPr>
        <p:spPr bwMode="auto">
          <a:xfrm rot="5400000" flipH="1">
            <a:off x="6199620" y="4742069"/>
            <a:ext cx="297437" cy="322134"/>
          </a:xfrm>
          <a:prstGeom prst="triangle">
            <a:avLst/>
          </a:prstGeom>
          <a:solidFill>
            <a:schemeClr val="accent6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343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0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3" grpId="0" animBg="1"/>
      <p:bldP spid="14" grpId="0"/>
      <p:bldP spid="15" grpId="0"/>
      <p:bldP spid="16" grpId="0" animBg="1"/>
      <p:bldP spid="17" grpId="0"/>
      <p:bldP spid="18" grpId="0"/>
      <p:bldP spid="19" grpId="0" animBg="1"/>
      <p:bldP spid="20" grpId="0" animBg="1"/>
      <p:bldP spid="21" grpId="0" animBg="1"/>
      <p:bldP spid="22" grpId="0"/>
      <p:bldP spid="26" grpId="0"/>
      <p:bldP spid="27" grpId="0" animBg="1"/>
      <p:bldP spid="28" grpId="0"/>
      <p:bldP spid="31" grpId="0"/>
      <p:bldP spid="32" grpId="0" animBg="1"/>
      <p:bldP spid="33" grpId="0" animBg="1"/>
      <p:bldP spid="35" grpId="0" animBg="1"/>
      <p:bldP spid="36" grpId="0"/>
      <p:bldP spid="37" grpId="0"/>
      <p:bldP spid="38" grpId="0" animBg="1"/>
      <p:bldP spid="39" grpId="0"/>
      <p:bldP spid="40" grpId="0"/>
      <p:bldP spid="41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8" y="0"/>
            <a:ext cx="410845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8" y="0"/>
            <a:ext cx="4048126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48638" y="0"/>
            <a:ext cx="40579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-47631" y="1"/>
            <a:ext cx="4092582" cy="1529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0"/>
            <a:ext cx="4094162" cy="1548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-20640" y="154802"/>
            <a:ext cx="12200257" cy="6547622"/>
          </a:xfrm>
          <a:prstGeom prst="rect">
            <a:avLst/>
          </a:prstGeom>
        </p:spPr>
      </p:pic>
      <p:sp>
        <p:nvSpPr>
          <p:cNvPr id="524" name="文本框 523"/>
          <p:cNvSpPr txBox="1">
            <a:spLocks noChangeArrowheads="1"/>
          </p:cNvSpPr>
          <p:nvPr/>
        </p:nvSpPr>
        <p:spPr bwMode="auto">
          <a:xfrm>
            <a:off x="939750" y="2731006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4000" b="1" dirty="0">
                <a:solidFill>
                  <a:schemeClr val="accent6">
                    <a:lumMod val="50000"/>
                  </a:schemeClr>
                </a:solidFill>
              </a:rPr>
              <a:t>目录</a:t>
            </a:r>
          </a:p>
        </p:txBody>
      </p:sp>
      <p:sp>
        <p:nvSpPr>
          <p:cNvPr id="525" name="文本框 524"/>
          <p:cNvSpPr txBox="1"/>
          <p:nvPr/>
        </p:nvSpPr>
        <p:spPr>
          <a:xfrm>
            <a:off x="606326" y="3418567"/>
            <a:ext cx="187743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+mj-ea"/>
                <a:cs typeface="Arial" panose="020B0604020202020204" pitchFamily="34" charset="0"/>
              </a:rPr>
              <a:t>CONTENTS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0640" y="6703208"/>
            <a:ext cx="4060827" cy="15479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39113" y="6702425"/>
            <a:ext cx="4084956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86736" y="1473747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712866" y="1509903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项目演示</a:t>
            </a:r>
          </a:p>
        </p:txBody>
      </p:sp>
      <p:grpSp>
        <p:nvGrpSpPr>
          <p:cNvPr id="14" name="PA_组合 13"/>
          <p:cNvGrpSpPr/>
          <p:nvPr>
            <p:custDataLst>
              <p:tags r:id="rId2"/>
            </p:custDataLst>
          </p:nvPr>
        </p:nvGrpSpPr>
        <p:grpSpPr>
          <a:xfrm>
            <a:off x="-1935269" y="1480516"/>
            <a:ext cx="3790609" cy="3790609"/>
            <a:chOff x="-1920755" y="1480516"/>
            <a:chExt cx="3790609" cy="3790609"/>
          </a:xfrm>
        </p:grpSpPr>
        <p:sp>
          <p:nvSpPr>
            <p:cNvPr id="13" name="任意多边形: 形状 12"/>
            <p:cNvSpPr/>
            <p:nvPr/>
          </p:nvSpPr>
          <p:spPr>
            <a:xfrm>
              <a:off x="-1920755" y="1480516"/>
              <a:ext cx="3790609" cy="3790609"/>
            </a:xfrm>
            <a:custGeom>
              <a:avLst/>
              <a:gdLst/>
              <a:ahLst/>
              <a:cxnLst/>
              <a:rect l="0" t="0" r="0" b="0"/>
              <a:pathLst>
                <a:path w="3790609" h="3790609">
                  <a:moveTo>
                    <a:pt x="0" y="0"/>
                  </a:moveTo>
                  <a:lnTo>
                    <a:pt x="3790608" y="0"/>
                  </a:lnTo>
                  <a:lnTo>
                    <a:pt x="3790608" y="3790608"/>
                  </a:lnTo>
                  <a:lnTo>
                    <a:pt x="0" y="3790608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PA_Freeform: Shape 41"/>
            <p:cNvSpPr/>
            <p:nvPr>
              <p:custDataLst>
                <p:tags r:id="rId10"/>
              </p:custDataLst>
            </p:nvPr>
          </p:nvSpPr>
          <p:spPr bwMode="auto">
            <a:xfrm rot="5400000">
              <a:off x="9646" y="1480516"/>
              <a:ext cx="1860208" cy="1860208"/>
            </a:xfrm>
            <a:custGeom>
              <a:avLst/>
              <a:gdLst>
                <a:gd name="connsiteX0" fmla="*/ 2304256 w 2304256"/>
                <a:gd name="connsiteY0" fmla="*/ 0 h 2304256"/>
                <a:gd name="connsiteX1" fmla="*/ 2304256 w 2304256"/>
                <a:gd name="connsiteY1" fmla="*/ 2304256 h 2304256"/>
                <a:gd name="connsiteX2" fmla="*/ 2304255 w 2304256"/>
                <a:gd name="connsiteY2" fmla="*/ 2304256 h 2304256"/>
                <a:gd name="connsiteX3" fmla="*/ 0 w 2304256"/>
                <a:gd name="connsiteY3" fmla="*/ 1 h 2304256"/>
                <a:gd name="connsiteX4" fmla="*/ 0 w 2304256"/>
                <a:gd name="connsiteY4" fmla="*/ 0 h 2304256"/>
                <a:gd name="connsiteX5" fmla="*/ 2304256 w 2304256"/>
                <a:gd name="connsiteY5" fmla="*/ 0 h 230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4256" h="2304256">
                  <a:moveTo>
                    <a:pt x="2304256" y="0"/>
                  </a:moveTo>
                  <a:lnTo>
                    <a:pt x="2304256" y="2304256"/>
                  </a:lnTo>
                  <a:lnTo>
                    <a:pt x="2304255" y="2304256"/>
                  </a:lnTo>
                  <a:lnTo>
                    <a:pt x="0" y="1"/>
                  </a:lnTo>
                  <a:lnTo>
                    <a:pt x="0" y="0"/>
                  </a:lnTo>
                  <a:lnTo>
                    <a:pt x="2304256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PA_组合 18"/>
          <p:cNvGrpSpPr/>
          <p:nvPr>
            <p:custDataLst>
              <p:tags r:id="rId3"/>
            </p:custDataLst>
          </p:nvPr>
        </p:nvGrpSpPr>
        <p:grpSpPr>
          <a:xfrm>
            <a:off x="-3784436" y="-408781"/>
            <a:ext cx="7473610" cy="7499010"/>
            <a:chOff x="-3759201" y="-393077"/>
            <a:chExt cx="7473610" cy="7499010"/>
          </a:xfrm>
        </p:grpSpPr>
        <p:grpSp>
          <p:nvGrpSpPr>
            <p:cNvPr id="17" name="PA_组合 16"/>
            <p:cNvGrpSpPr/>
            <p:nvPr>
              <p:custDataLst>
                <p:tags r:id="rId8"/>
              </p:custDataLst>
            </p:nvPr>
          </p:nvGrpSpPr>
          <p:grpSpPr>
            <a:xfrm>
              <a:off x="-14514" y="3340724"/>
              <a:ext cx="3728923" cy="3765209"/>
              <a:chOff x="-14514" y="3340724"/>
              <a:chExt cx="3728923" cy="3765209"/>
            </a:xfrm>
          </p:grpSpPr>
          <p:sp>
            <p:nvSpPr>
              <p:cNvPr id="15" name="任意多边形: 形状 14"/>
              <p:cNvSpPr/>
              <p:nvPr/>
            </p:nvSpPr>
            <p:spPr>
              <a:xfrm>
                <a:off x="0" y="3340724"/>
                <a:ext cx="3714409" cy="3765209"/>
              </a:xfrm>
              <a:custGeom>
                <a:avLst/>
                <a:gdLst/>
                <a:ahLst/>
                <a:cxnLst/>
                <a:rect l="0" t="0" r="0" b="0"/>
                <a:pathLst>
                  <a:path w="3714409" h="3765209">
                    <a:moveTo>
                      <a:pt x="0" y="0"/>
                    </a:moveTo>
                    <a:lnTo>
                      <a:pt x="3714408" y="0"/>
                    </a:lnTo>
                    <a:lnTo>
                      <a:pt x="3714408" y="3765208"/>
                    </a:lnTo>
                    <a:lnTo>
                      <a:pt x="0" y="3765208"/>
                    </a:lnTo>
                    <a:close/>
                  </a:path>
                </a:pathLst>
              </a:cu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A_Freeform: Shape 42"/>
              <p:cNvSpPr/>
              <p:nvPr>
                <p:custDataLst>
                  <p:tags r:id="rId9"/>
                </p:custDataLst>
              </p:nvPr>
            </p:nvSpPr>
            <p:spPr bwMode="auto">
              <a:xfrm rot="10800000">
                <a:off x="-14514" y="3340724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任意多边形: 形状 17"/>
            <p:cNvSpPr/>
            <p:nvPr/>
          </p:nvSpPr>
          <p:spPr>
            <a:xfrm>
              <a:off x="-3759201" y="-393077"/>
              <a:ext cx="7473610" cy="7499010"/>
            </a:xfrm>
            <a:custGeom>
              <a:avLst/>
              <a:gdLst/>
              <a:ahLst/>
              <a:cxnLst/>
              <a:rect l="0" t="0" r="0" b="0"/>
              <a:pathLst>
                <a:path w="7473610" h="7499010">
                  <a:moveTo>
                    <a:pt x="0" y="0"/>
                  </a:moveTo>
                  <a:lnTo>
                    <a:pt x="7473609" y="0"/>
                  </a:lnTo>
                  <a:lnTo>
                    <a:pt x="7473609" y="7499009"/>
                  </a:lnTo>
                  <a:lnTo>
                    <a:pt x="0" y="7499009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PA_组合 30"/>
          <p:cNvGrpSpPr/>
          <p:nvPr>
            <p:custDataLst>
              <p:tags r:id="rId4"/>
            </p:custDataLst>
          </p:nvPr>
        </p:nvGrpSpPr>
        <p:grpSpPr>
          <a:xfrm>
            <a:off x="-2491734" y="1990794"/>
            <a:ext cx="5363030" cy="2670630"/>
            <a:chOff x="-2491734" y="1990794"/>
            <a:chExt cx="5363030" cy="2670630"/>
          </a:xfrm>
        </p:grpSpPr>
        <p:sp>
          <p:nvSpPr>
            <p:cNvPr id="26" name="任意多边形: 形状 25"/>
            <p:cNvSpPr/>
            <p:nvPr/>
          </p:nvSpPr>
          <p:spPr>
            <a:xfrm>
              <a:off x="-2491734" y="1990794"/>
              <a:ext cx="5363030" cy="2670630"/>
            </a:xfrm>
            <a:custGeom>
              <a:avLst/>
              <a:gdLst/>
              <a:ahLst/>
              <a:cxnLst/>
              <a:rect l="0" t="0" r="0" b="0"/>
              <a:pathLst>
                <a:path w="5363030" h="2670630">
                  <a:moveTo>
                    <a:pt x="0" y="0"/>
                  </a:moveTo>
                  <a:lnTo>
                    <a:pt x="5363029" y="0"/>
                  </a:lnTo>
                  <a:lnTo>
                    <a:pt x="5363029" y="2670629"/>
                  </a:lnTo>
                  <a:lnTo>
                    <a:pt x="0" y="2670629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PA_菱形 7"/>
            <p:cNvSpPr/>
            <p:nvPr>
              <p:custDataLst>
                <p:tags r:id="rId7"/>
              </p:custDataLst>
            </p:nvPr>
          </p:nvSpPr>
          <p:spPr>
            <a:xfrm>
              <a:off x="200667" y="1990794"/>
              <a:ext cx="2670629" cy="2670629"/>
            </a:xfrm>
            <a:prstGeom prst="diamond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任意多边形: 形状 31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8" name="PA_组合 47"/>
          <p:cNvGrpSpPr/>
          <p:nvPr>
            <p:custDataLst>
              <p:tags r:id="rId5"/>
            </p:custDataLst>
          </p:nvPr>
        </p:nvGrpSpPr>
        <p:grpSpPr>
          <a:xfrm>
            <a:off x="5492815" y="1454697"/>
            <a:ext cx="36001" cy="1333801"/>
            <a:chOff x="5492815" y="948815"/>
            <a:chExt cx="36001" cy="1333801"/>
          </a:xfrm>
        </p:grpSpPr>
        <p:sp>
          <p:nvSpPr>
            <p:cNvPr id="46" name="PA_矩形 45"/>
            <p:cNvSpPr/>
            <p:nvPr>
              <p:custDataLst>
                <p:tags r:id="rId6"/>
              </p:custDataLst>
            </p:nvPr>
          </p:nvSpPr>
          <p:spPr>
            <a:xfrm>
              <a:off x="5492816" y="948815"/>
              <a:ext cx="36000" cy="64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5492815" y="948815"/>
              <a:ext cx="36001" cy="1333801"/>
            </a:xfrm>
            <a:custGeom>
              <a:avLst/>
              <a:gdLst/>
              <a:ahLst/>
              <a:cxnLst/>
              <a:rect l="0" t="0" r="0" b="0"/>
              <a:pathLst>
                <a:path w="36001" h="1333801">
                  <a:moveTo>
                    <a:pt x="0" y="0"/>
                  </a:moveTo>
                  <a:lnTo>
                    <a:pt x="36000" y="0"/>
                  </a:lnTo>
                  <a:lnTo>
                    <a:pt x="36000" y="1333800"/>
                  </a:lnTo>
                  <a:lnTo>
                    <a:pt x="0" y="1333800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4686736" y="2479875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712866" y="2516031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4686736" y="3492038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712866" y="3528194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困难及难点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4686736" y="4592101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712866" y="4628257"/>
            <a:ext cx="5307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65" name="矩形 64"/>
          <p:cNvSpPr/>
          <p:nvPr/>
        </p:nvSpPr>
        <p:spPr>
          <a:xfrm>
            <a:off x="4040187" y="6703207"/>
            <a:ext cx="4108451" cy="154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6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8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9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125"/>
                            </p:stCondLst>
                            <p:childTnLst>
                              <p:par>
                                <p:cTn id="8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875"/>
                            </p:stCondLst>
                            <p:childTnLst>
                              <p:par>
                                <p:cTn id="91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-5400000">
                                      <p:cBhvr>
                                        <p:cTn id="9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375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875"/>
                            </p:stCondLst>
                            <p:childTnLst>
                              <p:par>
                                <p:cTn id="9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9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125"/>
                            </p:stCondLst>
                            <p:childTnLst>
                              <p:par>
                                <p:cTn id="101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5400000">
                                      <p:cBhvr>
                                        <p:cTn id="10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625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125"/>
                            </p:stCondLst>
                            <p:childTnLst>
                              <p:par>
                                <p:cTn id="10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0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375"/>
                            </p:stCondLst>
                            <p:childTnLst>
                              <p:par>
                                <p:cTn id="1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7.40741E-7 L -3.125E-6 0.14653 " pathEditMode="relative" rAng="0" ptsTypes="AA">
                                      <p:cBhvr>
                                        <p:cTn id="11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9625"/>
                            </p:stCondLst>
                            <p:childTnLst>
                              <p:par>
                                <p:cTn id="114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-5400000">
                                      <p:cBhvr>
                                        <p:cTn id="11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125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625"/>
                            </p:stCondLst>
                            <p:childTnLst>
                              <p:par>
                                <p:cTn id="12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2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875"/>
                            </p:stCondLst>
                            <p:childTnLst>
                              <p:par>
                                <p:cTn id="124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5400000">
                                      <p:cBhvr>
                                        <p:cTn id="12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375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875"/>
                            </p:stCondLst>
                            <p:childTnLst>
                              <p:par>
                                <p:cTn id="131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-5400000">
                                      <p:cBhvr>
                                        <p:cTn id="13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375"/>
                            </p:stCondLst>
                            <p:childTnLst>
                              <p:par>
                                <p:cTn id="1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14653 L -3.125E-6 0.29398 " pathEditMode="relative" rAng="0" ptsTypes="AA">
                                      <p:cBhvr>
                                        <p:cTn id="13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625"/>
                            </p:stCondLst>
                            <p:childTnLst>
                              <p:par>
                                <p:cTn id="137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-5400000">
                                      <p:cBhvr>
                                        <p:cTn id="13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125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3625"/>
                            </p:stCondLst>
                            <p:childTnLst>
                              <p:par>
                                <p:cTn id="14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4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875"/>
                            </p:stCondLst>
                            <p:childTnLst>
                              <p:par>
                                <p:cTn id="147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5400000">
                                      <p:cBhvr>
                                        <p:cTn id="14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4375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4875"/>
                            </p:stCondLst>
                            <p:childTnLst>
                              <p:par>
                                <p:cTn id="15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5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125"/>
                            </p:stCondLst>
                            <p:childTnLst>
                              <p:par>
                                <p:cTn id="1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44676 L -3.125E-6 0.29398 " pathEditMode="relative" rAng="0" ptsTypes="AA">
                                      <p:cBhvr>
                                        <p:cTn id="158" dur="25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375"/>
                            </p:stCondLst>
                            <p:childTnLst>
                              <p:par>
                                <p:cTn id="160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-5400000">
                                      <p:cBhvr>
                                        <p:cTn id="16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875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6375"/>
                            </p:stCondLst>
                            <p:childTnLst>
                              <p:par>
                                <p:cTn id="16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6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6625"/>
                            </p:stCondLst>
                            <p:childTnLst>
                              <p:par>
                                <p:cTn id="170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5400000">
                                      <p:cBhvr>
                                        <p:cTn id="17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7125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7625"/>
                            </p:stCondLst>
                            <p:childTnLst>
                              <p:par>
                                <p:cTn id="17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7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7875"/>
                            </p:stCondLst>
                            <p:childTnLst>
                              <p:par>
                                <p:cTn id="18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47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7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43" grpId="0" animBg="1"/>
      <p:bldP spid="143" grpId="1" animBg="1"/>
      <p:bldP spid="145" grpId="0" animBg="1"/>
      <p:bldP spid="145" grpId="1" animBg="1"/>
      <p:bldP spid="146" grpId="0" animBg="1"/>
      <p:bldP spid="147" grpId="0" animBg="1"/>
      <p:bldP spid="148" grpId="0" animBg="1"/>
      <p:bldP spid="524" grpId="0"/>
      <p:bldP spid="525" grpId="0"/>
      <p:bldP spid="525" grpId="1"/>
      <p:bldP spid="64" grpId="0" animBg="1"/>
      <p:bldP spid="66" grpId="0" animBg="1"/>
      <p:bldP spid="12" grpId="0"/>
      <p:bldP spid="45" grpId="0"/>
      <p:bldP spid="62" grpId="0"/>
      <p:bldP spid="63" grpId="0"/>
      <p:bldP spid="67" grpId="0"/>
      <p:bldP spid="68" grpId="0"/>
      <p:bldP spid="69" grpId="0"/>
      <p:bldP spid="70" grpId="0"/>
      <p:bldP spid="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-57151" y="154801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41455" y="2386189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项目演示</a:t>
            </a:r>
          </a:p>
        </p:txBody>
      </p:sp>
      <p:cxnSp>
        <p:nvCxnSpPr>
          <p:cNvPr id="19" name="PA_直接连接符 18"/>
          <p:cNvCxnSpPr>
            <a:cxnSpLocks/>
          </p:cNvCxnSpPr>
          <p:nvPr>
            <p:custDataLst>
              <p:tags r:id="rId2"/>
            </p:custDataLst>
          </p:nvPr>
        </p:nvCxnSpPr>
        <p:spPr>
          <a:xfrm flipH="1" flipV="1">
            <a:off x="1881188" y="2084564"/>
            <a:ext cx="5172755" cy="4704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652838" y="3632377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56074" y="3125819"/>
            <a:ext cx="5094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Project presentations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517828" y="2416299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5972714" y="5654824"/>
            <a:ext cx="231237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781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15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65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150"/>
                            </p:stCondLst>
                            <p:childTnLst>
                              <p:par>
                                <p:cTn id="83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75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375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43" grpId="0" animBg="1"/>
      <p:bldP spid="143" grpId="1" animBg="1"/>
      <p:bldP spid="145" grpId="0" animBg="1"/>
      <p:bldP spid="145" grpId="1" animBg="1"/>
      <p:bldP spid="146" grpId="0" animBg="1"/>
      <p:bldP spid="147" grpId="0" animBg="1"/>
      <p:bldP spid="148" grpId="0" animBg="1"/>
      <p:bldP spid="17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-12700" y="154801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41455" y="2386189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设计思路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414213" y="3728144"/>
            <a:ext cx="2117384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系统总体设计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网页设计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PA_直接连接符 18"/>
          <p:cNvCxnSpPr>
            <a:cxnSpLocks/>
          </p:cNvCxnSpPr>
          <p:nvPr>
            <p:custDataLst>
              <p:tags r:id="rId1"/>
            </p:custDataLst>
          </p:nvPr>
        </p:nvCxnSpPr>
        <p:spPr>
          <a:xfrm flipH="1" flipV="1">
            <a:off x="1881188" y="2084564"/>
            <a:ext cx="5172755" cy="4704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652838" y="3632377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56074" y="3125819"/>
            <a:ext cx="5094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Design idea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17828" y="2416299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5980800" y="5560493"/>
            <a:ext cx="2304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502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15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75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819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319"/>
                            </p:stCondLst>
                            <p:childTnLst>
                              <p:par>
                                <p:cTn id="8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75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375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43" grpId="0" animBg="1"/>
      <p:bldP spid="143" grpId="1" animBg="1"/>
      <p:bldP spid="145" grpId="0" animBg="1"/>
      <p:bldP spid="145" grpId="1" animBg="1"/>
      <p:bldP spid="146" grpId="0" animBg="1"/>
      <p:bldP spid="147" grpId="0" animBg="1"/>
      <p:bldP spid="148" grpId="0" animBg="1"/>
      <p:bldP spid="17" grpId="0"/>
      <p:bldP spid="18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设计思路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TextBox 2"/>
          <p:cNvSpPr txBox="1">
            <a:spLocks/>
          </p:cNvSpPr>
          <p:nvPr/>
        </p:nvSpPr>
        <p:spPr>
          <a:xfrm>
            <a:off x="8687545" y="2754860"/>
            <a:ext cx="2029769" cy="685284"/>
          </a:xfrm>
          <a:prstGeom prst="rect">
            <a:avLst/>
          </a:prstGeom>
        </p:spPr>
        <p:txBody>
          <a:bodyPr vert="horz" wrap="square" lIns="91440" tIns="45720" rIns="91440" bIns="45720"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100" dirty="0">
                <a:ea typeface="微软雅黑" panose="020B0503020204020204" pitchFamily="34" charset="-122"/>
              </a:rPr>
              <a:t>实时出勤查询</a:t>
            </a:r>
            <a:endParaRPr lang="en-US" altLang="zh-CN" sz="1100" dirty="0"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100" dirty="0">
                <a:ea typeface="微软雅黑" panose="020B0503020204020204" pitchFamily="34" charset="-122"/>
              </a:rPr>
              <a:t>基本出勤处理</a:t>
            </a:r>
            <a:endParaRPr lang="en-US" altLang="zh-CN" sz="1100" dirty="0"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100" dirty="0">
                <a:ea typeface="微软雅黑" panose="020B0503020204020204" pitchFamily="34" charset="-122"/>
              </a:rPr>
              <a:t>多种考勤统计</a:t>
            </a:r>
            <a:endParaRPr lang="en-US" altLang="zh-CN" sz="1100" dirty="0"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1100" dirty="0">
              <a:ea typeface="微软雅黑" panose="020B0503020204020204" pitchFamily="34" charset="-122"/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8694570" y="2460944"/>
            <a:ext cx="1261884" cy="307777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400" b="1" dirty="0">
                <a:ea typeface="微软雅黑" panose="020B0503020204020204" pitchFamily="34" charset="-122"/>
              </a:rPr>
              <a:t>需求</a:t>
            </a:r>
          </a:p>
        </p:txBody>
      </p:sp>
      <p:sp>
        <p:nvSpPr>
          <p:cNvPr id="15" name="Oval 5"/>
          <p:cNvSpPr/>
          <p:nvPr/>
        </p:nvSpPr>
        <p:spPr>
          <a:xfrm>
            <a:off x="5237526" y="2992959"/>
            <a:ext cx="1887635" cy="1887635"/>
          </a:xfrm>
          <a:prstGeom prst="ellips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7" name="Oval 7"/>
          <p:cNvSpPr/>
          <p:nvPr/>
        </p:nvSpPr>
        <p:spPr>
          <a:xfrm>
            <a:off x="4947121" y="2702554"/>
            <a:ext cx="2468446" cy="2468446"/>
          </a:xfrm>
          <a:prstGeom prst="ellips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8" name="Oval 8"/>
          <p:cNvSpPr/>
          <p:nvPr/>
        </p:nvSpPr>
        <p:spPr>
          <a:xfrm>
            <a:off x="4656715" y="2412148"/>
            <a:ext cx="3049256" cy="3049256"/>
          </a:xfrm>
          <a:prstGeom prst="ellips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Oval 11"/>
          <p:cNvSpPr/>
          <p:nvPr/>
        </p:nvSpPr>
        <p:spPr>
          <a:xfrm>
            <a:off x="4366310" y="2121743"/>
            <a:ext cx="3630067" cy="3630067"/>
          </a:xfrm>
          <a:prstGeom prst="ellips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ED3F639-0993-477E-92A1-2EA39B30771E}"/>
              </a:ext>
            </a:extLst>
          </p:cNvPr>
          <p:cNvGrpSpPr/>
          <p:nvPr/>
        </p:nvGrpSpPr>
        <p:grpSpPr>
          <a:xfrm>
            <a:off x="6837088" y="3380281"/>
            <a:ext cx="387221" cy="377527"/>
            <a:chOff x="6751744" y="2892601"/>
            <a:chExt cx="387221" cy="377527"/>
          </a:xfrm>
        </p:grpSpPr>
        <p:sp>
          <p:nvSpPr>
            <p:cNvPr id="16" name="Oval 6"/>
            <p:cNvSpPr/>
            <p:nvPr/>
          </p:nvSpPr>
          <p:spPr>
            <a:xfrm>
              <a:off x="6751744" y="2892601"/>
              <a:ext cx="377527" cy="377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TextBox 13"/>
            <p:cNvSpPr txBox="1"/>
            <p:nvPr/>
          </p:nvSpPr>
          <p:spPr>
            <a:xfrm>
              <a:off x="6755527" y="2925476"/>
              <a:ext cx="383438" cy="30777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sz="1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56A0578-2B9C-48E3-B342-2D4F16CC864F}"/>
              </a:ext>
            </a:extLst>
          </p:cNvPr>
          <p:cNvGrpSpPr/>
          <p:nvPr/>
        </p:nvGrpSpPr>
        <p:grpSpPr>
          <a:xfrm>
            <a:off x="4986670" y="3042059"/>
            <a:ext cx="383438" cy="377527"/>
            <a:chOff x="4901326" y="2554379"/>
            <a:chExt cx="383438" cy="377527"/>
          </a:xfrm>
        </p:grpSpPr>
        <p:sp>
          <p:nvSpPr>
            <p:cNvPr id="19" name="Oval 9"/>
            <p:cNvSpPr/>
            <p:nvPr/>
          </p:nvSpPr>
          <p:spPr>
            <a:xfrm>
              <a:off x="4906032" y="2554379"/>
              <a:ext cx="377527" cy="37752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TextBox 14"/>
            <p:cNvSpPr txBox="1"/>
            <p:nvPr/>
          </p:nvSpPr>
          <p:spPr>
            <a:xfrm>
              <a:off x="4901326" y="2586809"/>
              <a:ext cx="383438" cy="30777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sz="1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CFD6082-3BD7-486D-9D0A-6DA3A2D95DDC}"/>
              </a:ext>
            </a:extLst>
          </p:cNvPr>
          <p:cNvGrpSpPr/>
          <p:nvPr/>
        </p:nvGrpSpPr>
        <p:grpSpPr>
          <a:xfrm>
            <a:off x="6804574" y="5043221"/>
            <a:ext cx="385869" cy="377527"/>
            <a:chOff x="6719230" y="4555541"/>
            <a:chExt cx="385869" cy="377527"/>
          </a:xfrm>
        </p:grpSpPr>
        <p:sp>
          <p:nvSpPr>
            <p:cNvPr id="20" name="Oval 10"/>
            <p:cNvSpPr/>
            <p:nvPr/>
          </p:nvSpPr>
          <p:spPr>
            <a:xfrm>
              <a:off x="6719230" y="4555541"/>
              <a:ext cx="377527" cy="37752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TextBox 15"/>
            <p:cNvSpPr txBox="1"/>
            <p:nvPr/>
          </p:nvSpPr>
          <p:spPr>
            <a:xfrm>
              <a:off x="6721661" y="4593410"/>
              <a:ext cx="383438" cy="30777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sz="1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7430531-F4B7-4ABB-A556-90719D58DDA4}"/>
              </a:ext>
            </a:extLst>
          </p:cNvPr>
          <p:cNvGrpSpPr/>
          <p:nvPr/>
        </p:nvGrpSpPr>
        <p:grpSpPr>
          <a:xfrm>
            <a:off x="4661156" y="4955081"/>
            <a:ext cx="387219" cy="377527"/>
            <a:chOff x="4575812" y="4467401"/>
            <a:chExt cx="387219" cy="377527"/>
          </a:xfrm>
        </p:grpSpPr>
        <p:sp>
          <p:nvSpPr>
            <p:cNvPr id="22" name="Oval 12"/>
            <p:cNvSpPr/>
            <p:nvPr/>
          </p:nvSpPr>
          <p:spPr>
            <a:xfrm>
              <a:off x="4575812" y="4467401"/>
              <a:ext cx="377527" cy="37752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TextBox 16"/>
            <p:cNvSpPr txBox="1"/>
            <p:nvPr/>
          </p:nvSpPr>
          <p:spPr>
            <a:xfrm>
              <a:off x="4579593" y="4500277"/>
              <a:ext cx="383438" cy="30777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sz="1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</a:p>
          </p:txBody>
        </p:sp>
      </p:grpSp>
      <p:sp>
        <p:nvSpPr>
          <p:cNvPr id="32" name="TextBox 17"/>
          <p:cNvSpPr txBox="1">
            <a:spLocks/>
          </p:cNvSpPr>
          <p:nvPr/>
        </p:nvSpPr>
        <p:spPr>
          <a:xfrm>
            <a:off x="8294092" y="5231984"/>
            <a:ext cx="2029769" cy="685284"/>
          </a:xfrm>
          <a:prstGeom prst="rect">
            <a:avLst/>
          </a:prstGeom>
        </p:spPr>
        <p:txBody>
          <a:bodyPr vert="horz" wrap="square" lIns="91440" tIns="45720" rIns="91440" bIns="4572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100" dirty="0">
                <a:ea typeface="微软雅黑" panose="020B0503020204020204" pitchFamily="34" charset="-122"/>
              </a:rPr>
              <a:t>MVC</a:t>
            </a:r>
            <a:r>
              <a:rPr lang="zh-CN" altLang="en-US" sz="1100" dirty="0">
                <a:ea typeface="微软雅黑" panose="020B0503020204020204" pitchFamily="34" charset="-122"/>
              </a:rPr>
              <a:t>架构</a:t>
            </a:r>
            <a:endParaRPr lang="en-US" altLang="zh-CN" sz="1100" dirty="0"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1100" dirty="0">
              <a:ea typeface="微软雅黑" panose="020B0503020204020204" pitchFamily="34" charset="-122"/>
            </a:endParaRPr>
          </a:p>
        </p:txBody>
      </p:sp>
      <p:sp>
        <p:nvSpPr>
          <p:cNvPr id="33" name="TextBox 18"/>
          <p:cNvSpPr txBox="1"/>
          <p:nvPr/>
        </p:nvSpPr>
        <p:spPr>
          <a:xfrm>
            <a:off x="8356848" y="4950256"/>
            <a:ext cx="1261884" cy="307777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400" b="1" dirty="0">
                <a:ea typeface="微软雅黑" panose="020B0503020204020204" pitchFamily="34" charset="-122"/>
              </a:rPr>
              <a:t>系统总体设计</a:t>
            </a:r>
          </a:p>
        </p:txBody>
      </p:sp>
      <p:sp>
        <p:nvSpPr>
          <p:cNvPr id="35" name="TextBox 19"/>
          <p:cNvSpPr txBox="1">
            <a:spLocks/>
          </p:cNvSpPr>
          <p:nvPr/>
        </p:nvSpPr>
        <p:spPr>
          <a:xfrm>
            <a:off x="2604153" y="2583038"/>
            <a:ext cx="1083940" cy="1353737"/>
          </a:xfrm>
          <a:prstGeom prst="rect">
            <a:avLst/>
          </a:prstGeom>
        </p:spPr>
        <p:txBody>
          <a:bodyPr vert="horz" wrap="square" lIns="91440" tIns="45720" rIns="91440" bIns="45720">
            <a:normAutofit/>
          </a:bodyPr>
          <a:lstStyle/>
          <a:p>
            <a:pPr marL="0" indent="0" algn="r">
              <a:lnSpc>
                <a:spcPct val="120000"/>
              </a:lnSpc>
              <a:buNone/>
            </a:pPr>
            <a:r>
              <a:rPr lang="zh-CN" altLang="en-US" sz="1100" dirty="0">
                <a:ea typeface="微软雅黑" panose="020B0503020204020204" pitchFamily="34" charset="-122"/>
              </a:rPr>
              <a:t>登陆   班次</a:t>
            </a:r>
            <a:endParaRPr lang="en-US" altLang="zh-CN" sz="1100" dirty="0">
              <a:ea typeface="微软雅黑" panose="020B0503020204020204" pitchFamily="34" charset="-122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zh-CN" altLang="en-US" sz="1100" dirty="0">
                <a:ea typeface="微软雅黑" panose="020B0503020204020204" pitchFamily="34" charset="-122"/>
              </a:rPr>
              <a:t>员工   打卡</a:t>
            </a:r>
            <a:endParaRPr lang="en-US" altLang="zh-CN" sz="1100" dirty="0">
              <a:ea typeface="微软雅黑" panose="020B0503020204020204" pitchFamily="34" charset="-122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zh-CN" altLang="en-US" sz="1100" dirty="0">
                <a:ea typeface="微软雅黑" panose="020B0503020204020204" pitchFamily="34" charset="-122"/>
              </a:rPr>
              <a:t>部门   补卡</a:t>
            </a:r>
            <a:endParaRPr lang="en-US" altLang="zh-CN" sz="1100" dirty="0">
              <a:ea typeface="微软雅黑" panose="020B0503020204020204" pitchFamily="34" charset="-122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zh-CN" altLang="en-US" sz="1100" dirty="0">
                <a:ea typeface="微软雅黑" panose="020B0503020204020204" pitchFamily="34" charset="-122"/>
              </a:rPr>
              <a:t>岗位   派薪</a:t>
            </a:r>
            <a:endParaRPr lang="en-US" altLang="zh-CN" sz="1100" dirty="0">
              <a:ea typeface="微软雅黑" panose="020B0503020204020204" pitchFamily="34" charset="-122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zh-CN" altLang="en-US" sz="1100" dirty="0">
                <a:ea typeface="微软雅黑" panose="020B0503020204020204" pitchFamily="34" charset="-122"/>
              </a:rPr>
              <a:t>请假   </a:t>
            </a:r>
            <a:endParaRPr lang="en-US" altLang="zh-CN" sz="1100" dirty="0">
              <a:ea typeface="微软雅黑" panose="020B0503020204020204" pitchFamily="34" charset="-122"/>
            </a:endParaRPr>
          </a:p>
          <a:p>
            <a:pPr marL="0" indent="0" algn="r">
              <a:lnSpc>
                <a:spcPct val="120000"/>
              </a:lnSpc>
              <a:buNone/>
            </a:pPr>
            <a:endParaRPr lang="en-US" altLang="zh-CN" sz="1100" dirty="0">
              <a:ea typeface="微软雅黑" panose="020B0503020204020204" pitchFamily="34" charset="-122"/>
            </a:endParaRPr>
          </a:p>
        </p:txBody>
      </p:sp>
      <p:sp>
        <p:nvSpPr>
          <p:cNvPr id="36" name="TextBox 20"/>
          <p:cNvSpPr txBox="1"/>
          <p:nvPr/>
        </p:nvSpPr>
        <p:spPr>
          <a:xfrm>
            <a:off x="2444470" y="2309800"/>
            <a:ext cx="1261885" cy="307777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r"/>
            <a:r>
              <a:rPr lang="zh-CN" altLang="en-US" sz="1400" b="1" dirty="0"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37" name="TextBox 21"/>
          <p:cNvSpPr txBox="1">
            <a:spLocks/>
          </p:cNvSpPr>
          <p:nvPr/>
        </p:nvSpPr>
        <p:spPr>
          <a:xfrm>
            <a:off x="1898013" y="5144567"/>
            <a:ext cx="2029769" cy="685284"/>
          </a:xfrm>
          <a:prstGeom prst="rect">
            <a:avLst/>
          </a:prstGeom>
        </p:spPr>
        <p:txBody>
          <a:bodyPr vert="horz" wrap="square" lIns="91440" tIns="45720" rIns="91440" bIns="45720">
            <a:normAutofit/>
          </a:bodyPr>
          <a:lstStyle/>
          <a:p>
            <a:pPr marL="0" indent="0" algn="r">
              <a:lnSpc>
                <a:spcPct val="120000"/>
              </a:lnSpc>
              <a:buNone/>
            </a:pPr>
            <a:r>
              <a:rPr lang="en-US" altLang="zh-CN" sz="1100" dirty="0" err="1">
                <a:ea typeface="微软雅黑" panose="020B0503020204020204" pitchFamily="34" charset="-122"/>
              </a:rPr>
              <a:t>Xadmin</a:t>
            </a:r>
            <a:endParaRPr lang="en-US" altLang="zh-CN" sz="1100" dirty="0">
              <a:ea typeface="微软雅黑" panose="020B0503020204020204" pitchFamily="34" charset="-122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en-US" altLang="zh-CN" sz="1100" dirty="0">
                <a:ea typeface="微软雅黑" panose="020B0503020204020204" pitchFamily="34" charset="-122"/>
              </a:rPr>
              <a:t>Echarts.js</a:t>
            </a:r>
            <a:endParaRPr lang="zh-CN" altLang="en-US" sz="1100" dirty="0">
              <a:ea typeface="微软雅黑" panose="020B0503020204020204" pitchFamily="34" charset="-122"/>
            </a:endParaRPr>
          </a:p>
        </p:txBody>
      </p:sp>
      <p:sp>
        <p:nvSpPr>
          <p:cNvPr id="38" name="TextBox 22"/>
          <p:cNvSpPr txBox="1"/>
          <p:nvPr/>
        </p:nvSpPr>
        <p:spPr>
          <a:xfrm>
            <a:off x="2665898" y="4862839"/>
            <a:ext cx="1261884" cy="307777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r"/>
            <a:r>
              <a:rPr lang="zh-CN" altLang="en-US" sz="1400" b="1" dirty="0">
                <a:ea typeface="微软雅黑" panose="020B0503020204020204" pitchFamily="34" charset="-122"/>
              </a:rPr>
              <a:t>网页设计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E5D6123-9067-4210-9216-102B5CAB1756}"/>
              </a:ext>
            </a:extLst>
          </p:cNvPr>
          <p:cNvGrpSpPr/>
          <p:nvPr/>
        </p:nvGrpSpPr>
        <p:grpSpPr>
          <a:xfrm>
            <a:off x="5600533" y="3355966"/>
            <a:ext cx="1161621" cy="1161621"/>
            <a:chOff x="5515189" y="2868286"/>
            <a:chExt cx="1161621" cy="1161621"/>
          </a:xfrm>
        </p:grpSpPr>
        <p:sp>
          <p:nvSpPr>
            <p:cNvPr id="14" name="Oval 4"/>
            <p:cNvSpPr/>
            <p:nvPr/>
          </p:nvSpPr>
          <p:spPr>
            <a:xfrm>
              <a:off x="5515189" y="2868286"/>
              <a:ext cx="1161621" cy="1161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0" name="TextBox 24"/>
            <p:cNvSpPr txBox="1"/>
            <p:nvPr/>
          </p:nvSpPr>
          <p:spPr>
            <a:xfrm>
              <a:off x="5707122" y="3295207"/>
              <a:ext cx="792205" cy="30777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design</a:t>
              </a:r>
              <a:endParaRPr lang="id-ID" sz="1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Group 27"/>
          <p:cNvGrpSpPr/>
          <p:nvPr/>
        </p:nvGrpSpPr>
        <p:grpSpPr>
          <a:xfrm>
            <a:off x="7153836" y="2820304"/>
            <a:ext cx="1338908" cy="649565"/>
            <a:chOff x="7068492" y="2332624"/>
            <a:chExt cx="1338908" cy="649565"/>
          </a:xfrm>
        </p:grpSpPr>
        <p:cxnSp>
          <p:nvCxnSpPr>
            <p:cNvPr id="55" name="Straight Connector 39"/>
            <p:cNvCxnSpPr/>
            <p:nvPr/>
          </p:nvCxnSpPr>
          <p:spPr>
            <a:xfrm flipV="1">
              <a:off x="7068492" y="2336800"/>
              <a:ext cx="640808" cy="64538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40"/>
            <p:cNvCxnSpPr/>
            <p:nvPr/>
          </p:nvCxnSpPr>
          <p:spPr>
            <a:xfrm>
              <a:off x="7710671" y="2332624"/>
              <a:ext cx="696729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28"/>
          <p:cNvGrpSpPr/>
          <p:nvPr/>
        </p:nvGrpSpPr>
        <p:grpSpPr>
          <a:xfrm>
            <a:off x="3861477" y="2638213"/>
            <a:ext cx="1191156" cy="533206"/>
            <a:chOff x="3776133" y="2150533"/>
            <a:chExt cx="1191156" cy="533206"/>
          </a:xfrm>
        </p:grpSpPr>
        <p:cxnSp>
          <p:nvCxnSpPr>
            <p:cNvPr id="53" name="Straight Connector 37"/>
            <p:cNvCxnSpPr/>
            <p:nvPr/>
          </p:nvCxnSpPr>
          <p:spPr>
            <a:xfrm flipH="1" flipV="1">
              <a:off x="4437866" y="2150533"/>
              <a:ext cx="529423" cy="53320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38"/>
            <p:cNvCxnSpPr/>
            <p:nvPr/>
          </p:nvCxnSpPr>
          <p:spPr>
            <a:xfrm flipH="1">
              <a:off x="3776133" y="2162507"/>
              <a:ext cx="659714" cy="0"/>
            </a:xfrm>
            <a:prstGeom prst="line">
              <a:avLst/>
            </a:prstGeom>
            <a:ln w="19050">
              <a:solidFill>
                <a:schemeClr val="accent3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30"/>
          <p:cNvCxnSpPr/>
          <p:nvPr/>
        </p:nvCxnSpPr>
        <p:spPr>
          <a:xfrm flipH="1">
            <a:off x="3963077" y="5164787"/>
            <a:ext cx="710514" cy="0"/>
          </a:xfrm>
          <a:prstGeom prst="line">
            <a:avLst/>
          </a:prstGeom>
          <a:ln w="19050">
            <a:solidFill>
              <a:schemeClr val="accent5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1"/>
          <p:cNvCxnSpPr>
            <a:cxnSpLocks/>
          </p:cNvCxnSpPr>
          <p:nvPr/>
        </p:nvCxnSpPr>
        <p:spPr>
          <a:xfrm>
            <a:off x="7177948" y="5216371"/>
            <a:ext cx="882996" cy="0"/>
          </a:xfrm>
          <a:prstGeom prst="line">
            <a:avLst/>
          </a:prstGeom>
          <a:ln w="19050">
            <a:solidFill>
              <a:schemeClr val="accent4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27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2" grpId="0"/>
      <p:bldP spid="13" grpId="0"/>
      <p:bldP spid="15" grpId="0" animBg="1"/>
      <p:bldP spid="17" grpId="0" animBg="1"/>
      <p:bldP spid="18" grpId="0" animBg="1"/>
      <p:bldP spid="21" grpId="0" animBg="1"/>
      <p:bldP spid="32" grpId="0"/>
      <p:bldP spid="33" grpId="0"/>
      <p:bldP spid="35" grpId="0"/>
      <p:bldP spid="36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-12700" y="154801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41455" y="2386189"/>
            <a:ext cx="32624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问题及难点</a:t>
            </a:r>
          </a:p>
        </p:txBody>
      </p:sp>
      <p:cxnSp>
        <p:nvCxnSpPr>
          <p:cNvPr id="19" name="PA_直接连接符 18"/>
          <p:cNvCxnSpPr>
            <a:cxnSpLocks/>
          </p:cNvCxnSpPr>
          <p:nvPr>
            <p:custDataLst>
              <p:tags r:id="rId1"/>
            </p:custDataLst>
          </p:nvPr>
        </p:nvCxnSpPr>
        <p:spPr>
          <a:xfrm flipH="1" flipV="1">
            <a:off x="1881188" y="2084564"/>
            <a:ext cx="5172755" cy="4704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652838" y="3632377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56074" y="3125819"/>
            <a:ext cx="5094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Problems and Difficulties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17828" y="2416299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5972713" y="5560493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81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75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113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613"/>
                            </p:stCondLst>
                            <p:childTnLst>
                              <p:par>
                                <p:cTn id="82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75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375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43" grpId="0" animBg="1"/>
      <p:bldP spid="143" grpId="1" animBg="1"/>
      <p:bldP spid="145" grpId="0" animBg="1"/>
      <p:bldP spid="145" grpId="1" animBg="1"/>
      <p:bldP spid="146" grpId="0" animBg="1"/>
      <p:bldP spid="147" grpId="0" animBg="1"/>
      <p:bldP spid="148" grpId="0" animBg="1"/>
      <p:bldP spid="17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问题及难点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2" name="Straight Connector 28"/>
          <p:cNvCxnSpPr/>
          <p:nvPr/>
        </p:nvCxnSpPr>
        <p:spPr>
          <a:xfrm flipV="1">
            <a:off x="6096000" y="1616621"/>
            <a:ext cx="0" cy="3869780"/>
          </a:xfrm>
          <a:prstGeom prst="line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Flowchart: Off-page Connector 29"/>
          <p:cNvSpPr/>
          <p:nvPr/>
        </p:nvSpPr>
        <p:spPr>
          <a:xfrm>
            <a:off x="841193" y="1785933"/>
            <a:ext cx="852303" cy="827902"/>
          </a:xfrm>
          <a:prstGeom prst="flowChartOffpage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14" name="TextBox 31"/>
          <p:cNvSpPr txBox="1"/>
          <p:nvPr/>
        </p:nvSpPr>
        <p:spPr>
          <a:xfrm>
            <a:off x="1944529" y="1764095"/>
            <a:ext cx="1077218" cy="215444"/>
          </a:xfrm>
          <a:prstGeom prst="rect">
            <a:avLst/>
          </a:prstGeom>
          <a:noFill/>
        </p:spPr>
        <p:txBody>
          <a:bodyPr wrap="none" lIns="0" tIns="0" rIns="0" bIns="0" anchor="ctr">
            <a:no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数据层</a:t>
            </a:r>
          </a:p>
        </p:txBody>
      </p:sp>
      <p:sp>
        <p:nvSpPr>
          <p:cNvPr id="15" name="TextBox 32"/>
          <p:cNvSpPr txBox="1"/>
          <p:nvPr/>
        </p:nvSpPr>
        <p:spPr>
          <a:xfrm>
            <a:off x="1925914" y="2194022"/>
            <a:ext cx="3734171" cy="455959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marL="171450" lvl="0" indent="-171450" defTabSz="9144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chemeClr val="accent1"/>
                </a:solidFill>
                <a:ea typeface="微软雅黑" panose="020B0503020204020204" pitchFamily="34" charset="-122"/>
              </a:rPr>
              <a:t>外键约束</a:t>
            </a:r>
            <a:endParaRPr lang="en-US" altLang="zh-CN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  <a:p>
            <a:pPr marL="171450" lvl="0" indent="-171450" defTabSz="9144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b="1" dirty="0">
                <a:solidFill>
                  <a:schemeClr val="accent1"/>
                </a:solidFill>
                <a:ea typeface="微软雅黑" panose="020B0503020204020204" pitchFamily="34" charset="-122"/>
              </a:rPr>
              <a:t>Druid</a:t>
            </a:r>
            <a:r>
              <a:rPr lang="zh-CN" altLang="en-US" b="1" dirty="0">
                <a:solidFill>
                  <a:schemeClr val="accent1"/>
                </a:solidFill>
                <a:ea typeface="微软雅黑" panose="020B0503020204020204" pitchFamily="34" charset="-122"/>
              </a:rPr>
              <a:t>连接池的使用</a:t>
            </a:r>
          </a:p>
        </p:txBody>
      </p:sp>
      <p:sp>
        <p:nvSpPr>
          <p:cNvPr id="16" name="Flowchart: Off-page Connector 33"/>
          <p:cNvSpPr/>
          <p:nvPr/>
        </p:nvSpPr>
        <p:spPr>
          <a:xfrm>
            <a:off x="6583062" y="3174895"/>
            <a:ext cx="852303" cy="827905"/>
          </a:xfrm>
          <a:prstGeom prst="flowChartOffpageConnector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9144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17" name="TextBox 35"/>
          <p:cNvSpPr txBox="1"/>
          <p:nvPr/>
        </p:nvSpPr>
        <p:spPr>
          <a:xfrm>
            <a:off x="7383817" y="3174895"/>
            <a:ext cx="1077218" cy="215444"/>
          </a:xfrm>
          <a:prstGeom prst="rect">
            <a:avLst/>
          </a:prstGeom>
          <a:noFill/>
        </p:spPr>
        <p:txBody>
          <a:bodyPr wrap="none" lIns="0" tIns="0" rIns="0" bIns="0" anchor="ctr">
            <a:noAutofit/>
          </a:bodyPr>
          <a:lstStyle/>
          <a:p>
            <a:pPr algn="r"/>
            <a:r>
              <a:rPr lang="zh-CN" altLang="en-US" sz="20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控制层</a:t>
            </a:r>
          </a:p>
        </p:txBody>
      </p:sp>
      <p:sp>
        <p:nvSpPr>
          <p:cNvPr id="18" name="TextBox 36"/>
          <p:cNvSpPr txBox="1"/>
          <p:nvPr/>
        </p:nvSpPr>
        <p:spPr>
          <a:xfrm>
            <a:off x="7685818" y="3588847"/>
            <a:ext cx="3694332" cy="455959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chemeClr val="accent2"/>
                </a:solidFill>
                <a:ea typeface="微软雅黑" panose="020B0503020204020204" pitchFamily="34" charset="-122"/>
              </a:rPr>
              <a:t>薪水的计算</a:t>
            </a:r>
            <a:endParaRPr lang="en-US" altLang="zh-CN" b="1" dirty="0">
              <a:solidFill>
                <a:schemeClr val="accent2"/>
              </a:solidFill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chemeClr val="accent2"/>
                </a:solidFill>
                <a:ea typeface="微软雅黑" panose="020B0503020204020204" pitchFamily="34" charset="-122"/>
              </a:rPr>
              <a:t>考勤表数据的筛选和判断</a:t>
            </a:r>
            <a:endParaRPr lang="en-US" altLang="zh-CN" b="1" dirty="0">
              <a:solidFill>
                <a:schemeClr val="accent2"/>
              </a:solidFill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chemeClr val="accent2"/>
                </a:solidFill>
                <a:ea typeface="微软雅黑" panose="020B0503020204020204" pitchFamily="34" charset="-122"/>
              </a:rPr>
              <a:t>登陆权限的控制</a:t>
            </a:r>
            <a:endParaRPr lang="en-US" altLang="zh-CN" b="1" dirty="0">
              <a:solidFill>
                <a:schemeClr val="accent2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Isosceles Triangle 37"/>
          <p:cNvSpPr/>
          <p:nvPr/>
        </p:nvSpPr>
        <p:spPr bwMode="auto">
          <a:xfrm rot="16200000">
            <a:off x="5694943" y="2038816"/>
            <a:ext cx="297437" cy="322134"/>
          </a:xfrm>
          <a:prstGeom prst="triangl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20" name="Isosceles Triangle 38"/>
          <p:cNvSpPr/>
          <p:nvPr/>
        </p:nvSpPr>
        <p:spPr bwMode="auto">
          <a:xfrm rot="5400000" flipH="1">
            <a:off x="6199620" y="3229271"/>
            <a:ext cx="297437" cy="322134"/>
          </a:xfrm>
          <a:prstGeom prst="triangle">
            <a:avLst/>
          </a:pr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21" name="Flowchart: Off-page Connector 39"/>
          <p:cNvSpPr/>
          <p:nvPr/>
        </p:nvSpPr>
        <p:spPr>
          <a:xfrm>
            <a:off x="841193" y="4002556"/>
            <a:ext cx="852303" cy="827902"/>
          </a:xfrm>
          <a:prstGeom prst="flowChartOffpage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03</a:t>
            </a:r>
          </a:p>
        </p:txBody>
      </p:sp>
      <p:sp>
        <p:nvSpPr>
          <p:cNvPr id="22" name="TextBox 41"/>
          <p:cNvSpPr txBox="1"/>
          <p:nvPr/>
        </p:nvSpPr>
        <p:spPr>
          <a:xfrm>
            <a:off x="1944529" y="4002556"/>
            <a:ext cx="1077218" cy="215444"/>
          </a:xfrm>
          <a:prstGeom prst="rect">
            <a:avLst/>
          </a:prstGeom>
          <a:noFill/>
        </p:spPr>
        <p:txBody>
          <a:bodyPr wrap="none" lIns="0" tIns="0" rIns="0" bIns="0" anchor="ctr">
            <a:noAutofit/>
          </a:bodyPr>
          <a:lstStyle/>
          <a:p>
            <a:r>
              <a:rPr lang="zh-CN" altLang="en-US" sz="2000" b="1" dirty="0">
                <a:solidFill>
                  <a:schemeClr val="accent3"/>
                </a:solidFill>
                <a:ea typeface="微软雅黑" panose="020B0503020204020204" pitchFamily="34" charset="-122"/>
              </a:rPr>
              <a:t>视图层</a:t>
            </a:r>
          </a:p>
        </p:txBody>
      </p:sp>
      <p:sp>
        <p:nvSpPr>
          <p:cNvPr id="26" name="TextBox 42"/>
          <p:cNvSpPr txBox="1"/>
          <p:nvPr/>
        </p:nvSpPr>
        <p:spPr>
          <a:xfrm>
            <a:off x="1944529" y="4416507"/>
            <a:ext cx="3734171" cy="455959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chemeClr val="accent3"/>
                </a:solidFill>
                <a:ea typeface="微软雅黑" panose="020B0503020204020204" pitchFamily="34" charset="-122"/>
              </a:rPr>
              <a:t>图表的显示</a:t>
            </a:r>
            <a:endParaRPr lang="en-US" altLang="zh-CN" b="1" dirty="0">
              <a:solidFill>
                <a:schemeClr val="accent3"/>
              </a:solidFill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b="1" dirty="0" err="1">
                <a:solidFill>
                  <a:schemeClr val="accent3"/>
                </a:solidFill>
                <a:ea typeface="微软雅黑" panose="020B0503020204020204" pitchFamily="34" charset="-122"/>
              </a:rPr>
              <a:t>Layui</a:t>
            </a:r>
            <a:r>
              <a:rPr lang="zh-CN" altLang="en-US" b="1" dirty="0">
                <a:solidFill>
                  <a:schemeClr val="accent3"/>
                </a:solidFill>
                <a:ea typeface="微软雅黑" panose="020B0503020204020204" pitchFamily="34" charset="-122"/>
              </a:rPr>
              <a:t>表格的渲染</a:t>
            </a:r>
            <a:endParaRPr lang="en-US" altLang="zh-CN" b="1" dirty="0">
              <a:solidFill>
                <a:schemeClr val="accent3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TextBox 46"/>
          <p:cNvSpPr txBox="1"/>
          <p:nvPr/>
        </p:nvSpPr>
        <p:spPr>
          <a:xfrm>
            <a:off x="7861697" y="4337355"/>
            <a:ext cx="3694332" cy="455959"/>
          </a:xfrm>
          <a:prstGeom prst="rect">
            <a:avLst/>
          </a:prstGeom>
          <a:noFill/>
        </p:spPr>
        <p:txBody>
          <a:bodyPr wrap="square" lIns="0" tIns="0" rIns="0" bIns="0" anchor="t">
            <a:normAutofit/>
          </a:bodyPr>
          <a:lstStyle/>
          <a:p>
            <a:pPr lvl="0" algn="r" defTabSz="914400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50" dirty="0">
              <a:solidFill>
                <a:schemeClr val="dk1">
                  <a:lumMod val="10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Isosceles Triangle 47"/>
          <p:cNvSpPr/>
          <p:nvPr/>
        </p:nvSpPr>
        <p:spPr bwMode="auto">
          <a:xfrm rot="16200000">
            <a:off x="5703750" y="4363604"/>
            <a:ext cx="297437" cy="322134"/>
          </a:xfrm>
          <a:prstGeom prst="triangle">
            <a:avLst/>
          </a:prstGeom>
          <a:solidFill>
            <a:schemeClr val="accent3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92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3" grpId="0" animBg="1"/>
      <p:bldP spid="14" grpId="0"/>
      <p:bldP spid="15" grpId="0"/>
      <p:bldP spid="16" grpId="0" animBg="1"/>
      <p:bldP spid="17" grpId="0"/>
      <p:bldP spid="18" grpId="0"/>
      <p:bldP spid="19" grpId="0" animBg="1"/>
      <p:bldP spid="20" grpId="0" animBg="1"/>
      <p:bldP spid="21" grpId="0" animBg="1"/>
      <p:bldP spid="22" grpId="0"/>
      <p:bldP spid="26" grpId="0"/>
      <p:bldP spid="31" grpId="0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-12700" y="154801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41455" y="2386189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心得体会</a:t>
            </a:r>
          </a:p>
        </p:txBody>
      </p:sp>
      <p:cxnSp>
        <p:nvCxnSpPr>
          <p:cNvPr id="19" name="PA_直接连接符 18"/>
          <p:cNvCxnSpPr>
            <a:cxnSpLocks/>
          </p:cNvCxnSpPr>
          <p:nvPr>
            <p:custDataLst>
              <p:tags r:id="rId1"/>
            </p:custDataLst>
          </p:nvPr>
        </p:nvCxnSpPr>
        <p:spPr>
          <a:xfrm flipH="1" flipV="1">
            <a:off x="1881188" y="2084564"/>
            <a:ext cx="5172755" cy="4704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652838" y="3632377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56074" y="3125819"/>
            <a:ext cx="5094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Experience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17828" y="2416299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5972713" y="5560493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046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15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75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819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319"/>
                            </p:stCondLst>
                            <p:childTnLst>
                              <p:par>
                                <p:cTn id="82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75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375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43" grpId="0" animBg="1"/>
      <p:bldP spid="143" grpId="1" animBg="1"/>
      <p:bldP spid="145" grpId="0" animBg="1"/>
      <p:bldP spid="145" grpId="1" animBg="1"/>
      <p:bldP spid="146" grpId="0" animBg="1"/>
      <p:bldP spid="147" grpId="0" animBg="1"/>
      <p:bldP spid="148" grpId="0" animBg="1"/>
      <p:bldP spid="17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扁平风动画模板"/>
  <p:tag name="ISPRING_PRESENTATION_TITLE" val="极简线条汇报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E3E3E"/>
      </a:accent1>
      <a:accent2>
        <a:srgbClr val="4E4E4E"/>
      </a:accent2>
      <a:accent3>
        <a:srgbClr val="717171"/>
      </a:accent3>
      <a:accent4>
        <a:srgbClr val="919191"/>
      </a:accent4>
      <a:accent5>
        <a:srgbClr val="A6A6A6"/>
      </a:accent5>
      <a:accent6>
        <a:srgbClr val="D7D7D7"/>
      </a:accent6>
      <a:hlink>
        <a:srgbClr val="3E3E3E"/>
      </a:hlink>
      <a:folHlink>
        <a:srgbClr val="BFBFBF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184</Words>
  <Application>Microsoft Office PowerPoint</Application>
  <PresentationFormat>宽屏</PresentationFormat>
  <Paragraphs>93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 Unicode MS</vt:lpstr>
      <vt:lpstr>宋体</vt:lpstr>
      <vt:lpstr>微软雅黑</vt:lpstr>
      <vt:lpstr>Arial</vt:lpstr>
      <vt:lpstr>Calibri</vt:lpstr>
      <vt:lpstr>Impact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灰色多边形</dc:title>
  <dc:creator>第一PPT</dc:creator>
  <cp:keywords>www.1ppt.com</cp:keywords>
  <dc:description>www.1ppt.com</dc:description>
  <cp:lastModifiedBy>苏 财杭</cp:lastModifiedBy>
  <cp:revision>651</cp:revision>
  <dcterms:created xsi:type="dcterms:W3CDTF">2014-08-06T02:23:26Z</dcterms:created>
  <dcterms:modified xsi:type="dcterms:W3CDTF">2019-07-07T08:13:57Z</dcterms:modified>
</cp:coreProperties>
</file>