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77" r:id="rId7"/>
    <p:sldId id="287" r:id="rId8"/>
    <p:sldId id="276" r:id="rId9"/>
    <p:sldId id="260" r:id="rId10"/>
    <p:sldId id="271" r:id="rId11"/>
    <p:sldId id="291" r:id="rId12"/>
    <p:sldId id="272" r:id="rId13"/>
    <p:sldId id="278" r:id="rId14"/>
    <p:sldId id="280" r:id="rId15"/>
    <p:sldId id="288" r:id="rId16"/>
    <p:sldId id="282" r:id="rId17"/>
    <p:sldId id="283" r:id="rId18"/>
    <p:sldId id="284" r:id="rId19"/>
    <p:sldId id="273" r:id="rId20"/>
    <p:sldId id="274" r:id="rId21"/>
    <p:sldId id="279" r:id="rId22"/>
    <p:sldId id="281" r:id="rId23"/>
    <p:sldId id="290" r:id="rId24"/>
    <p:sldId id="27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mma" initials="R.R." lastIdx="12" clrIdx="0">
    <p:extLst>
      <p:ext uri="{19B8F6BF-5375-455C-9EA6-DF929625EA0E}">
        <p15:presenceInfo xmlns:p15="http://schemas.microsoft.com/office/powerpoint/2012/main" userId="Rim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D438E-F8B9-4F25-B2E0-A495E1709C28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0F26-0E20-4794-AA57-80AC14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6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A51-D5AA-45C9-A00C-B4066EDAAB0F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669-2471-496D-9564-11ABB4D97D4E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FC65-8638-474E-A2F7-273936C2D0A7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1462-C288-43B9-A308-BEBDC6129489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C4D6-9EBD-41DF-A3E7-A6D76F2534DD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9901-0665-42AB-A4EF-5110E2A1E10D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EE5D-BC4A-4D0E-8CAE-662BFE592DAE}" type="datetime1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8E07-5AF7-4965-AC14-925DC494FC5C}" type="datetime1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6549-71A4-4B9E-8636-47DA0D35F8BB}" type="datetime1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5FA7-F81D-44FA-8BA2-256070320A18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DCBE-C63C-44C9-A301-6675527F6E58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5C59-EADC-47F1-9B93-2D240D8CDD2E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9EAE-476F-45A3-9B71-27D682A06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i.ru/publications/index.php?ID=14817" TargetMode="External"/><Relationship Id="rId2" Type="http://schemas.openxmlformats.org/officeDocument/2006/relationships/hyperlink" Target="https://doi.org/10.17759/mda.202414020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7759/mda.2024140204" TargetMode="External"/><Relationship Id="rId2" Type="http://schemas.openxmlformats.org/officeDocument/2006/relationships/hyperlink" Target="https://www.elibrary.ru/item.asp?id=49212424&amp;pff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pevineSnail/Group_choice_algos_fuzzy.g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85365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+mn-lt"/>
              </a:rPr>
              <a:t>Министерство науки и высшего образования Российской Федерации</a:t>
            </a:r>
            <a:br>
              <a:rPr lang="ru-RU" sz="1600" b="1" dirty="0">
                <a:latin typeface="+mn-lt"/>
              </a:rPr>
            </a:br>
            <a:r>
              <a:rPr lang="ru-RU" sz="1600" b="1" dirty="0">
                <a:latin typeface="+mn-lt"/>
              </a:rPr>
              <a:t>Федеральное Государственное бюджетное  образовательное учреждение  высшего образования</a:t>
            </a:r>
            <a:br>
              <a:rPr lang="ru-RU" sz="1600" b="1" dirty="0">
                <a:latin typeface="+mn-lt"/>
              </a:rPr>
            </a:br>
            <a:r>
              <a:rPr lang="ru-RU" sz="1600" b="1" dirty="0">
                <a:latin typeface="+mn-lt"/>
              </a:rPr>
              <a:t>«Московский авиационный институт»</a:t>
            </a:r>
            <a:br>
              <a:rPr lang="ru-RU" sz="1600" b="1" dirty="0">
                <a:latin typeface="+mn-lt"/>
              </a:rPr>
            </a:br>
            <a:r>
              <a:rPr lang="ru-RU" sz="1600" b="1" dirty="0">
                <a:latin typeface="+mn-lt"/>
              </a:rPr>
              <a:t>(национальный исследовательский университет)</a:t>
            </a:r>
            <a:br>
              <a:rPr lang="ru-RU" sz="1600" b="1" dirty="0">
                <a:latin typeface="+mn-lt"/>
              </a:rPr>
            </a:br>
            <a:br>
              <a:rPr lang="ru-RU" sz="1600" dirty="0">
                <a:latin typeface="+mn-lt"/>
              </a:rPr>
            </a:br>
            <a:r>
              <a:rPr lang="ru-RU" sz="1600" b="1" dirty="0">
                <a:latin typeface="+mn-lt"/>
              </a:rPr>
              <a:t>Институт № 8  «Компьютерные науки и прикладная математика»</a:t>
            </a:r>
            <a:br>
              <a:rPr lang="ru-RU" sz="1600" b="1" dirty="0">
                <a:latin typeface="+mn-lt"/>
              </a:rPr>
            </a:br>
            <a:r>
              <a:rPr lang="ru-RU" sz="1600" b="1" dirty="0">
                <a:latin typeface="+mn-lt"/>
              </a:rPr>
              <a:t>Кафедра 805 «Математическая кибернетика»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1635" y="1881809"/>
            <a:ext cx="10548730" cy="474765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3500" b="1" dirty="0"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Выпускная квалификационная работа магистра</a:t>
            </a:r>
          </a:p>
          <a:p>
            <a:r>
              <a:rPr lang="ru-RU" sz="3500" b="1" dirty="0"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на тему:</a:t>
            </a:r>
          </a:p>
          <a:p>
            <a:r>
              <a:rPr lang="ru-RU" sz="3500" b="1" dirty="0"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«Агрегирование нечётких отношений </a:t>
            </a:r>
            <a:br>
              <a:rPr lang="ru-RU" sz="3500" b="1" dirty="0"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ru-RU" sz="3500" b="1" dirty="0"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строгого порядка»</a:t>
            </a:r>
            <a:endParaRPr lang="ru-RU" sz="3500" b="1" dirty="0"/>
          </a:p>
          <a:p>
            <a:endParaRPr lang="ru-RU" sz="2800" dirty="0"/>
          </a:p>
          <a:p>
            <a:endParaRPr lang="ru-RU" sz="2800" dirty="0"/>
          </a:p>
          <a:p>
            <a:pPr algn="r"/>
            <a:r>
              <a:rPr lang="ru-RU" sz="2800" dirty="0">
                <a:cs typeface="Times New Roman" pitchFamily="18" charset="0"/>
              </a:rPr>
              <a:t>Студент(ка) группы М8О-211М-22: Яманаева Римма Ренатовна</a:t>
            </a:r>
            <a:endParaRPr lang="ru-RU" sz="2800" dirty="0">
              <a:highlight>
                <a:srgbClr val="FFFF00"/>
              </a:highlight>
              <a:cs typeface="Times New Roman" pitchFamily="18" charset="0"/>
            </a:endParaRPr>
          </a:p>
          <a:p>
            <a:pPr algn="r"/>
            <a:r>
              <a:rPr lang="ru-RU" sz="2800" dirty="0">
                <a:cs typeface="Times New Roman" pitchFamily="18" charset="0"/>
              </a:rPr>
              <a:t>	Научный руководитель: кандидат физико-математических наук доцент кафедры 805 Смерчинская Светлана Олеговна</a:t>
            </a:r>
            <a:endParaRPr lang="ru-RU" sz="2800" dirty="0">
              <a:highlight>
                <a:srgbClr val="FFFF00"/>
              </a:highlight>
              <a:cs typeface="Times New Roman" pitchFamily="18" charset="0"/>
            </a:endParaRPr>
          </a:p>
          <a:p>
            <a:pPr algn="r"/>
            <a:endParaRPr lang="ru-RU" sz="2800" dirty="0"/>
          </a:p>
          <a:p>
            <a:r>
              <a:rPr lang="ru-RU" sz="2800" dirty="0"/>
              <a:t>Москва 2024</a:t>
            </a:r>
          </a:p>
        </p:txBody>
      </p:sp>
      <p:pic>
        <p:nvPicPr>
          <p:cNvPr id="4" name="Рисунок 3" descr="ma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068" y="228539"/>
            <a:ext cx="955734" cy="94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05CDE-666C-4103-AD70-4B6F44D9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3. Преобразование агрегированного отношения </a:t>
            </a:r>
            <a:br>
              <a:rPr lang="ru-RU" sz="3200" dirty="0"/>
            </a:br>
            <a:r>
              <a:rPr lang="ru-RU" sz="3200" dirty="0"/>
              <a:t>в непротиворечивое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79AAE38-E4A1-40DE-8364-167F6538C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400" dirty="0"/>
                  <a:t>В графе отношения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b="1" dirty="0"/>
                  <a:t>разбиваются контуры</a:t>
                </a:r>
                <a:r>
                  <a:rPr lang="ru-RU" sz="2400" dirty="0"/>
                  <a:t> по их слабейшим дугам</a:t>
                </a:r>
                <a:r>
                  <a:rPr lang="en-US" sz="2400" dirty="0"/>
                  <a:t>,</a:t>
                </a:r>
                <a:r>
                  <a:rPr lang="ru-RU" sz="2400" dirty="0"/>
                  <a:t> затем берется </a:t>
                </a:r>
                <a:r>
                  <a:rPr lang="ru-RU" sz="2400" b="1" dirty="0"/>
                  <a:t>транзитивное замыкание</a:t>
                </a:r>
                <a:r>
                  <a:rPr lang="ru-RU" sz="2400" dirty="0"/>
                  <a:t>.</a:t>
                </a:r>
                <a:r>
                  <a:rPr lang="en-US" sz="2400" dirty="0"/>
                  <a:t> </a:t>
                </a:r>
                <a:r>
                  <a:rPr lang="ru-RU" sz="2400" dirty="0"/>
                  <a:t>В результате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sz="2400" dirty="0"/>
                  <a:t> становится непротиворечивым, т.е.</a:t>
                </a:r>
                <a:r>
                  <a:rPr lang="en-US" sz="2400" dirty="0"/>
                  <a:t> </a:t>
                </a:r>
                <a:r>
                  <a:rPr lang="ru-RU" sz="2400" dirty="0"/>
                  <a:t>транзитивным и асимметричным (нечеткий строгий порядок) </a:t>
                </a:r>
                <a:r>
                  <a:rPr lang="en-US" sz="2400" dirty="0"/>
                  <a:t>[3]</a:t>
                </a:r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79AAE38-E4A1-40DE-8364-167F6538C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4E6760-39CD-404F-862E-FA81889D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10</a:t>
            </a:fld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DBB334-02A7-47B8-B80B-8DAE5BAD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141" y="138257"/>
            <a:ext cx="1019317" cy="1038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B0A184-75BA-4E4B-99BE-E320D62F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728" y="3188350"/>
            <a:ext cx="2568082" cy="316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770F3D-7488-4054-A03B-7BB3BC265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375" y="3188350"/>
            <a:ext cx="4858897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B72A3C5D-9A62-4B2D-BC07-7DEC63892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dirty="0"/>
                  <a:t>Алгоритм разрушения контуров во взвешенном орграфе с матрицей весов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B72A3C5D-9A62-4B2D-BC07-7DEC63892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8035DE-A0BB-4F29-94C7-A0CF2459F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 algn="just">
                  <a:buFont typeface="+mj-lt"/>
                  <a:buAutoNum type="arabicParenR"/>
                </a:pPr>
                <a:r>
                  <a:rPr lang="ru-RU" dirty="0"/>
                  <a:t>Составить матрицу контуров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dirty="0"/>
                  <a:t> по матрице смежности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графа. Если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dirty="0"/>
                  <a:t> есть единицы (в графе есть контуры) – перейти к п. 2. Иначе – завершить алгоритм.</a:t>
                </a:r>
              </a:p>
              <a:p>
                <a:pPr marL="514350" indent="-514350" algn="just">
                  <a:buFont typeface="+mj-lt"/>
                  <a:buAutoNum type="arabicParenR"/>
                </a:pPr>
                <a:r>
                  <a:rPr lang="ru-RU" dirty="0"/>
                  <a:t>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dirty="0"/>
                  <a:t> найти множество дуг, входящих в какие-либо контуры (единицы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dirty="0"/>
                  <a:t>).</a:t>
                </a:r>
              </a:p>
              <a:p>
                <a:pPr marL="514350" indent="-514350" algn="just">
                  <a:buFont typeface="+mj-lt"/>
                  <a:buAutoNum type="arabicParenR"/>
                </a:pPr>
                <a:r>
                  <a:rPr lang="ru-RU" dirty="0"/>
                  <a:t>Во множестве дуг контуров найти дуги наименьшего веса (все) и удалить их из графа. Перейти к п. 1.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ru-RU" dirty="0"/>
                  <a:t> – поэлементная конъюнкция.</a:t>
                </a:r>
              </a:p>
              <a:p>
                <a:pPr marL="514350" indent="-514350" algn="just">
                  <a:buFont typeface="+mj-lt"/>
                  <a:buAutoNum type="arabicParenR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8035DE-A0BB-4F29-94C7-A0CF2459F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22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43FC5D-4984-40C8-9DF0-64B4D2A6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DD69EAE-476F-45A3-9B71-27D682A06E64}" type="slidenum">
              <a:rPr lang="ru-RU" sz="1800"/>
              <a:pPr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4705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EB935-5191-4A08-BD55-0FA8C294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4. Ранжирование или разбиение на уровни альтернатив по бинарному отношению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2E9471-53A2-47C2-BD14-3C69F62DF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По НБО строгого порядка </a:t>
                </a:r>
                <a:r>
                  <a:rPr lang="ru-RU" sz="2800" dirty="0"/>
                  <a:t>(отношение «лучше» – обозначается «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ru-RU" sz="2800" dirty="0"/>
                  <a:t>»)</a:t>
                </a:r>
                <a:r>
                  <a:rPr lang="ru-RU" dirty="0"/>
                  <a:t> строится разбиение на уровни множества альтернатив, с помощью алгоритма </a:t>
                </a:r>
                <a:r>
                  <a:rPr lang="ru-RU" dirty="0" err="1"/>
                  <a:t>Демукрона</a:t>
                </a:r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Если НБО строгого порядка </a:t>
                </a:r>
                <a:r>
                  <a:rPr lang="en-US" dirty="0"/>
                  <a:t>– </a:t>
                </a:r>
                <a:r>
                  <a:rPr lang="ru-RU" dirty="0"/>
                  <a:t>полное (когда сравнимы все альтернативы), разбиение на уровни будет линейным ранжированием.</a:t>
                </a:r>
                <a:endParaRPr lang="en-US" dirty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2E9471-53A2-47C2-BD14-3C69F62DF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71A10D-D859-43B7-8AC6-D5926AD5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12</a:t>
            </a:fld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C5902C-B77E-4EBF-88A0-D091DC0BEF7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4333725" y="4124848"/>
            <a:ext cx="3524550" cy="25966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0C855-A202-413E-8ECF-D89F31CCC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680" y="136525"/>
            <a:ext cx="794240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EA563-CE29-4894-963C-0D08046D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9485"/>
            <a:ext cx="4474364" cy="1324800"/>
          </a:xfrm>
        </p:spPr>
        <p:txBody>
          <a:bodyPr>
            <a:normAutofit/>
          </a:bodyPr>
          <a:lstStyle/>
          <a:p>
            <a:r>
              <a:rPr lang="ru-RU" sz="3200" dirty="0"/>
              <a:t>Визуализация графов НБО в программе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FA09B-2414-49CC-BE78-61CDFB8F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13</a:t>
            </a:fld>
            <a:endParaRPr lang="ru-RU" sz="18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1CE42E-A2DD-4EEA-A91D-D4D4D915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65" y="3911"/>
            <a:ext cx="6596070" cy="63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ECB2F-F2D1-4389-91F2-33CBA635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Оценка вычислительной сложности программы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089321-91BA-4665-82C0-56436398B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 algn="just">
                  <a:buAutoNum type="arabicParenR"/>
                </a:pPr>
                <a:r>
                  <a:rPr lang="ru-RU" dirty="0"/>
                  <a:t>Транзитивные замыкания при опросе экспертов: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не более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раз для каждого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экспертов. Итого: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ru-RU" dirty="0"/>
                  <a:t>. </a:t>
                </a:r>
              </a:p>
              <a:p>
                <a:pPr marL="514350" indent="-514350" algn="just">
                  <a:buAutoNum type="arabicParenR"/>
                </a:pPr>
                <a:r>
                  <a:rPr lang="ru-RU" dirty="0"/>
                  <a:t>Составление агрегированной матрицы: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514350" indent="-514350" algn="just">
                  <a:buAutoNum type="arabicParenR"/>
                </a:pPr>
                <a:r>
                  <a:rPr lang="ru-RU" dirty="0"/>
                  <a:t>Разбиение контуров и транзитивное замыкание: в худшем случае</a:t>
                </a:r>
                <a:r>
                  <a:rPr lang="en-US" dirty="0"/>
                  <a:t> (</a:t>
                </a:r>
                <a:r>
                  <a:rPr lang="ru-RU" dirty="0"/>
                  <a:t>когда граф полный</a:t>
                </a:r>
                <a:r>
                  <a:rPr lang="en-US" dirty="0"/>
                  <a:t>)</a:t>
                </a:r>
                <a:r>
                  <a:rPr lang="ru-RU" dirty="0"/>
                  <a:t> придётся удалить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рёбер. Одно удаление занимает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операций.</a:t>
                </a:r>
                <a:r>
                  <a:rPr lang="en-US" dirty="0"/>
                  <a:t> </a:t>
                </a:r>
                <a:r>
                  <a:rPr lang="ru-RU" dirty="0"/>
                  <a:t>Итого: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514350" indent="-514350" algn="just">
                  <a:buAutoNum type="arabicParenR"/>
                </a:pPr>
                <a:r>
                  <a:rPr lang="ru-RU" dirty="0"/>
                  <a:t>Разбиение на уровни или ранжирование: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Вычислительная сложность всей программы (худший случай):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089321-91BA-4665-82C0-56436398B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191EB0-BE6E-4C0A-B2F4-C3F77FAB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3997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82C0-02FE-4541-801F-DFFAE61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Пример прикладной задачи</a:t>
            </a:r>
            <a:r>
              <a:rPr lang="en-US" sz="3200" dirty="0"/>
              <a:t> (1)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1E1B3-3C47-437B-9F45-97507FB0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Три туриста-любителя (в контексте модели – эксперты) выбирают музыкальный инструмент, который можно взять с собой в поход. Предложены </a:t>
            </a:r>
          </a:p>
          <a:p>
            <a:pPr marL="720725" indent="-514350" algn="just">
              <a:buFont typeface="+mj-lt"/>
              <a:buAutoNum type="alphaUcPeriod"/>
            </a:pPr>
            <a:r>
              <a:rPr lang="ru-RU" dirty="0"/>
              <a:t>деревянная флейта,</a:t>
            </a:r>
          </a:p>
          <a:p>
            <a:pPr marL="720725" indent="-514350" algn="just">
              <a:buFont typeface="+mj-lt"/>
              <a:buAutoNum type="alphaUcPeriod"/>
            </a:pPr>
            <a:r>
              <a:rPr lang="ru-RU" dirty="0"/>
              <a:t>укулеле,</a:t>
            </a:r>
          </a:p>
          <a:p>
            <a:pPr marL="720725" indent="-514350" algn="just">
              <a:buFont typeface="+mj-lt"/>
              <a:buAutoNum type="alphaUcPeriod"/>
            </a:pPr>
            <a:r>
              <a:rPr lang="ru-RU" dirty="0"/>
              <a:t>гитара,</a:t>
            </a:r>
          </a:p>
          <a:p>
            <a:pPr marL="720725" indent="-514350" algn="just">
              <a:buFont typeface="+mj-lt"/>
              <a:buAutoNum type="alphaUcPeriod"/>
            </a:pPr>
            <a:r>
              <a:rPr lang="ru-RU" dirty="0"/>
              <a:t>варган (он же </a:t>
            </a:r>
            <a:r>
              <a:rPr lang="ru-RU" dirty="0" err="1"/>
              <a:t>комус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r>
              <a:rPr lang="ru-RU" dirty="0"/>
              <a:t>Эксперт имеет внутреннее представление о необходимости каждого инструмента на основании разных факторов. Например, таких как способность играть на инструменте, вес, объём и хрупкость инструмента, предпочтения по издаваемым звукам, возможность петь под инструмент и др.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2E200F-17EA-4096-A226-6D1228F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0424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82C0-02FE-4541-801F-DFFAE61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Пример прикладной задачи</a:t>
            </a:r>
            <a:r>
              <a:rPr lang="en-US" sz="3200" dirty="0"/>
              <a:t> (</a:t>
            </a:r>
            <a:r>
              <a:rPr lang="ru-RU" sz="3200" dirty="0"/>
              <a:t>2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1E1B3-3C47-437B-9F45-97507FB0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2E200F-17EA-4096-A226-6D1228F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16</a:t>
            </a:fld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1D78B1-8792-4F20-A425-31B8E662A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1643103"/>
            <a:ext cx="7128162" cy="47132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4A6F44-FA8F-43B1-8286-EB3E837C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3102"/>
            <a:ext cx="2457911" cy="47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82C0-02FE-4541-801F-DFFAE61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Пример прикладной задачи</a:t>
            </a:r>
            <a:r>
              <a:rPr lang="en-US" sz="3200" dirty="0"/>
              <a:t> (</a:t>
            </a:r>
            <a:r>
              <a:rPr lang="ru-RU" sz="3200" dirty="0"/>
              <a:t>3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1E1B3-3C47-437B-9F45-97507FB0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Лучшая альтернатива </a:t>
            </a:r>
            <a:r>
              <a:rPr lang="en-US" sz="2400" dirty="0"/>
              <a:t>A</a:t>
            </a:r>
            <a:r>
              <a:rPr lang="ru-RU" sz="2400" dirty="0"/>
              <a:t> – деревянная флейта.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2E200F-17EA-4096-A226-6D1228F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17</a:t>
            </a:fld>
            <a:endParaRPr lang="ru-RU" sz="1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F3465A-ED44-45E4-96ED-E20C44DE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59" y="136525"/>
            <a:ext cx="4586041" cy="60404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83815F-498F-468A-8300-B16F8B55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0" y="1690688"/>
            <a:ext cx="2520000" cy="31570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8490123-06D6-4626-BD64-C2CFBF377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283" y="1690688"/>
            <a:ext cx="41412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82C0-02FE-4541-801F-DFFAE61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Пример прикладной задачи</a:t>
            </a:r>
            <a:r>
              <a:rPr lang="en-US" sz="3200" dirty="0"/>
              <a:t> (</a:t>
            </a:r>
            <a:r>
              <a:rPr lang="ru-RU" sz="3200" dirty="0"/>
              <a:t>4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1E1B3-3C47-437B-9F45-97507FB0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2E200F-17EA-4096-A226-6D1228F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18</a:t>
            </a:fld>
            <a:endParaRPr lang="ru-RU" sz="180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C1E037A-499B-4725-B653-C0824584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251"/>
            <a:ext cx="12192000" cy="36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46D34-A1DC-4A94-9EF4-085B12D4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Преимущества построенной системы поддержки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B2396-7B37-4E40-8642-AD20F1D1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Использование </a:t>
            </a:r>
            <a:r>
              <a:rPr lang="ru-RU" b="1" dirty="0"/>
              <a:t>парных сравнений</a:t>
            </a:r>
            <a:r>
              <a:rPr lang="ru-RU" dirty="0"/>
              <a:t> – простота с точки зрения психологии человека.</a:t>
            </a:r>
          </a:p>
          <a:p>
            <a:pPr algn="just"/>
            <a:r>
              <a:rPr lang="ru-RU" dirty="0"/>
              <a:t>Взятие </a:t>
            </a:r>
            <a:r>
              <a:rPr lang="ru-RU" b="1" dirty="0"/>
              <a:t>транзитивных замыканий</a:t>
            </a:r>
            <a:r>
              <a:rPr lang="ru-RU" dirty="0"/>
              <a:t> в процессе </a:t>
            </a:r>
            <a:r>
              <a:rPr lang="ru-RU" b="1" dirty="0"/>
              <a:t>опроса</a:t>
            </a:r>
            <a:r>
              <a:rPr lang="ru-RU" dirty="0"/>
              <a:t> экспертов – возможность сокращения вопросов, задаваемых эксперту.</a:t>
            </a:r>
          </a:p>
          <a:p>
            <a:pPr algn="just"/>
            <a:r>
              <a:rPr lang="ru-RU" dirty="0"/>
              <a:t>Использование </a:t>
            </a:r>
            <a:r>
              <a:rPr lang="ru-RU" b="1" dirty="0"/>
              <a:t>аппарата НБО</a:t>
            </a:r>
            <a:r>
              <a:rPr lang="ru-RU" dirty="0"/>
              <a:t> – для более полного отражения человеческого предпочтения, природа которого нечёткая, где нет полной уверенности и нет определённости.</a:t>
            </a:r>
          </a:p>
          <a:p>
            <a:pPr algn="just"/>
            <a:r>
              <a:rPr lang="ru-RU" dirty="0"/>
              <a:t>Построение </a:t>
            </a:r>
            <a:r>
              <a:rPr lang="ru-RU" b="1" dirty="0"/>
              <a:t>агрегированного</a:t>
            </a:r>
            <a:r>
              <a:rPr lang="ru-RU" dirty="0"/>
              <a:t> отношения, </a:t>
            </a:r>
            <a:r>
              <a:rPr lang="ru-RU" b="1" dirty="0"/>
              <a:t>минимизирующего суммарное расстояние</a:t>
            </a:r>
            <a:r>
              <a:rPr lang="ru-RU" dirty="0"/>
              <a:t> – попытка удовлетворить всех экспертов, выполнение «критерия справедливости».</a:t>
            </a:r>
          </a:p>
          <a:p>
            <a:pPr algn="just"/>
            <a:r>
              <a:rPr lang="ru-RU" dirty="0"/>
              <a:t>Построение </a:t>
            </a:r>
            <a:r>
              <a:rPr lang="ru-RU" b="1" dirty="0"/>
              <a:t>агрегированного</a:t>
            </a:r>
            <a:r>
              <a:rPr lang="ru-RU" dirty="0"/>
              <a:t> отношения </a:t>
            </a:r>
            <a:r>
              <a:rPr lang="ru-RU" b="1" dirty="0"/>
              <a:t>без контуров</a:t>
            </a:r>
            <a:r>
              <a:rPr lang="ru-RU" dirty="0"/>
              <a:t> – устранение противоречий в коллективном предпочтении (естественное требование).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55380E-B844-43C4-9F97-B91B8F54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19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5420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32D84-270E-4ADA-8E23-CA683B61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Актуальность задачи</a:t>
            </a:r>
            <a:r>
              <a:rPr lang="en-US" sz="3200" dirty="0"/>
              <a:t> </a:t>
            </a:r>
            <a:r>
              <a:rPr lang="ru-RU" sz="3200" dirty="0"/>
              <a:t>и обоснование выбора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4A2AF-F0D3-4117-8136-0A2C55A7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Задачи экспертного коллективного выбора существуют в любой сфере деятельности – выбор наилучших альтернатив или одной альтернативы, ранжирование альтернатив. Например, при голосовании за кандидатов на выборные должности, при выборе или сортировке объектов по нескольким характеристикам. </a:t>
            </a:r>
          </a:p>
          <a:p>
            <a:pPr marL="0" indent="0" algn="just">
              <a:buNone/>
            </a:pPr>
            <a:r>
              <a:rPr lang="ru-RU" dirty="0"/>
              <a:t>Существует проблема формализации (и последующей автоматизации) задачи – информация от экспертов интуитивна и с трудом выражается в числах. </a:t>
            </a:r>
          </a:p>
          <a:p>
            <a:pPr marL="0" indent="0" algn="just">
              <a:buNone/>
            </a:pPr>
            <a:r>
              <a:rPr lang="ru-RU" dirty="0"/>
              <a:t>Нечёткость в экспертных методах выбора помогает получить информацию от эксперта, более точно (по сравнению с чётким случаем) отражающую мнение и понимание того, какая альтернатива лучше.</a:t>
            </a:r>
          </a:p>
          <a:p>
            <a:pPr marL="0" indent="0" algn="just">
              <a:buNone/>
            </a:pPr>
            <a:r>
              <a:rPr lang="ru-RU" dirty="0"/>
              <a:t>Работа направлена на создание системы поддержки принятия решений, которая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выявляет предпочтения коллектива с учётом нечёткой информации,</a:t>
            </a:r>
          </a:p>
          <a:p>
            <a:pPr algn="just"/>
            <a:r>
              <a:rPr lang="ru-RU" dirty="0"/>
              <a:t>создаёт справедливое (в смысле критерия) агрегирование мнений.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14ED9B-4D5A-4CCB-BE84-AD360E01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750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ED850-6BDC-4D79-90C5-FF50D1A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A0608-36D8-4A1B-84C3-E7ECF7E1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Основными результатами работы являются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dirty="0"/>
              <a:t>разработка алгоритмов опроса экспертов;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dirty="0"/>
              <a:t>разработка алгоритмов группового выбора с использованием нечетких бинарных отношений;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dirty="0"/>
              <a:t>создание системы поддержки принятия решений с предложенными алгоритмами, которая выводит характеристики получаемых ранжирований с целью дальнейшего анализа (использованы: язык </a:t>
            </a:r>
            <a:r>
              <a:rPr lang="en-US" dirty="0"/>
              <a:t>C#, </a:t>
            </a:r>
            <a:r>
              <a:rPr lang="ru-RU" dirty="0"/>
              <a:t>рабочая среда .</a:t>
            </a:r>
            <a:r>
              <a:rPr lang="en-US" dirty="0"/>
              <a:t>NET Framework 4.7.2, </a:t>
            </a:r>
            <a:r>
              <a:rPr lang="ru-RU" dirty="0"/>
              <a:t>библиотека </a:t>
            </a:r>
            <a:r>
              <a:rPr lang="en-US" dirty="0" err="1"/>
              <a:t>Windows.Forms</a:t>
            </a:r>
            <a:r>
              <a:rPr lang="en-US" dirty="0"/>
              <a:t>, </a:t>
            </a:r>
            <a:r>
              <a:rPr lang="ru-RU" dirty="0"/>
              <a:t>библиотека </a:t>
            </a:r>
            <a:r>
              <a:rPr lang="en-US" dirty="0" err="1"/>
              <a:t>Microsoft.Msagl</a:t>
            </a:r>
            <a:r>
              <a:rPr lang="en-US" dirty="0"/>
              <a:t> </a:t>
            </a:r>
            <a:r>
              <a:rPr lang="ru-RU" dirty="0"/>
              <a:t>для визуализации графов).</a:t>
            </a:r>
          </a:p>
          <a:p>
            <a:pPr marL="0" indent="0" algn="just">
              <a:buNone/>
            </a:pPr>
            <a:r>
              <a:rPr lang="ru-RU" dirty="0"/>
              <a:t>Программная система апробирована на реальных данных, в том числе при выборе лучших докладов конференции для 10 альтернатив (докладов) и 9 членов жюри.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A1D3EE-4DB7-420D-B99D-D9798B00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20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80354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00E6E-51FB-4656-8C5A-D04D3E35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Список использованных источников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6C355-322C-4E95-A23C-C9B96983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Смерчинская С.О., Яманаева Р.Р. Экспертное задание нечётких строгих порядков // Моделирование и анализ данных.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2024. –</a:t>
            </a:r>
            <a:r>
              <a:rPr lang="en-US" dirty="0"/>
              <a:t> </a:t>
            </a:r>
            <a:r>
              <a:rPr lang="ru-RU" dirty="0"/>
              <a:t>Т. 14. – №2. – C. 62</a:t>
            </a:r>
            <a:r>
              <a:rPr lang="en-US" dirty="0"/>
              <a:t>-</a:t>
            </a:r>
            <a:r>
              <a:rPr lang="ru-RU" dirty="0"/>
              <a:t>79. – DOI: </a:t>
            </a:r>
            <a:r>
              <a:rPr lang="ru-RU" dirty="0">
                <a:effectLst/>
                <a:hlinkClick r:id="rId2"/>
              </a:rPr>
              <a:t>https://doi.org/10.17759/mda.2024140204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Нефёдов В.Н., Смерчинская С.О., Яшина Н.П. Построение агрегированного отношения, минимально удалённого от экспертных предпочтений // Прикладная дискретная математика. – Томск: ТГУ, 2018. – №42. – С. 120-132.</a:t>
            </a:r>
            <a:r>
              <a:rPr lang="en-US" dirty="0"/>
              <a:t> 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Смерчинская С.О., Яшина Н.П. Построение агрегированного отношения предпочтения на основе нагруженного мажоритарного графа // Журнал: Труды МАИ. – 2010. – №39. – URL: </a:t>
            </a:r>
            <a:r>
              <a:rPr lang="ru-RU" dirty="0">
                <a:hlinkClick r:id="rId3"/>
              </a:rPr>
              <a:t>https://mai.ru/publications/index.php?ID=14817</a:t>
            </a:r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72EFA-A0F6-41CF-B66E-8F85F381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21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3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2B025-BF9B-4A80-9B71-62900F7B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Публикации по 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7AABB-E4A8-475F-87D8-22530B78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Яманаева, Р.Р. Выбор вариантов проектов, согласованных с экспертными предпочтениями // Сборник тезисов работ международной молодёжной научной конференции XLVIII "Гагаринские чтения - 2022". — М</a:t>
            </a:r>
            <a:r>
              <a:rPr lang="en-US" dirty="0"/>
              <a:t>.</a:t>
            </a:r>
            <a:r>
              <a:rPr lang="ru-RU" dirty="0"/>
              <a:t>: Издательство "Перо", 2022. — С. 431-432. URL: </a:t>
            </a:r>
            <a:r>
              <a:rPr lang="ru-RU" dirty="0">
                <a:hlinkClick r:id="rId2"/>
              </a:rPr>
              <a:t>https://www.elibrary.ru/item.asp?id=49212424&amp;pff=1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dirty="0"/>
              <a:t>Смерчинская С.О., Яманаева Р.Р. Экспертное задание нечётких строгих порядков // Моделирование и анализ данных.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2024. –</a:t>
            </a:r>
            <a:r>
              <a:rPr lang="en-US" dirty="0"/>
              <a:t> </a:t>
            </a:r>
            <a:r>
              <a:rPr lang="ru-RU" dirty="0"/>
              <a:t>Т. 14. – №2. – C. 62</a:t>
            </a:r>
            <a:r>
              <a:rPr lang="en-US" dirty="0"/>
              <a:t>-</a:t>
            </a:r>
            <a:r>
              <a:rPr lang="ru-RU" dirty="0"/>
              <a:t>79. – DOI: </a:t>
            </a:r>
            <a:r>
              <a:rPr lang="ru-RU" dirty="0">
                <a:effectLst/>
                <a:hlinkClick r:id="rId3"/>
              </a:rPr>
              <a:t>https://doi.org/10.17759/mda.2024140204</a:t>
            </a:r>
            <a:r>
              <a:rPr lang="en-US" dirty="0">
                <a:effectLst/>
              </a:rPr>
              <a:t> </a:t>
            </a:r>
          </a:p>
          <a:p>
            <a:pPr algn="just"/>
            <a:r>
              <a:rPr lang="ru-RU" dirty="0"/>
              <a:t>Яманаева Р.Р. </a:t>
            </a:r>
            <a:r>
              <a:rPr lang="en-US" dirty="0" err="1"/>
              <a:t>Group_choice_algos_fuzzy</a:t>
            </a:r>
            <a:r>
              <a:rPr lang="en-US" dirty="0"/>
              <a:t>: </a:t>
            </a:r>
            <a:r>
              <a:rPr lang="ru-RU" dirty="0"/>
              <a:t>программа [Исходный код] / – 2024. – </a:t>
            </a:r>
            <a:r>
              <a:rPr lang="en-US" dirty="0"/>
              <a:t>URL: </a:t>
            </a:r>
            <a:r>
              <a:rPr lang="en-US" dirty="0">
                <a:hlinkClick r:id="rId4"/>
              </a:rPr>
              <a:t>https://github.com/GrapevineSnail/Group_choice_algos_fuzzy.git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Яманаева Р.Р. Программная система для построения агрегированного нечёткого отношения предпочтений экспертов (принято к публикации в материалах </a:t>
            </a:r>
            <a:r>
              <a:rPr lang="en-US" dirty="0"/>
              <a:t>AMMAI'2024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Яманаева Р.Р. Система поддержки принятия решений для оценки ранжирований альтернатив при многокритериальном выборе (на рецензировании в журнале «ВКиИТ»).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4E23EB-3FC4-4999-8888-3089C0B3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22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2108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00E6E-51FB-4656-8C5A-D04D3E35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Акт о внедрении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6C355-322C-4E95-A23C-C9B96983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Кодовая база подготовлена к внедрению на производстве для приоритизации списка файлов в очереди на обработку, получен акт о внедрении.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72EFA-A0F6-41CF-B66E-8F85F381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23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53164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17FCDC-3C27-4593-B900-B4166407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Спасибо за </a:t>
            </a:r>
            <a:r>
              <a:rPr lang="ru-RU" sz="3200" b="1"/>
              <a:t>внимание!</a:t>
            </a:r>
            <a:endParaRPr lang="ru-RU" sz="32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C0B91E-5505-404D-AFFD-B24B42D7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24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4861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6F895-9D20-4BA1-B24A-9F8B707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EC5086-48F7-4610-ACDA-1D7059C20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ru-RU" sz="2400" dirty="0"/>
                  <a:t>Заданы </a:t>
                </a:r>
              </a:p>
              <a:p>
                <a:pPr lvl="0" algn="just">
                  <a:lnSpc>
                    <a:spcPct val="80000"/>
                  </a:lnSpc>
                </a:pPr>
                <a:r>
                  <a:rPr lang="ru-RU" sz="2400" dirty="0"/>
                  <a:t>множество альтернатив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ℕ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d>
                  </m:oMath>
                </a14:m>
                <a:r>
                  <a:rPr lang="ru-RU" sz="2400" dirty="0"/>
                  <a:t>; </a:t>
                </a:r>
              </a:p>
              <a:p>
                <a:pPr lvl="0" algn="just">
                  <a:lnSpc>
                    <a:spcPct val="80000"/>
                  </a:lnSpc>
                </a:pPr>
                <a:r>
                  <a:rPr lang="ru-RU" sz="2400" dirty="0"/>
                  <a:t>множество экспертов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sz="2400" dirty="0"/>
                  <a:t>; </a:t>
                </a:r>
              </a:p>
              <a:p>
                <a:pPr lvl="0" algn="just">
                  <a:lnSpc>
                    <a:spcPct val="80000"/>
                  </a:lnSpc>
                </a:pPr>
                <a:r>
                  <a:rPr lang="ru-RU" sz="2400" dirty="0"/>
                  <a:t>нечёткие бинарные отношения (НБО) экспертов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, заданные с помощью матриц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sz="2400" dirty="0"/>
                  <a:t> размера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ru-RU" sz="2400" dirty="0"/>
                  <a:t>Элемент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матрицы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го эксперта показывает степень уверенности </a:t>
                </a:r>
                <a:br>
                  <a:rPr lang="ru-RU" sz="2400" dirty="0"/>
                </a:br>
                <a:r>
                  <a:rPr lang="ru-RU" sz="2400" dirty="0"/>
                  <a:t>в предпочтительности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перед альтернативой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</a:p>
              <a:p>
                <a:pPr marL="0" indent="0" algn="just">
                  <a:lnSpc>
                    <a:spcPct val="80000"/>
                  </a:lnSpc>
                  <a:buNone/>
                </a:pPr>
                <a:r>
                  <a:rPr lang="ru-RU" sz="2400" dirty="0"/>
                  <a:t>Требуется разработать программную систему для 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2400" dirty="0"/>
                  <a:t>ввода экспертами отношений строгого порядка; 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2400" dirty="0"/>
                  <a:t>построения агрегированного нечёткого отношения строгого порядка (упорядочения), согласованного с предпочтениями экспертов; 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2400" dirty="0"/>
                  <a:t>нахождения подмножества недоминируемых альтернатив (и разбиения альтернатив на уровни);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2400" dirty="0"/>
                  <a:t>решения прикладной задачи.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EC5086-48F7-4610-ACDA-1D7059C20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754" t="-2611" r="-696" b="-1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27AACE-0C16-46CC-9559-FF036AA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6928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C6B47-4873-45B2-88F2-4E2098E3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этапы решения поставленной задачи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89F92-45EB-4A11-97DC-BA32AC4E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4</a:t>
            </a:fld>
            <a:endParaRPr lang="ru-RU" sz="1800" dirty="0"/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305E3708-C0BF-4CA7-AB58-6B68E451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34609"/>
              </p:ext>
            </p:extLst>
          </p:nvPr>
        </p:nvGraphicFramePr>
        <p:xfrm>
          <a:off x="588000" y="1690688"/>
          <a:ext cx="11016000" cy="2715057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081110">
                  <a:extLst>
                    <a:ext uri="{9D8B030D-6E8A-4147-A177-3AD203B41FA5}">
                      <a16:colId xmlns:a16="http://schemas.microsoft.com/office/drawing/2014/main" val="968295534"/>
                    </a:ext>
                  </a:extLst>
                </a:gridCol>
                <a:gridCol w="2483456">
                  <a:extLst>
                    <a:ext uri="{9D8B030D-6E8A-4147-A177-3AD203B41FA5}">
                      <a16:colId xmlns:a16="http://schemas.microsoft.com/office/drawing/2014/main" val="1269319221"/>
                    </a:ext>
                  </a:extLst>
                </a:gridCol>
                <a:gridCol w="3260403">
                  <a:extLst>
                    <a:ext uri="{9D8B030D-6E8A-4147-A177-3AD203B41FA5}">
                      <a16:colId xmlns:a16="http://schemas.microsoft.com/office/drawing/2014/main" val="3881049510"/>
                    </a:ext>
                  </a:extLst>
                </a:gridCol>
                <a:gridCol w="3191031">
                  <a:extLst>
                    <a:ext uri="{9D8B030D-6E8A-4147-A177-3AD203B41FA5}">
                      <a16:colId xmlns:a16="http://schemas.microsoft.com/office/drawing/2014/main" val="1901656202"/>
                    </a:ext>
                  </a:extLst>
                </a:gridCol>
              </a:tblGrid>
              <a:tr h="43961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11996"/>
                  </a:ext>
                </a:extLst>
              </a:tr>
              <a:tr h="2257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Сбор предпочтений экспертов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Составление агрегированного отношения предпочтений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Приведение агрегированного  отношения 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к непротиворечивому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Построение упорядочения из агрегированного строгого нечёткого бинарного отношения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90684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410B4-218D-4A06-8710-BACEE30B8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47" y="4433888"/>
            <a:ext cx="1375580" cy="237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252240-FF58-4503-89DE-A5B596E13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22" y="4433888"/>
            <a:ext cx="1098676" cy="2376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479D4E-E445-4E1E-83F1-A8EA57092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4433888"/>
            <a:ext cx="1134406" cy="2376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BFF574-1A5A-45D6-BE72-8061F8F1E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74" y="4433888"/>
            <a:ext cx="1161203" cy="2376000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7BE2D3EF-EA9F-4C8D-BBAD-5D61EF620A1C}"/>
              </a:ext>
            </a:extLst>
          </p:cNvPr>
          <p:cNvSpPr/>
          <p:nvPr/>
        </p:nvSpPr>
        <p:spPr>
          <a:xfrm>
            <a:off x="2631338" y="5441888"/>
            <a:ext cx="360000" cy="360000"/>
          </a:xfrm>
          <a:prstGeom prst="rightArrow">
            <a:avLst/>
          </a:prstGeom>
          <a:solidFill>
            <a:srgbClr val="FFFF00"/>
          </a:solidFill>
          <a:ln w="38100" cap="flat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B50083A8-EA12-4CB6-90F4-A048D70D1F35}"/>
              </a:ext>
            </a:extLst>
          </p:cNvPr>
          <p:cNvSpPr/>
          <p:nvPr/>
        </p:nvSpPr>
        <p:spPr>
          <a:xfrm>
            <a:off x="5123486" y="5441888"/>
            <a:ext cx="360000" cy="360000"/>
          </a:xfrm>
          <a:prstGeom prst="rightArrow">
            <a:avLst/>
          </a:prstGeom>
          <a:solidFill>
            <a:srgbClr val="FFFF00"/>
          </a:solidFill>
          <a:ln w="38100" cap="flat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B2C72D4-085A-4656-9946-7A622585CF89}"/>
              </a:ext>
            </a:extLst>
          </p:cNvPr>
          <p:cNvSpPr/>
          <p:nvPr/>
        </p:nvSpPr>
        <p:spPr>
          <a:xfrm>
            <a:off x="8140299" y="5441888"/>
            <a:ext cx="360000" cy="360000"/>
          </a:xfrm>
          <a:prstGeom prst="rightArrow">
            <a:avLst/>
          </a:prstGeom>
          <a:solidFill>
            <a:srgbClr val="FFFF00"/>
          </a:solidFill>
          <a:ln w="38100" cap="flat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5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280D9-BD2F-4B3A-882A-2A027031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1. Выявление предпочтений экспертов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59495F-1C7C-42DF-807E-AE6158C04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Каждый эксперт заполняет свою матрицу предпочтений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/>
                  <a:t>, в процессе несколько раз берётся нечёткое транзитивное замыкание матрицы. </a:t>
                </a:r>
              </a:p>
              <a:p>
                <a:pPr marL="0" indent="0" algn="just">
                  <a:buNone/>
                </a:pPr>
                <a:r>
                  <a:rPr lang="ru-RU" dirty="0"/>
                  <a:t>Элемент матрицы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∈[0;1]</m:t>
                    </m:r>
                  </m:oMath>
                </a14:m>
                <a:r>
                  <a:rPr lang="ru-RU" dirty="0"/>
                  <a:t> означает,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эксперт с уверенностью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считает, что альтернатива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лучше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Транзитивность (вместе с асимметричностью) отношения предполагает отсутствие противоречий в ответах эксперта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/>
                  <a:t>).</a:t>
                </a:r>
              </a:p>
              <a:p>
                <a:pPr marL="0" indent="0" algn="just">
                  <a:buNone/>
                </a:pPr>
                <a:r>
                  <a:rPr lang="ru-RU" dirty="0"/>
                  <a:t>В </a:t>
                </a:r>
                <a:r>
                  <a:rPr lang="en-US" dirty="0"/>
                  <a:t>[</a:t>
                </a:r>
                <a:r>
                  <a:rPr lang="ru-RU" dirty="0"/>
                  <a:t>1</a:t>
                </a:r>
                <a:r>
                  <a:rPr lang="en-US" dirty="0"/>
                  <a:t>]</a:t>
                </a:r>
                <a:r>
                  <a:rPr lang="ru-RU" dirty="0"/>
                  <a:t> показано, что за счет транзитивных замыканий сокращается количество вопросов, задаваемых эксперту.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59495F-1C7C-42DF-807E-AE6158C04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98663B-BDA5-496D-8495-C93CE943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5</a:t>
            </a:fld>
            <a:endParaRPr lang="ru-RU" sz="18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16949A-EAEF-4E6D-A72C-7635D362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720" y="136525"/>
            <a:ext cx="132416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5F2ED-F15A-4661-995D-AE881A90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Транзитивное замыкание и нечеткие операции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718FA2-F25F-4FDD-A187-6ED921C66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Нечеткие операции пересечения, объединения и композиции НБО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выражаются их матрицами принадлежности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 – матрица принадлежности результирующего НБО</a:t>
                </a:r>
              </a:p>
              <a:p>
                <a:pPr marL="0" indent="0" algn="just">
                  <a:buNone/>
                  <a:tabLst>
                    <a:tab pos="2605088" algn="l"/>
                    <a:tab pos="9683750" algn="l"/>
                  </a:tabLst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,</a:t>
                </a:r>
                <a:r>
                  <a:rPr lang="ru-RU" dirty="0"/>
                  <a:t>	(1)</a:t>
                </a:r>
              </a:p>
              <a:p>
                <a:pPr marL="0" indent="0" algn="just">
                  <a:buNone/>
                  <a:tabLst>
                    <a:tab pos="2605088" algn="l"/>
                    <a:tab pos="9683750" algn="l"/>
                  </a:tabLst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,</a:t>
                </a:r>
                <a:r>
                  <a:rPr lang="ru-RU" dirty="0"/>
                  <a:t>	(2)</a:t>
                </a:r>
              </a:p>
              <a:p>
                <a:pPr marL="0" indent="0" algn="just">
                  <a:buNone/>
                  <a:tabLst>
                    <a:tab pos="2605088" algn="l"/>
                    <a:tab pos="968375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.	(3)</a:t>
                </a:r>
              </a:p>
              <a:p>
                <a:pPr marL="0" indent="0" algn="just">
                  <a:buNone/>
                  <a:tabLst>
                    <a:tab pos="2605088" algn="l"/>
                    <a:tab pos="9683750" algn="l"/>
                  </a:tabLst>
                </a:pPr>
                <a:r>
                  <a:rPr lang="ru-RU" b="0" dirty="0"/>
                  <a:t>Возведение в степень </a:t>
                </a:r>
                <a:r>
                  <a:rPr lang="ru-RU" dirty="0"/>
                  <a:t>НБО вычисляется как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 algn="just" defTabSz="630000">
                  <a:buNone/>
                </a:pPr>
                <a:r>
                  <a:rPr lang="ru-RU" dirty="0"/>
                  <a:t>Операция нечеткого транзитивного замыкания отношения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сложность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соответствует матрица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/>
                  <a:t>, вычисляется как </a:t>
                </a:r>
              </a:p>
              <a:p>
                <a:pPr marL="0" indent="0" algn="just" defTabSz="630000">
                  <a:buNone/>
                  <a:tabLst>
                    <a:tab pos="2605088" algn="l"/>
                    <a:tab pos="9683750" algn="l"/>
                  </a:tabLst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r>
                  <a:rPr lang="ru-RU" dirty="0"/>
                  <a:t>	(4)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718FA2-F25F-4FDD-A187-6ED921C66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85363-27D3-419B-AB53-F5707997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6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15033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280D9-BD2F-4B3A-882A-2A027031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/>
              <a:t>Заполнение матриц экспертов в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9495F-1C7C-42DF-807E-AE6158C0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98663B-BDA5-496D-8495-C93CE943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7</a:t>
            </a:fld>
            <a:endParaRPr lang="ru-RU" sz="180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1CF5D65-D61C-444D-9C57-4C432FB402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3013" y="1858417"/>
            <a:ext cx="3858401" cy="21585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27AF6D1-DBAE-4BD7-9443-5CE6B1B7A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0"/>
          <a:stretch/>
        </p:blipFill>
        <p:spPr bwMode="auto">
          <a:xfrm>
            <a:off x="6096000" y="1824172"/>
            <a:ext cx="3219076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8F3EBBB-36BF-4347-A027-4805BAF68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33" y="4016963"/>
            <a:ext cx="7338734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96A9F5-EC72-4DB5-B7AD-C3D82AC3D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1824172"/>
            <a:ext cx="1588435" cy="7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50C1E-6D98-4BCC-8977-9141993B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655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Интерфейс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1C860C-4E03-4198-83D9-511EB9C5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8</a:t>
            </a:fld>
            <a:endParaRPr lang="ru-RU" sz="180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4CD26CB-E8A9-43B1-8523-0A669A54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8" y="1690688"/>
            <a:ext cx="3174422" cy="466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Программа</a:t>
            </a:r>
            <a:r>
              <a:rPr lang="en-US" sz="2400" dirty="0"/>
              <a:t> </a:t>
            </a:r>
            <a:r>
              <a:rPr lang="ru-RU" sz="2400" dirty="0"/>
              <a:t>написана на </a:t>
            </a:r>
            <a:r>
              <a:rPr lang="en-US" sz="2400" dirty="0"/>
              <a:t>C#</a:t>
            </a:r>
            <a:r>
              <a:rPr lang="ru-RU" sz="2400" dirty="0"/>
              <a:t> под ОС </a:t>
            </a:r>
            <a:r>
              <a:rPr lang="en-US" sz="2400" dirty="0"/>
              <a:t>Windows</a:t>
            </a:r>
            <a:r>
              <a:rPr lang="ru-RU" sz="2400" dirty="0"/>
              <a:t>, использовались </a:t>
            </a:r>
          </a:p>
          <a:p>
            <a:pPr algn="just"/>
            <a:r>
              <a:rPr lang="ru-RU" sz="2400" dirty="0"/>
              <a:t>рабочая среда </a:t>
            </a:r>
            <a:r>
              <a:rPr lang="en-US" sz="2400" dirty="0"/>
              <a:t>.NET</a:t>
            </a:r>
            <a:r>
              <a:rPr lang="ru-RU" sz="2400" dirty="0"/>
              <a:t> </a:t>
            </a:r>
            <a:r>
              <a:rPr lang="en-US" sz="2400" dirty="0"/>
              <a:t>Framework 4.7.2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endParaRPr lang="ru-RU" sz="2400" dirty="0"/>
          </a:p>
          <a:p>
            <a:pPr algn="just"/>
            <a:r>
              <a:rPr lang="ru-RU" sz="2400" dirty="0"/>
              <a:t>библиотека </a:t>
            </a:r>
            <a:r>
              <a:rPr lang="en-US" sz="2400" dirty="0" err="1"/>
              <a:t>Windows.Forms</a:t>
            </a:r>
            <a:r>
              <a:rPr lang="ru-RU" sz="2400" dirty="0"/>
              <a:t>, </a:t>
            </a:r>
          </a:p>
          <a:p>
            <a:pPr algn="just"/>
            <a:r>
              <a:rPr lang="ru-RU" sz="2400" dirty="0"/>
              <a:t>библиотека </a:t>
            </a:r>
            <a:r>
              <a:rPr lang="en-US" sz="2400" dirty="0" err="1"/>
              <a:t>Microsoft.Msagl</a:t>
            </a:r>
            <a:r>
              <a:rPr lang="ru-RU" sz="2400" dirty="0"/>
              <a:t> для визуализации графов.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156A8C-0FF2-4B1A-8D9B-1420244B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91389"/>
            <a:ext cx="8477250" cy="56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5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4A3896C-21AB-4A0E-A350-0A6C781853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ru-RU" sz="3200" dirty="0"/>
                  <a:t>2. Построение агрегированной матрицы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4A3896C-21AB-4A0E-A350-0A6C78185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86887DC-3D8A-4829-AAD9-4926589A2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Полагаем, что наибольшая согласованность отношения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 всеми остальными отношениями будет достигаться при минимуме </a:t>
                </a:r>
                <a:r>
                  <a:rPr lang="ru-RU" b="1" dirty="0"/>
                  <a:t>суммарного расстояния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 algn="just">
                  <a:buNone/>
                  <a:tabLst>
                    <a:tab pos="2508250" algn="l"/>
                    <a:tab pos="9683750" algn="l"/>
                  </a:tabLst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ru-RU" dirty="0"/>
                  <a:t>	(5)</a:t>
                </a:r>
              </a:p>
              <a:p>
                <a:pPr marL="0" indent="0" algn="just">
                  <a:buNone/>
                </a:pPr>
                <a:r>
                  <a:rPr lang="ru-RU" dirty="0"/>
                  <a:t>где для НБО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с матрицами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 algn="just">
                  <a:buNone/>
                  <a:tabLst>
                    <a:tab pos="2508250" algn="l"/>
                    <a:tab pos="9683750" algn="l"/>
                  </a:tabLst>
                </a:pPr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dirty="0"/>
                  <a:t>	(6)</a:t>
                </a:r>
              </a:p>
              <a:p>
                <a:pPr marL="0" indent="0" algn="just">
                  <a:buNone/>
                </a:pP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агрегированного отношения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  <a:tabLst>
                    <a:tab pos="2508250" algn="l"/>
                    <a:tab pos="9683750" algn="l"/>
                  </a:tabLst>
                </a:pPr>
                <a:r>
                  <a:rPr lang="ru-RU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.</a:t>
                </a:r>
                <a:r>
                  <a:rPr lang="ru-RU" dirty="0"/>
                  <a:t>	(7)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В </a:t>
                </a:r>
                <a:r>
                  <a:rPr lang="en-US" dirty="0"/>
                  <a:t>[2]</a:t>
                </a:r>
                <a:r>
                  <a:rPr lang="ru-RU" dirty="0"/>
                  <a:t> показано, что такой способ задания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гарантирует, что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86887DC-3D8A-4829-AAD9-4926589A2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1C00C5-675D-4551-B920-8DB4C20E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9EAE-476F-45A3-9B71-27D682A06E64}" type="slidenum">
              <a:rPr lang="ru-RU" sz="1800" smtClean="0"/>
              <a:pPr/>
              <a:t>9</a:t>
            </a:fld>
            <a:endParaRPr lang="ru-RU" sz="18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A4712B-D44E-4CCC-BBF1-F54E3F7EA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615" y="136525"/>
            <a:ext cx="103837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10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1683</Words>
  <Application>Microsoft Office PowerPoint</Application>
  <PresentationFormat>Широкоэкранный</PresentationFormat>
  <Paragraphs>143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Segoe UI</vt:lpstr>
      <vt:lpstr>Тема Office</vt:lpstr>
      <vt:lpstr>Министерство науки и высшего образования Российской Федерации Федеральное Государственное бюджетное  образовательное учреждение  высшего образования «Московский авиационный институт» (национальный исследовательский университет)  Институт № 8  «Компьютерные науки и прикладная математика» Кафедра 805 «Математическая кибернетика»</vt:lpstr>
      <vt:lpstr>Актуальность задачи и обоснование выбора темы</vt:lpstr>
      <vt:lpstr>Постановка задачи</vt:lpstr>
      <vt:lpstr>Основные этапы решения поставленной задачи</vt:lpstr>
      <vt:lpstr>1. Выявление предпочтений экспертов</vt:lpstr>
      <vt:lpstr>Транзитивное замыкание и нечеткие операции</vt:lpstr>
      <vt:lpstr>Заполнение матриц экспертов в программе</vt:lpstr>
      <vt:lpstr>Интерфейс программы</vt:lpstr>
      <vt:lpstr>2. Построение агрегированной матрицы P</vt:lpstr>
      <vt:lpstr>3. Преобразование агрегированного отношения  в непротиворечивое</vt:lpstr>
      <vt:lpstr>Алгоритм разрушения контуров во взвешенном орграфе с матрицей весов P</vt:lpstr>
      <vt:lpstr>4. Ранжирование или разбиение на уровни альтернатив по бинарному отношению</vt:lpstr>
      <vt:lpstr>Визуализация графов НБО в программе</vt:lpstr>
      <vt:lpstr>Оценка вычислительной сложности программы</vt:lpstr>
      <vt:lpstr>Пример прикладной задачи (1)</vt:lpstr>
      <vt:lpstr>Пример прикладной задачи (2)</vt:lpstr>
      <vt:lpstr>Пример прикладной задачи (3)</vt:lpstr>
      <vt:lpstr>Пример прикладной задачи (4)</vt:lpstr>
      <vt:lpstr>Преимущества построенной системы поддержки принятия решений</vt:lpstr>
      <vt:lpstr>Заключение</vt:lpstr>
      <vt:lpstr>Список использованных источников</vt:lpstr>
      <vt:lpstr>Публикации по теме</vt:lpstr>
      <vt:lpstr>Акт о внедрении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</dc:title>
  <dc:creator>Виноградов Владимир Иванович</dc:creator>
  <cp:lastModifiedBy>Rimma</cp:lastModifiedBy>
  <cp:revision>324</cp:revision>
  <dcterms:created xsi:type="dcterms:W3CDTF">2020-05-14T08:10:00Z</dcterms:created>
  <dcterms:modified xsi:type="dcterms:W3CDTF">2024-06-18T15:28:29Z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1049-11.2.0.10017</vt:lpwstr>
  </property>
</Properties>
</file>