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89" r:id="rId2"/>
    <p:sldId id="292" r:id="rId3"/>
    <p:sldId id="295" r:id="rId4"/>
    <p:sldId id="296" r:id="rId5"/>
    <p:sldId id="291" r:id="rId6"/>
    <p:sldId id="290" r:id="rId7"/>
    <p:sldId id="256" r:id="rId8"/>
    <p:sldId id="257" r:id="rId9"/>
    <p:sldId id="261" r:id="rId10"/>
    <p:sldId id="262" r:id="rId11"/>
    <p:sldId id="258" r:id="rId12"/>
    <p:sldId id="263" r:id="rId13"/>
    <p:sldId id="264" r:id="rId14"/>
    <p:sldId id="265" r:id="rId15"/>
    <p:sldId id="273" r:id="rId16"/>
    <p:sldId id="274" r:id="rId17"/>
    <p:sldId id="275" r:id="rId18"/>
    <p:sldId id="276" r:id="rId19"/>
    <p:sldId id="277" r:id="rId20"/>
    <p:sldId id="278" r:id="rId21"/>
    <p:sldId id="272" r:id="rId22"/>
    <p:sldId id="279" r:id="rId23"/>
    <p:sldId id="280" r:id="rId24"/>
    <p:sldId id="283" r:id="rId25"/>
    <p:sldId id="284" r:id="rId26"/>
    <p:sldId id="285" r:id="rId27"/>
    <p:sldId id="282" r:id="rId28"/>
    <p:sldId id="286" r:id="rId29"/>
    <p:sldId id="287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BE"/>
    <a:srgbClr val="006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0F773-0A15-5743-B762-224C7233EE60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E0F6B-892E-7C4F-970D-B29DDF8779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0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F90-2485-F649-914C-64E839EC78B4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1BC7-8A6B-C949-A91B-0808102F7E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9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F90-2485-F649-914C-64E839EC78B4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1BC7-8A6B-C949-A91B-0808102F7E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25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F90-2485-F649-914C-64E839EC78B4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1BC7-8A6B-C949-A91B-0808102F7E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85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F90-2485-F649-914C-64E839EC78B4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1BC7-8A6B-C949-A91B-0808102F7E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23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F90-2485-F649-914C-64E839EC78B4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1BC7-8A6B-C949-A91B-0808102F7E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83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F90-2485-F649-914C-64E839EC78B4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1BC7-8A6B-C949-A91B-0808102F7E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88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F90-2485-F649-914C-64E839EC78B4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1BC7-8A6B-C949-A91B-0808102F7E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49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F90-2485-F649-914C-64E839EC78B4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1BC7-8A6B-C949-A91B-0808102F7E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09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F90-2485-F649-914C-64E839EC78B4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1BC7-8A6B-C949-A91B-0808102F7E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63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F90-2485-F649-914C-64E839EC78B4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1BC7-8A6B-C949-A91B-0808102F7E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82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F90-2485-F649-914C-64E839EC78B4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1BC7-8A6B-C949-A91B-0808102F7E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83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80F90-2485-F649-914C-64E839EC78B4}" type="datetimeFigureOut">
              <a:rPr lang="fr-FR" smtClean="0"/>
              <a:t>24/06/2019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1BC7-8A6B-C949-A91B-0808102F7E4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41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56440" y="651640"/>
            <a:ext cx="9921767" cy="5370787"/>
          </a:xfrm>
          <a:prstGeom prst="roundRect">
            <a:avLst>
              <a:gd name="adj" fmla="val 134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1448" y="1282261"/>
            <a:ext cx="2963918" cy="4120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834756" y="1282259"/>
            <a:ext cx="2674884" cy="412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856481" y="1282257"/>
            <a:ext cx="2774728" cy="41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755227" y="1671144"/>
            <a:ext cx="2380589" cy="451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Beam Search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134302" y="1650121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Ratio de Compression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177048" y="1650115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Agrégation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891861" y="1066064"/>
            <a:ext cx="20600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Extraction de motifs</a:t>
            </a:r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097514" y="1097594"/>
            <a:ext cx="21519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Evaluation de </a:t>
            </a:r>
            <a:r>
              <a:rPr lang="fr-FR" dirty="0" smtClean="0"/>
              <a:t>motifs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911653" y="1066064"/>
            <a:ext cx="25829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Post-traitement de motifs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725214" y="1523994"/>
            <a:ext cx="399393" cy="756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63060" y="1523994"/>
            <a:ext cx="10494576" cy="756751"/>
          </a:xfrm>
          <a:prstGeom prst="roundRect">
            <a:avLst/>
          </a:prstGeom>
          <a:solidFill>
            <a:srgbClr val="00B3BE">
              <a:alpha val="1333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558853" y="5776959"/>
            <a:ext cx="31110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 Moteur P-GraCE</a:t>
            </a:r>
            <a:endParaRPr lang="fr-FR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20722" y="1716970"/>
            <a:ext cx="107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Subdue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9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51692" y="286438"/>
            <a:ext cx="11259238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Les méthodes de compression de graphes</a:t>
            </a:r>
            <a:endParaRPr lang="fr-FR" sz="2400" b="1" dirty="0"/>
          </a:p>
        </p:txBody>
      </p:sp>
      <p:cxnSp>
        <p:nvCxnSpPr>
          <p:cNvPr id="10" name="Connecteur droit 9"/>
          <p:cNvCxnSpPr>
            <a:stCxn id="4" idx="2"/>
          </p:cNvCxnSpPr>
          <p:nvPr/>
        </p:nvCxnSpPr>
        <p:spPr>
          <a:xfrm>
            <a:off x="6081311" y="760163"/>
            <a:ext cx="0" cy="363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947451" y="1123720"/>
            <a:ext cx="103007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936434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479495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1248223" y="1123720"/>
            <a:ext cx="0" cy="38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6081311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8631714" y="1123720"/>
            <a:ext cx="0" cy="38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156531" y="1498295"/>
            <a:ext cx="1581839" cy="57287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l’ordre des nœuds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947450" y="2071171"/>
            <a:ext cx="0" cy="3635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462710" y="2434728"/>
            <a:ext cx="987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60873" y="2423711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450554" y="2423711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5290391" y="1525836"/>
            <a:ext cx="1581839" cy="67202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l’étiquetage </a:t>
            </a:r>
            <a:r>
              <a:rPr lang="fr-FR" sz="1400" smtClean="0">
                <a:solidFill>
                  <a:schemeClr val="bg1">
                    <a:lumMod val="50000"/>
                  </a:schemeClr>
                </a:solidFill>
              </a:rPr>
              <a:t>des nœuds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2706933" y="1498295"/>
            <a:ext cx="1581839" cy="57287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l’agrégation 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Connecteur droit 36"/>
          <p:cNvCxnSpPr/>
          <p:nvPr/>
        </p:nvCxnSpPr>
        <p:spPr>
          <a:xfrm>
            <a:off x="3497852" y="2071171"/>
            <a:ext cx="0" cy="3635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3013112" y="2434728"/>
            <a:ext cx="987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3011275" y="2423711"/>
            <a:ext cx="0" cy="385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000956" y="2423711"/>
            <a:ext cx="0" cy="385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212083" y="2809302"/>
            <a:ext cx="527208" cy="199405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En utilisant la linéarisation du graphe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1097557" y="2798283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En utilisant le principe de similarité et de localité des graphes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H="1" flipV="1">
            <a:off x="930925" y="1121883"/>
            <a:ext cx="5150386" cy="1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2656670" y="2809300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Par le principe de la description minimale MDL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646351" y="2820319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Par similarité des attributs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7840794" y="1525836"/>
            <a:ext cx="1581839" cy="67202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Basées </a:t>
            </a:r>
            <a:r>
              <a:rPr lang="fr-FR" sz="1400" b="1" smtClean="0">
                <a:solidFill>
                  <a:schemeClr val="bg1"/>
                </a:solidFill>
              </a:rPr>
              <a:t>sur l’extraction de motifs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0457303" y="1509311"/>
            <a:ext cx="1581839" cy="6720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Basées sur les arbres k2-trees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8651909" y="2208879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7072830" y="2401670"/>
            <a:ext cx="3515528" cy="1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7083846" y="2390653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10593980" y="2401667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à coins arrondis 56"/>
          <p:cNvSpPr/>
          <p:nvPr/>
        </p:nvSpPr>
        <p:spPr>
          <a:xfrm>
            <a:off x="6292926" y="2611144"/>
            <a:ext cx="1581839" cy="6720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Basées sur l’agrégation des motifs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9797439" y="2599208"/>
            <a:ext cx="1581839" cy="672028"/>
          </a:xfrm>
          <a:prstGeom prst="roundRect">
            <a:avLst/>
          </a:prstGeom>
          <a:solidFill>
            <a:srgbClr val="006778">
              <a:alpha val="7451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Basées vocabulaire</a:t>
            </a:r>
            <a:endParaRPr lang="fr-FR" sz="1400" b="1" dirty="0">
              <a:solidFill>
                <a:schemeClr val="bg1"/>
              </a:solidFill>
            </a:endParaRPr>
          </a:p>
        </p:txBody>
      </p:sp>
      <p:cxnSp>
        <p:nvCxnSpPr>
          <p:cNvPr id="59" name="Connecteur droit 58"/>
          <p:cNvCxnSpPr/>
          <p:nvPr/>
        </p:nvCxnSpPr>
        <p:spPr>
          <a:xfrm>
            <a:off x="10630700" y="3270167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945133" y="3490505"/>
            <a:ext cx="1434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9945133" y="3479486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1379278" y="3490505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10730432" y="3721858"/>
            <a:ext cx="1319727" cy="10484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En utilisant les propriétés de la matrice d’adjacence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9296287" y="3721858"/>
            <a:ext cx="1319727" cy="1048427"/>
          </a:xfrm>
          <a:prstGeom prst="roundRect">
            <a:avLst/>
          </a:prstGeom>
          <a:solidFill>
            <a:srgbClr val="006778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En utilisant des méthodes de clustering</a:t>
            </a:r>
            <a:endParaRPr lang="fr-FR" sz="1400" b="1" dirty="0">
              <a:solidFill>
                <a:schemeClr val="bg1"/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>
            <a:off x="7066050" y="3283006"/>
            <a:ext cx="0" cy="220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6380484" y="3503344"/>
            <a:ext cx="1434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380484" y="3492325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814629" y="3503344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angle à coins arrondis 71"/>
          <p:cNvSpPr/>
          <p:nvPr/>
        </p:nvSpPr>
        <p:spPr>
          <a:xfrm>
            <a:off x="7176800" y="3734697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Agrégation des nœuds des motifs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5742655" y="3734697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Agrégation des liens des motifs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Connecteur droit 73"/>
          <p:cNvCxnSpPr/>
          <p:nvPr/>
        </p:nvCxnSpPr>
        <p:spPr>
          <a:xfrm>
            <a:off x="6406635" y="4796686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H="1" flipV="1">
            <a:off x="5495908" y="5003831"/>
            <a:ext cx="1658223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5495908" y="5003831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>
            <a:off x="7143114" y="5003831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à coins arrondis 77"/>
          <p:cNvSpPr/>
          <p:nvPr/>
        </p:nvSpPr>
        <p:spPr>
          <a:xfrm>
            <a:off x="6476406" y="5246572"/>
            <a:ext cx="1407994" cy="103486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des règles de grammaire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4781450" y="5246572"/>
            <a:ext cx="1428916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des méthodes de clustering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1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51692" y="286438"/>
            <a:ext cx="11259238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Les méthodes de compression de graphes</a:t>
            </a:r>
            <a:endParaRPr lang="fr-FR" sz="2400" b="1" dirty="0"/>
          </a:p>
        </p:txBody>
      </p:sp>
      <p:cxnSp>
        <p:nvCxnSpPr>
          <p:cNvPr id="10" name="Connecteur droit 9"/>
          <p:cNvCxnSpPr>
            <a:stCxn id="4" idx="2"/>
          </p:cNvCxnSpPr>
          <p:nvPr/>
        </p:nvCxnSpPr>
        <p:spPr>
          <a:xfrm>
            <a:off x="6081311" y="760163"/>
            <a:ext cx="0" cy="363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947451" y="1123720"/>
            <a:ext cx="103007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936434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479495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1248223" y="1123720"/>
            <a:ext cx="0" cy="38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6081311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8631714" y="1123720"/>
            <a:ext cx="0" cy="38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156531" y="1498295"/>
            <a:ext cx="1581839" cy="57287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l’ordre des nœuds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947450" y="2071171"/>
            <a:ext cx="0" cy="3635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462710" y="2434728"/>
            <a:ext cx="987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60873" y="2423711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450554" y="2423711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5290391" y="1525836"/>
            <a:ext cx="1581839" cy="67202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l’étiquetage </a:t>
            </a:r>
            <a:r>
              <a:rPr lang="fr-FR" sz="1400" smtClean="0">
                <a:solidFill>
                  <a:schemeClr val="bg1">
                    <a:lumMod val="50000"/>
                  </a:schemeClr>
                </a:solidFill>
              </a:rPr>
              <a:t>des nœuds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2706933" y="1498295"/>
            <a:ext cx="1581839" cy="57287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l’agrégation 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Connecteur droit 36"/>
          <p:cNvCxnSpPr/>
          <p:nvPr/>
        </p:nvCxnSpPr>
        <p:spPr>
          <a:xfrm>
            <a:off x="3497852" y="2071171"/>
            <a:ext cx="0" cy="3635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3013112" y="2434728"/>
            <a:ext cx="987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3011275" y="2423711"/>
            <a:ext cx="0" cy="385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000956" y="2423711"/>
            <a:ext cx="0" cy="385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212083" y="2809302"/>
            <a:ext cx="527208" cy="199405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En utilisant la linéarisation du graphe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1097557" y="2798283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En utilisant le principe de similarité et de localité des graphes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H="1" flipV="1">
            <a:off x="930925" y="1121883"/>
            <a:ext cx="5150386" cy="1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2656670" y="2809300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Par le principe de la description minimale MDL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646351" y="2820319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Par similarité des attributs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7840794" y="1525836"/>
            <a:ext cx="1581839" cy="67202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Basées </a:t>
            </a:r>
            <a:r>
              <a:rPr lang="fr-FR" sz="1400" b="1" smtClean="0">
                <a:solidFill>
                  <a:schemeClr val="bg1"/>
                </a:solidFill>
              </a:rPr>
              <a:t>sur l’extraction de motifs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0457303" y="1509311"/>
            <a:ext cx="1581839" cy="6720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Basées sur les arbres k2-trees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8651909" y="2208879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7072830" y="2401670"/>
            <a:ext cx="3515528" cy="1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7083846" y="2390653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10593980" y="2401667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à coins arrondis 56"/>
          <p:cNvSpPr/>
          <p:nvPr/>
        </p:nvSpPr>
        <p:spPr>
          <a:xfrm>
            <a:off x="6292926" y="2611144"/>
            <a:ext cx="1581839" cy="672028"/>
          </a:xfrm>
          <a:prstGeom prst="roundRect">
            <a:avLst/>
          </a:prstGeom>
          <a:solidFill>
            <a:srgbClr val="006778">
              <a:alpha val="75294"/>
            </a:srgbClr>
          </a:solidFill>
          <a:ln>
            <a:solidFill>
              <a:srgbClr val="00677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Basées sur l’agrégation des motifs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9797439" y="2599208"/>
            <a:ext cx="1581839" cy="6720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Basées vocabulaire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9" name="Connecteur droit 58"/>
          <p:cNvCxnSpPr/>
          <p:nvPr/>
        </p:nvCxnSpPr>
        <p:spPr>
          <a:xfrm>
            <a:off x="10630700" y="3270167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945133" y="3490505"/>
            <a:ext cx="1434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9945133" y="3479486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1379278" y="3490505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10730432" y="3721858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les propriétés de la matrice d’adjacence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9296287" y="3721858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des méthodes de clustering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>
            <a:off x="7066050" y="3283006"/>
            <a:ext cx="0" cy="220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6380484" y="3503344"/>
            <a:ext cx="1434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380484" y="3492325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814629" y="3503344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angle à coins arrondis 71"/>
          <p:cNvSpPr/>
          <p:nvPr/>
        </p:nvSpPr>
        <p:spPr>
          <a:xfrm>
            <a:off x="7176800" y="3734697"/>
            <a:ext cx="1319727" cy="1048427"/>
          </a:xfrm>
          <a:prstGeom prst="roundRect">
            <a:avLst/>
          </a:prstGeom>
          <a:solidFill>
            <a:srgbClr val="006778">
              <a:alpha val="60000"/>
            </a:srgbClr>
          </a:solidFill>
          <a:ln>
            <a:solidFill>
              <a:srgbClr val="00677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Agrégation des nœuds des motifs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5742655" y="3734697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Agrégation des liens des motifs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Connecteur droit 73"/>
          <p:cNvCxnSpPr/>
          <p:nvPr/>
        </p:nvCxnSpPr>
        <p:spPr>
          <a:xfrm>
            <a:off x="6406635" y="4796686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H="1" flipV="1">
            <a:off x="5495908" y="5003831"/>
            <a:ext cx="1658223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5495908" y="5003831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>
            <a:off x="7143114" y="5003831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à coins arrondis 77"/>
          <p:cNvSpPr/>
          <p:nvPr/>
        </p:nvSpPr>
        <p:spPr>
          <a:xfrm>
            <a:off x="6476406" y="5246572"/>
            <a:ext cx="1407994" cy="103486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des règles de grammaire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4781450" y="5246572"/>
            <a:ext cx="1428916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des méthodes de clustering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8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51692" y="286438"/>
            <a:ext cx="11259238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Les méthodes de compression de graphes</a:t>
            </a:r>
            <a:endParaRPr lang="fr-FR" sz="2400" b="1" dirty="0"/>
          </a:p>
        </p:txBody>
      </p:sp>
      <p:cxnSp>
        <p:nvCxnSpPr>
          <p:cNvPr id="10" name="Connecteur droit 9"/>
          <p:cNvCxnSpPr>
            <a:stCxn id="4" idx="2"/>
          </p:cNvCxnSpPr>
          <p:nvPr/>
        </p:nvCxnSpPr>
        <p:spPr>
          <a:xfrm>
            <a:off x="6081311" y="760163"/>
            <a:ext cx="0" cy="363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947451" y="1123720"/>
            <a:ext cx="103007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936434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479495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1248223" y="1123720"/>
            <a:ext cx="0" cy="38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6081311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8631714" y="1123720"/>
            <a:ext cx="0" cy="38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156531" y="1498295"/>
            <a:ext cx="1581839" cy="57287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l’ordre des nœuds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947450" y="2071171"/>
            <a:ext cx="0" cy="3635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462710" y="2434728"/>
            <a:ext cx="987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60873" y="2423711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450554" y="2423711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5290391" y="1525836"/>
            <a:ext cx="1581839" cy="67202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l’étiquetage </a:t>
            </a:r>
            <a:r>
              <a:rPr lang="fr-FR" sz="1400" smtClean="0">
                <a:solidFill>
                  <a:schemeClr val="bg1">
                    <a:lumMod val="50000"/>
                  </a:schemeClr>
                </a:solidFill>
              </a:rPr>
              <a:t>des nœuds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2706933" y="1498295"/>
            <a:ext cx="1581839" cy="57287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l’agrégation 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Connecteur droit 36"/>
          <p:cNvCxnSpPr/>
          <p:nvPr/>
        </p:nvCxnSpPr>
        <p:spPr>
          <a:xfrm>
            <a:off x="3497852" y="2071171"/>
            <a:ext cx="0" cy="3635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3013112" y="2434728"/>
            <a:ext cx="987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3011275" y="2423711"/>
            <a:ext cx="0" cy="385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000956" y="2423711"/>
            <a:ext cx="0" cy="385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212083" y="2809302"/>
            <a:ext cx="527208" cy="199405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En utilisant la linéarisation du graphe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1097557" y="2798283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En utilisant le principe de similarité et de localité des graphes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H="1" flipV="1">
            <a:off x="930925" y="1121883"/>
            <a:ext cx="5150386" cy="1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2656670" y="2809300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Par le principe de la description minimale MDL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646351" y="2820319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Par similarité des attributs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7840794" y="1525836"/>
            <a:ext cx="1581839" cy="67202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Basées </a:t>
            </a:r>
            <a:r>
              <a:rPr lang="fr-FR" sz="1400" b="1" smtClean="0">
                <a:solidFill>
                  <a:schemeClr val="bg1"/>
                </a:solidFill>
              </a:rPr>
              <a:t>sur l’extraction de motifs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0457303" y="1509311"/>
            <a:ext cx="1581839" cy="6720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Basées sur les arbres k2-trees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8651909" y="2208879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7072830" y="2401670"/>
            <a:ext cx="3515528" cy="1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7083846" y="2390653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10593980" y="2401667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à coins arrondis 56"/>
          <p:cNvSpPr/>
          <p:nvPr/>
        </p:nvSpPr>
        <p:spPr>
          <a:xfrm>
            <a:off x="6292926" y="2611144"/>
            <a:ext cx="1581839" cy="672028"/>
          </a:xfrm>
          <a:prstGeom prst="roundRect">
            <a:avLst/>
          </a:prstGeom>
          <a:solidFill>
            <a:srgbClr val="006778">
              <a:alpha val="75294"/>
            </a:srgbClr>
          </a:solidFill>
          <a:ln>
            <a:solidFill>
              <a:srgbClr val="00677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Basées sur l’agrégation des motifs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9797439" y="2599208"/>
            <a:ext cx="1581839" cy="6720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Basées vocabulaire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9" name="Connecteur droit 58"/>
          <p:cNvCxnSpPr/>
          <p:nvPr/>
        </p:nvCxnSpPr>
        <p:spPr>
          <a:xfrm>
            <a:off x="10630700" y="3270167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945133" y="3490505"/>
            <a:ext cx="1434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9945133" y="3479486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1379278" y="3490505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10730432" y="3721858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les propriétés de la matrice d’adjacence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9296287" y="3721858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des méthodes de clustering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>
            <a:off x="7066050" y="3283006"/>
            <a:ext cx="0" cy="220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6380484" y="3503344"/>
            <a:ext cx="1434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380484" y="3492325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814629" y="3503344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angle à coins arrondis 71"/>
          <p:cNvSpPr/>
          <p:nvPr/>
        </p:nvSpPr>
        <p:spPr>
          <a:xfrm>
            <a:off x="7176800" y="3734697"/>
            <a:ext cx="1319727" cy="10484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Agrégation des nœuds des motifs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5742655" y="3734697"/>
            <a:ext cx="1319727" cy="1048427"/>
          </a:xfrm>
          <a:prstGeom prst="roundRect">
            <a:avLst/>
          </a:prstGeom>
          <a:solidFill>
            <a:srgbClr val="006778">
              <a:alpha val="60000"/>
            </a:srgbClr>
          </a:solidFill>
          <a:ln>
            <a:solidFill>
              <a:srgbClr val="00677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Agrégation des liens des motifs</a:t>
            </a:r>
            <a:endParaRPr lang="fr-FR" sz="1400" b="1" dirty="0">
              <a:solidFill>
                <a:schemeClr val="bg1"/>
              </a:solidFill>
            </a:endParaRPr>
          </a:p>
        </p:txBody>
      </p:sp>
      <p:cxnSp>
        <p:nvCxnSpPr>
          <p:cNvPr id="74" name="Connecteur droit 73"/>
          <p:cNvCxnSpPr/>
          <p:nvPr/>
        </p:nvCxnSpPr>
        <p:spPr>
          <a:xfrm>
            <a:off x="6406635" y="4796686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H="1" flipV="1">
            <a:off x="5495908" y="5003831"/>
            <a:ext cx="1658223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5495908" y="5003831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>
            <a:off x="7143114" y="5003831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à coins arrondis 77"/>
          <p:cNvSpPr/>
          <p:nvPr/>
        </p:nvSpPr>
        <p:spPr>
          <a:xfrm>
            <a:off x="6476406" y="5246572"/>
            <a:ext cx="1407994" cy="1034865"/>
          </a:xfrm>
          <a:prstGeom prst="roundRect">
            <a:avLst/>
          </a:prstGeom>
          <a:solidFill>
            <a:srgbClr val="006778">
              <a:alpha val="50196"/>
            </a:srgbClr>
          </a:solidFill>
          <a:ln>
            <a:solidFill>
              <a:srgbClr val="00677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En utilisant des règles de grammaire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4781450" y="5246572"/>
            <a:ext cx="1428916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des méthodes de clustering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5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51692" y="286438"/>
            <a:ext cx="11259238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Les méthodes de compression de graphes</a:t>
            </a:r>
            <a:endParaRPr lang="fr-FR" sz="2400" b="1" dirty="0"/>
          </a:p>
        </p:txBody>
      </p:sp>
      <p:cxnSp>
        <p:nvCxnSpPr>
          <p:cNvPr id="10" name="Connecteur droit 9"/>
          <p:cNvCxnSpPr>
            <a:stCxn id="4" idx="2"/>
          </p:cNvCxnSpPr>
          <p:nvPr/>
        </p:nvCxnSpPr>
        <p:spPr>
          <a:xfrm>
            <a:off x="6081311" y="760163"/>
            <a:ext cx="0" cy="363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947451" y="1123720"/>
            <a:ext cx="103007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936434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479495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1248223" y="1123720"/>
            <a:ext cx="0" cy="38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6081311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8631714" y="1123720"/>
            <a:ext cx="0" cy="38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156531" y="1498295"/>
            <a:ext cx="1581839" cy="57287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l’ordre des nœuds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947450" y="2071171"/>
            <a:ext cx="0" cy="3635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462710" y="2434728"/>
            <a:ext cx="987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60873" y="2423711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450554" y="2423711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5290391" y="1525836"/>
            <a:ext cx="1581839" cy="67202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l’étiquetage </a:t>
            </a:r>
            <a:r>
              <a:rPr lang="fr-FR" sz="1400" smtClean="0">
                <a:solidFill>
                  <a:schemeClr val="bg1">
                    <a:lumMod val="50000"/>
                  </a:schemeClr>
                </a:solidFill>
              </a:rPr>
              <a:t>des nœuds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2706933" y="1498295"/>
            <a:ext cx="1581839" cy="57287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l’agrégation 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Connecteur droit 36"/>
          <p:cNvCxnSpPr/>
          <p:nvPr/>
        </p:nvCxnSpPr>
        <p:spPr>
          <a:xfrm>
            <a:off x="3497852" y="2071171"/>
            <a:ext cx="0" cy="3635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3013112" y="2434728"/>
            <a:ext cx="987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3011275" y="2423711"/>
            <a:ext cx="0" cy="385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000956" y="2423711"/>
            <a:ext cx="0" cy="385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212083" y="2809302"/>
            <a:ext cx="527208" cy="199405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En utilisant la linéarisation du graphe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1097557" y="2798283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En utilisant le principe de similarité et de localité des graphes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H="1" flipV="1">
            <a:off x="930925" y="1121883"/>
            <a:ext cx="5150386" cy="1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2656670" y="2809300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Par le principe de la description minimale MDL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646351" y="2820319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Par similarité des attributs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7840794" y="1525836"/>
            <a:ext cx="1581839" cy="67202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Basées </a:t>
            </a:r>
            <a:r>
              <a:rPr lang="fr-FR" sz="1400" b="1" smtClean="0">
                <a:solidFill>
                  <a:schemeClr val="bg1"/>
                </a:solidFill>
              </a:rPr>
              <a:t>sur l’extraction de motifs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0457303" y="1509311"/>
            <a:ext cx="1581839" cy="6720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Basées sur les arbres k2-trees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8651909" y="2208879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7072830" y="2401670"/>
            <a:ext cx="3515528" cy="1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7083846" y="2390653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10593980" y="2401667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à coins arrondis 56"/>
          <p:cNvSpPr/>
          <p:nvPr/>
        </p:nvSpPr>
        <p:spPr>
          <a:xfrm>
            <a:off x="6292926" y="2611144"/>
            <a:ext cx="1581839" cy="672028"/>
          </a:xfrm>
          <a:prstGeom prst="roundRect">
            <a:avLst/>
          </a:prstGeom>
          <a:solidFill>
            <a:srgbClr val="006778">
              <a:alpha val="75294"/>
            </a:srgbClr>
          </a:solidFill>
          <a:ln>
            <a:solidFill>
              <a:srgbClr val="00677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Basées sur l’agrégation des motifs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9797439" y="2599208"/>
            <a:ext cx="1581839" cy="6720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Basées vocabulaire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9" name="Connecteur droit 58"/>
          <p:cNvCxnSpPr/>
          <p:nvPr/>
        </p:nvCxnSpPr>
        <p:spPr>
          <a:xfrm>
            <a:off x="10630700" y="3270167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945133" y="3490505"/>
            <a:ext cx="1434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9945133" y="3479486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1379278" y="3490505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10730432" y="3721858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les propriétés de la matrice d’adjacence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9296287" y="3721858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des méthodes de clustering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>
            <a:off x="7066050" y="3283006"/>
            <a:ext cx="0" cy="220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6380484" y="3503344"/>
            <a:ext cx="1434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380484" y="3492325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814629" y="3503344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angle à coins arrondis 71"/>
          <p:cNvSpPr/>
          <p:nvPr/>
        </p:nvSpPr>
        <p:spPr>
          <a:xfrm>
            <a:off x="7176800" y="3734697"/>
            <a:ext cx="1319727" cy="10484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Agrégation des nœuds des motifs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5742655" y="3734697"/>
            <a:ext cx="1319727" cy="1048427"/>
          </a:xfrm>
          <a:prstGeom prst="roundRect">
            <a:avLst/>
          </a:prstGeom>
          <a:solidFill>
            <a:srgbClr val="006778">
              <a:alpha val="60000"/>
            </a:srgbClr>
          </a:solidFill>
          <a:ln>
            <a:solidFill>
              <a:srgbClr val="00677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Agrégation des liens des motifs</a:t>
            </a:r>
            <a:endParaRPr lang="fr-FR" sz="1400" b="1" dirty="0">
              <a:solidFill>
                <a:schemeClr val="bg1"/>
              </a:solidFill>
            </a:endParaRPr>
          </a:p>
        </p:txBody>
      </p:sp>
      <p:cxnSp>
        <p:nvCxnSpPr>
          <p:cNvPr id="74" name="Connecteur droit 73"/>
          <p:cNvCxnSpPr/>
          <p:nvPr/>
        </p:nvCxnSpPr>
        <p:spPr>
          <a:xfrm>
            <a:off x="6406635" y="4796686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H="1" flipV="1">
            <a:off x="5495908" y="5003831"/>
            <a:ext cx="1658223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5495908" y="5003831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>
            <a:off x="7143114" y="5003831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à coins arrondis 77"/>
          <p:cNvSpPr/>
          <p:nvPr/>
        </p:nvSpPr>
        <p:spPr>
          <a:xfrm>
            <a:off x="6476406" y="5246572"/>
            <a:ext cx="1407994" cy="103486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des règles de grammaire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4781450" y="5246572"/>
            <a:ext cx="1428916" cy="1048427"/>
          </a:xfrm>
          <a:prstGeom prst="roundRect">
            <a:avLst/>
          </a:prstGeom>
          <a:solidFill>
            <a:srgbClr val="006778">
              <a:alpha val="50196"/>
            </a:srgbClr>
          </a:solidFill>
          <a:ln>
            <a:solidFill>
              <a:srgbClr val="00677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En utilisant des méthodes de clustering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8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E12350F3-DB83-413A-980B-1CEB924986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>
            <a:solidFill>
              <a:srgbClr val="5EB9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48983"/>
              </p:ext>
            </p:extLst>
          </p:nvPr>
        </p:nvGraphicFramePr>
        <p:xfrm>
          <a:off x="3635723" y="787192"/>
          <a:ext cx="248744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31"/>
                <a:gridCol w="310931"/>
                <a:gridCol w="310931"/>
                <a:gridCol w="310931"/>
                <a:gridCol w="310931"/>
                <a:gridCol w="310931"/>
                <a:gridCol w="310931"/>
                <a:gridCol w="310931"/>
              </a:tblGrid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74553"/>
              </p:ext>
            </p:extLst>
          </p:nvPr>
        </p:nvGraphicFramePr>
        <p:xfrm>
          <a:off x="983490" y="421432"/>
          <a:ext cx="186558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31"/>
                <a:gridCol w="310931"/>
                <a:gridCol w="310931"/>
                <a:gridCol w="310931"/>
                <a:gridCol w="310931"/>
                <a:gridCol w="310931"/>
              </a:tblGrid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0878"/>
              </p:ext>
            </p:extLst>
          </p:nvPr>
        </p:nvGraphicFramePr>
        <p:xfrm>
          <a:off x="668005" y="798886"/>
          <a:ext cx="310931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31"/>
              </a:tblGrid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90768"/>
              </p:ext>
            </p:extLst>
          </p:nvPr>
        </p:nvGraphicFramePr>
        <p:xfrm>
          <a:off x="3625213" y="421432"/>
          <a:ext cx="24979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245"/>
                <a:gridCol w="312245"/>
                <a:gridCol w="312245"/>
                <a:gridCol w="312245"/>
                <a:gridCol w="312245"/>
                <a:gridCol w="312245"/>
                <a:gridCol w="312245"/>
                <a:gridCol w="312245"/>
              </a:tblGrid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03634"/>
              </p:ext>
            </p:extLst>
          </p:nvPr>
        </p:nvGraphicFramePr>
        <p:xfrm>
          <a:off x="3309027" y="784923"/>
          <a:ext cx="31093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31"/>
              </a:tblGrid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70672"/>
              </p:ext>
            </p:extLst>
          </p:nvPr>
        </p:nvGraphicFramePr>
        <p:xfrm>
          <a:off x="986819" y="787192"/>
          <a:ext cx="186558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31"/>
                <a:gridCol w="310931"/>
                <a:gridCol w="310931"/>
                <a:gridCol w="310931"/>
                <a:gridCol w="310931"/>
                <a:gridCol w="310931"/>
              </a:tblGrid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627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987417" y="423701"/>
          <a:ext cx="24979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245"/>
                <a:gridCol w="312245"/>
                <a:gridCol w="312245"/>
                <a:gridCol w="312245"/>
                <a:gridCol w="312245"/>
                <a:gridCol w="312245"/>
                <a:gridCol w="312245"/>
                <a:gridCol w="312245"/>
              </a:tblGrid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671231" y="787192"/>
          <a:ext cx="31093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31"/>
              </a:tblGrid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063580"/>
              </p:ext>
            </p:extLst>
          </p:nvPr>
        </p:nvGraphicFramePr>
        <p:xfrm>
          <a:off x="4652624" y="1644836"/>
          <a:ext cx="6434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918"/>
                <a:gridCol w="2242759"/>
                <a:gridCol w="1739045"/>
                <a:gridCol w="1315938"/>
              </a:tblGrid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4" name="Connecteur droit avec flèche 33"/>
          <p:cNvCxnSpPr/>
          <p:nvPr/>
        </p:nvCxnSpPr>
        <p:spPr>
          <a:xfrm flipH="1">
            <a:off x="6915806" y="887770"/>
            <a:ext cx="1027627" cy="698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7921215" y="886448"/>
            <a:ext cx="823868" cy="70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5034455" y="893380"/>
            <a:ext cx="2908978" cy="69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7921215" y="887770"/>
            <a:ext cx="2984815" cy="731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12382"/>
              </p:ext>
            </p:extLst>
          </p:nvPr>
        </p:nvGraphicFramePr>
        <p:xfrm>
          <a:off x="986819" y="787192"/>
          <a:ext cx="248744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31"/>
                <a:gridCol w="310931"/>
                <a:gridCol w="310931"/>
                <a:gridCol w="310931"/>
                <a:gridCol w="310931"/>
                <a:gridCol w="310931"/>
                <a:gridCol w="310931"/>
                <a:gridCol w="310931"/>
              </a:tblGrid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54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987417" y="423701"/>
          <a:ext cx="24979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245"/>
                <a:gridCol w="312245"/>
                <a:gridCol w="312245"/>
                <a:gridCol w="312245"/>
                <a:gridCol w="312245"/>
                <a:gridCol w="312245"/>
                <a:gridCol w="312245"/>
                <a:gridCol w="312245"/>
              </a:tblGrid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671231" y="787192"/>
          <a:ext cx="31093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31"/>
              </a:tblGrid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480234"/>
              </p:ext>
            </p:extLst>
          </p:nvPr>
        </p:nvGraphicFramePr>
        <p:xfrm>
          <a:off x="4652624" y="1644836"/>
          <a:ext cx="6434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918"/>
                <a:gridCol w="2242759"/>
                <a:gridCol w="1739045"/>
                <a:gridCol w="1315938"/>
              </a:tblGrid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4" name="Connecteur droit avec flèche 33"/>
          <p:cNvCxnSpPr/>
          <p:nvPr/>
        </p:nvCxnSpPr>
        <p:spPr>
          <a:xfrm flipH="1">
            <a:off x="6915806" y="887770"/>
            <a:ext cx="1027627" cy="698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7921215" y="886448"/>
            <a:ext cx="823868" cy="70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5034455" y="893380"/>
            <a:ext cx="2908978" cy="69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7921215" y="887770"/>
            <a:ext cx="2984815" cy="731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02308"/>
              </p:ext>
            </p:extLst>
          </p:nvPr>
        </p:nvGraphicFramePr>
        <p:xfrm>
          <a:off x="3837476" y="2470949"/>
          <a:ext cx="1953728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432"/>
                <a:gridCol w="488432"/>
                <a:gridCol w="488432"/>
                <a:gridCol w="488432"/>
              </a:tblGrid>
              <a:tr h="378372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6" name="Connecteur droit avec flèche 15"/>
          <p:cNvCxnSpPr/>
          <p:nvPr/>
        </p:nvCxnSpPr>
        <p:spPr>
          <a:xfrm flipH="1">
            <a:off x="4109549" y="2016206"/>
            <a:ext cx="688426" cy="422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1369"/>
              </p:ext>
            </p:extLst>
          </p:nvPr>
        </p:nvGraphicFramePr>
        <p:xfrm>
          <a:off x="3648291" y="3237186"/>
          <a:ext cx="681976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76"/>
              </a:tblGrid>
              <a:tr h="37837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15536"/>
              </p:ext>
            </p:extLst>
          </p:nvPr>
        </p:nvGraphicFramePr>
        <p:xfrm>
          <a:off x="986819" y="787192"/>
          <a:ext cx="248744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31"/>
                <a:gridCol w="310931"/>
                <a:gridCol w="310931"/>
                <a:gridCol w="310931"/>
                <a:gridCol w="310931"/>
                <a:gridCol w="310931"/>
                <a:gridCol w="310931"/>
                <a:gridCol w="310931"/>
              </a:tblGrid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3" name="Connecteur droit avec flèche 22"/>
          <p:cNvCxnSpPr/>
          <p:nvPr/>
        </p:nvCxnSpPr>
        <p:spPr>
          <a:xfrm flipH="1">
            <a:off x="4485531" y="2010596"/>
            <a:ext cx="307190" cy="460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4792721" y="2043145"/>
            <a:ext cx="163507" cy="427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792721" y="2010596"/>
            <a:ext cx="665613" cy="38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1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987417" y="423701"/>
          <a:ext cx="24979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245"/>
                <a:gridCol w="312245"/>
                <a:gridCol w="312245"/>
                <a:gridCol w="312245"/>
                <a:gridCol w="312245"/>
                <a:gridCol w="312245"/>
                <a:gridCol w="312245"/>
                <a:gridCol w="312245"/>
              </a:tblGrid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671231" y="787192"/>
          <a:ext cx="31093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31"/>
              </a:tblGrid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/>
        </p:nvGraphicFramePr>
        <p:xfrm>
          <a:off x="4652624" y="1644836"/>
          <a:ext cx="6434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918"/>
                <a:gridCol w="2242759"/>
                <a:gridCol w="1739045"/>
                <a:gridCol w="1315938"/>
              </a:tblGrid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4" name="Connecteur droit avec flèche 33"/>
          <p:cNvCxnSpPr/>
          <p:nvPr/>
        </p:nvCxnSpPr>
        <p:spPr>
          <a:xfrm flipH="1">
            <a:off x="6915806" y="887770"/>
            <a:ext cx="1027627" cy="698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7921215" y="886448"/>
            <a:ext cx="823868" cy="70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5034455" y="893380"/>
            <a:ext cx="2908978" cy="69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7921215" y="887770"/>
            <a:ext cx="2984815" cy="731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3837476" y="2470949"/>
          <a:ext cx="1953728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432"/>
                <a:gridCol w="488432"/>
                <a:gridCol w="488432"/>
                <a:gridCol w="488432"/>
              </a:tblGrid>
              <a:tr h="378372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6" name="Connecteur droit avec flèche 15"/>
          <p:cNvCxnSpPr/>
          <p:nvPr/>
        </p:nvCxnSpPr>
        <p:spPr>
          <a:xfrm flipH="1">
            <a:off x="4109549" y="2016206"/>
            <a:ext cx="688426" cy="422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/>
          <p:cNvCxnSpPr/>
          <p:nvPr/>
        </p:nvCxnSpPr>
        <p:spPr>
          <a:xfrm>
            <a:off x="3983425" y="2849321"/>
            <a:ext cx="0" cy="387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3648291" y="3237186"/>
          <a:ext cx="681976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76"/>
              </a:tblGrid>
              <a:tr h="37837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32321"/>
              </p:ext>
            </p:extLst>
          </p:nvPr>
        </p:nvGraphicFramePr>
        <p:xfrm>
          <a:off x="986819" y="787192"/>
          <a:ext cx="248744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31"/>
                <a:gridCol w="310931"/>
                <a:gridCol w="310931"/>
                <a:gridCol w="310931"/>
                <a:gridCol w="310931"/>
                <a:gridCol w="310931"/>
                <a:gridCol w="310931"/>
                <a:gridCol w="310931"/>
              </a:tblGrid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3" name="Connecteur droit avec flèche 22"/>
          <p:cNvCxnSpPr/>
          <p:nvPr/>
        </p:nvCxnSpPr>
        <p:spPr>
          <a:xfrm flipH="1">
            <a:off x="4485531" y="2010596"/>
            <a:ext cx="307190" cy="460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4792721" y="2043145"/>
            <a:ext cx="163507" cy="427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792721" y="2010596"/>
            <a:ext cx="665613" cy="38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7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987417" y="423701"/>
          <a:ext cx="24979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245"/>
                <a:gridCol w="312245"/>
                <a:gridCol w="312245"/>
                <a:gridCol w="312245"/>
                <a:gridCol w="312245"/>
                <a:gridCol w="312245"/>
                <a:gridCol w="312245"/>
                <a:gridCol w="312245"/>
              </a:tblGrid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671231" y="787192"/>
          <a:ext cx="31093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31"/>
              </a:tblGrid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/>
        </p:nvGraphicFramePr>
        <p:xfrm>
          <a:off x="4652624" y="1644836"/>
          <a:ext cx="6434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918"/>
                <a:gridCol w="2242759"/>
                <a:gridCol w="1739045"/>
                <a:gridCol w="1315938"/>
              </a:tblGrid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4" name="Connecteur droit avec flèche 33"/>
          <p:cNvCxnSpPr/>
          <p:nvPr/>
        </p:nvCxnSpPr>
        <p:spPr>
          <a:xfrm flipH="1">
            <a:off x="6915806" y="887770"/>
            <a:ext cx="1027627" cy="698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7921215" y="886448"/>
            <a:ext cx="823868" cy="70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5034455" y="893380"/>
            <a:ext cx="2908978" cy="69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7921215" y="887770"/>
            <a:ext cx="2984815" cy="731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3837476" y="2470949"/>
          <a:ext cx="1953728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432"/>
                <a:gridCol w="488432"/>
                <a:gridCol w="488432"/>
                <a:gridCol w="488432"/>
              </a:tblGrid>
              <a:tr h="378372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6" name="Connecteur droit avec flèche 15"/>
          <p:cNvCxnSpPr/>
          <p:nvPr/>
        </p:nvCxnSpPr>
        <p:spPr>
          <a:xfrm flipH="1">
            <a:off x="4109549" y="2016206"/>
            <a:ext cx="688426" cy="422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/>
          <p:cNvCxnSpPr/>
          <p:nvPr/>
        </p:nvCxnSpPr>
        <p:spPr>
          <a:xfrm>
            <a:off x="3983425" y="2849321"/>
            <a:ext cx="0" cy="387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07065"/>
              </p:ext>
            </p:extLst>
          </p:nvPr>
        </p:nvGraphicFramePr>
        <p:xfrm>
          <a:off x="3648291" y="3237186"/>
          <a:ext cx="681976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76"/>
              </a:tblGrid>
              <a:tr h="37837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31841"/>
              </p:ext>
            </p:extLst>
          </p:nvPr>
        </p:nvGraphicFramePr>
        <p:xfrm>
          <a:off x="986819" y="787192"/>
          <a:ext cx="248744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31"/>
                <a:gridCol w="310931"/>
                <a:gridCol w="310931"/>
                <a:gridCol w="310931"/>
                <a:gridCol w="310931"/>
                <a:gridCol w="310931"/>
                <a:gridCol w="310931"/>
                <a:gridCol w="310931"/>
              </a:tblGrid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3" name="Connecteur droit avec flèche 22"/>
          <p:cNvCxnSpPr/>
          <p:nvPr/>
        </p:nvCxnSpPr>
        <p:spPr>
          <a:xfrm flipH="1">
            <a:off x="4485531" y="2010596"/>
            <a:ext cx="307190" cy="460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4792721" y="2043145"/>
            <a:ext cx="163507" cy="427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792721" y="2010596"/>
            <a:ext cx="665613" cy="38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1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987417" y="423701"/>
          <a:ext cx="24979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245"/>
                <a:gridCol w="312245"/>
                <a:gridCol w="312245"/>
                <a:gridCol w="312245"/>
                <a:gridCol w="312245"/>
                <a:gridCol w="312245"/>
                <a:gridCol w="312245"/>
                <a:gridCol w="312245"/>
              </a:tblGrid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671231" y="787192"/>
          <a:ext cx="31093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31"/>
              </a:tblGrid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/>
        </p:nvGraphicFramePr>
        <p:xfrm>
          <a:off x="4652624" y="1644836"/>
          <a:ext cx="6434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918"/>
                <a:gridCol w="2242759"/>
                <a:gridCol w="1739045"/>
                <a:gridCol w="1315938"/>
              </a:tblGrid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4" name="Connecteur droit avec flèche 33"/>
          <p:cNvCxnSpPr/>
          <p:nvPr/>
        </p:nvCxnSpPr>
        <p:spPr>
          <a:xfrm flipH="1">
            <a:off x="6915806" y="887770"/>
            <a:ext cx="1027627" cy="698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7921215" y="886448"/>
            <a:ext cx="823868" cy="70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5034455" y="893380"/>
            <a:ext cx="2908978" cy="69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7921215" y="887770"/>
            <a:ext cx="2984815" cy="731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3837476" y="2470949"/>
          <a:ext cx="1953728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432"/>
                <a:gridCol w="488432"/>
                <a:gridCol w="488432"/>
                <a:gridCol w="488432"/>
              </a:tblGrid>
              <a:tr h="378372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6" name="Connecteur droit avec flèche 15"/>
          <p:cNvCxnSpPr/>
          <p:nvPr/>
        </p:nvCxnSpPr>
        <p:spPr>
          <a:xfrm flipH="1">
            <a:off x="4109549" y="2016206"/>
            <a:ext cx="688426" cy="422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/>
          <p:cNvCxnSpPr/>
          <p:nvPr/>
        </p:nvCxnSpPr>
        <p:spPr>
          <a:xfrm>
            <a:off x="3983425" y="2849321"/>
            <a:ext cx="0" cy="387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33885"/>
              </p:ext>
            </p:extLst>
          </p:nvPr>
        </p:nvGraphicFramePr>
        <p:xfrm>
          <a:off x="3648291" y="3237186"/>
          <a:ext cx="681976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76"/>
              </a:tblGrid>
              <a:tr h="37837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011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90955"/>
              </p:ext>
            </p:extLst>
          </p:nvPr>
        </p:nvGraphicFramePr>
        <p:xfrm>
          <a:off x="986819" y="787192"/>
          <a:ext cx="248744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31"/>
                <a:gridCol w="310931"/>
                <a:gridCol w="310931"/>
                <a:gridCol w="310931"/>
                <a:gridCol w="310931"/>
                <a:gridCol w="310931"/>
                <a:gridCol w="310931"/>
                <a:gridCol w="310931"/>
              </a:tblGrid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3" name="Connecteur droit avec flèche 22"/>
          <p:cNvCxnSpPr/>
          <p:nvPr/>
        </p:nvCxnSpPr>
        <p:spPr>
          <a:xfrm flipH="1">
            <a:off x="4485531" y="2010596"/>
            <a:ext cx="307190" cy="460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4792721" y="2043145"/>
            <a:ext cx="163507" cy="427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792721" y="2010596"/>
            <a:ext cx="665613" cy="38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59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56440" y="651640"/>
            <a:ext cx="9921767" cy="5370787"/>
          </a:xfrm>
          <a:prstGeom prst="roundRect">
            <a:avLst>
              <a:gd name="adj" fmla="val 134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1448" y="1282261"/>
            <a:ext cx="2963918" cy="4120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834756" y="1282259"/>
            <a:ext cx="2674884" cy="412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856481" y="1282257"/>
            <a:ext cx="2774728" cy="41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755227" y="1671144"/>
            <a:ext cx="2380589" cy="451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Beam Search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134302" y="1650121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Ratio de Compression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177048" y="1650115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Agrégation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891861" y="1066064"/>
            <a:ext cx="20600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Extraction de motifs</a:t>
            </a:r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097514" y="1097594"/>
            <a:ext cx="21519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Evaluation de </a:t>
            </a:r>
            <a:r>
              <a:rPr lang="fr-FR" dirty="0" smtClean="0"/>
              <a:t>motifs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911653" y="1066064"/>
            <a:ext cx="25829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Post-traitement de motifs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725214" y="2435407"/>
            <a:ext cx="399393" cy="857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725214" y="1523994"/>
            <a:ext cx="399393" cy="756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63060" y="1523994"/>
            <a:ext cx="10494576" cy="756751"/>
          </a:xfrm>
          <a:prstGeom prst="roundRect">
            <a:avLst/>
          </a:prstGeom>
          <a:solidFill>
            <a:srgbClr val="00B3BE">
              <a:alpha val="1333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558853" y="5776959"/>
            <a:ext cx="31110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 Moteur P-GraCE</a:t>
            </a:r>
            <a:endParaRPr lang="fr-FR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20722" y="1716970"/>
            <a:ext cx="107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Subdue :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744715" y="2554022"/>
            <a:ext cx="2391101" cy="451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Méthode de clustering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5134302" y="2543509"/>
            <a:ext cx="2086302" cy="641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principe du MDL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8177048" y="2564523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Heuristique de sélection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73570" y="2435407"/>
            <a:ext cx="10494575" cy="857334"/>
          </a:xfrm>
          <a:prstGeom prst="roundRect">
            <a:avLst/>
          </a:prstGeom>
          <a:solidFill>
            <a:srgbClr val="92D050">
              <a:alpha val="1333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94448" y="2641885"/>
            <a:ext cx="107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VoG</a:t>
            </a:r>
            <a:r>
              <a:rPr lang="fr-FR" dirty="0" smtClean="0"/>
              <a:t>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111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987417" y="423701"/>
          <a:ext cx="24979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245"/>
                <a:gridCol w="312245"/>
                <a:gridCol w="312245"/>
                <a:gridCol w="312245"/>
                <a:gridCol w="312245"/>
                <a:gridCol w="312245"/>
                <a:gridCol w="312245"/>
                <a:gridCol w="312245"/>
              </a:tblGrid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/>
        </p:nvGraphicFramePr>
        <p:xfrm>
          <a:off x="671231" y="787192"/>
          <a:ext cx="31093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31"/>
              </a:tblGrid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/>
        </p:nvGraphicFramePr>
        <p:xfrm>
          <a:off x="4652624" y="1644836"/>
          <a:ext cx="6434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918"/>
                <a:gridCol w="2242759"/>
                <a:gridCol w="1739045"/>
                <a:gridCol w="1315938"/>
              </a:tblGrid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4" name="Connecteur droit avec flèche 33"/>
          <p:cNvCxnSpPr/>
          <p:nvPr/>
        </p:nvCxnSpPr>
        <p:spPr>
          <a:xfrm flipH="1">
            <a:off x="6915806" y="887770"/>
            <a:ext cx="1027627" cy="698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7921215" y="886448"/>
            <a:ext cx="823868" cy="70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5034455" y="893380"/>
            <a:ext cx="2908978" cy="69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7921215" y="887770"/>
            <a:ext cx="2984815" cy="731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3837476" y="2470949"/>
          <a:ext cx="1953728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432"/>
                <a:gridCol w="488432"/>
                <a:gridCol w="488432"/>
                <a:gridCol w="488432"/>
              </a:tblGrid>
              <a:tr h="378372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6" name="Connecteur droit avec flèche 15"/>
          <p:cNvCxnSpPr/>
          <p:nvPr/>
        </p:nvCxnSpPr>
        <p:spPr>
          <a:xfrm flipH="1">
            <a:off x="4109549" y="2016206"/>
            <a:ext cx="688426" cy="422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/>
          <p:cNvCxnSpPr/>
          <p:nvPr/>
        </p:nvCxnSpPr>
        <p:spPr>
          <a:xfrm>
            <a:off x="3983425" y="2849321"/>
            <a:ext cx="0" cy="387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62905"/>
              </p:ext>
            </p:extLst>
          </p:nvPr>
        </p:nvGraphicFramePr>
        <p:xfrm>
          <a:off x="3648291" y="3237186"/>
          <a:ext cx="681976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76"/>
              </a:tblGrid>
              <a:tr h="37837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0111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74903"/>
              </p:ext>
            </p:extLst>
          </p:nvPr>
        </p:nvGraphicFramePr>
        <p:xfrm>
          <a:off x="986819" y="787192"/>
          <a:ext cx="248744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31"/>
                <a:gridCol w="310931"/>
                <a:gridCol w="310931"/>
                <a:gridCol w="310931"/>
                <a:gridCol w="310931"/>
                <a:gridCol w="310931"/>
                <a:gridCol w="310931"/>
                <a:gridCol w="310931"/>
              </a:tblGrid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23" name="Connecteur droit avec flèche 22"/>
          <p:cNvCxnSpPr/>
          <p:nvPr/>
        </p:nvCxnSpPr>
        <p:spPr>
          <a:xfrm flipH="1">
            <a:off x="4485531" y="2010596"/>
            <a:ext cx="307190" cy="460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4792721" y="2043145"/>
            <a:ext cx="163507" cy="427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792721" y="2010596"/>
            <a:ext cx="665613" cy="38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408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30336"/>
              </p:ext>
            </p:extLst>
          </p:nvPr>
        </p:nvGraphicFramePr>
        <p:xfrm>
          <a:off x="987417" y="423701"/>
          <a:ext cx="24979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245"/>
                <a:gridCol w="312245"/>
                <a:gridCol w="312245"/>
                <a:gridCol w="312245"/>
                <a:gridCol w="312245"/>
                <a:gridCol w="312245"/>
                <a:gridCol w="312245"/>
                <a:gridCol w="312245"/>
              </a:tblGrid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37069"/>
              </p:ext>
            </p:extLst>
          </p:nvPr>
        </p:nvGraphicFramePr>
        <p:xfrm>
          <a:off x="671231" y="787192"/>
          <a:ext cx="31093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31"/>
              </a:tblGrid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25374"/>
              </p:ext>
            </p:extLst>
          </p:nvPr>
        </p:nvGraphicFramePr>
        <p:xfrm>
          <a:off x="4652624" y="1644836"/>
          <a:ext cx="64346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918"/>
                <a:gridCol w="2242759"/>
                <a:gridCol w="1739045"/>
                <a:gridCol w="1315938"/>
              </a:tblGrid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4" name="Connecteur droit avec flèche 33"/>
          <p:cNvCxnSpPr/>
          <p:nvPr/>
        </p:nvCxnSpPr>
        <p:spPr>
          <a:xfrm flipH="1">
            <a:off x="6915806" y="887770"/>
            <a:ext cx="1027627" cy="698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7921215" y="886448"/>
            <a:ext cx="823868" cy="705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5034455" y="893380"/>
            <a:ext cx="2908978" cy="69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7921215" y="887770"/>
            <a:ext cx="2984815" cy="731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97457"/>
              </p:ext>
            </p:extLst>
          </p:nvPr>
        </p:nvGraphicFramePr>
        <p:xfrm>
          <a:off x="3837476" y="2470949"/>
          <a:ext cx="1953728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432"/>
                <a:gridCol w="488432"/>
                <a:gridCol w="488432"/>
                <a:gridCol w="488432"/>
              </a:tblGrid>
              <a:tr h="378372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6" name="Connecteur droit avec flèche 15"/>
          <p:cNvCxnSpPr/>
          <p:nvPr/>
        </p:nvCxnSpPr>
        <p:spPr>
          <a:xfrm flipH="1">
            <a:off x="4109549" y="2016206"/>
            <a:ext cx="688426" cy="422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/>
          <p:cNvCxnSpPr/>
          <p:nvPr/>
        </p:nvCxnSpPr>
        <p:spPr>
          <a:xfrm>
            <a:off x="3983425" y="2849321"/>
            <a:ext cx="0" cy="387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48472"/>
              </p:ext>
            </p:extLst>
          </p:nvPr>
        </p:nvGraphicFramePr>
        <p:xfrm>
          <a:off x="3679821" y="3237186"/>
          <a:ext cx="681976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76"/>
              </a:tblGrid>
              <a:tr h="378372">
                <a:tc>
                  <a:txBody>
                    <a:bodyPr/>
                    <a:lstStyle/>
                    <a:p>
                      <a:r>
                        <a:rPr lang="fr-FR" dirty="0" smtClean="0"/>
                        <a:t>0111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75231"/>
              </p:ext>
            </p:extLst>
          </p:nvPr>
        </p:nvGraphicFramePr>
        <p:xfrm>
          <a:off x="986819" y="787192"/>
          <a:ext cx="248744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931"/>
                <a:gridCol w="310931"/>
                <a:gridCol w="310931"/>
                <a:gridCol w="310931"/>
                <a:gridCol w="310931"/>
                <a:gridCol w="310931"/>
                <a:gridCol w="310931"/>
                <a:gridCol w="310931"/>
              </a:tblGrid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65067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7" name="Connecteur droit avec flèche 16"/>
          <p:cNvCxnSpPr/>
          <p:nvPr/>
        </p:nvCxnSpPr>
        <p:spPr>
          <a:xfrm>
            <a:off x="4485531" y="2849321"/>
            <a:ext cx="0" cy="387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8902"/>
              </p:ext>
            </p:extLst>
          </p:nvPr>
        </p:nvGraphicFramePr>
        <p:xfrm>
          <a:off x="4181927" y="3237186"/>
          <a:ext cx="681976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76"/>
              </a:tblGrid>
              <a:tr h="378372">
                <a:tc>
                  <a:txBody>
                    <a:bodyPr/>
                    <a:lstStyle/>
                    <a:p>
                      <a:r>
                        <a:rPr lang="fr-FR" dirty="0" smtClean="0"/>
                        <a:t>0011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9" name="Connecteur droit avec flèche 18"/>
          <p:cNvCxnSpPr/>
          <p:nvPr/>
        </p:nvCxnSpPr>
        <p:spPr>
          <a:xfrm>
            <a:off x="4956228" y="2849321"/>
            <a:ext cx="0" cy="387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8028"/>
              </p:ext>
            </p:extLst>
          </p:nvPr>
        </p:nvGraphicFramePr>
        <p:xfrm>
          <a:off x="4652624" y="3237186"/>
          <a:ext cx="681976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76"/>
              </a:tblGrid>
              <a:tr h="378372"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1" name="Connecteur droit avec flèche 20"/>
          <p:cNvCxnSpPr/>
          <p:nvPr/>
        </p:nvCxnSpPr>
        <p:spPr>
          <a:xfrm>
            <a:off x="5458334" y="2849321"/>
            <a:ext cx="0" cy="387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75962"/>
              </p:ext>
            </p:extLst>
          </p:nvPr>
        </p:nvGraphicFramePr>
        <p:xfrm>
          <a:off x="5154730" y="3237186"/>
          <a:ext cx="681976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76"/>
              </a:tblGrid>
              <a:tr h="378372">
                <a:tc>
                  <a:txBody>
                    <a:bodyPr/>
                    <a:lstStyle/>
                    <a:p>
                      <a:r>
                        <a:rPr lang="fr-FR" dirty="0" smtClean="0"/>
                        <a:t>1100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3" name="Connecteur droit avec flèche 22"/>
          <p:cNvCxnSpPr/>
          <p:nvPr/>
        </p:nvCxnSpPr>
        <p:spPr>
          <a:xfrm flipH="1">
            <a:off x="4485531" y="2010596"/>
            <a:ext cx="307190" cy="460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4792721" y="2043145"/>
            <a:ext cx="163507" cy="427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792721" y="2010596"/>
            <a:ext cx="665613" cy="38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82130"/>
              </p:ext>
            </p:extLst>
          </p:nvPr>
        </p:nvGraphicFramePr>
        <p:xfrm>
          <a:off x="5989705" y="2470949"/>
          <a:ext cx="1953728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432"/>
                <a:gridCol w="488432"/>
                <a:gridCol w="488432"/>
                <a:gridCol w="488432"/>
              </a:tblGrid>
              <a:tr h="378372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32" name="Connecteur droit avec flèche 31"/>
          <p:cNvCxnSpPr/>
          <p:nvPr/>
        </p:nvCxnSpPr>
        <p:spPr>
          <a:xfrm flipH="1">
            <a:off x="6261778" y="2016206"/>
            <a:ext cx="688426" cy="422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7108457" y="2849321"/>
            <a:ext cx="0" cy="387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au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502469"/>
              </p:ext>
            </p:extLst>
          </p:nvPr>
        </p:nvGraphicFramePr>
        <p:xfrm>
          <a:off x="6804853" y="3237186"/>
          <a:ext cx="681976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76"/>
              </a:tblGrid>
              <a:tr h="378372">
                <a:tc>
                  <a:txBody>
                    <a:bodyPr/>
                    <a:lstStyle/>
                    <a:p>
                      <a:r>
                        <a:rPr lang="fr-FR" dirty="0" smtClean="0"/>
                        <a:t>0110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3" name="Connecteur droit avec flèche 42"/>
          <p:cNvCxnSpPr/>
          <p:nvPr/>
        </p:nvCxnSpPr>
        <p:spPr>
          <a:xfrm flipH="1">
            <a:off x="6637760" y="2010596"/>
            <a:ext cx="307190" cy="460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6944950" y="2043145"/>
            <a:ext cx="163507" cy="427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6944950" y="2010596"/>
            <a:ext cx="665613" cy="38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Tableau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475873"/>
              </p:ext>
            </p:extLst>
          </p:nvPr>
        </p:nvGraphicFramePr>
        <p:xfrm>
          <a:off x="7943433" y="2503498"/>
          <a:ext cx="1953728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432"/>
                <a:gridCol w="488432"/>
                <a:gridCol w="488432"/>
                <a:gridCol w="488432"/>
              </a:tblGrid>
              <a:tr h="378372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9" name="Connecteur droit avec flèche 48"/>
          <p:cNvCxnSpPr/>
          <p:nvPr/>
        </p:nvCxnSpPr>
        <p:spPr>
          <a:xfrm flipH="1">
            <a:off x="8215506" y="2048755"/>
            <a:ext cx="688426" cy="422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8089382" y="2881870"/>
            <a:ext cx="0" cy="387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81050"/>
              </p:ext>
            </p:extLst>
          </p:nvPr>
        </p:nvGraphicFramePr>
        <p:xfrm>
          <a:off x="7785778" y="3269735"/>
          <a:ext cx="681976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76"/>
              </a:tblGrid>
              <a:tr h="378372">
                <a:tc>
                  <a:txBody>
                    <a:bodyPr/>
                    <a:lstStyle/>
                    <a:p>
                      <a:r>
                        <a:rPr lang="fr-FR" dirty="0" smtClean="0"/>
                        <a:t>1000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2" name="Connecteur droit avec flèche 51"/>
          <p:cNvCxnSpPr/>
          <p:nvPr/>
        </p:nvCxnSpPr>
        <p:spPr>
          <a:xfrm>
            <a:off x="8591488" y="2881870"/>
            <a:ext cx="0" cy="387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au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51779"/>
              </p:ext>
            </p:extLst>
          </p:nvPr>
        </p:nvGraphicFramePr>
        <p:xfrm>
          <a:off x="8287884" y="3269735"/>
          <a:ext cx="681976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76"/>
              </a:tblGrid>
              <a:tr h="378372">
                <a:tc>
                  <a:txBody>
                    <a:bodyPr/>
                    <a:lstStyle/>
                    <a:p>
                      <a:r>
                        <a:rPr lang="fr-FR" dirty="0" smtClean="0"/>
                        <a:t>1110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8" name="Connecteur droit avec flèche 57"/>
          <p:cNvCxnSpPr/>
          <p:nvPr/>
        </p:nvCxnSpPr>
        <p:spPr>
          <a:xfrm flipH="1">
            <a:off x="8591488" y="2043145"/>
            <a:ext cx="307190" cy="460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8898678" y="2075694"/>
            <a:ext cx="163507" cy="427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8898678" y="2043145"/>
            <a:ext cx="665613" cy="38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Tableau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47609"/>
              </p:ext>
            </p:extLst>
          </p:nvPr>
        </p:nvGraphicFramePr>
        <p:xfrm>
          <a:off x="9950785" y="2470949"/>
          <a:ext cx="1953728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432"/>
                <a:gridCol w="488432"/>
                <a:gridCol w="488432"/>
                <a:gridCol w="488432"/>
              </a:tblGrid>
              <a:tr h="378372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62" name="Connecteur droit avec flèche 61"/>
          <p:cNvCxnSpPr/>
          <p:nvPr/>
        </p:nvCxnSpPr>
        <p:spPr>
          <a:xfrm flipH="1">
            <a:off x="10222858" y="2016206"/>
            <a:ext cx="688426" cy="422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10096734" y="2849321"/>
            <a:ext cx="0" cy="387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4" name="Tableau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8723"/>
              </p:ext>
            </p:extLst>
          </p:nvPr>
        </p:nvGraphicFramePr>
        <p:xfrm>
          <a:off x="9793130" y="3237186"/>
          <a:ext cx="681976" cy="37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976"/>
              </a:tblGrid>
              <a:tr h="378372">
                <a:tc>
                  <a:txBody>
                    <a:bodyPr/>
                    <a:lstStyle/>
                    <a:p>
                      <a:r>
                        <a:rPr lang="fr-FR" dirty="0" smtClean="0"/>
                        <a:t>0100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1" name="Connecteur droit avec flèche 70"/>
          <p:cNvCxnSpPr/>
          <p:nvPr/>
        </p:nvCxnSpPr>
        <p:spPr>
          <a:xfrm flipH="1">
            <a:off x="10598840" y="2010596"/>
            <a:ext cx="307190" cy="460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10906030" y="2043145"/>
            <a:ext cx="163507" cy="427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10906030" y="2010596"/>
            <a:ext cx="665613" cy="38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8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78"/>
          <a:stretch/>
        </p:blipFill>
        <p:spPr>
          <a:xfrm>
            <a:off x="431800" y="0"/>
            <a:ext cx="11322170" cy="19629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8303" y="1786759"/>
            <a:ext cx="798787" cy="493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009696" y="1776249"/>
            <a:ext cx="1981200" cy="493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395542" y="1747449"/>
            <a:ext cx="1981200" cy="493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781388" y="1776249"/>
            <a:ext cx="1981200" cy="493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rectangle 9"/>
          <p:cNvSpPr/>
          <p:nvPr/>
        </p:nvSpPr>
        <p:spPr>
          <a:xfrm>
            <a:off x="3647090" y="1786759"/>
            <a:ext cx="157655" cy="17615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rectangle 11"/>
          <p:cNvSpPr/>
          <p:nvPr/>
        </p:nvSpPr>
        <p:spPr>
          <a:xfrm>
            <a:off x="5988266" y="1772360"/>
            <a:ext cx="157655" cy="17615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iangle rectangle 13"/>
          <p:cNvSpPr/>
          <p:nvPr/>
        </p:nvSpPr>
        <p:spPr>
          <a:xfrm>
            <a:off x="3799490" y="1939159"/>
            <a:ext cx="157655" cy="17615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rectangle 14"/>
          <p:cNvSpPr/>
          <p:nvPr/>
        </p:nvSpPr>
        <p:spPr>
          <a:xfrm>
            <a:off x="8376742" y="1765739"/>
            <a:ext cx="157655" cy="17615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rectangle 16"/>
          <p:cNvSpPr/>
          <p:nvPr/>
        </p:nvSpPr>
        <p:spPr>
          <a:xfrm flipH="1">
            <a:off x="3846783" y="1798532"/>
            <a:ext cx="157655" cy="17615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rectangle 17"/>
          <p:cNvSpPr/>
          <p:nvPr/>
        </p:nvSpPr>
        <p:spPr>
          <a:xfrm flipH="1">
            <a:off x="6237887" y="1798532"/>
            <a:ext cx="157655" cy="17615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rectangle 19"/>
          <p:cNvSpPr/>
          <p:nvPr/>
        </p:nvSpPr>
        <p:spPr>
          <a:xfrm flipH="1">
            <a:off x="3999183" y="1950932"/>
            <a:ext cx="157655" cy="17615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rectangle 20"/>
          <p:cNvSpPr/>
          <p:nvPr/>
        </p:nvSpPr>
        <p:spPr>
          <a:xfrm flipH="1">
            <a:off x="8607950" y="1788027"/>
            <a:ext cx="157655" cy="17615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2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88"/>
          <a:stretch/>
        </p:blipFill>
        <p:spPr>
          <a:xfrm>
            <a:off x="431800" y="0"/>
            <a:ext cx="11322170" cy="375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4"/>
          <a:stretch/>
        </p:blipFill>
        <p:spPr>
          <a:xfrm>
            <a:off x="431800" y="0"/>
            <a:ext cx="11322170" cy="60854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11669" y="3846786"/>
            <a:ext cx="8839200" cy="1839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4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4"/>
          <a:stretch/>
        </p:blipFill>
        <p:spPr>
          <a:xfrm>
            <a:off x="431800" y="0"/>
            <a:ext cx="11322170" cy="60854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115503" y="3867808"/>
            <a:ext cx="4435365" cy="1818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21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4"/>
          <a:stretch/>
        </p:blipFill>
        <p:spPr>
          <a:xfrm>
            <a:off x="431800" y="0"/>
            <a:ext cx="11322170" cy="608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2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03" y="4227786"/>
            <a:ext cx="5029200" cy="24257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24" y="231227"/>
            <a:ext cx="11404552" cy="41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emi-tour 10"/>
          <p:cNvSpPr/>
          <p:nvPr/>
        </p:nvSpPr>
        <p:spPr>
          <a:xfrm rot="5400000" flipV="1">
            <a:off x="6263611" y="3093318"/>
            <a:ext cx="1685365" cy="1915196"/>
          </a:xfrm>
          <a:prstGeom prst="uturnArrow">
            <a:avLst>
              <a:gd name="adj1" fmla="val 25743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49030" y="438411"/>
            <a:ext cx="6413326" cy="3419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20" y="2133864"/>
            <a:ext cx="2247900" cy="1816100"/>
          </a:xfrm>
          <a:prstGeom prst="rect">
            <a:avLst/>
          </a:prstGeom>
        </p:spPr>
      </p:pic>
      <p:sp>
        <p:nvSpPr>
          <p:cNvPr id="10" name="Demi-tour 9"/>
          <p:cNvSpPr/>
          <p:nvPr/>
        </p:nvSpPr>
        <p:spPr>
          <a:xfrm>
            <a:off x="4175428" y="1190230"/>
            <a:ext cx="1685365" cy="1326776"/>
          </a:xfrm>
          <a:prstGeom prst="utur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28810"/>
              </p:ext>
            </p:extLst>
          </p:nvPr>
        </p:nvGraphicFramePr>
        <p:xfrm>
          <a:off x="1370776" y="616006"/>
          <a:ext cx="335256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071"/>
                <a:gridCol w="419071"/>
                <a:gridCol w="419071"/>
                <a:gridCol w="419071"/>
                <a:gridCol w="419071"/>
                <a:gridCol w="419071"/>
                <a:gridCol w="419071"/>
                <a:gridCol w="419071"/>
              </a:tblGrid>
              <a:tr h="36075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800052"/>
              </p:ext>
            </p:extLst>
          </p:nvPr>
        </p:nvGraphicFramePr>
        <p:xfrm>
          <a:off x="955939" y="1378120"/>
          <a:ext cx="328776" cy="3703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776"/>
              </a:tblGrid>
              <a:tr h="46292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92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92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92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92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92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92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92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96863"/>
              </p:ext>
            </p:extLst>
          </p:nvPr>
        </p:nvGraphicFramePr>
        <p:xfrm>
          <a:off x="1370775" y="1108708"/>
          <a:ext cx="3352568" cy="3878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071"/>
                <a:gridCol w="419071"/>
                <a:gridCol w="419071"/>
                <a:gridCol w="419071"/>
                <a:gridCol w="419071"/>
                <a:gridCol w="419071"/>
                <a:gridCol w="419071"/>
                <a:gridCol w="419071"/>
              </a:tblGrid>
              <a:tr h="4848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848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8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848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8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848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848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4848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1564"/>
              </p:ext>
            </p:extLst>
          </p:nvPr>
        </p:nvGraphicFramePr>
        <p:xfrm>
          <a:off x="7975634" y="616006"/>
          <a:ext cx="335256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071"/>
                <a:gridCol w="419071"/>
                <a:gridCol w="419071"/>
                <a:gridCol w="419071"/>
                <a:gridCol w="419071"/>
                <a:gridCol w="419071"/>
                <a:gridCol w="419071"/>
                <a:gridCol w="419071"/>
              </a:tblGrid>
              <a:tr h="36075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87246"/>
              </p:ext>
            </p:extLst>
          </p:nvPr>
        </p:nvGraphicFramePr>
        <p:xfrm>
          <a:off x="7560797" y="1378120"/>
          <a:ext cx="328776" cy="3703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776"/>
              </a:tblGrid>
              <a:tr h="46292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92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2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92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3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92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4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92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5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92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6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92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7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2921">
                <a:tc>
                  <a:txBody>
                    <a:bodyPr/>
                    <a:lstStyle/>
                    <a:p>
                      <a:r>
                        <a:rPr lang="fr-FR" b="1" dirty="0" smtClean="0"/>
                        <a:t>8</a:t>
                      </a:r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31437"/>
              </p:ext>
            </p:extLst>
          </p:nvPr>
        </p:nvGraphicFramePr>
        <p:xfrm>
          <a:off x="7975633" y="1108708"/>
          <a:ext cx="3352568" cy="3878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071"/>
                <a:gridCol w="419071"/>
                <a:gridCol w="419071"/>
                <a:gridCol w="419071"/>
                <a:gridCol w="419071"/>
                <a:gridCol w="419071"/>
                <a:gridCol w="419071"/>
                <a:gridCol w="419071"/>
              </a:tblGrid>
              <a:tr h="4848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8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8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8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8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848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848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48480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55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56440" y="651640"/>
            <a:ext cx="9921767" cy="5370787"/>
          </a:xfrm>
          <a:prstGeom prst="roundRect">
            <a:avLst>
              <a:gd name="adj" fmla="val 134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1448" y="1282261"/>
            <a:ext cx="2963918" cy="4120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834756" y="1282259"/>
            <a:ext cx="2674884" cy="412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856481" y="1282257"/>
            <a:ext cx="2774728" cy="41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755227" y="1671144"/>
            <a:ext cx="2380589" cy="451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Beam Search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134302" y="1650121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Ratio de Compression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177048" y="1650115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Agrégation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891861" y="1066064"/>
            <a:ext cx="20600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Extraction de motifs</a:t>
            </a:r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097514" y="1097594"/>
            <a:ext cx="21519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Evaluation de </a:t>
            </a:r>
            <a:r>
              <a:rPr lang="fr-FR" dirty="0" smtClean="0"/>
              <a:t>motifs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911653" y="1066064"/>
            <a:ext cx="25829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Post-traitement de motifs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725214" y="1523994"/>
            <a:ext cx="399393" cy="756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63060" y="1523994"/>
            <a:ext cx="10494576" cy="756751"/>
          </a:xfrm>
          <a:prstGeom prst="roundRect">
            <a:avLst/>
          </a:prstGeom>
          <a:solidFill>
            <a:srgbClr val="00B3BE">
              <a:alpha val="1333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558853" y="5776959"/>
            <a:ext cx="31110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 Moteur P-GraCE</a:t>
            </a:r>
            <a:endParaRPr lang="fr-FR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20722" y="1716970"/>
            <a:ext cx="107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Subdue :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744715" y="2554022"/>
            <a:ext cx="2391101" cy="451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Méthode de clustering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5134302" y="2543509"/>
            <a:ext cx="2086302" cy="641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principe du MDL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809297" y="2435407"/>
            <a:ext cx="315310" cy="857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8177048" y="2564523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Heuristique de sélection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73570" y="2435407"/>
            <a:ext cx="10494575" cy="857334"/>
          </a:xfrm>
          <a:prstGeom prst="roundRect">
            <a:avLst/>
          </a:prstGeom>
          <a:solidFill>
            <a:srgbClr val="92D050">
              <a:alpha val="1333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94448" y="2641885"/>
            <a:ext cx="107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VoG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1734205" y="3544264"/>
            <a:ext cx="2391101" cy="629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Parcours de la matrice d’adjacence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798785" y="3425649"/>
            <a:ext cx="315310" cy="857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91012" y="3411543"/>
            <a:ext cx="10494575" cy="857334"/>
          </a:xfrm>
          <a:prstGeom prst="roundRect">
            <a:avLst/>
          </a:prstGeom>
          <a:solidFill>
            <a:schemeClr val="accent2">
              <a:lumMod val="75000"/>
              <a:alpha val="1333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83938" y="3632127"/>
            <a:ext cx="107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GCUPM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99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56440" y="651640"/>
            <a:ext cx="9921767" cy="5370787"/>
          </a:xfrm>
          <a:prstGeom prst="roundRect">
            <a:avLst>
              <a:gd name="adj" fmla="val 134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1448" y="1282261"/>
            <a:ext cx="2963918" cy="4120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834756" y="1282259"/>
            <a:ext cx="2674884" cy="412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856481" y="1282257"/>
            <a:ext cx="2774728" cy="41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755227" y="1671144"/>
            <a:ext cx="2380589" cy="451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Beam Search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134302" y="1650121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Ratio de Compression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177048" y="1650115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Agrégation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891861" y="1066064"/>
            <a:ext cx="20600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Extraction de motifs</a:t>
            </a:r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097514" y="1097594"/>
            <a:ext cx="21519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Evaluation de </a:t>
            </a:r>
            <a:r>
              <a:rPr lang="fr-FR" dirty="0" smtClean="0"/>
              <a:t>motifs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911653" y="1066064"/>
            <a:ext cx="25829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Post-traitement de motifs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725214" y="1523994"/>
            <a:ext cx="399393" cy="756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63060" y="1523994"/>
            <a:ext cx="10494576" cy="756751"/>
          </a:xfrm>
          <a:prstGeom prst="roundRect">
            <a:avLst/>
          </a:prstGeom>
          <a:solidFill>
            <a:srgbClr val="00B3BE">
              <a:alpha val="1333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558853" y="5776959"/>
            <a:ext cx="31110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 Moteur P-GraCE</a:t>
            </a:r>
            <a:endParaRPr lang="fr-FR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20722" y="1716970"/>
            <a:ext cx="107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Subdue :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744715" y="2554022"/>
            <a:ext cx="2391101" cy="451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Méthode de clustering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5134302" y="2543509"/>
            <a:ext cx="2086302" cy="641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principe du MDL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809297" y="2435407"/>
            <a:ext cx="315310" cy="857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8177048" y="2564523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Heuristique de sélection</a:t>
            </a:r>
            <a:endParaRPr lang="fr-FR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73570" y="2435407"/>
            <a:ext cx="10494575" cy="857334"/>
          </a:xfrm>
          <a:prstGeom prst="roundRect">
            <a:avLst/>
          </a:prstGeom>
          <a:solidFill>
            <a:srgbClr val="92D050">
              <a:alpha val="1333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94448" y="2641885"/>
            <a:ext cx="107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VoG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1734205" y="3544264"/>
            <a:ext cx="2391101" cy="629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Parcours de la matrice d’adjacence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798785" y="3425649"/>
            <a:ext cx="315310" cy="857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91012" y="3411543"/>
            <a:ext cx="10494575" cy="857334"/>
          </a:xfrm>
          <a:prstGeom prst="roundRect">
            <a:avLst/>
          </a:prstGeom>
          <a:solidFill>
            <a:schemeClr val="accent2">
              <a:lumMod val="75000"/>
              <a:alpha val="1333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83938" y="3632127"/>
            <a:ext cx="107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GCUPM :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1744717" y="4603528"/>
            <a:ext cx="2391100" cy="451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MinHashing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5142180" y="4582506"/>
            <a:ext cx="2086302" cy="641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Gain en nombre d’arêtes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8177048" y="4582501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Encodage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09297" y="4460899"/>
            <a:ext cx="315310" cy="857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63060" y="4460899"/>
            <a:ext cx="10494575" cy="857334"/>
          </a:xfrm>
          <a:prstGeom prst="roundRect">
            <a:avLst/>
          </a:prstGeom>
          <a:solidFill>
            <a:srgbClr val="FF0000">
              <a:alpha val="1333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223352" y="4704900"/>
            <a:ext cx="107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DSM: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09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56440" y="651640"/>
            <a:ext cx="9921767" cy="5370787"/>
          </a:xfrm>
          <a:prstGeom prst="roundRect">
            <a:avLst>
              <a:gd name="adj" fmla="val 134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1448" y="1282261"/>
            <a:ext cx="2963918" cy="4120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834756" y="1282259"/>
            <a:ext cx="2674884" cy="412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856481" y="1282257"/>
            <a:ext cx="2774728" cy="41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755227" y="1671144"/>
            <a:ext cx="2380589" cy="451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Beam Search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744717" y="2480442"/>
            <a:ext cx="2391100" cy="451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MinHashing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744715" y="3384335"/>
            <a:ext cx="2391101" cy="451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Méthode de clustering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744715" y="4261950"/>
            <a:ext cx="2391101" cy="641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134302" y="1650121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Ratio de Compression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142180" y="2459420"/>
            <a:ext cx="2086302" cy="641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Gain en nombre d’arêtes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134302" y="3373822"/>
            <a:ext cx="2086302" cy="641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principe du MDL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177048" y="1650115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Agrégation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8177048" y="2459415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Encodage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8177048" y="3394836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Heuristique de sélection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891861" y="1066064"/>
            <a:ext cx="20600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Extraction de motifs</a:t>
            </a:r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097514" y="1097594"/>
            <a:ext cx="21519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Evaluation de </a:t>
            </a:r>
            <a:r>
              <a:rPr lang="fr-FR" dirty="0" smtClean="0"/>
              <a:t>motifs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911653" y="1066064"/>
            <a:ext cx="25829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Post-traitement de motifs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725214" y="1523994"/>
            <a:ext cx="399393" cy="2596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63060" y="1523994"/>
            <a:ext cx="10494576" cy="756751"/>
          </a:xfrm>
          <a:prstGeom prst="roundRect">
            <a:avLst/>
          </a:prstGeom>
          <a:solidFill>
            <a:srgbClr val="00B3BE">
              <a:alpha val="1333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558853" y="5776959"/>
            <a:ext cx="31110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 Moteur P-GraCE</a:t>
            </a:r>
            <a:endParaRPr lang="fr-FR" sz="24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63060" y="2337813"/>
            <a:ext cx="10494575" cy="857334"/>
          </a:xfrm>
          <a:prstGeom prst="roundRect">
            <a:avLst/>
          </a:prstGeom>
          <a:solidFill>
            <a:srgbClr val="FF0000">
              <a:alpha val="1333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73570" y="3265720"/>
            <a:ext cx="10494575" cy="857334"/>
          </a:xfrm>
          <a:prstGeom prst="roundRect">
            <a:avLst/>
          </a:prstGeom>
          <a:solidFill>
            <a:srgbClr val="92D050">
              <a:alpha val="1333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20722" y="1716970"/>
            <a:ext cx="107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Subdue :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223352" y="2581814"/>
            <a:ext cx="107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DSM: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94448" y="3472198"/>
            <a:ext cx="107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VoG</a:t>
            </a:r>
            <a:r>
              <a:rPr lang="fr-FR" dirty="0" smtClean="0"/>
              <a:t>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9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956440" y="651640"/>
            <a:ext cx="9921767" cy="5370787"/>
          </a:xfrm>
          <a:prstGeom prst="roundRect">
            <a:avLst>
              <a:gd name="adj" fmla="val 134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471448" y="1282261"/>
            <a:ext cx="2963918" cy="4120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834756" y="1282259"/>
            <a:ext cx="2674884" cy="4120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856481" y="1282257"/>
            <a:ext cx="2774728" cy="412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755227" y="1671144"/>
            <a:ext cx="2380589" cy="451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Beam Search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744717" y="2480442"/>
            <a:ext cx="2391100" cy="451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MinHashing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744715" y="3384335"/>
            <a:ext cx="2391101" cy="451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Méthode de clustering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744715" y="4261950"/>
            <a:ext cx="2391101" cy="641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134302" y="1650121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Ratio de Compression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5142180" y="2459420"/>
            <a:ext cx="2086302" cy="641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Gain en nombre d’arêtes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134302" y="3373822"/>
            <a:ext cx="2086302" cy="641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principe du MDL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177048" y="1650115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Agrégation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8177048" y="2459415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Encodage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8177048" y="3394836"/>
            <a:ext cx="2086302" cy="525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Heuristique de sélection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891861" y="1066064"/>
            <a:ext cx="20600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Extraction de motifs</a:t>
            </a:r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097514" y="1097594"/>
            <a:ext cx="21519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mtClean="0"/>
              <a:t>Evaluation de </a:t>
            </a:r>
            <a:r>
              <a:rPr lang="fr-FR" dirty="0" smtClean="0"/>
              <a:t>motifs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911653" y="1066064"/>
            <a:ext cx="25829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Post-traitement de motifs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725214" y="1523994"/>
            <a:ext cx="399393" cy="2596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63060" y="1523994"/>
            <a:ext cx="10494576" cy="756751"/>
          </a:xfrm>
          <a:prstGeom prst="roundRect">
            <a:avLst/>
          </a:prstGeom>
          <a:solidFill>
            <a:srgbClr val="00B3BE">
              <a:alpha val="1333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4558853" y="5776959"/>
            <a:ext cx="31110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 Moteur P-GraCE</a:t>
            </a:r>
            <a:endParaRPr lang="fr-FR" sz="2400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63060" y="2337813"/>
            <a:ext cx="10494575" cy="857334"/>
          </a:xfrm>
          <a:prstGeom prst="roundRect">
            <a:avLst/>
          </a:prstGeom>
          <a:solidFill>
            <a:srgbClr val="FF0000">
              <a:alpha val="1333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73570" y="3265720"/>
            <a:ext cx="10494575" cy="857334"/>
          </a:xfrm>
          <a:prstGeom prst="roundRect">
            <a:avLst/>
          </a:prstGeom>
          <a:solidFill>
            <a:srgbClr val="92D050">
              <a:alpha val="1333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20722" y="1716970"/>
            <a:ext cx="107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Subdue :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223352" y="2581814"/>
            <a:ext cx="107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DSM: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94448" y="3472198"/>
            <a:ext cx="107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VoG</a:t>
            </a:r>
            <a:r>
              <a:rPr lang="fr-FR" dirty="0" smtClean="0"/>
              <a:t>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035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51692" y="286438"/>
            <a:ext cx="11259238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Les méthodes de compression de graphes</a:t>
            </a:r>
            <a:endParaRPr lang="fr-FR" sz="2400" b="1" dirty="0"/>
          </a:p>
        </p:txBody>
      </p:sp>
      <p:cxnSp>
        <p:nvCxnSpPr>
          <p:cNvPr id="10" name="Connecteur droit 9"/>
          <p:cNvCxnSpPr>
            <a:stCxn id="4" idx="2"/>
          </p:cNvCxnSpPr>
          <p:nvPr/>
        </p:nvCxnSpPr>
        <p:spPr>
          <a:xfrm>
            <a:off x="6081311" y="760163"/>
            <a:ext cx="0" cy="363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947451" y="1123720"/>
            <a:ext cx="103007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936434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479495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1248223" y="1123720"/>
            <a:ext cx="0" cy="38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6081311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8631714" y="1123720"/>
            <a:ext cx="0" cy="38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156531" y="1498295"/>
            <a:ext cx="1581839" cy="57287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l’ordre des nœuds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947450" y="2071171"/>
            <a:ext cx="0" cy="3635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462710" y="2434728"/>
            <a:ext cx="987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60873" y="2423711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450554" y="2423711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5290391" y="1525836"/>
            <a:ext cx="1581839" cy="67202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l’étiquetage </a:t>
            </a:r>
            <a:r>
              <a:rPr lang="fr-FR" sz="1400" smtClean="0">
                <a:solidFill>
                  <a:schemeClr val="bg1">
                    <a:lumMod val="50000"/>
                  </a:schemeClr>
                </a:solidFill>
              </a:rPr>
              <a:t>des nœuds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2706933" y="1498295"/>
            <a:ext cx="1581839" cy="57287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l’agrégation 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Connecteur droit 36"/>
          <p:cNvCxnSpPr/>
          <p:nvPr/>
        </p:nvCxnSpPr>
        <p:spPr>
          <a:xfrm>
            <a:off x="3497852" y="2071171"/>
            <a:ext cx="0" cy="3635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3013112" y="2434728"/>
            <a:ext cx="987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3011275" y="2423711"/>
            <a:ext cx="0" cy="385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000956" y="2423711"/>
            <a:ext cx="0" cy="385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212083" y="2809302"/>
            <a:ext cx="527208" cy="199405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En utilisant la linéarisation du graphe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1097557" y="2798283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En utilisant le principe de similarité et de localité des graphes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H="1" flipV="1">
            <a:off x="930925" y="1121883"/>
            <a:ext cx="5150386" cy="1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2656670" y="2809300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Par le principe de la description minimale MDL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646351" y="2820319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Par similarité des attributs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7840794" y="1525836"/>
            <a:ext cx="1581839" cy="6720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Basées </a:t>
            </a:r>
            <a:r>
              <a:rPr lang="fr-FR" sz="1400" b="1" smtClean="0">
                <a:solidFill>
                  <a:sysClr val="windowText" lastClr="000000"/>
                </a:solidFill>
              </a:rPr>
              <a:t>sur l’extraction de motifs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0457303" y="1509311"/>
            <a:ext cx="1581839" cy="6720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Basées sur les arbres k2-trees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8651909" y="2208879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7072830" y="2401670"/>
            <a:ext cx="3515528" cy="1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7083846" y="2390653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10593980" y="2401667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à coins arrondis 56"/>
          <p:cNvSpPr/>
          <p:nvPr/>
        </p:nvSpPr>
        <p:spPr>
          <a:xfrm>
            <a:off x="6292926" y="2611144"/>
            <a:ext cx="1581839" cy="6720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Basées sur l’agrégation des motifs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9797439" y="2599208"/>
            <a:ext cx="1581839" cy="6720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Basées vocabulaire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9" name="Connecteur droit 58"/>
          <p:cNvCxnSpPr/>
          <p:nvPr/>
        </p:nvCxnSpPr>
        <p:spPr>
          <a:xfrm>
            <a:off x="10630700" y="3270167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945133" y="3490505"/>
            <a:ext cx="1434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9945133" y="3479486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1379278" y="3490505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10730432" y="3721858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les propriétés de la matrice d’adjacence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9296287" y="3721858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des méthodes de clustering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>
            <a:off x="7066050" y="3283006"/>
            <a:ext cx="0" cy="220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6380484" y="3503344"/>
            <a:ext cx="1434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380484" y="3492325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814629" y="3503344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angle à coins arrondis 71"/>
          <p:cNvSpPr/>
          <p:nvPr/>
        </p:nvSpPr>
        <p:spPr>
          <a:xfrm>
            <a:off x="7176800" y="3734697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Agrégation des nœuds des motifs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5742655" y="3734697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Agrégation des liens des motifs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Connecteur droit 73"/>
          <p:cNvCxnSpPr/>
          <p:nvPr/>
        </p:nvCxnSpPr>
        <p:spPr>
          <a:xfrm>
            <a:off x="6406635" y="4796686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H="1" flipV="1">
            <a:off x="5495908" y="5003831"/>
            <a:ext cx="1658223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5495908" y="5003831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>
            <a:off x="7143114" y="5003831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à coins arrondis 77"/>
          <p:cNvSpPr/>
          <p:nvPr/>
        </p:nvSpPr>
        <p:spPr>
          <a:xfrm>
            <a:off x="6476406" y="5246572"/>
            <a:ext cx="1407994" cy="103486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des règles de grammaire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4781450" y="5246572"/>
            <a:ext cx="1428916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des méthodes de clustering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8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51692" y="286438"/>
            <a:ext cx="11259238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Les méthodes de compression de graphes</a:t>
            </a:r>
            <a:endParaRPr lang="fr-FR" sz="2400" b="1" dirty="0"/>
          </a:p>
        </p:txBody>
      </p:sp>
      <p:cxnSp>
        <p:nvCxnSpPr>
          <p:cNvPr id="5" name="Connecteur droit 4"/>
          <p:cNvCxnSpPr>
            <a:stCxn id="6" idx="2"/>
          </p:cNvCxnSpPr>
          <p:nvPr/>
        </p:nvCxnSpPr>
        <p:spPr>
          <a:xfrm>
            <a:off x="6081311" y="760163"/>
            <a:ext cx="0" cy="363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>
            <a:off x="947451" y="1123720"/>
            <a:ext cx="103007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936434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3479495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1248223" y="1123720"/>
            <a:ext cx="0" cy="38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081311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8631714" y="1123720"/>
            <a:ext cx="0" cy="38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156531" y="1498295"/>
            <a:ext cx="1581839" cy="57287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l’ordre des nœuds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947450" y="2071171"/>
            <a:ext cx="0" cy="3635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462710" y="2434728"/>
            <a:ext cx="987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60873" y="2423711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450554" y="2423711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5290391" y="1525836"/>
            <a:ext cx="1581839" cy="67202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l’étiquetage </a:t>
            </a:r>
            <a:r>
              <a:rPr lang="fr-FR" sz="1400" smtClean="0">
                <a:solidFill>
                  <a:schemeClr val="bg1">
                    <a:lumMod val="50000"/>
                  </a:schemeClr>
                </a:solidFill>
              </a:rPr>
              <a:t>des nœuds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706933" y="1498295"/>
            <a:ext cx="1581839" cy="57287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l’agrégation 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3497852" y="2071171"/>
            <a:ext cx="0" cy="3635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013112" y="2434728"/>
            <a:ext cx="987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011275" y="2423711"/>
            <a:ext cx="0" cy="385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4000956" y="2423711"/>
            <a:ext cx="0" cy="385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à coins arrondis 22"/>
          <p:cNvSpPr/>
          <p:nvPr/>
        </p:nvSpPr>
        <p:spPr>
          <a:xfrm>
            <a:off x="212083" y="2809302"/>
            <a:ext cx="527208" cy="199405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En utilisant la linéarisation du graphe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1097557" y="2798283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En utilisant le principe de similarité et de localité des graphes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930925" y="1121883"/>
            <a:ext cx="5150386" cy="1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2656670" y="2809300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Par le principe de la description minimale MDL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3646351" y="2820319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Par similarité des attributs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7840794" y="1525836"/>
            <a:ext cx="1581839" cy="6720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Basées </a:t>
            </a:r>
            <a:r>
              <a:rPr lang="fr-FR" sz="1400" b="1" smtClean="0">
                <a:solidFill>
                  <a:sysClr val="windowText" lastClr="000000"/>
                </a:solidFill>
              </a:rPr>
              <a:t>sur l’extraction de motifs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10457303" y="1509311"/>
            <a:ext cx="1581839" cy="67202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Basées sur les arbres k2-trees</a:t>
            </a:r>
            <a:endParaRPr lang="fr-FR" sz="1400" b="1" dirty="0">
              <a:solidFill>
                <a:schemeClr val="bg1"/>
              </a:solidFill>
            </a:endParaRPr>
          </a:p>
        </p:txBody>
      </p:sp>
      <p:cxnSp>
        <p:nvCxnSpPr>
          <p:cNvPr id="30" name="Connecteur droit 29"/>
          <p:cNvCxnSpPr/>
          <p:nvPr/>
        </p:nvCxnSpPr>
        <p:spPr>
          <a:xfrm>
            <a:off x="8651909" y="2208879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7072830" y="2401670"/>
            <a:ext cx="3515528" cy="1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7083846" y="2390653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0593980" y="2401667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6292926" y="2611144"/>
            <a:ext cx="1581839" cy="6720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Basées sur l’agrégation des motifs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9797439" y="2599208"/>
            <a:ext cx="1581839" cy="6720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Basées vocabulaire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Connecteur droit 35"/>
          <p:cNvCxnSpPr/>
          <p:nvPr/>
        </p:nvCxnSpPr>
        <p:spPr>
          <a:xfrm>
            <a:off x="10630700" y="3270167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>
            <a:off x="9945133" y="3490505"/>
            <a:ext cx="1434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9945133" y="3479486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11379278" y="3490505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à coins arrondis 39"/>
          <p:cNvSpPr/>
          <p:nvPr/>
        </p:nvSpPr>
        <p:spPr>
          <a:xfrm>
            <a:off x="10730432" y="3721858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les propriétés de la matrice d’adjacence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9296287" y="3721858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des méthodes de clustering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Connecteur droit 41"/>
          <p:cNvCxnSpPr/>
          <p:nvPr/>
        </p:nvCxnSpPr>
        <p:spPr>
          <a:xfrm>
            <a:off x="7066050" y="3283006"/>
            <a:ext cx="0" cy="220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>
            <a:off x="6380484" y="3503344"/>
            <a:ext cx="1434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6380484" y="3492325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7814629" y="3503344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à coins arrondis 45"/>
          <p:cNvSpPr/>
          <p:nvPr/>
        </p:nvSpPr>
        <p:spPr>
          <a:xfrm>
            <a:off x="7176800" y="3734697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Agrégation des nœuds des motifs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5742655" y="3734697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Agrégation des liens des motifs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>
            <a:off x="6406635" y="4796686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 flipV="1">
            <a:off x="5495908" y="5003831"/>
            <a:ext cx="1658223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5495908" y="5003831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7143114" y="5003831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à coins arrondis 51"/>
          <p:cNvSpPr/>
          <p:nvPr/>
        </p:nvSpPr>
        <p:spPr>
          <a:xfrm>
            <a:off x="6476406" y="5246572"/>
            <a:ext cx="1407994" cy="103486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des règles de grammaire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4781450" y="5246572"/>
            <a:ext cx="1428916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des méthodes de clustering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0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51692" y="286438"/>
            <a:ext cx="11259238" cy="4737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Les méthodes de compression de graphes</a:t>
            </a:r>
            <a:endParaRPr lang="fr-FR" sz="2400" b="1" dirty="0"/>
          </a:p>
        </p:txBody>
      </p:sp>
      <p:cxnSp>
        <p:nvCxnSpPr>
          <p:cNvPr id="10" name="Connecteur droit 9"/>
          <p:cNvCxnSpPr>
            <a:stCxn id="4" idx="2"/>
          </p:cNvCxnSpPr>
          <p:nvPr/>
        </p:nvCxnSpPr>
        <p:spPr>
          <a:xfrm>
            <a:off x="6081311" y="760163"/>
            <a:ext cx="0" cy="363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947451" y="1123720"/>
            <a:ext cx="103007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936434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3479495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1248223" y="1123720"/>
            <a:ext cx="0" cy="38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6081311" y="1123720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8631714" y="1123720"/>
            <a:ext cx="0" cy="38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156531" y="1498295"/>
            <a:ext cx="1581839" cy="57287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l’ordre des nœuds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Connecteur droit 28"/>
          <p:cNvCxnSpPr/>
          <p:nvPr/>
        </p:nvCxnSpPr>
        <p:spPr>
          <a:xfrm>
            <a:off x="947450" y="2071171"/>
            <a:ext cx="0" cy="3635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462710" y="2434728"/>
            <a:ext cx="987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60873" y="2423711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1450554" y="2423711"/>
            <a:ext cx="0" cy="3855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5290391" y="1525836"/>
            <a:ext cx="1581839" cy="672028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l’étiquetage </a:t>
            </a:r>
            <a:r>
              <a:rPr lang="fr-FR" sz="1400" smtClean="0">
                <a:solidFill>
                  <a:schemeClr val="bg1">
                    <a:lumMod val="50000"/>
                  </a:schemeClr>
                </a:solidFill>
              </a:rPr>
              <a:t>des nœuds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2706933" y="1498295"/>
            <a:ext cx="1581839" cy="572876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Basées sur l’agrégation 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Connecteur droit 36"/>
          <p:cNvCxnSpPr/>
          <p:nvPr/>
        </p:nvCxnSpPr>
        <p:spPr>
          <a:xfrm>
            <a:off x="3497852" y="2071171"/>
            <a:ext cx="0" cy="3635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3013112" y="2434728"/>
            <a:ext cx="9878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3011275" y="2423711"/>
            <a:ext cx="0" cy="385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4000956" y="2423711"/>
            <a:ext cx="0" cy="385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212083" y="2809302"/>
            <a:ext cx="527208" cy="199405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En utilisant la linéarisation du graphe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1097557" y="2798283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En utilisant le principe de similarité et de localité des graphes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Connecteur droit 42"/>
          <p:cNvCxnSpPr/>
          <p:nvPr/>
        </p:nvCxnSpPr>
        <p:spPr>
          <a:xfrm flipH="1" flipV="1">
            <a:off x="930925" y="1121883"/>
            <a:ext cx="5150386" cy="18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/>
        </p:nvSpPr>
        <p:spPr>
          <a:xfrm>
            <a:off x="2656670" y="2809300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Par le principe de la description minimale MDL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646351" y="2820319"/>
            <a:ext cx="709209" cy="2005069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Par similarité des attributs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7840794" y="1525836"/>
            <a:ext cx="1581839" cy="672028"/>
          </a:xfrm>
          <a:prstGeom prst="roundRect">
            <a:avLst/>
          </a:prstGeom>
          <a:solidFill>
            <a:srgbClr val="006778"/>
          </a:solidFill>
          <a:ln>
            <a:solidFill>
              <a:srgbClr val="00677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Basées </a:t>
            </a:r>
            <a:r>
              <a:rPr lang="fr-FR" sz="1400" b="1" smtClean="0">
                <a:solidFill>
                  <a:schemeClr val="bg1"/>
                </a:solidFill>
              </a:rPr>
              <a:t>sur l’extraction de motifs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10457303" y="1509311"/>
            <a:ext cx="1581839" cy="6720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Basées sur les arbres k2-trees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8651909" y="2208879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 flipV="1">
            <a:off x="7072830" y="2401670"/>
            <a:ext cx="3515528" cy="110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7083846" y="2390653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10593980" y="2401667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à coins arrondis 56"/>
          <p:cNvSpPr/>
          <p:nvPr/>
        </p:nvSpPr>
        <p:spPr>
          <a:xfrm>
            <a:off x="6292926" y="2611144"/>
            <a:ext cx="1581839" cy="6720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Basées sur l’agrégation des motifs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9797439" y="2599208"/>
            <a:ext cx="1581839" cy="672028"/>
          </a:xfrm>
          <a:prstGeom prst="roundRect">
            <a:avLst/>
          </a:prstGeom>
          <a:solidFill>
            <a:srgbClr val="006778">
              <a:alpha val="74510"/>
            </a:srgb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Basées vocabulaire</a:t>
            </a:r>
            <a:endParaRPr lang="fr-FR" sz="1400" b="1" dirty="0">
              <a:solidFill>
                <a:schemeClr val="bg1"/>
              </a:solidFill>
            </a:endParaRPr>
          </a:p>
        </p:txBody>
      </p:sp>
      <p:cxnSp>
        <p:nvCxnSpPr>
          <p:cNvPr id="59" name="Connecteur droit 58"/>
          <p:cNvCxnSpPr/>
          <p:nvPr/>
        </p:nvCxnSpPr>
        <p:spPr>
          <a:xfrm>
            <a:off x="10630700" y="3270167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9945133" y="3490505"/>
            <a:ext cx="1434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9945133" y="3479486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>
            <a:off x="11379278" y="3490505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à coins arrondis 62"/>
          <p:cNvSpPr/>
          <p:nvPr/>
        </p:nvSpPr>
        <p:spPr>
          <a:xfrm>
            <a:off x="10730432" y="3721858"/>
            <a:ext cx="1319727" cy="1048427"/>
          </a:xfrm>
          <a:prstGeom prst="roundRect">
            <a:avLst/>
          </a:prstGeom>
          <a:solidFill>
            <a:srgbClr val="006778">
              <a:alpha val="59608"/>
            </a:srgb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En utilisant les propriétés de la matrice d’adjacence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9296287" y="3721858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des méthodes de clustering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>
            <a:off x="7066050" y="3283006"/>
            <a:ext cx="0" cy="220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6380484" y="3503344"/>
            <a:ext cx="1434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380484" y="3492325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7814629" y="3503344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angle à coins arrondis 71"/>
          <p:cNvSpPr/>
          <p:nvPr/>
        </p:nvSpPr>
        <p:spPr>
          <a:xfrm>
            <a:off x="7176800" y="3734697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Agrégation des nœuds des motifs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5742655" y="3734697"/>
            <a:ext cx="1319727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Agrégation des liens des motifs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Connecteur droit 73"/>
          <p:cNvCxnSpPr/>
          <p:nvPr/>
        </p:nvCxnSpPr>
        <p:spPr>
          <a:xfrm>
            <a:off x="6406635" y="4796686"/>
            <a:ext cx="0" cy="2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H="1" flipV="1">
            <a:off x="5495908" y="5003831"/>
            <a:ext cx="1658223" cy="11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5495908" y="5003831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>
            <a:off x="7143114" y="5003831"/>
            <a:ext cx="0" cy="21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à coins arrondis 77"/>
          <p:cNvSpPr/>
          <p:nvPr/>
        </p:nvSpPr>
        <p:spPr>
          <a:xfrm>
            <a:off x="6476406" y="5246572"/>
            <a:ext cx="1407994" cy="103486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des règles de grammaire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Rectangle à coins arrondis 78"/>
          <p:cNvSpPr/>
          <p:nvPr/>
        </p:nvSpPr>
        <p:spPr>
          <a:xfrm>
            <a:off x="4781450" y="5246572"/>
            <a:ext cx="1428916" cy="10484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En utilisant des méthodes de clustering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815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1688</Words>
  <Application>Microsoft Macintosh PowerPoint</Application>
  <PresentationFormat>Grand écran</PresentationFormat>
  <Paragraphs>973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BOUSBIAT HAFSA</dc:creator>
  <cp:lastModifiedBy>BOUSBIAT HAFSA</cp:lastModifiedBy>
  <cp:revision>20</cp:revision>
  <dcterms:created xsi:type="dcterms:W3CDTF">2019-06-17T08:14:14Z</dcterms:created>
  <dcterms:modified xsi:type="dcterms:W3CDTF">2019-06-24T12:50:58Z</dcterms:modified>
</cp:coreProperties>
</file>