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15"/>
  </p:normalViewPr>
  <p:slideViewPr>
    <p:cSldViewPr snapToGrid="0" snapToObjects="1">
      <p:cViewPr varScale="1">
        <p:scale>
          <a:sx n="105" d="100"/>
          <a:sy n="105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175D9-466C-FC42-9B9C-45BCB1DBB681}" type="doc">
      <dgm:prSet loTypeId="urn:microsoft.com/office/officeart/2005/8/layout/hierarchy6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233DBD2D-5645-C646-9EBD-124E6E693FE5}">
      <dgm:prSet phldrT="[Texte]" custT="1"/>
      <dgm:spPr/>
      <dgm:t>
        <a:bodyPr/>
        <a:lstStyle/>
        <a:p>
          <a:r>
            <a:rPr lang="fr-FR" sz="1200" dirty="0" smtClean="0"/>
            <a:t>Méthodes de compression basées sur l’extraction de Motifs</a:t>
          </a:r>
          <a:endParaRPr lang="fr-FR" sz="1200" dirty="0"/>
        </a:p>
      </dgm:t>
    </dgm:pt>
    <dgm:pt modelId="{F09E0E67-B25D-374D-B939-096E20FFC0E1}" type="sibTrans" cxnId="{F8B68903-FB24-C24A-A5A4-0D78B7AA1F43}">
      <dgm:prSet/>
      <dgm:spPr/>
      <dgm:t>
        <a:bodyPr/>
        <a:lstStyle/>
        <a:p>
          <a:endParaRPr lang="fr-FR" sz="1200"/>
        </a:p>
      </dgm:t>
    </dgm:pt>
    <dgm:pt modelId="{10D25740-8435-D449-A843-FD0FB2032792}" type="parTrans" cxnId="{F8B68903-FB24-C24A-A5A4-0D78B7AA1F43}">
      <dgm:prSet/>
      <dgm:spPr/>
      <dgm:t>
        <a:bodyPr/>
        <a:lstStyle/>
        <a:p>
          <a:endParaRPr lang="fr-FR" sz="1200"/>
        </a:p>
      </dgm:t>
    </dgm:pt>
    <dgm:pt modelId="{BF910C58-F1E4-E04A-BE95-0203F4D46DFE}" type="pres">
      <dgm:prSet presAssocID="{4FA175D9-466C-FC42-9B9C-45BCB1DBB68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FF8FB34-B21F-3649-A745-B81734DB0793}" type="pres">
      <dgm:prSet presAssocID="{4FA175D9-466C-FC42-9B9C-45BCB1DBB681}" presName="hierFlow" presStyleCnt="0"/>
      <dgm:spPr/>
    </dgm:pt>
    <dgm:pt modelId="{74FB30C9-C424-A044-AC89-6B8E27AB5B35}" type="pres">
      <dgm:prSet presAssocID="{4FA175D9-466C-FC42-9B9C-45BCB1DBB68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A71E7-7960-F740-BFA9-703BAF4F750D}" type="pres">
      <dgm:prSet presAssocID="{233DBD2D-5645-C646-9EBD-124E6E693FE5}" presName="Name14" presStyleCnt="0"/>
      <dgm:spPr/>
    </dgm:pt>
    <dgm:pt modelId="{E19D0E37-DD6D-CB46-806B-E3D4EA68EFEA}" type="pres">
      <dgm:prSet presAssocID="{233DBD2D-5645-C646-9EBD-124E6E693FE5}" presName="level1Shape" presStyleLbl="node0" presStyleIdx="0" presStyleCnt="1" custScaleX="1490772" custScaleY="56996" custLinFactNeighborX="698" custLinFactNeighborY="-2590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F9838C-1072-E640-B133-B16D85DAAD32}" type="pres">
      <dgm:prSet presAssocID="{233DBD2D-5645-C646-9EBD-124E6E693FE5}" presName="hierChild2" presStyleCnt="0"/>
      <dgm:spPr/>
    </dgm:pt>
    <dgm:pt modelId="{EE50C198-ECBF-8A4D-8503-0DC373074A31}" type="pres">
      <dgm:prSet presAssocID="{4FA175D9-466C-FC42-9B9C-45BCB1DBB681}" presName="bgShapesFlow" presStyleCnt="0"/>
      <dgm:spPr/>
    </dgm:pt>
  </dgm:ptLst>
  <dgm:cxnLst>
    <dgm:cxn modelId="{4B44F706-C71E-F74C-963F-74B43DB9F4F0}" type="presOf" srcId="{233DBD2D-5645-C646-9EBD-124E6E693FE5}" destId="{E19D0E37-DD6D-CB46-806B-E3D4EA68EFEA}" srcOrd="0" destOrd="0" presId="urn:microsoft.com/office/officeart/2005/8/layout/hierarchy6"/>
    <dgm:cxn modelId="{AEB1AA94-388E-AD40-8642-3BE888157214}" type="presOf" srcId="{4FA175D9-466C-FC42-9B9C-45BCB1DBB681}" destId="{BF910C58-F1E4-E04A-BE95-0203F4D46DFE}" srcOrd="0" destOrd="0" presId="urn:microsoft.com/office/officeart/2005/8/layout/hierarchy6"/>
    <dgm:cxn modelId="{F8B68903-FB24-C24A-A5A4-0D78B7AA1F43}" srcId="{4FA175D9-466C-FC42-9B9C-45BCB1DBB681}" destId="{233DBD2D-5645-C646-9EBD-124E6E693FE5}" srcOrd="0" destOrd="0" parTransId="{10D25740-8435-D449-A843-FD0FB2032792}" sibTransId="{F09E0E67-B25D-374D-B939-096E20FFC0E1}"/>
    <dgm:cxn modelId="{6EC098BC-0640-AD4F-8EE5-9230BEC27918}" type="presParOf" srcId="{BF910C58-F1E4-E04A-BE95-0203F4D46DFE}" destId="{2FF8FB34-B21F-3649-A745-B81734DB0793}" srcOrd="0" destOrd="0" presId="urn:microsoft.com/office/officeart/2005/8/layout/hierarchy6"/>
    <dgm:cxn modelId="{35A17C64-8EE4-9244-945A-117482E542BA}" type="presParOf" srcId="{2FF8FB34-B21F-3649-A745-B81734DB0793}" destId="{74FB30C9-C424-A044-AC89-6B8E27AB5B35}" srcOrd="0" destOrd="0" presId="urn:microsoft.com/office/officeart/2005/8/layout/hierarchy6"/>
    <dgm:cxn modelId="{73ED6C72-DA42-424E-8D89-4E19D0762719}" type="presParOf" srcId="{74FB30C9-C424-A044-AC89-6B8E27AB5B35}" destId="{A78A71E7-7960-F740-BFA9-703BAF4F750D}" srcOrd="0" destOrd="0" presId="urn:microsoft.com/office/officeart/2005/8/layout/hierarchy6"/>
    <dgm:cxn modelId="{A0CE1FF3-30FB-D740-9C49-9401122B7D14}" type="presParOf" srcId="{A78A71E7-7960-F740-BFA9-703BAF4F750D}" destId="{E19D0E37-DD6D-CB46-806B-E3D4EA68EFEA}" srcOrd="0" destOrd="0" presId="urn:microsoft.com/office/officeart/2005/8/layout/hierarchy6"/>
    <dgm:cxn modelId="{6E99B884-0065-C44B-AB32-27A413B56D6E}" type="presParOf" srcId="{A78A71E7-7960-F740-BFA9-703BAF4F750D}" destId="{6BF9838C-1072-E640-B133-B16D85DAAD32}" srcOrd="1" destOrd="0" presId="urn:microsoft.com/office/officeart/2005/8/layout/hierarchy6"/>
    <dgm:cxn modelId="{9F66FBA4-9A88-5D48-9AA0-FDAB4CD1454A}" type="presParOf" srcId="{BF910C58-F1E4-E04A-BE95-0203F4D46DFE}" destId="{EE50C198-ECBF-8A4D-8503-0DC373074A3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D0E37-DD6D-CB46-806B-E3D4EA68EFEA}">
      <dsp:nvSpPr>
        <dsp:cNvPr id="0" name=""/>
        <dsp:cNvSpPr/>
      </dsp:nvSpPr>
      <dsp:spPr>
        <a:xfrm>
          <a:off x="10213" y="554364"/>
          <a:ext cx="10910036" cy="278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Méthodes de compression basées sur l’extraction de Motifs</a:t>
          </a:r>
          <a:endParaRPr lang="fr-FR" sz="1200" kern="1200" dirty="0"/>
        </a:p>
      </dsp:txBody>
      <dsp:txXfrm>
        <a:off x="18358" y="562509"/>
        <a:ext cx="10893746" cy="261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91FA1-C348-FC47-B52B-56CB588C49A8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198CE-B989-454F-B59F-5B8F621B0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36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1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9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0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1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37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1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3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6BED-0F7D-664D-B329-5122EAE773E5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0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6BED-0F7D-664D-B329-5122EAE773E5}" type="datetimeFigureOut">
              <a:rPr lang="fr-FR" smtClean="0"/>
              <a:t>28/04/2019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F350-BE8F-A744-9EF2-428061D09E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02250"/>
              </p:ext>
            </p:extLst>
          </p:nvPr>
        </p:nvGraphicFramePr>
        <p:xfrm>
          <a:off x="10158246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65522"/>
              </p:ext>
            </p:extLst>
          </p:nvPr>
        </p:nvGraphicFramePr>
        <p:xfrm>
          <a:off x="8734095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1141"/>
              </p:ext>
            </p:extLst>
          </p:nvPr>
        </p:nvGraphicFramePr>
        <p:xfrm>
          <a:off x="7309944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88821"/>
              </p:ext>
            </p:extLst>
          </p:nvPr>
        </p:nvGraphicFramePr>
        <p:xfrm>
          <a:off x="5612521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39698"/>
              </p:ext>
            </p:extLst>
          </p:nvPr>
        </p:nvGraphicFramePr>
        <p:xfrm>
          <a:off x="4188370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23175"/>
              </p:ext>
            </p:extLst>
          </p:nvPr>
        </p:nvGraphicFramePr>
        <p:xfrm>
          <a:off x="2764219" y="867104"/>
          <a:ext cx="12927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93"/>
                <a:gridCol w="323193"/>
                <a:gridCol w="323193"/>
                <a:gridCol w="323193"/>
              </a:tblGrid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601"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7919539" y="2459421"/>
            <a:ext cx="353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111 100 100 001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010 100 010 111 0 0 1 0 1 0 0 0 0 0 1  0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525396" y="2469931"/>
            <a:ext cx="35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 =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L =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79224" y="2459421"/>
            <a:ext cx="353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111 111 111 001 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011 111 011 100 000 000 111 000 111 000 000 000 000 000 001 000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85082" y="2459421"/>
            <a:ext cx="353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 =</a:t>
            </a:r>
          </a:p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L =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111062" y="433134"/>
            <a:ext cx="354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 = 0	         t = 1		  t = 2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693557" y="433134"/>
            <a:ext cx="354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 = 0	         t = 1		  t = 2 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226674" y="3457907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Taille (T + L) = 60 bits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019383" y="3461585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charset="0"/>
                <a:ea typeface="Times New Roman" charset="0"/>
                <a:cs typeface="Times New Roman" charset="0"/>
              </a:rPr>
              <a:t>Taille (T + L) = 36 bits</a:t>
            </a:r>
            <a:endParaRPr lang="fr-FR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940921" y="2622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 New Roman" charset="0"/>
                <a:ea typeface="Times New Roman" charset="0"/>
                <a:cs typeface="Times New Roman" charset="0"/>
              </a:rPr>
              <a:t>Matrice Initiale </a:t>
            </a:r>
            <a:endParaRPr lang="fr-FR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392040" y="-15032"/>
            <a:ext cx="23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latin typeface="Times New Roman" charset="0"/>
                <a:ea typeface="Times New Roman" charset="0"/>
                <a:cs typeface="Times New Roman" charset="0"/>
              </a:rPr>
              <a:t>Matrice de Différence</a:t>
            </a:r>
            <a:endParaRPr lang="fr-FR" b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87630" y="2654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2219434" y="69227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fr-FR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991" y="74499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1600352" y="38499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9" name="Connecteur en arc 8"/>
          <p:cNvCxnSpPr>
            <a:stCxn id="4" idx="4"/>
            <a:endCxn id="6" idx="2"/>
          </p:cNvCxnSpPr>
          <p:nvPr/>
        </p:nvCxnSpPr>
        <p:spPr>
          <a:xfrm rot="16200000" flipH="1">
            <a:off x="511017" y="582021"/>
            <a:ext cx="299587" cy="3863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rc 9"/>
          <p:cNvCxnSpPr>
            <a:stCxn id="6" idx="1"/>
            <a:endCxn id="4" idx="6"/>
          </p:cNvCxnSpPr>
          <p:nvPr/>
        </p:nvCxnSpPr>
        <p:spPr>
          <a:xfrm rot="16200000" flipV="1">
            <a:off x="601017" y="492022"/>
            <a:ext cx="352308" cy="25908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7" idx="2"/>
            <a:endCxn id="6" idx="7"/>
          </p:cNvCxnSpPr>
          <p:nvPr/>
        </p:nvCxnSpPr>
        <p:spPr>
          <a:xfrm rot="10800000" flipV="1">
            <a:off x="1161270" y="564995"/>
            <a:ext cx="439082" cy="2327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6" idx="6"/>
            <a:endCxn id="7" idx="3"/>
          </p:cNvCxnSpPr>
          <p:nvPr/>
        </p:nvCxnSpPr>
        <p:spPr>
          <a:xfrm flipV="1">
            <a:off x="1213991" y="692275"/>
            <a:ext cx="439082" cy="2327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7" idx="6"/>
            <a:endCxn id="5" idx="0"/>
          </p:cNvCxnSpPr>
          <p:nvPr/>
        </p:nvCxnSpPr>
        <p:spPr>
          <a:xfrm>
            <a:off x="1960352" y="564996"/>
            <a:ext cx="439082" cy="1272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en arc 34"/>
          <p:cNvCxnSpPr>
            <a:stCxn id="5" idx="2"/>
            <a:endCxn id="7" idx="5"/>
          </p:cNvCxnSpPr>
          <p:nvPr/>
        </p:nvCxnSpPr>
        <p:spPr>
          <a:xfrm rot="10800000">
            <a:off x="1907632" y="692275"/>
            <a:ext cx="311803" cy="1800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stCxn id="5" idx="5"/>
            <a:endCxn id="5" idx="6"/>
          </p:cNvCxnSpPr>
          <p:nvPr/>
        </p:nvCxnSpPr>
        <p:spPr>
          <a:xfrm rot="5400000" flipH="1" flipV="1">
            <a:off x="2489433" y="909554"/>
            <a:ext cx="127279" cy="52721"/>
          </a:xfrm>
          <a:prstGeom prst="curvedConnector4">
            <a:avLst>
              <a:gd name="adj1" fmla="val -55873"/>
              <a:gd name="adj2" fmla="val 35418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7" idx="0"/>
            <a:endCxn id="7" idx="1"/>
          </p:cNvCxnSpPr>
          <p:nvPr/>
        </p:nvCxnSpPr>
        <p:spPr>
          <a:xfrm rot="16200000" flipH="1" flipV="1">
            <a:off x="1690352" y="347716"/>
            <a:ext cx="52721" cy="127279"/>
          </a:xfrm>
          <a:prstGeom prst="curvedConnector3">
            <a:avLst>
              <a:gd name="adj1" fmla="val -2342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Tableau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52648"/>
              </p:ext>
            </p:extLst>
          </p:nvPr>
        </p:nvGraphicFramePr>
        <p:xfrm>
          <a:off x="524408" y="1350292"/>
          <a:ext cx="1822305" cy="1413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100"/>
                <a:gridCol w="1359205"/>
              </a:tblGrid>
              <a:tr h="278817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Liste d’adjacence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94290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S1={1,</a:t>
                      </a:r>
                      <a:r>
                        <a:rPr lang="fr-FR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52248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S2={3}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82728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S3={2, 4} 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283779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S4={1,</a:t>
                      </a:r>
                      <a:r>
                        <a:rPr lang="fr-FR" sz="12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2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3, 4}</a:t>
                      </a:r>
                      <a:endParaRPr lang="fr-FR" sz="12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17964"/>
              </p:ext>
            </p:extLst>
          </p:nvPr>
        </p:nvGraphicFramePr>
        <p:xfrm>
          <a:off x="505516" y="3113433"/>
          <a:ext cx="180048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324"/>
                <a:gridCol w="360324"/>
                <a:gridCol w="360324"/>
                <a:gridCol w="359757"/>
                <a:gridCol w="359757"/>
              </a:tblGrid>
              <a:tr h="341330">
                <a:tc>
                  <a:txBody>
                    <a:bodyPr/>
                    <a:lstStyle/>
                    <a:p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654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au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96878"/>
              </p:ext>
            </p:extLst>
          </p:nvPr>
        </p:nvGraphicFramePr>
        <p:xfrm>
          <a:off x="2337532" y="3114969"/>
          <a:ext cx="719514" cy="18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757"/>
                <a:gridCol w="359757"/>
              </a:tblGrid>
              <a:tr h="345951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37071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au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76225"/>
              </p:ext>
            </p:extLst>
          </p:nvPr>
        </p:nvGraphicFramePr>
        <p:xfrm>
          <a:off x="3363824" y="736307"/>
          <a:ext cx="3269192" cy="4205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690"/>
                <a:gridCol w="432254"/>
                <a:gridCol w="440020"/>
                <a:gridCol w="442849"/>
                <a:gridCol w="451944"/>
                <a:gridCol w="441435"/>
              </a:tblGrid>
              <a:tr h="365635"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S1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S2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S3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S4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</a:tr>
              <a:tr h="45704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initialisation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043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algn="ctr"/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algn="ctr"/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02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</a:t>
                      </a:r>
                      <a:endParaRPr lang="fr-F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03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Itération</a:t>
                      </a:r>
                      <a:r>
                        <a:rPr lang="fr-FR" sz="1200" b="1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04</a:t>
                      </a:r>
                      <a:endParaRPr lang="fr-FR" sz="1200" b="1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h1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h2</a:t>
                      </a:r>
                      <a:endParaRPr lang="fr-FR" sz="1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fr-FR" b="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1" name="ZoneTexte 90"/>
          <p:cNvSpPr txBox="1"/>
          <p:nvPr/>
        </p:nvSpPr>
        <p:spPr>
          <a:xfrm>
            <a:off x="337004" y="4967911"/>
            <a:ext cx="206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Matrice Caractéristique</a:t>
            </a:r>
            <a:endParaRPr lang="fr-FR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243449" y="4967911"/>
            <a:ext cx="3509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Étape de calcul </a:t>
            </a:r>
            <a:r>
              <a:rPr lang="fr-FR" sz="1400" smtClean="0">
                <a:latin typeface="Times New Roman" charset="0"/>
                <a:ea typeface="Times New Roman" charset="0"/>
                <a:cs typeface="Times New Roman" charset="0"/>
              </a:rPr>
              <a:t>de la Matrice </a:t>
            </a:r>
            <a:r>
              <a:rPr lang="fr-FR" sz="1400" dirty="0" smtClean="0">
                <a:latin typeface="Times New Roman" charset="0"/>
                <a:ea typeface="Times New Roman" charset="0"/>
                <a:cs typeface="Times New Roman" charset="0"/>
              </a:rPr>
              <a:t>des Signatures</a:t>
            </a:r>
            <a:endParaRPr lang="fr-FR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14300"/>
            <a:ext cx="116967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9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017626658"/>
              </p:ext>
            </p:extLst>
          </p:nvPr>
        </p:nvGraphicFramePr>
        <p:xfrm>
          <a:off x="1061965" y="-84084"/>
          <a:ext cx="10920250" cy="163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er 5"/>
          <p:cNvGrpSpPr/>
          <p:nvPr/>
        </p:nvGrpSpPr>
        <p:grpSpPr>
          <a:xfrm rot="16200000">
            <a:off x="-2431110" y="3660103"/>
            <a:ext cx="5539025" cy="272396"/>
            <a:chOff x="5341183" y="654057"/>
            <a:chExt cx="5539025" cy="272396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5341183" y="654057"/>
              <a:ext cx="5539025" cy="27239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5349161" y="662035"/>
              <a:ext cx="5523069" cy="256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Agrégation</a:t>
              </a:r>
              <a:endParaRPr lang="fr-FR" sz="1200" kern="1200" dirty="0"/>
            </a:p>
          </p:txBody>
        </p:sp>
      </p:grpSp>
      <p:sp>
        <p:nvSpPr>
          <p:cNvPr id="7" name="Connecteur droit 5"/>
          <p:cNvSpPr/>
          <p:nvPr/>
        </p:nvSpPr>
        <p:spPr>
          <a:xfrm rot="16200000">
            <a:off x="-105872" y="4361300"/>
            <a:ext cx="1370446" cy="216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70446" y="0"/>
                </a:moveTo>
                <a:lnTo>
                  <a:pt x="1370446" y="108031"/>
                </a:lnTo>
                <a:lnTo>
                  <a:pt x="0" y="108031"/>
                </a:lnTo>
                <a:lnTo>
                  <a:pt x="0" y="216063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 dirty="0"/>
          </a:p>
        </p:txBody>
      </p:sp>
      <p:grpSp>
        <p:nvGrpSpPr>
          <p:cNvPr id="9" name="Grouper 8"/>
          <p:cNvGrpSpPr/>
          <p:nvPr/>
        </p:nvGrpSpPr>
        <p:grpSpPr>
          <a:xfrm rot="16200000">
            <a:off x="-583847" y="5023155"/>
            <a:ext cx="2774470" cy="262800"/>
            <a:chOff x="5353014" y="1142517"/>
            <a:chExt cx="2774470" cy="262800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5353014" y="1142517"/>
              <a:ext cx="2774470" cy="262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5360711" y="1150214"/>
              <a:ext cx="2759076" cy="2474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Des nœuds des motifs</a:t>
              </a:r>
              <a:endParaRPr lang="fr-FR" sz="1200" kern="1200" dirty="0"/>
            </a:p>
          </p:txBody>
        </p:sp>
      </p:grpSp>
      <p:sp>
        <p:nvSpPr>
          <p:cNvPr id="12" name="Connecteur droit 8"/>
          <p:cNvSpPr/>
          <p:nvPr/>
        </p:nvSpPr>
        <p:spPr>
          <a:xfrm rot="16200000">
            <a:off x="-155610" y="2952046"/>
            <a:ext cx="1482163" cy="20634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3173"/>
                </a:lnTo>
                <a:lnTo>
                  <a:pt x="1482163" y="103173"/>
                </a:lnTo>
                <a:lnTo>
                  <a:pt x="1482163" y="206347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er 12"/>
          <p:cNvGrpSpPr/>
          <p:nvPr/>
        </p:nvGrpSpPr>
        <p:grpSpPr>
          <a:xfrm rot="16200000">
            <a:off x="-470902" y="2185353"/>
            <a:ext cx="2563974" cy="262800"/>
            <a:chOff x="8310872" y="1132801"/>
            <a:chExt cx="2563974" cy="2628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8310872" y="1132801"/>
              <a:ext cx="2563974" cy="262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8318569" y="1140498"/>
              <a:ext cx="2548580" cy="2474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kern="1200" dirty="0" smtClean="0"/>
                <a:t>Des liens des motifs</a:t>
              </a:r>
              <a:endParaRPr lang="fr-FR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0314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332</Words>
  <Application>Microsoft Macintosh PowerPoint</Application>
  <PresentationFormat>Grand écran</PresentationFormat>
  <Paragraphs>228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BOUSBIAT HAFSA</dc:creator>
  <cp:lastModifiedBy>Utilisateur de Microsoft Office</cp:lastModifiedBy>
  <cp:revision>21</cp:revision>
  <dcterms:created xsi:type="dcterms:W3CDTF">2019-03-22T16:43:08Z</dcterms:created>
  <dcterms:modified xsi:type="dcterms:W3CDTF">2019-04-28T10:43:15Z</dcterms:modified>
</cp:coreProperties>
</file>