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9" r:id="rId5"/>
    <p:sldId id="268" r:id="rId6"/>
    <p:sldId id="269" r:id="rId7"/>
    <p:sldId id="270" r:id="rId8"/>
    <p:sldId id="273" r:id="rId9"/>
    <p:sldId id="274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C4C-File01\Teams\Centre%20for%20Cities\Research%20programme\Cities%20Outlook\2022%20Cities%20Outlook\Chapter%202\Data\Business%20Support%20Grants\21-11-30%20DRAFT%20Business%20grants%20impact%20on%20vacanc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C4C-File01\Teams\Centre%20for%20Cities\Research%20programme\Cities%20Outlook\2022%20Cities%20Outlook\Chapter%202\Data\Business%20Support%20Grants\21-11-30%20DRAFT%20Business%20grants%20impact%20on%20vacanci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C4C-File01\Teams\Centre%20for%20Cities\Research%20programme\Cities%20Outlook\2022%20Cities%20Outlook\Chapter%202\Data\Business%20Support%20Grants\21-11-30%20DRAFT%20Business%20grants%20impact%20on%20vacanci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C4C-File01\Teams\Centre%20for%20Cities\Research%20programme\Cities%20Outlook\2022%20Cities%20Outlook\Chapter%202\Data\Business%20Support%20Grants\21-11-30%20DRAFT%20Business%20grants%20impact%20on%20vacanci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C4C-File01\Teams\Centre%20for%20Cities\Research%20programme\Cities%20Outlook\2022%20Cities%20Outlook\Chapter%202\Data\Business%20Support%20Grants\21-11-30%20DRAFT%20Business%20grants%20impact%20on%20vacanci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C4C-File01\Teams\Centre%20for%20Cities\Research%20programme\Cities%20Outlook\2022%20Cities%20Outlook\Chapter%202\Data\Business%20Support%20Grants\21-11-30%20DRAFT%20Business%20grants%20impact%20on%20vacanci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Average Grant per Business Required to Close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'Rent to Grant Chart'!$L$2</c:f>
              <c:strCache>
                <c:ptCount val="1"/>
                <c:pt idx="0">
                  <c:v>Weak City Centre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'Rent to Grant Chart'!$C$3:$C$55</c:f>
              <c:strCache>
                <c:ptCount val="45"/>
                <c:pt idx="0">
                  <c:v>Blackpool</c:v>
                </c:pt>
                <c:pt idx="1">
                  <c:v>Wigan</c:v>
                </c:pt>
                <c:pt idx="2">
                  <c:v>Bradford</c:v>
                </c:pt>
                <c:pt idx="3">
                  <c:v>Blackburn</c:v>
                </c:pt>
                <c:pt idx="4">
                  <c:v>Burnley</c:v>
                </c:pt>
                <c:pt idx="5">
                  <c:v>Norwich</c:v>
                </c:pt>
                <c:pt idx="6">
                  <c:v>Huddersfield</c:v>
                </c:pt>
                <c:pt idx="7">
                  <c:v>Middlesbrough</c:v>
                </c:pt>
                <c:pt idx="8">
                  <c:v>Sunderland</c:v>
                </c:pt>
                <c:pt idx="9">
                  <c:v>Stoke</c:v>
                </c:pt>
                <c:pt idx="10">
                  <c:v>Hull</c:v>
                </c:pt>
                <c:pt idx="11">
                  <c:v>Plymouth</c:v>
                </c:pt>
                <c:pt idx="12">
                  <c:v>Barnsley</c:v>
                </c:pt>
                <c:pt idx="13">
                  <c:v>Mansfield</c:v>
                </c:pt>
                <c:pt idx="14">
                  <c:v>York</c:v>
                </c:pt>
                <c:pt idx="15">
                  <c:v>Newcastle</c:v>
                </c:pt>
                <c:pt idx="16">
                  <c:v>Birmingham</c:v>
                </c:pt>
                <c:pt idx="17">
                  <c:v>Doncaster</c:v>
                </c:pt>
                <c:pt idx="18">
                  <c:v>Leicester</c:v>
                </c:pt>
                <c:pt idx="19">
                  <c:v>Nottingham</c:v>
                </c:pt>
                <c:pt idx="20">
                  <c:v>Preston</c:v>
                </c:pt>
                <c:pt idx="21">
                  <c:v>Leeds</c:v>
                </c:pt>
                <c:pt idx="22">
                  <c:v>Southend</c:v>
                </c:pt>
                <c:pt idx="23">
                  <c:v>Coventry</c:v>
                </c:pt>
                <c:pt idx="24">
                  <c:v>Bristol</c:v>
                </c:pt>
                <c:pt idx="25">
                  <c:v>Bournemouth</c:v>
                </c:pt>
                <c:pt idx="26">
                  <c:v>Peterborough</c:v>
                </c:pt>
                <c:pt idx="27">
                  <c:v>Northampton</c:v>
                </c:pt>
                <c:pt idx="28">
                  <c:v>Portsmouth</c:v>
                </c:pt>
                <c:pt idx="29">
                  <c:v>Exeter</c:v>
                </c:pt>
                <c:pt idx="30">
                  <c:v>Chatham</c:v>
                </c:pt>
                <c:pt idx="31">
                  <c:v>Gloucester</c:v>
                </c:pt>
                <c:pt idx="32">
                  <c:v>Manchester</c:v>
                </c:pt>
                <c:pt idx="33">
                  <c:v>Luton</c:v>
                </c:pt>
                <c:pt idx="34">
                  <c:v>Oxford</c:v>
                </c:pt>
                <c:pt idx="35">
                  <c:v>Swindon</c:v>
                </c:pt>
                <c:pt idx="36">
                  <c:v>Derby</c:v>
                </c:pt>
                <c:pt idx="37">
                  <c:v>Aldershot</c:v>
                </c:pt>
                <c:pt idx="38">
                  <c:v>Cambridge</c:v>
                </c:pt>
                <c:pt idx="39">
                  <c:v>Reading</c:v>
                </c:pt>
                <c:pt idx="40">
                  <c:v>Ipswich</c:v>
                </c:pt>
                <c:pt idx="41">
                  <c:v>London</c:v>
                </c:pt>
                <c:pt idx="42">
                  <c:v>Crawley</c:v>
                </c:pt>
                <c:pt idx="43">
                  <c:v>Brighton</c:v>
                </c:pt>
                <c:pt idx="44">
                  <c:v>Southampton</c:v>
                </c:pt>
              </c:strCache>
            </c:strRef>
          </c:cat>
          <c:val>
            <c:numRef>
              <c:f>'Rent to Grant Chart'!$L$3:$L$55</c:f>
              <c:numCache>
                <c:formatCode>"£"#,##0.00</c:formatCode>
                <c:ptCount val="45"/>
                <c:pt idx="0">
                  <c:v>69104.751007556668</c:v>
                </c:pt>
                <c:pt idx="1">
                  <c:v>68146.898583569404</c:v>
                </c:pt>
                <c:pt idx="2">
                  <c:v>66317.307492537308</c:v>
                </c:pt>
                <c:pt idx="3">
                  <c:v>65555.863887850472</c:v>
                </c:pt>
                <c:pt idx="4">
                  <c:v>64968.686439024386</c:v>
                </c:pt>
                <c:pt idx="5">
                  <c:v>#N/A</c:v>
                </c:pt>
                <c:pt idx="6">
                  <c:v>57663.471031509122</c:v>
                </c:pt>
                <c:pt idx="7">
                  <c:v>57294.279323420073</c:v>
                </c:pt>
                <c:pt idx="8">
                  <c:v>56672.689682242992</c:v>
                </c:pt>
                <c:pt idx="9">
                  <c:v>56629.28723890063</c:v>
                </c:pt>
                <c:pt idx="10">
                  <c:v>56496.850619469034</c:v>
                </c:pt>
                <c:pt idx="11">
                  <c:v>#N/A</c:v>
                </c:pt>
                <c:pt idx="12">
                  <c:v>55984.517557251907</c:v>
                </c:pt>
                <c:pt idx="13">
                  <c:v>55881.095067729082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53792.394579945802</c:v>
                </c:pt>
                <c:pt idx="18">
                  <c:v>53404.42144560357</c:v>
                </c:pt>
                <c:pt idx="19">
                  <c:v>#N/A</c:v>
                </c:pt>
                <c:pt idx="20">
                  <c:v>53138.416296153846</c:v>
                </c:pt>
                <c:pt idx="21">
                  <c:v>#N/A</c:v>
                </c:pt>
                <c:pt idx="22">
                  <c:v>51260.018406708601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48389.229312252966</c:v>
                </c:pt>
                <c:pt idx="27">
                  <c:v>47052.0382987013</c:v>
                </c:pt>
                <c:pt idx="28">
                  <c:v>46340.955443408784</c:v>
                </c:pt>
                <c:pt idx="29">
                  <c:v>#N/A</c:v>
                </c:pt>
                <c:pt idx="30">
                  <c:v>44688.82111258278</c:v>
                </c:pt>
                <c:pt idx="31">
                  <c:v>#N/A</c:v>
                </c:pt>
                <c:pt idx="32">
                  <c:v>#N/A</c:v>
                </c:pt>
                <c:pt idx="33">
                  <c:v>43390.161999999997</c:v>
                </c:pt>
                <c:pt idx="34">
                  <c:v>#N/A</c:v>
                </c:pt>
                <c:pt idx="35">
                  <c:v>#N/A</c:v>
                </c:pt>
                <c:pt idx="36">
                  <c:v>40716.302432098761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37076.202826530614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5D-4735-A8A9-56EA90BFDA93}"/>
            </c:ext>
          </c:extLst>
        </c:ser>
        <c:ser>
          <c:idx val="1"/>
          <c:order val="1"/>
          <c:tx>
            <c:strRef>
              <c:f>'Rent to Grant Chart'!$M$2</c:f>
              <c:strCache>
                <c:ptCount val="1"/>
                <c:pt idx="0">
                  <c:v>Strong City Centre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'Rent to Grant Chart'!$C$3:$C$55</c:f>
              <c:strCache>
                <c:ptCount val="45"/>
                <c:pt idx="0">
                  <c:v>Blackpool</c:v>
                </c:pt>
                <c:pt idx="1">
                  <c:v>Wigan</c:v>
                </c:pt>
                <c:pt idx="2">
                  <c:v>Bradford</c:v>
                </c:pt>
                <c:pt idx="3">
                  <c:v>Blackburn</c:v>
                </c:pt>
                <c:pt idx="4">
                  <c:v>Burnley</c:v>
                </c:pt>
                <c:pt idx="5">
                  <c:v>Norwich</c:v>
                </c:pt>
                <c:pt idx="6">
                  <c:v>Huddersfield</c:v>
                </c:pt>
                <c:pt idx="7">
                  <c:v>Middlesbrough</c:v>
                </c:pt>
                <c:pt idx="8">
                  <c:v>Sunderland</c:v>
                </c:pt>
                <c:pt idx="9">
                  <c:v>Stoke</c:v>
                </c:pt>
                <c:pt idx="10">
                  <c:v>Hull</c:v>
                </c:pt>
                <c:pt idx="11">
                  <c:v>Plymouth</c:v>
                </c:pt>
                <c:pt idx="12">
                  <c:v>Barnsley</c:v>
                </c:pt>
                <c:pt idx="13">
                  <c:v>Mansfield</c:v>
                </c:pt>
                <c:pt idx="14">
                  <c:v>York</c:v>
                </c:pt>
                <c:pt idx="15">
                  <c:v>Newcastle</c:v>
                </c:pt>
                <c:pt idx="16">
                  <c:v>Birmingham</c:v>
                </c:pt>
                <c:pt idx="17">
                  <c:v>Doncaster</c:v>
                </c:pt>
                <c:pt idx="18">
                  <c:v>Leicester</c:v>
                </c:pt>
                <c:pt idx="19">
                  <c:v>Nottingham</c:v>
                </c:pt>
                <c:pt idx="20">
                  <c:v>Preston</c:v>
                </c:pt>
                <c:pt idx="21">
                  <c:v>Leeds</c:v>
                </c:pt>
                <c:pt idx="22">
                  <c:v>Southend</c:v>
                </c:pt>
                <c:pt idx="23">
                  <c:v>Coventry</c:v>
                </c:pt>
                <c:pt idx="24">
                  <c:v>Bristol</c:v>
                </c:pt>
                <c:pt idx="25">
                  <c:v>Bournemouth</c:v>
                </c:pt>
                <c:pt idx="26">
                  <c:v>Peterborough</c:v>
                </c:pt>
                <c:pt idx="27">
                  <c:v>Northampton</c:v>
                </c:pt>
                <c:pt idx="28">
                  <c:v>Portsmouth</c:v>
                </c:pt>
                <c:pt idx="29">
                  <c:v>Exeter</c:v>
                </c:pt>
                <c:pt idx="30">
                  <c:v>Chatham</c:v>
                </c:pt>
                <c:pt idx="31">
                  <c:v>Gloucester</c:v>
                </c:pt>
                <c:pt idx="32">
                  <c:v>Manchester</c:v>
                </c:pt>
                <c:pt idx="33">
                  <c:v>Luton</c:v>
                </c:pt>
                <c:pt idx="34">
                  <c:v>Oxford</c:v>
                </c:pt>
                <c:pt idx="35">
                  <c:v>Swindon</c:v>
                </c:pt>
                <c:pt idx="36">
                  <c:v>Derby</c:v>
                </c:pt>
                <c:pt idx="37">
                  <c:v>Aldershot</c:v>
                </c:pt>
                <c:pt idx="38">
                  <c:v>Cambridge</c:v>
                </c:pt>
                <c:pt idx="39">
                  <c:v>Reading</c:v>
                </c:pt>
                <c:pt idx="40">
                  <c:v>Ipswich</c:v>
                </c:pt>
                <c:pt idx="41">
                  <c:v>London</c:v>
                </c:pt>
                <c:pt idx="42">
                  <c:v>Crawley</c:v>
                </c:pt>
                <c:pt idx="43">
                  <c:v>Brighton</c:v>
                </c:pt>
                <c:pt idx="44">
                  <c:v>Southampton</c:v>
                </c:pt>
              </c:strCache>
            </c:strRef>
          </c:cat>
          <c:val>
            <c:numRef>
              <c:f>'Rent to Grant Chart'!$M$3:$M$55</c:f>
              <c:numCache>
                <c:formatCode>"£"#,##0.00</c:formatCode>
                <c:ptCount val="45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58373.570763033174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56280.341641337385</c:v>
                </c:pt>
                <c:pt idx="12">
                  <c:v>#N/A</c:v>
                </c:pt>
                <c:pt idx="13">
                  <c:v>#N/A</c:v>
                </c:pt>
                <c:pt idx="14">
                  <c:v>55037.041484848487</c:v>
                </c:pt>
                <c:pt idx="15">
                  <c:v>54267.180584953501</c:v>
                </c:pt>
                <c:pt idx="16">
                  <c:v>53980.323292581976</c:v>
                </c:pt>
                <c:pt idx="17">
                  <c:v>#N/A</c:v>
                </c:pt>
                <c:pt idx="18">
                  <c:v>#N/A</c:v>
                </c:pt>
                <c:pt idx="19">
                  <c:v>53241.549408138097</c:v>
                </c:pt>
                <c:pt idx="20">
                  <c:v>#N/A</c:v>
                </c:pt>
                <c:pt idx="21">
                  <c:v>52788.12061981982</c:v>
                </c:pt>
                <c:pt idx="22">
                  <c:v>#N/A</c:v>
                </c:pt>
                <c:pt idx="23">
                  <c:v>51074.71068493151</c:v>
                </c:pt>
                <c:pt idx="24">
                  <c:v>49368.982165863068</c:v>
                </c:pt>
                <c:pt idx="25">
                  <c:v>49057.307190258754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45906.655707762555</c:v>
                </c:pt>
                <c:pt idx="30">
                  <c:v>#N/A</c:v>
                </c:pt>
                <c:pt idx="31">
                  <c:v>44454.78447457627</c:v>
                </c:pt>
                <c:pt idx="32">
                  <c:v>43444.22556873563</c:v>
                </c:pt>
                <c:pt idx="33">
                  <c:v>#N/A</c:v>
                </c:pt>
                <c:pt idx="34">
                  <c:v>43273.045870722432</c:v>
                </c:pt>
                <c:pt idx="35">
                  <c:v>43183.662561151075</c:v>
                </c:pt>
                <c:pt idx="36">
                  <c:v>#N/A</c:v>
                </c:pt>
                <c:pt idx="37">
                  <c:v>39616.264673684207</c:v>
                </c:pt>
                <c:pt idx="38">
                  <c:v>39260.498805970157</c:v>
                </c:pt>
                <c:pt idx="39">
                  <c:v>39112.163134782611</c:v>
                </c:pt>
                <c:pt idx="40">
                  <c:v>#N/A</c:v>
                </c:pt>
                <c:pt idx="41">
                  <c:v>36444.709180777347</c:v>
                </c:pt>
                <c:pt idx="42">
                  <c:v>32992.1796875</c:v>
                </c:pt>
                <c:pt idx="43">
                  <c:v>29852.925837573384</c:v>
                </c:pt>
                <c:pt idx="44">
                  <c:v>23465.918295973883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5D-4735-A8A9-56EA90BFDA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5969504"/>
        <c:axId val="1799048352"/>
      </c:barChart>
      <c:catAx>
        <c:axId val="62596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9048352"/>
        <c:crosses val="autoZero"/>
        <c:auto val="1"/>
        <c:lblAlgn val="ctr"/>
        <c:lblOffset val="100"/>
        <c:noMultiLvlLbl val="0"/>
      </c:catAx>
      <c:valAx>
        <c:axId val="179904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£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69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Grant to Rent Weekly Shortfall</a:t>
            </a:r>
            <a:r>
              <a:rPr lang="en-GB" baseline="0" dirty="0"/>
              <a:t> &amp; Percentage Increase in Vacancy Rate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9590851449932763E-2"/>
          <c:y val="0.12326428123038292"/>
          <c:w val="0.92489070226593995"/>
          <c:h val="0.78362797870605161"/>
        </c:manualLayout>
      </c:layout>
      <c:scatterChart>
        <c:scatterStyle val="lineMarker"/>
        <c:varyColors val="0"/>
        <c:ser>
          <c:idx val="0"/>
          <c:order val="0"/>
          <c:tx>
            <c:strRef>
              <c:f>'Rent to Grant Chart'!$J$2</c:f>
              <c:strCache>
                <c:ptCount val="1"/>
                <c:pt idx="0">
                  <c:v>Weak City Centre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0FEA2E62-2F7D-4CD1-B359-A58DDACE1E55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71E9-4203-8A56-68298367318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18355BF-18AA-41FE-8B13-1575B786AD8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71E9-4203-8A56-68298367318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834069D-9962-49CE-AD59-4C5182F980D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71E9-4203-8A56-68298367318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0C15CE2-29CC-4A8F-ACCD-6E25BACACD9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71E9-4203-8A56-68298367318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0B6E48B-16A5-4B6A-BAB2-1B0E0CC7906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71E9-4203-8A56-68298367318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1E9-4203-8A56-68298367318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93F201C-FF7F-42F0-B313-D2BA0A5B046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71E9-4203-8A56-68298367318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4D5F323-16EA-4396-9915-720E01438F8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71E9-4203-8A56-682983673185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47B87036-659B-4DAD-87D5-C52732D6656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71E9-4203-8A56-68298367318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AA3A6F88-A2CF-4504-84C1-2A47EE67587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71E9-4203-8A56-682983673185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FFD37086-470A-4CB9-AF3A-E2003D79FEE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71E9-4203-8A56-682983673185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1E9-4203-8A56-682983673185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9AAB0DD3-BE02-4A2D-956C-E7A212DF97D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71E9-4203-8A56-682983673185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6BB253FA-692C-4777-87FE-32A9CA2C221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71E9-4203-8A56-682983673185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71E9-4203-8A56-682983673185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1E9-4203-8A56-682983673185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1E9-4203-8A56-682983673185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60C6DDFD-3439-441D-9CAB-54C0F382057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71E9-4203-8A56-682983673185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F9E13711-B3C0-4408-943F-A3A4BEB62EC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71E9-4203-8A56-682983673185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1E9-4203-8A56-682983673185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C6682BC6-F47B-41B5-8469-B84D55412EB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71E9-4203-8A56-682983673185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1E9-4203-8A56-682983673185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F9B8126B-36F0-4252-BDCF-785FDB5026A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71E9-4203-8A56-682983673185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1E9-4203-8A56-682983673185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1E9-4203-8A56-682983673185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1E9-4203-8A56-682983673185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C0B05B0C-C3BA-4320-8555-8D05CAFF160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71E9-4203-8A56-682983673185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3A29B012-40C2-4805-815A-32D27D76B94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71E9-4203-8A56-682983673185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55D412EA-1231-4D41-B5AB-73238771A31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71E9-4203-8A56-682983673185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71E9-4203-8A56-682983673185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E2270A4E-8052-44C0-B74E-0851A92490A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71E9-4203-8A56-682983673185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71E9-4203-8A56-682983673185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1E9-4203-8A56-682983673185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924E67E6-7A6A-42D1-A2F3-90A2E72AE33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71E9-4203-8A56-682983673185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71E9-4203-8A56-682983673185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71E9-4203-8A56-682983673185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9FF40A2C-F990-4C2E-976C-1999AF7971F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71E9-4203-8A56-682983673185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71E9-4203-8A56-682983673185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71E9-4203-8A56-682983673185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71E9-4203-8A56-682983673185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A60A8EB1-DAD5-4A75-9A66-6275B95D589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71E9-4203-8A56-682983673185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71E9-4203-8A56-682983673185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71E9-4203-8A56-682983673185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71E9-4203-8A56-682983673185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71E9-4203-8A56-6829836731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'Rent to Grant Chart'!$I$3:$I$55</c:f>
              <c:numCache>
                <c:formatCode>0%</c:formatCode>
                <c:ptCount val="45"/>
                <c:pt idx="0">
                  <c:v>-5.654761904761909E-2</c:v>
                </c:pt>
                <c:pt idx="1">
                  <c:v>0.18430000000000002</c:v>
                </c:pt>
                <c:pt idx="2">
                  <c:v>-6.5253636891474754E-3</c:v>
                </c:pt>
                <c:pt idx="3">
                  <c:v>0.23980643803913337</c:v>
                </c:pt>
                <c:pt idx="4">
                  <c:v>3.257170636849778E-2</c:v>
                </c:pt>
                <c:pt idx="5">
                  <c:v>0.1152917262587685</c:v>
                </c:pt>
                <c:pt idx="6">
                  <c:v>0.23499999999999999</c:v>
                </c:pt>
                <c:pt idx="7">
                  <c:v>0.230155817290047</c:v>
                </c:pt>
                <c:pt idx="8">
                  <c:v>0.11139156664249961</c:v>
                </c:pt>
                <c:pt idx="9">
                  <c:v>0.21919442150656016</c:v>
                </c:pt>
                <c:pt idx="10">
                  <c:v>0.13395819508958193</c:v>
                </c:pt>
                <c:pt idx="11">
                  <c:v>0.43896963914922266</c:v>
                </c:pt>
                <c:pt idx="12">
                  <c:v>0.11499999999999994</c:v>
                </c:pt>
                <c:pt idx="13">
                  <c:v>5.6382641748495471E-2</c:v>
                </c:pt>
                <c:pt idx="14">
                  <c:v>0.49328208233507981</c:v>
                </c:pt>
                <c:pt idx="15">
                  <c:v>0.61089988492520142</c:v>
                </c:pt>
                <c:pt idx="16">
                  <c:v>0.45104760749100026</c:v>
                </c:pt>
                <c:pt idx="17">
                  <c:v>0.10031435557107915</c:v>
                </c:pt>
                <c:pt idx="18">
                  <c:v>0.22766249356885626</c:v>
                </c:pt>
                <c:pt idx="19">
                  <c:v>0.21974293481289023</c:v>
                </c:pt>
                <c:pt idx="20">
                  <c:v>0.14153053424308493</c:v>
                </c:pt>
                <c:pt idx="21">
                  <c:v>0.17000910146564982</c:v>
                </c:pt>
                <c:pt idx="22">
                  <c:v>0.12302003081664105</c:v>
                </c:pt>
                <c:pt idx="23">
                  <c:v>1.2798358354033963E-2</c:v>
                </c:pt>
                <c:pt idx="24">
                  <c:v>0.20302156552704656</c:v>
                </c:pt>
                <c:pt idx="25">
                  <c:v>0.29523809523809519</c:v>
                </c:pt>
                <c:pt idx="26">
                  <c:v>0.52323911382734889</c:v>
                </c:pt>
                <c:pt idx="27">
                  <c:v>0.33905187610173759</c:v>
                </c:pt>
                <c:pt idx="28">
                  <c:v>0.53655951960437986</c:v>
                </c:pt>
                <c:pt idx="29">
                  <c:v>0.10959012815934606</c:v>
                </c:pt>
                <c:pt idx="30">
                  <c:v>9.6448514630332813E-2</c:v>
                </c:pt>
                <c:pt idx="31">
                  <c:v>0.17647058823529402</c:v>
                </c:pt>
                <c:pt idx="32">
                  <c:v>0.19437242641451882</c:v>
                </c:pt>
                <c:pt idx="33">
                  <c:v>3.3015407190022113E-2</c:v>
                </c:pt>
                <c:pt idx="34">
                  <c:v>0.88698111966318005</c:v>
                </c:pt>
                <c:pt idx="35">
                  <c:v>0.3521681073863237</c:v>
                </c:pt>
                <c:pt idx="36">
                  <c:v>0.15954968944099396</c:v>
                </c:pt>
                <c:pt idx="37">
                  <c:v>-2.1200814111260844E-3</c:v>
                </c:pt>
                <c:pt idx="38">
                  <c:v>0.46576117713638915</c:v>
                </c:pt>
                <c:pt idx="39">
                  <c:v>0.30357317430833902</c:v>
                </c:pt>
                <c:pt idx="40">
                  <c:v>0.20800000000000007</c:v>
                </c:pt>
                <c:pt idx="41">
                  <c:v>0.44106414956765727</c:v>
                </c:pt>
                <c:pt idx="42">
                  <c:v>0.22382478632478647</c:v>
                </c:pt>
                <c:pt idx="43">
                  <c:v>0.30684145841868082</c:v>
                </c:pt>
                <c:pt idx="44">
                  <c:v>0.10700526770972554</c:v>
                </c:pt>
              </c:numCache>
            </c:numRef>
          </c:xVal>
          <c:yVal>
            <c:numRef>
              <c:f>'Rent to Grant Chart'!$J$3:$J$55</c:f>
              <c:numCache>
                <c:formatCode>"£"#,##0.00</c:formatCode>
                <c:ptCount val="45"/>
                <c:pt idx="0">
                  <c:v>575.88534798879073</c:v>
                </c:pt>
                <c:pt idx="1">
                  <c:v>481.64780383692062</c:v>
                </c:pt>
                <c:pt idx="2">
                  <c:v>413.62712763744639</c:v>
                </c:pt>
                <c:pt idx="3">
                  <c:v>389.6883332197059</c:v>
                </c:pt>
                <c:pt idx="4">
                  <c:v>363.32395936311855</c:v>
                </c:pt>
                <c:pt idx="5">
                  <c:v>#N/A</c:v>
                </c:pt>
                <c:pt idx="6">
                  <c:v>179.59816470539499</c:v>
                </c:pt>
                <c:pt idx="7">
                  <c:v>250.17054864652994</c:v>
                </c:pt>
                <c:pt idx="8">
                  <c:v>147.49921667165404</c:v>
                </c:pt>
                <c:pt idx="9">
                  <c:v>-67.878473604680266</c:v>
                </c:pt>
                <c:pt idx="10">
                  <c:v>136.43184268217487</c:v>
                </c:pt>
                <c:pt idx="11">
                  <c:v>#N/A</c:v>
                </c:pt>
                <c:pt idx="12">
                  <c:v>333.90290470569551</c:v>
                </c:pt>
                <c:pt idx="13">
                  <c:v>164.54708949511542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242.14281595544207</c:v>
                </c:pt>
                <c:pt idx="18">
                  <c:v>-79.347110319565672</c:v>
                </c:pt>
                <c:pt idx="19">
                  <c:v>#N/A</c:v>
                </c:pt>
                <c:pt idx="20">
                  <c:v>104.06245109167332</c:v>
                </c:pt>
                <c:pt idx="21">
                  <c:v>#N/A</c:v>
                </c:pt>
                <c:pt idx="22">
                  <c:v>124.69028620805034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-114.31115837050686</c:v>
                </c:pt>
                <c:pt idx="27">
                  <c:v>-190.24450792491075</c:v>
                </c:pt>
                <c:pt idx="28">
                  <c:v>-691.63307327427412</c:v>
                </c:pt>
                <c:pt idx="29">
                  <c:v>#N/A</c:v>
                </c:pt>
                <c:pt idx="30">
                  <c:v>154.49733003854897</c:v>
                </c:pt>
                <c:pt idx="31">
                  <c:v>#N/A</c:v>
                </c:pt>
                <c:pt idx="32">
                  <c:v>#N/A</c:v>
                </c:pt>
                <c:pt idx="33">
                  <c:v>115.65734463429453</c:v>
                </c:pt>
                <c:pt idx="34">
                  <c:v>#N/A</c:v>
                </c:pt>
                <c:pt idx="35">
                  <c:v>#N/A</c:v>
                </c:pt>
                <c:pt idx="36">
                  <c:v>-93.477425503427412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-21.522623835092077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'Rent to Grant Chart'!$C$3:$C$55</c15:f>
                <c15:dlblRangeCache>
                  <c:ptCount val="45"/>
                  <c:pt idx="0">
                    <c:v>Blackpool</c:v>
                  </c:pt>
                  <c:pt idx="1">
                    <c:v>Wigan</c:v>
                  </c:pt>
                  <c:pt idx="2">
                    <c:v>Bradford</c:v>
                  </c:pt>
                  <c:pt idx="3">
                    <c:v>Blackburn</c:v>
                  </c:pt>
                  <c:pt idx="4">
                    <c:v>Burnley</c:v>
                  </c:pt>
                  <c:pt idx="5">
                    <c:v>Norwich</c:v>
                  </c:pt>
                  <c:pt idx="6">
                    <c:v>Huddersfield</c:v>
                  </c:pt>
                  <c:pt idx="7">
                    <c:v>Middlesbrough</c:v>
                  </c:pt>
                  <c:pt idx="8">
                    <c:v>Sunderland</c:v>
                  </c:pt>
                  <c:pt idx="9">
                    <c:v>Stoke</c:v>
                  </c:pt>
                  <c:pt idx="10">
                    <c:v>Hull</c:v>
                  </c:pt>
                  <c:pt idx="11">
                    <c:v>Plymouth</c:v>
                  </c:pt>
                  <c:pt idx="12">
                    <c:v>Barnsley</c:v>
                  </c:pt>
                  <c:pt idx="13">
                    <c:v>Mansfield</c:v>
                  </c:pt>
                  <c:pt idx="14">
                    <c:v>York</c:v>
                  </c:pt>
                  <c:pt idx="15">
                    <c:v>Newcastle</c:v>
                  </c:pt>
                  <c:pt idx="16">
                    <c:v>Birmingham</c:v>
                  </c:pt>
                  <c:pt idx="17">
                    <c:v>Doncaster</c:v>
                  </c:pt>
                  <c:pt idx="18">
                    <c:v>Leicester</c:v>
                  </c:pt>
                  <c:pt idx="19">
                    <c:v>Nottingham</c:v>
                  </c:pt>
                  <c:pt idx="20">
                    <c:v>Preston</c:v>
                  </c:pt>
                  <c:pt idx="21">
                    <c:v>Leeds</c:v>
                  </c:pt>
                  <c:pt idx="22">
                    <c:v>Southend</c:v>
                  </c:pt>
                  <c:pt idx="23">
                    <c:v>Coventry</c:v>
                  </c:pt>
                  <c:pt idx="24">
                    <c:v>Bristol</c:v>
                  </c:pt>
                  <c:pt idx="25">
                    <c:v>Bournemouth</c:v>
                  </c:pt>
                  <c:pt idx="26">
                    <c:v>Peterborough</c:v>
                  </c:pt>
                  <c:pt idx="27">
                    <c:v>Northampton</c:v>
                  </c:pt>
                  <c:pt idx="28">
                    <c:v>Portsmouth</c:v>
                  </c:pt>
                  <c:pt idx="29">
                    <c:v>Exeter</c:v>
                  </c:pt>
                  <c:pt idx="30">
                    <c:v>Chatham</c:v>
                  </c:pt>
                  <c:pt idx="31">
                    <c:v>Gloucester</c:v>
                  </c:pt>
                  <c:pt idx="32">
                    <c:v>Manchester</c:v>
                  </c:pt>
                  <c:pt idx="33">
                    <c:v>Luton</c:v>
                  </c:pt>
                  <c:pt idx="34">
                    <c:v>Oxford</c:v>
                  </c:pt>
                  <c:pt idx="35">
                    <c:v>Swindon</c:v>
                  </c:pt>
                  <c:pt idx="36">
                    <c:v>Derby</c:v>
                  </c:pt>
                  <c:pt idx="37">
                    <c:v>Aldershot</c:v>
                  </c:pt>
                  <c:pt idx="38">
                    <c:v>Cambridge</c:v>
                  </c:pt>
                  <c:pt idx="39">
                    <c:v>Reading</c:v>
                  </c:pt>
                  <c:pt idx="40">
                    <c:v>Ipswich</c:v>
                  </c:pt>
                  <c:pt idx="41">
                    <c:v>London</c:v>
                  </c:pt>
                  <c:pt idx="42">
                    <c:v>Crawley</c:v>
                  </c:pt>
                  <c:pt idx="43">
                    <c:v>Brighton</c:v>
                  </c:pt>
                  <c:pt idx="44">
                    <c:v>Southampton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E-71E9-4203-8A56-682983673185}"/>
            </c:ext>
          </c:extLst>
        </c:ser>
        <c:ser>
          <c:idx val="1"/>
          <c:order val="1"/>
          <c:tx>
            <c:strRef>
              <c:f>'Rent to Grant Chart'!$K$2</c:f>
              <c:strCache>
                <c:ptCount val="1"/>
                <c:pt idx="0">
                  <c:v>Strong City Centre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71E9-4203-8A56-68298367318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71E9-4203-8A56-68298367318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71E9-4203-8A56-68298367318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71E9-4203-8A56-68298367318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71E9-4203-8A56-68298367318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9D3AC43F-6E9E-4F6E-BD0C-20112557A75F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71E9-4203-8A56-68298367318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71E9-4203-8A56-68298367318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71E9-4203-8A56-682983673185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71E9-4203-8A56-68298367318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71E9-4203-8A56-682983673185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71E9-4203-8A56-682983673185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50C0DC62-D9DD-4A80-A1AB-D4EBB2CBC99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71E9-4203-8A56-682983673185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71E9-4203-8A56-682983673185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71E9-4203-8A56-682983673185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78926C45-227C-469E-AADC-7C0C9628114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71E9-4203-8A56-682983673185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388694B5-AA6E-4EF2-8DD9-07A70797E5B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71E9-4203-8A56-682983673185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EA316490-3916-41AB-9F0A-CF615AF9240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71E9-4203-8A56-682983673185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0-71E9-4203-8A56-682983673185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71E9-4203-8A56-682983673185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3A2A6B1F-6414-467F-91BA-51E46A6FF9F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71E9-4203-8A56-682983673185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71E9-4203-8A56-682983673185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03283EA4-624E-4B12-AC55-2D985590931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71E9-4203-8A56-682983673185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71E9-4203-8A56-682983673185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FBB3BB2E-42FC-46F7-8F6A-7B73DC93175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71E9-4203-8A56-682983673185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5D5D9C10-ABDB-4D99-991E-6B4AE980C79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71E9-4203-8A56-682983673185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5FCDA81F-C803-497E-88A5-3F9F42809E0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71E9-4203-8A56-682983673185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71E9-4203-8A56-682983673185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A-71E9-4203-8A56-682983673185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71E9-4203-8A56-682983673185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45A898D6-CF37-4624-9C8B-6A83D29DFD4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71E9-4203-8A56-682983673185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71E9-4203-8A56-682983673185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F8F210A2-CCBD-47AB-B22D-41489938B51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71E9-4203-8A56-682983673185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17117E69-C125-47C3-B34A-B1920D1AD58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71E9-4203-8A56-682983673185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0-71E9-4203-8A56-682983673185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E8111858-A5B8-4FFE-9B92-675B9C29FC5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71E9-4203-8A56-682983673185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FD8BBDEC-75DD-4E28-B386-DEE8B9C5314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71E9-4203-8A56-682983673185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71E9-4203-8A56-682983673185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0F0403C8-C032-4975-8D87-2342E04A889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71E9-4203-8A56-682983673185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91F58EF1-8590-4B21-9EFB-C383E0F1073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71E9-4203-8A56-682983673185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08F58E1F-FACE-4530-A8CF-6E5366F4636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71E9-4203-8A56-682983673185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71E9-4203-8A56-682983673185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009451AC-AF58-469F-8119-3A6FC22B552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71E9-4203-8A56-682983673185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5B25A8CB-3953-456C-B8E6-58BCDDF3876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71E9-4203-8A56-682983673185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5220B64E-B5CB-4BF3-B08D-3B734DF22B0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71E9-4203-8A56-682983673185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9292F69D-FD8A-49BE-AF41-50D44301136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71E9-4203-8A56-6829836731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'Rent to Grant Chart'!$I$3:$I$55</c:f>
              <c:numCache>
                <c:formatCode>0%</c:formatCode>
                <c:ptCount val="45"/>
                <c:pt idx="0">
                  <c:v>-5.654761904761909E-2</c:v>
                </c:pt>
                <c:pt idx="1">
                  <c:v>0.18430000000000002</c:v>
                </c:pt>
                <c:pt idx="2">
                  <c:v>-6.5253636891474754E-3</c:v>
                </c:pt>
                <c:pt idx="3">
                  <c:v>0.23980643803913337</c:v>
                </c:pt>
                <c:pt idx="4">
                  <c:v>3.257170636849778E-2</c:v>
                </c:pt>
                <c:pt idx="5">
                  <c:v>0.1152917262587685</c:v>
                </c:pt>
                <c:pt idx="6">
                  <c:v>0.23499999999999999</c:v>
                </c:pt>
                <c:pt idx="7">
                  <c:v>0.230155817290047</c:v>
                </c:pt>
                <c:pt idx="8">
                  <c:v>0.11139156664249961</c:v>
                </c:pt>
                <c:pt idx="9">
                  <c:v>0.21919442150656016</c:v>
                </c:pt>
                <c:pt idx="10">
                  <c:v>0.13395819508958193</c:v>
                </c:pt>
                <c:pt idx="11">
                  <c:v>0.43896963914922266</c:v>
                </c:pt>
                <c:pt idx="12">
                  <c:v>0.11499999999999994</c:v>
                </c:pt>
                <c:pt idx="13">
                  <c:v>5.6382641748495471E-2</c:v>
                </c:pt>
                <c:pt idx="14">
                  <c:v>0.49328208233507981</c:v>
                </c:pt>
                <c:pt idx="15">
                  <c:v>0.61089988492520142</c:v>
                </c:pt>
                <c:pt idx="16">
                  <c:v>0.45104760749100026</c:v>
                </c:pt>
                <c:pt idx="17">
                  <c:v>0.10031435557107915</c:v>
                </c:pt>
                <c:pt idx="18">
                  <c:v>0.22766249356885626</c:v>
                </c:pt>
                <c:pt idx="19">
                  <c:v>0.21974293481289023</c:v>
                </c:pt>
                <c:pt idx="20">
                  <c:v>0.14153053424308493</c:v>
                </c:pt>
                <c:pt idx="21">
                  <c:v>0.17000910146564982</c:v>
                </c:pt>
                <c:pt idx="22">
                  <c:v>0.12302003081664105</c:v>
                </c:pt>
                <c:pt idx="23">
                  <c:v>1.2798358354033963E-2</c:v>
                </c:pt>
                <c:pt idx="24">
                  <c:v>0.20302156552704656</c:v>
                </c:pt>
                <c:pt idx="25">
                  <c:v>0.29523809523809519</c:v>
                </c:pt>
                <c:pt idx="26">
                  <c:v>0.52323911382734889</c:v>
                </c:pt>
                <c:pt idx="27">
                  <c:v>0.33905187610173759</c:v>
                </c:pt>
                <c:pt idx="28">
                  <c:v>0.53655951960437986</c:v>
                </c:pt>
                <c:pt idx="29">
                  <c:v>0.10959012815934606</c:v>
                </c:pt>
                <c:pt idx="30">
                  <c:v>9.6448514630332813E-2</c:v>
                </c:pt>
                <c:pt idx="31">
                  <c:v>0.17647058823529402</c:v>
                </c:pt>
                <c:pt idx="32">
                  <c:v>0.19437242641451882</c:v>
                </c:pt>
                <c:pt idx="33">
                  <c:v>3.3015407190022113E-2</c:v>
                </c:pt>
                <c:pt idx="34">
                  <c:v>0.88698111966318005</c:v>
                </c:pt>
                <c:pt idx="35">
                  <c:v>0.3521681073863237</c:v>
                </c:pt>
                <c:pt idx="36">
                  <c:v>0.15954968944099396</c:v>
                </c:pt>
                <c:pt idx="37">
                  <c:v>-2.1200814111260844E-3</c:v>
                </c:pt>
                <c:pt idx="38">
                  <c:v>0.46576117713638915</c:v>
                </c:pt>
                <c:pt idx="39">
                  <c:v>0.30357317430833902</c:v>
                </c:pt>
                <c:pt idx="40">
                  <c:v>0.20800000000000007</c:v>
                </c:pt>
                <c:pt idx="41">
                  <c:v>0.44106414956765727</c:v>
                </c:pt>
                <c:pt idx="42">
                  <c:v>0.22382478632478647</c:v>
                </c:pt>
                <c:pt idx="43">
                  <c:v>0.30684145841868082</c:v>
                </c:pt>
                <c:pt idx="44">
                  <c:v>0.10700526770972554</c:v>
                </c:pt>
              </c:numCache>
            </c:numRef>
          </c:xVal>
          <c:yVal>
            <c:numRef>
              <c:f>'Rent to Grant Chart'!$K$3:$K$55</c:f>
              <c:numCache>
                <c:formatCode>"£"#,##0.00</c:formatCode>
                <c:ptCount val="45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-110.18503592131492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-192.35143323209377</c:v>
                </c:pt>
                <c:pt idx="12">
                  <c:v>#N/A</c:v>
                </c:pt>
                <c:pt idx="13">
                  <c:v>#N/A</c:v>
                </c:pt>
                <c:pt idx="14">
                  <c:v>-212.66334124084858</c:v>
                </c:pt>
                <c:pt idx="15">
                  <c:v>-554.87724565675444</c:v>
                </c:pt>
                <c:pt idx="16">
                  <c:v>-977.21354013561017</c:v>
                </c:pt>
                <c:pt idx="17">
                  <c:v>#N/A</c:v>
                </c:pt>
                <c:pt idx="18">
                  <c:v>#N/A</c:v>
                </c:pt>
                <c:pt idx="19">
                  <c:v>-213.99640120108222</c:v>
                </c:pt>
                <c:pt idx="20">
                  <c:v>#N/A</c:v>
                </c:pt>
                <c:pt idx="21">
                  <c:v>-732.09375057238105</c:v>
                </c:pt>
                <c:pt idx="22">
                  <c:v>#N/A</c:v>
                </c:pt>
                <c:pt idx="23">
                  <c:v>-58.844731453375857</c:v>
                </c:pt>
                <c:pt idx="24">
                  <c:v>-143.37893961559553</c:v>
                </c:pt>
                <c:pt idx="25">
                  <c:v>-235.58984675848012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-564.11378350024836</c:v>
                </c:pt>
                <c:pt idx="30">
                  <c:v>#N/A</c:v>
                </c:pt>
                <c:pt idx="31">
                  <c:v>-79.864454376053914</c:v>
                </c:pt>
                <c:pt idx="32">
                  <c:v>-1087.3943256915713</c:v>
                </c:pt>
                <c:pt idx="33">
                  <c:v>#N/A</c:v>
                </c:pt>
                <c:pt idx="34">
                  <c:v>-1063.6478137610466</c:v>
                </c:pt>
                <c:pt idx="35">
                  <c:v>-81.176224992185894</c:v>
                </c:pt>
                <c:pt idx="36">
                  <c:v>#N/A</c:v>
                </c:pt>
                <c:pt idx="37">
                  <c:v>439.36445551997099</c:v>
                </c:pt>
                <c:pt idx="38">
                  <c:v>-1327.483944342581</c:v>
                </c:pt>
                <c:pt idx="39">
                  <c:v>-965.3178866220735</c:v>
                </c:pt>
                <c:pt idx="40">
                  <c:v>#N/A</c:v>
                </c:pt>
                <c:pt idx="41">
                  <c:v>-2137.1043965504123</c:v>
                </c:pt>
                <c:pt idx="42">
                  <c:v>-696.16501558970026</c:v>
                </c:pt>
                <c:pt idx="43">
                  <c:v>-548.6117832309011</c:v>
                </c:pt>
                <c:pt idx="44">
                  <c:v>-1329.1330428635567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'Rent to Grant Chart'!$C$3:$C$55</c15:f>
                <c15:dlblRangeCache>
                  <c:ptCount val="45"/>
                  <c:pt idx="0">
                    <c:v>Blackpool</c:v>
                  </c:pt>
                  <c:pt idx="1">
                    <c:v>Wigan</c:v>
                  </c:pt>
                  <c:pt idx="2">
                    <c:v>Bradford</c:v>
                  </c:pt>
                  <c:pt idx="3">
                    <c:v>Blackburn</c:v>
                  </c:pt>
                  <c:pt idx="4">
                    <c:v>Burnley</c:v>
                  </c:pt>
                  <c:pt idx="5">
                    <c:v>Norwich</c:v>
                  </c:pt>
                  <c:pt idx="6">
                    <c:v>Huddersfield</c:v>
                  </c:pt>
                  <c:pt idx="7">
                    <c:v>Middlesbrough</c:v>
                  </c:pt>
                  <c:pt idx="8">
                    <c:v>Sunderland</c:v>
                  </c:pt>
                  <c:pt idx="9">
                    <c:v>Stoke</c:v>
                  </c:pt>
                  <c:pt idx="10">
                    <c:v>Hull</c:v>
                  </c:pt>
                  <c:pt idx="11">
                    <c:v>Plymouth</c:v>
                  </c:pt>
                  <c:pt idx="12">
                    <c:v>Barnsley</c:v>
                  </c:pt>
                  <c:pt idx="13">
                    <c:v>Mansfield</c:v>
                  </c:pt>
                  <c:pt idx="14">
                    <c:v>York</c:v>
                  </c:pt>
                  <c:pt idx="15">
                    <c:v>Newcastle</c:v>
                  </c:pt>
                  <c:pt idx="16">
                    <c:v>Birmingham</c:v>
                  </c:pt>
                  <c:pt idx="17">
                    <c:v>Doncaster</c:v>
                  </c:pt>
                  <c:pt idx="18">
                    <c:v>Leicester</c:v>
                  </c:pt>
                  <c:pt idx="19">
                    <c:v>Nottingham</c:v>
                  </c:pt>
                  <c:pt idx="20">
                    <c:v>Preston</c:v>
                  </c:pt>
                  <c:pt idx="21">
                    <c:v>Leeds</c:v>
                  </c:pt>
                  <c:pt idx="22">
                    <c:v>Southend</c:v>
                  </c:pt>
                  <c:pt idx="23">
                    <c:v>Coventry</c:v>
                  </c:pt>
                  <c:pt idx="24">
                    <c:v>Bristol</c:v>
                  </c:pt>
                  <c:pt idx="25">
                    <c:v>Bournemouth</c:v>
                  </c:pt>
                  <c:pt idx="26">
                    <c:v>Peterborough</c:v>
                  </c:pt>
                  <c:pt idx="27">
                    <c:v>Northampton</c:v>
                  </c:pt>
                  <c:pt idx="28">
                    <c:v>Portsmouth</c:v>
                  </c:pt>
                  <c:pt idx="29">
                    <c:v>Exeter</c:v>
                  </c:pt>
                  <c:pt idx="30">
                    <c:v>Chatham</c:v>
                  </c:pt>
                  <c:pt idx="31">
                    <c:v>Gloucester</c:v>
                  </c:pt>
                  <c:pt idx="32">
                    <c:v>Manchester</c:v>
                  </c:pt>
                  <c:pt idx="33">
                    <c:v>Luton</c:v>
                  </c:pt>
                  <c:pt idx="34">
                    <c:v>Oxford</c:v>
                  </c:pt>
                  <c:pt idx="35">
                    <c:v>Swindon</c:v>
                  </c:pt>
                  <c:pt idx="36">
                    <c:v>Derby</c:v>
                  </c:pt>
                  <c:pt idx="37">
                    <c:v>Aldershot</c:v>
                  </c:pt>
                  <c:pt idx="38">
                    <c:v>Cambridge</c:v>
                  </c:pt>
                  <c:pt idx="39">
                    <c:v>Reading</c:v>
                  </c:pt>
                  <c:pt idx="40">
                    <c:v>Ipswich</c:v>
                  </c:pt>
                  <c:pt idx="41">
                    <c:v>London</c:v>
                  </c:pt>
                  <c:pt idx="42">
                    <c:v>Crawley</c:v>
                  </c:pt>
                  <c:pt idx="43">
                    <c:v>Brighton</c:v>
                  </c:pt>
                  <c:pt idx="44">
                    <c:v>Southampton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5D-71E9-4203-8A56-6829836731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4608800"/>
        <c:axId val="1866572000"/>
      </c:scatterChart>
      <c:valAx>
        <c:axId val="694608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Percentage Increase in Vacancies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572000"/>
        <c:crosses val="autoZero"/>
        <c:crossBetween val="midCat"/>
      </c:valAx>
      <c:valAx>
        <c:axId val="18665720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Weekly Grant to Rent Shortfall</a:t>
                </a:r>
              </a:p>
              <a:p>
                <a:pPr>
                  <a:defRPr/>
                </a:pP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£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6088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Grant to Rent Weekly Shortfall</a:t>
            </a:r>
            <a:r>
              <a:rPr lang="en-GB" baseline="0" dirty="0"/>
              <a:t> and Percentage Point Increase in Vacancies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'[21-11-30 DRAFT Business grants impact on vacancies.xlsx]Rent to Grant Chart'!$J$2</c:f>
              <c:strCache>
                <c:ptCount val="1"/>
                <c:pt idx="0">
                  <c:v>Weak City Centre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B26F5EDF-2551-46FB-A0C7-FEBD633E470F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13A-4E87-BE04-44C931CD057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2FD7F82-A14A-42A8-A670-1F609625A4EC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13A-4E87-BE04-44C931CD057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EF62C48-332D-4FB9-8370-3DCFCA8D3D2C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F13A-4E87-BE04-44C931CD057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642470B-A298-4DA6-83E3-B43DA5267AA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13A-4E87-BE04-44C931CD057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1169C5F-2CB2-4D47-9DF3-3D2E169F0A0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F13A-4E87-BE04-44C931CD057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13A-4E87-BE04-44C931CD057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379066F-BB45-482F-9F89-B52187C50AA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F13A-4E87-BE04-44C931CD057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D5E83AB-F96C-4C6A-839F-9943558A46B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13A-4E87-BE04-44C931CD057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DBA3EC3B-39C6-4F3C-B3F5-EA01DAA0378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F13A-4E87-BE04-44C931CD057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9C82B976-23A3-49C4-9235-3B1783843CCC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F13A-4E87-BE04-44C931CD057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7551DBE9-80B0-426E-8E7D-8AE86078AF9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F13A-4E87-BE04-44C931CD057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13A-4E87-BE04-44C931CD057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BA88232D-B3FA-46BF-A93C-45EFA3F4E5D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F13A-4E87-BE04-44C931CD057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0C36FF28-CE7D-40B4-A2F5-A5047F460AF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F13A-4E87-BE04-44C931CD057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F13A-4E87-BE04-44C931CD057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13A-4E87-BE04-44C931CD057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13A-4E87-BE04-44C931CD057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E7E7A3A1-00D4-4B0D-A8B9-7D97831ED08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F13A-4E87-BE04-44C931CD057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9FD18F17-2B46-4102-BF42-948AFB71DBC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F13A-4E87-BE04-44C931CD057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13A-4E87-BE04-44C931CD057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615F1136-A329-4B18-B40F-E9A84C77CDC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F13A-4E87-BE04-44C931CD057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13A-4E87-BE04-44C931CD057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6825F86C-C2A6-4B91-B9E7-E0BCD284564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F13A-4E87-BE04-44C931CD057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F13A-4E87-BE04-44C931CD057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13A-4E87-BE04-44C931CD057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13A-4E87-BE04-44C931CD057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10879FDB-F73E-4A71-8A63-7986B2FF1EDC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F13A-4E87-BE04-44C931CD057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F8D2497F-BC59-4CF3-9A0C-6ED728523D0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F13A-4E87-BE04-44C931CD057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3FC43D23-31A1-4CBC-A31C-B52376A97F8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F13A-4E87-BE04-44C931CD057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F13A-4E87-BE04-44C931CD057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ACF69783-0CE3-440E-9B28-E0AB7ED719E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F13A-4E87-BE04-44C931CD057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F13A-4E87-BE04-44C931CD057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F13A-4E87-BE04-44C931CD057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E14B6280-3CBB-4DF4-BBC8-9324E7922F1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F13A-4E87-BE04-44C931CD057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F13A-4E87-BE04-44C931CD057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F13A-4E87-BE04-44C931CD057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F9E0E418-9ECE-4824-B54A-C18808F41DB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F13A-4E87-BE04-44C931CD057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F13A-4E87-BE04-44C931CD057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F13A-4E87-BE04-44C931CD057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F13A-4E87-BE04-44C931CD057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4EE934DF-697E-44D2-BC45-0E130E120E9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F13A-4E87-BE04-44C931CD057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F13A-4E87-BE04-44C931CD057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F13A-4E87-BE04-44C931CD057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F13A-4E87-BE04-44C931CD057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F13A-4E87-BE04-44C931CD05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'[21-11-30 DRAFT Business grants impact on vacancies.xlsx]Rent to Grant Chart'!$H$3:$H$55</c:f>
              <c:numCache>
                <c:formatCode>General</c:formatCode>
                <c:ptCount val="45"/>
                <c:pt idx="0">
                  <c:v>-1.52220720044064</c:v>
                </c:pt>
                <c:pt idx="1">
                  <c:v>4.2919178082191785</c:v>
                </c:pt>
                <c:pt idx="2">
                  <c:v>-0.18108283098245437</c:v>
                </c:pt>
                <c:pt idx="3">
                  <c:v>5.0648773551368684</c:v>
                </c:pt>
                <c:pt idx="4">
                  <c:v>0.58656674604286252</c:v>
                </c:pt>
                <c:pt idx="5">
                  <c:v>1.6641070255155004</c:v>
                </c:pt>
                <c:pt idx="6">
                  <c:v>4.7128240109140513</c:v>
                </c:pt>
                <c:pt idx="7">
                  <c:v>4.3217031194200963</c:v>
                </c:pt>
                <c:pt idx="8">
                  <c:v>2.8015650044122644</c:v>
                </c:pt>
                <c:pt idx="9">
                  <c:v>5.2307759677701853</c:v>
                </c:pt>
                <c:pt idx="10">
                  <c:v>2.8168031464476009</c:v>
                </c:pt>
                <c:pt idx="11">
                  <c:v>5.8190312525572629</c:v>
                </c:pt>
                <c:pt idx="12">
                  <c:v>1.4439461883408065</c:v>
                </c:pt>
                <c:pt idx="13">
                  <c:v>1.0050818746470931</c:v>
                </c:pt>
                <c:pt idx="14">
                  <c:v>4.2762632356543691</c:v>
                </c:pt>
                <c:pt idx="15">
                  <c:v>7.6121594493834248</c:v>
                </c:pt>
                <c:pt idx="16">
                  <c:v>5.6755862630581113</c:v>
                </c:pt>
                <c:pt idx="17">
                  <c:v>2.1176130548780279</c:v>
                </c:pt>
                <c:pt idx="18">
                  <c:v>4.0127561816093369</c:v>
                </c:pt>
                <c:pt idx="19">
                  <c:v>3.1290714300031404</c:v>
                </c:pt>
                <c:pt idx="20">
                  <c:v>2.8109536662168253</c:v>
                </c:pt>
                <c:pt idx="21">
                  <c:v>2.8456459043606621</c:v>
                </c:pt>
                <c:pt idx="22">
                  <c:v>2.7286397812713616</c:v>
                </c:pt>
                <c:pt idx="23">
                  <c:v>0.19885052649242851</c:v>
                </c:pt>
                <c:pt idx="24">
                  <c:v>2.9363143865798786</c:v>
                </c:pt>
                <c:pt idx="25">
                  <c:v>3.6904761904761898</c:v>
                </c:pt>
                <c:pt idx="26">
                  <c:v>5.3690580709895883</c:v>
                </c:pt>
                <c:pt idx="27">
                  <c:v>6.2073297705172479</c:v>
                </c:pt>
                <c:pt idx="28">
                  <c:v>7.0307799120573922</c:v>
                </c:pt>
                <c:pt idx="29">
                  <c:v>1.2755797144955174</c:v>
                </c:pt>
                <c:pt idx="30">
                  <c:v>1.2751606501606503</c:v>
                </c:pt>
                <c:pt idx="31">
                  <c:v>3.2786885245901622</c:v>
                </c:pt>
                <c:pt idx="32">
                  <c:v>2.3690031413223291</c:v>
                </c:pt>
                <c:pt idx="33">
                  <c:v>0.50380653828929844</c:v>
                </c:pt>
                <c:pt idx="34">
                  <c:v>8.4325669827133307</c:v>
                </c:pt>
                <c:pt idx="35">
                  <c:v>5.4856955189023502</c:v>
                </c:pt>
                <c:pt idx="36">
                  <c:v>3.0809595202398832</c:v>
                </c:pt>
                <c:pt idx="37">
                  <c:v>-3.2502990275103727E-2</c:v>
                </c:pt>
                <c:pt idx="38">
                  <c:v>3.776441976781534</c:v>
                </c:pt>
                <c:pt idx="39">
                  <c:v>4.1628404238918417</c:v>
                </c:pt>
                <c:pt idx="40">
                  <c:v>3.9323383084577124</c:v>
                </c:pt>
                <c:pt idx="41">
                  <c:v>3.8809496973171509</c:v>
                </c:pt>
                <c:pt idx="42">
                  <c:v>2.719896137617658</c:v>
                </c:pt>
                <c:pt idx="43">
                  <c:v>3.068414584186808</c:v>
                </c:pt>
                <c:pt idx="44">
                  <c:v>1.0566770186335397</c:v>
                </c:pt>
              </c:numCache>
            </c:numRef>
          </c:xVal>
          <c:yVal>
            <c:numRef>
              <c:f>'[21-11-30 DRAFT Business grants impact on vacancies.xlsx]Rent to Grant Chart'!$J$3:$J$55</c:f>
              <c:numCache>
                <c:formatCode>"£"#,##0.00</c:formatCode>
                <c:ptCount val="45"/>
                <c:pt idx="0">
                  <c:v>575.88534798879073</c:v>
                </c:pt>
                <c:pt idx="1">
                  <c:v>481.64780383692062</c:v>
                </c:pt>
                <c:pt idx="2">
                  <c:v>413.62712763744639</c:v>
                </c:pt>
                <c:pt idx="3">
                  <c:v>389.6883332197059</c:v>
                </c:pt>
                <c:pt idx="4">
                  <c:v>363.32395936311855</c:v>
                </c:pt>
                <c:pt idx="5">
                  <c:v>#N/A</c:v>
                </c:pt>
                <c:pt idx="6">
                  <c:v>179.59816470539499</c:v>
                </c:pt>
                <c:pt idx="7">
                  <c:v>250.17054864652994</c:v>
                </c:pt>
                <c:pt idx="8">
                  <c:v>147.49921667165404</c:v>
                </c:pt>
                <c:pt idx="9">
                  <c:v>-67.878473604680266</c:v>
                </c:pt>
                <c:pt idx="10">
                  <c:v>136.43184268217487</c:v>
                </c:pt>
                <c:pt idx="11">
                  <c:v>#N/A</c:v>
                </c:pt>
                <c:pt idx="12">
                  <c:v>333.90290470569551</c:v>
                </c:pt>
                <c:pt idx="13">
                  <c:v>164.54708949511542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242.14281595544207</c:v>
                </c:pt>
                <c:pt idx="18">
                  <c:v>-79.347110319565672</c:v>
                </c:pt>
                <c:pt idx="19">
                  <c:v>#N/A</c:v>
                </c:pt>
                <c:pt idx="20">
                  <c:v>104.06245109167332</c:v>
                </c:pt>
                <c:pt idx="21">
                  <c:v>#N/A</c:v>
                </c:pt>
                <c:pt idx="22">
                  <c:v>124.69028620805034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-114.31115837050686</c:v>
                </c:pt>
                <c:pt idx="27">
                  <c:v>-190.24450792491075</c:v>
                </c:pt>
                <c:pt idx="28">
                  <c:v>-691.63307327427412</c:v>
                </c:pt>
                <c:pt idx="29">
                  <c:v>#N/A</c:v>
                </c:pt>
                <c:pt idx="30">
                  <c:v>154.49733003854897</c:v>
                </c:pt>
                <c:pt idx="31">
                  <c:v>#N/A</c:v>
                </c:pt>
                <c:pt idx="32">
                  <c:v>#N/A</c:v>
                </c:pt>
                <c:pt idx="33">
                  <c:v>115.65734463429453</c:v>
                </c:pt>
                <c:pt idx="34">
                  <c:v>#N/A</c:v>
                </c:pt>
                <c:pt idx="35">
                  <c:v>#N/A</c:v>
                </c:pt>
                <c:pt idx="36">
                  <c:v>-93.477425503427412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-21.522623835092077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'[21-11-30 DRAFT Business grants impact on vacancies.xlsx]Rent to Grant Chart'!$C$3:$C$55</c15:f>
                <c15:dlblRangeCache>
                  <c:ptCount val="45"/>
                  <c:pt idx="0">
                    <c:v>Blackpool</c:v>
                  </c:pt>
                  <c:pt idx="1">
                    <c:v>Wigan</c:v>
                  </c:pt>
                  <c:pt idx="2">
                    <c:v>Bradford</c:v>
                  </c:pt>
                  <c:pt idx="3">
                    <c:v>Blackburn</c:v>
                  </c:pt>
                  <c:pt idx="4">
                    <c:v>Burnley</c:v>
                  </c:pt>
                  <c:pt idx="5">
                    <c:v>Norwich</c:v>
                  </c:pt>
                  <c:pt idx="6">
                    <c:v>Huddersfield</c:v>
                  </c:pt>
                  <c:pt idx="7">
                    <c:v>Middlesbrough</c:v>
                  </c:pt>
                  <c:pt idx="8">
                    <c:v>Sunderland</c:v>
                  </c:pt>
                  <c:pt idx="9">
                    <c:v>Stoke</c:v>
                  </c:pt>
                  <c:pt idx="10">
                    <c:v>Hull</c:v>
                  </c:pt>
                  <c:pt idx="11">
                    <c:v>Plymouth</c:v>
                  </c:pt>
                  <c:pt idx="12">
                    <c:v>Barnsley</c:v>
                  </c:pt>
                  <c:pt idx="13">
                    <c:v>Mansfield</c:v>
                  </c:pt>
                  <c:pt idx="14">
                    <c:v>York</c:v>
                  </c:pt>
                  <c:pt idx="15">
                    <c:v>Newcastle</c:v>
                  </c:pt>
                  <c:pt idx="16">
                    <c:v>Birmingham</c:v>
                  </c:pt>
                  <c:pt idx="17">
                    <c:v>Doncaster</c:v>
                  </c:pt>
                  <c:pt idx="18">
                    <c:v>Leicester</c:v>
                  </c:pt>
                  <c:pt idx="19">
                    <c:v>Nottingham</c:v>
                  </c:pt>
                  <c:pt idx="20">
                    <c:v>Preston</c:v>
                  </c:pt>
                  <c:pt idx="21">
                    <c:v>Leeds</c:v>
                  </c:pt>
                  <c:pt idx="22">
                    <c:v>Southend</c:v>
                  </c:pt>
                  <c:pt idx="23">
                    <c:v>Coventry</c:v>
                  </c:pt>
                  <c:pt idx="24">
                    <c:v>Bristol</c:v>
                  </c:pt>
                  <c:pt idx="25">
                    <c:v>Bournemouth</c:v>
                  </c:pt>
                  <c:pt idx="26">
                    <c:v>Peterborough</c:v>
                  </c:pt>
                  <c:pt idx="27">
                    <c:v>Northampton</c:v>
                  </c:pt>
                  <c:pt idx="28">
                    <c:v>Portsmouth</c:v>
                  </c:pt>
                  <c:pt idx="29">
                    <c:v>Exeter</c:v>
                  </c:pt>
                  <c:pt idx="30">
                    <c:v>Chatham</c:v>
                  </c:pt>
                  <c:pt idx="31">
                    <c:v>Gloucester</c:v>
                  </c:pt>
                  <c:pt idx="32">
                    <c:v>Manchester</c:v>
                  </c:pt>
                  <c:pt idx="33">
                    <c:v>Luton</c:v>
                  </c:pt>
                  <c:pt idx="34">
                    <c:v>Oxford</c:v>
                  </c:pt>
                  <c:pt idx="35">
                    <c:v>Swindon</c:v>
                  </c:pt>
                  <c:pt idx="36">
                    <c:v>Derby</c:v>
                  </c:pt>
                  <c:pt idx="37">
                    <c:v>Aldershot</c:v>
                  </c:pt>
                  <c:pt idx="38">
                    <c:v>Cambridge</c:v>
                  </c:pt>
                  <c:pt idx="39">
                    <c:v>Reading</c:v>
                  </c:pt>
                  <c:pt idx="40">
                    <c:v>Ipswich</c:v>
                  </c:pt>
                  <c:pt idx="41">
                    <c:v>London</c:v>
                  </c:pt>
                  <c:pt idx="42">
                    <c:v>Crawley</c:v>
                  </c:pt>
                  <c:pt idx="43">
                    <c:v>Brighton</c:v>
                  </c:pt>
                  <c:pt idx="44">
                    <c:v>Southampton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E-F13A-4E87-BE04-44C931CD0578}"/>
            </c:ext>
          </c:extLst>
        </c:ser>
        <c:ser>
          <c:idx val="1"/>
          <c:order val="1"/>
          <c:tx>
            <c:strRef>
              <c:f>'[21-11-30 DRAFT Business grants impact on vacancies.xlsx]Rent to Grant Chart'!$K$2</c:f>
              <c:strCache>
                <c:ptCount val="1"/>
                <c:pt idx="0">
                  <c:v>Strong City Centre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F13A-4E87-BE04-44C931CD057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F13A-4E87-BE04-44C931CD057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F13A-4E87-BE04-44C931CD057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F13A-4E87-BE04-44C931CD057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F13A-4E87-BE04-44C931CD057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E7823CB-DF41-440E-8A71-1275068E034A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F13A-4E87-BE04-44C931CD057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F13A-4E87-BE04-44C931CD057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F13A-4E87-BE04-44C931CD057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F13A-4E87-BE04-44C931CD057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F13A-4E87-BE04-44C931CD057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F13A-4E87-BE04-44C931CD057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EC6D2DD3-A242-49CD-ADB1-F9E801922D7C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F13A-4E87-BE04-44C931CD057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F13A-4E87-BE04-44C931CD057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F13A-4E87-BE04-44C931CD057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A3C6332B-8CA8-4B16-BB1D-EADD99EDF99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F13A-4E87-BE04-44C931CD057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B914D6EE-86B6-47CB-9509-4A92F04EFF5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F13A-4E87-BE04-44C931CD057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F6BB66E4-B585-4CD1-B9A3-D6713AC0FF3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F13A-4E87-BE04-44C931CD057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0-F13A-4E87-BE04-44C931CD057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F13A-4E87-BE04-44C931CD057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9D186AAD-6407-4D2A-8557-045F6E96287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F13A-4E87-BE04-44C931CD057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F13A-4E87-BE04-44C931CD057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7CDE2196-DC1B-4D6E-9C5E-F797FD4F418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F13A-4E87-BE04-44C931CD057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F13A-4E87-BE04-44C931CD057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8EFF0059-C899-47CD-BAE8-8B1483BBBDE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F13A-4E87-BE04-44C931CD057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67446F5C-D35D-4D4D-A325-7A8417B7FAA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F13A-4E87-BE04-44C931CD057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FF89DEC7-F95F-474A-810E-164B58A5FA4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F13A-4E87-BE04-44C931CD057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F13A-4E87-BE04-44C931CD057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A-F13A-4E87-BE04-44C931CD057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F13A-4E87-BE04-44C931CD057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EA0B9AD1-F5CF-434B-875D-472BB3A4308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F13A-4E87-BE04-44C931CD057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F13A-4E87-BE04-44C931CD057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187452D7-4084-41C6-8681-2694A60872A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F13A-4E87-BE04-44C931CD057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4BEA8B66-9BDC-426E-8F03-4E9F3F37550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F13A-4E87-BE04-44C931CD057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0-F13A-4E87-BE04-44C931CD057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9575C0D4-F16D-4C8A-80AF-7F3DCD14BFB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F13A-4E87-BE04-44C931CD057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EEA0C87D-D94A-49CF-9C3A-F728685BF1C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F13A-4E87-BE04-44C931CD057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3-F13A-4E87-BE04-44C931CD057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89363E7B-408D-45BD-B148-CC5C93D81F0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F13A-4E87-BE04-44C931CD057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10581A33-BA30-40C4-9FD0-F667331A467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F13A-4E87-BE04-44C931CD057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A218342A-5ED5-4B66-9C6F-9035AD880DA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F13A-4E87-BE04-44C931CD057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F13A-4E87-BE04-44C931CD057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D0C599D7-B201-469A-AA6A-35C98D7D8DD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F13A-4E87-BE04-44C931CD057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342EC0EF-B5F7-446F-AE5A-79C13A1CD91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F13A-4E87-BE04-44C931CD057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2BC483E6-F9EE-40EC-AF82-9CCFF625ABE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F13A-4E87-BE04-44C931CD057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85C8A796-2E25-4DDC-A7CF-D67ABED29AA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F13A-4E87-BE04-44C931CD05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'[21-11-30 DRAFT Business grants impact on vacancies.xlsx]Rent to Grant Chart'!$H$3:$H$55</c:f>
              <c:numCache>
                <c:formatCode>General</c:formatCode>
                <c:ptCount val="45"/>
                <c:pt idx="0">
                  <c:v>-1.52220720044064</c:v>
                </c:pt>
                <c:pt idx="1">
                  <c:v>4.2919178082191785</c:v>
                </c:pt>
                <c:pt idx="2">
                  <c:v>-0.18108283098245437</c:v>
                </c:pt>
                <c:pt idx="3">
                  <c:v>5.0648773551368684</c:v>
                </c:pt>
                <c:pt idx="4">
                  <c:v>0.58656674604286252</c:v>
                </c:pt>
                <c:pt idx="5">
                  <c:v>1.6641070255155004</c:v>
                </c:pt>
                <c:pt idx="6">
                  <c:v>4.7128240109140513</c:v>
                </c:pt>
                <c:pt idx="7">
                  <c:v>4.3217031194200963</c:v>
                </c:pt>
                <c:pt idx="8">
                  <c:v>2.8015650044122644</c:v>
                </c:pt>
                <c:pt idx="9">
                  <c:v>5.2307759677701853</c:v>
                </c:pt>
                <c:pt idx="10">
                  <c:v>2.8168031464476009</c:v>
                </c:pt>
                <c:pt idx="11">
                  <c:v>5.8190312525572629</c:v>
                </c:pt>
                <c:pt idx="12">
                  <c:v>1.4439461883408065</c:v>
                </c:pt>
                <c:pt idx="13">
                  <c:v>1.0050818746470931</c:v>
                </c:pt>
                <c:pt idx="14">
                  <c:v>4.2762632356543691</c:v>
                </c:pt>
                <c:pt idx="15">
                  <c:v>7.6121594493834248</c:v>
                </c:pt>
                <c:pt idx="16">
                  <c:v>5.6755862630581113</c:v>
                </c:pt>
                <c:pt idx="17">
                  <c:v>2.1176130548780279</c:v>
                </c:pt>
                <c:pt idx="18">
                  <c:v>4.0127561816093369</c:v>
                </c:pt>
                <c:pt idx="19">
                  <c:v>3.1290714300031404</c:v>
                </c:pt>
                <c:pt idx="20">
                  <c:v>2.8109536662168253</c:v>
                </c:pt>
                <c:pt idx="21">
                  <c:v>2.8456459043606621</c:v>
                </c:pt>
                <c:pt idx="22">
                  <c:v>2.7286397812713616</c:v>
                </c:pt>
                <c:pt idx="23">
                  <c:v>0.19885052649242851</c:v>
                </c:pt>
                <c:pt idx="24">
                  <c:v>2.9363143865798786</c:v>
                </c:pt>
                <c:pt idx="25">
                  <c:v>3.6904761904761898</c:v>
                </c:pt>
                <c:pt idx="26">
                  <c:v>5.3690580709895883</c:v>
                </c:pt>
                <c:pt idx="27">
                  <c:v>6.2073297705172479</c:v>
                </c:pt>
                <c:pt idx="28">
                  <c:v>7.0307799120573922</c:v>
                </c:pt>
                <c:pt idx="29">
                  <c:v>1.2755797144955174</c:v>
                </c:pt>
                <c:pt idx="30">
                  <c:v>1.2751606501606503</c:v>
                </c:pt>
                <c:pt idx="31">
                  <c:v>3.2786885245901622</c:v>
                </c:pt>
                <c:pt idx="32">
                  <c:v>2.3690031413223291</c:v>
                </c:pt>
                <c:pt idx="33">
                  <c:v>0.50380653828929844</c:v>
                </c:pt>
                <c:pt idx="34">
                  <c:v>8.4325669827133307</c:v>
                </c:pt>
                <c:pt idx="35">
                  <c:v>5.4856955189023502</c:v>
                </c:pt>
                <c:pt idx="36">
                  <c:v>3.0809595202398832</c:v>
                </c:pt>
                <c:pt idx="37">
                  <c:v>-3.2502990275103727E-2</c:v>
                </c:pt>
                <c:pt idx="38">
                  <c:v>3.776441976781534</c:v>
                </c:pt>
                <c:pt idx="39">
                  <c:v>4.1628404238918417</c:v>
                </c:pt>
                <c:pt idx="40">
                  <c:v>3.9323383084577124</c:v>
                </c:pt>
                <c:pt idx="41">
                  <c:v>3.8809496973171509</c:v>
                </c:pt>
                <c:pt idx="42">
                  <c:v>2.719896137617658</c:v>
                </c:pt>
                <c:pt idx="43">
                  <c:v>3.068414584186808</c:v>
                </c:pt>
                <c:pt idx="44">
                  <c:v>1.0566770186335397</c:v>
                </c:pt>
              </c:numCache>
            </c:numRef>
          </c:xVal>
          <c:yVal>
            <c:numRef>
              <c:f>'[21-11-30 DRAFT Business grants impact on vacancies.xlsx]Rent to Grant Chart'!$K$3:$K$55</c:f>
              <c:numCache>
                <c:formatCode>"£"#,##0.00</c:formatCode>
                <c:ptCount val="45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-110.18503592131492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-192.35143323209377</c:v>
                </c:pt>
                <c:pt idx="12">
                  <c:v>#N/A</c:v>
                </c:pt>
                <c:pt idx="13">
                  <c:v>#N/A</c:v>
                </c:pt>
                <c:pt idx="14">
                  <c:v>-212.66334124084858</c:v>
                </c:pt>
                <c:pt idx="15">
                  <c:v>-554.87724565675444</c:v>
                </c:pt>
                <c:pt idx="16">
                  <c:v>-977.21354013561017</c:v>
                </c:pt>
                <c:pt idx="17">
                  <c:v>#N/A</c:v>
                </c:pt>
                <c:pt idx="18">
                  <c:v>#N/A</c:v>
                </c:pt>
                <c:pt idx="19">
                  <c:v>-213.99640120108222</c:v>
                </c:pt>
                <c:pt idx="20">
                  <c:v>#N/A</c:v>
                </c:pt>
                <c:pt idx="21">
                  <c:v>-732.09375057238105</c:v>
                </c:pt>
                <c:pt idx="22">
                  <c:v>#N/A</c:v>
                </c:pt>
                <c:pt idx="23">
                  <c:v>-58.844731453375857</c:v>
                </c:pt>
                <c:pt idx="24">
                  <c:v>-143.37893961559553</c:v>
                </c:pt>
                <c:pt idx="25">
                  <c:v>-235.58984675848012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-564.11378350024836</c:v>
                </c:pt>
                <c:pt idx="30">
                  <c:v>#N/A</c:v>
                </c:pt>
                <c:pt idx="31">
                  <c:v>-79.864454376053914</c:v>
                </c:pt>
                <c:pt idx="32">
                  <c:v>-1087.3943256915713</c:v>
                </c:pt>
                <c:pt idx="33">
                  <c:v>#N/A</c:v>
                </c:pt>
                <c:pt idx="34">
                  <c:v>-1063.6478137610466</c:v>
                </c:pt>
                <c:pt idx="35">
                  <c:v>-81.176224992185894</c:v>
                </c:pt>
                <c:pt idx="36">
                  <c:v>#N/A</c:v>
                </c:pt>
                <c:pt idx="37">
                  <c:v>439.36445551997099</c:v>
                </c:pt>
                <c:pt idx="38">
                  <c:v>-1327.483944342581</c:v>
                </c:pt>
                <c:pt idx="39">
                  <c:v>-965.3178866220735</c:v>
                </c:pt>
                <c:pt idx="40">
                  <c:v>#N/A</c:v>
                </c:pt>
                <c:pt idx="41">
                  <c:v>-2137.1043965504123</c:v>
                </c:pt>
                <c:pt idx="42">
                  <c:v>-696.16501558970026</c:v>
                </c:pt>
                <c:pt idx="43">
                  <c:v>-548.6117832309011</c:v>
                </c:pt>
                <c:pt idx="44">
                  <c:v>-1329.1330428635567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'[21-11-30 DRAFT Business grants impact on vacancies.xlsx]Rent to Grant Chart'!$C$3:$C$55</c15:f>
                <c15:dlblRangeCache>
                  <c:ptCount val="45"/>
                  <c:pt idx="0">
                    <c:v>Blackpool</c:v>
                  </c:pt>
                  <c:pt idx="1">
                    <c:v>Wigan</c:v>
                  </c:pt>
                  <c:pt idx="2">
                    <c:v>Bradford</c:v>
                  </c:pt>
                  <c:pt idx="3">
                    <c:v>Blackburn</c:v>
                  </c:pt>
                  <c:pt idx="4">
                    <c:v>Burnley</c:v>
                  </c:pt>
                  <c:pt idx="5">
                    <c:v>Norwich</c:v>
                  </c:pt>
                  <c:pt idx="6">
                    <c:v>Huddersfield</c:v>
                  </c:pt>
                  <c:pt idx="7">
                    <c:v>Middlesbrough</c:v>
                  </c:pt>
                  <c:pt idx="8">
                    <c:v>Sunderland</c:v>
                  </c:pt>
                  <c:pt idx="9">
                    <c:v>Stoke</c:v>
                  </c:pt>
                  <c:pt idx="10">
                    <c:v>Hull</c:v>
                  </c:pt>
                  <c:pt idx="11">
                    <c:v>Plymouth</c:v>
                  </c:pt>
                  <c:pt idx="12">
                    <c:v>Barnsley</c:v>
                  </c:pt>
                  <c:pt idx="13">
                    <c:v>Mansfield</c:v>
                  </c:pt>
                  <c:pt idx="14">
                    <c:v>York</c:v>
                  </c:pt>
                  <c:pt idx="15">
                    <c:v>Newcastle</c:v>
                  </c:pt>
                  <c:pt idx="16">
                    <c:v>Birmingham</c:v>
                  </c:pt>
                  <c:pt idx="17">
                    <c:v>Doncaster</c:v>
                  </c:pt>
                  <c:pt idx="18">
                    <c:v>Leicester</c:v>
                  </c:pt>
                  <c:pt idx="19">
                    <c:v>Nottingham</c:v>
                  </c:pt>
                  <c:pt idx="20">
                    <c:v>Preston</c:v>
                  </c:pt>
                  <c:pt idx="21">
                    <c:v>Leeds</c:v>
                  </c:pt>
                  <c:pt idx="22">
                    <c:v>Southend</c:v>
                  </c:pt>
                  <c:pt idx="23">
                    <c:v>Coventry</c:v>
                  </c:pt>
                  <c:pt idx="24">
                    <c:v>Bristol</c:v>
                  </c:pt>
                  <c:pt idx="25">
                    <c:v>Bournemouth</c:v>
                  </c:pt>
                  <c:pt idx="26">
                    <c:v>Peterborough</c:v>
                  </c:pt>
                  <c:pt idx="27">
                    <c:v>Northampton</c:v>
                  </c:pt>
                  <c:pt idx="28">
                    <c:v>Portsmouth</c:v>
                  </c:pt>
                  <c:pt idx="29">
                    <c:v>Exeter</c:v>
                  </c:pt>
                  <c:pt idx="30">
                    <c:v>Chatham</c:v>
                  </c:pt>
                  <c:pt idx="31">
                    <c:v>Gloucester</c:v>
                  </c:pt>
                  <c:pt idx="32">
                    <c:v>Manchester</c:v>
                  </c:pt>
                  <c:pt idx="33">
                    <c:v>Luton</c:v>
                  </c:pt>
                  <c:pt idx="34">
                    <c:v>Oxford</c:v>
                  </c:pt>
                  <c:pt idx="35">
                    <c:v>Swindon</c:v>
                  </c:pt>
                  <c:pt idx="36">
                    <c:v>Derby</c:v>
                  </c:pt>
                  <c:pt idx="37">
                    <c:v>Aldershot</c:v>
                  </c:pt>
                  <c:pt idx="38">
                    <c:v>Cambridge</c:v>
                  </c:pt>
                  <c:pt idx="39">
                    <c:v>Reading</c:v>
                  </c:pt>
                  <c:pt idx="40">
                    <c:v>Ipswich</c:v>
                  </c:pt>
                  <c:pt idx="41">
                    <c:v>London</c:v>
                  </c:pt>
                  <c:pt idx="42">
                    <c:v>Crawley</c:v>
                  </c:pt>
                  <c:pt idx="43">
                    <c:v>Brighton</c:v>
                  </c:pt>
                  <c:pt idx="44">
                    <c:v>Southampton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5D-F13A-4E87-BE04-44C931CD0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8377840"/>
        <c:axId val="1630757184"/>
      </c:scatterChart>
      <c:valAx>
        <c:axId val="848377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Percentage Point Increase in Vacancies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0757184"/>
        <c:crosses val="autoZero"/>
        <c:crossBetween val="midCat"/>
      </c:valAx>
      <c:valAx>
        <c:axId val="16307571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Weekly Grant to</a:t>
                </a:r>
                <a:r>
                  <a:rPr lang="en-GB" baseline="0"/>
                  <a:t> Rent Shortfal</a:t>
                </a:r>
              </a:p>
              <a:p>
                <a:pPr>
                  <a:defRPr/>
                </a:pPr>
                <a:r>
                  <a:rPr lang="en-GB" baseline="0"/>
                  <a:t>l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£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8377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Average Rateable Value and Percentage</a:t>
            </a:r>
            <a:r>
              <a:rPr lang="en-GB" baseline="0"/>
              <a:t> Increase in </a:t>
            </a:r>
            <a:r>
              <a:rPr lang="en-GB"/>
              <a:t>Vacancy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'Grant and vacancy correlations'!$R$2</c:f>
              <c:strCache>
                <c:ptCount val="1"/>
                <c:pt idx="0">
                  <c:v>Weak City Centres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'Grant and vacancy correlations'!$I$3:$I$55</c:f>
              <c:numCache>
                <c:formatCode>0%</c:formatCode>
                <c:ptCount val="45"/>
                <c:pt idx="0">
                  <c:v>3.257170636849778E-2</c:v>
                </c:pt>
                <c:pt idx="1">
                  <c:v>-2.1200814111260844E-3</c:v>
                </c:pt>
                <c:pt idx="2">
                  <c:v>-5.654761904761909E-2</c:v>
                </c:pt>
                <c:pt idx="3">
                  <c:v>0.23980643803913337</c:v>
                </c:pt>
                <c:pt idx="4">
                  <c:v>0.11499999999999994</c:v>
                </c:pt>
                <c:pt idx="5">
                  <c:v>0.23499999999999999</c:v>
                </c:pt>
                <c:pt idx="6">
                  <c:v>5.6382641748495471E-2</c:v>
                </c:pt>
                <c:pt idx="7">
                  <c:v>0.18430000000000002</c:v>
                </c:pt>
                <c:pt idx="8">
                  <c:v>0.33905187610173759</c:v>
                </c:pt>
                <c:pt idx="9">
                  <c:v>-6.5253636891474754E-3</c:v>
                </c:pt>
                <c:pt idx="10">
                  <c:v>0.10031435557107915</c:v>
                </c:pt>
                <c:pt idx="11">
                  <c:v>0.17647058823529402</c:v>
                </c:pt>
                <c:pt idx="12">
                  <c:v>0.230155817290047</c:v>
                </c:pt>
                <c:pt idx="13">
                  <c:v>9.6448514630332813E-2</c:v>
                </c:pt>
                <c:pt idx="14">
                  <c:v>3.3015407190022113E-2</c:v>
                </c:pt>
                <c:pt idx="15">
                  <c:v>0.13395819508958193</c:v>
                </c:pt>
                <c:pt idx="16">
                  <c:v>0.12302003081664105</c:v>
                </c:pt>
                <c:pt idx="17">
                  <c:v>0.14153053424308493</c:v>
                </c:pt>
                <c:pt idx="18">
                  <c:v>0.11139156664249961</c:v>
                </c:pt>
                <c:pt idx="19">
                  <c:v>0.49328208233507981</c:v>
                </c:pt>
                <c:pt idx="20">
                  <c:v>0.20800000000000007</c:v>
                </c:pt>
                <c:pt idx="21">
                  <c:v>0.43896963914922266</c:v>
                </c:pt>
                <c:pt idx="22">
                  <c:v>0.3521681073863237</c:v>
                </c:pt>
                <c:pt idx="23">
                  <c:v>0.21919442150656016</c:v>
                </c:pt>
                <c:pt idx="24">
                  <c:v>0.52323911382734889</c:v>
                </c:pt>
                <c:pt idx="25">
                  <c:v>0.29523809523809519</c:v>
                </c:pt>
                <c:pt idx="26">
                  <c:v>0.15954968944099396</c:v>
                </c:pt>
                <c:pt idx="27">
                  <c:v>0.1152917262587685</c:v>
                </c:pt>
                <c:pt idx="28">
                  <c:v>0.22766249356885626</c:v>
                </c:pt>
                <c:pt idx="29">
                  <c:v>1.2798358354033963E-2</c:v>
                </c:pt>
                <c:pt idx="30">
                  <c:v>0.53655951960437986</c:v>
                </c:pt>
                <c:pt idx="31">
                  <c:v>0.20302156552704656</c:v>
                </c:pt>
                <c:pt idx="32">
                  <c:v>0.21974293481289023</c:v>
                </c:pt>
                <c:pt idx="33">
                  <c:v>0.61089988492520142</c:v>
                </c:pt>
                <c:pt idx="34">
                  <c:v>0.10959012815934606</c:v>
                </c:pt>
                <c:pt idx="35">
                  <c:v>0.30684145841868082</c:v>
                </c:pt>
                <c:pt idx="36">
                  <c:v>0.22382478632478647</c:v>
                </c:pt>
                <c:pt idx="37">
                  <c:v>0.17000910146564982</c:v>
                </c:pt>
                <c:pt idx="38">
                  <c:v>0.45104760749100026</c:v>
                </c:pt>
                <c:pt idx="39">
                  <c:v>0.30357317430833902</c:v>
                </c:pt>
                <c:pt idx="40">
                  <c:v>0.88698111966318005</c:v>
                </c:pt>
                <c:pt idx="41">
                  <c:v>0.19437242641451882</c:v>
                </c:pt>
                <c:pt idx="42">
                  <c:v>0.46576117713638915</c:v>
                </c:pt>
                <c:pt idx="43">
                  <c:v>0.10700526770972554</c:v>
                </c:pt>
                <c:pt idx="44">
                  <c:v>0.44106414956765727</c:v>
                </c:pt>
              </c:numCache>
            </c:numRef>
          </c:xVal>
          <c:yVal>
            <c:numRef>
              <c:f>'Grant and vacancy correlations'!$R$3:$R$55</c:f>
              <c:numCache>
                <c:formatCode>"£"#,##0.00</c:formatCode>
                <c:ptCount val="45"/>
                <c:pt idx="0">
                  <c:v>31530.612244897959</c:v>
                </c:pt>
                <c:pt idx="1">
                  <c:v>#N/A</c:v>
                </c:pt>
                <c:pt idx="2">
                  <c:v>23687.5</c:v>
                </c:pt>
                <c:pt idx="3">
                  <c:v>30615.384615384617</c:v>
                </c:pt>
                <c:pt idx="4">
                  <c:v>26087.719298245614</c:v>
                </c:pt>
                <c:pt idx="5">
                  <c:v>35414.634146341465</c:v>
                </c:pt>
                <c:pt idx="6">
                  <c:v>34813.953488372092</c:v>
                </c:pt>
                <c:pt idx="7">
                  <c:v>27844.444444444445</c:v>
                </c:pt>
                <c:pt idx="8">
                  <c:v>46410.714285714283</c:v>
                </c:pt>
                <c:pt idx="9">
                  <c:v>29961.538461538461</c:v>
                </c:pt>
                <c:pt idx="10">
                  <c:v>29157.894736842107</c:v>
                </c:pt>
                <c:pt idx="11">
                  <c:v>#N/A</c:v>
                </c:pt>
                <c:pt idx="12">
                  <c:v>31458.333333333332</c:v>
                </c:pt>
                <c:pt idx="13">
                  <c:v>26650</c:v>
                </c:pt>
                <c:pt idx="14">
                  <c:v>27661.764705882353</c:v>
                </c:pt>
                <c:pt idx="15">
                  <c:v>36753.846153846156</c:v>
                </c:pt>
                <c:pt idx="16">
                  <c:v>33300</c:v>
                </c:pt>
                <c:pt idx="17">
                  <c:v>35830.508474576272</c:v>
                </c:pt>
                <c:pt idx="18">
                  <c:v>36314.814814814818</c:v>
                </c:pt>
                <c:pt idx="19">
                  <c:v>#N/A</c:v>
                </c:pt>
                <c:pt idx="20">
                  <c:v>29894.736842105263</c:v>
                </c:pt>
                <c:pt idx="21">
                  <c:v>#N/A</c:v>
                </c:pt>
                <c:pt idx="22">
                  <c:v>#N/A</c:v>
                </c:pt>
                <c:pt idx="23">
                  <c:v>47480.769230769234</c:v>
                </c:pt>
                <c:pt idx="24">
                  <c:v>43500</c:v>
                </c:pt>
                <c:pt idx="25">
                  <c:v>#N/A</c:v>
                </c:pt>
                <c:pt idx="26">
                  <c:v>36461.538461538461</c:v>
                </c:pt>
                <c:pt idx="27">
                  <c:v>#N/A</c:v>
                </c:pt>
                <c:pt idx="28">
                  <c:v>45574.257425742573</c:v>
                </c:pt>
                <c:pt idx="29">
                  <c:v>#N/A</c:v>
                </c:pt>
                <c:pt idx="30">
                  <c:v>71931.034482758623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618-41B6-95DF-C80AABB47EFE}"/>
            </c:ext>
          </c:extLst>
        </c:ser>
        <c:ser>
          <c:idx val="1"/>
          <c:order val="1"/>
          <c:tx>
            <c:strRef>
              <c:f>'Grant and vacancy correlations'!$S$2</c:f>
              <c:strCache>
                <c:ptCount val="1"/>
                <c:pt idx="0">
                  <c:v>Strong City Centres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'Grant and vacancy correlations'!$I$3:$I$55</c:f>
              <c:numCache>
                <c:formatCode>0%</c:formatCode>
                <c:ptCount val="45"/>
                <c:pt idx="0">
                  <c:v>3.257170636849778E-2</c:v>
                </c:pt>
                <c:pt idx="1">
                  <c:v>-2.1200814111260844E-3</c:v>
                </c:pt>
                <c:pt idx="2">
                  <c:v>-5.654761904761909E-2</c:v>
                </c:pt>
                <c:pt idx="3">
                  <c:v>0.23980643803913337</c:v>
                </c:pt>
                <c:pt idx="4">
                  <c:v>0.11499999999999994</c:v>
                </c:pt>
                <c:pt idx="5">
                  <c:v>0.23499999999999999</c:v>
                </c:pt>
                <c:pt idx="6">
                  <c:v>5.6382641748495471E-2</c:v>
                </c:pt>
                <c:pt idx="7">
                  <c:v>0.18430000000000002</c:v>
                </c:pt>
                <c:pt idx="8">
                  <c:v>0.33905187610173759</c:v>
                </c:pt>
                <c:pt idx="9">
                  <c:v>-6.5253636891474754E-3</c:v>
                </c:pt>
                <c:pt idx="10">
                  <c:v>0.10031435557107915</c:v>
                </c:pt>
                <c:pt idx="11">
                  <c:v>0.17647058823529402</c:v>
                </c:pt>
                <c:pt idx="12">
                  <c:v>0.230155817290047</c:v>
                </c:pt>
                <c:pt idx="13">
                  <c:v>9.6448514630332813E-2</c:v>
                </c:pt>
                <c:pt idx="14">
                  <c:v>3.3015407190022113E-2</c:v>
                </c:pt>
                <c:pt idx="15">
                  <c:v>0.13395819508958193</c:v>
                </c:pt>
                <c:pt idx="16">
                  <c:v>0.12302003081664105</c:v>
                </c:pt>
                <c:pt idx="17">
                  <c:v>0.14153053424308493</c:v>
                </c:pt>
                <c:pt idx="18">
                  <c:v>0.11139156664249961</c:v>
                </c:pt>
                <c:pt idx="19">
                  <c:v>0.49328208233507981</c:v>
                </c:pt>
                <c:pt idx="20">
                  <c:v>0.20800000000000007</c:v>
                </c:pt>
                <c:pt idx="21">
                  <c:v>0.43896963914922266</c:v>
                </c:pt>
                <c:pt idx="22">
                  <c:v>0.3521681073863237</c:v>
                </c:pt>
                <c:pt idx="23">
                  <c:v>0.21919442150656016</c:v>
                </c:pt>
                <c:pt idx="24">
                  <c:v>0.52323911382734889</c:v>
                </c:pt>
                <c:pt idx="25">
                  <c:v>0.29523809523809519</c:v>
                </c:pt>
                <c:pt idx="26">
                  <c:v>0.15954968944099396</c:v>
                </c:pt>
                <c:pt idx="27">
                  <c:v>0.1152917262587685</c:v>
                </c:pt>
                <c:pt idx="28">
                  <c:v>0.22766249356885626</c:v>
                </c:pt>
                <c:pt idx="29">
                  <c:v>1.2798358354033963E-2</c:v>
                </c:pt>
                <c:pt idx="30">
                  <c:v>0.53655951960437986</c:v>
                </c:pt>
                <c:pt idx="31">
                  <c:v>0.20302156552704656</c:v>
                </c:pt>
                <c:pt idx="32">
                  <c:v>0.21974293481289023</c:v>
                </c:pt>
                <c:pt idx="33">
                  <c:v>0.61089988492520142</c:v>
                </c:pt>
                <c:pt idx="34">
                  <c:v>0.10959012815934606</c:v>
                </c:pt>
                <c:pt idx="35">
                  <c:v>0.30684145841868082</c:v>
                </c:pt>
                <c:pt idx="36">
                  <c:v>0.22382478632478647</c:v>
                </c:pt>
                <c:pt idx="37">
                  <c:v>0.17000910146564982</c:v>
                </c:pt>
                <c:pt idx="38">
                  <c:v>0.45104760749100026</c:v>
                </c:pt>
                <c:pt idx="39">
                  <c:v>0.30357317430833902</c:v>
                </c:pt>
                <c:pt idx="40">
                  <c:v>0.88698111966318005</c:v>
                </c:pt>
                <c:pt idx="41">
                  <c:v>0.19437242641451882</c:v>
                </c:pt>
                <c:pt idx="42">
                  <c:v>0.46576117713638915</c:v>
                </c:pt>
                <c:pt idx="43">
                  <c:v>0.10700526770972554</c:v>
                </c:pt>
                <c:pt idx="44">
                  <c:v>0.44106414956765727</c:v>
                </c:pt>
              </c:numCache>
            </c:numRef>
          </c:xVal>
          <c:yVal>
            <c:numRef>
              <c:f>'Grant and vacancy correlations'!$S$3:$S$55</c:f>
              <c:numCache>
                <c:formatCode>"£"#,##0.00</c:formatCode>
                <c:ptCount val="45"/>
                <c:pt idx="0">
                  <c:v>#N/A</c:v>
                </c:pt>
                <c:pt idx="1">
                  <c:v>7900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38655.172413793101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53773.809523809527</c:v>
                </c:pt>
                <c:pt idx="20">
                  <c:v>#N/A</c:v>
                </c:pt>
                <c:pt idx="21">
                  <c:v>53682.539682539682</c:v>
                </c:pt>
                <c:pt idx="22">
                  <c:v>37736.84210526316</c:v>
                </c:pt>
                <c:pt idx="23">
                  <c:v>#N/A</c:v>
                </c:pt>
                <c:pt idx="24">
                  <c:v>#N/A</c:v>
                </c:pt>
                <c:pt idx="25">
                  <c:v>50325</c:v>
                </c:pt>
                <c:pt idx="26">
                  <c:v>#N/A</c:v>
                </c:pt>
                <c:pt idx="27">
                  <c:v>51034.482758620688</c:v>
                </c:pt>
                <c:pt idx="28">
                  <c:v>#N/A</c:v>
                </c:pt>
                <c:pt idx="29">
                  <c:v>42700</c:v>
                </c:pt>
                <c:pt idx="30">
                  <c:v>#N/A</c:v>
                </c:pt>
                <c:pt idx="31">
                  <c:v>45771.929824561405</c:v>
                </c:pt>
                <c:pt idx="32">
                  <c:v>52449.612403100771</c:v>
                </c:pt>
                <c:pt idx="33">
                  <c:v>70971.42857142858</c:v>
                </c:pt>
                <c:pt idx="34">
                  <c:v>64962.962962962964</c:v>
                </c:pt>
                <c:pt idx="35">
                  <c:v>51697.247706422022</c:v>
                </c:pt>
                <c:pt idx="36">
                  <c:v>61806.451612903227</c:v>
                </c:pt>
                <c:pt idx="37">
                  <c:v>79038.759689922488</c:v>
                </c:pt>
                <c:pt idx="38">
                  <c:v>92710.280373831774</c:v>
                </c:pt>
                <c:pt idx="39">
                  <c:v>80552.238805970148</c:v>
                </c:pt>
                <c:pt idx="40">
                  <c:v>88894.736842105267</c:v>
                </c:pt>
                <c:pt idx="41">
                  <c:v>90262.411347517729</c:v>
                </c:pt>
                <c:pt idx="42">
                  <c:v>99500</c:v>
                </c:pt>
                <c:pt idx="43">
                  <c:v>87327.272727272735</c:v>
                </c:pt>
                <c:pt idx="44">
                  <c:v>139414.87455197101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618-41B6-95DF-C80AABB47E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3620064"/>
        <c:axId val="1690552688"/>
      </c:scatterChart>
      <c:valAx>
        <c:axId val="893620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552688"/>
        <c:crosses val="autoZero"/>
        <c:crossBetween val="midCat"/>
      </c:valAx>
      <c:valAx>
        <c:axId val="169055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£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36200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baseline="0">
                <a:effectLst/>
              </a:rPr>
              <a:t>Average Rateable Value and Percentage Point Increase in Vacancy Rate</a:t>
            </a:r>
            <a:endParaRPr lang="en-GB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'Grant and vacancy correlations'!$R$2</c:f>
              <c:strCache>
                <c:ptCount val="1"/>
                <c:pt idx="0">
                  <c:v>Weak City Centres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'Grant and vacancy correlations'!$H$3:$H$55</c:f>
              <c:numCache>
                <c:formatCode>General</c:formatCode>
                <c:ptCount val="45"/>
                <c:pt idx="0">
                  <c:v>0.58656674604286252</c:v>
                </c:pt>
                <c:pt idx="1">
                  <c:v>-3.2502990275103727E-2</c:v>
                </c:pt>
                <c:pt idx="2">
                  <c:v>-1.52220720044064</c:v>
                </c:pt>
                <c:pt idx="3">
                  <c:v>5.0648773551368684</c:v>
                </c:pt>
                <c:pt idx="4">
                  <c:v>1.4439461883408065</c:v>
                </c:pt>
                <c:pt idx="5">
                  <c:v>4.7128240109140513</c:v>
                </c:pt>
                <c:pt idx="6">
                  <c:v>1.0050818746470931</c:v>
                </c:pt>
                <c:pt idx="7">
                  <c:v>4.2919178082191785</c:v>
                </c:pt>
                <c:pt idx="8">
                  <c:v>6.2073297705172479</c:v>
                </c:pt>
                <c:pt idx="9">
                  <c:v>-0.18108283098245437</c:v>
                </c:pt>
                <c:pt idx="10">
                  <c:v>2.1176130548780279</c:v>
                </c:pt>
                <c:pt idx="11">
                  <c:v>3.2786885245901622</c:v>
                </c:pt>
                <c:pt idx="12">
                  <c:v>4.3217031194200963</c:v>
                </c:pt>
                <c:pt idx="13">
                  <c:v>1.2751606501606503</c:v>
                </c:pt>
                <c:pt idx="14">
                  <c:v>0.50380653828929844</c:v>
                </c:pt>
                <c:pt idx="15">
                  <c:v>2.8168031464476009</c:v>
                </c:pt>
                <c:pt idx="16">
                  <c:v>2.7286397812713616</c:v>
                </c:pt>
                <c:pt idx="17">
                  <c:v>2.8109536662168253</c:v>
                </c:pt>
                <c:pt idx="18">
                  <c:v>2.8015650044122644</c:v>
                </c:pt>
                <c:pt idx="19">
                  <c:v>4.2762632356543691</c:v>
                </c:pt>
                <c:pt idx="20">
                  <c:v>3.9323383084577124</c:v>
                </c:pt>
                <c:pt idx="21">
                  <c:v>5.8190312525572629</c:v>
                </c:pt>
                <c:pt idx="22">
                  <c:v>5.4856955189023502</c:v>
                </c:pt>
                <c:pt idx="23">
                  <c:v>5.2307759677701853</c:v>
                </c:pt>
                <c:pt idx="24">
                  <c:v>5.3690580709895883</c:v>
                </c:pt>
                <c:pt idx="25">
                  <c:v>3.6904761904761898</c:v>
                </c:pt>
                <c:pt idx="26">
                  <c:v>3.0809595202398832</c:v>
                </c:pt>
                <c:pt idx="27">
                  <c:v>1.6641070255155004</c:v>
                </c:pt>
                <c:pt idx="28">
                  <c:v>4.0127561816093369</c:v>
                </c:pt>
                <c:pt idx="29">
                  <c:v>0.19885052649242851</c:v>
                </c:pt>
                <c:pt idx="30">
                  <c:v>7.0307799120573922</c:v>
                </c:pt>
                <c:pt idx="31">
                  <c:v>2.9363143865798786</c:v>
                </c:pt>
                <c:pt idx="32">
                  <c:v>3.1290714300031404</c:v>
                </c:pt>
                <c:pt idx="33">
                  <c:v>7.6121594493834248</c:v>
                </c:pt>
                <c:pt idx="34">
                  <c:v>1.2755797144955174</c:v>
                </c:pt>
                <c:pt idx="35">
                  <c:v>3.068414584186808</c:v>
                </c:pt>
                <c:pt idx="36">
                  <c:v>2.719896137617658</c:v>
                </c:pt>
                <c:pt idx="37">
                  <c:v>2.8456459043606621</c:v>
                </c:pt>
                <c:pt idx="38">
                  <c:v>5.6755862630581113</c:v>
                </c:pt>
                <c:pt idx="39">
                  <c:v>4.1628404238918417</c:v>
                </c:pt>
                <c:pt idx="40">
                  <c:v>8.4325669827133307</c:v>
                </c:pt>
                <c:pt idx="41">
                  <c:v>2.3690031413223291</c:v>
                </c:pt>
                <c:pt idx="42">
                  <c:v>3.776441976781534</c:v>
                </c:pt>
                <c:pt idx="43">
                  <c:v>1.0566770186335397</c:v>
                </c:pt>
                <c:pt idx="44">
                  <c:v>3.8809496973171509</c:v>
                </c:pt>
              </c:numCache>
            </c:numRef>
          </c:xVal>
          <c:yVal>
            <c:numRef>
              <c:f>'Grant and vacancy correlations'!$R$3:$R$55</c:f>
              <c:numCache>
                <c:formatCode>"£"#,##0.00</c:formatCode>
                <c:ptCount val="45"/>
                <c:pt idx="0">
                  <c:v>31530.612244897959</c:v>
                </c:pt>
                <c:pt idx="1">
                  <c:v>#N/A</c:v>
                </c:pt>
                <c:pt idx="2">
                  <c:v>23687.5</c:v>
                </c:pt>
                <c:pt idx="3">
                  <c:v>30615.384615384617</c:v>
                </c:pt>
                <c:pt idx="4">
                  <c:v>26087.719298245614</c:v>
                </c:pt>
                <c:pt idx="5">
                  <c:v>35414.634146341465</c:v>
                </c:pt>
                <c:pt idx="6">
                  <c:v>34813.953488372092</c:v>
                </c:pt>
                <c:pt idx="7">
                  <c:v>27844.444444444445</c:v>
                </c:pt>
                <c:pt idx="8">
                  <c:v>46410.714285714283</c:v>
                </c:pt>
                <c:pt idx="9">
                  <c:v>29961.538461538461</c:v>
                </c:pt>
                <c:pt idx="10">
                  <c:v>29157.894736842107</c:v>
                </c:pt>
                <c:pt idx="11">
                  <c:v>#N/A</c:v>
                </c:pt>
                <c:pt idx="12">
                  <c:v>31458.333333333332</c:v>
                </c:pt>
                <c:pt idx="13">
                  <c:v>26650</c:v>
                </c:pt>
                <c:pt idx="14">
                  <c:v>27661.764705882353</c:v>
                </c:pt>
                <c:pt idx="15">
                  <c:v>36753.846153846156</c:v>
                </c:pt>
                <c:pt idx="16">
                  <c:v>33300</c:v>
                </c:pt>
                <c:pt idx="17">
                  <c:v>35830.508474576272</c:v>
                </c:pt>
                <c:pt idx="18">
                  <c:v>36314.814814814818</c:v>
                </c:pt>
                <c:pt idx="19">
                  <c:v>#N/A</c:v>
                </c:pt>
                <c:pt idx="20">
                  <c:v>29894.736842105263</c:v>
                </c:pt>
                <c:pt idx="21">
                  <c:v>#N/A</c:v>
                </c:pt>
                <c:pt idx="22">
                  <c:v>#N/A</c:v>
                </c:pt>
                <c:pt idx="23">
                  <c:v>47480.769230769234</c:v>
                </c:pt>
                <c:pt idx="24">
                  <c:v>43500</c:v>
                </c:pt>
                <c:pt idx="25">
                  <c:v>#N/A</c:v>
                </c:pt>
                <c:pt idx="26">
                  <c:v>36461.538461538461</c:v>
                </c:pt>
                <c:pt idx="27">
                  <c:v>#N/A</c:v>
                </c:pt>
                <c:pt idx="28">
                  <c:v>45574.257425742573</c:v>
                </c:pt>
                <c:pt idx="29">
                  <c:v>#N/A</c:v>
                </c:pt>
                <c:pt idx="30">
                  <c:v>71931.034482758623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D76-4140-AC57-65063CF3BE3D}"/>
            </c:ext>
          </c:extLst>
        </c:ser>
        <c:ser>
          <c:idx val="1"/>
          <c:order val="1"/>
          <c:tx>
            <c:strRef>
              <c:f>'Grant and vacancy correlations'!$S$2</c:f>
              <c:strCache>
                <c:ptCount val="1"/>
                <c:pt idx="0">
                  <c:v>Strong City Centres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'Grant and vacancy correlations'!$H$3:$H$55</c:f>
              <c:numCache>
                <c:formatCode>General</c:formatCode>
                <c:ptCount val="45"/>
                <c:pt idx="0">
                  <c:v>0.58656674604286252</c:v>
                </c:pt>
                <c:pt idx="1">
                  <c:v>-3.2502990275103727E-2</c:v>
                </c:pt>
                <c:pt idx="2">
                  <c:v>-1.52220720044064</c:v>
                </c:pt>
                <c:pt idx="3">
                  <c:v>5.0648773551368684</c:v>
                </c:pt>
                <c:pt idx="4">
                  <c:v>1.4439461883408065</c:v>
                </c:pt>
                <c:pt idx="5">
                  <c:v>4.7128240109140513</c:v>
                </c:pt>
                <c:pt idx="6">
                  <c:v>1.0050818746470931</c:v>
                </c:pt>
                <c:pt idx="7">
                  <c:v>4.2919178082191785</c:v>
                </c:pt>
                <c:pt idx="8">
                  <c:v>6.2073297705172479</c:v>
                </c:pt>
                <c:pt idx="9">
                  <c:v>-0.18108283098245437</c:v>
                </c:pt>
                <c:pt idx="10">
                  <c:v>2.1176130548780279</c:v>
                </c:pt>
                <c:pt idx="11">
                  <c:v>3.2786885245901622</c:v>
                </c:pt>
                <c:pt idx="12">
                  <c:v>4.3217031194200963</c:v>
                </c:pt>
                <c:pt idx="13">
                  <c:v>1.2751606501606503</c:v>
                </c:pt>
                <c:pt idx="14">
                  <c:v>0.50380653828929844</c:v>
                </c:pt>
                <c:pt idx="15">
                  <c:v>2.8168031464476009</c:v>
                </c:pt>
                <c:pt idx="16">
                  <c:v>2.7286397812713616</c:v>
                </c:pt>
                <c:pt idx="17">
                  <c:v>2.8109536662168253</c:v>
                </c:pt>
                <c:pt idx="18">
                  <c:v>2.8015650044122644</c:v>
                </c:pt>
                <c:pt idx="19">
                  <c:v>4.2762632356543691</c:v>
                </c:pt>
                <c:pt idx="20">
                  <c:v>3.9323383084577124</c:v>
                </c:pt>
                <c:pt idx="21">
                  <c:v>5.8190312525572629</c:v>
                </c:pt>
                <c:pt idx="22">
                  <c:v>5.4856955189023502</c:v>
                </c:pt>
                <c:pt idx="23">
                  <c:v>5.2307759677701853</c:v>
                </c:pt>
                <c:pt idx="24">
                  <c:v>5.3690580709895883</c:v>
                </c:pt>
                <c:pt idx="25">
                  <c:v>3.6904761904761898</c:v>
                </c:pt>
                <c:pt idx="26">
                  <c:v>3.0809595202398832</c:v>
                </c:pt>
                <c:pt idx="27">
                  <c:v>1.6641070255155004</c:v>
                </c:pt>
                <c:pt idx="28">
                  <c:v>4.0127561816093369</c:v>
                </c:pt>
                <c:pt idx="29">
                  <c:v>0.19885052649242851</c:v>
                </c:pt>
                <c:pt idx="30">
                  <c:v>7.0307799120573922</c:v>
                </c:pt>
                <c:pt idx="31">
                  <c:v>2.9363143865798786</c:v>
                </c:pt>
                <c:pt idx="32">
                  <c:v>3.1290714300031404</c:v>
                </c:pt>
                <c:pt idx="33">
                  <c:v>7.6121594493834248</c:v>
                </c:pt>
                <c:pt idx="34">
                  <c:v>1.2755797144955174</c:v>
                </c:pt>
                <c:pt idx="35">
                  <c:v>3.068414584186808</c:v>
                </c:pt>
                <c:pt idx="36">
                  <c:v>2.719896137617658</c:v>
                </c:pt>
                <c:pt idx="37">
                  <c:v>2.8456459043606621</c:v>
                </c:pt>
                <c:pt idx="38">
                  <c:v>5.6755862630581113</c:v>
                </c:pt>
                <c:pt idx="39">
                  <c:v>4.1628404238918417</c:v>
                </c:pt>
                <c:pt idx="40">
                  <c:v>8.4325669827133307</c:v>
                </c:pt>
                <c:pt idx="41">
                  <c:v>2.3690031413223291</c:v>
                </c:pt>
                <c:pt idx="42">
                  <c:v>3.776441976781534</c:v>
                </c:pt>
                <c:pt idx="43">
                  <c:v>1.0566770186335397</c:v>
                </c:pt>
                <c:pt idx="44">
                  <c:v>3.8809496973171509</c:v>
                </c:pt>
              </c:numCache>
            </c:numRef>
          </c:xVal>
          <c:yVal>
            <c:numRef>
              <c:f>'Grant and vacancy correlations'!$S$3:$S$55</c:f>
              <c:numCache>
                <c:formatCode>"£"#,##0.00</c:formatCode>
                <c:ptCount val="45"/>
                <c:pt idx="0">
                  <c:v>#N/A</c:v>
                </c:pt>
                <c:pt idx="1">
                  <c:v>7900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38655.172413793101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53773.809523809527</c:v>
                </c:pt>
                <c:pt idx="20">
                  <c:v>#N/A</c:v>
                </c:pt>
                <c:pt idx="21">
                  <c:v>53682.539682539682</c:v>
                </c:pt>
                <c:pt idx="22">
                  <c:v>37736.84210526316</c:v>
                </c:pt>
                <c:pt idx="23">
                  <c:v>#N/A</c:v>
                </c:pt>
                <c:pt idx="24">
                  <c:v>#N/A</c:v>
                </c:pt>
                <c:pt idx="25">
                  <c:v>50325</c:v>
                </c:pt>
                <c:pt idx="26">
                  <c:v>#N/A</c:v>
                </c:pt>
                <c:pt idx="27">
                  <c:v>51034.482758620688</c:v>
                </c:pt>
                <c:pt idx="28">
                  <c:v>#N/A</c:v>
                </c:pt>
                <c:pt idx="29">
                  <c:v>42700</c:v>
                </c:pt>
                <c:pt idx="30">
                  <c:v>#N/A</c:v>
                </c:pt>
                <c:pt idx="31">
                  <c:v>45771.929824561405</c:v>
                </c:pt>
                <c:pt idx="32">
                  <c:v>52449.612403100771</c:v>
                </c:pt>
                <c:pt idx="33">
                  <c:v>70971.42857142858</c:v>
                </c:pt>
                <c:pt idx="34">
                  <c:v>64962.962962962964</c:v>
                </c:pt>
                <c:pt idx="35">
                  <c:v>51697.247706422022</c:v>
                </c:pt>
                <c:pt idx="36">
                  <c:v>61806.451612903227</c:v>
                </c:pt>
                <c:pt idx="37">
                  <c:v>79038.759689922488</c:v>
                </c:pt>
                <c:pt idx="38">
                  <c:v>92710.280373831774</c:v>
                </c:pt>
                <c:pt idx="39">
                  <c:v>80552.238805970148</c:v>
                </c:pt>
                <c:pt idx="40">
                  <c:v>88894.736842105267</c:v>
                </c:pt>
                <c:pt idx="41">
                  <c:v>90262.411347517729</c:v>
                </c:pt>
                <c:pt idx="42">
                  <c:v>99500</c:v>
                </c:pt>
                <c:pt idx="43">
                  <c:v>87327.272727272735</c:v>
                </c:pt>
                <c:pt idx="44">
                  <c:v>139414.87455197101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D76-4140-AC57-65063CF3BE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109199"/>
        <c:axId val="1679065344"/>
      </c:scatterChart>
      <c:valAx>
        <c:axId val="531091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9065344"/>
        <c:crosses val="autoZero"/>
        <c:crossBetween val="midCat"/>
      </c:valAx>
      <c:valAx>
        <c:axId val="167906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£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091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Grant</a:t>
            </a:r>
            <a:r>
              <a:rPr lang="en-GB" baseline="0"/>
              <a:t> to Rent Shortfall for Lost weeks of sale relative to weekly rent &amp; Percentage increase in vacancies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31"/>
          <c:order val="2"/>
          <c:tx>
            <c:strRef>
              <c:f>'Grant and vacancy correlations'!$AR$2</c:f>
              <c:strCache>
                <c:ptCount val="1"/>
                <c:pt idx="0">
                  <c:v>CC Rent_grant_diff/Rent_per_week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2E4E4B8-3BAA-437E-A372-A1FBBFC57F41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8CAC-4579-ACBD-63DBE879D3A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23BB07A-E345-4145-B321-CE755EA8BFC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8CAC-4579-ACBD-63DBE879D3A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E136974-885A-43F1-83E6-39178BCC0FF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8CAC-4579-ACBD-63DBE879D3A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FFF0CCB-4FAF-45A1-8056-CEBE43B7737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CAC-4579-ACBD-63DBE879D3A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035E850-CD05-4CF0-A4E0-9D126D00BBF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8CAC-4579-ACBD-63DBE879D3A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A8644054-B583-4904-BB4C-0775AC69F8B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CAC-4579-ACBD-63DBE879D3A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52918FB-0890-4E30-A3B1-6AAC713673A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8CAC-4579-ACBD-63DBE879D3A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89FDE0E-4371-447B-98A5-03006D13B65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8CAC-4579-ACBD-63DBE879D3A7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141236BB-4D6C-4B5A-BD0B-7240FB9DAC0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8CAC-4579-ACBD-63DBE879D3A7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59EB82C1-6609-4D52-95D4-96BFBB37874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8CAC-4579-ACBD-63DBE879D3A7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BC6362DF-8AF8-427D-95C7-084A7743817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8CAC-4579-ACBD-63DBE879D3A7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8CA98A53-6E84-4128-A549-5CC51306618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8CAC-4579-ACBD-63DBE879D3A7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BCDB7EAF-D838-4DDA-8B4D-D7AD021CF8E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8CAC-4579-ACBD-63DBE879D3A7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6A3BFC39-A1B4-4CC3-81C7-0B113EDEBE1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8CAC-4579-ACBD-63DBE879D3A7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DE824FBF-6777-4C7E-A0C1-FD211BB8195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8CAC-4579-ACBD-63DBE879D3A7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79EC0F66-A225-4AF2-AD6C-70C43AEC9D8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8CAC-4579-ACBD-63DBE879D3A7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72D64A38-5D6E-4322-919F-87D3756E42B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8CAC-4579-ACBD-63DBE879D3A7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E9FF7DA4-D6CF-4405-96D4-69949FDFC3A7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8CAC-4579-ACBD-63DBE879D3A7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96D89B9D-75EA-429E-BA52-8B77B9C03BC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8CAC-4579-ACBD-63DBE879D3A7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1E2896CC-CCEF-49FA-B42B-FC684EC0DC5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8CAC-4579-ACBD-63DBE879D3A7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5AE95C37-25FA-4DE5-AD7E-F445863237B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8CAC-4579-ACBD-63DBE879D3A7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D5CEAEBC-3346-4E81-B9A4-629248F3800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8CAC-4579-ACBD-63DBE879D3A7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17E15D53-BE26-479E-9B62-B97C85153D1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8CAC-4579-ACBD-63DBE879D3A7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BB6DA0E2-7F31-4DA7-88AA-7459F98ED96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8CAC-4579-ACBD-63DBE879D3A7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FC3A2856-7DC0-4116-94BC-9A68E18781A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8CAC-4579-ACBD-63DBE879D3A7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D246D532-39AD-443F-AAC0-43FD311E205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8CAC-4579-ACBD-63DBE879D3A7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49DF1D8F-A1D4-40A7-8D8E-8E983D8466B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8CAC-4579-ACBD-63DBE879D3A7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3225AF00-2AD1-4246-8DB8-6528775B4A1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8CAC-4579-ACBD-63DBE879D3A7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78FD813F-E4A9-48B1-B90C-D24DF962A61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8CAC-4579-ACBD-63DBE879D3A7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376A0EF3-B7FA-40E6-A7CA-A7EC47344CF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8CAC-4579-ACBD-63DBE879D3A7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98E26806-6F0C-4031-9E96-B7FC4AFFDD4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8CAC-4579-ACBD-63DBE879D3A7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AE0D58AB-8C61-4926-8676-176337EE9B1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8CAC-4579-ACBD-63DBE879D3A7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EDCFAAC9-4C48-4911-ADED-C930E27921E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8CAC-4579-ACBD-63DBE879D3A7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D5BBE5C6-132C-4548-A1C8-D27BBE2E434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8CAC-4579-ACBD-63DBE879D3A7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07AB8E78-B8CF-4EF2-9286-30299DA2F77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8CAC-4579-ACBD-63DBE879D3A7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E3E3B756-1A5A-4521-A25D-642920AD879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8CAC-4579-ACBD-63DBE879D3A7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ED028AB7-D08A-409B-AA2E-EA36967D9F7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8CAC-4579-ACBD-63DBE879D3A7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B131E24C-A47C-4B02-98C2-F4EC36FAC96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8CAC-4579-ACBD-63DBE879D3A7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561C7D93-663D-4D06-8AE1-1CFAA44B278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8CAC-4579-ACBD-63DBE879D3A7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4FAD19D2-7587-465A-B25A-B4C6764B9FF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8CAC-4579-ACBD-63DBE879D3A7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827B4EB6-7515-4D47-AECF-35319934359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8CAC-4579-ACBD-63DBE879D3A7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D5C4A66C-3B9D-4A8E-9102-CBEAB994A1A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8CAC-4579-ACBD-63DBE879D3A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766FA2C8-955B-4399-B7A7-AC14C8B1FB4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8CAC-4579-ACBD-63DBE879D3A7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05FDDE4E-FCDF-475C-BF71-3DD8FCBAC3D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8CAC-4579-ACBD-63DBE879D3A7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5210F0A6-4B15-4C62-BCF2-FB8795FA63D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8CAC-4579-ACBD-63DBE879D3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'Grant and vacancy correlations'!$AR$3:$AR$55</c:f>
              <c:numCache>
                <c:formatCode>0%</c:formatCode>
                <c:ptCount val="45"/>
                <c:pt idx="0">
                  <c:v>8.6200623742311429</c:v>
                </c:pt>
                <c:pt idx="1">
                  <c:v>6.5087470315256901</c:v>
                </c:pt>
                <c:pt idx="2">
                  <c:v>5.4229719074953247</c:v>
                </c:pt>
                <c:pt idx="3">
                  <c:v>5.3444061457660235</c:v>
                </c:pt>
                <c:pt idx="4">
                  <c:v>4.5028144162949912</c:v>
                </c:pt>
                <c:pt idx="5">
                  <c:v>4.0874727244546118</c:v>
                </c:pt>
                <c:pt idx="6">
                  <c:v>3.5708514269126024</c:v>
                </c:pt>
                <c:pt idx="7">
                  <c:v>2.4650962293147036</c:v>
                </c:pt>
                <c:pt idx="8">
                  <c:v>2.2788064914413724</c:v>
                </c:pt>
                <c:pt idx="9">
                  <c:v>2.1764725962532623</c:v>
                </c:pt>
                <c:pt idx="10">
                  <c:v>2.0345067847249299</c:v>
                </c:pt>
                <c:pt idx="11">
                  <c:v>1.7278297090143571</c:v>
                </c:pt>
                <c:pt idx="12">
                  <c:v>1.6882246178691904</c:v>
                </c:pt>
                <c:pt idx="13">
                  <c:v>1.5654272373552012</c:v>
                </c:pt>
                <c:pt idx="14">
                  <c:v>1.5630422700227775</c:v>
                </c:pt>
                <c:pt idx="15">
                  <c:v>1.5121868973306771</c:v>
                </c:pt>
                <c:pt idx="16">
                  <c:v>1.4546271409617471</c:v>
                </c:pt>
                <c:pt idx="17">
                  <c:v>1.3197353229813249</c:v>
                </c:pt>
                <c:pt idx="18">
                  <c:v>1.2712724001807918</c:v>
                </c:pt>
                <c:pt idx="19">
                  <c:v>0.89601618958976781</c:v>
                </c:pt>
                <c:pt idx="20">
                  <c:v>0.7101461447050762</c:v>
                </c:pt>
                <c:pt idx="21">
                  <c:v>0.69226805823803583</c:v>
                </c:pt>
                <c:pt idx="22">
                  <c:v>0.65444986068592026</c:v>
                </c:pt>
                <c:pt idx="23">
                  <c:v>0.53484707463021741</c:v>
                </c:pt>
                <c:pt idx="24">
                  <c:v>0.51059959296461865</c:v>
                </c:pt>
                <c:pt idx="25">
                  <c:v>0.49162688342337652</c:v>
                </c:pt>
                <c:pt idx="26">
                  <c:v>0.4822843835403085</c:v>
                </c:pt>
                <c:pt idx="27">
                  <c:v>0.47757444534011673</c:v>
                </c:pt>
                <c:pt idx="28">
                  <c:v>0.36758401745688174</c:v>
                </c:pt>
                <c:pt idx="29">
                  <c:v>0.3115540049689744</c:v>
                </c:pt>
                <c:pt idx="30">
                  <c:v>0.26544212784032273</c:v>
                </c:pt>
                <c:pt idx="31">
                  <c:v>0.22607810157491701</c:v>
                </c:pt>
                <c:pt idx="32">
                  <c:v>0.1265901355159271</c:v>
                </c:pt>
                <c:pt idx="33">
                  <c:v>-0.14133708479683715</c:v>
                </c:pt>
                <c:pt idx="34">
                  <c:v>-0.14186603659692609</c:v>
                </c:pt>
                <c:pt idx="35">
                  <c:v>-0.17315782302476918</c:v>
                </c:pt>
                <c:pt idx="36">
                  <c:v>-0.19016692406091837</c:v>
                </c:pt>
                <c:pt idx="37">
                  <c:v>-0.25571058182489698</c:v>
                </c:pt>
                <c:pt idx="38">
                  <c:v>-0.43270804299925397</c:v>
                </c:pt>
                <c:pt idx="39">
                  <c:v>-0.44698622756795925</c:v>
                </c:pt>
                <c:pt idx="40">
                  <c:v>-0.47318592217054528</c:v>
                </c:pt>
                <c:pt idx="41">
                  <c:v>-0.49176304845171581</c:v>
                </c:pt>
                <c:pt idx="42">
                  <c:v>-0.5287132633842081</c:v>
                </c:pt>
                <c:pt idx="43">
                  <c:v>-0.68936124892942807</c:v>
                </c:pt>
                <c:pt idx="44">
                  <c:v>-0.75371001437277463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'Grant and vacancy correlations'!$C$3:$C$55</c15:f>
                <c15:dlblRangeCache>
                  <c:ptCount val="45"/>
                  <c:pt idx="0">
                    <c:v>Burnley</c:v>
                  </c:pt>
                  <c:pt idx="1">
                    <c:v>Aldershot</c:v>
                  </c:pt>
                  <c:pt idx="2">
                    <c:v>Blackpool</c:v>
                  </c:pt>
                  <c:pt idx="3">
                    <c:v>Blackburn</c:v>
                  </c:pt>
                  <c:pt idx="4">
                    <c:v>Barnsley</c:v>
                  </c:pt>
                  <c:pt idx="5">
                    <c:v>Huddersfield</c:v>
                  </c:pt>
                  <c:pt idx="6">
                    <c:v>Mansfield</c:v>
                  </c:pt>
                  <c:pt idx="7">
                    <c:v>Wigan</c:v>
                  </c:pt>
                  <c:pt idx="8">
                    <c:v>Northampton</c:v>
                  </c:pt>
                  <c:pt idx="9">
                    <c:v>Bradford</c:v>
                  </c:pt>
                  <c:pt idx="10">
                    <c:v>Doncaster</c:v>
                  </c:pt>
                  <c:pt idx="11">
                    <c:v>Gloucester</c:v>
                  </c:pt>
                  <c:pt idx="12">
                    <c:v>Middlesbrough</c:v>
                  </c:pt>
                  <c:pt idx="13">
                    <c:v>Chatham</c:v>
                  </c:pt>
                  <c:pt idx="14">
                    <c:v>Luton</c:v>
                  </c:pt>
                  <c:pt idx="15">
                    <c:v>Hull</c:v>
                  </c:pt>
                  <c:pt idx="16">
                    <c:v>Southend</c:v>
                  </c:pt>
                  <c:pt idx="17">
                    <c:v>Preston</c:v>
                  </c:pt>
                  <c:pt idx="18">
                    <c:v>Sunderland</c:v>
                  </c:pt>
                  <c:pt idx="19">
                    <c:v>York</c:v>
                  </c:pt>
                  <c:pt idx="20">
                    <c:v>Ipswich</c:v>
                  </c:pt>
                  <c:pt idx="21">
                    <c:v>Plymouth</c:v>
                  </c:pt>
                  <c:pt idx="22">
                    <c:v>Swindon</c:v>
                  </c:pt>
                  <c:pt idx="23">
                    <c:v>Stoke</c:v>
                  </c:pt>
                  <c:pt idx="24">
                    <c:v>Peterborough</c:v>
                  </c:pt>
                  <c:pt idx="25">
                    <c:v>Bournemouth</c:v>
                  </c:pt>
                  <c:pt idx="26">
                    <c:v>Derby</c:v>
                  </c:pt>
                  <c:pt idx="27">
                    <c:v>Norwich</c:v>
                  </c:pt>
                  <c:pt idx="28">
                    <c:v>Leicester</c:v>
                  </c:pt>
                  <c:pt idx="29">
                    <c:v>Coventry</c:v>
                  </c:pt>
                  <c:pt idx="30">
                    <c:v>Portsmouth</c:v>
                  </c:pt>
                  <c:pt idx="31">
                    <c:v>Bristol</c:v>
                  </c:pt>
                  <c:pt idx="32">
                    <c:v>Nottingham</c:v>
                  </c:pt>
                  <c:pt idx="33">
                    <c:v>Newcastle</c:v>
                  </c:pt>
                  <c:pt idx="34">
                    <c:v>Exeter</c:v>
                  </c:pt>
                  <c:pt idx="35">
                    <c:v>Brighton</c:v>
                  </c:pt>
                  <c:pt idx="36">
                    <c:v>Crawley</c:v>
                  </c:pt>
                  <c:pt idx="37">
                    <c:v>Leeds</c:v>
                  </c:pt>
                  <c:pt idx="38">
                    <c:v>Birmingham</c:v>
                  </c:pt>
                  <c:pt idx="39">
                    <c:v>Reading</c:v>
                  </c:pt>
                  <c:pt idx="40">
                    <c:v>Oxford</c:v>
                  </c:pt>
                  <c:pt idx="41">
                    <c:v>Manchester</c:v>
                  </c:pt>
                  <c:pt idx="42">
                    <c:v>Cambridge</c:v>
                  </c:pt>
                  <c:pt idx="43">
                    <c:v>Southampton</c:v>
                  </c:pt>
                  <c:pt idx="44">
                    <c:v>London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D-8CAC-4579-ACBD-63DBE879D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025599"/>
        <c:axId val="1578357136"/>
      </c:barChart>
      <c:lineChart>
        <c:grouping val="standard"/>
        <c:varyColors val="0"/>
        <c:ser>
          <c:idx val="0"/>
          <c:order val="0"/>
          <c:tx>
            <c:strRef>
              <c:f>'Grant and vacancy correlations'!$I$2</c:f>
              <c:strCache>
                <c:ptCount val="1"/>
                <c:pt idx="0">
                  <c:v>Percentage increase in vacancy rates pre-pandemic now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'Grant and vacancy correlations'!$C$3:$C$55</c:f>
              <c:strCache>
                <c:ptCount val="45"/>
                <c:pt idx="0">
                  <c:v>Burnley</c:v>
                </c:pt>
                <c:pt idx="1">
                  <c:v>Aldershot</c:v>
                </c:pt>
                <c:pt idx="2">
                  <c:v>Blackpool</c:v>
                </c:pt>
                <c:pt idx="3">
                  <c:v>Blackburn</c:v>
                </c:pt>
                <c:pt idx="4">
                  <c:v>Barnsley</c:v>
                </c:pt>
                <c:pt idx="5">
                  <c:v>Huddersfield</c:v>
                </c:pt>
                <c:pt idx="6">
                  <c:v>Mansfield</c:v>
                </c:pt>
                <c:pt idx="7">
                  <c:v>Wigan</c:v>
                </c:pt>
                <c:pt idx="8">
                  <c:v>Northampton</c:v>
                </c:pt>
                <c:pt idx="9">
                  <c:v>Bradford</c:v>
                </c:pt>
                <c:pt idx="10">
                  <c:v>Doncaster</c:v>
                </c:pt>
                <c:pt idx="11">
                  <c:v>Gloucester</c:v>
                </c:pt>
                <c:pt idx="12">
                  <c:v>Middlesbrough</c:v>
                </c:pt>
                <c:pt idx="13">
                  <c:v>Chatham</c:v>
                </c:pt>
                <c:pt idx="14">
                  <c:v>Luton</c:v>
                </c:pt>
                <c:pt idx="15">
                  <c:v>Hull</c:v>
                </c:pt>
                <c:pt idx="16">
                  <c:v>Southend</c:v>
                </c:pt>
                <c:pt idx="17">
                  <c:v>Preston</c:v>
                </c:pt>
                <c:pt idx="18">
                  <c:v>Sunderland</c:v>
                </c:pt>
                <c:pt idx="19">
                  <c:v>York</c:v>
                </c:pt>
                <c:pt idx="20">
                  <c:v>Ipswich</c:v>
                </c:pt>
                <c:pt idx="21">
                  <c:v>Plymouth</c:v>
                </c:pt>
                <c:pt idx="22">
                  <c:v>Swindon</c:v>
                </c:pt>
                <c:pt idx="23">
                  <c:v>Stoke</c:v>
                </c:pt>
                <c:pt idx="24">
                  <c:v>Peterborough</c:v>
                </c:pt>
                <c:pt idx="25">
                  <c:v>Bournemouth</c:v>
                </c:pt>
                <c:pt idx="26">
                  <c:v>Derby</c:v>
                </c:pt>
                <c:pt idx="27">
                  <c:v>Norwich</c:v>
                </c:pt>
                <c:pt idx="28">
                  <c:v>Leicester</c:v>
                </c:pt>
                <c:pt idx="29">
                  <c:v>Coventry</c:v>
                </c:pt>
                <c:pt idx="30">
                  <c:v>Portsmouth</c:v>
                </c:pt>
                <c:pt idx="31">
                  <c:v>Bristol</c:v>
                </c:pt>
                <c:pt idx="32">
                  <c:v>Nottingham</c:v>
                </c:pt>
                <c:pt idx="33">
                  <c:v>Newcastle</c:v>
                </c:pt>
                <c:pt idx="34">
                  <c:v>Exeter</c:v>
                </c:pt>
                <c:pt idx="35">
                  <c:v>Brighton</c:v>
                </c:pt>
                <c:pt idx="36">
                  <c:v>Crawley</c:v>
                </c:pt>
                <c:pt idx="37">
                  <c:v>Leeds</c:v>
                </c:pt>
                <c:pt idx="38">
                  <c:v>Birmingham</c:v>
                </c:pt>
                <c:pt idx="39">
                  <c:v>Reading</c:v>
                </c:pt>
                <c:pt idx="40">
                  <c:v>Oxford</c:v>
                </c:pt>
                <c:pt idx="41">
                  <c:v>Manchester</c:v>
                </c:pt>
                <c:pt idx="42">
                  <c:v>Cambridge</c:v>
                </c:pt>
                <c:pt idx="43">
                  <c:v>Southampton</c:v>
                </c:pt>
                <c:pt idx="44">
                  <c:v>London</c:v>
                </c:pt>
              </c:strCache>
            </c:strRef>
          </c:cat>
          <c:val>
            <c:numRef>
              <c:f>'Grant and vacancy correlations'!$I$3:$I$55</c:f>
              <c:numCache>
                <c:formatCode>0%</c:formatCode>
                <c:ptCount val="45"/>
                <c:pt idx="0">
                  <c:v>3.257170636849778E-2</c:v>
                </c:pt>
                <c:pt idx="1">
                  <c:v>-2.1200814111260844E-3</c:v>
                </c:pt>
                <c:pt idx="2">
                  <c:v>-5.654761904761909E-2</c:v>
                </c:pt>
                <c:pt idx="3">
                  <c:v>0.23980643803913337</c:v>
                </c:pt>
                <c:pt idx="4">
                  <c:v>0.11499999999999994</c:v>
                </c:pt>
                <c:pt idx="5">
                  <c:v>0.23499999999999999</c:v>
                </c:pt>
                <c:pt idx="6">
                  <c:v>5.6382641748495471E-2</c:v>
                </c:pt>
                <c:pt idx="7">
                  <c:v>0.18430000000000002</c:v>
                </c:pt>
                <c:pt idx="8">
                  <c:v>0.33905187610173759</c:v>
                </c:pt>
                <c:pt idx="9">
                  <c:v>-6.5253636891474754E-3</c:v>
                </c:pt>
                <c:pt idx="10">
                  <c:v>0.10031435557107915</c:v>
                </c:pt>
                <c:pt idx="11">
                  <c:v>0.17647058823529402</c:v>
                </c:pt>
                <c:pt idx="12">
                  <c:v>0.230155817290047</c:v>
                </c:pt>
                <c:pt idx="13">
                  <c:v>9.6448514630332813E-2</c:v>
                </c:pt>
                <c:pt idx="14">
                  <c:v>3.3015407190022113E-2</c:v>
                </c:pt>
                <c:pt idx="15">
                  <c:v>0.13395819508958193</c:v>
                </c:pt>
                <c:pt idx="16">
                  <c:v>0.12302003081664105</c:v>
                </c:pt>
                <c:pt idx="17">
                  <c:v>0.14153053424308493</c:v>
                </c:pt>
                <c:pt idx="18">
                  <c:v>0.11139156664249961</c:v>
                </c:pt>
                <c:pt idx="19">
                  <c:v>0.49328208233507981</c:v>
                </c:pt>
                <c:pt idx="20">
                  <c:v>0.20800000000000007</c:v>
                </c:pt>
                <c:pt idx="21">
                  <c:v>0.43896963914922266</c:v>
                </c:pt>
                <c:pt idx="22">
                  <c:v>0.3521681073863237</c:v>
                </c:pt>
                <c:pt idx="23">
                  <c:v>0.21919442150656016</c:v>
                </c:pt>
                <c:pt idx="24">
                  <c:v>0.52323911382734889</c:v>
                </c:pt>
                <c:pt idx="25">
                  <c:v>0.29523809523809519</c:v>
                </c:pt>
                <c:pt idx="26">
                  <c:v>0.15954968944099396</c:v>
                </c:pt>
                <c:pt idx="27">
                  <c:v>0.1152917262587685</c:v>
                </c:pt>
                <c:pt idx="28">
                  <c:v>0.22766249356885626</c:v>
                </c:pt>
                <c:pt idx="29">
                  <c:v>1.2798358354033963E-2</c:v>
                </c:pt>
                <c:pt idx="30">
                  <c:v>0.53655951960437986</c:v>
                </c:pt>
                <c:pt idx="31">
                  <c:v>0.20302156552704656</c:v>
                </c:pt>
                <c:pt idx="32">
                  <c:v>0.21974293481289023</c:v>
                </c:pt>
                <c:pt idx="33">
                  <c:v>0.61089988492520142</c:v>
                </c:pt>
                <c:pt idx="34">
                  <c:v>0.10959012815934606</c:v>
                </c:pt>
                <c:pt idx="35">
                  <c:v>0.30684145841868082</c:v>
                </c:pt>
                <c:pt idx="36">
                  <c:v>0.22382478632478647</c:v>
                </c:pt>
                <c:pt idx="37">
                  <c:v>0.17000910146564982</c:v>
                </c:pt>
                <c:pt idx="38">
                  <c:v>0.45104760749100026</c:v>
                </c:pt>
                <c:pt idx="39">
                  <c:v>0.30357317430833902</c:v>
                </c:pt>
                <c:pt idx="40">
                  <c:v>0.88698111966318005</c:v>
                </c:pt>
                <c:pt idx="41">
                  <c:v>0.19437242641451882</c:v>
                </c:pt>
                <c:pt idx="42">
                  <c:v>0.46576117713638915</c:v>
                </c:pt>
                <c:pt idx="43">
                  <c:v>0.10700526770972554</c:v>
                </c:pt>
                <c:pt idx="44">
                  <c:v>0.44106414956765727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F-8CAC-4579-ACBD-63DBE879D3A7}"/>
            </c:ext>
          </c:extLst>
        </c:ser>
        <c:ser>
          <c:idx val="8"/>
          <c:order val="1"/>
          <c:tx>
            <c:strRef>
              <c:f>'Grant and vacancy correlations'!$U$2</c:f>
              <c:strCache>
                <c:ptCount val="1"/>
                <c:pt idx="0">
                  <c:v>Average Grant Value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'Grant and vacancy correlations'!$C$3:$C$55</c:f>
              <c:strCache>
                <c:ptCount val="45"/>
                <c:pt idx="0">
                  <c:v>Burnley</c:v>
                </c:pt>
                <c:pt idx="1">
                  <c:v>Aldershot</c:v>
                </c:pt>
                <c:pt idx="2">
                  <c:v>Blackpool</c:v>
                </c:pt>
                <c:pt idx="3">
                  <c:v>Blackburn</c:v>
                </c:pt>
                <c:pt idx="4">
                  <c:v>Barnsley</c:v>
                </c:pt>
                <c:pt idx="5">
                  <c:v>Huddersfield</c:v>
                </c:pt>
                <c:pt idx="6">
                  <c:v>Mansfield</c:v>
                </c:pt>
                <c:pt idx="7">
                  <c:v>Wigan</c:v>
                </c:pt>
                <c:pt idx="8">
                  <c:v>Northampton</c:v>
                </c:pt>
                <c:pt idx="9">
                  <c:v>Bradford</c:v>
                </c:pt>
                <c:pt idx="10">
                  <c:v>Doncaster</c:v>
                </c:pt>
                <c:pt idx="11">
                  <c:v>Gloucester</c:v>
                </c:pt>
                <c:pt idx="12">
                  <c:v>Middlesbrough</c:v>
                </c:pt>
                <c:pt idx="13">
                  <c:v>Chatham</c:v>
                </c:pt>
                <c:pt idx="14">
                  <c:v>Luton</c:v>
                </c:pt>
                <c:pt idx="15">
                  <c:v>Hull</c:v>
                </c:pt>
                <c:pt idx="16">
                  <c:v>Southend</c:v>
                </c:pt>
                <c:pt idx="17">
                  <c:v>Preston</c:v>
                </c:pt>
                <c:pt idx="18">
                  <c:v>Sunderland</c:v>
                </c:pt>
                <c:pt idx="19">
                  <c:v>York</c:v>
                </c:pt>
                <c:pt idx="20">
                  <c:v>Ipswich</c:v>
                </c:pt>
                <c:pt idx="21">
                  <c:v>Plymouth</c:v>
                </c:pt>
                <c:pt idx="22">
                  <c:v>Swindon</c:v>
                </c:pt>
                <c:pt idx="23">
                  <c:v>Stoke</c:v>
                </c:pt>
                <c:pt idx="24">
                  <c:v>Peterborough</c:v>
                </c:pt>
                <c:pt idx="25">
                  <c:v>Bournemouth</c:v>
                </c:pt>
                <c:pt idx="26">
                  <c:v>Derby</c:v>
                </c:pt>
                <c:pt idx="27">
                  <c:v>Norwich</c:v>
                </c:pt>
                <c:pt idx="28">
                  <c:v>Leicester</c:v>
                </c:pt>
                <c:pt idx="29">
                  <c:v>Coventry</c:v>
                </c:pt>
                <c:pt idx="30">
                  <c:v>Portsmouth</c:v>
                </c:pt>
                <c:pt idx="31">
                  <c:v>Bristol</c:v>
                </c:pt>
                <c:pt idx="32">
                  <c:v>Nottingham</c:v>
                </c:pt>
                <c:pt idx="33">
                  <c:v>Newcastle</c:v>
                </c:pt>
                <c:pt idx="34">
                  <c:v>Exeter</c:v>
                </c:pt>
                <c:pt idx="35">
                  <c:v>Brighton</c:v>
                </c:pt>
                <c:pt idx="36">
                  <c:v>Crawley</c:v>
                </c:pt>
                <c:pt idx="37">
                  <c:v>Leeds</c:v>
                </c:pt>
                <c:pt idx="38">
                  <c:v>Birmingham</c:v>
                </c:pt>
                <c:pt idx="39">
                  <c:v>Reading</c:v>
                </c:pt>
                <c:pt idx="40">
                  <c:v>Oxford</c:v>
                </c:pt>
                <c:pt idx="41">
                  <c:v>Manchester</c:v>
                </c:pt>
                <c:pt idx="42">
                  <c:v>Cambridge</c:v>
                </c:pt>
                <c:pt idx="43">
                  <c:v>Southampton</c:v>
                </c:pt>
                <c:pt idx="44">
                  <c:v>London</c:v>
                </c:pt>
              </c:strCache>
            </c:strRef>
          </c:cat>
          <c:val>
            <c:numRef>
              <c:f>'Grant and vacancy correlations'!$U$3:$U$55</c:f>
            </c:numRef>
          </c:val>
          <c:smooth val="0"/>
          <c:extLst>
            <c:ext xmlns:c16="http://schemas.microsoft.com/office/drawing/2014/chart" uri="{C3380CC4-5D6E-409C-BE32-E72D297353CC}">
              <c16:uniqueId val="{00000030-8CAC-4579-ACBD-63DBE879D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079999"/>
        <c:axId val="1630801696"/>
      </c:lineChart>
      <c:valAx>
        <c:axId val="1578357136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25599"/>
        <c:crosses val="max"/>
        <c:crossBetween val="between"/>
      </c:valAx>
      <c:catAx>
        <c:axId val="53025599"/>
        <c:scaling>
          <c:orientation val="minMax"/>
        </c:scaling>
        <c:delete val="1"/>
        <c:axPos val="b"/>
        <c:majorTickMark val="none"/>
        <c:minorTickMark val="none"/>
        <c:tickLblPos val="nextTo"/>
        <c:crossAx val="1578357136"/>
        <c:crosses val="autoZero"/>
        <c:auto val="1"/>
        <c:lblAlgn val="ctr"/>
        <c:lblOffset val="100"/>
        <c:noMultiLvlLbl val="0"/>
      </c:catAx>
      <c:valAx>
        <c:axId val="1630801696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79999"/>
        <c:crosses val="autoZero"/>
        <c:crossBetween val="between"/>
      </c:valAx>
      <c:catAx>
        <c:axId val="530799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30801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baseline="0">
                <a:effectLst/>
              </a:rPr>
              <a:t>Grant to Rent Shortfall for Lost weeks of sale relative to weekly rent &amp; Percentage Point increase in vacancies</a:t>
            </a:r>
            <a:endParaRPr lang="en-GB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'Grant and vacancy correlations'!$AR$2</c:f>
              <c:strCache>
                <c:ptCount val="1"/>
                <c:pt idx="0">
                  <c:v>CC Rent_grant_diff/Rent_per_week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'Grant and vacancy correlations'!$AR$3:$AR$55</c:f>
              <c:numCache>
                <c:formatCode>0%</c:formatCode>
                <c:ptCount val="45"/>
                <c:pt idx="0">
                  <c:v>8.6200623742311429</c:v>
                </c:pt>
                <c:pt idx="1">
                  <c:v>6.5087470315256901</c:v>
                </c:pt>
                <c:pt idx="2">
                  <c:v>5.4229719074953247</c:v>
                </c:pt>
                <c:pt idx="3">
                  <c:v>5.3444061457660235</c:v>
                </c:pt>
                <c:pt idx="4">
                  <c:v>4.5028144162949912</c:v>
                </c:pt>
                <c:pt idx="5">
                  <c:v>4.0874727244546118</c:v>
                </c:pt>
                <c:pt idx="6">
                  <c:v>3.5708514269126024</c:v>
                </c:pt>
                <c:pt idx="7">
                  <c:v>2.4650962293147036</c:v>
                </c:pt>
                <c:pt idx="8">
                  <c:v>2.2788064914413724</c:v>
                </c:pt>
                <c:pt idx="9">
                  <c:v>2.1764725962532623</c:v>
                </c:pt>
                <c:pt idx="10">
                  <c:v>2.0345067847249299</c:v>
                </c:pt>
                <c:pt idx="11">
                  <c:v>1.7278297090143571</c:v>
                </c:pt>
                <c:pt idx="12">
                  <c:v>1.6882246178691904</c:v>
                </c:pt>
                <c:pt idx="13">
                  <c:v>1.5654272373552012</c:v>
                </c:pt>
                <c:pt idx="14">
                  <c:v>1.5630422700227775</c:v>
                </c:pt>
                <c:pt idx="15">
                  <c:v>1.5121868973306771</c:v>
                </c:pt>
                <c:pt idx="16">
                  <c:v>1.4546271409617471</c:v>
                </c:pt>
                <c:pt idx="17">
                  <c:v>1.3197353229813249</c:v>
                </c:pt>
                <c:pt idx="18">
                  <c:v>1.2712724001807918</c:v>
                </c:pt>
                <c:pt idx="19">
                  <c:v>0.89601618958976781</c:v>
                </c:pt>
                <c:pt idx="20">
                  <c:v>0.7101461447050762</c:v>
                </c:pt>
                <c:pt idx="21">
                  <c:v>0.69226805823803583</c:v>
                </c:pt>
                <c:pt idx="22">
                  <c:v>0.65444986068592026</c:v>
                </c:pt>
                <c:pt idx="23">
                  <c:v>0.53484707463021741</c:v>
                </c:pt>
                <c:pt idx="24">
                  <c:v>0.51059959296461865</c:v>
                </c:pt>
                <c:pt idx="25">
                  <c:v>0.49162688342337652</c:v>
                </c:pt>
                <c:pt idx="26">
                  <c:v>0.4822843835403085</c:v>
                </c:pt>
                <c:pt idx="27">
                  <c:v>0.47757444534011673</c:v>
                </c:pt>
                <c:pt idx="28">
                  <c:v>0.36758401745688174</c:v>
                </c:pt>
                <c:pt idx="29">
                  <c:v>0.3115540049689744</c:v>
                </c:pt>
                <c:pt idx="30">
                  <c:v>0.26544212784032273</c:v>
                </c:pt>
                <c:pt idx="31">
                  <c:v>0.22607810157491701</c:v>
                </c:pt>
                <c:pt idx="32">
                  <c:v>0.1265901355159271</c:v>
                </c:pt>
                <c:pt idx="33">
                  <c:v>-0.14133708479683715</c:v>
                </c:pt>
                <c:pt idx="34">
                  <c:v>-0.14186603659692609</c:v>
                </c:pt>
                <c:pt idx="35">
                  <c:v>-0.17315782302476918</c:v>
                </c:pt>
                <c:pt idx="36">
                  <c:v>-0.19016692406091837</c:v>
                </c:pt>
                <c:pt idx="37">
                  <c:v>-0.25571058182489698</c:v>
                </c:pt>
                <c:pt idx="38">
                  <c:v>-0.43270804299925397</c:v>
                </c:pt>
                <c:pt idx="39">
                  <c:v>-0.44698622756795925</c:v>
                </c:pt>
                <c:pt idx="40">
                  <c:v>-0.47318592217054528</c:v>
                </c:pt>
                <c:pt idx="41">
                  <c:v>-0.49176304845171581</c:v>
                </c:pt>
                <c:pt idx="42">
                  <c:v>-0.5287132633842081</c:v>
                </c:pt>
                <c:pt idx="43">
                  <c:v>-0.68936124892942807</c:v>
                </c:pt>
                <c:pt idx="44">
                  <c:v>-0.75371001437277463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90-4001-B129-E49AAB39D7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026799"/>
        <c:axId val="1630793792"/>
      </c:barChart>
      <c:lineChart>
        <c:grouping val="standard"/>
        <c:varyColors val="0"/>
        <c:ser>
          <c:idx val="0"/>
          <c:order val="0"/>
          <c:tx>
            <c:strRef>
              <c:f>'Grant and vacancy correlations'!$H$2</c:f>
              <c:strCache>
                <c:ptCount val="1"/>
                <c:pt idx="0">
                  <c:v>Percentage point difference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'Grant and vacancy correlations'!$C$3:$C$55</c:f>
              <c:strCache>
                <c:ptCount val="45"/>
                <c:pt idx="0">
                  <c:v>Burnley</c:v>
                </c:pt>
                <c:pt idx="1">
                  <c:v>Aldershot</c:v>
                </c:pt>
                <c:pt idx="2">
                  <c:v>Blackpool</c:v>
                </c:pt>
                <c:pt idx="3">
                  <c:v>Blackburn</c:v>
                </c:pt>
                <c:pt idx="4">
                  <c:v>Barnsley</c:v>
                </c:pt>
                <c:pt idx="5">
                  <c:v>Huddersfield</c:v>
                </c:pt>
                <c:pt idx="6">
                  <c:v>Mansfield</c:v>
                </c:pt>
                <c:pt idx="7">
                  <c:v>Wigan</c:v>
                </c:pt>
                <c:pt idx="8">
                  <c:v>Northampton</c:v>
                </c:pt>
                <c:pt idx="9">
                  <c:v>Bradford</c:v>
                </c:pt>
                <c:pt idx="10">
                  <c:v>Doncaster</c:v>
                </c:pt>
                <c:pt idx="11">
                  <c:v>Gloucester</c:v>
                </c:pt>
                <c:pt idx="12">
                  <c:v>Middlesbrough</c:v>
                </c:pt>
                <c:pt idx="13">
                  <c:v>Chatham</c:v>
                </c:pt>
                <c:pt idx="14">
                  <c:v>Luton</c:v>
                </c:pt>
                <c:pt idx="15">
                  <c:v>Hull</c:v>
                </c:pt>
                <c:pt idx="16">
                  <c:v>Southend</c:v>
                </c:pt>
                <c:pt idx="17">
                  <c:v>Preston</c:v>
                </c:pt>
                <c:pt idx="18">
                  <c:v>Sunderland</c:v>
                </c:pt>
                <c:pt idx="19">
                  <c:v>York</c:v>
                </c:pt>
                <c:pt idx="20">
                  <c:v>Ipswich</c:v>
                </c:pt>
                <c:pt idx="21">
                  <c:v>Plymouth</c:v>
                </c:pt>
                <c:pt idx="22">
                  <c:v>Swindon</c:v>
                </c:pt>
                <c:pt idx="23">
                  <c:v>Stoke</c:v>
                </c:pt>
                <c:pt idx="24">
                  <c:v>Peterborough</c:v>
                </c:pt>
                <c:pt idx="25">
                  <c:v>Bournemouth</c:v>
                </c:pt>
                <c:pt idx="26">
                  <c:v>Derby</c:v>
                </c:pt>
                <c:pt idx="27">
                  <c:v>Norwich</c:v>
                </c:pt>
                <c:pt idx="28">
                  <c:v>Leicester</c:v>
                </c:pt>
                <c:pt idx="29">
                  <c:v>Coventry</c:v>
                </c:pt>
                <c:pt idx="30">
                  <c:v>Portsmouth</c:v>
                </c:pt>
                <c:pt idx="31">
                  <c:v>Bristol</c:v>
                </c:pt>
                <c:pt idx="32">
                  <c:v>Nottingham</c:v>
                </c:pt>
                <c:pt idx="33">
                  <c:v>Newcastle</c:v>
                </c:pt>
                <c:pt idx="34">
                  <c:v>Exeter</c:v>
                </c:pt>
                <c:pt idx="35">
                  <c:v>Brighton</c:v>
                </c:pt>
                <c:pt idx="36">
                  <c:v>Crawley</c:v>
                </c:pt>
                <c:pt idx="37">
                  <c:v>Leeds</c:v>
                </c:pt>
                <c:pt idx="38">
                  <c:v>Birmingham</c:v>
                </c:pt>
                <c:pt idx="39">
                  <c:v>Reading</c:v>
                </c:pt>
                <c:pt idx="40">
                  <c:v>Oxford</c:v>
                </c:pt>
                <c:pt idx="41">
                  <c:v>Manchester</c:v>
                </c:pt>
                <c:pt idx="42">
                  <c:v>Cambridge</c:v>
                </c:pt>
                <c:pt idx="43">
                  <c:v>Southampton</c:v>
                </c:pt>
                <c:pt idx="44">
                  <c:v>London</c:v>
                </c:pt>
              </c:strCache>
            </c:strRef>
          </c:cat>
          <c:val>
            <c:numRef>
              <c:f>'Grant and vacancy correlations'!$H$3:$H$55</c:f>
              <c:numCache>
                <c:formatCode>General</c:formatCode>
                <c:ptCount val="45"/>
                <c:pt idx="0">
                  <c:v>0.58656674604286252</c:v>
                </c:pt>
                <c:pt idx="1">
                  <c:v>-3.2502990275103727E-2</c:v>
                </c:pt>
                <c:pt idx="2">
                  <c:v>-1.52220720044064</c:v>
                </c:pt>
                <c:pt idx="3">
                  <c:v>5.0648773551368684</c:v>
                </c:pt>
                <c:pt idx="4">
                  <c:v>1.4439461883408065</c:v>
                </c:pt>
                <c:pt idx="5">
                  <c:v>4.7128240109140513</c:v>
                </c:pt>
                <c:pt idx="6">
                  <c:v>1.0050818746470931</c:v>
                </c:pt>
                <c:pt idx="7">
                  <c:v>4.2919178082191785</c:v>
                </c:pt>
                <c:pt idx="8">
                  <c:v>6.2073297705172479</c:v>
                </c:pt>
                <c:pt idx="9">
                  <c:v>-0.18108283098245437</c:v>
                </c:pt>
                <c:pt idx="10">
                  <c:v>2.1176130548780279</c:v>
                </c:pt>
                <c:pt idx="11">
                  <c:v>3.2786885245901622</c:v>
                </c:pt>
                <c:pt idx="12">
                  <c:v>4.3217031194200963</c:v>
                </c:pt>
                <c:pt idx="13">
                  <c:v>1.2751606501606503</c:v>
                </c:pt>
                <c:pt idx="14">
                  <c:v>0.50380653828929844</c:v>
                </c:pt>
                <c:pt idx="15">
                  <c:v>2.8168031464476009</c:v>
                </c:pt>
                <c:pt idx="16">
                  <c:v>2.7286397812713616</c:v>
                </c:pt>
                <c:pt idx="17">
                  <c:v>2.8109536662168253</c:v>
                </c:pt>
                <c:pt idx="18">
                  <c:v>2.8015650044122644</c:v>
                </c:pt>
                <c:pt idx="19">
                  <c:v>4.2762632356543691</c:v>
                </c:pt>
                <c:pt idx="20">
                  <c:v>3.9323383084577124</c:v>
                </c:pt>
                <c:pt idx="21">
                  <c:v>5.8190312525572629</c:v>
                </c:pt>
                <c:pt idx="22">
                  <c:v>5.4856955189023502</c:v>
                </c:pt>
                <c:pt idx="23">
                  <c:v>5.2307759677701853</c:v>
                </c:pt>
                <c:pt idx="24">
                  <c:v>5.3690580709895883</c:v>
                </c:pt>
                <c:pt idx="25">
                  <c:v>3.6904761904761898</c:v>
                </c:pt>
                <c:pt idx="26">
                  <c:v>3.0809595202398832</c:v>
                </c:pt>
                <c:pt idx="27">
                  <c:v>1.6641070255155004</c:v>
                </c:pt>
                <c:pt idx="28">
                  <c:v>4.0127561816093369</c:v>
                </c:pt>
                <c:pt idx="29">
                  <c:v>0.19885052649242851</c:v>
                </c:pt>
                <c:pt idx="30">
                  <c:v>7.0307799120573922</c:v>
                </c:pt>
                <c:pt idx="31">
                  <c:v>2.9363143865798786</c:v>
                </c:pt>
                <c:pt idx="32">
                  <c:v>3.1290714300031404</c:v>
                </c:pt>
                <c:pt idx="33">
                  <c:v>7.6121594493834248</c:v>
                </c:pt>
                <c:pt idx="34">
                  <c:v>1.2755797144955174</c:v>
                </c:pt>
                <c:pt idx="35">
                  <c:v>3.068414584186808</c:v>
                </c:pt>
                <c:pt idx="36">
                  <c:v>2.719896137617658</c:v>
                </c:pt>
                <c:pt idx="37">
                  <c:v>2.8456459043606621</c:v>
                </c:pt>
                <c:pt idx="38">
                  <c:v>5.6755862630581113</c:v>
                </c:pt>
                <c:pt idx="39">
                  <c:v>4.1628404238918417</c:v>
                </c:pt>
                <c:pt idx="40">
                  <c:v>8.4325669827133307</c:v>
                </c:pt>
                <c:pt idx="41">
                  <c:v>2.3690031413223291</c:v>
                </c:pt>
                <c:pt idx="42">
                  <c:v>3.776441976781534</c:v>
                </c:pt>
                <c:pt idx="43">
                  <c:v>1.0566770186335397</c:v>
                </c:pt>
                <c:pt idx="44">
                  <c:v>3.8809496973171509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90-4001-B129-E49AAB39D7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023599"/>
        <c:axId val="1630793376"/>
      </c:lineChart>
      <c:catAx>
        <c:axId val="53023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0793376"/>
        <c:crosses val="autoZero"/>
        <c:auto val="1"/>
        <c:lblAlgn val="ctr"/>
        <c:lblOffset val="100"/>
        <c:noMultiLvlLbl val="0"/>
      </c:catAx>
      <c:valAx>
        <c:axId val="163079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23599"/>
        <c:crosses val="autoZero"/>
        <c:crossBetween val="between"/>
      </c:valAx>
      <c:valAx>
        <c:axId val="1630793792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26799"/>
        <c:crosses val="max"/>
        <c:crossBetween val="between"/>
      </c:valAx>
      <c:catAx>
        <c:axId val="53026799"/>
        <c:scaling>
          <c:orientation val="minMax"/>
        </c:scaling>
        <c:delete val="1"/>
        <c:axPos val="b"/>
        <c:majorTickMark val="none"/>
        <c:minorTickMark val="none"/>
        <c:tickLblPos val="nextTo"/>
        <c:crossAx val="16307937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34E71-A649-40FC-BDB4-AE9B88079818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18329-D2B7-4EE5-88DC-93C9D57346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85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70CE-10E0-452C-B0D5-D694B1984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724" y="1224012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D79E0-1B5E-4F8D-BCC2-0A3863CB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F2F-528C-46B6-8B94-88E3B5B72C34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E349C-CE97-43DE-8777-AD3D12EB2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77221-0800-4EE5-9382-ED97E572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3C55-5AB2-41BC-900E-9DA3C22A4BAB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748C01-1C7D-4A77-8A54-02E5411FED54}"/>
              </a:ext>
            </a:extLst>
          </p:cNvPr>
          <p:cNvCxnSpPr>
            <a:cxnSpLocks/>
          </p:cNvCxnSpPr>
          <p:nvPr userDrawn="1"/>
        </p:nvCxnSpPr>
        <p:spPr>
          <a:xfrm>
            <a:off x="0" y="33468"/>
            <a:ext cx="12192000" cy="0"/>
          </a:xfrm>
          <a:prstGeom prst="line">
            <a:avLst/>
          </a:prstGeom>
          <a:ln w="127000" cap="rnd">
            <a:solidFill>
              <a:srgbClr val="83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09D624-7DF8-49E1-8864-69BE62F1B7A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824532"/>
            <a:ext cx="12192000" cy="33468"/>
          </a:xfrm>
          <a:prstGeom prst="line">
            <a:avLst/>
          </a:prstGeom>
          <a:ln w="127000" cap="rnd">
            <a:solidFill>
              <a:srgbClr val="83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FF50FB2-1E0A-4062-9AC6-F89C942888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282" y="3821680"/>
            <a:ext cx="3530637" cy="3530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1C09CF3-C092-4400-B9EB-8BEDF7D15615}"/>
              </a:ext>
            </a:extLst>
          </p:cNvPr>
          <p:cNvSpPr txBox="1"/>
          <p:nvPr userDrawn="1"/>
        </p:nvSpPr>
        <p:spPr>
          <a:xfrm>
            <a:off x="559724" y="3740727"/>
            <a:ext cx="447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BB29D04-313A-4E5A-943F-6E54EFD5C07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60388" y="3740151"/>
            <a:ext cx="6130925" cy="365125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GB" sz="1800" b="1" kern="1200" dirty="0" smtClean="0">
                <a:solidFill>
                  <a:srgbClr val="83C400"/>
                </a:solidFill>
                <a:latin typeface="CorporateSBQ 2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GB" dirty="0"/>
              <a:t>Time 00.00 – 00.00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E8FA73DD-D60D-40B8-BED2-262B14B340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9724" y="4191000"/>
            <a:ext cx="6131589" cy="1046018"/>
          </a:xfrm>
        </p:spPr>
        <p:txBody>
          <a:bodyPr>
            <a:normAutofit/>
          </a:bodyPr>
          <a:lstStyle>
            <a:lvl1pPr marL="0" indent="0">
              <a:buNone/>
              <a:defRPr lang="en-GB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rporateSBQ 2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GB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rporateSBQ 2" pitchFamily="50" charset="0"/>
                <a:ea typeface="Tahoma" panose="020B0604030504040204" pitchFamily="34" charset="0"/>
                <a:cs typeface="Tahoma" panose="020B0604030504040204" pitchFamily="34" charset="0"/>
              </a:rPr>
              <a:t>Authors, Centre for Cities</a:t>
            </a:r>
            <a:endParaRPr lang="en-GB" dirty="0"/>
          </a:p>
        </p:txBody>
      </p:sp>
      <p:sp>
        <p:nvSpPr>
          <p:cNvPr id="26" name="Content Placeholder 20">
            <a:extLst>
              <a:ext uri="{FF2B5EF4-FFF2-40B4-BE49-F238E27FC236}">
                <a16:creationId xmlns:a16="http://schemas.microsoft.com/office/drawing/2014/main" id="{CC60CE84-D4F3-4B5A-89D3-C55F1A643D3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59724" y="5419047"/>
            <a:ext cx="6130925" cy="365125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GB" sz="1800" b="1" kern="1200" dirty="0" smtClean="0">
                <a:solidFill>
                  <a:srgbClr val="83C400"/>
                </a:solidFill>
                <a:latin typeface="CorporateSBQ 2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GB" dirty="0"/>
              <a:t>#hashtag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05576720-1C49-47BA-90D7-E74EFE0314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9724" y="5854851"/>
            <a:ext cx="6131589" cy="365125"/>
          </a:xfrm>
        </p:spPr>
        <p:txBody>
          <a:bodyPr>
            <a:normAutofit/>
          </a:bodyPr>
          <a:lstStyle>
            <a:lvl1pPr marL="0" indent="0">
              <a:buNone/>
              <a:defRPr lang="en-GB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rporateSBQ 2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GB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rporateSBQ 2" pitchFamily="50" charset="0"/>
                <a:ea typeface="Tahoma" panose="020B0604030504040204" pitchFamily="34" charset="0"/>
                <a:cs typeface="Tahoma" panose="020B0604030504040204" pitchFamily="34" charset="0"/>
              </a:rPr>
              <a:t>@</a:t>
            </a:r>
            <a:r>
              <a:rPr lang="en-GB" sz="18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rporateSBQ 2" pitchFamily="50" charset="0"/>
                <a:ea typeface="Tahoma" panose="020B0604030504040204" pitchFamily="34" charset="0"/>
                <a:cs typeface="Tahoma" panose="020B0604030504040204" pitchFamily="34" charset="0"/>
              </a:rPr>
              <a:t>twitter_handle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93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FF98-B869-45AE-816C-F8628FCF3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152" y="-13363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D5EE6-C0E9-425C-891B-1C0688363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5AC99-554C-4BD5-9B25-2F3B279A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F2F-528C-46B6-8B94-88E3B5B72C34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F272A-8A99-4B99-B59E-96F4C153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EB97B-758E-42B0-8A40-6B4DEBAC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3C55-5AB2-41BC-900E-9DA3C22A4BAB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50273C-94AA-485B-BEED-6B4C83D3F7EF}"/>
              </a:ext>
            </a:extLst>
          </p:cNvPr>
          <p:cNvCxnSpPr>
            <a:cxnSpLocks/>
          </p:cNvCxnSpPr>
          <p:nvPr userDrawn="1"/>
        </p:nvCxnSpPr>
        <p:spPr>
          <a:xfrm>
            <a:off x="0" y="33468"/>
            <a:ext cx="12192000" cy="0"/>
          </a:xfrm>
          <a:prstGeom prst="line">
            <a:avLst/>
          </a:prstGeom>
          <a:ln w="127000" cap="rnd">
            <a:solidFill>
              <a:srgbClr val="83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5A5615-4B75-4B51-9671-D9A7C7E3CE45}"/>
              </a:ext>
            </a:extLst>
          </p:cNvPr>
          <p:cNvCxnSpPr>
            <a:cxnSpLocks/>
          </p:cNvCxnSpPr>
          <p:nvPr userDrawn="1"/>
        </p:nvCxnSpPr>
        <p:spPr>
          <a:xfrm>
            <a:off x="0" y="6847392"/>
            <a:ext cx="12252960" cy="0"/>
          </a:xfrm>
          <a:prstGeom prst="line">
            <a:avLst/>
          </a:prstGeom>
          <a:ln w="127000" cap="rnd">
            <a:solidFill>
              <a:srgbClr val="83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29F7C0-60CE-4AD8-B457-64C1F9D4293C}"/>
              </a:ext>
            </a:extLst>
          </p:cNvPr>
          <p:cNvCxnSpPr>
            <a:cxnSpLocks/>
          </p:cNvCxnSpPr>
          <p:nvPr userDrawn="1"/>
        </p:nvCxnSpPr>
        <p:spPr>
          <a:xfrm>
            <a:off x="1619672" y="843558"/>
            <a:ext cx="10572328" cy="0"/>
          </a:xfrm>
          <a:prstGeom prst="line">
            <a:avLst/>
          </a:prstGeom>
          <a:ln w="88900" cap="rnd">
            <a:solidFill>
              <a:srgbClr val="83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A9A2A23-EFBE-4F6E-9270-A20609FB5B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-92546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3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BBEA6-67FE-42A7-8EEB-7BF1229EA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55715"/>
            <a:ext cx="2628900" cy="51212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6094B-3B20-47CF-9A08-C883C63B8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55715"/>
            <a:ext cx="7734300" cy="51212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ECECE-4D3B-489B-9943-A48BCAA8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F2F-528C-46B6-8B94-88E3B5B72C34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ECE9B-6DA4-4FAA-BD6F-80F27F23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A8C1C-B8EE-4263-8FA8-5CCD56CA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3C55-5AB2-41BC-900E-9DA3C22A4BAB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CDCB94-E141-4DE5-B58D-A51C8424EC0F}"/>
              </a:ext>
            </a:extLst>
          </p:cNvPr>
          <p:cNvCxnSpPr>
            <a:cxnSpLocks/>
          </p:cNvCxnSpPr>
          <p:nvPr userDrawn="1"/>
        </p:nvCxnSpPr>
        <p:spPr>
          <a:xfrm>
            <a:off x="0" y="33468"/>
            <a:ext cx="12192000" cy="0"/>
          </a:xfrm>
          <a:prstGeom prst="line">
            <a:avLst/>
          </a:prstGeom>
          <a:ln w="127000" cap="rnd">
            <a:solidFill>
              <a:srgbClr val="83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22A41C-D522-45D0-AE17-40D6CB273AB0}"/>
              </a:ext>
            </a:extLst>
          </p:cNvPr>
          <p:cNvCxnSpPr>
            <a:cxnSpLocks/>
          </p:cNvCxnSpPr>
          <p:nvPr userDrawn="1"/>
        </p:nvCxnSpPr>
        <p:spPr>
          <a:xfrm>
            <a:off x="0" y="6847392"/>
            <a:ext cx="12252960" cy="0"/>
          </a:xfrm>
          <a:prstGeom prst="line">
            <a:avLst/>
          </a:prstGeom>
          <a:ln w="127000" cap="rnd">
            <a:solidFill>
              <a:srgbClr val="83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F68E9E-1B82-4615-85C3-6C5E26565CDD}"/>
              </a:ext>
            </a:extLst>
          </p:cNvPr>
          <p:cNvCxnSpPr>
            <a:cxnSpLocks/>
          </p:cNvCxnSpPr>
          <p:nvPr userDrawn="1"/>
        </p:nvCxnSpPr>
        <p:spPr>
          <a:xfrm>
            <a:off x="8724900" y="1055716"/>
            <a:ext cx="0" cy="5121246"/>
          </a:xfrm>
          <a:prstGeom prst="line">
            <a:avLst/>
          </a:prstGeom>
          <a:ln w="88900" cap="rnd">
            <a:solidFill>
              <a:srgbClr val="83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4C4410D-2E58-43A4-9929-946478BCF3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-92546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4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7761-6C4B-496C-932D-005B28E2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68" y="173129"/>
            <a:ext cx="10679832" cy="5991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A24D-4BED-4F94-B628-761892AE5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EF343-BC94-408A-854C-E1283C4C2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F2F-528C-46B6-8B94-88E3B5B72C34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DAED-4A8B-4987-AFF7-38459D72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14109-0D4D-4C45-992D-E45FF23D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3C55-5AB2-41BC-900E-9DA3C22A4BAB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EF553F-AC1F-4657-BE5B-B8201C6E3092}"/>
              </a:ext>
            </a:extLst>
          </p:cNvPr>
          <p:cNvCxnSpPr>
            <a:cxnSpLocks/>
          </p:cNvCxnSpPr>
          <p:nvPr userDrawn="1"/>
        </p:nvCxnSpPr>
        <p:spPr>
          <a:xfrm>
            <a:off x="0" y="33468"/>
            <a:ext cx="12192000" cy="0"/>
          </a:xfrm>
          <a:prstGeom prst="line">
            <a:avLst/>
          </a:prstGeom>
          <a:ln w="127000" cap="rnd">
            <a:solidFill>
              <a:srgbClr val="83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EF8B23-829E-459E-8416-6E28C00D6084}"/>
              </a:ext>
            </a:extLst>
          </p:cNvPr>
          <p:cNvCxnSpPr>
            <a:cxnSpLocks/>
          </p:cNvCxnSpPr>
          <p:nvPr userDrawn="1"/>
        </p:nvCxnSpPr>
        <p:spPr>
          <a:xfrm>
            <a:off x="0" y="6847392"/>
            <a:ext cx="12252960" cy="0"/>
          </a:xfrm>
          <a:prstGeom prst="line">
            <a:avLst/>
          </a:prstGeom>
          <a:ln w="127000" cap="rnd">
            <a:solidFill>
              <a:srgbClr val="83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0FBF01-58B5-41C1-8561-352EF2C0FD00}"/>
              </a:ext>
            </a:extLst>
          </p:cNvPr>
          <p:cNvCxnSpPr>
            <a:cxnSpLocks/>
          </p:cNvCxnSpPr>
          <p:nvPr userDrawn="1"/>
        </p:nvCxnSpPr>
        <p:spPr>
          <a:xfrm>
            <a:off x="1619672" y="843558"/>
            <a:ext cx="10572328" cy="0"/>
          </a:xfrm>
          <a:prstGeom prst="line">
            <a:avLst/>
          </a:prstGeom>
          <a:ln w="88900" cap="rnd">
            <a:solidFill>
              <a:srgbClr val="83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CCA17E2-E4B9-46D9-B5FE-8CE671641E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-92546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0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4BD5-9F24-4E5A-B9D6-0120DF67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C141C-1E08-4E70-8067-28F2927C5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0A949-46E7-4993-8F26-04CDB480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F2F-528C-46B6-8B94-88E3B5B72C34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A7063-E42C-45FA-87C9-DBED8726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D4C35-5BFC-4833-80E7-F8058CFC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3C55-5AB2-41BC-900E-9DA3C22A4BAB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DB690A-544F-41FB-A663-49FEDC20854C}"/>
              </a:ext>
            </a:extLst>
          </p:cNvPr>
          <p:cNvCxnSpPr>
            <a:cxnSpLocks/>
          </p:cNvCxnSpPr>
          <p:nvPr userDrawn="1"/>
        </p:nvCxnSpPr>
        <p:spPr>
          <a:xfrm>
            <a:off x="0" y="33468"/>
            <a:ext cx="12192000" cy="0"/>
          </a:xfrm>
          <a:prstGeom prst="line">
            <a:avLst/>
          </a:prstGeom>
          <a:ln w="127000" cap="rnd">
            <a:solidFill>
              <a:srgbClr val="83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7DCCB0-B5CD-409D-9B8B-6D250A0394FE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824532"/>
            <a:ext cx="12192000" cy="33468"/>
          </a:xfrm>
          <a:prstGeom prst="line">
            <a:avLst/>
          </a:prstGeom>
          <a:ln w="127000" cap="rnd">
            <a:solidFill>
              <a:srgbClr val="83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F8949EC-13F5-41A6-9271-B9A2C23D0A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282" y="3821680"/>
            <a:ext cx="3530637" cy="353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5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2321-D836-4891-8B1C-5FCDC0082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2F805-B986-481A-9199-3B94857D7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839CF-4C8B-4E0C-B96A-34A6C597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F2F-528C-46B6-8B94-88E3B5B72C34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DC416-BF49-4DBC-9D7E-B5BA04CE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1F18D-74BF-4A41-99FB-C469C2D2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3C55-5AB2-41BC-900E-9DA3C22A4BAB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CADDE7-BFD5-4493-9339-48515D7734F7}"/>
              </a:ext>
            </a:extLst>
          </p:cNvPr>
          <p:cNvCxnSpPr>
            <a:cxnSpLocks/>
          </p:cNvCxnSpPr>
          <p:nvPr userDrawn="1"/>
        </p:nvCxnSpPr>
        <p:spPr>
          <a:xfrm>
            <a:off x="0" y="33468"/>
            <a:ext cx="12192000" cy="0"/>
          </a:xfrm>
          <a:prstGeom prst="line">
            <a:avLst/>
          </a:prstGeom>
          <a:ln w="127000" cap="rnd">
            <a:solidFill>
              <a:srgbClr val="83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A25905-C50E-46F3-8C08-33DC1A3506B6}"/>
              </a:ext>
            </a:extLst>
          </p:cNvPr>
          <p:cNvCxnSpPr>
            <a:cxnSpLocks/>
          </p:cNvCxnSpPr>
          <p:nvPr userDrawn="1"/>
        </p:nvCxnSpPr>
        <p:spPr>
          <a:xfrm>
            <a:off x="0" y="6847392"/>
            <a:ext cx="12252960" cy="0"/>
          </a:xfrm>
          <a:prstGeom prst="line">
            <a:avLst/>
          </a:prstGeom>
          <a:ln w="127000" cap="rnd">
            <a:solidFill>
              <a:srgbClr val="83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49036D-C582-4858-B597-4C19DE61CBC0}"/>
              </a:ext>
            </a:extLst>
          </p:cNvPr>
          <p:cNvCxnSpPr>
            <a:cxnSpLocks/>
          </p:cNvCxnSpPr>
          <p:nvPr userDrawn="1"/>
        </p:nvCxnSpPr>
        <p:spPr>
          <a:xfrm>
            <a:off x="1619672" y="843558"/>
            <a:ext cx="10572328" cy="0"/>
          </a:xfrm>
          <a:prstGeom prst="line">
            <a:avLst/>
          </a:prstGeom>
          <a:ln w="88900" cap="rnd">
            <a:solidFill>
              <a:srgbClr val="83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5F13ACB-48F4-467B-A9C8-B14A20E530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-92546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3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AE07-E6B6-417E-A9DB-736E38B6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016" y="-15857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01875-2FD5-4AB3-ABEA-5A939CDD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B0205-601D-4BC0-8E74-5610F073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65926-54A6-488A-B988-846C96E62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D669C-9006-4B9D-B6A2-1ABF0B9CC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4963A-F8CC-45A2-B38E-667FA613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F2F-528C-46B6-8B94-88E3B5B72C34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CB0B6-DB32-4E69-88F6-448EC4F3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0DA1F-67CC-46C9-9AEB-3EA89B38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3C55-5AB2-41BC-900E-9DA3C22A4BA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38D0AB-6CB8-48F2-8402-59CA75CEA40F}"/>
              </a:ext>
            </a:extLst>
          </p:cNvPr>
          <p:cNvCxnSpPr>
            <a:cxnSpLocks/>
          </p:cNvCxnSpPr>
          <p:nvPr userDrawn="1"/>
        </p:nvCxnSpPr>
        <p:spPr>
          <a:xfrm>
            <a:off x="0" y="33468"/>
            <a:ext cx="12192000" cy="0"/>
          </a:xfrm>
          <a:prstGeom prst="line">
            <a:avLst/>
          </a:prstGeom>
          <a:ln w="127000" cap="rnd">
            <a:solidFill>
              <a:srgbClr val="83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0BFA18-2241-4083-A5C6-B33F09A8FF5C}"/>
              </a:ext>
            </a:extLst>
          </p:cNvPr>
          <p:cNvCxnSpPr>
            <a:cxnSpLocks/>
          </p:cNvCxnSpPr>
          <p:nvPr userDrawn="1"/>
        </p:nvCxnSpPr>
        <p:spPr>
          <a:xfrm>
            <a:off x="0" y="6847392"/>
            <a:ext cx="12252960" cy="0"/>
          </a:xfrm>
          <a:prstGeom prst="line">
            <a:avLst/>
          </a:prstGeom>
          <a:ln w="127000" cap="rnd">
            <a:solidFill>
              <a:srgbClr val="83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418A23-3300-42A8-812C-7B41FAD80059}"/>
              </a:ext>
            </a:extLst>
          </p:cNvPr>
          <p:cNvCxnSpPr>
            <a:cxnSpLocks/>
          </p:cNvCxnSpPr>
          <p:nvPr userDrawn="1"/>
        </p:nvCxnSpPr>
        <p:spPr>
          <a:xfrm>
            <a:off x="1619672" y="843558"/>
            <a:ext cx="10572328" cy="0"/>
          </a:xfrm>
          <a:prstGeom prst="line">
            <a:avLst/>
          </a:prstGeom>
          <a:ln w="88900" cap="rnd">
            <a:solidFill>
              <a:srgbClr val="83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B41A6B3-23ED-47C5-99E8-09C15A9EAA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-92546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4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7111-B885-475D-8D72-C41C4E9D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90" y="-15794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A3AE1-CE8A-4B9B-96F4-45F96A28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F2F-528C-46B6-8B94-88E3B5B72C34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8CF65-4CFF-4361-8321-28F0F890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B291E-FD09-4DE3-AD20-99B30942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3C55-5AB2-41BC-900E-9DA3C22A4BAB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8794C2-C8BE-44E6-AABA-A17D8FBA3811}"/>
              </a:ext>
            </a:extLst>
          </p:cNvPr>
          <p:cNvCxnSpPr>
            <a:cxnSpLocks/>
          </p:cNvCxnSpPr>
          <p:nvPr userDrawn="1"/>
        </p:nvCxnSpPr>
        <p:spPr>
          <a:xfrm>
            <a:off x="0" y="33468"/>
            <a:ext cx="12192000" cy="0"/>
          </a:xfrm>
          <a:prstGeom prst="line">
            <a:avLst/>
          </a:prstGeom>
          <a:ln w="127000" cap="rnd">
            <a:solidFill>
              <a:srgbClr val="83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8D6A89-C907-413C-90AC-43C1C4F3E56A}"/>
              </a:ext>
            </a:extLst>
          </p:cNvPr>
          <p:cNvCxnSpPr>
            <a:cxnSpLocks/>
          </p:cNvCxnSpPr>
          <p:nvPr userDrawn="1"/>
        </p:nvCxnSpPr>
        <p:spPr>
          <a:xfrm>
            <a:off x="0" y="6847392"/>
            <a:ext cx="12252960" cy="0"/>
          </a:xfrm>
          <a:prstGeom prst="line">
            <a:avLst/>
          </a:prstGeom>
          <a:ln w="127000" cap="rnd">
            <a:solidFill>
              <a:srgbClr val="83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5B29D1-BDCD-4BA3-AC47-AB2FE88F9FEB}"/>
              </a:ext>
            </a:extLst>
          </p:cNvPr>
          <p:cNvCxnSpPr>
            <a:cxnSpLocks/>
          </p:cNvCxnSpPr>
          <p:nvPr userDrawn="1"/>
        </p:nvCxnSpPr>
        <p:spPr>
          <a:xfrm>
            <a:off x="1619672" y="843558"/>
            <a:ext cx="10572328" cy="0"/>
          </a:xfrm>
          <a:prstGeom prst="line">
            <a:avLst/>
          </a:prstGeom>
          <a:ln w="88900" cap="rnd">
            <a:solidFill>
              <a:srgbClr val="83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5996B02-75B1-4D8A-AC9D-E3F080E01C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-92546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7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E86BB-CF6F-4909-8B65-E46721E4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F2F-528C-46B6-8B94-88E3B5B72C34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92352-2959-4565-935F-241966CA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1F8DE-E854-4E21-8000-8E09BFC5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3C55-5AB2-41BC-900E-9DA3C22A4BAB}" type="slidenum">
              <a:rPr lang="en-GB" smtClean="0"/>
              <a:t>‹#›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5239E8-BAD9-43E1-A49E-1DB96418703A}"/>
              </a:ext>
            </a:extLst>
          </p:cNvPr>
          <p:cNvCxnSpPr>
            <a:cxnSpLocks/>
          </p:cNvCxnSpPr>
          <p:nvPr userDrawn="1"/>
        </p:nvCxnSpPr>
        <p:spPr>
          <a:xfrm>
            <a:off x="0" y="33468"/>
            <a:ext cx="12192000" cy="0"/>
          </a:xfrm>
          <a:prstGeom prst="line">
            <a:avLst/>
          </a:prstGeom>
          <a:ln w="127000" cap="rnd">
            <a:solidFill>
              <a:srgbClr val="83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023638-D28A-411A-931B-D693F8E93A7A}"/>
              </a:ext>
            </a:extLst>
          </p:cNvPr>
          <p:cNvCxnSpPr>
            <a:cxnSpLocks/>
          </p:cNvCxnSpPr>
          <p:nvPr userDrawn="1"/>
        </p:nvCxnSpPr>
        <p:spPr>
          <a:xfrm>
            <a:off x="0" y="6847392"/>
            <a:ext cx="12252960" cy="0"/>
          </a:xfrm>
          <a:prstGeom prst="line">
            <a:avLst/>
          </a:prstGeom>
          <a:ln w="127000" cap="rnd">
            <a:solidFill>
              <a:srgbClr val="83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9474F4A-D203-449B-8CE1-5467DF12DC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-92546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3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092C-54E6-4CE1-89F8-DDAAF624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1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5E8B-0A43-4C04-9808-DD90FE69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C51-F7C1-43DE-A5D6-2EB1B35A8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061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50AF4-09BF-42D9-AA5C-3FDC00CF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F2F-528C-46B6-8B94-88E3B5B72C34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E0548-AD11-49A8-8F4E-DE8025E6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34A96-A351-4872-92F8-FB41EAD9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3C55-5AB2-41BC-900E-9DA3C22A4BAB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B1B380-0EE9-4A3B-9F05-929790B495F4}"/>
              </a:ext>
            </a:extLst>
          </p:cNvPr>
          <p:cNvCxnSpPr>
            <a:cxnSpLocks/>
          </p:cNvCxnSpPr>
          <p:nvPr userDrawn="1"/>
        </p:nvCxnSpPr>
        <p:spPr>
          <a:xfrm>
            <a:off x="0" y="33468"/>
            <a:ext cx="12192000" cy="0"/>
          </a:xfrm>
          <a:prstGeom prst="line">
            <a:avLst/>
          </a:prstGeom>
          <a:ln w="127000" cap="rnd">
            <a:solidFill>
              <a:srgbClr val="83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D5ECE1-E6F5-492E-A994-8F8F42819138}"/>
              </a:ext>
            </a:extLst>
          </p:cNvPr>
          <p:cNvCxnSpPr>
            <a:cxnSpLocks/>
          </p:cNvCxnSpPr>
          <p:nvPr userDrawn="1"/>
        </p:nvCxnSpPr>
        <p:spPr>
          <a:xfrm>
            <a:off x="0" y="6847392"/>
            <a:ext cx="12252960" cy="0"/>
          </a:xfrm>
          <a:prstGeom prst="line">
            <a:avLst/>
          </a:prstGeom>
          <a:ln w="127000" cap="rnd">
            <a:solidFill>
              <a:srgbClr val="83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229386-40F2-4F3C-ABC9-0DB0DEF22D6A}"/>
              </a:ext>
            </a:extLst>
          </p:cNvPr>
          <p:cNvCxnSpPr>
            <a:cxnSpLocks/>
          </p:cNvCxnSpPr>
          <p:nvPr userDrawn="1"/>
        </p:nvCxnSpPr>
        <p:spPr>
          <a:xfrm>
            <a:off x="1187332" y="2057400"/>
            <a:ext cx="3933825" cy="0"/>
          </a:xfrm>
          <a:prstGeom prst="line">
            <a:avLst/>
          </a:prstGeom>
          <a:ln w="88900" cap="rnd">
            <a:solidFill>
              <a:srgbClr val="83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9DB3B58-3212-4AE2-A34C-7D4E13041C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-92546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4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9724-F832-456E-AF09-E6B4C9F4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923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CEFAB-51CF-4AA2-AFB4-3A2A70041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68533-7AC0-4F73-BD3B-00567787A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8923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5959C-D31D-4F04-8915-BB90D591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F2F-528C-46B6-8B94-88E3B5B72C34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4720C-13B4-4DE5-929E-6D9102EA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613FC-30F3-4DE0-AB9E-DC419977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3C55-5AB2-41BC-900E-9DA3C22A4BAB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90091C-5376-4C71-A179-7148091715C4}"/>
              </a:ext>
            </a:extLst>
          </p:cNvPr>
          <p:cNvCxnSpPr>
            <a:cxnSpLocks/>
          </p:cNvCxnSpPr>
          <p:nvPr userDrawn="1"/>
        </p:nvCxnSpPr>
        <p:spPr>
          <a:xfrm>
            <a:off x="0" y="33468"/>
            <a:ext cx="12192000" cy="0"/>
          </a:xfrm>
          <a:prstGeom prst="line">
            <a:avLst/>
          </a:prstGeom>
          <a:ln w="127000" cap="rnd">
            <a:solidFill>
              <a:srgbClr val="83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48679C-AC71-4A34-82C1-C14D86430240}"/>
              </a:ext>
            </a:extLst>
          </p:cNvPr>
          <p:cNvCxnSpPr>
            <a:cxnSpLocks/>
          </p:cNvCxnSpPr>
          <p:nvPr userDrawn="1"/>
        </p:nvCxnSpPr>
        <p:spPr>
          <a:xfrm>
            <a:off x="0" y="6847392"/>
            <a:ext cx="12252960" cy="0"/>
          </a:xfrm>
          <a:prstGeom prst="line">
            <a:avLst/>
          </a:prstGeom>
          <a:ln w="127000" cap="rnd">
            <a:solidFill>
              <a:srgbClr val="83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A2BE25-CA38-407A-AA5D-E07EE71A2474}"/>
              </a:ext>
            </a:extLst>
          </p:cNvPr>
          <p:cNvCxnSpPr>
            <a:cxnSpLocks/>
          </p:cNvCxnSpPr>
          <p:nvPr userDrawn="1"/>
        </p:nvCxnSpPr>
        <p:spPr>
          <a:xfrm>
            <a:off x="1619672" y="843558"/>
            <a:ext cx="10572328" cy="0"/>
          </a:xfrm>
          <a:prstGeom prst="line">
            <a:avLst/>
          </a:prstGeom>
          <a:ln w="88900" cap="rnd">
            <a:solidFill>
              <a:srgbClr val="83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DAEE96E-0C73-40D1-8246-3A49852FD6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-92546"/>
            <a:ext cx="1512168" cy="151216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D28FAB-52A3-4700-BFAF-3217C41B9470}"/>
              </a:ext>
            </a:extLst>
          </p:cNvPr>
          <p:cNvCxnSpPr>
            <a:cxnSpLocks/>
          </p:cNvCxnSpPr>
          <p:nvPr userDrawn="1"/>
        </p:nvCxnSpPr>
        <p:spPr>
          <a:xfrm>
            <a:off x="1187332" y="2057400"/>
            <a:ext cx="3933825" cy="0"/>
          </a:xfrm>
          <a:prstGeom prst="line">
            <a:avLst/>
          </a:prstGeom>
          <a:ln w="88900" cap="rnd">
            <a:solidFill>
              <a:srgbClr val="83C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6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85549-015A-45BB-954D-59F513A6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C50A8-D813-4F9D-BF9A-F6E37FD9F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02EE3-4C8D-4037-9B4C-99AEAD42F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FBF2F-528C-46B6-8B94-88E3B5B72C34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00BBB-01C9-4556-A028-5CFB3FF95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F2CA4-4958-4A13-9DD4-8C4A363F7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03C55-5AB2-41BC-900E-9DA3C22A4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07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C649-C210-4CD8-88AE-B92BC8215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Support Grants and Vacancy correlations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8E9A7-39B0-43FE-9E81-434BD8E08C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0388" y="3740151"/>
            <a:ext cx="6130925" cy="877569"/>
          </a:xfrm>
        </p:spPr>
        <p:txBody>
          <a:bodyPr/>
          <a:lstStyle/>
          <a:p>
            <a:r>
              <a:rPr lang="en-US" dirty="0"/>
              <a:t>Preliminary structure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C4C43-CDF1-44F5-BF89-C316B0003E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0A6972-251A-477E-A4C1-83796D856BC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E46333-6260-443A-A55D-901744DC51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79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6B23-7FE3-4DD2-9E4F-74F6BBB5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9DC2268-671E-493E-8720-7B691B467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721359"/>
              </p:ext>
            </p:extLst>
          </p:nvPr>
        </p:nvGraphicFramePr>
        <p:xfrm>
          <a:off x="838200" y="1187355"/>
          <a:ext cx="10515600" cy="4989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394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BA47-32CC-4EC7-92A4-CD828658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33738F-8389-4328-89C6-C9B99BE8D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105913"/>
              </p:ext>
            </p:extLst>
          </p:nvPr>
        </p:nvGraphicFramePr>
        <p:xfrm>
          <a:off x="838200" y="900752"/>
          <a:ext cx="10515600" cy="5276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592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D7D2-A43A-43EF-919E-94EE2D77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146E50-E7D3-45C0-8016-DA251F2F56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392105"/>
              </p:ext>
            </p:extLst>
          </p:nvPr>
        </p:nvGraphicFramePr>
        <p:xfrm>
          <a:off x="838200" y="968990"/>
          <a:ext cx="10515600" cy="5418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407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3C6D-0F14-438E-BCD0-6074C43A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A1AA0A-2E95-4206-B038-4BDA4382D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73690"/>
              </p:ext>
            </p:extLst>
          </p:nvPr>
        </p:nvGraphicFramePr>
        <p:xfrm>
          <a:off x="838200" y="1132764"/>
          <a:ext cx="10515600" cy="5431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170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76B5-340C-4DB8-B7D7-D9325214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760890-8847-4EEB-A986-5C9E968B8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391497"/>
              </p:ext>
            </p:extLst>
          </p:nvPr>
        </p:nvGraphicFramePr>
        <p:xfrm>
          <a:off x="838200" y="982639"/>
          <a:ext cx="10515600" cy="5702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629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F271-482C-4F1E-9525-76CF848E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93A8C1-5E27-4598-86CA-118CC4368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925365"/>
              </p:ext>
            </p:extLst>
          </p:nvPr>
        </p:nvGraphicFramePr>
        <p:xfrm>
          <a:off x="838200" y="1228298"/>
          <a:ext cx="10515600" cy="5308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464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2F27-17E6-491C-816E-72876622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BBBC0F-15CE-49A2-83EE-1A1E31896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496393"/>
              </p:ext>
            </p:extLst>
          </p:nvPr>
        </p:nvGraphicFramePr>
        <p:xfrm>
          <a:off x="838200" y="897577"/>
          <a:ext cx="10515600" cy="5787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790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ntre for Citie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2D901"/>
      </a:accent1>
      <a:accent2>
        <a:srgbClr val="00B753"/>
      </a:accent2>
      <a:accent3>
        <a:srgbClr val="851774"/>
      </a:accent3>
      <a:accent4>
        <a:srgbClr val="B7D275"/>
      </a:accent4>
      <a:accent5>
        <a:srgbClr val="7374B5"/>
      </a:accent5>
      <a:accent6>
        <a:srgbClr val="82CFF5"/>
      </a:accent6>
      <a:hlink>
        <a:srgbClr val="92D901"/>
      </a:hlink>
      <a:folHlink>
        <a:srgbClr val="851774"/>
      </a:folHlink>
    </a:clrScheme>
    <a:fontScheme name="Corporate Fonts">
      <a:majorFont>
        <a:latin typeface="CorporateSBQ 2"/>
        <a:ea typeface=""/>
        <a:cs typeface=""/>
      </a:majorFont>
      <a:minorFont>
        <a:latin typeface="CorporateSBQ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C6FF535-2A1D-403F-B5B8-84B786216C73}" vid="{812E902F-3FA0-472E-926C-A3D4B0DE10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26D016DD6059449AF8B3D7DD4C71E5" ma:contentTypeVersion="9" ma:contentTypeDescription="Create a new document." ma:contentTypeScope="" ma:versionID="a052610646e35edc167cc5c6a2a199ae">
  <xsd:schema xmlns:xsd="http://www.w3.org/2001/XMLSchema" xmlns:xs="http://www.w3.org/2001/XMLSchema" xmlns:p="http://schemas.microsoft.com/office/2006/metadata/properties" xmlns:ns3="0da583cf-03c2-4906-8341-01bab9f9a2dd" targetNamespace="http://schemas.microsoft.com/office/2006/metadata/properties" ma:root="true" ma:fieldsID="63ca79a45f8f911d9afeac9a60b2696e" ns3:_="">
    <xsd:import namespace="0da583cf-03c2-4906-8341-01bab9f9a2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a583cf-03c2-4906-8341-01bab9f9a2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FA0776-F54E-492D-BB54-DB458C81A9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B2180A-6DE4-448B-94A6-BB16F84017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a583cf-03c2-4906-8341-01bab9f9a2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84E639-50C1-49AA-B9CB-C06023C0F836}">
  <ds:schemaRefs>
    <ds:schemaRef ds:uri="http://schemas.microsoft.com/office/2006/documentManagement/types"/>
    <ds:schemaRef ds:uri="http://schemas.microsoft.com/office/2006/metadata/properties"/>
    <ds:schemaRef ds:uri="0da583cf-03c2-4906-8341-01bab9f9a2dd"/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CfC Branded Template copie</Template>
  <TotalTime>20721</TotalTime>
  <Words>118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CorporateSBQ 2</vt:lpstr>
      <vt:lpstr>CorporateSBQ Light</vt:lpstr>
      <vt:lpstr>Tahoma</vt:lpstr>
      <vt:lpstr>Office Theme</vt:lpstr>
      <vt:lpstr>Business Support Grants and Vacancy correlations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Valentine Quinio</dc:creator>
  <cp:lastModifiedBy>Stuart Bridgett</cp:lastModifiedBy>
  <cp:revision>151</cp:revision>
  <dcterms:created xsi:type="dcterms:W3CDTF">2021-11-02T12:07:49Z</dcterms:created>
  <dcterms:modified xsi:type="dcterms:W3CDTF">2021-12-02T15:01:01Z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0x010100AF26D016DD6059449AF8B3D7DD4C71E5</vt:lpwstr>
  </property>
</Properties>
</file>