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6"/>
  </p:notesMasterIdLst>
  <p:sldIdLst>
    <p:sldId id="291" r:id="rId2"/>
    <p:sldId id="353" r:id="rId3"/>
    <p:sldId id="324" r:id="rId4"/>
    <p:sldId id="260" r:id="rId5"/>
    <p:sldId id="284" r:id="rId6"/>
    <p:sldId id="268" r:id="rId7"/>
    <p:sldId id="269" r:id="rId8"/>
    <p:sldId id="270" r:id="rId9"/>
    <p:sldId id="388" r:id="rId10"/>
    <p:sldId id="390" r:id="rId11"/>
    <p:sldId id="391" r:id="rId12"/>
    <p:sldId id="392" r:id="rId13"/>
    <p:sldId id="389" r:id="rId14"/>
    <p:sldId id="276" r:id="rId15"/>
    <p:sldId id="281" r:id="rId16"/>
    <p:sldId id="279" r:id="rId17"/>
    <p:sldId id="326" r:id="rId18"/>
    <p:sldId id="327" r:id="rId19"/>
    <p:sldId id="328" r:id="rId20"/>
    <p:sldId id="329" r:id="rId21"/>
    <p:sldId id="330" r:id="rId22"/>
    <p:sldId id="331" r:id="rId23"/>
    <p:sldId id="333" r:id="rId24"/>
    <p:sldId id="334" r:id="rId25"/>
    <p:sldId id="335" r:id="rId26"/>
    <p:sldId id="336" r:id="rId27"/>
    <p:sldId id="337" r:id="rId28"/>
    <p:sldId id="338" r:id="rId29"/>
    <p:sldId id="339" r:id="rId30"/>
    <p:sldId id="347" r:id="rId31"/>
    <p:sldId id="348" r:id="rId32"/>
    <p:sldId id="349" r:id="rId33"/>
    <p:sldId id="393" r:id="rId34"/>
    <p:sldId id="354" r:id="rId35"/>
    <p:sldId id="357" r:id="rId36"/>
    <p:sldId id="356" r:id="rId37"/>
    <p:sldId id="358"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89065" autoAdjust="0"/>
  </p:normalViewPr>
  <p:slideViewPr>
    <p:cSldViewPr>
      <p:cViewPr>
        <p:scale>
          <a:sx n="60" d="100"/>
          <a:sy n="60" d="100"/>
        </p:scale>
        <p:origin x="-1470" y="-198"/>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B744D-E980-4B98-B944-6F99706F8F17}" type="doc">
      <dgm:prSet loTypeId="urn:microsoft.com/office/officeart/2005/8/layout/hProcess9" loCatId="process" qsTypeId="urn:microsoft.com/office/officeart/2005/8/quickstyle/simple1" qsCatId="simple" csTypeId="urn:microsoft.com/office/officeart/2005/8/colors/accent1_2" csCatId="accent1" phldr="1"/>
      <dgm:spPr/>
    </dgm:pt>
    <dgm:pt modelId="{929B238C-B193-456E-B509-B8436421CCE0}">
      <dgm:prSet phldrT="[Text]"/>
      <dgm:spPr/>
      <dgm:t>
        <a:bodyPr/>
        <a:lstStyle/>
        <a:p>
          <a:r>
            <a:rPr lang="mn-MN" dirty="0" smtClean="0"/>
            <a:t>Санаачилга</a:t>
          </a:r>
          <a:endParaRPr lang="en-US" dirty="0"/>
        </a:p>
      </dgm:t>
    </dgm:pt>
    <dgm:pt modelId="{4CCAA078-4F4F-4FC5-85E0-BBFDF605540D}" type="parTrans" cxnId="{A9926AD8-614C-4A51-A631-48A213F81C75}">
      <dgm:prSet/>
      <dgm:spPr/>
      <dgm:t>
        <a:bodyPr/>
        <a:lstStyle/>
        <a:p>
          <a:endParaRPr lang="en-US"/>
        </a:p>
      </dgm:t>
    </dgm:pt>
    <dgm:pt modelId="{EB1D675A-62FA-4945-B381-8F4882355D11}" type="sibTrans" cxnId="{A9926AD8-614C-4A51-A631-48A213F81C75}">
      <dgm:prSet/>
      <dgm:spPr/>
      <dgm:t>
        <a:bodyPr/>
        <a:lstStyle/>
        <a:p>
          <a:endParaRPr lang="en-US"/>
        </a:p>
      </dgm:t>
    </dgm:pt>
    <dgm:pt modelId="{40F2A235-BC23-48CF-8EED-136F1DD73B2A}">
      <dgm:prSet phldrT="[Text]"/>
      <dgm:spPr/>
      <dgm:t>
        <a:bodyPr/>
        <a:lstStyle/>
        <a:p>
          <a:r>
            <a:rPr lang="mn-MN" dirty="0" smtClean="0"/>
            <a:t>Боловсруулсан санал</a:t>
          </a:r>
          <a:r>
            <a:rPr lang="en-US" dirty="0" smtClean="0"/>
            <a:t> (</a:t>
          </a:r>
          <a:r>
            <a:rPr lang="mn-MN" dirty="0" smtClean="0"/>
            <a:t>тогтоолын төсөл</a:t>
          </a:r>
          <a:r>
            <a:rPr lang="en-US" dirty="0" smtClean="0"/>
            <a:t>)</a:t>
          </a:r>
          <a:r>
            <a:rPr lang="mn-MN" dirty="0" smtClean="0"/>
            <a:t>-аа хэлэлцэх асуудлын жагсаалтад оруулж, хэлэлцүүлэх   </a:t>
          </a:r>
          <a:endParaRPr lang="en-US" dirty="0"/>
        </a:p>
      </dgm:t>
    </dgm:pt>
    <dgm:pt modelId="{EBA940ED-EFA3-4D4C-979D-0B8CA953D0FD}" type="parTrans" cxnId="{50C84D85-FFCA-483A-A1FD-05C8C50266DE}">
      <dgm:prSet/>
      <dgm:spPr/>
      <dgm:t>
        <a:bodyPr/>
        <a:lstStyle/>
        <a:p>
          <a:endParaRPr lang="en-US"/>
        </a:p>
      </dgm:t>
    </dgm:pt>
    <dgm:pt modelId="{E5E5E98D-C870-452A-B315-776FA880A4E4}" type="sibTrans" cxnId="{50C84D85-FFCA-483A-A1FD-05C8C50266DE}">
      <dgm:prSet/>
      <dgm:spPr/>
      <dgm:t>
        <a:bodyPr/>
        <a:lstStyle/>
        <a:p>
          <a:endParaRPr lang="en-US"/>
        </a:p>
      </dgm:t>
    </dgm:pt>
    <dgm:pt modelId="{76F40C35-B5F0-4B53-94DC-FE66ED6D6553}">
      <dgm:prSet phldrT="[Text]"/>
      <dgm:spPr/>
      <dgm:t>
        <a:bodyPr/>
        <a:lstStyle/>
        <a:p>
          <a:r>
            <a:rPr lang="mn-MN" dirty="0" smtClean="0"/>
            <a:t>Санал хураалт </a:t>
          </a:r>
          <a:endParaRPr lang="en-US" dirty="0"/>
        </a:p>
      </dgm:t>
    </dgm:pt>
    <dgm:pt modelId="{F191C4A1-20EC-46F9-85F3-D5070960A5D3}" type="parTrans" cxnId="{3E4B3677-DA08-4D9A-A63D-E75EA2C4106F}">
      <dgm:prSet/>
      <dgm:spPr/>
      <dgm:t>
        <a:bodyPr/>
        <a:lstStyle/>
        <a:p>
          <a:endParaRPr lang="en-US"/>
        </a:p>
      </dgm:t>
    </dgm:pt>
    <dgm:pt modelId="{00FCD2CB-04DC-45AD-8B49-3B5D97319AB0}" type="sibTrans" cxnId="{3E4B3677-DA08-4D9A-A63D-E75EA2C4106F}">
      <dgm:prSet/>
      <dgm:spPr/>
      <dgm:t>
        <a:bodyPr/>
        <a:lstStyle/>
        <a:p>
          <a:endParaRPr lang="en-US"/>
        </a:p>
      </dgm:t>
    </dgm:pt>
    <dgm:pt modelId="{B4F3A20D-73B4-4617-A402-5172ED5D5A92}" type="pres">
      <dgm:prSet presAssocID="{B41B744D-E980-4B98-B944-6F99706F8F17}" presName="CompostProcess" presStyleCnt="0">
        <dgm:presLayoutVars>
          <dgm:dir/>
          <dgm:resizeHandles val="exact"/>
        </dgm:presLayoutVars>
      </dgm:prSet>
      <dgm:spPr/>
    </dgm:pt>
    <dgm:pt modelId="{8A399097-8285-454E-8EA3-5232EF624E48}" type="pres">
      <dgm:prSet presAssocID="{B41B744D-E980-4B98-B944-6F99706F8F17}" presName="arrow" presStyleLbl="bgShp" presStyleIdx="0" presStyleCnt="1"/>
      <dgm:spPr/>
    </dgm:pt>
    <dgm:pt modelId="{557C0F34-863E-4816-8057-84D684411D7F}" type="pres">
      <dgm:prSet presAssocID="{B41B744D-E980-4B98-B944-6F99706F8F17}" presName="linearProcess" presStyleCnt="0"/>
      <dgm:spPr/>
    </dgm:pt>
    <dgm:pt modelId="{AC35782D-E5C6-476E-8D0F-A9AA0DA19BDA}" type="pres">
      <dgm:prSet presAssocID="{929B238C-B193-456E-B509-B8436421CCE0}" presName="textNode" presStyleLbl="node1" presStyleIdx="0" presStyleCnt="3">
        <dgm:presLayoutVars>
          <dgm:bulletEnabled val="1"/>
        </dgm:presLayoutVars>
      </dgm:prSet>
      <dgm:spPr/>
      <dgm:t>
        <a:bodyPr/>
        <a:lstStyle/>
        <a:p>
          <a:endParaRPr lang="en-US"/>
        </a:p>
      </dgm:t>
    </dgm:pt>
    <dgm:pt modelId="{3DBDE897-6CEA-4235-A92D-88FA959BB4C6}" type="pres">
      <dgm:prSet presAssocID="{EB1D675A-62FA-4945-B381-8F4882355D11}" presName="sibTrans" presStyleCnt="0"/>
      <dgm:spPr/>
    </dgm:pt>
    <dgm:pt modelId="{E38571BD-8C9B-4260-B99B-7E498F9444DD}" type="pres">
      <dgm:prSet presAssocID="{40F2A235-BC23-48CF-8EED-136F1DD73B2A}" presName="textNode" presStyleLbl="node1" presStyleIdx="1" presStyleCnt="3">
        <dgm:presLayoutVars>
          <dgm:bulletEnabled val="1"/>
        </dgm:presLayoutVars>
      </dgm:prSet>
      <dgm:spPr/>
      <dgm:t>
        <a:bodyPr/>
        <a:lstStyle/>
        <a:p>
          <a:endParaRPr lang="en-US"/>
        </a:p>
      </dgm:t>
    </dgm:pt>
    <dgm:pt modelId="{378BE5DC-997F-40F8-94FA-CFB09E494817}" type="pres">
      <dgm:prSet presAssocID="{E5E5E98D-C870-452A-B315-776FA880A4E4}" presName="sibTrans" presStyleCnt="0"/>
      <dgm:spPr/>
    </dgm:pt>
    <dgm:pt modelId="{0327D7C9-F065-4DC5-BFA6-3D2D03387896}" type="pres">
      <dgm:prSet presAssocID="{76F40C35-B5F0-4B53-94DC-FE66ED6D6553}" presName="textNode" presStyleLbl="node1" presStyleIdx="2" presStyleCnt="3">
        <dgm:presLayoutVars>
          <dgm:bulletEnabled val="1"/>
        </dgm:presLayoutVars>
      </dgm:prSet>
      <dgm:spPr/>
      <dgm:t>
        <a:bodyPr/>
        <a:lstStyle/>
        <a:p>
          <a:endParaRPr lang="en-US"/>
        </a:p>
      </dgm:t>
    </dgm:pt>
  </dgm:ptLst>
  <dgm:cxnLst>
    <dgm:cxn modelId="{3E4B3677-DA08-4D9A-A63D-E75EA2C4106F}" srcId="{B41B744D-E980-4B98-B944-6F99706F8F17}" destId="{76F40C35-B5F0-4B53-94DC-FE66ED6D6553}" srcOrd="2" destOrd="0" parTransId="{F191C4A1-20EC-46F9-85F3-D5070960A5D3}" sibTransId="{00FCD2CB-04DC-45AD-8B49-3B5D97319AB0}"/>
    <dgm:cxn modelId="{45765259-4FA6-44DC-9635-64E026F8BC42}" type="presOf" srcId="{40F2A235-BC23-48CF-8EED-136F1DD73B2A}" destId="{E38571BD-8C9B-4260-B99B-7E498F9444DD}" srcOrd="0" destOrd="0" presId="urn:microsoft.com/office/officeart/2005/8/layout/hProcess9"/>
    <dgm:cxn modelId="{A9926AD8-614C-4A51-A631-48A213F81C75}" srcId="{B41B744D-E980-4B98-B944-6F99706F8F17}" destId="{929B238C-B193-456E-B509-B8436421CCE0}" srcOrd="0" destOrd="0" parTransId="{4CCAA078-4F4F-4FC5-85E0-BBFDF605540D}" sibTransId="{EB1D675A-62FA-4945-B381-8F4882355D11}"/>
    <dgm:cxn modelId="{8CA1E246-1864-4302-8A93-4EDD47793931}" type="presOf" srcId="{B41B744D-E980-4B98-B944-6F99706F8F17}" destId="{B4F3A20D-73B4-4617-A402-5172ED5D5A92}" srcOrd="0" destOrd="0" presId="urn:microsoft.com/office/officeart/2005/8/layout/hProcess9"/>
    <dgm:cxn modelId="{B715DD4C-C99A-4B09-B75F-34DEA7A0ADFD}" type="presOf" srcId="{76F40C35-B5F0-4B53-94DC-FE66ED6D6553}" destId="{0327D7C9-F065-4DC5-BFA6-3D2D03387896}" srcOrd="0" destOrd="0" presId="urn:microsoft.com/office/officeart/2005/8/layout/hProcess9"/>
    <dgm:cxn modelId="{C2AA112B-9BE0-48F0-B1E3-E3CB40B7A20F}" type="presOf" srcId="{929B238C-B193-456E-B509-B8436421CCE0}" destId="{AC35782D-E5C6-476E-8D0F-A9AA0DA19BDA}" srcOrd="0" destOrd="0" presId="urn:microsoft.com/office/officeart/2005/8/layout/hProcess9"/>
    <dgm:cxn modelId="{50C84D85-FFCA-483A-A1FD-05C8C50266DE}" srcId="{B41B744D-E980-4B98-B944-6F99706F8F17}" destId="{40F2A235-BC23-48CF-8EED-136F1DD73B2A}" srcOrd="1" destOrd="0" parTransId="{EBA940ED-EFA3-4D4C-979D-0B8CA953D0FD}" sibTransId="{E5E5E98D-C870-452A-B315-776FA880A4E4}"/>
    <dgm:cxn modelId="{73759EBE-6389-441D-BB82-CC9AFAF97768}" type="presParOf" srcId="{B4F3A20D-73B4-4617-A402-5172ED5D5A92}" destId="{8A399097-8285-454E-8EA3-5232EF624E48}" srcOrd="0" destOrd="0" presId="urn:microsoft.com/office/officeart/2005/8/layout/hProcess9"/>
    <dgm:cxn modelId="{2C70C18F-96DD-4C80-B292-30D186834601}" type="presParOf" srcId="{B4F3A20D-73B4-4617-A402-5172ED5D5A92}" destId="{557C0F34-863E-4816-8057-84D684411D7F}" srcOrd="1" destOrd="0" presId="urn:microsoft.com/office/officeart/2005/8/layout/hProcess9"/>
    <dgm:cxn modelId="{E1130209-A693-4143-9F99-511CD879009B}" type="presParOf" srcId="{557C0F34-863E-4816-8057-84D684411D7F}" destId="{AC35782D-E5C6-476E-8D0F-A9AA0DA19BDA}" srcOrd="0" destOrd="0" presId="urn:microsoft.com/office/officeart/2005/8/layout/hProcess9"/>
    <dgm:cxn modelId="{25615B51-C223-4546-BDD7-32266AEB1139}" type="presParOf" srcId="{557C0F34-863E-4816-8057-84D684411D7F}" destId="{3DBDE897-6CEA-4235-A92D-88FA959BB4C6}" srcOrd="1" destOrd="0" presId="urn:microsoft.com/office/officeart/2005/8/layout/hProcess9"/>
    <dgm:cxn modelId="{B9865FCC-C0E7-44C0-A759-4DB3D465950C}" type="presParOf" srcId="{557C0F34-863E-4816-8057-84D684411D7F}" destId="{E38571BD-8C9B-4260-B99B-7E498F9444DD}" srcOrd="2" destOrd="0" presId="urn:microsoft.com/office/officeart/2005/8/layout/hProcess9"/>
    <dgm:cxn modelId="{49305948-3C1D-4AA7-8156-5A431DE0B644}" type="presParOf" srcId="{557C0F34-863E-4816-8057-84D684411D7F}" destId="{378BE5DC-997F-40F8-94FA-CFB09E494817}" srcOrd="3" destOrd="0" presId="urn:microsoft.com/office/officeart/2005/8/layout/hProcess9"/>
    <dgm:cxn modelId="{DF385995-01B8-44C5-BFDD-9B1E3E088F68}" type="presParOf" srcId="{557C0F34-863E-4816-8057-84D684411D7F}" destId="{0327D7C9-F065-4DC5-BFA6-3D2D0338789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CE5AA8-D6D4-48E0-8087-79CD2DBA52A0}" type="doc">
      <dgm:prSet loTypeId="urn:microsoft.com/office/officeart/2005/8/layout/pyramid2" loCatId="list" qsTypeId="urn:microsoft.com/office/officeart/2005/8/quickstyle/simple1" qsCatId="simple" csTypeId="urn:microsoft.com/office/officeart/2005/8/colors/accent1_2" csCatId="accent1" phldr="1"/>
      <dgm:spPr/>
    </dgm:pt>
    <dgm:pt modelId="{95497DC2-DC30-473D-A571-5F6F32B37B4F}">
      <dgm:prSet phldrT="[Text]" custT="1"/>
      <dgm:spPr/>
      <dgm:t>
        <a:bodyPr/>
        <a:lstStyle/>
        <a:p>
          <a:pPr algn="l">
            <a:lnSpc>
              <a:spcPct val="100000"/>
            </a:lnSpc>
          </a:pPr>
          <a:r>
            <a:rPr lang="en-US" sz="2400" b="1" dirty="0" smtClean="0"/>
            <a:t>Sponsor:  </a:t>
          </a:r>
        </a:p>
        <a:p>
          <a:pPr algn="l">
            <a:lnSpc>
              <a:spcPct val="100000"/>
            </a:lnSpc>
          </a:pPr>
          <a:r>
            <a:rPr lang="mn-MN" sz="2400" dirty="0" smtClean="0">
              <a:latin typeface="TextBook Mon" pitchFamily="2" charset="0"/>
            </a:rPr>
            <a:t>Санаачлагч</a:t>
          </a:r>
          <a:r>
            <a:rPr lang="en-US" sz="2400" dirty="0" smtClean="0">
              <a:latin typeface="TextBook Mon" pitchFamily="2" charset="0"/>
            </a:rPr>
            <a:t> </a:t>
          </a:r>
        </a:p>
      </dgm:t>
    </dgm:pt>
    <dgm:pt modelId="{293601AD-513A-4C8A-8BBA-497F148771A2}" type="parTrans" cxnId="{96E54CE1-4C2C-4ECB-B0DF-B2854D82E3E4}">
      <dgm:prSet/>
      <dgm:spPr/>
      <dgm:t>
        <a:bodyPr/>
        <a:lstStyle/>
        <a:p>
          <a:endParaRPr lang="en-US"/>
        </a:p>
      </dgm:t>
    </dgm:pt>
    <dgm:pt modelId="{DC2D0D15-A4AD-4F88-9EC5-439197D10CF8}" type="sibTrans" cxnId="{96E54CE1-4C2C-4ECB-B0DF-B2854D82E3E4}">
      <dgm:prSet/>
      <dgm:spPr/>
      <dgm:t>
        <a:bodyPr/>
        <a:lstStyle/>
        <a:p>
          <a:endParaRPr lang="en-US"/>
        </a:p>
      </dgm:t>
    </dgm:pt>
    <dgm:pt modelId="{3E814018-E918-45D5-9D1E-D8871462D0A3}">
      <dgm:prSet phldrT="[Text]"/>
      <dgm:spPr/>
      <dgm:t>
        <a:bodyPr/>
        <a:lstStyle/>
        <a:p>
          <a:pPr algn="l"/>
          <a:r>
            <a:rPr lang="en-US" b="1" dirty="0" smtClean="0"/>
            <a:t>Co-sponsor:</a:t>
          </a:r>
        </a:p>
        <a:p>
          <a:pPr algn="l"/>
          <a:r>
            <a:rPr lang="mn-MN" dirty="0" smtClean="0"/>
            <a:t>Хамтран санаачлагч</a:t>
          </a:r>
          <a:endParaRPr lang="en-US" dirty="0"/>
        </a:p>
      </dgm:t>
    </dgm:pt>
    <dgm:pt modelId="{45C00A5B-9F85-4F1B-A1D3-6CCCD39716BF}" type="parTrans" cxnId="{E4DE61E0-B494-42CA-99FE-688662310B32}">
      <dgm:prSet/>
      <dgm:spPr/>
      <dgm:t>
        <a:bodyPr/>
        <a:lstStyle/>
        <a:p>
          <a:endParaRPr lang="en-US"/>
        </a:p>
      </dgm:t>
    </dgm:pt>
    <dgm:pt modelId="{20ACED47-B997-4F53-8BD5-B0962615B008}" type="sibTrans" cxnId="{E4DE61E0-B494-42CA-99FE-688662310B32}">
      <dgm:prSet/>
      <dgm:spPr/>
      <dgm:t>
        <a:bodyPr/>
        <a:lstStyle/>
        <a:p>
          <a:endParaRPr lang="en-US"/>
        </a:p>
      </dgm:t>
    </dgm:pt>
    <dgm:pt modelId="{E2DE828C-9779-43C6-8911-1AE3550E9351}">
      <dgm:prSet phldrT="[Text]"/>
      <dgm:spPr/>
      <dgm:t>
        <a:bodyPr/>
        <a:lstStyle/>
        <a:p>
          <a:pPr algn="l"/>
          <a:r>
            <a:rPr lang="en-US" b="1" dirty="0" smtClean="0"/>
            <a:t>Lead sponsor</a:t>
          </a:r>
          <a:r>
            <a:rPr lang="mn-MN" b="1" dirty="0" smtClean="0"/>
            <a:t>:</a:t>
          </a:r>
          <a:endParaRPr lang="en-US" b="1" dirty="0" smtClean="0"/>
        </a:p>
        <a:p>
          <a:pPr algn="l"/>
          <a:r>
            <a:rPr lang="mn-MN" dirty="0" smtClean="0"/>
            <a:t>Тэргүүлэх санаачлагч</a:t>
          </a:r>
          <a:endParaRPr lang="en-US" dirty="0"/>
        </a:p>
      </dgm:t>
    </dgm:pt>
    <dgm:pt modelId="{3835F079-230F-43D4-BB71-568DFEF759B9}" type="sibTrans" cxnId="{11F21517-81A0-48BD-BF26-351B6AECC2CC}">
      <dgm:prSet/>
      <dgm:spPr/>
      <dgm:t>
        <a:bodyPr/>
        <a:lstStyle/>
        <a:p>
          <a:endParaRPr lang="en-US"/>
        </a:p>
      </dgm:t>
    </dgm:pt>
    <dgm:pt modelId="{C371378F-605F-46FA-B083-697A708C7A5B}" type="parTrans" cxnId="{11F21517-81A0-48BD-BF26-351B6AECC2CC}">
      <dgm:prSet/>
      <dgm:spPr/>
      <dgm:t>
        <a:bodyPr/>
        <a:lstStyle/>
        <a:p>
          <a:endParaRPr lang="en-US"/>
        </a:p>
      </dgm:t>
    </dgm:pt>
    <dgm:pt modelId="{CB035AED-3EE6-483C-8735-4B8E419D7BC1}" type="pres">
      <dgm:prSet presAssocID="{E8CE5AA8-D6D4-48E0-8087-79CD2DBA52A0}" presName="compositeShape" presStyleCnt="0">
        <dgm:presLayoutVars>
          <dgm:dir/>
          <dgm:resizeHandles/>
        </dgm:presLayoutVars>
      </dgm:prSet>
      <dgm:spPr/>
    </dgm:pt>
    <dgm:pt modelId="{ACCD2CF2-76CB-4AF2-8039-EB3160CD5841}" type="pres">
      <dgm:prSet presAssocID="{E8CE5AA8-D6D4-48E0-8087-79CD2DBA52A0}" presName="pyramid" presStyleLbl="node1" presStyleIdx="0" presStyleCnt="1" custLinFactNeighborX="-24712" custLinFactNeighborY="-1442"/>
      <dgm:spPr/>
    </dgm:pt>
    <dgm:pt modelId="{BA14E117-ED0C-4F1D-819E-A3EFCE93D69E}" type="pres">
      <dgm:prSet presAssocID="{E8CE5AA8-D6D4-48E0-8087-79CD2DBA52A0}" presName="theList" presStyleCnt="0"/>
      <dgm:spPr/>
    </dgm:pt>
    <dgm:pt modelId="{BAC86556-89B3-41B2-82A0-F1469C29F203}" type="pres">
      <dgm:prSet presAssocID="{95497DC2-DC30-473D-A571-5F6F32B37B4F}" presName="aNode" presStyleLbl="fgAcc1" presStyleIdx="0" presStyleCnt="3" custScaleX="158136" custLinFactNeighborX="592" custLinFactNeighborY="50178">
        <dgm:presLayoutVars>
          <dgm:bulletEnabled val="1"/>
        </dgm:presLayoutVars>
      </dgm:prSet>
      <dgm:spPr/>
      <dgm:t>
        <a:bodyPr/>
        <a:lstStyle/>
        <a:p>
          <a:endParaRPr lang="en-US"/>
        </a:p>
      </dgm:t>
    </dgm:pt>
    <dgm:pt modelId="{2C4684D2-9A39-4826-BB24-D58EF7E560CF}" type="pres">
      <dgm:prSet presAssocID="{95497DC2-DC30-473D-A571-5F6F32B37B4F}" presName="aSpace" presStyleCnt="0"/>
      <dgm:spPr/>
    </dgm:pt>
    <dgm:pt modelId="{98FCAD22-56E3-4164-B1D2-4BA56A33F08E}" type="pres">
      <dgm:prSet presAssocID="{3E814018-E918-45D5-9D1E-D8871462D0A3}" presName="aNode" presStyleLbl="fgAcc1" presStyleIdx="1" presStyleCnt="3" custScaleX="161390" custLinFactNeighborX="0" custLinFactNeighborY="90925">
        <dgm:presLayoutVars>
          <dgm:bulletEnabled val="1"/>
        </dgm:presLayoutVars>
      </dgm:prSet>
      <dgm:spPr/>
      <dgm:t>
        <a:bodyPr/>
        <a:lstStyle/>
        <a:p>
          <a:endParaRPr lang="en-US"/>
        </a:p>
      </dgm:t>
    </dgm:pt>
    <dgm:pt modelId="{C4BCE1BD-0002-4428-9BA0-10943CCAB5AF}" type="pres">
      <dgm:prSet presAssocID="{3E814018-E918-45D5-9D1E-D8871462D0A3}" presName="aSpace" presStyleCnt="0"/>
      <dgm:spPr/>
    </dgm:pt>
    <dgm:pt modelId="{63AB41DC-B09A-46D5-9D64-008C3CBB4263}" type="pres">
      <dgm:prSet presAssocID="{E2DE828C-9779-43C6-8911-1AE3550E9351}" presName="aNode" presStyleLbl="fgAcc1" presStyleIdx="2" presStyleCnt="3" custScaleX="164348" custLinFactY="303" custLinFactNeighborX="-740" custLinFactNeighborY="100000">
        <dgm:presLayoutVars>
          <dgm:bulletEnabled val="1"/>
        </dgm:presLayoutVars>
      </dgm:prSet>
      <dgm:spPr/>
      <dgm:t>
        <a:bodyPr/>
        <a:lstStyle/>
        <a:p>
          <a:endParaRPr lang="en-US"/>
        </a:p>
      </dgm:t>
    </dgm:pt>
    <dgm:pt modelId="{A5026096-55FA-4B99-937C-6BC768A31DA0}" type="pres">
      <dgm:prSet presAssocID="{E2DE828C-9779-43C6-8911-1AE3550E9351}" presName="aSpace" presStyleCnt="0"/>
      <dgm:spPr/>
    </dgm:pt>
  </dgm:ptLst>
  <dgm:cxnLst>
    <dgm:cxn modelId="{5C16ECDC-884E-4DA5-8995-3E326ECAFFBD}" type="presOf" srcId="{95497DC2-DC30-473D-A571-5F6F32B37B4F}" destId="{BAC86556-89B3-41B2-82A0-F1469C29F203}" srcOrd="0" destOrd="0" presId="urn:microsoft.com/office/officeart/2005/8/layout/pyramid2"/>
    <dgm:cxn modelId="{632AE33A-1D3F-4236-8064-F3377E15818F}" type="presOf" srcId="{3E814018-E918-45D5-9D1E-D8871462D0A3}" destId="{98FCAD22-56E3-4164-B1D2-4BA56A33F08E}" srcOrd="0" destOrd="0" presId="urn:microsoft.com/office/officeart/2005/8/layout/pyramid2"/>
    <dgm:cxn modelId="{969F4D3F-F7DE-423E-8474-40101ED3C088}" type="presOf" srcId="{E2DE828C-9779-43C6-8911-1AE3550E9351}" destId="{63AB41DC-B09A-46D5-9D64-008C3CBB4263}" srcOrd="0" destOrd="0" presId="urn:microsoft.com/office/officeart/2005/8/layout/pyramid2"/>
    <dgm:cxn modelId="{96E54CE1-4C2C-4ECB-B0DF-B2854D82E3E4}" srcId="{E8CE5AA8-D6D4-48E0-8087-79CD2DBA52A0}" destId="{95497DC2-DC30-473D-A571-5F6F32B37B4F}" srcOrd="0" destOrd="0" parTransId="{293601AD-513A-4C8A-8BBA-497F148771A2}" sibTransId="{DC2D0D15-A4AD-4F88-9EC5-439197D10CF8}"/>
    <dgm:cxn modelId="{11F21517-81A0-48BD-BF26-351B6AECC2CC}" srcId="{E8CE5AA8-D6D4-48E0-8087-79CD2DBA52A0}" destId="{E2DE828C-9779-43C6-8911-1AE3550E9351}" srcOrd="2" destOrd="0" parTransId="{C371378F-605F-46FA-B083-697A708C7A5B}" sibTransId="{3835F079-230F-43D4-BB71-568DFEF759B9}"/>
    <dgm:cxn modelId="{E4DE61E0-B494-42CA-99FE-688662310B32}" srcId="{E8CE5AA8-D6D4-48E0-8087-79CD2DBA52A0}" destId="{3E814018-E918-45D5-9D1E-D8871462D0A3}" srcOrd="1" destOrd="0" parTransId="{45C00A5B-9F85-4F1B-A1D3-6CCCD39716BF}" sibTransId="{20ACED47-B997-4F53-8BD5-B0962615B008}"/>
    <dgm:cxn modelId="{C8F47F10-1C95-4D4B-AA9E-D556BF1050E9}" type="presOf" srcId="{E8CE5AA8-D6D4-48E0-8087-79CD2DBA52A0}" destId="{CB035AED-3EE6-483C-8735-4B8E419D7BC1}" srcOrd="0" destOrd="0" presId="urn:microsoft.com/office/officeart/2005/8/layout/pyramid2"/>
    <dgm:cxn modelId="{CDD17104-4A7A-4B7D-9D1F-7264837337D3}" type="presParOf" srcId="{CB035AED-3EE6-483C-8735-4B8E419D7BC1}" destId="{ACCD2CF2-76CB-4AF2-8039-EB3160CD5841}" srcOrd="0" destOrd="0" presId="urn:microsoft.com/office/officeart/2005/8/layout/pyramid2"/>
    <dgm:cxn modelId="{8E120605-A398-4E7D-808E-F43BF07F0CC0}" type="presParOf" srcId="{CB035AED-3EE6-483C-8735-4B8E419D7BC1}" destId="{BA14E117-ED0C-4F1D-819E-A3EFCE93D69E}" srcOrd="1" destOrd="0" presId="urn:microsoft.com/office/officeart/2005/8/layout/pyramid2"/>
    <dgm:cxn modelId="{ABDB4817-2FAE-4F58-8E8A-0A4353E7BF73}" type="presParOf" srcId="{BA14E117-ED0C-4F1D-819E-A3EFCE93D69E}" destId="{BAC86556-89B3-41B2-82A0-F1469C29F203}" srcOrd="0" destOrd="0" presId="urn:microsoft.com/office/officeart/2005/8/layout/pyramid2"/>
    <dgm:cxn modelId="{077C437C-F8B5-479E-8AE9-DAEC7D7EE191}" type="presParOf" srcId="{BA14E117-ED0C-4F1D-819E-A3EFCE93D69E}" destId="{2C4684D2-9A39-4826-BB24-D58EF7E560CF}" srcOrd="1" destOrd="0" presId="urn:microsoft.com/office/officeart/2005/8/layout/pyramid2"/>
    <dgm:cxn modelId="{741D2E45-F07A-4CA1-914A-DB275279956C}" type="presParOf" srcId="{BA14E117-ED0C-4F1D-819E-A3EFCE93D69E}" destId="{98FCAD22-56E3-4164-B1D2-4BA56A33F08E}" srcOrd="2" destOrd="0" presId="urn:microsoft.com/office/officeart/2005/8/layout/pyramid2"/>
    <dgm:cxn modelId="{36C81DDB-3B47-43C4-ACDA-32FC20B7FB24}" type="presParOf" srcId="{BA14E117-ED0C-4F1D-819E-A3EFCE93D69E}" destId="{C4BCE1BD-0002-4428-9BA0-10943CCAB5AF}" srcOrd="3" destOrd="0" presId="urn:microsoft.com/office/officeart/2005/8/layout/pyramid2"/>
    <dgm:cxn modelId="{FB83F6AC-38DF-48C9-8C82-70D19ADEF2EA}" type="presParOf" srcId="{BA14E117-ED0C-4F1D-819E-A3EFCE93D69E}" destId="{63AB41DC-B09A-46D5-9D64-008C3CBB4263}" srcOrd="4" destOrd="0" presId="urn:microsoft.com/office/officeart/2005/8/layout/pyramid2"/>
    <dgm:cxn modelId="{F048B06F-AE72-4640-ABDC-ED25411B462E}" type="presParOf" srcId="{BA14E117-ED0C-4F1D-819E-A3EFCE93D69E}" destId="{A5026096-55FA-4B99-937C-6BC768A31DA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3617A-3CE6-4C1B-9852-C98E8525019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005AD30-0A2B-4190-BE5F-F69841C7A248}">
      <dgm:prSet phldrT="[Text]"/>
      <dgm:spPr/>
      <dgm:t>
        <a:bodyPr/>
        <a:lstStyle/>
        <a:p>
          <a:r>
            <a:rPr lang="mn-MN" dirty="0" smtClean="0">
              <a:latin typeface="Arial Mon" pitchFamily="34" charset="0"/>
            </a:rPr>
            <a:t>Тогтоолын төсөл </a:t>
          </a:r>
          <a:endParaRPr lang="en-US" dirty="0"/>
        </a:p>
      </dgm:t>
    </dgm:pt>
    <dgm:pt modelId="{2A02A0D4-2A0B-415B-A22D-ECA42270CAD3}" type="parTrans" cxnId="{003A3BAB-59FF-40DA-AED1-D1D614947C7D}">
      <dgm:prSet/>
      <dgm:spPr/>
      <dgm:t>
        <a:bodyPr/>
        <a:lstStyle/>
        <a:p>
          <a:endParaRPr lang="en-US"/>
        </a:p>
      </dgm:t>
    </dgm:pt>
    <dgm:pt modelId="{9483102C-B75B-4FB7-B977-253CD5184C28}" type="sibTrans" cxnId="{003A3BAB-59FF-40DA-AED1-D1D614947C7D}">
      <dgm:prSet/>
      <dgm:spPr/>
      <dgm:t>
        <a:bodyPr/>
        <a:lstStyle/>
        <a:p>
          <a:endParaRPr lang="en-US"/>
        </a:p>
      </dgm:t>
    </dgm:pt>
    <dgm:pt modelId="{EFE770C0-DD5F-4B31-94EA-512DAB5A1E2E}">
      <dgm:prSet phldrT="[Text]"/>
      <dgm:spPr/>
      <dgm:t>
        <a:bodyPr/>
        <a:lstStyle/>
        <a:p>
          <a:r>
            <a:rPr lang="mn-MN" b="1" dirty="0" smtClean="0">
              <a:latin typeface="Arial Mon" pitchFamily="34" charset="0"/>
            </a:rPr>
            <a:t>Удиртгал (</a:t>
          </a:r>
          <a:r>
            <a:rPr lang="en-GB" b="1" dirty="0" smtClean="0">
              <a:latin typeface="Arial Mon" pitchFamily="34" charset="0"/>
            </a:rPr>
            <a:t>preamble) –</a:t>
          </a:r>
          <a:endParaRPr lang="mn-MN" b="1" dirty="0" smtClean="0">
            <a:latin typeface="Arial Mon" pitchFamily="34" charset="0"/>
          </a:endParaRPr>
        </a:p>
        <a:p>
          <a:r>
            <a:rPr lang="mn-MN" dirty="0" smtClean="0">
              <a:latin typeface="Arial Mon" pitchFamily="34" charset="0"/>
            </a:rPr>
            <a:t>Тодорхой үйл ажиллагааг авч хэрэгжүүлэх буюу зөвлөмж гаргах ямар шаардлагатай байгааг дурддаг. </a:t>
          </a:r>
          <a:endParaRPr lang="en-US" dirty="0"/>
        </a:p>
      </dgm:t>
    </dgm:pt>
    <dgm:pt modelId="{43105425-5C43-48E2-A719-829DB4863238}" type="parTrans" cxnId="{5DBC3E99-B277-4073-8CE6-CD8878F3D316}">
      <dgm:prSet/>
      <dgm:spPr/>
      <dgm:t>
        <a:bodyPr/>
        <a:lstStyle/>
        <a:p>
          <a:endParaRPr lang="en-US"/>
        </a:p>
      </dgm:t>
    </dgm:pt>
    <dgm:pt modelId="{895C21D6-F9B2-44C8-9026-95F3C64C5DB4}" type="sibTrans" cxnId="{5DBC3E99-B277-4073-8CE6-CD8878F3D316}">
      <dgm:prSet/>
      <dgm:spPr/>
      <dgm:t>
        <a:bodyPr/>
        <a:lstStyle/>
        <a:p>
          <a:endParaRPr lang="en-US"/>
        </a:p>
      </dgm:t>
    </dgm:pt>
    <dgm:pt modelId="{46BF45C3-4A16-4F41-A865-58F4D80B478A}">
      <dgm:prSet/>
      <dgm:spPr/>
      <dgm:t>
        <a:bodyPr/>
        <a:lstStyle/>
        <a:p>
          <a:r>
            <a:rPr lang="mn-MN" b="1" dirty="0" smtClean="0">
              <a:latin typeface="Arial Mon" pitchFamily="34" charset="0"/>
            </a:rPr>
            <a:t>Үндсэн</a:t>
          </a:r>
          <a:r>
            <a:rPr lang="en-US" b="1" dirty="0" smtClean="0">
              <a:latin typeface="Arial Mon" pitchFamily="34" charset="0"/>
            </a:rPr>
            <a:t>/</a:t>
          </a:r>
          <a:r>
            <a:rPr lang="mn-MN" b="1" dirty="0" smtClean="0">
              <a:latin typeface="Arial Mon" pitchFamily="34" charset="0"/>
            </a:rPr>
            <a:t>үйл ажиллагааны  хэсэг (</a:t>
          </a:r>
          <a:r>
            <a:rPr lang="en-GB" b="1" dirty="0" smtClean="0">
              <a:latin typeface="Arial Mon" pitchFamily="34" charset="0"/>
            </a:rPr>
            <a:t>operative part)- </a:t>
          </a:r>
          <a:endParaRPr lang="mn-MN" b="1" dirty="0" smtClean="0">
            <a:latin typeface="Arial Mon" pitchFamily="34" charset="0"/>
          </a:endParaRPr>
        </a:p>
        <a:p>
          <a:r>
            <a:rPr lang="mn-MN" dirty="0" smtClean="0">
              <a:latin typeface="Arial Mon" pitchFamily="34" charset="0"/>
            </a:rPr>
            <a:t>Авч хэрэгжүүлэх зөвлөмжийг багтаасан байна.</a:t>
          </a:r>
          <a:endParaRPr lang="en-GB" dirty="0">
            <a:latin typeface="Arial Mon" pitchFamily="34" charset="0"/>
          </a:endParaRPr>
        </a:p>
      </dgm:t>
    </dgm:pt>
    <dgm:pt modelId="{4FDC23EB-1F7B-4BD9-91A0-1D16AE55F3D3}" type="parTrans" cxnId="{DE07A416-6390-485A-936E-DFDFEC7B367D}">
      <dgm:prSet/>
      <dgm:spPr/>
      <dgm:t>
        <a:bodyPr/>
        <a:lstStyle/>
        <a:p>
          <a:endParaRPr lang="en-US"/>
        </a:p>
      </dgm:t>
    </dgm:pt>
    <dgm:pt modelId="{14E42F5C-9173-474E-BE19-223960683383}" type="sibTrans" cxnId="{DE07A416-6390-485A-936E-DFDFEC7B367D}">
      <dgm:prSet/>
      <dgm:spPr/>
      <dgm:t>
        <a:bodyPr/>
        <a:lstStyle/>
        <a:p>
          <a:endParaRPr lang="en-US"/>
        </a:p>
      </dgm:t>
    </dgm:pt>
    <dgm:pt modelId="{4BF498AE-07D9-49C0-BD0C-C578F6C569E0}" type="pres">
      <dgm:prSet presAssocID="{8163617A-3CE6-4C1B-9852-C98E85250199}" presName="diagram" presStyleCnt="0">
        <dgm:presLayoutVars>
          <dgm:chPref val="1"/>
          <dgm:dir/>
          <dgm:animOne val="branch"/>
          <dgm:animLvl val="lvl"/>
          <dgm:resizeHandles/>
        </dgm:presLayoutVars>
      </dgm:prSet>
      <dgm:spPr/>
      <dgm:t>
        <a:bodyPr/>
        <a:lstStyle/>
        <a:p>
          <a:endParaRPr lang="en-US"/>
        </a:p>
      </dgm:t>
    </dgm:pt>
    <dgm:pt modelId="{DA3800BF-5A9C-4208-B7A5-BADF683EF271}" type="pres">
      <dgm:prSet presAssocID="{B005AD30-0A2B-4190-BE5F-F69841C7A248}" presName="root" presStyleCnt="0"/>
      <dgm:spPr/>
    </dgm:pt>
    <dgm:pt modelId="{590FAC96-E1D3-43CC-B089-8D9DB5458A33}" type="pres">
      <dgm:prSet presAssocID="{B005AD30-0A2B-4190-BE5F-F69841C7A248}" presName="rootComposite" presStyleCnt="0"/>
      <dgm:spPr/>
    </dgm:pt>
    <dgm:pt modelId="{9DD0EBD2-FA17-4DEA-A69D-B07554E4806A}" type="pres">
      <dgm:prSet presAssocID="{B005AD30-0A2B-4190-BE5F-F69841C7A248}" presName="rootText" presStyleLbl="node1" presStyleIdx="0" presStyleCnt="1" custScaleX="153507" custScaleY="60307"/>
      <dgm:spPr/>
      <dgm:t>
        <a:bodyPr/>
        <a:lstStyle/>
        <a:p>
          <a:endParaRPr lang="en-US"/>
        </a:p>
      </dgm:t>
    </dgm:pt>
    <dgm:pt modelId="{5A4AC0AC-B7ED-4819-AC52-B298B766E661}" type="pres">
      <dgm:prSet presAssocID="{B005AD30-0A2B-4190-BE5F-F69841C7A248}" presName="rootConnector" presStyleLbl="node1" presStyleIdx="0" presStyleCnt="1"/>
      <dgm:spPr/>
      <dgm:t>
        <a:bodyPr/>
        <a:lstStyle/>
        <a:p>
          <a:endParaRPr lang="en-US"/>
        </a:p>
      </dgm:t>
    </dgm:pt>
    <dgm:pt modelId="{39E49642-3930-47DD-8B30-0C6463273159}" type="pres">
      <dgm:prSet presAssocID="{B005AD30-0A2B-4190-BE5F-F69841C7A248}" presName="childShape" presStyleCnt="0"/>
      <dgm:spPr/>
    </dgm:pt>
    <dgm:pt modelId="{CFF5EFDB-3423-4AA6-9E5C-7D3DBBF18B9B}" type="pres">
      <dgm:prSet presAssocID="{43105425-5C43-48E2-A719-829DB4863238}" presName="Name13" presStyleLbl="parChTrans1D2" presStyleIdx="0" presStyleCnt="2"/>
      <dgm:spPr/>
      <dgm:t>
        <a:bodyPr/>
        <a:lstStyle/>
        <a:p>
          <a:endParaRPr lang="en-US"/>
        </a:p>
      </dgm:t>
    </dgm:pt>
    <dgm:pt modelId="{C152467D-84AD-4CBC-A4BC-782D01AC7381}" type="pres">
      <dgm:prSet presAssocID="{EFE770C0-DD5F-4B31-94EA-512DAB5A1E2E}" presName="childText" presStyleLbl="bgAcc1" presStyleIdx="0" presStyleCnt="2" custScaleX="284660">
        <dgm:presLayoutVars>
          <dgm:bulletEnabled val="1"/>
        </dgm:presLayoutVars>
      </dgm:prSet>
      <dgm:spPr/>
      <dgm:t>
        <a:bodyPr/>
        <a:lstStyle/>
        <a:p>
          <a:endParaRPr lang="en-US"/>
        </a:p>
      </dgm:t>
    </dgm:pt>
    <dgm:pt modelId="{BD30A80A-8D7C-46B8-B45F-EF8789738E1C}" type="pres">
      <dgm:prSet presAssocID="{4FDC23EB-1F7B-4BD9-91A0-1D16AE55F3D3}" presName="Name13" presStyleLbl="parChTrans1D2" presStyleIdx="1" presStyleCnt="2"/>
      <dgm:spPr/>
      <dgm:t>
        <a:bodyPr/>
        <a:lstStyle/>
        <a:p>
          <a:endParaRPr lang="en-US"/>
        </a:p>
      </dgm:t>
    </dgm:pt>
    <dgm:pt modelId="{BFB858CB-F965-418D-9D59-C09122CD5C22}" type="pres">
      <dgm:prSet presAssocID="{46BF45C3-4A16-4F41-A865-58F4D80B478A}" presName="childText" presStyleLbl="bgAcc1" presStyleIdx="1" presStyleCnt="2" custScaleX="284998">
        <dgm:presLayoutVars>
          <dgm:bulletEnabled val="1"/>
        </dgm:presLayoutVars>
      </dgm:prSet>
      <dgm:spPr/>
      <dgm:t>
        <a:bodyPr/>
        <a:lstStyle/>
        <a:p>
          <a:endParaRPr lang="en-US"/>
        </a:p>
      </dgm:t>
    </dgm:pt>
  </dgm:ptLst>
  <dgm:cxnLst>
    <dgm:cxn modelId="{3CD90565-F3C4-4F13-8FF2-D42C7447580E}" type="presOf" srcId="{46BF45C3-4A16-4F41-A865-58F4D80B478A}" destId="{BFB858CB-F965-418D-9D59-C09122CD5C22}" srcOrd="0" destOrd="0" presId="urn:microsoft.com/office/officeart/2005/8/layout/hierarchy3"/>
    <dgm:cxn modelId="{DE07A416-6390-485A-936E-DFDFEC7B367D}" srcId="{B005AD30-0A2B-4190-BE5F-F69841C7A248}" destId="{46BF45C3-4A16-4F41-A865-58F4D80B478A}" srcOrd="1" destOrd="0" parTransId="{4FDC23EB-1F7B-4BD9-91A0-1D16AE55F3D3}" sibTransId="{14E42F5C-9173-474E-BE19-223960683383}"/>
    <dgm:cxn modelId="{F5E07770-87E1-40A0-B544-53612433BF6B}" type="presOf" srcId="{B005AD30-0A2B-4190-BE5F-F69841C7A248}" destId="{9DD0EBD2-FA17-4DEA-A69D-B07554E4806A}" srcOrd="0" destOrd="0" presId="urn:microsoft.com/office/officeart/2005/8/layout/hierarchy3"/>
    <dgm:cxn modelId="{9BD67A29-C1EE-47EB-99EB-157BC1AB47A3}" type="presOf" srcId="{43105425-5C43-48E2-A719-829DB4863238}" destId="{CFF5EFDB-3423-4AA6-9E5C-7D3DBBF18B9B}" srcOrd="0" destOrd="0" presId="urn:microsoft.com/office/officeart/2005/8/layout/hierarchy3"/>
    <dgm:cxn modelId="{7F15DD94-49EC-40F5-B250-78E6241F5782}" type="presOf" srcId="{4FDC23EB-1F7B-4BD9-91A0-1D16AE55F3D3}" destId="{BD30A80A-8D7C-46B8-B45F-EF8789738E1C}" srcOrd="0" destOrd="0" presId="urn:microsoft.com/office/officeart/2005/8/layout/hierarchy3"/>
    <dgm:cxn modelId="{003A3BAB-59FF-40DA-AED1-D1D614947C7D}" srcId="{8163617A-3CE6-4C1B-9852-C98E85250199}" destId="{B005AD30-0A2B-4190-BE5F-F69841C7A248}" srcOrd="0" destOrd="0" parTransId="{2A02A0D4-2A0B-415B-A22D-ECA42270CAD3}" sibTransId="{9483102C-B75B-4FB7-B977-253CD5184C28}"/>
    <dgm:cxn modelId="{50809823-F1F5-49B2-9650-323BA5116327}" type="presOf" srcId="{8163617A-3CE6-4C1B-9852-C98E85250199}" destId="{4BF498AE-07D9-49C0-BD0C-C578F6C569E0}" srcOrd="0" destOrd="0" presId="urn:microsoft.com/office/officeart/2005/8/layout/hierarchy3"/>
    <dgm:cxn modelId="{1A93E977-B964-455E-AFB2-3D132E5CD9C6}" type="presOf" srcId="{B005AD30-0A2B-4190-BE5F-F69841C7A248}" destId="{5A4AC0AC-B7ED-4819-AC52-B298B766E661}" srcOrd="1" destOrd="0" presId="urn:microsoft.com/office/officeart/2005/8/layout/hierarchy3"/>
    <dgm:cxn modelId="{5DBC3E99-B277-4073-8CE6-CD8878F3D316}" srcId="{B005AD30-0A2B-4190-BE5F-F69841C7A248}" destId="{EFE770C0-DD5F-4B31-94EA-512DAB5A1E2E}" srcOrd="0" destOrd="0" parTransId="{43105425-5C43-48E2-A719-829DB4863238}" sibTransId="{895C21D6-F9B2-44C8-9026-95F3C64C5DB4}"/>
    <dgm:cxn modelId="{F7C4D168-8300-4922-8D02-80699F565F4B}" type="presOf" srcId="{EFE770C0-DD5F-4B31-94EA-512DAB5A1E2E}" destId="{C152467D-84AD-4CBC-A4BC-782D01AC7381}" srcOrd="0" destOrd="0" presId="urn:microsoft.com/office/officeart/2005/8/layout/hierarchy3"/>
    <dgm:cxn modelId="{5C61CF87-8297-4387-A7A3-985D67E70845}" type="presParOf" srcId="{4BF498AE-07D9-49C0-BD0C-C578F6C569E0}" destId="{DA3800BF-5A9C-4208-B7A5-BADF683EF271}" srcOrd="0" destOrd="0" presId="urn:microsoft.com/office/officeart/2005/8/layout/hierarchy3"/>
    <dgm:cxn modelId="{22EE54C2-212A-4637-924F-DC22FC83E6DE}" type="presParOf" srcId="{DA3800BF-5A9C-4208-B7A5-BADF683EF271}" destId="{590FAC96-E1D3-43CC-B089-8D9DB5458A33}" srcOrd="0" destOrd="0" presId="urn:microsoft.com/office/officeart/2005/8/layout/hierarchy3"/>
    <dgm:cxn modelId="{0E4D0430-DFC8-4D67-8E2A-54607A4BF637}" type="presParOf" srcId="{590FAC96-E1D3-43CC-B089-8D9DB5458A33}" destId="{9DD0EBD2-FA17-4DEA-A69D-B07554E4806A}" srcOrd="0" destOrd="0" presId="urn:microsoft.com/office/officeart/2005/8/layout/hierarchy3"/>
    <dgm:cxn modelId="{126647C2-2C44-456A-B77B-965C5073DED2}" type="presParOf" srcId="{590FAC96-E1D3-43CC-B089-8D9DB5458A33}" destId="{5A4AC0AC-B7ED-4819-AC52-B298B766E661}" srcOrd="1" destOrd="0" presId="urn:microsoft.com/office/officeart/2005/8/layout/hierarchy3"/>
    <dgm:cxn modelId="{A5049CD8-90E5-4F6A-947D-A79DECBAC309}" type="presParOf" srcId="{DA3800BF-5A9C-4208-B7A5-BADF683EF271}" destId="{39E49642-3930-47DD-8B30-0C6463273159}" srcOrd="1" destOrd="0" presId="urn:microsoft.com/office/officeart/2005/8/layout/hierarchy3"/>
    <dgm:cxn modelId="{03A5366F-44FF-46BF-82BF-17A016485F3B}" type="presParOf" srcId="{39E49642-3930-47DD-8B30-0C6463273159}" destId="{CFF5EFDB-3423-4AA6-9E5C-7D3DBBF18B9B}" srcOrd="0" destOrd="0" presId="urn:microsoft.com/office/officeart/2005/8/layout/hierarchy3"/>
    <dgm:cxn modelId="{DDEFB25A-5BBA-4C65-8081-F834BF7AA1AE}" type="presParOf" srcId="{39E49642-3930-47DD-8B30-0C6463273159}" destId="{C152467D-84AD-4CBC-A4BC-782D01AC7381}" srcOrd="1" destOrd="0" presId="urn:microsoft.com/office/officeart/2005/8/layout/hierarchy3"/>
    <dgm:cxn modelId="{CEC02D33-FCE9-446F-8EE0-01D8AA7F149A}" type="presParOf" srcId="{39E49642-3930-47DD-8B30-0C6463273159}" destId="{BD30A80A-8D7C-46B8-B45F-EF8789738E1C}" srcOrd="2" destOrd="0" presId="urn:microsoft.com/office/officeart/2005/8/layout/hierarchy3"/>
    <dgm:cxn modelId="{88A8E49D-B4F8-433F-BD57-F121B5C6543D}" type="presParOf" srcId="{39E49642-3930-47DD-8B30-0C6463273159}" destId="{BFB858CB-F965-418D-9D59-C09122CD5C22}"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DA26AA-0D0B-4607-AFFB-8CA0B35210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5210D0D9-221C-4110-A3CD-36C6223BE9F8}">
      <dgm:prSet phldrT="[Text]"/>
      <dgm:spPr>
        <a:solidFill>
          <a:srgbClr val="002060"/>
        </a:solidFill>
      </dgm:spPr>
      <dgm:t>
        <a:bodyPr/>
        <a:lstStyle/>
        <a:p>
          <a:pPr defTabSz="1377950">
            <a:lnSpc>
              <a:spcPct val="90000"/>
            </a:lnSpc>
            <a:spcBef>
              <a:spcPct val="0"/>
            </a:spcBef>
            <a:spcAft>
              <a:spcPct val="35000"/>
            </a:spcAft>
          </a:pPr>
          <a:r>
            <a:rPr lang="mn-MN" dirty="0" smtClean="0"/>
            <a:t>Казнить нельзя помиловать</a:t>
          </a:r>
          <a:endParaRPr lang="en-GB" dirty="0"/>
        </a:p>
      </dgm:t>
    </dgm:pt>
    <dgm:pt modelId="{B47E6D3F-EC0B-4AF1-AFF1-F14FAF4D886A}" type="parTrans" cxnId="{861197F7-6C3C-4758-8984-7D6B7713F44B}">
      <dgm:prSet/>
      <dgm:spPr/>
      <dgm:t>
        <a:bodyPr/>
        <a:lstStyle/>
        <a:p>
          <a:endParaRPr lang="en-GB"/>
        </a:p>
      </dgm:t>
    </dgm:pt>
    <dgm:pt modelId="{532A46E9-1A7E-40C4-A61A-69C870B749C4}" type="sibTrans" cxnId="{861197F7-6C3C-4758-8984-7D6B7713F44B}">
      <dgm:prSet/>
      <dgm:spPr/>
      <dgm:t>
        <a:bodyPr/>
        <a:lstStyle/>
        <a:p>
          <a:endParaRPr lang="en-GB"/>
        </a:p>
      </dgm:t>
    </dgm:pt>
    <dgm:pt modelId="{9776B2EB-F98B-45A6-ACAD-DC0820EFFA24}">
      <dgm:prSet phldrT="[Text]"/>
      <dgm:spPr/>
      <dgm:t>
        <a:bodyPr/>
        <a:lstStyle/>
        <a:p>
          <a:r>
            <a:rPr lang="mn-MN" dirty="0" smtClean="0"/>
            <a:t>Казнить, нельзя помиловать</a:t>
          </a:r>
          <a:endParaRPr lang="en-GB" dirty="0"/>
        </a:p>
      </dgm:t>
    </dgm:pt>
    <dgm:pt modelId="{6449DE4D-485F-4626-A50C-23E85D482618}" type="parTrans" cxnId="{958948AE-44DF-4BC9-84E7-DF2ABB724578}">
      <dgm:prSet/>
      <dgm:spPr/>
      <dgm:t>
        <a:bodyPr/>
        <a:lstStyle/>
        <a:p>
          <a:endParaRPr lang="en-GB"/>
        </a:p>
      </dgm:t>
    </dgm:pt>
    <dgm:pt modelId="{7F0AE74C-B30A-4689-A793-E026B9F6A150}" type="sibTrans" cxnId="{958948AE-44DF-4BC9-84E7-DF2ABB724578}">
      <dgm:prSet/>
      <dgm:spPr/>
      <dgm:t>
        <a:bodyPr/>
        <a:lstStyle/>
        <a:p>
          <a:endParaRPr lang="en-GB"/>
        </a:p>
      </dgm:t>
    </dgm:pt>
    <dgm:pt modelId="{B6EDBB94-89C0-4169-A91E-0ADA1D33F74D}">
      <dgm:prSet phldrT="[Text]"/>
      <dgm:spPr/>
      <dgm:t>
        <a:bodyPr/>
        <a:lstStyle/>
        <a:p>
          <a:pPr defTabSz="1022350">
            <a:lnSpc>
              <a:spcPct val="90000"/>
            </a:lnSpc>
            <a:spcBef>
              <a:spcPct val="0"/>
            </a:spcBef>
            <a:spcAft>
              <a:spcPct val="35000"/>
            </a:spcAft>
          </a:pPr>
          <a:r>
            <a:rPr lang="mn-MN" dirty="0" smtClean="0"/>
            <a:t>Казнить</a:t>
          </a:r>
          <a:r>
            <a:rPr lang="en-US" dirty="0" smtClean="0"/>
            <a:t> </a:t>
          </a:r>
          <a:r>
            <a:rPr lang="mn-MN" dirty="0" smtClean="0"/>
            <a:t>нельзя</a:t>
          </a:r>
          <a:r>
            <a:rPr lang="en-US" dirty="0" smtClean="0"/>
            <a:t>,</a:t>
          </a:r>
          <a:r>
            <a:rPr lang="mn-MN" dirty="0" smtClean="0"/>
            <a:t> помиловать</a:t>
          </a:r>
          <a:endParaRPr lang="en-GB" dirty="0"/>
        </a:p>
      </dgm:t>
    </dgm:pt>
    <dgm:pt modelId="{E7100857-80B6-4B72-B076-6E2354552F74}" type="parTrans" cxnId="{A50B4638-C609-4CEE-BF08-C03DAB5E203E}">
      <dgm:prSet/>
      <dgm:spPr/>
      <dgm:t>
        <a:bodyPr/>
        <a:lstStyle/>
        <a:p>
          <a:endParaRPr lang="en-GB"/>
        </a:p>
      </dgm:t>
    </dgm:pt>
    <dgm:pt modelId="{6949671E-A7BD-4DC3-9A1B-DDBBA73E4D9D}" type="sibTrans" cxnId="{A50B4638-C609-4CEE-BF08-C03DAB5E203E}">
      <dgm:prSet/>
      <dgm:spPr/>
      <dgm:t>
        <a:bodyPr/>
        <a:lstStyle/>
        <a:p>
          <a:endParaRPr lang="en-GB"/>
        </a:p>
      </dgm:t>
    </dgm:pt>
    <dgm:pt modelId="{DC3A061D-3BBE-42BB-8FAF-E100A19D6627}" type="pres">
      <dgm:prSet presAssocID="{D6DA26AA-0D0B-4607-AFFB-8CA0B3521073}" presName="linear" presStyleCnt="0">
        <dgm:presLayoutVars>
          <dgm:dir/>
          <dgm:animLvl val="lvl"/>
          <dgm:resizeHandles val="exact"/>
        </dgm:presLayoutVars>
      </dgm:prSet>
      <dgm:spPr/>
      <dgm:t>
        <a:bodyPr/>
        <a:lstStyle/>
        <a:p>
          <a:endParaRPr lang="en-US"/>
        </a:p>
      </dgm:t>
    </dgm:pt>
    <dgm:pt modelId="{38B2D475-D6ED-43D0-B323-8BEDDAF242E3}" type="pres">
      <dgm:prSet presAssocID="{5210D0D9-221C-4110-A3CD-36C6223BE9F8}" presName="parentLin" presStyleCnt="0"/>
      <dgm:spPr/>
    </dgm:pt>
    <dgm:pt modelId="{FACAE18A-2898-4932-817B-00ADC351575B}" type="pres">
      <dgm:prSet presAssocID="{5210D0D9-221C-4110-A3CD-36C6223BE9F8}" presName="parentLeftMargin" presStyleLbl="node1" presStyleIdx="0" presStyleCnt="3"/>
      <dgm:spPr/>
      <dgm:t>
        <a:bodyPr/>
        <a:lstStyle/>
        <a:p>
          <a:endParaRPr lang="en-US"/>
        </a:p>
      </dgm:t>
    </dgm:pt>
    <dgm:pt modelId="{7109E37D-FA58-4F9B-A7FD-4D9836BCDE45}" type="pres">
      <dgm:prSet presAssocID="{5210D0D9-221C-4110-A3CD-36C6223BE9F8}" presName="parentText" presStyleLbl="node1" presStyleIdx="0" presStyleCnt="3" custLinFactNeighborX="-25000" custLinFactNeighborY="-3481">
        <dgm:presLayoutVars>
          <dgm:chMax val="0"/>
          <dgm:bulletEnabled val="1"/>
        </dgm:presLayoutVars>
      </dgm:prSet>
      <dgm:spPr/>
      <dgm:t>
        <a:bodyPr/>
        <a:lstStyle/>
        <a:p>
          <a:endParaRPr lang="en-GB"/>
        </a:p>
      </dgm:t>
    </dgm:pt>
    <dgm:pt modelId="{548B54D5-E513-43E7-AFEA-CE059E31F364}" type="pres">
      <dgm:prSet presAssocID="{5210D0D9-221C-4110-A3CD-36C6223BE9F8}" presName="negativeSpace" presStyleCnt="0"/>
      <dgm:spPr/>
    </dgm:pt>
    <dgm:pt modelId="{52780859-8711-4035-80CF-A261B9E2DF8E}" type="pres">
      <dgm:prSet presAssocID="{5210D0D9-221C-4110-A3CD-36C6223BE9F8}" presName="childText" presStyleLbl="conFgAcc1" presStyleIdx="0" presStyleCnt="3" custLinFactNeighborY="-54444">
        <dgm:presLayoutVars>
          <dgm:bulletEnabled val="1"/>
        </dgm:presLayoutVars>
      </dgm:prSet>
      <dgm:spPr>
        <a:solidFill>
          <a:schemeClr val="accent3">
            <a:lumMod val="50000"/>
            <a:alpha val="90000"/>
          </a:schemeClr>
        </a:solidFill>
      </dgm:spPr>
    </dgm:pt>
    <dgm:pt modelId="{BCE50114-15F2-4671-9A61-BACF966AE900}" type="pres">
      <dgm:prSet presAssocID="{532A46E9-1A7E-40C4-A61A-69C870B749C4}" presName="spaceBetweenRectangles" presStyleCnt="0"/>
      <dgm:spPr/>
    </dgm:pt>
    <dgm:pt modelId="{D1F6EE30-B304-490C-9DA4-FBB03F43799D}" type="pres">
      <dgm:prSet presAssocID="{9776B2EB-F98B-45A6-ACAD-DC0820EFFA24}" presName="parentLin" presStyleCnt="0"/>
      <dgm:spPr/>
    </dgm:pt>
    <dgm:pt modelId="{092F39CB-529B-4229-8F9D-491F3D736274}" type="pres">
      <dgm:prSet presAssocID="{9776B2EB-F98B-45A6-ACAD-DC0820EFFA24}" presName="parentLeftMargin" presStyleLbl="node1" presStyleIdx="0" presStyleCnt="3"/>
      <dgm:spPr/>
      <dgm:t>
        <a:bodyPr/>
        <a:lstStyle/>
        <a:p>
          <a:endParaRPr lang="en-US"/>
        </a:p>
      </dgm:t>
    </dgm:pt>
    <dgm:pt modelId="{71DB22DA-9272-43FD-AF18-D9A5841C543D}" type="pres">
      <dgm:prSet presAssocID="{9776B2EB-F98B-45A6-ACAD-DC0820EFFA24}" presName="parentText" presStyleLbl="node1" presStyleIdx="1" presStyleCnt="3">
        <dgm:presLayoutVars>
          <dgm:chMax val="0"/>
          <dgm:bulletEnabled val="1"/>
        </dgm:presLayoutVars>
      </dgm:prSet>
      <dgm:spPr/>
      <dgm:t>
        <a:bodyPr/>
        <a:lstStyle/>
        <a:p>
          <a:endParaRPr lang="en-GB"/>
        </a:p>
      </dgm:t>
    </dgm:pt>
    <dgm:pt modelId="{B96CA96D-0FFE-4979-BEA3-EEB044EBEC91}" type="pres">
      <dgm:prSet presAssocID="{9776B2EB-F98B-45A6-ACAD-DC0820EFFA24}" presName="negativeSpace" presStyleCnt="0"/>
      <dgm:spPr/>
    </dgm:pt>
    <dgm:pt modelId="{197A854C-2263-4B65-A631-21947B7B7DDC}" type="pres">
      <dgm:prSet presAssocID="{9776B2EB-F98B-45A6-ACAD-DC0820EFFA24}" presName="childText" presStyleLbl="conFgAcc1" presStyleIdx="1" presStyleCnt="3">
        <dgm:presLayoutVars>
          <dgm:bulletEnabled val="1"/>
        </dgm:presLayoutVars>
      </dgm:prSet>
      <dgm:spPr/>
    </dgm:pt>
    <dgm:pt modelId="{9FE63628-1D03-4440-8B6B-795C8BF06CB9}" type="pres">
      <dgm:prSet presAssocID="{7F0AE74C-B30A-4689-A793-E026B9F6A150}" presName="spaceBetweenRectangles" presStyleCnt="0"/>
      <dgm:spPr/>
    </dgm:pt>
    <dgm:pt modelId="{3C1C8BF9-ECBE-4599-B1C4-B1876103E8EE}" type="pres">
      <dgm:prSet presAssocID="{B6EDBB94-89C0-4169-A91E-0ADA1D33F74D}" presName="parentLin" presStyleCnt="0"/>
      <dgm:spPr/>
    </dgm:pt>
    <dgm:pt modelId="{AF905DBE-1543-4618-B92B-2363D2B916AF}" type="pres">
      <dgm:prSet presAssocID="{B6EDBB94-89C0-4169-A91E-0ADA1D33F74D}" presName="parentLeftMargin" presStyleLbl="node1" presStyleIdx="1" presStyleCnt="3"/>
      <dgm:spPr/>
      <dgm:t>
        <a:bodyPr/>
        <a:lstStyle/>
        <a:p>
          <a:endParaRPr lang="en-US"/>
        </a:p>
      </dgm:t>
    </dgm:pt>
    <dgm:pt modelId="{05D29DEB-71E2-45D0-8EC7-6E8A62414DD3}" type="pres">
      <dgm:prSet presAssocID="{B6EDBB94-89C0-4169-A91E-0ADA1D33F74D}" presName="parentText" presStyleLbl="node1" presStyleIdx="2" presStyleCnt="3">
        <dgm:presLayoutVars>
          <dgm:chMax val="0"/>
          <dgm:bulletEnabled val="1"/>
        </dgm:presLayoutVars>
      </dgm:prSet>
      <dgm:spPr/>
      <dgm:t>
        <a:bodyPr/>
        <a:lstStyle/>
        <a:p>
          <a:endParaRPr lang="en-GB"/>
        </a:p>
      </dgm:t>
    </dgm:pt>
    <dgm:pt modelId="{D7150FF6-9058-4EB2-9A55-3531C02E58FE}" type="pres">
      <dgm:prSet presAssocID="{B6EDBB94-89C0-4169-A91E-0ADA1D33F74D}" presName="negativeSpace" presStyleCnt="0"/>
      <dgm:spPr/>
    </dgm:pt>
    <dgm:pt modelId="{2B910F8E-804E-438B-9F9A-2A63C73D3395}" type="pres">
      <dgm:prSet presAssocID="{B6EDBB94-89C0-4169-A91E-0ADA1D33F74D}" presName="childText" presStyleLbl="conFgAcc1" presStyleIdx="2" presStyleCnt="3">
        <dgm:presLayoutVars>
          <dgm:bulletEnabled val="1"/>
        </dgm:presLayoutVars>
      </dgm:prSet>
      <dgm:spPr/>
    </dgm:pt>
  </dgm:ptLst>
  <dgm:cxnLst>
    <dgm:cxn modelId="{0A710E09-6923-4FEC-97E1-EFC3F59A1091}" type="presOf" srcId="{9776B2EB-F98B-45A6-ACAD-DC0820EFFA24}" destId="{092F39CB-529B-4229-8F9D-491F3D736274}" srcOrd="0" destOrd="0" presId="urn:microsoft.com/office/officeart/2005/8/layout/list1"/>
    <dgm:cxn modelId="{A50B4638-C609-4CEE-BF08-C03DAB5E203E}" srcId="{D6DA26AA-0D0B-4607-AFFB-8CA0B3521073}" destId="{B6EDBB94-89C0-4169-A91E-0ADA1D33F74D}" srcOrd="2" destOrd="0" parTransId="{E7100857-80B6-4B72-B076-6E2354552F74}" sibTransId="{6949671E-A7BD-4DC3-9A1B-DDBBA73E4D9D}"/>
    <dgm:cxn modelId="{861197F7-6C3C-4758-8984-7D6B7713F44B}" srcId="{D6DA26AA-0D0B-4607-AFFB-8CA0B3521073}" destId="{5210D0D9-221C-4110-A3CD-36C6223BE9F8}" srcOrd="0" destOrd="0" parTransId="{B47E6D3F-EC0B-4AF1-AFF1-F14FAF4D886A}" sibTransId="{532A46E9-1A7E-40C4-A61A-69C870B749C4}"/>
    <dgm:cxn modelId="{9753944B-4CBA-40C0-9797-550E2C6363E1}" type="presOf" srcId="{B6EDBB94-89C0-4169-A91E-0ADA1D33F74D}" destId="{05D29DEB-71E2-45D0-8EC7-6E8A62414DD3}" srcOrd="1" destOrd="0" presId="urn:microsoft.com/office/officeart/2005/8/layout/list1"/>
    <dgm:cxn modelId="{82C965CE-C768-470C-9D81-AD015F413D76}" type="presOf" srcId="{5210D0D9-221C-4110-A3CD-36C6223BE9F8}" destId="{7109E37D-FA58-4F9B-A7FD-4D9836BCDE45}" srcOrd="1" destOrd="0" presId="urn:microsoft.com/office/officeart/2005/8/layout/list1"/>
    <dgm:cxn modelId="{E42A4D1F-06FC-4D5C-89AC-EF1BED1EC2D5}" type="presOf" srcId="{5210D0D9-221C-4110-A3CD-36C6223BE9F8}" destId="{FACAE18A-2898-4932-817B-00ADC351575B}" srcOrd="0" destOrd="0" presId="urn:microsoft.com/office/officeart/2005/8/layout/list1"/>
    <dgm:cxn modelId="{958948AE-44DF-4BC9-84E7-DF2ABB724578}" srcId="{D6DA26AA-0D0B-4607-AFFB-8CA0B3521073}" destId="{9776B2EB-F98B-45A6-ACAD-DC0820EFFA24}" srcOrd="1" destOrd="0" parTransId="{6449DE4D-485F-4626-A50C-23E85D482618}" sibTransId="{7F0AE74C-B30A-4689-A793-E026B9F6A150}"/>
    <dgm:cxn modelId="{C13D27CE-2E7F-4F43-8F14-F2AD8497A7C4}" type="presOf" srcId="{9776B2EB-F98B-45A6-ACAD-DC0820EFFA24}" destId="{71DB22DA-9272-43FD-AF18-D9A5841C543D}" srcOrd="1" destOrd="0" presId="urn:microsoft.com/office/officeart/2005/8/layout/list1"/>
    <dgm:cxn modelId="{2A1B5054-A83C-4F33-A86E-74E6367E66A6}" type="presOf" srcId="{B6EDBB94-89C0-4169-A91E-0ADA1D33F74D}" destId="{AF905DBE-1543-4618-B92B-2363D2B916AF}" srcOrd="0" destOrd="0" presId="urn:microsoft.com/office/officeart/2005/8/layout/list1"/>
    <dgm:cxn modelId="{725047AE-F35A-4A10-84C0-7E35381587E4}" type="presOf" srcId="{D6DA26AA-0D0B-4607-AFFB-8CA0B3521073}" destId="{DC3A061D-3BBE-42BB-8FAF-E100A19D6627}" srcOrd="0" destOrd="0" presId="urn:microsoft.com/office/officeart/2005/8/layout/list1"/>
    <dgm:cxn modelId="{A48041EB-8496-4FB5-92FF-8D3731B82D73}" type="presParOf" srcId="{DC3A061D-3BBE-42BB-8FAF-E100A19D6627}" destId="{38B2D475-D6ED-43D0-B323-8BEDDAF242E3}" srcOrd="0" destOrd="0" presId="urn:microsoft.com/office/officeart/2005/8/layout/list1"/>
    <dgm:cxn modelId="{23D80654-DD8D-4E96-B21F-3550B6BD9FD5}" type="presParOf" srcId="{38B2D475-D6ED-43D0-B323-8BEDDAF242E3}" destId="{FACAE18A-2898-4932-817B-00ADC351575B}" srcOrd="0" destOrd="0" presId="urn:microsoft.com/office/officeart/2005/8/layout/list1"/>
    <dgm:cxn modelId="{CB88A4C4-F65B-48A7-86F4-D95C015C398F}" type="presParOf" srcId="{38B2D475-D6ED-43D0-B323-8BEDDAF242E3}" destId="{7109E37D-FA58-4F9B-A7FD-4D9836BCDE45}" srcOrd="1" destOrd="0" presId="urn:microsoft.com/office/officeart/2005/8/layout/list1"/>
    <dgm:cxn modelId="{184C1A88-16D3-4E61-9AE8-CF3901E40D4E}" type="presParOf" srcId="{DC3A061D-3BBE-42BB-8FAF-E100A19D6627}" destId="{548B54D5-E513-43E7-AFEA-CE059E31F364}" srcOrd="1" destOrd="0" presId="urn:microsoft.com/office/officeart/2005/8/layout/list1"/>
    <dgm:cxn modelId="{2FEBB542-C9F0-48F0-8C9A-96169C2F57D2}" type="presParOf" srcId="{DC3A061D-3BBE-42BB-8FAF-E100A19D6627}" destId="{52780859-8711-4035-80CF-A261B9E2DF8E}" srcOrd="2" destOrd="0" presId="urn:microsoft.com/office/officeart/2005/8/layout/list1"/>
    <dgm:cxn modelId="{02EAC1C5-6C0A-4C23-A451-988F6F5D1FB4}" type="presParOf" srcId="{DC3A061D-3BBE-42BB-8FAF-E100A19D6627}" destId="{BCE50114-15F2-4671-9A61-BACF966AE900}" srcOrd="3" destOrd="0" presId="urn:microsoft.com/office/officeart/2005/8/layout/list1"/>
    <dgm:cxn modelId="{8B61FB14-8999-45DD-A35C-458DAD451F0D}" type="presParOf" srcId="{DC3A061D-3BBE-42BB-8FAF-E100A19D6627}" destId="{D1F6EE30-B304-490C-9DA4-FBB03F43799D}" srcOrd="4" destOrd="0" presId="urn:microsoft.com/office/officeart/2005/8/layout/list1"/>
    <dgm:cxn modelId="{D8B21361-9A9D-4679-A3E6-5A3897D4C093}" type="presParOf" srcId="{D1F6EE30-B304-490C-9DA4-FBB03F43799D}" destId="{092F39CB-529B-4229-8F9D-491F3D736274}" srcOrd="0" destOrd="0" presId="urn:microsoft.com/office/officeart/2005/8/layout/list1"/>
    <dgm:cxn modelId="{DC692642-13A4-4433-9111-6C18251B0498}" type="presParOf" srcId="{D1F6EE30-B304-490C-9DA4-FBB03F43799D}" destId="{71DB22DA-9272-43FD-AF18-D9A5841C543D}" srcOrd="1" destOrd="0" presId="urn:microsoft.com/office/officeart/2005/8/layout/list1"/>
    <dgm:cxn modelId="{6774759A-43B3-430E-BA24-E7C13163936C}" type="presParOf" srcId="{DC3A061D-3BBE-42BB-8FAF-E100A19D6627}" destId="{B96CA96D-0FFE-4979-BEA3-EEB044EBEC91}" srcOrd="5" destOrd="0" presId="urn:microsoft.com/office/officeart/2005/8/layout/list1"/>
    <dgm:cxn modelId="{7AA4032A-DD6A-4805-9AEC-52CB7E287CF9}" type="presParOf" srcId="{DC3A061D-3BBE-42BB-8FAF-E100A19D6627}" destId="{197A854C-2263-4B65-A631-21947B7B7DDC}" srcOrd="6" destOrd="0" presId="urn:microsoft.com/office/officeart/2005/8/layout/list1"/>
    <dgm:cxn modelId="{6B0DEFA2-0D36-45B7-B257-41182536F5F9}" type="presParOf" srcId="{DC3A061D-3BBE-42BB-8FAF-E100A19D6627}" destId="{9FE63628-1D03-4440-8B6B-795C8BF06CB9}" srcOrd="7" destOrd="0" presId="urn:microsoft.com/office/officeart/2005/8/layout/list1"/>
    <dgm:cxn modelId="{9144A2C4-6CEF-4F32-9FF9-C5EEF2872464}" type="presParOf" srcId="{DC3A061D-3BBE-42BB-8FAF-E100A19D6627}" destId="{3C1C8BF9-ECBE-4599-B1C4-B1876103E8EE}" srcOrd="8" destOrd="0" presId="urn:microsoft.com/office/officeart/2005/8/layout/list1"/>
    <dgm:cxn modelId="{92ADAE39-2559-4DC8-ABBB-39A298928F03}" type="presParOf" srcId="{3C1C8BF9-ECBE-4599-B1C4-B1876103E8EE}" destId="{AF905DBE-1543-4618-B92B-2363D2B916AF}" srcOrd="0" destOrd="0" presId="urn:microsoft.com/office/officeart/2005/8/layout/list1"/>
    <dgm:cxn modelId="{D0014376-BC9D-44CD-BAA5-66A916928B0F}" type="presParOf" srcId="{3C1C8BF9-ECBE-4599-B1C4-B1876103E8EE}" destId="{05D29DEB-71E2-45D0-8EC7-6E8A62414DD3}" srcOrd="1" destOrd="0" presId="urn:microsoft.com/office/officeart/2005/8/layout/list1"/>
    <dgm:cxn modelId="{1E0062E7-4347-4399-913F-3F7C3662656D}" type="presParOf" srcId="{DC3A061D-3BBE-42BB-8FAF-E100A19D6627}" destId="{D7150FF6-9058-4EB2-9A55-3531C02E58FE}" srcOrd="9" destOrd="0" presId="urn:microsoft.com/office/officeart/2005/8/layout/list1"/>
    <dgm:cxn modelId="{9CB8D865-52DD-4941-985C-371A1C2A9500}" type="presParOf" srcId="{DC3A061D-3BBE-42BB-8FAF-E100A19D6627}" destId="{2B910F8E-804E-438B-9F9A-2A63C73D339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6C251E-E308-4126-BE48-912C46FA356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4156ECBE-6592-4E3E-86EA-AF166CC0F0DB}">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mn-MN" b="1" dirty="0" smtClean="0"/>
            <a:t>ХЭЛЭЛЦЭЭ- </a:t>
          </a:r>
          <a:r>
            <a:rPr lang="en-US" b="1" dirty="0" smtClean="0"/>
            <a:t>Negotiation</a:t>
          </a:r>
        </a:p>
        <a:p>
          <a:pPr defTabSz="2444750">
            <a:lnSpc>
              <a:spcPct val="90000"/>
            </a:lnSpc>
            <a:spcBef>
              <a:spcPct val="0"/>
            </a:spcBef>
            <a:spcAft>
              <a:spcPct val="35000"/>
            </a:spcAft>
          </a:pPr>
          <a:endParaRPr lang="en-US" dirty="0"/>
        </a:p>
      </dgm:t>
    </dgm:pt>
    <dgm:pt modelId="{7DE04B2C-2ACF-43C5-B04E-3227260DEF57}" type="parTrans" cxnId="{8C4FD480-BFE4-4F25-9041-B58D3667EEB0}">
      <dgm:prSet/>
      <dgm:spPr/>
      <dgm:t>
        <a:bodyPr/>
        <a:lstStyle/>
        <a:p>
          <a:endParaRPr lang="en-US"/>
        </a:p>
      </dgm:t>
    </dgm:pt>
    <dgm:pt modelId="{A0BD9126-71B4-4486-983D-8B7AFC8E615B}" type="sibTrans" cxnId="{8C4FD480-BFE4-4F25-9041-B58D3667EEB0}">
      <dgm:prSet/>
      <dgm:spPr/>
      <dgm:t>
        <a:bodyPr/>
        <a:lstStyle/>
        <a:p>
          <a:endParaRPr lang="en-US"/>
        </a:p>
      </dgm:t>
    </dgm:pt>
    <dgm:pt modelId="{44543990-7F64-4CCB-981C-BD5154B33E30}">
      <dgm:prSet phldrT="[Tex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mn-MN" sz="3200" b="1" dirty="0" smtClean="0">
              <a:solidFill>
                <a:schemeClr val="tx2"/>
              </a:solidFill>
            </a:rPr>
            <a:t>ЯРИА ХЭЛЭЛЦЭЭ</a:t>
          </a:r>
          <a:endParaRPr lang="en-US" sz="3200" b="1" dirty="0" smtClean="0">
            <a:solidFill>
              <a:schemeClr val="tx2"/>
            </a:solidFill>
          </a:endParaRPr>
        </a:p>
        <a:p>
          <a:pPr marL="285750" indent="0" defTabSz="2044700">
            <a:lnSpc>
              <a:spcPct val="90000"/>
            </a:lnSpc>
            <a:spcBef>
              <a:spcPct val="0"/>
            </a:spcBef>
            <a:spcAft>
              <a:spcPct val="15000"/>
            </a:spcAft>
            <a:buNone/>
          </a:pPr>
          <a:endParaRPr lang="en-US" sz="2900" dirty="0"/>
        </a:p>
      </dgm:t>
    </dgm:pt>
    <dgm:pt modelId="{98453658-604B-4F3F-9E8A-68FD09617A01}" type="parTrans" cxnId="{7B03EDA3-BC45-4AB7-A1A6-E65282587B13}">
      <dgm:prSet/>
      <dgm:spPr/>
      <dgm:t>
        <a:bodyPr/>
        <a:lstStyle/>
        <a:p>
          <a:endParaRPr lang="en-US"/>
        </a:p>
      </dgm:t>
    </dgm:pt>
    <dgm:pt modelId="{3D9F749C-4921-4364-9414-CDCDFDCE272F}" type="sibTrans" cxnId="{7B03EDA3-BC45-4AB7-A1A6-E65282587B13}">
      <dgm:prSet/>
      <dgm:spPr/>
      <dgm:t>
        <a:bodyPr/>
        <a:lstStyle/>
        <a:p>
          <a:endParaRPr lang="en-US"/>
        </a:p>
      </dgm:t>
    </dgm:pt>
    <dgm:pt modelId="{AD62469C-A056-4D72-AA9A-D66B4B11FDC6}">
      <dgm:prSet phldrT="[Text]" phldr="1"/>
      <dgm:spPr/>
      <dgm:t>
        <a:bodyPr/>
        <a:lstStyle/>
        <a:p>
          <a:pPr marL="285750" indent="0" defTabSz="2044700">
            <a:lnSpc>
              <a:spcPct val="90000"/>
            </a:lnSpc>
            <a:spcBef>
              <a:spcPct val="0"/>
            </a:spcBef>
            <a:spcAft>
              <a:spcPct val="15000"/>
            </a:spcAft>
            <a:buNone/>
          </a:pPr>
          <a:endParaRPr lang="en-US" sz="2900"/>
        </a:p>
      </dgm:t>
    </dgm:pt>
    <dgm:pt modelId="{721B9B96-E4C0-49E8-8AA8-91D9FEAA51C2}" type="parTrans" cxnId="{4F9884A2-0081-454E-8A51-96F0241DE6A8}">
      <dgm:prSet/>
      <dgm:spPr/>
      <dgm:t>
        <a:bodyPr/>
        <a:lstStyle/>
        <a:p>
          <a:endParaRPr lang="en-US"/>
        </a:p>
      </dgm:t>
    </dgm:pt>
    <dgm:pt modelId="{F2B4D55A-FF07-4F6D-BDEB-281C25D90D6A}" type="sibTrans" cxnId="{4F9884A2-0081-454E-8A51-96F0241DE6A8}">
      <dgm:prSet/>
      <dgm:spPr/>
      <dgm:t>
        <a:bodyPr/>
        <a:lstStyle/>
        <a:p>
          <a:endParaRPr lang="en-US"/>
        </a:p>
      </dgm:t>
    </dgm:pt>
    <dgm:pt modelId="{E9CA0D86-3AA3-4060-8BCC-A1F317E57AB2}">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mn-MN" b="1" dirty="0" smtClean="0"/>
            <a:t>ХЭЛЭЛЦЭЭР- </a:t>
          </a:r>
          <a:r>
            <a:rPr lang="en-US" b="1" dirty="0" smtClean="0"/>
            <a:t>Agreement </a:t>
          </a:r>
          <a:endParaRPr lang="mn-MN" b="1" dirty="0" smtClean="0"/>
        </a:p>
        <a:p>
          <a:pPr defTabSz="1333500">
            <a:lnSpc>
              <a:spcPct val="90000"/>
            </a:lnSpc>
            <a:spcBef>
              <a:spcPct val="0"/>
            </a:spcBef>
            <a:spcAft>
              <a:spcPct val="35000"/>
            </a:spcAft>
          </a:pPr>
          <a:endParaRPr lang="en-US" dirty="0"/>
        </a:p>
      </dgm:t>
    </dgm:pt>
    <dgm:pt modelId="{5A7EC216-4EFF-455D-BC9E-3994FBE92861}" type="parTrans" cxnId="{7B4B8218-893B-4C10-9558-8DF0C26B0B03}">
      <dgm:prSet/>
      <dgm:spPr/>
      <dgm:t>
        <a:bodyPr/>
        <a:lstStyle/>
        <a:p>
          <a:endParaRPr lang="en-US"/>
        </a:p>
      </dgm:t>
    </dgm:pt>
    <dgm:pt modelId="{F50E5EE9-CDCC-4A65-98CA-73A06D89409F}" type="sibTrans" cxnId="{7B4B8218-893B-4C10-9558-8DF0C26B0B03}">
      <dgm:prSet/>
      <dgm:spPr/>
      <dgm:t>
        <a:bodyPr/>
        <a:lstStyle/>
        <a:p>
          <a:endParaRPr lang="en-US"/>
        </a:p>
      </dgm:t>
    </dgm:pt>
    <dgm:pt modelId="{0582A540-034F-4AD4-884D-51E8FD30DDDD}">
      <dgm:prSet phldrT="[Text]" phldr="1"/>
      <dgm:spPr/>
      <dgm:t>
        <a:bodyPr/>
        <a:lstStyle/>
        <a:p>
          <a:pPr marL="285750" indent="0" defTabSz="1333500">
            <a:lnSpc>
              <a:spcPct val="90000"/>
            </a:lnSpc>
            <a:spcBef>
              <a:spcPct val="0"/>
            </a:spcBef>
            <a:spcAft>
              <a:spcPct val="15000"/>
            </a:spcAft>
            <a:buNone/>
          </a:pPr>
          <a:endParaRPr lang="en-US" sz="3000" dirty="0"/>
        </a:p>
      </dgm:t>
    </dgm:pt>
    <dgm:pt modelId="{9470BC72-B92E-42BC-BD47-BA4DD0C9EB02}" type="parTrans" cxnId="{B38C1D61-DADE-4504-8A71-C424667DFCC3}">
      <dgm:prSet/>
      <dgm:spPr/>
      <dgm:t>
        <a:bodyPr/>
        <a:lstStyle/>
        <a:p>
          <a:endParaRPr lang="en-US"/>
        </a:p>
      </dgm:t>
    </dgm:pt>
    <dgm:pt modelId="{6ED4756A-34B4-4C0B-B13D-0ADD08159E26}" type="sibTrans" cxnId="{B38C1D61-DADE-4504-8A71-C424667DFCC3}">
      <dgm:prSet/>
      <dgm:spPr/>
      <dgm:t>
        <a:bodyPr/>
        <a:lstStyle/>
        <a:p>
          <a:endParaRPr lang="en-US"/>
        </a:p>
      </dgm:t>
    </dgm:pt>
    <dgm:pt modelId="{93A63366-E553-4DF9-AA2F-B5FB1024FE53}">
      <dgm:prSet phldrT="[Tex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mn-MN" sz="3200" b="1" dirty="0" smtClean="0">
              <a:solidFill>
                <a:schemeClr val="tx2"/>
              </a:solidFill>
            </a:rPr>
            <a:t>ГЭРЭЭ ХЭЛЭЛЦЭЭР </a:t>
          </a:r>
          <a:endParaRPr lang="en-US" sz="3200" b="1" dirty="0" smtClean="0">
            <a:solidFill>
              <a:schemeClr val="tx2"/>
            </a:solidFill>
          </a:endParaRPr>
        </a:p>
        <a:p>
          <a:pPr marL="285750" indent="0" defTabSz="1333500">
            <a:lnSpc>
              <a:spcPct val="90000"/>
            </a:lnSpc>
            <a:spcBef>
              <a:spcPct val="0"/>
            </a:spcBef>
            <a:spcAft>
              <a:spcPct val="15000"/>
            </a:spcAft>
            <a:buNone/>
          </a:pPr>
          <a:endParaRPr lang="en-US" sz="3000" dirty="0"/>
        </a:p>
      </dgm:t>
    </dgm:pt>
    <dgm:pt modelId="{606BB9D6-202B-4EBB-BA01-EEA5AF9EDF5A}" type="parTrans" cxnId="{B5A29B20-A590-4A29-BF9E-7A9FEFDAA2FD}">
      <dgm:prSet/>
      <dgm:spPr/>
      <dgm:t>
        <a:bodyPr/>
        <a:lstStyle/>
        <a:p>
          <a:endParaRPr lang="en-US"/>
        </a:p>
      </dgm:t>
    </dgm:pt>
    <dgm:pt modelId="{146CCAD7-941F-452E-8EBE-BE105FDF3FF1}" type="sibTrans" cxnId="{B5A29B20-A590-4A29-BF9E-7A9FEFDAA2FD}">
      <dgm:prSet/>
      <dgm:spPr/>
      <dgm:t>
        <a:bodyPr/>
        <a:lstStyle/>
        <a:p>
          <a:endParaRPr lang="en-US"/>
        </a:p>
      </dgm:t>
    </dgm:pt>
    <dgm:pt modelId="{CC4080A9-7F62-49DE-872A-56321710648C}" type="pres">
      <dgm:prSet presAssocID="{FB6C251E-E308-4126-BE48-912C46FA3564}" presName="Name0" presStyleCnt="0">
        <dgm:presLayoutVars>
          <dgm:dir/>
          <dgm:animLvl val="lvl"/>
          <dgm:resizeHandles/>
        </dgm:presLayoutVars>
      </dgm:prSet>
      <dgm:spPr/>
      <dgm:t>
        <a:bodyPr/>
        <a:lstStyle/>
        <a:p>
          <a:endParaRPr lang="en-US"/>
        </a:p>
      </dgm:t>
    </dgm:pt>
    <dgm:pt modelId="{2A54B184-CABC-4FB8-8C2D-B0CAD3D4ECF4}" type="pres">
      <dgm:prSet presAssocID="{4156ECBE-6592-4E3E-86EA-AF166CC0F0DB}" presName="linNode" presStyleCnt="0"/>
      <dgm:spPr/>
    </dgm:pt>
    <dgm:pt modelId="{8325AD8C-A164-4B9C-92B7-2002F50FAF12}" type="pres">
      <dgm:prSet presAssocID="{4156ECBE-6592-4E3E-86EA-AF166CC0F0DB}" presName="parentShp" presStyleLbl="node1" presStyleIdx="0" presStyleCnt="2">
        <dgm:presLayoutVars>
          <dgm:bulletEnabled val="1"/>
        </dgm:presLayoutVars>
      </dgm:prSet>
      <dgm:spPr/>
      <dgm:t>
        <a:bodyPr/>
        <a:lstStyle/>
        <a:p>
          <a:endParaRPr lang="en-US"/>
        </a:p>
      </dgm:t>
    </dgm:pt>
    <dgm:pt modelId="{139FCAC6-BFD1-45AB-839F-CCB499E63C98}" type="pres">
      <dgm:prSet presAssocID="{4156ECBE-6592-4E3E-86EA-AF166CC0F0DB}" presName="childShp" presStyleLbl="bgAccFollowNode1" presStyleIdx="0" presStyleCnt="2">
        <dgm:presLayoutVars>
          <dgm:bulletEnabled val="1"/>
        </dgm:presLayoutVars>
      </dgm:prSet>
      <dgm:spPr/>
      <dgm:t>
        <a:bodyPr/>
        <a:lstStyle/>
        <a:p>
          <a:endParaRPr lang="en-US"/>
        </a:p>
      </dgm:t>
    </dgm:pt>
    <dgm:pt modelId="{51F0D1A9-38D6-4CB8-9001-7F43FDD5FFAA}" type="pres">
      <dgm:prSet presAssocID="{A0BD9126-71B4-4486-983D-8B7AFC8E615B}" presName="spacing" presStyleCnt="0"/>
      <dgm:spPr/>
    </dgm:pt>
    <dgm:pt modelId="{4D6999CE-8E33-4857-AF68-7B0B48D4BCAE}" type="pres">
      <dgm:prSet presAssocID="{E9CA0D86-3AA3-4060-8BCC-A1F317E57AB2}" presName="linNode" presStyleCnt="0"/>
      <dgm:spPr/>
    </dgm:pt>
    <dgm:pt modelId="{F87F6B0C-2977-4AB9-BD55-CABEC7EAC98F}" type="pres">
      <dgm:prSet presAssocID="{E9CA0D86-3AA3-4060-8BCC-A1F317E57AB2}" presName="parentShp" presStyleLbl="node1" presStyleIdx="1" presStyleCnt="2">
        <dgm:presLayoutVars>
          <dgm:bulletEnabled val="1"/>
        </dgm:presLayoutVars>
      </dgm:prSet>
      <dgm:spPr/>
      <dgm:t>
        <a:bodyPr/>
        <a:lstStyle/>
        <a:p>
          <a:endParaRPr lang="en-US"/>
        </a:p>
      </dgm:t>
    </dgm:pt>
    <dgm:pt modelId="{4F66B4C2-14BA-4026-8F4D-D476525902F2}" type="pres">
      <dgm:prSet presAssocID="{E9CA0D86-3AA3-4060-8BCC-A1F317E57AB2}" presName="childShp" presStyleLbl="bgAccFollowNode1" presStyleIdx="1" presStyleCnt="2">
        <dgm:presLayoutVars>
          <dgm:bulletEnabled val="1"/>
        </dgm:presLayoutVars>
      </dgm:prSet>
      <dgm:spPr/>
      <dgm:t>
        <a:bodyPr/>
        <a:lstStyle/>
        <a:p>
          <a:endParaRPr lang="en-US"/>
        </a:p>
      </dgm:t>
    </dgm:pt>
  </dgm:ptLst>
  <dgm:cxnLst>
    <dgm:cxn modelId="{28F635AE-EE18-43B2-BD02-CE476EBF8D5E}" type="presOf" srcId="{44543990-7F64-4CCB-981C-BD5154B33E30}" destId="{139FCAC6-BFD1-45AB-839F-CCB499E63C98}" srcOrd="0" destOrd="0" presId="urn:microsoft.com/office/officeart/2005/8/layout/vList6"/>
    <dgm:cxn modelId="{8F18DB70-8CE2-40CD-80A3-B87BD78F5133}" type="presOf" srcId="{93A63366-E553-4DF9-AA2F-B5FB1024FE53}" destId="{4F66B4C2-14BA-4026-8F4D-D476525902F2}" srcOrd="0" destOrd="1" presId="urn:microsoft.com/office/officeart/2005/8/layout/vList6"/>
    <dgm:cxn modelId="{4F9884A2-0081-454E-8A51-96F0241DE6A8}" srcId="{4156ECBE-6592-4E3E-86EA-AF166CC0F0DB}" destId="{AD62469C-A056-4D72-AA9A-D66B4B11FDC6}" srcOrd="1" destOrd="0" parTransId="{721B9B96-E4C0-49E8-8AA8-91D9FEAA51C2}" sibTransId="{F2B4D55A-FF07-4F6D-BDEB-281C25D90D6A}"/>
    <dgm:cxn modelId="{7B03EDA3-BC45-4AB7-A1A6-E65282587B13}" srcId="{4156ECBE-6592-4E3E-86EA-AF166CC0F0DB}" destId="{44543990-7F64-4CCB-981C-BD5154B33E30}" srcOrd="0" destOrd="0" parTransId="{98453658-604B-4F3F-9E8A-68FD09617A01}" sibTransId="{3D9F749C-4921-4364-9414-CDCDFDCE272F}"/>
    <dgm:cxn modelId="{8A0E28C2-663C-4429-A636-5E19B0B04AAF}" type="presOf" srcId="{0582A540-034F-4AD4-884D-51E8FD30DDDD}" destId="{4F66B4C2-14BA-4026-8F4D-D476525902F2}" srcOrd="0" destOrd="0" presId="urn:microsoft.com/office/officeart/2005/8/layout/vList6"/>
    <dgm:cxn modelId="{50CD3CFE-C309-4D6D-849A-B2B04AA746E5}" type="presOf" srcId="{FB6C251E-E308-4126-BE48-912C46FA3564}" destId="{CC4080A9-7F62-49DE-872A-56321710648C}" srcOrd="0" destOrd="0" presId="urn:microsoft.com/office/officeart/2005/8/layout/vList6"/>
    <dgm:cxn modelId="{8C4FD480-BFE4-4F25-9041-B58D3667EEB0}" srcId="{FB6C251E-E308-4126-BE48-912C46FA3564}" destId="{4156ECBE-6592-4E3E-86EA-AF166CC0F0DB}" srcOrd="0" destOrd="0" parTransId="{7DE04B2C-2ACF-43C5-B04E-3227260DEF57}" sibTransId="{A0BD9126-71B4-4486-983D-8B7AFC8E615B}"/>
    <dgm:cxn modelId="{7B4B8218-893B-4C10-9558-8DF0C26B0B03}" srcId="{FB6C251E-E308-4126-BE48-912C46FA3564}" destId="{E9CA0D86-3AA3-4060-8BCC-A1F317E57AB2}" srcOrd="1" destOrd="0" parTransId="{5A7EC216-4EFF-455D-BC9E-3994FBE92861}" sibTransId="{F50E5EE9-CDCC-4A65-98CA-73A06D89409F}"/>
    <dgm:cxn modelId="{B38C1D61-DADE-4504-8A71-C424667DFCC3}" srcId="{E9CA0D86-3AA3-4060-8BCC-A1F317E57AB2}" destId="{0582A540-034F-4AD4-884D-51E8FD30DDDD}" srcOrd="0" destOrd="0" parTransId="{9470BC72-B92E-42BC-BD47-BA4DD0C9EB02}" sibTransId="{6ED4756A-34B4-4C0B-B13D-0ADD08159E26}"/>
    <dgm:cxn modelId="{737E2455-4575-42AE-991C-E97D066D687D}" type="presOf" srcId="{E9CA0D86-3AA3-4060-8BCC-A1F317E57AB2}" destId="{F87F6B0C-2977-4AB9-BD55-CABEC7EAC98F}" srcOrd="0" destOrd="0" presId="urn:microsoft.com/office/officeart/2005/8/layout/vList6"/>
    <dgm:cxn modelId="{7F4B357D-EEBA-440D-BDC4-97471409FAA5}" type="presOf" srcId="{4156ECBE-6592-4E3E-86EA-AF166CC0F0DB}" destId="{8325AD8C-A164-4B9C-92B7-2002F50FAF12}" srcOrd="0" destOrd="0" presId="urn:microsoft.com/office/officeart/2005/8/layout/vList6"/>
    <dgm:cxn modelId="{04CF9E73-96B2-4E01-9443-B5DB33701F31}" type="presOf" srcId="{AD62469C-A056-4D72-AA9A-D66B4B11FDC6}" destId="{139FCAC6-BFD1-45AB-839F-CCB499E63C98}" srcOrd="0" destOrd="1" presId="urn:microsoft.com/office/officeart/2005/8/layout/vList6"/>
    <dgm:cxn modelId="{B5A29B20-A590-4A29-BF9E-7A9FEFDAA2FD}" srcId="{E9CA0D86-3AA3-4060-8BCC-A1F317E57AB2}" destId="{93A63366-E553-4DF9-AA2F-B5FB1024FE53}" srcOrd="1" destOrd="0" parTransId="{606BB9D6-202B-4EBB-BA01-EEA5AF9EDF5A}" sibTransId="{146CCAD7-941F-452E-8EBE-BE105FDF3FF1}"/>
    <dgm:cxn modelId="{BA915A77-F553-4EEE-B053-AACB0E1B1258}" type="presParOf" srcId="{CC4080A9-7F62-49DE-872A-56321710648C}" destId="{2A54B184-CABC-4FB8-8C2D-B0CAD3D4ECF4}" srcOrd="0" destOrd="0" presId="urn:microsoft.com/office/officeart/2005/8/layout/vList6"/>
    <dgm:cxn modelId="{B5EA7AA0-E27D-475A-93EE-1D277871C0C6}" type="presParOf" srcId="{2A54B184-CABC-4FB8-8C2D-B0CAD3D4ECF4}" destId="{8325AD8C-A164-4B9C-92B7-2002F50FAF12}" srcOrd="0" destOrd="0" presId="urn:microsoft.com/office/officeart/2005/8/layout/vList6"/>
    <dgm:cxn modelId="{D74324B9-E6B0-4A41-BF0B-50FCCAF6574C}" type="presParOf" srcId="{2A54B184-CABC-4FB8-8C2D-B0CAD3D4ECF4}" destId="{139FCAC6-BFD1-45AB-839F-CCB499E63C98}" srcOrd="1" destOrd="0" presId="urn:microsoft.com/office/officeart/2005/8/layout/vList6"/>
    <dgm:cxn modelId="{A3B215E5-87CD-4BC9-9862-135F2BABB3E2}" type="presParOf" srcId="{CC4080A9-7F62-49DE-872A-56321710648C}" destId="{51F0D1A9-38D6-4CB8-9001-7F43FDD5FFAA}" srcOrd="1" destOrd="0" presId="urn:microsoft.com/office/officeart/2005/8/layout/vList6"/>
    <dgm:cxn modelId="{77DC2A85-FA05-4503-A4C2-0EDBDF242DDB}" type="presParOf" srcId="{CC4080A9-7F62-49DE-872A-56321710648C}" destId="{4D6999CE-8E33-4857-AF68-7B0B48D4BCAE}" srcOrd="2" destOrd="0" presId="urn:microsoft.com/office/officeart/2005/8/layout/vList6"/>
    <dgm:cxn modelId="{4D9750DF-D726-4A16-B251-0DB2F1A5E0F7}" type="presParOf" srcId="{4D6999CE-8E33-4857-AF68-7B0B48D4BCAE}" destId="{F87F6B0C-2977-4AB9-BD55-CABEC7EAC98F}" srcOrd="0" destOrd="0" presId="urn:microsoft.com/office/officeart/2005/8/layout/vList6"/>
    <dgm:cxn modelId="{E9E5B001-A08A-450B-9E70-76F50BCFFC53}" type="presParOf" srcId="{4D6999CE-8E33-4857-AF68-7B0B48D4BCAE}" destId="{4F66B4C2-14BA-4026-8F4D-D476525902F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5C5D56-27DE-4923-B1A9-FCF9B6231F4D}" type="doc">
      <dgm:prSet loTypeId="urn:microsoft.com/office/officeart/2005/8/layout/hProcess9" loCatId="process" qsTypeId="urn:microsoft.com/office/officeart/2005/8/quickstyle/simple1" qsCatId="simple" csTypeId="urn:microsoft.com/office/officeart/2005/8/colors/accent1_2" csCatId="accent1" phldr="1"/>
      <dgm:spPr/>
    </dgm:pt>
    <dgm:pt modelId="{AB31E9E0-C624-40D9-9359-D8AE470FC752}">
      <dgm:prSet phldrT="[Text]"/>
      <dgm:spPr/>
      <dgm:t>
        <a:bodyPr/>
        <a:lstStyle/>
        <a:p>
          <a:r>
            <a:rPr lang="mn-MN" dirty="0" smtClean="0"/>
            <a:t>Сайн төлөвлөгөө</a:t>
          </a:r>
          <a:endParaRPr lang="en-US" dirty="0"/>
        </a:p>
      </dgm:t>
    </dgm:pt>
    <dgm:pt modelId="{47038281-51E5-4207-B836-899FE94DCDF7}" type="parTrans" cxnId="{CFD7D188-F92A-4046-803E-C5CE99100745}">
      <dgm:prSet/>
      <dgm:spPr/>
      <dgm:t>
        <a:bodyPr/>
        <a:lstStyle/>
        <a:p>
          <a:endParaRPr lang="en-US"/>
        </a:p>
      </dgm:t>
    </dgm:pt>
    <dgm:pt modelId="{1C9DF1C7-CDDA-4C40-96B2-F102073B6834}" type="sibTrans" cxnId="{CFD7D188-F92A-4046-803E-C5CE99100745}">
      <dgm:prSet/>
      <dgm:spPr/>
      <dgm:t>
        <a:bodyPr/>
        <a:lstStyle/>
        <a:p>
          <a:endParaRPr lang="en-US"/>
        </a:p>
      </dgm:t>
    </dgm:pt>
    <dgm:pt modelId="{D6A861AC-DDF2-4775-82BD-20B9BA3E69CF}">
      <dgm:prSet phldrT="[Text]"/>
      <dgm:spPr/>
      <dgm:t>
        <a:bodyPr/>
        <a:lstStyle/>
        <a:p>
          <a:r>
            <a:rPr lang="mn-MN" dirty="0" smtClean="0"/>
            <a:t>Сайн бэлтгэл</a:t>
          </a:r>
          <a:endParaRPr lang="en-US" dirty="0"/>
        </a:p>
      </dgm:t>
    </dgm:pt>
    <dgm:pt modelId="{4B3C900F-9094-4CE9-812F-101EA591846A}" type="parTrans" cxnId="{803FC3B0-74E0-42EC-B719-EBD49F56E761}">
      <dgm:prSet/>
      <dgm:spPr/>
      <dgm:t>
        <a:bodyPr/>
        <a:lstStyle/>
        <a:p>
          <a:endParaRPr lang="en-US"/>
        </a:p>
      </dgm:t>
    </dgm:pt>
    <dgm:pt modelId="{B034EE72-0D14-494D-99EE-04E51794A549}" type="sibTrans" cxnId="{803FC3B0-74E0-42EC-B719-EBD49F56E761}">
      <dgm:prSet/>
      <dgm:spPr/>
      <dgm:t>
        <a:bodyPr/>
        <a:lstStyle/>
        <a:p>
          <a:endParaRPr lang="en-US"/>
        </a:p>
      </dgm:t>
    </dgm:pt>
    <dgm:pt modelId="{93214D6D-7754-4F68-8706-B9882FCE6CF9}">
      <dgm:prSet phldrT="[Text]"/>
      <dgm:spPr/>
      <dgm:t>
        <a:bodyPr/>
        <a:lstStyle/>
        <a:p>
          <a:r>
            <a:rPr lang="mn-MN" dirty="0" smtClean="0"/>
            <a:t>Амжилттай хэлэлцээ</a:t>
          </a:r>
          <a:endParaRPr lang="en-US" dirty="0"/>
        </a:p>
      </dgm:t>
    </dgm:pt>
    <dgm:pt modelId="{B7290867-C921-4042-9852-FB3B7670DA67}" type="parTrans" cxnId="{C3762EF3-6FF1-405A-921F-995014FEF066}">
      <dgm:prSet/>
      <dgm:spPr/>
      <dgm:t>
        <a:bodyPr/>
        <a:lstStyle/>
        <a:p>
          <a:endParaRPr lang="en-US"/>
        </a:p>
      </dgm:t>
    </dgm:pt>
    <dgm:pt modelId="{8F76298F-269F-4D99-A569-9C0AC25C8DEB}" type="sibTrans" cxnId="{C3762EF3-6FF1-405A-921F-995014FEF066}">
      <dgm:prSet/>
      <dgm:spPr/>
      <dgm:t>
        <a:bodyPr/>
        <a:lstStyle/>
        <a:p>
          <a:endParaRPr lang="en-US"/>
        </a:p>
      </dgm:t>
    </dgm:pt>
    <dgm:pt modelId="{753BA10D-6EFA-4F99-8FE4-9CCD94214705}" type="pres">
      <dgm:prSet presAssocID="{E65C5D56-27DE-4923-B1A9-FCF9B6231F4D}" presName="CompostProcess" presStyleCnt="0">
        <dgm:presLayoutVars>
          <dgm:dir/>
          <dgm:resizeHandles val="exact"/>
        </dgm:presLayoutVars>
      </dgm:prSet>
      <dgm:spPr/>
    </dgm:pt>
    <dgm:pt modelId="{CF8B0753-8EC9-4B73-BE92-FA19B2EC8DD6}" type="pres">
      <dgm:prSet presAssocID="{E65C5D56-27DE-4923-B1A9-FCF9B6231F4D}" presName="arrow" presStyleLbl="bgShp" presStyleIdx="0" presStyleCnt="1"/>
      <dgm:spPr/>
      <dgm:t>
        <a:bodyPr/>
        <a:lstStyle/>
        <a:p>
          <a:endParaRPr lang="en-US"/>
        </a:p>
      </dgm:t>
    </dgm:pt>
    <dgm:pt modelId="{5538BA5B-25CE-4231-84D1-F9AA40EABBF0}" type="pres">
      <dgm:prSet presAssocID="{E65C5D56-27DE-4923-B1A9-FCF9B6231F4D}" presName="linearProcess" presStyleCnt="0"/>
      <dgm:spPr/>
    </dgm:pt>
    <dgm:pt modelId="{8E05BDBC-670D-48B8-B25B-EFF2B917BBCA}" type="pres">
      <dgm:prSet presAssocID="{AB31E9E0-C624-40D9-9359-D8AE470FC752}" presName="textNode" presStyleLbl="node1" presStyleIdx="0" presStyleCnt="3" custScaleX="110000" custLinFactNeighborX="-65306">
        <dgm:presLayoutVars>
          <dgm:bulletEnabled val="1"/>
        </dgm:presLayoutVars>
      </dgm:prSet>
      <dgm:spPr/>
      <dgm:t>
        <a:bodyPr/>
        <a:lstStyle/>
        <a:p>
          <a:endParaRPr lang="en-US"/>
        </a:p>
      </dgm:t>
    </dgm:pt>
    <dgm:pt modelId="{3BB934D5-2CE0-4E56-B0B4-512AF8504FE9}" type="pres">
      <dgm:prSet presAssocID="{1C9DF1C7-CDDA-4C40-96B2-F102073B6834}" presName="sibTrans" presStyleCnt="0"/>
      <dgm:spPr/>
    </dgm:pt>
    <dgm:pt modelId="{AB344D2D-D689-489C-9E2B-20609A7F08EE}" type="pres">
      <dgm:prSet presAssocID="{D6A861AC-DDF2-4775-82BD-20B9BA3E69CF}" presName="textNode" presStyleLbl="node1" presStyleIdx="1" presStyleCnt="3">
        <dgm:presLayoutVars>
          <dgm:bulletEnabled val="1"/>
        </dgm:presLayoutVars>
      </dgm:prSet>
      <dgm:spPr/>
      <dgm:t>
        <a:bodyPr/>
        <a:lstStyle/>
        <a:p>
          <a:endParaRPr lang="en-US"/>
        </a:p>
      </dgm:t>
    </dgm:pt>
    <dgm:pt modelId="{83E81104-98DA-46FA-BF71-E34C41062B4E}" type="pres">
      <dgm:prSet presAssocID="{B034EE72-0D14-494D-99EE-04E51794A549}" presName="sibTrans" presStyleCnt="0"/>
      <dgm:spPr/>
    </dgm:pt>
    <dgm:pt modelId="{0B373990-8E24-4D0E-878C-ADCCD3ACA33B}" type="pres">
      <dgm:prSet presAssocID="{93214D6D-7754-4F68-8706-B9882FCE6CF9}" presName="textNode" presStyleLbl="node1" presStyleIdx="2" presStyleCnt="3" custLinFactNeighborX="-23841" custLinFactNeighborY="763">
        <dgm:presLayoutVars>
          <dgm:bulletEnabled val="1"/>
        </dgm:presLayoutVars>
      </dgm:prSet>
      <dgm:spPr/>
      <dgm:t>
        <a:bodyPr/>
        <a:lstStyle/>
        <a:p>
          <a:endParaRPr lang="en-US"/>
        </a:p>
      </dgm:t>
    </dgm:pt>
  </dgm:ptLst>
  <dgm:cxnLst>
    <dgm:cxn modelId="{803FC3B0-74E0-42EC-B719-EBD49F56E761}" srcId="{E65C5D56-27DE-4923-B1A9-FCF9B6231F4D}" destId="{D6A861AC-DDF2-4775-82BD-20B9BA3E69CF}" srcOrd="1" destOrd="0" parTransId="{4B3C900F-9094-4CE9-812F-101EA591846A}" sibTransId="{B034EE72-0D14-494D-99EE-04E51794A549}"/>
    <dgm:cxn modelId="{9CA0C446-B85F-4F91-A99A-3C6C9A6B593E}" type="presOf" srcId="{D6A861AC-DDF2-4775-82BD-20B9BA3E69CF}" destId="{AB344D2D-D689-489C-9E2B-20609A7F08EE}" srcOrd="0" destOrd="0" presId="urn:microsoft.com/office/officeart/2005/8/layout/hProcess9"/>
    <dgm:cxn modelId="{C3762EF3-6FF1-405A-921F-995014FEF066}" srcId="{E65C5D56-27DE-4923-B1A9-FCF9B6231F4D}" destId="{93214D6D-7754-4F68-8706-B9882FCE6CF9}" srcOrd="2" destOrd="0" parTransId="{B7290867-C921-4042-9852-FB3B7670DA67}" sibTransId="{8F76298F-269F-4D99-A569-9C0AC25C8DEB}"/>
    <dgm:cxn modelId="{7E1FE6FE-5A64-4E92-88A9-4AB8B6B42950}" type="presOf" srcId="{E65C5D56-27DE-4923-B1A9-FCF9B6231F4D}" destId="{753BA10D-6EFA-4F99-8FE4-9CCD94214705}" srcOrd="0" destOrd="0" presId="urn:microsoft.com/office/officeart/2005/8/layout/hProcess9"/>
    <dgm:cxn modelId="{CFD7D188-F92A-4046-803E-C5CE99100745}" srcId="{E65C5D56-27DE-4923-B1A9-FCF9B6231F4D}" destId="{AB31E9E0-C624-40D9-9359-D8AE470FC752}" srcOrd="0" destOrd="0" parTransId="{47038281-51E5-4207-B836-899FE94DCDF7}" sibTransId="{1C9DF1C7-CDDA-4C40-96B2-F102073B6834}"/>
    <dgm:cxn modelId="{6E183EAD-BABE-4BF2-A64A-069D8C31BF49}" type="presOf" srcId="{AB31E9E0-C624-40D9-9359-D8AE470FC752}" destId="{8E05BDBC-670D-48B8-B25B-EFF2B917BBCA}" srcOrd="0" destOrd="0" presId="urn:microsoft.com/office/officeart/2005/8/layout/hProcess9"/>
    <dgm:cxn modelId="{D0DB82E8-91F1-4DC4-8AAD-0754043D0F40}" type="presOf" srcId="{93214D6D-7754-4F68-8706-B9882FCE6CF9}" destId="{0B373990-8E24-4D0E-878C-ADCCD3ACA33B}" srcOrd="0" destOrd="0" presId="urn:microsoft.com/office/officeart/2005/8/layout/hProcess9"/>
    <dgm:cxn modelId="{8B366AB1-46C0-4149-A6FC-DE86D82A4F52}" type="presParOf" srcId="{753BA10D-6EFA-4F99-8FE4-9CCD94214705}" destId="{CF8B0753-8EC9-4B73-BE92-FA19B2EC8DD6}" srcOrd="0" destOrd="0" presId="urn:microsoft.com/office/officeart/2005/8/layout/hProcess9"/>
    <dgm:cxn modelId="{9EFF659F-16AE-4A35-99D3-F71C5DE1444E}" type="presParOf" srcId="{753BA10D-6EFA-4F99-8FE4-9CCD94214705}" destId="{5538BA5B-25CE-4231-84D1-F9AA40EABBF0}" srcOrd="1" destOrd="0" presId="urn:microsoft.com/office/officeart/2005/8/layout/hProcess9"/>
    <dgm:cxn modelId="{D0988B46-34F9-4DE5-A591-32F9BF2D8D90}" type="presParOf" srcId="{5538BA5B-25CE-4231-84D1-F9AA40EABBF0}" destId="{8E05BDBC-670D-48B8-B25B-EFF2B917BBCA}" srcOrd="0" destOrd="0" presId="urn:microsoft.com/office/officeart/2005/8/layout/hProcess9"/>
    <dgm:cxn modelId="{146560BC-09A5-489F-979F-8B86501B00FA}" type="presParOf" srcId="{5538BA5B-25CE-4231-84D1-F9AA40EABBF0}" destId="{3BB934D5-2CE0-4E56-B0B4-512AF8504FE9}" srcOrd="1" destOrd="0" presId="urn:microsoft.com/office/officeart/2005/8/layout/hProcess9"/>
    <dgm:cxn modelId="{DDD53F1E-4C65-4E76-9577-2366DD29ADD1}" type="presParOf" srcId="{5538BA5B-25CE-4231-84D1-F9AA40EABBF0}" destId="{AB344D2D-D689-489C-9E2B-20609A7F08EE}" srcOrd="2" destOrd="0" presId="urn:microsoft.com/office/officeart/2005/8/layout/hProcess9"/>
    <dgm:cxn modelId="{EF093BAF-F3B5-4D4B-BF47-501F8876C2D3}" type="presParOf" srcId="{5538BA5B-25CE-4231-84D1-F9AA40EABBF0}" destId="{83E81104-98DA-46FA-BF71-E34C41062B4E}" srcOrd="3" destOrd="0" presId="urn:microsoft.com/office/officeart/2005/8/layout/hProcess9"/>
    <dgm:cxn modelId="{C3D01EB8-3183-4A1A-9BAE-58A25F7F0F7A}" type="presParOf" srcId="{5538BA5B-25CE-4231-84D1-F9AA40EABBF0}" destId="{0B373990-8E24-4D0E-878C-ADCCD3ACA33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6A8BCA-207C-4F0D-A55F-53A7D0F6CD0B}" type="doc">
      <dgm:prSet loTypeId="urn:microsoft.com/office/officeart/2005/8/layout/hProcess9" loCatId="process" qsTypeId="urn:microsoft.com/office/officeart/2005/8/quickstyle/simple1" qsCatId="simple" csTypeId="urn:microsoft.com/office/officeart/2005/8/colors/accent1_2" csCatId="accent1" phldr="1"/>
      <dgm:spPr/>
    </dgm:pt>
    <dgm:pt modelId="{679E7593-DB2D-4BA4-B4CE-CC1C1009B510}">
      <dgm:prSet phldrT="[Text]"/>
      <dgm:spPr/>
      <dgm:t>
        <a:bodyPr/>
        <a:lstStyle/>
        <a:p>
          <a:r>
            <a:rPr lang="mn-MN" dirty="0" smtClean="0"/>
            <a:t>Бэлтгэл ажил</a:t>
          </a:r>
          <a:endParaRPr lang="en-US" dirty="0"/>
        </a:p>
      </dgm:t>
    </dgm:pt>
    <dgm:pt modelId="{A73D054A-A9BA-441C-9411-38426DD47AD5}" type="parTrans" cxnId="{E3DF97D5-B2B9-4807-BA21-C4F5478114DB}">
      <dgm:prSet/>
      <dgm:spPr/>
      <dgm:t>
        <a:bodyPr/>
        <a:lstStyle/>
        <a:p>
          <a:endParaRPr lang="en-US"/>
        </a:p>
      </dgm:t>
    </dgm:pt>
    <dgm:pt modelId="{3605CA2E-3423-41DD-BFB5-310746D6A61E}" type="sibTrans" cxnId="{E3DF97D5-B2B9-4807-BA21-C4F5478114DB}">
      <dgm:prSet/>
      <dgm:spPr/>
      <dgm:t>
        <a:bodyPr/>
        <a:lstStyle/>
        <a:p>
          <a:endParaRPr lang="en-US"/>
        </a:p>
      </dgm:t>
    </dgm:pt>
    <dgm:pt modelId="{B1D01A64-F027-49E3-B761-28313531154B}">
      <dgm:prSet phldrT="[Text]"/>
      <dgm:spPr/>
      <dgm:t>
        <a:bodyPr/>
        <a:lstStyle/>
        <a:p>
          <a:r>
            <a:rPr lang="mn-MN" dirty="0" smtClean="0"/>
            <a:t>Эхлэл </a:t>
          </a:r>
          <a:endParaRPr lang="en-US" dirty="0"/>
        </a:p>
      </dgm:t>
    </dgm:pt>
    <dgm:pt modelId="{AC8F26DE-E041-4672-98E0-CC1C97792A99}" type="parTrans" cxnId="{9876B45F-C1E7-4F1B-B9B7-4E61C3B567AC}">
      <dgm:prSet/>
      <dgm:spPr/>
      <dgm:t>
        <a:bodyPr/>
        <a:lstStyle/>
        <a:p>
          <a:endParaRPr lang="en-US"/>
        </a:p>
      </dgm:t>
    </dgm:pt>
    <dgm:pt modelId="{A9013589-9622-481A-BACA-734CD4E8FF39}" type="sibTrans" cxnId="{9876B45F-C1E7-4F1B-B9B7-4E61C3B567AC}">
      <dgm:prSet/>
      <dgm:spPr/>
      <dgm:t>
        <a:bodyPr/>
        <a:lstStyle/>
        <a:p>
          <a:endParaRPr lang="en-US"/>
        </a:p>
      </dgm:t>
    </dgm:pt>
    <dgm:pt modelId="{B36F5EA6-8AF2-42A4-A4EC-F0035A67F50D}">
      <dgm:prSet phldrT="[Text]"/>
      <dgm:spPr/>
      <dgm:t>
        <a:bodyPr/>
        <a:lstStyle/>
        <a:p>
          <a:r>
            <a:rPr lang="mn-MN" dirty="0" smtClean="0"/>
            <a:t>Өрнөл </a:t>
          </a:r>
          <a:endParaRPr lang="en-US" dirty="0"/>
        </a:p>
      </dgm:t>
    </dgm:pt>
    <dgm:pt modelId="{73E42D5D-FAA6-439A-B9B1-5974C5E00C63}" type="parTrans" cxnId="{907E91DF-FC61-46DF-A57E-5F95A3B5EC4C}">
      <dgm:prSet/>
      <dgm:spPr/>
      <dgm:t>
        <a:bodyPr/>
        <a:lstStyle/>
        <a:p>
          <a:endParaRPr lang="en-US"/>
        </a:p>
      </dgm:t>
    </dgm:pt>
    <dgm:pt modelId="{72919271-9539-4C76-A653-F5C23AACFDB9}" type="sibTrans" cxnId="{907E91DF-FC61-46DF-A57E-5F95A3B5EC4C}">
      <dgm:prSet/>
      <dgm:spPr/>
      <dgm:t>
        <a:bodyPr/>
        <a:lstStyle/>
        <a:p>
          <a:endParaRPr lang="en-US"/>
        </a:p>
      </dgm:t>
    </dgm:pt>
    <dgm:pt modelId="{61E1B56D-348D-417D-B0DA-B566E0A27824}">
      <dgm:prSet phldrT="[Text]"/>
      <dgm:spPr/>
      <dgm:t>
        <a:bodyPr/>
        <a:lstStyle/>
        <a:p>
          <a:r>
            <a:rPr lang="mn-MN" dirty="0" smtClean="0"/>
            <a:t>Төгсгөл</a:t>
          </a:r>
          <a:endParaRPr lang="en-US" dirty="0"/>
        </a:p>
      </dgm:t>
    </dgm:pt>
    <dgm:pt modelId="{38CA852C-46B2-435A-83E8-A31FF601B9EF}" type="parTrans" cxnId="{2F5E0DE9-D84D-4CF5-B0BD-B551BB8D37AA}">
      <dgm:prSet/>
      <dgm:spPr/>
      <dgm:t>
        <a:bodyPr/>
        <a:lstStyle/>
        <a:p>
          <a:endParaRPr lang="en-US"/>
        </a:p>
      </dgm:t>
    </dgm:pt>
    <dgm:pt modelId="{4166B247-2AFD-40C3-BA32-952622052CE1}" type="sibTrans" cxnId="{2F5E0DE9-D84D-4CF5-B0BD-B551BB8D37AA}">
      <dgm:prSet/>
      <dgm:spPr/>
      <dgm:t>
        <a:bodyPr/>
        <a:lstStyle/>
        <a:p>
          <a:endParaRPr lang="en-US"/>
        </a:p>
      </dgm:t>
    </dgm:pt>
    <dgm:pt modelId="{7C6E679D-4779-41E5-9284-41C3DFA0E955}" type="pres">
      <dgm:prSet presAssocID="{BB6A8BCA-207C-4F0D-A55F-53A7D0F6CD0B}" presName="CompostProcess" presStyleCnt="0">
        <dgm:presLayoutVars>
          <dgm:dir/>
          <dgm:resizeHandles val="exact"/>
        </dgm:presLayoutVars>
      </dgm:prSet>
      <dgm:spPr/>
    </dgm:pt>
    <dgm:pt modelId="{3A560532-81E5-4EDF-9B98-B17B8C0F5607}" type="pres">
      <dgm:prSet presAssocID="{BB6A8BCA-207C-4F0D-A55F-53A7D0F6CD0B}" presName="arrow" presStyleLbl="bgShp" presStyleIdx="0" presStyleCnt="1"/>
      <dgm:spPr/>
    </dgm:pt>
    <dgm:pt modelId="{3694C880-0841-4E75-BC91-C600B8573AF8}" type="pres">
      <dgm:prSet presAssocID="{BB6A8BCA-207C-4F0D-A55F-53A7D0F6CD0B}" presName="linearProcess" presStyleCnt="0"/>
      <dgm:spPr/>
    </dgm:pt>
    <dgm:pt modelId="{9ADD1B87-CEE9-4ACC-B8DE-415F3BC8EC51}" type="pres">
      <dgm:prSet presAssocID="{679E7593-DB2D-4BA4-B4CE-CC1C1009B510}" presName="textNode" presStyleLbl="node1" presStyleIdx="0" presStyleCnt="4" custLinFactX="-16472" custLinFactNeighborX="-100000" custLinFactNeighborY="-3446">
        <dgm:presLayoutVars>
          <dgm:bulletEnabled val="1"/>
        </dgm:presLayoutVars>
      </dgm:prSet>
      <dgm:spPr/>
      <dgm:t>
        <a:bodyPr/>
        <a:lstStyle/>
        <a:p>
          <a:endParaRPr lang="en-US"/>
        </a:p>
      </dgm:t>
    </dgm:pt>
    <dgm:pt modelId="{3D26BAD6-719B-4AA7-BD89-9E2965642F8C}" type="pres">
      <dgm:prSet presAssocID="{3605CA2E-3423-41DD-BFB5-310746D6A61E}" presName="sibTrans" presStyleCnt="0"/>
      <dgm:spPr/>
    </dgm:pt>
    <dgm:pt modelId="{F9497A2F-8501-448A-8126-2E650948E6F7}" type="pres">
      <dgm:prSet presAssocID="{B1D01A64-F027-49E3-B761-28313531154B}" presName="textNode" presStyleLbl="node1" presStyleIdx="1" presStyleCnt="4" custLinFactNeighborX="-67347" custLinFactNeighborY="-3446">
        <dgm:presLayoutVars>
          <dgm:bulletEnabled val="1"/>
        </dgm:presLayoutVars>
      </dgm:prSet>
      <dgm:spPr/>
      <dgm:t>
        <a:bodyPr/>
        <a:lstStyle/>
        <a:p>
          <a:endParaRPr lang="en-US"/>
        </a:p>
      </dgm:t>
    </dgm:pt>
    <dgm:pt modelId="{8C9B762B-9782-4823-8B0D-D55284749F74}" type="pres">
      <dgm:prSet presAssocID="{A9013589-9622-481A-BACA-734CD4E8FF39}" presName="sibTrans" presStyleCnt="0"/>
      <dgm:spPr/>
    </dgm:pt>
    <dgm:pt modelId="{BBEC6259-302F-40AE-83DF-5751569DCFD6}" type="pres">
      <dgm:prSet presAssocID="{B36F5EA6-8AF2-42A4-A4EC-F0035A67F50D}" presName="textNode" presStyleLbl="node1" presStyleIdx="2" presStyleCnt="4" custLinFactX="-1492" custLinFactNeighborX="-100000" custLinFactNeighborY="-3446">
        <dgm:presLayoutVars>
          <dgm:bulletEnabled val="1"/>
        </dgm:presLayoutVars>
      </dgm:prSet>
      <dgm:spPr/>
      <dgm:t>
        <a:bodyPr/>
        <a:lstStyle/>
        <a:p>
          <a:endParaRPr lang="en-US"/>
        </a:p>
      </dgm:t>
    </dgm:pt>
    <dgm:pt modelId="{56BACFF2-5437-4527-B994-94240B5C6B4D}" type="pres">
      <dgm:prSet presAssocID="{72919271-9539-4C76-A653-F5C23AACFDB9}" presName="sibTrans" presStyleCnt="0"/>
      <dgm:spPr/>
    </dgm:pt>
    <dgm:pt modelId="{39D6376B-DE15-4F29-8521-8C02EE13BFAC}" type="pres">
      <dgm:prSet presAssocID="{61E1B56D-348D-417D-B0DA-B566E0A27824}" presName="textNode" presStyleLbl="node1" presStyleIdx="3" presStyleCnt="4" custLinFactX="-5782" custLinFactNeighborX="-100000" custLinFactNeighborY="-3446">
        <dgm:presLayoutVars>
          <dgm:bulletEnabled val="1"/>
        </dgm:presLayoutVars>
      </dgm:prSet>
      <dgm:spPr/>
      <dgm:t>
        <a:bodyPr/>
        <a:lstStyle/>
        <a:p>
          <a:endParaRPr lang="en-US"/>
        </a:p>
      </dgm:t>
    </dgm:pt>
  </dgm:ptLst>
  <dgm:cxnLst>
    <dgm:cxn modelId="{E3DF97D5-B2B9-4807-BA21-C4F5478114DB}" srcId="{BB6A8BCA-207C-4F0D-A55F-53A7D0F6CD0B}" destId="{679E7593-DB2D-4BA4-B4CE-CC1C1009B510}" srcOrd="0" destOrd="0" parTransId="{A73D054A-A9BA-441C-9411-38426DD47AD5}" sibTransId="{3605CA2E-3423-41DD-BFB5-310746D6A61E}"/>
    <dgm:cxn modelId="{F9D15092-792C-4685-836A-262F5E2D1485}" type="presOf" srcId="{BB6A8BCA-207C-4F0D-A55F-53A7D0F6CD0B}" destId="{7C6E679D-4779-41E5-9284-41C3DFA0E955}" srcOrd="0" destOrd="0" presId="urn:microsoft.com/office/officeart/2005/8/layout/hProcess9"/>
    <dgm:cxn modelId="{579A25FF-D0FC-4CFE-B08E-6E6416188962}" type="presOf" srcId="{B36F5EA6-8AF2-42A4-A4EC-F0035A67F50D}" destId="{BBEC6259-302F-40AE-83DF-5751569DCFD6}" srcOrd="0" destOrd="0" presId="urn:microsoft.com/office/officeart/2005/8/layout/hProcess9"/>
    <dgm:cxn modelId="{50D80C53-95B7-4081-B638-752B58942F28}" type="presOf" srcId="{B1D01A64-F027-49E3-B761-28313531154B}" destId="{F9497A2F-8501-448A-8126-2E650948E6F7}" srcOrd="0" destOrd="0" presId="urn:microsoft.com/office/officeart/2005/8/layout/hProcess9"/>
    <dgm:cxn modelId="{2F5E0DE9-D84D-4CF5-B0BD-B551BB8D37AA}" srcId="{BB6A8BCA-207C-4F0D-A55F-53A7D0F6CD0B}" destId="{61E1B56D-348D-417D-B0DA-B566E0A27824}" srcOrd="3" destOrd="0" parTransId="{38CA852C-46B2-435A-83E8-A31FF601B9EF}" sibTransId="{4166B247-2AFD-40C3-BA32-952622052CE1}"/>
    <dgm:cxn modelId="{EDBAE936-9807-4D72-AFF3-94C6F2605CEF}" type="presOf" srcId="{61E1B56D-348D-417D-B0DA-B566E0A27824}" destId="{39D6376B-DE15-4F29-8521-8C02EE13BFAC}" srcOrd="0" destOrd="0" presId="urn:microsoft.com/office/officeart/2005/8/layout/hProcess9"/>
    <dgm:cxn modelId="{907E91DF-FC61-46DF-A57E-5F95A3B5EC4C}" srcId="{BB6A8BCA-207C-4F0D-A55F-53A7D0F6CD0B}" destId="{B36F5EA6-8AF2-42A4-A4EC-F0035A67F50D}" srcOrd="2" destOrd="0" parTransId="{73E42D5D-FAA6-439A-B9B1-5974C5E00C63}" sibTransId="{72919271-9539-4C76-A653-F5C23AACFDB9}"/>
    <dgm:cxn modelId="{94515EE7-C9A9-4F61-8446-2F7FF4C53ABC}" type="presOf" srcId="{679E7593-DB2D-4BA4-B4CE-CC1C1009B510}" destId="{9ADD1B87-CEE9-4ACC-B8DE-415F3BC8EC51}" srcOrd="0" destOrd="0" presId="urn:microsoft.com/office/officeart/2005/8/layout/hProcess9"/>
    <dgm:cxn modelId="{9876B45F-C1E7-4F1B-B9B7-4E61C3B567AC}" srcId="{BB6A8BCA-207C-4F0D-A55F-53A7D0F6CD0B}" destId="{B1D01A64-F027-49E3-B761-28313531154B}" srcOrd="1" destOrd="0" parTransId="{AC8F26DE-E041-4672-98E0-CC1C97792A99}" sibTransId="{A9013589-9622-481A-BACA-734CD4E8FF39}"/>
    <dgm:cxn modelId="{7CE63079-E161-4FE2-9C7D-AD259112A03C}" type="presParOf" srcId="{7C6E679D-4779-41E5-9284-41C3DFA0E955}" destId="{3A560532-81E5-4EDF-9B98-B17B8C0F5607}" srcOrd="0" destOrd="0" presId="urn:microsoft.com/office/officeart/2005/8/layout/hProcess9"/>
    <dgm:cxn modelId="{E1854DA6-5881-420E-BB25-601C9DF6B1DD}" type="presParOf" srcId="{7C6E679D-4779-41E5-9284-41C3DFA0E955}" destId="{3694C880-0841-4E75-BC91-C600B8573AF8}" srcOrd="1" destOrd="0" presId="urn:microsoft.com/office/officeart/2005/8/layout/hProcess9"/>
    <dgm:cxn modelId="{F4E35D06-B3AB-4759-B93C-247ACBBEDCD5}" type="presParOf" srcId="{3694C880-0841-4E75-BC91-C600B8573AF8}" destId="{9ADD1B87-CEE9-4ACC-B8DE-415F3BC8EC51}" srcOrd="0" destOrd="0" presId="urn:microsoft.com/office/officeart/2005/8/layout/hProcess9"/>
    <dgm:cxn modelId="{9E20D2B3-C087-4E90-A0DA-209D870A6545}" type="presParOf" srcId="{3694C880-0841-4E75-BC91-C600B8573AF8}" destId="{3D26BAD6-719B-4AA7-BD89-9E2965642F8C}" srcOrd="1" destOrd="0" presId="urn:microsoft.com/office/officeart/2005/8/layout/hProcess9"/>
    <dgm:cxn modelId="{EA4CE0E6-B11D-4404-B075-72131E27A770}" type="presParOf" srcId="{3694C880-0841-4E75-BC91-C600B8573AF8}" destId="{F9497A2F-8501-448A-8126-2E650948E6F7}" srcOrd="2" destOrd="0" presId="urn:microsoft.com/office/officeart/2005/8/layout/hProcess9"/>
    <dgm:cxn modelId="{731CD2A4-6719-4652-97E1-0A0E551DAF0C}" type="presParOf" srcId="{3694C880-0841-4E75-BC91-C600B8573AF8}" destId="{8C9B762B-9782-4823-8B0D-D55284749F74}" srcOrd="3" destOrd="0" presId="urn:microsoft.com/office/officeart/2005/8/layout/hProcess9"/>
    <dgm:cxn modelId="{EB5E5993-91F0-42D8-B4C7-48DD0F64D8E4}" type="presParOf" srcId="{3694C880-0841-4E75-BC91-C600B8573AF8}" destId="{BBEC6259-302F-40AE-83DF-5751569DCFD6}" srcOrd="4" destOrd="0" presId="urn:microsoft.com/office/officeart/2005/8/layout/hProcess9"/>
    <dgm:cxn modelId="{FB138A69-B5E2-4BB0-A31A-E165A61E669D}" type="presParOf" srcId="{3694C880-0841-4E75-BC91-C600B8573AF8}" destId="{56BACFF2-5437-4527-B994-94240B5C6B4D}" srcOrd="5" destOrd="0" presId="urn:microsoft.com/office/officeart/2005/8/layout/hProcess9"/>
    <dgm:cxn modelId="{9F086C6F-EF1F-43B4-9EC2-65E76C0ADC9F}" type="presParOf" srcId="{3694C880-0841-4E75-BC91-C600B8573AF8}" destId="{39D6376B-DE15-4F29-8521-8C02EE13BFA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99097-8285-454E-8EA3-5232EF624E48}">
      <dsp:nvSpPr>
        <dsp:cNvPr id="0" name=""/>
        <dsp:cNvSpPr/>
      </dsp:nvSpPr>
      <dsp:spPr>
        <a:xfrm>
          <a:off x="668654" y="0"/>
          <a:ext cx="7578090" cy="48434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5782D-E5C6-476E-8D0F-A9AA0DA19BDA}">
      <dsp:nvSpPr>
        <dsp:cNvPr id="0" name=""/>
        <dsp:cNvSpPr/>
      </dsp:nvSpPr>
      <dsp:spPr>
        <a:xfrm>
          <a:off x="9577" y="1453038"/>
          <a:ext cx="2869644" cy="1937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mn-MN" sz="1800" kern="1200" dirty="0" smtClean="0"/>
            <a:t>Санаачилга</a:t>
          </a:r>
          <a:endParaRPr lang="en-US" sz="1800" kern="1200" dirty="0"/>
        </a:p>
      </dsp:txBody>
      <dsp:txXfrm>
        <a:off x="104152" y="1547613"/>
        <a:ext cx="2680494" cy="1748234"/>
      </dsp:txXfrm>
    </dsp:sp>
    <dsp:sp modelId="{E38571BD-8C9B-4260-B99B-7E498F9444DD}">
      <dsp:nvSpPr>
        <dsp:cNvPr id="0" name=""/>
        <dsp:cNvSpPr/>
      </dsp:nvSpPr>
      <dsp:spPr>
        <a:xfrm>
          <a:off x="3022877" y="1453038"/>
          <a:ext cx="2869644" cy="1937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mn-MN" sz="1800" kern="1200" dirty="0" smtClean="0"/>
            <a:t>Боловсруулсан санал</a:t>
          </a:r>
          <a:r>
            <a:rPr lang="en-US" sz="1800" kern="1200" dirty="0" smtClean="0"/>
            <a:t> (</a:t>
          </a:r>
          <a:r>
            <a:rPr lang="mn-MN" sz="1800" kern="1200" dirty="0" smtClean="0"/>
            <a:t>тогтоолын төсөл</a:t>
          </a:r>
          <a:r>
            <a:rPr lang="en-US" sz="1800" kern="1200" dirty="0" smtClean="0"/>
            <a:t>)</a:t>
          </a:r>
          <a:r>
            <a:rPr lang="mn-MN" sz="1800" kern="1200" dirty="0" smtClean="0"/>
            <a:t>-аа хэлэлцэх асуудлын жагсаалтад оруулж, хэлэлцүүлэх   </a:t>
          </a:r>
          <a:endParaRPr lang="en-US" sz="1800" kern="1200" dirty="0"/>
        </a:p>
      </dsp:txBody>
      <dsp:txXfrm>
        <a:off x="3117452" y="1547613"/>
        <a:ext cx="2680494" cy="1748234"/>
      </dsp:txXfrm>
    </dsp:sp>
    <dsp:sp modelId="{0327D7C9-F065-4DC5-BFA6-3D2D03387896}">
      <dsp:nvSpPr>
        <dsp:cNvPr id="0" name=""/>
        <dsp:cNvSpPr/>
      </dsp:nvSpPr>
      <dsp:spPr>
        <a:xfrm>
          <a:off x="6036178" y="1453038"/>
          <a:ext cx="2869644" cy="1937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mn-MN" sz="1800" kern="1200" dirty="0" smtClean="0"/>
            <a:t>Санал хураалт </a:t>
          </a:r>
          <a:endParaRPr lang="en-US" sz="1800" kern="1200" dirty="0"/>
        </a:p>
      </dsp:txBody>
      <dsp:txXfrm>
        <a:off x="6130753" y="1547613"/>
        <a:ext cx="2680494" cy="1748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D2CF2-76CB-4AF2-8039-EB3160CD5841}">
      <dsp:nvSpPr>
        <dsp:cNvPr id="0" name=""/>
        <dsp:cNvSpPr/>
      </dsp:nvSpPr>
      <dsp:spPr>
        <a:xfrm>
          <a:off x="0" y="0"/>
          <a:ext cx="4724399" cy="4724399"/>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86556-89B3-41B2-82A0-F1469C29F203}">
      <dsp:nvSpPr>
        <dsp:cNvPr id="0" name=""/>
        <dsp:cNvSpPr/>
      </dsp:nvSpPr>
      <dsp:spPr>
        <a:xfrm>
          <a:off x="1820502" y="545123"/>
          <a:ext cx="4856135" cy="1118354"/>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en-US" sz="2400" b="1" kern="1200" dirty="0" smtClean="0"/>
            <a:t>Sponsor:  </a:t>
          </a:r>
        </a:p>
        <a:p>
          <a:pPr lvl="0" algn="l" defTabSz="1066800">
            <a:lnSpc>
              <a:spcPct val="100000"/>
            </a:lnSpc>
            <a:spcBef>
              <a:spcPct val="0"/>
            </a:spcBef>
            <a:spcAft>
              <a:spcPct val="35000"/>
            </a:spcAft>
          </a:pPr>
          <a:r>
            <a:rPr lang="mn-MN" sz="2400" kern="1200" dirty="0" smtClean="0">
              <a:latin typeface="TextBook Mon" pitchFamily="2" charset="0"/>
            </a:rPr>
            <a:t>Санаачлагч</a:t>
          </a:r>
          <a:r>
            <a:rPr lang="en-US" sz="2400" kern="1200" dirty="0" smtClean="0">
              <a:latin typeface="TextBook Mon" pitchFamily="2" charset="0"/>
            </a:rPr>
            <a:t> </a:t>
          </a:r>
        </a:p>
      </dsp:txBody>
      <dsp:txXfrm>
        <a:off x="1875096" y="599717"/>
        <a:ext cx="4746947" cy="1009166"/>
      </dsp:txXfrm>
    </dsp:sp>
    <dsp:sp modelId="{98FCAD22-56E3-4164-B1D2-4BA56A33F08E}">
      <dsp:nvSpPr>
        <dsp:cNvPr id="0" name=""/>
        <dsp:cNvSpPr/>
      </dsp:nvSpPr>
      <dsp:spPr>
        <a:xfrm>
          <a:off x="1752360" y="1860233"/>
          <a:ext cx="4956060" cy="1118354"/>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Co-sponsor:</a:t>
          </a:r>
        </a:p>
        <a:p>
          <a:pPr lvl="0" algn="l" defTabSz="889000">
            <a:lnSpc>
              <a:spcPct val="90000"/>
            </a:lnSpc>
            <a:spcBef>
              <a:spcPct val="0"/>
            </a:spcBef>
            <a:spcAft>
              <a:spcPct val="35000"/>
            </a:spcAft>
          </a:pPr>
          <a:r>
            <a:rPr lang="mn-MN" sz="2000" kern="1200" dirty="0" smtClean="0"/>
            <a:t>Хамтран санаачлагч</a:t>
          </a:r>
          <a:endParaRPr lang="en-US" sz="2000" kern="1200" dirty="0"/>
        </a:p>
      </dsp:txBody>
      <dsp:txXfrm>
        <a:off x="1806954" y="1914827"/>
        <a:ext cx="4846872" cy="1009166"/>
      </dsp:txXfrm>
    </dsp:sp>
    <dsp:sp modelId="{63AB41DC-B09A-46D5-9D64-008C3CBB4263}">
      <dsp:nvSpPr>
        <dsp:cNvPr id="0" name=""/>
        <dsp:cNvSpPr/>
      </dsp:nvSpPr>
      <dsp:spPr>
        <a:xfrm>
          <a:off x="1684217" y="3134457"/>
          <a:ext cx="5046896" cy="1118354"/>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Lead sponsor</a:t>
          </a:r>
          <a:r>
            <a:rPr lang="mn-MN" sz="2000" b="1" kern="1200" dirty="0" smtClean="0"/>
            <a:t>:</a:t>
          </a:r>
          <a:endParaRPr lang="en-US" sz="2000" b="1" kern="1200" dirty="0" smtClean="0"/>
        </a:p>
        <a:p>
          <a:pPr lvl="0" algn="l" defTabSz="889000">
            <a:lnSpc>
              <a:spcPct val="90000"/>
            </a:lnSpc>
            <a:spcBef>
              <a:spcPct val="0"/>
            </a:spcBef>
            <a:spcAft>
              <a:spcPct val="35000"/>
            </a:spcAft>
          </a:pPr>
          <a:r>
            <a:rPr lang="mn-MN" sz="2000" kern="1200" dirty="0" smtClean="0"/>
            <a:t>Тэргүүлэх санаачлагч</a:t>
          </a:r>
          <a:endParaRPr lang="en-US" sz="2000" kern="1200" dirty="0"/>
        </a:p>
      </dsp:txBody>
      <dsp:txXfrm>
        <a:off x="1738811" y="3189051"/>
        <a:ext cx="4937708" cy="1009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0EBD2-FA17-4DEA-A69D-B07554E4806A}">
      <dsp:nvSpPr>
        <dsp:cNvPr id="0" name=""/>
        <dsp:cNvSpPr/>
      </dsp:nvSpPr>
      <dsp:spPr>
        <a:xfrm>
          <a:off x="156973" y="2350"/>
          <a:ext cx="4787412" cy="9403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mn-MN" sz="4200" kern="1200" dirty="0" smtClean="0">
              <a:latin typeface="Arial Mon" pitchFamily="34" charset="0"/>
            </a:rPr>
            <a:t>Тогтоолын төсөл </a:t>
          </a:r>
          <a:endParaRPr lang="en-US" sz="4200" kern="1200" dirty="0"/>
        </a:p>
      </dsp:txBody>
      <dsp:txXfrm>
        <a:off x="184516" y="29893"/>
        <a:ext cx="4732326" cy="885309"/>
      </dsp:txXfrm>
    </dsp:sp>
    <dsp:sp modelId="{CFF5EFDB-3423-4AA6-9E5C-7D3DBBF18B9B}">
      <dsp:nvSpPr>
        <dsp:cNvPr id="0" name=""/>
        <dsp:cNvSpPr/>
      </dsp:nvSpPr>
      <dsp:spPr>
        <a:xfrm>
          <a:off x="635714" y="942745"/>
          <a:ext cx="478741" cy="1169510"/>
        </a:xfrm>
        <a:custGeom>
          <a:avLst/>
          <a:gdLst/>
          <a:ahLst/>
          <a:cxnLst/>
          <a:rect l="0" t="0" r="0" b="0"/>
          <a:pathLst>
            <a:path>
              <a:moveTo>
                <a:pt x="0" y="0"/>
              </a:moveTo>
              <a:lnTo>
                <a:pt x="0" y="1169510"/>
              </a:lnTo>
              <a:lnTo>
                <a:pt x="478741" y="116951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2467D-84AD-4CBC-A4BC-782D01AC7381}">
      <dsp:nvSpPr>
        <dsp:cNvPr id="0" name=""/>
        <dsp:cNvSpPr/>
      </dsp:nvSpPr>
      <dsp:spPr>
        <a:xfrm>
          <a:off x="1114455" y="1332581"/>
          <a:ext cx="7102138" cy="1559346"/>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mn-MN" sz="2200" b="1" kern="1200" dirty="0" smtClean="0">
              <a:latin typeface="Arial Mon" pitchFamily="34" charset="0"/>
            </a:rPr>
            <a:t>Удиртгал (</a:t>
          </a:r>
          <a:r>
            <a:rPr lang="en-GB" sz="2200" b="1" kern="1200" dirty="0" smtClean="0">
              <a:latin typeface="Arial Mon" pitchFamily="34" charset="0"/>
            </a:rPr>
            <a:t>preamble) –</a:t>
          </a:r>
          <a:endParaRPr lang="mn-MN" sz="2200" b="1" kern="1200" dirty="0" smtClean="0">
            <a:latin typeface="Arial Mon" pitchFamily="34" charset="0"/>
          </a:endParaRPr>
        </a:p>
        <a:p>
          <a:pPr lvl="0" algn="ctr" defTabSz="977900">
            <a:lnSpc>
              <a:spcPct val="90000"/>
            </a:lnSpc>
            <a:spcBef>
              <a:spcPct val="0"/>
            </a:spcBef>
            <a:spcAft>
              <a:spcPct val="35000"/>
            </a:spcAft>
          </a:pPr>
          <a:r>
            <a:rPr lang="mn-MN" sz="2200" kern="1200" dirty="0" smtClean="0">
              <a:latin typeface="Arial Mon" pitchFamily="34" charset="0"/>
            </a:rPr>
            <a:t>Тодорхой үйл ажиллагааг авч хэрэгжүүлэх буюу зөвлөмж гаргах ямар шаардлагатай байгааг дурддаг. </a:t>
          </a:r>
          <a:endParaRPr lang="en-US" sz="2200" kern="1200" dirty="0"/>
        </a:p>
      </dsp:txBody>
      <dsp:txXfrm>
        <a:off x="1160127" y="1378253"/>
        <a:ext cx="7010794" cy="1468002"/>
      </dsp:txXfrm>
    </dsp:sp>
    <dsp:sp modelId="{BD30A80A-8D7C-46B8-B45F-EF8789738E1C}">
      <dsp:nvSpPr>
        <dsp:cNvPr id="0" name=""/>
        <dsp:cNvSpPr/>
      </dsp:nvSpPr>
      <dsp:spPr>
        <a:xfrm>
          <a:off x="635714" y="942745"/>
          <a:ext cx="478741" cy="3118693"/>
        </a:xfrm>
        <a:custGeom>
          <a:avLst/>
          <a:gdLst/>
          <a:ahLst/>
          <a:cxnLst/>
          <a:rect l="0" t="0" r="0" b="0"/>
          <a:pathLst>
            <a:path>
              <a:moveTo>
                <a:pt x="0" y="0"/>
              </a:moveTo>
              <a:lnTo>
                <a:pt x="0" y="3118693"/>
              </a:lnTo>
              <a:lnTo>
                <a:pt x="478741" y="311869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858CB-F965-418D-9D59-C09122CD5C22}">
      <dsp:nvSpPr>
        <dsp:cNvPr id="0" name=""/>
        <dsp:cNvSpPr/>
      </dsp:nvSpPr>
      <dsp:spPr>
        <a:xfrm>
          <a:off x="1114455" y="3281765"/>
          <a:ext cx="7110570" cy="1559346"/>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mn-MN" sz="2200" b="1" kern="1200" dirty="0" smtClean="0">
              <a:latin typeface="Arial Mon" pitchFamily="34" charset="0"/>
            </a:rPr>
            <a:t>Үндсэн</a:t>
          </a:r>
          <a:r>
            <a:rPr lang="en-US" sz="2200" b="1" kern="1200" dirty="0" smtClean="0">
              <a:latin typeface="Arial Mon" pitchFamily="34" charset="0"/>
            </a:rPr>
            <a:t>/</a:t>
          </a:r>
          <a:r>
            <a:rPr lang="mn-MN" sz="2200" b="1" kern="1200" dirty="0" smtClean="0">
              <a:latin typeface="Arial Mon" pitchFamily="34" charset="0"/>
            </a:rPr>
            <a:t>үйл ажиллагааны  хэсэг (</a:t>
          </a:r>
          <a:r>
            <a:rPr lang="en-GB" sz="2200" b="1" kern="1200" dirty="0" smtClean="0">
              <a:latin typeface="Arial Mon" pitchFamily="34" charset="0"/>
            </a:rPr>
            <a:t>operative part)- </a:t>
          </a:r>
          <a:endParaRPr lang="mn-MN" sz="2200" b="1" kern="1200" dirty="0" smtClean="0">
            <a:latin typeface="Arial Mon" pitchFamily="34" charset="0"/>
          </a:endParaRPr>
        </a:p>
        <a:p>
          <a:pPr lvl="0" algn="ctr" defTabSz="977900">
            <a:lnSpc>
              <a:spcPct val="90000"/>
            </a:lnSpc>
            <a:spcBef>
              <a:spcPct val="0"/>
            </a:spcBef>
            <a:spcAft>
              <a:spcPct val="35000"/>
            </a:spcAft>
          </a:pPr>
          <a:r>
            <a:rPr lang="mn-MN" sz="2200" kern="1200" dirty="0" smtClean="0">
              <a:latin typeface="Arial Mon" pitchFamily="34" charset="0"/>
            </a:rPr>
            <a:t>Авч хэрэгжүүлэх зөвлөмжийг багтаасан байна.</a:t>
          </a:r>
          <a:endParaRPr lang="en-GB" sz="2200" kern="1200" dirty="0">
            <a:latin typeface="Arial Mon" pitchFamily="34" charset="0"/>
          </a:endParaRPr>
        </a:p>
      </dsp:txBody>
      <dsp:txXfrm>
        <a:off x="1160127" y="3327437"/>
        <a:ext cx="7019226" cy="146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80859-8711-4035-80CF-A261B9E2DF8E}">
      <dsp:nvSpPr>
        <dsp:cNvPr id="0" name=""/>
        <dsp:cNvSpPr/>
      </dsp:nvSpPr>
      <dsp:spPr>
        <a:xfrm>
          <a:off x="0" y="904460"/>
          <a:ext cx="7620000" cy="680400"/>
        </a:xfrm>
        <a:prstGeom prst="rect">
          <a:avLst/>
        </a:prstGeom>
        <a:solidFill>
          <a:schemeClr val="accent3">
            <a:lumMod val="50000"/>
            <a:alpha val="9000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9E37D-FA58-4F9B-A7FD-4D9836BCDE45}">
      <dsp:nvSpPr>
        <dsp:cNvPr id="0" name=""/>
        <dsp:cNvSpPr/>
      </dsp:nvSpPr>
      <dsp:spPr>
        <a:xfrm>
          <a:off x="285750" y="557575"/>
          <a:ext cx="5334000" cy="797040"/>
        </a:xfrm>
        <a:prstGeom prst="roundRect">
          <a:avLst/>
        </a:prstGeom>
        <a:solidFill>
          <a:srgbClr val="00206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377950">
            <a:lnSpc>
              <a:spcPct val="90000"/>
            </a:lnSpc>
            <a:spcBef>
              <a:spcPct val="0"/>
            </a:spcBef>
            <a:spcAft>
              <a:spcPct val="35000"/>
            </a:spcAft>
          </a:pPr>
          <a:r>
            <a:rPr lang="mn-MN" sz="2700" kern="1200" dirty="0" smtClean="0"/>
            <a:t>Казнить нельзя помиловать</a:t>
          </a:r>
          <a:endParaRPr lang="en-GB" sz="2700" kern="1200" dirty="0"/>
        </a:p>
      </dsp:txBody>
      <dsp:txXfrm>
        <a:off x="324658" y="596483"/>
        <a:ext cx="5256184" cy="719224"/>
      </dsp:txXfrm>
    </dsp:sp>
    <dsp:sp modelId="{197A854C-2263-4B65-A631-21947B7B7DDC}">
      <dsp:nvSpPr>
        <dsp:cNvPr id="0" name=""/>
        <dsp:cNvSpPr/>
      </dsp:nvSpPr>
      <dsp:spPr>
        <a:xfrm>
          <a:off x="0" y="2208559"/>
          <a:ext cx="7620000" cy="680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DB22DA-9272-43FD-AF18-D9A5841C543D}">
      <dsp:nvSpPr>
        <dsp:cNvPr id="0" name=""/>
        <dsp:cNvSpPr/>
      </dsp:nvSpPr>
      <dsp:spPr>
        <a:xfrm>
          <a:off x="381000" y="1810039"/>
          <a:ext cx="5334000" cy="7970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200150">
            <a:lnSpc>
              <a:spcPct val="90000"/>
            </a:lnSpc>
            <a:spcBef>
              <a:spcPct val="0"/>
            </a:spcBef>
            <a:spcAft>
              <a:spcPct val="35000"/>
            </a:spcAft>
          </a:pPr>
          <a:r>
            <a:rPr lang="mn-MN" sz="2700" kern="1200" dirty="0" smtClean="0"/>
            <a:t>Казнить, нельзя помиловать</a:t>
          </a:r>
          <a:endParaRPr lang="en-GB" sz="2700" kern="1200" dirty="0"/>
        </a:p>
      </dsp:txBody>
      <dsp:txXfrm>
        <a:off x="419908" y="1848947"/>
        <a:ext cx="5256184" cy="719224"/>
      </dsp:txXfrm>
    </dsp:sp>
    <dsp:sp modelId="{2B910F8E-804E-438B-9F9A-2A63C73D3395}">
      <dsp:nvSpPr>
        <dsp:cNvPr id="0" name=""/>
        <dsp:cNvSpPr/>
      </dsp:nvSpPr>
      <dsp:spPr>
        <a:xfrm>
          <a:off x="0" y="3433280"/>
          <a:ext cx="7620000" cy="680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29DEB-71E2-45D0-8EC7-6E8A62414DD3}">
      <dsp:nvSpPr>
        <dsp:cNvPr id="0" name=""/>
        <dsp:cNvSpPr/>
      </dsp:nvSpPr>
      <dsp:spPr>
        <a:xfrm>
          <a:off x="381000" y="3034759"/>
          <a:ext cx="5334000" cy="7970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mn-MN" sz="2700" kern="1200" dirty="0" smtClean="0"/>
            <a:t>Казнить</a:t>
          </a:r>
          <a:r>
            <a:rPr lang="en-US" sz="2700" kern="1200" dirty="0" smtClean="0"/>
            <a:t> </a:t>
          </a:r>
          <a:r>
            <a:rPr lang="mn-MN" sz="2700" kern="1200" dirty="0" smtClean="0"/>
            <a:t>нельзя</a:t>
          </a:r>
          <a:r>
            <a:rPr lang="en-US" sz="2700" kern="1200" dirty="0" smtClean="0"/>
            <a:t>,</a:t>
          </a:r>
          <a:r>
            <a:rPr lang="mn-MN" sz="2700" kern="1200" dirty="0" smtClean="0"/>
            <a:t> помиловать</a:t>
          </a:r>
          <a:endParaRPr lang="en-GB" sz="2700" kern="1200" dirty="0"/>
        </a:p>
      </dsp:txBody>
      <dsp:txXfrm>
        <a:off x="419908" y="3073667"/>
        <a:ext cx="5256184"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FCAC6-BFD1-45AB-839F-CCB499E63C98}">
      <dsp:nvSpPr>
        <dsp:cNvPr id="0" name=""/>
        <dsp:cNvSpPr/>
      </dsp:nvSpPr>
      <dsp:spPr>
        <a:xfrm>
          <a:off x="3413760" y="496"/>
          <a:ext cx="5120640" cy="1934765"/>
        </a:xfrm>
        <a:prstGeom prst="rightArrow">
          <a:avLst>
            <a:gd name="adj1" fmla="val 75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mn-MN" sz="3200" b="1" kern="1200" dirty="0" smtClean="0">
              <a:solidFill>
                <a:schemeClr val="tx2"/>
              </a:solidFill>
            </a:rPr>
            <a:t>ЯРИА ХЭЛЭЛЦЭЭ</a:t>
          </a:r>
          <a:endParaRPr lang="en-US" sz="3200" b="1" kern="1200" dirty="0" smtClean="0">
            <a:solidFill>
              <a:schemeClr val="tx2"/>
            </a:solidFill>
          </a:endParaRPr>
        </a:p>
        <a:p>
          <a:pPr marL="285750" indent="0" algn="l" defTabSz="2044700">
            <a:lnSpc>
              <a:spcPct val="90000"/>
            </a:lnSpc>
            <a:spcBef>
              <a:spcPct val="0"/>
            </a:spcBef>
            <a:spcAft>
              <a:spcPct val="15000"/>
            </a:spcAft>
            <a:buChar char="••"/>
          </a:pPr>
          <a:endParaRPr lang="en-US" sz="2900" kern="1200" dirty="0"/>
        </a:p>
        <a:p>
          <a:pPr marL="285750" lvl="1" indent="0" algn="l" defTabSz="2044700">
            <a:lnSpc>
              <a:spcPct val="90000"/>
            </a:lnSpc>
            <a:spcBef>
              <a:spcPct val="0"/>
            </a:spcBef>
            <a:spcAft>
              <a:spcPct val="15000"/>
            </a:spcAft>
            <a:buChar char="••"/>
          </a:pPr>
          <a:endParaRPr lang="en-US" sz="2900" kern="1200"/>
        </a:p>
      </dsp:txBody>
      <dsp:txXfrm>
        <a:off x="3413760" y="242342"/>
        <a:ext cx="4395103" cy="1451073"/>
      </dsp:txXfrm>
    </dsp:sp>
    <dsp:sp modelId="{8325AD8C-A164-4B9C-92B7-2002F50FAF12}">
      <dsp:nvSpPr>
        <dsp:cNvPr id="0" name=""/>
        <dsp:cNvSpPr/>
      </dsp:nvSpPr>
      <dsp:spPr>
        <a:xfrm>
          <a:off x="0" y="496"/>
          <a:ext cx="3413760" cy="193476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mn-MN" sz="2800" b="1" kern="1200" dirty="0" smtClean="0"/>
            <a:t>ХЭЛЭЛЦЭЭ- </a:t>
          </a:r>
          <a:r>
            <a:rPr lang="en-US" sz="2800" b="1" kern="1200" dirty="0" smtClean="0"/>
            <a:t>Negotiation</a:t>
          </a:r>
        </a:p>
        <a:p>
          <a:pPr lvl="0" algn="ctr" defTabSz="2444750">
            <a:lnSpc>
              <a:spcPct val="90000"/>
            </a:lnSpc>
            <a:spcBef>
              <a:spcPct val="0"/>
            </a:spcBef>
            <a:spcAft>
              <a:spcPct val="35000"/>
            </a:spcAft>
          </a:pPr>
          <a:endParaRPr lang="en-US" sz="2800" kern="1200" dirty="0"/>
        </a:p>
      </dsp:txBody>
      <dsp:txXfrm>
        <a:off x="94447" y="94943"/>
        <a:ext cx="3224866" cy="1745871"/>
      </dsp:txXfrm>
    </dsp:sp>
    <dsp:sp modelId="{4F66B4C2-14BA-4026-8F4D-D476525902F2}">
      <dsp:nvSpPr>
        <dsp:cNvPr id="0" name=""/>
        <dsp:cNvSpPr/>
      </dsp:nvSpPr>
      <dsp:spPr>
        <a:xfrm>
          <a:off x="3413760" y="2128738"/>
          <a:ext cx="5120640" cy="1934765"/>
        </a:xfrm>
        <a:prstGeom prst="rightArrow">
          <a:avLst>
            <a:gd name="adj1" fmla="val 75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0" algn="l" defTabSz="1333500">
            <a:lnSpc>
              <a:spcPct val="90000"/>
            </a:lnSpc>
            <a:spcBef>
              <a:spcPct val="0"/>
            </a:spcBef>
            <a:spcAft>
              <a:spcPct val="15000"/>
            </a:spcAft>
            <a:buChar char="••"/>
          </a:pPr>
          <a:endParaRPr lang="en-US" sz="3000" kern="1200" dirty="0"/>
        </a:p>
        <a:p>
          <a:pPr marL="0" marR="0" lvl="1" indent="0" algn="l" defTabSz="914400" eaLnBrk="1" fontAlgn="auto" latinLnBrk="0" hangingPunct="1">
            <a:lnSpc>
              <a:spcPct val="100000"/>
            </a:lnSpc>
            <a:spcBef>
              <a:spcPct val="0"/>
            </a:spcBef>
            <a:spcAft>
              <a:spcPts val="0"/>
            </a:spcAft>
            <a:buClrTx/>
            <a:buSzTx/>
            <a:buFontTx/>
            <a:buChar char="••"/>
            <a:tabLst/>
            <a:defRPr/>
          </a:pPr>
          <a:r>
            <a:rPr lang="mn-MN" sz="3200" b="1" kern="1200" dirty="0" smtClean="0">
              <a:solidFill>
                <a:schemeClr val="tx2"/>
              </a:solidFill>
            </a:rPr>
            <a:t>ГЭРЭЭ ХЭЛЭЛЦЭЭР </a:t>
          </a:r>
          <a:endParaRPr lang="en-US" sz="3200" b="1" kern="1200" dirty="0" smtClean="0">
            <a:solidFill>
              <a:schemeClr val="tx2"/>
            </a:solidFill>
          </a:endParaRPr>
        </a:p>
        <a:p>
          <a:pPr marL="285750" indent="0" algn="l" defTabSz="1333500">
            <a:lnSpc>
              <a:spcPct val="90000"/>
            </a:lnSpc>
            <a:spcBef>
              <a:spcPct val="0"/>
            </a:spcBef>
            <a:spcAft>
              <a:spcPct val="15000"/>
            </a:spcAft>
            <a:buChar char="••"/>
          </a:pPr>
          <a:endParaRPr lang="en-US" sz="3000" kern="1200" dirty="0"/>
        </a:p>
      </dsp:txBody>
      <dsp:txXfrm>
        <a:off x="3413760" y="2370584"/>
        <a:ext cx="4395103" cy="1451073"/>
      </dsp:txXfrm>
    </dsp:sp>
    <dsp:sp modelId="{F87F6B0C-2977-4AB9-BD55-CABEC7EAC98F}">
      <dsp:nvSpPr>
        <dsp:cNvPr id="0" name=""/>
        <dsp:cNvSpPr/>
      </dsp:nvSpPr>
      <dsp:spPr>
        <a:xfrm>
          <a:off x="0" y="2128738"/>
          <a:ext cx="3413760" cy="193476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mn-MN" sz="2800" b="1" kern="1200" dirty="0" smtClean="0"/>
            <a:t>ХЭЛЭЛЦЭЭР- </a:t>
          </a:r>
          <a:r>
            <a:rPr lang="en-US" sz="2800" b="1" kern="1200" dirty="0" smtClean="0"/>
            <a:t>Agreement </a:t>
          </a:r>
          <a:endParaRPr lang="mn-MN" sz="2800" b="1" kern="1200" dirty="0" smtClean="0"/>
        </a:p>
        <a:p>
          <a:pPr lvl="0" algn="ctr" defTabSz="1333500">
            <a:lnSpc>
              <a:spcPct val="90000"/>
            </a:lnSpc>
            <a:spcBef>
              <a:spcPct val="0"/>
            </a:spcBef>
            <a:spcAft>
              <a:spcPct val="35000"/>
            </a:spcAft>
          </a:pPr>
          <a:endParaRPr lang="en-US" sz="2800" kern="1200" dirty="0"/>
        </a:p>
      </dsp:txBody>
      <dsp:txXfrm>
        <a:off x="94447" y="2223185"/>
        <a:ext cx="3224866" cy="17458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B0753-8EC9-4B73-BE92-FA19B2EC8DD6}">
      <dsp:nvSpPr>
        <dsp:cNvPr id="0" name=""/>
        <dsp:cNvSpPr/>
      </dsp:nvSpPr>
      <dsp:spPr>
        <a:xfrm>
          <a:off x="555664" y="0"/>
          <a:ext cx="6297532" cy="3451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5BDBC-670D-48B8-B25B-EFF2B917BBCA}">
      <dsp:nvSpPr>
        <dsp:cNvPr id="0" name=""/>
        <dsp:cNvSpPr/>
      </dsp:nvSpPr>
      <dsp:spPr>
        <a:xfrm>
          <a:off x="0" y="1035367"/>
          <a:ext cx="2546796" cy="1380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mn-MN" sz="2800" kern="1200" dirty="0" smtClean="0"/>
            <a:t>Сайн төлөвлөгөө</a:t>
          </a:r>
          <a:endParaRPr lang="en-US" sz="2800" kern="1200" dirty="0"/>
        </a:p>
      </dsp:txBody>
      <dsp:txXfrm>
        <a:off x="67390" y="1102757"/>
        <a:ext cx="2412016" cy="1245710"/>
      </dsp:txXfrm>
    </dsp:sp>
    <dsp:sp modelId="{AB344D2D-D689-489C-9E2B-20609A7F08EE}">
      <dsp:nvSpPr>
        <dsp:cNvPr id="0" name=""/>
        <dsp:cNvSpPr/>
      </dsp:nvSpPr>
      <dsp:spPr>
        <a:xfrm>
          <a:off x="2662559" y="1035367"/>
          <a:ext cx="2315269" cy="1380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mn-MN" sz="2800" kern="1200" dirty="0" smtClean="0"/>
            <a:t>Сайн бэлтгэл</a:t>
          </a:r>
          <a:endParaRPr lang="en-US" sz="2800" kern="1200" dirty="0"/>
        </a:p>
      </dsp:txBody>
      <dsp:txXfrm>
        <a:off x="2729949" y="1102757"/>
        <a:ext cx="2180489" cy="1245710"/>
      </dsp:txXfrm>
    </dsp:sp>
    <dsp:sp modelId="{0B373990-8E24-4D0E-878C-ADCCD3ACA33B}">
      <dsp:nvSpPr>
        <dsp:cNvPr id="0" name=""/>
        <dsp:cNvSpPr/>
      </dsp:nvSpPr>
      <dsp:spPr>
        <a:xfrm>
          <a:off x="5065993" y="1045900"/>
          <a:ext cx="2315269" cy="1380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mn-MN" sz="2800" kern="1200" dirty="0" smtClean="0"/>
            <a:t>Амжилттай хэлэлцээ</a:t>
          </a:r>
          <a:endParaRPr lang="en-US" sz="2800" kern="1200" dirty="0"/>
        </a:p>
      </dsp:txBody>
      <dsp:txXfrm>
        <a:off x="5133383" y="1113290"/>
        <a:ext cx="2180489" cy="12457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60532-81E5-4EDF-9B98-B17B8C0F5607}">
      <dsp:nvSpPr>
        <dsp:cNvPr id="0" name=""/>
        <dsp:cNvSpPr/>
      </dsp:nvSpPr>
      <dsp:spPr>
        <a:xfrm>
          <a:off x="617219" y="0"/>
          <a:ext cx="6995160" cy="45259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D1B87-CEE9-4ACC-B8DE-415F3BC8EC51}">
      <dsp:nvSpPr>
        <dsp:cNvPr id="0" name=""/>
        <dsp:cNvSpPr/>
      </dsp:nvSpPr>
      <dsp:spPr>
        <a:xfrm>
          <a:off x="0" y="1295402"/>
          <a:ext cx="1959025"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mn-MN" sz="3100" kern="1200" dirty="0" smtClean="0"/>
            <a:t>Бэлтгэл ажил</a:t>
          </a:r>
          <a:endParaRPr lang="en-US" sz="3100" kern="1200" dirty="0"/>
        </a:p>
      </dsp:txBody>
      <dsp:txXfrm>
        <a:off x="88376" y="1383778"/>
        <a:ext cx="1782273" cy="1633632"/>
      </dsp:txXfrm>
    </dsp:sp>
    <dsp:sp modelId="{F9497A2F-8501-448A-8126-2E650948E6F7}">
      <dsp:nvSpPr>
        <dsp:cNvPr id="0" name=""/>
        <dsp:cNvSpPr/>
      </dsp:nvSpPr>
      <dsp:spPr>
        <a:xfrm>
          <a:off x="2004409" y="1295402"/>
          <a:ext cx="1959025"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mn-MN" sz="3100" kern="1200" dirty="0" smtClean="0"/>
            <a:t>Эхлэл </a:t>
          </a:r>
          <a:endParaRPr lang="en-US" sz="3100" kern="1200" dirty="0"/>
        </a:p>
      </dsp:txBody>
      <dsp:txXfrm>
        <a:off x="2092785" y="1383778"/>
        <a:ext cx="1782273" cy="1633632"/>
      </dsp:txXfrm>
    </dsp:sp>
    <dsp:sp modelId="{BBEC6259-302F-40AE-83DF-5751569DCFD6}">
      <dsp:nvSpPr>
        <dsp:cNvPr id="0" name=""/>
        <dsp:cNvSpPr/>
      </dsp:nvSpPr>
      <dsp:spPr>
        <a:xfrm>
          <a:off x="4021076" y="1295402"/>
          <a:ext cx="1959025"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mn-MN" sz="3100" kern="1200" dirty="0" smtClean="0"/>
            <a:t>Өрнөл </a:t>
          </a:r>
          <a:endParaRPr lang="en-US" sz="3100" kern="1200" dirty="0"/>
        </a:p>
      </dsp:txBody>
      <dsp:txXfrm>
        <a:off x="4109452" y="1383778"/>
        <a:ext cx="1782273" cy="1633632"/>
      </dsp:txXfrm>
    </dsp:sp>
    <dsp:sp modelId="{39D6376B-DE15-4F29-8521-8C02EE13BFAC}">
      <dsp:nvSpPr>
        <dsp:cNvPr id="0" name=""/>
        <dsp:cNvSpPr/>
      </dsp:nvSpPr>
      <dsp:spPr>
        <a:xfrm>
          <a:off x="6025049" y="1295402"/>
          <a:ext cx="1959025"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mn-MN" sz="3100" kern="1200" dirty="0" smtClean="0"/>
            <a:t>Төгсгөл</a:t>
          </a:r>
          <a:endParaRPr lang="en-US" sz="3100" kern="1200" dirty="0"/>
        </a:p>
      </dsp:txBody>
      <dsp:txXfrm>
        <a:off x="6113425" y="1383778"/>
        <a:ext cx="1782273" cy="16336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AEAE8-970F-47B7-9729-1107868E4B4F}" type="datetimeFigureOut">
              <a:rPr lang="en-US" smtClean="0"/>
              <a:pPr/>
              <a:t>11/13/2022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B1252-5925-4DEA-986F-D0816FE2D503}" type="slidenum">
              <a:rPr lang="en-US" smtClean="0"/>
              <a:pPr/>
              <a:t>‹#›</a:t>
            </a:fld>
            <a:endParaRPr lang="en-US"/>
          </a:p>
        </p:txBody>
      </p:sp>
    </p:spTree>
    <p:extLst>
      <p:ext uri="{BB962C8B-B14F-4D97-AF65-F5344CB8AC3E}">
        <p14:creationId xmlns:p14="http://schemas.microsoft.com/office/powerpoint/2010/main" val="119172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49B1252-5925-4DEA-986F-D0816FE2D503}" type="slidenum">
              <a:rPr lang="en-US" smtClean="0"/>
              <a:pPr/>
              <a:t>1</a:t>
            </a:fld>
            <a:endParaRPr lang="en-US"/>
          </a:p>
        </p:txBody>
      </p:sp>
    </p:spTree>
    <p:extLst>
      <p:ext uri="{BB962C8B-B14F-4D97-AF65-F5344CB8AC3E}">
        <p14:creationId xmlns:p14="http://schemas.microsoft.com/office/powerpoint/2010/main" val="152794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54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n-MN" dirty="0" smtClean="0">
                <a:latin typeface="Arial Mon" pitchFamily="34" charset="0"/>
              </a:rPr>
              <a:t>Тогтоолын төслийн бүтэц</a:t>
            </a:r>
            <a:endParaRPr lang="en-US" dirty="0"/>
          </a:p>
        </p:txBody>
      </p:sp>
      <p:sp>
        <p:nvSpPr>
          <p:cNvPr id="4" name="Slide Number Placeholder 3"/>
          <p:cNvSpPr>
            <a:spLocks noGrp="1"/>
          </p:cNvSpPr>
          <p:nvPr>
            <p:ph type="sldNum" sz="quarter" idx="10"/>
          </p:nvPr>
        </p:nvSpPr>
        <p:spPr/>
        <p:txBody>
          <a:bodyPr/>
          <a:lstStyle/>
          <a:p>
            <a:fld id="{349B1252-5925-4DEA-986F-D0816FE2D503}" type="slidenum">
              <a:rPr lang="en-US" smtClean="0"/>
              <a:pPr/>
              <a:t>5</a:t>
            </a:fld>
            <a:endParaRPr lang="en-US"/>
          </a:p>
        </p:txBody>
      </p:sp>
    </p:spTree>
    <p:extLst>
      <p:ext uri="{BB962C8B-B14F-4D97-AF65-F5344CB8AC3E}">
        <p14:creationId xmlns:p14="http://schemas.microsoft.com/office/powerpoint/2010/main" val="318650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9B1252-5925-4DEA-986F-D0816FE2D503}"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3D6E5-4F6D-4178-929B-12308630995F}" type="slidenum">
              <a:rPr lang="en-US" smtClean="0"/>
              <a:pPr/>
              <a:t>19</a:t>
            </a:fld>
            <a:endParaRPr lang="en-US"/>
          </a:p>
        </p:txBody>
      </p:sp>
    </p:spTree>
    <p:extLst>
      <p:ext uri="{BB962C8B-B14F-4D97-AF65-F5344CB8AC3E}">
        <p14:creationId xmlns:p14="http://schemas.microsoft.com/office/powerpoint/2010/main" val="233996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26</a:t>
            </a:fld>
            <a:endParaRPr lang="en-US"/>
          </a:p>
        </p:txBody>
      </p:sp>
    </p:spTree>
    <p:extLst>
      <p:ext uri="{BB962C8B-B14F-4D97-AF65-F5344CB8AC3E}">
        <p14:creationId xmlns:p14="http://schemas.microsoft.com/office/powerpoint/2010/main" val="343720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https://www.youtube.com/watch?v=fEG2_HhCZeE </a:t>
            </a:r>
            <a:endParaRPr lang="en-US" dirty="0"/>
          </a:p>
        </p:txBody>
      </p:sp>
      <p:sp>
        <p:nvSpPr>
          <p:cNvPr id="4" name="Slide Number Placeholder 3"/>
          <p:cNvSpPr>
            <a:spLocks noGrp="1"/>
          </p:cNvSpPr>
          <p:nvPr>
            <p:ph type="sldNum" sz="quarter" idx="10"/>
          </p:nvPr>
        </p:nvSpPr>
        <p:spPr/>
        <p:txBody>
          <a:bodyPr/>
          <a:lstStyle/>
          <a:p>
            <a:fld id="{2EA3D6E5-4F6D-4178-929B-12308630995F}" type="slidenum">
              <a:rPr lang="en-US" smtClean="0"/>
              <a:pPr/>
              <a:t>32</a:t>
            </a:fld>
            <a:endParaRPr lang="en-US"/>
          </a:p>
        </p:txBody>
      </p:sp>
    </p:spTree>
    <p:extLst>
      <p:ext uri="{BB962C8B-B14F-4D97-AF65-F5344CB8AC3E}">
        <p14:creationId xmlns:p14="http://schemas.microsoft.com/office/powerpoint/2010/main" val="146800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35</a:t>
            </a:fld>
            <a:endParaRPr lang="en-US"/>
          </a:p>
        </p:txBody>
      </p:sp>
    </p:spTree>
    <p:extLst>
      <p:ext uri="{BB962C8B-B14F-4D97-AF65-F5344CB8AC3E}">
        <p14:creationId xmlns:p14="http://schemas.microsoft.com/office/powerpoint/2010/main" val="44903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n-MN" dirty="0" smtClean="0"/>
              <a:t>Р.Болд, т.363</a:t>
            </a:r>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40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http://slideplayer.com/slide/3732456/</a:t>
            </a:r>
            <a:endParaRPr lang="en-US" dirty="0"/>
          </a:p>
        </p:txBody>
      </p:sp>
      <p:sp>
        <p:nvSpPr>
          <p:cNvPr id="4" name="Slide Number Placeholder 3"/>
          <p:cNvSpPr>
            <a:spLocks noGrp="1"/>
          </p:cNvSpPr>
          <p:nvPr>
            <p:ph type="sldNum" sz="quarter" idx="10"/>
          </p:nvPr>
        </p:nvSpPr>
        <p:spPr/>
        <p:txBody>
          <a:bodyPr/>
          <a:lstStyle/>
          <a:p>
            <a:fld id="{C26717D9-9D5A-4754-9107-5157886A9E42}" type="slidenum">
              <a:rPr lang="en-US" smtClean="0"/>
              <a:pPr/>
              <a:t>46</a:t>
            </a:fld>
            <a:endParaRPr lang="en-US"/>
          </a:p>
        </p:txBody>
      </p:sp>
    </p:spTree>
    <p:extLst>
      <p:ext uri="{BB962C8B-B14F-4D97-AF65-F5344CB8AC3E}">
        <p14:creationId xmlns:p14="http://schemas.microsoft.com/office/powerpoint/2010/main" val="3704085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75F1C0D-246E-4FFD-8DE3-2121C19134C2}" type="datetimeFigureOut">
              <a:rPr lang="en-US" smtClean="0"/>
              <a:pPr/>
              <a:t>11/13/2022</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6F6AA7D-A47C-42E3-B1BA-928FE038E4D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6F6AA7D-A47C-42E3-B1BA-928FE038E4D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6F6AA7D-A47C-42E3-B1BA-928FE038E4D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6F6AA7D-A47C-42E3-B1BA-928FE038E4D1}"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6F6AA7D-A47C-42E3-B1BA-928FE038E4D1}"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6F6AA7D-A47C-42E3-B1BA-928FE038E4D1}"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6F6AA7D-A47C-42E3-B1BA-928FE038E4D1}"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6F6AA7D-A47C-42E3-B1BA-928FE038E4D1}"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75F1C0D-246E-4FFD-8DE3-2121C19134C2}" type="datetimeFigureOut">
              <a:rPr lang="en-US" smtClean="0"/>
              <a:pPr/>
              <a:t>11/13/2022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6F6AA7D-A47C-42E3-B1BA-928FE038E4D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75F1C0D-246E-4FFD-8DE3-2121C19134C2}" type="datetimeFigureOut">
              <a:rPr lang="en-US" smtClean="0"/>
              <a:pPr/>
              <a:t>11/13/2022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6F6AA7D-A47C-42E3-B1BA-928FE038E4D1}"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75F1C0D-246E-4FFD-8DE3-2121C19134C2}" type="datetimeFigureOut">
              <a:rPr lang="en-US" smtClean="0"/>
              <a:pPr/>
              <a:t>11/13/2022</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6F6AA7D-A47C-42E3-B1BA-928FE038E4D1}"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5F1C0D-246E-4FFD-8DE3-2121C19134C2}" type="datetimeFigureOut">
              <a:rPr lang="en-US" smtClean="0"/>
              <a:pPr/>
              <a:t>11/13/2022</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6F6AA7D-A47C-42E3-B1BA-928FE038E4D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8058585" cy="2808762"/>
          </a:xfrm>
        </p:spPr>
        <p:txBody>
          <a:bodyPr>
            <a:noAutofit/>
          </a:bodyPr>
          <a:lstStyle/>
          <a:p>
            <a:pPr algn="ctr"/>
            <a:r>
              <a:rPr lang="mn-MN" sz="2800" dirty="0" smtClean="0">
                <a:latin typeface="Arial" panose="020B0604020202020204" pitchFamily="34" charset="0"/>
                <a:cs typeface="Arial" panose="020B0604020202020204" pitchFamily="34" charset="0"/>
              </a:rPr>
              <a:t>ХУРЛЫН </a:t>
            </a:r>
            <a:r>
              <a:rPr lang="mn-MN" sz="2800" dirty="0">
                <a:latin typeface="Arial" panose="020B0604020202020204" pitchFamily="34" charset="0"/>
                <a:cs typeface="Arial" panose="020B0604020202020204" pitchFamily="34" charset="0"/>
              </a:rPr>
              <a:t>ДИПЛОМАТ АЖИЛЛАГААНЫ</a:t>
            </a:r>
            <a:br>
              <a:rPr lang="mn-MN" sz="2800" dirty="0">
                <a:latin typeface="Arial" panose="020B0604020202020204" pitchFamily="34" charset="0"/>
                <a:cs typeface="Arial" panose="020B0604020202020204" pitchFamily="34" charset="0"/>
              </a:rPr>
            </a:br>
            <a:r>
              <a:rPr lang="mn-MN" sz="2800" dirty="0">
                <a:latin typeface="Arial" panose="020B0604020202020204" pitchFamily="34" charset="0"/>
                <a:cs typeface="Arial" panose="020B0604020202020204" pitchFamily="34" charset="0"/>
              </a:rPr>
              <a:t> ШИЙДВЭР </a:t>
            </a:r>
            <a:r>
              <a:rPr lang="mn-MN" sz="2800" dirty="0" smtClean="0">
                <a:latin typeface="Arial" panose="020B0604020202020204" pitchFamily="34" charset="0"/>
                <a:cs typeface="Arial" panose="020B0604020202020204" pitchFamily="34" charset="0"/>
              </a:rPr>
              <a:t>ГАРГАЛТ</a:t>
            </a:r>
            <a:r>
              <a:rPr lang="en-US" sz="2800" dirty="0" smtClean="0">
                <a:latin typeface="Arial" panose="020B0604020202020204" pitchFamily="34" charset="0"/>
                <a:cs typeface="Arial" panose="020B0604020202020204" pitchFamily="34" charset="0"/>
              </a:rPr>
              <a:t> </a:t>
            </a:r>
            <a:r>
              <a:rPr lang="mn-MN" sz="2800" dirty="0" smtClean="0">
                <a:latin typeface="Arial" panose="020B0604020202020204" pitchFamily="34" charset="0"/>
                <a:cs typeface="Arial" panose="020B0604020202020204" pitchFamily="34" charset="0"/>
              </a:rPr>
              <a:t>БА ТАКТИК</a:t>
            </a:r>
            <a:br>
              <a:rPr lang="mn-MN" sz="2800" dirty="0" smtClean="0">
                <a:latin typeface="Arial" panose="020B0604020202020204" pitchFamily="34" charset="0"/>
                <a:cs typeface="Arial" panose="020B0604020202020204" pitchFamily="34" charset="0"/>
              </a:rPr>
            </a:br>
            <a:r>
              <a:rPr lang="mn-MN" sz="2800" dirty="0" smtClean="0">
                <a:latin typeface="Arial" panose="020B0604020202020204" pitchFamily="34" charset="0"/>
                <a:cs typeface="Arial" panose="020B0604020202020204" pitchFamily="34" charset="0"/>
              </a:rPr>
              <a:t/>
            </a:r>
            <a:br>
              <a:rPr lang="mn-MN" sz="2800" dirty="0" smtClean="0">
                <a:latin typeface="Arial" panose="020B0604020202020204" pitchFamily="34" charset="0"/>
                <a:cs typeface="Arial" panose="020B0604020202020204" pitchFamily="34" charset="0"/>
              </a:rPr>
            </a:br>
            <a:r>
              <a:rPr lang="mn-MN" sz="2800" dirty="0" smtClean="0">
                <a:latin typeface="Arial" panose="020B0604020202020204" pitchFamily="34" charset="0"/>
                <a:cs typeface="Arial" panose="020B0604020202020204" pitchFamily="34" charset="0"/>
              </a:rPr>
              <a:t>ХЭЛЭЛЦЭЭ </a:t>
            </a:r>
            <a:endParaRPr lang="en-US" sz="2800" dirty="0"/>
          </a:p>
        </p:txBody>
      </p:sp>
      <p:sp>
        <p:nvSpPr>
          <p:cNvPr id="2" name="Subtitle 1"/>
          <p:cNvSpPr>
            <a:spLocks noGrp="1"/>
          </p:cNvSpPr>
          <p:nvPr>
            <p:ph type="subTitle" idx="1"/>
          </p:nvPr>
        </p:nvSpPr>
        <p:spPr>
          <a:xfrm>
            <a:off x="685800" y="5791200"/>
            <a:ext cx="7772400" cy="772711"/>
          </a:xfrm>
        </p:spPr>
        <p:txBody>
          <a:bodyPr/>
          <a:lstStyle/>
          <a:p>
            <a:r>
              <a:rPr lang="mn-MN" dirty="0" smtClean="0"/>
              <a:t>Ахлах багш Д.Оюунсүрэн</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4" y="304800"/>
            <a:ext cx="32559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401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A woman without her man is nothing </a:t>
            </a:r>
          </a:p>
          <a:p>
            <a:endParaRPr lang="en-US" dirty="0"/>
          </a:p>
        </p:txBody>
      </p:sp>
      <p:sp>
        <p:nvSpPr>
          <p:cNvPr id="3" name="Title 2"/>
          <p:cNvSpPr>
            <a:spLocks noGrp="1"/>
          </p:cNvSpPr>
          <p:nvPr>
            <p:ph type="title"/>
          </p:nvPr>
        </p:nvSpPr>
        <p:spPr/>
        <p:txBody>
          <a:bodyPr/>
          <a:lstStyle/>
          <a:p>
            <a:r>
              <a:rPr lang="mn-MN" dirty="0"/>
              <a:t>Нэг таслал ч гэсэн чухал </a:t>
            </a:r>
            <a:endParaRPr lang="en-US" dirty="0"/>
          </a:p>
        </p:txBody>
      </p:sp>
    </p:spTree>
    <p:extLst>
      <p:ext uri="{BB962C8B-B14F-4D97-AF65-F5344CB8AC3E}">
        <p14:creationId xmlns:p14="http://schemas.microsoft.com/office/powerpoint/2010/main" val="283013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mn-MN" dirty="0"/>
              <a:t>Нэг таслал ч гэсэн чухал </a:t>
            </a:r>
            <a:endParaRPr lang="en-US" dirty="0"/>
          </a:p>
        </p:txBody>
      </p:sp>
      <p:sp>
        <p:nvSpPr>
          <p:cNvPr id="4" name="Content Placeholder 3"/>
          <p:cNvSpPr>
            <a:spLocks noGrp="1"/>
          </p:cNvSpPr>
          <p:nvPr>
            <p:ph idx="1"/>
          </p:nvPr>
        </p:nvSpPr>
        <p:spPr/>
        <p:txBody>
          <a:bodyPr>
            <a:normAutofit/>
          </a:bodyPr>
          <a:lstStyle/>
          <a:p>
            <a:r>
              <a:rPr lang="en-US" sz="3600" dirty="0"/>
              <a:t>A woman, without her man, is nothing.  </a:t>
            </a:r>
          </a:p>
          <a:p>
            <a:endParaRPr lang="en-US" sz="3600" dirty="0"/>
          </a:p>
        </p:txBody>
      </p:sp>
    </p:spTree>
    <p:extLst>
      <p:ext uri="{BB962C8B-B14F-4D97-AF65-F5344CB8AC3E}">
        <p14:creationId xmlns:p14="http://schemas.microsoft.com/office/powerpoint/2010/main" val="280319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mn-MN" dirty="0"/>
              <a:t>Нэг таслал ч гэсэн чухал </a:t>
            </a:r>
            <a:endParaRPr lang="en-US" dirty="0"/>
          </a:p>
        </p:txBody>
      </p:sp>
      <p:sp>
        <p:nvSpPr>
          <p:cNvPr id="5" name="Content Placeholder 4"/>
          <p:cNvSpPr>
            <a:spLocks noGrp="1"/>
          </p:cNvSpPr>
          <p:nvPr>
            <p:ph idx="1"/>
          </p:nvPr>
        </p:nvSpPr>
        <p:spPr/>
        <p:txBody>
          <a:bodyPr/>
          <a:lstStyle/>
          <a:p>
            <a:r>
              <a:rPr lang="en-US" sz="3600" dirty="0"/>
              <a:t>A woman: without her, man is nothing.  </a:t>
            </a:r>
          </a:p>
          <a:p>
            <a:endParaRPr lang="en-US" dirty="0"/>
          </a:p>
        </p:txBody>
      </p:sp>
    </p:spTree>
    <p:extLst>
      <p:ext uri="{BB962C8B-B14F-4D97-AF65-F5344CB8AC3E}">
        <p14:creationId xmlns:p14="http://schemas.microsoft.com/office/powerpoint/2010/main" val="143453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533400"/>
          </a:xfrm>
        </p:spPr>
        <p:txBody>
          <a:bodyPr>
            <a:normAutofit fontScale="90000"/>
          </a:bodyPr>
          <a:lstStyle/>
          <a:p>
            <a:r>
              <a:rPr lang="mn-MN" dirty="0" smtClean="0"/>
              <a:t>Нэг таслал ч гэсэн чухал </a:t>
            </a:r>
            <a:endParaRPr lang="en-GB" dirty="0">
              <a:latin typeface="Arial Mon" pitchFamily="34" charset="0"/>
            </a:endParaRPr>
          </a:p>
        </p:txBody>
      </p:sp>
      <p:graphicFrame>
        <p:nvGraphicFramePr>
          <p:cNvPr id="6" name="Diagram 5"/>
          <p:cNvGraphicFramePr/>
          <p:nvPr>
            <p:extLst>
              <p:ext uri="{D42A27DB-BD31-4B8C-83A1-F6EECF244321}">
                <p14:modId xmlns:p14="http://schemas.microsoft.com/office/powerpoint/2010/main" val="2295721330"/>
              </p:ext>
            </p:extLst>
          </p:nvPr>
        </p:nvGraphicFramePr>
        <p:xfrm>
          <a:off x="685800" y="1397000"/>
          <a:ext cx="7620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886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067800" cy="4876800"/>
          </a:xfrm>
        </p:spPr>
        <p:txBody>
          <a:bodyPr>
            <a:normAutofit fontScale="77500" lnSpcReduction="20000"/>
          </a:bodyPr>
          <a:lstStyle/>
          <a:p>
            <a:pPr marL="624078" indent="-514350">
              <a:buFont typeface="+mj-lt"/>
              <a:buAutoNum type="arabicPeriod"/>
            </a:pPr>
            <a:r>
              <a:rPr lang="mn-MN" sz="2600" dirty="0" smtClean="0">
                <a:latin typeface="Arial Mon" pitchFamily="34" charset="0"/>
              </a:rPr>
              <a:t>“Хуралд </a:t>
            </a:r>
            <a:r>
              <a:rPr lang="mn-MN" sz="2600" dirty="0">
                <a:latin typeface="Arial Mon" pitchFamily="34" charset="0"/>
              </a:rPr>
              <a:t>байлцаж, санал өгсөн” төлөөлөгчдийн </a:t>
            </a:r>
            <a:r>
              <a:rPr lang="mn-MN" sz="2600" b="1" dirty="0">
                <a:latin typeface="Arial Mon" pitchFamily="34" charset="0"/>
              </a:rPr>
              <a:t>олонхын </a:t>
            </a:r>
            <a:r>
              <a:rPr lang="mn-MN" sz="2600" b="1" dirty="0" smtClean="0">
                <a:latin typeface="Arial Mon" pitchFamily="34" charset="0"/>
              </a:rPr>
              <a:t>саналаар шийдвэрлэх</a:t>
            </a:r>
            <a:r>
              <a:rPr lang="mn-MN" sz="2600" dirty="0" smtClean="0">
                <a:latin typeface="Arial Mon" pitchFamily="34" charset="0"/>
              </a:rPr>
              <a:t>. </a:t>
            </a:r>
          </a:p>
          <a:p>
            <a:pPr lvl="2">
              <a:buFont typeface="Wingdings" panose="05000000000000000000" pitchFamily="2" charset="2"/>
              <a:buChar char="Ø"/>
            </a:pPr>
            <a:r>
              <a:rPr lang="mn-MN" sz="2400" dirty="0" smtClean="0">
                <a:latin typeface="Arial Mon" pitchFamily="34" charset="0"/>
              </a:rPr>
              <a:t>Санал </a:t>
            </a:r>
            <a:r>
              <a:rPr lang="mn-MN" sz="2400" dirty="0">
                <a:latin typeface="Arial Mon" pitchFamily="34" charset="0"/>
              </a:rPr>
              <a:t>хураалтад оролцоогүй, хурлыг тасалсан, хүчингүй санал өгсөн бол тооцохгүй. </a:t>
            </a:r>
          </a:p>
          <a:p>
            <a:pPr lvl="2">
              <a:buFont typeface="Wingdings" panose="05000000000000000000" pitchFamily="2" charset="2"/>
              <a:buChar char="Ø"/>
            </a:pPr>
            <a:r>
              <a:rPr lang="mn-MN" sz="2400" dirty="0">
                <a:latin typeface="Arial Mon" pitchFamily="34" charset="0"/>
              </a:rPr>
              <a:t>120 төлөөлөгчөөс 30 нь оролцоогүй эсвэл тасалсан бол “хуралд байлцаж, санал өгсөн”  төлөөлөгчдийн тоо 90 байна гэсэн </a:t>
            </a:r>
            <a:r>
              <a:rPr lang="mn-MN" sz="2400" dirty="0" smtClean="0">
                <a:latin typeface="Arial Mon" pitchFamily="34" charset="0"/>
              </a:rPr>
              <a:t>үг</a:t>
            </a:r>
            <a:r>
              <a:rPr lang="en-US" sz="2400" dirty="0" smtClean="0">
                <a:latin typeface="Arial Mon" pitchFamily="34" charset="0"/>
              </a:rPr>
              <a:t> </a:t>
            </a:r>
            <a:r>
              <a:rPr lang="mn-MN" sz="2400" dirty="0" smtClean="0">
                <a:latin typeface="Arial Mon" pitchFamily="34" charset="0"/>
              </a:rPr>
              <a:t> </a:t>
            </a:r>
            <a:r>
              <a:rPr lang="mn-MN" sz="2400" dirty="0">
                <a:latin typeface="Arial Mon" pitchFamily="34" charset="0"/>
              </a:rPr>
              <a:t>бөгөөд  </a:t>
            </a:r>
            <a:r>
              <a:rPr lang="mn-MN" sz="2400" dirty="0" smtClean="0">
                <a:latin typeface="Arial Mon" pitchFamily="34" charset="0"/>
              </a:rPr>
              <a:t>46 </a:t>
            </a:r>
            <a:r>
              <a:rPr lang="mn-MN" sz="2400" dirty="0">
                <a:latin typeface="Arial Mon" pitchFamily="34" charset="0"/>
              </a:rPr>
              <a:t>зөвшөөрсөн саналаар шийдвэр </a:t>
            </a:r>
            <a:r>
              <a:rPr lang="mn-MN" sz="2400" dirty="0" smtClean="0">
                <a:latin typeface="Arial Mon" pitchFamily="34" charset="0"/>
              </a:rPr>
              <a:t>батлагдана. Санал </a:t>
            </a:r>
            <a:r>
              <a:rPr lang="mn-MN" sz="2400" dirty="0">
                <a:latin typeface="Arial Mon" pitchFamily="34" charset="0"/>
              </a:rPr>
              <a:t>45:45 гэж тэнцвэл уг асуудал шийдвэрлэгдэж чадахгүй</a:t>
            </a:r>
            <a:r>
              <a:rPr lang="mn-MN" sz="2400" dirty="0" smtClean="0">
                <a:latin typeface="Arial Mon" pitchFamily="34" charset="0"/>
              </a:rPr>
              <a:t>.</a:t>
            </a:r>
          </a:p>
          <a:p>
            <a:pPr marL="624078" indent="-514350">
              <a:buFont typeface="+mj-lt"/>
              <a:buAutoNum type="arabicPeriod"/>
            </a:pPr>
            <a:r>
              <a:rPr lang="mn-MN" sz="2600" dirty="0">
                <a:latin typeface="Arial Mon" pitchFamily="34" charset="0"/>
              </a:rPr>
              <a:t>“Хуралд байлцаж, санал өгсөн” төлөөлөгчдийн</a:t>
            </a:r>
            <a:r>
              <a:rPr lang="mn-MN" sz="2600" b="1" dirty="0">
                <a:latin typeface="Arial Mon" pitchFamily="34" charset="0"/>
              </a:rPr>
              <a:t> 2/3-ын саналаар</a:t>
            </a:r>
            <a:r>
              <a:rPr lang="mn-MN" sz="2600" dirty="0">
                <a:latin typeface="Arial Mon" pitchFamily="34" charset="0"/>
              </a:rPr>
              <a:t> шийдвэрлэх. НҮБ-ын дүрмийн18-р зүйлд зааснаар </a:t>
            </a:r>
            <a:r>
              <a:rPr lang="mn-MN" sz="2600" dirty="0" smtClean="0">
                <a:latin typeface="Arial Mon" pitchFamily="34" charset="0"/>
              </a:rPr>
              <a:t>дараах асуудлыг </a:t>
            </a:r>
            <a:r>
              <a:rPr lang="mn-MN" sz="2600" dirty="0">
                <a:latin typeface="Arial Mon" pitchFamily="34" charset="0"/>
              </a:rPr>
              <a:t>2/3-ын саналаар шийднэ: </a:t>
            </a:r>
          </a:p>
          <a:p>
            <a:pPr lvl="2">
              <a:buFont typeface="Wingdings" panose="05000000000000000000" pitchFamily="2" charset="2"/>
              <a:buChar char="Ø"/>
            </a:pPr>
            <a:r>
              <a:rPr lang="mn-MN" sz="2400" dirty="0" smtClean="0">
                <a:latin typeface="Arial Mon" pitchFamily="34" charset="0"/>
              </a:rPr>
              <a:t>Олон </a:t>
            </a:r>
            <a:r>
              <a:rPr lang="mn-MN" sz="2400" dirty="0">
                <a:latin typeface="Arial Mon" pitchFamily="34" charset="0"/>
              </a:rPr>
              <a:t>улсын энхтайван, аюулгүй байдлын асуудлууд </a:t>
            </a:r>
          </a:p>
          <a:p>
            <a:pPr lvl="2">
              <a:buFont typeface="Wingdings" panose="05000000000000000000" pitchFamily="2" charset="2"/>
              <a:buChar char="Ø"/>
            </a:pPr>
            <a:r>
              <a:rPr lang="mn-MN" sz="2400" dirty="0">
                <a:latin typeface="Arial Mon" pitchFamily="34" charset="0"/>
              </a:rPr>
              <a:t>Аюулгүйн Зөвлөлийн байнгын бус гишүүний сонгууль </a:t>
            </a:r>
            <a:r>
              <a:rPr lang="mn-MN" sz="2400" dirty="0" smtClean="0">
                <a:latin typeface="Arial Mon" pitchFamily="34" charset="0"/>
              </a:rPr>
              <a:t>	</a:t>
            </a:r>
            <a:endParaRPr lang="mn-MN" sz="2400" dirty="0">
              <a:latin typeface="Arial Mon" pitchFamily="34" charset="0"/>
            </a:endParaRPr>
          </a:p>
          <a:p>
            <a:pPr lvl="2">
              <a:buFont typeface="Wingdings" panose="05000000000000000000" pitchFamily="2" charset="2"/>
              <a:buChar char="Ø"/>
            </a:pPr>
            <a:r>
              <a:rPr lang="mn-MN" sz="2400" dirty="0">
                <a:latin typeface="Arial Mon" pitchFamily="34" charset="0"/>
              </a:rPr>
              <a:t>НҮБ-д шинэ гишүүн элсүүлэх</a:t>
            </a:r>
          </a:p>
          <a:p>
            <a:pPr marL="624078" indent="-514350">
              <a:buFont typeface="+mj-lt"/>
              <a:buAutoNum type="arabicPeriod"/>
            </a:pPr>
            <a:r>
              <a:rPr lang="mn-MN" sz="2600" b="1" dirty="0" smtClean="0">
                <a:latin typeface="Arial Mon" pitchFamily="34" charset="0"/>
              </a:rPr>
              <a:t>Санал нэгтэй шийдвэрлэх</a:t>
            </a:r>
            <a:r>
              <a:rPr lang="mn-MN" sz="2600" dirty="0" smtClean="0">
                <a:latin typeface="Arial Mon" pitchFamily="34" charset="0"/>
              </a:rPr>
              <a:t>. </a:t>
            </a:r>
          </a:p>
          <a:p>
            <a:pPr lvl="1">
              <a:buFont typeface="Wingdings" panose="05000000000000000000" pitchFamily="2" charset="2"/>
              <a:buChar char="Ø"/>
            </a:pPr>
            <a:r>
              <a:rPr lang="mn-MN" sz="2200" dirty="0" smtClean="0">
                <a:latin typeface="Arial Mon" pitchFamily="34" charset="0"/>
              </a:rPr>
              <a:t>Энэ арга НҮБ-д хэрэглэгддэггүй ба НАТО, ОЕС</a:t>
            </a:r>
            <a:r>
              <a:rPr lang="en-US" sz="2200" dirty="0" smtClean="0">
                <a:latin typeface="Arial Mon" pitchFamily="34" charset="0"/>
              </a:rPr>
              <a:t>D</a:t>
            </a:r>
            <a:r>
              <a:rPr lang="mn-MN" sz="2200" dirty="0" smtClean="0">
                <a:latin typeface="Arial Mon" pitchFamily="34" charset="0"/>
              </a:rPr>
              <a:t> зэрэг байгууллагад хэрэглэгддэг. </a:t>
            </a:r>
            <a:r>
              <a:rPr lang="en-GB" sz="2200" dirty="0" err="1" smtClean="0">
                <a:latin typeface="Arial Mon" pitchFamily="34" charset="0"/>
              </a:rPr>
              <a:t>OSCE</a:t>
            </a:r>
            <a:r>
              <a:rPr lang="en-GB" sz="2200" dirty="0" smtClean="0">
                <a:latin typeface="Arial Mon" pitchFamily="34" charset="0"/>
              </a:rPr>
              <a:t>-</a:t>
            </a:r>
            <a:r>
              <a:rPr lang="mn-MN" sz="2200" dirty="0">
                <a:latin typeface="Arial Mon" pitchFamily="34" charset="0"/>
              </a:rPr>
              <a:t>д </a:t>
            </a:r>
            <a:r>
              <a:rPr lang="mn-MN" sz="2200" dirty="0" smtClean="0">
                <a:latin typeface="Arial Mon" pitchFamily="34" charset="0"/>
              </a:rPr>
              <a:t>“</a:t>
            </a:r>
            <a:r>
              <a:rPr lang="mn-MN" sz="2200" b="1" dirty="0">
                <a:latin typeface="Arial Mon" pitchFamily="34" charset="0"/>
              </a:rPr>
              <a:t>санал нэгтэйгээс хасах нь нэг”</a:t>
            </a:r>
            <a:r>
              <a:rPr lang="mn-MN" sz="2200" dirty="0">
                <a:latin typeface="Arial Mon" pitchFamily="34" charset="0"/>
              </a:rPr>
              <a:t> зарчим үйлчилнэ. </a:t>
            </a:r>
          </a:p>
          <a:p>
            <a:pPr lvl="1"/>
            <a:endParaRPr lang="en-GB" dirty="0">
              <a:latin typeface="Arial Mon" pitchFamily="34" charset="0"/>
            </a:endParaRPr>
          </a:p>
        </p:txBody>
      </p:sp>
      <p:sp>
        <p:nvSpPr>
          <p:cNvPr id="2" name="Title 1"/>
          <p:cNvSpPr>
            <a:spLocks noGrp="1"/>
          </p:cNvSpPr>
          <p:nvPr>
            <p:ph type="title"/>
          </p:nvPr>
        </p:nvSpPr>
        <p:spPr/>
        <p:txBody>
          <a:bodyPr>
            <a:normAutofit/>
          </a:bodyPr>
          <a:lstStyle/>
          <a:p>
            <a:r>
              <a:rPr lang="mn-MN" sz="3600" b="1" dirty="0" smtClean="0">
                <a:latin typeface="Arial Mon" pitchFamily="34" charset="0"/>
              </a:rPr>
              <a:t>Шийдвэр гаргах</a:t>
            </a:r>
            <a:r>
              <a:rPr lang="en-US" sz="3600" b="1" dirty="0" smtClean="0">
                <a:latin typeface="Arial Mon" pitchFamily="34" charset="0"/>
              </a:rPr>
              <a:t> </a:t>
            </a:r>
            <a:r>
              <a:rPr lang="mn-MN" sz="3600" dirty="0" smtClean="0">
                <a:latin typeface="Arial Mon" pitchFamily="34" charset="0"/>
              </a:rPr>
              <a:t>хэлбэр</a:t>
            </a:r>
            <a:endParaRPr lang="en-GB" b="1" dirty="0">
              <a:latin typeface="Arial Mon"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90600"/>
            <a:ext cx="6324600" cy="5620512"/>
          </a:xfrm>
        </p:spPr>
        <p:txBody>
          <a:bodyPr>
            <a:normAutofit fontScale="77500" lnSpcReduction="20000"/>
          </a:bodyPr>
          <a:lstStyle/>
          <a:p>
            <a:endParaRPr lang="en-US" b="1" dirty="0" smtClean="0"/>
          </a:p>
          <a:p>
            <a:pPr marL="624078" indent="-514350">
              <a:buFont typeface="+mj-lt"/>
              <a:buAutoNum type="arabicPeriod" startAt="4"/>
            </a:pPr>
            <a:r>
              <a:rPr lang="mn-MN" b="1" dirty="0" smtClean="0">
                <a:latin typeface="Arial Mon" pitchFamily="34" charset="0"/>
              </a:rPr>
              <a:t>Тодорхой </a:t>
            </a:r>
            <a:r>
              <a:rPr lang="mn-MN" b="1" dirty="0">
                <a:latin typeface="Arial Mon" pitchFamily="34" charset="0"/>
              </a:rPr>
              <a:t>төлөөлөгчдийн зөвшөөрлийг заавал авах. </a:t>
            </a:r>
          </a:p>
          <a:p>
            <a:pPr lvl="1">
              <a:buFont typeface="Wingdings" panose="05000000000000000000" pitchFamily="2" charset="2"/>
              <a:buChar char="Ø"/>
            </a:pPr>
            <a:r>
              <a:rPr lang="mn-MN" dirty="0">
                <a:latin typeface="Arial Mon" pitchFamily="34" charset="0"/>
              </a:rPr>
              <a:t>А3-ийн бүх гишүүний зөвшөөрсөн санал  </a:t>
            </a:r>
          </a:p>
          <a:p>
            <a:pPr lvl="1">
              <a:buFont typeface="Wingdings" panose="05000000000000000000" pitchFamily="2" charset="2"/>
              <a:buChar char="Ø"/>
            </a:pPr>
            <a:r>
              <a:rPr lang="mn-MN" dirty="0">
                <a:latin typeface="Arial Mon" pitchFamily="34" charset="0"/>
              </a:rPr>
              <a:t>Зарим хуралд бүх гишүүдийн төдийгүй зарим тодорхой гишүүдийн олонхын санал шаардагддаг.</a:t>
            </a:r>
          </a:p>
          <a:p>
            <a:pPr lvl="1">
              <a:buFont typeface="Wingdings" panose="05000000000000000000" pitchFamily="2" charset="2"/>
              <a:buChar char="Ø"/>
            </a:pPr>
            <a:r>
              <a:rPr lang="mn-MN" dirty="0">
                <a:latin typeface="Arial Mon" pitchFamily="34" charset="0"/>
              </a:rPr>
              <a:t>Худалдааны хэлэлцээрт экспорт, импортлогчид тус тусдаа уг шийдвэрийг олонхиороо дэмжих ёстой. </a:t>
            </a:r>
            <a:endParaRPr lang="en-GB" dirty="0">
              <a:latin typeface="Arial Mon" pitchFamily="34" charset="0"/>
            </a:endParaRPr>
          </a:p>
          <a:p>
            <a:pPr marL="624078" indent="-514350">
              <a:buFont typeface="+mj-lt"/>
              <a:buAutoNum type="arabicPeriod" startAt="4"/>
            </a:pPr>
            <a:r>
              <a:rPr lang="mn-MN" b="1" dirty="0"/>
              <a:t>Алга ташин шийдвэр гаргах-</a:t>
            </a:r>
            <a:r>
              <a:rPr lang="en-US" b="1" dirty="0"/>
              <a:t> </a:t>
            </a:r>
            <a:r>
              <a:rPr lang="en-US" b="1" dirty="0" smtClean="0"/>
              <a:t>Acclamation</a:t>
            </a:r>
          </a:p>
          <a:p>
            <a:pPr lvl="1">
              <a:buFont typeface="Wingdings" panose="05000000000000000000" pitchFamily="2" charset="2"/>
              <a:buChar char="Ø"/>
            </a:pPr>
            <a:r>
              <a:rPr lang="mn-MN" dirty="0" smtClean="0"/>
              <a:t>Төлөөлөгчид тогтоолын төсөл болон бусад шийдвэрийг бүрэн дүүрэн хүлээн зөвшөөрч байгаагаа алга ташин илэрхийлдэг. </a:t>
            </a:r>
            <a:endParaRPr lang="en-US" dirty="0" smtClean="0"/>
          </a:p>
          <a:p>
            <a:pPr lvl="1">
              <a:buFont typeface="Wingdings" panose="05000000000000000000" pitchFamily="2" charset="2"/>
              <a:buChar char="Ø"/>
            </a:pPr>
            <a:r>
              <a:rPr lang="mn-MN" dirty="0" smtClean="0"/>
              <a:t>1961 онд Монгол улсыг НҮБ-д элсүүлэх шийдвэрийг ЕА-н төлөөлөгчид алга ташин баталж байсан. </a:t>
            </a:r>
            <a:endParaRPr lang="en-US" dirty="0" smtClean="0"/>
          </a:p>
          <a:p>
            <a:pPr lvl="1">
              <a:buFont typeface="Wingdings" panose="05000000000000000000" pitchFamily="2" charset="2"/>
              <a:buChar char="Ø"/>
            </a:pPr>
            <a:r>
              <a:rPr lang="mn-MN" dirty="0" smtClean="0"/>
              <a:t>Практикт энэ арга маш ховор хэрэглэгддэг:</a:t>
            </a:r>
          </a:p>
          <a:p>
            <a:pPr lvl="2"/>
            <a:r>
              <a:rPr lang="mn-MN" dirty="0" smtClean="0"/>
              <a:t>Хурлын даргыг сонгох</a:t>
            </a:r>
          </a:p>
          <a:p>
            <a:pPr lvl="2"/>
            <a:r>
              <a:rPr lang="mn-MN" dirty="0" smtClean="0"/>
              <a:t>Хурлын эцсийн баримт бичгийг батлах</a:t>
            </a:r>
            <a:endParaRPr lang="en-US" dirty="0" smtClean="0"/>
          </a:p>
        </p:txBody>
      </p:sp>
      <p:sp>
        <p:nvSpPr>
          <p:cNvPr id="3" name="Title 2"/>
          <p:cNvSpPr>
            <a:spLocks noGrp="1"/>
          </p:cNvSpPr>
          <p:nvPr>
            <p:ph type="title"/>
          </p:nvPr>
        </p:nvSpPr>
        <p:spPr>
          <a:xfrm>
            <a:off x="381000" y="228600"/>
            <a:ext cx="8229600" cy="914400"/>
          </a:xfrm>
        </p:spPr>
        <p:txBody>
          <a:bodyPr>
            <a:normAutofit/>
          </a:bodyPr>
          <a:lstStyle/>
          <a:p>
            <a:r>
              <a:rPr lang="mn-MN" sz="3200" dirty="0">
                <a:latin typeface="Arial Mon" pitchFamily="34" charset="0"/>
              </a:rPr>
              <a:t>Шийдвэр гаргах</a:t>
            </a:r>
            <a:r>
              <a:rPr lang="en-US" sz="3200" dirty="0">
                <a:latin typeface="Arial Mon" pitchFamily="34" charset="0"/>
              </a:rPr>
              <a:t> </a:t>
            </a:r>
            <a:r>
              <a:rPr lang="mn-MN" sz="3200" dirty="0" smtClean="0">
                <a:latin typeface="Arial Mon" pitchFamily="34" charset="0"/>
              </a:rPr>
              <a:t>хэлбэр</a:t>
            </a:r>
            <a:r>
              <a:rPr lang="en-US" sz="3200" dirty="0" smtClean="0">
                <a:latin typeface="Arial Mon" pitchFamily="34" charset="0"/>
              </a:rPr>
              <a:t> (</a:t>
            </a:r>
            <a:r>
              <a:rPr lang="mn-MN" sz="3200" dirty="0" smtClean="0">
                <a:latin typeface="Arial Mon" pitchFamily="34" charset="0"/>
              </a:rPr>
              <a:t>үргэлжлэл</a:t>
            </a:r>
            <a:r>
              <a:rPr lang="en-US" sz="3200" dirty="0" smtClean="0">
                <a:latin typeface="Arial Mon" pitchFamily="34" charset="0"/>
              </a:rPr>
              <a:t>)</a:t>
            </a:r>
            <a:endParaRPr lang="en-US" sz="3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783080"/>
            <a:ext cx="2819400" cy="227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90600"/>
            <a:ext cx="8991600" cy="5410200"/>
          </a:xfrm>
        </p:spPr>
        <p:txBody>
          <a:bodyPr>
            <a:normAutofit fontScale="92500" lnSpcReduction="10000"/>
          </a:bodyPr>
          <a:lstStyle/>
          <a:p>
            <a:pPr marL="624078" lvl="0" indent="-514350">
              <a:buFont typeface="+mj-lt"/>
              <a:buAutoNum type="arabicPeriod" startAt="5"/>
            </a:pPr>
            <a:r>
              <a:rPr lang="mn-MN" sz="2800" dirty="0">
                <a:latin typeface="Arial Mon" pitchFamily="34" charset="0"/>
              </a:rPr>
              <a:t>Хурлын </a:t>
            </a:r>
            <a:r>
              <a:rPr lang="mn-MN" sz="2800" b="1" dirty="0">
                <a:latin typeface="Arial Mon" pitchFamily="34" charset="0"/>
              </a:rPr>
              <a:t>шийдвэрийг зөвшилцлөөр гаргах</a:t>
            </a:r>
            <a:br>
              <a:rPr lang="mn-MN" sz="2800" b="1" dirty="0">
                <a:latin typeface="Arial Mon" pitchFamily="34" charset="0"/>
              </a:rPr>
            </a:br>
            <a:r>
              <a:rPr lang="fr-FR" sz="2800" b="1" dirty="0">
                <a:latin typeface="Arial Mon" pitchFamily="34" charset="0"/>
              </a:rPr>
              <a:t>(consensus</a:t>
            </a:r>
            <a:r>
              <a:rPr lang="fr-FR" sz="2800" b="1" dirty="0" smtClean="0">
                <a:latin typeface="Arial Mon" pitchFamily="34" charset="0"/>
              </a:rPr>
              <a:t>)</a:t>
            </a:r>
            <a:endParaRPr lang="mn-MN" sz="2800" b="1" dirty="0" smtClean="0">
              <a:latin typeface="Arial Mon" pitchFamily="34" charset="0"/>
            </a:endParaRPr>
          </a:p>
          <a:p>
            <a:pPr lvl="1">
              <a:buFont typeface="Wingdings" panose="05000000000000000000" pitchFamily="2" charset="2"/>
              <a:buChar char="Ø"/>
            </a:pPr>
            <a:r>
              <a:rPr lang="mn-MN" b="1" dirty="0" smtClean="0">
                <a:latin typeface="Arial Mon" pitchFamily="34" charset="0"/>
              </a:rPr>
              <a:t>Тогтоол </a:t>
            </a:r>
            <a:r>
              <a:rPr lang="mn-MN" b="1" dirty="0">
                <a:latin typeface="Arial Mon" pitchFamily="34" charset="0"/>
              </a:rPr>
              <a:t>гаргадаг зөвшилцөл </a:t>
            </a:r>
          </a:p>
          <a:p>
            <a:pPr lvl="1"/>
            <a:r>
              <a:rPr lang="mn-MN" dirty="0">
                <a:latin typeface="Arial Mon" pitchFamily="34" charset="0"/>
              </a:rPr>
              <a:t>Ерөнхий Ассемблей </a:t>
            </a:r>
            <a:r>
              <a:rPr lang="mn-MN" dirty="0" smtClean="0">
                <a:latin typeface="Arial Mon" pitchFamily="34" charset="0"/>
              </a:rPr>
              <a:t>маш </a:t>
            </a:r>
            <a:r>
              <a:rPr lang="mn-MN" dirty="0">
                <a:latin typeface="Arial Mon" pitchFamily="34" charset="0"/>
              </a:rPr>
              <a:t>олон тогтоолыг санал хураалгүйгээр зөвшилцлөөр баталдаг. </a:t>
            </a:r>
            <a:r>
              <a:rPr lang="mn-MN" dirty="0" smtClean="0">
                <a:latin typeface="Arial Mon" pitchFamily="34" charset="0"/>
              </a:rPr>
              <a:t>Учир </a:t>
            </a:r>
            <a:r>
              <a:rPr lang="mn-MN" dirty="0">
                <a:latin typeface="Arial Mon" pitchFamily="34" charset="0"/>
              </a:rPr>
              <a:t>нь 6 гол хороогоор өмнө нь санал нэгтэй батлагдсан байдаг. </a:t>
            </a:r>
          </a:p>
          <a:p>
            <a:pPr lvl="1">
              <a:buFont typeface="Wingdings" panose="05000000000000000000" pitchFamily="2" charset="2"/>
              <a:buChar char="Ø"/>
            </a:pPr>
            <a:r>
              <a:rPr lang="mn-MN" b="1" dirty="0">
                <a:latin typeface="Arial Mon" pitchFamily="34" charset="0"/>
              </a:rPr>
              <a:t>Тогтоол гаргадаггүй зөвшилцөл</a:t>
            </a:r>
          </a:p>
          <a:p>
            <a:pPr lvl="1"/>
            <a:r>
              <a:rPr lang="mn-MN" dirty="0">
                <a:latin typeface="Arial Mon" pitchFamily="34" charset="0"/>
              </a:rPr>
              <a:t>НҮБ түүний байгууллагуудын хороод үүнийг их хэрэглэдэг. Зэвсэг хураах олон талт хэлэлцээний салбарт зөвшилцлөөр шийдвэр гаргах нь түгээмэл. Женевт </a:t>
            </a:r>
            <a:r>
              <a:rPr lang="mn-MN" dirty="0" smtClean="0">
                <a:latin typeface="Arial Mon" pitchFamily="34" charset="0"/>
              </a:rPr>
              <a:t> төвтэй Зэвсэг </a:t>
            </a:r>
            <a:r>
              <a:rPr lang="mn-MN" dirty="0">
                <a:latin typeface="Arial Mon" pitchFamily="34" charset="0"/>
              </a:rPr>
              <a:t>хураах бага хурлын дэгийн 18-р зүйлд </a:t>
            </a:r>
            <a:r>
              <a:rPr lang="mn-MN" i="1" dirty="0" smtClean="0">
                <a:latin typeface="Arial Mon" pitchFamily="34" charset="0"/>
              </a:rPr>
              <a:t>“Хурлын </a:t>
            </a:r>
            <a:r>
              <a:rPr lang="mn-MN" i="1" dirty="0">
                <a:latin typeface="Arial Mon" pitchFamily="34" charset="0"/>
              </a:rPr>
              <a:t>үйл ажиллагаа явуулах, шийдвэр гаргахдаа зөвшилцлийн </a:t>
            </a:r>
            <a:r>
              <a:rPr lang="mn-MN" i="1" dirty="0" smtClean="0">
                <a:latin typeface="Arial Mon" pitchFamily="34" charset="0"/>
              </a:rPr>
              <a:t>зарчмаар </a:t>
            </a:r>
            <a:r>
              <a:rPr lang="mn-MN" i="1" dirty="0">
                <a:latin typeface="Arial Mon" pitchFamily="34" charset="0"/>
              </a:rPr>
              <a:t>ажиллана”</a:t>
            </a:r>
            <a:r>
              <a:rPr lang="mn-MN" dirty="0">
                <a:latin typeface="Arial Mon" pitchFamily="34" charset="0"/>
              </a:rPr>
              <a:t> гэж заасан байдаг. </a:t>
            </a:r>
          </a:p>
          <a:p>
            <a:pPr lvl="1"/>
            <a:r>
              <a:rPr lang="mn-MN" dirty="0">
                <a:latin typeface="Arial Mon" pitchFamily="34" charset="0"/>
              </a:rPr>
              <a:t>Түүнчлэн дээрхтэй ижил зорилготой боловч тусгай уулзалтуудыг мөн зохиодог. </a:t>
            </a:r>
            <a:endParaRPr lang="mn-MN" dirty="0" smtClean="0">
              <a:latin typeface="Arial Mon" pitchFamily="34" charset="0"/>
            </a:endParaRPr>
          </a:p>
          <a:p>
            <a:pPr lvl="2"/>
            <a:r>
              <a:rPr lang="mn-MN" dirty="0" smtClean="0">
                <a:latin typeface="Arial Mon" pitchFamily="34" charset="0"/>
              </a:rPr>
              <a:t>Ж: Хямрал мөргөлдөөн, байгалийн гамшигт нэрвэгдсэн улсуудад хандив тусламж </a:t>
            </a:r>
            <a:r>
              <a:rPr lang="mn-MN" dirty="0">
                <a:latin typeface="Arial Mon" pitchFamily="34" charset="0"/>
              </a:rPr>
              <a:t>цуглуулах </a:t>
            </a:r>
            <a:r>
              <a:rPr lang="mn-MN" dirty="0" smtClean="0">
                <a:latin typeface="Arial Mon" pitchFamily="34" charset="0"/>
              </a:rPr>
              <a:t>хурлуудууд</a:t>
            </a:r>
            <a:endParaRPr lang="en-GB" dirty="0">
              <a:latin typeface="Arial Mon" pitchFamily="34" charset="0"/>
            </a:endParaRPr>
          </a:p>
        </p:txBody>
      </p:sp>
      <p:sp>
        <p:nvSpPr>
          <p:cNvPr id="3" name="Title 2"/>
          <p:cNvSpPr>
            <a:spLocks noGrp="1"/>
          </p:cNvSpPr>
          <p:nvPr>
            <p:ph type="title"/>
          </p:nvPr>
        </p:nvSpPr>
        <p:spPr/>
        <p:txBody>
          <a:bodyPr>
            <a:normAutofit/>
          </a:bodyPr>
          <a:lstStyle/>
          <a:p>
            <a:r>
              <a:rPr lang="mn-MN" sz="3200" dirty="0">
                <a:latin typeface="Arial Mon" pitchFamily="34" charset="0"/>
              </a:rPr>
              <a:t>Шийдвэр гаргах</a:t>
            </a:r>
            <a:r>
              <a:rPr lang="en-US" sz="3200" dirty="0">
                <a:latin typeface="Arial Mon" pitchFamily="34" charset="0"/>
              </a:rPr>
              <a:t> </a:t>
            </a:r>
            <a:r>
              <a:rPr lang="mn-MN" sz="3200" dirty="0">
                <a:latin typeface="Arial Mon" pitchFamily="34" charset="0"/>
              </a:rPr>
              <a:t>хэлбэр</a:t>
            </a:r>
            <a:r>
              <a:rPr lang="en-US" sz="3200" dirty="0">
                <a:latin typeface="Arial Mon" pitchFamily="34" charset="0"/>
              </a:rPr>
              <a:t> (</a:t>
            </a:r>
            <a:r>
              <a:rPr lang="mn-MN" sz="3200" dirty="0">
                <a:latin typeface="Arial Mon" pitchFamily="34" charset="0"/>
              </a:rPr>
              <a:t>үргэлжлэл</a:t>
            </a:r>
            <a:r>
              <a:rPr lang="en-US" sz="3200" dirty="0">
                <a:latin typeface="Arial Mon" pitchFamily="34" charset="0"/>
              </a:rPr>
              <a:t>)</a:t>
            </a:r>
            <a:r>
              <a:rPr lang="en-GB" sz="3200" dirty="0" smtClean="0">
                <a:latin typeface="Arial Mon" pitchFamily="34" charset="0"/>
              </a:rPr>
              <a:t/>
            </a:r>
            <a:br>
              <a:rPr lang="en-GB" sz="3200" dirty="0" smtClean="0">
                <a:latin typeface="Arial Mon" pitchFamily="34" charset="0"/>
              </a:rPr>
            </a:br>
            <a:endParaRPr lang="en-GB" sz="3200" dirty="0">
              <a:latin typeface="Arial Mon"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0768"/>
            <a:ext cx="8077200" cy="4602832"/>
          </a:xfrm>
        </p:spPr>
        <p:txBody>
          <a:bodyPr>
            <a:normAutofit fontScale="77500" lnSpcReduction="20000"/>
          </a:bodyPr>
          <a:lstStyle/>
          <a:p>
            <a:r>
              <a:rPr lang="mn-MN" sz="3500" dirty="0">
                <a:latin typeface="Arial" panose="020B0604020202020204" pitchFamily="34" charset="0"/>
                <a:cs typeface="Arial" panose="020B0604020202020204" pitchFamily="34" charset="0"/>
              </a:rPr>
              <a:t>Хоёр талын дипломат ажиллагааг бодвол </a:t>
            </a:r>
            <a:r>
              <a:rPr lang="mn-MN" sz="3500" dirty="0" smtClean="0">
                <a:latin typeface="Arial" panose="020B0604020202020204" pitchFamily="34" charset="0"/>
                <a:cs typeface="Arial" panose="020B0604020202020204" pitchFamily="34" charset="0"/>
              </a:rPr>
              <a:t>олон талт дипломат ажиллагаанд </a:t>
            </a:r>
            <a:r>
              <a:rPr lang="mn-MN" sz="3500" b="1" dirty="0" smtClean="0">
                <a:latin typeface="Arial" panose="020B0604020202020204" pitchFamily="34" charset="0"/>
                <a:cs typeface="Arial" panose="020B0604020202020204" pitchFamily="34" charset="0"/>
              </a:rPr>
              <a:t>илүү олон </a:t>
            </a:r>
            <a:r>
              <a:rPr lang="mn-MN" sz="3500" b="1" dirty="0">
                <a:latin typeface="Arial" panose="020B0604020202020204" pitchFamily="34" charset="0"/>
                <a:cs typeface="Arial" panose="020B0604020202020204" pitchFamily="34" charset="0"/>
              </a:rPr>
              <a:t>төрлийн тактик </a:t>
            </a:r>
            <a:r>
              <a:rPr lang="mn-MN" sz="3500" dirty="0">
                <a:latin typeface="Arial" panose="020B0604020202020204" pitchFamily="34" charset="0"/>
                <a:cs typeface="Arial" panose="020B0604020202020204" pitchFamily="34" charset="0"/>
              </a:rPr>
              <a:t>хэрэглэгддэг. </a:t>
            </a:r>
          </a:p>
          <a:p>
            <a:r>
              <a:rPr lang="mn-MN" sz="3500" dirty="0">
                <a:latin typeface="Arial" panose="020B0604020202020204" pitchFamily="34" charset="0"/>
                <a:cs typeface="Arial" panose="020B0604020202020204" pitchFamily="34" charset="0"/>
              </a:rPr>
              <a:t>Олон улсын хурлын үеэр  өөрийн саналыг батлуулахын хүсч буй төлөөлөгчид </a:t>
            </a:r>
            <a:r>
              <a:rPr lang="mn-MN" sz="3500" dirty="0" smtClean="0">
                <a:latin typeface="Arial" panose="020B0604020202020204" pitchFamily="34" charset="0"/>
                <a:cs typeface="Arial" panose="020B0604020202020204" pitchFamily="34" charset="0"/>
              </a:rPr>
              <a:t>дараах </a:t>
            </a:r>
            <a:r>
              <a:rPr lang="mn-MN" sz="3500" dirty="0">
                <a:latin typeface="Arial" panose="020B0604020202020204" pitchFamily="34" charset="0"/>
                <a:cs typeface="Arial" panose="020B0604020202020204" pitchFamily="34" charset="0"/>
              </a:rPr>
              <a:t>тактикийг хэрэглэх нь элбэг байдаг: </a:t>
            </a:r>
          </a:p>
          <a:p>
            <a:pPr lvl="1"/>
            <a:r>
              <a:rPr lang="mn-MN" sz="3200" dirty="0">
                <a:latin typeface="Arial" panose="020B0604020202020204" pitchFamily="34" charset="0"/>
                <a:cs typeface="Arial" panose="020B0604020202020204" pitchFamily="34" charset="0"/>
              </a:rPr>
              <a:t>Заналхийлэх</a:t>
            </a:r>
          </a:p>
          <a:p>
            <a:pPr lvl="1"/>
            <a:r>
              <a:rPr lang="mn-MN" sz="3200" dirty="0">
                <a:latin typeface="Arial" panose="020B0604020202020204" pitchFamily="34" charset="0"/>
                <a:cs typeface="Arial" panose="020B0604020202020204" pitchFamily="34" charset="0"/>
              </a:rPr>
              <a:t>Сануулах</a:t>
            </a:r>
          </a:p>
          <a:p>
            <a:pPr lvl="1"/>
            <a:r>
              <a:rPr lang="mn-MN" sz="3200" dirty="0">
                <a:latin typeface="Arial" panose="020B0604020202020204" pitchFamily="34" charset="0"/>
                <a:cs typeface="Arial" panose="020B0604020202020204" pitchFamily="34" charset="0"/>
              </a:rPr>
              <a:t>Залилах</a:t>
            </a:r>
          </a:p>
          <a:p>
            <a:pPr lvl="1"/>
            <a:r>
              <a:rPr lang="mn-MN" sz="3200" dirty="0">
                <a:latin typeface="Arial" panose="020B0604020202020204" pitchFamily="34" charset="0"/>
                <a:cs typeface="Arial" panose="020B0604020202020204" pitchFamily="34" charset="0"/>
              </a:rPr>
              <a:t>Урамшуулах  </a:t>
            </a:r>
          </a:p>
          <a:p>
            <a:r>
              <a:rPr lang="mn-MN" sz="3500" dirty="0">
                <a:latin typeface="Arial" panose="020B0604020202020204" pitchFamily="34" charset="0"/>
                <a:cs typeface="Arial" panose="020B0604020202020204" pitchFamily="34" charset="0"/>
              </a:rPr>
              <a:t> Эдгээр тактикийн аль нь ч тухайн саналыг батлуулахад шаардлагатай </a:t>
            </a:r>
            <a:r>
              <a:rPr lang="mn-MN" sz="3500" b="1" dirty="0" smtClean="0">
                <a:latin typeface="Arial" panose="020B0604020202020204" pitchFamily="34" charset="0"/>
                <a:cs typeface="Arial" panose="020B0604020202020204" pitchFamily="34" charset="0"/>
              </a:rPr>
              <a:t>олонхын </a:t>
            </a:r>
            <a:r>
              <a:rPr lang="mn-MN" sz="3500" b="1" dirty="0">
                <a:latin typeface="Arial" panose="020B0604020202020204" pitchFamily="34" charset="0"/>
                <a:cs typeface="Arial" panose="020B0604020202020204" pitchFamily="34" charset="0"/>
              </a:rPr>
              <a:t>дэмжлэгийг </a:t>
            </a:r>
            <a:r>
              <a:rPr lang="mn-MN" sz="3500" dirty="0">
                <a:latin typeface="Arial" panose="020B0604020202020204" pitchFamily="34" charset="0"/>
                <a:cs typeface="Arial" panose="020B0604020202020204" pitchFamily="34" charset="0"/>
              </a:rPr>
              <a:t>авахад  чиглэх ёстой. </a:t>
            </a:r>
          </a:p>
          <a:p>
            <a:pPr marL="0" indent="0">
              <a:buNone/>
            </a:pPr>
            <a:endParaRPr lang="fr-FR" sz="35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67544" y="332656"/>
            <a:ext cx="7467600" cy="1143000"/>
          </a:xfrm>
        </p:spPr>
        <p:txBody>
          <a:bodyPr>
            <a:noAutofit/>
          </a:bodyPr>
          <a:lstStyle/>
          <a:p>
            <a:r>
              <a:rPr lang="mn-MN" sz="2800" b="1" dirty="0">
                <a:latin typeface="Arial" panose="020B0604020202020204" pitchFamily="34" charset="0"/>
                <a:cs typeface="Arial" panose="020B0604020202020204" pitchFamily="34" charset="0"/>
              </a:rPr>
              <a:t>ХУРЛЫН ДИПЛОМАТ АЖИЛЛАГААНД  ХЭРЭГЛЭГДДЭГ  ТАКТИК</a:t>
            </a:r>
            <a:r>
              <a:rPr lang="fr-FR" sz="2800" b="1" dirty="0" smtClean="0">
                <a:latin typeface="Arial" panose="020B0604020202020204" pitchFamily="34" charset="0"/>
                <a:cs typeface="Arial" panose="020B0604020202020204" pitchFamily="34" charset="0"/>
              </a:rPr>
              <a:t/>
            </a:r>
            <a:br>
              <a:rPr lang="fr-FR" sz="2800" b="1" dirty="0" smtClean="0">
                <a:latin typeface="Arial" panose="020B0604020202020204" pitchFamily="34" charset="0"/>
                <a:cs typeface="Arial" panose="020B0604020202020204" pitchFamily="34" charset="0"/>
              </a:rPr>
            </a:br>
            <a:endParaRPr lang="fr-FR" sz="2800"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869" y="3200400"/>
            <a:ext cx="2514600" cy="140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36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10600" cy="5410200"/>
          </a:xfrm>
        </p:spPr>
        <p:txBody>
          <a:bodyPr>
            <a:normAutofit fontScale="85000" lnSpcReduction="20000"/>
          </a:bodyPr>
          <a:lstStyle/>
          <a:p>
            <a:endParaRPr lang="en-US" dirty="0" smtClean="0">
              <a:latin typeface="Arial" panose="020B0604020202020204" pitchFamily="34" charset="0"/>
              <a:cs typeface="Arial" panose="020B0604020202020204" pitchFamily="34" charset="0"/>
            </a:endParaRPr>
          </a:p>
          <a:p>
            <a:r>
              <a:rPr lang="mn-MN" dirty="0" smtClean="0">
                <a:latin typeface="Arial" panose="020B0604020202020204" pitchFamily="34" charset="0"/>
                <a:cs typeface="Arial" panose="020B0604020202020204" pitchFamily="34" charset="0"/>
              </a:rPr>
              <a:t>Саналыг </a:t>
            </a:r>
            <a:r>
              <a:rPr lang="mn-MN" dirty="0">
                <a:latin typeface="Arial" panose="020B0604020202020204" pitchFamily="34" charset="0"/>
                <a:cs typeface="Arial" panose="020B0604020202020204" pitchFamily="34" charset="0"/>
              </a:rPr>
              <a:t>гаргагчид түүнийгээ батлуулах нэг зорилготой байдаг бол саналыг эсэргүүцэгчид түүнийг хэрэгсэхгүй болгох, хойшлуулах  гэсэн хоёр зорилготой байдаг. Хэрэглэгдэж болох тактикуудыг </a:t>
            </a:r>
            <a:r>
              <a:rPr lang="mn-MN" dirty="0" smtClean="0">
                <a:latin typeface="Arial" panose="020B0604020202020204" pitchFamily="34" charset="0"/>
                <a:cs typeface="Arial" panose="020B0604020202020204" pitchFamily="34" charset="0"/>
              </a:rPr>
              <a:t>дурдвал:</a:t>
            </a:r>
          </a:p>
          <a:p>
            <a:pPr marL="624078" indent="-514350">
              <a:buFont typeface="+mj-lt"/>
              <a:buAutoNum type="arabicPeriod"/>
            </a:pPr>
            <a:r>
              <a:rPr lang="mn-MN" b="1" dirty="0" smtClean="0">
                <a:latin typeface="Arial" panose="020B0604020202020204" pitchFamily="34" charset="0"/>
                <a:cs typeface="Arial" panose="020B0604020202020204" pitchFamily="34" charset="0"/>
              </a:rPr>
              <a:t>Ухаалаг </a:t>
            </a:r>
            <a:r>
              <a:rPr lang="mn-MN" b="1" dirty="0">
                <a:latin typeface="Arial" panose="020B0604020202020204" pitchFamily="34" charset="0"/>
                <a:cs typeface="Arial" panose="020B0604020202020204" pitchFamily="34" charset="0"/>
              </a:rPr>
              <a:t>баримт нотолгоо</a:t>
            </a:r>
            <a:r>
              <a:rPr lang="mn-MN"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Ихэнх </a:t>
            </a:r>
            <a:r>
              <a:rPr lang="mn-MN" dirty="0">
                <a:latin typeface="Arial" panose="020B0604020202020204" pitchFamily="34" charset="0"/>
                <a:cs typeface="Arial" panose="020B0604020202020204" pitchFamily="34" charset="0"/>
              </a:rPr>
              <a:t>санал хэр зэрэг ухаалаг баримт нотолгоонд үндэслэсэн гэдгээсээ хамааран батлагдах эсэх нь шийдэгддэг. Санал гаргагчид уг санал яг цагаа олсон, хэрэгтэй зүйл гэдгийг нотлон харуулах ёстой бөгөөд саналаа </a:t>
            </a:r>
            <a:r>
              <a:rPr lang="mn-MN" dirty="0" smtClean="0">
                <a:latin typeface="Arial" panose="020B0604020202020204" pitchFamily="34" charset="0"/>
                <a:cs typeface="Arial" panose="020B0604020202020204" pitchFamily="34" charset="0"/>
              </a:rPr>
              <a:t>дэмжүүлэхийн </a:t>
            </a:r>
            <a:r>
              <a:rPr lang="mn-MN" dirty="0">
                <a:latin typeface="Arial" panose="020B0604020202020204" pitchFamily="34" charset="0"/>
                <a:cs typeface="Arial" panose="020B0604020202020204" pitchFamily="34" charset="0"/>
              </a:rPr>
              <a:t>тулд аливаа сүрдүүлэг, дарамт шахалт, урамшууллыг хэрэглэх ёсгүй.  </a:t>
            </a:r>
            <a:endParaRPr lang="mn-MN" dirty="0" smtClean="0">
              <a:latin typeface="Arial" panose="020B0604020202020204" pitchFamily="34" charset="0"/>
              <a:cs typeface="Arial" panose="020B0604020202020204" pitchFamily="34" charset="0"/>
            </a:endParaRPr>
          </a:p>
          <a:p>
            <a:pPr marL="624078" indent="-514350">
              <a:buFont typeface="+mj-lt"/>
              <a:buAutoNum type="arabicPeriod"/>
            </a:pPr>
            <a:r>
              <a:rPr lang="mn-MN" b="1" dirty="0" smtClean="0">
                <a:latin typeface="Arial" panose="020B0604020202020204" pitchFamily="34" charset="0"/>
                <a:cs typeface="Arial" panose="020B0604020202020204" pitchFamily="34" charset="0"/>
              </a:rPr>
              <a:t>Амлалт</a:t>
            </a:r>
            <a:r>
              <a:rPr lang="mn-MN" b="1" dirty="0">
                <a:latin typeface="Arial" panose="020B0604020202020204" pitchFamily="34" charset="0"/>
                <a:cs typeface="Arial" panose="020B0604020202020204" pitchFamily="34" charset="0"/>
              </a:rPr>
              <a:t>.</a:t>
            </a:r>
            <a:r>
              <a:rPr lang="mn-MN" dirty="0">
                <a:latin typeface="Arial" panose="020B0604020202020204" pitchFamily="34" charset="0"/>
                <a:cs typeface="Arial" panose="020B0604020202020204" pitchFamily="34" charset="0"/>
              </a:rPr>
              <a:t> Тухайн төлөөлөгч бусад төлөөлөгчдөд ямарваа нэг зүйл амласнаар саналаа дэмжүүлж болно. </a:t>
            </a:r>
            <a:endParaRPr lang="en-US" dirty="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Том </a:t>
            </a:r>
            <a:r>
              <a:rPr lang="mn-MN" dirty="0">
                <a:latin typeface="Arial" panose="020B0604020202020204" pitchFamily="34" charset="0"/>
                <a:cs typeface="Arial" panose="020B0604020202020204" pitchFamily="34" charset="0"/>
              </a:rPr>
              <a:t>улсууд буурай улсад эдийн засгийн болон санхүүгийн дэмжлэг үзүүлэхийг амлаж, дэмжлэгийг нь авч болно. Мөн сонгуулийн компанийн үеэр бие биеийгээ дэмжихээ харилцан </a:t>
            </a:r>
            <a:r>
              <a:rPr lang="mn-MN" dirty="0" smtClean="0">
                <a:latin typeface="Arial" panose="020B0604020202020204" pitchFamily="34" charset="0"/>
                <a:cs typeface="Arial" panose="020B0604020202020204" pitchFamily="34" charset="0"/>
              </a:rPr>
              <a:t>амлаж </a:t>
            </a:r>
            <a:r>
              <a:rPr lang="mn-MN" dirty="0">
                <a:latin typeface="Arial" panose="020B0604020202020204" pitchFamily="34" charset="0"/>
                <a:cs typeface="Arial" panose="020B0604020202020204" pitchFamily="34" charset="0"/>
              </a:rPr>
              <a:t>болно.</a:t>
            </a:r>
          </a:p>
          <a:p>
            <a:endParaRPr lang="fr-FR"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81000" y="-940934"/>
            <a:ext cx="7467600" cy="910454"/>
          </a:xfrm>
        </p:spPr>
        <p:txBody>
          <a:bodyPr>
            <a:normAutofit fontScale="90000"/>
          </a:bodyPr>
          <a:lstStyle/>
          <a:p>
            <a:pPr lvl="0"/>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en-US" sz="2400" b="1" dirty="0" smtClean="0">
                <a:latin typeface="Times New Roman Mon" pitchFamily="18" charset="0"/>
              </a:rPr>
              <a:t/>
            </a:r>
            <a:br>
              <a:rPr lang="en-US" sz="2400" b="1" dirty="0" smtClean="0">
                <a:latin typeface="Times New Roman Mon" pitchFamily="18" charset="0"/>
              </a:rPr>
            </a:br>
            <a:r>
              <a:rPr lang="fr-FR" sz="2400" dirty="0" smtClean="0">
                <a:latin typeface="Times New Roman Mon" pitchFamily="18" charset="0"/>
              </a:rPr>
              <a:t/>
            </a:r>
            <a:br>
              <a:rPr lang="fr-FR" sz="2400" dirty="0" smtClean="0">
                <a:latin typeface="Times New Roman Mon" pitchFamily="18" charset="0"/>
              </a:rPr>
            </a:br>
            <a:r>
              <a:rPr lang="mn-MN" sz="3100" b="1" dirty="0" smtClean="0">
                <a:latin typeface="Arial" panose="020B0604020202020204" pitchFamily="34" charset="0"/>
                <a:cs typeface="Arial" panose="020B0604020202020204" pitchFamily="34" charset="0"/>
              </a:rPr>
              <a:t>Аливаа </a:t>
            </a:r>
            <a:r>
              <a:rPr lang="mn-MN" sz="3100" b="1" dirty="0">
                <a:latin typeface="Arial" panose="020B0604020202020204" pitchFamily="34" charset="0"/>
                <a:cs typeface="Arial" panose="020B0604020202020204" pitchFamily="34" charset="0"/>
              </a:rPr>
              <a:t>саналыг батлуулах буюу </a:t>
            </a:r>
            <a:r>
              <a:rPr lang="mn-MN" sz="3100" b="1" dirty="0" smtClean="0">
                <a:latin typeface="Arial" panose="020B0604020202020204" pitchFamily="34" charset="0"/>
                <a:cs typeface="Arial" panose="020B0604020202020204" pitchFamily="34" charset="0"/>
              </a:rPr>
              <a:t>эсэргүүцэхэд </a:t>
            </a:r>
            <a:r>
              <a:rPr lang="mn-MN" sz="3100" b="1" dirty="0">
                <a:latin typeface="Arial" panose="020B0604020202020204" pitchFamily="34" charset="0"/>
                <a:cs typeface="Arial" panose="020B0604020202020204" pitchFamily="34" charset="0"/>
              </a:rPr>
              <a:t>хэрэглэх тактик</a:t>
            </a:r>
            <a:endParaRPr lang="fr-FR" sz="3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094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47800"/>
            <a:ext cx="8583488" cy="5054752"/>
          </a:xfrm>
        </p:spPr>
        <p:txBody>
          <a:bodyPr>
            <a:normAutofit fontScale="92500" lnSpcReduction="10000"/>
          </a:bodyPr>
          <a:lstStyle/>
          <a:p>
            <a:pPr marL="624078" indent="-514350">
              <a:buFont typeface="+mj-lt"/>
              <a:buAutoNum type="arabicPeriod" startAt="3"/>
            </a:pPr>
            <a:r>
              <a:rPr lang="mn-MN" b="1" dirty="0">
                <a:latin typeface="Arial" panose="020B0604020202020204" pitchFamily="34" charset="0"/>
                <a:cs typeface="Arial" panose="020B0604020202020204" pitchFamily="34" charset="0"/>
              </a:rPr>
              <a:t>Илүүг шаардах ба дутууг санал болгох </a:t>
            </a:r>
            <a:r>
              <a:rPr lang="mn-MN" dirty="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over-</a:t>
            </a:r>
            <a:r>
              <a:rPr lang="fr-FR" dirty="0" err="1">
                <a:latin typeface="Arial" panose="020B0604020202020204" pitchFamily="34" charset="0"/>
                <a:cs typeface="Arial" panose="020B0604020202020204" pitchFamily="34" charset="0"/>
              </a:rPr>
              <a:t>asking</a:t>
            </a:r>
            <a:r>
              <a:rPr lang="fr-FR" dirty="0">
                <a:latin typeface="Arial" panose="020B0604020202020204" pitchFamily="34" charset="0"/>
                <a:cs typeface="Arial" panose="020B0604020202020204" pitchFamily="34" charset="0"/>
              </a:rPr>
              <a:t> or </a:t>
            </a:r>
            <a:r>
              <a:rPr lang="fr-FR" dirty="0" err="1">
                <a:latin typeface="Arial" panose="020B0604020202020204" pitchFamily="34" charset="0"/>
                <a:cs typeface="Arial" panose="020B0604020202020204" pitchFamily="34" charset="0"/>
              </a:rPr>
              <a:t>under-offering</a:t>
            </a:r>
            <a:r>
              <a:rPr lang="fr-FR" dirty="0">
                <a:latin typeface="Arial" panose="020B0604020202020204" pitchFamily="34" charset="0"/>
                <a:cs typeface="Arial" panose="020B0604020202020204" pitchFamily="34" charset="0"/>
              </a:rPr>
              <a:t>). </a:t>
            </a:r>
            <a:endParaRPr lang="mn-MN" dirty="0" smtClean="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Хэлэлцээний үед нэг </a:t>
            </a:r>
            <a:r>
              <a:rPr lang="mn-MN" dirty="0">
                <a:latin typeface="Arial" panose="020B0604020202020204" pitchFamily="34" charset="0"/>
                <a:cs typeface="Arial" panose="020B0604020202020204" pitchFamily="34" charset="0"/>
              </a:rPr>
              <a:t>тал нь нөгөө талаасаа хэт их зүйл шаардаад, эсрэг талаа өөрийнх нь хүссэн хэмжээнд нь хүртэл буулт хийнэ гэж </a:t>
            </a:r>
            <a:r>
              <a:rPr lang="mn-MN" dirty="0" smtClean="0">
                <a:latin typeface="Arial" panose="020B0604020202020204" pitchFamily="34" charset="0"/>
                <a:cs typeface="Arial" panose="020B0604020202020204" pitchFamily="34" charset="0"/>
              </a:rPr>
              <a:t>найдах. Эсвэл аливаа </a:t>
            </a:r>
            <a:r>
              <a:rPr lang="mn-MN" dirty="0">
                <a:latin typeface="Arial" panose="020B0604020202020204" pitchFamily="34" charset="0"/>
                <a:cs typeface="Arial" panose="020B0604020202020204" pitchFamily="34" charset="0"/>
              </a:rPr>
              <a:t>зүйлийг санал болгож байгаа тал эцсийн бүлэгт хүлээн зөвшөөрч болох </a:t>
            </a:r>
            <a:r>
              <a:rPr lang="mn-MN" dirty="0" smtClean="0">
                <a:latin typeface="Arial" panose="020B0604020202020204" pitchFamily="34" charset="0"/>
                <a:cs typeface="Arial" panose="020B0604020202020204" pitchFamily="34" charset="0"/>
              </a:rPr>
              <a:t>зүйлтэйгээ  </a:t>
            </a:r>
            <a:r>
              <a:rPr lang="mn-MN" dirty="0">
                <a:latin typeface="Arial" panose="020B0604020202020204" pitchFamily="34" charset="0"/>
                <a:cs typeface="Arial" panose="020B0604020202020204" pitchFamily="34" charset="0"/>
              </a:rPr>
              <a:t>харьцуулахад маш өчүүхэн зүйлийг </a:t>
            </a:r>
            <a:r>
              <a:rPr lang="mn-MN" dirty="0" smtClean="0">
                <a:latin typeface="Arial" panose="020B0604020202020204" pitchFamily="34" charset="0"/>
                <a:cs typeface="Arial" panose="020B0604020202020204" pitchFamily="34" charset="0"/>
              </a:rPr>
              <a:t>эхэлж </a:t>
            </a:r>
            <a:r>
              <a:rPr lang="mn-MN" dirty="0">
                <a:latin typeface="Arial" panose="020B0604020202020204" pitchFamily="34" charset="0"/>
                <a:cs typeface="Arial" panose="020B0604020202020204" pitchFamily="34" charset="0"/>
              </a:rPr>
              <a:t>санал болгодог. </a:t>
            </a:r>
            <a:endParaRPr lang="mn-MN" dirty="0" smtClean="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Олон </a:t>
            </a:r>
            <a:r>
              <a:rPr lang="mn-MN" dirty="0">
                <a:latin typeface="Arial" panose="020B0604020202020204" pitchFamily="34" charset="0"/>
                <a:cs typeface="Arial" panose="020B0604020202020204" pitchFamily="34" charset="0"/>
              </a:rPr>
              <a:t>талт хэлэлцээний үед бүлгүүдийн хооронд энэ үзэгдэл мөн ажиглагддаг. </a:t>
            </a:r>
            <a:endParaRPr lang="en-US" dirty="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Нөгөө </a:t>
            </a:r>
            <a:r>
              <a:rPr lang="mn-MN" dirty="0">
                <a:latin typeface="Arial" panose="020B0604020202020204" pitchFamily="34" charset="0"/>
                <a:cs typeface="Arial" panose="020B0604020202020204" pitchFamily="34" charset="0"/>
              </a:rPr>
              <a:t>бүлгийнхээ хүлээж </a:t>
            </a:r>
            <a:r>
              <a:rPr lang="mn-MN" dirty="0" smtClean="0">
                <a:latin typeface="Arial" panose="020B0604020202020204" pitchFamily="34" charset="0"/>
                <a:cs typeface="Arial" panose="020B0604020202020204" pitchFamily="34" charset="0"/>
              </a:rPr>
              <a:t>авах боломжгүй үг </a:t>
            </a:r>
            <a:r>
              <a:rPr lang="mn-MN" dirty="0">
                <a:latin typeface="Arial" panose="020B0604020202020204" pitchFamily="34" charset="0"/>
                <a:cs typeface="Arial" panose="020B0604020202020204" pitchFamily="34" charset="0"/>
              </a:rPr>
              <a:t>хэллэгийг зориудаар саналынхаа текстэнд оруулдаг ба тэдгээр зүй бус үгийг авч хаяхдаа буулт хийж буй мэт дүр эсгэдэг. </a:t>
            </a:r>
            <a:r>
              <a:rPr lang="mn-MN" b="1"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over </a:t>
            </a:r>
            <a:r>
              <a:rPr lang="fr-FR" b="1" dirty="0" err="1">
                <a:latin typeface="Arial" panose="020B0604020202020204" pitchFamily="34" charset="0"/>
                <a:cs typeface="Arial" panose="020B0604020202020204" pitchFamily="34" charset="0"/>
              </a:rPr>
              <a:t>asking</a:t>
            </a:r>
            <a:r>
              <a:rPr lang="fr-FR" b="1" dirty="0">
                <a:latin typeface="Arial" panose="020B0604020202020204" pitchFamily="34" charset="0"/>
                <a:cs typeface="Arial" panose="020B0604020202020204" pitchFamily="34" charset="0"/>
              </a:rPr>
              <a:t>). </a:t>
            </a:r>
            <a:endParaRPr lang="mn-MN" b="1" dirty="0" smtClean="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Харин </a:t>
            </a:r>
            <a:r>
              <a:rPr lang="fr-FR" b="1" dirty="0" err="1">
                <a:latin typeface="Arial" panose="020B0604020202020204" pitchFamily="34" charset="0"/>
                <a:cs typeface="Arial" panose="020B0604020202020204" pitchFamily="34" charset="0"/>
              </a:rPr>
              <a:t>under-offering</a:t>
            </a:r>
            <a:r>
              <a:rPr lang="fr-FR" dirty="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 жишээ </a:t>
            </a:r>
            <a:r>
              <a:rPr lang="mn-MN" dirty="0">
                <a:latin typeface="Arial" panose="020B0604020202020204" pitchFamily="34" charset="0"/>
                <a:cs typeface="Arial" panose="020B0604020202020204" pitchFamily="34" charset="0"/>
              </a:rPr>
              <a:t>гэвэл зориудаар зарим үг хэллэгийг текстээс хасч, дараа нь заримыг нь буцаагаад оруулах зорилго тавьдаг.</a:t>
            </a:r>
          </a:p>
          <a:p>
            <a:endParaRPr lang="fr-FR"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274638"/>
            <a:ext cx="7931224" cy="1143000"/>
          </a:xfrm>
        </p:spPr>
        <p:txBody>
          <a:bodyPr>
            <a:normAutofit/>
          </a:bodyPr>
          <a:lstStyle/>
          <a:p>
            <a:r>
              <a:rPr lang="mn-MN" sz="2400" b="1" dirty="0">
                <a:latin typeface="Arial" panose="020B0604020202020204" pitchFamily="34" charset="0"/>
                <a:cs typeface="Arial" panose="020B0604020202020204" pitchFamily="34" charset="0"/>
              </a:rPr>
              <a:t>Аливаа саналыг батлуулах буюу </a:t>
            </a:r>
            <a:r>
              <a:rPr lang="mn-MN" sz="2400" b="1" dirty="0" smtClean="0">
                <a:latin typeface="Arial" panose="020B0604020202020204" pitchFamily="34" charset="0"/>
                <a:cs typeface="Arial" panose="020B0604020202020204" pitchFamily="34" charset="0"/>
              </a:rPr>
              <a:t>эсэргүүцэхэд </a:t>
            </a:r>
            <a:r>
              <a:rPr lang="mn-MN" sz="2400" b="1" dirty="0">
                <a:latin typeface="Arial" panose="020B0604020202020204" pitchFamily="34" charset="0"/>
                <a:cs typeface="Arial" panose="020B0604020202020204" pitchFamily="34" charset="0"/>
              </a:rPr>
              <a:t>хэрэглэх тактик</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310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6800"/>
            <a:ext cx="8839200" cy="5257800"/>
          </a:xfrm>
        </p:spPr>
        <p:txBody>
          <a:bodyPr>
            <a:normAutofit fontScale="55000" lnSpcReduction="20000"/>
          </a:bodyPr>
          <a:lstStyle/>
          <a:p>
            <a:r>
              <a:rPr lang="mn-MN" sz="2800" b="1" dirty="0" smtClean="0"/>
              <a:t>Олон улсын хурлын шийдвэр гаргалт </a:t>
            </a:r>
          </a:p>
          <a:p>
            <a:r>
              <a:rPr lang="mn-MN" dirty="0"/>
              <a:t>Тогтоолын төслийн бүтэц</a:t>
            </a:r>
            <a:endParaRPr lang="en-US" dirty="0"/>
          </a:p>
          <a:p>
            <a:r>
              <a:rPr lang="mn-MN" dirty="0"/>
              <a:t>Тогтоолын төсөл батлах үе шат</a:t>
            </a:r>
            <a:endParaRPr lang="en-US" dirty="0"/>
          </a:p>
          <a:p>
            <a:r>
              <a:rPr lang="mn-MN" dirty="0"/>
              <a:t>Хэлэлцүүлэг</a:t>
            </a:r>
            <a:endParaRPr lang="en-US" dirty="0"/>
          </a:p>
          <a:p>
            <a:r>
              <a:rPr lang="mn-MN" dirty="0"/>
              <a:t>Шийдвэр гаргах хэлбэр</a:t>
            </a:r>
            <a:endParaRPr lang="en-US" dirty="0"/>
          </a:p>
          <a:p>
            <a:r>
              <a:rPr lang="mn-MN" b="1" dirty="0"/>
              <a:t>Хурлын дипломат ажиллагаанд  хэрэглэгддэг  тактик</a:t>
            </a:r>
            <a:endParaRPr lang="en-US" b="1" dirty="0"/>
          </a:p>
          <a:p>
            <a:r>
              <a:rPr lang="mn-MN" dirty="0"/>
              <a:t>Аливаа саналыг батлуулах буюу эсэргүүцэхэд хэрэглэх тактик</a:t>
            </a:r>
            <a:endParaRPr lang="en-US" dirty="0"/>
          </a:p>
          <a:p>
            <a:r>
              <a:rPr lang="mn-MN" dirty="0"/>
              <a:t>Сануулга ба сүрдүүлэг</a:t>
            </a:r>
            <a:endParaRPr lang="en-US" dirty="0"/>
          </a:p>
          <a:p>
            <a:r>
              <a:rPr lang="mn-MN" dirty="0"/>
              <a:t>Сануулга, сүрдүүлгийн хэлбэр</a:t>
            </a:r>
            <a:endParaRPr lang="en-US" dirty="0"/>
          </a:p>
          <a:p>
            <a:r>
              <a:rPr lang="mn-MN" dirty="0"/>
              <a:t>Саналыг эсэргүүцэх бусад тактик</a:t>
            </a:r>
            <a:endParaRPr lang="en-US" dirty="0"/>
          </a:p>
          <a:p>
            <a:r>
              <a:rPr lang="mn-MN" dirty="0"/>
              <a:t>Хэлэлцээг хөнгөвчлөх арга хэрэгсэл</a:t>
            </a:r>
            <a:endParaRPr lang="en-US" dirty="0"/>
          </a:p>
          <a:p>
            <a:r>
              <a:rPr lang="mn-MN" b="1" dirty="0"/>
              <a:t>Хурлын дипломат ажиллагааны </a:t>
            </a:r>
            <a:r>
              <a:rPr lang="en-US" b="1" dirty="0"/>
              <a:t/>
            </a:r>
            <a:br>
              <a:rPr lang="en-US" b="1" dirty="0"/>
            </a:br>
            <a:r>
              <a:rPr lang="mn-MN" b="1" dirty="0"/>
              <a:t>үг хэллэг</a:t>
            </a:r>
            <a:endParaRPr lang="en-US" b="1" dirty="0"/>
          </a:p>
          <a:p>
            <a:r>
              <a:rPr lang="mn-MN" b="1" dirty="0"/>
              <a:t>Хэлэлцээ гэж юу вэ?</a:t>
            </a:r>
            <a:endParaRPr lang="en-US" b="1" dirty="0"/>
          </a:p>
          <a:p>
            <a:r>
              <a:rPr lang="mn-MN" dirty="0"/>
              <a:t>Хэлэлцээнд оролцогч талууд</a:t>
            </a:r>
            <a:endParaRPr lang="en-US" dirty="0"/>
          </a:p>
          <a:p>
            <a:r>
              <a:rPr lang="mn-MN" dirty="0"/>
              <a:t>Хэлэлцээний хэв шинж</a:t>
            </a:r>
            <a:endParaRPr lang="en-US" dirty="0"/>
          </a:p>
          <a:p>
            <a:r>
              <a:rPr lang="mn-MN" dirty="0"/>
              <a:t>Хэлэлцээг бэлтгэх ба төлөвлөх</a:t>
            </a:r>
            <a:endParaRPr lang="en-US" dirty="0"/>
          </a:p>
          <a:p>
            <a:r>
              <a:rPr lang="mn-MN" dirty="0"/>
              <a:t>Наймаалцах стратеги</a:t>
            </a:r>
            <a:br>
              <a:rPr lang="mn-MN" dirty="0"/>
            </a:br>
            <a:r>
              <a:rPr lang="mn-MN" dirty="0"/>
              <a:t>Хэлэлцээнээс өөр хувилбар</a:t>
            </a:r>
            <a:endParaRPr lang="en-US" dirty="0"/>
          </a:p>
          <a:p>
            <a:r>
              <a:rPr lang="mn-MN" dirty="0"/>
              <a:t>Хэлэлцээнд баримтлах арга барил</a:t>
            </a:r>
            <a:endParaRPr lang="en-US" dirty="0"/>
          </a:p>
          <a:p>
            <a:r>
              <a:rPr lang="mn-MN" dirty="0"/>
              <a:t>“Хэцүү” хэв шинжийн хүмүүс</a:t>
            </a:r>
            <a:endParaRPr lang="en-US" dirty="0"/>
          </a:p>
          <a:p>
            <a:r>
              <a:rPr lang="mn-MN" dirty="0"/>
              <a:t>“Хэцүү” хүмүүстэй хэлэлцээ хийхэд баримтлах </a:t>
            </a:r>
            <a:r>
              <a:rPr lang="fr-FR" dirty="0"/>
              <a:t>William </a:t>
            </a:r>
            <a:r>
              <a:rPr lang="fr-FR" dirty="0" err="1"/>
              <a:t>Ury</a:t>
            </a:r>
            <a:r>
              <a:rPr lang="mn-MN" dirty="0"/>
              <a:t>-гийн стратеги</a:t>
            </a:r>
            <a:endParaRPr lang="en-US" dirty="0" smtClean="0"/>
          </a:p>
          <a:p>
            <a:endParaRPr lang="mn-MN" dirty="0" smtClean="0">
              <a:latin typeface="Arial Mon" pitchFamily="34" charset="0"/>
            </a:endParaRPr>
          </a:p>
          <a:p>
            <a:endParaRPr lang="en-US" dirty="0"/>
          </a:p>
        </p:txBody>
      </p:sp>
      <p:sp>
        <p:nvSpPr>
          <p:cNvPr id="3" name="Title 2"/>
          <p:cNvSpPr>
            <a:spLocks noGrp="1"/>
          </p:cNvSpPr>
          <p:nvPr>
            <p:ph type="title"/>
          </p:nvPr>
        </p:nvSpPr>
        <p:spPr>
          <a:xfrm>
            <a:off x="457200" y="274638"/>
            <a:ext cx="8229600" cy="868362"/>
          </a:xfrm>
        </p:spPr>
        <p:txBody>
          <a:bodyPr>
            <a:normAutofit/>
          </a:bodyPr>
          <a:lstStyle/>
          <a:p>
            <a:r>
              <a:rPr lang="mn-MN" sz="3200" dirty="0" smtClean="0"/>
              <a:t>Агуулга</a:t>
            </a:r>
            <a:endParaRPr lang="en-US" sz="3200" dirty="0"/>
          </a:p>
        </p:txBody>
      </p:sp>
    </p:spTree>
    <p:extLst>
      <p:ext uri="{BB962C8B-B14F-4D97-AF65-F5344CB8AC3E}">
        <p14:creationId xmlns:p14="http://schemas.microsoft.com/office/powerpoint/2010/main" val="177832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505472"/>
          </a:xfrm>
        </p:spPr>
        <p:txBody>
          <a:bodyPr>
            <a:normAutofit fontScale="85000" lnSpcReduction="10000"/>
          </a:bodyPr>
          <a:lstStyle/>
          <a:p>
            <a:r>
              <a:rPr lang="mn-MN" dirty="0">
                <a:latin typeface="Arial" panose="020B0604020202020204" pitchFamily="34" charset="0"/>
                <a:cs typeface="Arial" panose="020B0604020202020204" pitchFamily="34" charset="0"/>
              </a:rPr>
              <a:t>Хоёр талт дипломат ажиллагаанд </a:t>
            </a:r>
            <a:r>
              <a:rPr lang="mn-MN" dirty="0" smtClean="0">
                <a:latin typeface="Arial" panose="020B0604020202020204" pitchFamily="34" charset="0"/>
                <a:cs typeface="Arial" panose="020B0604020202020204" pitchFamily="34" charset="0"/>
              </a:rPr>
              <a:t>ерөнхийдөө </a:t>
            </a:r>
            <a:r>
              <a:rPr lang="mn-MN" sz="2800" dirty="0" smtClean="0">
                <a:latin typeface="Arial" panose="020B0604020202020204" pitchFamily="34" charset="0"/>
                <a:cs typeface="Arial" panose="020B0604020202020204" pitchFamily="34" charset="0"/>
              </a:rPr>
              <a:t>сануулга</a:t>
            </a:r>
            <a:r>
              <a:rPr lang="en-US" sz="2800" dirty="0" smtClean="0">
                <a:latin typeface="Arial" panose="020B0604020202020204" pitchFamily="34" charset="0"/>
                <a:cs typeface="Arial" panose="020B0604020202020204" pitchFamily="34" charset="0"/>
              </a:rPr>
              <a:t> </a:t>
            </a:r>
            <a:r>
              <a:rPr lang="mn-MN" sz="2800" dirty="0">
                <a:latin typeface="Arial" panose="020B0604020202020204" pitchFamily="34" charset="0"/>
                <a:cs typeface="Arial" panose="020B0604020202020204" pitchFamily="34" charset="0"/>
              </a:rPr>
              <a:t>ба </a:t>
            </a:r>
            <a:r>
              <a:rPr lang="mn-MN" sz="2800" dirty="0" smtClean="0">
                <a:latin typeface="Arial" panose="020B0604020202020204" pitchFamily="34" charset="0"/>
                <a:cs typeface="Arial" panose="020B0604020202020204" pitchFamily="34" charset="0"/>
              </a:rPr>
              <a:t>сүрдүүлэг</a:t>
            </a:r>
            <a:r>
              <a:rPr lang="mn-MN" dirty="0" smtClean="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ба сануулгыг нууц байдлаар хэрэглэдэг</a:t>
            </a:r>
            <a:r>
              <a:rPr lang="mn-MN" dirty="0" smtClean="0">
                <a:latin typeface="Arial" panose="020B0604020202020204" pitchFamily="34" charset="0"/>
                <a:cs typeface="Arial" panose="020B0604020202020204" pitchFamily="34" charset="0"/>
              </a:rPr>
              <a:t>..  </a:t>
            </a:r>
            <a:endParaRPr lang="mn-MN" dirty="0">
              <a:latin typeface="Arial" panose="020B0604020202020204" pitchFamily="34" charset="0"/>
              <a:cs typeface="Arial" panose="020B0604020202020204" pitchFamily="34" charset="0"/>
            </a:endParaRPr>
          </a:p>
          <a:p>
            <a:r>
              <a:rPr lang="mn-MN" dirty="0" smtClean="0">
                <a:latin typeface="Arial" panose="020B0604020202020204" pitchFamily="34" charset="0"/>
                <a:cs typeface="Arial" panose="020B0604020202020204" pitchFamily="34" charset="0"/>
              </a:rPr>
              <a:t>Харин </a:t>
            </a:r>
            <a:r>
              <a:rPr lang="mn-MN" b="1" dirty="0" smtClean="0">
                <a:latin typeface="Arial" panose="020B0604020202020204" pitchFamily="34" charset="0"/>
                <a:cs typeface="Arial" panose="020B0604020202020204" pitchFamily="34" charset="0"/>
              </a:rPr>
              <a:t>ХДА-нд </a:t>
            </a:r>
            <a:r>
              <a:rPr lang="mn-MN" b="1" dirty="0">
                <a:latin typeface="Arial" panose="020B0604020202020204" pitchFamily="34" charset="0"/>
                <a:cs typeface="Arial" panose="020B0604020202020204" pitchFamily="34" charset="0"/>
              </a:rPr>
              <a:t>сүрдүүлэг </a:t>
            </a:r>
            <a:r>
              <a:rPr lang="mn-MN" b="1" dirty="0" smtClean="0">
                <a:latin typeface="Arial" panose="020B0604020202020204" pitchFamily="34" charset="0"/>
                <a:cs typeface="Arial" panose="020B0604020202020204" pitchFamily="34" charset="0"/>
              </a:rPr>
              <a:t>ба сануулгыг </a:t>
            </a:r>
            <a:r>
              <a:rPr lang="mn-MN" b="1" dirty="0">
                <a:latin typeface="Arial" panose="020B0604020202020204" pitchFamily="34" charset="0"/>
                <a:cs typeface="Arial" panose="020B0604020202020204" pitchFamily="34" charset="0"/>
              </a:rPr>
              <a:t>илээр хэрэглэдэг. </a:t>
            </a:r>
            <a:r>
              <a:rPr lang="mn-MN" dirty="0">
                <a:latin typeface="Arial" panose="020B0604020202020204" pitchFamily="34" charset="0"/>
                <a:cs typeface="Arial" panose="020B0604020202020204" pitchFamily="34" charset="0"/>
              </a:rPr>
              <a:t>Зарим үед нэг болон хэд хэдэн их гүрэн </a:t>
            </a:r>
            <a:r>
              <a:rPr lang="mn-MN" dirty="0" smtClean="0">
                <a:latin typeface="Arial" panose="020B0604020202020204" pitchFamily="34" charset="0"/>
                <a:cs typeface="Arial" panose="020B0604020202020204" pitchFamily="34" charset="0"/>
              </a:rPr>
              <a:t>ОУБ-ыг бүхэлд нь сүрдүүлдэг</a:t>
            </a:r>
            <a:r>
              <a:rPr lang="mn-MN" dirty="0">
                <a:latin typeface="Arial" panose="020B0604020202020204" pitchFamily="34" charset="0"/>
                <a:cs typeface="Arial" panose="020B0604020202020204" pitchFamily="34" charset="0"/>
              </a:rPr>
              <a:t>: </a:t>
            </a:r>
          </a:p>
          <a:p>
            <a:pPr lvl="1"/>
            <a:r>
              <a:rPr lang="mn-MN" dirty="0">
                <a:latin typeface="Arial" panose="020B0604020202020204" pitchFamily="34" charset="0"/>
                <a:cs typeface="Arial" panose="020B0604020202020204" pitchFamily="34" charset="0"/>
              </a:rPr>
              <a:t>1984-д онд АНУ  хэрэв удирдлагын шинэчлэл хийхгүй бол </a:t>
            </a:r>
            <a:r>
              <a:rPr lang="mn-MN"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UNESCO-</a:t>
            </a:r>
            <a:r>
              <a:rPr lang="mn-MN" dirty="0">
                <a:latin typeface="Arial" panose="020B0604020202020204" pitchFamily="34" charset="0"/>
                <a:cs typeface="Arial" panose="020B0604020202020204" pitchFamily="34" charset="0"/>
              </a:rPr>
              <a:t>оос </a:t>
            </a:r>
            <a:r>
              <a:rPr lang="mn-MN" dirty="0" smtClean="0">
                <a:latin typeface="Arial" panose="020B0604020202020204" pitchFamily="34" charset="0"/>
                <a:cs typeface="Arial" panose="020B0604020202020204" pitchFamily="34" charset="0"/>
              </a:rPr>
              <a:t>гарна гээд </a:t>
            </a:r>
            <a:r>
              <a:rPr lang="mn-MN" dirty="0">
                <a:latin typeface="Arial" panose="020B0604020202020204" pitchFamily="34" charset="0"/>
                <a:cs typeface="Arial" panose="020B0604020202020204" pitchFamily="34" charset="0"/>
              </a:rPr>
              <a:t>гарч байсан. </a:t>
            </a:r>
            <a:endParaRPr lang="en-US" dirty="0" smtClean="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2002 онд эргэн элссэн боловч 2017 оны 10-р сард тус улс Израил улсын эсрэг байр суурь баримталж байгаа тул гарч байгаагаа мэдэгдсэн. </a:t>
            </a:r>
            <a:endParaRPr lang="mn-MN" dirty="0">
              <a:latin typeface="Arial" panose="020B0604020202020204" pitchFamily="34" charset="0"/>
              <a:cs typeface="Arial" panose="020B0604020202020204" pitchFamily="34" charset="0"/>
            </a:endParaRPr>
          </a:p>
          <a:p>
            <a:r>
              <a:rPr lang="mn-MN" dirty="0">
                <a:latin typeface="Arial" panose="020B0604020202020204" pitchFamily="34" charset="0"/>
                <a:cs typeface="Arial" panose="020B0604020202020204" pitchFamily="34" charset="0"/>
              </a:rPr>
              <a:t>Хэлэлцээг орхино гэх маягийн тулган шаардалт нь ХДА-ны мөн чанарт шударга бусаар нөлөөлдөг. </a:t>
            </a:r>
            <a:endParaRPr lang="en-US" dirty="0" smtClean="0">
              <a:latin typeface="Arial" panose="020B0604020202020204" pitchFamily="34" charset="0"/>
              <a:cs typeface="Arial" panose="020B0604020202020204" pitchFamily="34" charset="0"/>
            </a:endParaRPr>
          </a:p>
          <a:p>
            <a:pPr lvl="1"/>
            <a:r>
              <a:rPr lang="mn-MN" dirty="0" smtClean="0">
                <a:latin typeface="Arial" panose="020B0604020202020204" pitchFamily="34" charset="0"/>
                <a:cs typeface="Arial" panose="020B0604020202020204" pitchFamily="34" charset="0"/>
              </a:rPr>
              <a:t>Хуралд </a:t>
            </a:r>
            <a:r>
              <a:rPr lang="mn-MN" dirty="0">
                <a:latin typeface="Arial" panose="020B0604020202020204" pitchFamily="34" charset="0"/>
                <a:cs typeface="Arial" panose="020B0604020202020204" pitchFamily="34" charset="0"/>
              </a:rPr>
              <a:t>оролцох үүрэгтэй төлөөлөгчид түүндээ оролцож чадахгүйд хүрнэ.</a:t>
            </a:r>
          </a:p>
          <a:p>
            <a:r>
              <a:rPr lang="mn-MN" dirty="0">
                <a:latin typeface="Arial" panose="020B0604020202020204" pitchFamily="34" charset="0"/>
                <a:cs typeface="Arial" panose="020B0604020202020204" pitchFamily="34" charset="0"/>
              </a:rPr>
              <a:t>Мөн </a:t>
            </a:r>
            <a:r>
              <a:rPr lang="mn-MN" b="1" dirty="0">
                <a:latin typeface="Arial" panose="020B0604020202020204" pitchFamily="34" charset="0"/>
                <a:cs typeface="Arial" panose="020B0604020202020204" pitchFamily="34" charset="0"/>
              </a:rPr>
              <a:t>“</a:t>
            </a:r>
            <a:r>
              <a:rPr lang="fr-FR" b="1" dirty="0" err="1">
                <a:latin typeface="Arial" panose="020B0604020202020204" pitchFamily="34" charset="0"/>
                <a:cs typeface="Arial" panose="020B0604020202020204" pitchFamily="34" charset="0"/>
              </a:rPr>
              <a:t>sub</a:t>
            </a:r>
            <a:r>
              <a:rPr lang="fr-FR" b="1" dirty="0">
                <a:latin typeface="Arial" panose="020B0604020202020204" pitchFamily="34" charset="0"/>
                <a:cs typeface="Arial" panose="020B0604020202020204" pitchFamily="34" charset="0"/>
              </a:rPr>
              <a:t>-ultimatum”</a:t>
            </a:r>
            <a:r>
              <a:rPr lang="fr-FR"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буюу тодорхой асуудлыг хэлэлцэхэд оролцохгүй байх тулган шаардалтыг нэлээд хэрэглэдэг. </a:t>
            </a:r>
          </a:p>
          <a:p>
            <a:endParaRPr lang="fr-FR" dirty="0">
              <a:latin typeface="Times New Roman Mon" pitchFamily="18" charset="0"/>
            </a:endParaRPr>
          </a:p>
        </p:txBody>
      </p:sp>
      <p:sp>
        <p:nvSpPr>
          <p:cNvPr id="2" name="Title 1"/>
          <p:cNvSpPr>
            <a:spLocks noGrp="1"/>
          </p:cNvSpPr>
          <p:nvPr>
            <p:ph type="title"/>
          </p:nvPr>
        </p:nvSpPr>
        <p:spPr>
          <a:xfrm>
            <a:off x="457200" y="152400"/>
            <a:ext cx="8229600" cy="1066800"/>
          </a:xfrm>
        </p:spPr>
        <p:txBody>
          <a:bodyPr>
            <a:normAutofit/>
          </a:bodyPr>
          <a:lstStyle/>
          <a:p>
            <a:pPr lvl="0"/>
            <a:r>
              <a:rPr lang="mn-MN" sz="3200" dirty="0" smtClean="0">
                <a:latin typeface="Arial" panose="020B0604020202020204" pitchFamily="34" charset="0"/>
                <a:cs typeface="Arial" panose="020B0604020202020204" pitchFamily="34" charset="0"/>
              </a:rPr>
              <a:t>Сануулга</a:t>
            </a:r>
            <a:r>
              <a:rPr lang="en-US" sz="3200" dirty="0" smtClean="0">
                <a:latin typeface="Arial" panose="020B0604020202020204" pitchFamily="34" charset="0"/>
                <a:cs typeface="Arial" panose="020B0604020202020204" pitchFamily="34" charset="0"/>
              </a:rPr>
              <a:t> </a:t>
            </a:r>
            <a:r>
              <a:rPr lang="mn-MN" sz="3200" dirty="0" smtClean="0">
                <a:latin typeface="Arial" panose="020B0604020202020204" pitchFamily="34" charset="0"/>
                <a:cs typeface="Arial" panose="020B0604020202020204" pitchFamily="34" charset="0"/>
              </a:rPr>
              <a:t>ба сүрдүүлэг</a:t>
            </a:r>
            <a:endParaRPr lang="fr-FR"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390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85860"/>
            <a:ext cx="8534400" cy="5188092"/>
          </a:xfrm>
        </p:spPr>
        <p:txBody>
          <a:bodyPr>
            <a:normAutofit fontScale="92500" lnSpcReduction="10000"/>
          </a:bodyPr>
          <a:lstStyle/>
          <a:p>
            <a:pPr lvl="0"/>
            <a:r>
              <a:rPr lang="mn-MN" dirty="0">
                <a:latin typeface="Arial" panose="020B0604020202020204" pitchFamily="34" charset="0"/>
                <a:cs typeface="Arial" panose="020B0604020202020204" pitchFamily="34" charset="0"/>
              </a:rPr>
              <a:t>Төлөөлөгчид хурлын ажиллагаанд үргэлжлүүлэн оролцох хэдий ч </a:t>
            </a:r>
            <a:r>
              <a:rPr lang="mn-MN" b="1" dirty="0">
                <a:latin typeface="Arial" panose="020B0604020202020204" pitchFamily="34" charset="0"/>
                <a:cs typeface="Arial" panose="020B0604020202020204" pitchFamily="34" charset="0"/>
              </a:rPr>
              <a:t>тодорхой асуудлын талаар санал хураахад оролцохгүй байх тухай сануулга. </a:t>
            </a:r>
          </a:p>
          <a:p>
            <a:pPr lvl="1"/>
            <a:r>
              <a:rPr lang="mn-MN" dirty="0" smtClean="0">
                <a:latin typeface="Arial" panose="020B0604020202020204" pitchFamily="34" charset="0"/>
                <a:cs typeface="Arial" panose="020B0604020202020204" pitchFamily="34" charset="0"/>
              </a:rPr>
              <a:t>Хүйтэн дайны үед ӨАБНУ </a:t>
            </a:r>
            <a:r>
              <a:rPr lang="mn-MN" dirty="0">
                <a:latin typeface="Arial" panose="020B0604020202020204" pitchFamily="34" charset="0"/>
                <a:cs typeface="Arial" panose="020B0604020202020204" pitchFamily="34" charset="0"/>
              </a:rPr>
              <a:t>НҮБ-ын чуулганд апартейдийн тухай хэлэлцэхэд оролцохгүй гэж мэдэгдэж байв.  </a:t>
            </a:r>
          </a:p>
          <a:p>
            <a:pPr lvl="0"/>
            <a:r>
              <a:rPr lang="mn-MN" b="1" dirty="0">
                <a:latin typeface="Arial" panose="020B0604020202020204" pitchFamily="34" charset="0"/>
                <a:cs typeface="Arial" panose="020B0604020202020204" pitchFamily="34" charset="0"/>
              </a:rPr>
              <a:t>Төлөөлөгчид хурлыг </a:t>
            </a:r>
            <a:r>
              <a:rPr lang="mn-MN" b="1" dirty="0" smtClean="0">
                <a:latin typeface="Arial" panose="020B0604020202020204" pitchFamily="34" charset="0"/>
                <a:cs typeface="Arial" panose="020B0604020202020204" pitchFamily="34" charset="0"/>
              </a:rPr>
              <a:t>орхиж </a:t>
            </a:r>
            <a:r>
              <a:rPr lang="mn-MN" b="1" dirty="0">
                <a:latin typeface="Arial" panose="020B0604020202020204" pitchFamily="34" charset="0"/>
                <a:cs typeface="Arial" panose="020B0604020202020204" pitchFamily="34" charset="0"/>
              </a:rPr>
              <a:t>явахаар сүрдүүлэх. </a:t>
            </a:r>
          </a:p>
          <a:p>
            <a:pPr lvl="1"/>
            <a:r>
              <a:rPr lang="mn-MN" dirty="0">
                <a:latin typeface="Arial" panose="020B0604020202020204" pitchFamily="34" charset="0"/>
                <a:cs typeface="Arial" panose="020B0604020202020204" pitchFamily="34" charset="0"/>
              </a:rPr>
              <a:t>Үүнийг хэрэгжүүлэх нь ялангуяа, тухайн байгууллагын санхүүжилтэд эзлэх жин нөлөө багатай орны хувьд өөрт нь илүү сөрөг үр дагавар авчирдаг:</a:t>
            </a:r>
          </a:p>
          <a:p>
            <a:pPr lvl="1"/>
            <a:r>
              <a:rPr lang="mn-MN" dirty="0">
                <a:latin typeface="Arial" panose="020B0604020202020204" pitchFamily="34" charset="0"/>
                <a:cs typeface="Arial" panose="020B0604020202020204" pitchFamily="34" charset="0"/>
              </a:rPr>
              <a:t>1950 оны эхээр ЗХУ НҮБ-ын АЗ-ийг орхиж, АЗ дэх Хятадын суудлыг БНХАУ эзлэхээс нааш эргэж хуралдаанд оролцохгүй гэсэн. Энэ нь Солонгосын хямралын үеэр ЗХУ зайлшгүй тавих ёстой байсан ветогоо хэрэгжүүлж чадахгүйд хүргэсэн учраас1950 оны 8-р сард ЗХУ АЗ-ийн хуралдаанд дахин оролцох болсон. </a:t>
            </a:r>
          </a:p>
          <a:p>
            <a:pPr lvl="0"/>
            <a:endParaRPr lang="fr-FR"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57158" y="214290"/>
            <a:ext cx="7467600" cy="1143000"/>
          </a:xfrm>
        </p:spPr>
        <p:txBody>
          <a:bodyPr>
            <a:normAutofit fontScale="90000"/>
          </a:bodyPr>
          <a:lstStyle/>
          <a:p>
            <a:r>
              <a:rPr lang="en-US" b="1" dirty="0" smtClean="0">
                <a:latin typeface="Times New Roman Mon" pitchFamily="18" charset="0"/>
              </a:rPr>
              <a:t/>
            </a:r>
            <a:br>
              <a:rPr lang="en-US" b="1" dirty="0" smtClean="0">
                <a:latin typeface="Times New Roman Mon" pitchFamily="18" charset="0"/>
              </a:rPr>
            </a:br>
            <a:r>
              <a:rPr lang="mn-MN" sz="3600" b="1" dirty="0">
                <a:latin typeface="Arial" panose="020B0604020202020204" pitchFamily="34" charset="0"/>
                <a:cs typeface="Arial" panose="020B0604020202020204" pitchFamily="34" charset="0"/>
              </a:rPr>
              <a:t>Сануулга, сүрдүүлгийн </a:t>
            </a:r>
            <a:r>
              <a:rPr lang="mn-MN" sz="3600" b="1" dirty="0" smtClean="0">
                <a:latin typeface="Arial" panose="020B0604020202020204" pitchFamily="34" charset="0"/>
                <a:cs typeface="Arial" panose="020B0604020202020204" pitchFamily="34" charset="0"/>
              </a:rPr>
              <a:t>хэлбэр  </a:t>
            </a:r>
            <a:r>
              <a:rPr lang="mn-MN" sz="3600" b="1" dirty="0">
                <a:latin typeface="Arial" panose="020B0604020202020204" pitchFamily="34" charset="0"/>
                <a:cs typeface="Arial" panose="020B0604020202020204" pitchFamily="34" charset="0"/>
              </a:rPr>
              <a:t/>
            </a:r>
            <a:br>
              <a:rPr lang="mn-MN" sz="3600" b="1" dirty="0">
                <a:latin typeface="Arial" panose="020B0604020202020204" pitchFamily="34" charset="0"/>
                <a:cs typeface="Arial" panose="020B0604020202020204" pitchFamily="34" charset="0"/>
              </a:rPr>
            </a:br>
            <a:endParaRPr lang="fr-F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53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15328" cy="5105400"/>
          </a:xfrm>
        </p:spPr>
        <p:txBody>
          <a:bodyPr>
            <a:normAutofit fontScale="92500" lnSpcReduction="10000"/>
          </a:bodyPr>
          <a:lstStyle/>
          <a:p>
            <a:r>
              <a:rPr lang="mn-MN" b="1" dirty="0" smtClean="0">
                <a:latin typeface="Arial" panose="020B0604020202020204" pitchFamily="34" charset="0"/>
                <a:cs typeface="Arial" panose="020B0604020202020204" pitchFamily="34" charset="0"/>
              </a:rPr>
              <a:t>Шинэ </a:t>
            </a:r>
            <a:r>
              <a:rPr lang="mn-MN" b="1" dirty="0">
                <a:latin typeface="Arial" panose="020B0604020202020204" pitchFamily="34" charset="0"/>
                <a:cs typeface="Arial" panose="020B0604020202020204" pitchFamily="34" charset="0"/>
              </a:rPr>
              <a:t>үйл ажиллагаанд оролцохгүй байх сүрдүүлэг. </a:t>
            </a:r>
            <a:r>
              <a:rPr lang="mn-MN" dirty="0">
                <a:latin typeface="Arial" panose="020B0604020202020204" pitchFamily="34" charset="0"/>
                <a:cs typeface="Arial" panose="020B0604020202020204" pitchFamily="34" charset="0"/>
              </a:rPr>
              <a:t>Зарим тохиолдолд төлөөлөгчид өөрсдийнх нь эсэргүүцэж байсан аль нэг тогтоол батлагдвал түүнд </a:t>
            </a:r>
            <a:r>
              <a:rPr lang="mn-MN" dirty="0" smtClean="0">
                <a:latin typeface="Arial" panose="020B0604020202020204" pitchFamily="34" charset="0"/>
                <a:cs typeface="Arial" panose="020B0604020202020204" pitchFamily="34" charset="0"/>
              </a:rPr>
              <a:t>дурдсан </a:t>
            </a:r>
            <a:r>
              <a:rPr lang="mn-MN" dirty="0">
                <a:latin typeface="Arial" panose="020B0604020202020204" pitchFamily="34" charset="0"/>
                <a:cs typeface="Arial" panose="020B0604020202020204" pitchFamily="34" charset="0"/>
              </a:rPr>
              <a:t>шинэ  байгууллага болон үйл ажиллагаанд оролцохгүй гэж сүрдүүлдэг:</a:t>
            </a:r>
          </a:p>
          <a:p>
            <a:pPr>
              <a:buFont typeface="Wingdings" panose="05000000000000000000" pitchFamily="2" charset="2"/>
              <a:buChar char="Ø"/>
            </a:pPr>
            <a:r>
              <a:rPr lang="mn-MN" b="1" dirty="0" smtClean="0">
                <a:latin typeface="Arial" panose="020B0604020202020204" pitchFamily="34" charset="0"/>
                <a:cs typeface="Arial" panose="020B0604020202020204" pitchFamily="34" charset="0"/>
              </a:rPr>
              <a:t>Дэмжихгүй байхаар сүрдүүлэх.</a:t>
            </a:r>
            <a:r>
              <a:rPr lang="mn-MN"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mn-MN" dirty="0" smtClean="0">
                <a:latin typeface="Arial" panose="020B0604020202020204" pitchFamily="34" charset="0"/>
                <a:cs typeface="Arial" panose="020B0604020202020204" pitchFamily="34" charset="0"/>
              </a:rPr>
              <a:t>А төлөөлөгч В төлөөлөгчийн саналыг дэмжихгүй гэх мэт.</a:t>
            </a:r>
          </a:p>
          <a:p>
            <a:pPr>
              <a:buFont typeface="Wingdings" panose="05000000000000000000" pitchFamily="2" charset="2"/>
              <a:buChar char="Ø"/>
            </a:pPr>
            <a:r>
              <a:rPr lang="mn-MN" b="1" dirty="0" smtClean="0">
                <a:latin typeface="Arial" panose="020B0604020202020204" pitchFamily="34" charset="0"/>
                <a:cs typeface="Arial" panose="020B0604020202020204" pitchFamily="34" charset="0"/>
              </a:rPr>
              <a:t>Тусламж </a:t>
            </a:r>
            <a:r>
              <a:rPr lang="mn-MN" b="1" dirty="0">
                <a:latin typeface="Arial" panose="020B0604020202020204" pitchFamily="34" charset="0"/>
                <a:cs typeface="Arial" panose="020B0604020202020204" pitchFamily="34" charset="0"/>
              </a:rPr>
              <a:t>үзүүлэхээ зогсоохоор сүрдүүлэх. </a:t>
            </a:r>
            <a:r>
              <a:rPr lang="mn-MN" dirty="0">
                <a:latin typeface="Arial" panose="020B0604020202020204" pitchFamily="34" charset="0"/>
                <a:cs typeface="Arial" panose="020B0604020202020204" pitchFamily="34" charset="0"/>
              </a:rPr>
              <a:t>Том улс жижиг улсыг манай саналыг эсвэл нэр дэвшигчийг дэмжихгүй бол эдийн засгийн буюу санхүүгийн тусламж үзүүлэхээ зогсооно гэж </a:t>
            </a:r>
            <a:r>
              <a:rPr lang="mn-MN" dirty="0" smtClean="0">
                <a:latin typeface="Arial" panose="020B0604020202020204" pitchFamily="34" charset="0"/>
                <a:cs typeface="Arial" panose="020B0604020202020204" pitchFamily="34" charset="0"/>
              </a:rPr>
              <a:t>сүрдүүлэх. </a:t>
            </a:r>
            <a:endParaRPr lang="mn-MN"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mn-MN" sz="3600" b="1" dirty="0">
                <a:latin typeface="Arial" panose="020B0604020202020204" pitchFamily="34" charset="0"/>
                <a:cs typeface="Arial" panose="020B0604020202020204" pitchFamily="34" charset="0"/>
              </a:rPr>
              <a:t>Сануулга, сүрдүүлгийн </a:t>
            </a:r>
            <a:r>
              <a:rPr lang="mn-MN" sz="3600" b="1" dirty="0" smtClean="0">
                <a:latin typeface="Arial" panose="020B0604020202020204" pitchFamily="34" charset="0"/>
                <a:cs typeface="Arial" panose="020B0604020202020204" pitchFamily="34" charset="0"/>
              </a:rPr>
              <a:t>хэлбэр</a:t>
            </a:r>
            <a:r>
              <a:rPr lang="mn-MN" sz="3600" dirty="0">
                <a:latin typeface="Arial" panose="020B0604020202020204" pitchFamily="34" charset="0"/>
                <a:cs typeface="Arial" panose="020B0604020202020204" pitchFamily="34" charset="0"/>
              </a:rPr>
              <a:t> </a:t>
            </a:r>
            <a:r>
              <a:rPr lang="en-US" sz="3600" dirty="0">
                <a:latin typeface="Arial Mon" pitchFamily="34" charset="0"/>
              </a:rPr>
              <a:t>(</a:t>
            </a:r>
            <a:r>
              <a:rPr lang="mn-MN" sz="3600" dirty="0">
                <a:latin typeface="Arial Mon" pitchFamily="34" charset="0"/>
              </a:rPr>
              <a:t>үргэлжлэл</a:t>
            </a:r>
            <a:r>
              <a:rPr lang="en-US" sz="3600" dirty="0">
                <a:latin typeface="Arial Mon" pitchFamily="34" charset="0"/>
              </a:rPr>
              <a:t>)</a:t>
            </a:r>
            <a:r>
              <a:rPr lang="mn-MN" sz="3600" b="1" dirty="0">
                <a:latin typeface="Arial" panose="020B0604020202020204" pitchFamily="34" charset="0"/>
                <a:cs typeface="Arial" panose="020B0604020202020204" pitchFamily="34" charset="0"/>
              </a:rPr>
              <a:t/>
            </a:r>
            <a:br>
              <a:rPr lang="mn-MN" sz="3600" b="1" dirty="0">
                <a:latin typeface="Arial" panose="020B0604020202020204" pitchFamily="34" charset="0"/>
                <a:cs typeface="Arial" panose="020B0604020202020204" pitchFamily="34" charset="0"/>
              </a:rPr>
            </a:br>
            <a:endParaRPr lang="fr-FR"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244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848600" cy="5102352"/>
          </a:xfrm>
        </p:spPr>
        <p:txBody>
          <a:bodyPr>
            <a:normAutofit fontScale="92500"/>
          </a:bodyPr>
          <a:lstStyle/>
          <a:p>
            <a:pPr marL="624078" indent="-514350">
              <a:buFont typeface="+mj-lt"/>
              <a:buAutoNum type="arabicPeriod"/>
            </a:pPr>
            <a:r>
              <a:rPr lang="mn-MN" b="1" dirty="0">
                <a:solidFill>
                  <a:srgbClr val="0070C0"/>
                </a:solidFill>
                <a:latin typeface="Arial" panose="020B0604020202020204" pitchFamily="34" charset="0"/>
                <a:cs typeface="Arial" panose="020B0604020202020204" pitchFamily="34" charset="0"/>
              </a:rPr>
              <a:t>Өрсөлдөх тогтоолын төсөл </a:t>
            </a:r>
            <a:r>
              <a:rPr lang="mn-MN" b="1" dirty="0" smtClean="0">
                <a:solidFill>
                  <a:srgbClr val="0070C0"/>
                </a:solidFill>
                <a:latin typeface="Arial" panose="020B0604020202020204" pitchFamily="34" charset="0"/>
                <a:cs typeface="Arial" panose="020B0604020202020204" pitchFamily="34" charset="0"/>
              </a:rPr>
              <a:t>танилцуулах</a:t>
            </a:r>
            <a:r>
              <a:rPr lang="mn-MN" dirty="0" smtClean="0">
                <a:latin typeface="Arial" panose="020B0604020202020204" pitchFamily="34" charset="0"/>
                <a:cs typeface="Arial" panose="020B0604020202020204" pitchFamily="34" charset="0"/>
              </a:rPr>
              <a:t>.</a:t>
            </a:r>
          </a:p>
          <a:p>
            <a:pPr lvl="1">
              <a:buFont typeface="Wingdings" panose="05000000000000000000" pitchFamily="2" charset="2"/>
              <a:buChar char="§"/>
            </a:pPr>
            <a:r>
              <a:rPr lang="mn-MN" dirty="0" smtClean="0">
                <a:latin typeface="Arial" panose="020B0604020202020204" pitchFamily="34" charset="0"/>
                <a:cs typeface="Arial" panose="020B0604020202020204" pitchFamily="34" charset="0"/>
              </a:rPr>
              <a:t>Өмнөх төслийн санаачлагч </a:t>
            </a:r>
            <a:r>
              <a:rPr lang="mn-MN" dirty="0">
                <a:latin typeface="Arial" panose="020B0604020202020204" pitchFamily="34" charset="0"/>
                <a:cs typeface="Arial" panose="020B0604020202020204" pitchFamily="34" charset="0"/>
              </a:rPr>
              <a:t>зөвшилцөл хийхээс аргагүйд хүрнэ.</a:t>
            </a:r>
          </a:p>
          <a:p>
            <a:pPr marL="624078" indent="-514350">
              <a:buFont typeface="+mj-lt"/>
              <a:buAutoNum type="arabicPeriod"/>
            </a:pPr>
            <a:r>
              <a:rPr lang="mn-MN" b="1" dirty="0">
                <a:solidFill>
                  <a:srgbClr val="0070C0"/>
                </a:solidFill>
                <a:latin typeface="Arial" panose="020B0604020202020204" pitchFamily="34" charset="0"/>
                <a:cs typeface="Arial" panose="020B0604020202020204" pitchFamily="34" charset="0"/>
              </a:rPr>
              <a:t>Санал болгосон үйл ажиллагааг хэрэгжүүлэх санхүүгийн болон боловсон хүчний нөөц, бололцоо байхгүй гэдгийг гаргаж тавих. </a:t>
            </a:r>
          </a:p>
          <a:p>
            <a:pPr marL="624078" indent="-514350">
              <a:buFont typeface="+mj-lt"/>
              <a:buAutoNum type="arabicPeriod"/>
            </a:pPr>
            <a:r>
              <a:rPr lang="mn-MN" b="1" dirty="0">
                <a:solidFill>
                  <a:srgbClr val="0070C0"/>
                </a:solidFill>
                <a:latin typeface="Arial" panose="020B0604020202020204" pitchFamily="34" charset="0"/>
                <a:cs typeface="Arial" panose="020B0604020202020204" pitchFamily="34" charset="0"/>
              </a:rPr>
              <a:t>Шинэ үйл ажиллагааг эсэргүүцсэн санал гаргахдаа бусад </a:t>
            </a:r>
            <a:r>
              <a:rPr lang="mn-MN" b="1" dirty="0" smtClean="0">
                <a:solidFill>
                  <a:srgbClr val="0070C0"/>
                </a:solidFill>
                <a:latin typeface="Arial" panose="020B0604020202020204" pitchFamily="34" charset="0"/>
                <a:cs typeface="Arial" panose="020B0604020202020204" pitchFamily="34" charset="0"/>
              </a:rPr>
              <a:t>байгууллага </a:t>
            </a:r>
            <a:r>
              <a:rPr lang="mn-MN" b="1" dirty="0">
                <a:solidFill>
                  <a:srgbClr val="0070C0"/>
                </a:solidFill>
                <a:latin typeface="Arial" panose="020B0604020202020204" pitchFamily="34" charset="0"/>
                <a:cs typeface="Arial" panose="020B0604020202020204" pitchFamily="34" charset="0"/>
              </a:rPr>
              <a:t>уг асуудлаар аль </a:t>
            </a:r>
            <a:r>
              <a:rPr lang="mn-MN" b="1" dirty="0" smtClean="0">
                <a:solidFill>
                  <a:srgbClr val="0070C0"/>
                </a:solidFill>
                <a:latin typeface="Arial" panose="020B0604020202020204" pitchFamily="34" charset="0"/>
                <a:cs typeface="Arial" panose="020B0604020202020204" pitchFamily="34" charset="0"/>
              </a:rPr>
              <a:t>хэдийн </a:t>
            </a:r>
            <a:r>
              <a:rPr lang="mn-MN" b="1" dirty="0">
                <a:solidFill>
                  <a:srgbClr val="0070C0"/>
                </a:solidFill>
                <a:latin typeface="Arial" panose="020B0604020202020204" pitchFamily="34" charset="0"/>
                <a:cs typeface="Arial" panose="020B0604020202020204" pitchFamily="34" charset="0"/>
              </a:rPr>
              <a:t>амжилттай ажиллаж байгааг дурдах. </a:t>
            </a:r>
          </a:p>
          <a:p>
            <a:pPr lvl="1">
              <a:buFont typeface="Wingdings" panose="05000000000000000000" pitchFamily="2" charset="2"/>
              <a:buChar char="§"/>
            </a:pPr>
            <a:r>
              <a:rPr lang="mn-MN" dirty="0" smtClean="0">
                <a:latin typeface="Arial" panose="020B0604020202020204" pitchFamily="34" charset="0"/>
                <a:cs typeface="Arial" panose="020B0604020202020204" pitchFamily="34" charset="0"/>
              </a:rPr>
              <a:t> НҮБ-ын системд ижил төстэй үйл ажиллагаа явуулдаг олон байгууллага байдаг. </a:t>
            </a:r>
            <a:endParaRPr lang="fr-FR"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mn-MN" b="1" dirty="0">
                <a:latin typeface="Times New Roman Mon" pitchFamily="18" charset="0"/>
              </a:rPr>
              <a:t>Саналыг эсэргүүцэх бусад тактик</a:t>
            </a:r>
            <a:r>
              <a:rPr lang="fr-FR" b="1" dirty="0" smtClean="0">
                <a:latin typeface="Times New Roman Mon" pitchFamily="18" charset="0"/>
              </a:rPr>
              <a:t/>
            </a:r>
            <a:br>
              <a:rPr lang="fr-FR" b="1" dirty="0" smtClean="0">
                <a:latin typeface="Times New Roman Mon" pitchFamily="18" charset="0"/>
              </a:rPr>
            </a:br>
            <a:endParaRPr lang="fr-FR" dirty="0">
              <a:latin typeface="Times New Roman Mon" pitchFamily="18" charset="0"/>
            </a:endParaRPr>
          </a:p>
        </p:txBody>
      </p:sp>
    </p:spTree>
    <p:extLst>
      <p:ext uri="{BB962C8B-B14F-4D97-AF65-F5344CB8AC3E}">
        <p14:creationId xmlns:p14="http://schemas.microsoft.com/office/powerpoint/2010/main" val="1055279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7901014" cy="5473844"/>
          </a:xfrm>
        </p:spPr>
        <p:txBody>
          <a:bodyPr>
            <a:normAutofit lnSpcReduction="10000"/>
          </a:bodyPr>
          <a:lstStyle/>
          <a:p>
            <a:r>
              <a:rPr lang="mn-MN" b="1" dirty="0">
                <a:solidFill>
                  <a:srgbClr val="0070C0"/>
                </a:solidFill>
                <a:latin typeface="Arial" panose="020B0604020202020204" pitchFamily="34" charset="0"/>
                <a:cs typeface="Arial" panose="020B0604020202020204" pitchFamily="34" charset="0"/>
              </a:rPr>
              <a:t>“Цаг нь болоогүй байна” </a:t>
            </a:r>
            <a:r>
              <a:rPr lang="mn-MN" dirty="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the time </a:t>
            </a:r>
            <a:r>
              <a:rPr lang="fr-FR" dirty="0" err="1">
                <a:latin typeface="Arial" panose="020B0604020202020204" pitchFamily="34" charset="0"/>
                <a:cs typeface="Arial" panose="020B0604020202020204" pitchFamily="34" charset="0"/>
              </a:rPr>
              <a:t>is</a:t>
            </a:r>
            <a:r>
              <a:rPr lang="fr-FR" dirty="0">
                <a:latin typeface="Arial" panose="020B0604020202020204" pitchFamily="34" charset="0"/>
                <a:cs typeface="Arial" panose="020B0604020202020204" pitchFamily="34" charset="0"/>
              </a:rPr>
              <a:t> not ripe) </a:t>
            </a:r>
            <a:r>
              <a:rPr lang="mn-MN" dirty="0">
                <a:latin typeface="Arial" panose="020B0604020202020204" pitchFamily="34" charset="0"/>
                <a:cs typeface="Arial" panose="020B0604020202020204" pitchFamily="34" charset="0"/>
              </a:rPr>
              <a:t>гэдэг үндэслэлийг маш их хэрэглэдэг. </a:t>
            </a:r>
          </a:p>
          <a:p>
            <a:pPr lvl="1"/>
            <a:r>
              <a:rPr lang="mn-MN" dirty="0">
                <a:latin typeface="Arial" panose="020B0604020202020204" pitchFamily="34" charset="0"/>
                <a:cs typeface="Arial" panose="020B0604020202020204" pitchFamily="34" charset="0"/>
              </a:rPr>
              <a:t>Тодорхой бусад судалгаа, үйл ажиллагааны үр дүнг хүлээж байж саналаа гаргах хэрэгтэй гэдэг. </a:t>
            </a:r>
          </a:p>
          <a:p>
            <a:r>
              <a:rPr lang="mn-MN" b="1" dirty="0" smtClean="0">
                <a:solidFill>
                  <a:srgbClr val="0070C0"/>
                </a:solidFill>
                <a:latin typeface="Arial" panose="020B0604020202020204" pitchFamily="34" charset="0"/>
                <a:cs typeface="Arial" panose="020B0604020202020204" pitchFamily="34" charset="0"/>
              </a:rPr>
              <a:t>Горимын санал</a:t>
            </a:r>
            <a:r>
              <a:rPr lang="en-US" b="1" dirty="0" smtClean="0">
                <a:solidFill>
                  <a:srgbClr val="0070C0"/>
                </a:solidFill>
                <a:latin typeface="Arial" panose="020B0604020202020204" pitchFamily="34" charset="0"/>
                <a:cs typeface="Arial" panose="020B0604020202020204" pitchFamily="34" charset="0"/>
              </a:rPr>
              <a:t> (point of order)</a:t>
            </a:r>
            <a:r>
              <a:rPr lang="mn-MN" b="1" dirty="0" smtClean="0">
                <a:solidFill>
                  <a:srgbClr val="0070C0"/>
                </a:solidFill>
                <a:latin typeface="Arial" panose="020B0604020202020204" pitchFamily="34" charset="0"/>
                <a:cs typeface="Arial" panose="020B0604020202020204" pitchFamily="34" charset="0"/>
              </a:rPr>
              <a:t> </a:t>
            </a:r>
            <a:r>
              <a:rPr lang="mn-MN" b="1" dirty="0">
                <a:solidFill>
                  <a:srgbClr val="0070C0"/>
                </a:solidFill>
                <a:latin typeface="Arial" panose="020B0604020202020204" pitchFamily="34" charset="0"/>
                <a:cs typeface="Arial" panose="020B0604020202020204" pitchFamily="34" charset="0"/>
              </a:rPr>
              <a:t>гаргаж аливаа саналыг удаашруулах.</a:t>
            </a:r>
          </a:p>
          <a:p>
            <a:pPr marL="850392" lvl="1" indent="-457200">
              <a:buFont typeface="+mj-lt"/>
              <a:buAutoNum type="arabicPeriod"/>
            </a:pPr>
            <a:r>
              <a:rPr lang="mn-MN" dirty="0">
                <a:latin typeface="Arial" panose="020B0604020202020204" pitchFamily="34" charset="0"/>
                <a:cs typeface="Arial" panose="020B0604020202020204" pitchFamily="34" charset="0"/>
              </a:rPr>
              <a:t>Хурлын үйл ажиллагааг зогсоох</a:t>
            </a:r>
          </a:p>
          <a:p>
            <a:pPr marL="850392" lvl="1" indent="-457200">
              <a:buFont typeface="+mj-lt"/>
              <a:buAutoNum type="arabicPeriod"/>
            </a:pPr>
            <a:r>
              <a:rPr lang="mn-MN" dirty="0">
                <a:latin typeface="Arial" panose="020B0604020202020204" pitchFamily="34" charset="0"/>
                <a:cs typeface="Arial" panose="020B0604020202020204" pitchFamily="34" charset="0"/>
              </a:rPr>
              <a:t>Хурлыг хойшлуулах</a:t>
            </a:r>
          </a:p>
          <a:p>
            <a:pPr marL="850392" lvl="1" indent="-457200">
              <a:buFont typeface="+mj-lt"/>
              <a:buAutoNum type="arabicPeriod"/>
            </a:pPr>
            <a:r>
              <a:rPr lang="mn-MN" dirty="0">
                <a:latin typeface="Arial" panose="020B0604020202020204" pitchFamily="34" charset="0"/>
                <a:cs typeface="Arial" panose="020B0604020202020204" pitchFamily="34" charset="0"/>
              </a:rPr>
              <a:t>Хэлэлцэж буй асуудлыг хойшлуулах</a:t>
            </a:r>
          </a:p>
          <a:p>
            <a:pPr marL="850392" lvl="1" indent="-457200">
              <a:buFont typeface="+mj-lt"/>
              <a:buAutoNum type="arabicPeriod"/>
            </a:pPr>
            <a:r>
              <a:rPr lang="mn-MN" dirty="0">
                <a:latin typeface="Arial" panose="020B0604020202020204" pitchFamily="34" charset="0"/>
                <a:cs typeface="Arial" panose="020B0604020202020204" pitchFamily="34" charset="0"/>
              </a:rPr>
              <a:t>Хэлэлцэж буй асуудлаар хэлэлцүүлгийг хаах</a:t>
            </a:r>
          </a:p>
          <a:p>
            <a:pPr lvl="1"/>
            <a:r>
              <a:rPr lang="mn-MN" dirty="0" smtClean="0">
                <a:latin typeface="Arial" panose="020B0604020202020204" pitchFamily="34" charset="0"/>
                <a:cs typeface="Arial" panose="020B0604020202020204" pitchFamily="34" charset="0"/>
              </a:rPr>
              <a:t>(</a:t>
            </a:r>
            <a:r>
              <a:rPr lang="mn-MN" dirty="0">
                <a:latin typeface="Arial" panose="020B0604020202020204" pitchFamily="34" charset="0"/>
                <a:cs typeface="Arial" panose="020B0604020202020204" pitchFamily="34" charset="0"/>
              </a:rPr>
              <a:t>Эхний гурав нь хойшлуулах зорилготой бөгөөд </a:t>
            </a:r>
            <a:r>
              <a:rPr lang="mn-MN" dirty="0" smtClean="0">
                <a:latin typeface="Arial" panose="020B0604020202020204" pitchFamily="34" charset="0"/>
                <a:cs typeface="Arial" panose="020B0604020202020204" pitchFamily="34" charset="0"/>
              </a:rPr>
              <a:t>тэрхүү хугацаанд </a:t>
            </a:r>
            <a:r>
              <a:rPr lang="mn-MN" dirty="0">
                <a:latin typeface="Arial" panose="020B0604020202020204" pitchFamily="34" charset="0"/>
                <a:cs typeface="Arial" panose="020B0604020202020204" pitchFamily="34" charset="0"/>
              </a:rPr>
              <a:t>бусад төлөөлөгчтэй зөвлөлдөхийг хүсдэг. Харин тухайн саналыг батлуулахыг зорьж байгаа төлөөлөгч хэлэлцүүлгийг хаах санал гаргадаг.) </a:t>
            </a:r>
          </a:p>
          <a:p>
            <a:endParaRPr lang="fr-FR" dirty="0">
              <a:latin typeface="Times New Roman Mon" pitchFamily="18" charset="0"/>
            </a:endParaRPr>
          </a:p>
        </p:txBody>
      </p:sp>
      <p:sp>
        <p:nvSpPr>
          <p:cNvPr id="2" name="Title 1"/>
          <p:cNvSpPr>
            <a:spLocks noGrp="1"/>
          </p:cNvSpPr>
          <p:nvPr>
            <p:ph type="title"/>
          </p:nvPr>
        </p:nvSpPr>
        <p:spPr/>
        <p:txBody>
          <a:bodyPr>
            <a:normAutofit fontScale="90000"/>
          </a:bodyPr>
          <a:lstStyle/>
          <a:p>
            <a:r>
              <a:rPr lang="mn-MN" b="1" dirty="0">
                <a:latin typeface="Times New Roman Mon" pitchFamily="18" charset="0"/>
              </a:rPr>
              <a:t>Саналыг эсэргүүцэх бусад тактик</a:t>
            </a:r>
            <a:r>
              <a:rPr lang="en-US" b="1" dirty="0" smtClean="0">
                <a:latin typeface="Times New Roman Mon" pitchFamily="18" charset="0"/>
              </a:rPr>
              <a:t> </a:t>
            </a:r>
            <a:r>
              <a:rPr lang="fr-FR" b="1" dirty="0" smtClean="0">
                <a:latin typeface="Times New Roman Mon" pitchFamily="18" charset="0"/>
              </a:rPr>
              <a:t/>
            </a:r>
            <a:br>
              <a:rPr lang="fr-FR" b="1" dirty="0" smtClean="0">
                <a:latin typeface="Times New Roman Mon" pitchFamily="18" charset="0"/>
              </a:rPr>
            </a:br>
            <a:endParaRPr lang="fr-FR" dirty="0">
              <a:latin typeface="Times New Roman Mon" pitchFamily="18" charset="0"/>
            </a:endParaRPr>
          </a:p>
        </p:txBody>
      </p:sp>
    </p:spTree>
    <p:extLst>
      <p:ext uri="{BB962C8B-B14F-4D97-AF65-F5344CB8AC3E}">
        <p14:creationId xmlns:p14="http://schemas.microsoft.com/office/powerpoint/2010/main" val="2263936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7972452" cy="4786346"/>
          </a:xfrm>
        </p:spPr>
        <p:txBody>
          <a:bodyPr>
            <a:normAutofit/>
          </a:bodyPr>
          <a:lstStyle/>
          <a:p>
            <a:pPr lvl="0"/>
            <a:r>
              <a:rPr lang="mn-MN" sz="2800" b="1" dirty="0">
                <a:latin typeface="Arial" panose="020B0604020202020204" pitchFamily="34" charset="0"/>
                <a:cs typeface="Arial" panose="020B0604020202020204" pitchFamily="34" charset="0"/>
              </a:rPr>
              <a:t>Хэлэлцээний нэгдсэн текст </a:t>
            </a:r>
            <a:r>
              <a:rPr lang="mn-MN" sz="2800" dirty="0">
                <a:latin typeface="Arial" panose="020B0604020202020204" pitchFamily="34" charset="0"/>
                <a:cs typeface="Arial" panose="020B0604020202020204" pitchFamily="34" charset="0"/>
              </a:rPr>
              <a:t>(</a:t>
            </a:r>
            <a:r>
              <a:rPr lang="fr-FR" sz="2800" dirty="0">
                <a:latin typeface="Arial" panose="020B0604020202020204" pitchFamily="34" charset="0"/>
                <a:cs typeface="Arial" panose="020B0604020202020204" pitchFamily="34" charset="0"/>
              </a:rPr>
              <a:t>Single </a:t>
            </a:r>
            <a:r>
              <a:rPr lang="fr-FR" sz="2800" dirty="0" err="1" smtClean="0">
                <a:latin typeface="Arial" panose="020B0604020202020204" pitchFamily="34" charset="0"/>
                <a:cs typeface="Arial" panose="020B0604020202020204" pitchFamily="34" charset="0"/>
              </a:rPr>
              <a:t>Negotiating</a:t>
            </a:r>
            <a:r>
              <a:rPr lang="fr-FR" sz="2800" dirty="0" smtClean="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Text</a:t>
            </a:r>
            <a:r>
              <a:rPr lang="fr-FR" sz="2800" dirty="0">
                <a:latin typeface="Arial" panose="020B0604020202020204" pitchFamily="34" charset="0"/>
                <a:cs typeface="Arial" panose="020B0604020202020204" pitchFamily="34" charset="0"/>
              </a:rPr>
              <a:t>)</a:t>
            </a:r>
          </a:p>
          <a:p>
            <a:pPr lvl="0"/>
            <a:r>
              <a:rPr lang="mn-MN" sz="2800" dirty="0">
                <a:latin typeface="Arial" panose="020B0604020202020204" pitchFamily="34" charset="0"/>
                <a:cs typeface="Arial" panose="020B0604020202020204" pitchFamily="34" charset="0"/>
              </a:rPr>
              <a:t>Олон ажлын хэсэг, </a:t>
            </a:r>
            <a:r>
              <a:rPr lang="mn-MN" sz="2800" dirty="0" smtClean="0">
                <a:latin typeface="Arial" panose="020B0604020202020204" pitchFamily="34" charset="0"/>
                <a:cs typeface="Arial" panose="020B0604020202020204" pitchFamily="34" charset="0"/>
              </a:rPr>
              <a:t>хороод </a:t>
            </a:r>
            <a:r>
              <a:rPr lang="mn-MN" sz="2800" dirty="0">
                <a:latin typeface="Arial" panose="020B0604020202020204" pitchFamily="34" charset="0"/>
                <a:cs typeface="Arial" panose="020B0604020202020204" pitchFamily="34" charset="0"/>
              </a:rPr>
              <a:t>тус тусдаа тогтоолыг төсөл боловсруулах нь сүүлдээ цаасан далайд живэх аюулд хүргэдэг. </a:t>
            </a:r>
          </a:p>
          <a:p>
            <a:pPr lvl="0"/>
            <a:r>
              <a:rPr lang="mn-MN" sz="2800" dirty="0">
                <a:latin typeface="Arial" panose="020B0604020202020204" pitchFamily="34" charset="0"/>
                <a:cs typeface="Arial" panose="020B0604020202020204" pitchFamily="34" charset="0"/>
              </a:rPr>
              <a:t>Тиймээс тодорхой хугацаанд уг </a:t>
            </a:r>
            <a:r>
              <a:rPr lang="mn-MN" sz="2800" dirty="0" smtClean="0">
                <a:latin typeface="Arial" panose="020B0604020202020204" pitchFamily="34" charset="0"/>
                <a:cs typeface="Arial" panose="020B0604020202020204" pitchFamily="34" charset="0"/>
              </a:rPr>
              <a:t>асуудлын </a:t>
            </a:r>
            <a:r>
              <a:rPr lang="mn-MN" sz="2800" dirty="0">
                <a:latin typeface="Arial" panose="020B0604020202020204" pitchFamily="34" charset="0"/>
                <a:cs typeface="Arial" panose="020B0604020202020204" pitchFamily="34" charset="0"/>
              </a:rPr>
              <a:t>бүх төслийг багтаасан </a:t>
            </a:r>
            <a:r>
              <a:rPr lang="mn-MN" sz="2800" dirty="0" smtClean="0">
                <a:latin typeface="Arial" panose="020B0604020202020204" pitchFamily="34" charset="0"/>
                <a:cs typeface="Arial" panose="020B0604020202020204" pitchFamily="34" charset="0"/>
              </a:rPr>
              <a:t>хэлэлцээний </a:t>
            </a:r>
            <a:r>
              <a:rPr lang="mn-MN" sz="2800" dirty="0">
                <a:latin typeface="Arial" panose="020B0604020202020204" pitchFamily="34" charset="0"/>
                <a:cs typeface="Arial" panose="020B0604020202020204" pitchFamily="34" charset="0"/>
              </a:rPr>
              <a:t>нэгдсэн текст </a:t>
            </a:r>
            <a:r>
              <a:rPr lang="mn-MN" sz="2800" dirty="0" smtClean="0">
                <a:latin typeface="Arial" panose="020B0604020202020204" pitchFamily="34" charset="0"/>
                <a:cs typeface="Arial" panose="020B0604020202020204" pitchFamily="34" charset="0"/>
              </a:rPr>
              <a:t>гаргах </a:t>
            </a:r>
            <a:r>
              <a:rPr lang="mn-MN" sz="2800" dirty="0">
                <a:latin typeface="Arial" panose="020B0604020202020204" pitchFamily="34" charset="0"/>
                <a:cs typeface="Arial" panose="020B0604020202020204" pitchFamily="34" charset="0"/>
              </a:rPr>
              <a:t>нь ажлыг асар их хөнгөвчилдөг. </a:t>
            </a:r>
          </a:p>
          <a:p>
            <a:pPr lvl="0"/>
            <a:endParaRPr lang="fr-FR" sz="28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304800"/>
            <a:ext cx="7467600" cy="1143000"/>
          </a:xfrm>
        </p:spPr>
        <p:txBody>
          <a:bodyPr>
            <a:normAutofit/>
          </a:bodyPr>
          <a:lstStyle/>
          <a:p>
            <a:r>
              <a:rPr lang="mn-MN" sz="2800" b="1" dirty="0" smtClean="0">
                <a:latin typeface="Arial" panose="020B0604020202020204" pitchFamily="34" charset="0"/>
                <a:cs typeface="Arial" panose="020B0604020202020204" pitchFamily="34" charset="0"/>
              </a:rPr>
              <a:t>Хэлэлцээг хөнгөвчлөх арга хэрэгсэл</a:t>
            </a:r>
            <a:r>
              <a:rPr lang="mn-MN" sz="2800" dirty="0" smtClean="0">
                <a:latin typeface="Times New Roman Mon" pitchFamily="18" charset="0"/>
              </a:rPr>
              <a:t/>
            </a:r>
            <a:br>
              <a:rPr lang="mn-MN" sz="2800" dirty="0" smtClean="0">
                <a:latin typeface="Times New Roman Mon" pitchFamily="18" charset="0"/>
              </a:rPr>
            </a:br>
            <a:endParaRPr lang="fr-FR" sz="2800" dirty="0">
              <a:latin typeface="Times New Roman Mon" pitchFamily="18" charset="0"/>
            </a:endParaRPr>
          </a:p>
        </p:txBody>
      </p:sp>
    </p:spTree>
    <p:extLst>
      <p:ext uri="{BB962C8B-B14F-4D97-AF65-F5344CB8AC3E}">
        <p14:creationId xmlns:p14="http://schemas.microsoft.com/office/powerpoint/2010/main" val="3328167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600200"/>
            <a:ext cx="5410199" cy="4800600"/>
          </a:xfrm>
        </p:spPr>
        <p:txBody>
          <a:bodyPr>
            <a:normAutofit fontScale="77500" lnSpcReduction="20000"/>
          </a:bodyPr>
          <a:lstStyle/>
          <a:p>
            <a:r>
              <a:rPr lang="mn-MN" b="1" dirty="0">
                <a:latin typeface="Arial" panose="020B0604020202020204" pitchFamily="34" charset="0"/>
                <a:cs typeface="Arial" panose="020B0604020202020204" pitchFamily="34" charset="0"/>
              </a:rPr>
              <a:t>Компьютерийн тусламжтай </a:t>
            </a:r>
            <a:r>
              <a:rPr lang="mn-MN" b="1" dirty="0" smtClean="0">
                <a:latin typeface="Arial" panose="020B0604020202020204" pitchFamily="34" charset="0"/>
                <a:cs typeface="Arial" panose="020B0604020202020204" pitchFamily="34" charset="0"/>
              </a:rPr>
              <a:t>загвар </a:t>
            </a:r>
            <a:r>
              <a:rPr lang="mn-M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Computer-aided models) </a:t>
            </a:r>
          </a:p>
          <a:p>
            <a:r>
              <a:rPr lang="mn-MN" dirty="0">
                <a:latin typeface="Arial" panose="020B0604020202020204" pitchFamily="34" charset="0"/>
                <a:cs typeface="Arial" panose="020B0604020202020204" pitchFamily="34" charset="0"/>
              </a:rPr>
              <a:t>Далайн эрх зүйн бага хурлаар </a:t>
            </a:r>
            <a:r>
              <a:rPr lang="en-US" dirty="0" smtClean="0">
                <a:latin typeface="Arial" panose="020B0604020202020204" pitchFamily="34" charset="0"/>
                <a:cs typeface="Arial" panose="020B0604020202020204" pitchFamily="34" charset="0"/>
              </a:rPr>
              <a:t>(1973-1982) </a:t>
            </a:r>
            <a:r>
              <a:rPr lang="mn-MN" dirty="0" smtClean="0">
                <a:latin typeface="Arial" panose="020B0604020202020204" pitchFamily="34" charset="0"/>
                <a:cs typeface="Arial" panose="020B0604020202020204" pitchFamily="34" charset="0"/>
              </a:rPr>
              <a:t>далайн </a:t>
            </a:r>
            <a:r>
              <a:rPr lang="mn-MN" dirty="0">
                <a:latin typeface="Arial" panose="020B0604020202020204" pitchFamily="34" charset="0"/>
                <a:cs typeface="Arial" panose="020B0604020202020204" pitchFamily="34" charset="0"/>
              </a:rPr>
              <a:t>гүний баялгийг хэрхэн ашиглах талаар ихээхэн санал зөрөлдсөн. </a:t>
            </a:r>
          </a:p>
          <a:p>
            <a:r>
              <a:rPr lang="mn-MN" dirty="0" smtClean="0">
                <a:latin typeface="Arial" panose="020B0604020202020204" pitchFamily="34" charset="0"/>
                <a:cs typeface="Arial" panose="020B0604020202020204" pitchFamily="34" charset="0"/>
              </a:rPr>
              <a:t>Тиймээс Масачусетсийн </a:t>
            </a:r>
            <a:r>
              <a:rPr lang="mn-MN" dirty="0">
                <a:latin typeface="Arial" panose="020B0604020202020204" pitchFamily="34" charset="0"/>
                <a:cs typeface="Arial" panose="020B0604020202020204" pitchFamily="34" charset="0"/>
              </a:rPr>
              <a:t>Технологийн </a:t>
            </a:r>
            <a:r>
              <a:rPr lang="mn-MN" dirty="0" smtClean="0">
                <a:latin typeface="Arial" panose="020B0604020202020204" pitchFamily="34" charset="0"/>
                <a:cs typeface="Arial" panose="020B0604020202020204" pitchFamily="34" charset="0"/>
              </a:rPr>
              <a:t>Дээд сургууль </a:t>
            </a:r>
            <a:r>
              <a:rPr lang="en-US" dirty="0" smtClean="0">
                <a:latin typeface="Arial" panose="020B0604020202020204" pitchFamily="34" charset="0"/>
                <a:cs typeface="Arial" panose="020B0604020202020204" pitchFamily="34" charset="0"/>
              </a:rPr>
              <a:t>(MIT) </a:t>
            </a:r>
            <a:r>
              <a:rPr lang="mn-MN" dirty="0" smtClean="0">
                <a:latin typeface="Arial" panose="020B0604020202020204" pitchFamily="34" charset="0"/>
                <a:cs typeface="Arial" panose="020B0604020202020204" pitchFamily="34" charset="0"/>
              </a:rPr>
              <a:t>янз </a:t>
            </a:r>
            <a:r>
              <a:rPr lang="mn-MN" dirty="0">
                <a:latin typeface="Arial" panose="020B0604020202020204" pitchFamily="34" charset="0"/>
                <a:cs typeface="Arial" panose="020B0604020202020204" pitchFamily="34" charset="0"/>
              </a:rPr>
              <a:t>бүрийн нөхцөл </a:t>
            </a:r>
            <a:r>
              <a:rPr lang="mn-MN" dirty="0" smtClean="0">
                <a:latin typeface="Arial" panose="020B0604020202020204" pitchFamily="34" charset="0"/>
                <a:cs typeface="Arial" panose="020B0604020202020204" pitchFamily="34" charset="0"/>
              </a:rPr>
              <a:t>байдалд </a:t>
            </a:r>
            <a:r>
              <a:rPr lang="mn-MN" dirty="0">
                <a:latin typeface="Arial" panose="020B0604020202020204" pitchFamily="34" charset="0"/>
                <a:cs typeface="Arial" panose="020B0604020202020204" pitchFamily="34" charset="0"/>
              </a:rPr>
              <a:t>санхүүжилт буюу хөрөнгө оруулалтын хэмжээ өөрчлөгдөх үед ямар үр дүн гарах талаар компьютерийн загвар боловсруулж төлөөлөгчдөд танилцуулсан.</a:t>
            </a:r>
          </a:p>
          <a:p>
            <a:r>
              <a:rPr lang="mn-MN" dirty="0">
                <a:latin typeface="Arial" panose="020B0604020202020204" pitchFamily="34" charset="0"/>
                <a:cs typeface="Arial" panose="020B0604020202020204" pitchFamily="34" charset="0"/>
              </a:rPr>
              <a:t>Энэ нь Далайн эрх зүйн конвенци </a:t>
            </a:r>
            <a:r>
              <a:rPr lang="en-US" dirty="0" smtClean="0">
                <a:latin typeface="Arial" panose="020B0604020202020204" pitchFamily="34" charset="0"/>
                <a:cs typeface="Arial" panose="020B0604020202020204" pitchFamily="34" charset="0"/>
              </a:rPr>
              <a:t>1982 </a:t>
            </a:r>
            <a:r>
              <a:rPr lang="mn-MN" dirty="0" smtClean="0">
                <a:latin typeface="Arial" panose="020B0604020202020204" pitchFamily="34" charset="0"/>
                <a:cs typeface="Arial" panose="020B0604020202020204" pitchFamily="34" charset="0"/>
              </a:rPr>
              <a:t>онд батлагдахад </a:t>
            </a:r>
            <a:r>
              <a:rPr lang="mn-MN" dirty="0">
                <a:latin typeface="Arial" panose="020B0604020202020204" pitchFamily="34" charset="0"/>
                <a:cs typeface="Arial" panose="020B0604020202020204" pitchFamily="34" charset="0"/>
              </a:rPr>
              <a:t>зохих хувь нэмэр </a:t>
            </a:r>
            <a:r>
              <a:rPr lang="mn-MN" dirty="0" smtClean="0">
                <a:latin typeface="Arial" panose="020B0604020202020204" pitchFamily="34" charset="0"/>
                <a:cs typeface="Arial" panose="020B0604020202020204" pitchFamily="34" charset="0"/>
              </a:rPr>
              <a:t>оруулсан</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юм.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mn-MN" sz="3200" b="1" dirty="0">
                <a:latin typeface="Arial" panose="020B0604020202020204" pitchFamily="34" charset="0"/>
                <a:cs typeface="Arial" panose="020B0604020202020204" pitchFamily="34" charset="0"/>
              </a:rPr>
              <a:t>Хэлэлцээг </a:t>
            </a:r>
            <a:r>
              <a:rPr lang="mn-MN" sz="3200" b="1" dirty="0" smtClean="0">
                <a:latin typeface="Arial" panose="020B0604020202020204" pitchFamily="34" charset="0"/>
                <a:cs typeface="Arial" panose="020B0604020202020204" pitchFamily="34" charset="0"/>
              </a:rPr>
              <a:t>хөнгөвчлөх</a:t>
            </a:r>
            <a:r>
              <a:rPr lang="en-US" sz="3200" b="1" dirty="0" smtClean="0">
                <a:latin typeface="Arial" panose="020B0604020202020204" pitchFamily="34" charset="0"/>
                <a:cs typeface="Arial" panose="020B0604020202020204" pitchFamily="34" charset="0"/>
              </a:rPr>
              <a:t/>
            </a:r>
            <a:br>
              <a:rPr lang="en-US" sz="3200" b="1" dirty="0" smtClean="0">
                <a:latin typeface="Arial" panose="020B0604020202020204" pitchFamily="34" charset="0"/>
                <a:cs typeface="Arial" panose="020B0604020202020204" pitchFamily="34" charset="0"/>
              </a:rPr>
            </a:br>
            <a:r>
              <a:rPr lang="mn-MN" sz="3200" b="1" dirty="0" smtClean="0">
                <a:latin typeface="Arial" panose="020B0604020202020204" pitchFamily="34" charset="0"/>
                <a:cs typeface="Arial" panose="020B0604020202020204" pitchFamily="34" charset="0"/>
              </a:rPr>
              <a:t> </a:t>
            </a:r>
            <a:r>
              <a:rPr lang="mn-MN" sz="3100" b="1" dirty="0">
                <a:latin typeface="Arial" panose="020B0604020202020204" pitchFamily="34" charset="0"/>
                <a:cs typeface="Arial" panose="020B0604020202020204" pitchFamily="34" charset="0"/>
              </a:rPr>
              <a:t>арга </a:t>
            </a:r>
            <a:r>
              <a:rPr lang="mn-MN" sz="3100" b="1" dirty="0" smtClean="0">
                <a:latin typeface="Arial" panose="020B0604020202020204" pitchFamily="34" charset="0"/>
                <a:cs typeface="Arial" panose="020B0604020202020204" pitchFamily="34" charset="0"/>
              </a:rPr>
              <a:t>хэрэгсэл </a:t>
            </a:r>
            <a:r>
              <a:rPr lang="en-US" sz="3100" dirty="0">
                <a:latin typeface="Arial Mon" pitchFamily="34" charset="0"/>
              </a:rPr>
              <a:t>(</a:t>
            </a:r>
            <a:r>
              <a:rPr lang="mn-MN" sz="3100" dirty="0">
                <a:latin typeface="Arial Mon" pitchFamily="34" charset="0"/>
              </a:rPr>
              <a:t>үргэлжлэл</a:t>
            </a:r>
            <a:r>
              <a:rPr lang="en-US" sz="4400" dirty="0">
                <a:latin typeface="Arial Mon" pitchFamily="34" charset="0"/>
              </a:rPr>
              <a:t>)</a:t>
            </a:r>
            <a:endParaRPr lang="en-US"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302" y="210185"/>
            <a:ext cx="2878897" cy="580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97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251" y="1524000"/>
            <a:ext cx="7408333" cy="4144963"/>
          </a:xfrm>
        </p:spPr>
        <p:txBody>
          <a:bodyPr/>
          <a:lstStyle/>
          <a:p>
            <a:r>
              <a:rPr lang="mn-MN" b="1" dirty="0">
                <a:latin typeface="Arial" panose="020B0604020202020204" pitchFamily="34" charset="0"/>
                <a:cs typeface="Arial" panose="020B0604020202020204" pitchFamily="34" charset="0"/>
              </a:rPr>
              <a:t>Нэргүй санал </a:t>
            </a:r>
            <a:r>
              <a:rPr lang="mn-M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Non-paper) </a:t>
            </a:r>
          </a:p>
          <a:p>
            <a:pPr lvl="1"/>
            <a:r>
              <a:rPr lang="mn-MN" dirty="0">
                <a:latin typeface="Arial" panose="020B0604020202020204" pitchFamily="34" charset="0"/>
                <a:cs typeface="Arial" panose="020B0604020202020204" pitchFamily="34" charset="0"/>
              </a:rPr>
              <a:t>Хэрэв А төлөөлөгч өөрийн </a:t>
            </a:r>
            <a:r>
              <a:rPr lang="mn-MN" dirty="0" smtClean="0">
                <a:latin typeface="Arial" panose="020B0604020202020204" pitchFamily="34" charset="0"/>
                <a:cs typeface="Arial" panose="020B0604020202020204" pitchFamily="34" charset="0"/>
              </a:rPr>
              <a:t>санаачилгын </a:t>
            </a:r>
            <a:r>
              <a:rPr lang="mn-MN" dirty="0">
                <a:latin typeface="Arial" panose="020B0604020202020204" pitchFamily="34" charset="0"/>
                <a:cs typeface="Arial" panose="020B0604020202020204" pitchFamily="34" charset="0"/>
              </a:rPr>
              <a:t>нууц итгэмжит байдлыг хадгалахыг хүсвэл уг тогтоолын төслийн текст дээр нэрээ бичихгүй байхыг </a:t>
            </a:r>
            <a:r>
              <a:rPr lang="en-US" b="1" dirty="0">
                <a:latin typeface="Arial" panose="020B0604020202020204" pitchFamily="34" charset="0"/>
                <a:cs typeface="Arial" panose="020B0604020202020204" pitchFamily="34" charset="0"/>
              </a:rPr>
              <a:t>non-paper</a:t>
            </a:r>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гэж томъёолдог. </a:t>
            </a:r>
          </a:p>
          <a:p>
            <a:pPr lvl="1"/>
            <a:r>
              <a:rPr lang="mn-MN" dirty="0">
                <a:latin typeface="Arial" panose="020B0604020202020204" pitchFamily="34" charset="0"/>
                <a:cs typeface="Arial" panose="020B0604020202020204" pitchFamily="34" charset="0"/>
              </a:rPr>
              <a:t>Үүнийг сүүлийн үед  өргөнөөр хэрэглэх болсон.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mn-MN" sz="3200" b="1" dirty="0">
                <a:latin typeface="Arial" panose="020B0604020202020204" pitchFamily="34" charset="0"/>
                <a:cs typeface="Arial" panose="020B0604020202020204" pitchFamily="34" charset="0"/>
              </a:rPr>
              <a:t>Хэлэлцээг хөнгөвчлөх арга </a:t>
            </a:r>
            <a:r>
              <a:rPr lang="mn-MN" sz="3200" b="1" dirty="0" smtClean="0">
                <a:latin typeface="Arial" panose="020B0604020202020204" pitchFamily="34" charset="0"/>
                <a:cs typeface="Arial" panose="020B0604020202020204" pitchFamily="34" charset="0"/>
              </a:rPr>
              <a:t>хэрэгсэл </a:t>
            </a:r>
            <a:r>
              <a:rPr lang="en-US" sz="3600" dirty="0">
                <a:latin typeface="Arial Mon" pitchFamily="34" charset="0"/>
              </a:rPr>
              <a:t>(</a:t>
            </a:r>
            <a:r>
              <a:rPr lang="mn-MN" sz="3600" dirty="0">
                <a:latin typeface="Arial Mon" pitchFamily="34" charset="0"/>
              </a:rPr>
              <a:t>үргэлжлэл</a:t>
            </a:r>
            <a:r>
              <a:rPr lang="en-US" sz="3600" dirty="0">
                <a:latin typeface="Arial Mon" pitchFamily="34" charset="0"/>
              </a:rPr>
              <a:t>)</a:t>
            </a:r>
            <a:endParaRPr lang="en-US" sz="36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4343400"/>
            <a:ext cx="30440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510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6172200" cy="5330952"/>
          </a:xfrm>
        </p:spPr>
        <p:txBody>
          <a:bodyPr>
            <a:normAutofit fontScale="85000" lnSpcReduction="10000"/>
          </a:bodyPr>
          <a:lstStyle/>
          <a:p>
            <a:r>
              <a:rPr lang="mn-MN" dirty="0">
                <a:latin typeface="Arial" panose="020B0604020202020204" pitchFamily="34" charset="0"/>
                <a:cs typeface="Arial" panose="020B0604020202020204" pitchFamily="34" charset="0"/>
              </a:rPr>
              <a:t>Хурлын төлөөлөгчид бие </a:t>
            </a:r>
            <a:r>
              <a:rPr lang="mn-MN" dirty="0" smtClean="0">
                <a:latin typeface="Arial" panose="020B0604020202020204" pitchFamily="34" charset="0"/>
                <a:cs typeface="Arial" panose="020B0604020202020204" pitchFamily="34" charset="0"/>
              </a:rPr>
              <a:t>биенийгээ </a:t>
            </a:r>
            <a:r>
              <a:rPr lang="mn-MN" dirty="0">
                <a:latin typeface="Arial" panose="020B0604020202020204" pitchFamily="34" charset="0"/>
                <a:cs typeface="Arial" panose="020B0604020202020204" pitchFamily="34" charset="0"/>
              </a:rPr>
              <a:t>ятгах, итгүүлж үнэмшүүлэх үйл ажиллагааг ихэнхдээ хурлын танхимаас гадуур хийдэг. </a:t>
            </a:r>
          </a:p>
          <a:p>
            <a:r>
              <a:rPr lang="mn-MN" dirty="0">
                <a:latin typeface="Arial" panose="020B0604020202020204" pitchFamily="34" charset="0"/>
                <a:cs typeface="Arial" panose="020B0604020202020204" pitchFamily="34" charset="0"/>
              </a:rPr>
              <a:t>Заримдаа бүлгийн хурлын үеэр ч хийх тохиолдол бий.</a:t>
            </a:r>
          </a:p>
          <a:p>
            <a:r>
              <a:rPr lang="mn-MN" dirty="0">
                <a:latin typeface="Arial" panose="020B0604020202020204" pitchFamily="34" charset="0"/>
                <a:cs typeface="Arial" panose="020B0604020202020204" pitchFamily="34" charset="0"/>
              </a:rPr>
              <a:t>Бизнес-үдийн зоог (нэлээд  дэлгэрсэн) </a:t>
            </a:r>
          </a:p>
          <a:p>
            <a:r>
              <a:rPr lang="mn-MN" dirty="0">
                <a:latin typeface="Arial" panose="020B0604020202020204" pitchFamily="34" charset="0"/>
                <a:cs typeface="Arial" panose="020B0604020202020204" pitchFamily="34" charset="0"/>
              </a:rPr>
              <a:t>Оройн зоог (үдэшлэг)</a:t>
            </a:r>
          </a:p>
          <a:p>
            <a:r>
              <a:rPr lang="mn-MN" dirty="0">
                <a:latin typeface="Arial" panose="020B0604020202020204" pitchFamily="34" charset="0"/>
                <a:cs typeface="Arial" panose="020B0604020202020204" pitchFamily="34" charset="0"/>
              </a:rPr>
              <a:t>Хүлээн авалт, дайллага. </a:t>
            </a:r>
          </a:p>
          <a:p>
            <a:r>
              <a:rPr lang="mn-MN" dirty="0">
                <a:latin typeface="Arial" panose="020B0604020202020204" pitchFamily="34" charset="0"/>
                <a:cs typeface="Arial" panose="020B0604020202020204" pitchFamily="34" charset="0"/>
              </a:rPr>
              <a:t>Энэ үеэр тогтоолын төсөл тарааж болно. Мөн мэдээлэл солилцох боломжтой. Гэвч энэ нь асуудлыг гүнзгийрүүлэн хэлэлцэх газар биш. Эдгээр олон нийтийн үйл ажиллагаа аливаа зөвшилцөлд хүрэхэд тус дөхөм үзүүлдэг. </a:t>
            </a:r>
          </a:p>
          <a:p>
            <a:endParaRPr lang="fr-FR" dirty="0">
              <a:latin typeface="Times New Roman Mon" pitchFamily="18" charset="0"/>
            </a:endParaRPr>
          </a:p>
        </p:txBody>
      </p:sp>
      <p:sp>
        <p:nvSpPr>
          <p:cNvPr id="2" name="Title 1"/>
          <p:cNvSpPr>
            <a:spLocks noGrp="1"/>
          </p:cNvSpPr>
          <p:nvPr>
            <p:ph type="title"/>
          </p:nvPr>
        </p:nvSpPr>
        <p:spPr/>
        <p:txBody>
          <a:bodyPr>
            <a:normAutofit fontScale="90000"/>
          </a:bodyPr>
          <a:lstStyle/>
          <a:p>
            <a:r>
              <a:rPr lang="ru-RU" sz="3600" b="1" dirty="0">
                <a:latin typeface="Arial" panose="020B0604020202020204" pitchFamily="34" charset="0"/>
                <a:cs typeface="Arial" panose="020B0604020202020204" pitchFamily="34" charset="0"/>
              </a:rPr>
              <a:t>Лобби, олон нийтийн үйл ажиллагаа</a:t>
            </a:r>
            <a:r>
              <a:rPr lang="fr-FR" b="1" dirty="0" smtClean="0">
                <a:latin typeface="Times New Roman Mon" pitchFamily="18" charset="0"/>
              </a:rPr>
              <a:t/>
            </a:r>
            <a:br>
              <a:rPr lang="fr-FR" b="1" dirty="0" smtClean="0">
                <a:latin typeface="Times New Roman Mon" pitchFamily="18" charset="0"/>
              </a:rPr>
            </a:br>
            <a:r>
              <a:rPr lang="en-US" dirty="0" smtClean="0">
                <a:latin typeface="Times New Roman Mon" pitchFamily="18" charset="0"/>
              </a:rPr>
              <a:t> </a:t>
            </a:r>
            <a:endParaRPr lang="fr-FR" dirty="0">
              <a:latin typeface="Times New Roman Mon"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022" y="2438398"/>
            <a:ext cx="2806702" cy="175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91" y="4366063"/>
            <a:ext cx="2468563"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90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05492"/>
            <a:ext cx="8305800" cy="4873752"/>
          </a:xfrm>
        </p:spPr>
        <p:txBody>
          <a:bodyPr/>
          <a:lstStyle/>
          <a:p>
            <a:r>
              <a:rPr lang="mn-MN" dirty="0" smtClean="0">
                <a:latin typeface="Arial" panose="020B0604020202020204" pitchFamily="34" charset="0"/>
                <a:cs typeface="Arial" panose="020B0604020202020204" pitchFamily="34" charset="0"/>
              </a:rPr>
              <a:t>Ихэнх </a:t>
            </a:r>
            <a:r>
              <a:rPr lang="mn-MN" dirty="0">
                <a:latin typeface="Arial" panose="020B0604020202020204" pitchFamily="34" charset="0"/>
                <a:cs typeface="Arial" panose="020B0604020202020204" pitchFamily="34" charset="0"/>
              </a:rPr>
              <a:t>хурлын үеэр үдээс өмнө буюу үдээс </a:t>
            </a:r>
            <a:r>
              <a:rPr lang="mn-MN" b="1" dirty="0">
                <a:latin typeface="Arial" panose="020B0604020202020204" pitchFamily="34" charset="0"/>
                <a:cs typeface="Arial" panose="020B0604020202020204" pitchFamily="34" charset="0"/>
              </a:rPr>
              <a:t>хойш цайны завсарлага </a:t>
            </a:r>
            <a:r>
              <a:rPr lang="mn-MN" dirty="0">
                <a:latin typeface="Arial" panose="020B0604020202020204" pitchFamily="34" charset="0"/>
                <a:cs typeface="Arial" panose="020B0604020202020204" pitchFamily="34" charset="0"/>
              </a:rPr>
              <a:t>хийдэг. </a:t>
            </a:r>
          </a:p>
          <a:p>
            <a:r>
              <a:rPr lang="mn-MN" dirty="0">
                <a:latin typeface="Arial" panose="020B0604020202020204" pitchFamily="34" charset="0"/>
                <a:cs typeface="Arial" panose="020B0604020202020204" pitchFamily="34" charset="0"/>
              </a:rPr>
              <a:t>Хурлын үеэр санал зөрөлдөөн ширүүссэн нөхцөлд авхаалжтай хурлын дарга цайны цагийг арай өмнө эхлүүлэх буюу цагийг нь сунгах зэргээр төлөөлөгчдийн уур амьсгалыг зөөлрүүлэхэд ашигладаг. </a:t>
            </a:r>
          </a:p>
          <a:p>
            <a:r>
              <a:rPr lang="mn-MN" dirty="0">
                <a:latin typeface="Arial" panose="020B0604020202020204" pitchFamily="34" charset="0"/>
                <a:cs typeface="Arial" panose="020B0604020202020204" pitchFamily="34" charset="0"/>
              </a:rPr>
              <a:t>Түүнээс гадна, олон улсын байгууллагын аль нэг албан тушаалд өрсөлдөж буй орон нэр дэвшигчээ дэмжих зорилгоор хүлээн авалт зохиох практик бий. </a:t>
            </a:r>
          </a:p>
          <a:p>
            <a:endParaRPr lang="en-US" dirty="0"/>
          </a:p>
        </p:txBody>
      </p:sp>
      <p:sp>
        <p:nvSpPr>
          <p:cNvPr id="2" name="Title 1"/>
          <p:cNvSpPr>
            <a:spLocks noGrp="1"/>
          </p:cNvSpPr>
          <p:nvPr>
            <p:ph type="title"/>
          </p:nvPr>
        </p:nvSpPr>
        <p:spPr>
          <a:xfrm>
            <a:off x="457200" y="274638"/>
            <a:ext cx="7467600" cy="850106"/>
          </a:xfrm>
        </p:spPr>
        <p:txBody>
          <a:bodyPr>
            <a:normAutofit fontScale="90000"/>
          </a:bodyPr>
          <a:lstStyle/>
          <a:p>
            <a:r>
              <a:rPr lang="ru-RU" sz="3200" b="1" dirty="0" smtClean="0">
                <a:latin typeface="Arial" panose="020B0604020202020204" pitchFamily="34" charset="0"/>
                <a:cs typeface="Arial" panose="020B0604020202020204" pitchFamily="34" charset="0"/>
              </a:rPr>
              <a:t>Лобби</a:t>
            </a:r>
            <a:r>
              <a:rPr lang="ru-RU" sz="3200" b="1" dirty="0">
                <a:latin typeface="Arial" panose="020B0604020202020204" pitchFamily="34" charset="0"/>
                <a:cs typeface="Arial" panose="020B0604020202020204" pitchFamily="34" charset="0"/>
              </a:rPr>
              <a:t>, олон нийтийн үйл ажиллагаа </a:t>
            </a:r>
            <a:r>
              <a:rPr lang="en-US" sz="3200" b="1" dirty="0" smtClean="0">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985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31563123"/>
              </p:ext>
            </p:extLst>
          </p:nvPr>
        </p:nvGraphicFramePr>
        <p:xfrm>
          <a:off x="0" y="1481138"/>
          <a:ext cx="8915400" cy="4843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mn-MN" sz="3200" dirty="0" smtClean="0"/>
              <a:t>Олон улсын хурлын шийдвэр гаргалт </a:t>
            </a:r>
            <a:endParaRPr lang="en-US" sz="3200" dirty="0"/>
          </a:p>
        </p:txBody>
      </p:sp>
    </p:spTree>
    <p:extLst>
      <p:ext uri="{BB962C8B-B14F-4D97-AF65-F5344CB8AC3E}">
        <p14:creationId xmlns:p14="http://schemas.microsoft.com/office/powerpoint/2010/main" val="2601737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525963"/>
          </a:xfrm>
        </p:spPr>
        <p:txBody>
          <a:bodyPr>
            <a:normAutofit/>
          </a:bodyPr>
          <a:lstStyle/>
          <a:p>
            <a:r>
              <a:rPr lang="mn-MN" dirty="0">
                <a:latin typeface="Arial" panose="020B0604020202020204" pitchFamily="34" charset="0"/>
                <a:cs typeface="Arial" panose="020B0604020202020204" pitchFamily="34" charset="0"/>
              </a:rPr>
              <a:t>Уламжлалт дипломат ажиллагааг бодоход ХДА-нд илүү тодорхой, шууд үг хэллэг хэрэглэдэг. Гэвч зарим тохиолдолд зөөлрүүлсэн, тодорхой бус үг хэллэгийг хэрэглэдэг. </a:t>
            </a:r>
            <a:endParaRPr lang="fr-FR"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28596" y="285728"/>
            <a:ext cx="7467600" cy="1143000"/>
          </a:xfrm>
        </p:spPr>
        <p:txBody>
          <a:bodyPr>
            <a:normAutofit fontScale="90000"/>
          </a:bodyPr>
          <a:lstStyle/>
          <a:p>
            <a:pPr lvl="0"/>
            <a:r>
              <a:rPr lang="fr-FR" dirty="0" smtClean="0">
                <a:latin typeface="Times New Roman Mon" pitchFamily="18" charset="0"/>
              </a:rPr>
              <a:t/>
            </a:r>
            <a:br>
              <a:rPr lang="fr-FR" dirty="0" smtClean="0">
                <a:latin typeface="Times New Roman Mon" pitchFamily="18" charset="0"/>
              </a:rPr>
            </a:br>
            <a:r>
              <a:rPr lang="mn-MN" sz="3600" b="1" dirty="0">
                <a:latin typeface="Arial" panose="020B0604020202020204" pitchFamily="34" charset="0"/>
                <a:cs typeface="Arial" panose="020B0604020202020204" pitchFamily="34" charset="0"/>
              </a:rPr>
              <a:t>Хурлын дипломат ажиллагааны </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mn-MN" sz="3600" b="1" dirty="0" smtClean="0">
                <a:latin typeface="Arial" panose="020B0604020202020204" pitchFamily="34" charset="0"/>
                <a:cs typeface="Arial" panose="020B0604020202020204" pitchFamily="34" charset="0"/>
              </a:rPr>
              <a:t>үг </a:t>
            </a:r>
            <a:r>
              <a:rPr lang="mn-MN" sz="3600" b="1" dirty="0">
                <a:latin typeface="Arial" panose="020B0604020202020204" pitchFamily="34" charset="0"/>
                <a:cs typeface="Arial" panose="020B0604020202020204" pitchFamily="34" charset="0"/>
              </a:rPr>
              <a:t>хэллэг</a:t>
            </a:r>
            <a:endParaRPr lang="fr-FR"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963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72953722"/>
              </p:ext>
            </p:extLst>
          </p:nvPr>
        </p:nvGraphicFramePr>
        <p:xfrm>
          <a:off x="428596" y="1500173"/>
          <a:ext cx="8286808" cy="5148115"/>
        </p:xfrm>
        <a:graphic>
          <a:graphicData uri="http://schemas.openxmlformats.org/drawingml/2006/table">
            <a:tbl>
              <a:tblPr firstRow="1" bandRow="1">
                <a:tableStyleId>{5C22544A-7EE6-4342-B048-85BDC9FD1C3A}</a:tableStyleId>
              </a:tblPr>
              <a:tblGrid>
                <a:gridCol w="4143404"/>
                <a:gridCol w="4143404"/>
              </a:tblGrid>
              <a:tr h="949826">
                <a:tc>
                  <a:txBody>
                    <a:bodyPr/>
                    <a:lstStyle/>
                    <a:p>
                      <a:r>
                        <a:rPr lang="fr-FR" sz="2400" dirty="0" smtClean="0"/>
                        <a:t>Phrase</a:t>
                      </a:r>
                      <a:endParaRPr lang="en-US" sz="2400" dirty="0"/>
                    </a:p>
                  </a:txBody>
                  <a:tcPr/>
                </a:tc>
                <a:tc>
                  <a:txBody>
                    <a:bodyPr/>
                    <a:lstStyle/>
                    <a:p>
                      <a:r>
                        <a:rPr lang="fr-FR" sz="2400" dirty="0" smtClean="0"/>
                        <a:t>Possible </a:t>
                      </a:r>
                      <a:r>
                        <a:rPr lang="fr-FR" sz="2400" dirty="0" err="1" smtClean="0"/>
                        <a:t>meaning</a:t>
                      </a:r>
                      <a:endParaRPr lang="en-US" sz="2400" dirty="0"/>
                    </a:p>
                  </a:txBody>
                  <a:tcPr/>
                </a:tc>
              </a:tr>
              <a:tr h="949826">
                <a:tc>
                  <a:txBody>
                    <a:bodyPr/>
                    <a:lstStyle/>
                    <a:p>
                      <a:pPr marL="0" marR="0" algn="just">
                        <a:spcBef>
                          <a:spcPts val="0"/>
                        </a:spcBef>
                        <a:spcAft>
                          <a:spcPts val="0"/>
                        </a:spcAft>
                      </a:pPr>
                      <a:r>
                        <a:rPr lang="en-US" sz="2400" dirty="0">
                          <a:latin typeface="Arial" panose="020B0604020202020204" pitchFamily="34" charset="0"/>
                          <a:ea typeface="MS Mincho"/>
                          <a:cs typeface="Arial" panose="020B0604020202020204" pitchFamily="34" charset="0"/>
                        </a:rPr>
                        <a:t>I do not want to insist.</a:t>
                      </a:r>
                    </a:p>
                  </a:txBody>
                  <a:tcPr marL="68580" marR="68580" marT="0" marB="0"/>
                </a:tc>
                <a:tc>
                  <a:txBody>
                    <a:bodyPr/>
                    <a:lstStyle/>
                    <a:p>
                      <a:pPr marL="0" marR="0" algn="just">
                        <a:spcBef>
                          <a:spcPts val="0"/>
                        </a:spcBef>
                        <a:spcAft>
                          <a:spcPts val="0"/>
                        </a:spcAft>
                      </a:pPr>
                      <a:r>
                        <a:rPr lang="en-US" sz="2400" dirty="0">
                          <a:latin typeface="Arial" panose="020B0604020202020204" pitchFamily="34" charset="0"/>
                          <a:ea typeface="MS Mincho"/>
                          <a:cs typeface="Arial" panose="020B0604020202020204" pitchFamily="34" charset="0"/>
                        </a:rPr>
                        <a:t>I have to insist.</a:t>
                      </a:r>
                    </a:p>
                  </a:txBody>
                  <a:tcPr marL="68580" marR="68580" marT="0" marB="0"/>
                </a:tc>
              </a:tr>
              <a:tr h="949826">
                <a:tc>
                  <a:txBody>
                    <a:bodyPr/>
                    <a:lstStyle/>
                    <a:p>
                      <a:pPr marL="0" marR="0">
                        <a:spcBef>
                          <a:spcPts val="0"/>
                        </a:spcBef>
                        <a:spcAft>
                          <a:spcPts val="0"/>
                        </a:spcAft>
                      </a:pPr>
                      <a:r>
                        <a:rPr lang="en-US" sz="2400" dirty="0">
                          <a:latin typeface="Arial" panose="020B0604020202020204" pitchFamily="34" charset="0"/>
                          <a:ea typeface="MS Mincho"/>
                          <a:cs typeface="Arial" panose="020B0604020202020204" pitchFamily="34" charset="0"/>
                        </a:rPr>
                        <a:t>We must </a:t>
                      </a:r>
                      <a:r>
                        <a:rPr lang="en-US" sz="2400" dirty="0" err="1" smtClean="0">
                          <a:latin typeface="Arial" panose="020B0604020202020204" pitchFamily="34" charset="0"/>
                          <a:ea typeface="MS Mincho"/>
                          <a:cs typeface="Arial" panose="020B0604020202020204" pitchFamily="34" charset="0"/>
                        </a:rPr>
                        <a:t>analyse</a:t>
                      </a:r>
                      <a:r>
                        <a:rPr lang="en-US" sz="2400" dirty="0" smtClean="0">
                          <a:latin typeface="Arial" panose="020B0604020202020204" pitchFamily="34" charset="0"/>
                          <a:ea typeface="MS Mincho"/>
                          <a:cs typeface="Arial" panose="020B0604020202020204" pitchFamily="34" charset="0"/>
                        </a:rPr>
                        <a:t> </a:t>
                      </a:r>
                      <a:r>
                        <a:rPr lang="en-US" sz="2400" dirty="0">
                          <a:latin typeface="Arial" panose="020B0604020202020204" pitchFamily="34" charset="0"/>
                          <a:ea typeface="MS Mincho"/>
                          <a:cs typeface="Arial" panose="020B0604020202020204" pitchFamily="34" charset="0"/>
                        </a:rPr>
                        <a:t>this problem from a common perspective. </a:t>
                      </a:r>
                    </a:p>
                  </a:txBody>
                  <a:tcPr marL="68580" marR="68580" marT="0" marB="0"/>
                </a:tc>
                <a:tc>
                  <a:txBody>
                    <a:bodyPr/>
                    <a:lstStyle/>
                    <a:p>
                      <a:pPr marL="0" marR="0">
                        <a:spcBef>
                          <a:spcPts val="0"/>
                        </a:spcBef>
                        <a:spcAft>
                          <a:spcPts val="0"/>
                        </a:spcAft>
                      </a:pPr>
                      <a:r>
                        <a:rPr lang="en-US" sz="2400" dirty="0">
                          <a:latin typeface="Arial" panose="020B0604020202020204" pitchFamily="34" charset="0"/>
                          <a:ea typeface="MS Mincho"/>
                          <a:cs typeface="Arial" panose="020B0604020202020204" pitchFamily="34" charset="0"/>
                        </a:rPr>
                        <a:t>We must look at this problem from our point of view. </a:t>
                      </a:r>
                    </a:p>
                  </a:txBody>
                  <a:tcPr marL="68580" marR="68580" marT="0" marB="0"/>
                </a:tc>
              </a:tr>
              <a:tr h="949826">
                <a:tc>
                  <a:txBody>
                    <a:bodyPr/>
                    <a:lstStyle/>
                    <a:p>
                      <a:pPr marL="0" marR="0" algn="just">
                        <a:spcBef>
                          <a:spcPts val="0"/>
                        </a:spcBef>
                        <a:spcAft>
                          <a:spcPts val="0"/>
                        </a:spcAft>
                      </a:pPr>
                      <a:r>
                        <a:rPr lang="en-US" sz="2400" dirty="0">
                          <a:latin typeface="Arial" panose="020B0604020202020204" pitchFamily="34" charset="0"/>
                          <a:ea typeface="MS Mincho"/>
                          <a:cs typeface="Arial" panose="020B0604020202020204" pitchFamily="34" charset="0"/>
                        </a:rPr>
                        <a:t>If I understood correctly.</a:t>
                      </a:r>
                    </a:p>
                  </a:txBody>
                  <a:tcPr marL="68580" marR="68580" marT="0" marB="0"/>
                </a:tc>
                <a:tc>
                  <a:txBody>
                    <a:bodyPr/>
                    <a:lstStyle/>
                    <a:p>
                      <a:pPr marL="0" marR="0" algn="just">
                        <a:spcBef>
                          <a:spcPts val="0"/>
                        </a:spcBef>
                        <a:spcAft>
                          <a:spcPts val="0"/>
                        </a:spcAft>
                      </a:pPr>
                      <a:r>
                        <a:rPr lang="en-US" sz="2400" dirty="0">
                          <a:latin typeface="Arial" panose="020B0604020202020204" pitchFamily="34" charset="0"/>
                          <a:ea typeface="MS Mincho"/>
                          <a:cs typeface="Arial" panose="020B0604020202020204" pitchFamily="34" charset="0"/>
                        </a:rPr>
                        <a:t>I did not understand the non sense I heard. </a:t>
                      </a:r>
                    </a:p>
                  </a:txBody>
                  <a:tcPr marL="68580" marR="68580" marT="0" marB="0"/>
                </a:tc>
              </a:tr>
              <a:tr h="1201357">
                <a:tc>
                  <a:txBody>
                    <a:bodyPr/>
                    <a:lstStyle/>
                    <a:p>
                      <a:pPr marL="0" marR="0">
                        <a:spcBef>
                          <a:spcPts val="0"/>
                        </a:spcBef>
                        <a:spcAft>
                          <a:spcPts val="0"/>
                        </a:spcAft>
                      </a:pPr>
                      <a:r>
                        <a:rPr lang="en-US" sz="2400" dirty="0">
                          <a:latin typeface="Arial" panose="020B0604020202020204" pitchFamily="34" charset="0"/>
                          <a:ea typeface="MS Mincho"/>
                          <a:cs typeface="Arial" panose="020B0604020202020204" pitchFamily="34" charset="0"/>
                        </a:rPr>
                        <a:t>I may have misunderstood the distinguished representative of ………</a:t>
                      </a:r>
                    </a:p>
                  </a:txBody>
                  <a:tcPr marL="68580" marR="68580" marT="0" marB="0"/>
                </a:tc>
                <a:tc>
                  <a:txBody>
                    <a:bodyPr/>
                    <a:lstStyle/>
                    <a:p>
                      <a:pPr marL="0" marR="0" algn="just">
                        <a:spcBef>
                          <a:spcPts val="0"/>
                        </a:spcBef>
                        <a:spcAft>
                          <a:spcPts val="0"/>
                        </a:spcAft>
                      </a:pPr>
                      <a:r>
                        <a:rPr lang="en-US" sz="2400" dirty="0">
                          <a:latin typeface="Arial" panose="020B0604020202020204" pitchFamily="34" charset="0"/>
                          <a:ea typeface="MS Mincho"/>
                          <a:cs typeface="Arial" panose="020B0604020202020204" pitchFamily="34" charset="0"/>
                        </a:rPr>
                        <a:t>The representative of …….has been talking non-sense.  </a:t>
                      </a:r>
                    </a:p>
                  </a:txBody>
                  <a:tcPr marL="68580" marR="68580" marT="0" marB="0"/>
                </a:tc>
              </a:tr>
            </a:tbl>
          </a:graphicData>
        </a:graphic>
      </p:graphicFrame>
      <p:sp>
        <p:nvSpPr>
          <p:cNvPr id="2" name="Title 1"/>
          <p:cNvSpPr>
            <a:spLocks noGrp="1"/>
          </p:cNvSpPr>
          <p:nvPr>
            <p:ph type="title"/>
          </p:nvPr>
        </p:nvSpPr>
        <p:spPr/>
        <p:txBody>
          <a:bodyPr>
            <a:normAutofit/>
          </a:bodyPr>
          <a:lstStyle/>
          <a:p>
            <a:r>
              <a:rPr lang="mn-MN" sz="3200" b="1" dirty="0" smtClean="0">
                <a:latin typeface="Arial" panose="020B0604020202020204" pitchFamily="34" charset="0"/>
                <a:cs typeface="Arial" panose="020B0604020202020204" pitchFamily="34" charset="0"/>
              </a:rPr>
              <a:t>ХДА-нд түгээмэл хэрэглэгддэг </a:t>
            </a:r>
            <a:br>
              <a:rPr lang="mn-MN" sz="3200" b="1" dirty="0" smtClean="0">
                <a:latin typeface="Arial" panose="020B0604020202020204" pitchFamily="34" charset="0"/>
                <a:cs typeface="Arial" panose="020B0604020202020204" pitchFamily="34" charset="0"/>
              </a:rPr>
            </a:br>
            <a:r>
              <a:rPr lang="mn-MN" sz="3200" b="1" dirty="0" smtClean="0">
                <a:latin typeface="Arial" panose="020B0604020202020204" pitchFamily="34" charset="0"/>
                <a:cs typeface="Arial" panose="020B0604020202020204" pitchFamily="34" charset="0"/>
              </a:rPr>
              <a:t>үг </a:t>
            </a:r>
            <a:r>
              <a:rPr lang="mn-MN" sz="3200" b="1" dirty="0">
                <a:latin typeface="Arial" panose="020B0604020202020204" pitchFamily="34" charset="0"/>
                <a:cs typeface="Arial" panose="020B0604020202020204" pitchFamily="34" charset="0"/>
              </a:rPr>
              <a:t>хэллэг</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407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9807504"/>
              </p:ext>
            </p:extLst>
          </p:nvPr>
        </p:nvGraphicFramePr>
        <p:xfrm>
          <a:off x="228600" y="1524000"/>
          <a:ext cx="8763000" cy="5877845"/>
        </p:xfrm>
        <a:graphic>
          <a:graphicData uri="http://schemas.openxmlformats.org/drawingml/2006/table">
            <a:tbl>
              <a:tblPr firstRow="1" bandRow="1">
                <a:tableStyleId>{5C22544A-7EE6-4342-B048-85BDC9FD1C3A}</a:tableStyleId>
              </a:tblPr>
              <a:tblGrid>
                <a:gridCol w="4381500"/>
                <a:gridCol w="4381500"/>
              </a:tblGrid>
              <a:tr h="940085">
                <a:tc>
                  <a:txBody>
                    <a:bodyPr/>
                    <a:lstStyle/>
                    <a:p>
                      <a:r>
                        <a:rPr lang="en-US" sz="2400" dirty="0" smtClean="0"/>
                        <a:t>If I understood correctly…</a:t>
                      </a:r>
                      <a:endParaRPr lang="en-US" sz="2400" dirty="0"/>
                    </a:p>
                  </a:txBody>
                  <a:tcPr/>
                </a:tc>
                <a:tc>
                  <a:txBody>
                    <a:bodyPr/>
                    <a:lstStyle/>
                    <a:p>
                      <a:r>
                        <a:rPr lang="en-US" sz="2400" dirty="0" smtClean="0"/>
                        <a:t>I did not understand the nonsense I heard.</a:t>
                      </a:r>
                      <a:endParaRPr lang="en-US" sz="2400" dirty="0"/>
                    </a:p>
                  </a:txBody>
                  <a:tcPr/>
                </a:tc>
              </a:tr>
              <a:tr h="1345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We</a:t>
                      </a:r>
                      <a:r>
                        <a:rPr lang="en-US" sz="2400" baseline="0" dirty="0" smtClean="0"/>
                        <a:t> honestly aim at a consensus on this matter.</a:t>
                      </a:r>
                      <a:endParaRPr lang="en-US" sz="2400" dirty="0" smtClean="0"/>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Any consensus must on the terms specified by my delegation.</a:t>
                      </a:r>
                    </a:p>
                    <a:p>
                      <a:endParaRPr lang="en-US" sz="2400" dirty="0"/>
                    </a:p>
                  </a:txBody>
                  <a:tcPr/>
                </a:tc>
              </a:tr>
              <a:tr h="2077434">
                <a:tc>
                  <a:txBody>
                    <a:bodyPr/>
                    <a:lstStyle/>
                    <a:p>
                      <a:r>
                        <a:rPr lang="en-US" sz="2400" dirty="0" smtClean="0"/>
                        <a:t>My delegation is not able to support</a:t>
                      </a:r>
                      <a:r>
                        <a:rPr lang="en-US" sz="2400" baseline="0" dirty="0" smtClean="0"/>
                        <a:t> this draft resolution. </a:t>
                      </a:r>
                      <a:r>
                        <a:rPr lang="en-US" sz="2400" dirty="0" smtClean="0"/>
                        <a:t>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My delegation will either abstain or vote against</a:t>
                      </a:r>
                      <a:r>
                        <a:rPr lang="en-US" sz="2400" baseline="0" dirty="0" smtClean="0"/>
                        <a:t> this draft resolution, but it has not made up its mind as between these two possibilities. </a:t>
                      </a:r>
                      <a:endParaRPr lang="en-US" sz="2400" dirty="0" smtClean="0"/>
                    </a:p>
                    <a:p>
                      <a:endParaRPr lang="en-US" sz="2400" dirty="0"/>
                    </a:p>
                  </a:txBody>
                  <a:tcPr/>
                </a:tc>
              </a:tr>
              <a:tr h="339321">
                <a:tc>
                  <a:txBody>
                    <a:bodyPr/>
                    <a:lstStyle/>
                    <a:p>
                      <a:endParaRPr lang="en-US"/>
                    </a:p>
                  </a:txBody>
                  <a:tcPr/>
                </a:tc>
                <a:tc>
                  <a:txBody>
                    <a:bodyPr/>
                    <a:lstStyle/>
                    <a:p>
                      <a:endParaRPr lang="en-US"/>
                    </a:p>
                  </a:txBody>
                  <a:tcPr/>
                </a:tc>
              </a:tr>
              <a:tr h="339321">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mn-MN" sz="3200" dirty="0" smtClean="0"/>
              <a:t>ХДА-нд </a:t>
            </a:r>
            <a:r>
              <a:rPr lang="mn-MN" sz="3200" dirty="0"/>
              <a:t>түгээмэл</a:t>
            </a:r>
            <a:r>
              <a:rPr lang="mn-MN" sz="3200" dirty="0" smtClean="0"/>
              <a:t> </a:t>
            </a:r>
            <a:r>
              <a:rPr lang="mn-MN" sz="3200" dirty="0"/>
              <a:t>хэрэглэгддэг </a:t>
            </a:r>
            <a:r>
              <a:rPr lang="mn-MN" sz="3200" dirty="0" smtClean="0"/>
              <a:t/>
            </a:r>
            <a:br>
              <a:rPr lang="mn-MN" sz="3200" dirty="0" smtClean="0"/>
            </a:br>
            <a:r>
              <a:rPr lang="mn-MN" sz="3200" dirty="0" smtClean="0"/>
              <a:t>үг </a:t>
            </a:r>
            <a:r>
              <a:rPr lang="mn-MN" sz="3200" dirty="0"/>
              <a:t>хэллэг</a:t>
            </a:r>
            <a:endParaRPr lang="en-US" sz="3200" dirty="0"/>
          </a:p>
        </p:txBody>
      </p:sp>
    </p:spTree>
    <p:extLst>
      <p:ext uri="{BB962C8B-B14F-4D97-AF65-F5344CB8AC3E}">
        <p14:creationId xmlns:p14="http://schemas.microsoft.com/office/powerpoint/2010/main" val="1196967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71600"/>
            <a:ext cx="8583488" cy="4953000"/>
          </a:xfrm>
        </p:spPr>
        <p:txBody>
          <a:bodyPr>
            <a:normAutofit fontScale="92500"/>
          </a:bodyPr>
          <a:lstStyle/>
          <a:p>
            <a:pPr>
              <a:buFont typeface="Wingdings" panose="05000000000000000000" pitchFamily="2" charset="2"/>
              <a:buChar char="q"/>
            </a:pPr>
            <a:r>
              <a:rPr lang="mn-MN" dirty="0" smtClean="0">
                <a:latin typeface="Arial" panose="020B0604020202020204" pitchFamily="34" charset="0"/>
                <a:cs typeface="Arial" panose="020B0604020202020204" pitchFamily="34" charset="0"/>
              </a:rPr>
              <a:t>Хурал дээр үг хэлэх болон микрофоноор </a:t>
            </a:r>
            <a:r>
              <a:rPr lang="mn-MN" dirty="0">
                <a:latin typeface="Arial" panose="020B0604020202020204" pitchFamily="34" charset="0"/>
                <a:cs typeface="Arial" panose="020B0604020202020204" pitchFamily="34" charset="0"/>
              </a:rPr>
              <a:t>ярих нь нүүр тулан ярилцахаас </a:t>
            </a:r>
            <a:r>
              <a:rPr lang="mn-MN" dirty="0" smtClean="0">
                <a:latin typeface="Arial" panose="020B0604020202020204" pitchFamily="34" charset="0"/>
                <a:cs typeface="Arial" panose="020B0604020202020204" pitchFamily="34" charset="0"/>
              </a:rPr>
              <a:t>огт өөр байдаг. Тиймээс </a:t>
            </a:r>
            <a:r>
              <a:rPr lang="mn-MN" b="1" dirty="0" smtClean="0">
                <a:latin typeface="Arial" panose="020B0604020202020204" pitchFamily="34" charset="0"/>
                <a:cs typeface="Arial" panose="020B0604020202020204" pitchFamily="34" charset="0"/>
              </a:rPr>
              <a:t>цээж тэнэгэр, цэх байх </a:t>
            </a:r>
            <a:r>
              <a:rPr lang="mn-MN" dirty="0" smtClean="0">
                <a:latin typeface="Arial" panose="020B0604020202020204" pitchFamily="34" charset="0"/>
                <a:cs typeface="Arial" panose="020B0604020202020204" pitchFamily="34" charset="0"/>
              </a:rPr>
              <a:t>нь чухал.  Микрофон </a:t>
            </a:r>
            <a:r>
              <a:rPr lang="mn-MN" dirty="0">
                <a:latin typeface="Arial" panose="020B0604020202020204" pitchFamily="34" charset="0"/>
                <a:cs typeface="Arial" panose="020B0604020202020204" pitchFamily="34" charset="0"/>
              </a:rPr>
              <a:t>нь </a:t>
            </a:r>
            <a:r>
              <a:rPr lang="mn-MN" dirty="0" smtClean="0">
                <a:latin typeface="Arial" panose="020B0604020202020204" pitchFamily="34" charset="0"/>
                <a:cs typeface="Arial" panose="020B0604020202020204" pitchFamily="34" charset="0"/>
              </a:rPr>
              <a:t> нам дуу хоолойд илүү тохиромжтой учраас угаасаа чанга дуутай хүн дуугаа намсгаж ярих нь зөв. </a:t>
            </a:r>
          </a:p>
          <a:p>
            <a:pPr>
              <a:buFont typeface="Wingdings" panose="05000000000000000000" pitchFamily="2" charset="2"/>
              <a:buChar char="q"/>
            </a:pPr>
            <a:r>
              <a:rPr lang="mn-MN" b="1" dirty="0">
                <a:latin typeface="Arial" panose="020B0604020202020204" pitchFamily="34" charset="0"/>
                <a:cs typeface="Arial" panose="020B0604020202020204" pitchFamily="34" charset="0"/>
              </a:rPr>
              <a:t>Ү</a:t>
            </a:r>
            <a:r>
              <a:rPr lang="mn-MN" b="1" dirty="0" smtClean="0">
                <a:latin typeface="Arial" panose="020B0604020202020204" pitchFamily="34" charset="0"/>
                <a:cs typeface="Arial" panose="020B0604020202020204" pitchFamily="34" charset="0"/>
              </a:rPr>
              <a:t>нэн сэтгэлээсээ ярьж байгаа </a:t>
            </a:r>
            <a:r>
              <a:rPr lang="mn-MN" dirty="0" smtClean="0">
                <a:latin typeface="Arial" panose="020B0604020202020204" pitchFamily="34" charset="0"/>
                <a:cs typeface="Arial" panose="020B0604020202020204" pitchFamily="34" charset="0"/>
              </a:rPr>
              <a:t>гэдгээ илэрхийлэх нь чухал.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mn-MN" b="1" dirty="0" smtClean="0">
                <a:latin typeface="Arial" panose="020B0604020202020204" pitchFamily="34" charset="0"/>
                <a:cs typeface="Arial" panose="020B0604020202020204" pitchFamily="34" charset="0"/>
              </a:rPr>
              <a:t>Тодорхой, ойлгомжтой ярих </a:t>
            </a:r>
            <a:r>
              <a:rPr lang="mn-MN" dirty="0" smtClean="0">
                <a:latin typeface="Arial" panose="020B0604020202020204" pitchFamily="34" charset="0"/>
                <a:cs typeface="Arial" panose="020B0604020202020204" pitchFamily="34" charset="0"/>
              </a:rPr>
              <a:t>хэрэгтэй. </a:t>
            </a:r>
          </a:p>
          <a:p>
            <a:pPr>
              <a:buFont typeface="Wingdings" panose="05000000000000000000" pitchFamily="2" charset="2"/>
              <a:buChar char="q"/>
            </a:pPr>
            <a:r>
              <a:rPr lang="mn-MN" dirty="0" smtClean="0">
                <a:latin typeface="Arial" panose="020B0604020202020204" pitchFamily="34" charset="0"/>
                <a:cs typeface="Arial" panose="020B0604020202020204" pitchFamily="34" charset="0"/>
              </a:rPr>
              <a:t>Бэлдсэн текст уншиж байхдаа ч сонсогчид руу </a:t>
            </a:r>
            <a:r>
              <a:rPr lang="mn-MN" b="1" dirty="0" smtClean="0">
                <a:latin typeface="Arial" panose="020B0604020202020204" pitchFamily="34" charset="0"/>
                <a:cs typeface="Arial" panose="020B0604020202020204" pitchFamily="34" charset="0"/>
              </a:rPr>
              <a:t>үе үе харж,  дуу хоолойн өнгө, ярианы хурдаа өөрчилж байх</a:t>
            </a:r>
            <a:r>
              <a:rPr lang="mn-MN" dirty="0" smtClean="0">
                <a:latin typeface="Arial" panose="020B0604020202020204" pitchFamily="34" charset="0"/>
                <a:cs typeface="Arial" panose="020B0604020202020204" pitchFamily="34" charset="0"/>
              </a:rPr>
              <a:t> нь зүйтэй. </a:t>
            </a:r>
          </a:p>
          <a:p>
            <a:pPr>
              <a:buFont typeface="Wingdings" panose="05000000000000000000" pitchFamily="2" charset="2"/>
              <a:buChar char="q"/>
            </a:pPr>
            <a:r>
              <a:rPr lang="mn-MN" dirty="0" smtClean="0">
                <a:latin typeface="Arial" panose="020B0604020202020204" pitchFamily="34" charset="0"/>
                <a:cs typeface="Arial" panose="020B0604020202020204" pitchFamily="34" charset="0"/>
              </a:rPr>
              <a:t>Дохио зангааг тунг нь тааруулж хэрэглэх ёстой.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274638"/>
            <a:ext cx="7467600" cy="922114"/>
          </a:xfrm>
        </p:spPr>
        <p:txBody>
          <a:bodyPr/>
          <a:lstStyle/>
          <a:p>
            <a:r>
              <a:rPr lang="mn-MN" dirty="0" smtClean="0"/>
              <a:t>Үг хэлэхэд анхаарах зүйлс </a:t>
            </a:r>
            <a:endParaRPr lang="en-US" dirty="0"/>
          </a:p>
        </p:txBody>
      </p:sp>
    </p:spTree>
    <p:extLst>
      <p:ext uri="{BB962C8B-B14F-4D97-AF65-F5344CB8AC3E}">
        <p14:creationId xmlns:p14="http://schemas.microsoft.com/office/powerpoint/2010/main" val="1220921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686" y="3352800"/>
            <a:ext cx="7772400" cy="1829761"/>
          </a:xfrm>
        </p:spPr>
        <p:txBody>
          <a:bodyPr>
            <a:normAutofit fontScale="90000"/>
          </a:bodyPr>
          <a:lstStyle/>
          <a:p>
            <a:pPr algn="ctr"/>
            <a:r>
              <a:rPr lang="mn-MN" dirty="0" smtClean="0">
                <a:solidFill>
                  <a:schemeClr val="tx1"/>
                </a:solidFill>
              </a:rPr>
              <a:t/>
            </a:r>
            <a:br>
              <a:rPr lang="mn-MN" dirty="0" smtClean="0">
                <a:solidFill>
                  <a:schemeClr val="tx1"/>
                </a:solidFill>
              </a:rPr>
            </a:br>
            <a:r>
              <a:rPr lang="mn-MN" dirty="0" smtClean="0">
                <a:solidFill>
                  <a:schemeClr val="tx1"/>
                </a:solidFill>
              </a:rPr>
              <a:t>Хэлэлцээ</a:t>
            </a:r>
            <a:br>
              <a:rPr lang="mn-MN" dirty="0" smtClean="0">
                <a:solidFill>
                  <a:schemeClr val="tx1"/>
                </a:solidFill>
              </a:rPr>
            </a:br>
            <a:endParaRPr lang="en-US" sz="2700" dirty="0">
              <a:solidFill>
                <a:schemeClr val="tx1"/>
              </a:solidFill>
            </a:endParaRPr>
          </a:p>
        </p:txBody>
      </p:sp>
      <p:sp>
        <p:nvSpPr>
          <p:cNvPr id="3" name="Subtitle 2"/>
          <p:cNvSpPr>
            <a:spLocks noGrp="1"/>
          </p:cNvSpPr>
          <p:nvPr>
            <p:ph type="subTitle" idx="1"/>
          </p:nvPr>
        </p:nvSpPr>
        <p:spPr>
          <a:xfrm>
            <a:off x="685800" y="4191000"/>
            <a:ext cx="7772400" cy="1199704"/>
          </a:xfrm>
        </p:spPr>
        <p:txBody>
          <a:bodyPr/>
          <a:lstStyle/>
          <a:p>
            <a:endParaRPr lang="fr-FR" dirty="0" smtClean="0">
              <a:solidFill>
                <a:schemeClr val="tx1"/>
              </a:solidFill>
            </a:endParaRPr>
          </a:p>
          <a:p>
            <a:pPr algn="ctr"/>
            <a:r>
              <a:rPr lang="fr-FR" dirty="0" err="1" smtClean="0">
                <a:solidFill>
                  <a:schemeClr val="tx1"/>
                </a:solidFill>
              </a:rPr>
              <a:t>Negotiatio</a:t>
            </a:r>
            <a:r>
              <a:rPr lang="en-US" dirty="0" smtClean="0">
                <a:solidFill>
                  <a:schemeClr val="tx1"/>
                </a:solidFill>
              </a:rPr>
              <a:t>n</a:t>
            </a:r>
            <a:endParaRPr lang="en-US" dirty="0"/>
          </a:p>
        </p:txBody>
      </p:sp>
      <p:pic>
        <p:nvPicPr>
          <p:cNvPr id="2050" name="Picture 2" descr="C:\Program Files\Microsoft Office\MEDIA\CAGCAT10\j0233018.wmf"/>
          <p:cNvPicPr>
            <a:picLocks noChangeAspect="1" noChangeArrowheads="1"/>
          </p:cNvPicPr>
          <p:nvPr/>
        </p:nvPicPr>
        <p:blipFill>
          <a:blip r:embed="rId2"/>
          <a:srcRect/>
          <a:stretch>
            <a:fillRect/>
          </a:stretch>
        </p:blipFill>
        <p:spPr bwMode="auto">
          <a:xfrm>
            <a:off x="2728686" y="47172"/>
            <a:ext cx="3505200" cy="3560676"/>
          </a:xfrm>
          <a:prstGeom prst="rect">
            <a:avLst/>
          </a:prstGeom>
          <a:noFill/>
        </p:spPr>
      </p:pic>
    </p:spTree>
    <p:extLst>
      <p:ext uri="{BB962C8B-B14F-4D97-AF65-F5344CB8AC3E}">
        <p14:creationId xmlns:p14="http://schemas.microsoft.com/office/powerpoint/2010/main" val="3694730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1210056"/>
          </a:xfrm>
        </p:spPr>
        <p:txBody>
          <a:bodyPr>
            <a:normAutofit fontScale="90000"/>
          </a:bodyPr>
          <a:lstStyle/>
          <a:p>
            <a:r>
              <a:rPr lang="mn-MN" b="1" dirty="0" smtClean="0"/>
              <a:t/>
            </a:r>
            <a:br>
              <a:rPr lang="mn-MN" b="1" dirty="0" smtClean="0"/>
            </a:br>
            <a:r>
              <a:rPr lang="mn-MN" b="1" dirty="0" smtClean="0"/>
              <a:t>ХЭЛЭЛЦЭЭ? ХЭЛЭЛЦЭЭР?</a:t>
            </a:r>
            <a:br>
              <a:rPr lang="mn-MN" b="1" dirty="0" smtClean="0"/>
            </a:br>
            <a:r>
              <a:rPr lang="mn-MN" b="1" dirty="0" smtClean="0"/>
              <a:t>Аль нь зөв бэ?</a:t>
            </a:r>
            <a:r>
              <a:rPr lang="en-US" dirty="0"/>
              <a:t/>
            </a:r>
            <a:br>
              <a:rPr lang="en-US" dirty="0"/>
            </a:br>
            <a:r>
              <a:rPr lang="en-US" dirty="0"/>
              <a:t/>
            </a:r>
            <a:br>
              <a:rPr lang="en-US" dirty="0"/>
            </a:br>
            <a:endParaRPr lang="en-US" dirty="0"/>
          </a:p>
        </p:txBody>
      </p:sp>
      <p:graphicFrame>
        <p:nvGraphicFramePr>
          <p:cNvPr id="4" name="Diagram 3"/>
          <p:cNvGraphicFramePr/>
          <p:nvPr>
            <p:extLst>
              <p:ext uri="{D42A27DB-BD31-4B8C-83A1-F6EECF244321}">
                <p14:modId xmlns:p14="http://schemas.microsoft.com/office/powerpoint/2010/main" val="2908651823"/>
              </p:ext>
            </p:extLst>
          </p:nvPr>
        </p:nvGraphicFramePr>
        <p:xfrm>
          <a:off x="304800" y="2286000"/>
          <a:ext cx="8534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5199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59634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667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t>Хэлэлцээ гэж юу вэ? </a:t>
            </a:r>
            <a:endParaRPr lang="en-US" dirty="0"/>
          </a:p>
        </p:txBody>
      </p:sp>
      <p:sp>
        <p:nvSpPr>
          <p:cNvPr id="3" name="Content Placeholder 2"/>
          <p:cNvSpPr>
            <a:spLocks noGrp="1"/>
          </p:cNvSpPr>
          <p:nvPr>
            <p:ph sz="quarter" idx="4294967295"/>
          </p:nvPr>
        </p:nvSpPr>
        <p:spPr>
          <a:xfrm>
            <a:off x="381000" y="1905000"/>
            <a:ext cx="8305800" cy="4212696"/>
          </a:xfrm>
          <a:prstGeom prst="rect">
            <a:avLst/>
          </a:prstGeom>
        </p:spPr>
        <p:txBody>
          <a:bodyPr>
            <a:normAutofit/>
          </a:bodyPr>
          <a:lstStyle/>
          <a:p>
            <a:r>
              <a:rPr lang="mn-MN" b="1" dirty="0" smtClean="0">
                <a:latin typeface="Arial" panose="020B0604020202020204" pitchFamily="34" charset="0"/>
                <a:cs typeface="Arial" panose="020B0604020202020204" pitchFamily="34" charset="0"/>
              </a:rPr>
              <a:t>Хэлэлцээ</a:t>
            </a:r>
            <a:r>
              <a:rPr lang="mn-MN" dirty="0" smtClean="0">
                <a:latin typeface="Arial" panose="020B0604020202020204" pitchFamily="34" charset="0"/>
                <a:cs typeface="Arial" panose="020B0604020202020204" pitchFamily="34" charset="0"/>
              </a:rPr>
              <a:t> бол хэлэлцэгч талуудын нийтлэг эрх ашгийг заавал иш үндэс болгож, юуны өмнө хамтран ажиллахыг санал болгодог арга хэмжээ мөн. </a:t>
            </a:r>
          </a:p>
          <a:p>
            <a:r>
              <a:rPr lang="mn-MN" b="1" dirty="0" smtClean="0">
                <a:latin typeface="Arial" panose="020B0604020202020204" pitchFamily="34" charset="0"/>
                <a:cs typeface="Arial" panose="020B0604020202020204" pitchFamily="34" charset="0"/>
              </a:rPr>
              <a:t>Хэлэлцээ</a:t>
            </a:r>
            <a:r>
              <a:rPr lang="mn-MN" dirty="0" smtClean="0">
                <a:latin typeface="Arial" panose="020B0604020202020204" pitchFamily="34" charset="0"/>
                <a:cs typeface="Arial" panose="020B0604020202020204" pitchFamily="34" charset="0"/>
              </a:rPr>
              <a:t> гэдэг нь хоёр буюу түүнээс дээш тал нэг буюу хэд хэдэн асуудлаар хүлээн зөвшөөрөхүйц  тохиролцоонд хүрэхийн тулд өөр хоорондоо харилцаж буй үйл явц юм. </a:t>
            </a:r>
          </a:p>
          <a:p>
            <a:pPr lvl="1"/>
            <a:r>
              <a:rPr lang="mn-MN" dirty="0" smtClean="0">
                <a:latin typeface="Arial" panose="020B0604020202020204" pitchFamily="34" charset="0"/>
                <a:cs typeface="Arial" panose="020B0604020202020204" pitchFamily="34" charset="0"/>
              </a:rPr>
              <a:t>Хэлэлцээнд оролцогч талууд нийтлэг болон сөргөлдөөнт ашиг сонирхолтой байдаг.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128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fontScale="85000" lnSpcReduction="10000"/>
          </a:bodyPr>
          <a:lstStyle/>
          <a:p>
            <a:r>
              <a:rPr lang="mn-MN" dirty="0" smtClean="0">
                <a:latin typeface="Arial" panose="020B0604020202020204" pitchFamily="34" charset="0"/>
                <a:cs typeface="Arial" panose="020B0604020202020204" pitchFamily="34" charset="0"/>
              </a:rPr>
              <a:t>Засгийн газар хоорондын хэлэлцээ нь ихэнхдээ эрх бүхий албан тушаалтнуудын  (дипломатууд болон холбогдох яамдын мэргэжилтэнүүд) хооронд явагддаг боловч дараах оролцогчид мөн оролцож болно: </a:t>
            </a:r>
          </a:p>
          <a:p>
            <a:pPr lvl="1"/>
            <a:r>
              <a:rPr lang="mn-MN" dirty="0" smtClean="0">
                <a:latin typeface="Arial" panose="020B0604020202020204" pitchFamily="34" charset="0"/>
                <a:cs typeface="Arial" panose="020B0604020202020204" pitchFamily="34" charset="0"/>
              </a:rPr>
              <a:t>Олон улсын байгууллагууд</a:t>
            </a:r>
          </a:p>
          <a:p>
            <a:pPr lvl="1"/>
            <a:r>
              <a:rPr lang="mn-MN" dirty="0" smtClean="0">
                <a:latin typeface="Arial" panose="020B0604020202020204" pitchFamily="34" charset="0"/>
                <a:cs typeface="Arial" panose="020B0604020202020204" pitchFamily="34" charset="0"/>
              </a:rPr>
              <a:t>ТББ   ( бизнесийн болон үйлдвэрчний байгууллагууд мөн багтана.) </a:t>
            </a:r>
          </a:p>
          <a:p>
            <a:pPr lvl="1"/>
            <a:r>
              <a:rPr lang="mn-MN" dirty="0" smtClean="0">
                <a:latin typeface="Arial" panose="020B0604020202020204" pitchFamily="34" charset="0"/>
                <a:cs typeface="Arial" panose="020B0604020202020204" pitchFamily="34" charset="0"/>
              </a:rPr>
              <a:t>Парламентийн гишүүд, орон нутгийн удирдлагууд </a:t>
            </a:r>
          </a:p>
          <a:p>
            <a:r>
              <a:rPr lang="mn-MN" dirty="0" smtClean="0">
                <a:latin typeface="Arial" panose="020B0604020202020204" pitchFamily="34" charset="0"/>
                <a:cs typeface="Arial" panose="020B0604020202020204" pitchFamily="34" charset="0"/>
              </a:rPr>
              <a:t>Орчин үед эдийн засаг, нийгэм, байгаль орчны яриа хэлэлцээнд улс орны төлөөлөгчдөөс илүүтэйгээр “төрийн бус” төлөөлөгчид олноор оролцох болсон. </a:t>
            </a:r>
          </a:p>
          <a:p>
            <a:pPr lvl="1"/>
            <a:r>
              <a:rPr lang="mn-MN" dirty="0" smtClean="0">
                <a:latin typeface="Arial" panose="020B0604020202020204" pitchFamily="34" charset="0"/>
                <a:cs typeface="Arial" panose="020B0604020202020204" pitchFamily="34" charset="0"/>
              </a:rPr>
              <a:t>2002 онд Иоханесбург хотноо болсон Тогтвортой Хөгжлийн Дээд Хэмжээний чуулга уулзалтанд  оролцсон</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ТББ-ын төлөөлөгчид улс орнуудын төлөөлөгчдөөс  4 дахин олон байв.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mn-MN" dirty="0" smtClean="0"/>
              <a:t>Хэлэлцээнд оролцогч талууд</a:t>
            </a:r>
            <a:endParaRPr lang="en-US" dirty="0"/>
          </a:p>
        </p:txBody>
      </p:sp>
    </p:spTree>
    <p:extLst>
      <p:ext uri="{BB962C8B-B14F-4D97-AF65-F5344CB8AC3E}">
        <p14:creationId xmlns:p14="http://schemas.microsoft.com/office/powerpoint/2010/main" val="2334648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990600"/>
            <a:ext cx="7467600" cy="5135563"/>
          </a:xfrm>
          <a:prstGeom prst="rect">
            <a:avLst/>
          </a:prstGeom>
        </p:spPr>
        <p:txBody>
          <a:bodyPr>
            <a:normAutofit fontScale="92500" lnSpcReduction="20000"/>
          </a:bodyPr>
          <a:lstStyle/>
          <a:p>
            <a:r>
              <a:rPr lang="mn-MN" dirty="0" smtClean="0">
                <a:latin typeface="Arial" panose="020B0604020202020204" pitchFamily="34" charset="0"/>
                <a:cs typeface="Arial" panose="020B0604020202020204" pitchFamily="34" charset="0"/>
              </a:rPr>
              <a:t>Хэлэлцээ  ихэнхдээ найр тавих, буулт хийх харилцааны хүрээнд явагддаг бөгөөд сөргөлдөгч талуудын аль алиных нь хүлээн зөвшөөрөхүйц </a:t>
            </a:r>
            <a:r>
              <a:rPr lang="mn-MN" b="1" dirty="0" smtClean="0">
                <a:latin typeface="Arial" panose="020B0604020202020204" pitchFamily="34" charset="0"/>
                <a:cs typeface="Arial" panose="020B0604020202020204" pitchFamily="34" charset="0"/>
              </a:rPr>
              <a:t>“алтан дундаж”</a:t>
            </a:r>
            <a:r>
              <a:rPr lang="mn-MN" dirty="0" smtClean="0">
                <a:latin typeface="Arial" panose="020B0604020202020204" pitchFamily="34" charset="0"/>
                <a:cs typeface="Arial" panose="020B0604020202020204" pitchFamily="34" charset="0"/>
              </a:rPr>
              <a:t>-ыг олох нь чухал байдаг. </a:t>
            </a:r>
          </a:p>
          <a:p>
            <a:r>
              <a:rPr lang="mn-MN" dirty="0" smtClean="0">
                <a:latin typeface="Arial" panose="020B0604020202020204" pitchFamily="34" charset="0"/>
                <a:cs typeface="Arial" panose="020B0604020202020204" pitchFamily="34" charset="0"/>
              </a:rPr>
              <a:t>Хэлэлцээний арга нь үзэл бодлоо нээлттэй, үр дүнтэй солилцсоноор хямрал мөргөлдөөн хурцдахыг намжааж, хүч хэрэглэхээс зайлсхийж, нөхцөл байдал болон түүний хөгжлийн далд хүчийг зөв үнэлж дүгнэнэ гэсэн үг. </a:t>
            </a:r>
          </a:p>
          <a:p>
            <a:r>
              <a:rPr lang="mn-MN" dirty="0" smtClean="0">
                <a:latin typeface="Arial" panose="020B0604020202020204" pitchFamily="34" charset="0"/>
                <a:cs typeface="Arial" panose="020B0604020202020204" pitchFamily="34" charset="0"/>
              </a:rPr>
              <a:t>Хэлэлцээний үйл явцад сөргөлдөгч бүх тал мөргөлдөөн бүрэн дууссан гэдгийг хүлээн зөвшөөрч, түүний бодит шалтгааныг илрүүлэн арилгаснаар үр дүнд хүрнэ.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11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23580344"/>
              </p:ext>
            </p:extLst>
          </p:nvPr>
        </p:nvGraphicFramePr>
        <p:xfrm>
          <a:off x="1219200" y="1752600"/>
          <a:ext cx="7086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274638"/>
            <a:ext cx="8229600" cy="1096962"/>
          </a:xfrm>
        </p:spPr>
        <p:txBody>
          <a:bodyPr>
            <a:normAutofit fontScale="90000"/>
          </a:bodyPr>
          <a:lstStyle/>
          <a:p>
            <a:r>
              <a:rPr lang="mn-MN" dirty="0" smtClean="0"/>
              <a:t>Тогтоолын төсөл санаачлагчид</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mn-MN" dirty="0" smtClean="0">
                <a:latin typeface="Arial" panose="020B0604020202020204" pitchFamily="34" charset="0"/>
                <a:cs typeface="Arial" panose="020B0604020202020204" pitchFamily="34" charset="0"/>
              </a:rPr>
              <a:t>Маргааны сэдэв хэдий чинээ ил тод, тодорхой байна, түүнийг шийдвэрлэх боломж их байна.</a:t>
            </a:r>
          </a:p>
          <a:p>
            <a:r>
              <a:rPr lang="mn-MN" dirty="0" smtClean="0">
                <a:latin typeface="Arial" panose="020B0604020202020204" pitchFamily="34" charset="0"/>
                <a:cs typeface="Arial" panose="020B0604020202020204" pitchFamily="34" charset="0"/>
              </a:rPr>
              <a:t>Харин хэлэлцэх асуудал тодорхойгүй бол түүнийг намжаахад түвэгтэй. </a:t>
            </a:r>
          </a:p>
          <a:p>
            <a:r>
              <a:rPr lang="mn-MN" dirty="0" smtClean="0">
                <a:latin typeface="Arial" panose="020B0604020202020204" pitchFamily="34" charset="0"/>
                <a:cs typeface="Arial" panose="020B0604020202020204" pitchFamily="34" charset="0"/>
              </a:rPr>
              <a:t>Зарим үед хэлэлцээ өөрөө харилцааг хурцатгаж магадгүй ч түүнээс татгалзах нь оновчтой зүйл биш.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mn-MN" dirty="0" smtClean="0"/>
              <a:t>Хэлэлцээний хэв шинж</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4333161"/>
            <a:ext cx="3800474" cy="252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0559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fontScale="92500" lnSpcReduction="20000"/>
          </a:bodyPr>
          <a:lstStyle/>
          <a:p>
            <a:r>
              <a:rPr lang="mn-MN" dirty="0" smtClean="0">
                <a:latin typeface="Arial" panose="020B0604020202020204" pitchFamily="34" charset="0"/>
                <a:cs typeface="Arial" panose="020B0604020202020204" pitchFamily="34" charset="0"/>
              </a:rPr>
              <a:t>Талууд дор бүрнээ нөгөө талынхаа учирлалыг сонсож, өөрсдийнхөө зарим шаардлагаас татгалздаг. </a:t>
            </a:r>
          </a:p>
          <a:p>
            <a:r>
              <a:rPr lang="mn-MN" dirty="0" smtClean="0">
                <a:latin typeface="Arial" panose="020B0604020202020204" pitchFamily="34" charset="0"/>
                <a:cs typeface="Arial" panose="020B0604020202020204" pitchFamily="34" charset="0"/>
              </a:rPr>
              <a:t>Талууд эрх тэгш байдалд хүрч, хэлэлцээний замаар буулт хийдэг. </a:t>
            </a:r>
          </a:p>
          <a:p>
            <a:r>
              <a:rPr lang="mn-MN" dirty="0" smtClean="0">
                <a:latin typeface="Arial" panose="020B0604020202020204" pitchFamily="34" charset="0"/>
                <a:cs typeface="Arial" panose="020B0604020202020204" pitchFamily="34" charset="0"/>
              </a:rPr>
              <a:t>Талууд үзэл бодлоо тулган хүлээлгэхийн тулд хүч хэрэглэхийг завддаг.  </a:t>
            </a:r>
          </a:p>
          <a:p>
            <a:r>
              <a:rPr lang="mn-MN" dirty="0" smtClean="0">
                <a:latin typeface="Arial" panose="020B0604020202020204" pitchFamily="34" charset="0"/>
                <a:cs typeface="Arial" panose="020B0604020202020204" pitchFamily="34" charset="0"/>
              </a:rPr>
              <a:t>Сөргөлдөгч талуудын хүч тэнцүү бусаас шалтгаалаад арай сул </a:t>
            </a:r>
            <a:r>
              <a:rPr lang="fr-FR" dirty="0" smtClean="0">
                <a:latin typeface="Arial" panose="020B0604020202020204" pitchFamily="34" charset="0"/>
                <a:cs typeface="Arial" panose="020B0604020202020204" pitchFamily="34" charset="0"/>
              </a:rPr>
              <a:t>(</a:t>
            </a:r>
            <a:r>
              <a:rPr lang="mn-MN" dirty="0" smtClean="0">
                <a:latin typeface="Arial" panose="020B0604020202020204" pitchFamily="34" charset="0"/>
                <a:cs typeface="Arial" panose="020B0604020202020204" pitchFamily="34" charset="0"/>
              </a:rPr>
              <a:t>эсвэл илүү ухаалаг</a:t>
            </a:r>
            <a:r>
              <a:rPr lang="fr-FR" dirty="0" smtClean="0">
                <a:latin typeface="Arial" panose="020B0604020202020204" pitchFamily="34" charset="0"/>
                <a:cs typeface="Arial" panose="020B0604020202020204" pitchFamily="34" charset="0"/>
              </a:rPr>
              <a:t>)</a:t>
            </a:r>
            <a:r>
              <a:rPr lang="mn-MN" dirty="0" smtClean="0">
                <a:latin typeface="Arial" panose="020B0604020202020204" pitchFamily="34" charset="0"/>
                <a:cs typeface="Arial" panose="020B0604020202020204" pitchFamily="34" charset="0"/>
              </a:rPr>
              <a:t> тал нь ухралтад ордог. </a:t>
            </a:r>
          </a:p>
          <a:p>
            <a:r>
              <a:rPr lang="mn-MN" dirty="0" smtClean="0">
                <a:latin typeface="Arial" panose="020B0604020202020204" pitchFamily="34" charset="0"/>
                <a:cs typeface="Arial" panose="020B0604020202020204" pitchFamily="34" charset="0"/>
              </a:rPr>
              <a:t>Гаргаж болохуйц шийдвэрийн тоо нэмэгдэх, ялангуяа талууд тодорхой зорилгогүй байгаа тохиолдолд шинэ шинэ бэрхшээл учирдаг.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mn-MN" sz="3200" dirty="0"/>
              <a:t>Хэлэлцээний хэв </a:t>
            </a:r>
            <a:r>
              <a:rPr lang="mn-MN" sz="3200" dirty="0" smtClean="0"/>
              <a:t>шинж </a:t>
            </a:r>
            <a:r>
              <a:rPr lang="en-US" sz="3200" dirty="0" smtClean="0"/>
              <a:t>(</a:t>
            </a:r>
            <a:r>
              <a:rPr lang="mn-MN" sz="3200" dirty="0" smtClean="0"/>
              <a:t>үргэлжлэл</a:t>
            </a:r>
            <a:r>
              <a:rPr lang="en-US" sz="3200" dirty="0" smtClean="0"/>
              <a:t>)</a:t>
            </a:r>
            <a:endParaRPr lang="en-US" sz="3200" dirty="0"/>
          </a:p>
        </p:txBody>
      </p:sp>
    </p:spTree>
    <p:extLst>
      <p:ext uri="{BB962C8B-B14F-4D97-AF65-F5344CB8AC3E}">
        <p14:creationId xmlns:p14="http://schemas.microsoft.com/office/powerpoint/2010/main" val="782137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b="1" dirty="0" smtClean="0"/>
              <a:t>Хэлэлцээг бэлтгэх ба төлөвлөх</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737364985"/>
              </p:ext>
            </p:extLst>
          </p:nvPr>
        </p:nvGraphicFramePr>
        <p:xfrm>
          <a:off x="838200" y="990600"/>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203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Program Files\Microsoft Office\MEDIA\CAGCAT10\j0297551.wmf"/>
          <p:cNvPicPr>
            <a:picLocks noGrp="1" noChangeAspect="1" noChangeArrowheads="1"/>
          </p:cNvPicPr>
          <p:nvPr>
            <p:ph idx="1"/>
          </p:nvPr>
        </p:nvPicPr>
        <p:blipFill>
          <a:blip r:embed="rId2"/>
          <a:stretch>
            <a:fillRect/>
          </a:stretch>
        </p:blipFill>
        <p:spPr bwMode="auto">
          <a:xfrm>
            <a:off x="1570739" y="457200"/>
            <a:ext cx="1648236" cy="2514600"/>
          </a:xfrm>
          <a:prstGeom prst="rect">
            <a:avLst/>
          </a:prstGeom>
          <a:noFill/>
        </p:spPr>
      </p:pic>
      <p:sp>
        <p:nvSpPr>
          <p:cNvPr id="6" name="Content Placeholder 5"/>
          <p:cNvSpPr>
            <a:spLocks noGrp="1"/>
          </p:cNvSpPr>
          <p:nvPr>
            <p:ph sz="quarter" idx="4294967295"/>
          </p:nvPr>
        </p:nvSpPr>
        <p:spPr>
          <a:xfrm>
            <a:off x="4876800" y="838200"/>
            <a:ext cx="3657600" cy="4525963"/>
          </a:xfrm>
          <a:prstGeom prst="rect">
            <a:avLst/>
          </a:prstGeom>
        </p:spPr>
        <p:txBody>
          <a:bodyPr>
            <a:normAutofit fontScale="92500"/>
          </a:bodyPr>
          <a:lstStyle/>
          <a:p>
            <a:r>
              <a:rPr lang="mn-MN" dirty="0" smtClean="0">
                <a:latin typeface="Arial" panose="020B0604020202020204" pitchFamily="34" charset="0"/>
                <a:cs typeface="Arial" panose="020B0604020202020204" pitchFamily="34" charset="0"/>
              </a:rPr>
              <a:t>Хэлэлцээнд бэлтгэнэ гэдэг таньж мэдэхгүй газраар аялахаар бэлдэж байгаатай адил. </a:t>
            </a:r>
          </a:p>
          <a:p>
            <a:r>
              <a:rPr lang="mn-MN" dirty="0" smtClean="0">
                <a:latin typeface="Arial" panose="020B0604020202020204" pitchFamily="34" charset="0"/>
                <a:cs typeface="Arial" panose="020B0604020202020204" pitchFamily="34" charset="0"/>
              </a:rPr>
              <a:t>Явах замаа урьдчилж сонгодог ч газар дээрээ очоод өөр зам сонгоход хүрч болно.</a:t>
            </a:r>
            <a:endParaRPr lang="en-US" dirty="0">
              <a:latin typeface="Arial" panose="020B0604020202020204" pitchFamily="34" charset="0"/>
              <a:cs typeface="Arial" panose="020B0604020202020204"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83" y="3505200"/>
            <a:ext cx="3483348" cy="2259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796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prstGeom prst="rect">
            <a:avLst/>
          </a:prstGeom>
        </p:spPr>
        <p:txBody>
          <a:bodyPr>
            <a:normAutofit/>
          </a:bodyPr>
          <a:lstStyle/>
          <a:p>
            <a:r>
              <a:rPr lang="mn-MN" dirty="0" smtClean="0">
                <a:latin typeface="Arial" panose="020B0604020202020204" pitchFamily="34" charset="0"/>
                <a:cs typeface="Arial" panose="020B0604020202020204" pitchFamily="34" charset="0"/>
              </a:rPr>
              <a:t>Зорилго тавих</a:t>
            </a:r>
          </a:p>
          <a:p>
            <a:r>
              <a:rPr lang="mn-MN" dirty="0" smtClean="0">
                <a:latin typeface="Arial" panose="020B0604020202020204" pitchFamily="34" charset="0"/>
                <a:cs typeface="Arial" panose="020B0604020202020204" pitchFamily="34" charset="0"/>
              </a:rPr>
              <a:t>Зорилгоо тодорхойлох</a:t>
            </a:r>
          </a:p>
          <a:p>
            <a:r>
              <a:rPr lang="mn-MN" dirty="0" smtClean="0">
                <a:latin typeface="Arial" panose="020B0604020202020204" pitchFamily="34" charset="0"/>
                <a:cs typeface="Arial" panose="020B0604020202020204" pitchFamily="34" charset="0"/>
              </a:rPr>
              <a:t>Зорилгодоо хүрэхэд хамгийн боломжтой буюу альтернатив арга замыг судлан тогтоох</a:t>
            </a:r>
          </a:p>
          <a:p>
            <a:r>
              <a:rPr lang="mn-MN" dirty="0" smtClean="0">
                <a:latin typeface="Arial" panose="020B0604020202020204" pitchFamily="34" charset="0"/>
                <a:cs typeface="Arial" panose="020B0604020202020204" pitchFamily="34" charset="0"/>
              </a:rPr>
              <a:t>Тухайн зорилгод хүрэхэд бусадтай харилцах шаардлагатай  нөхцөлд тэдгээр бусад оролцогчдын зорилго, чадавхийг задлан шинжлэх хэрэгтэй.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457200"/>
            <a:ext cx="8229600" cy="838200"/>
          </a:xfrm>
        </p:spPr>
        <p:txBody>
          <a:bodyPr>
            <a:normAutofit fontScale="90000"/>
          </a:bodyPr>
          <a:lstStyle/>
          <a:p>
            <a:r>
              <a:rPr lang="mn-MN" b="1" dirty="0" smtClean="0"/>
              <a:t>Хэлэлцээг төлөвлөх</a:t>
            </a:r>
            <a:r>
              <a:rPr lang="fr-FR" b="1" dirty="0" smtClean="0"/>
              <a:t/>
            </a:r>
            <a:br>
              <a:rPr lang="fr-FR" b="1" dirty="0" smtClean="0"/>
            </a:br>
            <a:endParaRPr lang="en-US" dirty="0"/>
          </a:p>
        </p:txBody>
      </p:sp>
    </p:spTree>
    <p:extLst>
      <p:ext uri="{BB962C8B-B14F-4D97-AF65-F5344CB8AC3E}">
        <p14:creationId xmlns:p14="http://schemas.microsoft.com/office/powerpoint/2010/main" val="508475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b="1" dirty="0" smtClean="0"/>
              <a:t>Наймаалцах стратеги</a:t>
            </a:r>
            <a:br>
              <a:rPr lang="mn-MN" b="1" dirty="0" smtClean="0"/>
            </a:br>
            <a:r>
              <a:rPr lang="fr-FR" b="1" dirty="0" smtClean="0"/>
              <a:t>(</a:t>
            </a:r>
            <a:r>
              <a:rPr lang="fr-FR" b="1" dirty="0" err="1" smtClean="0"/>
              <a:t>Bargaining</a:t>
            </a:r>
            <a:r>
              <a:rPr lang="fr-FR" b="1" dirty="0" smtClean="0"/>
              <a:t> </a:t>
            </a:r>
            <a:r>
              <a:rPr lang="fr-FR" b="1" dirty="0" err="1" smtClean="0"/>
              <a:t>strategy</a:t>
            </a:r>
            <a:r>
              <a:rPr lang="fr-FR" b="1" dirty="0" smtClean="0"/>
              <a:t>)</a:t>
            </a:r>
            <a:endParaRPr lang="en-US" dirty="0"/>
          </a:p>
        </p:txBody>
      </p:sp>
      <p:sp>
        <p:nvSpPr>
          <p:cNvPr id="3" name="Content Placeholder 2"/>
          <p:cNvSpPr>
            <a:spLocks noGrp="1"/>
          </p:cNvSpPr>
          <p:nvPr>
            <p:ph sz="quarter" idx="4294967295"/>
          </p:nvPr>
        </p:nvSpPr>
        <p:spPr>
          <a:xfrm>
            <a:off x="872067" y="2286000"/>
            <a:ext cx="4842933" cy="4038600"/>
          </a:xfrm>
          <a:prstGeom prst="rect">
            <a:avLst/>
          </a:prstGeom>
        </p:spPr>
        <p:txBody>
          <a:bodyPr>
            <a:normAutofit/>
          </a:bodyPr>
          <a:lstStyle/>
          <a:p>
            <a:r>
              <a:rPr lang="mn-MN" dirty="0" smtClean="0">
                <a:latin typeface="Arial" panose="020B0604020202020204" pitchFamily="34" charset="0"/>
                <a:cs typeface="Arial" panose="020B0604020202020204" pitchFamily="34" charset="0"/>
              </a:rPr>
              <a:t>Өрсөлдөөнт</a:t>
            </a:r>
            <a:r>
              <a:rPr lang="en-US" dirty="0" smtClean="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Competitive</a:t>
            </a:r>
            <a:r>
              <a:rPr lang="fr-FR" dirty="0" smtClean="0">
                <a:latin typeface="Arial" panose="020B0604020202020204" pitchFamily="34" charset="0"/>
                <a:cs typeface="Arial" panose="020B0604020202020204" pitchFamily="34" charset="0"/>
              </a:rPr>
              <a:t>)</a:t>
            </a:r>
          </a:p>
          <a:p>
            <a:r>
              <a:rPr lang="mn-MN" dirty="0" smtClean="0">
                <a:latin typeface="Arial" panose="020B0604020202020204" pitchFamily="34" charset="0"/>
                <a:cs typeface="Arial" panose="020B0604020202020204" pitchFamily="34" charset="0"/>
              </a:rPr>
              <a:t>Хамтран ажиллах</a:t>
            </a:r>
            <a:r>
              <a:rPr lang="en-US" dirty="0" smtClean="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Cooperative</a:t>
            </a:r>
            <a:r>
              <a:rPr lang="fr-FR" dirty="0" smtClean="0">
                <a:latin typeface="Arial" panose="020B0604020202020204" pitchFamily="34" charset="0"/>
                <a:cs typeface="Arial" panose="020B0604020202020204" pitchFamily="34" charset="0"/>
              </a:rPr>
              <a:t>)</a:t>
            </a:r>
          </a:p>
          <a:p>
            <a:r>
              <a:rPr lang="mn-MN" dirty="0" smtClean="0">
                <a:latin typeface="Arial" panose="020B0604020202020204" pitchFamily="34" charset="0"/>
                <a:cs typeface="Arial" panose="020B0604020202020204" pitchFamily="34" charset="0"/>
              </a:rPr>
              <a:t>Асуудлыг цогцоор нь хамарсан</a:t>
            </a:r>
            <a:r>
              <a:rPr lang="en-US" dirty="0" smtClean="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Integrative</a:t>
            </a:r>
            <a:r>
              <a:rPr lang="fr-FR" dirty="0" smtClean="0">
                <a:latin typeface="Arial" panose="020B0604020202020204" pitchFamily="34" charset="0"/>
                <a:cs typeface="Arial" panose="020B0604020202020204" pitchFamily="34" charset="0"/>
              </a:rPr>
              <a:t>)</a:t>
            </a:r>
          </a:p>
          <a:p>
            <a:r>
              <a:rPr lang="mn-MN" dirty="0" smtClean="0">
                <a:latin typeface="Arial" panose="020B0604020202020204" pitchFamily="34" charset="0"/>
                <a:cs typeface="Arial" panose="020B0604020202020204" pitchFamily="34" charset="0"/>
              </a:rPr>
              <a:t>Ашиг сонирхолд тулгуурласан-</a:t>
            </a:r>
            <a:r>
              <a:rPr lang="en-US" dirty="0" smtClean="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Interest</a:t>
            </a:r>
            <a:r>
              <a:rPr lang="fr-FR" dirty="0" smtClean="0">
                <a:latin typeface="Arial" panose="020B0604020202020204" pitchFamily="34" charset="0"/>
                <a:cs typeface="Arial" panose="020B0604020202020204" pitchFamily="34" charset="0"/>
              </a:rPr>
              <a: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514600"/>
            <a:ext cx="2774416"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3960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mn-MN" dirty="0" smtClean="0">
                <a:latin typeface="Arial" panose="020B0604020202020204" pitchFamily="34" charset="0"/>
                <a:cs typeface="Arial" panose="020B0604020202020204" pitchFamily="34" charset="0"/>
              </a:rPr>
              <a:t>Хэлэлцээний ерөнхий үр дүнд сэтгэл ханамжтай байхад чиглэдэг учраас дараах шинж чанартай байдаг:</a:t>
            </a:r>
          </a:p>
          <a:p>
            <a:pPr lvl="1"/>
            <a:r>
              <a:rPr lang="mn-MN" dirty="0" smtClean="0">
                <a:latin typeface="Arial" panose="020B0604020202020204" pitchFamily="34" charset="0"/>
                <a:cs typeface="Arial" panose="020B0604020202020204" pitchFamily="34" charset="0"/>
              </a:rPr>
              <a:t>Хамтран ажилладаг</a:t>
            </a:r>
          </a:p>
          <a:p>
            <a:pPr lvl="1"/>
            <a:r>
              <a:rPr lang="mn-MN" dirty="0" smtClean="0">
                <a:latin typeface="Arial" panose="020B0604020202020204" pitchFamily="34" charset="0"/>
                <a:cs typeface="Arial" panose="020B0604020202020204" pitchFamily="34" charset="0"/>
              </a:rPr>
              <a:t>Төгсгөл нь нээлттэй</a:t>
            </a:r>
          </a:p>
          <a:p>
            <a:pPr lvl="1"/>
            <a:r>
              <a:rPr lang="mn-MN" dirty="0" smtClean="0">
                <a:latin typeface="Arial" panose="020B0604020202020204" pitchFamily="34" charset="0"/>
                <a:cs typeface="Arial" panose="020B0604020202020204" pitchFamily="34" charset="0"/>
              </a:rPr>
              <a:t>Бүтээлч</a:t>
            </a:r>
          </a:p>
          <a:p>
            <a:pPr lvl="1"/>
            <a:r>
              <a:rPr lang="mn-MN" dirty="0" smtClean="0">
                <a:latin typeface="Arial" panose="020B0604020202020204" pitchFamily="34" charset="0"/>
                <a:cs typeface="Arial" panose="020B0604020202020204" pitchFamily="34" charset="0"/>
              </a:rPr>
              <a:t>Мэдээллийн урсгалыг чөлөөтэй ашигладаг</a:t>
            </a:r>
          </a:p>
          <a:p>
            <a:pPr lvl="1"/>
            <a:r>
              <a:rPr lang="mn-MN" dirty="0" smtClean="0">
                <a:latin typeface="Arial" panose="020B0604020202020204" pitchFamily="34" charset="0"/>
                <a:cs typeface="Arial" panose="020B0604020202020204" pitchFamily="34" charset="0"/>
              </a:rPr>
              <a:t>Зорилгодоо хүрэхийн тулд маш уян хатан ханддаг</a:t>
            </a: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457200" y="274638"/>
            <a:ext cx="8229600" cy="1020762"/>
          </a:xfrm>
        </p:spPr>
        <p:txBody>
          <a:bodyPr>
            <a:normAutofit fontScale="90000"/>
          </a:bodyPr>
          <a:lstStyle/>
          <a:p>
            <a:r>
              <a:rPr lang="fr-FR" sz="3200" dirty="0">
                <a:latin typeface="Arial" panose="020B0604020202020204" pitchFamily="34" charset="0"/>
                <a:cs typeface="Arial" panose="020B0604020202020204" pitchFamily="34" charset="0"/>
              </a:rPr>
              <a:t/>
            </a:r>
            <a:br>
              <a:rPr lang="fr-FR" sz="3200" dirty="0">
                <a:latin typeface="Arial" panose="020B0604020202020204" pitchFamily="34" charset="0"/>
                <a:cs typeface="Arial" panose="020B0604020202020204" pitchFamily="34" charset="0"/>
              </a:rPr>
            </a:br>
            <a:r>
              <a:rPr lang="fr-FR" sz="3200" dirty="0" err="1" smtClean="0"/>
              <a:t>Interest</a:t>
            </a:r>
            <a:r>
              <a:rPr lang="fr-FR" sz="3200" dirty="0" smtClean="0"/>
              <a:t> </a:t>
            </a:r>
            <a:r>
              <a:rPr lang="fr-FR" sz="3200" dirty="0" err="1" smtClean="0"/>
              <a:t>bargaining</a:t>
            </a:r>
            <a:endParaRPr lang="en-US" sz="3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733448"/>
            <a:ext cx="3416405" cy="212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943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Competitive</a:t>
            </a:r>
            <a:r>
              <a:rPr lang="fr-FR" dirty="0" smtClean="0"/>
              <a:t> </a:t>
            </a:r>
            <a:r>
              <a:rPr lang="fr-FR" dirty="0" err="1" smtClean="0"/>
              <a:t>Bargaining</a:t>
            </a:r>
            <a:r>
              <a:rPr lang="fr-FR" dirty="0" smtClean="0"/>
              <a:t> </a:t>
            </a:r>
            <a:endParaRPr lang="en-US" dirty="0"/>
          </a:p>
        </p:txBody>
      </p:sp>
      <p:sp>
        <p:nvSpPr>
          <p:cNvPr id="3" name="Content Placeholder 2"/>
          <p:cNvSpPr>
            <a:spLocks noGrp="1"/>
          </p:cNvSpPr>
          <p:nvPr>
            <p:ph sz="quarter" idx="4294967295"/>
          </p:nvPr>
        </p:nvSpPr>
        <p:spPr>
          <a:xfrm>
            <a:off x="304800" y="1828800"/>
            <a:ext cx="3657600" cy="4495800"/>
          </a:xfrm>
          <a:prstGeom prst="rect">
            <a:avLst/>
          </a:prstGeom>
        </p:spPr>
        <p:txBody>
          <a:bodyPr>
            <a:normAutofit lnSpcReduction="10000"/>
          </a:bodyPr>
          <a:lstStyle/>
          <a:p>
            <a:r>
              <a:rPr lang="mn-MN" dirty="0" smtClean="0">
                <a:latin typeface="Arial" panose="020B0604020202020204" pitchFamily="34" charset="0"/>
                <a:cs typeface="Arial" panose="020B0604020202020204" pitchFamily="34" charset="0"/>
              </a:rPr>
              <a:t>Нэлээд нарийвчилсан тодорхой зорилгод чиглэдэг учраас:</a:t>
            </a:r>
          </a:p>
          <a:p>
            <a:pPr lvl="1"/>
            <a:r>
              <a:rPr lang="mn-MN" dirty="0" smtClean="0">
                <a:latin typeface="Arial" panose="020B0604020202020204" pitchFamily="34" charset="0"/>
                <a:cs typeface="Arial" panose="020B0604020202020204" pitchFamily="34" charset="0"/>
              </a:rPr>
              <a:t>Өрсөлдсөн шинжтэй</a:t>
            </a:r>
          </a:p>
          <a:p>
            <a:pPr lvl="1"/>
            <a:r>
              <a:rPr lang="mn-MN" dirty="0" smtClean="0">
                <a:latin typeface="Arial" panose="020B0604020202020204" pitchFamily="34" charset="0"/>
                <a:cs typeface="Arial" panose="020B0604020202020204" pitchFamily="34" charset="0"/>
              </a:rPr>
              <a:t>Мэдээллийг хянаж, гуйвуулах хандлагатай</a:t>
            </a:r>
          </a:p>
          <a:p>
            <a:pPr lvl="1"/>
            <a:r>
              <a:rPr lang="mn-MN" dirty="0" smtClean="0">
                <a:latin typeface="Arial" panose="020B0604020202020204" pitchFamily="34" charset="0"/>
                <a:cs typeface="Arial" panose="020B0604020202020204" pitchFamily="34" charset="0"/>
              </a:rPr>
              <a:t> Зорилгодоо хүрэхийн тулд тактикийн арга хэрэглэнэ.</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746829"/>
            <a:ext cx="43932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87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72067" y="2362200"/>
            <a:ext cx="7408333" cy="3763963"/>
          </a:xfrm>
          <a:prstGeom prst="rect">
            <a:avLst/>
          </a:prstGeom>
        </p:spPr>
        <p:txBody>
          <a:bodyPr>
            <a:normAutofit fontScale="92500"/>
          </a:bodyPr>
          <a:lstStyle/>
          <a:p>
            <a:r>
              <a:rPr lang="mn-MN" dirty="0" smtClean="0">
                <a:latin typeface="Arial" panose="020B0604020202020204" pitchFamily="34" charset="0"/>
                <a:cs typeface="Arial" panose="020B0604020202020204" pitchFamily="34" charset="0"/>
              </a:rPr>
              <a:t>Хэдий ийм ялгаатай арга техник хэрэглэдэг ч гэсэн хэлэлцээний үр дүн хэлэлцээний зорилго, зорилтыг хэрхэн нарийвчлан судалж, тогтоосноос ихээхэн хамаарна. </a:t>
            </a:r>
          </a:p>
          <a:p>
            <a:r>
              <a:rPr lang="mn-MN" dirty="0" smtClean="0">
                <a:latin typeface="Arial" panose="020B0604020202020204" pitchFamily="34" charset="0"/>
                <a:cs typeface="Arial" panose="020B0604020202020204" pitchFamily="34" charset="0"/>
              </a:rPr>
              <a:t>Ийнхүү анализ хийхдээ хэлэлцээнд ороцлогч талуудын наймаалцах харьцангуй чадавхийг </a:t>
            </a:r>
            <a:r>
              <a:rPr lang="fr-FR" dirty="0" smtClean="0">
                <a:latin typeface="Arial" panose="020B0604020202020204" pitchFamily="34" charset="0"/>
                <a:cs typeface="Arial" panose="020B0604020202020204" pitchFamily="34" charset="0"/>
              </a:rPr>
              <a:t>(relative </a:t>
            </a:r>
            <a:r>
              <a:rPr lang="fr-FR" dirty="0" err="1" smtClean="0">
                <a:latin typeface="Arial" panose="020B0604020202020204" pitchFamily="34" charset="0"/>
                <a:cs typeface="Arial" panose="020B0604020202020204" pitchFamily="34" charset="0"/>
              </a:rPr>
              <a:t>bargaining</a:t>
            </a:r>
            <a:r>
              <a:rPr lang="fr-FR" dirty="0" smtClean="0">
                <a:latin typeface="Arial" panose="020B0604020202020204" pitchFamily="34" charset="0"/>
                <a:cs typeface="Arial" panose="020B0604020202020204" pitchFamily="34" charset="0"/>
              </a:rPr>
              <a:t> power) </a:t>
            </a:r>
            <a:r>
              <a:rPr lang="mn-MN" dirty="0" smtClean="0">
                <a:latin typeface="Arial" panose="020B0604020202020204" pitchFamily="34" charset="0"/>
                <a:cs typeface="Arial" panose="020B0604020202020204" pitchFamily="34" charset="0"/>
              </a:rPr>
              <a:t>тодорхойлж, хэлэлцээнээс өөр ямар хувилбар байгааг харгалзан үзнэ.    </a:t>
            </a:r>
            <a:endParaRPr 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25070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696200" cy="639762"/>
          </a:xfrm>
        </p:spPr>
        <p:txBody>
          <a:bodyPr>
            <a:noAutofit/>
          </a:bodyPr>
          <a:lstStyle/>
          <a:p>
            <a:r>
              <a:rPr lang="mn-MN" sz="2400" dirty="0" smtClean="0">
                <a:latin typeface="Arial" panose="020B0604020202020204" pitchFamily="34" charset="0"/>
                <a:cs typeface="Arial" panose="020B0604020202020204" pitchFamily="34" charset="0"/>
              </a:rPr>
              <a:t>Наймаалцах чадавх ба хэлэлцээнээс </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mn-MN" sz="2400" dirty="0" smtClean="0">
                <a:latin typeface="Arial" panose="020B0604020202020204" pitchFamily="34" charset="0"/>
                <a:cs typeface="Arial" panose="020B0604020202020204" pitchFamily="34" charset="0"/>
              </a:rPr>
              <a:t>өөр хувилбар</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BATNA</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4294967295"/>
          </p:nvPr>
        </p:nvSpPr>
        <p:spPr>
          <a:xfrm>
            <a:off x="0" y="1371600"/>
            <a:ext cx="8915400" cy="5257800"/>
          </a:xfrm>
          <a:prstGeom prst="rect">
            <a:avLst/>
          </a:prstGeom>
        </p:spPr>
        <p:txBody>
          <a:bodyPr>
            <a:normAutofit fontScale="77500" lnSpcReduction="20000"/>
          </a:bodyPr>
          <a:lstStyle/>
          <a:p>
            <a:r>
              <a:rPr lang="mn-MN" dirty="0" smtClean="0">
                <a:latin typeface="Arial" panose="020B0604020202020204" pitchFamily="34" charset="0"/>
                <a:cs typeface="Arial" panose="020B0604020202020204" pitchFamily="34" charset="0"/>
              </a:rPr>
              <a:t>Хэлэлцээнд оролцогчид өөрсдийн наймаалцах харьцангуй чадавхийн тухай ойлголт, үнэлэмжээ ашиглан наймаалцах ямар арга хэрэглэхээ сонгодог. </a:t>
            </a:r>
          </a:p>
          <a:p>
            <a:r>
              <a:rPr lang="mn-MN" dirty="0" smtClean="0">
                <a:latin typeface="Arial" panose="020B0604020202020204" pitchFamily="34" charset="0"/>
                <a:cs typeface="Arial" panose="020B0604020202020204" pitchFamily="34" charset="0"/>
              </a:rPr>
              <a:t>Хэлэлцээнд оролцогч эсрэг талтайгаа яагаад, ямар ашиг сонирхлын үүднээс хэлэлцээ хийж байгаагаа туйлын нарийн тодорхойлох ёстой. </a:t>
            </a:r>
          </a:p>
          <a:p>
            <a:r>
              <a:rPr lang="mn-MN" dirty="0" smtClean="0">
                <a:latin typeface="Arial" panose="020B0604020202020204" pitchFamily="34" charset="0"/>
                <a:cs typeface="Arial" panose="020B0604020202020204" pitchFamily="34" charset="0"/>
              </a:rPr>
              <a:t>Талуудын ашиг сонирхолд дүн шинжилгээ хийх нь тухайн талууд өөрсдийн ашиг сонирхлыг хангахын тулд бие биеэсээ хэр хамааралтай болохыг тодорхой болгодог. </a:t>
            </a:r>
          </a:p>
          <a:p>
            <a:r>
              <a:rPr lang="mn-MN" dirty="0" smtClean="0">
                <a:latin typeface="Arial" panose="020B0604020202020204" pitchFamily="34" charset="0"/>
                <a:cs typeface="Arial" panose="020B0604020202020204" pitchFamily="34" charset="0"/>
              </a:rPr>
              <a:t>Гэхдээ дан ганц талуудын ашиг сонирхлыг задлан шинжилснээр бүх зүйл сайн сайхан болчихгүй гэдгийг мартаж болохгүй. </a:t>
            </a:r>
          </a:p>
          <a:p>
            <a:r>
              <a:rPr lang="mn-MN" dirty="0" smtClean="0">
                <a:latin typeface="Arial" panose="020B0604020202020204" pitchFamily="34" charset="0"/>
                <a:cs typeface="Arial" panose="020B0604020202020204" pitchFamily="34" charset="0"/>
              </a:rPr>
              <a:t>Учир нь аль нэг тал нь нөгөө талын оролцоогүйгээр өөрийн ашиг сонирхлыг гүйцэлдүүлэх боломжтой байдаг.</a:t>
            </a:r>
          </a:p>
          <a:p>
            <a:r>
              <a:rPr lang="mn-MN" dirty="0" smtClean="0">
                <a:latin typeface="Arial" panose="020B0604020202020204" pitchFamily="34" charset="0"/>
                <a:cs typeface="Arial" panose="020B0604020202020204" pitchFamily="34" charset="0"/>
              </a:rPr>
              <a:t>Өөрөөр хэлбэл, талууд бие биенээсээ хэр хамааралтай байгааг судална гэдэг маань мөн нөгөө талын оролцоогүйгээр, хэлэлцээнээс өөр арга замаар зорилгодоо хүрэх боломж байгаа эсэхийг судална гэсэн хэрэг.        </a:t>
            </a:r>
            <a:endParaRPr 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2357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mn-MN" dirty="0" smtClean="0">
                <a:latin typeface="Arial Mon" pitchFamily="34" charset="0"/>
              </a:rPr>
              <a:t>Тогтоолын төслийн бүтэц</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8978421"/>
              </p:ext>
            </p:extLst>
          </p:nvPr>
        </p:nvGraphicFramePr>
        <p:xfrm>
          <a:off x="457200" y="1481138"/>
          <a:ext cx="8382000" cy="4843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4837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68362"/>
          </a:xfrm>
        </p:spPr>
        <p:txBody>
          <a:bodyPr/>
          <a:lstStyle/>
          <a:p>
            <a:r>
              <a:rPr lang="mn-MN" sz="2800" dirty="0" smtClean="0"/>
              <a:t>Хэлэлцээнээс өөр хувилбар</a:t>
            </a:r>
            <a:endParaRPr lang="en-US" sz="2800" dirty="0"/>
          </a:p>
        </p:txBody>
      </p:sp>
      <p:sp>
        <p:nvSpPr>
          <p:cNvPr id="3" name="Content Placeholder 2"/>
          <p:cNvSpPr>
            <a:spLocks noGrp="1"/>
          </p:cNvSpPr>
          <p:nvPr>
            <p:ph sz="quarter" idx="4294967295"/>
          </p:nvPr>
        </p:nvSpPr>
        <p:spPr>
          <a:xfrm>
            <a:off x="228600" y="1066800"/>
            <a:ext cx="8610600" cy="5181600"/>
          </a:xfrm>
          <a:prstGeom prst="rect">
            <a:avLst/>
          </a:prstGeom>
        </p:spPr>
        <p:txBody>
          <a:bodyPr>
            <a:normAutofit fontScale="92500" lnSpcReduction="20000"/>
          </a:bodyPr>
          <a:lstStyle/>
          <a:p>
            <a:r>
              <a:rPr lang="mn-MN" dirty="0" smtClean="0">
                <a:latin typeface="Arial" panose="020B0604020202020204" pitchFamily="34" charset="0"/>
                <a:cs typeface="Arial" panose="020B0604020202020204" pitchFamily="34" charset="0"/>
              </a:rPr>
              <a:t>Бусадтай хэлэлцээ хийх нь заавал зорилгодоо хүрэх хамгийн сайн арга байдаггүй. </a:t>
            </a:r>
          </a:p>
          <a:p>
            <a:r>
              <a:rPr lang="mn-MN" dirty="0" smtClean="0">
                <a:latin typeface="Arial" panose="020B0604020202020204" pitchFamily="34" charset="0"/>
                <a:cs typeface="Arial" panose="020B0604020202020204" pitchFamily="34" charset="0"/>
              </a:rPr>
              <a:t>Талууд хэлэлцээ хийснээр түүнийг хийхгүй байснаас илүү үр дүн авчрах тохиолдолд л хэлэлцээ хийдэг. </a:t>
            </a:r>
          </a:p>
          <a:p>
            <a:r>
              <a:rPr lang="mn-MN" dirty="0" smtClean="0">
                <a:latin typeface="Arial" panose="020B0604020202020204" pitchFamily="34" charset="0"/>
                <a:cs typeface="Arial" panose="020B0604020202020204" pitchFamily="34" charset="0"/>
              </a:rPr>
              <a:t>Тиймээс хэлэлцээ хийхээс өмнө талууд хэлэлцээнээс өөр хамгийн сайн хувилбараа </a:t>
            </a:r>
            <a:r>
              <a:rPr lang="fr-FR" dirty="0" smtClean="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Best alternative to a negotiated agreement</a:t>
            </a:r>
            <a:r>
              <a:rPr lang="fr-FR" b="1"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тодорхойлох ёстой:</a:t>
            </a:r>
          </a:p>
          <a:p>
            <a:pPr marL="704088" lvl="2" indent="-384048">
              <a:buSzPct val="80000"/>
              <a:buFont typeface="Wingdings 2"/>
              <a:buChar char=""/>
            </a:pPr>
            <a:r>
              <a:rPr lang="mn-MN" dirty="0" smtClean="0">
                <a:latin typeface="Arial" panose="020B0604020202020204" pitchFamily="34" charset="0"/>
                <a:cs typeface="Arial" panose="020B0604020202020204" pitchFamily="34" charset="0"/>
              </a:rPr>
              <a:t>Хэлэлцээ болохгүй юм уу, хийсэн хэлэлцээ үр дүнгүй болсон тохиолдолд яах вэ?</a:t>
            </a:r>
            <a:endParaRPr lang="fr-FR" dirty="0" smtClean="0">
              <a:latin typeface="Arial" panose="020B0604020202020204" pitchFamily="34" charset="0"/>
              <a:cs typeface="Arial" panose="020B0604020202020204" pitchFamily="34" charset="0"/>
            </a:endParaRPr>
          </a:p>
          <a:p>
            <a:r>
              <a:rPr lang="mn-MN" b="1" dirty="0" smtClean="0">
                <a:latin typeface="Arial" panose="020B0604020202020204" pitchFamily="34" charset="0"/>
                <a:cs typeface="Arial" panose="020B0604020202020204" pitchFamily="34" charset="0"/>
              </a:rPr>
              <a:t>Хэлэлцээний үр дүн хэлэлцээнээс өөр хамгийн сайн хувилбараас </a:t>
            </a:r>
            <a:r>
              <a:rPr lang="fr-FR" b="1" dirty="0" smtClean="0">
                <a:latin typeface="Arial" panose="020B0604020202020204" pitchFamily="34" charset="0"/>
                <a:cs typeface="Arial" panose="020B0604020202020204" pitchFamily="34" charset="0"/>
              </a:rPr>
              <a:t>(BATNA) </a:t>
            </a:r>
            <a:r>
              <a:rPr lang="mn-MN" b="1" dirty="0" smtClean="0">
                <a:latin typeface="Arial" panose="020B0604020202020204" pitchFamily="34" charset="0"/>
                <a:cs typeface="Arial" panose="020B0604020202020204" pitchFamily="34" charset="0"/>
              </a:rPr>
              <a:t>муу болохоор байвал хэлэлцээг үргэлжүүлэх нь утгагүй хэрэг болно. </a:t>
            </a:r>
          </a:p>
          <a:p>
            <a:r>
              <a:rPr lang="mn-MN" dirty="0" smtClean="0">
                <a:latin typeface="Arial" panose="020B0604020202020204" pitchFamily="34" charset="0"/>
                <a:cs typeface="Arial" panose="020B0604020202020204" pitchFamily="34" charset="0"/>
              </a:rPr>
              <a:t>Тиймээс </a:t>
            </a:r>
            <a:r>
              <a:rPr lang="fr-FR" dirty="0" smtClean="0">
                <a:latin typeface="Arial" panose="020B0604020202020204" pitchFamily="34" charset="0"/>
                <a:cs typeface="Arial" panose="020B0604020202020204" pitchFamily="34" charset="0"/>
              </a:rPr>
              <a:t>BATNA</a:t>
            </a:r>
            <a:r>
              <a:rPr lang="mn-MN" dirty="0" smtClean="0">
                <a:latin typeface="Arial" panose="020B0604020202020204" pitchFamily="34" charset="0"/>
                <a:cs typeface="Arial" panose="020B0604020202020204" pitchFamily="34" charset="0"/>
              </a:rPr>
              <a:t>-аа тодорхойлно гэдэг нь хэлэлцээний явцыг үнэлж дүгнэх, шаардлагатай үед цаг алдалгүй хэлэлцээнээс гарахад хэрэгтэй байдаг. </a:t>
            </a:r>
            <a:endParaRPr 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741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85297840"/>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mn-MN" sz="3200" dirty="0" smtClean="0"/>
              <a:t>Хэлэлцээ хийх үе шат</a:t>
            </a:r>
            <a:endParaRPr lang="en-US" sz="3200" dirty="0"/>
          </a:p>
        </p:txBody>
      </p:sp>
    </p:spTree>
    <p:extLst>
      <p:ext uri="{BB962C8B-B14F-4D97-AF65-F5344CB8AC3E}">
        <p14:creationId xmlns:p14="http://schemas.microsoft.com/office/powerpoint/2010/main" val="3732013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0"/>
            <a:ext cx="8305800" cy="1143000"/>
          </a:xfrm>
        </p:spPr>
        <p:txBody>
          <a:bodyPr>
            <a:noAutofit/>
          </a:bodyPr>
          <a:lstStyle/>
          <a:p>
            <a:r>
              <a:rPr lang="mn-MN" sz="2800" dirty="0" smtClean="0"/>
              <a:t>Хэлэлцээнд бэлтгэхдээ дараахи мэдээллийг цуглуулж, дүн шинжилгээ хийнэ: </a:t>
            </a:r>
            <a:endParaRPr lang="en-US" sz="2800" dirty="0"/>
          </a:p>
        </p:txBody>
      </p:sp>
      <p:sp>
        <p:nvSpPr>
          <p:cNvPr id="3" name="Content Placeholder 2"/>
          <p:cNvSpPr>
            <a:spLocks noGrp="1"/>
          </p:cNvSpPr>
          <p:nvPr>
            <p:ph sz="quarter" idx="4294967295"/>
          </p:nvPr>
        </p:nvSpPr>
        <p:spPr>
          <a:xfrm>
            <a:off x="152400" y="381000"/>
            <a:ext cx="8839200" cy="4876800"/>
          </a:xfrm>
          <a:prstGeom prst="rect">
            <a:avLst/>
          </a:prstGeom>
        </p:spPr>
        <p:txBody>
          <a:bodyPr>
            <a:normAutofit fontScale="92500" lnSpcReduction="20000"/>
          </a:bodyPr>
          <a:lstStyle/>
          <a:p>
            <a:r>
              <a:rPr lang="mn-MN" dirty="0" smtClean="0">
                <a:latin typeface="Arial" panose="020B0604020202020204" pitchFamily="34" charset="0"/>
                <a:cs typeface="Arial" panose="020B0604020202020204" pitchFamily="34" charset="0"/>
              </a:rPr>
              <a:t>Сөргөлдөгч талынхаа тухай ерөнхий мэдээ баримт, хувийн шинж байдал, сэтгэл зүйн онцлог, зорилго, ашиг сонирхол, байр суурь, тавьж буй шаардлагын хууль зүйн болон ёс суртахууны үндэслэл, мөргөлдөөний түрүү үеийн үйлдэл, гаргасан алдаа, нийтлэг ба ялгаатай ашиг сонирхол</a:t>
            </a:r>
          </a:p>
          <a:p>
            <a:r>
              <a:rPr lang="mn-MN" dirty="0" smtClean="0">
                <a:latin typeface="Arial" panose="020B0604020202020204" pitchFamily="34" charset="0"/>
                <a:cs typeface="Arial" panose="020B0604020202020204" pitchFamily="34" charset="0"/>
              </a:rPr>
              <a:t>Өөрийн байр суурь, үйлдлийг шүүмжлэлтэй задлан шинжлэх </a:t>
            </a:r>
            <a:r>
              <a:rPr lang="fr-FR" dirty="0" smtClean="0">
                <a:latin typeface="Arial" panose="020B0604020202020204" pitchFamily="34" charset="0"/>
                <a:cs typeface="Arial" panose="020B0604020202020204" pitchFamily="34" charset="0"/>
              </a:rPr>
              <a:t>(</a:t>
            </a:r>
            <a:r>
              <a:rPr lang="mn-MN" dirty="0" smtClean="0">
                <a:latin typeface="Arial" panose="020B0604020202020204" pitchFamily="34" charset="0"/>
                <a:cs typeface="Arial" panose="020B0604020202020204" pitchFamily="34" charset="0"/>
              </a:rPr>
              <a:t>сөргөлдөөний зорилго, үнэт зүйлс, эрх ашиг, үйлдэл, өөрийн шаардлагын хууль зүйн болон ёс суртахууны үндэслэл, тэдгээрийн учирлал, нотолгоо, гаргасан алдаа эндэгдэл, эсрэг талын өмнө түүнийгээ хүлээх боломж г.м</a:t>
            </a:r>
            <a:r>
              <a:rPr lang="fr-FR" dirty="0" smtClean="0">
                <a:latin typeface="Arial" panose="020B0604020202020204" pitchFamily="34" charset="0"/>
                <a:cs typeface="Arial" panose="020B0604020202020204" pitchFamily="34" charset="0"/>
              </a:rPr>
              <a:t>)</a:t>
            </a:r>
            <a:endParaRPr lang="mn-MN" dirty="0" smtClean="0">
              <a:latin typeface="Arial" panose="020B0604020202020204" pitchFamily="34" charset="0"/>
              <a:cs typeface="Arial" panose="020B0604020202020204" pitchFamily="34" charset="0"/>
            </a:endParaRPr>
          </a:p>
          <a:p>
            <a:r>
              <a:rPr lang="mn-MN" dirty="0" smtClean="0">
                <a:latin typeface="Arial" panose="020B0604020202020204" pitchFamily="34" charset="0"/>
                <a:cs typeface="Arial" panose="020B0604020202020204" pitchFamily="34" charset="0"/>
              </a:rPr>
              <a:t>Мөргөлдөөн үүсэхэд хүргэсэн нийгмийн орчин, шалтаг, шалтгаан, цаашид гарч болох сэдэл </a:t>
            </a:r>
          </a:p>
          <a:p>
            <a:r>
              <a:rPr lang="mn-MN" dirty="0" smtClean="0">
                <a:latin typeface="Arial" panose="020B0604020202020204" pitchFamily="34" charset="0"/>
                <a:cs typeface="Arial" panose="020B0604020202020204" pitchFamily="34" charset="0"/>
              </a:rPr>
              <a:t>Олон нийт, хамт олон, бүлгийн санаа бодол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022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4294967295"/>
          </p:nvPr>
        </p:nvSpPr>
        <p:spPr>
          <a:xfrm>
            <a:off x="152400" y="1524000"/>
            <a:ext cx="8686800" cy="4572000"/>
          </a:xfrm>
          <a:prstGeom prst="rect">
            <a:avLst/>
          </a:prstGeom>
        </p:spPr>
        <p:txBody>
          <a:bodyPr>
            <a:normAutofit lnSpcReduction="10000"/>
          </a:bodyPr>
          <a:lstStyle/>
          <a:p>
            <a:r>
              <a:rPr lang="mn-MN" dirty="0" smtClean="0">
                <a:latin typeface="Arial" panose="020B0604020202020204" pitchFamily="34" charset="0"/>
                <a:cs typeface="Arial" panose="020B0604020202020204" pitchFamily="34" charset="0"/>
              </a:rPr>
              <a:t>Мэдээллийн дутуу дулимаг байдал хардах сэрдэх, үл итгэх явдалд хүргэж, улмаар мөргөлдөөн гүнзгийрэхэд түлхэц өгдөг. </a:t>
            </a:r>
          </a:p>
          <a:p>
            <a:r>
              <a:rPr lang="mn-MN" dirty="0" smtClean="0">
                <a:latin typeface="Arial" panose="020B0604020202020204" pitchFamily="34" charset="0"/>
                <a:cs typeface="Arial" panose="020B0604020202020204" pitchFamily="34" charset="0"/>
              </a:rPr>
              <a:t>Хэлэлцээний явц, үр дүн зэрэг үнэлэмжийн шалгуурыг зөвшилцөн тохиролцох нь зүйтэй. </a:t>
            </a:r>
          </a:p>
          <a:p>
            <a:r>
              <a:rPr lang="mn-MN" dirty="0" smtClean="0">
                <a:latin typeface="Arial" panose="020B0604020202020204" pitchFamily="34" charset="0"/>
                <a:cs typeface="Arial" panose="020B0604020202020204" pitchFamily="34" charset="0"/>
              </a:rPr>
              <a:t>Хэлэлцээнд нэр хүндтэй, эрх мэдэлтэй, сайн бэлтгэгдсэн хүмүүсийг оруулах нь нэн чухал. </a:t>
            </a:r>
          </a:p>
          <a:p>
            <a:r>
              <a:rPr lang="mn-MN" dirty="0" smtClean="0">
                <a:latin typeface="Arial" panose="020B0604020202020204" pitchFamily="34" charset="0"/>
                <a:cs typeface="Arial" panose="020B0604020202020204" pitchFamily="34" charset="0"/>
              </a:rPr>
              <a:t>Олон нийтийн мэдээллийн хэрэгслийг хэлэлцээнд ашиглах нь эмзэг хурц асуудлыг шийдвэрлэхэд тус болдоггүй харин ч яриа хэлэлцээг илүү түгшүүртэй болгодог. </a:t>
            </a:r>
          </a:p>
        </p:txBody>
      </p:sp>
    </p:spTree>
    <p:extLst>
      <p:ext uri="{BB962C8B-B14F-4D97-AF65-F5344CB8AC3E}">
        <p14:creationId xmlns:p14="http://schemas.microsoft.com/office/powerpoint/2010/main" val="1571868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4294967295"/>
          </p:nvPr>
        </p:nvSpPr>
        <p:spPr>
          <a:xfrm>
            <a:off x="381000" y="1981200"/>
            <a:ext cx="8381999" cy="4144963"/>
          </a:xfrm>
          <a:prstGeom prst="rect">
            <a:avLst/>
          </a:prstGeom>
        </p:spPr>
        <p:txBody>
          <a:bodyPr>
            <a:normAutofit/>
          </a:bodyPr>
          <a:lstStyle/>
          <a:p>
            <a:r>
              <a:rPr lang="mn-MN" sz="2600" dirty="0" smtClean="0">
                <a:latin typeface="Arial" panose="020B0604020202020204" pitchFamily="34" charset="0"/>
                <a:cs typeface="Arial" panose="020B0604020202020204" pitchFamily="34" charset="0"/>
              </a:rPr>
              <a:t>“</a:t>
            </a:r>
            <a:r>
              <a:rPr lang="mn-MN" sz="2600" b="1" dirty="0" smtClean="0">
                <a:latin typeface="Arial" panose="020B0604020202020204" pitchFamily="34" charset="0"/>
                <a:cs typeface="Arial" panose="020B0604020202020204" pitchFamily="34" charset="0"/>
              </a:rPr>
              <a:t>Хуваарилалтын шударга зарчим</a:t>
            </a:r>
            <a:r>
              <a:rPr lang="mn-MN" sz="2600" dirty="0" smtClean="0">
                <a:latin typeface="Arial" panose="020B0604020202020204" pitchFamily="34" charset="0"/>
                <a:cs typeface="Arial" panose="020B0604020202020204" pitchFamily="34" charset="0"/>
              </a:rPr>
              <a:t>” буюу оролцогч этгээдүүдийн хүчин чармайлт, нөөц баялагт тулгуурлан амжилтын үр дүнг хуваарилах. </a:t>
            </a:r>
          </a:p>
          <a:p>
            <a:r>
              <a:rPr lang="mn-MN" sz="2600" dirty="0" smtClean="0">
                <a:latin typeface="Arial" panose="020B0604020202020204" pitchFamily="34" charset="0"/>
                <a:cs typeface="Arial" panose="020B0604020202020204" pitchFamily="34" charset="0"/>
              </a:rPr>
              <a:t>Хэлэлцээний үр дүнг ард иргэд гутамшигтай ялагдал гэж үзэхэд хүргэхгүйн тулд хэлэлцээг харилцан үр ашигтай байдлаар үзүүлэх нь чухал. </a:t>
            </a:r>
          </a:p>
          <a:p>
            <a:r>
              <a:rPr lang="mn-MN" sz="2600" dirty="0" smtClean="0">
                <a:latin typeface="Arial" panose="020B0604020202020204" pitchFamily="34" charset="0"/>
                <a:cs typeface="Arial" panose="020B0604020202020204" pitchFamily="34" charset="0"/>
              </a:rPr>
              <a:t>Хэлэлцээний хамгийн чухал үе шат бол байгуулсан гэрээ хэлэлцээрээ хэрэгжүүлэх явдал юм.  </a:t>
            </a:r>
            <a:endParaRPr lang="en-US" sz="26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81158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0"/>
            <a:ext cx="6512511" cy="1143000"/>
          </a:xfrm>
        </p:spPr>
        <p:txBody>
          <a:bodyPr/>
          <a:lstStyle/>
          <a:p>
            <a:r>
              <a:rPr lang="mn-MN" dirty="0" smtClean="0"/>
              <a:t>Баримт</a:t>
            </a:r>
            <a:endParaRPr lang="en-US" dirty="0"/>
          </a:p>
        </p:txBody>
      </p:sp>
      <p:sp>
        <p:nvSpPr>
          <p:cNvPr id="3" name="Content Placeholder 2"/>
          <p:cNvSpPr>
            <a:spLocks noGrp="1"/>
          </p:cNvSpPr>
          <p:nvPr>
            <p:ph sz="quarter" idx="4294967295"/>
          </p:nvPr>
        </p:nvSpPr>
        <p:spPr>
          <a:xfrm>
            <a:off x="304800" y="838200"/>
            <a:ext cx="8305800" cy="4038599"/>
          </a:xfrm>
          <a:prstGeom prst="rect">
            <a:avLst/>
          </a:prstGeom>
        </p:spPr>
        <p:txBody>
          <a:bodyPr>
            <a:normAutofit fontScale="85000" lnSpcReduction="20000"/>
          </a:bodyPr>
          <a:lstStyle/>
          <a:p>
            <a:r>
              <a:rPr lang="mn-MN" dirty="0" smtClean="0">
                <a:latin typeface="Arial" panose="020B0604020202020204" pitchFamily="34" charset="0"/>
                <a:cs typeface="Arial" panose="020B0604020202020204" pitchFamily="34" charset="0"/>
              </a:rPr>
              <a:t>Хэлэлцээний явцад маргаантай баримт гарч ирэх нь бий. </a:t>
            </a:r>
          </a:p>
          <a:p>
            <a:r>
              <a:rPr lang="mn-MN" dirty="0" smtClean="0">
                <a:latin typeface="Arial" panose="020B0604020202020204" pitchFamily="34" charset="0"/>
                <a:cs typeface="Arial" panose="020B0604020202020204" pitchFamily="34" charset="0"/>
              </a:rPr>
              <a:t>Тиймээс тиймэрхүү маргааныг хэрхэн зохицуулах тухай ойлголттой байх ёстой. </a:t>
            </a:r>
          </a:p>
          <a:p>
            <a:r>
              <a:rPr lang="mn-MN" dirty="0" smtClean="0">
                <a:latin typeface="Arial" panose="020B0604020202020204" pitchFamily="34" charset="0"/>
                <a:cs typeface="Arial" panose="020B0604020202020204" pitchFamily="34" charset="0"/>
              </a:rPr>
              <a:t>Баримтаас үүдэлтэй маргааныг заримдаа уг асуудлаар илүү тодорхой, нарийвчилсан мэдээлэл нэмж олсноор зохицуулдаг. </a:t>
            </a:r>
          </a:p>
          <a:p>
            <a:pPr lvl="1"/>
            <a:r>
              <a:rPr lang="mn-MN" dirty="0" smtClean="0">
                <a:latin typeface="Arial" panose="020B0604020202020204" pitchFamily="34" charset="0"/>
                <a:cs typeface="Arial" panose="020B0604020202020204" pitchFamily="34" charset="0"/>
              </a:rPr>
              <a:t>Гэхдээ тийм нэмэлт баримт, мэдээллийн эх сурвалж маш чухал гэдгийг анхаарах хэрэгтэй. </a:t>
            </a:r>
          </a:p>
          <a:p>
            <a:r>
              <a:rPr lang="mn-MN" dirty="0" smtClean="0">
                <a:latin typeface="Arial" panose="020B0604020202020204" pitchFamily="34" charset="0"/>
                <a:cs typeface="Arial" panose="020B0604020202020204" pitchFamily="34" charset="0"/>
              </a:rPr>
              <a:t>Хэлэлцээнд бэлтгэхдээ ямар баримт мэдээллийг түүнд зориулж цуглуулах, түүнийгээ эсрэг талдаа яаж эвтэйхнээр танилцуулах талаараа бас бодолцох учиртай.</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767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fontScale="85000" lnSpcReduction="10000"/>
          </a:bodyPr>
          <a:lstStyle/>
          <a:p>
            <a:r>
              <a:rPr lang="mn-MN" dirty="0" smtClean="0">
                <a:latin typeface="Arial" panose="020B0604020202020204" pitchFamily="34" charset="0"/>
                <a:cs typeface="Arial" panose="020B0604020202020204" pitchFamily="34" charset="0"/>
              </a:rPr>
              <a:t>Түншээ ямар нэг байдлаар басамжлах, өө сэв хайх буюу түүний хувийн байдлыг  сөргөөр үнэлж цэгнэхгүй байх</a:t>
            </a:r>
          </a:p>
          <a:p>
            <a:r>
              <a:rPr lang="mn-MN" dirty="0" smtClean="0">
                <a:latin typeface="Arial" panose="020B0604020202020204" pitchFamily="34" charset="0"/>
                <a:cs typeface="Arial" panose="020B0604020202020204" pitchFamily="34" charset="0"/>
              </a:rPr>
              <a:t>Ярилцагч этгээдээ айлган сүрдүүлэх оролдлого хийхгүй байх</a:t>
            </a:r>
          </a:p>
          <a:p>
            <a:r>
              <a:rPr lang="mn-MN" dirty="0" smtClean="0">
                <a:latin typeface="Arial" panose="020B0604020202020204" pitchFamily="34" charset="0"/>
                <a:cs typeface="Arial" panose="020B0604020202020204" pitchFamily="34" charset="0"/>
              </a:rPr>
              <a:t>Талуудын хоорондын ялгааг онцлохгүй байх</a:t>
            </a:r>
          </a:p>
          <a:p>
            <a:r>
              <a:rPr lang="mn-MN" dirty="0" smtClean="0">
                <a:latin typeface="Arial" panose="020B0604020202020204" pitchFamily="34" charset="0"/>
                <a:cs typeface="Arial" panose="020B0604020202020204" pitchFamily="34" charset="0"/>
              </a:rPr>
              <a:t>Бие биеийнхээ эрхийг хүндэтгэх</a:t>
            </a:r>
          </a:p>
          <a:p>
            <a:r>
              <a:rPr lang="mn-MN" dirty="0" smtClean="0">
                <a:latin typeface="Arial" panose="020B0604020202020204" pitchFamily="34" charset="0"/>
                <a:cs typeface="Arial" panose="020B0604020202020204" pitchFamily="34" charset="0"/>
              </a:rPr>
              <a:t>Эсрэг талынхаа үгийг таслалгүйгээр сонсох, байр сууриа чөлөөтэй илэрхийлэх боломж олгох  </a:t>
            </a:r>
          </a:p>
          <a:p>
            <a:r>
              <a:rPr lang="mn-MN" dirty="0" smtClean="0">
                <a:latin typeface="Arial" panose="020B0604020202020204" pitchFamily="34" charset="0"/>
                <a:cs typeface="Arial" panose="020B0604020202020204" pitchFamily="34" charset="0"/>
              </a:rPr>
              <a:t>Эсрэг талаа ойлгож  буйгаа илэрхийлэх </a:t>
            </a:r>
            <a:r>
              <a:rPr lang="fr-FR" dirty="0" smtClean="0">
                <a:latin typeface="Arial" panose="020B0604020202020204" pitchFamily="34" charset="0"/>
                <a:cs typeface="Arial" panose="020B0604020202020204" pitchFamily="34" charset="0"/>
              </a:rPr>
              <a:t>(</a:t>
            </a:r>
            <a:r>
              <a:rPr lang="mn-MN" dirty="0" smtClean="0">
                <a:latin typeface="Arial" panose="020B0604020202020204" pitchFamily="34" charset="0"/>
                <a:cs typeface="Arial" panose="020B0604020202020204" pitchFamily="34" charset="0"/>
              </a:rPr>
              <a:t>ойлгоно гэдэг хүлээн зөвшөөрөх юм уу зөвтгөнө гэсэн хэрэг биш</a:t>
            </a:r>
            <a:r>
              <a:rPr lang="fr-FR" dirty="0" smtClean="0">
                <a:latin typeface="Arial" panose="020B0604020202020204" pitchFamily="34" charset="0"/>
                <a:cs typeface="Arial" panose="020B0604020202020204" pitchFamily="34" charset="0"/>
              </a:rPr>
              <a:t>)</a:t>
            </a:r>
            <a:endParaRPr lang="mn-MN" dirty="0" smtClean="0">
              <a:latin typeface="Arial" panose="020B0604020202020204" pitchFamily="34" charset="0"/>
              <a:cs typeface="Arial" panose="020B0604020202020204" pitchFamily="34" charset="0"/>
            </a:endParaRPr>
          </a:p>
          <a:p>
            <a:r>
              <a:rPr lang="mn-MN" dirty="0" smtClean="0">
                <a:latin typeface="Arial" panose="020B0604020202020204" pitchFamily="34" charset="0"/>
                <a:cs typeface="Arial" panose="020B0604020202020204" pitchFamily="34" charset="0"/>
              </a:rPr>
              <a:t>Эсрэг тал чинь мөргөлдөөнийг хэрхэн хүлээж авч буйг тодруулах</a:t>
            </a:r>
          </a:p>
          <a:p>
            <a:endParaRPr lang="en-US" dirty="0"/>
          </a:p>
        </p:txBody>
      </p:sp>
      <p:sp>
        <p:nvSpPr>
          <p:cNvPr id="2" name="Title 1"/>
          <p:cNvSpPr>
            <a:spLocks noGrp="1"/>
          </p:cNvSpPr>
          <p:nvPr>
            <p:ph type="title"/>
          </p:nvPr>
        </p:nvSpPr>
        <p:spPr/>
        <p:txBody>
          <a:bodyPr>
            <a:normAutofit/>
          </a:bodyPr>
          <a:lstStyle/>
          <a:p>
            <a:r>
              <a:rPr lang="mn-MN" sz="3600" dirty="0" smtClean="0"/>
              <a:t>Хэлэлцээнд баримтлах арга барил</a:t>
            </a:r>
            <a:endParaRPr lang="en-US" sz="3600" dirty="0"/>
          </a:p>
        </p:txBody>
      </p:sp>
    </p:spTree>
    <p:extLst>
      <p:ext uri="{BB962C8B-B14F-4D97-AF65-F5344CB8AC3E}">
        <p14:creationId xmlns:p14="http://schemas.microsoft.com/office/powerpoint/2010/main" val="658065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4294967295"/>
          </p:nvPr>
        </p:nvSpPr>
        <p:spPr>
          <a:xfrm>
            <a:off x="381000" y="762000"/>
            <a:ext cx="8305799" cy="4221163"/>
          </a:xfrm>
          <a:prstGeom prst="rect">
            <a:avLst/>
          </a:prstGeom>
        </p:spPr>
        <p:txBody>
          <a:bodyPr>
            <a:normAutofit lnSpcReduction="10000"/>
          </a:bodyPr>
          <a:lstStyle/>
          <a:p>
            <a:r>
              <a:rPr lang="mn-MN" dirty="0" smtClean="0">
                <a:latin typeface="Arial" panose="020B0604020202020204" pitchFamily="34" charset="0"/>
                <a:cs typeface="Arial" panose="020B0604020202020204" pitchFamily="34" charset="0"/>
              </a:rPr>
              <a:t>Хэлэлцээний агуулга, сэдвийг товч тодорхой томъёолох</a:t>
            </a:r>
          </a:p>
          <a:p>
            <a:r>
              <a:rPr lang="mn-MN" dirty="0" smtClean="0">
                <a:latin typeface="Arial" panose="020B0604020202020204" pitchFamily="34" charset="0"/>
                <a:cs typeface="Arial" panose="020B0604020202020204" pitchFamily="34" charset="0"/>
              </a:rPr>
              <a:t>Нийтлэг үзэл бодлоо тайлбарлах</a:t>
            </a:r>
          </a:p>
          <a:p>
            <a:r>
              <a:rPr lang="mn-MN" dirty="0" smtClean="0">
                <a:latin typeface="Arial" panose="020B0604020202020204" pitchFamily="34" charset="0"/>
                <a:cs typeface="Arial" panose="020B0604020202020204" pitchFamily="34" charset="0"/>
              </a:rPr>
              <a:t>Талуудыг чухам юу зааглаад байгааг тайван ярилцаж тодруулах</a:t>
            </a:r>
          </a:p>
          <a:p>
            <a:r>
              <a:rPr lang="mn-MN" dirty="0" smtClean="0">
                <a:latin typeface="Arial" panose="020B0604020202020204" pitchFamily="34" charset="0"/>
                <a:cs typeface="Arial" panose="020B0604020202020204" pitchFamily="34" charset="0"/>
              </a:rPr>
              <a:t>Мөргөлдөөний агуулгыг дахин тодруулах</a:t>
            </a:r>
          </a:p>
          <a:p>
            <a:r>
              <a:rPr lang="mn-MN" dirty="0" smtClean="0">
                <a:latin typeface="Arial" panose="020B0604020202020204" pitchFamily="34" charset="0"/>
                <a:cs typeface="Arial" panose="020B0604020202020204" pitchFamily="34" charset="0"/>
              </a:rPr>
              <a:t>Нийтлэг шийдвэр гаргах арга замыг хайх</a:t>
            </a:r>
          </a:p>
          <a:p>
            <a:r>
              <a:rPr lang="mn-MN" dirty="0" smtClean="0">
                <a:latin typeface="Arial" panose="020B0604020202020204" pitchFamily="34" charset="0"/>
                <a:cs typeface="Arial" panose="020B0604020202020204" pitchFamily="34" charset="0"/>
              </a:rPr>
              <a:t>Хүрсэн зөвшилцлийн талаар болон шийдэгдэлгүй үлдсэн санал зөрөлдөөнийг тэмдэглэсэн ерөнхий албан мэдээ гаргах </a:t>
            </a:r>
          </a:p>
        </p:txBody>
      </p:sp>
    </p:spTree>
    <p:extLst>
      <p:ext uri="{BB962C8B-B14F-4D97-AF65-F5344CB8AC3E}">
        <p14:creationId xmlns:p14="http://schemas.microsoft.com/office/powerpoint/2010/main" val="29055564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lnSpcReduction="10000"/>
          </a:bodyPr>
          <a:lstStyle/>
          <a:p>
            <a:r>
              <a:rPr lang="mn-MN" dirty="0" smtClean="0">
                <a:latin typeface="Arial" panose="020B0604020202020204" pitchFamily="34" charset="0"/>
                <a:cs typeface="Arial" panose="020B0604020202020204" pitchFamily="34" charset="0"/>
              </a:rPr>
              <a:t>Өөрийнхөө алдааг эсрэг талынхаа алдаа мэтээр харуулах</a:t>
            </a:r>
          </a:p>
          <a:p>
            <a:r>
              <a:rPr lang="mn-MN" dirty="0" smtClean="0">
                <a:latin typeface="Arial" panose="020B0604020202020204" pitchFamily="34" charset="0"/>
                <a:cs typeface="Arial" panose="020B0604020202020204" pitchFamily="34" charset="0"/>
              </a:rPr>
              <a:t>Жинхэнэ ашиг сонирхлоо нуух</a:t>
            </a:r>
          </a:p>
          <a:p>
            <a:r>
              <a:rPr lang="mn-MN" dirty="0" smtClean="0">
                <a:latin typeface="Arial" panose="020B0604020202020204" pitchFamily="34" charset="0"/>
                <a:cs typeface="Arial" panose="020B0604020202020204" pitchFamily="34" charset="0"/>
              </a:rPr>
              <a:t>“Байлдааны байдалд” буюу шаардлагагүй үед хориглолтод орох</a:t>
            </a:r>
          </a:p>
          <a:p>
            <a:r>
              <a:rPr lang="mn-MN" dirty="0" smtClean="0">
                <a:latin typeface="Arial" panose="020B0604020202020204" pitchFamily="34" charset="0"/>
                <a:cs typeface="Arial" panose="020B0604020202020204" pitchFamily="34" charset="0"/>
              </a:rPr>
              <a:t>Өөрийнхөө давуутай байдлыг хүлээн зөвшөөрөхийг шаардах</a:t>
            </a:r>
          </a:p>
          <a:p>
            <a:r>
              <a:rPr lang="mn-MN" dirty="0" smtClean="0">
                <a:latin typeface="Arial" panose="020B0604020202020204" pitchFamily="34" charset="0"/>
                <a:cs typeface="Arial" panose="020B0604020202020204" pitchFamily="34" charset="0"/>
              </a:rPr>
              <a:t>Хуучин гомдлоо санан дурсаж, эсрэг талынхаа эмзэг газруудад анхаарлаа төвлөрүүлэх</a:t>
            </a:r>
          </a:p>
          <a:p>
            <a:r>
              <a:rPr lang="mn-MN" dirty="0" smtClean="0">
                <a:latin typeface="Arial" panose="020B0604020202020204" pitchFamily="34" charset="0"/>
                <a:cs typeface="Arial" panose="020B0604020202020204" pitchFamily="34" charset="0"/>
              </a:rPr>
              <a:t>Хэлэлцээний эцэст “ялагч” ба “ялагдагч”-ийг олон нийтэд зарлах.  </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mn-MN" dirty="0" smtClean="0"/>
              <a:t>Түгээмэл алдаа:</a:t>
            </a:r>
            <a:endParaRPr lang="en-US" dirty="0"/>
          </a:p>
        </p:txBody>
      </p:sp>
    </p:spTree>
    <p:extLst>
      <p:ext uri="{BB962C8B-B14F-4D97-AF65-F5344CB8AC3E}">
        <p14:creationId xmlns:p14="http://schemas.microsoft.com/office/powerpoint/2010/main" val="14409075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fontScale="92500" lnSpcReduction="10000"/>
          </a:bodyPr>
          <a:lstStyle/>
          <a:p>
            <a:r>
              <a:rPr lang="mn-MN" b="1" dirty="0" smtClean="0">
                <a:latin typeface="Arial" panose="020B0604020202020204" pitchFamily="34" charset="0"/>
                <a:cs typeface="Arial" panose="020B0604020202020204" pitchFamily="34" charset="0"/>
              </a:rPr>
              <a:t>Ууртай догшин хэв шинж</a:t>
            </a:r>
          </a:p>
          <a:p>
            <a:pPr marL="704088" lvl="2" indent="-384048">
              <a:buSzPct val="80000"/>
              <a:buFont typeface="Wingdings 2"/>
              <a:buChar char=""/>
            </a:pPr>
            <a:r>
              <a:rPr lang="mn-MN" dirty="0" smtClean="0">
                <a:latin typeface="Arial" panose="020B0604020202020204" pitchFamily="34" charset="0"/>
                <a:cs typeface="Arial" panose="020B0604020202020204" pitchFamily="34" charset="0"/>
              </a:rPr>
              <a:t>Түүнд бүх хүн зам тавьж өгөх ёстой гэж боддог. Түүнийг тайтгаруулахын тулд замаас нь зайлах буюу найр тавин холдох хэрэгтэй. Эсвэл түүнд уур хилэнгээ гаргах боломж олгох хэрэгтэй. </a:t>
            </a:r>
          </a:p>
          <a:p>
            <a:r>
              <a:rPr lang="mn-MN" b="1" dirty="0" smtClean="0">
                <a:latin typeface="Arial" panose="020B0604020202020204" pitchFamily="34" charset="0"/>
                <a:cs typeface="Arial" panose="020B0604020202020204" pitchFamily="34" charset="0"/>
              </a:rPr>
              <a:t>Нууцгай түрэмгийлэгч буюу “мэргэн бууч” хэв шинж</a:t>
            </a:r>
          </a:p>
          <a:p>
            <a:pPr lvl="1"/>
            <a:r>
              <a:rPr lang="mn-MN" dirty="0" smtClean="0">
                <a:latin typeface="Arial" panose="020B0604020202020204" pitchFamily="34" charset="0"/>
                <a:cs typeface="Arial" panose="020B0604020202020204" pitchFamily="34" charset="0"/>
              </a:rPr>
              <a:t>Далдуур заль мэх хэрэглэх, үгээр өдөөн хатгах буюу түрэмгийллийн бусад арга хэрэглэх замаар бусдад хор учруулахыг оролддог. </a:t>
            </a:r>
          </a:p>
          <a:p>
            <a:pPr lvl="1"/>
            <a:r>
              <a:rPr lang="mn-MN" dirty="0" smtClean="0">
                <a:latin typeface="Arial" panose="020B0604020202020204" pitchFamily="34" charset="0"/>
                <a:cs typeface="Arial" panose="020B0604020202020204" pitchFamily="34" charset="0"/>
              </a:rPr>
              <a:t>“Та ингэснээрээ юу хожих гээд байгаа юм бэ?” гэх маягийн үг хэлж, түүнээс илүү гэдгээ нотлон харуулахыг хичээгээрэй. Хэрэв тэр бодит баримтыг няцааж эхэлбэл баримт нотолгоог биет байдлаар үзүүлбэл зохино. </a:t>
            </a:r>
          </a:p>
          <a:p>
            <a:endParaRPr lang="mn-MN" dirty="0" smtClean="0"/>
          </a:p>
          <a:p>
            <a:endParaRPr lang="mn-MN" dirty="0" smtClean="0"/>
          </a:p>
        </p:txBody>
      </p:sp>
      <p:sp>
        <p:nvSpPr>
          <p:cNvPr id="2" name="Title 1"/>
          <p:cNvSpPr>
            <a:spLocks noGrp="1"/>
          </p:cNvSpPr>
          <p:nvPr>
            <p:ph type="title"/>
          </p:nvPr>
        </p:nvSpPr>
        <p:spPr/>
        <p:txBody>
          <a:bodyPr>
            <a:normAutofit/>
          </a:bodyPr>
          <a:lstStyle/>
          <a:p>
            <a:r>
              <a:rPr lang="mn-MN" sz="3200" dirty="0" smtClean="0"/>
              <a:t>“Хэцүү” хэв шинжийн хүмүүс</a:t>
            </a:r>
            <a:endParaRPr lang="en-US" sz="3200" dirty="0"/>
          </a:p>
        </p:txBody>
      </p:sp>
    </p:spTree>
    <p:extLst>
      <p:ext uri="{BB962C8B-B14F-4D97-AF65-F5344CB8AC3E}">
        <p14:creationId xmlns:p14="http://schemas.microsoft.com/office/powerpoint/2010/main" val="138804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mn-MN" dirty="0">
                <a:latin typeface="Arial Mon" pitchFamily="34" charset="0"/>
              </a:rPr>
              <a:t>Текстийг боловсруулах</a:t>
            </a:r>
          </a:p>
          <a:p>
            <a:r>
              <a:rPr lang="mn-MN" dirty="0">
                <a:latin typeface="Arial Mon" pitchFamily="34" charset="0"/>
              </a:rPr>
              <a:t>Бусад засгийн газартай зөвлөлдөх </a:t>
            </a:r>
          </a:p>
          <a:p>
            <a:r>
              <a:rPr lang="mn-MN" dirty="0">
                <a:latin typeface="Arial Mon" pitchFamily="34" charset="0"/>
              </a:rPr>
              <a:t>Бусад төлөөлөгчид, НБДГ-тай зөвлөлдөх</a:t>
            </a:r>
          </a:p>
          <a:p>
            <a:r>
              <a:rPr lang="mn-MN" dirty="0">
                <a:latin typeface="Arial Mon" pitchFamily="34" charset="0"/>
              </a:rPr>
              <a:t>Текстийг албан бусаар тараах</a:t>
            </a:r>
          </a:p>
          <a:p>
            <a:pPr lvl="1"/>
            <a:r>
              <a:rPr lang="mn-MN" dirty="0">
                <a:latin typeface="Arial Mon" pitchFamily="34" charset="0"/>
              </a:rPr>
              <a:t>сонгосон төлөөлөгчдийн дунд </a:t>
            </a:r>
          </a:p>
          <a:p>
            <a:pPr lvl="1"/>
            <a:r>
              <a:rPr lang="mn-MN" dirty="0">
                <a:latin typeface="Arial Mon" pitchFamily="34" charset="0"/>
              </a:rPr>
              <a:t>бүлгүүдэд </a:t>
            </a:r>
          </a:p>
          <a:p>
            <a:r>
              <a:rPr lang="mn-MN" dirty="0">
                <a:latin typeface="Arial Mon" pitchFamily="34" charset="0"/>
              </a:rPr>
              <a:t>Т</a:t>
            </a:r>
            <a:r>
              <a:rPr lang="mn-MN" dirty="0" smtClean="0">
                <a:latin typeface="Arial Mon" pitchFamily="34" charset="0"/>
              </a:rPr>
              <a:t>екстийг </a:t>
            </a:r>
            <a:r>
              <a:rPr lang="mn-MN" dirty="0">
                <a:latin typeface="Arial Mon" pitchFamily="34" charset="0"/>
              </a:rPr>
              <a:t>хянан нягтлах </a:t>
            </a:r>
          </a:p>
          <a:p>
            <a:r>
              <a:rPr lang="mn-MN" dirty="0" smtClean="0">
                <a:latin typeface="Arial Mon" pitchFamily="34" charset="0"/>
              </a:rPr>
              <a:t>Санаачлагчдын </a:t>
            </a:r>
            <a:r>
              <a:rPr lang="mn-MN" dirty="0">
                <a:latin typeface="Arial Mon" pitchFamily="34" charset="0"/>
              </a:rPr>
              <a:t>бүлгийг байгуулах</a:t>
            </a:r>
          </a:p>
          <a:p>
            <a:r>
              <a:rPr lang="mn-MN" dirty="0">
                <a:latin typeface="Arial Mon" pitchFamily="34" charset="0"/>
              </a:rPr>
              <a:t>Тогтоолын төслийг НБДГ-т хүлээлгэн өгөх </a:t>
            </a:r>
          </a:p>
          <a:p>
            <a:endParaRPr lang="en-GB" dirty="0">
              <a:latin typeface="Arial Mon" pitchFamily="34" charset="0"/>
            </a:endParaRPr>
          </a:p>
        </p:txBody>
      </p:sp>
      <p:sp>
        <p:nvSpPr>
          <p:cNvPr id="2" name="Title 1"/>
          <p:cNvSpPr>
            <a:spLocks noGrp="1"/>
          </p:cNvSpPr>
          <p:nvPr>
            <p:ph type="title"/>
          </p:nvPr>
        </p:nvSpPr>
        <p:spPr/>
        <p:txBody>
          <a:bodyPr>
            <a:normAutofit fontScale="90000"/>
          </a:bodyPr>
          <a:lstStyle/>
          <a:p>
            <a:r>
              <a:rPr lang="en-GB" b="1" dirty="0" smtClean="0">
                <a:latin typeface="Arial Mon" pitchFamily="34" charset="0"/>
              </a:rPr>
              <a:t/>
            </a:r>
            <a:br>
              <a:rPr lang="en-GB" b="1" dirty="0" smtClean="0">
                <a:latin typeface="Arial Mon" pitchFamily="34" charset="0"/>
              </a:rPr>
            </a:br>
            <a:r>
              <a:rPr lang="mn-MN" dirty="0">
                <a:latin typeface="Arial Mon" pitchFamily="34" charset="0"/>
              </a:rPr>
              <a:t>Тогтоолын төсөл батлах үе шат</a:t>
            </a:r>
            <a:br>
              <a:rPr lang="mn-MN" dirty="0">
                <a:latin typeface="Arial Mon" pitchFamily="34" charset="0"/>
              </a:rPr>
            </a:br>
            <a:endParaRPr lang="en-GB" b="1" dirty="0">
              <a:latin typeface="Arial Mon"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fontScale="92500" lnSpcReduction="20000"/>
          </a:bodyPr>
          <a:lstStyle/>
          <a:p>
            <a:r>
              <a:rPr lang="mn-MN" b="1" dirty="0" smtClean="0">
                <a:latin typeface="Arial" panose="020B0604020202020204" pitchFamily="34" charset="0"/>
                <a:cs typeface="Arial" panose="020B0604020202020204" pitchFamily="34" charset="0"/>
              </a:rPr>
              <a:t>Тэсэрдэг хүн буюу уурласан хүүхэд хэв шинж</a:t>
            </a:r>
          </a:p>
          <a:p>
            <a:pPr lvl="1"/>
            <a:r>
              <a:rPr lang="mn-MN" dirty="0" smtClean="0">
                <a:latin typeface="Arial" panose="020B0604020202020204" pitchFamily="34" charset="0"/>
                <a:cs typeface="Arial" panose="020B0604020202020204" pitchFamily="34" charset="0"/>
              </a:rPr>
              <a:t>Ихэвчлэн аймхай, арчаагүй байдаг. Тэсэртлээ уурлаж байгаа нь ердөө нөхцөл байдлыг хяналтдаа авах гэсэн түүний хүслийг илэрхийлж буй хэрэг. </a:t>
            </a:r>
          </a:p>
          <a:p>
            <a:pPr lvl="1"/>
            <a:r>
              <a:rPr lang="mn-MN" dirty="0" smtClean="0">
                <a:latin typeface="Arial" panose="020B0604020202020204" pitchFamily="34" charset="0"/>
                <a:cs typeface="Arial" panose="020B0604020202020204" pitchFamily="34" charset="0"/>
              </a:rPr>
              <a:t>Тухайн хүнд сэтгэлийн хөөрлөө гаргах боломж олгох. Үгийг нь сонсож байна гэдгээ үнэмшүүлэх. Нөхцөл байдлыг хянаж байна гэдгийг өөрт нь ойлгуулж, тайтгарах боломж олгох.  </a:t>
            </a:r>
          </a:p>
          <a:p>
            <a:r>
              <a:rPr lang="mn-MN" b="1" dirty="0" smtClean="0">
                <a:latin typeface="Arial" panose="020B0604020202020204" pitchFamily="34" charset="0"/>
                <a:cs typeface="Arial" panose="020B0604020202020204" pitchFamily="34" charset="0"/>
              </a:rPr>
              <a:t>Гомдомхой хүний хэв шинж</a:t>
            </a:r>
          </a:p>
          <a:p>
            <a:pPr lvl="1"/>
            <a:r>
              <a:rPr lang="mn-MN" dirty="0" smtClean="0">
                <a:latin typeface="Arial" panose="020B0604020202020204" pitchFamily="34" charset="0"/>
                <a:cs typeface="Arial" panose="020B0604020202020204" pitchFamily="34" charset="0"/>
              </a:rPr>
              <a:t>Бүх бурууг бусдад тохдог. Хэн нэгний төлөө амьдарч байгаа юм шиг аашилж, байнга гомдолж, гоншигноно. </a:t>
            </a:r>
          </a:p>
          <a:p>
            <a:pPr lvl="1"/>
            <a:r>
              <a:rPr lang="mn-MN" dirty="0" smtClean="0">
                <a:latin typeface="Arial" panose="020B0604020202020204" pitchFamily="34" charset="0"/>
                <a:cs typeface="Arial" panose="020B0604020202020204" pitchFamily="34" charset="0"/>
              </a:rPr>
              <a:t>Түүний үгийг сонс. Түүний үгийг хэн ч сонсохгүй, ойшоохгүй байна гэж үздэгээс тэр байнга сэтгэл дундуур явдаг. Тиймээс түүний хэлж буйг ойлгож буйгаа харуулж, хүлээн зөвшөөрч, үнэлж байгаагаа мэдэгдвэл зохино. </a:t>
            </a:r>
          </a:p>
          <a:p>
            <a:endParaRPr lang="mn-MN" dirty="0" smtClean="0"/>
          </a:p>
          <a:p>
            <a:endParaRPr lang="en-US" dirty="0"/>
          </a:p>
        </p:txBody>
      </p:sp>
      <p:sp>
        <p:nvSpPr>
          <p:cNvPr id="2" name="Title 1"/>
          <p:cNvSpPr>
            <a:spLocks noGrp="1"/>
          </p:cNvSpPr>
          <p:nvPr>
            <p:ph type="title"/>
          </p:nvPr>
        </p:nvSpPr>
        <p:spPr/>
        <p:txBody>
          <a:bodyPr/>
          <a:lstStyle/>
          <a:p>
            <a:r>
              <a:rPr lang="mn-MN" sz="3600" dirty="0" smtClean="0"/>
              <a:t>“Хэцүү” хэв шинжийн хүмүүс</a:t>
            </a:r>
            <a:endParaRPr lang="en-US" sz="3600" dirty="0"/>
          </a:p>
        </p:txBody>
      </p:sp>
    </p:spTree>
    <p:extLst>
      <p:ext uri="{BB962C8B-B14F-4D97-AF65-F5344CB8AC3E}">
        <p14:creationId xmlns:p14="http://schemas.microsoft.com/office/powerpoint/2010/main" val="17683350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944562"/>
          </a:xfrm>
        </p:spPr>
        <p:txBody>
          <a:bodyPr>
            <a:normAutofit/>
          </a:bodyPr>
          <a:lstStyle/>
          <a:p>
            <a:r>
              <a:rPr lang="mn-MN" sz="4800" dirty="0" smtClean="0"/>
              <a:t>“</a:t>
            </a:r>
            <a:r>
              <a:rPr lang="mn-MN" sz="3600" dirty="0" smtClean="0"/>
              <a:t>Хэцүү” хэв шинжийн хүмүүс</a:t>
            </a:r>
            <a:endParaRPr lang="en-US" sz="3600" dirty="0"/>
          </a:p>
        </p:txBody>
      </p:sp>
      <p:sp>
        <p:nvSpPr>
          <p:cNvPr id="3" name="Content Placeholder 2"/>
          <p:cNvSpPr>
            <a:spLocks noGrp="1"/>
          </p:cNvSpPr>
          <p:nvPr>
            <p:ph sz="quarter" idx="4294967295"/>
          </p:nvPr>
        </p:nvSpPr>
        <p:spPr>
          <a:xfrm>
            <a:off x="304800" y="1143000"/>
            <a:ext cx="8534400" cy="5334000"/>
          </a:xfrm>
          <a:prstGeom prst="rect">
            <a:avLst/>
          </a:prstGeom>
        </p:spPr>
        <p:txBody>
          <a:bodyPr>
            <a:normAutofit fontScale="85000" lnSpcReduction="20000"/>
          </a:bodyPr>
          <a:lstStyle/>
          <a:p>
            <a:r>
              <a:rPr lang="mn-MN" b="1" dirty="0" smtClean="0">
                <a:latin typeface="Arial" panose="020B0604020202020204" pitchFamily="34" charset="0"/>
                <a:cs typeface="Arial" panose="020B0604020202020204" pitchFamily="34" charset="0"/>
              </a:rPr>
              <a:t>Дуугүй, чимээгүй хүний хэв шинж</a:t>
            </a:r>
          </a:p>
          <a:p>
            <a:pPr lvl="1"/>
            <a:r>
              <a:rPr lang="mn-MN" dirty="0" smtClean="0">
                <a:latin typeface="Arial" panose="020B0604020202020204" pitchFamily="34" charset="0"/>
                <a:cs typeface="Arial" panose="020B0604020202020204" pitchFamily="34" charset="0"/>
              </a:rPr>
              <a:t>Энэ хүмүүсээс ч таагүй зүйлийг хүлээж болно. Учир нь тэдний нууцлагдмал байдлыг шалтгаан мэдэгддэггүй. Тэдэнтэй харилцахад тэвчээр алдагдах нь бий. </a:t>
            </a:r>
          </a:p>
          <a:p>
            <a:pPr lvl="1"/>
            <a:r>
              <a:rPr lang="mn-MN" dirty="0" smtClean="0">
                <a:latin typeface="Arial" panose="020B0604020202020204" pitchFamily="34" charset="0"/>
                <a:cs typeface="Arial" panose="020B0604020202020204" pitchFamily="34" charset="0"/>
              </a:rPr>
              <a:t>Ямар нэг шалтаг, шалтгаан олоод түүнтэй ярилцахыг хичээгээрэй. </a:t>
            </a:r>
          </a:p>
          <a:p>
            <a:pPr lvl="1"/>
            <a:r>
              <a:rPr lang="mn-MN" dirty="0" smtClean="0">
                <a:latin typeface="Arial" panose="020B0604020202020204" pitchFamily="34" charset="0"/>
                <a:cs typeface="Arial" panose="020B0604020202020204" pitchFamily="34" charset="0"/>
              </a:rPr>
              <a:t>“Энэ талаар та юу гэж бодож байна вэ?” гэх мэт арай дэлгэрэнгүй хариулт шаардагдах асуулт тавиарай. </a:t>
            </a:r>
          </a:p>
          <a:p>
            <a:pPr lvl="1"/>
            <a:r>
              <a:rPr lang="mn-MN" dirty="0" smtClean="0">
                <a:latin typeface="Arial" panose="020B0604020202020204" pitchFamily="34" charset="0"/>
                <a:cs typeface="Arial" panose="020B0604020202020204" pitchFamily="34" charset="0"/>
              </a:rPr>
              <a:t>Шаардлагатай гэж үзвэл талархал илэрхийлээд дахин уулзах талаар тохиролцох гэж оролд. Учир нь та алдаа гаргавал нөхцөл байдлыг улам хүндрүүлнэ.  </a:t>
            </a:r>
          </a:p>
          <a:p>
            <a:r>
              <a:rPr lang="mn-MN" b="1" dirty="0" smtClean="0">
                <a:latin typeface="Arial" panose="020B0604020202020204" pitchFamily="34" charset="0"/>
                <a:cs typeface="Arial" panose="020B0604020202020204" pitchFamily="34" charset="0"/>
              </a:rPr>
              <a:t>Хэтэрхий дуулгавартай хүний хэв шинж</a:t>
            </a:r>
          </a:p>
          <a:p>
            <a:pPr lvl="1"/>
            <a:r>
              <a:rPr lang="mn-MN" dirty="0" smtClean="0">
                <a:latin typeface="Arial" panose="020B0604020202020204" pitchFamily="34" charset="0"/>
                <a:cs typeface="Arial" panose="020B0604020202020204" pitchFamily="34" charset="0"/>
              </a:rPr>
              <a:t>Бүгдэд найр тавьж, туслахаа амалдаг ч түүнийгээ биелүүлэх болоход асуудал үүсгэдэг. </a:t>
            </a:r>
          </a:p>
          <a:p>
            <a:pPr lvl="1"/>
            <a:r>
              <a:rPr lang="mn-MN" dirty="0" smtClean="0">
                <a:latin typeface="Arial" panose="020B0604020202020204" pitchFamily="34" charset="0"/>
                <a:cs typeface="Arial" panose="020B0604020202020204" pitchFamily="34" charset="0"/>
              </a:rPr>
              <a:t>Тэд ямар ч гуйлтаас татгалзаж чаддаггүй ч амлалтаа биелүүлэх, хүч бололцоо, цаг зав байдаггүй.  </a:t>
            </a:r>
          </a:p>
          <a:p>
            <a:pPr lvl="1"/>
            <a:r>
              <a:rPr lang="mn-MN" dirty="0" smtClean="0">
                <a:latin typeface="Arial" panose="020B0604020202020204" pitchFamily="34" charset="0"/>
                <a:cs typeface="Arial" panose="020B0604020202020204" pitchFamily="34" charset="0"/>
              </a:rPr>
              <a:t>Ийм хүнтэй харилцахдаа чухам юу бодож байгааг нь мэдэхийг хүсч байгаагаа, гүйцэтгэж чдах тэр зүйлийг нь л хийлгэхийг хүсч байгаагаа хэлээрэй.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3916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mn-MN" dirty="0" smtClean="0">
                <a:latin typeface="Arial" panose="020B0604020202020204" pitchFamily="34" charset="0"/>
                <a:cs typeface="Arial" panose="020B0604020202020204" pitchFamily="34" charset="0"/>
              </a:rPr>
              <a:t>Тодорхой зан чанарт нь нийцэн тохирох тийм арга хандлагыг ашиглах</a:t>
            </a:r>
          </a:p>
          <a:p>
            <a:r>
              <a:rPr lang="mn-MN" dirty="0" smtClean="0">
                <a:latin typeface="Arial" panose="020B0604020202020204" pitchFamily="34" charset="0"/>
                <a:cs typeface="Arial" panose="020B0604020202020204" pitchFamily="34" charset="0"/>
              </a:rPr>
              <a:t>Чухам ямар хэв шинжид хамаарахыг нь тодорхойлох </a:t>
            </a:r>
          </a:p>
          <a:p>
            <a:r>
              <a:rPr lang="mn-MN" dirty="0" smtClean="0">
                <a:latin typeface="Arial" panose="020B0604020202020204" pitchFamily="34" charset="0"/>
                <a:cs typeface="Arial" panose="020B0604020202020204" pitchFamily="34" charset="0"/>
              </a:rPr>
              <a:t>Түүний үзэл бодол, ертөнцийг үзэх үзэлд бүү авт. Тайван, төвийг сахисан байдлаа хадгалах нь зүйтэй. </a:t>
            </a:r>
          </a:p>
          <a:p>
            <a:r>
              <a:rPr lang="mn-MN" dirty="0" smtClean="0">
                <a:latin typeface="Arial" panose="020B0604020202020204" pitchFamily="34" charset="0"/>
                <a:cs typeface="Arial" panose="020B0604020202020204" pitchFamily="34" charset="0"/>
              </a:rPr>
              <a:t>Түүний нуугдмал ашиг сонирхол, хэрэгцээ шаардлагыг хангах арга олохыг хичээх. </a:t>
            </a: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mn-MN" sz="3200" dirty="0" smtClean="0"/>
              <a:t>Хэцүү хүмүүстэй хэлэлцээ хийхэд анхаарах зүйл:</a:t>
            </a:r>
            <a:endParaRPr lang="en-US" sz="3200" dirty="0"/>
          </a:p>
        </p:txBody>
      </p:sp>
    </p:spTree>
    <p:extLst>
      <p:ext uri="{BB962C8B-B14F-4D97-AF65-F5344CB8AC3E}">
        <p14:creationId xmlns:p14="http://schemas.microsoft.com/office/powerpoint/2010/main" val="896464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mn-MN" sz="2800" dirty="0" smtClean="0"/>
              <a:t>“Хэцүү” хүмүүстэй хэлэлцээ хийхэд баримтлах </a:t>
            </a:r>
            <a:r>
              <a:rPr lang="fr-FR" sz="2800" b="1" dirty="0" smtClean="0"/>
              <a:t>William </a:t>
            </a:r>
            <a:r>
              <a:rPr lang="fr-FR" sz="2800" b="1" dirty="0" err="1" smtClean="0"/>
              <a:t>Ury</a:t>
            </a:r>
            <a:r>
              <a:rPr lang="mn-MN" sz="2800" dirty="0" smtClean="0"/>
              <a:t>-гийн стратеги</a:t>
            </a:r>
            <a:endParaRPr lang="en-US" sz="2800"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3605729043"/>
              </p:ext>
            </p:extLst>
          </p:nvPr>
        </p:nvGraphicFramePr>
        <p:xfrm>
          <a:off x="457200" y="1142999"/>
          <a:ext cx="8382000" cy="5597873"/>
        </p:xfrm>
        <a:graphic>
          <a:graphicData uri="http://schemas.openxmlformats.org/drawingml/2006/table">
            <a:tbl>
              <a:tblPr firstRow="1" bandRow="1">
                <a:tableStyleId>{5C22544A-7EE6-4342-B048-85BDC9FD1C3A}</a:tableStyleId>
              </a:tblPr>
              <a:tblGrid>
                <a:gridCol w="673554"/>
                <a:gridCol w="3218089"/>
                <a:gridCol w="2095500"/>
                <a:gridCol w="2394857"/>
              </a:tblGrid>
              <a:tr h="623065">
                <a:tc>
                  <a:txBody>
                    <a:bodyPr/>
                    <a:lstStyle/>
                    <a:p>
                      <a:r>
                        <a:rPr lang="mn-MN" dirty="0" smtClean="0">
                          <a:latin typeface="Arial" panose="020B0604020202020204" pitchFamily="34" charset="0"/>
                          <a:cs typeface="Arial" panose="020B0604020202020204" pitchFamily="34" charset="0"/>
                        </a:rPr>
                        <a:t>Үе шат</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Хамтарч ажиллахад учрах саад</a:t>
                      </a:r>
                      <a:r>
                        <a:rPr lang="mn-MN" baseline="0" dirty="0" smtClean="0">
                          <a:latin typeface="Arial" panose="020B0604020202020204" pitchFamily="34" charset="0"/>
                          <a:cs typeface="Arial" panose="020B0604020202020204" pitchFamily="34" charset="0"/>
                        </a:rPr>
                        <a:t> тотгор</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Хэрхэн хандах</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Стратеги</a:t>
                      </a:r>
                      <a:endParaRPr lang="en-US" dirty="0">
                        <a:latin typeface="Arial" panose="020B0604020202020204" pitchFamily="34" charset="0"/>
                        <a:cs typeface="Arial" panose="020B0604020202020204" pitchFamily="34" charset="0"/>
                      </a:endParaRPr>
                    </a:p>
                  </a:txBody>
                  <a:tcPr/>
                </a:tc>
              </a:tr>
              <a:tr h="827815">
                <a:tc>
                  <a:txBody>
                    <a:bodyPr/>
                    <a:lstStyle/>
                    <a:p>
                      <a:r>
                        <a:rPr lang="en-US" dirty="0" smtClean="0">
                          <a:latin typeface="Arial" panose="020B0604020202020204" pitchFamily="34" charset="0"/>
                          <a:cs typeface="Arial" panose="020B0604020202020204" pitchFamily="34" charset="0"/>
                        </a:rPr>
                        <a:t>I</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Эсрэг этгээдийн сөрөг зан үйлд түргэн цочмог</a:t>
                      </a:r>
                      <a:r>
                        <a:rPr lang="mn-MN" baseline="0" dirty="0" smtClean="0">
                          <a:latin typeface="Arial" panose="020B0604020202020204" pitchFamily="34" charset="0"/>
                          <a:cs typeface="Arial" panose="020B0604020202020204" pitchFamily="34" charset="0"/>
                        </a:rPr>
                        <a:t> хандах</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Хариу үйлдэл</a:t>
                      </a:r>
                      <a:r>
                        <a:rPr lang="mn-MN" baseline="0" dirty="0" smtClean="0">
                          <a:latin typeface="Arial" panose="020B0604020202020204" pitchFamily="34" charset="0"/>
                          <a:cs typeface="Arial" panose="020B0604020202020204" pitchFamily="34" charset="0"/>
                        </a:rPr>
                        <a:t> бүү хий</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Тагтан дээр гарч тайвшир</a:t>
                      </a:r>
                      <a:endParaRPr lang="en-US" dirty="0">
                        <a:latin typeface="Arial" panose="020B0604020202020204" pitchFamily="34" charset="0"/>
                        <a:cs typeface="Arial" panose="020B0604020202020204" pitchFamily="34" charset="0"/>
                      </a:endParaRPr>
                    </a:p>
                  </a:txBody>
                  <a:tcPr/>
                </a:tc>
              </a:tr>
              <a:tr h="827815">
                <a:tc>
                  <a:txBody>
                    <a:bodyPr/>
                    <a:lstStyle/>
                    <a:p>
                      <a:r>
                        <a:rPr lang="en-US" dirty="0" smtClean="0">
                          <a:latin typeface="Arial" panose="020B0604020202020204" pitchFamily="34" charset="0"/>
                          <a:cs typeface="Arial" panose="020B0604020202020204" pitchFamily="34" charset="0"/>
                        </a:rPr>
                        <a:t>II</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Бусдын сэтгэлийн хөдөлгөөний муу</a:t>
                      </a:r>
                      <a:r>
                        <a:rPr lang="mn-MN" baseline="0" dirty="0" smtClean="0">
                          <a:latin typeface="Arial" panose="020B0604020202020204" pitchFamily="34" charset="0"/>
                          <a:cs typeface="Arial" panose="020B0604020202020204" pitchFamily="34" charset="0"/>
                        </a:rPr>
                        <a:t> нөлөө</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Тэднийг тайтгаруул</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Тэдэнд талтай алхам хий</a:t>
                      </a:r>
                      <a:endParaRPr lang="en-US" dirty="0">
                        <a:latin typeface="Arial" panose="020B0604020202020204" pitchFamily="34" charset="0"/>
                        <a:cs typeface="Arial" panose="020B0604020202020204" pitchFamily="34" charset="0"/>
                      </a:endParaRPr>
                    </a:p>
                  </a:txBody>
                  <a:tcPr/>
                </a:tc>
              </a:tr>
              <a:tr h="936977">
                <a:tc>
                  <a:txBody>
                    <a:bodyPr/>
                    <a:lstStyle/>
                    <a:p>
                      <a:r>
                        <a:rPr lang="en-US" dirty="0" smtClean="0">
                          <a:latin typeface="Arial" panose="020B0604020202020204" pitchFamily="34" charset="0"/>
                          <a:cs typeface="Arial" panose="020B0604020202020204" pitchFamily="34" charset="0"/>
                        </a:rPr>
                        <a:t>III</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Бусдын байр сууриа</a:t>
                      </a:r>
                      <a:r>
                        <a:rPr lang="mn-MN" baseline="0"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хамгаалсан зан байдал</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Тоглолтоо</a:t>
                      </a:r>
                      <a:r>
                        <a:rPr lang="mn-MN" baseline="0" dirty="0" smtClean="0">
                          <a:latin typeface="Arial" panose="020B0604020202020204" pitchFamily="34" charset="0"/>
                          <a:cs typeface="Arial" panose="020B0604020202020204" pitchFamily="34" charset="0"/>
                        </a:rPr>
                        <a:t> өөрчил</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Хариу үйлдэл бүү хий, чиглэлээ өөрчил</a:t>
                      </a:r>
                      <a:endParaRPr lang="en-US" dirty="0">
                        <a:latin typeface="Arial" panose="020B0604020202020204" pitchFamily="34" charset="0"/>
                        <a:cs typeface="Arial" panose="020B0604020202020204" pitchFamily="34" charset="0"/>
                      </a:endParaRPr>
                    </a:p>
                  </a:txBody>
                  <a:tcPr/>
                </a:tc>
              </a:tr>
              <a:tr h="1182593">
                <a:tc>
                  <a:txBody>
                    <a:bodyPr/>
                    <a:lstStyle/>
                    <a:p>
                      <a:r>
                        <a:rPr lang="en-US" dirty="0" smtClean="0">
                          <a:latin typeface="Arial" panose="020B0604020202020204" pitchFamily="34" charset="0"/>
                          <a:cs typeface="Arial" panose="020B0604020202020204" pitchFamily="34" charset="0"/>
                        </a:rPr>
                        <a:t>IV</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Хэлэлцээ үр дүнтэй болно гэдэгт</a:t>
                      </a:r>
                      <a:r>
                        <a:rPr lang="mn-MN" baseline="0" dirty="0" smtClean="0">
                          <a:latin typeface="Arial" panose="020B0604020202020204" pitchFamily="34" charset="0"/>
                          <a:cs typeface="Arial" panose="020B0604020202020204" pitchFamily="34" charset="0"/>
                        </a:rPr>
                        <a:t> эсрэг тал итгэлгүй байх</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Тэдэнд итгэл төртөл хэлэлцээг энгийн болго</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Тэдэнд</a:t>
                      </a:r>
                      <a:r>
                        <a:rPr lang="mn-MN" baseline="0" dirty="0" smtClean="0">
                          <a:latin typeface="Arial" panose="020B0604020202020204" pitchFamily="34" charset="0"/>
                          <a:cs typeface="Arial" panose="020B0604020202020204" pitchFamily="34" charset="0"/>
                        </a:rPr>
                        <a:t> “алтан гүүр” тавьж өг</a:t>
                      </a:r>
                      <a:endParaRPr lang="en-US" dirty="0">
                        <a:latin typeface="Arial" panose="020B0604020202020204" pitchFamily="34" charset="0"/>
                        <a:cs typeface="Arial" panose="020B0604020202020204" pitchFamily="34" charset="0"/>
                      </a:endParaRPr>
                    </a:p>
                  </a:txBody>
                  <a:tcPr/>
                </a:tc>
              </a:tr>
              <a:tr h="1182593">
                <a:tc>
                  <a:txBody>
                    <a:bodyPr/>
                    <a:lstStyle/>
                    <a:p>
                      <a:r>
                        <a:rPr lang="en-US" dirty="0" smtClean="0">
                          <a:latin typeface="Arial" panose="020B0604020202020204" pitchFamily="34" charset="0"/>
                          <a:cs typeface="Arial" panose="020B0604020202020204" pitchFamily="34" charset="0"/>
                        </a:rPr>
                        <a:t>V</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Эсрэг этгээдийн эрх мэдэлдээ эрдсэн байдал</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Үгүй гэж хэлж чадахуйц хатуу</a:t>
                      </a:r>
                      <a:r>
                        <a:rPr lang="mn-MN" baseline="0" dirty="0" smtClean="0">
                          <a:latin typeface="Arial" panose="020B0604020202020204" pitchFamily="34" charset="0"/>
                          <a:cs typeface="Arial" panose="020B0604020202020204" pitchFamily="34" charset="0"/>
                        </a:rPr>
                        <a:t> чанд бай </a:t>
                      </a:r>
                      <a:endParaRPr lang="en-US" dirty="0">
                        <a:latin typeface="Arial" panose="020B0604020202020204" pitchFamily="34" charset="0"/>
                        <a:cs typeface="Arial" panose="020B0604020202020204" pitchFamily="34" charset="0"/>
                      </a:endParaRPr>
                    </a:p>
                  </a:txBody>
                  <a:tcPr/>
                </a:tc>
                <a:tc>
                  <a:txBody>
                    <a:bodyPr/>
                    <a:lstStyle/>
                    <a:p>
                      <a:r>
                        <a:rPr lang="mn-MN" dirty="0" smtClean="0">
                          <a:latin typeface="Arial" panose="020B0604020202020204" pitchFamily="34" charset="0"/>
                          <a:cs typeface="Arial" panose="020B0604020202020204" pitchFamily="34" charset="0"/>
                        </a:rPr>
                        <a:t>Өвдөг сөхрөлгүй өөдрөг бай.  </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6783625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mn-MN" sz="3600" dirty="0" smtClean="0"/>
              <a:t>Анхаарал тавьсанд баярлалаа</a:t>
            </a:r>
            <a:r>
              <a:rPr lang="en-US" sz="3600" dirty="0" smtClean="0"/>
              <a:t>!</a:t>
            </a:r>
            <a:r>
              <a:rPr lang="mn-MN" sz="3600" dirty="0" smtClean="0"/>
              <a:t> </a:t>
            </a:r>
            <a:endParaRPr lang="en-US" sz="3600" dirty="0"/>
          </a:p>
        </p:txBody>
      </p:sp>
      <p:sp>
        <p:nvSpPr>
          <p:cNvPr id="10" name="Subtitle 9"/>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880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mn-MN" dirty="0">
                <a:latin typeface="Arial Mon" pitchFamily="34" charset="0"/>
              </a:rPr>
              <a:t>Хурал дээр ажлын хэлээр орчуулсан текстийг албан ёсоор тараах </a:t>
            </a:r>
          </a:p>
          <a:p>
            <a:pPr lvl="0"/>
            <a:r>
              <a:rPr lang="mn-MN" dirty="0">
                <a:latin typeface="Arial Mon" pitchFamily="34" charset="0"/>
              </a:rPr>
              <a:t>Нэг болон хэд хэдэн </a:t>
            </a:r>
            <a:r>
              <a:rPr lang="mn-MN" dirty="0" smtClean="0">
                <a:latin typeface="Arial Mon" pitchFamily="34" charset="0"/>
              </a:rPr>
              <a:t>санаачлагчаас </a:t>
            </a:r>
            <a:r>
              <a:rPr lang="mn-MN" dirty="0">
                <a:latin typeface="Arial Mon" pitchFamily="34" charset="0"/>
              </a:rPr>
              <a:t>төслийг амаар танилцуулах</a:t>
            </a:r>
          </a:p>
          <a:p>
            <a:pPr lvl="0"/>
            <a:r>
              <a:rPr lang="mn-MN" dirty="0">
                <a:latin typeface="Arial Mon" pitchFamily="34" charset="0"/>
              </a:rPr>
              <a:t>Хэлэлцүүлэг (Бусад төлөөлөгчид мэдэгдэл хийнэ.)</a:t>
            </a:r>
          </a:p>
          <a:p>
            <a:pPr lvl="0"/>
            <a:r>
              <a:rPr lang="mn-MN" dirty="0">
                <a:latin typeface="Arial Mon" pitchFamily="34" charset="0"/>
              </a:rPr>
              <a:t>Нэмэлт өөрчлөлтийн талаарх танилцуулга </a:t>
            </a:r>
          </a:p>
          <a:p>
            <a:pPr lvl="1"/>
            <a:r>
              <a:rPr lang="mn-MN" dirty="0" smtClean="0">
                <a:latin typeface="Arial Mon" pitchFamily="34" charset="0"/>
              </a:rPr>
              <a:t>Санаачлагч </a:t>
            </a:r>
            <a:r>
              <a:rPr lang="mn-MN" dirty="0">
                <a:latin typeface="Arial Mon" pitchFamily="34" charset="0"/>
              </a:rPr>
              <a:t>нэмэлт өөрчлөлтийг хүлээн авч болох эсэхийг шийднэ. </a:t>
            </a:r>
          </a:p>
          <a:p>
            <a:pPr lvl="1"/>
            <a:r>
              <a:rPr lang="mn-MN" dirty="0">
                <a:latin typeface="Arial Mon" pitchFamily="34" charset="0"/>
              </a:rPr>
              <a:t>Хурлын дарга хэлэлцээ явуулах бүлгүүдийг байгуулж болно. </a:t>
            </a:r>
          </a:p>
          <a:p>
            <a:pPr lvl="0"/>
            <a:r>
              <a:rPr lang="mn-MN" dirty="0">
                <a:latin typeface="Arial Mon" pitchFamily="34" charset="0"/>
              </a:rPr>
              <a:t>Эхний хэлэлцүүлэг явагдсан тогтоолын төслийг НБДГ-т  хүлээлгэн өгнө.</a:t>
            </a:r>
            <a:r>
              <a:rPr lang="en-US" dirty="0" smtClean="0">
                <a:latin typeface="Arial Mon" pitchFamily="34" charset="0"/>
              </a:rPr>
              <a:t> </a:t>
            </a:r>
            <a:endParaRPr lang="en-GB" dirty="0" smtClean="0">
              <a:latin typeface="Arial Mon" pitchFamily="34" charset="0"/>
            </a:endParaRPr>
          </a:p>
          <a:p>
            <a:endParaRPr lang="en-GB" dirty="0">
              <a:latin typeface="Arial Mon" pitchFamily="34" charset="0"/>
            </a:endParaRPr>
          </a:p>
        </p:txBody>
      </p:sp>
      <p:sp>
        <p:nvSpPr>
          <p:cNvPr id="2" name="Title 1"/>
          <p:cNvSpPr>
            <a:spLocks noGrp="1"/>
          </p:cNvSpPr>
          <p:nvPr>
            <p:ph type="title"/>
          </p:nvPr>
        </p:nvSpPr>
        <p:spPr/>
        <p:txBody>
          <a:bodyPr>
            <a:normAutofit fontScale="90000"/>
          </a:bodyPr>
          <a:lstStyle/>
          <a:p>
            <a:r>
              <a:rPr lang="mn-MN" dirty="0">
                <a:latin typeface="Arial Mon" pitchFamily="34" charset="0"/>
              </a:rPr>
              <a:t>Тогтоолын төсөл батлах үе шат</a:t>
            </a:r>
            <a:endParaRPr lang="en-GB" dirty="0">
              <a:latin typeface="Arial Mon"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mn-MN" dirty="0">
                <a:latin typeface="Arial Mon" pitchFamily="34" charset="0"/>
              </a:rPr>
              <a:t>Эхний хэлэлцүүлэг явагдсан тогтоолын төслөөр </a:t>
            </a:r>
            <a:r>
              <a:rPr lang="mn-MN" dirty="0" smtClean="0">
                <a:latin typeface="Arial Mon" pitchFamily="34" charset="0"/>
              </a:rPr>
              <a:t>дахин </a:t>
            </a:r>
            <a:r>
              <a:rPr lang="mn-MN" dirty="0">
                <a:latin typeface="Arial Mon" pitchFamily="34" charset="0"/>
              </a:rPr>
              <a:t>хэлэлцүүлэг явуулах</a:t>
            </a:r>
          </a:p>
          <a:p>
            <a:r>
              <a:rPr lang="mn-MN" dirty="0">
                <a:latin typeface="Arial Mon" pitchFamily="34" charset="0"/>
              </a:rPr>
              <a:t>Нэмэлт өөрчлөлтөд оруулах нэмэлтээр санал хураах (</a:t>
            </a:r>
            <a:r>
              <a:rPr lang="en-GB" dirty="0">
                <a:latin typeface="Arial Mon" pitchFamily="34" charset="0"/>
              </a:rPr>
              <a:t>sub-amendment)</a:t>
            </a:r>
          </a:p>
          <a:p>
            <a:r>
              <a:rPr lang="mn-MN" dirty="0">
                <a:latin typeface="Arial Mon" pitchFamily="34" charset="0"/>
              </a:rPr>
              <a:t>Нэмэлт өөрчлөлтөөр санал хураах</a:t>
            </a:r>
          </a:p>
          <a:p>
            <a:r>
              <a:rPr lang="mn-MN" dirty="0">
                <a:latin typeface="Arial Mon" pitchFamily="34" charset="0"/>
              </a:rPr>
              <a:t>Саналаа тайлбарлах (</a:t>
            </a:r>
            <a:r>
              <a:rPr lang="en-GB" dirty="0">
                <a:latin typeface="Arial Mon" pitchFamily="34" charset="0"/>
              </a:rPr>
              <a:t>explanations of vote)</a:t>
            </a:r>
          </a:p>
          <a:p>
            <a:r>
              <a:rPr lang="mn-MN" dirty="0">
                <a:latin typeface="Arial Mon" pitchFamily="34" charset="0"/>
              </a:rPr>
              <a:t>Тогтоолын төслөөр санал хураах</a:t>
            </a:r>
          </a:p>
          <a:p>
            <a:r>
              <a:rPr lang="mn-MN" dirty="0">
                <a:latin typeface="Arial Mon" pitchFamily="34" charset="0"/>
              </a:rPr>
              <a:t>Саналаа тайлбарлах </a:t>
            </a:r>
          </a:p>
          <a:p>
            <a:endParaRPr lang="en-GB" dirty="0">
              <a:latin typeface="Arial Mon" pitchFamily="34" charset="0"/>
            </a:endParaRPr>
          </a:p>
        </p:txBody>
      </p:sp>
      <p:sp>
        <p:nvSpPr>
          <p:cNvPr id="2" name="Title 1"/>
          <p:cNvSpPr>
            <a:spLocks noGrp="1"/>
          </p:cNvSpPr>
          <p:nvPr>
            <p:ph type="title"/>
          </p:nvPr>
        </p:nvSpPr>
        <p:spPr/>
        <p:txBody>
          <a:bodyPr>
            <a:normAutofit fontScale="90000"/>
          </a:bodyPr>
          <a:lstStyle/>
          <a:p>
            <a:r>
              <a:rPr lang="mn-MN" dirty="0">
                <a:latin typeface="Arial Mon" pitchFamily="34" charset="0"/>
              </a:rPr>
              <a:t>Тогтоолын төсөл батлах үе шат</a:t>
            </a:r>
            <a:endParaRPr lang="en-GB" dirty="0">
              <a:latin typeface="Arial Mon"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81328"/>
            <a:ext cx="4191000" cy="5071872"/>
          </a:xfrm>
        </p:spPr>
        <p:txBody>
          <a:bodyPr/>
          <a:lstStyle/>
          <a:p>
            <a:r>
              <a:rPr lang="mn-MN" dirty="0">
                <a:latin typeface="Arial Mon" pitchFamily="34" charset="0"/>
              </a:rPr>
              <a:t>Ямар ч </a:t>
            </a:r>
            <a:r>
              <a:rPr lang="mn-MN" dirty="0" smtClean="0">
                <a:latin typeface="Arial Mon" pitchFamily="34" charset="0"/>
              </a:rPr>
              <a:t>тогтоолын төслийг батлахын </a:t>
            </a:r>
            <a:r>
              <a:rPr lang="mn-MN" dirty="0">
                <a:latin typeface="Arial Mon" pitchFamily="34" charset="0"/>
              </a:rPr>
              <a:t>өмнө хэлэлцүүлэг явуулдаг. </a:t>
            </a:r>
          </a:p>
          <a:p>
            <a:r>
              <a:rPr lang="mn-MN" dirty="0">
                <a:latin typeface="Arial Mon" pitchFamily="34" charset="0"/>
              </a:rPr>
              <a:t>Тогтоолын төслийг </a:t>
            </a:r>
            <a:r>
              <a:rPr lang="mn-MN" dirty="0" smtClean="0">
                <a:latin typeface="Arial Mon" pitchFamily="34" charset="0"/>
              </a:rPr>
              <a:t>хэлэлцэх</a:t>
            </a:r>
            <a:r>
              <a:rPr lang="en-US" dirty="0" smtClean="0">
                <a:latin typeface="Arial Mon" pitchFamily="34" charset="0"/>
              </a:rPr>
              <a:t> </a:t>
            </a:r>
            <a:r>
              <a:rPr lang="mn-MN" dirty="0" smtClean="0">
                <a:latin typeface="Arial Mon" pitchFamily="34" charset="0"/>
              </a:rPr>
              <a:t>хэлбэрүүд</a:t>
            </a:r>
            <a:endParaRPr lang="mn-MN" dirty="0">
              <a:latin typeface="Arial Mon" pitchFamily="34" charset="0"/>
            </a:endParaRPr>
          </a:p>
          <a:p>
            <a:pPr lvl="1"/>
            <a:r>
              <a:rPr lang="mn-MN" b="1" dirty="0" smtClean="0">
                <a:latin typeface="Arial Mon" pitchFamily="34" charset="0"/>
              </a:rPr>
              <a:t>Бүхэлд </a:t>
            </a:r>
            <a:r>
              <a:rPr lang="mn-MN" b="1" dirty="0">
                <a:latin typeface="Arial Mon" pitchFamily="34" charset="0"/>
              </a:rPr>
              <a:t>нь</a:t>
            </a:r>
            <a:r>
              <a:rPr lang="mn-MN" dirty="0">
                <a:latin typeface="Arial Mon" pitchFamily="34" charset="0"/>
              </a:rPr>
              <a:t> хэлэлцэх</a:t>
            </a:r>
          </a:p>
          <a:p>
            <a:pPr lvl="1"/>
            <a:r>
              <a:rPr lang="mn-MN" b="1" dirty="0" smtClean="0">
                <a:latin typeface="Arial Mon" pitchFamily="34" charset="0"/>
              </a:rPr>
              <a:t>Хэсэгчлэн</a:t>
            </a:r>
            <a:r>
              <a:rPr lang="mn-MN" dirty="0" smtClean="0">
                <a:latin typeface="Arial Mon" pitchFamily="34" charset="0"/>
              </a:rPr>
              <a:t> </a:t>
            </a:r>
            <a:r>
              <a:rPr lang="mn-MN" dirty="0">
                <a:latin typeface="Arial Mon" pitchFamily="34" charset="0"/>
              </a:rPr>
              <a:t>хэлэлцэх</a:t>
            </a:r>
            <a:endParaRPr lang="mn-MN" dirty="0" smtClean="0">
              <a:latin typeface="Arial Mon" pitchFamily="34" charset="0"/>
            </a:endParaRPr>
          </a:p>
        </p:txBody>
      </p:sp>
      <p:sp>
        <p:nvSpPr>
          <p:cNvPr id="2" name="Title 1"/>
          <p:cNvSpPr>
            <a:spLocks noGrp="1"/>
          </p:cNvSpPr>
          <p:nvPr>
            <p:ph type="title"/>
          </p:nvPr>
        </p:nvSpPr>
        <p:spPr/>
        <p:txBody>
          <a:bodyPr/>
          <a:lstStyle/>
          <a:p>
            <a:r>
              <a:rPr lang="mn-MN" dirty="0" smtClean="0">
                <a:latin typeface="Arial Mon" pitchFamily="34" charset="0"/>
              </a:rPr>
              <a:t>Хэлэлцүүлэг</a:t>
            </a:r>
            <a:endParaRPr lang="en-GB" dirty="0">
              <a:latin typeface="Arial Mon"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840" y="975360"/>
            <a:ext cx="4812804" cy="3505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0223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2708</TotalTime>
  <Words>3599</Words>
  <Application>Microsoft Office PowerPoint</Application>
  <PresentationFormat>On-screen Show (4:3)</PresentationFormat>
  <Paragraphs>403</Paragraphs>
  <Slides>64</Slides>
  <Notes>11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Concourse</vt:lpstr>
      <vt:lpstr>ХУРЛЫН ДИПЛОМАТ АЖИЛЛАГААНЫ  ШИЙДВЭР ГАРГАЛТ БА ТАКТИК  ХЭЛЭЛЦЭЭ </vt:lpstr>
      <vt:lpstr>Агуулга</vt:lpstr>
      <vt:lpstr>Олон улсын хурлын шийдвэр гаргалт </vt:lpstr>
      <vt:lpstr>Тогтоолын төсөл санаачлагчид</vt:lpstr>
      <vt:lpstr>Тогтоолын төслийн бүтэц</vt:lpstr>
      <vt:lpstr> Тогтоолын төсөл батлах үе шат </vt:lpstr>
      <vt:lpstr>Тогтоолын төсөл батлах үе шат</vt:lpstr>
      <vt:lpstr>Тогтоолын төсөл батлах үе шат</vt:lpstr>
      <vt:lpstr>Хэлэлцүүлэг</vt:lpstr>
      <vt:lpstr>Нэг таслал ч гэсэн чухал </vt:lpstr>
      <vt:lpstr>Нэг таслал ч гэсэн чухал </vt:lpstr>
      <vt:lpstr>Нэг таслал ч гэсэн чухал </vt:lpstr>
      <vt:lpstr>Нэг таслал ч гэсэн чухал </vt:lpstr>
      <vt:lpstr>Шийдвэр гаргах хэлбэр</vt:lpstr>
      <vt:lpstr>Шийдвэр гаргах хэлбэр (үргэлжлэл)</vt:lpstr>
      <vt:lpstr>Шийдвэр гаргах хэлбэр (үргэлжлэл) </vt:lpstr>
      <vt:lpstr>ХУРЛЫН ДИПЛОМАТ АЖИЛЛАГААНД  ХЭРЭГЛЭГДДЭГ  ТАКТИК </vt:lpstr>
      <vt:lpstr>        Аливаа саналыг батлуулах буюу эсэргүүцэхэд хэрэглэх тактик</vt:lpstr>
      <vt:lpstr>Аливаа саналыг батлуулах буюу эсэргүүцэхэд хэрэглэх тактик</vt:lpstr>
      <vt:lpstr>Сануулга ба сүрдүүлэг</vt:lpstr>
      <vt:lpstr> Сануулга, сүрдүүлгийн хэлбэр   </vt:lpstr>
      <vt:lpstr>Сануулга, сүрдүүлгийн хэлбэр (үргэлжлэл) </vt:lpstr>
      <vt:lpstr>Саналыг эсэргүүцэх бусад тактик </vt:lpstr>
      <vt:lpstr>Саналыг эсэргүүцэх бусад тактик  </vt:lpstr>
      <vt:lpstr>Хэлэлцээг хөнгөвчлөх арга хэрэгсэл </vt:lpstr>
      <vt:lpstr>Хэлэлцээг хөнгөвчлөх  арга хэрэгсэл (үргэлжлэл)</vt:lpstr>
      <vt:lpstr>Хэлэлцээг хөнгөвчлөх арга хэрэгсэл (үргэлжлэл)</vt:lpstr>
      <vt:lpstr>Лобби, олон нийтийн үйл ажиллагаа  </vt:lpstr>
      <vt:lpstr>Лобби, олон нийтийн үйл ажиллагаа  </vt:lpstr>
      <vt:lpstr> Хурлын дипломат ажиллагааны  үг хэллэг</vt:lpstr>
      <vt:lpstr>ХДА-нд түгээмэл хэрэглэгддэг  үг хэллэг</vt:lpstr>
      <vt:lpstr>ХДА-нд түгээмэл хэрэглэгддэг  үг хэллэг</vt:lpstr>
      <vt:lpstr>Үг хэлэхэд анхаарах зүйлс </vt:lpstr>
      <vt:lpstr> Хэлэлцээ </vt:lpstr>
      <vt:lpstr> ХЭЛЭЛЦЭЭ? ХЭЛЭЛЦЭЭР? Аль нь зөв бэ?  </vt:lpstr>
      <vt:lpstr>PowerPoint Presentation</vt:lpstr>
      <vt:lpstr>Хэлэлцээ гэж юу вэ? </vt:lpstr>
      <vt:lpstr>Хэлэлцээнд оролцогч талууд</vt:lpstr>
      <vt:lpstr>PowerPoint Presentation</vt:lpstr>
      <vt:lpstr>Хэлэлцээний хэв шинж</vt:lpstr>
      <vt:lpstr>Хэлэлцээний хэв шинж (үргэлжлэл)</vt:lpstr>
      <vt:lpstr>Хэлэлцээг бэлтгэх ба төлөвлөх</vt:lpstr>
      <vt:lpstr>PowerPoint Presentation</vt:lpstr>
      <vt:lpstr>Хэлэлцээг төлөвлөх </vt:lpstr>
      <vt:lpstr>Наймаалцах стратеги (Bargaining strategy)</vt:lpstr>
      <vt:lpstr> Interest bargaining</vt:lpstr>
      <vt:lpstr>Competitive Bargaining </vt:lpstr>
      <vt:lpstr>PowerPoint Presentation</vt:lpstr>
      <vt:lpstr>Наймаалцах чадавх ба хэлэлцээнээс  өөр хувилбар (BATNA)</vt:lpstr>
      <vt:lpstr>Хэлэлцээнээс өөр хувилбар</vt:lpstr>
      <vt:lpstr>Хэлэлцээ хийх үе шат</vt:lpstr>
      <vt:lpstr>Хэлэлцээнд бэлтгэхдээ дараахи мэдээллийг цуглуулж, дүн шинжилгээ хийнэ: </vt:lpstr>
      <vt:lpstr>PowerPoint Presentation</vt:lpstr>
      <vt:lpstr>PowerPoint Presentation</vt:lpstr>
      <vt:lpstr>Баримт</vt:lpstr>
      <vt:lpstr>Хэлэлцээнд баримтлах арга барил</vt:lpstr>
      <vt:lpstr>PowerPoint Presentation</vt:lpstr>
      <vt:lpstr>Түгээмэл алдаа:</vt:lpstr>
      <vt:lpstr>“Хэцүү” хэв шинжийн хүмүүс</vt:lpstr>
      <vt:lpstr>“Хэцүү” хэв шинжийн хүмүүс</vt:lpstr>
      <vt:lpstr>“Хэцүү” хэв шинжийн хүмүүс</vt:lpstr>
      <vt:lpstr>Хэцүү хүмүүстэй хэлэлцээ хийхэд анхаарах зүйл:</vt:lpstr>
      <vt:lpstr>“Хэцүү” хүмүүстэй хэлэлцээ хийхэд баримтлах William Ury-гийн стратеги</vt:lpstr>
      <vt:lpstr>Анхаарал тавьсанд баярлалаа!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ÕÓÐËÛÍ ÄÈÏËÎÌÀÒ ÀÆÈËËÀÃÀÀÍÛ ØÈÉÄÂÝÐ ÃÀÐÃÀËÒ</dc:title>
  <dc:creator>oyunaa</dc:creator>
  <cp:lastModifiedBy>Oyunsuren</cp:lastModifiedBy>
  <cp:revision>140</cp:revision>
  <dcterms:created xsi:type="dcterms:W3CDTF">2009-03-02T08:48:39Z</dcterms:created>
  <dcterms:modified xsi:type="dcterms:W3CDTF">2022-11-13T02:17:50Z</dcterms:modified>
</cp:coreProperties>
</file>