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5" d="100"/>
          <a:sy n="55" d="100"/>
        </p:scale>
        <p:origin x="966" y="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61059d542f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61059d542f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61059d542f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61059d542f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931005495f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931005495f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61059d542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61059d542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cb0817700a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cb0817700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cb0817700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cb0817700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61059d542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61059d542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cb0817700a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cb0817700a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cb0817700a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cb0817700a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cb0817700a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cb0817700a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Assignment 1</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Personal Statement or Cover Letter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Cover letter	</a:t>
            </a:r>
            <a:endParaRPr/>
          </a:p>
        </p:txBody>
      </p:sp>
      <p:sp>
        <p:nvSpPr>
          <p:cNvPr id="110" name="Google Shape;110;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Differs from resume in that you talk about how you have been impacted by your experiences</a:t>
            </a:r>
            <a:br>
              <a:rPr lang="en"/>
            </a:br>
            <a:endParaRPr/>
          </a:p>
          <a:p>
            <a:pPr marL="457200" lvl="0" indent="-342900" algn="l" rtl="0">
              <a:spcBef>
                <a:spcPts val="0"/>
              </a:spcBef>
              <a:spcAft>
                <a:spcPts val="0"/>
              </a:spcAft>
              <a:buSzPts val="1800"/>
              <a:buChar char="❏"/>
            </a:pPr>
            <a:r>
              <a:rPr lang="en"/>
              <a:t>Must be tailored with the specific employer in mind:</a:t>
            </a:r>
            <a:endParaRPr/>
          </a:p>
          <a:p>
            <a:pPr marL="914400" lvl="1" indent="-317500" algn="l" rtl="0">
              <a:spcBef>
                <a:spcPts val="0"/>
              </a:spcBef>
              <a:spcAft>
                <a:spcPts val="0"/>
              </a:spcAft>
              <a:buSzPts val="1400"/>
              <a:buChar char="❏"/>
            </a:pPr>
            <a:r>
              <a:rPr lang="en"/>
              <a:t>Show you know the specific needs of an employer and how you meet them. </a:t>
            </a:r>
            <a:endParaRPr/>
          </a:p>
          <a:p>
            <a:pPr marL="914400" lvl="1" indent="-317500" algn="l" rtl="0">
              <a:spcBef>
                <a:spcPts val="0"/>
              </a:spcBef>
              <a:spcAft>
                <a:spcPts val="0"/>
              </a:spcAft>
              <a:buSzPts val="1400"/>
              <a:buChar char="❏"/>
            </a:pPr>
            <a:r>
              <a:rPr lang="en"/>
              <a:t>Convince them that your goals align with theirs</a:t>
            </a:r>
            <a:endParaRPr/>
          </a:p>
          <a:p>
            <a:pPr marL="914400" lvl="1" indent="-317500" algn="l" rtl="0">
              <a:spcBef>
                <a:spcPts val="0"/>
              </a:spcBef>
              <a:spcAft>
                <a:spcPts val="0"/>
              </a:spcAft>
              <a:buSzPts val="1400"/>
              <a:buChar char="❏"/>
            </a:pPr>
            <a:r>
              <a:rPr lang="en"/>
              <a:t>Demonstrate how your skills and knowledge will help them</a:t>
            </a:r>
            <a:endParaRPr/>
          </a:p>
          <a:p>
            <a:pPr marL="0" lvl="0" indent="0" algn="l" rtl="0">
              <a:spcBef>
                <a:spcPts val="1600"/>
              </a:spcBef>
              <a:spcAft>
                <a:spcPts val="16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Cover Letter: What it does	</a:t>
            </a:r>
            <a:endParaRPr/>
          </a:p>
        </p:txBody>
      </p:sp>
      <p:sp>
        <p:nvSpPr>
          <p:cNvPr id="116" name="Google Shape;116;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Introduces you and your resume to an employer</a:t>
            </a:r>
            <a:endParaRPr/>
          </a:p>
          <a:p>
            <a:pPr marL="457200" lvl="0" indent="-342900" algn="l" rtl="0">
              <a:spcBef>
                <a:spcPts val="0"/>
              </a:spcBef>
              <a:spcAft>
                <a:spcPts val="0"/>
              </a:spcAft>
              <a:buSzPts val="1800"/>
              <a:buChar char="❏"/>
            </a:pPr>
            <a:r>
              <a:rPr lang="en"/>
              <a:t>Explains why you are writing/applying</a:t>
            </a:r>
            <a:endParaRPr/>
          </a:p>
          <a:p>
            <a:pPr marL="457200" lvl="0" indent="-342900" algn="l" rtl="0">
              <a:spcBef>
                <a:spcPts val="0"/>
              </a:spcBef>
              <a:spcAft>
                <a:spcPts val="0"/>
              </a:spcAft>
              <a:buSzPts val="1800"/>
              <a:buChar char="❏"/>
            </a:pPr>
            <a:r>
              <a:rPr lang="en"/>
              <a:t>Details why you are a good match</a:t>
            </a:r>
            <a:endParaRPr/>
          </a:p>
          <a:p>
            <a:pPr marL="457200" lvl="0" indent="-342900" algn="l" rtl="0">
              <a:spcBef>
                <a:spcPts val="0"/>
              </a:spcBef>
              <a:spcAft>
                <a:spcPts val="0"/>
              </a:spcAft>
              <a:buSzPts val="1800"/>
              <a:buChar char="❏"/>
            </a:pPr>
            <a:r>
              <a:rPr lang="en"/>
              <a:t>Demonstrates your abilities and helps establish credibility</a:t>
            </a:r>
            <a:endParaRPr/>
          </a:p>
          <a:p>
            <a:pPr marL="914400" lvl="1" indent="-317500" algn="l" rtl="0">
              <a:spcBef>
                <a:spcPts val="0"/>
              </a:spcBef>
              <a:spcAft>
                <a:spcPts val="0"/>
              </a:spcAft>
              <a:buSzPts val="1400"/>
              <a:buChar char="❏"/>
            </a:pPr>
            <a:r>
              <a:rPr lang="en"/>
              <a:t>Provides a sample of your written communication skills</a:t>
            </a:r>
            <a:endParaRPr/>
          </a:p>
          <a:p>
            <a:pPr marL="457200" lvl="0" indent="-342900" algn="l" rtl="0">
              <a:spcBef>
                <a:spcPts val="0"/>
              </a:spcBef>
              <a:spcAft>
                <a:spcPts val="0"/>
              </a:spcAft>
              <a:buSzPts val="1800"/>
              <a:buChar char="❏"/>
            </a:pPr>
            <a:r>
              <a:rPr lang="en"/>
              <a:t>Draws attention to specific qualities </a:t>
            </a:r>
            <a:br>
              <a:rPr lang="en"/>
            </a:b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62" name="Google Shape;62;p14"/>
          <p:cNvPicPr preferRelativeResize="0"/>
          <p:nvPr/>
        </p:nvPicPr>
        <p:blipFill>
          <a:blip r:embed="rId3">
            <a:alphaModFix/>
          </a:blip>
          <a:stretch>
            <a:fillRect/>
          </a:stretch>
        </p:blipFill>
        <p:spPr>
          <a:xfrm>
            <a:off x="497978" y="60925"/>
            <a:ext cx="7538296" cy="51435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Personal Statement &amp; Cover Letter</a:t>
            </a:r>
            <a:endParaRPr/>
          </a:p>
        </p:txBody>
      </p:sp>
      <p:sp>
        <p:nvSpPr>
          <p:cNvPr id="68" name="Google Shape;68;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Make them effective by demonstrating</a:t>
            </a:r>
            <a:endParaRPr/>
          </a:p>
          <a:p>
            <a:pPr marL="457200" lvl="0" indent="-342900" algn="l" rtl="0">
              <a:spcBef>
                <a:spcPts val="1600"/>
              </a:spcBef>
              <a:spcAft>
                <a:spcPts val="0"/>
              </a:spcAft>
              <a:buSzPts val="1800"/>
              <a:buChar char="❏"/>
            </a:pPr>
            <a:r>
              <a:rPr lang="en"/>
              <a:t>Written and organizational skills</a:t>
            </a:r>
            <a:endParaRPr/>
          </a:p>
          <a:p>
            <a:pPr marL="914400" lvl="1" indent="-317500" algn="l" rtl="0">
              <a:spcBef>
                <a:spcPts val="0"/>
              </a:spcBef>
              <a:spcAft>
                <a:spcPts val="0"/>
              </a:spcAft>
              <a:buSzPts val="1400"/>
              <a:buChar char="❏"/>
            </a:pPr>
            <a:r>
              <a:rPr lang="en"/>
              <a:t>Write clear topic sentences that are effective and efficient</a:t>
            </a:r>
            <a:endParaRPr/>
          </a:p>
          <a:p>
            <a:pPr marL="914400" lvl="1" indent="-317500" algn="l" rtl="0">
              <a:spcBef>
                <a:spcPts val="0"/>
              </a:spcBef>
              <a:spcAft>
                <a:spcPts val="0"/>
              </a:spcAft>
              <a:buSzPts val="1400"/>
              <a:buChar char="❏"/>
            </a:pPr>
            <a:r>
              <a:rPr lang="en"/>
              <a:t>Achievements should be mentioned in the first sentence</a:t>
            </a:r>
            <a:endParaRPr/>
          </a:p>
          <a:p>
            <a:pPr marL="914400" lvl="1" indent="-317500" algn="l" rtl="0">
              <a:spcBef>
                <a:spcPts val="0"/>
              </a:spcBef>
              <a:spcAft>
                <a:spcPts val="0"/>
              </a:spcAft>
              <a:buSzPts val="1400"/>
              <a:buChar char="❏"/>
            </a:pPr>
            <a:r>
              <a:rPr lang="en"/>
              <a:t>Stick to one main point per paragraph</a:t>
            </a:r>
            <a:endParaRPr/>
          </a:p>
          <a:p>
            <a:pPr marL="457200" lvl="0" indent="-342900" algn="l" rtl="0">
              <a:spcBef>
                <a:spcPts val="0"/>
              </a:spcBef>
              <a:spcAft>
                <a:spcPts val="0"/>
              </a:spcAft>
              <a:buSzPts val="1800"/>
              <a:buChar char="❏"/>
            </a:pPr>
            <a:r>
              <a:rPr lang="en"/>
              <a:t>Why you are a good fit for the program</a:t>
            </a:r>
            <a:endParaRPr/>
          </a:p>
          <a:p>
            <a:pPr marL="914400" lvl="1" indent="-317500" algn="l" rtl="0">
              <a:spcBef>
                <a:spcPts val="0"/>
              </a:spcBef>
              <a:spcAft>
                <a:spcPts val="0"/>
              </a:spcAft>
              <a:buSzPts val="1400"/>
              <a:buChar char="❏"/>
            </a:pPr>
            <a:r>
              <a:rPr lang="en"/>
              <a:t>Practical experiences, school experiences, volunteering 	</a:t>
            </a:r>
            <a:endParaRPr/>
          </a:p>
          <a:p>
            <a:pPr marL="457200" lvl="0" indent="-342900" algn="l" rtl="0">
              <a:spcBef>
                <a:spcPts val="0"/>
              </a:spcBef>
              <a:spcAft>
                <a:spcPts val="0"/>
              </a:spcAft>
              <a:buSzPts val="1800"/>
              <a:buChar char="❏"/>
            </a:pPr>
            <a:r>
              <a:rPr lang="en"/>
              <a:t>Why the university/company should select you over others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623400" y="4904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 Organized </a:t>
            </a:r>
            <a:endParaRPr/>
          </a:p>
        </p:txBody>
      </p:sp>
      <p:sp>
        <p:nvSpPr>
          <p:cNvPr id="74" name="Google Shape;74;p16"/>
          <p:cNvSpPr txBox="1"/>
          <p:nvPr/>
        </p:nvSpPr>
        <p:spPr>
          <a:xfrm>
            <a:off x="476650" y="1208275"/>
            <a:ext cx="7393800" cy="3569400"/>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Clr>
                <a:srgbClr val="666666"/>
              </a:buClr>
              <a:buSzPts val="1600"/>
              <a:buChar char="❏"/>
            </a:pPr>
            <a:r>
              <a:rPr lang="en" sz="1600">
                <a:solidFill>
                  <a:srgbClr val="666666"/>
                </a:solidFill>
              </a:rPr>
              <a:t>It can be organized in paragraphs or sections of paragraphs. </a:t>
            </a:r>
            <a:br>
              <a:rPr lang="en" sz="1600">
                <a:solidFill>
                  <a:srgbClr val="666666"/>
                </a:solidFill>
              </a:rPr>
            </a:br>
            <a:endParaRPr sz="1600">
              <a:solidFill>
                <a:srgbClr val="666666"/>
              </a:solidFill>
            </a:endParaRPr>
          </a:p>
          <a:p>
            <a:pPr marL="457200" lvl="0" indent="-330200" algn="l" rtl="0">
              <a:spcBef>
                <a:spcPts val="0"/>
              </a:spcBef>
              <a:spcAft>
                <a:spcPts val="0"/>
              </a:spcAft>
              <a:buClr>
                <a:srgbClr val="666666"/>
              </a:buClr>
              <a:buSzPts val="1600"/>
              <a:buChar char="❏"/>
            </a:pPr>
            <a:r>
              <a:rPr lang="en" sz="1600">
                <a:solidFill>
                  <a:srgbClr val="666666"/>
                </a:solidFill>
              </a:rPr>
              <a:t>Have one main idea per paragraph.</a:t>
            </a:r>
            <a:endParaRPr sz="1600">
              <a:solidFill>
                <a:srgbClr val="666666"/>
              </a:solidFill>
            </a:endParaRPr>
          </a:p>
          <a:p>
            <a:pPr marL="914400" lvl="1" indent="-330200" algn="l" rtl="0">
              <a:spcBef>
                <a:spcPts val="0"/>
              </a:spcBef>
              <a:spcAft>
                <a:spcPts val="0"/>
              </a:spcAft>
              <a:buClr>
                <a:srgbClr val="666666"/>
              </a:buClr>
              <a:buSzPts val="1600"/>
              <a:buChar char="❏"/>
            </a:pPr>
            <a:r>
              <a:rPr lang="en" sz="1500">
                <a:solidFill>
                  <a:srgbClr val="666666"/>
                </a:solidFill>
              </a:rPr>
              <a:t>Personal story, experiences, achievements, appeal to university</a:t>
            </a:r>
            <a:r>
              <a:rPr lang="en" sz="1600">
                <a:solidFill>
                  <a:srgbClr val="666666"/>
                </a:solidFill>
              </a:rPr>
              <a:t/>
            </a:r>
            <a:br>
              <a:rPr lang="en" sz="1600">
                <a:solidFill>
                  <a:srgbClr val="666666"/>
                </a:solidFill>
              </a:rPr>
            </a:br>
            <a:endParaRPr sz="1600">
              <a:solidFill>
                <a:srgbClr val="666666"/>
              </a:solidFill>
            </a:endParaRPr>
          </a:p>
          <a:p>
            <a:pPr marL="457200" lvl="0" indent="-330200" algn="l" rtl="0">
              <a:spcBef>
                <a:spcPts val="0"/>
              </a:spcBef>
              <a:spcAft>
                <a:spcPts val="0"/>
              </a:spcAft>
              <a:buClr>
                <a:srgbClr val="666666"/>
              </a:buClr>
              <a:buSzPts val="1600"/>
              <a:buChar char="❏"/>
            </a:pPr>
            <a:r>
              <a:rPr lang="en" sz="1600">
                <a:solidFill>
                  <a:srgbClr val="666666"/>
                </a:solidFill>
              </a:rPr>
              <a:t>Introduce that main and most important idea first.</a:t>
            </a:r>
            <a:endParaRPr sz="1600">
              <a:solidFill>
                <a:srgbClr val="666666"/>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623400" y="4298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not to do </a:t>
            </a:r>
            <a:endParaRPr/>
          </a:p>
        </p:txBody>
      </p:sp>
      <p:sp>
        <p:nvSpPr>
          <p:cNvPr id="80" name="Google Shape;8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914400" lvl="1" indent="-342900" algn="l" rtl="0">
              <a:spcBef>
                <a:spcPts val="0"/>
              </a:spcBef>
              <a:spcAft>
                <a:spcPts val="0"/>
              </a:spcAft>
              <a:buSzPts val="1800"/>
              <a:buChar char="❏"/>
            </a:pPr>
            <a:r>
              <a:rPr lang="en" sz="1800"/>
              <a:t>Do not get too personal. </a:t>
            </a:r>
            <a:endParaRPr sz="1800"/>
          </a:p>
          <a:p>
            <a:pPr marL="1371600" lvl="2" indent="-311150" algn="l" rtl="0">
              <a:spcBef>
                <a:spcPts val="0"/>
              </a:spcBef>
              <a:spcAft>
                <a:spcPts val="0"/>
              </a:spcAft>
              <a:buSzPts val="1300"/>
              <a:buChar char="❏"/>
            </a:pPr>
            <a:r>
              <a:rPr lang="en" sz="1300"/>
              <a:t>Do not give overly negative examples </a:t>
            </a:r>
            <a:br>
              <a:rPr lang="en" sz="1300"/>
            </a:br>
            <a:endParaRPr sz="1300"/>
          </a:p>
          <a:p>
            <a:pPr marL="914400" lvl="1" indent="-342900" algn="l" rtl="0">
              <a:spcBef>
                <a:spcPts val="0"/>
              </a:spcBef>
              <a:spcAft>
                <a:spcPts val="0"/>
              </a:spcAft>
              <a:buSzPts val="1800"/>
              <a:buChar char="❏"/>
            </a:pPr>
            <a:r>
              <a:rPr lang="en" sz="1800"/>
              <a:t>Do not just repeat resume bullet points.</a:t>
            </a:r>
            <a:endParaRPr sz="1800"/>
          </a:p>
          <a:p>
            <a:pPr marL="1371600" lvl="2" indent="-311150" algn="l" rtl="0">
              <a:spcBef>
                <a:spcPts val="0"/>
              </a:spcBef>
              <a:spcAft>
                <a:spcPts val="0"/>
              </a:spcAft>
              <a:buSzPts val="1300"/>
              <a:buChar char="❏"/>
            </a:pPr>
            <a:r>
              <a:rPr lang="en" sz="1300"/>
              <a:t>Focus on the story behind those bullet points. </a:t>
            </a:r>
            <a:endParaRPr sz="13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Personal Statement	-- main areas to cover:</a:t>
            </a:r>
            <a:endParaRPr sz="2400"/>
          </a:p>
        </p:txBody>
      </p:sp>
      <p:sp>
        <p:nvSpPr>
          <p:cNvPr id="86" name="Google Shape;86;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Personal anecdote--why do you want to study?</a:t>
            </a:r>
            <a:endParaRPr/>
          </a:p>
          <a:p>
            <a:pPr marL="457200" lvl="0" indent="-342900" algn="l" rtl="0">
              <a:spcBef>
                <a:spcPts val="0"/>
              </a:spcBef>
              <a:spcAft>
                <a:spcPts val="0"/>
              </a:spcAft>
              <a:buSzPts val="1800"/>
              <a:buChar char="❏"/>
            </a:pPr>
            <a:r>
              <a:rPr lang="en"/>
              <a:t>What have you done in the past that will contribute toward the course, program, university, or community? Talk about your experiences.</a:t>
            </a:r>
            <a:endParaRPr/>
          </a:p>
          <a:p>
            <a:pPr marL="914400" lvl="1" indent="-317500" algn="l" rtl="0">
              <a:spcBef>
                <a:spcPts val="0"/>
              </a:spcBef>
              <a:spcAft>
                <a:spcPts val="0"/>
              </a:spcAft>
              <a:buSzPts val="1400"/>
              <a:buChar char="❏"/>
            </a:pPr>
            <a:r>
              <a:rPr lang="en"/>
              <a:t>If you don’t have much experience, you can talk about future goals. </a:t>
            </a:r>
            <a:endParaRPr/>
          </a:p>
          <a:p>
            <a:pPr marL="457200" lvl="0" indent="-342900" algn="l" rtl="0">
              <a:spcBef>
                <a:spcPts val="0"/>
              </a:spcBef>
              <a:spcAft>
                <a:spcPts val="0"/>
              </a:spcAft>
              <a:buSzPts val="1800"/>
              <a:buChar char="❏"/>
            </a:pPr>
            <a:r>
              <a:rPr lang="en"/>
              <a:t>How will you benefit from the school and how will the school benefit from you?</a:t>
            </a:r>
            <a:endParaRPr/>
          </a:p>
          <a:p>
            <a:pPr marL="914400" lvl="1" indent="-317500" algn="l" rtl="0">
              <a:spcBef>
                <a:spcPts val="0"/>
              </a:spcBef>
              <a:spcAft>
                <a:spcPts val="0"/>
              </a:spcAft>
              <a:buSzPts val="1400"/>
              <a:buChar char="❏"/>
            </a:pPr>
            <a:r>
              <a:rPr lang="en"/>
              <a:t>Make a direct appeal</a:t>
            </a:r>
            <a:endParaRPr/>
          </a:p>
          <a:p>
            <a:pPr marL="914400" lvl="1" indent="-317500" algn="l" rtl="0">
              <a:spcBef>
                <a:spcPts val="0"/>
              </a:spcBef>
              <a:spcAft>
                <a:spcPts val="0"/>
              </a:spcAft>
              <a:buSzPts val="1400"/>
              <a:buChar char="❏"/>
            </a:pPr>
            <a:r>
              <a:rPr lang="en"/>
              <a:t>Say what you know about school, program</a:t>
            </a:r>
            <a:endParaRPr/>
          </a:p>
          <a:p>
            <a:pPr marL="914400" lvl="1" indent="-317500" algn="l" rtl="0">
              <a:spcBef>
                <a:spcPts val="0"/>
              </a:spcBef>
              <a:spcAft>
                <a:spcPts val="0"/>
              </a:spcAft>
              <a:buSzPts val="1400"/>
              <a:buChar char="❏"/>
            </a:pPr>
            <a:r>
              <a:rPr lang="en"/>
              <a:t>Where could studying this program lead you? How will it help you grow?</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Examples - Balancing personal and professional</a:t>
            </a:r>
            <a:endParaRPr/>
          </a:p>
        </p:txBody>
      </p:sp>
      <p:sp>
        <p:nvSpPr>
          <p:cNvPr id="92" name="Google Shape;9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2760"/>
              </a:spcBef>
              <a:spcAft>
                <a:spcPts val="0"/>
              </a:spcAft>
              <a:buClr>
                <a:schemeClr val="dk1"/>
              </a:buClr>
              <a:buSzPts val="1100"/>
              <a:buFont typeface="Arial"/>
              <a:buNone/>
            </a:pPr>
            <a:r>
              <a:rPr lang="en">
                <a:solidFill>
                  <a:schemeClr val="dk1"/>
                </a:solidFill>
              </a:rPr>
              <a:t>“</a:t>
            </a:r>
            <a:r>
              <a:rPr lang="en" b="1">
                <a:solidFill>
                  <a:schemeClr val="dk1"/>
                </a:solidFill>
              </a:rPr>
              <a:t>As an immigrant from a working class family with a single father, I have rarely met other students with similar backgrounds. </a:t>
            </a:r>
            <a:r>
              <a:rPr lang="en">
                <a:solidFill>
                  <a:schemeClr val="dk1"/>
                </a:solidFill>
              </a:rPr>
              <a:t>While earning my B.A. at UNC-Chapel Hill, my awareness of being one of the few minority students in my classes only grew. As such, I realized not only the importance of graduate education in order to advance my own training, but to better serve the working class families in the communities in which I have lived, worked, and studied.”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Examples - Balancing Personal and Professional</a:t>
            </a:r>
            <a:endParaRPr/>
          </a:p>
        </p:txBody>
      </p:sp>
      <p:sp>
        <p:nvSpPr>
          <p:cNvPr id="98" name="Google Shape;98;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3360"/>
              </a:spcBef>
              <a:spcAft>
                <a:spcPts val="0"/>
              </a:spcAft>
              <a:buClr>
                <a:schemeClr val="dk1"/>
              </a:buClr>
              <a:buSzPts val="1100"/>
              <a:buFont typeface="Arial"/>
              <a:buNone/>
            </a:pPr>
            <a:r>
              <a:rPr lang="en">
                <a:solidFill>
                  <a:schemeClr val="dk1"/>
                </a:solidFill>
              </a:rPr>
              <a:t>“</a:t>
            </a:r>
            <a:r>
              <a:rPr lang="en" b="1">
                <a:solidFill>
                  <a:schemeClr val="dk1"/>
                </a:solidFill>
              </a:rPr>
              <a:t>My brother’s substance use disorder aroused my interest in addiction and spurred me to choose clinical psychology for my life’s work. </a:t>
            </a:r>
            <a:r>
              <a:rPr lang="en">
                <a:solidFill>
                  <a:schemeClr val="dk1"/>
                </a:solidFill>
              </a:rPr>
              <a:t>My goal is to understand the initiation and maintenance of addiction, what makes an intervention effective and how addiction impacts family members. Dr. Hussong’s research parallels my interests and the University of North Carolina provides the most conducive environment for fostering my growth as a researcher of addictive behaviors.”</a:t>
            </a:r>
            <a:r>
              <a:rPr lang="en" sz="2400">
                <a:solidFill>
                  <a:schemeClr val="dk1"/>
                </a:solidFill>
              </a:rPr>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Examples - Does not have to be personal at all</a:t>
            </a:r>
            <a:endParaRPr/>
          </a:p>
        </p:txBody>
      </p:sp>
      <p:sp>
        <p:nvSpPr>
          <p:cNvPr id="104" name="Google Shape;104;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3360"/>
              </a:spcBef>
              <a:spcAft>
                <a:spcPts val="0"/>
              </a:spcAft>
              <a:buClr>
                <a:schemeClr val="dk1"/>
              </a:buClr>
              <a:buSzPts val="1100"/>
              <a:buFont typeface="Arial"/>
              <a:buNone/>
            </a:pPr>
            <a:r>
              <a:rPr lang="en" sz="1400" b="1">
                <a:solidFill>
                  <a:schemeClr val="dk1"/>
                </a:solidFill>
              </a:rPr>
              <a:t>Since I can remember, I have been motivated to understand human thought, feeling, and behavior. </a:t>
            </a:r>
            <a:r>
              <a:rPr lang="en" sz="1400">
                <a:solidFill>
                  <a:schemeClr val="dk1"/>
                </a:solidFill>
              </a:rPr>
              <a:t>I initially pursued a degree in Human Resources Management because of my fascination with people, and this experience solidified </a:t>
            </a:r>
            <a:r>
              <a:rPr lang="en" sz="1400" b="1">
                <a:solidFill>
                  <a:schemeClr val="dk1"/>
                </a:solidFill>
              </a:rPr>
              <a:t>my passion for understanding human behavior. </a:t>
            </a:r>
            <a:r>
              <a:rPr lang="en" sz="1400">
                <a:solidFill>
                  <a:schemeClr val="dk1"/>
                </a:solidFill>
              </a:rPr>
              <a:t>Although I enjoyed the program, I quickly realized that I was more interested in studying the intricacies of people’s behavior itself, rather than its application to business. </a:t>
            </a:r>
            <a:r>
              <a:rPr lang="en" sz="1400" b="1">
                <a:solidFill>
                  <a:schemeClr val="dk1"/>
                </a:solidFill>
              </a:rPr>
              <a:t>This in turn led me to psychology, and it was here that I truly found my intellectual home. </a:t>
            </a:r>
            <a:r>
              <a:rPr lang="en" sz="1400">
                <a:solidFill>
                  <a:schemeClr val="dk1"/>
                </a:solidFill>
              </a:rPr>
              <a:t>When I declared psychology as my major, I knew that I would continue with graduate studies in this field, and specifically, in the application of psychological science to ameliorating human problems. I am excited to pursue a doctoral degree in Clinical Psychology and conduct research in the area of intimate relationships, and I am enthusiastic about the prospect of completing my graduate studies at the University of North Carolina-Chapel Hill.</a:t>
            </a:r>
            <a:r>
              <a:rPr lang="en">
                <a:solidFill>
                  <a:schemeClr val="dk1"/>
                </a:solidFill>
              </a:rPr>
              <a:t> </a:t>
            </a:r>
            <a:endParaRPr>
              <a:solidFill>
                <a:schemeClr val="dk1"/>
              </a:solidFill>
            </a:endParaRPr>
          </a:p>
          <a:p>
            <a:pPr marL="0" lvl="0" indent="0" algn="l" rtl="0">
              <a:spcBef>
                <a:spcPts val="0"/>
              </a:spcBef>
              <a:spcAft>
                <a:spcPts val="1600"/>
              </a:spcAft>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610</Words>
  <Application>Microsoft Office PowerPoint</Application>
  <PresentationFormat>On-screen Show (16:9)</PresentationFormat>
  <Paragraphs>48</Paragraphs>
  <Slides>11</Slides>
  <Notes>11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11</vt:i4>
      </vt:variant>
    </vt:vector>
  </HeadingPairs>
  <TitlesOfParts>
    <vt:vector size="13" baseType="lpstr">
      <vt:lpstr>Arial</vt:lpstr>
      <vt:lpstr>Simple Light</vt:lpstr>
      <vt:lpstr>Assignment 1</vt:lpstr>
      <vt:lpstr>PowerPoint Presentation</vt:lpstr>
      <vt:lpstr>Personal Statement &amp; Cover Letter</vt:lpstr>
      <vt:lpstr>Be Organized </vt:lpstr>
      <vt:lpstr>What not to do </vt:lpstr>
      <vt:lpstr>Personal Statement -- main areas to cover:</vt:lpstr>
      <vt:lpstr>Examples - Balancing personal and professional</vt:lpstr>
      <vt:lpstr>Examples - Balancing Personal and Professional</vt:lpstr>
      <vt:lpstr>Examples - Does not have to be personal at all</vt:lpstr>
      <vt:lpstr>Cover letter </vt:lpstr>
      <vt:lpstr>Cover Letter: What it does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1</dc:title>
  <dc:creator>Humanities</dc:creator>
  <cp:lastModifiedBy>Humanities</cp:lastModifiedBy>
  <cp:revision>1</cp:revision>
  <dcterms:modified xsi:type="dcterms:W3CDTF">2021-08-31T02:40:35Z</dcterms:modified>
</cp:coreProperties>
</file>