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4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26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Гонтар" userId="fd74f681d6771467" providerId="LiveId" clId="{7BE0B057-0072-4A64-B875-167D50CBD3E9}"/>
    <pc:docChg chg="custSel addSld modSld sldOrd">
      <pc:chgData name="Максим Гонтар" userId="fd74f681d6771467" providerId="LiveId" clId="{7BE0B057-0072-4A64-B875-167D50CBD3E9}" dt="2020-09-17T16:28:46.430" v="99" actId="20577"/>
      <pc:docMkLst>
        <pc:docMk/>
      </pc:docMkLst>
      <pc:sldChg chg="modSp mod">
        <pc:chgData name="Максим Гонтар" userId="fd74f681d6771467" providerId="LiveId" clId="{7BE0B057-0072-4A64-B875-167D50CBD3E9}" dt="2020-09-17T16:28:46.430" v="99" actId="20577"/>
        <pc:sldMkLst>
          <pc:docMk/>
          <pc:sldMk cId="925012537" sldId="257"/>
        </pc:sldMkLst>
        <pc:spChg chg="mod">
          <ac:chgData name="Максим Гонтар" userId="fd74f681d6771467" providerId="LiveId" clId="{7BE0B057-0072-4A64-B875-167D50CBD3E9}" dt="2020-09-17T16:28:46.430" v="99" actId="20577"/>
          <ac:spMkLst>
            <pc:docMk/>
            <pc:sldMk cId="925012537" sldId="257"/>
            <ac:spMk id="6" creationId="{00000000-0000-0000-0000-000000000000}"/>
          </ac:spMkLst>
        </pc:spChg>
      </pc:sldChg>
      <pc:sldChg chg="modSp mod">
        <pc:chgData name="Максим Гонтар" userId="fd74f681d6771467" providerId="LiveId" clId="{7BE0B057-0072-4A64-B875-167D50CBD3E9}" dt="2020-09-17T09:35:24.089" v="1" actId="20577"/>
        <pc:sldMkLst>
          <pc:docMk/>
          <pc:sldMk cId="2535991562" sldId="260"/>
        </pc:sldMkLst>
        <pc:spChg chg="mod">
          <ac:chgData name="Максим Гонтар" userId="fd74f681d6771467" providerId="LiveId" clId="{7BE0B057-0072-4A64-B875-167D50CBD3E9}" dt="2020-09-17T09:35:24.089" v="1" actId="20577"/>
          <ac:spMkLst>
            <pc:docMk/>
            <pc:sldMk cId="2535991562" sldId="260"/>
            <ac:spMk id="2" creationId="{00000000-0000-0000-0000-000000000000}"/>
          </ac:spMkLst>
        </pc:spChg>
      </pc:sldChg>
      <pc:sldChg chg="modSp mod">
        <pc:chgData name="Максим Гонтар" userId="fd74f681d6771467" providerId="LiveId" clId="{7BE0B057-0072-4A64-B875-167D50CBD3E9}" dt="2020-09-17T09:35:41.713" v="3" actId="20577"/>
        <pc:sldMkLst>
          <pc:docMk/>
          <pc:sldMk cId="69639207" sldId="261"/>
        </pc:sldMkLst>
        <pc:spChg chg="mod">
          <ac:chgData name="Максим Гонтар" userId="fd74f681d6771467" providerId="LiveId" clId="{7BE0B057-0072-4A64-B875-167D50CBD3E9}" dt="2020-09-17T09:35:41.713" v="3" actId="20577"/>
          <ac:spMkLst>
            <pc:docMk/>
            <pc:sldMk cId="69639207" sldId="261"/>
            <ac:spMk id="2" creationId="{00000000-0000-0000-0000-000000000000}"/>
          </ac:spMkLst>
        </pc:spChg>
      </pc:sldChg>
      <pc:sldChg chg="modSp mod">
        <pc:chgData name="Максим Гонтар" userId="fd74f681d6771467" providerId="LiveId" clId="{7BE0B057-0072-4A64-B875-167D50CBD3E9}" dt="2020-09-17T09:59:51.714" v="23" actId="20577"/>
        <pc:sldMkLst>
          <pc:docMk/>
          <pc:sldMk cId="2804168022" sldId="262"/>
        </pc:sldMkLst>
        <pc:spChg chg="mod">
          <ac:chgData name="Максим Гонтар" userId="fd74f681d6771467" providerId="LiveId" clId="{7BE0B057-0072-4A64-B875-167D50CBD3E9}" dt="2020-09-17T09:37:04.337" v="7" actId="20577"/>
          <ac:spMkLst>
            <pc:docMk/>
            <pc:sldMk cId="2804168022" sldId="262"/>
            <ac:spMk id="2" creationId="{00000000-0000-0000-0000-000000000000}"/>
          </ac:spMkLst>
        </pc:spChg>
        <pc:spChg chg="mod">
          <ac:chgData name="Максим Гонтар" userId="fd74f681d6771467" providerId="LiveId" clId="{7BE0B057-0072-4A64-B875-167D50CBD3E9}" dt="2020-09-17T09:59:51.714" v="23" actId="20577"/>
          <ac:spMkLst>
            <pc:docMk/>
            <pc:sldMk cId="2804168022" sldId="262"/>
            <ac:spMk id="4" creationId="{00000000-0000-0000-0000-000000000000}"/>
          </ac:spMkLst>
        </pc:spChg>
      </pc:sldChg>
      <pc:sldChg chg="modSp mod">
        <pc:chgData name="Максим Гонтар" userId="fd74f681d6771467" providerId="LiveId" clId="{7BE0B057-0072-4A64-B875-167D50CBD3E9}" dt="2020-09-17T10:47:02.026" v="33" actId="20577"/>
        <pc:sldMkLst>
          <pc:docMk/>
          <pc:sldMk cId="3709929683" sldId="275"/>
        </pc:sldMkLst>
        <pc:spChg chg="mod">
          <ac:chgData name="Максим Гонтар" userId="fd74f681d6771467" providerId="LiveId" clId="{7BE0B057-0072-4A64-B875-167D50CBD3E9}" dt="2020-09-17T10:47:02.026" v="33" actId="20577"/>
          <ac:spMkLst>
            <pc:docMk/>
            <pc:sldMk cId="3709929683" sldId="275"/>
            <ac:spMk id="6" creationId="{00000000-0000-0000-0000-000000000000}"/>
          </ac:spMkLst>
        </pc:spChg>
      </pc:sldChg>
      <pc:sldChg chg="addSp delSp modSp new mod ord">
        <pc:chgData name="Максим Гонтар" userId="fd74f681d6771467" providerId="LiveId" clId="{7BE0B057-0072-4A64-B875-167D50CBD3E9}" dt="2020-09-17T11:33:44.778" v="95" actId="1038"/>
        <pc:sldMkLst>
          <pc:docMk/>
          <pc:sldMk cId="56479423" sldId="284"/>
        </pc:sldMkLst>
        <pc:spChg chg="mod">
          <ac:chgData name="Максим Гонтар" userId="fd74f681d6771467" providerId="LiveId" clId="{7BE0B057-0072-4A64-B875-167D50CBD3E9}" dt="2020-09-17T11:29:15.077" v="63" actId="20577"/>
          <ac:spMkLst>
            <pc:docMk/>
            <pc:sldMk cId="56479423" sldId="284"/>
            <ac:spMk id="2" creationId="{57C7914D-DA01-41B4-BA71-560023E1DDE3}"/>
          </ac:spMkLst>
        </pc:spChg>
        <pc:spChg chg="del">
          <ac:chgData name="Максим Гонтар" userId="fd74f681d6771467" providerId="LiveId" clId="{7BE0B057-0072-4A64-B875-167D50CBD3E9}" dt="2020-09-17T11:28:52.293" v="46" actId="22"/>
          <ac:spMkLst>
            <pc:docMk/>
            <pc:sldMk cId="56479423" sldId="284"/>
            <ac:spMk id="3" creationId="{903EB6D0-C248-414D-8F5E-FE928E360193}"/>
          </ac:spMkLst>
        </pc:spChg>
        <pc:picChg chg="add mod ord">
          <ac:chgData name="Максим Гонтар" userId="fd74f681d6771467" providerId="LiveId" clId="{7BE0B057-0072-4A64-B875-167D50CBD3E9}" dt="2020-09-17T11:33:38.388" v="85" actId="1035"/>
          <ac:picMkLst>
            <pc:docMk/>
            <pc:sldMk cId="56479423" sldId="284"/>
            <ac:picMk id="5" creationId="{3E8E2DE9-F5E1-438F-B3A9-DCA5EB509409}"/>
          </ac:picMkLst>
        </pc:picChg>
        <pc:picChg chg="add mod">
          <ac:chgData name="Максим Гонтар" userId="fd74f681d6771467" providerId="LiveId" clId="{7BE0B057-0072-4A64-B875-167D50CBD3E9}" dt="2020-09-17T11:33:44.778" v="95" actId="1038"/>
          <ac:picMkLst>
            <pc:docMk/>
            <pc:sldMk cId="56479423" sldId="284"/>
            <ac:picMk id="7" creationId="{7DDEE7EA-5F13-4EEC-8507-AE1F001A73C8}"/>
          </ac:picMkLst>
        </pc:picChg>
        <pc:picChg chg="add mod">
          <ac:chgData name="Максим Гонтар" userId="fd74f681d6771467" providerId="LiveId" clId="{7BE0B057-0072-4A64-B875-167D50CBD3E9}" dt="2020-09-17T11:33:31.778" v="76" actId="1035"/>
          <ac:picMkLst>
            <pc:docMk/>
            <pc:sldMk cId="56479423" sldId="284"/>
            <ac:picMk id="9" creationId="{CF28CD5C-C6F0-4DF2-B003-362B8688ED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5E6-915B-453F-9769-A6485FD18E4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5E6-915B-453F-9769-A6485FD18E4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8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5E6-915B-453F-9769-A6485FD18E4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5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5E6-915B-453F-9769-A6485FD18E4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1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5E6-915B-453F-9769-A6485FD18E4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8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5E6-915B-453F-9769-A6485FD18E4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5E6-915B-453F-9769-A6485FD18E4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3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5E6-915B-453F-9769-A6485FD18E4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5E6-915B-453F-9769-A6485FD18E4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3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5E6-915B-453F-9769-A6485FD18E4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8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5E6-915B-453F-9769-A6485FD18E4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5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E75E6-915B-453F-9769-A6485FD18E4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81816-516A-4142-B29C-6135253DE85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9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70027"/>
          </a:xfrm>
        </p:spPr>
        <p:txBody>
          <a:bodyPr/>
          <a:lstStyle/>
          <a:p>
            <a:r>
              <a:rPr lang="en-US" sz="7200" b="1"/>
              <a:t>PHP</a:t>
            </a:r>
            <a:br>
              <a:rPr lang="en-US" b="1"/>
            </a:br>
            <a:r>
              <a:rPr lang="uk-UA" b="1"/>
              <a:t>Заняття 2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42563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uk-UA" b="1">
                <a:solidFill>
                  <a:schemeClr val="accent1"/>
                </a:solidFill>
              </a:rPr>
              <a:t>Оператори: інкремент і декремент</a:t>
            </a:r>
            <a:endParaRPr lang="en-US" b="1">
              <a:solidFill>
                <a:schemeClr val="accent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0" r="14338"/>
          <a:stretch/>
        </p:blipFill>
        <p:spPr bwMode="auto">
          <a:xfrm>
            <a:off x="611560" y="915566"/>
            <a:ext cx="791994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67544" y="264375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b="1">
                <a:solidFill>
                  <a:schemeClr val="accent1"/>
                </a:solidFill>
              </a:rPr>
              <a:t>Оператори: рядкові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770531" y="3507854"/>
            <a:ext cx="6249741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000" b="1"/>
              <a:t>.  - конкатенація</a:t>
            </a:r>
          </a:p>
          <a:p>
            <a:pPr marL="0" indent="0">
              <a:buNone/>
            </a:pPr>
            <a:r>
              <a:rPr lang="en-US" sz="2000" b="1"/>
              <a:t>$str1 = “Hello”;</a:t>
            </a:r>
          </a:p>
          <a:p>
            <a:pPr marL="0" indent="0">
              <a:buNone/>
            </a:pPr>
            <a:r>
              <a:rPr lang="en-US" sz="2000" b="1"/>
              <a:t>$str2 = $str1 . “ world!”; </a:t>
            </a:r>
            <a:r>
              <a:rPr lang="en-US" sz="2000" b="1">
                <a:solidFill>
                  <a:schemeClr val="accent1"/>
                </a:solidFill>
              </a:rPr>
              <a:t>// $str2 = “Hello world!”</a:t>
            </a:r>
          </a:p>
        </p:txBody>
      </p:sp>
    </p:spTree>
    <p:extLst>
      <p:ext uri="{BB962C8B-B14F-4D97-AF65-F5344CB8AC3E}">
        <p14:creationId xmlns:p14="http://schemas.microsoft.com/office/powerpoint/2010/main" val="392710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62372"/>
            <a:ext cx="8229600" cy="857250"/>
          </a:xfrm>
        </p:spPr>
        <p:txBody>
          <a:bodyPr>
            <a:normAutofit/>
          </a:bodyPr>
          <a:lstStyle/>
          <a:p>
            <a:r>
              <a:rPr lang="uk-UA" b="1">
                <a:solidFill>
                  <a:schemeClr val="accent1"/>
                </a:solidFill>
              </a:rPr>
              <a:t>Оператори: логічні</a:t>
            </a:r>
            <a:endParaRPr lang="en-US" b="1">
              <a:solidFill>
                <a:schemeClr val="accent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1960984"/>
            <a:ext cx="741997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047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18356"/>
            <a:ext cx="8229600" cy="857250"/>
          </a:xfrm>
        </p:spPr>
        <p:txBody>
          <a:bodyPr>
            <a:normAutofit/>
          </a:bodyPr>
          <a:lstStyle/>
          <a:p>
            <a:r>
              <a:rPr lang="uk-UA" b="1">
                <a:solidFill>
                  <a:schemeClr val="accent1"/>
                </a:solidFill>
              </a:rPr>
              <a:t>Оператори: </a:t>
            </a:r>
            <a:r>
              <a:rPr lang="ru-RU" b="1">
                <a:solidFill>
                  <a:schemeClr val="accent1"/>
                </a:solidFill>
              </a:rPr>
              <a:t>робота з масивами</a:t>
            </a:r>
            <a:endParaRPr lang="en-US" b="1">
              <a:solidFill>
                <a:schemeClr val="accent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614744"/>
            <a:ext cx="8892480" cy="2469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817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>
            <a:normAutofit/>
          </a:bodyPr>
          <a:lstStyle/>
          <a:p>
            <a:r>
              <a:rPr lang="uk-UA" b="1">
                <a:solidFill>
                  <a:schemeClr val="accent1"/>
                </a:solidFill>
              </a:rPr>
              <a:t>Керуючі конструкції: </a:t>
            </a:r>
            <a:r>
              <a:rPr lang="en-US" b="1">
                <a:solidFill>
                  <a:schemeClr val="accent1"/>
                </a:solidFill>
              </a:rPr>
              <a:t>if (else)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90066"/>
            <a:ext cx="17049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42417"/>
            <a:ext cx="17907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309" y="2859782"/>
            <a:ext cx="23526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15766"/>
            <a:ext cx="23241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056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18356"/>
            <a:ext cx="8229600" cy="857250"/>
          </a:xfrm>
        </p:spPr>
        <p:txBody>
          <a:bodyPr>
            <a:normAutofit/>
          </a:bodyPr>
          <a:lstStyle/>
          <a:p>
            <a:r>
              <a:rPr lang="uk-UA" b="1">
                <a:solidFill>
                  <a:schemeClr val="accent1"/>
                </a:solidFill>
              </a:rPr>
              <a:t>Керуючі конс</a:t>
            </a:r>
            <a:r>
              <a:rPr lang="ru-RU" b="1">
                <a:solidFill>
                  <a:schemeClr val="accent1"/>
                </a:solidFill>
              </a:rPr>
              <a:t>т</a:t>
            </a:r>
            <a:r>
              <a:rPr lang="uk-UA" b="1">
                <a:solidFill>
                  <a:schemeClr val="accent1"/>
                </a:solidFill>
              </a:rPr>
              <a:t>рукції: </a:t>
            </a:r>
            <a:r>
              <a:rPr lang="en-US" b="1">
                <a:solidFill>
                  <a:schemeClr val="accent1"/>
                </a:solidFill>
              </a:rPr>
              <a:t>while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37742"/>
            <a:ext cx="6363829" cy="2130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4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18356"/>
            <a:ext cx="8229600" cy="857250"/>
          </a:xfrm>
        </p:spPr>
        <p:txBody>
          <a:bodyPr>
            <a:normAutofit/>
          </a:bodyPr>
          <a:lstStyle/>
          <a:p>
            <a:r>
              <a:rPr lang="uk-UA" b="1">
                <a:solidFill>
                  <a:schemeClr val="accent1"/>
                </a:solidFill>
              </a:rPr>
              <a:t>Керуючі конс</a:t>
            </a:r>
            <a:r>
              <a:rPr lang="ru-RU" b="1">
                <a:solidFill>
                  <a:schemeClr val="accent1"/>
                </a:solidFill>
              </a:rPr>
              <a:t>т</a:t>
            </a:r>
            <a:r>
              <a:rPr lang="uk-UA" b="1">
                <a:solidFill>
                  <a:schemeClr val="accent1"/>
                </a:solidFill>
              </a:rPr>
              <a:t>рукції: </a:t>
            </a:r>
            <a:r>
              <a:rPr lang="en-US" b="1">
                <a:solidFill>
                  <a:schemeClr val="accent1"/>
                </a:solidFill>
              </a:rPr>
              <a:t>do-while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91630"/>
            <a:ext cx="2480667" cy="2464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4118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18356"/>
            <a:ext cx="8229600" cy="857250"/>
          </a:xfrm>
        </p:spPr>
        <p:txBody>
          <a:bodyPr>
            <a:normAutofit/>
          </a:bodyPr>
          <a:lstStyle/>
          <a:p>
            <a:r>
              <a:rPr lang="uk-UA" b="1">
                <a:solidFill>
                  <a:schemeClr val="accent1"/>
                </a:solidFill>
              </a:rPr>
              <a:t>Керуючі конс</a:t>
            </a:r>
            <a:r>
              <a:rPr lang="ru-RU" b="1">
                <a:solidFill>
                  <a:schemeClr val="accent1"/>
                </a:solidFill>
              </a:rPr>
              <a:t>т</a:t>
            </a:r>
            <a:r>
              <a:rPr lang="uk-UA" b="1">
                <a:solidFill>
                  <a:schemeClr val="accent1"/>
                </a:solidFill>
              </a:rPr>
              <a:t>рукції: </a:t>
            </a:r>
            <a:r>
              <a:rPr lang="en-US" b="1">
                <a:solidFill>
                  <a:schemeClr val="accent1"/>
                </a:solidFill>
              </a:rPr>
              <a:t>for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90700"/>
            <a:ext cx="4086764" cy="135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905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18356"/>
            <a:ext cx="8229600" cy="857250"/>
          </a:xfrm>
        </p:spPr>
        <p:txBody>
          <a:bodyPr>
            <a:normAutofit/>
          </a:bodyPr>
          <a:lstStyle/>
          <a:p>
            <a:r>
              <a:rPr lang="uk-UA" b="1">
                <a:solidFill>
                  <a:schemeClr val="accent1"/>
                </a:solidFill>
              </a:rPr>
              <a:t>Керуючі конс</a:t>
            </a:r>
            <a:r>
              <a:rPr lang="ru-RU" b="1">
                <a:solidFill>
                  <a:schemeClr val="accent1"/>
                </a:solidFill>
              </a:rPr>
              <a:t>т</a:t>
            </a:r>
            <a:r>
              <a:rPr lang="uk-UA" b="1">
                <a:solidFill>
                  <a:schemeClr val="accent1"/>
                </a:solidFill>
              </a:rPr>
              <a:t>рукції: </a:t>
            </a:r>
            <a:r>
              <a:rPr lang="en-US" b="1">
                <a:solidFill>
                  <a:schemeClr val="accent1"/>
                </a:solidFill>
              </a:rPr>
              <a:t>foreach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9622"/>
            <a:ext cx="30003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34" y="2787774"/>
            <a:ext cx="38671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34" y="4227934"/>
            <a:ext cx="30956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870" y="1743471"/>
            <a:ext cx="40290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870" y="3005117"/>
            <a:ext cx="39433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870" y="4432721"/>
            <a:ext cx="40195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815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18356"/>
            <a:ext cx="8229600" cy="857250"/>
          </a:xfrm>
        </p:spPr>
        <p:txBody>
          <a:bodyPr>
            <a:normAutofit/>
          </a:bodyPr>
          <a:lstStyle/>
          <a:p>
            <a:r>
              <a:rPr lang="uk-UA" b="1">
                <a:solidFill>
                  <a:schemeClr val="accent1"/>
                </a:solidFill>
              </a:rPr>
              <a:t>Керуючі конс</a:t>
            </a:r>
            <a:r>
              <a:rPr lang="ru-RU" b="1">
                <a:solidFill>
                  <a:schemeClr val="accent1"/>
                </a:solidFill>
              </a:rPr>
              <a:t>т</a:t>
            </a:r>
            <a:r>
              <a:rPr lang="uk-UA" b="1">
                <a:solidFill>
                  <a:schemeClr val="accent1"/>
                </a:solidFill>
              </a:rPr>
              <a:t>рукції: </a:t>
            </a:r>
            <a:r>
              <a:rPr lang="en-US" b="1">
                <a:solidFill>
                  <a:schemeClr val="accent1"/>
                </a:solidFill>
              </a:rPr>
              <a:t>switch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19622"/>
            <a:ext cx="2569443" cy="334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545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7247"/>
            <a:ext cx="8229600" cy="857250"/>
          </a:xfrm>
        </p:spPr>
        <p:txBody>
          <a:bodyPr>
            <a:normAutofit/>
          </a:bodyPr>
          <a:lstStyle/>
          <a:p>
            <a:r>
              <a:rPr lang="uk-UA" b="1">
                <a:solidFill>
                  <a:schemeClr val="accent1"/>
                </a:solidFill>
              </a:rPr>
              <a:t>Керуючі конс</a:t>
            </a:r>
            <a:r>
              <a:rPr lang="ru-RU" b="1">
                <a:solidFill>
                  <a:schemeClr val="accent1"/>
                </a:solidFill>
              </a:rPr>
              <a:t>т</a:t>
            </a:r>
            <a:r>
              <a:rPr lang="uk-UA" b="1">
                <a:solidFill>
                  <a:schemeClr val="accent1"/>
                </a:solidFill>
              </a:rPr>
              <a:t>рукції: </a:t>
            </a:r>
            <a:r>
              <a:rPr lang="en-US" b="1">
                <a:solidFill>
                  <a:schemeClr val="accent1"/>
                </a:solidFill>
              </a:rPr>
              <a:t>break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67544" y="2139702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b="1">
                <a:solidFill>
                  <a:schemeClr val="accent1"/>
                </a:solidFill>
              </a:rPr>
              <a:t>Керуючі конс</a:t>
            </a:r>
            <a:r>
              <a:rPr lang="ru-RU" b="1">
                <a:solidFill>
                  <a:schemeClr val="accent1"/>
                </a:solidFill>
              </a:rPr>
              <a:t>т</a:t>
            </a:r>
            <a:r>
              <a:rPr lang="uk-UA" b="1">
                <a:solidFill>
                  <a:schemeClr val="accent1"/>
                </a:solidFill>
              </a:rPr>
              <a:t>рукції: </a:t>
            </a:r>
            <a:r>
              <a:rPr lang="en-US" b="1">
                <a:solidFill>
                  <a:schemeClr val="accent1"/>
                </a:solidFill>
              </a:rPr>
              <a:t>continue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457473" y="1258513"/>
            <a:ext cx="6249741" cy="11692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000" b="1"/>
              <a:t>перериває виконання поточної структури </a:t>
            </a:r>
            <a:r>
              <a:rPr lang="uk-UA" sz="2000" b="1">
                <a:solidFill>
                  <a:schemeClr val="accent1"/>
                </a:solidFill>
              </a:rPr>
              <a:t>for</a:t>
            </a:r>
            <a:r>
              <a:rPr lang="uk-UA" sz="2000" b="1"/>
              <a:t>, </a:t>
            </a:r>
            <a:r>
              <a:rPr lang="uk-UA" sz="2000" b="1">
                <a:solidFill>
                  <a:schemeClr val="accent1"/>
                </a:solidFill>
              </a:rPr>
              <a:t>foreach</a:t>
            </a:r>
            <a:r>
              <a:rPr lang="uk-UA" sz="2000" b="1"/>
              <a:t>, </a:t>
            </a:r>
            <a:r>
              <a:rPr lang="uk-UA" sz="2000" b="1">
                <a:solidFill>
                  <a:schemeClr val="accent1"/>
                </a:solidFill>
              </a:rPr>
              <a:t>while</a:t>
            </a:r>
            <a:r>
              <a:rPr lang="uk-UA" sz="2000" b="1"/>
              <a:t>, </a:t>
            </a:r>
            <a:r>
              <a:rPr lang="uk-UA" sz="2000" b="1">
                <a:solidFill>
                  <a:schemeClr val="accent1"/>
                </a:solidFill>
              </a:rPr>
              <a:t>do-while</a:t>
            </a:r>
            <a:r>
              <a:rPr lang="uk-UA" sz="2000" b="1"/>
              <a:t> або </a:t>
            </a:r>
            <a:r>
              <a:rPr lang="uk-UA" sz="2000" b="1">
                <a:solidFill>
                  <a:schemeClr val="accent1"/>
                </a:solidFill>
              </a:rPr>
              <a:t>switch</a:t>
            </a:r>
            <a:endParaRPr lang="en-US" sz="2000" b="1">
              <a:solidFill>
                <a:schemeClr val="accent1"/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457473" y="2948883"/>
            <a:ext cx="6249741" cy="1279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uk-UA" sz="2000" b="1"/>
              <a:t>використовується всередині циклічних структур для пропуску решти поточної ітерації циклу і, при дотриманні умов, початку наступної ітерації</a:t>
            </a:r>
            <a:endParaRPr lang="en-US" sz="2000" b="1">
              <a:solidFill>
                <a:schemeClr val="accent1"/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457473" y="4363403"/>
            <a:ext cx="6249741" cy="639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uk-UA" sz="2000" b="1">
                <a:solidFill>
                  <a:schemeClr val="accent1"/>
                </a:solidFill>
              </a:rPr>
              <a:t>приймають необов’язковий числовий параметр, що вказує, яку кількість вложених структур треби прервати</a:t>
            </a:r>
            <a:endParaRPr lang="en-US" sz="20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7914D-DA01-41B4-BA71-560023E1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93563"/>
          </a:xfrm>
        </p:spPr>
        <p:txBody>
          <a:bodyPr>
            <a:normAutofit fontScale="90000"/>
          </a:bodyPr>
          <a:lstStyle/>
          <a:p>
            <a:r>
              <a:rPr lang="uk-UA" b="1" dirty="0">
                <a:solidFill>
                  <a:schemeClr val="accent1"/>
                </a:solidFill>
              </a:rPr>
              <a:t>Типи даних: Масиви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3E8E2DE9-F5E1-438F-B3A9-DCA5EB509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843558"/>
            <a:ext cx="1962424" cy="28674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DEE7EA-5F13-4EEC-8507-AE1F001A7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631" y="1987010"/>
            <a:ext cx="3454505" cy="296100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F28CD5C-C6F0-4DF2-B003-362B8688E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283" y="987574"/>
            <a:ext cx="3754213" cy="270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9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uk-UA" sz="3200" b="1">
                <a:solidFill>
                  <a:schemeClr val="accent1"/>
                </a:solidFill>
              </a:rPr>
              <a:t>Керуючі конс</a:t>
            </a:r>
            <a:r>
              <a:rPr lang="ru-RU" sz="3200" b="1">
                <a:solidFill>
                  <a:schemeClr val="accent1"/>
                </a:solidFill>
              </a:rPr>
              <a:t>т</a:t>
            </a:r>
            <a:r>
              <a:rPr lang="uk-UA" sz="3200" b="1">
                <a:solidFill>
                  <a:schemeClr val="accent1"/>
                </a:solidFill>
              </a:rPr>
              <a:t>рукції: </a:t>
            </a:r>
            <a:r>
              <a:rPr lang="en-US" sz="3200" b="1">
                <a:solidFill>
                  <a:schemeClr val="accent1"/>
                </a:solidFill>
              </a:rPr>
              <a:t>include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67544" y="1635646"/>
            <a:ext cx="8229600" cy="641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200" b="1">
                <a:solidFill>
                  <a:schemeClr val="accent1"/>
                </a:solidFill>
              </a:rPr>
              <a:t>Керуючі конс</a:t>
            </a:r>
            <a:r>
              <a:rPr lang="ru-RU" sz="3200" b="1">
                <a:solidFill>
                  <a:schemeClr val="accent1"/>
                </a:solidFill>
              </a:rPr>
              <a:t>т</a:t>
            </a:r>
            <a:r>
              <a:rPr lang="uk-UA" sz="3200" b="1">
                <a:solidFill>
                  <a:schemeClr val="accent1"/>
                </a:solidFill>
              </a:rPr>
              <a:t>рукції: </a:t>
            </a:r>
            <a:r>
              <a:rPr lang="en-US" sz="3200" b="1">
                <a:solidFill>
                  <a:schemeClr val="accent1"/>
                </a:solidFill>
              </a:rPr>
              <a:t>require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2732930" y="555526"/>
            <a:ext cx="5439470" cy="1169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b="1"/>
              <a:t>Включає і виконує зазначений файл.</a:t>
            </a:r>
          </a:p>
          <a:p>
            <a:pPr marL="0" indent="0">
              <a:buNone/>
            </a:pPr>
            <a:r>
              <a:rPr lang="uk-UA" sz="2000" b="1">
                <a:solidFill>
                  <a:schemeClr val="accent2"/>
                </a:solidFill>
              </a:rPr>
              <a:t>Повертає значення FALSE при помилці і видає попередження </a:t>
            </a:r>
            <a:r>
              <a:rPr lang="en-US" sz="2000" b="1">
                <a:solidFill>
                  <a:schemeClr val="accent2"/>
                </a:solidFill>
              </a:rPr>
              <a:t>E_WARNING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771800" y="2228803"/>
            <a:ext cx="5400600" cy="1279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2000" b="1" dirty="0"/>
              <a:t>Працює аналогічно </a:t>
            </a:r>
            <a:r>
              <a:rPr lang="uk-UA" sz="2000" b="1" dirty="0" err="1"/>
              <a:t>include</a:t>
            </a:r>
            <a:r>
              <a:rPr lang="uk-UA" sz="2000" b="1" dirty="0"/>
              <a:t>, за винятком того, що при помилці він </a:t>
            </a:r>
            <a:r>
              <a:rPr lang="uk-UA" sz="2000" b="1" dirty="0" err="1"/>
              <a:t>видасть</a:t>
            </a:r>
            <a:r>
              <a:rPr lang="uk-UA" sz="2000" b="1" dirty="0"/>
              <a:t> фатальну помилку рівня E_COMPILE_ERROR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28" y="788643"/>
            <a:ext cx="16954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65" y="2604226"/>
            <a:ext cx="19335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179512" y="3219822"/>
            <a:ext cx="8784976" cy="641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200" b="1">
                <a:solidFill>
                  <a:schemeClr val="accent1"/>
                </a:solidFill>
              </a:rPr>
              <a:t>Керуючі конс</a:t>
            </a:r>
            <a:r>
              <a:rPr lang="ru-RU" sz="3200" b="1">
                <a:solidFill>
                  <a:schemeClr val="accent1"/>
                </a:solidFill>
              </a:rPr>
              <a:t>т</a:t>
            </a:r>
            <a:r>
              <a:rPr lang="uk-UA" sz="3200" b="1">
                <a:solidFill>
                  <a:schemeClr val="accent1"/>
                </a:solidFill>
              </a:rPr>
              <a:t>рукції: </a:t>
            </a:r>
            <a:r>
              <a:rPr lang="en-US" sz="3200" b="1">
                <a:solidFill>
                  <a:schemeClr val="accent1"/>
                </a:solidFill>
              </a:rPr>
              <a:t>include_once, require_once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318765" y="3812979"/>
            <a:ext cx="8645723" cy="1279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2000" b="1" dirty="0"/>
              <a:t>Поведінка ідентична </a:t>
            </a:r>
            <a:r>
              <a:rPr lang="uk-UA" sz="2000" b="1" dirty="0" err="1">
                <a:solidFill>
                  <a:schemeClr val="accent1"/>
                </a:solidFill>
              </a:rPr>
              <a:t>include</a:t>
            </a:r>
            <a:r>
              <a:rPr lang="uk-UA" sz="2000" b="1" dirty="0"/>
              <a:t> і </a:t>
            </a:r>
            <a:r>
              <a:rPr lang="en-US" sz="2000" b="1" dirty="0">
                <a:solidFill>
                  <a:schemeClr val="accent1"/>
                </a:solidFill>
              </a:rPr>
              <a:t>require</a:t>
            </a:r>
            <a:r>
              <a:rPr lang="uk-UA" sz="2000" b="1" dirty="0"/>
              <a:t>, з тією лише різницею, що якщо код з файлу вже один раз був включений, він не буде включений і виконаний повторно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29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6826" y="274340"/>
            <a:ext cx="8229600" cy="857250"/>
          </a:xfrm>
        </p:spPr>
        <p:txBody>
          <a:bodyPr>
            <a:normAutofit/>
          </a:bodyPr>
          <a:lstStyle/>
          <a:p>
            <a:r>
              <a:rPr lang="uk-UA" b="1">
                <a:solidFill>
                  <a:schemeClr val="accent1"/>
                </a:solidFill>
              </a:rPr>
              <a:t>Функції</a:t>
            </a:r>
            <a:endParaRPr lang="en-US" b="1">
              <a:solidFill>
                <a:schemeClr val="accent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63638"/>
            <a:ext cx="5741493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554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6826" y="-2053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uk-UA" b="1">
                <a:solidFill>
                  <a:schemeClr val="accent1"/>
                </a:solidFill>
              </a:rPr>
              <a:t>Функція, що залежить від умови</a:t>
            </a:r>
            <a:endParaRPr lang="en-US" b="1">
              <a:solidFill>
                <a:schemeClr val="accent1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55526"/>
            <a:ext cx="4752528" cy="4434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254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6826" y="-2053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uk-UA" b="1">
                <a:solidFill>
                  <a:schemeClr val="accent1"/>
                </a:solidFill>
              </a:rPr>
              <a:t>Вкладені функції</a:t>
            </a:r>
            <a:endParaRPr lang="en-US" b="1">
              <a:solidFill>
                <a:schemeClr val="accent1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333" y="668994"/>
            <a:ext cx="4440907" cy="4324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230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6826" y="267494"/>
            <a:ext cx="8229600" cy="576064"/>
          </a:xfrm>
        </p:spPr>
        <p:txBody>
          <a:bodyPr>
            <a:noAutofit/>
          </a:bodyPr>
          <a:lstStyle/>
          <a:p>
            <a:r>
              <a:rPr lang="uk-UA" sz="3200" b="1">
                <a:solidFill>
                  <a:schemeClr val="accent1"/>
                </a:solidFill>
              </a:rPr>
              <a:t>Функції: передача аргументів по посиланню</a:t>
            </a:r>
            <a:endParaRPr lang="en-US" sz="3200" b="1">
              <a:solidFill>
                <a:schemeClr val="accent1"/>
              </a:solidFill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75606"/>
            <a:ext cx="5714480" cy="2814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2246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7494"/>
            <a:ext cx="8712968" cy="576064"/>
          </a:xfrm>
        </p:spPr>
        <p:txBody>
          <a:bodyPr>
            <a:noAutofit/>
          </a:bodyPr>
          <a:lstStyle/>
          <a:p>
            <a:r>
              <a:rPr lang="uk-UA" sz="3200" b="1">
                <a:solidFill>
                  <a:schemeClr val="accent1"/>
                </a:solidFill>
              </a:rPr>
              <a:t>Функції: значення аргументів по замовчуванню</a:t>
            </a:r>
            <a:endParaRPr lang="en-US" sz="3200" b="1">
              <a:solidFill>
                <a:schemeClr val="accent1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9622"/>
            <a:ext cx="7053490" cy="265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935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712968" cy="576064"/>
          </a:xfrm>
        </p:spPr>
        <p:txBody>
          <a:bodyPr>
            <a:noAutofit/>
          </a:bodyPr>
          <a:lstStyle/>
          <a:p>
            <a:r>
              <a:rPr lang="uk-UA" sz="3200" b="1">
                <a:solidFill>
                  <a:schemeClr val="accent1"/>
                </a:solidFill>
              </a:rPr>
              <a:t>Функції: виклик функції через змінну</a:t>
            </a:r>
            <a:endParaRPr lang="en-US" sz="3200" b="1">
              <a:solidFill>
                <a:schemeClr val="accent1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269" y="771550"/>
            <a:ext cx="3117899" cy="4293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473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712968" cy="576064"/>
          </a:xfrm>
        </p:spPr>
        <p:txBody>
          <a:bodyPr>
            <a:noAutofit/>
          </a:bodyPr>
          <a:lstStyle/>
          <a:p>
            <a:r>
              <a:rPr lang="uk-UA" sz="3200" b="1">
                <a:solidFill>
                  <a:schemeClr val="accent1"/>
                </a:solidFill>
              </a:rPr>
              <a:t>Функції: анонімні функції</a:t>
            </a:r>
            <a:endParaRPr lang="en-US" sz="3200" b="1">
              <a:solidFill>
                <a:schemeClr val="accent1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9582"/>
            <a:ext cx="30956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715766"/>
            <a:ext cx="17716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39" y="3435846"/>
            <a:ext cx="3352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426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712968" cy="576064"/>
          </a:xfrm>
        </p:spPr>
        <p:txBody>
          <a:bodyPr>
            <a:noAutofit/>
          </a:bodyPr>
          <a:lstStyle/>
          <a:p>
            <a:r>
              <a:rPr lang="uk-UA" sz="3200" b="1">
                <a:solidFill>
                  <a:schemeClr val="accent1"/>
                </a:solidFill>
              </a:rPr>
              <a:t>Функції: стрілочні функції</a:t>
            </a:r>
            <a:endParaRPr lang="en-US" sz="3200" b="1">
              <a:solidFill>
                <a:schemeClr val="accent1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11710"/>
            <a:ext cx="4536504" cy="2589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318765" y="987574"/>
            <a:ext cx="8645723" cy="12790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/>
              <a:t>З'явилися в PHP 7.4, як більш лаконічний синтаксис для анонімних функцій.</a:t>
            </a:r>
          </a:p>
          <a:p>
            <a:pPr marL="0" indent="0">
              <a:buNone/>
            </a:pPr>
            <a:r>
              <a:rPr lang="ru-RU" sz="2000" b="1"/>
              <a:t>Підтримують ті ж можливості, що і анонімні функції, за винятком того, що використання змінних з батьківської області завжди виконується автоматично.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90663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uk-UA" b="1" dirty="0">
                <a:solidFill>
                  <a:schemeClr val="accent1"/>
                </a:solidFill>
              </a:rPr>
              <a:t>Константи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347614"/>
            <a:ext cx="8424936" cy="93610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000" b="1" dirty="0"/>
              <a:t>define (“FOO”, “foo”);</a:t>
            </a:r>
            <a:endParaRPr lang="ru-RU" sz="2000" b="1" dirty="0"/>
          </a:p>
          <a:p>
            <a:pPr marL="0" indent="0" algn="ctr">
              <a:buNone/>
            </a:pPr>
            <a:r>
              <a:rPr lang="ru-RU" sz="2000" b="1" dirty="0">
                <a:solidFill>
                  <a:schemeClr val="accent1"/>
                </a:solidFill>
              </a:rPr>
              <a:t>до 7.0 – </a:t>
            </a:r>
            <a:r>
              <a:rPr lang="ru-RU" sz="2000" b="1" dirty="0" err="1">
                <a:solidFill>
                  <a:schemeClr val="accent1"/>
                </a:solidFill>
              </a:rPr>
              <a:t>тільки</a:t>
            </a:r>
            <a:r>
              <a:rPr lang="ru-RU" sz="2000" b="1" dirty="0">
                <a:solidFill>
                  <a:schemeClr val="accent1"/>
                </a:solidFill>
              </a:rPr>
              <a:t> </a:t>
            </a:r>
            <a:r>
              <a:rPr lang="ru-RU" sz="2000" b="1" dirty="0" err="1">
                <a:solidFill>
                  <a:schemeClr val="accent1"/>
                </a:solidFill>
              </a:rPr>
              <a:t>скалярні</a:t>
            </a:r>
            <a:r>
              <a:rPr lang="ru-RU" sz="2000" b="1" dirty="0">
                <a:solidFill>
                  <a:schemeClr val="accent1"/>
                </a:solidFill>
              </a:rPr>
              <a:t> </a:t>
            </a:r>
            <a:r>
              <a:rPr lang="ru-RU" sz="2000" b="1" dirty="0" err="1">
                <a:solidFill>
                  <a:schemeClr val="accent1"/>
                </a:solidFill>
              </a:rPr>
              <a:t>дані</a:t>
            </a:r>
            <a:endParaRPr lang="ru-RU" sz="2000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ru-RU" sz="2000" b="1" dirty="0">
                <a:solidFill>
                  <a:schemeClr val="accent1"/>
                </a:solidFill>
              </a:rPr>
              <a:t>з 7.0 – </a:t>
            </a:r>
            <a:r>
              <a:rPr lang="ru-RU" sz="2000" b="1" dirty="0" err="1">
                <a:solidFill>
                  <a:schemeClr val="accent1"/>
                </a:solidFill>
              </a:rPr>
              <a:t>також</a:t>
            </a:r>
            <a:r>
              <a:rPr lang="ru-RU" sz="2000" b="1" dirty="0">
                <a:solidFill>
                  <a:schemeClr val="accent1"/>
                </a:solidFill>
              </a:rPr>
              <a:t> </a:t>
            </a:r>
            <a:r>
              <a:rPr lang="ru-RU" sz="2000" b="1" dirty="0" err="1">
                <a:solidFill>
                  <a:schemeClr val="accent1"/>
                </a:solidFill>
              </a:rPr>
              <a:t>масиви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23528" y="2643758"/>
            <a:ext cx="842493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000" b="1" dirty="0"/>
              <a:t>const BAR_FOO = “bar”;</a:t>
            </a:r>
            <a:endParaRPr lang="ru-RU" sz="2000" b="1" dirty="0"/>
          </a:p>
          <a:p>
            <a:pPr marL="0" indent="0" algn="ctr">
              <a:buFont typeface="Arial" pitchFamily="34" charset="0"/>
              <a:buNone/>
            </a:pPr>
            <a:r>
              <a:rPr lang="ru-RU" sz="2000" b="1" dirty="0">
                <a:solidFill>
                  <a:schemeClr val="accent1"/>
                </a:solidFill>
              </a:rPr>
              <a:t>до </a:t>
            </a:r>
            <a:r>
              <a:rPr lang="en-US" sz="2000" b="1" dirty="0">
                <a:solidFill>
                  <a:schemeClr val="accent1"/>
                </a:solidFill>
              </a:rPr>
              <a:t>5.3</a:t>
            </a:r>
            <a:r>
              <a:rPr lang="ru-RU" sz="2000" b="1" dirty="0">
                <a:solidFill>
                  <a:schemeClr val="accent1"/>
                </a:solidFill>
              </a:rPr>
              <a:t> – </a:t>
            </a:r>
            <a:r>
              <a:rPr lang="ru-RU" sz="2000" b="1" dirty="0" err="1">
                <a:solidFill>
                  <a:schemeClr val="accent1"/>
                </a:solidFill>
              </a:rPr>
              <a:t>тільки</a:t>
            </a:r>
            <a:r>
              <a:rPr lang="ru-RU" sz="2000" b="1" dirty="0">
                <a:solidFill>
                  <a:schemeClr val="accent1"/>
                </a:solidFill>
              </a:rPr>
              <a:t> в </a:t>
            </a:r>
            <a:r>
              <a:rPr lang="ru-RU" sz="2000" b="1" dirty="0" err="1">
                <a:solidFill>
                  <a:schemeClr val="accent1"/>
                </a:solidFill>
              </a:rPr>
              <a:t>оголошенні</a:t>
            </a:r>
            <a:r>
              <a:rPr lang="ru-RU" sz="2000" b="1" dirty="0">
                <a:solidFill>
                  <a:schemeClr val="accent1"/>
                </a:solidFill>
              </a:rPr>
              <a:t> </a:t>
            </a:r>
            <a:r>
              <a:rPr lang="ru-RU" sz="2000" b="1" dirty="0" err="1">
                <a:solidFill>
                  <a:schemeClr val="accent1"/>
                </a:solidFill>
              </a:rPr>
              <a:t>класу</a:t>
            </a:r>
            <a:endParaRPr lang="ru-RU" sz="2000" b="1" dirty="0">
              <a:solidFill>
                <a:schemeClr val="accent1"/>
              </a:solidFill>
            </a:endParaRPr>
          </a:p>
          <a:p>
            <a:pPr marL="0" indent="0" algn="ctr">
              <a:buFont typeface="Arial" pitchFamily="34" charset="0"/>
              <a:buNone/>
            </a:pPr>
            <a:r>
              <a:rPr lang="ru-RU" sz="2000" b="1" dirty="0">
                <a:solidFill>
                  <a:schemeClr val="accent1"/>
                </a:solidFill>
              </a:rPr>
              <a:t> з 5.3 – </a:t>
            </a:r>
            <a:r>
              <a:rPr lang="ru-RU" sz="2000" b="1" dirty="0" err="1">
                <a:solidFill>
                  <a:schemeClr val="accent1"/>
                </a:solidFill>
              </a:rPr>
              <a:t>тільки</a:t>
            </a:r>
            <a:r>
              <a:rPr lang="ru-RU" sz="2000" b="1" dirty="0">
                <a:solidFill>
                  <a:schemeClr val="accent1"/>
                </a:solidFill>
              </a:rPr>
              <a:t> </a:t>
            </a:r>
            <a:r>
              <a:rPr lang="ru-RU" sz="2000" b="1" dirty="0" err="1">
                <a:solidFill>
                  <a:schemeClr val="accent1"/>
                </a:solidFill>
              </a:rPr>
              <a:t>скалярні</a:t>
            </a:r>
            <a:r>
              <a:rPr lang="ru-RU" sz="2000" b="1" dirty="0">
                <a:solidFill>
                  <a:schemeClr val="accent1"/>
                </a:solidFill>
              </a:rPr>
              <a:t> </a:t>
            </a:r>
            <a:r>
              <a:rPr lang="ru-RU" sz="2000" b="1" dirty="0" err="1">
                <a:solidFill>
                  <a:schemeClr val="accent1"/>
                </a:solidFill>
              </a:rPr>
              <a:t>дані</a:t>
            </a:r>
            <a:endParaRPr lang="ru-RU" sz="2000" b="1" dirty="0">
              <a:solidFill>
                <a:schemeClr val="accent1"/>
              </a:solidFill>
            </a:endParaRPr>
          </a:p>
          <a:p>
            <a:pPr marL="0" indent="0" algn="ctr">
              <a:buFont typeface="Arial" pitchFamily="34" charset="0"/>
              <a:buNone/>
            </a:pPr>
            <a:r>
              <a:rPr lang="ru-RU" sz="2000" b="1" dirty="0">
                <a:solidFill>
                  <a:schemeClr val="accent1"/>
                </a:solidFill>
              </a:rPr>
              <a:t>з 5.6 – як </a:t>
            </a:r>
            <a:r>
              <a:rPr lang="ru-RU" sz="2000" b="1" dirty="0" err="1">
                <a:solidFill>
                  <a:schemeClr val="accent1"/>
                </a:solidFill>
              </a:rPr>
              <a:t>скалярний</a:t>
            </a:r>
            <a:r>
              <a:rPr lang="ru-RU" sz="2000" b="1" dirty="0">
                <a:solidFill>
                  <a:schemeClr val="accent1"/>
                </a:solidFill>
              </a:rPr>
              <a:t> </a:t>
            </a:r>
            <a:r>
              <a:rPr lang="ru-RU" sz="2000" b="1" dirty="0" err="1">
                <a:solidFill>
                  <a:schemeClr val="accent1"/>
                </a:solidFill>
              </a:rPr>
              <a:t>вираз</a:t>
            </a:r>
            <a:r>
              <a:rPr lang="ru-RU" sz="2000" b="1" dirty="0">
                <a:solidFill>
                  <a:schemeClr val="accent1"/>
                </a:solidFill>
              </a:rPr>
              <a:t> </a:t>
            </a:r>
            <a:r>
              <a:rPr lang="ru-RU" sz="2000" b="1" dirty="0" err="1">
                <a:solidFill>
                  <a:schemeClr val="accent1"/>
                </a:solidFill>
              </a:rPr>
              <a:t>або</a:t>
            </a:r>
            <a:r>
              <a:rPr lang="ru-RU" sz="2000" b="1" dirty="0">
                <a:solidFill>
                  <a:schemeClr val="accent1"/>
                </a:solidFill>
              </a:rPr>
              <a:t> </a:t>
            </a:r>
            <a:r>
              <a:rPr lang="ru-RU" sz="2000" b="1" dirty="0" err="1">
                <a:solidFill>
                  <a:schemeClr val="accent1"/>
                </a:solidFill>
              </a:rPr>
              <a:t>масив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01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30324"/>
            <a:ext cx="8229600" cy="569218"/>
          </a:xfrm>
        </p:spPr>
        <p:txBody>
          <a:bodyPr>
            <a:normAutofit fontScale="90000"/>
          </a:bodyPr>
          <a:lstStyle/>
          <a:p>
            <a:r>
              <a:rPr lang="uk-UA" b="1">
                <a:solidFill>
                  <a:schemeClr val="accent1"/>
                </a:solidFill>
              </a:rPr>
              <a:t>Магічні константи</a:t>
            </a:r>
            <a:endParaRPr lang="en-US" b="1">
              <a:solidFill>
                <a:schemeClr val="accent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99542"/>
            <a:ext cx="6696744" cy="430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01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uk-UA" b="1" dirty="0">
                <a:solidFill>
                  <a:schemeClr val="accent1"/>
                </a:solidFill>
              </a:rPr>
              <a:t>Оператори: пріоритет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23032"/>
            <a:ext cx="5112568" cy="4096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99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uk-UA" b="1" dirty="0">
                <a:solidFill>
                  <a:schemeClr val="accent1"/>
                </a:solidFill>
              </a:rPr>
              <a:t>Оператори: арифметичні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44"/>
          <a:stretch/>
        </p:blipFill>
        <p:spPr bwMode="auto">
          <a:xfrm>
            <a:off x="334853" y="1410456"/>
            <a:ext cx="8485619" cy="2961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63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uk-UA" b="1" dirty="0">
                <a:solidFill>
                  <a:schemeClr val="accent1"/>
                </a:solidFill>
              </a:rPr>
              <a:t>Оператори: присвоєння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23528" y="915566"/>
            <a:ext cx="8424936" cy="396044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000" b="1" dirty="0"/>
              <a:t>$str = “</a:t>
            </a:r>
            <a:r>
              <a:rPr lang="ru-RU" sz="2000" b="1" dirty="0"/>
              <a:t>рядок</a:t>
            </a:r>
            <a:r>
              <a:rPr lang="en-US" sz="2000" b="1" dirty="0"/>
              <a:t>”;</a:t>
            </a:r>
          </a:p>
          <a:p>
            <a:pPr marL="0" indent="0" algn="ctr">
              <a:buNone/>
            </a:pPr>
            <a:endParaRPr lang="en-US" sz="2000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uk-UA" sz="2000" b="1" dirty="0">
                <a:solidFill>
                  <a:schemeClr val="accent1"/>
                </a:solidFill>
              </a:rPr>
              <a:t>Комбіновані</a:t>
            </a:r>
            <a:r>
              <a:rPr lang="ru-RU" sz="2000" b="1" dirty="0">
                <a:solidFill>
                  <a:schemeClr val="accent1"/>
                </a:solidFill>
              </a:rPr>
              <a:t> </a:t>
            </a:r>
            <a:r>
              <a:rPr lang="uk-UA" sz="2000" b="1" dirty="0">
                <a:solidFill>
                  <a:schemeClr val="accent1"/>
                </a:solidFill>
              </a:rPr>
              <a:t>оператори</a:t>
            </a:r>
            <a:r>
              <a:rPr lang="ru-RU" sz="2000" b="1" dirty="0">
                <a:solidFill>
                  <a:schemeClr val="accent1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en-US" sz="2000" b="1" dirty="0"/>
              <a:t>$a += 5; </a:t>
            </a:r>
            <a:r>
              <a:rPr lang="en-US" sz="2000" b="1" dirty="0">
                <a:solidFill>
                  <a:schemeClr val="accent1"/>
                </a:solidFill>
              </a:rPr>
              <a:t>// $a = $a + 5</a:t>
            </a:r>
            <a:endParaRPr lang="ru-RU" sz="2000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000" b="1" dirty="0"/>
              <a:t>$b &amp;= 3 </a:t>
            </a:r>
            <a:r>
              <a:rPr lang="en-US" sz="2000" b="1" dirty="0">
                <a:solidFill>
                  <a:schemeClr val="accent1"/>
                </a:solidFill>
              </a:rPr>
              <a:t>// $b = $b &amp; 3</a:t>
            </a:r>
          </a:p>
          <a:p>
            <a:pPr marL="0" indent="0" algn="ctr">
              <a:buNone/>
            </a:pPr>
            <a:endParaRPr lang="ru-RU" sz="2000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uk-UA" sz="2000" b="1" dirty="0">
                <a:solidFill>
                  <a:schemeClr val="accent1"/>
                </a:solidFill>
              </a:rPr>
              <a:t>Присвоєння</a:t>
            </a:r>
            <a:r>
              <a:rPr lang="ru-RU" sz="2000" b="1" dirty="0">
                <a:solidFill>
                  <a:schemeClr val="accent1"/>
                </a:solidFill>
              </a:rPr>
              <a:t> за </a:t>
            </a:r>
            <a:r>
              <a:rPr lang="uk-UA" sz="2000" b="1" dirty="0">
                <a:solidFill>
                  <a:schemeClr val="accent1"/>
                </a:solidFill>
              </a:rPr>
              <a:t>посиланням</a:t>
            </a:r>
          </a:p>
          <a:p>
            <a:pPr marL="0" indent="0" algn="ctr">
              <a:buNone/>
            </a:pPr>
            <a:r>
              <a:rPr lang="en-US" sz="2000" b="1" dirty="0"/>
              <a:t>$link = &amp;$var </a:t>
            </a:r>
            <a:r>
              <a:rPr lang="en-US" sz="2000" b="1" dirty="0">
                <a:solidFill>
                  <a:schemeClr val="accent1"/>
                </a:solidFill>
              </a:rPr>
              <a:t>// $var </a:t>
            </a:r>
            <a:r>
              <a:rPr lang="uk-UA" sz="2000" b="1" dirty="0">
                <a:solidFill>
                  <a:schemeClr val="accent1"/>
                </a:solidFill>
              </a:rPr>
              <a:t>і </a:t>
            </a:r>
            <a:r>
              <a:rPr lang="en-US" sz="2000" b="1" dirty="0">
                <a:solidFill>
                  <a:schemeClr val="accent1"/>
                </a:solidFill>
              </a:rPr>
              <a:t>$link </a:t>
            </a:r>
            <a:r>
              <a:rPr lang="uk-UA" sz="2000" b="1" dirty="0">
                <a:solidFill>
                  <a:schemeClr val="accent1"/>
                </a:solidFill>
              </a:rPr>
              <a:t>посилаються на одні й ті ж данні</a:t>
            </a:r>
            <a:endParaRPr lang="ru-RU" sz="2000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uk-UA" sz="2000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uk-UA" sz="2000" b="1" dirty="0">
                <a:solidFill>
                  <a:schemeClr val="accent2"/>
                </a:solidFill>
              </a:rPr>
              <a:t>Присвоювання копіює оригінальну змінну в нову.</a:t>
            </a:r>
          </a:p>
          <a:p>
            <a:pPr marL="0" indent="0" algn="ctr">
              <a:buNone/>
            </a:pPr>
            <a:r>
              <a:rPr lang="uk-UA" sz="2000" b="1" dirty="0">
                <a:solidFill>
                  <a:schemeClr val="accent2"/>
                </a:solidFill>
              </a:rPr>
              <a:t>Виключенням є змінні типу об’єкт (</a:t>
            </a:r>
            <a:r>
              <a:rPr lang="en-US" sz="2000" b="1" dirty="0">
                <a:solidFill>
                  <a:schemeClr val="accent2"/>
                </a:solidFill>
              </a:rPr>
              <a:t>object</a:t>
            </a:r>
            <a:r>
              <a:rPr lang="uk-UA" sz="2000" b="1" dirty="0">
                <a:solidFill>
                  <a:schemeClr val="accent2"/>
                </a:solidFill>
              </a:rPr>
              <a:t>), які присвоюються по посиланню.</a:t>
            </a:r>
          </a:p>
          <a:p>
            <a:pPr marL="0" indent="0" algn="ctr">
              <a:buNone/>
            </a:pPr>
            <a:r>
              <a:rPr lang="uk-UA" sz="2000" b="1" dirty="0">
                <a:solidFill>
                  <a:schemeClr val="accent2"/>
                </a:solidFill>
              </a:rPr>
              <a:t>Скопіювати об’єкт можна за допомогою ключового слова </a:t>
            </a:r>
            <a:r>
              <a:rPr lang="en-US" sz="2000" b="1" dirty="0">
                <a:solidFill>
                  <a:schemeClr val="accent2"/>
                </a:solidFill>
              </a:rPr>
              <a:t>clone.</a:t>
            </a:r>
          </a:p>
        </p:txBody>
      </p:sp>
    </p:spTree>
    <p:extLst>
      <p:ext uri="{BB962C8B-B14F-4D97-AF65-F5344CB8AC3E}">
        <p14:creationId xmlns:p14="http://schemas.microsoft.com/office/powerpoint/2010/main" val="280416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348"/>
            <a:ext cx="8229600" cy="857250"/>
          </a:xfrm>
        </p:spPr>
        <p:txBody>
          <a:bodyPr/>
          <a:lstStyle/>
          <a:p>
            <a:r>
              <a:rPr lang="uk-UA" b="1">
                <a:solidFill>
                  <a:schemeClr val="accent1"/>
                </a:solidFill>
              </a:rPr>
              <a:t>Оператори: побітові</a:t>
            </a:r>
            <a:endParaRPr lang="en-US" b="1">
              <a:solidFill>
                <a:schemeClr val="accent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353808"/>
            <a:ext cx="8892480" cy="272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3686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8229600" cy="857250"/>
          </a:xfrm>
        </p:spPr>
        <p:txBody>
          <a:bodyPr/>
          <a:lstStyle/>
          <a:p>
            <a:r>
              <a:rPr lang="uk-UA" b="1">
                <a:solidFill>
                  <a:schemeClr val="accent1"/>
                </a:solidFill>
              </a:rPr>
              <a:t>Оператори: порівняння</a:t>
            </a:r>
            <a:endParaRPr lang="en-US" b="1">
              <a:solidFill>
                <a:schemeClr val="accent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31590"/>
            <a:ext cx="8892480" cy="365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927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458</Words>
  <Application>Microsoft Office PowerPoint</Application>
  <PresentationFormat>Екран (16:9)</PresentationFormat>
  <Paragraphs>63</Paragraphs>
  <Slides>28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28</vt:i4>
      </vt:variant>
    </vt:vector>
  </HeadingPairs>
  <TitlesOfParts>
    <vt:vector size="31" baseType="lpstr">
      <vt:lpstr>Arial</vt:lpstr>
      <vt:lpstr>Calibri</vt:lpstr>
      <vt:lpstr>Тема Office</vt:lpstr>
      <vt:lpstr>PHP Заняття 2</vt:lpstr>
      <vt:lpstr>Типи даних: Масиви</vt:lpstr>
      <vt:lpstr>Константи</vt:lpstr>
      <vt:lpstr>Магічні константи</vt:lpstr>
      <vt:lpstr>Оператори: пріоритет</vt:lpstr>
      <vt:lpstr>Оператори: арифметичні</vt:lpstr>
      <vt:lpstr>Оператори: присвоєння</vt:lpstr>
      <vt:lpstr>Оператори: побітові</vt:lpstr>
      <vt:lpstr>Оператори: порівняння</vt:lpstr>
      <vt:lpstr>Оператори: інкремент і декремент</vt:lpstr>
      <vt:lpstr>Оператори: логічні</vt:lpstr>
      <vt:lpstr>Оператори: робота з масивами</vt:lpstr>
      <vt:lpstr>Керуючі конструкції: if (else)</vt:lpstr>
      <vt:lpstr>Керуючі конструкції: while</vt:lpstr>
      <vt:lpstr>Керуючі конструкції: do-while</vt:lpstr>
      <vt:lpstr>Керуючі конструкції: for</vt:lpstr>
      <vt:lpstr>Керуючі конструкції: foreach</vt:lpstr>
      <vt:lpstr>Керуючі конструкції: switch</vt:lpstr>
      <vt:lpstr>Керуючі конструкції: break</vt:lpstr>
      <vt:lpstr>Керуючі конструкції: include</vt:lpstr>
      <vt:lpstr>Функції</vt:lpstr>
      <vt:lpstr>Функція, що залежить від умови</vt:lpstr>
      <vt:lpstr>Вкладені функції</vt:lpstr>
      <vt:lpstr>Функції: передача аргументів по посиланню</vt:lpstr>
      <vt:lpstr>Функції: значення аргументів по замовчуванню</vt:lpstr>
      <vt:lpstr>Функції: виклик функції через змінну</vt:lpstr>
      <vt:lpstr>Функції: анонімні функції</vt:lpstr>
      <vt:lpstr>Функції: стрілочні функції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Заняття 2</dc:title>
  <dc:creator>Dimitry</dc:creator>
  <cp:lastModifiedBy>Максим Гонтар</cp:lastModifiedBy>
  <cp:revision>30</cp:revision>
  <dcterms:created xsi:type="dcterms:W3CDTF">2020-08-06T13:32:04Z</dcterms:created>
  <dcterms:modified xsi:type="dcterms:W3CDTF">2020-09-17T16:29:15Z</dcterms:modified>
</cp:coreProperties>
</file>