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ED7EC2-2A13-4173-BA4C-5F8CA918E0A0}" v="2" dt="2020-09-22T15:24:29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6727" autoAdjust="0"/>
  </p:normalViewPr>
  <p:slideViewPr>
    <p:cSldViewPr>
      <p:cViewPr varScale="1">
        <p:scale>
          <a:sx n="166" d="100"/>
          <a:sy n="166" d="100"/>
        </p:scale>
        <p:origin x="15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Гонтар" userId="fd74f681d6771467" providerId="LiveId" clId="{DCED7EC2-2A13-4173-BA4C-5F8CA918E0A0}"/>
    <pc:docChg chg="custSel addSld modSld">
      <pc:chgData name="Максим Гонтар" userId="fd74f681d6771467" providerId="LiveId" clId="{DCED7EC2-2A13-4173-BA4C-5F8CA918E0A0}" dt="2020-09-22T15:24:31.540" v="39" actId="478"/>
      <pc:docMkLst>
        <pc:docMk/>
      </pc:docMkLst>
      <pc:sldChg chg="delSp modSp add mod">
        <pc:chgData name="Максим Гонтар" userId="fd74f681d6771467" providerId="LiveId" clId="{DCED7EC2-2A13-4173-BA4C-5F8CA918E0A0}" dt="2020-09-22T15:24:31.540" v="39" actId="478"/>
        <pc:sldMkLst>
          <pc:docMk/>
          <pc:sldMk cId="2166073540" sldId="266"/>
        </pc:sldMkLst>
        <pc:spChg chg="mod">
          <ac:chgData name="Максим Гонтар" userId="fd74f681d6771467" providerId="LiveId" clId="{DCED7EC2-2A13-4173-BA4C-5F8CA918E0A0}" dt="2020-09-22T15:23:46.571" v="7" actId="20577"/>
          <ac:spMkLst>
            <pc:docMk/>
            <pc:sldMk cId="2166073540" sldId="266"/>
            <ac:spMk id="2" creationId="{00000000-0000-0000-0000-000000000000}"/>
          </ac:spMkLst>
        </pc:spChg>
        <pc:spChg chg="mod">
          <ac:chgData name="Максим Гонтар" userId="fd74f681d6771467" providerId="LiveId" clId="{DCED7EC2-2A13-4173-BA4C-5F8CA918E0A0}" dt="2020-09-22T15:24:21.743" v="36" actId="20577"/>
          <ac:spMkLst>
            <pc:docMk/>
            <pc:sldMk cId="2166073540" sldId="266"/>
            <ac:spMk id="4" creationId="{00000000-0000-0000-0000-000000000000}"/>
          </ac:spMkLst>
        </pc:spChg>
        <pc:spChg chg="del">
          <ac:chgData name="Максим Гонтар" userId="fd74f681d6771467" providerId="LiveId" clId="{DCED7EC2-2A13-4173-BA4C-5F8CA918E0A0}" dt="2020-09-22T15:24:31.540" v="39" actId="478"/>
          <ac:spMkLst>
            <pc:docMk/>
            <pc:sldMk cId="2166073540" sldId="266"/>
            <ac:spMk id="5" creationId="{00000000-0000-0000-0000-000000000000}"/>
          </ac:spMkLst>
        </pc:spChg>
        <pc:picChg chg="del">
          <ac:chgData name="Максим Гонтар" userId="fd74f681d6771467" providerId="LiveId" clId="{DCED7EC2-2A13-4173-BA4C-5F8CA918E0A0}" dt="2020-09-22T15:24:28.540" v="37" actId="478"/>
          <ac:picMkLst>
            <pc:docMk/>
            <pc:sldMk cId="2166073540" sldId="266"/>
            <ac:picMk id="7170" creationId="{00000000-0000-0000-0000-000000000000}"/>
          </ac:picMkLst>
        </pc:picChg>
        <pc:picChg chg="del">
          <ac:chgData name="Максим Гонтар" userId="fd74f681d6771467" providerId="LiveId" clId="{DCED7EC2-2A13-4173-BA4C-5F8CA918E0A0}" dt="2020-09-22T15:24:29.640" v="38" actId="478"/>
          <ac:picMkLst>
            <pc:docMk/>
            <pc:sldMk cId="2166073540" sldId="266"/>
            <ac:picMk id="7171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8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8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3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3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8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5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E75E6-915B-453F-9769-A6485FD18E4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9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70027"/>
          </a:xfrm>
        </p:spPr>
        <p:txBody>
          <a:bodyPr/>
          <a:lstStyle/>
          <a:p>
            <a:r>
              <a:rPr lang="en-US" sz="7200" b="1"/>
              <a:t>PHP</a:t>
            </a:r>
            <a:br>
              <a:rPr lang="en-US" b="1"/>
            </a:br>
            <a:r>
              <a:rPr lang="uk-UA" b="1"/>
              <a:t>Заняття </a:t>
            </a:r>
            <a:r>
              <a:rPr lang="en-US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4256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713234"/>
          </a:xfrm>
        </p:spPr>
        <p:txBody>
          <a:bodyPr>
            <a:normAutofit fontScale="90000"/>
          </a:bodyPr>
          <a:lstStyle/>
          <a:p>
            <a:r>
              <a:rPr lang="uk-UA" b="1" dirty="0">
                <a:solidFill>
                  <a:schemeClr val="accent1"/>
                </a:solidFill>
              </a:rPr>
              <a:t>Робота з формами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03648" y="771550"/>
            <a:ext cx="6102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Глобальні змінні сервера</a:t>
            </a:r>
          </a:p>
          <a:p>
            <a:r>
              <a:rPr lang="en-US" dirty="0"/>
              <a:t>https://www.php.net/manual/ru/reserved.variables.php</a:t>
            </a:r>
          </a:p>
        </p:txBody>
      </p:sp>
    </p:spTree>
    <p:extLst>
      <p:ext uri="{BB962C8B-B14F-4D97-AF65-F5344CB8AC3E}">
        <p14:creationId xmlns:p14="http://schemas.microsoft.com/office/powerpoint/2010/main" val="216607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uk-UA" b="1">
                <a:solidFill>
                  <a:schemeClr val="accent1"/>
                </a:solidFill>
              </a:rPr>
              <a:t>Виключення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20072" y="915566"/>
            <a:ext cx="3672408" cy="33843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sz="2000"/>
              <a:t>Виключення можна згенерувати (викинути) за допомогою оператора </a:t>
            </a:r>
            <a:r>
              <a:rPr lang="uk-UA" sz="2000" b="1">
                <a:solidFill>
                  <a:schemeClr val="accent1"/>
                </a:solidFill>
              </a:rPr>
              <a:t>throw</a:t>
            </a:r>
            <a:r>
              <a:rPr lang="uk-UA" sz="2000"/>
              <a:t>, і можна перехопити (зловити) оператором </a:t>
            </a:r>
            <a:r>
              <a:rPr lang="uk-UA" sz="2000" b="1">
                <a:solidFill>
                  <a:schemeClr val="accent1"/>
                </a:solidFill>
              </a:rPr>
              <a:t>catch</a:t>
            </a:r>
            <a:r>
              <a:rPr lang="uk-UA" sz="2000"/>
              <a:t>.</a:t>
            </a:r>
          </a:p>
          <a:p>
            <a:pPr marL="0" indent="0">
              <a:buNone/>
            </a:pPr>
            <a:r>
              <a:rPr lang="uk-UA" sz="2000"/>
              <a:t>Код, що генерує виключення, повинен бути оточений блоком </a:t>
            </a:r>
            <a:r>
              <a:rPr lang="uk-UA" sz="2000" b="1">
                <a:solidFill>
                  <a:schemeClr val="accent1"/>
                </a:solidFill>
              </a:rPr>
              <a:t>try</a:t>
            </a:r>
            <a:r>
              <a:rPr lang="uk-UA" sz="2000"/>
              <a:t>, для того, щоб можна було його перехопити. Кожен блок </a:t>
            </a:r>
            <a:r>
              <a:rPr lang="uk-UA" sz="2000" b="1">
                <a:solidFill>
                  <a:schemeClr val="accent1"/>
                </a:solidFill>
              </a:rPr>
              <a:t>try</a:t>
            </a:r>
            <a:r>
              <a:rPr lang="uk-UA" sz="2000"/>
              <a:t> повинен мати як мінімум один відповідний йому блок </a:t>
            </a:r>
            <a:r>
              <a:rPr lang="uk-UA" sz="2000" b="1">
                <a:solidFill>
                  <a:schemeClr val="accent1"/>
                </a:solidFill>
              </a:rPr>
              <a:t>catch</a:t>
            </a:r>
            <a:r>
              <a:rPr lang="uk-UA" sz="2000"/>
              <a:t> або </a:t>
            </a:r>
            <a:r>
              <a:rPr lang="uk-UA" sz="2000" b="1">
                <a:solidFill>
                  <a:schemeClr val="accent1"/>
                </a:solidFill>
              </a:rPr>
              <a:t>finally</a:t>
            </a:r>
            <a:r>
              <a:rPr lang="uk-UA" sz="2000"/>
              <a:t>.</a:t>
            </a:r>
          </a:p>
          <a:p>
            <a:pPr marL="0" indent="0">
              <a:buNone/>
            </a:pPr>
            <a:r>
              <a:rPr lang="uk-UA" sz="2000"/>
              <a:t>Генерований об'єкт повинен належати класу </a:t>
            </a:r>
            <a:r>
              <a:rPr lang="uk-UA" sz="2000" b="1">
                <a:solidFill>
                  <a:schemeClr val="accent1"/>
                </a:solidFill>
              </a:rPr>
              <a:t>Exception</a:t>
            </a:r>
            <a:r>
              <a:rPr lang="uk-UA" sz="2000">
                <a:solidFill>
                  <a:schemeClr val="accent1"/>
                </a:solidFill>
              </a:rPr>
              <a:t> </a:t>
            </a:r>
            <a:r>
              <a:rPr lang="uk-UA" sz="2000"/>
              <a:t>або успадковуватися від </a:t>
            </a:r>
            <a:r>
              <a:rPr lang="uk-UA" sz="2000" b="1">
                <a:solidFill>
                  <a:schemeClr val="accent1"/>
                </a:solidFill>
              </a:rPr>
              <a:t>Exception</a:t>
            </a:r>
            <a:r>
              <a:rPr lang="uk-UA" sz="2000"/>
              <a:t>.</a:t>
            </a:r>
            <a:endParaRPr lang="en-US" sz="2000" b="1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3797"/>
            <a:ext cx="488632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656" y="4184485"/>
            <a:ext cx="36957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01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3928" y="699542"/>
            <a:ext cx="4896544" cy="3024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/>
              <a:t>Код в блоці </a:t>
            </a:r>
            <a:r>
              <a:rPr lang="uk-UA" sz="1800" b="1">
                <a:solidFill>
                  <a:schemeClr val="accent1"/>
                </a:solidFill>
              </a:rPr>
              <a:t>finally</a:t>
            </a:r>
            <a:r>
              <a:rPr lang="uk-UA" sz="1800"/>
              <a:t> завжди буде виконуватися після коду в блоках </a:t>
            </a:r>
            <a:r>
              <a:rPr lang="uk-UA" sz="1800" b="1">
                <a:solidFill>
                  <a:schemeClr val="accent1"/>
                </a:solidFill>
              </a:rPr>
              <a:t>try</a:t>
            </a:r>
            <a:r>
              <a:rPr lang="uk-UA" sz="1800"/>
              <a:t> і </a:t>
            </a:r>
            <a:r>
              <a:rPr lang="uk-UA" sz="1800" b="1">
                <a:solidFill>
                  <a:schemeClr val="accent1"/>
                </a:solidFill>
              </a:rPr>
              <a:t>catch</a:t>
            </a:r>
            <a:r>
              <a:rPr lang="uk-UA" sz="1800"/>
              <a:t>, незалежно від того, чи було викинуто виключення, перед тим як продовжиться нормальне виконання коду.</a:t>
            </a:r>
          </a:p>
          <a:p>
            <a:pPr marL="0" indent="0">
              <a:buNone/>
            </a:pPr>
            <a:r>
              <a:rPr lang="uk-UA" sz="1800"/>
              <a:t>Якщо оператор </a:t>
            </a:r>
            <a:r>
              <a:rPr lang="uk-UA" sz="1800" b="1">
                <a:solidFill>
                  <a:schemeClr val="accent1"/>
                </a:solidFill>
              </a:rPr>
              <a:t>return</a:t>
            </a:r>
            <a:r>
              <a:rPr lang="uk-UA" sz="1800"/>
              <a:t> зустрічається всередині блоків </a:t>
            </a:r>
            <a:r>
              <a:rPr lang="uk-UA" sz="1800" b="1">
                <a:solidFill>
                  <a:schemeClr val="accent1"/>
                </a:solidFill>
              </a:rPr>
              <a:t>try</a:t>
            </a:r>
            <a:r>
              <a:rPr lang="uk-UA" sz="1800"/>
              <a:t> або </a:t>
            </a:r>
            <a:r>
              <a:rPr lang="uk-UA" sz="1800" b="1">
                <a:solidFill>
                  <a:schemeClr val="accent1"/>
                </a:solidFill>
              </a:rPr>
              <a:t>catch</a:t>
            </a:r>
            <a:r>
              <a:rPr lang="uk-UA" sz="1800"/>
              <a:t>, блок </a:t>
            </a:r>
            <a:r>
              <a:rPr lang="uk-UA" sz="1800" b="1">
                <a:solidFill>
                  <a:schemeClr val="accent1"/>
                </a:solidFill>
              </a:rPr>
              <a:t>finally</a:t>
            </a:r>
            <a:r>
              <a:rPr lang="uk-UA" sz="1800">
                <a:solidFill>
                  <a:schemeClr val="accent1"/>
                </a:solidFill>
              </a:rPr>
              <a:t> </a:t>
            </a:r>
            <a:r>
              <a:rPr lang="uk-UA" sz="1800"/>
              <a:t>все одно буде виконаний. </a:t>
            </a:r>
          </a:p>
          <a:p>
            <a:pPr marL="0" indent="0">
              <a:buNone/>
            </a:pPr>
            <a:r>
              <a:rPr lang="uk-UA" sz="1800"/>
              <a:t>Якщо блок </a:t>
            </a:r>
            <a:r>
              <a:rPr lang="uk-UA" sz="1800">
                <a:solidFill>
                  <a:schemeClr val="accent1"/>
                </a:solidFill>
              </a:rPr>
              <a:t>finally</a:t>
            </a:r>
            <a:r>
              <a:rPr lang="uk-UA" sz="1800"/>
              <a:t> також містить оператор </a:t>
            </a:r>
            <a:r>
              <a:rPr lang="uk-UA" sz="1800" b="1">
                <a:solidFill>
                  <a:schemeClr val="accent1"/>
                </a:solidFill>
              </a:rPr>
              <a:t>return</a:t>
            </a:r>
            <a:r>
              <a:rPr lang="uk-UA" sz="1800"/>
              <a:t>, повертається значення, вказане в блоці </a:t>
            </a:r>
            <a:r>
              <a:rPr lang="uk-UA" sz="1800" b="1">
                <a:solidFill>
                  <a:schemeClr val="accent1"/>
                </a:solidFill>
              </a:rPr>
              <a:t>finally</a:t>
            </a:r>
            <a:r>
              <a:rPr lang="uk-UA" sz="1800"/>
              <a:t>.</a:t>
            </a:r>
            <a:endParaRPr lang="en-US" sz="2000" b="1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7494"/>
            <a:ext cx="359053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13234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Виключення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95489"/>
            <a:ext cx="34099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0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4008" y="699542"/>
            <a:ext cx="4176464" cy="3024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/>
              <a:t>У PHP 7.1 і вище, блок </a:t>
            </a:r>
            <a:r>
              <a:rPr lang="uk-UA" sz="1800" b="1">
                <a:solidFill>
                  <a:schemeClr val="accent1"/>
                </a:solidFill>
              </a:rPr>
              <a:t>catch</a:t>
            </a:r>
            <a:r>
              <a:rPr lang="uk-UA" sz="1800"/>
              <a:t> може приймати кілька типів виключень за допомогою символу (|).</a:t>
            </a:r>
            <a:endParaRPr lang="en-US" sz="2000" b="1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58599"/>
            <a:ext cx="4429125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13234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Виключення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371950"/>
            <a:ext cx="2286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94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2332"/>
            <a:ext cx="8229600" cy="713234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Виключення: клас </a:t>
            </a:r>
            <a:r>
              <a:rPr lang="en-US" b="1">
                <a:solidFill>
                  <a:schemeClr val="accent1"/>
                </a:solidFill>
              </a:rPr>
              <a:t>Exception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7654"/>
            <a:ext cx="55816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76288"/>
            <a:ext cx="2948358" cy="3899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99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2332"/>
            <a:ext cx="8229600" cy="713234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Робота з рядками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617062"/>
            <a:ext cx="653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https://www.php.net/manual/ru/ref.strings.php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050290"/>
            <a:ext cx="653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/>
              <a:t>Функції для роботи з текстами в </a:t>
            </a:r>
            <a:r>
              <a:rPr lang="uk-UA" b="1">
                <a:solidFill>
                  <a:schemeClr val="accent2"/>
                </a:solidFill>
              </a:rPr>
              <a:t>однобайтному</a:t>
            </a:r>
            <a:r>
              <a:rPr lang="uk-UA">
                <a:solidFill>
                  <a:schemeClr val="accent2"/>
                </a:solidFill>
              </a:rPr>
              <a:t> </a:t>
            </a:r>
            <a:r>
              <a:rPr lang="uk-UA"/>
              <a:t>кодуванні (</a:t>
            </a:r>
            <a:r>
              <a:rPr lang="en-US"/>
              <a:t>ASCII</a:t>
            </a:r>
            <a:r>
              <a:rPr lang="uk-UA"/>
              <a:t>)</a:t>
            </a: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536785" y="2994506"/>
            <a:ext cx="653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https://www.php.net/manual/ru/ref.mbstring.php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36784" y="2427734"/>
            <a:ext cx="7275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/>
              <a:t>Функції для роботи з текстами в </a:t>
            </a:r>
            <a:r>
              <a:rPr lang="uk-UA" b="1">
                <a:solidFill>
                  <a:schemeClr val="accent2"/>
                </a:solidFill>
              </a:rPr>
              <a:t>багатобайтних</a:t>
            </a:r>
            <a:r>
              <a:rPr lang="uk-UA">
                <a:solidFill>
                  <a:schemeClr val="accent2"/>
                </a:solidFill>
              </a:rPr>
              <a:t> </a:t>
            </a:r>
            <a:r>
              <a:rPr lang="uk-UA"/>
              <a:t>кодуваннях</a:t>
            </a:r>
            <a:r>
              <a:rPr lang="en-US"/>
              <a:t> (UTF-8)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3694261"/>
            <a:ext cx="7003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>
                <a:solidFill>
                  <a:schemeClr val="accent2"/>
                </a:solidFill>
              </a:rPr>
              <a:t>Ніколи не включайте опцію mbstring.func_overload</a:t>
            </a:r>
            <a:endParaRPr lang="en-US" sz="2400" b="1">
              <a:solidFill>
                <a:schemeClr val="accent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7" y="4241620"/>
            <a:ext cx="9095087" cy="48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64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713234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Робота з рядками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699542"/>
            <a:ext cx="5044693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573431" y="4855832"/>
            <a:ext cx="44745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/>
              <a:t>https://github.com/codedokode/pasta/blob/master/php/strings-utf8.md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652120" y="693575"/>
            <a:ext cx="17281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>
                <a:solidFill>
                  <a:schemeClr val="accent1"/>
                </a:solidFill>
              </a:rPr>
              <a:t>Не підтримують </a:t>
            </a:r>
            <a:r>
              <a:rPr lang="en-US" sz="1200" b="1">
                <a:solidFill>
                  <a:schemeClr val="accent1"/>
                </a:solidFill>
              </a:rPr>
              <a:t>utf-8</a:t>
            </a:r>
            <a:r>
              <a:rPr lang="ru-RU" sz="1200" b="1">
                <a:solidFill>
                  <a:schemeClr val="accent1"/>
                </a:solidFill>
              </a:rPr>
              <a:t>:</a:t>
            </a:r>
          </a:p>
          <a:p>
            <a:r>
              <a:rPr lang="uk-UA" sz="1200"/>
              <a:t> </a:t>
            </a:r>
            <a:r>
              <a:rPr lang="en-US" sz="1200"/>
              <a:t>chunk_split</a:t>
            </a:r>
            <a:endParaRPr lang="uk-UA" sz="1200"/>
          </a:p>
          <a:p>
            <a:r>
              <a:rPr lang="en-US" sz="1200"/>
              <a:t> count_chars</a:t>
            </a:r>
            <a:endParaRPr lang="uk-UA" sz="1200"/>
          </a:p>
          <a:p>
            <a:r>
              <a:rPr lang="en-US" sz="1200"/>
              <a:t> levenshtein</a:t>
            </a:r>
            <a:endParaRPr lang="uk-UA" sz="1200"/>
          </a:p>
          <a:p>
            <a:r>
              <a:rPr lang="en-US" sz="1200"/>
              <a:t> similar_text</a:t>
            </a:r>
            <a:endParaRPr lang="uk-UA" sz="1200"/>
          </a:p>
          <a:p>
            <a:r>
              <a:rPr lang="en-US" sz="1200"/>
              <a:t> str_ireplace</a:t>
            </a:r>
            <a:endParaRPr lang="uk-UA" sz="1200"/>
          </a:p>
          <a:p>
            <a:r>
              <a:rPr lang="en-US" sz="1200"/>
              <a:t> stripos</a:t>
            </a:r>
            <a:endParaRPr lang="uk-UA" sz="1200"/>
          </a:p>
          <a:p>
            <a:r>
              <a:rPr lang="en-US" sz="1200"/>
              <a:t> str_split</a:t>
            </a:r>
            <a:endParaRPr lang="uk-UA" sz="1200"/>
          </a:p>
          <a:p>
            <a:r>
              <a:rPr lang="en-US" sz="1200"/>
              <a:t> str_word_count</a:t>
            </a:r>
            <a:endParaRPr lang="uk-UA" sz="1200"/>
          </a:p>
          <a:p>
            <a:r>
              <a:rPr lang="en-US" sz="1200"/>
              <a:t> strchr</a:t>
            </a:r>
            <a:endParaRPr lang="uk-UA" sz="1200"/>
          </a:p>
          <a:p>
            <a:r>
              <a:rPr lang="en-US" sz="1200"/>
              <a:t> strcspn</a:t>
            </a:r>
            <a:endParaRPr lang="uk-UA" sz="1200"/>
          </a:p>
          <a:p>
            <a:r>
              <a:rPr lang="en-US" sz="1200"/>
              <a:t> stristr</a:t>
            </a:r>
            <a:endParaRPr lang="uk-UA" sz="1200"/>
          </a:p>
          <a:p>
            <a:r>
              <a:rPr lang="en-US" sz="1200"/>
              <a:t> strnatcasecmp</a:t>
            </a:r>
            <a:endParaRPr lang="uk-UA" sz="1200"/>
          </a:p>
          <a:p>
            <a:r>
              <a:rPr lang="en-US" sz="1200"/>
              <a:t> strnatcmp</a:t>
            </a:r>
            <a:endParaRPr lang="uk-UA" sz="1200"/>
          </a:p>
          <a:p>
            <a:r>
              <a:rPr lang="en-US" sz="1200"/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948264" y="693575"/>
            <a:ext cx="1584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1200"/>
          </a:p>
          <a:p>
            <a:r>
              <a:rPr lang="en-US" sz="1200"/>
              <a:t>strncasecmp</a:t>
            </a:r>
            <a:endParaRPr lang="uk-UA" sz="1200"/>
          </a:p>
          <a:p>
            <a:r>
              <a:rPr lang="en-US" sz="1200"/>
              <a:t> strncmp</a:t>
            </a:r>
            <a:endParaRPr lang="uk-UA" sz="1200"/>
          </a:p>
          <a:p>
            <a:r>
              <a:rPr lang="en-US" sz="1200"/>
              <a:t> strpbrk</a:t>
            </a:r>
            <a:endParaRPr lang="uk-UA" sz="1200"/>
          </a:p>
          <a:p>
            <a:r>
              <a:rPr lang="en-US" sz="1200"/>
              <a:t> strrchr</a:t>
            </a:r>
            <a:endParaRPr lang="uk-UA" sz="1200"/>
          </a:p>
          <a:p>
            <a:r>
              <a:rPr lang="en-US" sz="1200"/>
              <a:t> strripos</a:t>
            </a:r>
            <a:endParaRPr lang="uk-UA" sz="1200"/>
          </a:p>
          <a:p>
            <a:r>
              <a:rPr lang="en-US" sz="1200"/>
              <a:t> strspn</a:t>
            </a:r>
            <a:endParaRPr lang="uk-UA" sz="1200"/>
          </a:p>
          <a:p>
            <a:r>
              <a:rPr lang="en-US" sz="1200"/>
              <a:t> strstr</a:t>
            </a:r>
            <a:endParaRPr lang="uk-UA" sz="1200"/>
          </a:p>
          <a:p>
            <a:r>
              <a:rPr lang="en-US" sz="1200"/>
              <a:t> strtok</a:t>
            </a:r>
            <a:endParaRPr lang="uk-UA" sz="1200"/>
          </a:p>
          <a:p>
            <a:r>
              <a:rPr lang="en-US" sz="1200"/>
              <a:t> substr_compare</a:t>
            </a:r>
            <a:endParaRPr lang="uk-UA" sz="1200"/>
          </a:p>
          <a:p>
            <a:r>
              <a:rPr lang="en-US" sz="1200"/>
              <a:t> substr_count</a:t>
            </a:r>
            <a:endParaRPr lang="uk-UA" sz="1200"/>
          </a:p>
          <a:p>
            <a:r>
              <a:rPr lang="en-US" sz="1200"/>
              <a:t> substr_replace</a:t>
            </a:r>
            <a:endParaRPr lang="uk-UA" sz="1200"/>
          </a:p>
          <a:p>
            <a:r>
              <a:rPr lang="en-US" sz="1200"/>
              <a:t> wordwrap.</a:t>
            </a:r>
          </a:p>
          <a:p>
            <a:endParaRPr lang="uk-UA" sz="1200"/>
          </a:p>
          <a:p>
            <a:endParaRPr lang="en-US" sz="1200"/>
          </a:p>
        </p:txBody>
      </p:sp>
      <p:sp>
        <p:nvSpPr>
          <p:cNvPr id="10" name="Прямоугольник 9"/>
          <p:cNvSpPr/>
          <p:nvPr/>
        </p:nvSpPr>
        <p:spPr>
          <a:xfrm>
            <a:off x="5652120" y="3323581"/>
            <a:ext cx="2088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>
                <a:solidFill>
                  <a:schemeClr val="accent1"/>
                </a:solidFill>
              </a:rPr>
              <a:t>Коректно працюють з </a:t>
            </a:r>
            <a:r>
              <a:rPr lang="en-US" sz="1200" b="1">
                <a:solidFill>
                  <a:schemeClr val="accent1"/>
                </a:solidFill>
              </a:rPr>
              <a:t>utf-8: </a:t>
            </a:r>
            <a:endParaRPr lang="uk-UA" sz="1200" b="1">
              <a:solidFill>
                <a:schemeClr val="accent1"/>
              </a:solidFill>
            </a:endParaRPr>
          </a:p>
          <a:p>
            <a:r>
              <a:rPr lang="uk-UA" sz="1200"/>
              <a:t> </a:t>
            </a:r>
            <a:r>
              <a:rPr lang="en-US" sz="1200"/>
              <a:t>addslashes</a:t>
            </a:r>
            <a:endParaRPr lang="uk-UA" sz="1200"/>
          </a:p>
          <a:p>
            <a:r>
              <a:rPr lang="en-US" sz="1200"/>
              <a:t> stripslashes</a:t>
            </a:r>
            <a:endParaRPr lang="uk-UA" sz="1200"/>
          </a:p>
          <a:p>
            <a:r>
              <a:rPr lang="en-US" sz="1200"/>
              <a:t> explode</a:t>
            </a:r>
            <a:endParaRPr lang="uk-UA" sz="1200"/>
          </a:p>
          <a:p>
            <a:r>
              <a:rPr lang="en-US" sz="1200"/>
              <a:t> implode</a:t>
            </a:r>
            <a:endParaRPr lang="uk-UA" sz="1200"/>
          </a:p>
          <a:p>
            <a:r>
              <a:rPr lang="en-US" sz="1200"/>
              <a:t> htmlspecialchars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020272" y="3346995"/>
            <a:ext cx="20162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1200"/>
          </a:p>
          <a:p>
            <a:r>
              <a:rPr lang="en-US" sz="1200"/>
              <a:t>nl2br</a:t>
            </a:r>
            <a:endParaRPr lang="uk-UA" sz="1200"/>
          </a:p>
          <a:p>
            <a:r>
              <a:rPr lang="en-US" sz="1200"/>
              <a:t> number_format</a:t>
            </a:r>
            <a:endParaRPr lang="uk-UA" sz="1200"/>
          </a:p>
          <a:p>
            <a:r>
              <a:rPr lang="en-US" sz="1200"/>
              <a:t> str_repeat</a:t>
            </a:r>
            <a:endParaRPr lang="uk-UA" sz="1200"/>
          </a:p>
          <a:p>
            <a:r>
              <a:rPr lang="en-US" sz="1200"/>
              <a:t> strtr </a:t>
            </a:r>
            <a:r>
              <a:rPr lang="uk-UA" sz="1200"/>
              <a:t>(</a:t>
            </a:r>
            <a:r>
              <a:rPr lang="ru-RU" sz="1200"/>
              <a:t>при використанні з 2 аргументами (з масивом, а не з рядками)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3639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713234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Робота з масивами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34933" y="699542"/>
            <a:ext cx="4545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https://www.php.net/manual/ru/ref.array.php</a:t>
            </a:r>
          </a:p>
        </p:txBody>
      </p:sp>
    </p:spTree>
    <p:extLst>
      <p:ext uri="{BB962C8B-B14F-4D97-AF65-F5344CB8AC3E}">
        <p14:creationId xmlns:p14="http://schemas.microsoft.com/office/powerpoint/2010/main" val="70808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713234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Робота з файлами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03648" y="771550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https://www.php.net/manual/ru/ref.filesystem.php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31590"/>
            <a:ext cx="40957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918" y="1369094"/>
            <a:ext cx="4856586" cy="343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7504" y="2787774"/>
            <a:ext cx="403244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200" dirty="0"/>
              <a:t>Системи сімейства </a:t>
            </a:r>
            <a:r>
              <a:rPr lang="uk-UA" sz="1200" dirty="0" err="1"/>
              <a:t>Unix</a:t>
            </a:r>
            <a:r>
              <a:rPr lang="uk-UA" sz="1200"/>
              <a:t> використовують \n як символ кінця рядка, системи сімейства Windows використовують \r\n і системи сімейства Macintosh використовують \r як символ кінця рядка.</a:t>
            </a:r>
            <a:br>
              <a:rPr lang="uk-UA" sz="1200"/>
            </a:br>
            <a:r>
              <a:rPr lang="uk-UA" sz="1200" dirty="0"/>
              <a:t>Windows пропонує прапор режиму текстовій трансляції ( 't'), який автоматично переведе \n в \r\n під час роботи з файлом. І навпаки - можна використовувати 'b', щоб примусово включити бінарний режим, в якому ваші дані не будуть перетворюватися. Для цього вкажіть 'b' або 't' останньою буквою параметра </a:t>
            </a:r>
            <a:r>
              <a:rPr lang="uk-UA" sz="1200" b="1" dirty="0" err="1">
                <a:solidFill>
                  <a:schemeClr val="accent1"/>
                </a:solidFill>
              </a:rPr>
              <a:t>mode</a:t>
            </a:r>
            <a:r>
              <a:rPr lang="uk-UA" sz="1200" dirty="0"/>
              <a:t>.</a:t>
            </a:r>
            <a:br>
              <a:rPr lang="uk-UA" sz="1200" dirty="0"/>
            </a:br>
            <a:r>
              <a:rPr lang="uk-UA" sz="1200" dirty="0"/>
              <a:t>Прапором трансляції за замовчуванням є 'b'.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07248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528</Words>
  <Application>Microsoft Office PowerPoint</Application>
  <PresentationFormat>Екран (16:9)</PresentationFormat>
  <Paragraphs>67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PHP Заняття 3</vt:lpstr>
      <vt:lpstr>Виключення</vt:lpstr>
      <vt:lpstr>Виключення</vt:lpstr>
      <vt:lpstr>Виключення</vt:lpstr>
      <vt:lpstr>Виключення: клас Exception</vt:lpstr>
      <vt:lpstr>Робота з рядками</vt:lpstr>
      <vt:lpstr>Робота з рядками</vt:lpstr>
      <vt:lpstr>Робота з масивами</vt:lpstr>
      <vt:lpstr>Робота з файлами</vt:lpstr>
      <vt:lpstr>Робота з формами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Заняття 2</dc:title>
  <dc:creator>Dimitry</dc:creator>
  <cp:lastModifiedBy>Максим Гонтар</cp:lastModifiedBy>
  <cp:revision>42</cp:revision>
  <dcterms:created xsi:type="dcterms:W3CDTF">2020-08-06T13:32:04Z</dcterms:created>
  <dcterms:modified xsi:type="dcterms:W3CDTF">2020-09-22T17:02:54Z</dcterms:modified>
</cp:coreProperties>
</file>