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2" r:id="rId6"/>
    <p:sldId id="263" r:id="rId7"/>
    <p:sldId id="264"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241D4-7945-4C23-9BEF-FAC24C686246}" v="6" dt="2020-09-24T15:00:05.38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62" d="100"/>
          <a:sy n="162" d="100"/>
        </p:scale>
        <p:origin x="144"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ксим Гонтар" userId="fd74f681d6771467" providerId="LiveId" clId="{3AC241D4-7945-4C23-9BEF-FAC24C686246}"/>
    <pc:docChg chg="delSld modSld modShowInfo">
      <pc:chgData name="Максим Гонтар" userId="fd74f681d6771467" providerId="LiveId" clId="{3AC241D4-7945-4C23-9BEF-FAC24C686246}" dt="2020-09-24T16:09:29.617" v="33" actId="20577"/>
      <pc:docMkLst>
        <pc:docMk/>
      </pc:docMkLst>
      <pc:sldChg chg="modSp mod">
        <pc:chgData name="Максим Гонтар" userId="fd74f681d6771467" providerId="LiveId" clId="{3AC241D4-7945-4C23-9BEF-FAC24C686246}" dt="2020-09-24T14:59:18.680" v="12" actId="790"/>
        <pc:sldMkLst>
          <pc:docMk/>
          <pc:sldMk cId="925012537" sldId="257"/>
        </pc:sldMkLst>
        <pc:spChg chg="mod">
          <ac:chgData name="Максим Гонтар" userId="fd74f681d6771467" providerId="LiveId" clId="{3AC241D4-7945-4C23-9BEF-FAC24C686246}" dt="2020-09-24T14:59:18.680" v="12" actId="790"/>
          <ac:spMkLst>
            <pc:docMk/>
            <pc:sldMk cId="925012537" sldId="257"/>
            <ac:spMk id="5" creationId="{00000000-0000-0000-0000-000000000000}"/>
          </ac:spMkLst>
        </pc:spChg>
        <pc:spChg chg="mod">
          <ac:chgData name="Максим Гонтар" userId="fd74f681d6771467" providerId="LiveId" clId="{3AC241D4-7945-4C23-9BEF-FAC24C686246}" dt="2020-09-24T14:59:09.775" v="11" actId="790"/>
          <ac:spMkLst>
            <pc:docMk/>
            <pc:sldMk cId="925012537" sldId="257"/>
            <ac:spMk id="7" creationId="{00000000-0000-0000-0000-000000000000}"/>
          </ac:spMkLst>
        </pc:spChg>
      </pc:sldChg>
      <pc:sldChg chg="modSp mod">
        <pc:chgData name="Максим Гонтар" userId="fd74f681d6771467" providerId="LiveId" clId="{3AC241D4-7945-4C23-9BEF-FAC24C686246}" dt="2020-09-24T16:09:29.617" v="33" actId="20577"/>
        <pc:sldMkLst>
          <pc:docMk/>
          <pc:sldMk cId="742563215" sldId="258"/>
        </pc:sldMkLst>
        <pc:spChg chg="mod">
          <ac:chgData name="Максим Гонтар" userId="fd74f681d6771467" providerId="LiveId" clId="{3AC241D4-7945-4C23-9BEF-FAC24C686246}" dt="2020-09-24T16:09:29.617" v="33" actId="20577"/>
          <ac:spMkLst>
            <pc:docMk/>
            <pc:sldMk cId="742563215" sldId="258"/>
            <ac:spMk id="2" creationId="{00000000-0000-0000-0000-000000000000}"/>
          </ac:spMkLst>
        </pc:spChg>
      </pc:sldChg>
      <pc:sldChg chg="modSp mod">
        <pc:chgData name="Максим Гонтар" userId="fd74f681d6771467" providerId="LiveId" clId="{3AC241D4-7945-4C23-9BEF-FAC24C686246}" dt="2020-09-24T15:03:16.911" v="23" actId="790"/>
        <pc:sldMkLst>
          <pc:docMk/>
          <pc:sldMk cId="2264334797" sldId="259"/>
        </pc:sldMkLst>
        <pc:spChg chg="mod">
          <ac:chgData name="Максим Гонтар" userId="fd74f681d6771467" providerId="LiveId" clId="{3AC241D4-7945-4C23-9BEF-FAC24C686246}" dt="2020-09-24T15:03:16.911" v="23" actId="790"/>
          <ac:spMkLst>
            <pc:docMk/>
            <pc:sldMk cId="2264334797" sldId="259"/>
            <ac:spMk id="5" creationId="{00000000-0000-0000-0000-000000000000}"/>
          </ac:spMkLst>
        </pc:spChg>
      </pc:sldChg>
      <pc:sldChg chg="del">
        <pc:chgData name="Максим Гонтар" userId="fd74f681d6771467" providerId="LiveId" clId="{3AC241D4-7945-4C23-9BEF-FAC24C686246}" dt="2020-09-24T15:03:32.715" v="24" actId="2696"/>
        <pc:sldMkLst>
          <pc:docMk/>
          <pc:sldMk cId="1859724516" sldId="260"/>
        </pc:sldMkLst>
      </pc:sldChg>
      <pc:sldChg chg="modSp mod">
        <pc:chgData name="Максим Гонтар" userId="fd74f681d6771467" providerId="LiveId" clId="{3AC241D4-7945-4C23-9BEF-FAC24C686246}" dt="2020-09-24T15:04:50.990" v="28" actId="123"/>
        <pc:sldMkLst>
          <pc:docMk/>
          <pc:sldMk cId="2109088601" sldId="261"/>
        </pc:sldMkLst>
        <pc:spChg chg="mod">
          <ac:chgData name="Максим Гонтар" userId="fd74f681d6771467" providerId="LiveId" clId="{3AC241D4-7945-4C23-9BEF-FAC24C686246}" dt="2020-09-24T15:04:38.241" v="26" actId="790"/>
          <ac:spMkLst>
            <pc:docMk/>
            <pc:sldMk cId="2109088601" sldId="261"/>
            <ac:spMk id="2" creationId="{00000000-0000-0000-0000-000000000000}"/>
          </ac:spMkLst>
        </pc:spChg>
        <pc:spChg chg="mod">
          <ac:chgData name="Максим Гонтар" userId="fd74f681d6771467" providerId="LiveId" clId="{3AC241D4-7945-4C23-9BEF-FAC24C686246}" dt="2020-09-24T15:04:50.990" v="28" actId="123"/>
          <ac:spMkLst>
            <pc:docMk/>
            <pc:sldMk cId="2109088601" sldId="261"/>
            <ac:spMk id="5" creationId="{00000000-0000-0000-0000-000000000000}"/>
          </ac:spMkLst>
        </pc:spChg>
      </pc:sldChg>
    </pc:docChg>
  </pc:docChgLst>
  <pc:docChgLst>
    <pc:chgData name="Максим Гонтар" userId="fd74f681d6771467" providerId="LiveId" clId="{FB0E4846-E844-4BB1-B377-A8A25AD59CC2}"/>
    <pc:docChg chg="modSld">
      <pc:chgData name="Максим Гонтар" userId="fd74f681d6771467" providerId="LiveId" clId="{FB0E4846-E844-4BB1-B377-A8A25AD59CC2}" dt="2020-09-24T14:56:33.007" v="1" actId="20577"/>
      <pc:docMkLst>
        <pc:docMk/>
      </pc:docMkLst>
      <pc:sldChg chg="modSp mod">
        <pc:chgData name="Максим Гонтар" userId="fd74f681d6771467" providerId="LiveId" clId="{FB0E4846-E844-4BB1-B377-A8A25AD59CC2}" dt="2020-09-24T14:56:33.007" v="1" actId="20577"/>
        <pc:sldMkLst>
          <pc:docMk/>
          <pc:sldMk cId="742563215" sldId="258"/>
        </pc:sldMkLst>
        <pc:spChg chg="mod">
          <ac:chgData name="Максим Гонтар" userId="fd74f681d6771467" providerId="LiveId" clId="{FB0E4846-E844-4BB1-B377-A8A25AD59CC2}" dt="2020-09-24T14:56:33.007" v="1" actId="20577"/>
          <ac:spMkLst>
            <pc:docMk/>
            <pc:sldMk cId="742563215" sldId="25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1027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266928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154781"/>
            <a:ext cx="2057400" cy="329088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154781"/>
            <a:ext cx="6019800" cy="329088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296585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37123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253098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B28E75E6-915B-453F-9769-A6485FD18E4E}" type="datetimeFigureOut">
              <a:rPr lang="en-US" smtClean="0"/>
              <a:t>9/24/2020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3737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B28E75E6-915B-453F-9769-A6485FD18E4E}" type="datetimeFigureOut">
              <a:rPr lang="en-US" smtClean="0"/>
              <a:t>9/24/2020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315993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B28E75E6-915B-453F-9769-A6485FD18E4E}" type="datetimeFigureOut">
              <a:rPr lang="en-US" smtClean="0"/>
              <a:t>9/24/2020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17242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28E75E6-915B-453F-9769-A6485FD18E4E}" type="datetimeFigureOut">
              <a:rPr lang="en-US" smtClean="0"/>
              <a:t>9/24/2020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31092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endParaRPr lang="en-US"/>
          </a:p>
        </p:txBody>
      </p:sp>
      <p:sp>
        <p:nvSpPr>
          <p:cNvPr id="3" name="Объект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28E75E6-915B-453F-9769-A6485FD18E4E}" type="datetimeFigureOut">
              <a:rPr lang="en-US" smtClean="0"/>
              <a:t>9/24/2020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233428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28E75E6-915B-453F-9769-A6485FD18E4E}" type="datetimeFigureOut">
              <a:rPr lang="en-US" smtClean="0"/>
              <a:t>9/24/2020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4581816-516A-4142-B29C-6135253DE85F}" type="slidenum">
              <a:rPr lang="en-US" smtClean="0"/>
              <a:t>‹№›</a:t>
            </a:fld>
            <a:endParaRPr lang="en-US"/>
          </a:p>
        </p:txBody>
      </p:sp>
    </p:spTree>
    <p:extLst>
      <p:ext uri="{BB962C8B-B14F-4D97-AF65-F5344CB8AC3E}">
        <p14:creationId xmlns:p14="http://schemas.microsoft.com/office/powerpoint/2010/main" val="307995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8E75E6-915B-453F-9769-A6485FD18E4E}" type="datetimeFigureOut">
              <a:rPr lang="en-US" smtClean="0"/>
              <a:t>9/24/2020</a:t>
            </a:fld>
            <a:endParaRPr lang="en-US"/>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4581816-516A-4142-B29C-6135253DE85F}" type="slidenum">
              <a:rPr lang="en-US" smtClean="0"/>
              <a:t>‹№›</a:t>
            </a:fld>
            <a:endParaRPr lang="en-US"/>
          </a:p>
        </p:txBody>
      </p:sp>
    </p:spTree>
    <p:extLst>
      <p:ext uri="{BB962C8B-B14F-4D97-AF65-F5344CB8AC3E}">
        <p14:creationId xmlns:p14="http://schemas.microsoft.com/office/powerpoint/2010/main" val="199809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8"/>
            <a:ext cx="8229600" cy="4670027"/>
          </a:xfrm>
        </p:spPr>
        <p:txBody>
          <a:bodyPr/>
          <a:lstStyle/>
          <a:p>
            <a:r>
              <a:rPr lang="en-US" sz="7200" b="1"/>
              <a:t>SQL</a:t>
            </a:r>
            <a:br>
              <a:rPr lang="en-US" b="1" dirty="0"/>
            </a:br>
            <a:r>
              <a:rPr lang="uk-UA" b="1" dirty="0"/>
              <a:t>Заняття </a:t>
            </a:r>
            <a:r>
              <a:rPr lang="en-US" b="1" dirty="0"/>
              <a:t>4</a:t>
            </a:r>
          </a:p>
        </p:txBody>
      </p:sp>
    </p:spTree>
    <p:extLst>
      <p:ext uri="{BB962C8B-B14F-4D97-AF65-F5344CB8AC3E}">
        <p14:creationId xmlns:p14="http://schemas.microsoft.com/office/powerpoint/2010/main" val="74256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51470"/>
            <a:ext cx="6851104" cy="720080"/>
          </a:xfrm>
        </p:spPr>
        <p:txBody>
          <a:bodyPr>
            <a:normAutofit fontScale="90000"/>
          </a:bodyPr>
          <a:lstStyle/>
          <a:p>
            <a:r>
              <a:rPr lang="ru-RU" b="1" dirty="0">
                <a:solidFill>
                  <a:schemeClr val="accent1"/>
                </a:solidFill>
              </a:rPr>
              <a:t>Реляц</a:t>
            </a:r>
            <a:r>
              <a:rPr lang="uk-UA" b="1" dirty="0">
                <a:solidFill>
                  <a:schemeClr val="accent1"/>
                </a:solidFill>
              </a:rPr>
              <a:t>і</a:t>
            </a:r>
            <a:r>
              <a:rPr lang="ru-RU" b="1" dirty="0">
                <a:solidFill>
                  <a:schemeClr val="accent1"/>
                </a:solidFill>
              </a:rPr>
              <a:t>йні бази даних</a:t>
            </a:r>
            <a:endParaRPr lang="en-US" b="1" dirty="0">
              <a:solidFill>
                <a:schemeClr val="accent1"/>
              </a:solidFill>
            </a:endParaRPr>
          </a:p>
        </p:txBody>
      </p:sp>
      <p:sp>
        <p:nvSpPr>
          <p:cNvPr id="5" name="Прямоугольник 4"/>
          <p:cNvSpPr/>
          <p:nvPr/>
        </p:nvSpPr>
        <p:spPr>
          <a:xfrm>
            <a:off x="395536" y="1035482"/>
            <a:ext cx="8568951" cy="600164"/>
          </a:xfrm>
          <a:prstGeom prst="rect">
            <a:avLst/>
          </a:prstGeom>
        </p:spPr>
        <p:txBody>
          <a:bodyPr wrap="square">
            <a:spAutoFit/>
          </a:bodyPr>
          <a:lstStyle/>
          <a:p>
            <a:pPr>
              <a:spcBef>
                <a:spcPts val="600"/>
              </a:spcBef>
            </a:pPr>
            <a:r>
              <a:rPr lang="uk-UA" sz="1400" b="1" dirty="0">
                <a:solidFill>
                  <a:schemeClr val="accent1"/>
                </a:solidFill>
              </a:rPr>
              <a:t>MySQL (MariaDB)</a:t>
            </a:r>
            <a:r>
              <a:rPr lang="uk-UA" sz="1400" dirty="0">
                <a:solidFill>
                  <a:schemeClr val="accent1"/>
                </a:solidFill>
              </a:rPr>
              <a:t> </a:t>
            </a:r>
            <a:r>
              <a:rPr lang="uk-UA" sz="1400" dirty="0"/>
              <a:t>— вільна система керування реляційними базами даних. </a:t>
            </a:r>
          </a:p>
          <a:p>
            <a:pPr>
              <a:spcBef>
                <a:spcPts val="600"/>
              </a:spcBef>
            </a:pPr>
            <a:r>
              <a:rPr lang="uk-UA" sz="1400" b="1" dirty="0">
                <a:solidFill>
                  <a:schemeClr val="accent1"/>
                </a:solidFill>
              </a:rPr>
              <a:t>Реляційна база даних</a:t>
            </a:r>
            <a:r>
              <a:rPr lang="uk-UA" sz="1400" dirty="0"/>
              <a:t> — база даних, заснована на реляційній моделі даних.</a:t>
            </a:r>
          </a:p>
        </p:txBody>
      </p:sp>
      <p:sp>
        <p:nvSpPr>
          <p:cNvPr id="7" name="Прямоугольник 6"/>
          <p:cNvSpPr/>
          <p:nvPr/>
        </p:nvSpPr>
        <p:spPr>
          <a:xfrm>
            <a:off x="4860031" y="1741621"/>
            <a:ext cx="4104457" cy="3062377"/>
          </a:xfrm>
          <a:prstGeom prst="rect">
            <a:avLst/>
          </a:prstGeom>
        </p:spPr>
        <p:txBody>
          <a:bodyPr wrap="square">
            <a:spAutoFit/>
          </a:bodyPr>
          <a:lstStyle/>
          <a:p>
            <a:pPr>
              <a:spcBef>
                <a:spcPts val="600"/>
              </a:spcBef>
            </a:pPr>
            <a:r>
              <a:rPr lang="uk-UA" sz="1400" dirty="0"/>
              <a:t>Реляційна модель орієнтована на організацію у вигляді двовимірних таблиць. Кожна реляційна таблиця являє собою двовимірний масив і має такі властивості:</a:t>
            </a:r>
          </a:p>
          <a:p>
            <a:pPr marL="285750" indent="-285750">
              <a:spcBef>
                <a:spcPts val="600"/>
              </a:spcBef>
              <a:buFont typeface="Wingdings" pitchFamily="2" charset="2"/>
              <a:buChar char="Ø"/>
            </a:pPr>
            <a:r>
              <a:rPr lang="uk-UA" sz="1400" dirty="0"/>
              <a:t>кожний елемент таблиці — один елемент даних</a:t>
            </a:r>
          </a:p>
          <a:p>
            <a:pPr marL="285750" indent="-285750">
              <a:spcBef>
                <a:spcPts val="600"/>
              </a:spcBef>
              <a:buFont typeface="Wingdings" pitchFamily="2" charset="2"/>
              <a:buChar char="Ø"/>
            </a:pPr>
            <a:r>
              <a:rPr lang="uk-UA" sz="1400" dirty="0"/>
              <a:t>всі комірки в стовпці таблиці однорідні, тобто всі елементи в стовпці мають однаковий тип</a:t>
            </a:r>
          </a:p>
          <a:p>
            <a:pPr marL="285750" indent="-285750">
              <a:spcBef>
                <a:spcPts val="600"/>
              </a:spcBef>
              <a:buFont typeface="Wingdings" pitchFamily="2" charset="2"/>
              <a:buChar char="Ø"/>
            </a:pPr>
            <a:r>
              <a:rPr lang="uk-UA" sz="1400" dirty="0"/>
              <a:t>кожний стовпець має унікальне ім'я</a:t>
            </a:r>
          </a:p>
          <a:p>
            <a:pPr marL="285750" indent="-285750">
              <a:spcBef>
                <a:spcPts val="600"/>
              </a:spcBef>
              <a:buFont typeface="Wingdings" pitchFamily="2" charset="2"/>
              <a:buChar char="Ø"/>
            </a:pPr>
            <a:r>
              <a:rPr lang="uk-UA" sz="1400" dirty="0"/>
              <a:t>однакові рядки в таблиці відсутні</a:t>
            </a:r>
          </a:p>
          <a:p>
            <a:pPr marL="285750" indent="-285750">
              <a:spcBef>
                <a:spcPts val="600"/>
              </a:spcBef>
              <a:buFont typeface="Wingdings" pitchFamily="2" charset="2"/>
              <a:buChar char="Ø"/>
            </a:pPr>
            <a:r>
              <a:rPr lang="uk-UA" sz="1400" dirty="0"/>
              <a:t>порядок наступності рядків і стовпців може бути довільним</a:t>
            </a:r>
          </a:p>
        </p:txBody>
      </p:sp>
      <p:pic>
        <p:nvPicPr>
          <p:cNvPr id="3" name="Picture 4" descr="Relational model concepts ua.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12750"/>
            <a:ext cx="4608512" cy="21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1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51470"/>
            <a:ext cx="6851104" cy="720080"/>
          </a:xfrm>
        </p:spPr>
        <p:txBody>
          <a:bodyPr>
            <a:normAutofit fontScale="90000"/>
          </a:bodyPr>
          <a:lstStyle/>
          <a:p>
            <a:r>
              <a:rPr lang="en-US" b="1" dirty="0">
                <a:solidFill>
                  <a:schemeClr val="accent1"/>
                </a:solidFill>
              </a:rPr>
              <a:t>SQL</a:t>
            </a:r>
          </a:p>
        </p:txBody>
      </p:sp>
      <p:sp>
        <p:nvSpPr>
          <p:cNvPr id="5" name="Прямоугольник 4"/>
          <p:cNvSpPr/>
          <p:nvPr/>
        </p:nvSpPr>
        <p:spPr>
          <a:xfrm>
            <a:off x="395536" y="771550"/>
            <a:ext cx="8568951" cy="4093428"/>
          </a:xfrm>
          <a:prstGeom prst="rect">
            <a:avLst/>
          </a:prstGeom>
        </p:spPr>
        <p:txBody>
          <a:bodyPr wrap="square">
            <a:spAutoFit/>
          </a:bodyPr>
          <a:lstStyle/>
          <a:p>
            <a:pPr algn="just">
              <a:spcBef>
                <a:spcPts val="600"/>
              </a:spcBef>
            </a:pPr>
            <a:r>
              <a:rPr lang="uk-UA" sz="1600" b="1" dirty="0">
                <a:solidFill>
                  <a:schemeClr val="accent1"/>
                </a:solidFill>
              </a:rPr>
              <a:t>SQL</a:t>
            </a:r>
            <a:r>
              <a:rPr lang="uk-UA" sz="1600" dirty="0"/>
              <a:t> (</a:t>
            </a:r>
            <a:r>
              <a:rPr lang="en-US" sz="1600" dirty="0"/>
              <a:t>Structured Query Language </a:t>
            </a:r>
            <a:r>
              <a:rPr lang="uk-UA" sz="1600" dirty="0"/>
              <a:t>— мова структурованих запитів) — декларативна мова програмування для взаємодії користувача з базами даних, що застосовується для формування запитів, оновлення і керування реляційними БД, створення схеми бази даних та її модифікації, системи контролю за доступом до бази даних.</a:t>
            </a:r>
          </a:p>
          <a:p>
            <a:pPr algn="just">
              <a:spcBef>
                <a:spcPts val="600"/>
              </a:spcBef>
            </a:pPr>
            <a:r>
              <a:rPr lang="uk-UA" sz="1600" dirty="0"/>
              <a:t>Сама по собі SQL не є ані системою керування базами даних, ані окремим програмним продуктом. На відміну від дійсних мов програмування (C або </a:t>
            </a:r>
            <a:r>
              <a:rPr lang="uk-UA" sz="1600" dirty="0" err="1"/>
              <a:t>Pascal</a:t>
            </a:r>
            <a:r>
              <a:rPr lang="uk-UA" sz="1600" dirty="0"/>
              <a:t>), SQL може формувати інтерактивні запити або, коли вбудована в прикладні програми, виступати як інструкції для керування даними. Окрім цього, стандарт SQL містить функції для визначення зміни, перевірки та захисту даних.</a:t>
            </a:r>
          </a:p>
          <a:p>
            <a:pPr algn="just">
              <a:spcBef>
                <a:spcPts val="600"/>
              </a:spcBef>
            </a:pPr>
            <a:r>
              <a:rPr lang="uk-UA" sz="1600" dirty="0"/>
              <a:t>SQL — це діалогова мова програмування для здійснення запиту і внесення змін до бази даних, а також керування базами даних.</a:t>
            </a:r>
          </a:p>
          <a:p>
            <a:pPr algn="just">
              <a:spcBef>
                <a:spcPts val="600"/>
              </a:spcBef>
            </a:pPr>
            <a:r>
              <a:rPr lang="uk-UA" sz="1600" dirty="0"/>
              <a:t>Багато баз даних підтримує SQL з розширеннями до стандартної мови.</a:t>
            </a:r>
          </a:p>
          <a:p>
            <a:pPr algn="just">
              <a:spcBef>
                <a:spcPts val="600"/>
              </a:spcBef>
            </a:pPr>
            <a:r>
              <a:rPr lang="uk-UA" sz="1600" dirty="0"/>
              <a:t>Ядро SQL формує командна мова, яка дозволяє здійснювати пошук, вставку, оновлення і вилучення даних за допомогою використання системи керування і адміністративних функцій. SQL також включає CLI (</a:t>
            </a:r>
            <a:r>
              <a:rPr lang="en-US" sz="1600" dirty="0"/>
              <a:t>Call Level Interface</a:t>
            </a:r>
            <a:r>
              <a:rPr lang="uk-UA" sz="1600" dirty="0"/>
              <a:t>) для доступу і керування базами даних дистанційно. </a:t>
            </a:r>
          </a:p>
        </p:txBody>
      </p:sp>
    </p:spTree>
    <p:extLst>
      <p:ext uri="{BB962C8B-B14F-4D97-AF65-F5344CB8AC3E}">
        <p14:creationId xmlns:p14="http://schemas.microsoft.com/office/powerpoint/2010/main" val="226433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60551"/>
            <a:ext cx="6851104" cy="720080"/>
          </a:xfrm>
        </p:spPr>
        <p:txBody>
          <a:bodyPr>
            <a:normAutofit fontScale="90000"/>
          </a:bodyPr>
          <a:lstStyle/>
          <a:p>
            <a:r>
              <a:rPr lang="uk-UA" b="1" dirty="0">
                <a:solidFill>
                  <a:schemeClr val="accent1"/>
                </a:solidFill>
              </a:rPr>
              <a:t>Транзакції</a:t>
            </a:r>
          </a:p>
        </p:txBody>
      </p:sp>
      <p:sp>
        <p:nvSpPr>
          <p:cNvPr id="5" name="Прямоугольник 4"/>
          <p:cNvSpPr/>
          <p:nvPr/>
        </p:nvSpPr>
        <p:spPr>
          <a:xfrm>
            <a:off x="179512" y="771550"/>
            <a:ext cx="8856984" cy="4355038"/>
          </a:xfrm>
          <a:prstGeom prst="rect">
            <a:avLst/>
          </a:prstGeom>
        </p:spPr>
        <p:txBody>
          <a:bodyPr wrap="square">
            <a:spAutoFit/>
          </a:bodyPr>
          <a:lstStyle/>
          <a:p>
            <a:pPr algn="just">
              <a:spcBef>
                <a:spcPts val="600"/>
              </a:spcBef>
            </a:pPr>
            <a:r>
              <a:rPr lang="uk-UA" sz="1400" b="1" dirty="0" err="1">
                <a:solidFill>
                  <a:schemeClr val="accent1"/>
                </a:solidFill>
                <a:latin typeface="Calibri" pitchFamily="34" charset="0"/>
                <a:cs typeface="Calibri" pitchFamily="34" charset="0"/>
              </a:rPr>
              <a:t>Транза́кція</a:t>
            </a:r>
            <a:r>
              <a:rPr lang="uk-UA" sz="1400" dirty="0">
                <a:solidFill>
                  <a:schemeClr val="accent1"/>
                </a:solidFill>
                <a:latin typeface="Calibri" pitchFamily="34" charset="0"/>
                <a:cs typeface="Calibri" pitchFamily="34" charset="0"/>
              </a:rPr>
              <a:t> </a:t>
            </a:r>
            <a:r>
              <a:rPr lang="uk-UA" sz="1400" dirty="0">
                <a:latin typeface="Calibri" pitchFamily="34" charset="0"/>
                <a:cs typeface="Calibri" pitchFamily="34" charset="0"/>
              </a:rPr>
              <a:t>— група послідовних операцій з базою даних, яка є логічною одиницею роботи з даними. Транзакція може бути виконана або цілком і успішно, дотримуючись цілісності даних і незалежно від інших транзакцій, що йдуть паралельно, або не виконана зовсім, і тоді вона не може справити ніякого ефекту.</a:t>
            </a:r>
          </a:p>
          <a:p>
            <a:pPr algn="just">
              <a:spcBef>
                <a:spcPts val="600"/>
              </a:spcBef>
            </a:pPr>
            <a:r>
              <a:rPr lang="uk-UA" sz="1400" dirty="0">
                <a:latin typeface="Calibri" pitchFamily="34" charset="0"/>
                <a:cs typeface="Calibri" pitchFamily="34" charset="0"/>
              </a:rPr>
              <a:t>Одним з найбільш розповсюджених наборів вимог до транзакцій і </a:t>
            </a:r>
            <a:r>
              <a:rPr lang="uk-UA" sz="1400" dirty="0" err="1">
                <a:latin typeface="Calibri" pitchFamily="34" charset="0"/>
                <a:cs typeface="Calibri" pitchFamily="34" charset="0"/>
              </a:rPr>
              <a:t>транзакційних</a:t>
            </a:r>
            <a:r>
              <a:rPr lang="uk-UA" sz="1400" dirty="0">
                <a:latin typeface="Calibri" pitchFamily="34" charset="0"/>
                <a:cs typeface="Calibri" pitchFamily="34" charset="0"/>
              </a:rPr>
              <a:t> систем є набір </a:t>
            </a:r>
            <a:r>
              <a:rPr lang="uk-UA" sz="1400" b="1" dirty="0">
                <a:solidFill>
                  <a:schemeClr val="accent1"/>
                </a:solidFill>
                <a:latin typeface="Calibri" pitchFamily="34" charset="0"/>
                <a:cs typeface="Calibri" pitchFamily="34" charset="0"/>
              </a:rPr>
              <a:t>ACID</a:t>
            </a:r>
            <a:r>
              <a:rPr lang="uk-UA" sz="1400" dirty="0">
                <a:latin typeface="Calibri" pitchFamily="34" charset="0"/>
                <a:cs typeface="Calibri" pitchFamily="34" charset="0"/>
              </a:rPr>
              <a:t>:</a:t>
            </a:r>
          </a:p>
          <a:p>
            <a:pPr algn="just">
              <a:spcBef>
                <a:spcPts val="600"/>
              </a:spcBef>
            </a:pPr>
            <a:r>
              <a:rPr lang="uk-UA" sz="1400" b="1" dirty="0" err="1">
                <a:solidFill>
                  <a:schemeClr val="accent1"/>
                </a:solidFill>
                <a:latin typeface="Calibri" pitchFamily="34" charset="0"/>
                <a:cs typeface="Calibri" pitchFamily="34" charset="0"/>
              </a:rPr>
              <a:t>Atomicity</a:t>
            </a:r>
            <a:r>
              <a:rPr lang="uk-UA" sz="1400" b="1" dirty="0">
                <a:solidFill>
                  <a:schemeClr val="accent1"/>
                </a:solidFill>
                <a:latin typeface="Calibri" pitchFamily="34" charset="0"/>
                <a:cs typeface="Calibri" pitchFamily="34" charset="0"/>
              </a:rPr>
              <a:t> (</a:t>
            </a:r>
            <a:r>
              <a:rPr lang="uk-UA" sz="1400" b="1" dirty="0" err="1">
                <a:solidFill>
                  <a:schemeClr val="accent1"/>
                </a:solidFill>
                <a:latin typeface="Calibri" pitchFamily="34" charset="0"/>
                <a:cs typeface="Calibri" pitchFamily="34" charset="0"/>
              </a:rPr>
              <a:t>Атомарність</a:t>
            </a:r>
            <a:r>
              <a:rPr lang="uk-UA" sz="1400" b="1" dirty="0">
                <a:solidFill>
                  <a:schemeClr val="accent1"/>
                </a:solidFill>
                <a:latin typeface="Calibri" pitchFamily="34" charset="0"/>
                <a:cs typeface="Calibri" pitchFamily="34" charset="0"/>
              </a:rPr>
              <a:t>)</a:t>
            </a:r>
            <a:r>
              <a:rPr lang="uk-UA" sz="1400" dirty="0">
                <a:latin typeface="Calibri" pitchFamily="34" charset="0"/>
                <a:cs typeface="Calibri" pitchFamily="34" charset="0"/>
              </a:rPr>
              <a:t>: гарантує, що ніяка транзакція не буде зафіксована в системі частково. Будуть або виконані всі її складові операції, або не виконано жодної. Оскільки на практиці неможливо одночасно і атомарно виконати всю послідовність операцій усередині транзакції, вводиться поняття «</a:t>
            </a:r>
            <a:r>
              <a:rPr lang="uk-UA" sz="1400" b="1" dirty="0">
                <a:solidFill>
                  <a:schemeClr val="accent1"/>
                </a:solidFill>
                <a:latin typeface="Calibri" pitchFamily="34" charset="0"/>
                <a:cs typeface="Calibri" pitchFamily="34" charset="0"/>
              </a:rPr>
              <a:t>відкат</a:t>
            </a:r>
            <a:r>
              <a:rPr lang="uk-UA" sz="1400" dirty="0">
                <a:latin typeface="Calibri" pitchFamily="34" charset="0"/>
                <a:cs typeface="Calibri" pitchFamily="34" charset="0"/>
              </a:rPr>
              <a:t>» (</a:t>
            </a:r>
            <a:r>
              <a:rPr lang="uk-UA" sz="1400" b="1" dirty="0" err="1">
                <a:solidFill>
                  <a:schemeClr val="accent1"/>
                </a:solidFill>
                <a:latin typeface="Calibri" pitchFamily="34" charset="0"/>
                <a:cs typeface="Calibri" pitchFamily="34" charset="0"/>
              </a:rPr>
              <a:t>rollback</a:t>
            </a:r>
            <a:r>
              <a:rPr lang="uk-UA" sz="1400" dirty="0">
                <a:latin typeface="Calibri" pitchFamily="34" charset="0"/>
                <a:cs typeface="Calibri" pitchFamily="34" charset="0"/>
              </a:rPr>
              <a:t>): якщо транзакцію не вдається повністю завершити, результати всіх її до сих пір виконаних дій будуть відмінені, і система повернеться до стану на початок транзакції.</a:t>
            </a:r>
          </a:p>
          <a:p>
            <a:pPr algn="just">
              <a:spcBef>
                <a:spcPts val="600"/>
              </a:spcBef>
            </a:pPr>
            <a:r>
              <a:rPr lang="uk-UA" sz="1400" b="1" dirty="0" err="1">
                <a:solidFill>
                  <a:schemeClr val="accent1"/>
                </a:solidFill>
                <a:latin typeface="Calibri" pitchFamily="34" charset="0"/>
                <a:cs typeface="Calibri" pitchFamily="34" charset="0"/>
              </a:rPr>
              <a:t>Consistency</a:t>
            </a:r>
            <a:r>
              <a:rPr lang="uk-UA" sz="1400" b="1" dirty="0">
                <a:solidFill>
                  <a:schemeClr val="accent1"/>
                </a:solidFill>
                <a:latin typeface="Calibri" pitchFamily="34" charset="0"/>
                <a:cs typeface="Calibri" pitchFamily="34" charset="0"/>
              </a:rPr>
              <a:t> (Узгодженість)</a:t>
            </a:r>
            <a:r>
              <a:rPr lang="uk-UA" sz="1400" dirty="0">
                <a:latin typeface="Calibri" pitchFamily="34" charset="0"/>
                <a:cs typeface="Calibri" pitchFamily="34" charset="0"/>
              </a:rPr>
              <a:t>: система знаходиться в узгодженому стані до початку транзакції і повинна залишитись в узгодженому стані після завершення транзакції. Під час виконання транзакції узгодженість не потребується. </a:t>
            </a:r>
          </a:p>
          <a:p>
            <a:pPr algn="just">
              <a:spcBef>
                <a:spcPts val="600"/>
              </a:spcBef>
            </a:pPr>
            <a:r>
              <a:rPr lang="uk-UA" sz="1400" b="1" dirty="0" err="1">
                <a:solidFill>
                  <a:schemeClr val="accent1"/>
                </a:solidFill>
                <a:latin typeface="Calibri" pitchFamily="34" charset="0"/>
                <a:cs typeface="Calibri" pitchFamily="34" charset="0"/>
              </a:rPr>
              <a:t>Isolation</a:t>
            </a:r>
            <a:r>
              <a:rPr lang="uk-UA" sz="1400" b="1" dirty="0">
                <a:solidFill>
                  <a:schemeClr val="accent1"/>
                </a:solidFill>
                <a:latin typeface="Calibri" pitchFamily="34" charset="0"/>
                <a:cs typeface="Calibri" pitchFamily="34" charset="0"/>
              </a:rPr>
              <a:t> (Ізольованість)</a:t>
            </a:r>
            <a:r>
              <a:rPr lang="uk-UA" sz="1400" dirty="0">
                <a:latin typeface="Calibri" pitchFamily="34" charset="0"/>
                <a:cs typeface="Calibri" pitchFamily="34" charset="0"/>
              </a:rPr>
              <a:t>: під час виконання певної транзакції, транзакції, які відбуваються паралельно, не повинні впливати на її результат.</a:t>
            </a:r>
          </a:p>
          <a:p>
            <a:pPr algn="just">
              <a:spcBef>
                <a:spcPts val="600"/>
              </a:spcBef>
            </a:pPr>
            <a:r>
              <a:rPr lang="uk-UA" sz="1400" b="1" dirty="0" err="1">
                <a:solidFill>
                  <a:schemeClr val="accent1"/>
                </a:solidFill>
                <a:latin typeface="Calibri" pitchFamily="34" charset="0"/>
                <a:cs typeface="Calibri" pitchFamily="34" charset="0"/>
              </a:rPr>
              <a:t>Durability</a:t>
            </a:r>
            <a:r>
              <a:rPr lang="uk-UA" sz="1400" b="1" dirty="0">
                <a:solidFill>
                  <a:schemeClr val="accent1"/>
                </a:solidFill>
                <a:latin typeface="Calibri" pitchFamily="34" charset="0"/>
                <a:cs typeface="Calibri" pitchFamily="34" charset="0"/>
              </a:rPr>
              <a:t> (Надійність)</a:t>
            </a:r>
            <a:r>
              <a:rPr lang="uk-UA" sz="1400" dirty="0">
                <a:latin typeface="Calibri" pitchFamily="34" charset="0"/>
                <a:cs typeface="Calibri" pitchFamily="34" charset="0"/>
              </a:rPr>
              <a:t>: Незалежно від проблем на нижніх рівнях (знеструмлення системи чи </a:t>
            </a:r>
            <a:r>
              <a:rPr lang="uk-UA" sz="1400" dirty="0" err="1">
                <a:latin typeface="Calibri" pitchFamily="34" charset="0"/>
                <a:cs typeface="Calibri" pitchFamily="34" charset="0"/>
              </a:rPr>
              <a:t>збої</a:t>
            </a:r>
            <a:r>
              <a:rPr lang="uk-UA" sz="1400" dirty="0">
                <a:latin typeface="Calibri" pitchFamily="34" charset="0"/>
                <a:cs typeface="Calibri" pitchFamily="34" charset="0"/>
              </a:rPr>
              <a:t> в обладнанні), зміни, зроблені транзакцією, яка успішно завершена, повинні залишитись збереженими після повернення системи до роботи. Іншими словами, якщо користувач отримав підтвердження від системи, що транзакція виконана, він може бути впевнений, що зміни, які він зробив, не будуть відмінені через будь-який збій.</a:t>
            </a:r>
          </a:p>
        </p:txBody>
      </p:sp>
    </p:spTree>
    <p:extLst>
      <p:ext uri="{BB962C8B-B14F-4D97-AF65-F5344CB8AC3E}">
        <p14:creationId xmlns:p14="http://schemas.microsoft.com/office/powerpoint/2010/main" val="210908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95486"/>
            <a:ext cx="8496944" cy="1080120"/>
          </a:xfrm>
        </p:spPr>
        <p:txBody>
          <a:bodyPr>
            <a:normAutofit fontScale="90000"/>
          </a:bodyPr>
          <a:lstStyle/>
          <a:p>
            <a:r>
              <a:rPr lang="ru-RU" b="1">
                <a:solidFill>
                  <a:schemeClr val="accent1"/>
                </a:solidFill>
              </a:rPr>
              <a:t>Зв’язки (</a:t>
            </a:r>
            <a:r>
              <a:rPr lang="en-US" b="1">
                <a:solidFill>
                  <a:schemeClr val="accent1"/>
                </a:solidFill>
              </a:rPr>
              <a:t>Relations):</a:t>
            </a:r>
            <a:br>
              <a:rPr lang="en-US" b="1">
                <a:solidFill>
                  <a:schemeClr val="accent1"/>
                </a:solidFill>
              </a:rPr>
            </a:br>
            <a:r>
              <a:rPr lang="ru-RU" b="1">
                <a:solidFill>
                  <a:schemeClr val="accent1"/>
                </a:solidFill>
              </a:rPr>
              <a:t>один-до-одного (</a:t>
            </a:r>
            <a:r>
              <a:rPr lang="en-US" b="1">
                <a:solidFill>
                  <a:schemeClr val="accent1"/>
                </a:solidFill>
              </a:rPr>
              <a:t>one-to-one)</a:t>
            </a:r>
          </a:p>
        </p:txBody>
      </p:sp>
      <p:sp>
        <p:nvSpPr>
          <p:cNvPr id="3" name="AutoShape 2" descr="Image for post"/>
          <p:cNvSpPr>
            <a:spLocks noChangeAspect="1" noChangeArrowheads="1"/>
          </p:cNvSpPr>
          <p:nvPr/>
        </p:nvSpPr>
        <p:spPr bwMode="auto">
          <a:xfrm>
            <a:off x="155575" y="-1211263"/>
            <a:ext cx="3543300" cy="252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86" y="1707654"/>
            <a:ext cx="141732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560440"/>
            <a:ext cx="242697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descr="Image for po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707654"/>
            <a:ext cx="2026920" cy="1036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560440"/>
            <a:ext cx="242697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Image for po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3566155"/>
            <a:ext cx="2918460" cy="1036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1720989"/>
            <a:ext cx="141732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95486"/>
            <a:ext cx="8640960" cy="1080120"/>
          </a:xfrm>
        </p:spPr>
        <p:txBody>
          <a:bodyPr>
            <a:normAutofit fontScale="90000"/>
          </a:bodyPr>
          <a:lstStyle/>
          <a:p>
            <a:r>
              <a:rPr lang="ru-RU" b="1">
                <a:solidFill>
                  <a:schemeClr val="accent1"/>
                </a:solidFill>
              </a:rPr>
              <a:t>Зв’язки (</a:t>
            </a:r>
            <a:r>
              <a:rPr lang="en-US" b="1">
                <a:solidFill>
                  <a:schemeClr val="accent1"/>
                </a:solidFill>
              </a:rPr>
              <a:t>Relations):</a:t>
            </a:r>
            <a:br>
              <a:rPr lang="en-US" b="1">
                <a:solidFill>
                  <a:schemeClr val="accent1"/>
                </a:solidFill>
              </a:rPr>
            </a:br>
            <a:r>
              <a:rPr lang="ru-RU" b="1">
                <a:solidFill>
                  <a:schemeClr val="accent1"/>
                </a:solidFill>
              </a:rPr>
              <a:t>один-до-багатьох (</a:t>
            </a:r>
            <a:r>
              <a:rPr lang="en-US" b="1">
                <a:solidFill>
                  <a:schemeClr val="accent1"/>
                </a:solidFill>
              </a:rPr>
              <a:t>one-to-many)</a:t>
            </a:r>
          </a:p>
        </p:txBody>
      </p:sp>
      <p:sp>
        <p:nvSpPr>
          <p:cNvPr id="3" name="AutoShape 2" descr="Image for post"/>
          <p:cNvSpPr>
            <a:spLocks noChangeAspect="1" noChangeArrowheads="1"/>
          </p:cNvSpPr>
          <p:nvPr/>
        </p:nvSpPr>
        <p:spPr bwMode="auto">
          <a:xfrm>
            <a:off x="155575" y="-1211263"/>
            <a:ext cx="3543300" cy="252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64732"/>
            <a:ext cx="1771650" cy="12620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71018"/>
            <a:ext cx="2876550" cy="18049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075679"/>
            <a:ext cx="4014788" cy="1804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69" y="1489240"/>
            <a:ext cx="1771650" cy="126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6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95486"/>
            <a:ext cx="8640960" cy="1080120"/>
          </a:xfrm>
        </p:spPr>
        <p:txBody>
          <a:bodyPr>
            <a:normAutofit fontScale="90000"/>
          </a:bodyPr>
          <a:lstStyle/>
          <a:p>
            <a:r>
              <a:rPr lang="ru-RU" b="1">
                <a:solidFill>
                  <a:schemeClr val="accent1"/>
                </a:solidFill>
              </a:rPr>
              <a:t>Зв’язки (</a:t>
            </a:r>
            <a:r>
              <a:rPr lang="en-US" b="1">
                <a:solidFill>
                  <a:schemeClr val="accent1"/>
                </a:solidFill>
              </a:rPr>
              <a:t>Relations):</a:t>
            </a:r>
            <a:br>
              <a:rPr lang="en-US" b="1">
                <a:solidFill>
                  <a:schemeClr val="accent1"/>
                </a:solidFill>
              </a:rPr>
            </a:br>
            <a:r>
              <a:rPr lang="uk-UA" b="1">
                <a:solidFill>
                  <a:schemeClr val="accent1"/>
                </a:solidFill>
              </a:rPr>
              <a:t>багато</a:t>
            </a:r>
            <a:r>
              <a:rPr lang="ru-RU" b="1">
                <a:solidFill>
                  <a:schemeClr val="accent1"/>
                </a:solidFill>
              </a:rPr>
              <a:t>-до-багатьох (</a:t>
            </a:r>
            <a:r>
              <a:rPr lang="en-US" b="1">
                <a:solidFill>
                  <a:schemeClr val="accent1"/>
                </a:solidFill>
              </a:rPr>
              <a:t>many-to-many)</a:t>
            </a:r>
          </a:p>
        </p:txBody>
      </p:sp>
      <p:sp>
        <p:nvSpPr>
          <p:cNvPr id="3" name="AutoShape 2" descr="Image for post"/>
          <p:cNvSpPr>
            <a:spLocks noChangeAspect="1" noChangeArrowheads="1"/>
          </p:cNvSpPr>
          <p:nvPr/>
        </p:nvSpPr>
        <p:spPr bwMode="auto">
          <a:xfrm>
            <a:off x="155575" y="-1211263"/>
            <a:ext cx="3543300" cy="252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91630"/>
            <a:ext cx="4014788" cy="18049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446270"/>
            <a:ext cx="11144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42055"/>
            <a:ext cx="2066925" cy="357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46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583</Words>
  <Application>Microsoft Office PowerPoint</Application>
  <PresentationFormat>Екран (16:9)</PresentationFormat>
  <Paragraphs>26</Paragraphs>
  <Slides>7</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7</vt:i4>
      </vt:variant>
    </vt:vector>
  </HeadingPairs>
  <TitlesOfParts>
    <vt:vector size="11" baseType="lpstr">
      <vt:lpstr>Arial</vt:lpstr>
      <vt:lpstr>Calibri</vt:lpstr>
      <vt:lpstr>Wingdings</vt:lpstr>
      <vt:lpstr>Тема Office</vt:lpstr>
      <vt:lpstr>SQL Заняття 4</vt:lpstr>
      <vt:lpstr>Реляційні бази даних</vt:lpstr>
      <vt:lpstr>SQL</vt:lpstr>
      <vt:lpstr>Транзакції</vt:lpstr>
      <vt:lpstr>Зв’язки (Relations): один-до-одного (one-to-one)</vt:lpstr>
      <vt:lpstr>Зв’язки (Relations): один-до-багатьох (one-to-many)</vt:lpstr>
      <vt:lpstr>Зв’язки (Relations): багато-до-багатьох (many-to-many)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Заняття 2</dc:title>
  <dc:creator>Dimitry</dc:creator>
  <cp:lastModifiedBy>Максим Гонтар</cp:lastModifiedBy>
  <cp:revision>94</cp:revision>
  <dcterms:created xsi:type="dcterms:W3CDTF">2020-08-06T13:32:04Z</dcterms:created>
  <dcterms:modified xsi:type="dcterms:W3CDTF">2020-09-24T16:09:45Z</dcterms:modified>
</cp:coreProperties>
</file>