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2" r:id="rId6"/>
    <p:sldId id="263" r:id="rId7"/>
    <p:sldId id="265" r:id="rId8"/>
    <p:sldId id="266" r:id="rId9"/>
    <p:sldId id="267" r:id="rId10"/>
    <p:sldId id="269" r:id="rId11"/>
    <p:sldId id="268" r:id="rId12"/>
    <p:sldId id="271" r:id="rId13"/>
    <p:sldId id="272" r:id="rId14"/>
    <p:sldId id="273" r:id="rId15"/>
    <p:sldId id="276" r:id="rId16"/>
    <p:sldId id="277" r:id="rId17"/>
    <p:sldId id="278" r:id="rId18"/>
    <p:sldId id="261" r:id="rId19"/>
    <p:sldId id="279" r:id="rId20"/>
    <p:sldId id="264" r:id="rId21"/>
    <p:sldId id="280" r:id="rId22"/>
    <p:sldId id="281" r:id="rId23"/>
    <p:sldId id="282" r:id="rId24"/>
    <p:sldId id="270" r:id="rId25"/>
    <p:sldId id="283" r:id="rId26"/>
    <p:sldId id="284" r:id="rId27"/>
    <p:sldId id="285" r:id="rId28"/>
    <p:sldId id="286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5E7629-C678-4D31-8F19-09694CD01675}" v="1" dt="2020-10-01T15:10:54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2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Гонтар" userId="fd74f681d6771467" providerId="LiveId" clId="{F85E7629-C678-4D31-8F19-09694CD01675}"/>
    <pc:docChg chg="undo custSel addSld delSld modSld">
      <pc:chgData name="Максим Гонтар" userId="fd74f681d6771467" providerId="LiveId" clId="{F85E7629-C678-4D31-8F19-09694CD01675}" dt="2020-10-01T15:12:14.205" v="46" actId="20577"/>
      <pc:docMkLst>
        <pc:docMk/>
      </pc:docMkLst>
      <pc:sldChg chg="modSp mod">
        <pc:chgData name="Максим Гонтар" userId="fd74f681d6771467" providerId="LiveId" clId="{F85E7629-C678-4D31-8F19-09694CD01675}" dt="2020-10-01T15:12:14.205" v="46" actId="20577"/>
        <pc:sldMkLst>
          <pc:docMk/>
          <pc:sldMk cId="742563215" sldId="258"/>
        </pc:sldMkLst>
        <pc:spChg chg="mod">
          <ac:chgData name="Максим Гонтар" userId="fd74f681d6771467" providerId="LiveId" clId="{F85E7629-C678-4D31-8F19-09694CD01675}" dt="2020-10-01T15:12:14.205" v="46" actId="20577"/>
          <ac:spMkLst>
            <pc:docMk/>
            <pc:sldMk cId="742563215" sldId="258"/>
            <ac:spMk id="2" creationId="{00000000-0000-0000-0000-000000000000}"/>
          </ac:spMkLst>
        </pc:spChg>
      </pc:sldChg>
      <pc:sldChg chg="add del">
        <pc:chgData name="Максим Гонтар" userId="fd74f681d6771467" providerId="LiveId" clId="{F85E7629-C678-4D31-8F19-09694CD01675}" dt="2020-10-01T15:11:40.782" v="38" actId="2696"/>
        <pc:sldMkLst>
          <pc:docMk/>
          <pc:sldMk cId="2521362334" sldId="261"/>
        </pc:sldMkLst>
      </pc:sldChg>
      <pc:sldChg chg="del">
        <pc:chgData name="Максим Гонтар" userId="fd74f681d6771467" providerId="LiveId" clId="{F85E7629-C678-4D31-8F19-09694CD01675}" dt="2020-10-01T14:07:07.461" v="15" actId="2696"/>
        <pc:sldMkLst>
          <pc:docMk/>
          <pc:sldMk cId="3096350643" sldId="261"/>
        </pc:sldMkLst>
      </pc:sldChg>
      <pc:sldChg chg="modSp mod">
        <pc:chgData name="Максим Гонтар" userId="fd74f681d6771467" providerId="LiveId" clId="{F85E7629-C678-4D31-8F19-09694CD01675}" dt="2020-10-01T14:06:03.187" v="14"/>
        <pc:sldMkLst>
          <pc:docMk/>
          <pc:sldMk cId="10433381" sldId="262"/>
        </pc:sldMkLst>
        <pc:spChg chg="mod">
          <ac:chgData name="Максим Гонтар" userId="fd74f681d6771467" providerId="LiveId" clId="{F85E7629-C678-4D31-8F19-09694CD01675}" dt="2020-10-01T14:06:03.187" v="14"/>
          <ac:spMkLst>
            <pc:docMk/>
            <pc:sldMk cId="10433381" sldId="262"/>
            <ac:spMk id="2" creationId="{00000000-0000-0000-0000-000000000000}"/>
          </ac:spMkLst>
        </pc:spChg>
      </pc:sldChg>
      <pc:sldChg chg="add del">
        <pc:chgData name="Максим Гонтар" userId="fd74f681d6771467" providerId="LiveId" clId="{F85E7629-C678-4D31-8F19-09694CD01675}" dt="2020-10-01T15:11:40.782" v="38" actId="2696"/>
        <pc:sldMkLst>
          <pc:docMk/>
          <pc:sldMk cId="304853845" sldId="264"/>
        </pc:sldMkLst>
      </pc:sldChg>
      <pc:sldChg chg="del">
        <pc:chgData name="Максим Гонтар" userId="fd74f681d6771467" providerId="LiveId" clId="{F85E7629-C678-4D31-8F19-09694CD01675}" dt="2020-10-01T14:13:51.564" v="16" actId="2696"/>
        <pc:sldMkLst>
          <pc:docMk/>
          <pc:sldMk cId="1027048386" sldId="264"/>
        </pc:sldMkLst>
      </pc:sldChg>
      <pc:sldChg chg="modSp mod">
        <pc:chgData name="Максим Гонтар" userId="fd74f681d6771467" providerId="LiveId" clId="{F85E7629-C678-4D31-8F19-09694CD01675}" dt="2020-10-01T14:15:05.854" v="30" actId="20577"/>
        <pc:sldMkLst>
          <pc:docMk/>
          <pc:sldMk cId="1999082833" sldId="265"/>
        </pc:sldMkLst>
        <pc:spChg chg="mod">
          <ac:chgData name="Максим Гонтар" userId="fd74f681d6771467" providerId="LiveId" clId="{F85E7629-C678-4D31-8F19-09694CD01675}" dt="2020-10-01T14:15:05.854" v="30" actId="20577"/>
          <ac:spMkLst>
            <pc:docMk/>
            <pc:sldMk cId="1999082833" sldId="265"/>
            <ac:spMk id="5" creationId="{00000000-0000-0000-0000-000000000000}"/>
          </ac:spMkLst>
        </pc:spChg>
      </pc:sldChg>
      <pc:sldChg chg="modSp mod">
        <pc:chgData name="Максим Гонтар" userId="fd74f681d6771467" providerId="LiveId" clId="{F85E7629-C678-4D31-8F19-09694CD01675}" dt="2020-10-01T14:17:07.540" v="31" actId="20577"/>
        <pc:sldMkLst>
          <pc:docMk/>
          <pc:sldMk cId="2646733282" sldId="267"/>
        </pc:sldMkLst>
        <pc:spChg chg="mod">
          <ac:chgData name="Максим Гонтар" userId="fd74f681d6771467" providerId="LiveId" clId="{F85E7629-C678-4D31-8F19-09694CD01675}" dt="2020-10-01T14:17:07.540" v="31" actId="20577"/>
          <ac:spMkLst>
            <pc:docMk/>
            <pc:sldMk cId="2646733282" sldId="267"/>
            <ac:spMk id="5" creationId="{00000000-0000-0000-0000-000000000000}"/>
          </ac:spMkLst>
        </pc:spChg>
      </pc:sldChg>
      <pc:sldChg chg="add del">
        <pc:chgData name="Максим Гонтар" userId="fd74f681d6771467" providerId="LiveId" clId="{F85E7629-C678-4D31-8F19-09694CD01675}" dt="2020-10-01T15:11:40.782" v="38" actId="2696"/>
        <pc:sldMkLst>
          <pc:docMk/>
          <pc:sldMk cId="1533946116" sldId="270"/>
        </pc:sldMkLst>
      </pc:sldChg>
      <pc:sldChg chg="del">
        <pc:chgData name="Максим Гонтар" userId="fd74f681d6771467" providerId="LiveId" clId="{F85E7629-C678-4D31-8F19-09694CD01675}" dt="2020-10-01T14:28:06.826" v="32" actId="2696"/>
        <pc:sldMkLst>
          <pc:docMk/>
          <pc:sldMk cId="3159822385" sldId="270"/>
        </pc:sldMkLst>
      </pc:sldChg>
      <pc:sldChg chg="new add del">
        <pc:chgData name="Максим Гонтар" userId="fd74f681d6771467" providerId="LiveId" clId="{F85E7629-C678-4D31-8F19-09694CD01675}" dt="2020-10-01T15:11:52.153" v="40" actId="2696"/>
        <pc:sldMkLst>
          <pc:docMk/>
          <pc:sldMk cId="1926669542" sldId="274"/>
        </pc:sldMkLst>
      </pc:sldChg>
      <pc:sldChg chg="add del">
        <pc:chgData name="Максим Гонтар" userId="fd74f681d6771467" providerId="LiveId" clId="{F85E7629-C678-4D31-8F19-09694CD01675}" dt="2020-10-01T15:11:48.870" v="39" actId="2696"/>
        <pc:sldMkLst>
          <pc:docMk/>
          <pc:sldMk cId="3748824348" sldId="275"/>
        </pc:sldMkLst>
      </pc:sldChg>
      <pc:sldChg chg="add del">
        <pc:chgData name="Максим Гонтар" userId="fd74f681d6771467" providerId="LiveId" clId="{F85E7629-C678-4D31-8F19-09694CD01675}" dt="2020-10-01T15:11:40.782" v="38" actId="2696"/>
        <pc:sldMkLst>
          <pc:docMk/>
          <pc:sldMk cId="1554063410" sldId="276"/>
        </pc:sldMkLst>
      </pc:sldChg>
      <pc:sldChg chg="add del">
        <pc:chgData name="Максим Гонтар" userId="fd74f681d6771467" providerId="LiveId" clId="{F85E7629-C678-4D31-8F19-09694CD01675}" dt="2020-10-01T15:11:40.782" v="38" actId="2696"/>
        <pc:sldMkLst>
          <pc:docMk/>
          <pc:sldMk cId="3489682454" sldId="277"/>
        </pc:sldMkLst>
      </pc:sldChg>
      <pc:sldChg chg="add del">
        <pc:chgData name="Максим Гонтар" userId="fd74f681d6771467" providerId="LiveId" clId="{F85E7629-C678-4D31-8F19-09694CD01675}" dt="2020-10-01T15:11:40.782" v="38" actId="2696"/>
        <pc:sldMkLst>
          <pc:docMk/>
          <pc:sldMk cId="1844652525" sldId="278"/>
        </pc:sldMkLst>
      </pc:sldChg>
      <pc:sldChg chg="add del">
        <pc:chgData name="Максим Гонтар" userId="fd74f681d6771467" providerId="LiveId" clId="{F85E7629-C678-4D31-8F19-09694CD01675}" dt="2020-10-01T15:11:40.782" v="38" actId="2696"/>
        <pc:sldMkLst>
          <pc:docMk/>
          <pc:sldMk cId="672421248" sldId="279"/>
        </pc:sldMkLst>
      </pc:sldChg>
      <pc:sldChg chg="add del">
        <pc:chgData name="Максим Гонтар" userId="fd74f681d6771467" providerId="LiveId" clId="{F85E7629-C678-4D31-8F19-09694CD01675}" dt="2020-10-01T15:11:40.782" v="38" actId="2696"/>
        <pc:sldMkLst>
          <pc:docMk/>
          <pc:sldMk cId="2639116902" sldId="280"/>
        </pc:sldMkLst>
      </pc:sldChg>
      <pc:sldChg chg="add del">
        <pc:chgData name="Максим Гонтар" userId="fd74f681d6771467" providerId="LiveId" clId="{F85E7629-C678-4D31-8F19-09694CD01675}" dt="2020-10-01T15:11:40.782" v="38" actId="2696"/>
        <pc:sldMkLst>
          <pc:docMk/>
          <pc:sldMk cId="4260644141" sldId="281"/>
        </pc:sldMkLst>
      </pc:sldChg>
      <pc:sldChg chg="add del">
        <pc:chgData name="Максим Гонтар" userId="fd74f681d6771467" providerId="LiveId" clId="{F85E7629-C678-4D31-8F19-09694CD01675}" dt="2020-10-01T15:11:40.782" v="38" actId="2696"/>
        <pc:sldMkLst>
          <pc:docMk/>
          <pc:sldMk cId="3071159145" sldId="282"/>
        </pc:sldMkLst>
      </pc:sldChg>
      <pc:sldChg chg="add del">
        <pc:chgData name="Максим Гонтар" userId="fd74f681d6771467" providerId="LiveId" clId="{F85E7629-C678-4D31-8F19-09694CD01675}" dt="2020-10-01T15:11:40.782" v="38" actId="2696"/>
        <pc:sldMkLst>
          <pc:docMk/>
          <pc:sldMk cId="401607823" sldId="283"/>
        </pc:sldMkLst>
      </pc:sldChg>
      <pc:sldChg chg="add del">
        <pc:chgData name="Максим Гонтар" userId="fd74f681d6771467" providerId="LiveId" clId="{F85E7629-C678-4D31-8F19-09694CD01675}" dt="2020-10-01T15:11:40.782" v="38" actId="2696"/>
        <pc:sldMkLst>
          <pc:docMk/>
          <pc:sldMk cId="2825655915" sldId="284"/>
        </pc:sldMkLst>
      </pc:sldChg>
      <pc:sldChg chg="add del">
        <pc:chgData name="Максим Гонтар" userId="fd74f681d6771467" providerId="LiveId" clId="{F85E7629-C678-4D31-8F19-09694CD01675}" dt="2020-10-01T15:11:40.782" v="38" actId="2696"/>
        <pc:sldMkLst>
          <pc:docMk/>
          <pc:sldMk cId="1171507391" sldId="285"/>
        </pc:sldMkLst>
      </pc:sldChg>
      <pc:sldChg chg="add del">
        <pc:chgData name="Максим Гонтар" userId="fd74f681d6771467" providerId="LiveId" clId="{F85E7629-C678-4D31-8F19-09694CD01675}" dt="2020-10-01T15:11:40.782" v="38" actId="2696"/>
        <pc:sldMkLst>
          <pc:docMk/>
          <pc:sldMk cId="2148860872" sldId="2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75E6-915B-453F-9769-A6485FD18E4E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816-516A-4142-B29C-6135253DE85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75E6-915B-453F-9769-A6485FD18E4E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816-516A-4142-B29C-6135253DE85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8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75E6-915B-453F-9769-A6485FD18E4E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816-516A-4142-B29C-6135253DE85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5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75E6-915B-453F-9769-A6485FD18E4E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816-516A-4142-B29C-6135253DE85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1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75E6-915B-453F-9769-A6485FD18E4E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816-516A-4142-B29C-6135253DE85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8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75E6-915B-453F-9769-A6485FD18E4E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816-516A-4142-B29C-6135253DE85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75E6-915B-453F-9769-A6485FD18E4E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816-516A-4142-B29C-6135253DE85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3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75E6-915B-453F-9769-A6485FD18E4E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816-516A-4142-B29C-6135253DE85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5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75E6-915B-453F-9769-A6485FD18E4E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816-516A-4142-B29C-6135253DE85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3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75E6-915B-453F-9769-A6485FD18E4E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816-516A-4142-B29C-6135253DE85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8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75E6-915B-453F-9769-A6485FD18E4E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816-516A-4142-B29C-6135253DE85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5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E75E6-915B-453F-9769-A6485FD18E4E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81816-516A-4142-B29C-6135253DE85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9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670027"/>
          </a:xfrm>
        </p:spPr>
        <p:txBody>
          <a:bodyPr/>
          <a:lstStyle/>
          <a:p>
            <a:r>
              <a:rPr lang="uk-UA" sz="7200" b="1" dirty="0"/>
              <a:t>ООП в </a:t>
            </a:r>
            <a:r>
              <a:rPr lang="en-US" sz="7200" b="1" dirty="0"/>
              <a:t>PHP</a:t>
            </a:r>
            <a:br>
              <a:rPr lang="en-US" b="1" dirty="0"/>
            </a:br>
            <a:r>
              <a:rPr lang="uk-UA" b="1" dirty="0"/>
              <a:t>Заняття </a:t>
            </a:r>
            <a:r>
              <a:rPr lang="en-US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42563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851920" y="699542"/>
            <a:ext cx="504056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uk-UA" sz="1400"/>
              <a:t>Клас може успадковувати методи і властивості іншого класу використовуючи ключове слово </a:t>
            </a:r>
            <a:r>
              <a:rPr lang="uk-UA" sz="1400" b="1">
                <a:solidFill>
                  <a:schemeClr val="accent1"/>
                </a:solidFill>
              </a:rPr>
              <a:t>extends</a:t>
            </a:r>
            <a:r>
              <a:rPr lang="uk-UA" sz="1400">
                <a:solidFill>
                  <a:schemeClr val="accent1"/>
                </a:solidFill>
              </a:rPr>
              <a:t> </a:t>
            </a:r>
            <a:r>
              <a:rPr lang="uk-UA" sz="1400"/>
              <a:t>в його оголошенні. Неможливо наслідувати кілька класів, один клас може успадковувати тільки один базовий клас.</a:t>
            </a:r>
          </a:p>
          <a:p>
            <a:pPr>
              <a:spcBef>
                <a:spcPts val="600"/>
              </a:spcBef>
            </a:pPr>
            <a:r>
              <a:rPr lang="uk-UA" sz="1400"/>
              <a:t>Успадковані методи і властивості можуть бути перевизначені (за винятком випадків, коли метод класу оголошений як </a:t>
            </a:r>
            <a:r>
              <a:rPr lang="uk-UA" sz="1400" b="1">
                <a:solidFill>
                  <a:schemeClr val="accent1"/>
                </a:solidFill>
              </a:rPr>
              <a:t>final</a:t>
            </a:r>
            <a:r>
              <a:rPr lang="uk-UA" sz="1400"/>
              <a:t>) шляхом оголошення їх з тими ж іменами, як і в батьківському класі. Існує можливість доступу до перевизначенних методів або статичних властивостей шляхом звернення до них через </a:t>
            </a:r>
            <a:r>
              <a:rPr lang="uk-UA" sz="1400" b="1">
                <a:solidFill>
                  <a:schemeClr val="accent1"/>
                </a:solidFill>
              </a:rPr>
              <a:t>parent::</a:t>
            </a:r>
          </a:p>
          <a:p>
            <a:pPr>
              <a:spcBef>
                <a:spcPts val="600"/>
              </a:spcBef>
            </a:pPr>
            <a:r>
              <a:rPr lang="uk-UA" sz="1400"/>
              <a:t>При перевизначенні методів кількість і типи аргументів повинні залишатися такими ж, як і були, інакше PHP викличе помилку рівня </a:t>
            </a:r>
            <a:r>
              <a:rPr lang="uk-UA" sz="1400" b="1">
                <a:solidFill>
                  <a:schemeClr val="accent1"/>
                </a:solidFill>
              </a:rPr>
              <a:t>E_STRICT</a:t>
            </a:r>
            <a:r>
              <a:rPr lang="uk-UA" sz="1400"/>
              <a:t>. Це не відноситься до конструктора, який можна перевизначити з іншими параметрами.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8"/>
          <a:stretch/>
        </p:blipFill>
        <p:spPr bwMode="auto">
          <a:xfrm>
            <a:off x="288032" y="51470"/>
            <a:ext cx="3347864" cy="499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uk-UA" sz="3600" b="1">
                <a:solidFill>
                  <a:schemeClr val="accent1"/>
                </a:solidFill>
              </a:rPr>
              <a:t>Успадкування (наслідування)</a:t>
            </a:r>
            <a:endParaRPr lang="en-US" sz="36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755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7504" y="4076367"/>
            <a:ext cx="8784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200"/>
              <a:t>Область видимості властивості, методу або константи (починаючи c PHP 7.1.0) може бути визначена шляхом використання наступних ключових слів в оголошенні: </a:t>
            </a:r>
            <a:r>
              <a:rPr lang="uk-UA" sz="1200" b="1">
                <a:solidFill>
                  <a:schemeClr val="accent1"/>
                </a:solidFill>
              </a:rPr>
              <a:t>public</a:t>
            </a:r>
            <a:r>
              <a:rPr lang="uk-UA" sz="1200"/>
              <a:t>, </a:t>
            </a:r>
            <a:r>
              <a:rPr lang="uk-UA" sz="1200" b="1">
                <a:solidFill>
                  <a:schemeClr val="accent1"/>
                </a:solidFill>
              </a:rPr>
              <a:t>protected</a:t>
            </a:r>
            <a:r>
              <a:rPr lang="uk-UA" sz="1200">
                <a:solidFill>
                  <a:schemeClr val="accent1"/>
                </a:solidFill>
              </a:rPr>
              <a:t> </a:t>
            </a:r>
            <a:r>
              <a:rPr lang="uk-UA" sz="1200"/>
              <a:t>або </a:t>
            </a:r>
            <a:r>
              <a:rPr lang="uk-UA" sz="1200" b="1">
                <a:solidFill>
                  <a:schemeClr val="accent1"/>
                </a:solidFill>
              </a:rPr>
              <a:t>private</a:t>
            </a:r>
            <a:r>
              <a:rPr lang="uk-UA" sz="1200"/>
              <a:t>. Доступ до властивостей і методів класу, оголошеним як </a:t>
            </a:r>
            <a:r>
              <a:rPr lang="uk-UA" sz="1200" b="1">
                <a:solidFill>
                  <a:schemeClr val="accent1"/>
                </a:solidFill>
              </a:rPr>
              <a:t>public</a:t>
            </a:r>
            <a:r>
              <a:rPr lang="uk-UA" sz="1200">
                <a:solidFill>
                  <a:schemeClr val="accent1"/>
                </a:solidFill>
              </a:rPr>
              <a:t> </a:t>
            </a:r>
            <a:r>
              <a:rPr lang="uk-UA" sz="1200"/>
              <a:t>(загальнодоступний), дозволений звідусіль. Модифікатор </a:t>
            </a:r>
            <a:r>
              <a:rPr lang="uk-UA" sz="1200" b="1">
                <a:solidFill>
                  <a:schemeClr val="accent1"/>
                </a:solidFill>
              </a:rPr>
              <a:t>protected</a:t>
            </a:r>
            <a:r>
              <a:rPr lang="uk-UA" sz="1200">
                <a:solidFill>
                  <a:schemeClr val="accent1"/>
                </a:solidFill>
              </a:rPr>
              <a:t> </a:t>
            </a:r>
            <a:r>
              <a:rPr lang="uk-UA" sz="1200"/>
              <a:t>(захищений) дозволяє доступ самому класу, його класам-нащадками і батьківським класам. Модифікатор </a:t>
            </a:r>
            <a:r>
              <a:rPr lang="uk-UA" sz="1200" b="1">
                <a:solidFill>
                  <a:schemeClr val="accent1"/>
                </a:solidFill>
              </a:rPr>
              <a:t>private</a:t>
            </a:r>
            <a:r>
              <a:rPr lang="uk-UA" sz="1200">
                <a:solidFill>
                  <a:schemeClr val="accent1"/>
                </a:solidFill>
              </a:rPr>
              <a:t> </a:t>
            </a:r>
            <a:r>
              <a:rPr lang="uk-UA" sz="1200"/>
              <a:t>(закритий) обмежує область видимості так, що тільки клас, де оголошений сам елемент, має до нього доступ.</a:t>
            </a:r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92088"/>
          </a:xfrm>
        </p:spPr>
        <p:txBody>
          <a:bodyPr>
            <a:normAutofit/>
          </a:bodyPr>
          <a:lstStyle/>
          <a:p>
            <a:r>
              <a:rPr lang="uk-UA" sz="3600" b="1">
                <a:solidFill>
                  <a:schemeClr val="accent1"/>
                </a:solidFill>
              </a:rPr>
              <a:t>Область видимості</a:t>
            </a:r>
            <a:endParaRPr lang="en-US" sz="3600" b="1">
              <a:solidFill>
                <a:schemeClr val="accent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79" y="713478"/>
            <a:ext cx="2921609" cy="322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848087"/>
            <a:ext cx="4063365" cy="309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7294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419872" y="1289829"/>
            <a:ext cx="5544616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uk-UA" sz="1600"/>
              <a:t>З PHP 5 можна оголошувати методи-конструктори. Класи, в яких оголошено метод-конструктор, будуть викликати цей метод при кожному створенні нового об'єкта, так що це може виявитися корисним, наприклад, для ініціалізації будь-якого стану об'єкта перед його використанням.</a:t>
            </a:r>
          </a:p>
          <a:p>
            <a:pPr>
              <a:spcBef>
                <a:spcPts val="600"/>
              </a:spcBef>
            </a:pPr>
            <a:r>
              <a:rPr lang="uk-UA" sz="1600" b="1">
                <a:solidFill>
                  <a:schemeClr val="accent2"/>
                </a:solidFill>
              </a:rPr>
              <a:t>Зауваження:</a:t>
            </a:r>
            <a:r>
              <a:rPr lang="uk-UA" sz="1600"/>
              <a:t> Конструктори, оголошені в класах-батьках не викликаються автоматично, якщо дочірній клас визначає власний конструктор. Щоб викликати конструктор, оголошений в батьківському класі, потрібно здійснити виклик </a:t>
            </a:r>
            <a:r>
              <a:rPr lang="uk-UA" sz="1600" b="1">
                <a:solidFill>
                  <a:schemeClr val="accent1"/>
                </a:solidFill>
              </a:rPr>
              <a:t>parent::__construct()</a:t>
            </a:r>
            <a:r>
              <a:rPr lang="uk-UA" sz="1600"/>
              <a:t> всередині конструктора дочірнього класу. Якщо в дочірньому класі не визначений конструктор, то він може бути успадкований від батьківського класу як звичайний метод (якщо він не був визначений як приватний).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5486"/>
            <a:ext cx="2871748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92088"/>
          </a:xfrm>
        </p:spPr>
        <p:txBody>
          <a:bodyPr>
            <a:normAutofit/>
          </a:bodyPr>
          <a:lstStyle/>
          <a:p>
            <a:r>
              <a:rPr lang="uk-UA" sz="3600" b="1">
                <a:solidFill>
                  <a:schemeClr val="accent1"/>
                </a:solidFill>
              </a:rPr>
              <a:t>Конструктори</a:t>
            </a:r>
            <a:endParaRPr lang="en-US" sz="3600" b="1">
              <a:solidFill>
                <a:schemeClr val="accent1"/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771550"/>
            <a:ext cx="37338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216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288978" y="915566"/>
            <a:ext cx="4675509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uk-UA" sz="1400"/>
              <a:t>PHP 5 надає концепцію деструктора, аналогічну до тієї, яка застосовується в інших ГО-мовах, таких як C ++. Деструктор буде викликаний при звільненні всіх посилань на певний об'єкт або при завершенні скрипта (порядок виконання деструкторів не гарантовано).</a:t>
            </a:r>
          </a:p>
          <a:p>
            <a:pPr>
              <a:spcBef>
                <a:spcPts val="400"/>
              </a:spcBef>
            </a:pPr>
            <a:r>
              <a:rPr lang="uk-UA" sz="1400"/>
              <a:t>Як і у випадку з конструкторами, деструктори, оголошені в батьківському класі, не будуть викликатися автоматично. Для виклику деструктора батьківського класу, потрібно здійснити виклик </a:t>
            </a:r>
            <a:r>
              <a:rPr lang="uk-UA" sz="1400" b="1">
                <a:solidFill>
                  <a:schemeClr val="accent1"/>
                </a:solidFill>
              </a:rPr>
              <a:t>parent::__destruct()</a:t>
            </a:r>
            <a:r>
              <a:rPr lang="uk-UA" sz="1400"/>
              <a:t> в тілі деструктора дочірнього класу. Подібно конструкторам, дочірній клас може успадкувати деструктор з батьківського класу, якщо він не визначений в ньому.</a:t>
            </a:r>
          </a:p>
          <a:p>
            <a:pPr>
              <a:spcBef>
                <a:spcPts val="400"/>
              </a:spcBef>
            </a:pPr>
            <a:r>
              <a:rPr lang="uk-UA" sz="1400"/>
              <a:t>Деструктор буде викликатися навіть в тому випадку, якщо скрипт був зупинений за допомогою функції </a:t>
            </a:r>
            <a:r>
              <a:rPr lang="uk-UA" sz="1400" b="1">
                <a:solidFill>
                  <a:schemeClr val="accent1"/>
                </a:solidFill>
              </a:rPr>
              <a:t>exit()</a:t>
            </a:r>
            <a:r>
              <a:rPr lang="uk-UA" sz="1400"/>
              <a:t>. Виклик </a:t>
            </a:r>
            <a:r>
              <a:rPr lang="uk-UA" sz="1400" b="1">
                <a:solidFill>
                  <a:schemeClr val="accent1"/>
                </a:solidFill>
              </a:rPr>
              <a:t>exit()</a:t>
            </a:r>
            <a:r>
              <a:rPr lang="uk-UA" sz="1400"/>
              <a:t> в деструкторі зупинить запуск всіх наступних функцій завершення.</a:t>
            </a:r>
          </a:p>
          <a:p>
            <a:pPr>
              <a:spcBef>
                <a:spcPts val="400"/>
              </a:spcBef>
            </a:pPr>
            <a:r>
              <a:rPr lang="uk-UA" sz="1400"/>
              <a:t>Спроба викинути виключення з деструктора (викликається під час завершення скрипта) викликає фатальну помилку.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92088"/>
          </a:xfrm>
        </p:spPr>
        <p:txBody>
          <a:bodyPr>
            <a:normAutofit/>
          </a:bodyPr>
          <a:lstStyle/>
          <a:p>
            <a:r>
              <a:rPr lang="uk-UA" sz="3600" b="1">
                <a:solidFill>
                  <a:schemeClr val="accent1"/>
                </a:solidFill>
              </a:rPr>
              <a:t>Деструктори</a:t>
            </a:r>
            <a:endParaRPr lang="en-US" sz="3600" b="1">
              <a:solidFill>
                <a:schemeClr val="accent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517" y="627534"/>
            <a:ext cx="22193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76325"/>
            <a:ext cx="418147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7906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056354" y="771550"/>
            <a:ext cx="4908133" cy="4175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uk-UA" sz="1400"/>
              <a:t>Оголошення властивостей і методів класу статичними дозволяє звертатися до них без створення екземпляра класу. Властивість класу, оголошена як статична, не може бути доступна за допомогою екземпляра класу (але статичний метод може бути викликаний).</a:t>
            </a:r>
          </a:p>
          <a:p>
            <a:pPr>
              <a:spcBef>
                <a:spcPts val="400"/>
              </a:spcBef>
            </a:pPr>
            <a:r>
              <a:rPr lang="uk-UA" sz="1400"/>
              <a:t>Так як статичні методи викликаються без створення екземпляра класу, то псевдозмінна </a:t>
            </a:r>
            <a:r>
              <a:rPr lang="uk-UA" sz="1400" b="1">
                <a:solidFill>
                  <a:schemeClr val="accent1"/>
                </a:solidFill>
              </a:rPr>
              <a:t>$this</a:t>
            </a:r>
            <a:r>
              <a:rPr lang="uk-UA" sz="1400"/>
              <a:t> недоступна всередині методу, оголошеного як статичний.</a:t>
            </a:r>
          </a:p>
          <a:p>
            <a:pPr>
              <a:spcBef>
                <a:spcPts val="400"/>
              </a:spcBef>
            </a:pPr>
            <a:r>
              <a:rPr lang="uk-UA" sz="1400"/>
              <a:t>Статичні властивості не можуть бути доступні через об'єкт за допомогою оператора "</a:t>
            </a:r>
            <a:r>
              <a:rPr lang="uk-UA" sz="1400" b="1">
                <a:solidFill>
                  <a:schemeClr val="accent1"/>
                </a:solidFill>
              </a:rPr>
              <a:t>-&gt;</a:t>
            </a:r>
            <a:r>
              <a:rPr lang="uk-UA" sz="1400"/>
              <a:t>".</a:t>
            </a:r>
          </a:p>
          <a:p>
            <a:pPr>
              <a:spcBef>
                <a:spcPts val="400"/>
              </a:spcBef>
            </a:pPr>
            <a:r>
              <a:rPr lang="uk-UA" sz="1400"/>
              <a:t>Як і будь-яка інша статична змінна PHP, статичні властивості до PHP 5.6 можуть ініціалізуватися тільки використовуючи літерал або константу; вирази не допускаються. У PHP 5.6 і новіших версіях застосовуються ті ж правила, що і для виразів </a:t>
            </a:r>
            <a:r>
              <a:rPr lang="uk-UA" sz="1400" b="1">
                <a:solidFill>
                  <a:schemeClr val="accent1"/>
                </a:solidFill>
              </a:rPr>
              <a:t>const:</a:t>
            </a:r>
            <a:r>
              <a:rPr lang="uk-UA" sz="1400"/>
              <a:t> можливі деякі вирази, якщо вони можуть бути обчислені під час компіляції.</a:t>
            </a:r>
          </a:p>
          <a:p>
            <a:pPr>
              <a:spcBef>
                <a:spcPts val="400"/>
              </a:spcBef>
            </a:pPr>
            <a:r>
              <a:rPr lang="uk-UA" sz="1400"/>
              <a:t>Починаючи з PHP 5.3.0, існує можливість посилатися на клас використовуючи змінну.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9" y="51466"/>
            <a:ext cx="4032465" cy="506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92088"/>
          </a:xfrm>
        </p:spPr>
        <p:txBody>
          <a:bodyPr>
            <a:normAutofit/>
          </a:bodyPr>
          <a:lstStyle/>
          <a:p>
            <a:r>
              <a:rPr lang="uk-UA" sz="3600" b="1">
                <a:solidFill>
                  <a:schemeClr val="accent1"/>
                </a:solidFill>
              </a:rPr>
              <a:t>Ключове слово </a:t>
            </a:r>
            <a:r>
              <a:rPr lang="en-US" sz="3600" b="1">
                <a:solidFill>
                  <a:schemeClr val="accent1"/>
                </a:solidFill>
              </a:rPr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150744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0" y="3878545"/>
            <a:ext cx="2197894" cy="121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155926"/>
            <a:ext cx="1170146" cy="66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0" y="454228"/>
            <a:ext cx="3238024" cy="3485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51470"/>
            <a:ext cx="6851104" cy="720080"/>
          </a:xfrm>
        </p:spPr>
        <p:txBody>
          <a:bodyPr>
            <a:normAutofit fontScale="90000"/>
          </a:bodyPr>
          <a:lstStyle/>
          <a:p>
            <a:r>
              <a:rPr lang="uk-UA" b="1">
                <a:solidFill>
                  <a:schemeClr val="accent1"/>
                </a:solidFill>
              </a:rPr>
              <a:t>Абстрактні класи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779912" y="699542"/>
            <a:ext cx="5184575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uk-UA" sz="1400"/>
              <a:t>Об'єкти класів, визначені, як абстрактні, не можуть бути створені, і будь-який клас, який містить принаймні один абстрактний метод, повинен бути визначений, як абстрактний.</a:t>
            </a:r>
          </a:p>
          <a:p>
            <a:pPr>
              <a:spcBef>
                <a:spcPts val="600"/>
              </a:spcBef>
            </a:pPr>
            <a:r>
              <a:rPr lang="uk-UA" sz="1400"/>
              <a:t>Методи, оголошені абстрактними, несуть, по суті, лише описовий зміст і не можуть включати реалізацію.</a:t>
            </a:r>
          </a:p>
          <a:p>
            <a:pPr>
              <a:spcBef>
                <a:spcPts val="600"/>
              </a:spcBef>
            </a:pPr>
            <a:r>
              <a:rPr lang="uk-UA" sz="1400"/>
              <a:t>При наслідуванні від абстрактного класу, всі методи, помічені абстрактними в батьківському класі, повинні бути визначені в дочірньому класі; крім того, область видимості цих методів повинна збігатися (або бути менш суворою). Наприклад, якщо абстрактний метод оголошений як </a:t>
            </a:r>
            <a:r>
              <a:rPr lang="uk-UA" sz="1400" b="1">
                <a:solidFill>
                  <a:schemeClr val="accent1"/>
                </a:solidFill>
              </a:rPr>
              <a:t>protected</a:t>
            </a:r>
            <a:r>
              <a:rPr lang="uk-UA" sz="1400"/>
              <a:t>, то реалізація цього методу повинна бути </a:t>
            </a:r>
            <a:r>
              <a:rPr lang="uk-UA" sz="1400" b="1">
                <a:solidFill>
                  <a:schemeClr val="accent1"/>
                </a:solidFill>
              </a:rPr>
              <a:t>protected</a:t>
            </a:r>
            <a:r>
              <a:rPr lang="uk-UA" sz="1400"/>
              <a:t> або </a:t>
            </a:r>
            <a:r>
              <a:rPr lang="uk-UA" sz="1400" b="1">
                <a:solidFill>
                  <a:schemeClr val="accent1"/>
                </a:solidFill>
              </a:rPr>
              <a:t>public</a:t>
            </a:r>
            <a:r>
              <a:rPr lang="uk-UA" sz="1400"/>
              <a:t>, але не </a:t>
            </a:r>
            <a:r>
              <a:rPr lang="uk-UA" sz="1400" b="1">
                <a:solidFill>
                  <a:schemeClr val="accent1"/>
                </a:solidFill>
              </a:rPr>
              <a:t>private</a:t>
            </a:r>
            <a:r>
              <a:rPr lang="uk-UA" sz="1400"/>
              <a:t>.</a:t>
            </a:r>
          </a:p>
          <a:p>
            <a:pPr>
              <a:spcBef>
                <a:spcPts val="600"/>
              </a:spcBef>
            </a:pPr>
            <a:r>
              <a:rPr lang="uk-UA" sz="1400"/>
              <a:t>Оголошення методів повинні збігатися, тобто контроль типів (type hint) і кількість обов'язкових аргументів повинно бути однаковим. Якщо в дочірньому класі зазначений необов'язковий параметр, якого немає в оголошенні абстрактного класу, то в даному випадку конфлікту оголошень методів не буде. Це правило також застосовується до конструкторів починаючи з версії PHP 5.4.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54063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3" y="-20538"/>
            <a:ext cx="8856983" cy="720080"/>
          </a:xfrm>
        </p:spPr>
        <p:txBody>
          <a:bodyPr>
            <a:normAutofit fontScale="90000"/>
          </a:bodyPr>
          <a:lstStyle/>
          <a:p>
            <a:r>
              <a:rPr lang="uk-UA" b="1">
                <a:solidFill>
                  <a:schemeClr val="accent1"/>
                </a:solidFill>
              </a:rPr>
              <a:t>Інтерфейси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131840" y="555526"/>
            <a:ext cx="5832647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uk-UA" sz="1200" dirty="0"/>
              <a:t>Інтерфейси об'єктів дозволяють створювати код, який вказує, які методи повинен реалізувати клас, без необхідності визначати, як саме вони повинні бути реалізовані.</a:t>
            </a:r>
          </a:p>
          <a:p>
            <a:pPr>
              <a:spcBef>
                <a:spcPts val="600"/>
              </a:spcBef>
            </a:pPr>
            <a:r>
              <a:rPr lang="uk-UA" sz="1200" dirty="0"/>
              <a:t>Інтерфейси оголошуються так само, як і звичайні класи, але з використанням ключового слова </a:t>
            </a:r>
            <a:r>
              <a:rPr lang="en-US" sz="1200" b="1" dirty="0">
                <a:solidFill>
                  <a:schemeClr val="accent1"/>
                </a:solidFill>
              </a:rPr>
              <a:t>interface</a:t>
            </a:r>
            <a:r>
              <a:rPr lang="en-US" sz="1200" dirty="0">
                <a:solidFill>
                  <a:schemeClr val="accent1"/>
                </a:solidFill>
              </a:rPr>
              <a:t> </a:t>
            </a:r>
            <a:r>
              <a:rPr lang="uk-UA" sz="1200" dirty="0"/>
              <a:t>замість </a:t>
            </a:r>
            <a:r>
              <a:rPr lang="en-US" sz="1200" b="1" dirty="0">
                <a:solidFill>
                  <a:schemeClr val="accent1"/>
                </a:solidFill>
              </a:rPr>
              <a:t>class</a:t>
            </a:r>
            <a:r>
              <a:rPr lang="en-US" sz="1200" dirty="0"/>
              <a:t>. </a:t>
            </a:r>
            <a:r>
              <a:rPr lang="uk-UA" sz="1200" dirty="0"/>
              <a:t>Тіла методів інтерфейсів повинні бути порожніми.</a:t>
            </a:r>
          </a:p>
          <a:p>
            <a:pPr>
              <a:spcBef>
                <a:spcPts val="600"/>
              </a:spcBef>
            </a:pPr>
            <a:r>
              <a:rPr lang="uk-UA" sz="1200" dirty="0"/>
              <a:t>Всі методи, визначені в інтерфейсах повинні бути загальнодоступними, що випливає з самої природи інтерфейсу.</a:t>
            </a:r>
          </a:p>
          <a:p>
            <a:pPr>
              <a:spcBef>
                <a:spcPts val="600"/>
              </a:spcBef>
            </a:pPr>
            <a:r>
              <a:rPr lang="uk-UA" sz="1200" dirty="0"/>
              <a:t>В інтерфейсі можливо оголосити конструктор.</a:t>
            </a:r>
          </a:p>
          <a:p>
            <a:pPr>
              <a:spcBef>
                <a:spcPts val="600"/>
              </a:spcBef>
            </a:pPr>
            <a:r>
              <a:rPr lang="uk-UA" sz="1200" dirty="0"/>
              <a:t>Для реалізації інтерфейсу використовується оператор </a:t>
            </a:r>
            <a:r>
              <a:rPr lang="uk-UA" sz="1200" b="1" dirty="0" err="1">
                <a:solidFill>
                  <a:schemeClr val="accent1"/>
                </a:solidFill>
              </a:rPr>
              <a:t>implements</a:t>
            </a:r>
            <a:r>
              <a:rPr lang="uk-UA" sz="1200" dirty="0"/>
              <a:t>.</a:t>
            </a:r>
          </a:p>
          <a:p>
            <a:pPr>
              <a:spcBef>
                <a:spcPts val="600"/>
              </a:spcBef>
            </a:pPr>
            <a:r>
              <a:rPr lang="uk-UA" sz="1200" dirty="0"/>
              <a:t>Клас має реалізувати всі методи, описані в інтерфейсі, інакше станеться фатальна помилка. При бажанні класи можуть реалізовувати більш одного інтерфейсу, розділяючи кожен інтерфейс комами.</a:t>
            </a:r>
          </a:p>
          <a:p>
            <a:pPr>
              <a:spcBef>
                <a:spcPts val="600"/>
              </a:spcBef>
            </a:pPr>
            <a:r>
              <a:rPr lang="uk-UA" sz="1200" dirty="0"/>
              <a:t>До версії PHP 5.3.9 клас не міг реалізувати два інтерфейси, що містять однойменну функцію, так як це тягло за собою неоднозначність. У більш нових версіях PHP це допустимо, але тільки за умови, що однойменні методи в різних інтерфейсах визначені однаково.</a:t>
            </a:r>
          </a:p>
          <a:p>
            <a:pPr>
              <a:spcBef>
                <a:spcPts val="600"/>
              </a:spcBef>
            </a:pPr>
            <a:r>
              <a:rPr lang="uk-UA" sz="1200" dirty="0"/>
              <a:t>Інтерфейси можуть бути успадковані один від одного, так само, як і класи, за допомогою оператора </a:t>
            </a:r>
            <a:r>
              <a:rPr lang="uk-UA" sz="1200" b="1" dirty="0" err="1">
                <a:solidFill>
                  <a:schemeClr val="accent1"/>
                </a:solidFill>
              </a:rPr>
              <a:t>extends</a:t>
            </a:r>
            <a:r>
              <a:rPr lang="uk-UA" sz="1200" dirty="0"/>
              <a:t>.</a:t>
            </a:r>
          </a:p>
          <a:p>
            <a:pPr>
              <a:spcBef>
                <a:spcPts val="600"/>
              </a:spcBef>
            </a:pPr>
            <a:r>
              <a:rPr lang="uk-UA" sz="1200" dirty="0"/>
              <a:t>Інтерфейси можуть містити константи. Константи інтерфейсів працюють точно так же, як і константи класів, за винятком того, що вони не можуть бути перевизначені </a:t>
            </a:r>
            <a:r>
              <a:rPr lang="uk-UA" sz="1200" dirty="0" err="1"/>
              <a:t>наслідуючим</a:t>
            </a:r>
            <a:r>
              <a:rPr lang="uk-UA" sz="1200" dirty="0"/>
              <a:t> класом або інтерфейсом.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3" y="135810"/>
            <a:ext cx="3043238" cy="332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35846"/>
            <a:ext cx="2843213" cy="161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9682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3" y="-20538"/>
            <a:ext cx="8856983" cy="720080"/>
          </a:xfrm>
        </p:spPr>
        <p:txBody>
          <a:bodyPr>
            <a:normAutofit fontScale="90000"/>
          </a:bodyPr>
          <a:lstStyle/>
          <a:p>
            <a:r>
              <a:rPr lang="uk-UA" b="1">
                <a:solidFill>
                  <a:schemeClr val="accent1"/>
                </a:solidFill>
              </a:rPr>
              <a:t>Трейти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5324" y="555526"/>
            <a:ext cx="464916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uk-UA" sz="1600" dirty="0"/>
              <a:t>Починаючи з версії 5.4.0, PHP реалізує підхід для повторного використання коду під назвою </a:t>
            </a:r>
            <a:r>
              <a:rPr lang="uk-UA" sz="1600" b="1" dirty="0" err="1">
                <a:solidFill>
                  <a:schemeClr val="accent1"/>
                </a:solidFill>
              </a:rPr>
              <a:t>трейт</a:t>
            </a:r>
            <a:r>
              <a:rPr lang="uk-UA" sz="1600" dirty="0"/>
              <a:t> (</a:t>
            </a:r>
            <a:r>
              <a:rPr lang="uk-UA" sz="1600" b="1" dirty="0" err="1">
                <a:solidFill>
                  <a:schemeClr val="accent1"/>
                </a:solidFill>
              </a:rPr>
              <a:t>trait</a:t>
            </a:r>
            <a:r>
              <a:rPr lang="uk-UA" sz="1600" dirty="0"/>
              <a:t>).</a:t>
            </a:r>
          </a:p>
          <a:p>
            <a:pPr>
              <a:spcBef>
                <a:spcPts val="600"/>
              </a:spcBef>
            </a:pPr>
            <a:r>
              <a:rPr lang="uk-UA" sz="1600" b="1" dirty="0" err="1">
                <a:solidFill>
                  <a:schemeClr val="accent1"/>
                </a:solidFill>
              </a:rPr>
              <a:t>Трейт</a:t>
            </a:r>
            <a:r>
              <a:rPr lang="uk-UA" sz="1600" dirty="0">
                <a:solidFill>
                  <a:schemeClr val="accent1"/>
                </a:solidFill>
              </a:rPr>
              <a:t> </a:t>
            </a:r>
            <a:r>
              <a:rPr lang="uk-UA" sz="1600" dirty="0"/>
              <a:t>- це механізм забезпечення повторного використання коду в мовах з підтримкою тільки одиночного наслідування, таких як PHP. </a:t>
            </a:r>
            <a:r>
              <a:rPr lang="uk-UA" sz="1600" dirty="0" err="1"/>
              <a:t>Трейт</a:t>
            </a:r>
            <a:r>
              <a:rPr lang="uk-UA" sz="1600" dirty="0"/>
              <a:t> дозволяє розробнику повторно використовувати набори методів вільно, в декількох незалежних класах і реалізованих з використанням різних </a:t>
            </a:r>
            <a:r>
              <a:rPr lang="uk-UA" sz="1600" dirty="0" err="1"/>
              <a:t>архітектур</a:t>
            </a:r>
            <a:r>
              <a:rPr lang="uk-UA" sz="1600" dirty="0"/>
              <a:t> побудови класів. </a:t>
            </a:r>
          </a:p>
          <a:p>
            <a:pPr>
              <a:spcBef>
                <a:spcPts val="600"/>
              </a:spcBef>
            </a:pPr>
            <a:r>
              <a:rPr lang="uk-UA" sz="1600" dirty="0" err="1"/>
              <a:t>Трейт</a:t>
            </a:r>
            <a:r>
              <a:rPr lang="uk-UA" sz="1600" dirty="0"/>
              <a:t> дуже схожий на клас, але призначений для групування функціоналу. Неможливо створити самостійний екземпляр </a:t>
            </a:r>
            <a:r>
              <a:rPr lang="uk-UA" sz="1600" dirty="0" err="1"/>
              <a:t>трейта</a:t>
            </a:r>
            <a:r>
              <a:rPr lang="uk-UA" sz="1600" dirty="0"/>
              <a:t>. Це доповнення до звичайного наслідування і дозволяє зробити горизонтальну композицію поведінки, тобто застосування членів класу без необхідності успадкування.</a:t>
            </a: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75362"/>
            <a:ext cx="4207820" cy="3352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4652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3" y="-20538"/>
            <a:ext cx="8856983" cy="720080"/>
          </a:xfrm>
        </p:spPr>
        <p:txBody>
          <a:bodyPr>
            <a:normAutofit fontScale="90000"/>
          </a:bodyPr>
          <a:lstStyle/>
          <a:p>
            <a:r>
              <a:rPr lang="uk-UA" b="1">
                <a:solidFill>
                  <a:schemeClr val="accent1"/>
                </a:solidFill>
              </a:rPr>
              <a:t>Трейти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635896" y="744255"/>
            <a:ext cx="53285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uk-UA" sz="1600"/>
              <a:t>Наслідуваний член з базового класу перевизначається членом, що знаходяться в трейті. Порядок пріоритету наступний: члени з поточного класу перевизначають однойменні методи в трейті, які в свою чергу перевизначають однойменні успадковані методи.</a:t>
            </a:r>
            <a:endParaRPr lang="en-US" sz="16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5" y="171450"/>
            <a:ext cx="2819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60032" y="4443958"/>
            <a:ext cx="299304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func()</a:t>
            </a:r>
            <a:r>
              <a:rPr lang="uk-UA"/>
              <a:t> базового класу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44930" y="3723878"/>
            <a:ext cx="299304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func()</a:t>
            </a:r>
            <a:r>
              <a:rPr lang="uk-UA"/>
              <a:t> </a:t>
            </a:r>
            <a:r>
              <a:rPr lang="ru-RU"/>
              <a:t>трейту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20166" y="3003798"/>
            <a:ext cx="299304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func()</a:t>
            </a:r>
            <a:r>
              <a:rPr lang="uk-UA"/>
              <a:t> класу</a:t>
            </a:r>
            <a:endParaRPr lang="en-US"/>
          </a:p>
        </p:txBody>
      </p:sp>
      <p:cxnSp>
        <p:nvCxnSpPr>
          <p:cNvPr id="7" name="Прямая со стрелкой 6"/>
          <p:cNvCxnSpPr>
            <a:stCxn id="9" idx="2"/>
            <a:endCxn id="8" idx="0"/>
          </p:cNvCxnSpPr>
          <p:nvPr/>
        </p:nvCxnSpPr>
        <p:spPr>
          <a:xfrm>
            <a:off x="6316688" y="3373130"/>
            <a:ext cx="0" cy="3507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6316687" y="4093210"/>
            <a:ext cx="0" cy="3507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6316687" y="2653050"/>
            <a:ext cx="0" cy="3507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88512" y="2283718"/>
            <a:ext cx="18918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/>
              <a:t>виклик </a:t>
            </a:r>
            <a:r>
              <a:rPr lang="en-US"/>
              <a:t>func()</a:t>
            </a:r>
          </a:p>
        </p:txBody>
      </p:sp>
    </p:spTree>
    <p:extLst>
      <p:ext uri="{BB962C8B-B14F-4D97-AF65-F5344CB8AC3E}">
        <p14:creationId xmlns:p14="http://schemas.microsoft.com/office/powerpoint/2010/main" val="2521362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3" y="-20538"/>
            <a:ext cx="8856983" cy="720080"/>
          </a:xfrm>
        </p:spPr>
        <p:txBody>
          <a:bodyPr>
            <a:normAutofit fontScale="90000"/>
          </a:bodyPr>
          <a:lstStyle/>
          <a:p>
            <a:r>
              <a:rPr lang="uk-UA" b="1">
                <a:solidFill>
                  <a:schemeClr val="accent1"/>
                </a:solidFill>
              </a:rPr>
              <a:t>Трейти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672247"/>
            <a:ext cx="6696743" cy="303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uk-UA" sz="1600" dirty="0"/>
              <a:t>Кілька </a:t>
            </a:r>
            <a:r>
              <a:rPr lang="uk-UA" sz="1600" dirty="0" err="1"/>
              <a:t>трейтів</a:t>
            </a:r>
            <a:r>
              <a:rPr lang="uk-UA" sz="1600" dirty="0"/>
              <a:t> можуть бути вставлені в класі шляхом їх перерахування в директиві </a:t>
            </a:r>
            <a:r>
              <a:rPr lang="uk-UA" sz="1600" b="1" dirty="0" err="1">
                <a:solidFill>
                  <a:schemeClr val="accent1"/>
                </a:solidFill>
              </a:rPr>
              <a:t>use</a:t>
            </a:r>
            <a:r>
              <a:rPr lang="uk-UA" sz="1600" dirty="0"/>
              <a:t>, розділяючи комами.</a:t>
            </a:r>
          </a:p>
          <a:p>
            <a:pPr>
              <a:spcBef>
                <a:spcPts val="600"/>
              </a:spcBef>
            </a:pPr>
            <a:r>
              <a:rPr lang="uk-UA" sz="1600" dirty="0"/>
              <a:t>Якщо два </a:t>
            </a:r>
            <a:r>
              <a:rPr lang="uk-UA" sz="1600" dirty="0" err="1"/>
              <a:t>трейта</a:t>
            </a:r>
            <a:r>
              <a:rPr lang="uk-UA" sz="1600" dirty="0"/>
              <a:t> вставляють метод з одним і тим же ім'ям, це призводить до фатальної помилки в разі, якщо конфлікт явно не </a:t>
            </a:r>
            <a:r>
              <a:rPr lang="uk-UA" sz="1600" dirty="0" err="1"/>
              <a:t>усунено</a:t>
            </a:r>
            <a:r>
              <a:rPr lang="uk-UA" sz="1600" dirty="0"/>
              <a:t>.</a:t>
            </a:r>
          </a:p>
          <a:p>
            <a:pPr>
              <a:spcBef>
                <a:spcPts val="600"/>
              </a:spcBef>
            </a:pPr>
            <a:r>
              <a:rPr lang="uk-UA" sz="1600" dirty="0"/>
              <a:t>Для усунення конфліктів іменування між </a:t>
            </a:r>
            <a:r>
              <a:rPr lang="uk-UA" sz="1600" dirty="0" err="1"/>
              <a:t>трейтами</a:t>
            </a:r>
            <a:r>
              <a:rPr lang="uk-UA" sz="1600" dirty="0"/>
              <a:t>, використовуваними в одному і тому ж класі, необхідно використовувати оператор </a:t>
            </a:r>
            <a:r>
              <a:rPr lang="uk-UA" sz="1600" b="1" dirty="0" err="1">
                <a:solidFill>
                  <a:schemeClr val="accent1"/>
                </a:solidFill>
              </a:rPr>
              <a:t>insteadof</a:t>
            </a:r>
            <a:r>
              <a:rPr lang="uk-UA" sz="1600" dirty="0">
                <a:solidFill>
                  <a:schemeClr val="accent1"/>
                </a:solidFill>
              </a:rPr>
              <a:t> </a:t>
            </a:r>
            <a:r>
              <a:rPr lang="uk-UA" sz="1600" dirty="0"/>
              <a:t>для того, щоб точно вибрати один з конфліктуючих методів.</a:t>
            </a:r>
          </a:p>
          <a:p>
            <a:pPr>
              <a:spcBef>
                <a:spcPts val="600"/>
              </a:spcBef>
            </a:pPr>
            <a:r>
              <a:rPr lang="uk-UA" sz="1600" dirty="0"/>
              <a:t>Так як оператор </a:t>
            </a:r>
            <a:r>
              <a:rPr lang="uk-UA" sz="1600" b="1" dirty="0" err="1">
                <a:solidFill>
                  <a:schemeClr val="accent1"/>
                </a:solidFill>
              </a:rPr>
              <a:t>insteadof</a:t>
            </a:r>
            <a:r>
              <a:rPr lang="uk-UA" sz="1600" dirty="0">
                <a:solidFill>
                  <a:schemeClr val="accent1"/>
                </a:solidFill>
              </a:rPr>
              <a:t> </a:t>
            </a:r>
            <a:r>
              <a:rPr lang="uk-UA" sz="1600" dirty="0"/>
              <a:t>дозволяє тільки виключати методи, оператор </a:t>
            </a:r>
            <a:r>
              <a:rPr lang="uk-UA" sz="1600" b="1" dirty="0" err="1">
                <a:solidFill>
                  <a:schemeClr val="accent1"/>
                </a:solidFill>
              </a:rPr>
              <a:t>as</a:t>
            </a:r>
            <a:r>
              <a:rPr lang="uk-UA" sz="1600" dirty="0"/>
              <a:t> може бути використаний для включення одного з конфліктуючих методів під іншим ім'ям. Зверніть увагу, що оператор </a:t>
            </a:r>
            <a:r>
              <a:rPr lang="uk-UA" sz="1600" b="1" dirty="0" err="1">
                <a:solidFill>
                  <a:schemeClr val="accent1"/>
                </a:solidFill>
              </a:rPr>
              <a:t>as</a:t>
            </a:r>
            <a:r>
              <a:rPr lang="uk-UA" sz="1600" dirty="0">
                <a:solidFill>
                  <a:schemeClr val="accent1"/>
                </a:solidFill>
              </a:rPr>
              <a:t> </a:t>
            </a:r>
            <a:r>
              <a:rPr lang="uk-UA" sz="1600" b="1" dirty="0"/>
              <a:t>НЕ</a:t>
            </a:r>
            <a:r>
              <a:rPr lang="uk-UA" sz="1600" dirty="0"/>
              <a:t> перейменовує метод і не впливає на будь-якій іншій метод.</a:t>
            </a:r>
            <a:endParaRPr 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66"/>
            <a:ext cx="1907704" cy="5143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42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1296144"/>
          </a:xfrm>
        </p:spPr>
        <p:txBody>
          <a:bodyPr>
            <a:normAutofit fontScale="90000"/>
          </a:bodyPr>
          <a:lstStyle/>
          <a:p>
            <a:r>
              <a:rPr lang="uk-UA" b="1">
                <a:solidFill>
                  <a:schemeClr val="accent1"/>
                </a:solidFill>
              </a:rPr>
              <a:t>Об'єктно-орієнтоване програмування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635646"/>
            <a:ext cx="83529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/>
              <a:t>Об'є́ктно-орієнто́ване програмува́ння</a:t>
            </a:r>
            <a:r>
              <a:rPr lang="vi-VN" dirty="0"/>
              <a:t> (</a:t>
            </a:r>
            <a:r>
              <a:rPr lang="vi-VN" i="1" dirty="0"/>
              <a:t>ООП</a:t>
            </a:r>
            <a:r>
              <a:rPr lang="vi-VN" dirty="0"/>
              <a:t>) — одна з парадигм програмування, яка розглядає програму як множину «</a:t>
            </a:r>
            <a:r>
              <a:rPr lang="vi-VN" b="1" dirty="0">
                <a:solidFill>
                  <a:schemeClr val="accent1"/>
                </a:solidFill>
              </a:rPr>
              <a:t>об'єктів</a:t>
            </a:r>
            <a:r>
              <a:rPr lang="vi-VN" dirty="0"/>
              <a:t>», що взаємодіють між собою.</a:t>
            </a:r>
            <a:endParaRPr lang="uk-UA" dirty="0"/>
          </a:p>
          <a:p>
            <a:endParaRPr lang="en-US" dirty="0"/>
          </a:p>
          <a:p>
            <a:r>
              <a:rPr lang="vi-VN" dirty="0"/>
              <a:t>Основу ООП складають чотири основні концепції: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dirty="0"/>
              <a:t>інкапсуляція,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dirty="0"/>
              <a:t>успадкування</a:t>
            </a:r>
            <a:r>
              <a:rPr lang="en-US" dirty="0"/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uk-UA" dirty="0">
                <a:latin typeface="Arial" pitchFamily="34" charset="0"/>
                <a:cs typeface="Arial" pitchFamily="34" charset="0"/>
              </a:rPr>
              <a:t>наслідування)</a:t>
            </a:r>
            <a:r>
              <a:rPr lang="vi-VN" dirty="0"/>
              <a:t>,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dirty="0"/>
              <a:t>поліморфізм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dirty="0"/>
              <a:t>абстракція. </a:t>
            </a:r>
            <a:endParaRPr lang="uk-UA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vi-VN" dirty="0"/>
              <a:t>Одною з переваг ООП є краща модульність програмного забезпечення.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12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3" y="-20538"/>
            <a:ext cx="8856983" cy="720080"/>
          </a:xfrm>
        </p:spPr>
        <p:txBody>
          <a:bodyPr>
            <a:normAutofit fontScale="90000"/>
          </a:bodyPr>
          <a:lstStyle/>
          <a:p>
            <a:r>
              <a:rPr lang="uk-UA" b="1">
                <a:solidFill>
                  <a:schemeClr val="accent1"/>
                </a:solidFill>
              </a:rPr>
              <a:t>Трейти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95936" y="1092681"/>
            <a:ext cx="4968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uk-UA" sz="1600"/>
              <a:t>Аналогічно до того, як класи можуть використовувати трейти, також і трейти можуть використовувати інші трейти. Використовуючи один або більше трейтів у визначенні іншого трейта, він може частково або повністю складатися з членів, визначених в цих трейтах.</a:t>
            </a:r>
            <a:endParaRPr lang="en-US" sz="160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478"/>
            <a:ext cx="2448272" cy="4846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53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3" y="-20538"/>
            <a:ext cx="8856983" cy="720080"/>
          </a:xfrm>
        </p:spPr>
        <p:txBody>
          <a:bodyPr>
            <a:normAutofit fontScale="90000"/>
          </a:bodyPr>
          <a:lstStyle/>
          <a:p>
            <a:r>
              <a:rPr lang="uk-UA" b="1">
                <a:solidFill>
                  <a:schemeClr val="accent1"/>
                </a:solidFill>
              </a:rPr>
              <a:t>Трейти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95936" y="1092681"/>
            <a:ext cx="49685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uk-UA" sz="1600"/>
              <a:t>Трейти підтримують використання абстрактних методів для того, щоб встановити вимоги до класу, що його використовує.</a:t>
            </a:r>
            <a:endParaRPr lang="en-US" sz="160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90653"/>
            <a:ext cx="338137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9116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211960" y="1087745"/>
            <a:ext cx="4536503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uk-UA" sz="1600"/>
              <a:t>Підтримка анонімних класів була додана в PHP 7.</a:t>
            </a:r>
          </a:p>
          <a:p>
            <a:pPr>
              <a:spcBef>
                <a:spcPts val="600"/>
              </a:spcBef>
            </a:pPr>
            <a:r>
              <a:rPr lang="uk-UA" sz="1600"/>
              <a:t>Анонімні класи корисні, коли потрібно створити прості, одноразові об'єкти.</a:t>
            </a:r>
            <a:endParaRPr lang="en-US" sz="160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9575"/>
            <a:ext cx="270510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3" y="51470"/>
            <a:ext cx="8856983" cy="720080"/>
          </a:xfrm>
        </p:spPr>
        <p:txBody>
          <a:bodyPr>
            <a:normAutofit fontScale="90000"/>
          </a:bodyPr>
          <a:lstStyle/>
          <a:p>
            <a:r>
              <a:rPr lang="uk-UA" b="1">
                <a:solidFill>
                  <a:schemeClr val="accent1"/>
                </a:solidFill>
              </a:rPr>
              <a:t>Анонімні класи</a:t>
            </a:r>
            <a:endParaRPr lang="en-US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644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3" y="51470"/>
            <a:ext cx="8856983" cy="720080"/>
          </a:xfrm>
        </p:spPr>
        <p:txBody>
          <a:bodyPr>
            <a:normAutofit fontScale="90000"/>
          </a:bodyPr>
          <a:lstStyle/>
          <a:p>
            <a:r>
              <a:rPr lang="uk-UA" b="1">
                <a:solidFill>
                  <a:schemeClr val="accent1"/>
                </a:solidFill>
              </a:rPr>
              <a:t>Магічні методи</a:t>
            </a:r>
            <a:endParaRPr lang="en-US" b="1">
              <a:solidFill>
                <a:schemeClr val="accent1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79512" y="843558"/>
          <a:ext cx="8712968" cy="41938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6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__sleep()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Викликається функцією </a:t>
                      </a:r>
                      <a:r>
                        <a:rPr lang="en-US" dirty="0"/>
                        <a:t>serialize()</a:t>
                      </a:r>
                      <a:r>
                        <a:rPr lang="uk-UA" dirty="0"/>
                        <a:t> до будь-якої операції серіалізації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394">
                <a:tc>
                  <a:txBody>
                    <a:bodyPr/>
                    <a:lstStyle/>
                    <a:p>
                      <a:r>
                        <a:rPr lang="en-US"/>
                        <a:t> __wakeup()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/>
                        <a:t>Викликається функцією </a:t>
                      </a:r>
                      <a:r>
                        <a:rPr lang="en-US" dirty="0" err="1"/>
                        <a:t>unserialize</a:t>
                      </a:r>
                      <a:r>
                        <a:rPr lang="en-US" dirty="0"/>
                        <a:t>()</a:t>
                      </a:r>
                      <a:r>
                        <a:rPr lang="uk-UA" dirty="0"/>
                        <a:t> до будь-якої операції </a:t>
                      </a:r>
                      <a:r>
                        <a:rPr lang="uk-UA" dirty="0" err="1"/>
                        <a:t>десеріалізації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611">
                <a:tc>
                  <a:txBody>
                    <a:bodyPr/>
                    <a:lstStyle/>
                    <a:p>
                      <a:r>
                        <a:rPr lang="en-US"/>
                        <a:t>__serialize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/>
                        <a:t>Викликається функцією </a:t>
                      </a:r>
                      <a:r>
                        <a:rPr lang="en-US"/>
                        <a:t>serialize()</a:t>
                      </a:r>
                      <a:r>
                        <a:rPr lang="uk-UA"/>
                        <a:t> під час серіалізації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394">
                <a:tc>
                  <a:txBody>
                    <a:bodyPr/>
                    <a:lstStyle/>
                    <a:p>
                      <a:r>
                        <a:rPr lang="en-US"/>
                        <a:t>__unserialize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/>
                        <a:t>Викликається функцією </a:t>
                      </a:r>
                      <a:r>
                        <a:rPr lang="en-US"/>
                        <a:t>unserialize()</a:t>
                      </a:r>
                      <a:r>
                        <a:rPr lang="uk-UA"/>
                        <a:t> під час десеріалізації</a:t>
                      </a:r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611">
                <a:tc>
                  <a:txBody>
                    <a:bodyPr/>
                    <a:lstStyle/>
                    <a:p>
                      <a:r>
                        <a:rPr lang="en-US"/>
                        <a:t>__toString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/>
                        <a:t>Визначає поведінку класу при перетворенні у рядок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611">
                <a:tc>
                  <a:txBody>
                    <a:bodyPr/>
                    <a:lstStyle/>
                    <a:p>
                      <a:r>
                        <a:rPr lang="en-US"/>
                        <a:t>__invoke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/>
                        <a:t>Викликається, якщо об’єкт виконується як функція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611">
                <a:tc>
                  <a:txBody>
                    <a:bodyPr/>
                    <a:lstStyle/>
                    <a:p>
                      <a:r>
                        <a:rPr lang="en-US"/>
                        <a:t>__set_state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/>
                        <a:t>Викликається для класів, що експортуються функцією </a:t>
                      </a:r>
                      <a:r>
                        <a:rPr lang="en-US"/>
                        <a:t>var_export()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611">
                <a:tc>
                  <a:txBody>
                    <a:bodyPr/>
                    <a:lstStyle/>
                    <a:p>
                      <a:r>
                        <a:rPr lang="en-US"/>
                        <a:t>__debugInfo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Викликається функцією </a:t>
                      </a:r>
                      <a:r>
                        <a:rPr lang="en-US" dirty="0" err="1"/>
                        <a:t>var_dump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159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21" y="195486"/>
            <a:ext cx="4863465" cy="2491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1" y="2859782"/>
            <a:ext cx="5229225" cy="219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51470"/>
            <a:ext cx="7560838" cy="720080"/>
          </a:xfrm>
        </p:spPr>
        <p:txBody>
          <a:bodyPr>
            <a:normAutofit fontScale="90000"/>
          </a:bodyPr>
          <a:lstStyle/>
          <a:p>
            <a:r>
              <a:rPr lang="uk-UA" b="1">
                <a:solidFill>
                  <a:schemeClr val="accent1"/>
                </a:solidFill>
              </a:rPr>
              <a:t>Ключове слово </a:t>
            </a:r>
            <a:r>
              <a:rPr lang="en-US" b="1">
                <a:solidFill>
                  <a:schemeClr val="accent1"/>
                </a:solidFill>
              </a:rPr>
              <a:t>final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148064" y="843558"/>
            <a:ext cx="3744416" cy="2385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uk-UA" dirty="0"/>
              <a:t>PHP 5 додав ключове слово </a:t>
            </a:r>
            <a:r>
              <a:rPr lang="uk-UA" b="1" dirty="0" err="1">
                <a:solidFill>
                  <a:schemeClr val="accent1"/>
                </a:solidFill>
              </a:rPr>
              <a:t>final</a:t>
            </a:r>
            <a:r>
              <a:rPr lang="uk-UA" dirty="0"/>
              <a:t>, розмістивши яке перед оголошеннями методів класу, можна запобігти їх </a:t>
            </a:r>
            <a:r>
              <a:rPr lang="uk-UA" dirty="0" err="1"/>
              <a:t>перевизначенню</a:t>
            </a:r>
            <a:r>
              <a:rPr lang="uk-UA" dirty="0"/>
              <a:t> в дочірніх класах. </a:t>
            </a:r>
          </a:p>
          <a:p>
            <a:pPr>
              <a:spcBef>
                <a:spcPts val="600"/>
              </a:spcBef>
            </a:pPr>
            <a:r>
              <a:rPr lang="uk-UA" dirty="0"/>
              <a:t>Якщо ж сам клас визначається з цим ключовим словом, то він не зможе бути успадкований.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46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23478"/>
            <a:ext cx="7560838" cy="720080"/>
          </a:xfrm>
        </p:spPr>
        <p:txBody>
          <a:bodyPr>
            <a:normAutofit fontScale="90000"/>
          </a:bodyPr>
          <a:lstStyle/>
          <a:p>
            <a:r>
              <a:rPr lang="uk-UA" b="1" dirty="0">
                <a:solidFill>
                  <a:schemeClr val="accent1"/>
                </a:solidFill>
              </a:rPr>
              <a:t>Клонування об’єктів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915566"/>
            <a:ext cx="871296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uk-UA" sz="1600" dirty="0"/>
              <a:t>Створення копії об'єкта з абсолютно ідентичними властивостями не завжди є прийнятним варіантом.</a:t>
            </a:r>
          </a:p>
          <a:p>
            <a:pPr>
              <a:spcBef>
                <a:spcPts val="600"/>
              </a:spcBef>
            </a:pPr>
            <a:r>
              <a:rPr lang="uk-UA" sz="1600" dirty="0"/>
              <a:t>Прикладом може бути ситуація, коли ваш об'єкт містить посилання на який-небудь інший використовуваний об'єкт і, коли ви створюєте копію батьківського об'єкта, вам потрібно також створити новий екземпляр цього іншого об'єкта, так, щоб копія об'єкта-контейнера містила власний окремий екземпляр внутрішнього об'єкта .</a:t>
            </a:r>
          </a:p>
          <a:p>
            <a:pPr>
              <a:spcBef>
                <a:spcPts val="600"/>
              </a:spcBef>
            </a:pPr>
            <a:r>
              <a:rPr lang="uk-UA" sz="1600" dirty="0"/>
              <a:t>Копія об'єкта створюється з використанням ключового слова </a:t>
            </a:r>
            <a:r>
              <a:rPr lang="en-US" sz="1600" b="1" dirty="0">
                <a:solidFill>
                  <a:schemeClr val="accent1"/>
                </a:solidFill>
              </a:rPr>
              <a:t>clone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/>
              <a:t>(</a:t>
            </a:r>
            <a:r>
              <a:rPr lang="uk-UA" sz="1600" dirty="0"/>
              <a:t>який викликає метод </a:t>
            </a:r>
            <a:r>
              <a:rPr lang="uk-UA" sz="1600" b="1" dirty="0">
                <a:solidFill>
                  <a:schemeClr val="accent1"/>
                </a:solidFill>
              </a:rPr>
              <a:t>__</a:t>
            </a:r>
            <a:r>
              <a:rPr lang="en-US" sz="1600" b="1" dirty="0">
                <a:solidFill>
                  <a:schemeClr val="accent1"/>
                </a:solidFill>
              </a:rPr>
              <a:t>clone()</a:t>
            </a:r>
            <a:r>
              <a:rPr lang="en-US" sz="1600" dirty="0"/>
              <a:t> </a:t>
            </a:r>
            <a:r>
              <a:rPr lang="uk-UA" sz="1600" dirty="0"/>
              <a:t>об'єкта, якщо це можливо). Виклик методу </a:t>
            </a:r>
            <a:r>
              <a:rPr lang="uk-UA" sz="1600" b="1" dirty="0">
                <a:solidFill>
                  <a:schemeClr val="accent1"/>
                </a:solidFill>
              </a:rPr>
              <a:t>__</a:t>
            </a:r>
            <a:r>
              <a:rPr lang="en-US" sz="1600" b="1" dirty="0">
                <a:solidFill>
                  <a:schemeClr val="accent1"/>
                </a:solidFill>
              </a:rPr>
              <a:t>clone()</a:t>
            </a:r>
            <a:r>
              <a:rPr lang="en-US" sz="1600" dirty="0"/>
              <a:t> </a:t>
            </a:r>
            <a:r>
              <a:rPr lang="uk-UA" sz="1600" dirty="0"/>
              <a:t>не може бути здійснений безпосередньо.</a:t>
            </a:r>
          </a:p>
          <a:p>
            <a:pPr>
              <a:spcBef>
                <a:spcPts val="600"/>
              </a:spcBef>
            </a:pPr>
            <a:r>
              <a:rPr lang="uk-UA" sz="1600" dirty="0"/>
              <a:t>При клонуванні об'єкту, </a:t>
            </a:r>
            <a:r>
              <a:rPr lang="en-US" sz="1600" dirty="0"/>
              <a:t>PHP </a:t>
            </a:r>
            <a:r>
              <a:rPr lang="uk-UA" sz="1600" dirty="0"/>
              <a:t>виконує неповну копію всіх властивостей об'єкта. Будь-які властивості, які є посиланнями на інші змінні, залишаться посиланнями.</a:t>
            </a:r>
          </a:p>
          <a:p>
            <a:pPr>
              <a:spcBef>
                <a:spcPts val="600"/>
              </a:spcBef>
            </a:pPr>
            <a:r>
              <a:rPr lang="uk-UA" sz="1600" dirty="0"/>
              <a:t>Після завершення клонування, якщо метод </a:t>
            </a:r>
            <a:r>
              <a:rPr lang="uk-UA" sz="1600" b="1" dirty="0">
                <a:solidFill>
                  <a:schemeClr val="accent1"/>
                </a:solidFill>
              </a:rPr>
              <a:t>__</a:t>
            </a:r>
            <a:r>
              <a:rPr lang="en-US" sz="1600" b="1" dirty="0">
                <a:solidFill>
                  <a:schemeClr val="accent1"/>
                </a:solidFill>
              </a:rPr>
              <a:t>clone()</a:t>
            </a:r>
            <a:r>
              <a:rPr lang="en-US" sz="1600" dirty="0"/>
              <a:t> </a:t>
            </a:r>
            <a:r>
              <a:rPr lang="uk-UA" sz="1600" dirty="0"/>
              <a:t>визначено, тоді буде викликатися метод </a:t>
            </a:r>
            <a:r>
              <a:rPr lang="uk-UA" sz="1600" b="1" dirty="0">
                <a:solidFill>
                  <a:schemeClr val="accent1"/>
                </a:solidFill>
              </a:rPr>
              <a:t>__</a:t>
            </a:r>
            <a:r>
              <a:rPr lang="en-US" sz="1600" b="1" dirty="0">
                <a:solidFill>
                  <a:schemeClr val="accent1"/>
                </a:solidFill>
              </a:rPr>
              <a:t>clone()</a:t>
            </a:r>
            <a:r>
              <a:rPr lang="en-US" sz="1600" dirty="0"/>
              <a:t> </a:t>
            </a:r>
            <a:r>
              <a:rPr lang="uk-UA" sz="1600" dirty="0"/>
              <a:t>новоствореного об'єкта, для можливої ​​зміни всіх необхідних властивостей.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607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91442"/>
            <a:ext cx="3400425" cy="470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554" y="1272431"/>
            <a:ext cx="2114550" cy="2307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471" y="248567"/>
            <a:ext cx="2486025" cy="484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1470"/>
            <a:ext cx="7560838" cy="720080"/>
          </a:xfrm>
        </p:spPr>
        <p:txBody>
          <a:bodyPr>
            <a:normAutofit fontScale="90000"/>
          </a:bodyPr>
          <a:lstStyle/>
          <a:p>
            <a:r>
              <a:rPr lang="uk-UA" b="1">
                <a:solidFill>
                  <a:schemeClr val="accent1"/>
                </a:solidFill>
              </a:rPr>
              <a:t>Клонування об’єктів</a:t>
            </a:r>
            <a:endParaRPr lang="en-US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655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1" y="51470"/>
            <a:ext cx="3236391" cy="5052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1470"/>
            <a:ext cx="7560838" cy="720080"/>
          </a:xfrm>
        </p:spPr>
        <p:txBody>
          <a:bodyPr>
            <a:normAutofit fontScale="90000"/>
          </a:bodyPr>
          <a:lstStyle/>
          <a:p>
            <a:r>
              <a:rPr lang="uk-UA" b="1" dirty="0">
                <a:solidFill>
                  <a:schemeClr val="accent1"/>
                </a:solidFill>
              </a:rPr>
              <a:t>Порівняння об’єктів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715766"/>
            <a:ext cx="2860358" cy="2260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163026"/>
            <a:ext cx="257365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347864" y="725091"/>
            <a:ext cx="5597990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1200" dirty="0"/>
              <a:t>При </a:t>
            </a:r>
            <a:r>
              <a:rPr lang="ru-RU" sz="1200" dirty="0" err="1"/>
              <a:t>використанні</a:t>
            </a:r>
            <a:r>
              <a:rPr lang="ru-RU" sz="1200" dirty="0"/>
              <a:t> оператора </a:t>
            </a:r>
            <a:r>
              <a:rPr lang="ru-RU" sz="1200" dirty="0" err="1"/>
              <a:t>порівняння</a:t>
            </a:r>
            <a:r>
              <a:rPr lang="ru-RU" sz="1200" dirty="0"/>
              <a:t> (==), </a:t>
            </a:r>
            <a:r>
              <a:rPr lang="ru-RU" sz="1200" dirty="0" err="1"/>
              <a:t>властивості</a:t>
            </a:r>
            <a:r>
              <a:rPr lang="ru-RU" sz="1200" dirty="0"/>
              <a:t> </a:t>
            </a:r>
            <a:r>
              <a:rPr lang="ru-RU" sz="1200" dirty="0" err="1"/>
              <a:t>об'єктів</a:t>
            </a:r>
            <a:r>
              <a:rPr lang="ru-RU" sz="1200" dirty="0"/>
              <a:t> просто </a:t>
            </a:r>
            <a:r>
              <a:rPr lang="ru-RU" sz="1200" dirty="0" err="1"/>
              <a:t>порівнюються</a:t>
            </a:r>
            <a:r>
              <a:rPr lang="ru-RU" sz="1200" dirty="0"/>
              <a:t> один з одним, а </a:t>
            </a:r>
            <a:r>
              <a:rPr lang="ru-RU" sz="1200" dirty="0" err="1"/>
              <a:t>саме</a:t>
            </a:r>
            <a:r>
              <a:rPr lang="ru-RU" sz="1200" dirty="0"/>
              <a:t>: два </a:t>
            </a:r>
            <a:r>
              <a:rPr lang="ru-RU" sz="1200" dirty="0" err="1"/>
              <a:t>об'єкта</a:t>
            </a:r>
            <a:r>
              <a:rPr lang="ru-RU" sz="1200" dirty="0"/>
              <a:t> </a:t>
            </a:r>
            <a:r>
              <a:rPr lang="ru-RU" sz="1200" dirty="0" err="1"/>
              <a:t>рівні</a:t>
            </a:r>
            <a:r>
              <a:rPr lang="ru-RU" sz="1200" dirty="0"/>
              <a:t>, </a:t>
            </a:r>
            <a:r>
              <a:rPr lang="ru-RU" sz="1200" dirty="0" err="1"/>
              <a:t>якщо</a:t>
            </a:r>
            <a:r>
              <a:rPr lang="ru-RU" sz="1200" dirty="0"/>
              <a:t> вони </a:t>
            </a:r>
            <a:r>
              <a:rPr lang="ru-RU" sz="1200" dirty="0" err="1"/>
              <a:t>мають</a:t>
            </a:r>
            <a:r>
              <a:rPr lang="ru-RU" sz="1200" dirty="0"/>
              <a:t> </a:t>
            </a:r>
            <a:r>
              <a:rPr lang="ru-RU" sz="1200" dirty="0" err="1"/>
              <a:t>однакові</a:t>
            </a:r>
            <a:r>
              <a:rPr lang="ru-RU" sz="1200" dirty="0"/>
              <a:t> </a:t>
            </a:r>
            <a:r>
              <a:rPr lang="ru-RU" sz="1200" dirty="0" err="1"/>
              <a:t>атрибути</a:t>
            </a:r>
            <a:r>
              <a:rPr lang="ru-RU" sz="1200" dirty="0"/>
              <a:t> і </a:t>
            </a:r>
            <a:r>
              <a:rPr lang="ru-RU" sz="1200" dirty="0" err="1"/>
              <a:t>значення</a:t>
            </a:r>
            <a:r>
              <a:rPr lang="ru-RU" sz="1200" dirty="0"/>
              <a:t> (</a:t>
            </a:r>
            <a:r>
              <a:rPr lang="ru-RU" sz="1200" dirty="0" err="1"/>
              <a:t>значення</a:t>
            </a:r>
            <a:r>
              <a:rPr lang="ru-RU" sz="1200" dirty="0"/>
              <a:t> </a:t>
            </a:r>
            <a:r>
              <a:rPr lang="ru-RU" sz="1200" dirty="0" err="1"/>
              <a:t>порівнюються</a:t>
            </a:r>
            <a:r>
              <a:rPr lang="ru-RU" sz="1200" dirty="0"/>
              <a:t> через ==) і є </a:t>
            </a:r>
            <a:r>
              <a:rPr lang="ru-RU" sz="1200" dirty="0" err="1"/>
              <a:t>екземплярами</a:t>
            </a:r>
            <a:r>
              <a:rPr lang="ru-RU" sz="1200" dirty="0"/>
              <a:t> одного і того ж </a:t>
            </a:r>
            <a:r>
              <a:rPr lang="ru-RU" sz="1200" dirty="0" err="1"/>
              <a:t>класу</a:t>
            </a:r>
            <a:r>
              <a:rPr lang="ru-RU" sz="1200" dirty="0"/>
              <a:t>.</a:t>
            </a:r>
          </a:p>
          <a:p>
            <a:pPr>
              <a:spcBef>
                <a:spcPts val="600"/>
              </a:spcBef>
            </a:pPr>
            <a:r>
              <a:rPr lang="ru-RU" sz="1200" dirty="0"/>
              <a:t>З </a:t>
            </a:r>
            <a:r>
              <a:rPr lang="ru-RU" sz="1200" dirty="0" err="1"/>
              <a:t>іншого</a:t>
            </a:r>
            <a:r>
              <a:rPr lang="ru-RU" sz="1200" dirty="0"/>
              <a:t> боку, при </a:t>
            </a:r>
            <a:r>
              <a:rPr lang="ru-RU" sz="1200" dirty="0" err="1"/>
              <a:t>використанні</a:t>
            </a:r>
            <a:r>
              <a:rPr lang="ru-RU" sz="1200" dirty="0"/>
              <a:t> оператора </a:t>
            </a:r>
            <a:r>
              <a:rPr lang="ru-RU" sz="1200" dirty="0" err="1"/>
              <a:t>ідентичності</a:t>
            </a:r>
            <a:r>
              <a:rPr lang="ru-RU" sz="1200" dirty="0"/>
              <a:t> (===), </a:t>
            </a:r>
            <a:r>
              <a:rPr lang="ru-RU" sz="1200" dirty="0" err="1"/>
              <a:t>змінні</a:t>
            </a:r>
            <a:r>
              <a:rPr lang="ru-RU" sz="1200" dirty="0"/>
              <a:t>, </a:t>
            </a:r>
            <a:r>
              <a:rPr lang="ru-RU" sz="1200" dirty="0" err="1"/>
              <a:t>що</a:t>
            </a:r>
            <a:r>
              <a:rPr lang="ru-RU" sz="1200" dirty="0"/>
              <a:t> </a:t>
            </a:r>
            <a:r>
              <a:rPr lang="ru-RU" sz="1200" dirty="0" err="1"/>
              <a:t>містять</a:t>
            </a:r>
            <a:r>
              <a:rPr lang="ru-RU" sz="1200" dirty="0"/>
              <a:t> </a:t>
            </a:r>
            <a:r>
              <a:rPr lang="ru-RU" sz="1200" dirty="0" err="1"/>
              <a:t>об'єкти</a:t>
            </a:r>
            <a:r>
              <a:rPr lang="ru-RU" sz="1200" dirty="0"/>
              <a:t>, </a:t>
            </a:r>
            <a:r>
              <a:rPr lang="ru-RU" sz="1200" dirty="0" err="1"/>
              <a:t>вважаються</a:t>
            </a:r>
            <a:r>
              <a:rPr lang="ru-RU" sz="1200" dirty="0"/>
              <a:t> </a:t>
            </a:r>
            <a:r>
              <a:rPr lang="ru-RU" sz="1200" dirty="0" err="1"/>
              <a:t>ідентичними</a:t>
            </a:r>
            <a:r>
              <a:rPr lang="ru-RU" sz="1200" dirty="0"/>
              <a:t> </a:t>
            </a:r>
            <a:r>
              <a:rPr lang="ru-RU" sz="1200" dirty="0" err="1"/>
              <a:t>тільки</a:t>
            </a:r>
            <a:r>
              <a:rPr lang="ru-RU" sz="1200" dirty="0"/>
              <a:t> </a:t>
            </a:r>
            <a:r>
              <a:rPr lang="ru-RU" sz="1200" dirty="0" err="1"/>
              <a:t>тоді</a:t>
            </a:r>
            <a:r>
              <a:rPr lang="ru-RU" sz="1200" dirty="0"/>
              <a:t>, коли вони </a:t>
            </a:r>
            <a:r>
              <a:rPr lang="ru-RU" sz="1200" dirty="0" err="1"/>
              <a:t>посилаються</a:t>
            </a:r>
            <a:r>
              <a:rPr lang="ru-RU" sz="1200" dirty="0"/>
              <a:t> на один і той же </a:t>
            </a:r>
            <a:r>
              <a:rPr lang="ru-RU" sz="1200" dirty="0" err="1"/>
              <a:t>екземпляр</a:t>
            </a:r>
            <a:r>
              <a:rPr lang="ru-RU" sz="1200" dirty="0"/>
              <a:t> одного і того ж </a:t>
            </a:r>
            <a:r>
              <a:rPr lang="ru-RU" sz="1200" dirty="0" err="1"/>
              <a:t>класу</a:t>
            </a:r>
            <a:r>
              <a:rPr lang="ru-RU" sz="1200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71507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644" y="716396"/>
            <a:ext cx="4153852" cy="2927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15390" y="4083918"/>
            <a:ext cx="8709917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1200"/>
              <a:t>Починаючи з версії PHP 5.3.0 з'явилася особливість, що називається пізнішим статичним зв'язуванням, яка може бути використана для того, щоб отримати посилання на клас , що викликається,  в контексті статичного наслідування.</a:t>
            </a:r>
          </a:p>
          <a:p>
            <a:pPr>
              <a:spcBef>
                <a:spcPts val="600"/>
              </a:spcBef>
            </a:pPr>
            <a:r>
              <a:rPr lang="ru-RU" sz="1200"/>
              <a:t>"Пізнє зв'язування" відображає той факт, що звернення через </a:t>
            </a:r>
            <a:r>
              <a:rPr lang="ru-RU" sz="1200" b="1">
                <a:solidFill>
                  <a:schemeClr val="accent1"/>
                </a:solidFill>
              </a:rPr>
              <a:t>static::</a:t>
            </a:r>
            <a:r>
              <a:rPr lang="ru-RU" sz="1200"/>
              <a:t> не будуть обчислюватися по відношенню до класу, в якому метод, що викликається, визначений, а будуть обчислюватися на основі інформації в ході виконання.</a:t>
            </a:r>
            <a:endParaRPr lang="en-US" sz="12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55526"/>
            <a:ext cx="2133600" cy="290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095" y="3672948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01385"/>
            <a:ext cx="2190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1470"/>
            <a:ext cx="7560838" cy="720080"/>
          </a:xfrm>
        </p:spPr>
        <p:txBody>
          <a:bodyPr>
            <a:normAutofit fontScale="90000"/>
          </a:bodyPr>
          <a:lstStyle/>
          <a:p>
            <a:r>
              <a:rPr lang="uk-UA" b="1">
                <a:solidFill>
                  <a:schemeClr val="accent1"/>
                </a:solidFill>
              </a:rPr>
              <a:t>Пізнє статичне зв'язування</a:t>
            </a:r>
            <a:endParaRPr lang="en-US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86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792088"/>
          </a:xfrm>
        </p:spPr>
        <p:txBody>
          <a:bodyPr>
            <a:normAutofit/>
          </a:bodyPr>
          <a:lstStyle/>
          <a:p>
            <a:r>
              <a:rPr lang="uk-UA" b="1">
                <a:solidFill>
                  <a:schemeClr val="accent1"/>
                </a:solidFill>
              </a:rPr>
              <a:t>Клас: оголошення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23928" y="987574"/>
            <a:ext cx="487396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>
                <a:latin typeface="Arial" pitchFamily="34" charset="0"/>
                <a:cs typeface="Arial" pitchFamily="34" charset="0"/>
              </a:rPr>
              <a:t>Кожне визначення </a:t>
            </a:r>
            <a:r>
              <a:rPr lang="uk-UA" b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класу</a:t>
            </a:r>
            <a:r>
              <a:rPr lang="uk-UA">
                <a:latin typeface="Arial" pitchFamily="34" charset="0"/>
                <a:cs typeface="Arial" pitchFamily="34" charset="0"/>
              </a:rPr>
              <a:t> починається з ключового слова </a:t>
            </a:r>
            <a:r>
              <a:rPr lang="uk-UA" b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uk-UA">
                <a:latin typeface="Arial" pitchFamily="34" charset="0"/>
                <a:cs typeface="Arial" pitchFamily="34" charset="0"/>
              </a:rPr>
              <a:t>, потім слідує ім'я класу, і далі пара фігурних дужок, які містять в собі визначення властивостей і методів цього класу.</a:t>
            </a:r>
          </a:p>
          <a:p>
            <a:endParaRPr lang="uk-UA">
              <a:latin typeface="Arial" pitchFamily="34" charset="0"/>
              <a:cs typeface="Arial" pitchFamily="34" charset="0"/>
            </a:endParaRPr>
          </a:p>
          <a:p>
            <a:r>
              <a:rPr lang="uk-UA">
                <a:latin typeface="Arial" pitchFamily="34" charset="0"/>
                <a:cs typeface="Arial" pitchFamily="34" charset="0"/>
              </a:rPr>
              <a:t>Клас може містити власні константи, змінні (властивості) і функції (методи).</a:t>
            </a:r>
          </a:p>
          <a:p>
            <a:endParaRPr lang="uk-UA">
              <a:latin typeface="Arial" pitchFamily="34" charset="0"/>
              <a:cs typeface="Arial" pitchFamily="34" charset="0"/>
            </a:endParaRPr>
          </a:p>
          <a:p>
            <a:r>
              <a:rPr lang="uk-UA">
                <a:latin typeface="Arial" pitchFamily="34" charset="0"/>
                <a:cs typeface="Arial" pitchFamily="34" charset="0"/>
              </a:rPr>
              <a:t>Псевдозмінна </a:t>
            </a:r>
            <a:r>
              <a:rPr lang="uk-UA" b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$this</a:t>
            </a:r>
            <a:r>
              <a:rPr lang="uk-UA">
                <a:latin typeface="Arial" pitchFamily="34" charset="0"/>
                <a:cs typeface="Arial" pitchFamily="34" charset="0"/>
              </a:rPr>
              <a:t> доступна в тому випадку, якщо метод був викликаний в контексті об'єкта. </a:t>
            </a:r>
            <a:r>
              <a:rPr lang="uk-UA" b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b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uk-UA" b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his</a:t>
            </a:r>
            <a:r>
              <a:rPr lang="uk-UA">
                <a:latin typeface="Arial" pitchFamily="34" charset="0"/>
                <a:cs typeface="Arial" pitchFamily="34" charset="0"/>
              </a:rPr>
              <a:t> є посиланням на об'єкт, що викликається.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79401"/>
            <a:ext cx="349567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08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792088"/>
          </a:xfrm>
        </p:spPr>
        <p:txBody>
          <a:bodyPr>
            <a:normAutofit/>
          </a:bodyPr>
          <a:lstStyle/>
          <a:p>
            <a:r>
              <a:rPr lang="uk-UA" sz="3600" b="1">
                <a:solidFill>
                  <a:schemeClr val="accent1"/>
                </a:solidFill>
              </a:rPr>
              <a:t>Клас: створення екземпляра (об’єкта)</a:t>
            </a:r>
            <a:endParaRPr lang="en-US" sz="3600" b="1">
              <a:solidFill>
                <a:schemeClr val="accent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452045" y="987574"/>
            <a:ext cx="43458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/>
              <a:t>Для створення екземпляра класу використовується директива </a:t>
            </a:r>
            <a:r>
              <a:rPr lang="uk-UA" b="1">
                <a:solidFill>
                  <a:schemeClr val="accent1"/>
                </a:solidFill>
              </a:rPr>
              <a:t>new</a:t>
            </a:r>
            <a:r>
              <a:rPr lang="uk-UA"/>
              <a:t>. Новий об'єкт завжди буде створений, за винятком випадків, коли він містить конструктор, в якому визначено виклик виключення в разі помилки. Рекомендується визначати класи до створення їх екземплярів (в деяких випадках це обов'язково).</a:t>
            </a:r>
            <a:br>
              <a:rPr lang="uk-UA"/>
            </a:br>
            <a:br>
              <a:rPr lang="uk-UA"/>
            </a:br>
            <a:r>
              <a:rPr lang="uk-UA"/>
              <a:t>Якщо з директивою </a:t>
            </a:r>
            <a:r>
              <a:rPr lang="uk-UA" b="1">
                <a:solidFill>
                  <a:schemeClr val="accent1"/>
                </a:solidFill>
              </a:rPr>
              <a:t>new</a:t>
            </a:r>
            <a:r>
              <a:rPr lang="uk-UA">
                <a:solidFill>
                  <a:schemeClr val="accent1"/>
                </a:solidFill>
              </a:rPr>
              <a:t> </a:t>
            </a:r>
            <a:r>
              <a:rPr lang="uk-UA"/>
              <a:t>використовується рядок (string), що містить ім'я класу, то буде створено новий екземпляр цього класу.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10097"/>
            <a:ext cx="420052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327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792088"/>
          </a:xfrm>
        </p:spPr>
        <p:txBody>
          <a:bodyPr>
            <a:normAutofit/>
          </a:bodyPr>
          <a:lstStyle/>
          <a:p>
            <a:r>
              <a:rPr lang="uk-UA" sz="3600" b="1" dirty="0">
                <a:solidFill>
                  <a:schemeClr val="accent1"/>
                </a:solidFill>
              </a:rPr>
              <a:t>Клас: створення екземпляра (об’єкта)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261007" y="843558"/>
            <a:ext cx="37034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Коли відбувається привласнення вже існуючого екземпляра класу нової змінної, то ця змінна буде вказувати на </a:t>
            </a:r>
            <a:r>
              <a:rPr lang="uk-UA" b="1" dirty="0">
                <a:solidFill>
                  <a:schemeClr val="accent2"/>
                </a:solidFill>
              </a:rPr>
              <a:t>цей же екземпляр класу</a:t>
            </a:r>
            <a:r>
              <a:rPr lang="uk-UA" dirty="0"/>
              <a:t>. Те ж саме відбувається і при передачі примірника класу в функцію.</a:t>
            </a:r>
          </a:p>
          <a:p>
            <a:r>
              <a:rPr lang="uk-UA" dirty="0"/>
              <a:t>Копію вже створеного об'єкта можна створити через її клонування (</a:t>
            </a:r>
            <a:r>
              <a:rPr lang="en-US" b="1" dirty="0">
                <a:solidFill>
                  <a:schemeClr val="accent1"/>
                </a:solidFill>
              </a:rPr>
              <a:t>clone</a:t>
            </a:r>
            <a:r>
              <a:rPr lang="en-US" dirty="0"/>
              <a:t>)</a:t>
            </a:r>
            <a:r>
              <a:rPr lang="uk-UA" dirty="0"/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0"/>
          <a:stretch/>
        </p:blipFill>
        <p:spPr bwMode="auto">
          <a:xfrm>
            <a:off x="179512" y="699542"/>
            <a:ext cx="4914900" cy="3249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44490"/>
            <a:ext cx="21431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21160"/>
            <a:ext cx="161925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169" y="3620614"/>
            <a:ext cx="491490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3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792088"/>
          </a:xfrm>
        </p:spPr>
        <p:txBody>
          <a:bodyPr>
            <a:normAutofit/>
          </a:bodyPr>
          <a:lstStyle/>
          <a:p>
            <a:r>
              <a:rPr lang="uk-UA" sz="3600" b="1">
                <a:solidFill>
                  <a:schemeClr val="accent1"/>
                </a:solidFill>
              </a:rPr>
              <a:t>Властивості і методи</a:t>
            </a:r>
            <a:endParaRPr lang="en-US" sz="3600" b="1">
              <a:solidFill>
                <a:schemeClr val="accent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64088" y="1055514"/>
            <a:ext cx="3600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/>
              <a:t>Властивості і методи класу живуть в розділених "просторах імен", так що можливо мати властивість і метод з одним і тим же ім'ям.</a:t>
            </a:r>
          </a:p>
          <a:p>
            <a:r>
              <a:rPr lang="uk-UA"/>
              <a:t>Посилання як на властивості, так і на методи мають однакову нотацію, тому результат, отримання доступу до властивості або виклик методу, визначається контекстом використання.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96005"/>
            <a:ext cx="4087154" cy="3021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27934"/>
            <a:ext cx="119915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398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856286" y="915566"/>
            <a:ext cx="403619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/>
              <a:t>Змінні, які є членами класу, називаються властивостями. Також їх називають атрибутами або полями.</a:t>
            </a:r>
          </a:p>
          <a:p>
            <a:r>
              <a:rPr lang="uk-UA" sz="1600" dirty="0"/>
              <a:t>Вони визначаються за допомогою ключових слів </a:t>
            </a:r>
            <a:r>
              <a:rPr lang="uk-UA" sz="1600" b="1" dirty="0" err="1">
                <a:solidFill>
                  <a:schemeClr val="accent1"/>
                </a:solidFill>
              </a:rPr>
              <a:t>public</a:t>
            </a:r>
            <a:r>
              <a:rPr lang="uk-UA" sz="1600" dirty="0"/>
              <a:t>, </a:t>
            </a:r>
            <a:r>
              <a:rPr lang="uk-UA" sz="1600" b="1" dirty="0" err="1">
                <a:solidFill>
                  <a:schemeClr val="accent1"/>
                </a:solidFill>
              </a:rPr>
              <a:t>protected</a:t>
            </a:r>
            <a:r>
              <a:rPr lang="uk-UA" sz="1600" dirty="0">
                <a:solidFill>
                  <a:schemeClr val="accent1"/>
                </a:solidFill>
              </a:rPr>
              <a:t> </a:t>
            </a:r>
            <a:r>
              <a:rPr lang="uk-UA" sz="1600" dirty="0"/>
              <a:t>або </a:t>
            </a:r>
            <a:r>
              <a:rPr lang="uk-UA" sz="1600" b="1" dirty="0" err="1">
                <a:solidFill>
                  <a:schemeClr val="accent1"/>
                </a:solidFill>
              </a:rPr>
              <a:t>private</a:t>
            </a:r>
            <a:r>
              <a:rPr lang="uk-UA" sz="1600" dirty="0"/>
              <a:t>, можуть супроводжуватися необов'язковим оголошенням типу (з РНР 7.4) і дотримуються правил правильного оголошення змінних.</a:t>
            </a:r>
          </a:p>
          <a:p>
            <a:r>
              <a:rPr lang="uk-UA" sz="1600" dirty="0"/>
              <a:t>Це оголошення може містити ініціалізацію, але ця ініціалізація повинна бути постійним значенням.</a:t>
            </a:r>
          </a:p>
          <a:p>
            <a:r>
              <a:rPr lang="uk-UA" sz="1600" dirty="0"/>
              <a:t>В межах методів класу доступ до нестатичних властивостей може бути отриманий за допомогою </a:t>
            </a:r>
            <a:r>
              <a:rPr lang="uk-UA" sz="1600" b="1" dirty="0">
                <a:solidFill>
                  <a:schemeClr val="accent1"/>
                </a:solidFill>
              </a:rPr>
              <a:t>$</a:t>
            </a:r>
            <a:r>
              <a:rPr lang="uk-UA" sz="1600" b="1" dirty="0" err="1">
                <a:solidFill>
                  <a:schemeClr val="accent1"/>
                </a:solidFill>
              </a:rPr>
              <a:t>this</a:t>
            </a:r>
            <a:r>
              <a:rPr lang="uk-UA" sz="1600" b="1" dirty="0">
                <a:solidFill>
                  <a:schemeClr val="accent1"/>
                </a:solidFill>
              </a:rPr>
              <a:t>-&gt; </a:t>
            </a:r>
            <a:r>
              <a:rPr lang="uk-UA" sz="1600" b="1" dirty="0" err="1">
                <a:solidFill>
                  <a:schemeClr val="accent1"/>
                </a:solidFill>
              </a:rPr>
              <a:t>property</a:t>
            </a:r>
            <a:r>
              <a:rPr lang="uk-UA" sz="1600" dirty="0"/>
              <a:t> (де </a:t>
            </a:r>
            <a:r>
              <a:rPr lang="uk-UA" sz="1600" b="1" dirty="0" err="1">
                <a:solidFill>
                  <a:schemeClr val="accent1"/>
                </a:solidFill>
              </a:rPr>
              <a:t>property</a:t>
            </a:r>
            <a:r>
              <a:rPr lang="uk-UA" sz="1600" dirty="0"/>
              <a:t> - ім'я властивості).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792088"/>
          </a:xfrm>
        </p:spPr>
        <p:txBody>
          <a:bodyPr>
            <a:normAutofit/>
          </a:bodyPr>
          <a:lstStyle/>
          <a:p>
            <a:r>
              <a:rPr lang="uk-UA" sz="3600" b="1">
                <a:solidFill>
                  <a:schemeClr val="accent1"/>
                </a:solidFill>
              </a:rPr>
              <a:t>Властивості</a:t>
            </a:r>
            <a:endParaRPr lang="en-US" sz="3600" b="1">
              <a:solidFill>
                <a:schemeClr val="accent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79"/>
          <a:stretch/>
        </p:blipFill>
        <p:spPr bwMode="auto">
          <a:xfrm>
            <a:off x="251520" y="915566"/>
            <a:ext cx="3495675" cy="1215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68" b="7766"/>
          <a:stretch/>
        </p:blipFill>
        <p:spPr bwMode="auto">
          <a:xfrm>
            <a:off x="251520" y="2067695"/>
            <a:ext cx="3495675" cy="2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19114"/>
            <a:ext cx="467677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08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444395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/>
              <a:t>Перед зверненням до типізованої властивості у неї повинно бути задано значення, інакше буде викинуто виключення Error.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92088"/>
          </a:xfrm>
        </p:spPr>
        <p:txBody>
          <a:bodyPr>
            <a:normAutofit/>
          </a:bodyPr>
          <a:lstStyle/>
          <a:p>
            <a:r>
              <a:rPr lang="uk-UA" sz="3600" b="1">
                <a:solidFill>
                  <a:schemeClr val="accent1"/>
                </a:solidFill>
              </a:rPr>
              <a:t>Допустимі типи властивостей</a:t>
            </a:r>
            <a:endParaRPr lang="en-US" sz="3600" b="1">
              <a:solidFill>
                <a:schemeClr val="accent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843558"/>
            <a:ext cx="6464926" cy="334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3259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076056" y="699542"/>
            <a:ext cx="38164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При оголошенні констант всередині класу або при зверненні до них не використовується символ </a:t>
            </a:r>
            <a:r>
              <a:rPr lang="uk-UA" b="1" dirty="0">
                <a:solidFill>
                  <a:schemeClr val="accent1"/>
                </a:solidFill>
              </a:rPr>
              <a:t>$</a:t>
            </a:r>
            <a:r>
              <a:rPr lang="uk-UA" dirty="0"/>
              <a:t>.</a:t>
            </a:r>
          </a:p>
          <a:p>
            <a:r>
              <a:rPr lang="uk-UA" dirty="0"/>
              <a:t>Область видимості констант за замовчуванням </a:t>
            </a:r>
            <a:r>
              <a:rPr lang="uk-UA" b="1" dirty="0" err="1">
                <a:solidFill>
                  <a:schemeClr val="accent1"/>
                </a:solidFill>
              </a:rPr>
              <a:t>public</a:t>
            </a:r>
            <a:r>
              <a:rPr lang="uk-UA" dirty="0"/>
              <a:t>.</a:t>
            </a:r>
          </a:p>
          <a:p>
            <a:r>
              <a:rPr lang="uk-UA" dirty="0"/>
              <a:t>Константи класу задаються один раз для всього класу, а не окремо для кожного створеного об'єкта цього класу.</a:t>
            </a:r>
          </a:p>
          <a:p>
            <a:r>
              <a:rPr lang="uk-UA" dirty="0"/>
              <a:t>Починаючи з PHP 5.5.0 доступна спеціальна константа </a:t>
            </a:r>
            <a:r>
              <a:rPr lang="uk-UA" b="1" dirty="0">
                <a:solidFill>
                  <a:schemeClr val="accent1"/>
                </a:solidFill>
              </a:rPr>
              <a:t>::</a:t>
            </a:r>
            <a:r>
              <a:rPr lang="uk-UA" b="1" dirty="0" err="1">
                <a:solidFill>
                  <a:schemeClr val="accent1"/>
                </a:solidFill>
              </a:rPr>
              <a:t>class</a:t>
            </a:r>
            <a:r>
              <a:rPr lang="uk-UA" dirty="0"/>
              <a:t>, якій на етапі компіляції присвоюється повне ім'я класу.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32" y="280988"/>
            <a:ext cx="461962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92088"/>
          </a:xfrm>
        </p:spPr>
        <p:txBody>
          <a:bodyPr>
            <a:normAutofit/>
          </a:bodyPr>
          <a:lstStyle/>
          <a:p>
            <a:r>
              <a:rPr lang="uk-UA" sz="3600" b="1">
                <a:solidFill>
                  <a:schemeClr val="accent1"/>
                </a:solidFill>
              </a:rPr>
              <a:t>Константи класів</a:t>
            </a:r>
            <a:endParaRPr lang="en-US" sz="36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332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2253</Words>
  <Application>Microsoft Office PowerPoint</Application>
  <PresentationFormat>Екран (16:9)</PresentationFormat>
  <Paragraphs>127</Paragraphs>
  <Slides>28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28</vt:i4>
      </vt:variant>
    </vt:vector>
  </HeadingPairs>
  <TitlesOfParts>
    <vt:vector size="31" baseType="lpstr">
      <vt:lpstr>Arial</vt:lpstr>
      <vt:lpstr>Calibri</vt:lpstr>
      <vt:lpstr>Тема Office</vt:lpstr>
      <vt:lpstr>ООП в PHP Заняття 6</vt:lpstr>
      <vt:lpstr>Об'єктно-орієнтоване програмування</vt:lpstr>
      <vt:lpstr>Клас: оголошення</vt:lpstr>
      <vt:lpstr>Клас: створення екземпляра (об’єкта)</vt:lpstr>
      <vt:lpstr>Клас: створення екземпляра (об’єкта)</vt:lpstr>
      <vt:lpstr>Властивості і методи</vt:lpstr>
      <vt:lpstr>Властивості</vt:lpstr>
      <vt:lpstr>Допустимі типи властивостей</vt:lpstr>
      <vt:lpstr>Константи класів</vt:lpstr>
      <vt:lpstr>Успадкування (наслідування)</vt:lpstr>
      <vt:lpstr>Область видимості</vt:lpstr>
      <vt:lpstr>Конструктори</vt:lpstr>
      <vt:lpstr>Деструктори</vt:lpstr>
      <vt:lpstr>Ключове слово static</vt:lpstr>
      <vt:lpstr>Абстрактні класи</vt:lpstr>
      <vt:lpstr>Інтерфейси</vt:lpstr>
      <vt:lpstr>Трейти</vt:lpstr>
      <vt:lpstr>Трейти</vt:lpstr>
      <vt:lpstr>Трейти</vt:lpstr>
      <vt:lpstr>Трейти</vt:lpstr>
      <vt:lpstr>Трейти</vt:lpstr>
      <vt:lpstr>Анонімні класи</vt:lpstr>
      <vt:lpstr>Магічні методи</vt:lpstr>
      <vt:lpstr>Ключове слово final</vt:lpstr>
      <vt:lpstr>Клонування об’єктів</vt:lpstr>
      <vt:lpstr>Клонування об’єктів</vt:lpstr>
      <vt:lpstr>Порівняння об’єктів</vt:lpstr>
      <vt:lpstr>Пізнє статичне зв'язування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Заняття 2</dc:title>
  <dc:creator>Dimitry</dc:creator>
  <cp:lastModifiedBy>Максим Гонтар</cp:lastModifiedBy>
  <cp:revision>59</cp:revision>
  <dcterms:created xsi:type="dcterms:W3CDTF">2020-08-06T13:32:04Z</dcterms:created>
  <dcterms:modified xsi:type="dcterms:W3CDTF">2020-10-01T15:12:19Z</dcterms:modified>
</cp:coreProperties>
</file>