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95" r:id="rId4"/>
    <p:sldId id="296" r:id="rId5"/>
    <p:sldId id="301" r:id="rId6"/>
    <p:sldId id="302" r:id="rId7"/>
    <p:sldId id="303" r:id="rId8"/>
    <p:sldId id="276" r:id="rId9"/>
    <p:sldId id="306" r:id="rId10"/>
    <p:sldId id="278" r:id="rId11"/>
    <p:sldId id="308" r:id="rId12"/>
    <p:sldId id="311" r:id="rId13"/>
    <p:sldId id="297" r:id="rId14"/>
    <p:sldId id="307" r:id="rId15"/>
    <p:sldId id="284" r:id="rId16"/>
  </p:sldIdLst>
  <p:sldSz cx="24384000" cy="13716000"/>
  <p:notesSz cx="6858000" cy="9144000"/>
  <p:custDataLst>
    <p:tags r:id="rId1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182"/>
    <a:srgbClr val="5E9290"/>
    <a:srgbClr val="FF8700"/>
    <a:srgbClr val="FFFFFF"/>
    <a:srgbClr val="FFD800"/>
    <a:srgbClr val="00AEFF"/>
    <a:srgbClr val="3F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5" autoAdjust="0"/>
    <p:restoredTop sz="94660"/>
  </p:normalViewPr>
  <p:slideViewPr>
    <p:cSldViewPr>
      <p:cViewPr varScale="1">
        <p:scale>
          <a:sx n="20" d="100"/>
          <a:sy n="20" d="100"/>
        </p:scale>
        <p:origin x="96" y="27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29-644F-4B62-97F7-6E9E1095C81C}" type="datetimeFigureOut">
              <a:rPr lang="zh-CN" altLang="en-US" smtClean="0"/>
              <a:t>2013/12/25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E487-3901-4DEB-B9B2-4EAD08525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E487-3901-4DEB-B9B2-4EAD085258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1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2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22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248" y="-31056"/>
            <a:ext cx="24384000" cy="13716000"/>
            <a:chOff x="-248" y="-31056"/>
            <a:chExt cx="24384000" cy="13716000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8" y="-31056"/>
              <a:ext cx="24384000" cy="137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758952" y="5507106"/>
              <a:ext cx="19010112" cy="31547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99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闻题</a:t>
              </a:r>
              <a:r>
                <a:rPr lang="en-US" altLang="zh-CN" sz="199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9900" dirty="0">
                  <a:solidFill>
                    <a:srgbClr val="00B0F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鸟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71320" y="8874224"/>
              <a:ext cx="15049672" cy="255454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3F3F41"/>
                  </a:solidFill>
                  <a:latin typeface="Rockwell Condensed" panose="02060603050405020104" pitchFamily="18" charset="0"/>
                </a:rPr>
                <a:t>A</a:t>
              </a:r>
              <a:r>
                <a:rPr lang="en-US" altLang="zh-CN" sz="8000" dirty="0" smtClean="0">
                  <a:solidFill>
                    <a:srgbClr val="3F3F41"/>
                  </a:solidFill>
                  <a:latin typeface="Rockwell Condensed" panose="02060603050405020104" pitchFamily="18" charset="0"/>
                </a:rPr>
                <a:t> </a:t>
              </a:r>
              <a:r>
                <a:rPr lang="en-US" altLang="zh-CN" sz="8000" dirty="0">
                  <a:solidFill>
                    <a:srgbClr val="3F3F41"/>
                  </a:solidFill>
                  <a:latin typeface="Rockwell Condensed" panose="02060603050405020104" pitchFamily="18" charset="0"/>
                </a:rPr>
                <a:t>new way </a:t>
              </a:r>
              <a:r>
                <a:rPr lang="en-US" altLang="zh-CN" sz="8000" dirty="0" smtClean="0">
                  <a:solidFill>
                    <a:srgbClr val="3F3F41"/>
                  </a:solidFill>
                  <a:latin typeface="Rockwell Condensed" panose="02060603050405020104" pitchFamily="18" charset="0"/>
                </a:rPr>
                <a:t>of teaching</a:t>
              </a:r>
            </a:p>
            <a:p>
              <a:r>
                <a:rPr lang="zh-CN" altLang="en-US" sz="8000" dirty="0" smtClean="0">
                  <a:solidFill>
                    <a:srgbClr val="3F3F41"/>
                  </a:solidFill>
                  <a:latin typeface="Rockwell Condensed" panose="02060603050405020104" pitchFamily="18" charset="0"/>
                </a:rPr>
                <a:t>    面向中小学生的答疑平台</a:t>
              </a:r>
              <a:endParaRPr lang="zh-CN" altLang="en-US" sz="8000" dirty="0">
                <a:solidFill>
                  <a:srgbClr val="3F3F41"/>
                </a:solidFill>
                <a:latin typeface="Rockwell Condensed" panose="020606030504050201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83488" y="2159477"/>
            <a:ext cx="8136904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Jokerman" panose="04090605060D06020702" pitchFamily="82" charset="0"/>
              </a:rPr>
              <a:t>A pot of small copper</a:t>
            </a:r>
            <a:endParaRPr lang="zh-CN" altLang="en-US" dirty="0">
              <a:solidFill>
                <a:srgbClr val="00B0F0"/>
              </a:solidFill>
              <a:latin typeface="Jokerman" panose="04090605060D0602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0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63408" y="3761656"/>
            <a:ext cx="12097344" cy="5401479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endParaRPr lang="en-US" altLang="zh-CN" sz="11500" dirty="0" smtClean="0">
              <a:solidFill>
                <a:schemeClr val="bg1"/>
              </a:solidFill>
            </a:endParaRPr>
          </a:p>
          <a:p>
            <a:r>
              <a:rPr lang="zh-CN" altLang="en-US" sz="11500" dirty="0" smtClean="0">
                <a:solidFill>
                  <a:schemeClr val="bg1"/>
                </a:solidFill>
              </a:rPr>
              <a:t>交互简单</a:t>
            </a:r>
            <a:endParaRPr lang="en-US" altLang="zh-CN" sz="11500" dirty="0" smtClean="0">
              <a:solidFill>
                <a:schemeClr val="bg1"/>
              </a:solidFill>
            </a:endParaRPr>
          </a:p>
          <a:p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6146" y="2620655"/>
            <a:ext cx="12097344" cy="11095345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pPr lvl="8"/>
            <a:r>
              <a:rPr lang="en-US" altLang="zh-CN" sz="6000" dirty="0" smtClean="0">
                <a:solidFill>
                  <a:schemeClr val="bg1"/>
                </a:solidFill>
              </a:rPr>
              <a:t>                                                           </a:t>
            </a:r>
          </a:p>
          <a:p>
            <a:pPr lvl="8"/>
            <a:endParaRPr lang="en-US" altLang="zh-CN" sz="6000" dirty="0">
              <a:solidFill>
                <a:schemeClr val="bg1"/>
              </a:solidFill>
            </a:endParaRPr>
          </a:p>
          <a:p>
            <a:pPr lvl="8"/>
            <a:endParaRPr lang="en-US" altLang="zh-CN" sz="6000" dirty="0" smtClean="0">
              <a:solidFill>
                <a:schemeClr val="bg1"/>
              </a:solidFill>
            </a:endParaRPr>
          </a:p>
          <a:p>
            <a:pPr lvl="8"/>
            <a:endParaRPr lang="en-US" altLang="zh-CN" sz="6000" dirty="0">
              <a:solidFill>
                <a:schemeClr val="bg1"/>
              </a:solidFill>
            </a:endParaRPr>
          </a:p>
          <a:p>
            <a:pPr lvl="8"/>
            <a:endParaRPr lang="en-US" altLang="zh-CN" sz="6000" dirty="0" smtClean="0">
              <a:solidFill>
                <a:schemeClr val="bg1"/>
              </a:solidFill>
            </a:endParaRPr>
          </a:p>
          <a:p>
            <a:pPr lvl="8"/>
            <a:endParaRPr lang="en-US" altLang="zh-CN" sz="6000" dirty="0">
              <a:solidFill>
                <a:schemeClr val="bg1"/>
              </a:solidFill>
            </a:endParaRPr>
          </a:p>
          <a:p>
            <a:pPr lvl="8"/>
            <a:endParaRPr lang="en-US" altLang="zh-CN" sz="6000" dirty="0" smtClean="0">
              <a:solidFill>
                <a:schemeClr val="bg1"/>
              </a:solidFill>
            </a:endParaRPr>
          </a:p>
          <a:p>
            <a:pPr lvl="8"/>
            <a:endParaRPr lang="en-US" altLang="zh-CN" sz="6000" dirty="0">
              <a:solidFill>
                <a:schemeClr val="bg1"/>
              </a:solidFill>
            </a:endParaRPr>
          </a:p>
          <a:p>
            <a:pPr lvl="8"/>
            <a:endParaRPr lang="en-US" altLang="zh-CN" sz="6000" dirty="0" smtClean="0">
              <a:solidFill>
                <a:schemeClr val="bg1"/>
              </a:solidFill>
            </a:endParaRPr>
          </a:p>
          <a:p>
            <a:pPr marL="4800600" lvl="8" indent="-1143000">
              <a:buFont typeface="Arial" panose="020B0604020202020204" pitchFamily="34" charset="0"/>
              <a:buChar char="•"/>
            </a:pPr>
            <a:endParaRPr lang="en-US" altLang="zh-CN" sz="6000" dirty="0" smtClean="0">
              <a:solidFill>
                <a:schemeClr val="bg1"/>
              </a:solidFill>
            </a:endParaRPr>
          </a:p>
          <a:p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920" y="1272350"/>
            <a:ext cx="5275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</a:rPr>
              <a:t>系统测试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58952" y="3393844"/>
            <a:ext cx="11078121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功能测试设计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由两个同学分别使用学生微信端和教师网页端进行流程测试。为了更好测试我们进行交叉测试，让负责写学生端的同学测试网页端，而负责写教师端的同学测试学生端。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747" y="3778796"/>
            <a:ext cx="11027779" cy="8189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0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63408" y="3761656"/>
            <a:ext cx="12097344" cy="5401479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endParaRPr lang="en-US" altLang="zh-CN" sz="11500" dirty="0" smtClean="0">
              <a:solidFill>
                <a:srgbClr val="FFFFFF"/>
              </a:solidFill>
            </a:endParaRPr>
          </a:p>
          <a:p>
            <a:r>
              <a:rPr lang="zh-CN" altLang="en-US" sz="11500" dirty="0" smtClean="0">
                <a:solidFill>
                  <a:srgbClr val="FFFFFF"/>
                </a:solidFill>
              </a:rPr>
              <a:t>交互简单</a:t>
            </a:r>
            <a:endParaRPr lang="en-US" altLang="zh-CN" sz="11500" dirty="0" smtClean="0">
              <a:solidFill>
                <a:srgbClr val="FFFFFF"/>
              </a:solidFill>
            </a:endParaRPr>
          </a:p>
          <a:p>
            <a:endParaRPr lang="zh-CN" altLang="en-US" sz="115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6146" y="2620655"/>
            <a:ext cx="12097344" cy="11095345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pPr lvl="8"/>
            <a:r>
              <a:rPr lang="en-US" altLang="zh-CN" sz="6000" dirty="0" smtClean="0">
                <a:solidFill>
                  <a:srgbClr val="FFFFFF"/>
                </a:solidFill>
              </a:rPr>
              <a:t>                                                           </a:t>
            </a: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marL="4800600" lvl="8" indent="-1143000">
              <a:buFont typeface="Arial" panose="020B0604020202020204" pitchFamily="34" charset="0"/>
              <a:buChar char="•"/>
            </a:pPr>
            <a:endParaRPr lang="en-US" altLang="zh-CN" sz="6000" dirty="0" smtClean="0">
              <a:solidFill>
                <a:srgbClr val="FFFFFF"/>
              </a:solidFill>
            </a:endParaRPr>
          </a:p>
          <a:p>
            <a:endParaRPr lang="zh-CN" altLang="en-US" sz="115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920" y="1272350"/>
            <a:ext cx="5275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 smtClean="0">
                <a:solidFill>
                  <a:srgbClr val="FFFFFF"/>
                </a:solidFill>
              </a:rPr>
              <a:t>系统测试</a:t>
            </a:r>
            <a:endParaRPr lang="en-US" altLang="zh-CN" sz="9600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22329" y="3184574"/>
            <a:ext cx="80648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性能测试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6600" dirty="0" err="1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Jmeter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进行压力测试。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54" y="3184574"/>
            <a:ext cx="13077465" cy="83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0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63408" y="3761656"/>
            <a:ext cx="12097344" cy="5401479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endParaRPr lang="en-US" altLang="zh-CN" sz="11500" dirty="0" smtClean="0">
              <a:solidFill>
                <a:srgbClr val="FFFFFF"/>
              </a:solidFill>
            </a:endParaRPr>
          </a:p>
          <a:p>
            <a:r>
              <a:rPr lang="zh-CN" altLang="en-US" sz="11500" dirty="0" smtClean="0">
                <a:solidFill>
                  <a:srgbClr val="FFFFFF"/>
                </a:solidFill>
              </a:rPr>
              <a:t>交互简单</a:t>
            </a:r>
            <a:endParaRPr lang="en-US" altLang="zh-CN" sz="11500" dirty="0" smtClean="0">
              <a:solidFill>
                <a:srgbClr val="FFFFFF"/>
              </a:solidFill>
            </a:endParaRPr>
          </a:p>
          <a:p>
            <a:endParaRPr lang="zh-CN" altLang="en-US" sz="115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6146" y="2620655"/>
            <a:ext cx="12097344" cy="11095345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pPr lvl="8"/>
            <a:r>
              <a:rPr lang="en-US" altLang="zh-CN" sz="6000" dirty="0" smtClean="0">
                <a:solidFill>
                  <a:srgbClr val="FFFFFF"/>
                </a:solidFill>
              </a:rPr>
              <a:t>                                                           </a:t>
            </a: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lvl="8"/>
            <a:endParaRPr lang="en-US" altLang="zh-CN" sz="6000" dirty="0">
              <a:solidFill>
                <a:srgbClr val="FFFFFF"/>
              </a:solidFill>
            </a:endParaRPr>
          </a:p>
          <a:p>
            <a:pPr lvl="8"/>
            <a:endParaRPr lang="en-US" altLang="zh-CN" sz="6000" dirty="0" smtClean="0">
              <a:solidFill>
                <a:srgbClr val="FFFFFF"/>
              </a:solidFill>
            </a:endParaRPr>
          </a:p>
          <a:p>
            <a:pPr marL="4800600" lvl="8" indent="-1143000">
              <a:buFont typeface="Arial" panose="020B0604020202020204" pitchFamily="34" charset="0"/>
              <a:buChar char="•"/>
            </a:pPr>
            <a:endParaRPr lang="en-US" altLang="zh-CN" sz="6000" dirty="0" smtClean="0">
              <a:solidFill>
                <a:srgbClr val="FFFFFF"/>
              </a:solidFill>
            </a:endParaRPr>
          </a:p>
          <a:p>
            <a:endParaRPr lang="zh-CN" altLang="en-US" sz="115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920" y="1272350"/>
            <a:ext cx="5275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 smtClean="0">
                <a:solidFill>
                  <a:srgbClr val="FFFFFF"/>
                </a:solidFill>
              </a:rPr>
              <a:t>系统测试</a:t>
            </a:r>
            <a:endParaRPr lang="en-US" altLang="zh-CN" sz="9600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22328" y="3184574"/>
            <a:ext cx="176785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缺陷汇总与分析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excel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Bug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的记录，在集中开发时进行汇总并安排相应人员来解决。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09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98912" y="1673424"/>
            <a:ext cx="199462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9600" dirty="0" smtClean="0">
                <a:solidFill>
                  <a:srgbClr val="FFFFFF"/>
                </a:solidFill>
              </a:rPr>
              <a:t>接下来是最令人兴奋的</a:t>
            </a:r>
            <a:r>
              <a:rPr lang="en-US" altLang="zh-CN" sz="9600" dirty="0" smtClean="0">
                <a:solidFill>
                  <a:srgbClr val="FFFFFF"/>
                </a:solidFill>
              </a:rPr>
              <a:t>——</a:t>
            </a:r>
          </a:p>
          <a:p>
            <a:pPr lvl="0"/>
            <a:r>
              <a:rPr lang="zh-CN" altLang="en-US" sz="9600" dirty="0" smtClean="0">
                <a:solidFill>
                  <a:srgbClr val="FFFFFF"/>
                </a:solidFill>
              </a:rPr>
              <a:t>现场产品演示</a:t>
            </a:r>
            <a:endParaRPr lang="en-US" altLang="zh-CN" sz="9600" dirty="0">
              <a:solidFill>
                <a:srgbClr val="FFFF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68" y="5172224"/>
            <a:ext cx="7560840" cy="7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660559"/>
            <a:ext cx="24357650" cy="16347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58952" y="3393844"/>
            <a:ext cx="20918324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最大的收获是体验了如何进行一项真正的工程项目的完整流程，从最初的需求分析、书写文档，到与客户进行沟通、组员集中开发，再到最后的部署、实现、调试、交付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l"/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最大的教训则是与客户的思维冲突会很大地限制我们的自主创造力，一定程度上影响大家的开发热情。</a:t>
            </a:r>
            <a:endParaRPr lang="en-US" altLang="zh-CN" sz="6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而这所有的经验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将成为我们最大的财富。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2928" y="1058527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9600" dirty="0" smtClean="0">
                <a:solidFill>
                  <a:srgbClr val="FFFFFF"/>
                </a:solidFill>
              </a:rPr>
              <a:t>项目总结</a:t>
            </a:r>
            <a:endParaRPr lang="en-US" altLang="zh-CN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26017" y="5071442"/>
            <a:ext cx="6373860" cy="3154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9900" dirty="0" smtClean="0">
                <a:latin typeface="Candara" panose="020E0502030303020204" pitchFamily="34" charset="0"/>
                <a:ea typeface="Gungsuh" panose="02030600000101010101" pitchFamily="18" charset="-127"/>
                <a:cs typeface="BrowalliaUPC" panose="020B0604020202020204" pitchFamily="34" charset="-34"/>
              </a:rPr>
              <a:t>Q &amp; A</a:t>
            </a:r>
            <a:endParaRPr lang="zh-CN" altLang="en-US" sz="19900" dirty="0">
              <a:latin typeface="Candara" panose="020E0502030303020204" pitchFamily="34" charset="0"/>
              <a:ea typeface="Gungsuh" panose="02030600000101010101" pitchFamily="18" charset="-127"/>
              <a:cs typeface="BrowalliaUPC" panose="020B0604020202020204" pitchFamily="34" charset="-3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07224" y="8226152"/>
            <a:ext cx="1219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6600" dirty="0">
                <a:solidFill>
                  <a:schemeClr val="tx1"/>
                </a:solidFill>
              </a:rPr>
              <a:t> </a:t>
            </a:r>
            <a:br>
              <a:rPr lang="en-US" altLang="zh-CN" sz="6600" dirty="0">
                <a:solidFill>
                  <a:schemeClr val="tx1"/>
                </a:solidFill>
              </a:rPr>
            </a:br>
            <a:r>
              <a:rPr lang="en-US" altLang="zh-CN" sz="6600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0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33" y="305272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03568" y="1392461"/>
            <a:ext cx="12745416" cy="11541621"/>
          </a:xfrm>
          <a:prstGeom prst="rect">
            <a:avLst/>
          </a:prstGeom>
          <a:solidFill>
            <a:srgbClr val="620182"/>
          </a:solidFill>
        </p:spPr>
        <p:txBody>
          <a:bodyPr wrap="square" rtlCol="0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zh-CN" altLang="en-US" sz="9600" b="1" dirty="0" smtClean="0">
                <a:solidFill>
                  <a:schemeClr val="bg1"/>
                </a:solidFill>
                <a:latin typeface="+mn-lt"/>
              </a:rPr>
              <a:t>无障碍答疑</a:t>
            </a:r>
            <a:endParaRPr lang="en-US" altLang="zh-CN" sz="48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zh-CN" altLang="en-US" sz="4800" b="1" dirty="0" smtClean="0">
                <a:solidFill>
                  <a:schemeClr val="bg1"/>
                </a:solidFill>
              </a:rPr>
              <a:t>       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即时</a:t>
            </a:r>
            <a:r>
              <a:rPr lang="zh-CN" altLang="en-US" sz="6600" b="1" dirty="0">
                <a:solidFill>
                  <a:schemeClr val="bg1"/>
                </a:solidFill>
              </a:rPr>
              <a:t>社交答疑平台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pPr algn="l"/>
            <a:r>
              <a:rPr lang="en-US" altLang="zh-CN" sz="6600" b="1" dirty="0">
                <a:solidFill>
                  <a:schemeClr val="bg1"/>
                </a:solidFill>
              </a:rPr>
              <a:t>     </a:t>
            </a:r>
            <a:r>
              <a:rPr lang="zh-CN" altLang="en-US" sz="6600" b="1" dirty="0">
                <a:solidFill>
                  <a:schemeClr val="bg1"/>
                </a:solidFill>
              </a:rPr>
              <a:t>随时提问</a:t>
            </a:r>
            <a:r>
              <a:rPr lang="en-US" altLang="zh-CN" sz="6600" b="1" dirty="0">
                <a:solidFill>
                  <a:schemeClr val="bg1"/>
                </a:solidFill>
              </a:rPr>
              <a:t>+</a:t>
            </a:r>
            <a:r>
              <a:rPr lang="zh-CN" altLang="en-US" sz="6600" b="1" dirty="0">
                <a:solidFill>
                  <a:schemeClr val="bg1"/>
                </a:solidFill>
              </a:rPr>
              <a:t>快速答疑</a:t>
            </a:r>
            <a:endParaRPr lang="en-US" altLang="zh-CN" sz="5400" dirty="0">
              <a:latin typeface="+mj-ea"/>
            </a:endParaRPr>
          </a:p>
          <a:p>
            <a:pPr algn="l"/>
            <a:endParaRPr lang="en-US" altLang="zh-CN" sz="4800" b="1" dirty="0" smtClean="0">
              <a:solidFill>
                <a:schemeClr val="bg1"/>
              </a:solidFill>
              <a:latin typeface="+mn-lt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zh-CN" altLang="en-US" sz="9600" b="1" dirty="0" smtClean="0">
                <a:solidFill>
                  <a:schemeClr val="bg1"/>
                </a:solidFill>
                <a:latin typeface="+mn-lt"/>
              </a:rPr>
              <a:t>有针对性答疑</a:t>
            </a:r>
            <a:endParaRPr lang="en-US" altLang="zh-CN" sz="9600" b="1" dirty="0" smtClean="0">
              <a:solidFill>
                <a:schemeClr val="bg1"/>
              </a:solidFill>
              <a:latin typeface="+mn-lt"/>
            </a:endParaRPr>
          </a:p>
          <a:p>
            <a:pPr lvl="0" algn="l"/>
            <a:r>
              <a:rPr lang="zh-CN" altLang="en-US" sz="6000" b="1" dirty="0" smtClean="0">
                <a:solidFill>
                  <a:srgbClr val="FFFFFF"/>
                </a:solidFill>
              </a:rPr>
              <a:t>     针对老师所长 </a:t>
            </a:r>
            <a:endParaRPr lang="en-US" altLang="zh-CN" sz="6000" b="1" dirty="0" smtClean="0">
              <a:solidFill>
                <a:srgbClr val="FFFFFF"/>
              </a:solidFill>
            </a:endParaRPr>
          </a:p>
          <a:p>
            <a:pPr lvl="0" algn="l"/>
            <a:r>
              <a:rPr lang="en-US" altLang="zh-CN" sz="6000" b="1" dirty="0">
                <a:solidFill>
                  <a:srgbClr val="FFFFFF"/>
                </a:solidFill>
              </a:rPr>
              <a:t> 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   </a:t>
            </a:r>
            <a:r>
              <a:rPr lang="zh-CN" altLang="en-US" sz="6000" b="1" dirty="0" smtClean="0">
                <a:solidFill>
                  <a:srgbClr val="FFFFFF"/>
                </a:solidFill>
              </a:rPr>
              <a:t>分配学生问题</a:t>
            </a:r>
            <a:endParaRPr lang="en-US" altLang="zh-CN" sz="6000" b="1" dirty="0" smtClean="0">
              <a:solidFill>
                <a:srgbClr val="FFFFFF"/>
              </a:solidFill>
            </a:endParaRPr>
          </a:p>
          <a:p>
            <a:pPr lvl="0" algn="l"/>
            <a:endParaRPr lang="en-US" altLang="zh-CN" sz="6000" b="1" dirty="0">
              <a:solidFill>
                <a:srgbClr val="FFFFFF"/>
              </a:solidFill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b="1" dirty="0" smtClean="0">
                <a:solidFill>
                  <a:schemeClr val="bg1"/>
                </a:solidFill>
                <a:latin typeface="+mn-lt"/>
              </a:rPr>
              <a:t>让提问成为一种习惯</a:t>
            </a:r>
            <a:endParaRPr lang="en-US" altLang="zh-CN" sz="9600" b="1" dirty="0" smtClean="0">
              <a:solidFill>
                <a:schemeClr val="bg1"/>
              </a:solidFill>
              <a:latin typeface="+mn-lt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b="1" dirty="0" smtClean="0">
                <a:solidFill>
                  <a:schemeClr val="bg1"/>
                </a:solidFill>
                <a:latin typeface="+mn-lt"/>
              </a:rPr>
              <a:t>让学习神器常伴左右</a:t>
            </a:r>
            <a:endParaRPr lang="zh-CN" altLang="en-US" dirty="0"/>
          </a:p>
        </p:txBody>
      </p:sp>
      <p:sp>
        <p:nvSpPr>
          <p:cNvPr id="3" name="圆角矩形标注 2"/>
          <p:cNvSpPr/>
          <p:nvPr/>
        </p:nvSpPr>
        <p:spPr bwMode="auto">
          <a:xfrm>
            <a:off x="1390800" y="1392460"/>
            <a:ext cx="5760640" cy="1721123"/>
          </a:xfrm>
          <a:prstGeom prst="wedgeRoundRectCallou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产品定位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6308" y="1169368"/>
            <a:ext cx="9930925" cy="1200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功能需求 之 学生微信端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4936" y="2825552"/>
            <a:ext cx="20918324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提出问题</a:t>
            </a:r>
            <a:endParaRPr lang="en-US" altLang="zh-CN" sz="9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9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指定学科，以文字，图片，语音多元的方式提问更清晰地表达问题。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问题解决后能够接受到推送的解答。</a:t>
            </a:r>
            <a:endParaRPr lang="en-US" altLang="zh-CN" sz="9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查看已</a:t>
            </a: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解决问题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查看以前提过的问题方便复习。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查看待解决问题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920" y="0"/>
            <a:ext cx="3911080" cy="40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4936" y="2825552"/>
            <a:ext cx="20918324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查看资料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查看账户信息、剩余学习币、已提问次数等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扔一</a:t>
            </a: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个、捡</a:t>
            </a:r>
            <a:r>
              <a:rPr lang="zh-CN" altLang="en-US" sz="9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与其他闻题鸟微信用户进行互动提问。扔出问题瓶后可能由任何其他用户捡到并回答。增加不少趣味性。</a:t>
            </a:r>
            <a:endParaRPr lang="en-US" altLang="zh-CN" sz="6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产品信息、反馈意见等</a:t>
            </a:r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algn="l"/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帮助用户更快地熟悉使用闻题鸟，并使用户能够提供反馈意见以帮助我们更好的改进。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6308" y="1169368"/>
            <a:ext cx="9930925" cy="1200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FFFFFF"/>
                </a:solidFill>
              </a:rPr>
              <a:t>功能需求 之 学生微信端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920" y="0"/>
            <a:ext cx="3911080" cy="40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4936" y="2825552"/>
            <a:ext cx="20918324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登录、注册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使用邀请码控制注册，严格保证教师的教学水平。</a:t>
            </a:r>
            <a:endParaRPr lang="en-US" altLang="zh-CN" sz="6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通过选择“擅长学科”来区分能够回答的科目。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个人资料管理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用户可以修改个人资料，包括擅长学科等。</a:t>
            </a:r>
            <a:endParaRPr lang="en-US" altLang="zh-CN" sz="6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用户可以在该页面进行礼品兑换，使用答题得到的积分兑换相应的奖品。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6309" y="1169368"/>
            <a:ext cx="9930925" cy="1200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FFFFFF"/>
                </a:solidFill>
              </a:rPr>
              <a:t>功能需求 之 教师网页端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920" y="0"/>
            <a:ext cx="3911080" cy="40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4936" y="2825552"/>
            <a:ext cx="20918324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抢答功能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回答问题时使用抢答机制，先抢先答，防止不同教师重复回答。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多元化回答方式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教师同样可以采用文字、语音、图片的多元化方式，更清晰，更方便地解答问题。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6309" y="1169368"/>
            <a:ext cx="9930925" cy="1200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FFFFFF"/>
                </a:solidFill>
              </a:rPr>
              <a:t>功能需求 之 教师网页端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920" y="0"/>
            <a:ext cx="3911080" cy="40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4936" y="2825552"/>
            <a:ext cx="20918324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易用性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整体设计操作简单容易上手，根本停不下来！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鲁棒性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微信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端包容各种用户误操作，并进行相应处理。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4936" y="1097360"/>
            <a:ext cx="4801314" cy="1200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FFFFFF"/>
                </a:solidFill>
              </a:rPr>
              <a:t>非功能需求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920" y="0"/>
            <a:ext cx="3911080" cy="40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1039872" cy="3046988"/>
          </a:xfrm>
          <a:prstGeom prst="rect">
            <a:avLst/>
          </a:prstGeom>
          <a:solidFill>
            <a:srgbClr val="FF8700"/>
          </a:solidFill>
        </p:spPr>
        <p:txBody>
          <a:bodyPr wrap="square">
            <a:spAutoFit/>
          </a:bodyPr>
          <a:lstStyle/>
          <a:p>
            <a:endParaRPr lang="en-US" altLang="zh-CN" sz="9600" dirty="0">
              <a:solidFill>
                <a:schemeClr val="bg1"/>
              </a:solidFill>
            </a:endParaRPr>
          </a:p>
          <a:p>
            <a:r>
              <a:rPr lang="zh-CN" altLang="en-US" sz="9600" dirty="0">
                <a:solidFill>
                  <a:schemeClr val="bg1"/>
                </a:solidFill>
              </a:rPr>
              <a:t>技术方案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58952" y="3393844"/>
            <a:ext cx="20918324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zh-CN" altLang="en-US" sz="9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总体结构设计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主要分为学生微信端和教师网页端两个部分，采用不同的实现方式。学生端采用</a:t>
            </a:r>
            <a:r>
              <a:rPr lang="en-US" altLang="zh-CN" sz="6600" dirty="0" err="1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框架，而教师端主要是</a:t>
            </a:r>
            <a:r>
              <a:rPr lang="en-US" altLang="zh-CN" sz="6600" dirty="0" err="1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html+css+js</a:t>
            </a:r>
            <a:r>
              <a:rPr lang="zh-CN" altLang="en-US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66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r>
              <a:rPr lang="en-US" altLang="zh-CN" sz="66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</a:t>
            </a:r>
            <a:endParaRPr lang="en-US" altLang="zh-CN" sz="6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 smtClean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/>
            <a:endParaRPr lang="en-US" altLang="zh-CN" sz="96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01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42928" y="1058527"/>
            <a:ext cx="51090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dirty="0">
                <a:solidFill>
                  <a:srgbClr val="FFFFFF"/>
                </a:solidFill>
              </a:rPr>
              <a:t>技术方案</a:t>
            </a:r>
            <a:endParaRPr lang="en-US" altLang="zh-CN" sz="9600" dirty="0">
              <a:solidFill>
                <a:srgbClr val="FFFFF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90762"/>
              </p:ext>
            </p:extLst>
          </p:nvPr>
        </p:nvGraphicFramePr>
        <p:xfrm>
          <a:off x="3118992" y="3401616"/>
          <a:ext cx="19442160" cy="71188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8136904"/>
                <a:gridCol w="11305256"/>
              </a:tblGrid>
              <a:tr h="1512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6600" dirty="0" smtClean="0"/>
                        <a:t>技术难点问题</a:t>
                      </a:r>
                      <a:endParaRPr lang="en-US" altLang="zh-CN" sz="6600" dirty="0" smtClean="0">
                        <a:solidFill>
                          <a:srgbClr val="FFFFFF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dirty="0" smtClean="0"/>
                        <a:t>解决方案</a:t>
                      </a:r>
                      <a:endParaRPr lang="zh-CN" altLang="en-US" sz="6600" dirty="0"/>
                    </a:p>
                  </a:txBody>
                  <a:tcPr/>
                </a:tc>
              </a:tr>
              <a:tr h="22322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6600" dirty="0" smtClean="0"/>
                        <a:t>教师网页端录音功能</a:t>
                      </a:r>
                      <a:endParaRPr lang="en-US" altLang="zh-CN" sz="9600" dirty="0" smtClean="0">
                        <a:solidFill>
                          <a:srgbClr val="FFFFFF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6600" dirty="0" smtClean="0"/>
                        <a:t>利用</a:t>
                      </a:r>
                      <a:r>
                        <a:rPr lang="en-US" altLang="zh-CN" sz="6600" dirty="0" smtClean="0"/>
                        <a:t>blob</a:t>
                      </a:r>
                      <a:r>
                        <a:rPr lang="zh-CN" altLang="en-US" sz="6600" dirty="0" smtClean="0"/>
                        <a:t>生成</a:t>
                      </a:r>
                      <a:r>
                        <a:rPr lang="en-US" altLang="zh-CN" sz="6600" dirty="0" smtClean="0"/>
                        <a:t>wav</a:t>
                      </a:r>
                      <a:r>
                        <a:rPr lang="zh-CN" altLang="en-US" sz="6600" dirty="0" smtClean="0"/>
                        <a:t>字符串后再通过后台转成</a:t>
                      </a:r>
                      <a:r>
                        <a:rPr lang="en-US" altLang="zh-CN" sz="6600" dirty="0" smtClean="0"/>
                        <a:t>mp3</a:t>
                      </a:r>
                      <a:r>
                        <a:rPr lang="zh-CN" altLang="en-US" sz="6600" dirty="0" smtClean="0"/>
                        <a:t>格式。</a:t>
                      </a:r>
                      <a:endParaRPr lang="en-US" altLang="zh-CN" sz="6600" dirty="0" smtClean="0"/>
                    </a:p>
                    <a:p>
                      <a:endParaRPr lang="zh-CN" altLang="en-US" sz="6600" dirty="0"/>
                    </a:p>
                  </a:txBody>
                  <a:tcPr/>
                </a:tc>
              </a:tr>
              <a:tr h="2497676">
                <a:tc>
                  <a:txBody>
                    <a:bodyPr/>
                    <a:lstStyle/>
                    <a:p>
                      <a:r>
                        <a:rPr lang="zh-CN" altLang="en-US" sz="6600" dirty="0" smtClean="0">
                          <a:solidFill>
                            <a:schemeClr val="tx1"/>
                          </a:solidFill>
                        </a:rPr>
                        <a:t>学生端推送音频信息</a:t>
                      </a:r>
                      <a:endParaRPr lang="zh-CN" altLang="en-US" sz="6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6600" dirty="0" smtClean="0">
                          <a:solidFill>
                            <a:schemeClr val="tx1"/>
                          </a:solidFill>
                        </a:rPr>
                        <a:t>将上述</a:t>
                      </a:r>
                      <a:r>
                        <a:rPr lang="en-US" altLang="zh-CN" sz="6600" dirty="0" smtClean="0">
                          <a:solidFill>
                            <a:schemeClr val="tx1"/>
                          </a:solidFill>
                        </a:rPr>
                        <a:t>mp3</a:t>
                      </a:r>
                      <a:r>
                        <a:rPr lang="zh-CN" altLang="en-US" sz="6600" dirty="0" smtClean="0">
                          <a:solidFill>
                            <a:schemeClr val="tx1"/>
                          </a:solidFill>
                        </a:rPr>
                        <a:t>格式文件利用链接发送给学生</a:t>
                      </a:r>
                      <a:endParaRPr lang="zh-CN" altLang="en-US" sz="6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b6e9c16efc4d4bc7620e54b61e5ae37eb784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Pages>0</Pages>
  <Words>211</Words>
  <Characters>0</Characters>
  <Application>Microsoft Office PowerPoint</Application>
  <PresentationFormat>自定义</PresentationFormat>
  <Lines>0</Lines>
  <Paragraphs>112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Gill Sans</vt:lpstr>
      <vt:lpstr>Gungsuh</vt:lpstr>
      <vt:lpstr>ヒラギノ角ゴ ProN W3</vt:lpstr>
      <vt:lpstr>华文新魏</vt:lpstr>
      <vt:lpstr>华文中宋</vt:lpstr>
      <vt:lpstr>宋体</vt:lpstr>
      <vt:lpstr>Arial</vt:lpstr>
      <vt:lpstr>BrowalliaUPC</vt:lpstr>
      <vt:lpstr>Calibri</vt:lpstr>
      <vt:lpstr>Candara</vt:lpstr>
      <vt:lpstr>Jokerman</vt:lpstr>
      <vt:lpstr>Rockwell Condensed</vt:lpstr>
      <vt:lpstr>Wingdings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chenkui</dc:creator>
  <cp:lastModifiedBy>Hahehi</cp:lastModifiedBy>
  <cp:revision>98</cp:revision>
  <dcterms:modified xsi:type="dcterms:W3CDTF">2013-12-24T17:23:34Z</dcterms:modified>
</cp:coreProperties>
</file>