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45" r:id="rId3"/>
    <p:sldId id="449" r:id="rId4"/>
    <p:sldId id="450" r:id="rId5"/>
    <p:sldId id="429" r:id="rId6"/>
    <p:sldId id="410" r:id="rId7"/>
    <p:sldId id="416" r:id="rId8"/>
    <p:sldId id="448" r:id="rId9"/>
    <p:sldId id="423" r:id="rId10"/>
    <p:sldId id="421" r:id="rId11"/>
    <p:sldId id="422" r:id="rId12"/>
    <p:sldId id="426" r:id="rId13"/>
    <p:sldId id="427" r:id="rId14"/>
    <p:sldId id="428" r:id="rId15"/>
    <p:sldId id="424" r:id="rId17"/>
    <p:sldId id="425" r:id="rId18"/>
    <p:sldId id="430" r:id="rId19"/>
    <p:sldId id="451" r:id="rId20"/>
    <p:sldId id="452" r:id="rId21"/>
    <p:sldId id="417" r:id="rId22"/>
    <p:sldId id="418" r:id="rId23"/>
    <p:sldId id="443" r:id="rId24"/>
    <p:sldId id="444" r:id="rId25"/>
    <p:sldId id="446" r:id="rId26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姚晓宇" initials="姚晓宇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264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1" Type="http://schemas.openxmlformats.org/officeDocument/2006/relationships/image" Target="../media/image137.wmf"/><Relationship Id="rId10" Type="http://schemas.openxmlformats.org/officeDocument/2006/relationships/image" Target="../media/image136.wmf"/><Relationship Id="rId1" Type="http://schemas.openxmlformats.org/officeDocument/2006/relationships/image" Target="../media/image127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1" units="1/dev"/>
        </inkml:channelProperties>
      </inkml:inkSource>
      <inkml:timestamp xml:id="ts0" timeString="2022-03-15T13:35:02"/>
    </inkml:context>
    <inkml:brush xml:id="br0">
      <inkml:brushProperty name="width" value="0.0200946107506752" units="cm"/>
      <inkml:brushProperty name="height" value="0.0200946107506752" units="cm"/>
      <inkml:brushProperty name="color" value="#F2395B"/>
      <inkml:brushProperty name="ignorePressure" value="0"/>
    </inkml:brush>
  </inkml:definitions>
  <inkml:trace contextRef="#ctx0" brushRef="#br0">16150.000000 47100.000000 547,'-44.000000'45.000000'6,"13.000000"-9.000000"1 ,12.000000-10.000000 2,13.000000-8.000000 0,4.000000-8.000000 2,-3.000000-2.000000 0,-3.000000-3.000000 1,-2.000000-3.000000 0,0.000000-6.000000 3,7.000000-5.000000 5,6.000000-7.000000 5,7.000000-5.000000 5,2.000000-4.000000-1,1.000000 0.000000-5,-1.000000 0.000000-7,1.000000 0.000000-5,-1.000000-2.000000-5,1.000000-3.000000-3,-1.000000-3.000000-2,1.000000-2.000000-4,-1.000000-6.000000-1,1.000000-6.000000 1,-1.000000-6.000000-1,1.000000-6.000000 0,-1.000000-6.000000 0,1.000000-2.000000 0,-1.000000-3.000000 0,1.000000-3.000000 0,1.000000-1.000000 0,3.000000 4.000000 1,3.000000 3.000000 0,4.000000 3.000000 1,-1.000000 3.000000 0,-3.000000 3.000000 1,-3.000000 3.000000-1,-2.000000 4.000000 1,-5.000000 5.000000 1,-2.000000 10.000000 0,-3.000000 10.000000 1,-3.000000 9.000000 0,-1.000000 4.000000 1,4.000000 1.000000-1,3.000000-1.000000 0,3.000000 1.000000-1,3.000000 4.000000 1,3.000000 9.000000 1,3.000000 10.000000 0,4.000000 10.000000 1,1.000000 7.000000 1,0.000000 6.000000 0,0.000000 7.000000 1,0.000000 6.000000-1,3.000000 3.000000 1,6.000000 0.000000-1,7.000000 0.000000 0,6.000000 0.000000-1,-1.000000 0.000000 0,-5.000000 0.000000 0,-7.000000 0.000000 0,-5.000000 0.000000 0,-3.000000 0.000000 0,4.000000 0.000000 0,3.000000 0.000000 0,3.000000 0.000000 0,-2.000000-2.000000 0,-6.000000-3.000000-3,-6.000000-3.000000-1,-6.000000-2.000000-2,-4.000000-6.000000-2,1.000000-6.000000 1,-1.000000-6.000000 0,1.000000-6.000000 0,-3.000000-13.000000 1,-2.000000-19.000000-1,-3.000000-18.000000 0,-3.000000-19.000000-1,-2.000000-12.000000 1,0.000000-2.000000-1,0.000000-3.000000-1,0.000000-3.000000 0,-2.000000-2.000000 0,-3.000000 0.000000 0,-3.000000 0.000000 0,-2.000000 0.000000-1,-1.000000-2.000000 1,3.000000-3.000000 0,3.000000-3.000000 1,4.000000-2.000000-1,1.000000-1.000000 1,0.000000 3.000000-1,0.000000 3.000000 0,0.000000 4.000000 0,0.000000-3.000000 0,0.000000-5.000000 3,0.000000-7.000000 1,0.000000-5.000000 3,0.000000-3.000000 1,0.000000 4.000000-2,0.000000 3.000000-1,0.000000 3.000000-1,0.000000-1.000000-1,0.000000-2.000000 0,0.000000-3.000000-1,0.000000-3.000000-1,0.000000 1.000000 1,0.000000 6.000000 0,0.000000 7.000000 0,0.000000 6.000000 1,0.000000 3.000000-1,0.000000 0.000000 1,0.000000 0.000000-1,0.000000 0.000000 1,1.000000 0.000000-1,4.000000 0.000000 1,3.000000 0.000000-1,3.000000 0.000000 0,-1.000000 0.000000 0,-2.000000 0.000000 1,-3.000000 0.000000-2,-3.000000 0.000000 1,-2.000000-2.000000 0,0.000000-3.000000 0,0.000000-3.000000 0,0.000000-2.000000 1,1.000000-1.000000-1,4.000000 3.000000 0,3.000000 3.000000 0,3.000000 4.000000 0,1.000000-1.000000-1,1.000000-3.000000 1,-1.000000-3.000000 0,1.000000-2.000000-1,-3.000000 2.000000 1,-2.000000 9.000000 0,-3.000000 10.000000 2,-3.000000 10.000000 0,-2.000000 4.000000 0,0.000000 0.000000 1,0.000000 0.000000 0,0.000000 0.000000 0,0.000000 1.000000 1,0.000000 4.000000-1,0.000000 3.000000 1,0.000000 3.000000 0,0.000000-1.000000-1,0.000000-2.000000-1,0.000000-3.000000 0,0.000000-3.000000-2,0.000000-2.000000 0,0.000000 0.000000 0,0.000000 0.000000 0,0.000000 0.000000 0,0.000000 0.000000 1,0.000000 0.000000-1,0.000000 0.000000 2,0.000000 0.000000-1,0.000000 4.000000 1,0.000000 10.000000 1,0.000000 10.000000 1,0.000000 9.000000 2,0.000000 2.000000-1,0.000000-2.000000 0,0.000000-3.000000-2,0.000000-3.000000 0,1.000000-1.000000 1,4.000000 4.000000 1,3.000000 3.000000 2,3.000000 3.000000 2,-1.000000 1.000000 0,-2.000000 1.000000-1,-3.000000-1.000000-2,-3.000000 1.000000 0,-2.000000-3.000000-2,0.000000-2.000000 0,0.000000-3.000000-1,0.000000-3.000000-1,1.000000-1.000000 0,4.000000 4.000000 0,3.000000 3.000000 1,3.000000 3.000000 1,-1.000000 1.000000 0,-2.000000 1.000000 3,-3.000000-1.000000 3,-3.000000 1.000000 1,-2.000000-1.000000 0,0.000000 1.000000-2,0.000000-1.000000-2,0.000000 1.000000-2,0.000000-1.000000-1,0.000000 1.000000 0,0.000000-1.000000-1,0.000000 1.000000 1,0.000000-1.000000-1,0.000000 1.000000 0,0.000000-1.000000 0,0.000000 1.000000 0,-2.000000 1.000000 1,-3.000000 3.000000 3,-3.000000 3.000000 3,-2.000000 4.000000 4,2.000000 1.000000-1,9.000000 0.000000 0,10.000000 0.000000-3,10.000000 0.000000 0,4.000000 0.000000-2,0.000000 0.000000-1,0.000000 0.000000 0,0.000000 0.000000 0,0.000000 0.000000-1,0.000000 0.000000-1,0.000000 0.000000-1,0.000000 0.000000 0,1.000000 1.000000 0,4.000000 4.000000 0,3.000000 3.000000 1,3.000000 3.000000 0,-1.000000-1.000000-1,-2.000000-2.000000-2,-3.000000-3.000000-1,-3.000000-3.000000-3,1.000000-2.000000 0,6.000000 0.000000 1,7.000000 0.000000 1,6.000000 0.000000 2,3.000000 0.000000 0,0.000000 0.000000-1,0.000000 0.000000 1,0.000000 0.000000 0,1.000000 0.000000 1,4.000000 0.000000 0,3.000000 0.000000 1,3.000000 0.000000 1,3.000000-2.000000 0,3.000000-3.000000 0,3.000000-3.000000-2,4.000000-2.000000-1,-1.000000-3.000000 0,-3.000000 1.000000-1,-3.000000-1.000000-2,-2.000000 1.000000 0,-3.000000 1.000000 0,1.000000 3.000000 0,-1.000000 3.000000 2,1.000000 4.000000 0,-1.000000-3.000000 1,1.000000-5.000000 0,-1.000000-7.000000 0,1.000000-5.000000 0,-1.000000-3.000000 0,1.000000 4.000000 0,-1.000000 3.000000 1,1.000000 3.000000-1,-1.000000 1.000000 1,1.000000 1.000000 0,-1.000000-1.000000 1,1.000000 1.000000 0,-4.000000-1.000000 0,-6.000000 1.000000 1,-6.000000-1.000000-1,-6.000000 1.000000 0,-2.000000 1.000000-1,3.000000 3.000000 1,3.000000 3.000000 0,4.000000 4.000000 0,-3.000000 1.000000 0,-5.000000 0.000000-1,-7.000000 0.000000 1,-5.000000 0.000000-1,-3.000000-2.000000-1,4.000000-3.000000 1,3.000000-3.000000 0,3.000000-2.000000-1,1.000000-1.000000 1,1.000000 3.000000-1,-1.000000 3.000000 1,1.000000 4.000000 0,-1.000000 1.000000 0,1.000000 0.000000 0,-1.000000 0.000000 0,1.000000 0.000000 0,-1.000000 0.000000-1,1.000000 0.000000 2,-1.000000 0.000000-1,1.000000 0.000000 1,-1.000000 0.000000-1,1.000000 0.000000 1,-1.000000 0.000000-1,1.000000 0.000000 0,-1.000000-2.000000 1,1.000000-3.000000-1,-1.000000-3.000000 1,1.000000-2.000000-1,-1.000000-1.000000 1,1.000000 3.000000-1,-1.000000 3.000000-1,1.000000 4.000000 0,-3.000000 1.000000 0,-2.000000 0.000000 0,-3.000000 0.000000 0,-3.000000 0.000000 1,-1.000000 0.000000-1,4.000000 0.000000 0,3.000000 0.000000 1,3.000000 0.000000-1,-2.000000 0.000000 0,-6.000000 0.000000 0,-6.000000 0.000000 1,-6.000000 0.000000-1,-2.000000 0.000000 1,3.000000 0.000000 0,3.000000 0.000000 1,4.000000 0.000000 0,-1.000000 0.000000 0,-3.000000 0.000000 0,-3.000000 0.000000 0,-2.000000 0.000000-1,-1.000000 0.000000 0,3.000000 0.000000 0,3.000000 0.000000 0,4.000000 0.000000-1,1.000000 0.000000 1,0.000000 0.000000 0,0.000000 0.000000 0,0.000000 0.000000 0,-2.000000 0.000000 0,-3.000000 0.000000 0,-3.000000 0.000000 0,-2.000000 0.000000 0,-1.000000 0.000000 0,3.000000 0.000000 0,3.000000 0.000000 0,4.000000 0.000000 0,1.000000 0.000000 1,0.000000 0.000000-1,0.000000 0.000000 0,0.000000 0.000000 0,0.000000 0.000000 1,0.000000 0.000000-1,0.000000 0.000000 1,0.000000 0.000000 0,1.000000 0.000000 1,4.000000 0.000000-1,3.000000 0.000000 1,3.000000 0.000000-1,-1.000000 0.000000 0,-2.000000 0.000000 0,-3.000000 0.000000 0,-3.000000 0.000000 0,-1.000000 0.000000-1,4.000000 0.000000 0,3.000000 0.000000-1,3.000000 0.000000 1,-1.000000 0.000000-1,-2.000000 0.000000 1,-3.000000 0.000000 1,-3.000000 0.000000 0,-2.000000 1.000000 1,0.000000 4.000000 1,0.000000 3.000000 2,0.000000 3.000000 2,0.000000-1.000000-1,0.000000-2.000000-1,0.000000-3.000000-2,0.000000-3.000000-2,-2.000000-1.000000 1,-3.000000 4.000000-1,-3.000000 3.000000 0,-2.000000 3.000000 1,-1.000000-1.000000 1,3.000000-2.000000 1,3.000000-3.000000 0,4.000000-3.000000 2,1.000000-2.000000 0,0.000000 0.000000-1,0.000000 0.000000-3,0.000000 0.000000-1,0.000000 0.000000 0,0.000000 0.000000 0,0.000000 0.000000 1,0.000000 0.000000 0,0.000000 0.000000 1,0.000000 0.000000 0,0.000000 0.000000 1,0.000000 0.000000 1,0.000000 0.000000 0,0.000000 0.000000 1,0.000000 0.000000 0,0.000000 0.000000 1,0.000000 0.000000-1,0.000000 0.000000 1,0.000000 0.000000-2,0.000000 0.000000 1,0.000000 0.000000-1,0.000000 0.000000 0,0.000000 0.000000 0,0.000000 0.000000 0,0.000000 0.000000 2,0.000000 0.000000 4,0.000000 0.000000 5,0.000000 0.000000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51EA282C-E1CC-41A5-809C-3E5B131EFC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要求经过的距离与总距离之比，先求经过距离，即要求每时刻速度再积分得到，每时刻速度由微分方程积分得到</a:t>
            </a:r>
            <a:endParaRPr lang="en-US" altLang="zh-CN" dirty="0"/>
          </a:p>
          <a:p>
            <a:r>
              <a:rPr lang="zh-CN" altLang="en-US" dirty="0"/>
              <a:t>再求得总距离，得到比值</a:t>
            </a:r>
            <a:endParaRPr lang="en-US" altLang="zh-CN" dirty="0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14:cpLocks xmlns:a14="http://schemas.microsoft.com/office/drawing/2010/main"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14:cpLocks xmlns:a14="http://schemas.microsoft.com/office/drawing/2010/main"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14:cpLocks xmlns:a14="http://schemas.microsoft.com/office/drawing/2010/main"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12192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任意多边形 49"/>
            <p:cNvSpPr>
              <a14:cpLocks xmlns:a14="http://schemas.microsoft.com/office/drawing/2010/main"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矩形 53"/>
          <p:cNvSpPr/>
          <p:nvPr userDrawn="1"/>
        </p:nvSpPr>
        <p:spPr>
          <a:xfrm>
            <a:off x="0" y="360000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7873272" y="360000"/>
            <a:ext cx="432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3" y="0"/>
            <a:ext cx="3182988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14:cpLocks xmlns:a14="http://schemas.microsoft.com/office/drawing/2010/main"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14:cpLocks xmlns:a14="http://schemas.microsoft.com/office/drawing/2010/main"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14:cpLocks xmlns:a14="http://schemas.microsoft.com/office/drawing/2010/main"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14:cpLocks xmlns:a14="http://schemas.microsoft.com/office/drawing/2010/main"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14:cpLocks xmlns:a14="http://schemas.microsoft.com/office/drawing/2010/main"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14:cpLocks xmlns:a14="http://schemas.microsoft.com/office/drawing/2010/main"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14:cpLocks xmlns:a14="http://schemas.microsoft.com/office/drawing/2010/main"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14:cpLocks xmlns:a14="http://schemas.microsoft.com/office/drawing/2010/main"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微软雅黑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charset="0"/>
          <a:ea typeface="微软雅黑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charset="0"/>
          <a:ea typeface="微软雅黑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charset="0"/>
          <a:ea typeface="微软雅黑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charset="0"/>
          <a:ea typeface="微软雅黑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charset="2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charset="0"/>
          <a:ea typeface="微软雅黑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9.xml"/><Relationship Id="rId17" Type="http://schemas.openxmlformats.org/officeDocument/2006/relationships/image" Target="../media/image51.png"/><Relationship Id="rId16" Type="http://schemas.openxmlformats.org/officeDocument/2006/relationships/image" Target="../media/image67.png"/><Relationship Id="rId15" Type="http://schemas.openxmlformats.org/officeDocument/2006/relationships/image" Target="../media/image66.png"/><Relationship Id="rId14" Type="http://schemas.openxmlformats.org/officeDocument/2006/relationships/image" Target="../media/image65.png"/><Relationship Id="rId13" Type="http://schemas.openxmlformats.org/officeDocument/2006/relationships/image" Target="../media/image64.png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1.tiff"/><Relationship Id="rId2" Type="http://schemas.openxmlformats.org/officeDocument/2006/relationships/image" Target="../media/image68.png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1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9.png"/><Relationship Id="rId3" Type="http://schemas.microsoft.com/office/2007/relationships/hdphoto" Target="../media/image1.tiff"/><Relationship Id="rId2" Type="http://schemas.openxmlformats.org/officeDocument/2006/relationships/image" Target="../media/image68.png"/><Relationship Id="rId10" Type="http://schemas.openxmlformats.org/officeDocument/2006/relationships/vmlDrawing" Target="../drawings/vmlDrawing7.v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5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72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5.png"/><Relationship Id="rId11" Type="http://schemas.openxmlformats.org/officeDocument/2006/relationships/image" Target="../media/image94.png"/><Relationship Id="rId10" Type="http://schemas.openxmlformats.org/officeDocument/2006/relationships/image" Target="../media/image93.png"/><Relationship Id="rId1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97.png"/><Relationship Id="rId10" Type="http://schemas.openxmlformats.org/officeDocument/2006/relationships/vmlDrawing" Target="../drawings/vmlDrawing9.vml"/><Relationship Id="rId1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07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102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7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14.png"/><Relationship Id="rId7" Type="http://schemas.openxmlformats.org/officeDocument/2006/relationships/image" Target="../media/image113.wmf"/><Relationship Id="rId6" Type="http://schemas.openxmlformats.org/officeDocument/2006/relationships/oleObject" Target="../embeddings/oleObject47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46.bin"/><Relationship Id="rId3" Type="http://schemas.openxmlformats.org/officeDocument/2006/relationships/image" Target="../media/image111.wmf"/><Relationship Id="rId2" Type="http://schemas.openxmlformats.org/officeDocument/2006/relationships/oleObject" Target="../embeddings/oleObject45.bin"/><Relationship Id="rId10" Type="http://schemas.openxmlformats.org/officeDocument/2006/relationships/vmlDrawing" Target="../drawings/vmlDrawing11.vml"/><Relationship Id="rId1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12.xml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12.xml"/><Relationship Id="rId5" Type="http://schemas.openxmlformats.org/officeDocument/2006/relationships/customXml" Target="../ink/ink1.xml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51.bin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117.wmf"/><Relationship Id="rId19" Type="http://schemas.openxmlformats.org/officeDocument/2006/relationships/image" Target="../media/image126.png"/><Relationship Id="rId18" Type="http://schemas.openxmlformats.org/officeDocument/2006/relationships/image" Target="../media/image125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123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oleObject" Target="../embeddings/oleObject62.bin"/><Relationship Id="rId7" Type="http://schemas.openxmlformats.org/officeDocument/2006/relationships/image" Target="../media/image129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127.wmf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38.png"/><Relationship Id="rId23" Type="http://schemas.openxmlformats.org/officeDocument/2006/relationships/image" Target="../media/image137.wmf"/><Relationship Id="rId22" Type="http://schemas.openxmlformats.org/officeDocument/2006/relationships/oleObject" Target="../embeddings/oleObject69.bin"/><Relationship Id="rId21" Type="http://schemas.openxmlformats.org/officeDocument/2006/relationships/image" Target="../media/image136.wmf"/><Relationship Id="rId20" Type="http://schemas.openxmlformats.org/officeDocument/2006/relationships/oleObject" Target="../embeddings/oleObject68.bin"/><Relationship Id="rId2" Type="http://schemas.openxmlformats.org/officeDocument/2006/relationships/oleObject" Target="../embeddings/oleObject59.bin"/><Relationship Id="rId19" Type="http://schemas.openxmlformats.org/officeDocument/2006/relationships/image" Target="../media/image135.wmf"/><Relationship Id="rId18" Type="http://schemas.openxmlformats.org/officeDocument/2006/relationships/oleObject" Target="../embeddings/oleObject67.bin"/><Relationship Id="rId17" Type="http://schemas.openxmlformats.org/officeDocument/2006/relationships/image" Target="../media/image134.wmf"/><Relationship Id="rId16" Type="http://schemas.openxmlformats.org/officeDocument/2006/relationships/oleObject" Target="../embeddings/oleObject66.bin"/><Relationship Id="rId15" Type="http://schemas.openxmlformats.org/officeDocument/2006/relationships/image" Target="../media/image133.wmf"/><Relationship Id="rId14" Type="http://schemas.openxmlformats.org/officeDocument/2006/relationships/oleObject" Target="../embeddings/oleObject65.bin"/><Relationship Id="rId13" Type="http://schemas.openxmlformats.org/officeDocument/2006/relationships/image" Target="../media/image132.wmf"/><Relationship Id="rId12" Type="http://schemas.openxmlformats.org/officeDocument/2006/relationships/oleObject" Target="../embeddings/oleObject64.bin"/><Relationship Id="rId11" Type="http://schemas.openxmlformats.org/officeDocument/2006/relationships/image" Target="../media/image131.wmf"/><Relationship Id="rId10" Type="http://schemas.openxmlformats.org/officeDocument/2006/relationships/oleObject" Target="../embeddings/oleObject63.bin"/><Relationship Id="rId1" Type="http://schemas.openxmlformats.org/officeDocument/2006/relationships/image" Target="../media/image126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oleObject" Target="../embeddings/oleObject73.bin"/><Relationship Id="rId7" Type="http://schemas.openxmlformats.org/officeDocument/2006/relationships/image" Target="../media/image142.wmf"/><Relationship Id="rId6" Type="http://schemas.openxmlformats.org/officeDocument/2006/relationships/oleObject" Target="../embeddings/oleObject72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71.bin"/><Relationship Id="rId3" Type="http://schemas.openxmlformats.org/officeDocument/2006/relationships/image" Target="../media/image140.wmf"/><Relationship Id="rId2" Type="http://schemas.openxmlformats.org/officeDocument/2006/relationships/oleObject" Target="../embeddings/oleObject70.bin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4.wmf"/><Relationship Id="rId10" Type="http://schemas.openxmlformats.org/officeDocument/2006/relationships/oleObject" Target="../embeddings/oleObject74.bin"/><Relationship Id="rId1" Type="http://schemas.openxmlformats.org/officeDocument/2006/relationships/image" Target="../media/image13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67.xml"/><Relationship Id="rId16" Type="http://schemas.openxmlformats.org/officeDocument/2006/relationships/image" Target="../media/image14.png"/><Relationship Id="rId15" Type="http://schemas.openxmlformats.org/officeDocument/2006/relationships/tags" Target="../tags/tag66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1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5.png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9.wmf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26.png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w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12.xml"/><Relationship Id="rId15" Type="http://schemas.openxmlformats.org/officeDocument/2006/relationships/image" Target="../media/image34.png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29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40.wmf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50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5" Type="http://schemas.openxmlformats.org/officeDocument/2006/relationships/image" Target="../media/image47.png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5901" y="2357230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latin typeface="华文新魏" pitchFamily="2" charset="-122"/>
                <a:ea typeface="华文新魏" pitchFamily="2" charset="-122"/>
              </a:rPr>
              <a:t>第一次习题课</a:t>
            </a:r>
            <a:endParaRPr lang="zh-CN" altLang="en-US" sz="80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6885" y="4191000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时间：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2022-3-15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2771773" y="1046970"/>
            <a:ext cx="2992999" cy="537519"/>
          </a:xfrm>
          <a:prstGeom prst="rect">
            <a:avLst/>
          </a:prstGeom>
          <a:blipFill>
            <a:blip r:embed="rId1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14" name="文本框 13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2771772" y="4530448"/>
            <a:ext cx="2262672" cy="276999"/>
          </a:xfrm>
          <a:prstGeom prst="rect">
            <a:avLst/>
          </a:prstGeom>
          <a:blipFill>
            <a:blip r:embed="rId2"/>
            <a:stretch>
              <a:fillRect l="-1887" t="-2174" r="-1887" b="-34783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15" name="文本框 14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2771772" y="1875115"/>
            <a:ext cx="2199514" cy="5259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16" name="文本框 15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2771773" y="2542274"/>
            <a:ext cx="757708" cy="52591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17" name="文本框 16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2771773" y="3142383"/>
            <a:ext cx="3217739" cy="57323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18" name="文本框 17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2771772" y="3798591"/>
            <a:ext cx="1780168" cy="57323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19" name="文本框 18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2771772" y="5073597"/>
            <a:ext cx="4075925" cy="276999"/>
          </a:xfrm>
          <a:prstGeom prst="rect">
            <a:avLst/>
          </a:prstGeom>
          <a:blipFill>
            <a:blip r:embed="rId7"/>
            <a:stretch>
              <a:fillRect l="-2096" t="-2174" b="-34783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20" name="文本框 19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2771772" y="5605896"/>
            <a:ext cx="2797240" cy="62857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21" name="文本框 20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7740212" y="1180635"/>
            <a:ext cx="1413592" cy="520399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22" name="文本框 21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8283500" y="1926696"/>
            <a:ext cx="1046504" cy="518604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23" name="文本框 22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8258175" y="2745772"/>
            <a:ext cx="1372748" cy="525913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24" name="文本框 23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8258174" y="3482638"/>
            <a:ext cx="1195199" cy="525913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25" name="文本框 24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8265551" y="4329770"/>
            <a:ext cx="1730474" cy="619400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26" name="文本框 25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8258174" y="5091660"/>
            <a:ext cx="895630" cy="520399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28" name="文本框 27"/>
          <p:cNvSpPr txBox="1">
            <a14:cpLocks xmlns:a14="http://schemas.microsoft.com/office/drawing/2010/main" noRot="1" noChangeAspect="1" noMove="1" noResize="1" noEditPoints="1" noAdjustHandles="1" noChangeArrowheads="1" noChangeShapeType="1"/>
          </p:cNvSpPr>
          <p:nvPr/>
        </p:nvSpPr>
        <p:spPr>
          <a:xfrm>
            <a:off x="8298601" y="5739207"/>
            <a:ext cx="1016304" cy="520399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等线" pitchFamily="2" charset="-122"/>
                <a:ea typeface="等线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等线" pitchFamily="2" charset="-122"/>
              <a:ea typeface="等线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61" name="文本框 28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703388" y="434975"/>
                <a:ext cx="7090092" cy="400110"/>
              </a:xfrm>
              <a:prstGeom prst="rect">
                <a:avLst/>
              </a:prstGeom>
              <a:blipFill rotWithShape="1">
                <a:blip r:embed="rId16"/>
                <a:stretch>
                  <a:fillRect l="-859" t="-10606" b="-2272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6161" name="文本框 28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703388" y="434975"/>
                <a:ext cx="7090092" cy="400110"/>
              </a:xfrm>
              <a:prstGeom prst="rect">
                <a:avLst/>
              </a:prstGeom>
              <a:blipFill rotWithShape="1">
                <a:blip r:embed="rId16"/>
                <a:stretch>
                  <a:fillRect l="-859" t="-10606" b="-2272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1895475" y="2016125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latin typeface="Times New Roman" pitchFamily="18" charset="0"/>
                <a:ea typeface="楷体" pitchFamily="49" charset="-122"/>
              </a:rPr>
              <a:t>即</a:t>
            </a:r>
            <a:endParaRPr lang="zh-CN" altLang="en-US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95475" y="2660650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latin typeface="Times New Roman" pitchFamily="18" charset="0"/>
                <a:ea typeface="楷体" pitchFamily="49" charset="-122"/>
              </a:rPr>
              <a:t>又</a:t>
            </a:r>
            <a:endParaRPr lang="zh-CN" altLang="en-US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5475" y="3900488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latin typeface="Times New Roman" pitchFamily="18" charset="0"/>
                <a:ea typeface="楷体" pitchFamily="49" charset="-122"/>
              </a:rPr>
              <a:t>即</a:t>
            </a:r>
            <a:endParaRPr lang="zh-CN" altLang="en-US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3" name="文本框 66"/>
          <p:cNvSpPr txBox="1"/>
          <p:nvPr/>
        </p:nvSpPr>
        <p:spPr>
          <a:xfrm>
            <a:off x="1895475" y="3236913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</a:rPr>
              <a:t>得到</a:t>
            </a:r>
            <a:endParaRPr lang="zh-CN" altLang="en-US" sz="1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4" name="文本框 66"/>
          <p:cNvSpPr txBox="1"/>
          <p:nvPr/>
        </p:nvSpPr>
        <p:spPr>
          <a:xfrm>
            <a:off x="1895475" y="4506913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</a:rPr>
              <a:t>得到</a:t>
            </a:r>
            <a:endParaRPr lang="zh-CN" altLang="en-US" sz="1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5" name="文本框 66"/>
          <p:cNvSpPr txBox="1"/>
          <p:nvPr/>
        </p:nvSpPr>
        <p:spPr>
          <a:xfrm>
            <a:off x="1847850" y="5727700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</a:rPr>
              <a:t>所以</a:t>
            </a:r>
            <a:endParaRPr lang="zh-CN" altLang="en-US" sz="1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6" name="文本框 66"/>
          <p:cNvSpPr txBox="1"/>
          <p:nvPr/>
        </p:nvSpPr>
        <p:spPr>
          <a:xfrm>
            <a:off x="7467600" y="2041525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</a:rPr>
              <a:t>得到</a:t>
            </a:r>
            <a:endParaRPr lang="zh-CN" altLang="en-US" sz="1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7" name="文本框 66"/>
          <p:cNvSpPr txBox="1"/>
          <p:nvPr/>
        </p:nvSpPr>
        <p:spPr>
          <a:xfrm>
            <a:off x="6972300" y="2843213"/>
            <a:ext cx="12858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</a:rPr>
              <a:t>对</a:t>
            </a:r>
            <a:r>
              <a:rPr lang="en-US" altLang="zh-CN" sz="18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</a:rPr>
              <a:t>t</a:t>
            </a:r>
            <a:r>
              <a:rPr lang="zh-CN" altLang="en-US" sz="1800" dirty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</a:rPr>
              <a:t>求导得</a:t>
            </a:r>
            <a:endParaRPr lang="zh-CN" altLang="en-US" sz="1800" dirty="0">
              <a:solidFill>
                <a:srgbClr val="0070C0"/>
              </a:solidFill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643813" y="4473575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dirty="0">
                <a:latin typeface="Times New Roman" pitchFamily="18" charset="0"/>
                <a:ea typeface="楷体" pitchFamily="49" charset="-122"/>
              </a:rPr>
              <a:t>即</a:t>
            </a:r>
            <a:endParaRPr lang="zh-CN" altLang="en-US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39" name="文本框 66"/>
          <p:cNvSpPr txBox="1"/>
          <p:nvPr/>
        </p:nvSpPr>
        <p:spPr>
          <a:xfrm>
            <a:off x="7507288" y="5164138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</a:rPr>
              <a:t>所以</a:t>
            </a:r>
            <a:endParaRPr lang="zh-CN" altLang="en-US" sz="1800" dirty="0">
              <a:latin typeface="Times New Roman" pitchFamily="18" charset="0"/>
              <a:ea typeface="楷体" pitchFamily="49" charset="-122"/>
            </a:endParaRPr>
          </a:p>
        </p:txBody>
      </p:sp>
      <p:sp>
        <p:nvSpPr>
          <p:cNvPr id="40" name="文本框 66"/>
          <p:cNvSpPr txBox="1"/>
          <p:nvPr/>
        </p:nvSpPr>
        <p:spPr>
          <a:xfrm>
            <a:off x="7531100" y="5889625"/>
            <a:ext cx="790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itchFamily="18" charset="0"/>
                <a:ea typeface="楷体" pitchFamily="49" charset="-122"/>
              </a:rPr>
              <a:t>则</a:t>
            </a:r>
            <a:endParaRPr lang="zh-CN" altLang="en-US" sz="1800" dirty="0">
              <a:latin typeface="Times New Roman" pitchFamily="18" charset="0"/>
              <a:ea typeface="楷体" pitchFamily="49" charset="-122"/>
            </a:endParaRPr>
          </a:p>
        </p:txBody>
      </p:sp>
      <p:pic>
        <p:nvPicPr>
          <p:cNvPr id="5124" name="图片 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0923" y="390062"/>
            <a:ext cx="2157095" cy="13138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0492" y="513313"/>
            <a:ext cx="10042308" cy="2726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lnSpc>
                <a:spcPct val="1200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6.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物体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、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的质量分别为 </a:t>
            </a:r>
            <a:r>
              <a:rPr lang="en-US" altLang="zh-CN" sz="2400" b="1" i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m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=2Kg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和 </a:t>
            </a:r>
            <a:r>
              <a:rPr lang="en-US" altLang="zh-CN" sz="2400" b="1" i="1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m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=3Kg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，设在水平桌面上的物体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A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与桌面的摩擦系数 </a:t>
            </a:r>
            <a:r>
              <a:rPr lang="zh-CN" altLang="en-US" sz="2400" b="1" i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=0.25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B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与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跨过一定滑轮相连着，细绳、滑轮的质量和滑轮受到的阻力均可忽略不计，桌子和物体放在一个装置内，如图所示，试求下列两种情况下绳子受到的张力：</a:t>
            </a:r>
            <a:endParaRPr lang="zh-CN" altLang="en-US" sz="2400" b="1" dirty="0">
              <a:latin typeface="华文楷体" pitchFamily="2" charset="-122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   （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）当该装置以 </a:t>
            </a:r>
            <a:r>
              <a:rPr lang="en-US" altLang="zh-CN" sz="2400" b="1" i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=2m/s</a:t>
            </a:r>
            <a:r>
              <a:rPr lang="en-US" altLang="zh-CN" sz="2400" b="1" baseline="30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2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的加速度竖直向下运动时；</a:t>
            </a:r>
            <a:endParaRPr lang="zh-CN" altLang="en-US" sz="2400" b="1" dirty="0">
              <a:latin typeface="华文楷体" pitchFamily="2" charset="-122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   （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）当该装置以 </a:t>
            </a:r>
            <a:r>
              <a:rPr lang="en-US" altLang="zh-CN" sz="2400" b="1" i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=2m/s</a:t>
            </a:r>
            <a:r>
              <a:rPr lang="en-US" altLang="zh-CN" sz="2400" b="1" baseline="30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2 </a:t>
            </a:r>
            <a:r>
              <a:rPr lang="zh-CN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  <a:sym typeface="Symbol" pitchFamily="18" charset="2"/>
              </a:rPr>
              <a:t>的加速度水平向左运动时；</a:t>
            </a:r>
            <a:endParaRPr lang="zh-CN" altLang="zh-CN" sz="2400" b="1" dirty="0">
              <a:latin typeface="华文楷体" pitchFamily="2" charset="-122"/>
              <a:ea typeface="华文楷体" pitchFamily="2" charset="-122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6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62" t="18552" r="10660" b="13972"/>
          <a:stretch>
            <a:fillRect/>
          </a:stretch>
        </p:blipFill>
        <p:spPr bwMode="auto">
          <a:xfrm>
            <a:off x="7975674" y="3618236"/>
            <a:ext cx="2661662" cy="174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780" y="810239"/>
            <a:ext cx="5472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分析：两个参考系、两个关联运动物体</a:t>
            </a:r>
            <a:endParaRPr lang="en-US" altLang="zh-CN" sz="2000" b="1" dirty="0"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  <a:p>
            <a:pPr lvl="1"/>
            <a:r>
              <a:rPr lang="zh-CN" altLang="en-US" sz="20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地面系：伽利略变换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Wingdings" charset="2"/>
              </a:rPr>
              <a:t></a:t>
            </a:r>
            <a:r>
              <a:rPr lang="zh-CN" altLang="en-US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Wingdings" charset="2"/>
              </a:rPr>
              <a:t>牛顿方程</a:t>
            </a:r>
            <a:endParaRPr lang="en-US" altLang="zh-CN" sz="20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  <a:cs typeface="Times New Roman" pitchFamily="18" charset="0"/>
              <a:sym typeface="Wingdings" charset="2"/>
            </a:endParaRPr>
          </a:p>
          <a:p>
            <a:pPr lvl="1"/>
            <a:r>
              <a:rPr lang="zh-CN" altLang="en-US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Wingdings" charset="2"/>
              </a:rPr>
              <a:t>     装置系：惯性力</a:t>
            </a:r>
            <a:r>
              <a:rPr lang="en-US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Wingdings" charset="2"/>
              </a:rPr>
              <a:t></a:t>
            </a:r>
            <a:r>
              <a:rPr lang="zh-CN" altLang="en-US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Times New Roman" pitchFamily="18" charset="0"/>
                <a:sym typeface="Wingdings" charset="2"/>
              </a:rPr>
              <a:t>牛顿方程</a:t>
            </a:r>
            <a:endParaRPr lang="zh-CN" altLang="en-US" sz="20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" name="图片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62" t="18552" r="10660" b="13972"/>
          <a:stretch>
            <a:fillRect/>
          </a:stretch>
        </p:blipFill>
        <p:spPr bwMode="auto">
          <a:xfrm>
            <a:off x="8532407" y="1017940"/>
            <a:ext cx="2661662" cy="174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55780" y="1905365"/>
                <a:ext cx="5690726" cy="446404"/>
              </a:xfrm>
              <a:prstGeom prst="rect">
                <a:avLst/>
              </a:prstGeom>
              <a:blipFill rotWithShape="1">
                <a:blip r:embed="rId4"/>
                <a:stretch>
                  <a:fillRect l="-1179" t="-19178" b="-2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6" name="矩形 5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55780" y="1905365"/>
                <a:ext cx="5690726" cy="446404"/>
              </a:xfrm>
              <a:prstGeom prst="rect">
                <a:avLst/>
              </a:prstGeom>
              <a:blipFill rotWithShape="1">
                <a:blip r:embed="rId4"/>
                <a:stretch>
                  <a:fillRect l="-1179" t="-19178" b="-24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55780" y="2537927"/>
            <a:ext cx="613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charset="-122"/>
                <a:ea typeface="宋体" charset="-122"/>
              </a:rPr>
              <a:t>(1)</a:t>
            </a:r>
            <a:r>
              <a:rPr lang="zh-CN" altLang="en-US" sz="2000" b="1" dirty="0">
                <a:latin typeface="宋体" charset="-122"/>
                <a:ea typeface="宋体" charset="-122"/>
              </a:rPr>
              <a:t>对于</a:t>
            </a:r>
            <a:r>
              <a:rPr lang="en-US" altLang="zh-CN" sz="2000" b="1" dirty="0">
                <a:latin typeface="宋体" charset="-122"/>
                <a:ea typeface="宋体" charset="-122"/>
              </a:rPr>
              <a:t>A</a:t>
            </a:r>
            <a:r>
              <a:rPr lang="zh-CN" altLang="en-US" sz="2000" b="1" dirty="0">
                <a:latin typeface="宋体" charset="-122"/>
                <a:ea typeface="宋体" charset="-122"/>
              </a:rPr>
              <a:t>物体来说，由受力分析得到牛顿方程</a:t>
            </a:r>
            <a:endParaRPr lang="zh-CN" altLang="en-US" sz="2000" b="1" dirty="0">
              <a:latin typeface="宋体" charset="-122"/>
              <a:ea typeface="宋体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19959" y="3104627"/>
          <a:ext cx="2265363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9959" y="3104627"/>
                        <a:ext cx="2265363" cy="156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05069" y="4814761"/>
            <a:ext cx="339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charset="-122"/>
                <a:ea typeface="宋体" charset="-122"/>
              </a:rPr>
              <a:t>对于</a:t>
            </a:r>
            <a:r>
              <a:rPr lang="en-US" altLang="zh-CN" sz="2000" b="1" dirty="0">
                <a:latin typeface="宋体" charset="-122"/>
                <a:ea typeface="宋体" charset="-122"/>
              </a:rPr>
              <a:t>B</a:t>
            </a:r>
            <a:r>
              <a:rPr lang="zh-CN" altLang="en-US" sz="2000" b="1" dirty="0">
                <a:latin typeface="宋体" charset="-122"/>
                <a:ea typeface="宋体" charset="-122"/>
              </a:rPr>
              <a:t>物体来说，牛顿方程为</a:t>
            </a:r>
            <a:endParaRPr lang="zh-CN" altLang="en-US" sz="2000" b="1" dirty="0">
              <a:latin typeface="宋体" charset="-122"/>
              <a:ea typeface="宋体" charset="-122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39032" y="5517536"/>
          <a:ext cx="33496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9032" y="5517536"/>
                        <a:ext cx="33496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22680" y="761965"/>
          <a:ext cx="449738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2680" y="761965"/>
                        <a:ext cx="4497387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7200" y="369069"/>
            <a:ext cx="171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联立得到：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53309" y="2332211"/>
          <a:ext cx="343852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3309" y="2332211"/>
                        <a:ext cx="3438525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57200" y="1816139"/>
            <a:ext cx="613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(2)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对于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物体来说，同样由受力分析得到牛顿方程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2971" y="3891398"/>
            <a:ext cx="3405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对于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物体来说，牛顿方程为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778366" y="2406564"/>
            <a:ext cx="1567657" cy="1839771"/>
            <a:chOff x="7569729" y="3417897"/>
            <a:chExt cx="824492" cy="995291"/>
          </a:xfrm>
        </p:grpSpPr>
        <p:sp>
          <p:nvSpPr>
            <p:cNvPr id="10" name="矩形 9"/>
            <p:cNvSpPr/>
            <p:nvPr/>
          </p:nvSpPr>
          <p:spPr bwMode="auto">
            <a:xfrm>
              <a:off x="7885965" y="4029156"/>
              <a:ext cx="508256" cy="384032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 b="1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  <a:ea typeface="华文行楷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7621125" y="3417897"/>
              <a:ext cx="518968" cy="611259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矩形 11"/>
            <p:cNvSpPr/>
            <p:nvPr/>
          </p:nvSpPr>
          <p:spPr>
            <a:xfrm>
              <a:off x="7945168" y="3990339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cs typeface="Times New Roman" pitchFamily="18" charset="0"/>
                </a:rPr>
                <a:t>B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7621125" y="3429000"/>
              <a:ext cx="0" cy="72008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矩形 13"/>
            <p:cNvSpPr/>
            <p:nvPr/>
          </p:nvSpPr>
          <p:spPr>
            <a:xfrm>
              <a:off x="7569729" y="3538760"/>
              <a:ext cx="316112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l-GR" altLang="zh-CN" sz="1800" i="1" dirty="0">
                  <a:solidFill>
                    <a:srgbClr val="FF0000"/>
                  </a:solidFill>
                  <a:cs typeface="Times New Roman" pitchFamily="18" charset="0"/>
                </a:rPr>
                <a:t>θ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9191" y="4349370"/>
          <a:ext cx="55245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9191" y="4349370"/>
                        <a:ext cx="5524500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9191" y="5627722"/>
          <a:ext cx="58959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9191" y="5627722"/>
                        <a:ext cx="5895975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02971" y="5766602"/>
            <a:ext cx="130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联立解得：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28576" y="860513"/>
                <a:ext cx="11134847" cy="1323632"/>
              </a:xfrm>
              <a:prstGeom prst="rect">
                <a:avLst/>
              </a:prstGeom>
              <a:blipFill rotWithShape="1">
                <a:blip r:embed="rId1"/>
                <a:stretch>
                  <a:fillRect l="-876" r="-657" b="-4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28576" y="860513"/>
                <a:ext cx="11134847" cy="1323632"/>
              </a:xfrm>
              <a:prstGeom prst="rect">
                <a:avLst/>
              </a:prstGeom>
              <a:blipFill rotWithShape="1">
                <a:blip r:embed="rId1"/>
                <a:stretch>
                  <a:fillRect l="-876" r="-657" b="-4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6695358" y="2697011"/>
            <a:ext cx="5014793" cy="730250"/>
            <a:chOff x="6049700" y="320062"/>
            <a:chExt cx="5014793" cy="730250"/>
          </a:xfrm>
        </p:grpSpPr>
        <p:sp>
          <p:nvSpPr>
            <p:cNvPr id="24" name="文本框 23"/>
            <p:cNvSpPr txBox="1"/>
            <p:nvPr/>
          </p:nvSpPr>
          <p:spPr>
            <a:xfrm>
              <a:off x="6049700" y="49771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分离变量并积分：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8696578" y="320062"/>
                  <a:ext cx="2367915" cy="73025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25" name="文本框 24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8696578" y="320062"/>
                  <a:ext cx="2367915" cy="73025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0" name="组合 29"/>
          <p:cNvGrpSpPr/>
          <p:nvPr/>
        </p:nvGrpSpPr>
        <p:grpSpPr>
          <a:xfrm>
            <a:off x="3188519" y="5166044"/>
            <a:ext cx="2800767" cy="499734"/>
            <a:chOff x="3221400" y="2174272"/>
            <a:chExt cx="2800767" cy="499734"/>
          </a:xfrm>
        </p:grpSpPr>
        <p:sp>
          <p:nvSpPr>
            <p:cNvPr id="31" name="文本框 30"/>
            <p:cNvSpPr txBox="1"/>
            <p:nvPr/>
          </p:nvSpPr>
          <p:spPr>
            <a:xfrm>
              <a:off x="3221400" y="2212341"/>
              <a:ext cx="2800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即：                      ①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888737" y="2174272"/>
                  <a:ext cx="1689100" cy="49530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888737" y="2174272"/>
                  <a:ext cx="1689100" cy="49530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3" name="组合 32"/>
          <p:cNvGrpSpPr/>
          <p:nvPr/>
        </p:nvGrpSpPr>
        <p:grpSpPr>
          <a:xfrm>
            <a:off x="6683783" y="4017203"/>
            <a:ext cx="3941609" cy="461665"/>
            <a:chOff x="6829063" y="1344242"/>
            <a:chExt cx="3941609" cy="461665"/>
          </a:xfrm>
        </p:grpSpPr>
        <p:sp>
          <p:nvSpPr>
            <p:cNvPr id="34" name="文本框 33"/>
            <p:cNvSpPr txBox="1"/>
            <p:nvPr/>
          </p:nvSpPr>
          <p:spPr>
            <a:xfrm>
              <a:off x="6829063" y="1344242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由初始条件：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矩形 34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8696578" y="1344242"/>
                  <a:ext cx="2074094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35" name="矩形 34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8696578" y="1344242"/>
                  <a:ext cx="2074094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6" name="组合 35"/>
          <p:cNvGrpSpPr/>
          <p:nvPr/>
        </p:nvGrpSpPr>
        <p:grpSpPr>
          <a:xfrm>
            <a:off x="583879" y="5190548"/>
            <a:ext cx="2451432" cy="472058"/>
            <a:chOff x="505233" y="2222502"/>
            <a:chExt cx="2451432" cy="472058"/>
          </a:xfrm>
        </p:grpSpPr>
        <p:sp>
          <p:nvSpPr>
            <p:cNvPr id="37" name="文本框 36"/>
            <p:cNvSpPr txBox="1"/>
            <p:nvPr/>
          </p:nvSpPr>
          <p:spPr>
            <a:xfrm>
              <a:off x="505233" y="222250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得：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92052" y="2232895"/>
                  <a:ext cx="1864613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38" name="矩形 37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92052" y="2232895"/>
                  <a:ext cx="1864613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580343" y="2725427"/>
            <a:ext cx="5871972" cy="701218"/>
            <a:chOff x="540151" y="2725427"/>
            <a:chExt cx="5871972" cy="701218"/>
          </a:xfrm>
        </p:grpSpPr>
        <p:grpSp>
          <p:nvGrpSpPr>
            <p:cNvPr id="20" name="组合 19"/>
            <p:cNvGrpSpPr/>
            <p:nvPr/>
          </p:nvGrpSpPr>
          <p:grpSpPr>
            <a:xfrm>
              <a:off x="1136707" y="2725427"/>
              <a:ext cx="5275416" cy="701218"/>
              <a:chOff x="474561" y="308487"/>
              <a:chExt cx="5275416" cy="701218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474561" y="462989"/>
                <a:ext cx="3570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宋体" pitchFamily="2" charset="-122"/>
                    <a:ea typeface="华文宋体" pitchFamily="2" charset="-122"/>
                  </a:rPr>
                  <a:t>质点的运动微分方程为：</a:t>
                </a:r>
                <a:endParaRPr lang="zh-CN" altLang="en-US" sz="2400" dirty="0">
                  <a:latin typeface="华文宋体" pitchFamily="2" charset="-122"/>
                  <a:ea typeface="华文宋体" pitchFamily="2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021619" y="308487"/>
                    <a:ext cx="1728358" cy="701218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4021619" y="308487"/>
                    <a:ext cx="1728358" cy="701218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sp>
          <p:nvSpPr>
            <p:cNvPr id="8" name="文本框 7"/>
            <p:cNvSpPr txBox="1"/>
            <p:nvPr/>
          </p:nvSpPr>
          <p:spPr>
            <a:xfrm>
              <a:off x="540151" y="287445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解：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3879" y="3872862"/>
            <a:ext cx="5659479" cy="701282"/>
            <a:chOff x="583879" y="3872862"/>
            <a:chExt cx="5659479" cy="701282"/>
          </a:xfrm>
        </p:grpSpPr>
        <p:grpSp>
          <p:nvGrpSpPr>
            <p:cNvPr id="26" name="组合 25"/>
            <p:cNvGrpSpPr/>
            <p:nvPr/>
          </p:nvGrpSpPr>
          <p:grpSpPr>
            <a:xfrm>
              <a:off x="583879" y="3872862"/>
              <a:ext cx="1443531" cy="701282"/>
              <a:chOff x="505233" y="1217857"/>
              <a:chExt cx="1443531" cy="70128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505233" y="1337666"/>
                <a:ext cx="577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令 </a:t>
                </a:r>
                <a:endParaRPr lang="zh-CN" altLang="en-US" sz="24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36335" y="1217857"/>
                    <a:ext cx="912429" cy="70128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36335" y="1217857"/>
                    <a:ext cx="912429" cy="70128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14" name="组合 13"/>
            <p:cNvGrpSpPr/>
            <p:nvPr/>
          </p:nvGrpSpPr>
          <p:grpSpPr>
            <a:xfrm>
              <a:off x="2143159" y="4023243"/>
              <a:ext cx="4100199" cy="473492"/>
              <a:chOff x="2131584" y="4023243"/>
              <a:chExt cx="4100199" cy="473492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2131584" y="4023243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华文宋体" pitchFamily="2" charset="-122"/>
                    <a:ea typeface="华文宋体" pitchFamily="2" charset="-122"/>
                  </a:rPr>
                  <a:t>两边积分得：</a:t>
                </a:r>
                <a:endParaRPr lang="zh-CN" altLang="en-US" sz="2400" dirty="0">
                  <a:latin typeface="华文宋体" pitchFamily="2" charset="-122"/>
                  <a:ea typeface="华文宋体" pitchFamily="2" charset="-122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矩形 11"/>
                  <p:cNvSpPr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894925" y="4035070"/>
                    <a:ext cx="2336858" cy="46166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12" name="矩形 11"/>
                  <p:cNvSpPr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894925" y="4035070"/>
                    <a:ext cx="2336858" cy="461665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612540" y="1717268"/>
            <a:ext cx="4495000" cy="718185"/>
            <a:chOff x="547672" y="3928031"/>
            <a:chExt cx="4495000" cy="718185"/>
          </a:xfrm>
        </p:grpSpPr>
        <p:sp>
          <p:nvSpPr>
            <p:cNvPr id="17" name="文本框 16"/>
            <p:cNvSpPr txBox="1"/>
            <p:nvPr/>
          </p:nvSpPr>
          <p:spPr>
            <a:xfrm>
              <a:off x="547672" y="4065391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两边积分得：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矩形 17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416947" y="3928031"/>
                  <a:ext cx="2625725" cy="71818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18" name="矩形 17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416947" y="3928031"/>
                  <a:ext cx="2625725" cy="71818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5453924" y="1843051"/>
            <a:ext cx="3802275" cy="461665"/>
            <a:chOff x="6829063" y="1344242"/>
            <a:chExt cx="3802275" cy="461665"/>
          </a:xfrm>
        </p:grpSpPr>
        <p:sp>
          <p:nvSpPr>
            <p:cNvPr id="32" name="文本框 31"/>
            <p:cNvSpPr txBox="1"/>
            <p:nvPr/>
          </p:nvSpPr>
          <p:spPr>
            <a:xfrm>
              <a:off x="6829063" y="1344242"/>
              <a:ext cx="20116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由初始条件：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8696578" y="1344242"/>
                  <a:ext cx="1934760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8696578" y="1344242"/>
                  <a:ext cx="1934760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34" name="组合 33"/>
          <p:cNvGrpSpPr/>
          <p:nvPr/>
        </p:nvGrpSpPr>
        <p:grpSpPr>
          <a:xfrm>
            <a:off x="616203" y="2698394"/>
            <a:ext cx="2129226" cy="725455"/>
            <a:chOff x="505233" y="2063518"/>
            <a:chExt cx="2129226" cy="725455"/>
          </a:xfrm>
        </p:grpSpPr>
        <p:sp>
          <p:nvSpPr>
            <p:cNvPr id="35" name="文本框 34"/>
            <p:cNvSpPr txBox="1"/>
            <p:nvPr/>
          </p:nvSpPr>
          <p:spPr>
            <a:xfrm>
              <a:off x="505233" y="22123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得：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8902" y="2063518"/>
                  <a:ext cx="1565557" cy="72545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36" name="矩形 35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68902" y="2063518"/>
                  <a:ext cx="1565557" cy="72545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41" name="组合 40"/>
          <p:cNvGrpSpPr/>
          <p:nvPr/>
        </p:nvGrpSpPr>
        <p:grpSpPr>
          <a:xfrm>
            <a:off x="3261271" y="2742584"/>
            <a:ext cx="3724096" cy="633122"/>
            <a:chOff x="578015" y="4710610"/>
            <a:chExt cx="3724096" cy="633122"/>
          </a:xfrm>
        </p:grpSpPr>
        <p:sp>
          <p:nvSpPr>
            <p:cNvPr id="38" name="文本框 37"/>
            <p:cNvSpPr txBox="1"/>
            <p:nvPr/>
          </p:nvSpPr>
          <p:spPr>
            <a:xfrm>
              <a:off x="578015" y="4826948"/>
              <a:ext cx="37240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即：                                 ②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249350" y="4710610"/>
                  <a:ext cx="2409890" cy="63312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40" name="文本框 39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249350" y="4710610"/>
                  <a:ext cx="2409890" cy="63312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3" name="组合 52"/>
          <p:cNvGrpSpPr/>
          <p:nvPr/>
        </p:nvGrpSpPr>
        <p:grpSpPr>
          <a:xfrm>
            <a:off x="609407" y="3805951"/>
            <a:ext cx="4913462" cy="698645"/>
            <a:chOff x="609408" y="5600022"/>
            <a:chExt cx="4913462" cy="698645"/>
          </a:xfrm>
        </p:grpSpPr>
        <p:sp>
          <p:nvSpPr>
            <p:cNvPr id="42" name="文本框 41"/>
            <p:cNvSpPr txBox="1"/>
            <p:nvPr/>
          </p:nvSpPr>
          <p:spPr>
            <a:xfrm>
              <a:off x="609408" y="5755409"/>
              <a:ext cx="3801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当                 时，由 ① 得：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85651" y="5600022"/>
                  <a:ext cx="1200072" cy="69390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1085651" y="5600022"/>
                  <a:ext cx="1200072" cy="69390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4334150" y="5611597"/>
                  <a:ext cx="1188720" cy="68707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52" name="文本框 51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4334150" y="5611597"/>
                  <a:ext cx="1188720" cy="68707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6" name="组合 55"/>
          <p:cNvGrpSpPr/>
          <p:nvPr/>
        </p:nvGrpSpPr>
        <p:grpSpPr>
          <a:xfrm>
            <a:off x="5939682" y="3736501"/>
            <a:ext cx="3739599" cy="716799"/>
            <a:chOff x="5951258" y="5577131"/>
            <a:chExt cx="3739599" cy="716799"/>
          </a:xfrm>
        </p:grpSpPr>
        <p:sp>
          <p:nvSpPr>
            <p:cNvPr id="54" name="文本框 53"/>
            <p:cNvSpPr txBox="1"/>
            <p:nvPr/>
          </p:nvSpPr>
          <p:spPr>
            <a:xfrm>
              <a:off x="5951258" y="5781350"/>
              <a:ext cx="1893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代入 ② 得：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7702299" y="5577131"/>
                  <a:ext cx="1988558" cy="71679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7702299" y="5577131"/>
                  <a:ext cx="1988558" cy="71679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7" name="组合 56"/>
          <p:cNvGrpSpPr/>
          <p:nvPr/>
        </p:nvGrpSpPr>
        <p:grpSpPr>
          <a:xfrm>
            <a:off x="6455776" y="4871003"/>
            <a:ext cx="2754745" cy="848630"/>
            <a:chOff x="6829063" y="5561926"/>
            <a:chExt cx="2754745" cy="848630"/>
          </a:xfrm>
        </p:grpSpPr>
        <p:sp>
          <p:nvSpPr>
            <p:cNvPr id="58" name="文本框 57"/>
            <p:cNvSpPr txBox="1"/>
            <p:nvPr/>
          </p:nvSpPr>
          <p:spPr>
            <a:xfrm>
              <a:off x="6829063" y="576406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所以：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矩形 58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7809348" y="5561926"/>
                  <a:ext cx="1774460" cy="84863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59" name="矩形 58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7809348" y="5561926"/>
                  <a:ext cx="1774460" cy="84863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60" name="组合 59"/>
          <p:cNvGrpSpPr/>
          <p:nvPr/>
        </p:nvGrpSpPr>
        <p:grpSpPr>
          <a:xfrm>
            <a:off x="612739" y="4958411"/>
            <a:ext cx="5462049" cy="633122"/>
            <a:chOff x="1558947" y="3797679"/>
            <a:chExt cx="5462049" cy="6331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5842468" y="3797679"/>
                  <a:ext cx="1178528" cy="63312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61" name="文本框 60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5842468" y="3797679"/>
                  <a:ext cx="1178528" cy="63312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62" name="矩形 61"/>
            <p:cNvSpPr/>
            <p:nvPr/>
          </p:nvSpPr>
          <p:spPr>
            <a:xfrm>
              <a:off x="1558947" y="3903754"/>
              <a:ext cx="4493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当            时，质点的最大位移：</a:t>
              </a:r>
              <a:endParaRPr lang="zh-CN" altLang="en-US" sz="2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065586" y="3958416"/>
                  <a:ext cx="830805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63" name="文本框 62"/>
                <p:cNvSpPr txBox="1"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2065586" y="3958416"/>
                  <a:ext cx="830805" cy="369332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76409" y="669430"/>
                <a:ext cx="1602740" cy="694690"/>
              </a:xfrm>
              <a:prstGeom prst="rect">
                <a:avLst/>
              </a:prstGeom>
              <a:blipFill rotWithShape="1">
                <a:blip r:embed="rId11"/>
                <a:stretch>
                  <a:fillRect l="-8" t="-20" r="-847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76409" y="669430"/>
                <a:ext cx="1602740" cy="694690"/>
              </a:xfrm>
              <a:prstGeom prst="rect">
                <a:avLst/>
              </a:prstGeom>
              <a:blipFill rotWithShape="1">
                <a:blip r:embed="rId11"/>
                <a:stretch>
                  <a:fillRect l="-8" t="-20" r="-847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>
            <a:off x="2530883" y="619412"/>
            <a:ext cx="5151034" cy="792480"/>
            <a:chOff x="2430684" y="2873946"/>
            <a:chExt cx="5151034" cy="792480"/>
          </a:xfrm>
        </p:grpSpPr>
        <p:sp>
          <p:nvSpPr>
            <p:cNvPr id="66" name="文本框 65"/>
            <p:cNvSpPr txBox="1"/>
            <p:nvPr/>
          </p:nvSpPr>
          <p:spPr>
            <a:xfrm>
              <a:off x="2430684" y="3066916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华文宋体" pitchFamily="2" charset="-122"/>
                  <a:ea typeface="华文宋体" pitchFamily="2" charset="-122"/>
                </a:rPr>
                <a:t>分离变量并积分：</a:t>
              </a:r>
              <a:endParaRPr lang="zh-CN" altLang="en-US" sz="2400" dirty="0">
                <a:latin typeface="华文宋体" pitchFamily="2" charset="-122"/>
                <a:ea typeface="华文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4862648" y="2873946"/>
                  <a:ext cx="2719070" cy="7924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Choice>
          <mc:Fallback>
            <p:sp>
              <p:nvSpPr>
                <p:cNvPr id="67" name="矩形 66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4862648" y="2873946"/>
                  <a:ext cx="2719070" cy="79248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813435" y="749428"/>
                <a:ext cx="9439910" cy="5262979"/>
              </a:xfrm>
              <a:prstGeom prst="rect">
                <a:avLst/>
              </a:prstGeom>
              <a:blipFill rotWithShape="1">
                <a:blip r:embed="rId1"/>
                <a:stretch>
                  <a:fillRect l="-968" t="-927" r="-4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813435" y="749428"/>
                <a:ext cx="9439910" cy="5262979"/>
              </a:xfrm>
              <a:prstGeom prst="rect">
                <a:avLst/>
              </a:prstGeom>
              <a:blipFill rotWithShape="1">
                <a:blip r:embed="rId1"/>
                <a:stretch>
                  <a:fillRect l="-968" t="-927" r="-4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769" y="2324962"/>
            <a:ext cx="3876675" cy="3181350"/>
          </a:xfrm>
          <a:prstGeom prst="rect">
            <a:avLst/>
          </a:prstGeom>
        </p:spPr>
      </p:pic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598680" y="2942917"/>
          <a:ext cx="2414519" cy="628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5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80" y="2942917"/>
                        <a:ext cx="2414519" cy="628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547178" y="4795001"/>
          <a:ext cx="57165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56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178" y="4795001"/>
                        <a:ext cx="571658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592898" y="2285838"/>
                <a:ext cx="636746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957" t="-1666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592898" y="2285838"/>
                <a:ext cx="636746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957" t="-1666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547178" y="3973543"/>
                <a:ext cx="3586431" cy="529184"/>
              </a:xfrm>
              <a:prstGeom prst="rect">
                <a:avLst/>
              </a:prstGeom>
              <a:blipFill rotWithShape="1">
                <a:blip r:embed="rId8"/>
                <a:stretch>
                  <a:fillRect l="-1871" r="-1190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1547178" y="3973543"/>
                <a:ext cx="3586431" cy="529184"/>
              </a:xfrm>
              <a:prstGeom prst="rect">
                <a:avLst/>
              </a:prstGeom>
              <a:blipFill rotWithShape="1">
                <a:blip r:embed="rId8"/>
                <a:stretch>
                  <a:fillRect l="-1871" r="-1190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6561" y="5354195"/>
            <a:ext cx="11161118" cy="4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charset="0"/>
              </a:rPr>
              <a:t>保守力：</a:t>
            </a:r>
            <a:r>
              <a:rPr kumimoji="1" lang="zh-CN" altLang="en-US" sz="2000" b="1" dirty="0">
                <a:latin typeface="Times New Roman" pitchFamily="18" charset="0"/>
                <a:ea typeface="楷体_GB2312" pitchFamily="49" charset="-122"/>
              </a:rPr>
              <a:t>如果力所做的功与路径无关，而只决定于物体的始末相对位置，这样的力称为</a:t>
            </a:r>
            <a:r>
              <a:rPr kumimoji="1" lang="zh-CN" altLang="en-US" sz="2000" b="1" i="1" dirty="0">
                <a:latin typeface="Times New Roman" pitchFamily="18" charset="0"/>
                <a:ea typeface="仿宋_GB2312" pitchFamily="49" charset="-122"/>
              </a:rPr>
              <a:t>保守力</a:t>
            </a:r>
            <a:endParaRPr lang="en-US" altLang="zh-CN" sz="2000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1379538" y="3929307"/>
          <a:ext cx="56457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2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929307"/>
                        <a:ext cx="5645785" cy="969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2166939" y="1661285"/>
          <a:ext cx="2386280" cy="6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9" y="1661285"/>
                        <a:ext cx="2386280" cy="651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14058" y="1104714"/>
                <a:ext cx="97117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628" t="-1666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14058" y="1104714"/>
                <a:ext cx="971173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628" t="-16667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344" y="1706358"/>
            <a:ext cx="3877392" cy="3182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14058" y="2835850"/>
                <a:ext cx="6096000" cy="1015663"/>
              </a:xfrm>
              <a:prstGeom prst="rect">
                <a:avLst/>
              </a:prstGeom>
              <a:blipFill rotWithShape="1">
                <a:blip r:embed="rId7"/>
                <a:stretch>
                  <a:fillRect l="-1000" t="-6587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14058" y="2835850"/>
                <a:ext cx="6096000" cy="1015663"/>
              </a:xfrm>
              <a:prstGeom prst="rect">
                <a:avLst/>
              </a:prstGeom>
              <a:blipFill rotWithShape="1">
                <a:blip r:embed="rId7"/>
                <a:stretch>
                  <a:fillRect l="-1000" t="-6587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291320" y="1183042"/>
                <a:ext cx="234696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9291320" y="1183042"/>
                <a:ext cx="234696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0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128" y="918193"/>
            <a:ext cx="7710544" cy="45339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624" y="918193"/>
            <a:ext cx="3877392" cy="31823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314" y="4523210"/>
            <a:ext cx="4334430" cy="8933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72434" y="54165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非保守力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580" y="696659"/>
            <a:ext cx="9698990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.均质链条的一端被外力牵住，在水平桌面上的部分呈长度为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l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的直线，长度为l</a:t>
            </a:r>
            <a:r>
              <a:rPr lang="zh-CN" altLang="en-US" sz="2400" b="1" baseline="-2500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的另一部分自然下垂。设桌面与链条的摩擦系数为μ，链条的线密度为ρ。外力撤去后，链条开始滑动。求链条在桌面移动距离为x时的速度。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algn="just"/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algn="just"/>
            <a:endParaRPr lang="zh-CN" altLang="en-US" sz="2400" dirty="0"/>
          </a:p>
          <a:p>
            <a:pPr algn="just"/>
            <a:endParaRPr lang="zh-CN" altLang="en-US" sz="2400" dirty="0"/>
          </a:p>
          <a:p>
            <a:pPr algn="just"/>
            <a:endParaRPr lang="zh-CN" altLang="en-US" sz="2400" dirty="0"/>
          </a:p>
          <a:p>
            <a:pPr algn="just"/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所以，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algn="just"/>
            <a:endParaRPr lang="zh-CN" altLang="en-US" sz="2400" dirty="0"/>
          </a:p>
          <a:p>
            <a:pPr algn="just"/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 algn="just"/>
            <a:endParaRPr lang="zh-CN" altLang="en-US" sz="2400" dirty="0"/>
          </a:p>
          <a:p>
            <a:pPr algn="just"/>
            <a:endParaRPr lang="zh-CN" altLang="en-US" sz="2400" dirty="0"/>
          </a:p>
          <a:p>
            <a:pPr algn="just"/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9832" y="2769623"/>
            <a:ext cx="3063875" cy="2175510"/>
          </a:xfrm>
          <a:prstGeom prst="rect">
            <a:avLst/>
          </a:prstGeom>
        </p:spPr>
      </p:pic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084580" y="3920569"/>
          <a:ext cx="481076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8" name="公式" r:id="rId2" imgW="0" imgH="0" progId="Equation.3">
                  <p:embed/>
                </p:oleObj>
              </mc:Choice>
              <mc:Fallback>
                <p:oleObj name="公式" r:id="rId2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580" y="3920569"/>
                        <a:ext cx="4810760" cy="474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2077720" y="4552386"/>
          <a:ext cx="2661920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9" name="公式" r:id="rId4" imgW="0" imgH="0" progId="Equation.3">
                  <p:embed/>
                </p:oleObj>
              </mc:Choice>
              <mc:Fallback>
                <p:oleObj name="公式" r:id="rId4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720" y="4552386"/>
                        <a:ext cx="2661920" cy="785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2077720" y="5495353"/>
          <a:ext cx="2824480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0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720" y="5495353"/>
                        <a:ext cx="2824480" cy="785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80" y="2442063"/>
            <a:ext cx="6696124" cy="1157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"/>
          <p:cNvSpPr txBox="1"/>
          <p:nvPr/>
        </p:nvSpPr>
        <p:spPr>
          <a:xfrm>
            <a:off x="1835150" y="889000"/>
            <a:ext cx="7388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latin typeface="Times New Roman" pitchFamily="18" charset="0"/>
                <a:ea typeface="楷体" pitchFamily="49" charset="-122"/>
              </a:rPr>
              <a:t>1.  </a:t>
            </a:r>
            <a:r>
              <a:rPr lang="zh-CN" altLang="en-US" sz="2400" b="1" dirty="0">
                <a:latin typeface="Times New Roman" pitchFamily="18" charset="0"/>
                <a:ea typeface="楷体" pitchFamily="49" charset="-122"/>
              </a:rPr>
              <a:t>质点做匀速率曲线运动，则：（      ）</a:t>
            </a:r>
            <a:endParaRPr lang="zh-CN" altLang="en-US" sz="2400" b="1" dirty="0">
              <a:latin typeface="Times New Roman" pitchFamily="18" charset="0"/>
              <a:ea typeface="楷体" pitchFamily="49" charset="-122"/>
            </a:endParaRPr>
          </a:p>
        </p:txBody>
      </p:sp>
      <p:graphicFrame>
        <p:nvGraphicFramePr>
          <p:cNvPr id="3075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63850" y="1716088"/>
          <a:ext cx="26447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7" name="" r:id="rId1" imgW="0" imgH="0" progId="Equation.DSMT4">
                  <p:embed/>
                </p:oleObj>
              </mc:Choice>
              <mc:Fallback>
                <p:oleObj name="" r:id="rId1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63850" y="1716088"/>
                        <a:ext cx="26447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73813" y="1517650"/>
          <a:ext cx="31353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8" name="" r:id="rId3" imgW="0" imgH="0" progId="Equation.DSMT4">
                  <p:embed/>
                </p:oleObj>
              </mc:Choice>
              <mc:Fallback>
                <p:oleObj name="" r:id="rId3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73813" y="1517650"/>
                        <a:ext cx="3135313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25517" y="2790824"/>
          <a:ext cx="33178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9" name="" r:id="rId5" imgW="0" imgH="0" progId="Equation.DSMT4">
                  <p:embed/>
                </p:oleObj>
              </mc:Choice>
              <mc:Fallback>
                <p:oleObj name="" r:id="rId5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5517" y="2790824"/>
                        <a:ext cx="3317875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73813" y="2790823"/>
          <a:ext cx="33178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0" name="" r:id="rId7" imgW="0" imgH="0" progId="Equation.DSMT4">
                  <p:embed/>
                </p:oleObj>
              </mc:Choice>
              <mc:Fallback>
                <p:oleObj name="" r:id="rId7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3813" y="2790823"/>
                        <a:ext cx="3317875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25517" y="4101736"/>
          <a:ext cx="34464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1" name="" r:id="rId9" imgW="0" imgH="0" progId="Equation.DSMT4">
                  <p:embed/>
                </p:oleObj>
              </mc:Choice>
              <mc:Fallback>
                <p:oleObj name="" r:id="rId9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5517" y="4101736"/>
                        <a:ext cx="3446463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7093" y="4015376"/>
            <a:ext cx="4455505" cy="24169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1849" y="5159055"/>
            <a:ext cx="6346486" cy="59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928688" y="1769428"/>
          <a:ext cx="7042785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769428"/>
                        <a:ext cx="7042785" cy="785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8835" y="2846705"/>
            <a:ext cx="68814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x=0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时，链条速度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v=0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积分上式，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928688" y="3583940"/>
          <a:ext cx="4987925" cy="174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2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83940"/>
                        <a:ext cx="4987925" cy="1741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929005" y="1017905"/>
            <a:ext cx="2290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变量代换得，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1807633" y="4500562"/>
              <a:ext cx="912989" cy="829051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1807633" y="4500562"/>
                <a:ext cx="912989" cy="82905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0627" y="570664"/>
            <a:ext cx="7937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10.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 小球在外力作用下，由静止开始从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点出发做匀加速直线运动，到达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点时撤销外力，小球无摩擦地冲上竖直半径为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R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的半圆环，打到最高点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时恰能维持在圆环上做圆周运动，并以此速度抛出而刚好落回原来的出发点处，如图所示，求：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algn="just"/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）小球在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AB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段运动时的加速度</a:t>
            </a:r>
            <a:endParaRPr lang="en-US" altLang="zh-CN" sz="2000" b="1" dirty="0">
              <a:latin typeface="华文楷体" pitchFamily="2" charset="-122"/>
              <a:ea typeface="华文楷体" pitchFamily="2" charset="-122"/>
            </a:endParaRPr>
          </a:p>
          <a:p>
            <a:pPr algn="just"/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）小球又落到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点前的瞬时，切向加速度的大小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5933" y="2649773"/>
            <a:ext cx="529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</a:t>
            </a:r>
            <a:r>
              <a:rPr lang="zh-CN" altLang="en-US" dirty="0">
                <a:sym typeface="Wingdings" charset="2"/>
              </a:rPr>
              <a:t>：（</a:t>
            </a:r>
            <a:r>
              <a:rPr lang="en-US" altLang="zh-CN" dirty="0">
                <a:sym typeface="Wingdings" charset="2"/>
              </a:rPr>
              <a:t>1</a:t>
            </a:r>
            <a:r>
              <a:rPr lang="zh-CN" altLang="en-US" dirty="0">
                <a:sym typeface="Wingdings" charset="2"/>
              </a:rPr>
              <a:t>）</a:t>
            </a:r>
            <a:r>
              <a:rPr lang="zh-CN" altLang="en-US" dirty="0"/>
              <a:t>由于小球在</a:t>
            </a:r>
            <a:r>
              <a:rPr lang="en-US" altLang="zh-CN" dirty="0"/>
              <a:t>C</a:t>
            </a:r>
            <a:r>
              <a:rPr lang="zh-CN" altLang="en-US" dirty="0"/>
              <a:t>点恰能做圆周运动，故有：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309153" y="2497373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0" name="Equation" r:id="rId1" imgW="0" imgH="0" progId="Equation.DSMT4">
                  <p:embed/>
                </p:oleObj>
              </mc:Choice>
              <mc:Fallback>
                <p:oleObj name="Equation" r:id="rId1" imgW="0" imgH="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09153" y="2497373"/>
                        <a:ext cx="1003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35288" y="3211076"/>
          <a:ext cx="92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1" name="Equation" r:id="rId3" imgW="0" imgH="0" progId="Equation.DSMT4">
                  <p:embed/>
                </p:oleObj>
              </mc:Choice>
              <mc:Fallback>
                <p:oleObj name="Equation" r:id="rId3" imgW="0" imgH="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5288" y="3211076"/>
                        <a:ext cx="9271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59367" y="3859997"/>
            <a:ext cx="322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根据机械能守恒定律：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178853" y="3751028"/>
          <a:ext cx="213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2" name="Equation" r:id="rId5" imgW="0" imgH="0" progId="Equation.DSMT4">
                  <p:embed/>
                </p:oleObj>
              </mc:Choice>
              <mc:Fallback>
                <p:oleObj name="Equation" r:id="rId5" imgW="0" imgH="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8853" y="3751028"/>
                        <a:ext cx="21336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79738" y="4431901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3" name="Equation" r:id="rId7" imgW="0" imgH="0" progId="Equation.DSMT4">
                  <p:embed/>
                </p:oleObj>
              </mc:Choice>
              <mc:Fallback>
                <p:oleObj name="Equation" r:id="rId7" imgW="0" imgH="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79738" y="4431901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044815" y="49376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故</a:t>
            </a:r>
            <a:endParaRPr lang="zh-CN" altLang="en-US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611848" y="4971850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4" name="Equation" r:id="rId9" imgW="0" imgH="0" progId="Equation.DSMT4">
                  <p:embed/>
                </p:oleObj>
              </mc:Choice>
              <mc:Fallback>
                <p:oleObj name="Equation" r:id="rId9" imgW="0" imgH="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1848" y="4971850"/>
                        <a:ext cx="990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562177" y="4891538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5" name="Equation" r:id="rId11" imgW="0" imgH="0" progId="Equation.DSMT4">
                  <p:embed/>
                </p:oleObj>
              </mc:Choice>
              <mc:Fallback>
                <p:oleObj name="Equation" r:id="rId11" imgW="0" imgH="0" progId="Equation.DSMT4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62177" y="4891538"/>
                        <a:ext cx="10795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047743" y="5009309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6" name="Equation" r:id="rId13" imgW="0" imgH="0" progId="Equation.DSMT4">
                  <p:embed/>
                </p:oleObj>
              </mc:Choice>
              <mc:Fallback>
                <p:oleObj name="Equation" r:id="rId13" imgW="0" imgH="0" progId="Equation.DSMT4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47743" y="5009309"/>
                        <a:ext cx="838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044815" y="5531785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有：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335338" y="5553318"/>
          <a:ext cx="1397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7" name="Equation" r:id="rId15" imgW="0" imgH="0" progId="Equation.DSMT4">
                  <p:embed/>
                </p:oleObj>
              </mc:Choice>
              <mc:Fallback>
                <p:oleObj name="Equation" r:id="rId15" imgW="0" imgH="0" progId="Equation.DSMT4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35338" y="5553318"/>
                        <a:ext cx="1397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9023436" y="5437097"/>
          <a:ext cx="711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28" name="Equation" r:id="rId17" imgW="0" imgH="0" progId="Equation.DSMT4">
                  <p:embed/>
                </p:oleObj>
              </mc:Choice>
              <mc:Fallback>
                <p:oleObj name="Equation" r:id="rId17" imgW="0" imgH="0" progId="Equation.DSMT4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023436" y="5437097"/>
                        <a:ext cx="7112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436" y="731981"/>
            <a:ext cx="2743583" cy="183858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2102575" y="323873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解得：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044815" y="443616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解得：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761148" y="4978884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则可解得：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41677" y="5553318"/>
            <a:ext cx="346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解得小球在</a:t>
            </a:r>
            <a:r>
              <a:rPr lang="en-US" altLang="zh-CN" dirty="0"/>
              <a:t>AB</a:t>
            </a:r>
            <a:r>
              <a:rPr lang="zh-CN" altLang="en-US" dirty="0"/>
              <a:t>段运动的加速度为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672149" y="497165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又因为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3" grpId="0"/>
      <p:bldP spid="13" grpId="1"/>
      <p:bldP spid="19" grpId="0"/>
      <p:bldP spid="19" grpId="1"/>
      <p:bldP spid="24" grpId="0" bldLvl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986" y="9473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39" y="810350"/>
            <a:ext cx="3446930" cy="2309922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10680569" y="2450969"/>
            <a:ext cx="386499" cy="1470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0680569" y="2516958"/>
            <a:ext cx="0" cy="978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0689995" y="2516958"/>
            <a:ext cx="242348" cy="912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0387208" y="2516958"/>
            <a:ext cx="314115" cy="84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0689995" y="3427824"/>
            <a:ext cx="251774" cy="54791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405496" y="2601798"/>
            <a:ext cx="263424" cy="88081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0198672" y="2235200"/>
          <a:ext cx="17911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74" name="Equation" r:id="rId2" imgW="0" imgH="0" progId="Equation.DSMT4">
                  <p:embed/>
                </p:oleObj>
              </mc:Choice>
              <mc:Fallback>
                <p:oleObj name="Equation" r:id="rId2" imgW="0" imgH="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98672" y="2235200"/>
                        <a:ext cx="17911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104019" y="1389101"/>
          <a:ext cx="1092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75" name="Equation" r:id="rId4" imgW="0" imgH="0" progId="Equation.DSMT4">
                  <p:embed/>
                </p:oleObj>
              </mc:Choice>
              <mc:Fallback>
                <p:oleObj name="Equation" r:id="rId4" imgW="0" imgH="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4019" y="1389101"/>
                        <a:ext cx="1092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2851846" y="2038887"/>
          <a:ext cx="147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76" name="Equation" r:id="rId6" imgW="0" imgH="0" progId="Equation.DSMT4">
                  <p:embed/>
                </p:oleObj>
              </mc:Choice>
              <mc:Fallback>
                <p:oleObj name="Equation" r:id="rId6" imgW="0" imgH="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1846" y="2038887"/>
                        <a:ext cx="1473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207605" y="2161358"/>
          <a:ext cx="825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77" name="Equation" r:id="rId8" imgW="0" imgH="0" progId="Equation.DSMT4">
                  <p:embed/>
                </p:oleObj>
              </mc:Choice>
              <mc:Fallback>
                <p:oleObj name="Equation" r:id="rId8" imgW="0" imgH="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07605" y="2161358"/>
                        <a:ext cx="825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1615903" y="212780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又因为：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1002963" y="3136900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78" name="Equation" r:id="rId10" imgW="0" imgH="0" progId="Equation.DSMT4">
                  <p:embed/>
                </p:oleObj>
              </mc:Choice>
              <mc:Fallback>
                <p:oleObj name="Equation" r:id="rId10" imgW="0" imgH="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02963" y="3136900"/>
                        <a:ext cx="228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10544265" y="3518293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79" name="Equation" r:id="rId12" imgW="0" imgH="0" progId="Equation.DSMT4">
                  <p:embed/>
                </p:oleObj>
              </mc:Choice>
              <mc:Fallback>
                <p:oleObj name="Equation" r:id="rId12" imgW="0" imgH="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544265" y="3518293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0683822" y="295766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80" name="Equation" r:id="rId14" imgW="0" imgH="0" progId="Equation.DSMT4">
                  <p:embed/>
                </p:oleObj>
              </mc:Choice>
              <mc:Fallback>
                <p:oleObj name="Equation" r:id="rId14" imgW="0" imgH="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683822" y="2957660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0996613" y="3921551"/>
          <a:ext cx="241300" cy="261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81" name="Equation" r:id="rId16" imgW="0" imgH="0" progId="Equation.DSMT4">
                  <p:embed/>
                </p:oleObj>
              </mc:Choice>
              <mc:Fallback>
                <p:oleObj name="Equation" r:id="rId16" imgW="0" imgH="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996613" y="3921551"/>
                        <a:ext cx="241300" cy="261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弧形 39"/>
          <p:cNvSpPr/>
          <p:nvPr/>
        </p:nvSpPr>
        <p:spPr>
          <a:xfrm>
            <a:off x="10701323" y="2818614"/>
            <a:ext cx="103901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弧形 42"/>
          <p:cNvSpPr/>
          <p:nvPr/>
        </p:nvSpPr>
        <p:spPr>
          <a:xfrm rot="8109729">
            <a:off x="10635200" y="2744918"/>
            <a:ext cx="213809" cy="158575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525518" y="94739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如图所示：小球的切向加速度可以表示为：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4461350" y="216135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且有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615903" y="3075282"/>
            <a:ext cx="21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解得：</a:t>
            </a:r>
            <a:endParaRPr lang="zh-CN" altLang="en-US" dirty="0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2400996" y="2949412"/>
          <a:ext cx="901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82" name="Equation" r:id="rId18" imgW="0" imgH="0" progId="Equation.DSMT4">
                  <p:embed/>
                </p:oleObj>
              </mc:Choice>
              <mc:Fallback>
                <p:oleObj name="Equation" r:id="rId18" imgW="0" imgH="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00996" y="2949412"/>
                        <a:ext cx="9017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1615903" y="3826264"/>
            <a:ext cx="21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则：</a:t>
            </a:r>
            <a:endParaRPr lang="zh-CN" altLang="en-US" dirty="0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404494" y="3636084"/>
          <a:ext cx="1079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83" name="Equation" r:id="rId20" imgW="0" imgH="0" progId="Equation.DSMT4">
                  <p:embed/>
                </p:oleObj>
              </mc:Choice>
              <mc:Fallback>
                <p:oleObj name="Equation" r:id="rId20" imgW="0" imgH="0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04494" y="3636084"/>
                        <a:ext cx="10795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3892091" y="2907431"/>
          <a:ext cx="1079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84" name="Equation" r:id="rId22" imgW="0" imgH="0" progId="Equation.DSMT4">
                  <p:embed/>
                </p:oleObj>
              </mc:Choice>
              <mc:Fallback>
                <p:oleObj name="Equation" r:id="rId22" imgW="0" imgH="0" progId="Equation.DSMT4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2091" y="2907431"/>
                        <a:ext cx="10795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3414639" y="3046615"/>
            <a:ext cx="213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则：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30126" y="3361275"/>
            <a:ext cx="2519131" cy="2931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/>
      <p:bldP spid="48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11400" y="714547"/>
            <a:ext cx="10969200" cy="705600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·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测试题</a:t>
            </a:r>
            <a:br>
              <a:rPr lang="zh-CN" altLang="en-US" sz="3600" b="1" dirty="0">
                <a:latin typeface="楷体" pitchFamily="49" charset="-122"/>
                <a:ea typeface="楷体" pitchFamily="49" charset="-122"/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9648" y="1560264"/>
            <a:ext cx="10071465" cy="1286367"/>
          </a:xfrm>
          <a:prstGeom prst="rect">
            <a:avLst/>
          </a:prstGeom>
        </p:spPr>
      </p:pic>
      <p:graphicFrame>
        <p:nvGraphicFramePr>
          <p:cNvPr id="5" name="对象 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260581" y="1720205"/>
          <a:ext cx="1965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4" name="Equation" r:id="rId2" imgW="0" imgH="0" progId="Equation.DSMT4">
                  <p:embed/>
                </p:oleObj>
              </mc:Choice>
              <mc:Fallback>
                <p:oleObj name="Equation" r:id="rId2" imgW="0" imgH="0" progId="Equation.DSMT4">
                  <p:embed/>
                  <p:pic>
                    <p:nvPicPr>
                      <p:cNvPr id="0" name="对象 2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0581" y="1720205"/>
                        <a:ext cx="19653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346075" y="2844379"/>
          <a:ext cx="1602596" cy="69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5" name="Equation" r:id="rId4" imgW="0" imgH="0" progId="Equation.DSMT4">
                  <p:embed/>
                </p:oleObj>
              </mc:Choice>
              <mc:Fallback>
                <p:oleObj name="Equation" r:id="rId4" imgW="0" imgH="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6075" y="2844379"/>
                        <a:ext cx="1602596" cy="69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02659" y="2963575"/>
            <a:ext cx="745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itchFamily="2" charset="-122"/>
                <a:cs typeface="+mn-cs"/>
              </a:rPr>
              <a:t>解：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65743" y="3818185"/>
            <a:ext cx="1165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itchFamily="2" charset="-122"/>
                <a:cs typeface="+mn-cs"/>
              </a:rPr>
              <a:t>积分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itchFamily="2" charset="-122"/>
              <a:cs typeface="+mn-cs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92352" y="3716994"/>
          <a:ext cx="21875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6" name="Equation" r:id="rId6" imgW="0" imgH="0" progId="Equation.DSMT4">
                  <p:embed/>
                </p:oleObj>
              </mc:Choice>
              <mc:Fallback>
                <p:oleObj name="Equation" r:id="rId6" imgW="0" imgH="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2352" y="3716994"/>
                        <a:ext cx="2187575" cy="665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18938" y="4371950"/>
          <a:ext cx="19685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7" name="Equation" r:id="rId8" imgW="0" imgH="0" progId="Equation.DSMT4">
                  <p:embed/>
                </p:oleObj>
              </mc:Choice>
              <mc:Fallback>
                <p:oleObj name="Equation" r:id="rId8" imgW="0" imgH="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8938" y="4371950"/>
                        <a:ext cx="196850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65743" y="5086444"/>
            <a:ext cx="32225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t=3s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，</a:t>
            </a:r>
            <a:r>
              <a:rPr lang="en-US" altLang="zh-CN" sz="2200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x=9m </a:t>
            </a:r>
            <a:r>
              <a:rPr lang="zh-CN" altLang="en-US" sz="2200" dirty="0">
                <a:solidFill>
                  <a:prstClr val="black"/>
                </a:solidFill>
                <a:latin typeface="Times New Roman" pitchFamily="18" charset="0"/>
                <a:ea typeface="华文楷体" pitchFamily="2" charset="-122"/>
              </a:rPr>
              <a:t>代入上式</a:t>
            </a:r>
            <a:endParaRPr lang="zh-CN" altLang="en-US" sz="2200" dirty="0">
              <a:solidFill>
                <a:prstClr val="black"/>
              </a:solidFill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87438" y="5086443"/>
            <a:ext cx="1533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itchFamily="2" charset="-122"/>
                <a:cs typeface="+mn-cs"/>
              </a:rPr>
              <a:t>得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itchFamily="2" charset="-122"/>
                <a:cs typeface="+mn-cs"/>
              </a:rPr>
              <a:t>x</a:t>
            </a:r>
            <a:r>
              <a:rPr kumimoji="0" lang="en-US" altLang="zh-CN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itchFamily="2" charset="-122"/>
                <a:cs typeface="+mn-cs"/>
              </a:rPr>
              <a:t>0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itchFamily="2" charset="-122"/>
                <a:cs typeface="+mn-cs"/>
              </a:rPr>
              <a:t>=-12</a:t>
            </a:r>
            <a:endParaRPr kumimoji="0" lang="zh-CN" altLang="en-US" sz="2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9301" y="5740541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itchFamily="2" charset="-122"/>
                <a:cs typeface="+mn-cs"/>
              </a:rPr>
              <a:t>质点运动方程为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itchFamily="2" charset="-122"/>
              <a:cs typeface="+mn-cs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300144" y="5574191"/>
          <a:ext cx="199518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08" name="Equation" r:id="rId10" imgW="0" imgH="0" progId="Equation.DSMT4">
                  <p:embed/>
                </p:oleObj>
              </mc:Choice>
              <mc:Fallback>
                <p:oleObj name="Equation" r:id="rId10" imgW="0" imgH="0" progId="Equation.DSMT4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00144" y="5574191"/>
                        <a:ext cx="1995182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>
            <a14:cpLocks xmlns:a14="http://schemas.microsoft.com/office/drawing/2010/main" noChangeAspect="1"/>
          </p:cNvSpPr>
          <p:nvPr>
            <p:custDataLst>
              <p:tags r:id="rId1"/>
            </p:custDataLst>
          </p:nvPr>
        </p:nvSpPr>
        <p:spPr>
          <a:xfrm>
            <a:off x="2736850" y="207803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0" name="椭圆 9"/>
          <p:cNvSpPr>
            <a14:cpLocks xmlns:a14="http://schemas.microsoft.com/office/drawing/2010/main" noChangeAspect="1"/>
          </p:cNvSpPr>
          <p:nvPr>
            <p:custDataLst>
              <p:tags r:id="rId2"/>
            </p:custDataLst>
          </p:nvPr>
        </p:nvSpPr>
        <p:spPr>
          <a:xfrm>
            <a:off x="6092825" y="2082298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B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1" name="椭圆 10"/>
          <p:cNvSpPr>
            <a14:cpLocks xmlns:a14="http://schemas.microsoft.com/office/drawing/2010/main" noChangeAspect="1"/>
          </p:cNvSpPr>
          <p:nvPr>
            <p:custDataLst>
              <p:tags r:id="rId3"/>
            </p:custDataLst>
          </p:nvPr>
        </p:nvSpPr>
        <p:spPr>
          <a:xfrm>
            <a:off x="2730500" y="3419235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12" name="椭圆 11"/>
          <p:cNvSpPr>
            <a14:cpLocks xmlns:a14="http://schemas.microsoft.com/office/drawing/2010/main" noChangeAspect="1"/>
          </p:cNvSpPr>
          <p:nvPr>
            <p:custDataLst>
              <p:tags r:id="rId4"/>
            </p:custDataLst>
          </p:nvPr>
        </p:nvSpPr>
        <p:spPr>
          <a:xfrm>
            <a:off x="6092825" y="341923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4102" name="文本框 1"/>
          <p:cNvSpPr txBox="1"/>
          <p:nvPr/>
        </p:nvSpPr>
        <p:spPr>
          <a:xfrm>
            <a:off x="2184400" y="1017588"/>
            <a:ext cx="7388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None/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1. 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质点做匀速率曲线运动，则：（ 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D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  ）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10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33763" y="2146300"/>
          <a:ext cx="19177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1" name="" r:id="rId5" imgW="0" imgH="0" progId="Equation.DSMT4">
                  <p:embed/>
                </p:oleObj>
              </mc:Choice>
              <mc:Fallback>
                <p:oleObj name="" r:id="rId5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3763" y="2146300"/>
                        <a:ext cx="1917700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40539" y="1932781"/>
          <a:ext cx="240982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2" name="" r:id="rId7" imgW="0" imgH="0" progId="Equation.DSMT4">
                  <p:embed/>
                </p:oleObj>
              </mc:Choice>
              <mc:Fallback>
                <p:oleObj name="" r:id="rId7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0539" y="1932781"/>
                        <a:ext cx="2409825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51200" y="3184627"/>
          <a:ext cx="25400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3" name="" r:id="rId9" imgW="0" imgH="0" progId="Equation.DSMT4">
                  <p:embed/>
                </p:oleObj>
              </mc:Choice>
              <mc:Fallback>
                <p:oleObj name="" r:id="rId9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51200" y="3184627"/>
                        <a:ext cx="2540000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40539" y="3184627"/>
          <a:ext cx="2566988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4" name="" r:id="rId11" imgW="0" imgH="0" progId="Equation.DSMT4">
                  <p:embed/>
                </p:oleObj>
              </mc:Choice>
              <mc:Fallback>
                <p:oleObj name="" r:id="rId11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0539" y="3184627"/>
                        <a:ext cx="2566988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51200" y="4387107"/>
          <a:ext cx="27209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5" name="" r:id="rId13" imgW="0" imgH="0" progId="Equation.DSMT4">
                  <p:embed/>
                </p:oleObj>
              </mc:Choice>
              <mc:Fallback>
                <p:oleObj name="" r:id="rId13" imgW="0" imgH="0" progId="Equation.DSMT4">
                  <p:embed/>
                  <p:pic>
                    <p:nvPicPr>
                      <p:cNvPr id="0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51200" y="4387107"/>
                        <a:ext cx="2720975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>
            <a14:cpLocks xmlns:a14="http://schemas.microsoft.com/office/drawing/2010/main" noChangeAspect="1"/>
          </p:cNvSpPr>
          <p:nvPr>
            <p:custDataLst>
              <p:tags r:id="rId15"/>
            </p:custDataLst>
          </p:nvPr>
        </p:nvSpPr>
        <p:spPr>
          <a:xfrm>
            <a:off x="2730500" y="455046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04271" y="4756172"/>
            <a:ext cx="5138192" cy="965534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71525" y="866775"/>
            <a:ext cx="973836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2.质量为M的小木板，静止放置在粗糙的桌面上，与桌面的摩擦系数为μ，当用力F作用其上时，无论F多大，都不能使木块滑动的条件是力与竖直方向夹角必须满足什么条件？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/>
          </a:p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解：设木板对桌面的压力为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en-US" altLang="zh-CN" sz="2400" baseline="-25000" dirty="0">
                <a:latin typeface="华文楷体" pitchFamily="2" charset="-122"/>
                <a:ea typeface="华文楷体" pitchFamily="2" charset="-122"/>
              </a:rPr>
              <a:t>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，水平方向作用力为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F</a:t>
            </a:r>
            <a:r>
              <a:rPr lang="en-US" altLang="zh-CN" sz="2400" baseline="-25000" dirty="0" err="1">
                <a:latin typeface="华文楷体" pitchFamily="2" charset="-122"/>
                <a:ea typeface="华文楷体" pitchFamily="2" charset="-122"/>
              </a:rPr>
              <a:t>x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，摩擦力为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f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，则：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当摩擦力大于水平方向的分力时，木板不会滑动，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则有：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当</a:t>
            </a:r>
            <a:r>
              <a:rPr lang="en-US" altLang="zh-CN" sz="2400" dirty="0"/>
              <a:t>            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r>
              <a:rPr lang="en-US" altLang="zh-CN" sz="2400" dirty="0"/>
              <a:t>        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12" name="图片 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39" y="2889568"/>
            <a:ext cx="3065906" cy="209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458913" y="2905760"/>
          <a:ext cx="4604385" cy="41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22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905760"/>
                        <a:ext cx="4604385" cy="415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458913" y="4214813"/>
          <a:ext cx="5737225" cy="715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23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214813"/>
                        <a:ext cx="5737225" cy="715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1925638" y="4988561"/>
          <a:ext cx="879475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2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4988561"/>
                        <a:ext cx="879475" cy="322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3326766" y="4917758"/>
          <a:ext cx="532130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25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6766" y="4917758"/>
                        <a:ext cx="5321300" cy="393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4850" y="904240"/>
            <a:ext cx="96697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3.以初速度v</a:t>
            </a:r>
            <a:r>
              <a:rPr lang="zh-CN" altLang="en-US" sz="2400" baseline="-250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竖直向上抛出一质量为m 的小球，小球除受重力外，还受一个大小为αmv</a:t>
            </a:r>
            <a:r>
              <a:rPr lang="zh-CN" altLang="en-US" sz="2400" baseline="30000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的粘滞阻力(α为常数， v为小球运动的速度大小）。当小球回到出发点时，它的速度大小为多少？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解：第一步，先求上升的最大高度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342708" y="2842260"/>
          <a:ext cx="2938145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1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708" y="2842260"/>
                        <a:ext cx="2938145" cy="715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4695191" y="2842260"/>
          <a:ext cx="168910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2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191" y="2842260"/>
                        <a:ext cx="1689100" cy="715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1343026" y="3556953"/>
          <a:ext cx="2291080" cy="76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3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6" y="3556953"/>
                        <a:ext cx="2291080" cy="76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4695191" y="3557271"/>
          <a:ext cx="2152650" cy="8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191" y="3557271"/>
                        <a:ext cx="2152650" cy="807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/>
        </p:nvGraphicFramePr>
        <p:xfrm>
          <a:off x="1343026" y="4445001"/>
          <a:ext cx="3726180" cy="8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5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6" y="4445001"/>
                        <a:ext cx="3726180" cy="807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"/>
          <p:cNvGraphicFramePr>
            <a:graphicFrameLocks noChangeAspect="1"/>
          </p:cNvGraphicFramePr>
          <p:nvPr/>
        </p:nvGraphicFramePr>
        <p:xfrm>
          <a:off x="1343026" y="5332096"/>
          <a:ext cx="5739130" cy="8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6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6" y="5332096"/>
                        <a:ext cx="5739130" cy="87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图片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2480" y="2065656"/>
            <a:ext cx="19621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4530" y="1107440"/>
            <a:ext cx="5059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  <a:sym typeface="+mn-ea"/>
              </a:rPr>
              <a:t>第二步，再求回到出发点的速度大小</a:t>
            </a:r>
            <a:endParaRPr lang="zh-CN" altLang="en-US" dirty="0">
              <a:latin typeface="华文楷体" pitchFamily="2" charset="-122"/>
              <a:ea typeface="华文楷体" pitchFamily="2" charset="-122"/>
              <a:sym typeface="+mn-ea"/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827405" y="1651635"/>
          <a:ext cx="2776220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0" name="公式" r:id="rId1" imgW="0" imgH="0" progId="Equation.3">
                  <p:embed/>
                </p:oleObj>
              </mc:Choice>
              <mc:Fallback>
                <p:oleObj name="公式" r:id="rId1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" y="1651635"/>
                        <a:ext cx="2776220" cy="715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4051618" y="1651635"/>
          <a:ext cx="1527175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1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18" y="1651635"/>
                        <a:ext cx="1527175" cy="715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827406" y="2490788"/>
          <a:ext cx="2291080" cy="76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6" y="2490788"/>
                        <a:ext cx="2291080" cy="76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4051936" y="2491106"/>
          <a:ext cx="1990090" cy="8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3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936" y="2491106"/>
                        <a:ext cx="1990090" cy="807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3"/>
          <p:cNvGraphicFramePr>
            <a:graphicFrameLocks noChangeAspect="1"/>
          </p:cNvGraphicFramePr>
          <p:nvPr/>
        </p:nvGraphicFramePr>
        <p:xfrm>
          <a:off x="827406" y="3513456"/>
          <a:ext cx="3379470" cy="7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4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6" y="3513456"/>
                        <a:ext cx="3379470" cy="71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827088" y="4491039"/>
          <a:ext cx="3287395" cy="87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5" name="公式" r:id="rId11" imgW="0" imgH="0" progId="Equation.3">
                  <p:embed/>
                </p:oleObj>
              </mc:Choice>
              <mc:Fallback>
                <p:oleObj name="公式" r:id="rId11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91039"/>
                        <a:ext cx="3287395" cy="87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4662488" y="4491038"/>
          <a:ext cx="1805305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6" name="公式" r:id="rId13" imgW="0" imgH="0" progId="Equation.3">
                  <p:embed/>
                </p:oleObj>
              </mc:Choice>
              <mc:Fallback>
                <p:oleObj name="公式" r:id="rId13" imgW="0" imgH="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4491038"/>
                        <a:ext cx="1805305" cy="87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5126" y="1191330"/>
            <a:ext cx="2409825" cy="3867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718" y="695890"/>
            <a:ext cx="7968163" cy="1615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2463818"/>
            <a:ext cx="6843763" cy="22479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37" y="2407267"/>
            <a:ext cx="4379143" cy="32867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713" y="4969501"/>
            <a:ext cx="1452573" cy="67151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50240" y="507492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法向加速度和曲率的关系：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971" y="655333"/>
            <a:ext cx="2124448" cy="1564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89138" y="2452688"/>
            <a:ext cx="9382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  <a:ea typeface="楷体" pitchFamily="49" charset="-122"/>
              </a:rPr>
              <a:t>解：</a:t>
            </a:r>
            <a:endParaRPr lang="zh-CN" altLang="en-US" sz="2400" b="1" dirty="0">
              <a:latin typeface="Times New Roman" pitchFamily="18" charset="0"/>
              <a:ea typeface="楷体" pitchFamily="49" charset="-122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93683" y="2309971"/>
          <a:ext cx="2188210" cy="77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0" name="" r:id="rId1" imgW="0" imgH="0" progId="Equation.DSMT4">
                  <p:embed/>
                </p:oleObj>
              </mc:Choice>
              <mc:Fallback>
                <p:oleObj name="" r:id="rId1" imgW="0" imgH="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3683" y="2309971"/>
                        <a:ext cx="2188210" cy="779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23042" y="5507038"/>
          <a:ext cx="21732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1" name="" r:id="rId3" imgW="0" imgH="0" progId="Equation.DSMT4">
                  <p:embed/>
                </p:oleObj>
              </mc:Choice>
              <mc:Fallback>
                <p:oleObj name="" r:id="rId3" imgW="0" imgH="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3042" y="5507038"/>
                        <a:ext cx="2173288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20658" y="4400550"/>
          <a:ext cx="30940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2" name="" r:id="rId5" imgW="0" imgH="0" progId="Equation.DSMT4">
                  <p:embed/>
                </p:oleObj>
              </mc:Choice>
              <mc:Fallback>
                <p:oleObj name="" r:id="rId5" imgW="0" imgH="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0658" y="4400550"/>
                        <a:ext cx="3094037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83598" y="5507038"/>
          <a:ext cx="25701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3" name="" r:id="rId7" imgW="0" imgH="0" progId="Equation.DSMT4">
                  <p:embed/>
                </p:oleObj>
              </mc:Choice>
              <mc:Fallback>
                <p:oleObj name="" r:id="rId7" imgW="0" imgH="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3598" y="5507038"/>
                        <a:ext cx="2570162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65413" y="3049588"/>
          <a:ext cx="40274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4" name="" r:id="rId9" imgW="0" imgH="0" progId="Equation.DSMT4">
                  <p:embed/>
                </p:oleObj>
              </mc:Choice>
              <mc:Fallback>
                <p:oleObj name="" r:id="rId9" imgW="0" imgH="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5413" y="3049588"/>
                        <a:ext cx="4027487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66946" y="3629025"/>
          <a:ext cx="13065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5" name="" r:id="rId11" imgW="0" imgH="0" progId="Equation.DSMT4">
                  <p:embed/>
                </p:oleObj>
              </mc:Choice>
              <mc:Fallback>
                <p:oleObj name="" r:id="rId11" imgW="0" imgH="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6946" y="3629025"/>
                        <a:ext cx="1306513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32880" y="4484688"/>
          <a:ext cx="27543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36" name="" r:id="rId13" imgW="0" imgH="0" progId="Equation.DSMT4">
                  <p:embed/>
                </p:oleObj>
              </mc:Choice>
              <mc:Fallback>
                <p:oleObj name="" r:id="rId13" imgW="0" imgH="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32880" y="4484688"/>
                        <a:ext cx="2754313" cy="836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7" name="图片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82743" y="2699543"/>
            <a:ext cx="2706687" cy="199707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642718" y="3096526"/>
                <a:ext cx="1953612" cy="424283"/>
              </a:xfrm>
              <a:prstGeom prst="rect">
                <a:avLst/>
              </a:prstGeom>
              <a:blipFill rotWithShape="1">
                <a:blip r:embed="rId1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642718" y="3096526"/>
                <a:ext cx="1953612" cy="424283"/>
              </a:xfrm>
              <a:prstGeom prst="rect">
                <a:avLst/>
              </a:prstGeom>
              <a:blipFill rotWithShape="1">
                <a:blip r:embed="rId1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65991" y="3674165"/>
                <a:ext cx="2772169" cy="64838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65991" y="3674165"/>
                <a:ext cx="2772169" cy="64838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106067" y="57996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进而：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990650" y="382484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角度关系：</a:t>
            </a:r>
            <a:endParaRPr lang="zh-CN" altLang="en-US" sz="20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87019" y="705422"/>
            <a:ext cx="7967721" cy="1619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/>
          <p:nvPr/>
        </p:nvSpPr>
        <p:spPr>
          <a:xfrm>
            <a:off x="1006737" y="878558"/>
            <a:ext cx="10310012" cy="20919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ts val="4000"/>
              </a:lnSpc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5.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证明：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ts val="4000"/>
              </a:lnSpc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由可以看作非弹性体的金属小环组成的均质链条，堆放在光滑的水平桌面上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其堆放体的体积可忽略不计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，它的一端从光滑的小孔中由静止自由下落，没有进入小孔的链条在桌面上保持静止，</a:t>
            </a:r>
            <a:r>
              <a:rPr kumimoji="1" lang="zh-CN" altLang="en-US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求下落的端点的运动学方程</a:t>
            </a:r>
            <a:r>
              <a:rPr kumimoji="1" lang="en-US" altLang="zh-CN" sz="2400" b="1" dirty="0"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.</a:t>
            </a:r>
            <a:endParaRPr lang="zh-CN" altLang="en-US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5124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7485" y="3358641"/>
            <a:ext cx="2838450" cy="1728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p="http://schemas.openxmlformats.org/presentationml/2006/main">
  <p:tag name="RAINPROBLEM" val="MultipleChoice"/>
  <p:tag name="PROBLEMSCORE" val="1.0"/>
</p:tagLst>
</file>

<file path=ppt/tags/tag68.xml><?xml version="1.0" encoding="utf-8"?>
<p:tagLst xmlns:p="http://schemas.openxmlformats.org/presentationml/2006/main">
  <p:tag name="REFSHAPE" val="233878220"/>
  <p:tag name="KSO_WM_UNIT_PLACING_PICTURE_USER_VIEWPORT" val="{&quot;height&quot;:3060,&quot;width&quot;:4470}"/>
</p:tagLst>
</file>

<file path=ppt/tags/tag69.xml><?xml version="1.0" encoding="utf-8"?>
<p:tagLst xmlns:p="http://schemas.openxmlformats.org/presentationml/2006/main">
  <p:tag name="RAINPROBLEM" val="MultipleChoice"/>
  <p:tag name="PROBLEMSCORE" val="1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REFSHAPE" val="-2045677708"/>
  <p:tag name="KSO_WM_UNIT_PLACING_PICTURE_USER_VIEWPORT" val="{&quot;height&quot;:1890,&quot;width&quot;:2490}"/>
</p:tagLst>
</file>

<file path=ppt/tags/tag71.xml><?xml version="1.0" encoding="utf-8"?>
<p:tagLst xmlns:p="http://schemas.openxmlformats.org/presentationml/2006/main">
  <p:tag name="REFSHAPE" val="-2045677708"/>
  <p:tag name="KSO_WM_UNIT_PLACING_PICTURE_USER_VIEWPORT" val="{&quot;height&quot;:1890,&quot;width&quot;:249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172</Paragraphs>
  <Slides>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华文新魏</vt:lpstr>
      <vt:lpstr>Times New Roman</vt:lpstr>
      <vt:lpstr>楷体</vt:lpstr>
      <vt:lpstr>华文楷体</vt:lpstr>
      <vt:lpstr>等线</vt:lpstr>
      <vt:lpstr>Symbol</vt:lpstr>
      <vt:lpstr>华文行楷</vt:lpstr>
      <vt:lpstr>华文宋体</vt:lpstr>
      <vt:lpstr>楷体_GB2312</vt:lpstr>
      <vt:lpstr>仿宋_GB2312</vt:lpstr>
      <vt:lpstr>Candara</vt:lpstr>
      <vt:lpstr>Calibri</vt:lpstr>
      <vt:lpstr>Office 主题​​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·测试题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强文雅的iPad</cp:lastModifiedBy>
  <cp:revision>188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2052-11.19.0</vt:lpwstr>
  </property>
  <property fmtid="{D5CDD505-2E9C-101B-9397-08002B2CF9AE}" pid="3" name="ICV">
    <vt:lpwstr>E1D66A8DF80D4B1BB99F04EC6E1DB564</vt:lpwstr>
  </property>
</Properties>
</file>