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5" r:id="rId2"/>
    <p:sldId id="416" r:id="rId3"/>
    <p:sldId id="417" r:id="rId4"/>
    <p:sldId id="453" r:id="rId5"/>
    <p:sldId id="418" r:id="rId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FFFF"/>
    <a:srgbClr val="800000"/>
    <a:srgbClr val="FFCC99"/>
    <a:srgbClr val="CC6600"/>
    <a:srgbClr val="0099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4" autoAdjust="0"/>
    <p:restoredTop sz="85448" autoAdjust="0"/>
  </p:normalViewPr>
  <p:slideViewPr>
    <p:cSldViewPr>
      <p:cViewPr varScale="1">
        <p:scale>
          <a:sx n="63" d="100"/>
          <a:sy n="63" d="100"/>
        </p:scale>
        <p:origin x="1740" y="7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32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w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18" Type="http://schemas.openxmlformats.org/officeDocument/2006/relationships/image" Target="../media/image36.emf"/><Relationship Id="rId26" Type="http://schemas.openxmlformats.org/officeDocument/2006/relationships/image" Target="../media/image44.emf"/><Relationship Id="rId3" Type="http://schemas.openxmlformats.org/officeDocument/2006/relationships/image" Target="../media/image21.emf"/><Relationship Id="rId21" Type="http://schemas.openxmlformats.org/officeDocument/2006/relationships/image" Target="../media/image39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5" Type="http://schemas.openxmlformats.org/officeDocument/2006/relationships/image" Target="../media/image43.emf"/><Relationship Id="rId2" Type="http://schemas.openxmlformats.org/officeDocument/2006/relationships/image" Target="../media/image20.emf"/><Relationship Id="rId16" Type="http://schemas.openxmlformats.org/officeDocument/2006/relationships/image" Target="../media/image34.emf"/><Relationship Id="rId20" Type="http://schemas.openxmlformats.org/officeDocument/2006/relationships/image" Target="../media/image38.emf"/><Relationship Id="rId29" Type="http://schemas.openxmlformats.org/officeDocument/2006/relationships/image" Target="../media/image47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24" Type="http://schemas.openxmlformats.org/officeDocument/2006/relationships/image" Target="../media/image42.emf"/><Relationship Id="rId32" Type="http://schemas.openxmlformats.org/officeDocument/2006/relationships/image" Target="../media/image50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23" Type="http://schemas.openxmlformats.org/officeDocument/2006/relationships/image" Target="../media/image41.emf"/><Relationship Id="rId28" Type="http://schemas.openxmlformats.org/officeDocument/2006/relationships/image" Target="../media/image46.emf"/><Relationship Id="rId10" Type="http://schemas.openxmlformats.org/officeDocument/2006/relationships/image" Target="../media/image28.emf"/><Relationship Id="rId19" Type="http://schemas.openxmlformats.org/officeDocument/2006/relationships/image" Target="../media/image37.emf"/><Relationship Id="rId31" Type="http://schemas.openxmlformats.org/officeDocument/2006/relationships/image" Target="../media/image49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Relationship Id="rId22" Type="http://schemas.openxmlformats.org/officeDocument/2006/relationships/image" Target="../media/image40.emf"/><Relationship Id="rId27" Type="http://schemas.openxmlformats.org/officeDocument/2006/relationships/image" Target="../media/image45.emf"/><Relationship Id="rId30" Type="http://schemas.openxmlformats.org/officeDocument/2006/relationships/image" Target="../media/image4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image" Target="../media/image63.emf"/><Relationship Id="rId18" Type="http://schemas.openxmlformats.org/officeDocument/2006/relationships/image" Target="../media/image35.emf"/><Relationship Id="rId3" Type="http://schemas.openxmlformats.org/officeDocument/2006/relationships/image" Target="../media/image53.emf"/><Relationship Id="rId21" Type="http://schemas.openxmlformats.org/officeDocument/2006/relationships/image" Target="../media/image38.emf"/><Relationship Id="rId7" Type="http://schemas.openxmlformats.org/officeDocument/2006/relationships/image" Target="../media/image57.emf"/><Relationship Id="rId12" Type="http://schemas.openxmlformats.org/officeDocument/2006/relationships/image" Target="../media/image62.emf"/><Relationship Id="rId17" Type="http://schemas.openxmlformats.org/officeDocument/2006/relationships/image" Target="../media/image34.emf"/><Relationship Id="rId2" Type="http://schemas.openxmlformats.org/officeDocument/2006/relationships/image" Target="../media/image52.emf"/><Relationship Id="rId16" Type="http://schemas.openxmlformats.org/officeDocument/2006/relationships/image" Target="../media/image66.emf"/><Relationship Id="rId20" Type="http://schemas.openxmlformats.org/officeDocument/2006/relationships/image" Target="../media/image37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11" Type="http://schemas.openxmlformats.org/officeDocument/2006/relationships/image" Target="../media/image61.emf"/><Relationship Id="rId5" Type="http://schemas.openxmlformats.org/officeDocument/2006/relationships/image" Target="../media/image55.emf"/><Relationship Id="rId15" Type="http://schemas.openxmlformats.org/officeDocument/2006/relationships/image" Target="../media/image65.emf"/><Relationship Id="rId23" Type="http://schemas.openxmlformats.org/officeDocument/2006/relationships/image" Target="../media/image40.emf"/><Relationship Id="rId10" Type="http://schemas.openxmlformats.org/officeDocument/2006/relationships/image" Target="../media/image60.emf"/><Relationship Id="rId19" Type="http://schemas.openxmlformats.org/officeDocument/2006/relationships/image" Target="../media/image36.emf"/><Relationship Id="rId4" Type="http://schemas.openxmlformats.org/officeDocument/2006/relationships/image" Target="../media/image54.emf"/><Relationship Id="rId9" Type="http://schemas.openxmlformats.org/officeDocument/2006/relationships/image" Target="../media/image59.emf"/><Relationship Id="rId14" Type="http://schemas.openxmlformats.org/officeDocument/2006/relationships/image" Target="../media/image64.emf"/><Relationship Id="rId22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67.wmf"/><Relationship Id="rId7" Type="http://schemas.openxmlformats.org/officeDocument/2006/relationships/image" Target="../media/image57.emf"/><Relationship Id="rId2" Type="http://schemas.openxmlformats.org/officeDocument/2006/relationships/image" Target="../media/image10.emf"/><Relationship Id="rId1" Type="http://schemas.openxmlformats.org/officeDocument/2006/relationships/image" Target="../media/image7.emf"/><Relationship Id="rId6" Type="http://schemas.openxmlformats.org/officeDocument/2006/relationships/image" Target="../media/image70.emf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image" Target="../media/image52.emf"/><Relationship Id="rId3" Type="http://schemas.openxmlformats.org/officeDocument/2006/relationships/image" Target="../media/image75.emf"/><Relationship Id="rId7" Type="http://schemas.openxmlformats.org/officeDocument/2006/relationships/image" Target="../media/image79.emf"/><Relationship Id="rId12" Type="http://schemas.openxmlformats.org/officeDocument/2006/relationships/image" Target="../media/image84.wmf"/><Relationship Id="rId2" Type="http://schemas.openxmlformats.org/officeDocument/2006/relationships/image" Target="../media/image74.emf"/><Relationship Id="rId1" Type="http://schemas.openxmlformats.org/officeDocument/2006/relationships/image" Target="../media/image73.emf"/><Relationship Id="rId6" Type="http://schemas.openxmlformats.org/officeDocument/2006/relationships/image" Target="../media/image78.emf"/><Relationship Id="rId11" Type="http://schemas.openxmlformats.org/officeDocument/2006/relationships/image" Target="../media/image83.emf"/><Relationship Id="rId5" Type="http://schemas.openxmlformats.org/officeDocument/2006/relationships/image" Target="../media/image77.emf"/><Relationship Id="rId15" Type="http://schemas.openxmlformats.org/officeDocument/2006/relationships/image" Target="../media/image85.emf"/><Relationship Id="rId10" Type="http://schemas.openxmlformats.org/officeDocument/2006/relationships/image" Target="../media/image82.emf"/><Relationship Id="rId4" Type="http://schemas.openxmlformats.org/officeDocument/2006/relationships/image" Target="../media/image76.emf"/><Relationship Id="rId9" Type="http://schemas.openxmlformats.org/officeDocument/2006/relationships/image" Target="../media/image81.emf"/><Relationship Id="rId14" Type="http://schemas.openxmlformats.org/officeDocument/2006/relationships/image" Target="../media/image7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7A940B2-32EA-4AC7-B6D7-6D4347ABD4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120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974FE5-7F31-4CAB-9CCB-4399D6054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9334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974FE5-7F31-4CAB-9CCB-4399D605488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25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4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87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9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2937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7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5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22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26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87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7223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8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0.bin"/><Relationship Id="rId21" Type="http://schemas.openxmlformats.org/officeDocument/2006/relationships/image" Target="../media/image27.emf"/><Relationship Id="rId34" Type="http://schemas.openxmlformats.org/officeDocument/2006/relationships/oleObject" Target="../embeddings/oleObject34.bin"/><Relationship Id="rId42" Type="http://schemas.openxmlformats.org/officeDocument/2006/relationships/oleObject" Target="../embeddings/oleObject38.bin"/><Relationship Id="rId47" Type="http://schemas.openxmlformats.org/officeDocument/2006/relationships/image" Target="../media/image40.emf"/><Relationship Id="rId50" Type="http://schemas.openxmlformats.org/officeDocument/2006/relationships/oleObject" Target="../embeddings/oleObject42.bin"/><Relationship Id="rId55" Type="http://schemas.openxmlformats.org/officeDocument/2006/relationships/image" Target="../media/image44.emf"/><Relationship Id="rId63" Type="http://schemas.openxmlformats.org/officeDocument/2006/relationships/image" Target="../media/image48.emf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5.bin"/><Relationship Id="rId29" Type="http://schemas.openxmlformats.org/officeDocument/2006/relationships/image" Target="../media/image31.emf"/><Relationship Id="rId11" Type="http://schemas.openxmlformats.org/officeDocument/2006/relationships/image" Target="../media/image22.emf"/><Relationship Id="rId24" Type="http://schemas.openxmlformats.org/officeDocument/2006/relationships/oleObject" Target="../embeddings/oleObject29.bin"/><Relationship Id="rId32" Type="http://schemas.openxmlformats.org/officeDocument/2006/relationships/oleObject" Target="../embeddings/oleObject33.bin"/><Relationship Id="rId37" Type="http://schemas.openxmlformats.org/officeDocument/2006/relationships/image" Target="../media/image35.emf"/><Relationship Id="rId40" Type="http://schemas.openxmlformats.org/officeDocument/2006/relationships/oleObject" Target="../embeddings/oleObject37.bin"/><Relationship Id="rId45" Type="http://schemas.openxmlformats.org/officeDocument/2006/relationships/image" Target="../media/image39.emf"/><Relationship Id="rId53" Type="http://schemas.openxmlformats.org/officeDocument/2006/relationships/image" Target="../media/image43.emf"/><Relationship Id="rId58" Type="http://schemas.openxmlformats.org/officeDocument/2006/relationships/oleObject" Target="../embeddings/oleObject46.bin"/><Relationship Id="rId66" Type="http://schemas.openxmlformats.org/officeDocument/2006/relationships/oleObject" Target="../embeddings/oleObject50.bin"/><Relationship Id="rId5" Type="http://schemas.openxmlformats.org/officeDocument/2006/relationships/image" Target="../media/image19.emf"/><Relationship Id="rId61" Type="http://schemas.openxmlformats.org/officeDocument/2006/relationships/image" Target="../media/image47.emf"/><Relationship Id="rId19" Type="http://schemas.openxmlformats.org/officeDocument/2006/relationships/image" Target="../media/image26.e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0.emf"/><Relationship Id="rId30" Type="http://schemas.openxmlformats.org/officeDocument/2006/relationships/oleObject" Target="../embeddings/oleObject32.bin"/><Relationship Id="rId35" Type="http://schemas.openxmlformats.org/officeDocument/2006/relationships/image" Target="../media/image34.emf"/><Relationship Id="rId43" Type="http://schemas.openxmlformats.org/officeDocument/2006/relationships/image" Target="../media/image38.emf"/><Relationship Id="rId48" Type="http://schemas.openxmlformats.org/officeDocument/2006/relationships/oleObject" Target="../embeddings/oleObject41.bin"/><Relationship Id="rId56" Type="http://schemas.openxmlformats.org/officeDocument/2006/relationships/oleObject" Target="../embeddings/oleObject45.bin"/><Relationship Id="rId64" Type="http://schemas.openxmlformats.org/officeDocument/2006/relationships/oleObject" Target="../embeddings/oleObject49.bin"/><Relationship Id="rId8" Type="http://schemas.openxmlformats.org/officeDocument/2006/relationships/oleObject" Target="../embeddings/oleObject21.bin"/><Relationship Id="rId51" Type="http://schemas.openxmlformats.org/officeDocument/2006/relationships/image" Target="../media/image42.e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emf"/><Relationship Id="rId25" Type="http://schemas.openxmlformats.org/officeDocument/2006/relationships/image" Target="../media/image29.emf"/><Relationship Id="rId33" Type="http://schemas.openxmlformats.org/officeDocument/2006/relationships/image" Target="../media/image33.emf"/><Relationship Id="rId38" Type="http://schemas.openxmlformats.org/officeDocument/2006/relationships/oleObject" Target="../embeddings/oleObject36.bin"/><Relationship Id="rId46" Type="http://schemas.openxmlformats.org/officeDocument/2006/relationships/oleObject" Target="../embeddings/oleObject40.bin"/><Relationship Id="rId59" Type="http://schemas.openxmlformats.org/officeDocument/2006/relationships/image" Target="../media/image46.emf"/><Relationship Id="rId67" Type="http://schemas.openxmlformats.org/officeDocument/2006/relationships/image" Target="../media/image50.emf"/><Relationship Id="rId20" Type="http://schemas.openxmlformats.org/officeDocument/2006/relationships/oleObject" Target="../embeddings/oleObject27.bin"/><Relationship Id="rId41" Type="http://schemas.openxmlformats.org/officeDocument/2006/relationships/image" Target="../media/image37.emf"/><Relationship Id="rId54" Type="http://schemas.openxmlformats.org/officeDocument/2006/relationships/oleObject" Target="../embeddings/oleObject44.bin"/><Relationship Id="rId62" Type="http://schemas.openxmlformats.org/officeDocument/2006/relationships/oleObject" Target="../embeddings/oleObject4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0.bin"/><Relationship Id="rId15" Type="http://schemas.openxmlformats.org/officeDocument/2006/relationships/image" Target="../media/image24.emf"/><Relationship Id="rId23" Type="http://schemas.openxmlformats.org/officeDocument/2006/relationships/image" Target="../media/image28.emf"/><Relationship Id="rId28" Type="http://schemas.openxmlformats.org/officeDocument/2006/relationships/oleObject" Target="../embeddings/oleObject31.bin"/><Relationship Id="rId36" Type="http://schemas.openxmlformats.org/officeDocument/2006/relationships/oleObject" Target="../embeddings/oleObject35.bin"/><Relationship Id="rId49" Type="http://schemas.openxmlformats.org/officeDocument/2006/relationships/image" Target="../media/image41.emf"/><Relationship Id="rId57" Type="http://schemas.openxmlformats.org/officeDocument/2006/relationships/image" Target="../media/image45.emf"/><Relationship Id="rId10" Type="http://schemas.openxmlformats.org/officeDocument/2006/relationships/oleObject" Target="../embeddings/oleObject22.bin"/><Relationship Id="rId31" Type="http://schemas.openxmlformats.org/officeDocument/2006/relationships/image" Target="../media/image32.emf"/><Relationship Id="rId44" Type="http://schemas.openxmlformats.org/officeDocument/2006/relationships/oleObject" Target="../embeddings/oleObject39.bin"/><Relationship Id="rId52" Type="http://schemas.openxmlformats.org/officeDocument/2006/relationships/oleObject" Target="../embeddings/oleObject43.bin"/><Relationship Id="rId60" Type="http://schemas.openxmlformats.org/officeDocument/2006/relationships/oleObject" Target="../embeddings/oleObject47.bin"/><Relationship Id="rId65" Type="http://schemas.openxmlformats.org/officeDocument/2006/relationships/image" Target="../media/image4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emf"/><Relationship Id="rId13" Type="http://schemas.openxmlformats.org/officeDocument/2006/relationships/image" Target="../media/image23.emf"/><Relationship Id="rId18" Type="http://schemas.openxmlformats.org/officeDocument/2006/relationships/oleObject" Target="../embeddings/oleObject26.bin"/><Relationship Id="rId39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9" Type="http://schemas.openxmlformats.org/officeDocument/2006/relationships/oleObject" Target="../embeddings/oleObject69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66.emf"/><Relationship Id="rId42" Type="http://schemas.openxmlformats.org/officeDocument/2006/relationships/image" Target="../media/image37.emf"/><Relationship Id="rId47" Type="http://schemas.openxmlformats.org/officeDocument/2006/relationships/oleObject" Target="../embeddings/oleObject73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e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1.emf"/><Relationship Id="rId32" Type="http://schemas.openxmlformats.org/officeDocument/2006/relationships/image" Target="../media/image65.emf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36.emf"/><Relationship Id="rId45" Type="http://schemas.openxmlformats.org/officeDocument/2006/relationships/oleObject" Target="../embeddings/oleObject72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3.emf"/><Relationship Id="rId36" Type="http://schemas.openxmlformats.org/officeDocument/2006/relationships/image" Target="../media/image34.emf"/><Relationship Id="rId10" Type="http://schemas.openxmlformats.org/officeDocument/2006/relationships/image" Target="../media/image54.e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4" Type="http://schemas.openxmlformats.org/officeDocument/2006/relationships/image" Target="../media/image38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4.emf"/><Relationship Id="rId35" Type="http://schemas.openxmlformats.org/officeDocument/2006/relationships/oleObject" Target="../embeddings/oleObject67.bin"/><Relationship Id="rId43" Type="http://schemas.openxmlformats.org/officeDocument/2006/relationships/oleObject" Target="../embeddings/oleObject71.bin"/><Relationship Id="rId48" Type="http://schemas.openxmlformats.org/officeDocument/2006/relationships/image" Target="../media/image40.emf"/><Relationship Id="rId8" Type="http://schemas.openxmlformats.org/officeDocument/2006/relationships/image" Target="../media/image53.emf"/><Relationship Id="rId3" Type="http://schemas.openxmlformats.org/officeDocument/2006/relationships/oleObject" Target="../embeddings/oleObject51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35.emf"/><Relationship Id="rId46" Type="http://schemas.openxmlformats.org/officeDocument/2006/relationships/image" Target="../media/image39.emf"/><Relationship Id="rId20" Type="http://schemas.openxmlformats.org/officeDocument/2006/relationships/image" Target="../media/image59.emf"/><Relationship Id="rId41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58.e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e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23" Type="http://schemas.openxmlformats.org/officeDocument/2006/relationships/oleObject" Target="../embeddings/oleObject84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0.emf"/><Relationship Id="rId22" Type="http://schemas.openxmlformats.org/officeDocument/2006/relationships/image" Target="../media/image71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0.emf"/><Relationship Id="rId26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77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image" Target="../media/image85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9.emf"/><Relationship Id="rId20" Type="http://schemas.openxmlformats.org/officeDocument/2006/relationships/image" Target="../media/image81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74.e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83.emf"/><Relationship Id="rId32" Type="http://schemas.openxmlformats.org/officeDocument/2006/relationships/oleObject" Target="../embeddings/oleObject100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52.e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73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78.emf"/><Relationship Id="rId22" Type="http://schemas.openxmlformats.org/officeDocument/2006/relationships/image" Target="../media/image82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72.wmf"/><Relationship Id="rId8" Type="http://schemas.openxmlformats.org/officeDocument/2006/relationships/image" Target="../media/image7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64235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66FF33"/>
                </a:solidFill>
              </a:rPr>
              <a:t>§1.4  </a:t>
            </a:r>
            <a:r>
              <a:rPr lang="zh-CN" altLang="en-US" sz="3200">
                <a:solidFill>
                  <a:srgbClr val="66FF33"/>
                </a:solidFill>
              </a:rPr>
              <a:t>圆周运动及其描述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250825" y="985838"/>
            <a:ext cx="73644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极坐标和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角位置</a:t>
            </a:r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8196263" y="1525588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2" name="Equation" r:id="rId3" imgW="228640" imgH="247529" progId="Equation.3">
                  <p:embed/>
                </p:oleObj>
              </mc:Choice>
              <mc:Fallback>
                <p:oleObj name="Equation" r:id="rId3" imgW="228640" imgH="247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263" y="1525588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7277100" y="2660650"/>
            <a:ext cx="14478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6938963" y="2635250"/>
          <a:ext cx="3063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3" name="公式" r:id="rId5" imgW="104737" imgH="133347" progId="Equation.3">
                  <p:embed/>
                </p:oleObj>
              </mc:Choice>
              <mc:Fallback>
                <p:oleObj name="公式" r:id="rId5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2635250"/>
                        <a:ext cx="3063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/>
          </p:cNvGraphicFramePr>
          <p:nvPr/>
        </p:nvGraphicFramePr>
        <p:xfrm>
          <a:off x="8496300" y="2706688"/>
          <a:ext cx="252413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4" name="公式" r:id="rId7" imgW="76123" imgH="95287" progId="Equation.3">
                  <p:embed/>
                </p:oleObj>
              </mc:Choice>
              <mc:Fallback>
                <p:oleObj name="公式" r:id="rId7" imgW="76123" imgH="95287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0" y="2706688"/>
                        <a:ext cx="252413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Line 9"/>
          <p:cNvSpPr>
            <a:spLocks noChangeShapeType="1"/>
          </p:cNvSpPr>
          <p:nvPr/>
        </p:nvSpPr>
        <p:spPr bwMode="auto">
          <a:xfrm flipV="1">
            <a:off x="7277100" y="1958975"/>
            <a:ext cx="914400" cy="685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7947025" y="1957388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FF9900"/>
                </a:solidFill>
              </a:rPr>
              <a:t>r</a:t>
            </a:r>
          </a:p>
        </p:txBody>
      </p:sp>
      <p:graphicFrame>
        <p:nvGraphicFramePr>
          <p:cNvPr id="136203" name="Object 11"/>
          <p:cNvGraphicFramePr>
            <a:graphicFrameLocks noChangeAspect="1"/>
          </p:cNvGraphicFramePr>
          <p:nvPr/>
        </p:nvGraphicFramePr>
        <p:xfrm>
          <a:off x="7704138" y="2309813"/>
          <a:ext cx="23018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5" name="Equation" r:id="rId9" imgW="180860" imgH="266694" progId="Equation.3">
                  <p:embed/>
                </p:oleObj>
              </mc:Choice>
              <mc:Fallback>
                <p:oleObj name="Equation" r:id="rId9" imgW="180860" imgH="26669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2309813"/>
                        <a:ext cx="23018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Arc 12"/>
          <p:cNvSpPr>
            <a:spLocks/>
          </p:cNvSpPr>
          <p:nvPr/>
        </p:nvSpPr>
        <p:spPr bwMode="auto">
          <a:xfrm>
            <a:off x="7499350" y="2439988"/>
            <a:ext cx="152400" cy="212725"/>
          </a:xfrm>
          <a:custGeom>
            <a:avLst/>
            <a:gdLst>
              <a:gd name="T0" fmla="*/ 1005418889 w 21600"/>
              <a:gd name="T1" fmla="*/ 0 h 32963"/>
              <a:gd name="T2" fmla="*/ 2131723582 w 21600"/>
              <a:gd name="T3" fmla="*/ 2147483646 h 32963"/>
              <a:gd name="T4" fmla="*/ 0 w 21600"/>
              <a:gd name="T5" fmla="*/ 1444924279 h 32963"/>
              <a:gd name="T6" fmla="*/ 0 60000 65536"/>
              <a:gd name="T7" fmla="*/ 0 60000 65536"/>
              <a:gd name="T8" fmla="*/ 0 60000 65536"/>
              <a:gd name="T9" fmla="*/ 0 w 21600"/>
              <a:gd name="T10" fmla="*/ 0 h 32963"/>
              <a:gd name="T11" fmla="*/ 21600 w 21600"/>
              <a:gd name="T12" fmla="*/ 32963 h 329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2963" fill="none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</a:path>
              <a:path w="21600" h="32963" stroke="0" extrusionOk="0">
                <a:moveTo>
                  <a:pt x="8150" y="-1"/>
                </a:moveTo>
                <a:cubicBezTo>
                  <a:pt x="16282" y="3313"/>
                  <a:pt x="21600" y="11221"/>
                  <a:pt x="21600" y="20003"/>
                </a:cubicBezTo>
                <a:cubicBezTo>
                  <a:pt x="21600" y="24676"/>
                  <a:pt x="20084" y="29224"/>
                  <a:pt x="17280" y="32962"/>
                </a:cubicBezTo>
                <a:lnTo>
                  <a:pt x="0" y="20003"/>
                </a:lnTo>
                <a:lnTo>
                  <a:pt x="8150" y="-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331913" y="2329606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33"/>
                </a:solidFill>
                <a:ea typeface="仿宋_GB2312" pitchFamily="49" charset="-122"/>
              </a:rPr>
              <a:t>运动方程</a:t>
            </a:r>
          </a:p>
        </p:txBody>
      </p:sp>
      <p:graphicFrame>
        <p:nvGraphicFramePr>
          <p:cNvPr id="13620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478874"/>
              </p:ext>
            </p:extLst>
          </p:nvPr>
        </p:nvGraphicFramePr>
        <p:xfrm>
          <a:off x="2814638" y="2407394"/>
          <a:ext cx="22463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6" name="Equation" r:id="rId11" imgW="1066806" imgH="152512" progId="Equation.DSMT4">
                  <p:embed/>
                </p:oleObj>
              </mc:Choice>
              <mc:Fallback>
                <p:oleObj name="Equation" r:id="rId11" imgW="1066806" imgH="1525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2407394"/>
                        <a:ext cx="22463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669925" y="3501181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对圆周运动</a:t>
            </a:r>
          </a:p>
        </p:txBody>
      </p:sp>
      <p:sp>
        <p:nvSpPr>
          <p:cNvPr id="136208" name="Oval 16"/>
          <p:cNvSpPr>
            <a:spLocks noChangeArrowheads="1"/>
          </p:cNvSpPr>
          <p:nvPr/>
        </p:nvSpPr>
        <p:spPr bwMode="auto">
          <a:xfrm>
            <a:off x="8134350" y="1889125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09" name="Oval 17"/>
          <p:cNvSpPr>
            <a:spLocks noChangeArrowheads="1"/>
          </p:cNvSpPr>
          <p:nvPr/>
        </p:nvSpPr>
        <p:spPr bwMode="auto">
          <a:xfrm>
            <a:off x="6118225" y="1511300"/>
            <a:ext cx="2286000" cy="2133600"/>
          </a:xfrm>
          <a:prstGeom prst="ellipse">
            <a:avLst/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chemeClr val="bg1"/>
              </a:solidFill>
            </a:endParaRPr>
          </a:p>
        </p:txBody>
      </p:sp>
      <p:graphicFrame>
        <p:nvGraphicFramePr>
          <p:cNvPr id="13621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09281"/>
              </p:ext>
            </p:extLst>
          </p:nvPr>
        </p:nvGraphicFramePr>
        <p:xfrm>
          <a:off x="2627313" y="3598019"/>
          <a:ext cx="792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7" name="公式" r:id="rId13" imgW="295315" imgH="95287" progId="Equation.3">
                  <p:embed/>
                </p:oleObj>
              </mc:Choice>
              <mc:Fallback>
                <p:oleObj name="公式" r:id="rId13" imgW="295315" imgH="95287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98019"/>
                        <a:ext cx="7921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81376"/>
              </p:ext>
            </p:extLst>
          </p:nvPr>
        </p:nvGraphicFramePr>
        <p:xfrm>
          <a:off x="3635375" y="3572619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8" name="公式" r:id="rId15" imgW="1133482" imgH="342816" progId="Equation.3">
                  <p:embed/>
                </p:oleObj>
              </mc:Choice>
              <mc:Fallback>
                <p:oleObj name="公式" r:id="rId15" imgW="1133482" imgH="342816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572619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12" name="Object 20"/>
          <p:cNvGraphicFramePr>
            <a:graphicFrameLocks noChangeAspect="1"/>
          </p:cNvGraphicFramePr>
          <p:nvPr/>
        </p:nvGraphicFramePr>
        <p:xfrm>
          <a:off x="7802563" y="1223963"/>
          <a:ext cx="3063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9" name="公式" r:id="rId17" imgW="104737" imgH="152512" progId="Equation.3">
                  <p:embed/>
                </p:oleObj>
              </mc:Choice>
              <mc:Fallback>
                <p:oleObj name="公式" r:id="rId17" imgW="104737" imgH="152512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1223963"/>
                        <a:ext cx="30638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Oval 21"/>
          <p:cNvSpPr>
            <a:spLocks noChangeArrowheads="1"/>
          </p:cNvSpPr>
          <p:nvPr/>
        </p:nvSpPr>
        <p:spPr bwMode="auto">
          <a:xfrm>
            <a:off x="7677150" y="1543050"/>
            <a:ext cx="130175" cy="16192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14" name="Line 22"/>
          <p:cNvSpPr>
            <a:spLocks noChangeShapeType="1"/>
          </p:cNvSpPr>
          <p:nvPr/>
        </p:nvSpPr>
        <p:spPr bwMode="auto">
          <a:xfrm flipV="1">
            <a:off x="7285038" y="1633538"/>
            <a:ext cx="450850" cy="1009650"/>
          </a:xfrm>
          <a:prstGeom prst="line">
            <a:avLst/>
          </a:prstGeom>
          <a:noFill/>
          <a:ln w="28575">
            <a:solidFill>
              <a:srgbClr val="CC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15" name="Arc 23"/>
          <p:cNvSpPr>
            <a:spLocks/>
          </p:cNvSpPr>
          <p:nvPr/>
        </p:nvSpPr>
        <p:spPr bwMode="auto">
          <a:xfrm rot="-1847926">
            <a:off x="7443788" y="2203450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16" name="Object 24"/>
          <p:cNvGraphicFramePr>
            <a:graphicFrameLocks noChangeAspect="1"/>
          </p:cNvGraphicFramePr>
          <p:nvPr/>
        </p:nvGraphicFramePr>
        <p:xfrm>
          <a:off x="7545388" y="1914525"/>
          <a:ext cx="5080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0" name="公式" r:id="rId19" imgW="228640" imgH="133347" progId="Equation.3">
                  <p:embed/>
                </p:oleObj>
              </mc:Choice>
              <mc:Fallback>
                <p:oleObj name="公式" r:id="rId19" imgW="228640" imgH="13334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388" y="1914525"/>
                        <a:ext cx="5080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55650" y="430445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sp>
        <p:nvSpPr>
          <p:cNvPr id="136218" name="AutoShape 26"/>
          <p:cNvSpPr>
            <a:spLocks noChangeArrowheads="1"/>
          </p:cNvSpPr>
          <p:nvPr/>
        </p:nvSpPr>
        <p:spPr bwMode="auto">
          <a:xfrm>
            <a:off x="4067175" y="2996356"/>
            <a:ext cx="1152525" cy="360363"/>
          </a:xfrm>
          <a:prstGeom prst="wedgeRectCallout">
            <a:avLst>
              <a:gd name="adj1" fmla="val -44630"/>
              <a:gd name="adj2" fmla="val -121366"/>
            </a:avLst>
          </a:prstGeom>
          <a:solidFill>
            <a:srgbClr val="00FF00">
              <a:alpha val="16862"/>
            </a:srgbClr>
          </a:solidFill>
          <a:ln w="9525" algn="ctr">
            <a:solidFill>
              <a:srgbClr val="CCCC00">
                <a:alpha val="45097"/>
              </a:srgbClr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角坐标</a:t>
            </a:r>
          </a:p>
        </p:txBody>
      </p:sp>
      <p:graphicFrame>
        <p:nvGraphicFramePr>
          <p:cNvPr id="1362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42879"/>
              </p:ext>
            </p:extLst>
          </p:nvPr>
        </p:nvGraphicFramePr>
        <p:xfrm>
          <a:off x="2051050" y="4318744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1" name="公式" r:id="rId21" imgW="1238219" imgH="152512" progId="Equation.3">
                  <p:embed/>
                </p:oleObj>
              </mc:Choice>
              <mc:Fallback>
                <p:oleObj name="公式" r:id="rId21" imgW="1238219" imgH="152512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18744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0" name="Oval 28"/>
          <p:cNvSpPr>
            <a:spLocks noChangeArrowheads="1"/>
          </p:cNvSpPr>
          <p:nvPr/>
        </p:nvSpPr>
        <p:spPr bwMode="auto">
          <a:xfrm>
            <a:off x="6372200" y="4462140"/>
            <a:ext cx="2209800" cy="9906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6221" name="Line 29"/>
          <p:cNvSpPr>
            <a:spLocks noChangeShapeType="1"/>
          </p:cNvSpPr>
          <p:nvPr/>
        </p:nvSpPr>
        <p:spPr bwMode="auto">
          <a:xfrm flipV="1">
            <a:off x="7439000" y="3862065"/>
            <a:ext cx="0" cy="10572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2" name="Line 30"/>
          <p:cNvSpPr>
            <a:spLocks noChangeShapeType="1"/>
          </p:cNvSpPr>
          <p:nvPr/>
        </p:nvSpPr>
        <p:spPr bwMode="auto">
          <a:xfrm>
            <a:off x="7439000" y="4919340"/>
            <a:ext cx="685800" cy="457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23" name="Line 31"/>
          <p:cNvSpPr>
            <a:spLocks noChangeShapeType="1"/>
          </p:cNvSpPr>
          <p:nvPr/>
        </p:nvSpPr>
        <p:spPr bwMode="auto">
          <a:xfrm>
            <a:off x="7439000" y="4919340"/>
            <a:ext cx="1143000" cy="762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22510"/>
              </p:ext>
            </p:extLst>
          </p:nvPr>
        </p:nvGraphicFramePr>
        <p:xfrm>
          <a:off x="7972400" y="5440040"/>
          <a:ext cx="280988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2" name="Equation" r:id="rId23" imgW="228640" imgH="247529" progId="Equation.3">
                  <p:embed/>
                </p:oleObj>
              </mc:Choice>
              <mc:Fallback>
                <p:oleObj name="Equation" r:id="rId23" imgW="228640" imgH="24752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00" y="5440040"/>
                        <a:ext cx="280988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751988"/>
              </p:ext>
            </p:extLst>
          </p:nvPr>
        </p:nvGraphicFramePr>
        <p:xfrm>
          <a:off x="7146900" y="483044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3" name="Equation" r:id="rId25" imgW="171412" imgH="180855" progId="Equation.3">
                  <p:embed/>
                </p:oleObj>
              </mc:Choice>
              <mc:Fallback>
                <p:oleObj name="Equation" r:id="rId25" imgW="171412" imgH="18085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6900" y="483044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382394"/>
              </p:ext>
            </p:extLst>
          </p:nvPr>
        </p:nvGraphicFramePr>
        <p:xfrm>
          <a:off x="8667725" y="4754240"/>
          <a:ext cx="2952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4" name="Equation" r:id="rId27" imgW="247536" imgH="342816" progId="Equation.3">
                  <p:embed/>
                </p:oleObj>
              </mc:Choice>
              <mc:Fallback>
                <p:oleObj name="Equation" r:id="rId27" imgW="247536" imgH="34281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25" y="4754240"/>
                        <a:ext cx="2952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551316"/>
              </p:ext>
            </p:extLst>
          </p:nvPr>
        </p:nvGraphicFramePr>
        <p:xfrm>
          <a:off x="7821588" y="4941565"/>
          <a:ext cx="454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5" name="公式" r:id="rId29" imgW="228640" imgH="133347" progId="Equation.3">
                  <p:embed/>
                </p:oleObj>
              </mc:Choice>
              <mc:Fallback>
                <p:oleObj name="公式" r:id="rId29" imgW="228640" imgH="13334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588" y="4941565"/>
                        <a:ext cx="45402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28" name="Arc 36"/>
          <p:cNvSpPr>
            <a:spLocks/>
          </p:cNvSpPr>
          <p:nvPr/>
        </p:nvSpPr>
        <p:spPr bwMode="auto">
          <a:xfrm rot="221222">
            <a:off x="7677125" y="4941565"/>
            <a:ext cx="152400" cy="196850"/>
          </a:xfrm>
          <a:custGeom>
            <a:avLst/>
            <a:gdLst>
              <a:gd name="T0" fmla="*/ 1540814624 w 21600"/>
              <a:gd name="T1" fmla="*/ 0 h 30583"/>
              <a:gd name="T2" fmla="*/ 2131723582 w 21600"/>
              <a:gd name="T3" fmla="*/ 2147483646 h 30583"/>
              <a:gd name="T4" fmla="*/ 0 w 21600"/>
              <a:gd name="T5" fmla="*/ 1253175839 h 30583"/>
              <a:gd name="T6" fmla="*/ 0 60000 65536"/>
              <a:gd name="T7" fmla="*/ 0 60000 65536"/>
              <a:gd name="T8" fmla="*/ 0 60000 65536"/>
              <a:gd name="T9" fmla="*/ 0 w 21600"/>
              <a:gd name="T10" fmla="*/ 0 h 30583"/>
              <a:gd name="T11" fmla="*/ 21600 w 21600"/>
              <a:gd name="T12" fmla="*/ 30583 h 305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0583" fill="none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</a:path>
              <a:path w="21600" h="30583" stroke="0" extrusionOk="0">
                <a:moveTo>
                  <a:pt x="12489" y="0"/>
                </a:moveTo>
                <a:cubicBezTo>
                  <a:pt x="18204" y="4050"/>
                  <a:pt x="21600" y="10619"/>
                  <a:pt x="21600" y="17623"/>
                </a:cubicBezTo>
                <a:cubicBezTo>
                  <a:pt x="21600" y="22296"/>
                  <a:pt x="20084" y="26844"/>
                  <a:pt x="17280" y="30582"/>
                </a:cubicBezTo>
                <a:lnTo>
                  <a:pt x="0" y="17623"/>
                </a:lnTo>
                <a:lnTo>
                  <a:pt x="12489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622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27037"/>
              </p:ext>
            </p:extLst>
          </p:nvPr>
        </p:nvGraphicFramePr>
        <p:xfrm>
          <a:off x="7408838" y="3789040"/>
          <a:ext cx="3921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6" name="公式" r:id="rId31" imgW="133351" imgH="171408" progId="Equation.3">
                  <p:embed/>
                </p:oleObj>
              </mc:Choice>
              <mc:Fallback>
                <p:oleObj name="公式" r:id="rId31" imgW="133351" imgH="171408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838" y="3789040"/>
                        <a:ext cx="3921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250825" y="4868863"/>
            <a:ext cx="568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角速度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描述质点</a:t>
            </a:r>
            <a:r>
              <a:rPr lang="zh-CN" altLang="en-US" sz="2000" dirty="0">
                <a:solidFill>
                  <a:srgbClr val="00FFFF"/>
                </a:solidFill>
                <a:ea typeface="仿宋_GB2312" pitchFamily="49" charset="-122"/>
              </a:rPr>
              <a:t>转动快慢</a:t>
            </a:r>
            <a:r>
              <a:rPr lang="zh-CN" altLang="en-US" sz="2000" dirty="0">
                <a:solidFill>
                  <a:schemeClr val="bg1"/>
                </a:solidFill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）</a:t>
            </a:r>
          </a:p>
        </p:txBody>
      </p:sp>
      <p:graphicFrame>
        <p:nvGraphicFramePr>
          <p:cNvPr id="13623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874769"/>
              </p:ext>
            </p:extLst>
          </p:nvPr>
        </p:nvGraphicFramePr>
        <p:xfrm>
          <a:off x="771367" y="5513914"/>
          <a:ext cx="241458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7" name="公式" r:id="rId33" imgW="1066806" imgH="342816" progId="Equation.3">
                  <p:embed/>
                </p:oleObj>
              </mc:Choice>
              <mc:Fallback>
                <p:oleObj name="公式" r:id="rId33" imgW="1066806" imgH="342816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7" y="5513914"/>
                        <a:ext cx="241458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3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331311"/>
              </p:ext>
            </p:extLst>
          </p:nvPr>
        </p:nvGraphicFramePr>
        <p:xfrm>
          <a:off x="3716690" y="5548313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18" name="公式" r:id="rId35" imgW="562017" imgH="342816" progId="Equation.3">
                  <p:embed/>
                </p:oleObj>
              </mc:Choice>
              <mc:Fallback>
                <p:oleObj name="公式" r:id="rId35" imgW="562017" imgH="34281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690" y="5548313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4572000" y="4321919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8280400" y="29241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极轴</a:t>
            </a:r>
          </a:p>
        </p:txBody>
      </p:sp>
      <p:sp>
        <p:nvSpPr>
          <p:cNvPr id="136235" name="Rectangle 43"/>
          <p:cNvSpPr>
            <a:spLocks noChangeArrowheads="1"/>
          </p:cNvSpPr>
          <p:nvPr/>
        </p:nvSpPr>
        <p:spPr bwMode="auto">
          <a:xfrm>
            <a:off x="4932363" y="3572619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7869" y="1464128"/>
            <a:ext cx="4942681" cy="849048"/>
            <a:chOff x="727869" y="1464128"/>
            <a:chExt cx="4942681" cy="849048"/>
          </a:xfrm>
        </p:grpSpPr>
        <p:sp>
          <p:nvSpPr>
            <p:cNvPr id="136196" name="Text Box 4"/>
            <p:cNvSpPr txBox="1">
              <a:spLocks noChangeArrowheads="1"/>
            </p:cNvSpPr>
            <p:nvPr/>
          </p:nvSpPr>
          <p:spPr bwMode="auto">
            <a:xfrm>
              <a:off x="727869" y="1497568"/>
              <a:ext cx="4902200" cy="81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在极坐标系</a:t>
              </a:r>
              <a:r>
                <a:rPr lang="zh-CN" altLang="en-US" dirty="0" smtClean="0">
                  <a:solidFill>
                    <a:schemeClr val="bg1"/>
                  </a:solidFill>
                  <a:ea typeface="仿宋_GB2312" pitchFamily="49" charset="-122"/>
                </a:rPr>
                <a:t>中，质点的位置由</a:t>
              </a:r>
              <a:endParaRPr lang="en-US" altLang="zh-CN" dirty="0" smtClean="0">
                <a:solidFill>
                  <a:schemeClr val="bg1"/>
                </a:solidFill>
                <a:ea typeface="仿宋_GB2312" pitchFamily="49" charset="-122"/>
              </a:endParaRPr>
            </a:p>
            <a:p>
              <a:pPr eaLnBrk="1" hangingPunct="1">
                <a:spcBef>
                  <a:spcPts val="600"/>
                </a:spcBef>
              </a:pPr>
              <a:r>
                <a:rPr lang="zh-CN" altLang="en-US" dirty="0">
                  <a:solidFill>
                    <a:schemeClr val="bg1"/>
                  </a:solidFill>
                  <a:ea typeface="仿宋_GB2312" pitchFamily="49" charset="-122"/>
                </a:rPr>
                <a:t>表示</a:t>
              </a:r>
              <a:r>
                <a:rPr lang="zh-CN" altLang="en-US" dirty="0" smtClean="0">
                  <a:solidFill>
                    <a:schemeClr val="bg1"/>
                  </a:solidFill>
                  <a:ea typeface="仿宋_GB2312" pitchFamily="49" charset="-122"/>
                </a:rPr>
                <a:t> </a:t>
              </a:r>
              <a:endParaRPr lang="zh-CN" altLang="en-US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6833632"/>
                </p:ext>
              </p:extLst>
            </p:nvPr>
          </p:nvGraphicFramePr>
          <p:xfrm>
            <a:off x="4698999" y="1464128"/>
            <a:ext cx="971551" cy="481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519" name="Equation" r:id="rId37" imgW="355320" imgH="203040" progId="Equation.DSMT4">
                    <p:embed/>
                  </p:oleObj>
                </mc:Choice>
                <mc:Fallback>
                  <p:oleObj name="Equation" r:id="rId37" imgW="3553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4698999" y="1464128"/>
                          <a:ext cx="971551" cy="4816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5120444" y="5655340"/>
            <a:ext cx="25836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 smtClean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采用</a:t>
            </a:r>
            <a:r>
              <a:rPr lang="zh-CN" altLang="en-US" sz="2000" dirty="0" smtClean="0">
                <a:solidFill>
                  <a:srgbClr val="00FFFF"/>
                </a:solidFill>
                <a:ea typeface="仿宋_GB2312" pitchFamily="49" charset="-122"/>
                <a:sym typeface="Symbol" panose="05050102010706020507" pitchFamily="18" charset="2"/>
              </a:rPr>
              <a:t>右手定则</a:t>
            </a:r>
            <a:r>
              <a:rPr lang="zh-CN" altLang="en-US" sz="2000" dirty="0" smtClean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人为规定角速度的正方向</a:t>
            </a:r>
            <a:endParaRPr lang="en-US" altLang="zh-CN" sz="2000" dirty="0">
              <a:solidFill>
                <a:srgbClr val="FFFF00"/>
              </a:solidFill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48" name="Freeform 20"/>
          <p:cNvSpPr>
            <a:spLocks/>
          </p:cNvSpPr>
          <p:nvPr/>
        </p:nvSpPr>
        <p:spPr bwMode="auto">
          <a:xfrm>
            <a:off x="6888559" y="5491634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6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3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6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6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6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utoUpdateAnimBg="0"/>
      <p:bldP spid="136195" grpId="0" autoUpdateAnimBg="0"/>
      <p:bldP spid="136198" grpId="0" animBg="1"/>
      <p:bldP spid="136201" grpId="0" animBg="1"/>
      <p:bldP spid="136202" grpId="0"/>
      <p:bldP spid="136204" grpId="0" animBg="1"/>
      <p:bldP spid="136205" grpId="0"/>
      <p:bldP spid="136207" grpId="0" autoUpdateAnimBg="0"/>
      <p:bldP spid="136208" grpId="0" animBg="1"/>
      <p:bldP spid="136209" grpId="0" animBg="1" autoUpdateAnimBg="0"/>
      <p:bldP spid="136213" grpId="0" animBg="1"/>
      <p:bldP spid="136214" grpId="0" animBg="1"/>
      <p:bldP spid="136215" grpId="0" animBg="1"/>
      <p:bldP spid="136217" grpId="0" autoUpdateAnimBg="0"/>
      <p:bldP spid="136218" grpId="0" animBg="1"/>
      <p:bldP spid="136220" grpId="0" animBg="1"/>
      <p:bldP spid="136221" grpId="0" animBg="1"/>
      <p:bldP spid="136222" grpId="0" animBg="1"/>
      <p:bldP spid="136223" grpId="0" animBg="1"/>
      <p:bldP spid="136228" grpId="0" animBg="1"/>
      <p:bldP spid="136230" grpId="0" autoUpdateAnimBg="0"/>
      <p:bldP spid="136233" grpId="0" autoUpdateAnimBg="0"/>
      <p:bldP spid="136234" grpId="0" autoUpdateAnimBg="0"/>
      <p:bldP spid="136235" grpId="0"/>
      <p:bldP spid="47" grpId="0" autoUpdateAnimBg="0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Line 2"/>
          <p:cNvSpPr>
            <a:spLocks noChangeShapeType="1"/>
          </p:cNvSpPr>
          <p:nvPr/>
        </p:nvSpPr>
        <p:spPr bwMode="auto">
          <a:xfrm>
            <a:off x="7531100" y="5626100"/>
            <a:ext cx="0" cy="762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811213" y="1282700"/>
          <a:ext cx="3328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8" name="公式" r:id="rId4" imgW="1504920" imgH="133347" progId="Equation.3">
                  <p:embed/>
                </p:oleObj>
              </mc:Choice>
              <mc:Fallback>
                <p:oleObj name="公式" r:id="rId4" imgW="1504920" imgH="13334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82700"/>
                        <a:ext cx="3328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1" name="Oval 5"/>
          <p:cNvSpPr>
            <a:spLocks noChangeArrowheads="1"/>
          </p:cNvSpPr>
          <p:nvPr/>
        </p:nvSpPr>
        <p:spPr bwMode="auto">
          <a:xfrm>
            <a:off x="6248400" y="682625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7315200" y="4111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3" name="Object 7"/>
          <p:cNvGraphicFramePr>
            <a:graphicFrameLocks noChangeAspect="1"/>
          </p:cNvGraphicFramePr>
          <p:nvPr/>
        </p:nvGraphicFramePr>
        <p:xfrm>
          <a:off x="6835775" y="220663"/>
          <a:ext cx="4000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99" name="公式" r:id="rId6" imgW="104737" imgH="133347" progId="Equation.3">
                  <p:embed/>
                </p:oleObj>
              </mc:Choice>
              <mc:Fallback>
                <p:oleObj name="公式" r:id="rId6" imgW="104737" imgH="1333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220663"/>
                        <a:ext cx="4000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7315200" y="1216025"/>
            <a:ext cx="838200" cy="304800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25" name="Object 9"/>
          <p:cNvGraphicFramePr>
            <a:graphicFrameLocks noChangeAspect="1"/>
          </p:cNvGraphicFramePr>
          <p:nvPr/>
        </p:nvGraphicFramePr>
        <p:xfrm>
          <a:off x="7581900" y="9906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0" name="Equation" r:id="rId8" imgW="142799" imgH="171408" progId="Equation.3">
                  <p:embed/>
                </p:oleObj>
              </mc:Choice>
              <mc:Fallback>
                <p:oleObj name="Equation" r:id="rId8" imgW="142799" imgH="1714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1900" y="9906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/>
          <p:cNvGraphicFramePr>
            <a:graphicFrameLocks noChangeAspect="1"/>
          </p:cNvGraphicFramePr>
          <p:nvPr/>
        </p:nvGraphicFramePr>
        <p:xfrm>
          <a:off x="7026275" y="1144588"/>
          <a:ext cx="212725" cy="22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1" name="Equation" r:id="rId10" imgW="171412" imgH="180855" progId="Equation.3">
                  <p:embed/>
                </p:oleObj>
              </mc:Choice>
              <mc:Fallback>
                <p:oleObj name="Equation" r:id="rId10" imgW="171412" imgH="18085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144588"/>
                        <a:ext cx="212725" cy="22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8177213" y="14589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2" name="Equation" r:id="rId12" imgW="228640" imgH="247529" progId="Equation.3">
                  <p:embed/>
                </p:oleObj>
              </mc:Choice>
              <mc:Fallback>
                <p:oleObj name="Equation" r:id="rId12" imgW="228640" imgH="247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14589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8" name="Freeform 12"/>
          <p:cNvSpPr>
            <a:spLocks/>
          </p:cNvSpPr>
          <p:nvPr/>
        </p:nvSpPr>
        <p:spPr bwMode="auto">
          <a:xfrm>
            <a:off x="6732588" y="1916113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9" name="Oval 13"/>
          <p:cNvSpPr>
            <a:spLocks noChangeArrowheads="1"/>
          </p:cNvSpPr>
          <p:nvPr/>
        </p:nvSpPr>
        <p:spPr bwMode="auto">
          <a:xfrm>
            <a:off x="6248400" y="2514600"/>
            <a:ext cx="2057400" cy="1066800"/>
          </a:xfrm>
          <a:prstGeom prst="ellips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7334250" y="2252663"/>
            <a:ext cx="0" cy="823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1" name="Object 15"/>
          <p:cNvGraphicFramePr>
            <a:graphicFrameLocks/>
          </p:cNvGraphicFramePr>
          <p:nvPr/>
        </p:nvGraphicFramePr>
        <p:xfrm>
          <a:off x="6962775" y="2128838"/>
          <a:ext cx="3492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3" name="公式" r:id="rId14" imgW="104737" imgH="133347" progId="Equation.3">
                  <p:embed/>
                </p:oleObj>
              </mc:Choice>
              <mc:Fallback>
                <p:oleObj name="公式" r:id="rId14" imgW="104737" imgH="133347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2128838"/>
                        <a:ext cx="3492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7334250" y="3076575"/>
            <a:ext cx="766763" cy="280988"/>
          </a:xfrm>
          <a:prstGeom prst="line">
            <a:avLst/>
          </a:prstGeom>
          <a:noFill/>
          <a:ln w="31750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3" name="Object 17"/>
          <p:cNvGraphicFramePr>
            <a:graphicFrameLocks noChangeAspect="1"/>
          </p:cNvGraphicFramePr>
          <p:nvPr/>
        </p:nvGraphicFramePr>
        <p:xfrm>
          <a:off x="7658100" y="2908300"/>
          <a:ext cx="1905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4" name="Equation" r:id="rId16" imgW="142799" imgH="171408" progId="Equation.3">
                  <p:embed/>
                </p:oleObj>
              </mc:Choice>
              <mc:Fallback>
                <p:oleObj name="Equation" r:id="rId16" imgW="142799" imgH="17140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2908300"/>
                        <a:ext cx="1905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7023100" y="29718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5" name="Equation" r:id="rId18" imgW="171412" imgH="180855" progId="Equation.3">
                  <p:embed/>
                </p:oleObj>
              </mc:Choice>
              <mc:Fallback>
                <p:oleObj name="Equation" r:id="rId18" imgW="171412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971800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8177213" y="338931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6" name="Equation" r:id="rId20" imgW="228640" imgH="247529" progId="Equation.3">
                  <p:embed/>
                </p:oleObj>
              </mc:Choice>
              <mc:Fallback>
                <p:oleObj name="Equation" r:id="rId20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7213" y="3389313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6" name="Freeform 20"/>
          <p:cNvSpPr>
            <a:spLocks/>
          </p:cNvSpPr>
          <p:nvPr/>
        </p:nvSpPr>
        <p:spPr bwMode="auto">
          <a:xfrm>
            <a:off x="6770688" y="3716338"/>
            <a:ext cx="1139825" cy="95250"/>
          </a:xfrm>
          <a:custGeom>
            <a:avLst/>
            <a:gdLst>
              <a:gd name="T0" fmla="*/ 2147483646 w 718"/>
              <a:gd name="T1" fmla="*/ 2147483646 h 94"/>
              <a:gd name="T2" fmla="*/ 2147483646 w 718"/>
              <a:gd name="T3" fmla="*/ 2147483646 h 94"/>
              <a:gd name="T4" fmla="*/ 2147483646 w 718"/>
              <a:gd name="T5" fmla="*/ 2147483646 h 94"/>
              <a:gd name="T6" fmla="*/ 2147483646 w 718"/>
              <a:gd name="T7" fmla="*/ 2147483646 h 94"/>
              <a:gd name="T8" fmla="*/ 2147483646 w 718"/>
              <a:gd name="T9" fmla="*/ 2147483646 h 94"/>
              <a:gd name="T10" fmla="*/ 2147483646 w 718"/>
              <a:gd name="T11" fmla="*/ 0 h 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18"/>
              <a:gd name="T19" fmla="*/ 0 h 94"/>
              <a:gd name="T20" fmla="*/ 718 w 718"/>
              <a:gd name="T21" fmla="*/ 94 h 9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8" h="94">
                <a:moveTo>
                  <a:pt x="36" y="16"/>
                </a:moveTo>
                <a:cubicBezTo>
                  <a:pt x="143" y="46"/>
                  <a:pt x="0" y="3"/>
                  <a:pt x="93" y="41"/>
                </a:cubicBezTo>
                <a:cubicBezTo>
                  <a:pt x="151" y="65"/>
                  <a:pt x="221" y="72"/>
                  <a:pt x="282" y="82"/>
                </a:cubicBezTo>
                <a:cubicBezTo>
                  <a:pt x="490" y="75"/>
                  <a:pt x="462" y="94"/>
                  <a:pt x="570" y="66"/>
                </a:cubicBezTo>
                <a:cubicBezTo>
                  <a:pt x="607" y="56"/>
                  <a:pt x="647" y="50"/>
                  <a:pt x="677" y="25"/>
                </a:cubicBezTo>
                <a:cubicBezTo>
                  <a:pt x="689" y="15"/>
                  <a:pt x="718" y="0"/>
                  <a:pt x="71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7" name="Object 21"/>
          <p:cNvGraphicFramePr>
            <a:graphicFrameLocks noChangeAspect="1"/>
          </p:cNvGraphicFramePr>
          <p:nvPr/>
        </p:nvGraphicFramePr>
        <p:xfrm>
          <a:off x="6804025" y="2536825"/>
          <a:ext cx="50323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7" name="公式" r:id="rId22" imgW="180860" imgH="133347" progId="Equation.3">
                  <p:embed/>
                </p:oleObj>
              </mc:Choice>
              <mc:Fallback>
                <p:oleObj name="公式" r:id="rId22" imgW="180860" imgH="13334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536825"/>
                        <a:ext cx="50323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8" name="Line 22"/>
          <p:cNvSpPr>
            <a:spLocks noChangeShapeType="1"/>
          </p:cNvSpPr>
          <p:nvPr/>
        </p:nvSpPr>
        <p:spPr bwMode="auto">
          <a:xfrm flipV="1">
            <a:off x="7334250" y="2465388"/>
            <a:ext cx="0" cy="61118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7331075" y="2492375"/>
          <a:ext cx="3127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8" name="公式" r:id="rId24" imgW="104737" imgH="190573" progId="Equation.3">
                  <p:embed/>
                </p:oleObj>
              </mc:Choice>
              <mc:Fallback>
                <p:oleObj name="公式" r:id="rId24" imgW="104737" imgH="19057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492375"/>
                        <a:ext cx="3127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152400" y="360363"/>
            <a:ext cx="62912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角加速度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描述质点转动</a:t>
            </a: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角速度变化快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dirty="0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</a:rPr>
              <a:t>                                   慢</a:t>
            </a:r>
            <a:r>
              <a:rPr lang="zh-CN" altLang="en-US" sz="20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的物理量</a:t>
            </a:r>
            <a:r>
              <a:rPr lang="zh-CN" altLang="en-US" sz="2000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）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825500" y="30432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CC99"/>
                </a:solidFill>
                <a:ea typeface="仿宋_GB2312" pitchFamily="49" charset="-122"/>
              </a:rPr>
              <a:t>角加速度的方向与</a:t>
            </a:r>
            <a:endParaRPr lang="zh-CN" altLang="en-US" sz="1200">
              <a:solidFill>
                <a:srgbClr val="00CC99"/>
              </a:solidFill>
              <a:ea typeface="仿宋_GB2312" pitchFamily="49" charset="-122"/>
            </a:endParaRPr>
          </a:p>
        </p:txBody>
      </p:sp>
      <p:graphicFrame>
        <p:nvGraphicFramePr>
          <p:cNvPr id="137242" name="Object 26"/>
          <p:cNvGraphicFramePr>
            <a:graphicFrameLocks noChangeAspect="1"/>
          </p:cNvGraphicFramePr>
          <p:nvPr/>
        </p:nvGraphicFramePr>
        <p:xfrm>
          <a:off x="3384550" y="3095625"/>
          <a:ext cx="46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09" name="公式" r:id="rId26" imgW="180860" imgH="133347" progId="Equation.3">
                  <p:embed/>
                </p:oleObj>
              </mc:Choice>
              <mc:Fallback>
                <p:oleObj name="公式" r:id="rId26" imgW="180860" imgH="133347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3095625"/>
                        <a:ext cx="4667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/>
          <p:cNvGraphicFramePr>
            <a:graphicFrameLocks noChangeAspect="1"/>
          </p:cNvGraphicFramePr>
          <p:nvPr/>
        </p:nvGraphicFramePr>
        <p:xfrm>
          <a:off x="7021513" y="5959475"/>
          <a:ext cx="2746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0" name="公式" r:id="rId28" imgW="228640" imgH="419207" progId="Equation.3">
                  <p:embed/>
                </p:oleObj>
              </mc:Choice>
              <mc:Fallback>
                <p:oleObj name="公式" r:id="rId28" imgW="228640" imgH="419207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5959475"/>
                        <a:ext cx="2746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/>
          <p:cNvGraphicFramePr>
            <a:graphicFrameLocks noChangeAspect="1"/>
          </p:cNvGraphicFramePr>
          <p:nvPr/>
        </p:nvGraphicFramePr>
        <p:xfrm>
          <a:off x="7677150" y="5989638"/>
          <a:ext cx="4572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1" name="公式" r:id="rId30" imgW="409500" imgH="285860" progId="Equation.3">
                  <p:embed/>
                </p:oleObj>
              </mc:Choice>
              <mc:Fallback>
                <p:oleObj name="公式" r:id="rId30" imgW="409500" imgH="2858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5989638"/>
                        <a:ext cx="4572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9"/>
          <p:cNvGraphicFramePr>
            <a:graphicFrameLocks noChangeAspect="1"/>
          </p:cNvGraphicFramePr>
          <p:nvPr/>
        </p:nvGraphicFramePr>
        <p:xfrm>
          <a:off x="439738" y="4481513"/>
          <a:ext cx="24272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2" name="公式" r:id="rId32" imgW="1085972" imgH="228634" progId="Equation.3">
                  <p:embed/>
                </p:oleObj>
              </mc:Choice>
              <mc:Fallback>
                <p:oleObj name="公式" r:id="rId32" imgW="1085972" imgH="22863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481513"/>
                        <a:ext cx="2427287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52400" y="3733800"/>
            <a:ext cx="4059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FFFF00"/>
                </a:solidFill>
                <a:latin typeface="宋体" panose="02010600030101010101" pitchFamily="2" charset="-122"/>
              </a:rPr>
              <a:t>四</a:t>
            </a:r>
            <a:r>
              <a:rPr lang="en-US" altLang="zh-CN" sz="2800" dirty="0">
                <a:solidFill>
                  <a:srgbClr val="FFFF00"/>
                </a:solidFill>
              </a:rPr>
              <a:t>. 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</a:rPr>
              <a:t>角量与线量的关系</a:t>
            </a: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4524375" y="5313363"/>
            <a:ext cx="1143000" cy="152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48" name="Oval 32"/>
          <p:cNvSpPr>
            <a:spLocks noChangeArrowheads="1"/>
          </p:cNvSpPr>
          <p:nvPr/>
        </p:nvSpPr>
        <p:spPr bwMode="auto">
          <a:xfrm>
            <a:off x="3305175" y="4703763"/>
            <a:ext cx="23622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 flipV="1">
            <a:off x="4524375" y="4319588"/>
            <a:ext cx="0" cy="10398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4524375" y="5313363"/>
            <a:ext cx="762000" cy="5334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1" name="Object 35"/>
          <p:cNvGraphicFramePr>
            <a:graphicFrameLocks noChangeAspect="1"/>
          </p:cNvGraphicFramePr>
          <p:nvPr/>
        </p:nvGraphicFramePr>
        <p:xfrm>
          <a:off x="4554538" y="4071938"/>
          <a:ext cx="358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3" name="公式" r:id="rId34" imgW="95289" imgH="171408" progId="Equation.3">
                  <p:embed/>
                </p:oleObj>
              </mc:Choice>
              <mc:Fallback>
                <p:oleObj name="公式" r:id="rId34" imgW="95289" imgH="17140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38" y="4071938"/>
                        <a:ext cx="358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2" name="Line 36"/>
          <p:cNvSpPr>
            <a:spLocks noChangeShapeType="1"/>
          </p:cNvSpPr>
          <p:nvPr/>
        </p:nvSpPr>
        <p:spPr bwMode="auto">
          <a:xfrm flipV="1">
            <a:off x="5286375" y="5313363"/>
            <a:ext cx="990600" cy="533400"/>
          </a:xfrm>
          <a:prstGeom prst="line">
            <a:avLst/>
          </a:prstGeom>
          <a:noFill/>
          <a:ln w="34925">
            <a:solidFill>
              <a:srgbClr val="00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3" name="Object 37"/>
          <p:cNvGraphicFramePr>
            <a:graphicFrameLocks noChangeAspect="1"/>
          </p:cNvGraphicFramePr>
          <p:nvPr/>
        </p:nvGraphicFramePr>
        <p:xfrm>
          <a:off x="6210300" y="5440363"/>
          <a:ext cx="2270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4" name="Equation" r:id="rId36" imgW="180860" imgH="257247" progId="Equation.3">
                  <p:embed/>
                </p:oleObj>
              </mc:Choice>
              <mc:Fallback>
                <p:oleObj name="Equation" r:id="rId36" imgW="180860" imgH="25724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5440363"/>
                        <a:ext cx="227013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4" name="Object 38"/>
          <p:cNvGraphicFramePr>
            <a:graphicFrameLocks noChangeAspect="1"/>
          </p:cNvGraphicFramePr>
          <p:nvPr/>
        </p:nvGraphicFramePr>
        <p:xfrm>
          <a:off x="4613275" y="5559425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5" name="Equation" r:id="rId38" imgW="171412" imgH="247529" progId="Equation.3">
                  <p:embed/>
                </p:oleObj>
              </mc:Choice>
              <mc:Fallback>
                <p:oleObj name="Equation" r:id="rId38" imgW="171412" imgH="247529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3275" y="5559425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5" name="Object 39"/>
          <p:cNvGraphicFramePr>
            <a:graphicFrameLocks noChangeAspect="1"/>
          </p:cNvGraphicFramePr>
          <p:nvPr/>
        </p:nvGraphicFramePr>
        <p:xfrm>
          <a:off x="5157788" y="5938838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6" name="Equation" r:id="rId40" imgW="228640" imgH="247529" progId="Equation.3">
                  <p:embed/>
                </p:oleObj>
              </mc:Choice>
              <mc:Fallback>
                <p:oleObj name="Equation" r:id="rId40" imgW="228640" imgH="24752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88" y="5938838"/>
                        <a:ext cx="280987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6" name="Object 40"/>
          <p:cNvGraphicFramePr>
            <a:graphicFrameLocks noChangeAspect="1"/>
          </p:cNvGraphicFramePr>
          <p:nvPr/>
        </p:nvGraphicFramePr>
        <p:xfrm>
          <a:off x="4219575" y="5241925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7" name="Equation" r:id="rId42" imgW="171412" imgH="180855" progId="Equation.3">
                  <p:embed/>
                </p:oleObj>
              </mc:Choice>
              <mc:Fallback>
                <p:oleObj name="Equation" r:id="rId42" imgW="171412" imgH="18085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5241925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57" name="Line 41"/>
          <p:cNvSpPr>
            <a:spLocks noChangeShapeType="1"/>
          </p:cNvSpPr>
          <p:nvPr/>
        </p:nvSpPr>
        <p:spPr bwMode="auto">
          <a:xfrm flipV="1">
            <a:off x="5286375" y="5465763"/>
            <a:ext cx="304800" cy="3810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7258" name="Object 42"/>
          <p:cNvGraphicFramePr>
            <a:graphicFrameLocks noChangeAspect="1"/>
          </p:cNvGraphicFramePr>
          <p:nvPr/>
        </p:nvGraphicFramePr>
        <p:xfrm>
          <a:off x="5634038" y="5080000"/>
          <a:ext cx="3921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8" name="Equation" r:id="rId44" imgW="342825" imgH="266694" progId="Equation.3">
                  <p:embed/>
                </p:oleObj>
              </mc:Choice>
              <mc:Fallback>
                <p:oleObj name="Equation" r:id="rId44" imgW="342825" imgH="26669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5080000"/>
                        <a:ext cx="3921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59" name="Object 43"/>
          <p:cNvGraphicFramePr>
            <a:graphicFrameLocks noChangeAspect="1"/>
          </p:cNvGraphicFramePr>
          <p:nvPr/>
        </p:nvGraphicFramePr>
        <p:xfrm>
          <a:off x="4932363" y="5373688"/>
          <a:ext cx="404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19" name="公式" r:id="rId46" imgW="361991" imgH="266694" progId="Equation.3">
                  <p:embed/>
                </p:oleObj>
              </mc:Choice>
              <mc:Fallback>
                <p:oleObj name="公式" r:id="rId46" imgW="361991" imgH="266694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373688"/>
                        <a:ext cx="404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60" name="Object 44"/>
          <p:cNvGraphicFramePr>
            <a:graphicFrameLocks noChangeAspect="1"/>
          </p:cNvGraphicFramePr>
          <p:nvPr/>
        </p:nvGraphicFramePr>
        <p:xfrm>
          <a:off x="971550" y="5157788"/>
          <a:ext cx="16922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0" name="公式" r:id="rId48" imgW="742877" imgH="171408" progId="Equation.3">
                  <p:embed/>
                </p:oleObj>
              </mc:Choice>
              <mc:Fallback>
                <p:oleObj name="公式" r:id="rId48" imgW="742877" imgH="171408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57788"/>
                        <a:ext cx="16922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1" name="Rectangle 45"/>
          <p:cNvSpPr>
            <a:spLocks noChangeArrowheads="1"/>
          </p:cNvSpPr>
          <p:nvPr/>
        </p:nvSpPr>
        <p:spPr bwMode="auto">
          <a:xfrm>
            <a:off x="3792538" y="3033713"/>
            <a:ext cx="2003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CC99"/>
                </a:solidFill>
                <a:ea typeface="仿宋_GB2312" pitchFamily="49" charset="-122"/>
              </a:rPr>
              <a:t>的方向相同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443663" y="4248150"/>
            <a:ext cx="2209800" cy="1557338"/>
            <a:chOff x="3923" y="2540"/>
            <a:chExt cx="1392" cy="981"/>
          </a:xfrm>
        </p:grpSpPr>
        <p:sp>
          <p:nvSpPr>
            <p:cNvPr id="89134" name="Oval 47"/>
            <p:cNvSpPr>
              <a:spLocks noChangeArrowheads="1"/>
            </p:cNvSpPr>
            <p:nvPr/>
          </p:nvSpPr>
          <p:spPr bwMode="auto">
            <a:xfrm>
              <a:off x="3923" y="2715"/>
              <a:ext cx="1296" cy="672"/>
            </a:xfrm>
            <a:prstGeom prst="ellips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89135" name="Line 48"/>
            <p:cNvSpPr>
              <a:spLocks noChangeShapeType="1"/>
            </p:cNvSpPr>
            <p:nvPr/>
          </p:nvSpPr>
          <p:spPr bwMode="auto">
            <a:xfrm flipV="1">
              <a:off x="4595" y="2544"/>
              <a:ext cx="0" cy="5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6" name="Object 49"/>
            <p:cNvGraphicFramePr>
              <a:graphicFrameLocks noChangeAspect="1"/>
            </p:cNvGraphicFramePr>
            <p:nvPr/>
          </p:nvGraphicFramePr>
          <p:xfrm>
            <a:off x="4322" y="2540"/>
            <a:ext cx="17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21" name="公式" r:id="rId50" imgW="228640" imgH="285860" progId="Equation.3">
                    <p:embed/>
                  </p:oleObj>
                </mc:Choice>
                <mc:Fallback>
                  <p:oleObj name="公式" r:id="rId50" imgW="228640" imgH="28586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540"/>
                          <a:ext cx="17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37" name="Line 50"/>
            <p:cNvSpPr>
              <a:spLocks noChangeShapeType="1"/>
            </p:cNvSpPr>
            <p:nvPr/>
          </p:nvSpPr>
          <p:spPr bwMode="auto">
            <a:xfrm>
              <a:off x="4595" y="3051"/>
              <a:ext cx="528" cy="192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9138" name="Object 51"/>
            <p:cNvGraphicFramePr>
              <a:graphicFrameLocks noChangeAspect="1"/>
            </p:cNvGraphicFramePr>
            <p:nvPr/>
          </p:nvGraphicFramePr>
          <p:xfrm>
            <a:off x="4763" y="2909"/>
            <a:ext cx="12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22" name="Equation" r:id="rId52" imgW="142799" imgH="171408" progId="Equation.3">
                    <p:embed/>
                  </p:oleObj>
                </mc:Choice>
                <mc:Fallback>
                  <p:oleObj name="Equation" r:id="rId52" imgW="142799" imgH="171408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909"/>
                          <a:ext cx="12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39" name="Object 52"/>
            <p:cNvGraphicFramePr>
              <a:graphicFrameLocks noChangeAspect="1"/>
            </p:cNvGraphicFramePr>
            <p:nvPr/>
          </p:nvGraphicFramePr>
          <p:xfrm>
            <a:off x="4413" y="3006"/>
            <a:ext cx="134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23" name="Equation" r:id="rId54" imgW="171412" imgH="180855" progId="Equation.3">
                    <p:embed/>
                  </p:oleObj>
                </mc:Choice>
                <mc:Fallback>
                  <p:oleObj name="Equation" r:id="rId54" imgW="171412" imgH="180855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3006"/>
                          <a:ext cx="134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40" name="Object 53"/>
            <p:cNvGraphicFramePr>
              <a:graphicFrameLocks noChangeAspect="1"/>
            </p:cNvGraphicFramePr>
            <p:nvPr/>
          </p:nvGraphicFramePr>
          <p:xfrm>
            <a:off x="5138" y="3204"/>
            <a:ext cx="17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624" name="Equation" r:id="rId56" imgW="228640" imgH="247529" progId="Equation.3">
                    <p:embed/>
                  </p:oleObj>
                </mc:Choice>
                <mc:Fallback>
                  <p:oleObj name="Equation" r:id="rId56" imgW="228640" imgH="247529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8" y="3204"/>
                          <a:ext cx="17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41" name="Freeform 54"/>
            <p:cNvSpPr>
              <a:spLocks/>
            </p:cNvSpPr>
            <p:nvPr/>
          </p:nvSpPr>
          <p:spPr bwMode="auto">
            <a:xfrm>
              <a:off x="4195" y="3461"/>
              <a:ext cx="718" cy="60"/>
            </a:xfrm>
            <a:custGeom>
              <a:avLst/>
              <a:gdLst>
                <a:gd name="T0" fmla="*/ 36 w 718"/>
                <a:gd name="T1" fmla="*/ 2 h 94"/>
                <a:gd name="T2" fmla="*/ 93 w 718"/>
                <a:gd name="T3" fmla="*/ 4 h 94"/>
                <a:gd name="T4" fmla="*/ 282 w 718"/>
                <a:gd name="T5" fmla="*/ 8 h 94"/>
                <a:gd name="T6" fmla="*/ 570 w 718"/>
                <a:gd name="T7" fmla="*/ 7 h 94"/>
                <a:gd name="T8" fmla="*/ 677 w 718"/>
                <a:gd name="T9" fmla="*/ 3 h 94"/>
                <a:gd name="T10" fmla="*/ 718 w 718"/>
                <a:gd name="T11" fmla="*/ 0 h 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8"/>
                <a:gd name="T19" fmla="*/ 0 h 94"/>
                <a:gd name="T20" fmla="*/ 718 w 718"/>
                <a:gd name="T21" fmla="*/ 94 h 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8" h="94">
                  <a:moveTo>
                    <a:pt x="36" y="16"/>
                  </a:moveTo>
                  <a:cubicBezTo>
                    <a:pt x="143" y="46"/>
                    <a:pt x="0" y="3"/>
                    <a:pt x="93" y="41"/>
                  </a:cubicBezTo>
                  <a:cubicBezTo>
                    <a:pt x="151" y="65"/>
                    <a:pt x="221" y="72"/>
                    <a:pt x="282" y="82"/>
                  </a:cubicBezTo>
                  <a:cubicBezTo>
                    <a:pt x="490" y="75"/>
                    <a:pt x="462" y="94"/>
                    <a:pt x="570" y="66"/>
                  </a:cubicBezTo>
                  <a:cubicBezTo>
                    <a:pt x="607" y="56"/>
                    <a:pt x="647" y="50"/>
                    <a:pt x="677" y="25"/>
                  </a:cubicBezTo>
                  <a:cubicBezTo>
                    <a:pt x="689" y="15"/>
                    <a:pt x="718" y="0"/>
                    <a:pt x="718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7271" name="Object 55"/>
          <p:cNvGraphicFramePr>
            <a:graphicFrameLocks noChangeAspect="1"/>
          </p:cNvGraphicFramePr>
          <p:nvPr/>
        </p:nvGraphicFramePr>
        <p:xfrm>
          <a:off x="539750" y="5805488"/>
          <a:ext cx="33575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5" name="公式" r:id="rId58" imgW="1514368" imgH="342816" progId="Equation.3">
                  <p:embed/>
                </p:oleObj>
              </mc:Choice>
              <mc:Fallback>
                <p:oleObj name="公式" r:id="rId58" imgW="1514368" imgH="34281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805488"/>
                        <a:ext cx="33575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50" name="Object 58"/>
          <p:cNvGraphicFramePr>
            <a:graphicFrameLocks noChangeAspect="1"/>
          </p:cNvGraphicFramePr>
          <p:nvPr/>
        </p:nvGraphicFramePr>
        <p:xfrm>
          <a:off x="395288" y="1773238"/>
          <a:ext cx="60483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6" name="Equation" r:id="rId60" imgW="2562279" imgH="390594" progId="Equation.DSMT4">
                  <p:embed/>
                </p:oleObj>
              </mc:Choice>
              <mc:Fallback>
                <p:oleObj name="Equation" r:id="rId60" imgW="2562279" imgH="390594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73238"/>
                        <a:ext cx="60483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168116"/>
              </p:ext>
            </p:extLst>
          </p:nvPr>
        </p:nvGraphicFramePr>
        <p:xfrm>
          <a:off x="7269480" y="249237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7" name="Equation" r:id="rId62" imgW="391709" imgH="474137" progId="Equation.DSMT4">
                  <p:embed/>
                </p:oleObj>
              </mc:Choice>
              <mc:Fallback>
                <p:oleObj name="Equation" r:id="rId62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269480" y="249237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40661"/>
              </p:ext>
            </p:extLst>
          </p:nvPr>
        </p:nvGraphicFramePr>
        <p:xfrm>
          <a:off x="7380287" y="2062956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8" name="Equation" r:id="rId64" imgW="391709" imgH="474137" progId="Equation.DSMT4">
                  <p:embed/>
                </p:oleObj>
              </mc:Choice>
              <mc:Fallback>
                <p:oleObj name="Equation" r:id="rId64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380287" y="2062956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02060"/>
              </p:ext>
            </p:extLst>
          </p:nvPr>
        </p:nvGraphicFramePr>
        <p:xfrm>
          <a:off x="7513637" y="4089401"/>
          <a:ext cx="3921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29" name="Equation" r:id="rId66" imgW="391709" imgH="474137" progId="Equation.DSMT4">
                  <p:embed/>
                </p:oleObj>
              </mc:Choice>
              <mc:Fallback>
                <p:oleObj name="Equation" r:id="rId66" imgW="391709" imgH="474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513637" y="4089401"/>
                        <a:ext cx="392113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4069398" y="6324600"/>
            <a:ext cx="34617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00CC99"/>
                </a:solidFill>
                <a:ea typeface="仿宋_GB2312" pitchFamily="49" charset="-122"/>
              </a:rPr>
              <a:t>矢量的点乘和叉乘</a:t>
            </a:r>
            <a:endParaRPr lang="zh-CN" altLang="en-US" dirty="0">
              <a:solidFill>
                <a:srgbClr val="00CC99"/>
              </a:solidFill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7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3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nimBg="1"/>
      <p:bldP spid="137221" grpId="0" animBg="1"/>
      <p:bldP spid="137222" grpId="0" animBg="1"/>
      <p:bldP spid="137224" grpId="0" animBg="1"/>
      <p:bldP spid="137228" grpId="0" animBg="1"/>
      <p:bldP spid="137229" grpId="0" animBg="1"/>
      <p:bldP spid="137230" grpId="0" animBg="1"/>
      <p:bldP spid="137232" grpId="0" animBg="1"/>
      <p:bldP spid="137236" grpId="0" animBg="1"/>
      <p:bldP spid="137238" grpId="0" animBg="1"/>
      <p:bldP spid="137240" grpId="0" autoUpdateAnimBg="0"/>
      <p:bldP spid="137241" grpId="0" autoUpdateAnimBg="0"/>
      <p:bldP spid="137246" grpId="0" autoUpdateAnimBg="0"/>
      <p:bldP spid="137247" grpId="0" animBg="1"/>
      <p:bldP spid="137248" grpId="0" animBg="1"/>
      <p:bldP spid="137249" grpId="0" animBg="1"/>
      <p:bldP spid="137250" grpId="0" animBg="1"/>
      <p:bldP spid="137252" grpId="0" animBg="1"/>
      <p:bldP spid="137257" grpId="0" animBg="1"/>
      <p:bldP spid="137261" grpId="0" build="p" autoUpdateAnimBg="0"/>
      <p:bldP spid="5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419141"/>
              </p:ext>
            </p:extLst>
          </p:nvPr>
        </p:nvGraphicFramePr>
        <p:xfrm>
          <a:off x="1489393" y="996950"/>
          <a:ext cx="334327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2" name="公式" r:id="rId3" imgW="1514368" imgH="342816" progId="Equation.3">
                  <p:embed/>
                </p:oleObj>
              </mc:Choice>
              <mc:Fallback>
                <p:oleObj name="公式" r:id="rId3" imgW="1514368" imgH="34281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393" y="996950"/>
                        <a:ext cx="3343275" cy="842963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941164"/>
              </p:ext>
            </p:extLst>
          </p:nvPr>
        </p:nvGraphicFramePr>
        <p:xfrm>
          <a:off x="1747838" y="2283569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3" name="公式" r:id="rId5" imgW="1047641" imgH="190573" progId="Equation.3">
                  <p:embed/>
                </p:oleObj>
              </mc:Choice>
              <mc:Fallback>
                <p:oleObj name="公式" r:id="rId5" imgW="1047641" imgH="190573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2283569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894521"/>
              </p:ext>
            </p:extLst>
          </p:nvPr>
        </p:nvGraphicFramePr>
        <p:xfrm>
          <a:off x="5148263" y="2201019"/>
          <a:ext cx="7651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4" name="公式" r:id="rId7" imgW="723981" imgH="257247" progId="Equation.3">
                  <p:embed/>
                </p:oleObj>
              </mc:Choice>
              <mc:Fallback>
                <p:oleObj name="公式" r:id="rId7" imgW="723981" imgH="2572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201019"/>
                        <a:ext cx="7651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609600" y="40481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rgbClr val="00FFFF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速度与角速度的矢量关系式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757238" y="2131169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大小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4067175" y="2131169"/>
            <a:ext cx="106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ea typeface="仿宋_GB2312" pitchFamily="49" charset="-122"/>
              </a:rPr>
              <a:t>方向</a:t>
            </a:r>
            <a:r>
              <a:rPr lang="en-US" altLang="zh-CN">
                <a:solidFill>
                  <a:srgbClr val="66FFFF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138248" name="Rectangle 8"/>
          <p:cNvSpPr>
            <a:spLocks noChangeArrowheads="1"/>
          </p:cNvSpPr>
          <p:nvPr/>
        </p:nvSpPr>
        <p:spPr bwMode="auto">
          <a:xfrm>
            <a:off x="6059488" y="2131169"/>
            <a:ext cx="259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(</a:t>
            </a:r>
            <a:r>
              <a:rPr lang="zh-CN" altLang="en-US">
                <a:solidFill>
                  <a:schemeClr val="accent1"/>
                </a:solidFill>
                <a:ea typeface="仿宋_GB2312" pitchFamily="49" charset="-122"/>
              </a:rPr>
              <a:t>由右手法则确定</a:t>
            </a:r>
            <a:r>
              <a:rPr lang="en-US" altLang="zh-CN">
                <a:solidFill>
                  <a:srgbClr val="FFFFFF"/>
                </a:solidFill>
                <a:ea typeface="仿宋_GB2312" pitchFamily="49" charset="-122"/>
              </a:rPr>
              <a:t>) </a:t>
            </a: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934545"/>
              </p:ext>
            </p:extLst>
          </p:nvPr>
        </p:nvGraphicFramePr>
        <p:xfrm>
          <a:off x="822325" y="3287985"/>
          <a:ext cx="4968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5" name="公式" r:id="rId9" imgW="4933979" imgH="800083" progId="Equation.3">
                  <p:embed/>
                </p:oleObj>
              </mc:Choice>
              <mc:Fallback>
                <p:oleObj name="公式" r:id="rId9" imgW="4933979" imgH="8000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3287985"/>
                        <a:ext cx="4968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320937"/>
              </p:ext>
            </p:extLst>
          </p:nvPr>
        </p:nvGraphicFramePr>
        <p:xfrm>
          <a:off x="2014538" y="4357960"/>
          <a:ext cx="15652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6" name="公式" r:id="rId11" imgW="1514368" imgH="419207" progId="Equation.3">
                  <p:embed/>
                </p:oleObj>
              </mc:Choice>
              <mc:Fallback>
                <p:oleObj name="公式" r:id="rId11" imgW="1514368" imgH="41920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4357960"/>
                        <a:ext cx="15652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202729"/>
              </p:ext>
            </p:extLst>
          </p:nvPr>
        </p:nvGraphicFramePr>
        <p:xfrm>
          <a:off x="2108721" y="5212035"/>
          <a:ext cx="1527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7" name="Equation" r:id="rId13" imgW="1476307" imgH="400042" progId="Equation.DSMT4">
                  <p:embed/>
                </p:oleObj>
              </mc:Choice>
              <mc:Fallback>
                <p:oleObj name="Equation" r:id="rId13" imgW="1476307" imgH="40004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721" y="5212035"/>
                        <a:ext cx="15271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711133"/>
              </p:ext>
            </p:extLst>
          </p:nvPr>
        </p:nvGraphicFramePr>
        <p:xfrm>
          <a:off x="4586288" y="4394473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8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394473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163036"/>
              </p:ext>
            </p:extLst>
          </p:nvPr>
        </p:nvGraphicFramePr>
        <p:xfrm>
          <a:off x="2012950" y="5888310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99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888310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5360988" y="5026298"/>
            <a:ext cx="2895600" cy="14478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V="1">
            <a:off x="6732588" y="4394473"/>
            <a:ext cx="0" cy="1331912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6732588" y="5712098"/>
            <a:ext cx="1066800" cy="49212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7875588" y="5712098"/>
            <a:ext cx="914400" cy="53340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8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837018"/>
              </p:ext>
            </p:extLst>
          </p:nvPr>
        </p:nvGraphicFramePr>
        <p:xfrm>
          <a:off x="6884988" y="5918473"/>
          <a:ext cx="2190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0" name="Equation" r:id="rId19" imgW="171412" imgH="247529" progId="Equation.3">
                  <p:embed/>
                </p:oleObj>
              </mc:Choice>
              <mc:Fallback>
                <p:oleObj name="Equation" r:id="rId19" imgW="171412" imgH="24752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4988" y="5918473"/>
                        <a:ext cx="2190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450017"/>
              </p:ext>
            </p:extLst>
          </p:nvPr>
        </p:nvGraphicFramePr>
        <p:xfrm>
          <a:off x="7670800" y="6375673"/>
          <a:ext cx="280988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1" name="Equation" r:id="rId21" imgW="228640" imgH="247529" progId="Equation.3">
                  <p:embed/>
                </p:oleObj>
              </mc:Choice>
              <mc:Fallback>
                <p:oleObj name="Equation" r:id="rId21" imgW="228640" imgH="24752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0800" y="6375673"/>
                        <a:ext cx="280988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499485"/>
              </p:ext>
            </p:extLst>
          </p:nvPr>
        </p:nvGraphicFramePr>
        <p:xfrm>
          <a:off x="8421688" y="6001023"/>
          <a:ext cx="23018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2" name="Equation" r:id="rId23" imgW="180860" imgH="257247" progId="Equation.3">
                  <p:embed/>
                </p:oleObj>
              </mc:Choice>
              <mc:Fallback>
                <p:oleObj name="Equation" r:id="rId23" imgW="180860" imgH="25724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688" y="6001023"/>
                        <a:ext cx="23018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711026"/>
              </p:ext>
            </p:extLst>
          </p:nvPr>
        </p:nvGraphicFramePr>
        <p:xfrm>
          <a:off x="6389688" y="558192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3" name="Equation" r:id="rId25" imgW="171412" imgH="180855" progId="Equation.3">
                  <p:embed/>
                </p:oleObj>
              </mc:Choice>
              <mc:Fallback>
                <p:oleObj name="Equation" r:id="rId25" imgW="171412" imgH="18085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558192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12801"/>
              </p:ext>
            </p:extLst>
          </p:nvPr>
        </p:nvGraphicFramePr>
        <p:xfrm>
          <a:off x="8343900" y="5229498"/>
          <a:ext cx="341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4" name="Equation" r:id="rId27" imgW="295315" imgH="371429" progId="Equation.3">
                  <p:embed/>
                </p:oleObj>
              </mc:Choice>
              <mc:Fallback>
                <p:oleObj name="Equation" r:id="rId27" imgW="295315" imgH="37142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5229498"/>
                        <a:ext cx="341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451730"/>
              </p:ext>
            </p:extLst>
          </p:nvPr>
        </p:nvGraphicFramePr>
        <p:xfrm>
          <a:off x="6275388" y="4394473"/>
          <a:ext cx="2413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5" name="Equation" r:id="rId29" imgW="190578" imgH="295307" progId="Equation.3">
                  <p:embed/>
                </p:oleObj>
              </mc:Choice>
              <mc:Fallback>
                <p:oleObj name="Equation" r:id="rId29" imgW="190578" imgH="295307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394473"/>
                        <a:ext cx="2413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237799"/>
              </p:ext>
            </p:extLst>
          </p:nvPr>
        </p:nvGraphicFramePr>
        <p:xfrm>
          <a:off x="6961188" y="4318273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6" name="Equation" r:id="rId31" imgW="247536" imgH="409489" progId="Equation.3">
                  <p:embed/>
                </p:oleObj>
              </mc:Choice>
              <mc:Fallback>
                <p:oleObj name="Equation" r:id="rId31" imgW="247536" imgH="40948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4318273"/>
                        <a:ext cx="29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609600" y="270892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00FFFF"/>
                </a:solidFill>
                <a:ea typeface="仿宋_GB2312" pitchFamily="49" charset="-122"/>
              </a:rPr>
              <a:t>加速度与角加速度的矢量关系式</a:t>
            </a: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719138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第一项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3657600" y="436431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762000" y="517234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第二项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1060450" y="588831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ea typeface="仿宋_GB2312" pitchFamily="49" charset="-122"/>
              </a:rPr>
              <a:t>大小</a:t>
            </a:r>
            <a:endParaRPr lang="zh-CN" altLang="en-US" sz="1200">
              <a:solidFill>
                <a:srgbClr val="FFFFFF"/>
              </a:solidFill>
              <a:ea typeface="仿宋_GB2312" pitchFamily="49" charset="-122"/>
            </a:endParaRPr>
          </a:p>
        </p:txBody>
      </p:sp>
      <p:sp>
        <p:nvSpPr>
          <p:cNvPr id="138270" name="Oval 30"/>
          <p:cNvSpPr>
            <a:spLocks noChangeArrowheads="1"/>
          </p:cNvSpPr>
          <p:nvPr/>
        </p:nvSpPr>
        <p:spPr bwMode="auto">
          <a:xfrm>
            <a:off x="7723188" y="6169298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8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118545"/>
              </p:ext>
            </p:extLst>
          </p:nvPr>
        </p:nvGraphicFramePr>
        <p:xfrm>
          <a:off x="5835650" y="3526110"/>
          <a:ext cx="2012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07" name="Equation" r:id="rId33" imgW="1962200" imgH="304755" progId="Equation.3">
                  <p:embed/>
                </p:oleObj>
              </mc:Choice>
              <mc:Fallback>
                <p:oleObj name="Equation" r:id="rId33" imgW="1962200" imgH="304755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3526110"/>
                        <a:ext cx="2012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5395119" y="16669"/>
            <a:ext cx="3132138" cy="2160587"/>
            <a:chOff x="3305175" y="4071938"/>
            <a:chExt cx="3132138" cy="2160587"/>
          </a:xfrm>
        </p:grpSpPr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4524375" y="5313363"/>
              <a:ext cx="1143000" cy="152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05175" y="4703763"/>
              <a:ext cx="2362200" cy="129540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V="1">
              <a:off x="4524375" y="4319588"/>
              <a:ext cx="0" cy="10398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524375" y="5313363"/>
              <a:ext cx="762000" cy="533400"/>
            </a:xfrm>
            <a:prstGeom prst="line">
              <a:avLst/>
            </a:prstGeom>
            <a:noFill/>
            <a:ln w="25400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4952356"/>
                </p:ext>
              </p:extLst>
            </p:nvPr>
          </p:nvGraphicFramePr>
          <p:xfrm>
            <a:off x="4554538" y="4071938"/>
            <a:ext cx="3587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8" name="公式" r:id="rId35" imgW="95289" imgH="171408" progId="Equation.3">
                    <p:embed/>
                  </p:oleObj>
                </mc:Choice>
                <mc:Fallback>
                  <p:oleObj name="公式" r:id="rId35" imgW="95289" imgH="1714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4538" y="4071938"/>
                          <a:ext cx="358775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5286375" y="5313363"/>
              <a:ext cx="990600" cy="533400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935020"/>
                </p:ext>
              </p:extLst>
            </p:nvPr>
          </p:nvGraphicFramePr>
          <p:xfrm>
            <a:off x="6210300" y="5440363"/>
            <a:ext cx="227013" cy="303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09" name="Equation" r:id="rId37" imgW="180860" imgH="257247" progId="Equation.3">
                    <p:embed/>
                  </p:oleObj>
                </mc:Choice>
                <mc:Fallback>
                  <p:oleObj name="Equation" r:id="rId37" imgW="180860" imgH="2572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0300" y="5440363"/>
                          <a:ext cx="227013" cy="303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832104"/>
                </p:ext>
              </p:extLst>
            </p:nvPr>
          </p:nvGraphicFramePr>
          <p:xfrm>
            <a:off x="4613275" y="5559425"/>
            <a:ext cx="2159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0" name="Equation" r:id="rId39" imgW="171412" imgH="247529" progId="Equation.3">
                    <p:embed/>
                  </p:oleObj>
                </mc:Choice>
                <mc:Fallback>
                  <p:oleObj name="Equation" r:id="rId39" imgW="171412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3275" y="5559425"/>
                          <a:ext cx="2159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06987724"/>
                </p:ext>
              </p:extLst>
            </p:nvPr>
          </p:nvGraphicFramePr>
          <p:xfrm>
            <a:off x="5157788" y="5938838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1" name="Equation" r:id="rId41" imgW="228640" imgH="247529" progId="Equation.3">
                    <p:embed/>
                  </p:oleObj>
                </mc:Choice>
                <mc:Fallback>
                  <p:oleObj name="Equation" r:id="rId41" imgW="228640" imgH="247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788" y="5938838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2746629"/>
                </p:ext>
              </p:extLst>
            </p:nvPr>
          </p:nvGraphicFramePr>
          <p:xfrm>
            <a:off x="4219575" y="5241925"/>
            <a:ext cx="215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2" name="Equation" r:id="rId43" imgW="171412" imgH="180855" progId="Equation.3">
                    <p:embed/>
                  </p:oleObj>
                </mc:Choice>
                <mc:Fallback>
                  <p:oleObj name="Equation" r:id="rId43" imgW="171412" imgH="18085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575" y="5241925"/>
                          <a:ext cx="2159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Line 41"/>
            <p:cNvSpPr>
              <a:spLocks noChangeShapeType="1"/>
            </p:cNvSpPr>
            <p:nvPr/>
          </p:nvSpPr>
          <p:spPr bwMode="auto">
            <a:xfrm flipV="1">
              <a:off x="5286375" y="5465763"/>
              <a:ext cx="304800" cy="38100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8397546"/>
                </p:ext>
              </p:extLst>
            </p:nvPr>
          </p:nvGraphicFramePr>
          <p:xfrm>
            <a:off x="5634038" y="5080000"/>
            <a:ext cx="3921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3" name="Equation" r:id="rId45" imgW="342825" imgH="266694" progId="Equation.3">
                    <p:embed/>
                  </p:oleObj>
                </mc:Choice>
                <mc:Fallback>
                  <p:oleObj name="Equation" r:id="rId45" imgW="342825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4038" y="5080000"/>
                          <a:ext cx="392112" cy="315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3155705"/>
                </p:ext>
              </p:extLst>
            </p:nvPr>
          </p:nvGraphicFramePr>
          <p:xfrm>
            <a:off x="4932363" y="5373688"/>
            <a:ext cx="4048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514" name="公式" r:id="rId47" imgW="361991" imgH="266694" progId="Equation.3">
                    <p:embed/>
                  </p:oleObj>
                </mc:Choice>
                <mc:Fallback>
                  <p:oleObj name="公式" r:id="rId47" imgW="361991" imgH="26669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2363" y="5373688"/>
                          <a:ext cx="404812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38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300"/>
                                        <p:tgtEl>
                                          <p:spTgt spid="13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utoUpdateAnimBg="0"/>
      <p:bldP spid="138247" grpId="0" autoUpdateAnimBg="0"/>
      <p:bldP spid="138248" grpId="0" autoUpdateAnimBg="0"/>
      <p:bldP spid="138254" grpId="0" animBg="1"/>
      <p:bldP spid="138255" grpId="0" animBg="1"/>
      <p:bldP spid="138256" grpId="0" animBg="1"/>
      <p:bldP spid="138257" grpId="0" animBg="1"/>
      <p:bldP spid="138265" grpId="0" autoUpdateAnimBg="0"/>
      <p:bldP spid="138266" grpId="0" autoUpdateAnimBg="0"/>
      <p:bldP spid="138267" grpId="0" autoUpdateAnimBg="0"/>
      <p:bldP spid="138268" grpId="0" autoUpdateAnimBg="0"/>
      <p:bldP spid="138269" grpId="0" autoUpdateAnimBg="0"/>
      <p:bldP spid="1382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707905" y="188640"/>
            <a:ext cx="1368152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小结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15"/>
          <p:cNvSpPr txBox="1">
            <a:spLocks noChangeArrowheads="1"/>
          </p:cNvSpPr>
          <p:nvPr/>
        </p:nvSpPr>
        <p:spPr bwMode="auto">
          <a:xfrm>
            <a:off x="509953" y="908720"/>
            <a:ext cx="3887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对于圆周运动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graphicFrame>
        <p:nvGraphicFramePr>
          <p:cNvPr id="4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474948"/>
              </p:ext>
            </p:extLst>
          </p:nvPr>
        </p:nvGraphicFramePr>
        <p:xfrm>
          <a:off x="2735288" y="969045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99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88" y="969045"/>
                        <a:ext cx="1184275" cy="392112"/>
                      </a:xfrm>
                      <a:prstGeom prst="rect">
                        <a:avLst/>
                      </a:prstGeom>
                      <a:solidFill>
                        <a:srgbClr val="B2B2B2">
                          <a:alpha val="30196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3"/>
          <p:cNvSpPr>
            <a:spLocks noChangeArrowheads="1"/>
          </p:cNvSpPr>
          <p:nvPr/>
        </p:nvSpPr>
        <p:spPr bwMode="auto">
          <a:xfrm>
            <a:off x="4032276" y="969045"/>
            <a:ext cx="2087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— </a:t>
            </a:r>
            <a:r>
              <a:rPr lang="zh-CN" altLang="en-US" sz="2000">
                <a:solidFill>
                  <a:srgbClr val="66FF33"/>
                </a:solidFill>
                <a:ea typeface="楷体_GB2312" pitchFamily="49" charset="-122"/>
                <a:cs typeface="Times New Roman" panose="02020603050405020304" pitchFamily="18" charset="0"/>
              </a:rPr>
              <a:t>运动方程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1259707" y="1472963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ea typeface="仿宋_GB2312" pitchFamily="49" charset="-122"/>
              </a:rPr>
              <a:t>角位移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</a:rPr>
              <a:t> </a:t>
            </a:r>
          </a:p>
        </p:txBody>
      </p:sp>
      <p:graphicFrame>
        <p:nvGraphicFramePr>
          <p:cNvPr id="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27573"/>
              </p:ext>
            </p:extLst>
          </p:nvPr>
        </p:nvGraphicFramePr>
        <p:xfrm>
          <a:off x="2555107" y="1487251"/>
          <a:ext cx="25701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0" name="公式" r:id="rId5" imgW="1238219" imgH="152512" progId="Equation.3">
                  <p:embed/>
                </p:oleObj>
              </mc:Choice>
              <mc:Fallback>
                <p:oleObj name="公式" r:id="rId5" imgW="1238219" imgH="1525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107" y="1487251"/>
                        <a:ext cx="25701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5076057" y="1490426"/>
            <a:ext cx="2592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逆时针</a:t>
            </a:r>
            <a:r>
              <a:rPr lang="zh-CN" altLang="en-US" sz="2000" i="1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lang="zh-CN" altLang="en-US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为正</a:t>
            </a:r>
            <a:r>
              <a:rPr lang="en-US" altLang="zh-CN" sz="2000" dirty="0">
                <a:solidFill>
                  <a:srgbClr val="FFFF00"/>
                </a:solidFill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529799"/>
              </p:ext>
            </p:extLst>
          </p:nvPr>
        </p:nvGraphicFramePr>
        <p:xfrm>
          <a:off x="1723328" y="2065155"/>
          <a:ext cx="1295400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1" name="Equation" r:id="rId7" imgW="507960" imgH="393480" progId="Equation.DSMT4">
                  <p:embed/>
                </p:oleObj>
              </mc:Choice>
              <mc:Fallback>
                <p:oleObj name="Equation" r:id="rId7" imgW="507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3328" y="2065155"/>
                        <a:ext cx="1295400" cy="100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8"/>
          <p:cNvSpPr>
            <a:spLocks noChangeShapeType="1"/>
          </p:cNvSpPr>
          <p:nvPr/>
        </p:nvSpPr>
        <p:spPr bwMode="auto">
          <a:xfrm>
            <a:off x="4397741" y="2046990"/>
            <a:ext cx="0" cy="4716000"/>
          </a:xfrm>
          <a:prstGeom prst="line">
            <a:avLst/>
          </a:prstGeom>
          <a:noFill/>
          <a:ln w="381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300487"/>
              </p:ext>
            </p:extLst>
          </p:nvPr>
        </p:nvGraphicFramePr>
        <p:xfrm>
          <a:off x="5100862" y="3017622"/>
          <a:ext cx="2954715" cy="1095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2" name="Equation" r:id="rId9" imgW="1130040" imgH="419040" progId="Equation.DSMT4">
                  <p:embed/>
                </p:oleObj>
              </mc:Choice>
              <mc:Fallback>
                <p:oleObj name="Equation" r:id="rId9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00862" y="3017622"/>
                        <a:ext cx="2954715" cy="1095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5759"/>
              </p:ext>
            </p:extLst>
          </p:nvPr>
        </p:nvGraphicFramePr>
        <p:xfrm>
          <a:off x="1732156" y="3017622"/>
          <a:ext cx="2297743" cy="1053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3" name="Equation" r:id="rId11" imgW="914400" imgH="419040" progId="Equation.DSMT4">
                  <p:embed/>
                </p:oleObj>
              </mc:Choice>
              <mc:Fallback>
                <p:oleObj name="Equation" r:id="rId11" imgW="914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32156" y="3017622"/>
                        <a:ext cx="2297743" cy="1053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022116"/>
              </p:ext>
            </p:extLst>
          </p:nvPr>
        </p:nvGraphicFramePr>
        <p:xfrm>
          <a:off x="1824134" y="4287973"/>
          <a:ext cx="1093787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4" name="Equation" r:id="rId13" imgW="1094122" imgH="239409" progId="Equation.DSMT4">
                  <p:embed/>
                </p:oleObj>
              </mc:Choice>
              <mc:Fallback>
                <p:oleObj name="Equation" r:id="rId13" imgW="1094122" imgH="23940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4134" y="4287973"/>
                        <a:ext cx="1093787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452"/>
              </p:ext>
            </p:extLst>
          </p:nvPr>
        </p:nvGraphicFramePr>
        <p:xfrm>
          <a:off x="1732156" y="4906430"/>
          <a:ext cx="11985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5" name="公式" r:id="rId15" imgW="1162095" imgH="380876" progId="Equation.3">
                  <p:embed/>
                </p:oleObj>
              </mc:Choice>
              <mc:Fallback>
                <p:oleObj name="公式" r:id="rId15" imgW="1162095" imgH="3808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6" y="4906430"/>
                        <a:ext cx="11985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157735"/>
              </p:ext>
            </p:extLst>
          </p:nvPr>
        </p:nvGraphicFramePr>
        <p:xfrm>
          <a:off x="1708175" y="5472499"/>
          <a:ext cx="2054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6" name="公式" r:id="rId17" imgW="2009710" imgH="438102" progId="Equation.3">
                  <p:embed/>
                </p:oleObj>
              </mc:Choice>
              <mc:Fallback>
                <p:oleObj name="公式" r:id="rId17" imgW="2009710" imgH="4381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75" y="5472499"/>
                        <a:ext cx="2054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509953" y="2393570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495493" y="3366966"/>
            <a:ext cx="3671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角加速度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509953" y="4175776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509953" y="4998145"/>
            <a:ext cx="1198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a typeface="仿宋_GB2312" pitchFamily="49" charset="-122"/>
              </a:rPr>
              <a:t>加速度</a:t>
            </a:r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</a:rPr>
              <a:t> </a:t>
            </a:r>
            <a:endParaRPr lang="zh-CN" altLang="en-US" dirty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190041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标量形式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864765" y="6084336"/>
            <a:ext cx="2015853" cy="4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矢量形式</a:t>
            </a:r>
            <a:endParaRPr lang="zh-CN" altLang="en-US" sz="2800" dirty="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340562"/>
              </p:ext>
            </p:extLst>
          </p:nvPr>
        </p:nvGraphicFramePr>
        <p:xfrm>
          <a:off x="5170107" y="2023588"/>
          <a:ext cx="1408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" name="公式" r:id="rId19" imgW="562017" imgH="342816" progId="Equation.3">
                  <p:embed/>
                </p:oleObj>
              </mc:Choice>
              <mc:Fallback>
                <p:oleObj name="公式" r:id="rId19" imgW="56201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107" y="2023588"/>
                        <a:ext cx="1408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39594"/>
              </p:ext>
            </p:extLst>
          </p:nvPr>
        </p:nvGraphicFramePr>
        <p:xfrm>
          <a:off x="5216535" y="4065134"/>
          <a:ext cx="202723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8" name="Equation" r:id="rId21" imgW="914400" imgH="393480" progId="Equation.DSMT4">
                  <p:embed/>
                </p:oleObj>
              </mc:Choice>
              <mc:Fallback>
                <p:oleObj name="Equation" r:id="rId21" imgW="914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35" y="4065134"/>
                        <a:ext cx="202723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342081"/>
              </p:ext>
            </p:extLst>
          </p:nvPr>
        </p:nvGraphicFramePr>
        <p:xfrm>
          <a:off x="5147394" y="5170678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9" name="Equation" r:id="rId23" imgW="977760" imgH="228600" progId="Equation.DSMT4">
                  <p:embed/>
                </p:oleObj>
              </mc:Choice>
              <mc:Fallback>
                <p:oleObj name="Equation" r:id="rId23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47394" y="5170678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61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/>
      <p:bldP spid="6" grpId="0" autoUpdateAnimBg="0"/>
      <p:bldP spid="8" grpId="0" autoUpdateAnimBg="0"/>
      <p:bldP spid="10" grpId="0" animBg="1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4067175" y="4724400"/>
            <a:ext cx="4835525" cy="1727200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50825" y="476250"/>
            <a:ext cx="77771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49" charset="-122"/>
              </a:rPr>
              <a:t>两类问题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dirty="0">
                <a:solidFill>
                  <a:srgbClr val="66FF33"/>
                </a:solidFill>
                <a:latin typeface="楷体_GB2312" pitchFamily="49" charset="-122"/>
                <a:ea typeface="楷体_GB2312" pitchFamily="49" charset="-122"/>
              </a:rPr>
              <a:t>圆周运动的角量描述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139268" name="Object 4"/>
          <p:cNvGraphicFramePr>
            <a:graphicFrameLocks/>
          </p:cNvGraphicFramePr>
          <p:nvPr/>
        </p:nvGraphicFramePr>
        <p:xfrm>
          <a:off x="5403850" y="1052513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49" name="公式" r:id="rId3" imgW="1133482" imgH="342816" progId="Equation.3">
                  <p:embed/>
                </p:oleObj>
              </mc:Choice>
              <mc:Fallback>
                <p:oleObj name="公式" r:id="rId3" imgW="1133482" imgH="34281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850" y="1052513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326080"/>
              </p:ext>
            </p:extLst>
          </p:nvPr>
        </p:nvGraphicFramePr>
        <p:xfrm>
          <a:off x="250825" y="1713563"/>
          <a:ext cx="14081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0" name="公式" r:id="rId5" imgW="562017" imgH="342816" progId="Equation.3">
                  <p:embed/>
                </p:oleObj>
              </mc:Choice>
              <mc:Fallback>
                <p:oleObj name="公式" r:id="rId5" imgW="562017" imgH="34281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713563"/>
                        <a:ext cx="14081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50047"/>
              </p:ext>
            </p:extLst>
          </p:nvPr>
        </p:nvGraphicFramePr>
        <p:xfrm>
          <a:off x="1759469" y="1704024"/>
          <a:ext cx="3392487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1" name="公式" r:id="rId7" imgW="1447693" imgH="371429" progId="Equation.3">
                  <p:embed/>
                </p:oleObj>
              </mc:Choice>
              <mc:Fallback>
                <p:oleObj name="公式" r:id="rId7" imgW="1447693" imgH="3714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469" y="1704024"/>
                        <a:ext cx="3392487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457200" y="979488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1.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第一类问题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2843212" y="981075"/>
            <a:ext cx="605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已知运动学方程，         </a:t>
            </a: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     </a:t>
            </a:r>
            <a:r>
              <a:rPr lang="en-US" altLang="zh-CN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     )</a:t>
            </a:r>
            <a:endParaRPr lang="zh-CN" altLang="en-US" b="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81000" y="2900363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FF00"/>
                </a:solidFill>
                <a:ea typeface="仿宋_GB2312" pitchFamily="49" charset="-122"/>
              </a:rPr>
              <a:t>2. </a:t>
            </a:r>
            <a:r>
              <a:rPr lang="zh-CN" altLang="en-US">
                <a:solidFill>
                  <a:srgbClr val="FFFF00"/>
                </a:solidFill>
                <a:ea typeface="仿宋_GB2312" pitchFamily="49" charset="-122"/>
              </a:rPr>
              <a:t>第二类问题</a:t>
            </a:r>
            <a:endParaRPr lang="zh-CN" altLang="en-US" b="0">
              <a:ea typeface="仿宋_GB2312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419350" y="2911061"/>
            <a:ext cx="676116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已知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角加速度        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初始条件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endParaRPr lang="zh-CN" altLang="en-US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4486275" y="2822575"/>
          <a:ext cx="12049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2" name="公式" r:id="rId9" imgW="485894" imgH="190573" progId="Equation.3">
                  <p:embed/>
                </p:oleObj>
              </mc:Choice>
              <mc:Fallback>
                <p:oleObj name="公式" r:id="rId9" imgW="485894" imgH="1905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2822575"/>
                        <a:ext cx="12049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6" name="Object 12"/>
          <p:cNvGraphicFramePr>
            <a:graphicFrameLocks noChangeAspect="1"/>
          </p:cNvGraphicFramePr>
          <p:nvPr/>
        </p:nvGraphicFramePr>
        <p:xfrm>
          <a:off x="2917825" y="3541713"/>
          <a:ext cx="4381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3" name="公式" r:id="rId11" imgW="142799" imgH="114182" progId="Equation.3">
                  <p:embed/>
                </p:oleObj>
              </mc:Choice>
              <mc:Fallback>
                <p:oleObj name="公式" r:id="rId11" imgW="142799" imgH="11418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3541713"/>
                        <a:ext cx="4381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857006"/>
              </p:ext>
            </p:extLst>
          </p:nvPr>
        </p:nvGraphicFramePr>
        <p:xfrm>
          <a:off x="3403600" y="3556416"/>
          <a:ext cx="11842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4" name="公式" r:id="rId13" imgW="1133482" imgH="342816" progId="Equation.3">
                  <p:embed/>
                </p:oleObj>
              </mc:Choice>
              <mc:Fallback>
                <p:oleObj name="公式" r:id="rId13" imgW="1133482" imgH="342816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3556416"/>
                        <a:ext cx="11842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8" name="Object 14"/>
          <p:cNvGraphicFramePr>
            <a:graphicFrameLocks noChangeAspect="1"/>
          </p:cNvGraphicFramePr>
          <p:nvPr/>
        </p:nvGraphicFramePr>
        <p:xfrm>
          <a:off x="755650" y="4684713"/>
          <a:ext cx="22701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5" name="公式" r:id="rId15" imgW="952621" imgH="304755" progId="Equation.3">
                  <p:embed/>
                </p:oleObj>
              </mc:Choice>
              <mc:Fallback>
                <p:oleObj name="公式" r:id="rId15" imgW="952621" imgH="30475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84713"/>
                        <a:ext cx="22701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755650" y="5562600"/>
          <a:ext cx="21828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6" name="公式" r:id="rId17" imgW="914290" imgH="304755" progId="Equation.3">
                  <p:embed/>
                </p:oleObj>
              </mc:Choice>
              <mc:Fallback>
                <p:oleObj name="公式" r:id="rId17" imgW="914290" imgH="30475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562600"/>
                        <a:ext cx="21828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0" name="Text Box 16"/>
          <p:cNvSpPr txBox="1">
            <a:spLocks noChangeArrowheads="1"/>
          </p:cNvSpPr>
          <p:nvPr/>
        </p:nvSpPr>
        <p:spPr bwMode="auto">
          <a:xfrm>
            <a:off x="611188" y="4149725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若为</a:t>
            </a:r>
            <a:r>
              <a:rPr lang="zh-CN" altLang="en-US" i="1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Symbol" panose="05050102010706020507" pitchFamily="18" charset="2"/>
                <a:ea typeface="仿宋_GB2312" pitchFamily="49" charset="-122"/>
              </a:rPr>
              <a:t>b</a:t>
            </a:r>
            <a:r>
              <a:rPr lang="en-US" altLang="zh-CN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常量，则</a:t>
            </a:r>
            <a:endParaRPr lang="zh-CN" altLang="en-US" b="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139281" name="AutoShape 17"/>
          <p:cNvSpPr>
            <a:spLocks noChangeArrowheads="1"/>
          </p:cNvSpPr>
          <p:nvPr/>
        </p:nvSpPr>
        <p:spPr bwMode="auto">
          <a:xfrm>
            <a:off x="3132138" y="4900613"/>
            <a:ext cx="863600" cy="360362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4103688" y="4827588"/>
          <a:ext cx="2844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7" name="公式" r:id="rId19" imgW="1209605" imgH="180855" progId="Equation.3">
                  <p:embed/>
                </p:oleObj>
              </mc:Choice>
              <mc:Fallback>
                <p:oleObj name="公式" r:id="rId19" imgW="1209605" imgH="18085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827588"/>
                        <a:ext cx="2844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3" name="AutoShape 19"/>
          <p:cNvSpPr>
            <a:spLocks noChangeArrowheads="1"/>
          </p:cNvSpPr>
          <p:nvPr/>
        </p:nvSpPr>
        <p:spPr bwMode="auto">
          <a:xfrm>
            <a:off x="3132138" y="5778500"/>
            <a:ext cx="863600" cy="360363"/>
          </a:xfrm>
          <a:prstGeom prst="rightArrow">
            <a:avLst>
              <a:gd name="adj1" fmla="val 50000"/>
              <a:gd name="adj2" fmla="val 59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0"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4143375" y="5534025"/>
          <a:ext cx="47386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8" name="公式" r:id="rId21" imgW="2047771" imgH="342816" progId="Equation.3">
                  <p:embed/>
                </p:oleObj>
              </mc:Choice>
              <mc:Fallback>
                <p:oleObj name="公式" r:id="rId21" imgW="2047771" imgH="34281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534025"/>
                        <a:ext cx="47386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7108825" y="1020763"/>
          <a:ext cx="6842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59" name="公式" r:id="rId23" imgW="266702" imgH="152512" progId="Equation.3">
                  <p:embed/>
                </p:oleObj>
              </mc:Choice>
              <mc:Fallback>
                <p:oleObj name="公式" r:id="rId23" imgW="266702" imgH="1525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1020763"/>
                        <a:ext cx="6842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865922"/>
              </p:ext>
            </p:extLst>
          </p:nvPr>
        </p:nvGraphicFramePr>
        <p:xfrm>
          <a:off x="8027988" y="1008063"/>
          <a:ext cx="6873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0" name="Equation" r:id="rId25" imgW="266400" imgH="203040" progId="Equation.DSMT4">
                  <p:embed/>
                </p:oleObj>
              </mc:Choice>
              <mc:Fallback>
                <p:oleObj name="Equation" r:id="rId25" imgW="266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027988" y="1008063"/>
                        <a:ext cx="687388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014523"/>
              </p:ext>
            </p:extLst>
          </p:nvPr>
        </p:nvGraphicFramePr>
        <p:xfrm>
          <a:off x="5325267" y="2121693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1" name="公式" r:id="rId27" imgW="1047641" imgH="190573" progId="Equation.3">
                  <p:embed/>
                </p:oleObj>
              </mc:Choice>
              <mc:Fallback>
                <p:oleObj name="公式" r:id="rId27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5267" y="2121693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29094"/>
              </p:ext>
            </p:extLst>
          </p:nvPr>
        </p:nvGraphicFramePr>
        <p:xfrm>
          <a:off x="6444208" y="1905795"/>
          <a:ext cx="25209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2" name="Equation" r:id="rId29" imgW="977760" imgH="228600" progId="Equation.DSMT4">
                  <p:embed/>
                </p:oleObj>
              </mc:Choice>
              <mc:Fallback>
                <p:oleObj name="Equation" r:id="rId29" imgW="977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444208" y="1905795"/>
                        <a:ext cx="2520950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4587091" y="3513326"/>
            <a:ext cx="372932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i="1" dirty="0" smtClean="0">
                <a:solidFill>
                  <a:schemeClr val="bg1"/>
                </a:solidFill>
                <a:latin typeface="+mj-lt"/>
                <a:ea typeface="楷体_GB2312" pitchFamily="49" charset="-122"/>
              </a:rPr>
              <a:t>v</a:t>
            </a:r>
            <a:r>
              <a:rPr lang="en-US" altLang="zh-CN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(t), S(t)</a:t>
            </a:r>
            <a:r>
              <a:rPr lang="zh-CN" altLang="en-US" i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i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6683"/>
              </p:ext>
            </p:extLst>
          </p:nvPr>
        </p:nvGraphicFramePr>
        <p:xfrm>
          <a:off x="5526088" y="4213860"/>
          <a:ext cx="10953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3" name="公式" r:id="rId31" imgW="1047641" imgH="190573" progId="Equation.3">
                  <p:embed/>
                </p:oleObj>
              </mc:Choice>
              <mc:Fallback>
                <p:oleObj name="公式" r:id="rId31" imgW="1047641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4213860"/>
                        <a:ext cx="109537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540817"/>
              </p:ext>
            </p:extLst>
          </p:nvPr>
        </p:nvGraphicFramePr>
        <p:xfrm>
          <a:off x="6915150" y="3841750"/>
          <a:ext cx="18002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64" name="公式" r:id="rId32" imgW="790657" imgH="342816" progId="Equation.3">
                  <p:embed/>
                </p:oleObj>
              </mc:Choice>
              <mc:Fallback>
                <p:oleObj name="公式" r:id="rId32" imgW="790657" imgH="3428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841750"/>
                        <a:ext cx="1800225" cy="8461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  <p:bldP spid="139267" grpId="0" autoUpdateAnimBg="0"/>
      <p:bldP spid="139271" grpId="0" autoUpdateAnimBg="0"/>
      <p:bldP spid="139272" grpId="0" autoUpdateAnimBg="0"/>
      <p:bldP spid="139273" grpId="0" autoUpdateAnimBg="0"/>
      <p:bldP spid="139274" grpId="0" autoUpdateAnimBg="0"/>
      <p:bldP spid="139280" grpId="0" autoUpdateAnimBg="0"/>
      <p:bldP spid="139281" grpId="0" animBg="1"/>
      <p:bldP spid="139283" grpId="0" animBg="1"/>
      <p:bldP spid="2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17152</TotalTime>
  <Words>188</Words>
  <Application>Microsoft Office PowerPoint</Application>
  <PresentationFormat>全屏显示(4:3)</PresentationFormat>
  <Paragraphs>50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仿宋_GB2312</vt:lpstr>
      <vt:lpstr>黑体</vt:lpstr>
      <vt:lpstr>楷体_GB2312</vt:lpstr>
      <vt:lpstr>宋体</vt:lpstr>
      <vt:lpstr>Arial</vt:lpstr>
      <vt:lpstr>Symbol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of Light</dc:title>
  <dc:creator>wxl</dc:creator>
  <cp:lastModifiedBy>jiangcw</cp:lastModifiedBy>
  <cp:revision>887</cp:revision>
  <dcterms:created xsi:type="dcterms:W3CDTF">1998-11-21T01:35:42Z</dcterms:created>
  <dcterms:modified xsi:type="dcterms:W3CDTF">2022-03-23T09:18:11Z</dcterms:modified>
</cp:coreProperties>
</file>