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86" r:id="rId2"/>
    <p:sldId id="487" r:id="rId3"/>
    <p:sldId id="488" r:id="rId4"/>
    <p:sldId id="489" r:id="rId5"/>
    <p:sldId id="490" r:id="rId6"/>
    <p:sldId id="491" r:id="rId7"/>
    <p:sldId id="492" r:id="rId8"/>
    <p:sldId id="498" r:id="rId9"/>
    <p:sldId id="493" r:id="rId10"/>
    <p:sldId id="494" r:id="rId11"/>
    <p:sldId id="496" r:id="rId12"/>
    <p:sldId id="497" r:id="rId13"/>
    <p:sldId id="500" r:id="rId14"/>
    <p:sldId id="443" r:id="rId15"/>
    <p:sldId id="444" r:id="rId16"/>
    <p:sldId id="474" r:id="rId17"/>
    <p:sldId id="475" r:id="rId18"/>
    <p:sldId id="446" r:id="rId19"/>
    <p:sldId id="447" r:id="rId20"/>
    <p:sldId id="448" r:id="rId21"/>
    <p:sldId id="476" r:id="rId22"/>
    <p:sldId id="501" r:id="rId23"/>
    <p:sldId id="449" r:id="rId24"/>
    <p:sldId id="499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00"/>
    <a:srgbClr val="00FF00"/>
    <a:srgbClr val="800000"/>
    <a:srgbClr val="FFCC99"/>
    <a:srgbClr val="CC6600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1" autoAdjust="0"/>
    <p:restoredTop sz="94830" autoAdjust="0"/>
  </p:normalViewPr>
  <p:slideViewPr>
    <p:cSldViewPr>
      <p:cViewPr varScale="1">
        <p:scale>
          <a:sx n="74" d="100"/>
          <a:sy n="74" d="100"/>
        </p:scale>
        <p:origin x="1566" y="72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wmf"/><Relationship Id="rId18" Type="http://schemas.openxmlformats.org/officeDocument/2006/relationships/image" Target="../media/image115.emf"/><Relationship Id="rId3" Type="http://schemas.openxmlformats.org/officeDocument/2006/relationships/image" Target="../media/image100.wmf"/><Relationship Id="rId7" Type="http://schemas.openxmlformats.org/officeDocument/2006/relationships/image" Target="../media/image104.emf"/><Relationship Id="rId12" Type="http://schemas.openxmlformats.org/officeDocument/2006/relationships/image" Target="../media/image109.wmf"/><Relationship Id="rId17" Type="http://schemas.openxmlformats.org/officeDocument/2006/relationships/image" Target="../media/image114.emf"/><Relationship Id="rId2" Type="http://schemas.openxmlformats.org/officeDocument/2006/relationships/image" Target="../media/image99.emf"/><Relationship Id="rId16" Type="http://schemas.openxmlformats.org/officeDocument/2006/relationships/image" Target="../media/image113.emf"/><Relationship Id="rId20" Type="http://schemas.openxmlformats.org/officeDocument/2006/relationships/image" Target="../media/image117.emf"/><Relationship Id="rId1" Type="http://schemas.openxmlformats.org/officeDocument/2006/relationships/image" Target="../media/image98.wmf"/><Relationship Id="rId6" Type="http://schemas.openxmlformats.org/officeDocument/2006/relationships/image" Target="../media/image103.e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5" Type="http://schemas.openxmlformats.org/officeDocument/2006/relationships/image" Target="../media/image112.emf"/><Relationship Id="rId10" Type="http://schemas.openxmlformats.org/officeDocument/2006/relationships/image" Target="../media/image107.emf"/><Relationship Id="rId19" Type="http://schemas.openxmlformats.org/officeDocument/2006/relationships/image" Target="../media/image116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image" Target="../media/image149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4" Type="http://schemas.openxmlformats.org/officeDocument/2006/relationships/image" Target="../media/image15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22.e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wmf"/><Relationship Id="rId9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20.emf"/><Relationship Id="rId5" Type="http://schemas.openxmlformats.org/officeDocument/2006/relationships/image" Target="../media/image7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2" Type="http://schemas.openxmlformats.org/officeDocument/2006/relationships/image" Target="../media/image78.emf"/><Relationship Id="rId16" Type="http://schemas.openxmlformats.org/officeDocument/2006/relationships/image" Target="../media/image92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A2288A-D2F8-4484-9980-70DE5F96F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67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550DB6-803D-4137-980C-2A70AD6E7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6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6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3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0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82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9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03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96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115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4.emf"/><Relationship Id="rId26" Type="http://schemas.openxmlformats.org/officeDocument/2006/relationships/image" Target="../media/image88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92.e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7.emf"/><Relationship Id="rId32" Type="http://schemas.openxmlformats.org/officeDocument/2006/relationships/image" Target="../media/image91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9.emf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90.emf"/><Relationship Id="rId35" Type="http://schemas.openxmlformats.org/officeDocument/2006/relationships/image" Target="../media/image93.jpg"/><Relationship Id="rId8" Type="http://schemas.openxmlformats.org/officeDocument/2006/relationships/image" Target="../media/image7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7" Type="http://schemas.openxmlformats.org/officeDocument/2006/relationships/image" Target="../media/image96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hyperlink" Target="http://bbs.ahdxs.org/thread-1627-1-1.html" TargetMode="External"/><Relationship Id="rId5" Type="http://schemas.openxmlformats.org/officeDocument/2006/relationships/image" Target="../media/image94.emf"/><Relationship Id="rId4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1.bin"/><Relationship Id="rId18" Type="http://schemas.openxmlformats.org/officeDocument/2006/relationships/image" Target="../media/image105.emf"/><Relationship Id="rId26" Type="http://schemas.openxmlformats.org/officeDocument/2006/relationships/image" Target="../media/image109.wmf"/><Relationship Id="rId39" Type="http://schemas.openxmlformats.org/officeDocument/2006/relationships/oleObject" Target="../embeddings/oleObject104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113.emf"/><Relationship Id="rId42" Type="http://schemas.openxmlformats.org/officeDocument/2006/relationships/image" Target="../media/image117.emf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99.bin"/><Relationship Id="rId41" Type="http://schemas.openxmlformats.org/officeDocument/2006/relationships/oleObject" Target="../embeddings/oleObject10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108.emf"/><Relationship Id="rId32" Type="http://schemas.openxmlformats.org/officeDocument/2006/relationships/image" Target="../media/image112.emf"/><Relationship Id="rId37" Type="http://schemas.openxmlformats.org/officeDocument/2006/relationships/oleObject" Target="../embeddings/oleObject103.bin"/><Relationship Id="rId40" Type="http://schemas.openxmlformats.org/officeDocument/2006/relationships/image" Target="../media/image116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110.wmf"/><Relationship Id="rId36" Type="http://schemas.openxmlformats.org/officeDocument/2006/relationships/image" Target="../media/image114.emf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03.emf"/><Relationship Id="rId22" Type="http://schemas.openxmlformats.org/officeDocument/2006/relationships/image" Target="../media/image107.e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111.wmf"/><Relationship Id="rId35" Type="http://schemas.openxmlformats.org/officeDocument/2006/relationships/oleObject" Target="../embeddings/oleObject102.bin"/><Relationship Id="rId8" Type="http://schemas.openxmlformats.org/officeDocument/2006/relationships/image" Target="../media/image100.wmf"/><Relationship Id="rId3" Type="http://schemas.openxmlformats.org/officeDocument/2006/relationships/oleObject" Target="../embeddings/oleObject86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38" Type="http://schemas.openxmlformats.org/officeDocument/2006/relationships/image" Target="../media/image11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25.e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emf"/><Relationship Id="rId20" Type="http://schemas.openxmlformats.org/officeDocument/2006/relationships/image" Target="../media/image12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23.emf"/><Relationship Id="rId22" Type="http://schemas.openxmlformats.org/officeDocument/2006/relationships/image" Target="../media/image12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47.e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49.emf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Relationship Id="rId27" Type="http://schemas.openxmlformats.org/officeDocument/2006/relationships/oleObject" Target="../embeddings/oleObject1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1.emf"/><Relationship Id="rId11" Type="http://schemas.openxmlformats.org/officeDocument/2006/relationships/image" Target="../media/image154.png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4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54.png"/><Relationship Id="rId18" Type="http://schemas.openxmlformats.org/officeDocument/2006/relationships/oleObject" Target="../embeddings/oleObject149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9.emf"/><Relationship Id="rId17" Type="http://schemas.openxmlformats.org/officeDocument/2006/relationships/image" Target="../media/image16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image" Target="../media/image160.emf"/><Relationship Id="rId10" Type="http://schemas.openxmlformats.org/officeDocument/2006/relationships/image" Target="../media/image158.emf"/><Relationship Id="rId19" Type="http://schemas.openxmlformats.org/officeDocument/2006/relationships/image" Target="../media/image162.e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4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71.emf"/><Relationship Id="rId26" Type="http://schemas.openxmlformats.org/officeDocument/2006/relationships/image" Target="../media/image175.e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74.e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69.emf"/><Relationship Id="rId22" Type="http://schemas.openxmlformats.org/officeDocument/2006/relationships/image" Target="../media/image17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7.e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7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3.e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emf"/><Relationship Id="rId32" Type="http://schemas.openxmlformats.org/officeDocument/2006/relationships/image" Target="../media/image22.e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1.emf"/><Relationship Id="rId35" Type="http://schemas.openxmlformats.org/officeDocument/2006/relationships/oleObject" Target="../embeddings/oleObject23.bin"/><Relationship Id="rId8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64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66.e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611188" y="5589588"/>
            <a:ext cx="7921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猫习惯于在阳台上睡觉，因而从阳台上掉下来的事情时有发生。长期的观察表明猫从高层楼房的阳台掉到楼外的人行道上时，受伤的程度将随高度的增加而减少，为什么会这样呢？</a:t>
            </a:r>
          </a:p>
        </p:txBody>
      </p:sp>
      <p:pic>
        <p:nvPicPr>
          <p:cNvPr id="15363" name="Picture 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628775"/>
            <a:ext cx="3760787" cy="3981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9026" name="Rectangle 2"/>
          <p:cNvSpPr>
            <a:spLocks noChangeArrowheads="1"/>
          </p:cNvSpPr>
          <p:nvPr/>
        </p:nvSpPr>
        <p:spPr bwMode="auto">
          <a:xfrm>
            <a:off x="323850" y="173038"/>
            <a:ext cx="8496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</a:t>
            </a:r>
            <a:r>
              <a:rPr lang="en-US" altLang="zh-CN" sz="4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cs typeface="Times New Roman" panose="02020603050405020304" pitchFamily="18" charset="0"/>
              </a:rPr>
              <a:t>ROTATIONAL DYNAMICS</a:t>
            </a:r>
            <a:r>
              <a:rPr lang="en-US" altLang="zh-CN" sz="4000" dirty="0" smtClean="0">
                <a:solidFill>
                  <a:srgbClr val="00FFFF"/>
                </a:solidFill>
                <a:cs typeface="Times New Roman" panose="02020603050405020304" pitchFamily="18" charset="0"/>
              </a:rPr>
              <a:t> </a:t>
            </a:r>
            <a:endParaRPr lang="en-US" altLang="zh-CN" sz="4000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69938" y="334963"/>
            <a:ext cx="84645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一根长为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l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，质量为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的均匀细直棒，可绕轴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在竖直平</a:t>
            </a: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面内转动</a:t>
            </a:r>
            <a:r>
              <a:rPr lang="zh-CN" altLang="en-US">
                <a:solidFill>
                  <a:srgbClr val="00FFFF"/>
                </a:solidFill>
                <a:ea typeface="仿宋_GB2312" pitchFamily="49" charset="-122"/>
              </a:rPr>
              <a:t>（光滑无摩擦），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初始时它在水平位置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50825" y="1397000"/>
            <a:ext cx="44656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66"/>
                </a:solidFill>
                <a:ea typeface="仿宋_GB2312" pitchFamily="49" charset="-122"/>
              </a:rPr>
              <a:t>求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它由此下摆 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角时的</a:t>
            </a:r>
            <a:r>
              <a:rPr lang="zh-CN" altLang="en-US" i="1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和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</a:t>
            </a:r>
            <a:endParaRPr lang="zh-CN" altLang="en-US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 rot="-3124346">
            <a:off x="6753225" y="1522413"/>
            <a:ext cx="1524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5838825" y="1941513"/>
            <a:ext cx="2514600" cy="152400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7494" name="Line 6"/>
          <p:cNvSpPr>
            <a:spLocks noChangeShapeType="1"/>
          </p:cNvSpPr>
          <p:nvPr/>
        </p:nvSpPr>
        <p:spPr bwMode="auto">
          <a:xfrm>
            <a:off x="5881688" y="2001838"/>
            <a:ext cx="2147887" cy="162401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495" name="Line 7"/>
          <p:cNvSpPr>
            <a:spLocks noChangeShapeType="1"/>
          </p:cNvSpPr>
          <p:nvPr/>
        </p:nvSpPr>
        <p:spPr bwMode="auto">
          <a:xfrm>
            <a:off x="6829425" y="2779713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5446713" y="16367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7667625" y="148431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6829425" y="14843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6399213" y="20193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</a:t>
            </a:r>
            <a:endParaRPr lang="en-US" altLang="zh-CN" i="1">
              <a:solidFill>
                <a:srgbClr val="FFFF00"/>
              </a:solidFill>
            </a:endParaRPr>
          </a:p>
        </p:txBody>
      </p:sp>
      <p:sp>
        <p:nvSpPr>
          <p:cNvPr id="447500" name="Rectangle 12"/>
          <p:cNvSpPr>
            <a:spLocks noChangeArrowheads="1"/>
          </p:cNvSpPr>
          <p:nvPr/>
        </p:nvSpPr>
        <p:spPr bwMode="auto">
          <a:xfrm>
            <a:off x="6829425" y="23987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447501" name="Rectangle 13"/>
          <p:cNvSpPr>
            <a:spLocks noChangeArrowheads="1"/>
          </p:cNvSpPr>
          <p:nvPr/>
        </p:nvSpPr>
        <p:spPr bwMode="auto">
          <a:xfrm>
            <a:off x="7875588" y="30543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447502" name="Rectangle 14"/>
          <p:cNvSpPr>
            <a:spLocks noChangeArrowheads="1"/>
          </p:cNvSpPr>
          <p:nvPr/>
        </p:nvSpPr>
        <p:spPr bwMode="auto">
          <a:xfrm>
            <a:off x="293688" y="21304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i="1">
              <a:solidFill>
                <a:srgbClr val="99CCFF"/>
              </a:solidFill>
            </a:endParaRPr>
          </a:p>
        </p:txBody>
      </p:sp>
      <p:sp>
        <p:nvSpPr>
          <p:cNvPr id="447503" name="Rectangle 15"/>
          <p:cNvSpPr>
            <a:spLocks noChangeArrowheads="1"/>
          </p:cNvSpPr>
          <p:nvPr/>
        </p:nvSpPr>
        <p:spPr bwMode="auto">
          <a:xfrm rot="2268635">
            <a:off x="7096125" y="3025775"/>
            <a:ext cx="3810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7505" name="Text Box 17"/>
          <p:cNvSpPr txBox="1">
            <a:spLocks noChangeArrowheads="1"/>
          </p:cNvSpPr>
          <p:nvPr/>
        </p:nvSpPr>
        <p:spPr bwMode="auto">
          <a:xfrm>
            <a:off x="733425" y="2125663"/>
            <a:ext cx="175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取一质元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6253163" y="3933825"/>
            <a:ext cx="2782887" cy="12446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200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重力对整个棒的合力矩等于重力全部集中于质心所产生的力矩</a:t>
            </a:r>
          </a:p>
        </p:txBody>
      </p:sp>
      <p:sp>
        <p:nvSpPr>
          <p:cNvPr id="447512" name="Rectangle 24"/>
          <p:cNvSpPr>
            <a:spLocks noChangeArrowheads="1"/>
          </p:cNvSpPr>
          <p:nvPr/>
        </p:nvSpPr>
        <p:spPr bwMode="auto">
          <a:xfrm>
            <a:off x="7204075" y="259873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FF00"/>
                </a:solidFill>
              </a:rPr>
              <a:t>d</a:t>
            </a:r>
            <a:r>
              <a:rPr lang="en-US" altLang="zh-CN" i="1">
                <a:solidFill>
                  <a:srgbClr val="FFFF00"/>
                </a:solidFill>
              </a:rPr>
              <a:t>m</a:t>
            </a:r>
          </a:p>
        </p:txBody>
      </p:sp>
      <p:graphicFrame>
        <p:nvGraphicFramePr>
          <p:cNvPr id="447514" name="Object 5"/>
          <p:cNvGraphicFramePr>
            <a:graphicFrameLocks noChangeAspect="1"/>
          </p:cNvGraphicFramePr>
          <p:nvPr/>
        </p:nvGraphicFramePr>
        <p:xfrm>
          <a:off x="827088" y="4022725"/>
          <a:ext cx="49942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2" name="公式" r:id="rId3" imgW="2257516" imgH="323920" progId="Equation.3">
                  <p:embed/>
                </p:oleObj>
              </mc:Choice>
              <mc:Fallback>
                <p:oleObj name="公式" r:id="rId3" imgW="2257516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22725"/>
                        <a:ext cx="49942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15" name="Object 6"/>
          <p:cNvGraphicFramePr>
            <a:graphicFrameLocks noChangeAspect="1"/>
          </p:cNvGraphicFramePr>
          <p:nvPr/>
        </p:nvGraphicFramePr>
        <p:xfrm>
          <a:off x="6194425" y="3189288"/>
          <a:ext cx="55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3" name="公式" r:id="rId5" imgW="171412" imgH="133347" progId="Equation.3">
                  <p:embed/>
                </p:oleObj>
              </mc:Choice>
              <mc:Fallback>
                <p:oleObj name="公式" r:id="rId5" imgW="171412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3189288"/>
                        <a:ext cx="558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8"/>
          <p:cNvSpPr txBox="1">
            <a:spLocks noChangeArrowheads="1"/>
          </p:cNvSpPr>
          <p:nvPr/>
        </p:nvSpPr>
        <p:spPr bwMode="auto">
          <a:xfrm>
            <a:off x="92075" y="40481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4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47517" name="Object 7"/>
          <p:cNvGraphicFramePr>
            <a:graphicFrameLocks noGrp="1"/>
          </p:cNvGraphicFramePr>
          <p:nvPr>
            <p:ph idx="4294967295"/>
          </p:nvPr>
        </p:nvGraphicFramePr>
        <p:xfrm>
          <a:off x="5807075" y="1901825"/>
          <a:ext cx="187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4" name="公式" r:id="rId7" imgW="123903" imgH="123900" progId="Equation.3">
                  <p:embed/>
                </p:oleObj>
              </mc:Choice>
              <mc:Fallback>
                <p:oleObj name="公式" r:id="rId7" imgW="123903" imgH="1239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1901825"/>
                        <a:ext cx="1873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18" name="Object 8"/>
          <p:cNvGraphicFramePr>
            <a:graphicFrameLocks/>
          </p:cNvGraphicFramePr>
          <p:nvPr/>
        </p:nvGraphicFramePr>
        <p:xfrm>
          <a:off x="6734175" y="2632075"/>
          <a:ext cx="187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5" name="公式" r:id="rId9" imgW="123903" imgH="123900" progId="Equation.3">
                  <p:embed/>
                </p:oleObj>
              </mc:Choice>
              <mc:Fallback>
                <p:oleObj name="公式" r:id="rId9" imgW="123903" imgH="123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2632075"/>
                        <a:ext cx="1873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19" name="Arc 31"/>
          <p:cNvSpPr>
            <a:spLocks/>
          </p:cNvSpPr>
          <p:nvPr/>
        </p:nvSpPr>
        <p:spPr bwMode="auto">
          <a:xfrm>
            <a:off x="5724525" y="1878013"/>
            <a:ext cx="760413" cy="425450"/>
          </a:xfrm>
          <a:custGeom>
            <a:avLst/>
            <a:gdLst>
              <a:gd name="T0" fmla="*/ 2147483646 w 20759"/>
              <a:gd name="T1" fmla="*/ 2147483646 h 11587"/>
              <a:gd name="T2" fmla="*/ 2147483646 w 20759"/>
              <a:gd name="T3" fmla="*/ 2147483646 h 11587"/>
              <a:gd name="T4" fmla="*/ 0 w 20759"/>
              <a:gd name="T5" fmla="*/ 0 h 11587"/>
              <a:gd name="T6" fmla="*/ 0 60000 65536"/>
              <a:gd name="T7" fmla="*/ 0 60000 65536"/>
              <a:gd name="T8" fmla="*/ 0 60000 65536"/>
              <a:gd name="T9" fmla="*/ 0 w 20759"/>
              <a:gd name="T10" fmla="*/ 0 h 11587"/>
              <a:gd name="T11" fmla="*/ 20759 w 20759"/>
              <a:gd name="T12" fmla="*/ 11587 h 1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59" h="11587" fill="none" extrusionOk="0">
                <a:moveTo>
                  <a:pt x="20759" y="5968"/>
                </a:moveTo>
                <a:cubicBezTo>
                  <a:pt x="20188" y="7952"/>
                  <a:pt x="19336" y="9844"/>
                  <a:pt x="18229" y="11587"/>
                </a:cubicBezTo>
              </a:path>
              <a:path w="20759" h="11587" stroke="0" extrusionOk="0">
                <a:moveTo>
                  <a:pt x="20759" y="5968"/>
                </a:moveTo>
                <a:cubicBezTo>
                  <a:pt x="20188" y="7952"/>
                  <a:pt x="19336" y="9844"/>
                  <a:pt x="18229" y="11587"/>
                </a:cubicBezTo>
                <a:lnTo>
                  <a:pt x="0" y="0"/>
                </a:lnTo>
                <a:lnTo>
                  <a:pt x="20759" y="5968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7521" name="Object 10"/>
          <p:cNvGraphicFramePr>
            <a:graphicFrameLocks/>
          </p:cNvGraphicFramePr>
          <p:nvPr/>
        </p:nvGraphicFramePr>
        <p:xfrm>
          <a:off x="684213" y="5868988"/>
          <a:ext cx="293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6" name="公式" r:id="rId11" imgW="3200419" imgH="695349" progId="Equation.3">
                  <p:embed/>
                </p:oleObj>
              </mc:Choice>
              <mc:Fallback>
                <p:oleObj name="公式" r:id="rId11" imgW="3200419" imgH="69534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68988"/>
                        <a:ext cx="293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22" name="AutoShape 34"/>
          <p:cNvSpPr>
            <a:spLocks noChangeArrowheads="1"/>
          </p:cNvSpPr>
          <p:nvPr/>
        </p:nvSpPr>
        <p:spPr bwMode="auto">
          <a:xfrm>
            <a:off x="3836988" y="6094413"/>
            <a:ext cx="685800" cy="287337"/>
          </a:xfrm>
          <a:prstGeom prst="rightArrow">
            <a:avLst>
              <a:gd name="adj1" fmla="val 50000"/>
              <a:gd name="adj2" fmla="val 5966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7523" name="Object 11"/>
          <p:cNvGraphicFramePr>
            <a:graphicFrameLocks/>
          </p:cNvGraphicFramePr>
          <p:nvPr/>
        </p:nvGraphicFramePr>
        <p:xfrm>
          <a:off x="4660900" y="5805488"/>
          <a:ext cx="17367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7" name="公式" r:id="rId13" imgW="1866911" imgH="809531" progId="Equation.3">
                  <p:embed/>
                </p:oleObj>
              </mc:Choice>
              <mc:Fallback>
                <p:oleObj name="公式" r:id="rId13" imgW="1866911" imgH="80953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805488"/>
                        <a:ext cx="17367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28863" y="2166938"/>
          <a:ext cx="2457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8" name="Equation" r:id="rId15" imgW="1371600" imgH="228600" progId="Equation.DSMT4">
                  <p:embed/>
                </p:oleObj>
              </mc:Choice>
              <mc:Fallback>
                <p:oleObj name="Equation" r:id="rId15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166938"/>
                        <a:ext cx="24574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785813" y="2619375"/>
          <a:ext cx="464185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9" name="Equation" r:id="rId17" imgW="2590800" imgH="812800" progId="Equation.DSMT4">
                  <p:embed/>
                </p:oleObj>
              </mc:Choice>
              <mc:Fallback>
                <p:oleObj name="Equation" r:id="rId17" imgW="25908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619375"/>
                        <a:ext cx="4641850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2"/>
          <p:cNvGraphicFramePr>
            <a:graphicFrameLocks noChangeAspect="1"/>
          </p:cNvGraphicFramePr>
          <p:nvPr/>
        </p:nvGraphicFramePr>
        <p:xfrm>
          <a:off x="879475" y="4941888"/>
          <a:ext cx="10287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0" name="Equation" r:id="rId19" imgW="520560" imgH="393480" progId="Equation.DSMT4">
                  <p:embed/>
                </p:oleObj>
              </mc:Choice>
              <mc:Fallback>
                <p:oleObj name="Equation" r:id="rId19" imgW="52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4941888"/>
                        <a:ext cx="10287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1908175" y="4941888"/>
          <a:ext cx="34623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1" name="Equation" r:id="rId21" imgW="1752480" imgH="393480" progId="Equation.DSMT4">
                  <p:embed/>
                </p:oleObj>
              </mc:Choice>
              <mc:Fallback>
                <p:oleObj name="Equation" r:id="rId21" imgW="1752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1888"/>
                        <a:ext cx="346233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7313858" y="6088139"/>
            <a:ext cx="1584325" cy="576262"/>
            <a:chOff x="6716713" y="5516563"/>
            <a:chExt cx="1584325" cy="576262"/>
          </a:xfrm>
        </p:grpSpPr>
        <p:sp>
          <p:nvSpPr>
            <p:cNvPr id="33" name="AutoShape 60"/>
            <p:cNvSpPr>
              <a:spLocks noChangeArrowheads="1"/>
            </p:cNvSpPr>
            <p:nvPr/>
          </p:nvSpPr>
          <p:spPr bwMode="auto">
            <a:xfrm>
              <a:off x="6716713" y="5516563"/>
              <a:ext cx="1584325" cy="576262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" name="Object 61"/>
            <p:cNvGraphicFramePr>
              <a:graphicFrameLocks/>
            </p:cNvGraphicFramePr>
            <p:nvPr>
              <p:extLst/>
            </p:nvPr>
          </p:nvGraphicFramePr>
          <p:xfrm>
            <a:off x="6948488" y="5659438"/>
            <a:ext cx="117633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2" name="公式" r:id="rId23" imgW="1104868" imgH="228634" progId="Equation.3">
                    <p:embed/>
                  </p:oleObj>
                </mc:Choice>
                <mc:Fallback>
                  <p:oleObj name="公式" r:id="rId23" imgW="1104868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488" y="5659438"/>
                          <a:ext cx="1176337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38840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4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nimBg="1"/>
      <p:bldP spid="447493" grpId="0" animBg="1"/>
      <p:bldP spid="447494" grpId="0" animBg="1"/>
      <p:bldP spid="447495" grpId="0" animBg="1"/>
      <p:bldP spid="447496" grpId="0" autoUpdateAnimBg="0"/>
      <p:bldP spid="447497" grpId="0" autoUpdateAnimBg="0"/>
      <p:bldP spid="447498" grpId="0" autoUpdateAnimBg="0"/>
      <p:bldP spid="447499" grpId="0" autoUpdateAnimBg="0"/>
      <p:bldP spid="447500" grpId="0" autoUpdateAnimBg="0"/>
      <p:bldP spid="447501" grpId="0" autoUpdateAnimBg="0"/>
      <p:bldP spid="447502" grpId="0" autoUpdateAnimBg="0"/>
      <p:bldP spid="447503" grpId="0" animBg="1"/>
      <p:bldP spid="447505" grpId="0" autoUpdateAnimBg="0"/>
      <p:bldP spid="447511" grpId="0" animBg="1" autoUpdateAnimBg="0"/>
      <p:bldP spid="447512" grpId="0" autoUpdateAnimBg="0"/>
      <p:bldP spid="447519" grpId="0" animBg="1"/>
      <p:bldP spid="4475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8600" y="404813"/>
            <a:ext cx="5210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5</a:t>
            </a:r>
            <a:r>
              <a:rPr lang="zh-CN" altLang="en-US" dirty="0" smtClean="0">
                <a:solidFill>
                  <a:srgbClr val="99CCFF"/>
                </a:solidFill>
                <a:ea typeface="仿宋_GB2312" pitchFamily="49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个静止刚体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系统，如图所示，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051450" y="404664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已知，转动惯量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757238" y="836613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" name="Equation" r:id="rId3" imgW="580913" imgH="323920" progId="Equation.3">
                  <p:embed/>
                </p:oleObj>
              </mc:Choice>
              <mc:Fallback>
                <p:oleObj name="Equation" r:id="rId3" imgW="580913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836613"/>
                        <a:ext cx="160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00250" y="1054100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，现有一水平力作用于距轴为</a:t>
            </a:r>
            <a:r>
              <a:rPr lang="zh-CN" altLang="en-US">
                <a:solidFill>
                  <a:schemeClr val="hlink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l'</a:t>
            </a:r>
            <a:r>
              <a:rPr lang="en-US" altLang="zh-CN" i="1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处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66700" y="1747838"/>
            <a:ext cx="5907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 此时轴对棒的作用力（也称轴反力）。</a:t>
            </a:r>
          </a:p>
        </p:txBody>
      </p:sp>
      <p:sp>
        <p:nvSpPr>
          <p:cNvPr id="449543" name="Rectangle 7"/>
          <p:cNvSpPr>
            <a:spLocks noChangeArrowheads="1"/>
          </p:cNvSpPr>
          <p:nvPr/>
        </p:nvSpPr>
        <p:spPr bwMode="auto">
          <a:xfrm>
            <a:off x="276225" y="22764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49544" name="Rectangle 8"/>
          <p:cNvSpPr>
            <a:spLocks noChangeArrowheads="1"/>
          </p:cNvSpPr>
          <p:nvPr/>
        </p:nvSpPr>
        <p:spPr bwMode="auto">
          <a:xfrm>
            <a:off x="720725" y="2276475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设轴对棒的作用力为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N</a:t>
            </a:r>
            <a:endParaRPr lang="en-US" altLang="zh-CN" i="1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49545" name="AutoShape 9"/>
          <p:cNvSpPr>
            <a:spLocks noChangeArrowheads="1"/>
          </p:cNvSpPr>
          <p:nvPr/>
        </p:nvSpPr>
        <p:spPr bwMode="auto">
          <a:xfrm>
            <a:off x="4140200" y="237331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46" name="Object 3"/>
          <p:cNvGraphicFramePr>
            <a:graphicFrameLocks/>
          </p:cNvGraphicFramePr>
          <p:nvPr/>
        </p:nvGraphicFramePr>
        <p:xfrm>
          <a:off x="5003800" y="2397125"/>
          <a:ext cx="8794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" name="公式" r:id="rId5" imgW="914290" imgH="400042" progId="Equation.3">
                  <p:embed/>
                </p:oleObj>
              </mc:Choice>
              <mc:Fallback>
                <p:oleObj name="公式" r:id="rId5" imgW="914290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97125"/>
                        <a:ext cx="8794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7" name="Object 4"/>
          <p:cNvGraphicFramePr>
            <a:graphicFrameLocks/>
          </p:cNvGraphicFramePr>
          <p:nvPr/>
        </p:nvGraphicFramePr>
        <p:xfrm>
          <a:off x="2852738" y="2963863"/>
          <a:ext cx="10620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" name="Equation" r:id="rId7" imgW="1114316" imgH="323920" progId="Equation.3">
                  <p:embed/>
                </p:oleObj>
              </mc:Choice>
              <mc:Fallback>
                <p:oleObj name="Equation" r:id="rId7" imgW="1114316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963863"/>
                        <a:ext cx="10620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744538" y="3614738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由质心运动定理</a:t>
            </a:r>
            <a:endParaRPr lang="zh-CN" altLang="en-US" i="1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449549" name="Object 5"/>
          <p:cNvGraphicFramePr>
            <a:graphicFrameLocks/>
          </p:cNvGraphicFramePr>
          <p:nvPr/>
        </p:nvGraphicFramePr>
        <p:xfrm>
          <a:off x="2401888" y="3327400"/>
          <a:ext cx="29130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" name="Equation" r:id="rId9" imgW="3171805" imgH="762022" progId="Equation.3">
                  <p:embed/>
                </p:oleObj>
              </mc:Choice>
              <mc:Fallback>
                <p:oleObj name="Equation" r:id="rId9" imgW="3171805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327400"/>
                        <a:ext cx="29130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0" name="Object 6"/>
          <p:cNvGraphicFramePr>
            <a:graphicFrameLocks/>
          </p:cNvGraphicFramePr>
          <p:nvPr/>
        </p:nvGraphicFramePr>
        <p:xfrm>
          <a:off x="2371725" y="4214813"/>
          <a:ext cx="37131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" name="Equation" r:id="rId11" imgW="4057751" imgH="762022" progId="Equation.3">
                  <p:embed/>
                </p:oleObj>
              </mc:Choice>
              <mc:Fallback>
                <p:oleObj name="Equation" r:id="rId11" imgW="4057751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214813"/>
                        <a:ext cx="37131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1" name="AutoShape 15"/>
          <p:cNvSpPr>
            <a:spLocks/>
          </p:cNvSpPr>
          <p:nvPr/>
        </p:nvSpPr>
        <p:spPr bwMode="auto">
          <a:xfrm>
            <a:off x="2195513" y="3716338"/>
            <a:ext cx="117475" cy="863600"/>
          </a:xfrm>
          <a:prstGeom prst="leftBrace">
            <a:avLst>
              <a:gd name="adj1" fmla="val 61261"/>
              <a:gd name="adj2" fmla="val 50000"/>
            </a:avLst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52" name="Object 7"/>
          <p:cNvGraphicFramePr>
            <a:graphicFrameLocks/>
          </p:cNvGraphicFramePr>
          <p:nvPr/>
        </p:nvGraphicFramePr>
        <p:xfrm>
          <a:off x="1293813" y="5157788"/>
          <a:ext cx="35655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" name="Equation" r:id="rId13" imgW="3895787" imgH="762022" progId="Equation.3">
                  <p:embed/>
                </p:oleObj>
              </mc:Choice>
              <mc:Fallback>
                <p:oleObj name="Equation" r:id="rId13" imgW="3895787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157788"/>
                        <a:ext cx="35655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3" name="Object 8"/>
          <p:cNvGraphicFramePr>
            <a:graphicFrameLocks/>
          </p:cNvGraphicFramePr>
          <p:nvPr/>
        </p:nvGraphicFramePr>
        <p:xfrm>
          <a:off x="1335088" y="6084888"/>
          <a:ext cx="1165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" name="Equation" r:id="rId15" imgW="1228771" imgH="400042" progId="Equation.3">
                  <p:embed/>
                </p:oleObj>
              </mc:Choice>
              <mc:Fallback>
                <p:oleObj name="Equation" r:id="rId15" imgW="1228771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6084888"/>
                        <a:ext cx="11652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4" name="AutoShape 18"/>
          <p:cNvSpPr>
            <a:spLocks/>
          </p:cNvSpPr>
          <p:nvPr/>
        </p:nvSpPr>
        <p:spPr bwMode="auto">
          <a:xfrm>
            <a:off x="969963" y="5499100"/>
            <a:ext cx="287337" cy="846138"/>
          </a:xfrm>
          <a:prstGeom prst="leftBrace">
            <a:avLst>
              <a:gd name="adj1" fmla="val 24540"/>
              <a:gd name="adj2" fmla="val 50000"/>
            </a:avLst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9555" name="AutoShape 19"/>
          <p:cNvSpPr>
            <a:spLocks noChangeArrowheads="1"/>
          </p:cNvSpPr>
          <p:nvPr/>
        </p:nvSpPr>
        <p:spPr bwMode="auto">
          <a:xfrm>
            <a:off x="5119688" y="5381625"/>
            <a:ext cx="863600" cy="338138"/>
          </a:xfrm>
          <a:prstGeom prst="rightArrow">
            <a:avLst>
              <a:gd name="adj1" fmla="val 50000"/>
              <a:gd name="adj2" fmla="val 638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56" name="Object 9"/>
          <p:cNvGraphicFramePr>
            <a:graphicFrameLocks/>
          </p:cNvGraphicFramePr>
          <p:nvPr/>
        </p:nvGraphicFramePr>
        <p:xfrm>
          <a:off x="6262688" y="5203825"/>
          <a:ext cx="8001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" name="公式" r:id="rId17" imgW="819271" imgH="762022" progId="Equation.3">
                  <p:embed/>
                </p:oleObj>
              </mc:Choice>
              <mc:Fallback>
                <p:oleObj name="公式" r:id="rId17" imgW="819271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5203825"/>
                        <a:ext cx="8001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8" name="Object 10"/>
          <p:cNvGraphicFramePr>
            <a:graphicFrameLocks/>
          </p:cNvGraphicFramePr>
          <p:nvPr/>
        </p:nvGraphicFramePr>
        <p:xfrm>
          <a:off x="7308850" y="5426075"/>
          <a:ext cx="8905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6" name="Equation" r:id="rId19" imgW="924008" imgH="361981" progId="Equation.3">
                  <p:embed/>
                </p:oleObj>
              </mc:Choice>
              <mc:Fallback>
                <p:oleObj name="Equation" r:id="rId19" imgW="924008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426075"/>
                        <a:ext cx="8905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9" name="AutoShape 23"/>
          <p:cNvSpPr>
            <a:spLocks noChangeArrowheads="1"/>
          </p:cNvSpPr>
          <p:nvPr/>
        </p:nvSpPr>
        <p:spPr bwMode="auto">
          <a:xfrm>
            <a:off x="7296150" y="4581525"/>
            <a:ext cx="1308100" cy="460375"/>
          </a:xfrm>
          <a:prstGeom prst="wedgeRectCallout">
            <a:avLst>
              <a:gd name="adj1" fmla="val -78398"/>
              <a:gd name="adj2" fmla="val 77241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打击中心</a:t>
            </a:r>
          </a:p>
        </p:txBody>
      </p:sp>
      <p:sp>
        <p:nvSpPr>
          <p:cNvPr id="449560" name="Text Box 24"/>
          <p:cNvSpPr txBox="1">
            <a:spLocks noChangeArrowheads="1"/>
          </p:cNvSpPr>
          <p:nvPr/>
        </p:nvSpPr>
        <p:spPr bwMode="auto">
          <a:xfrm>
            <a:off x="3129424" y="6042094"/>
            <a:ext cx="5156200" cy="707886"/>
          </a:xfrm>
          <a:prstGeom prst="rect">
            <a:avLst/>
          </a:prstGeom>
          <a:solidFill>
            <a:srgbClr val="0099CC">
              <a:alpha val="43921"/>
            </a:srgbClr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00FFFF"/>
                </a:solidFill>
                <a:ea typeface="楷体_GB2312" pitchFamily="49" charset="-122"/>
              </a:rPr>
              <a:t>注意</a:t>
            </a:r>
            <a:r>
              <a:rPr lang="zh-CN" altLang="en-US" sz="2000" dirty="0" smtClean="0">
                <a:solidFill>
                  <a:srgbClr val="FFFF00"/>
                </a:solidFill>
                <a:ea typeface="楷体_GB2312" pitchFamily="49" charset="-122"/>
              </a:rPr>
              <a:t>：在求悬挂点的受力时，一定要采用质</a:t>
            </a:r>
            <a:r>
              <a:rPr lang="zh-CN" altLang="en-US" sz="2000" dirty="0">
                <a:solidFill>
                  <a:srgbClr val="FFFF00"/>
                </a:solidFill>
                <a:ea typeface="楷体_GB2312" pitchFamily="49" charset="-122"/>
              </a:rPr>
              <a:t>心运动定理与转动定律联用</a:t>
            </a:r>
          </a:p>
        </p:txBody>
      </p:sp>
      <p:grpSp>
        <p:nvGrpSpPr>
          <p:cNvPr id="31768" name="Group 25"/>
          <p:cNvGrpSpPr>
            <a:grpSpLocks/>
          </p:cNvGrpSpPr>
          <p:nvPr/>
        </p:nvGrpSpPr>
        <p:grpSpPr bwMode="auto">
          <a:xfrm>
            <a:off x="6916738" y="1066800"/>
            <a:ext cx="1828800" cy="2743200"/>
            <a:chOff x="4320" y="336"/>
            <a:chExt cx="1152" cy="1728"/>
          </a:xfrm>
        </p:grpSpPr>
        <p:sp>
          <p:nvSpPr>
            <p:cNvPr id="31787" name="Line 26"/>
            <p:cNvSpPr>
              <a:spLocks noChangeShapeType="1"/>
            </p:cNvSpPr>
            <p:nvPr/>
          </p:nvSpPr>
          <p:spPr bwMode="auto">
            <a:xfrm>
              <a:off x="4320" y="336"/>
              <a:ext cx="115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Rectangle 27"/>
            <p:cNvSpPr>
              <a:spLocks noChangeArrowheads="1"/>
            </p:cNvSpPr>
            <p:nvPr/>
          </p:nvSpPr>
          <p:spPr bwMode="auto">
            <a:xfrm>
              <a:off x="4800" y="480"/>
              <a:ext cx="144" cy="15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789" name="AutoShape 28"/>
            <p:cNvSpPr>
              <a:spLocks noChangeArrowheads="1"/>
            </p:cNvSpPr>
            <p:nvPr/>
          </p:nvSpPr>
          <p:spPr bwMode="auto">
            <a:xfrm rot="10688603">
              <a:off x="4800" y="336"/>
              <a:ext cx="144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449565" name="Line 29"/>
          <p:cNvSpPr>
            <a:spLocks noChangeShapeType="1"/>
          </p:cNvSpPr>
          <p:nvPr/>
        </p:nvSpPr>
        <p:spPr bwMode="auto">
          <a:xfrm>
            <a:off x="7797800" y="2514600"/>
            <a:ext cx="0" cy="7620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6" name="Line 30"/>
          <p:cNvSpPr>
            <a:spLocks noChangeShapeType="1"/>
          </p:cNvSpPr>
          <p:nvPr/>
        </p:nvSpPr>
        <p:spPr bwMode="auto">
          <a:xfrm>
            <a:off x="7754938" y="13716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7" name="Line 31"/>
          <p:cNvSpPr>
            <a:spLocks noChangeShapeType="1"/>
          </p:cNvSpPr>
          <p:nvPr/>
        </p:nvSpPr>
        <p:spPr bwMode="auto">
          <a:xfrm flipV="1">
            <a:off x="7797800" y="533400"/>
            <a:ext cx="0" cy="8382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9568" name="Object 11"/>
          <p:cNvGraphicFramePr>
            <a:graphicFrameLocks/>
          </p:cNvGraphicFramePr>
          <p:nvPr/>
        </p:nvGraphicFramePr>
        <p:xfrm>
          <a:off x="8258175" y="1484313"/>
          <a:ext cx="417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7" name="公式" r:id="rId21" imgW="352543" imgH="361981" progId="Equation.3">
                  <p:embed/>
                </p:oleObj>
              </mc:Choice>
              <mc:Fallback>
                <p:oleObj name="公式" r:id="rId21" imgW="352543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1484313"/>
                        <a:ext cx="417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9" name="Object 12"/>
          <p:cNvGraphicFramePr>
            <a:graphicFrameLocks/>
          </p:cNvGraphicFramePr>
          <p:nvPr/>
        </p:nvGraphicFramePr>
        <p:xfrm>
          <a:off x="7793038" y="436563"/>
          <a:ext cx="4460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8" name="公式" r:id="rId23" imgW="380887" imgH="400042" progId="Equation.3">
                  <p:embed/>
                </p:oleObj>
              </mc:Choice>
              <mc:Fallback>
                <p:oleObj name="公式" r:id="rId23" imgW="380887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436563"/>
                        <a:ext cx="4460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13"/>
          <p:cNvGraphicFramePr>
            <a:graphicFrameLocks/>
          </p:cNvGraphicFramePr>
          <p:nvPr/>
        </p:nvGraphicFramePr>
        <p:xfrm>
          <a:off x="7375525" y="1052513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" name="公式" r:id="rId25" imgW="228640" imgH="247529" progId="Equation.3">
                  <p:embed/>
                </p:oleObj>
              </mc:Choice>
              <mc:Fallback>
                <p:oleObj name="公式" r:id="rId25" imgW="228640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1052513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71" name="Object 14"/>
          <p:cNvGraphicFramePr>
            <a:graphicFrameLocks noChangeAspect="1"/>
          </p:cNvGraphicFramePr>
          <p:nvPr/>
        </p:nvGraphicFramePr>
        <p:xfrm>
          <a:off x="8027988" y="2246313"/>
          <a:ext cx="3254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" name="公式" r:id="rId27" imgW="85841" imgH="114182" progId="Equation.3">
                  <p:embed/>
                </p:oleObj>
              </mc:Choice>
              <mc:Fallback>
                <p:oleObj name="公式" r:id="rId27" imgW="85841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2246313"/>
                        <a:ext cx="3254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72" name="Object 15"/>
          <p:cNvGraphicFramePr>
            <a:graphicFrameLocks noChangeAspect="1"/>
          </p:cNvGraphicFramePr>
          <p:nvPr/>
        </p:nvGraphicFramePr>
        <p:xfrm>
          <a:off x="8083550" y="3028950"/>
          <a:ext cx="515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1" name="公式" r:id="rId29" imgW="171412" imgH="133347" progId="Equation.3">
                  <p:embed/>
                </p:oleObj>
              </mc:Choice>
              <mc:Fallback>
                <p:oleObj name="公式" r:id="rId29" imgW="171412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3028950"/>
                        <a:ext cx="515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Line 37"/>
          <p:cNvSpPr>
            <a:spLocks noChangeShapeType="1"/>
          </p:cNvSpPr>
          <p:nvPr/>
        </p:nvSpPr>
        <p:spPr bwMode="auto">
          <a:xfrm>
            <a:off x="6840538" y="3352800"/>
            <a:ext cx="8382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8" name="Line 38"/>
          <p:cNvSpPr>
            <a:spLocks noChangeShapeType="1"/>
          </p:cNvSpPr>
          <p:nvPr/>
        </p:nvSpPr>
        <p:spPr bwMode="auto">
          <a:xfrm>
            <a:off x="6916738" y="1371600"/>
            <a:ext cx="914400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9" name="Line 39"/>
          <p:cNvSpPr>
            <a:spLocks noChangeShapeType="1"/>
          </p:cNvSpPr>
          <p:nvPr/>
        </p:nvSpPr>
        <p:spPr bwMode="auto">
          <a:xfrm>
            <a:off x="6992938" y="1371600"/>
            <a:ext cx="0" cy="1981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80" name="Object 16"/>
          <p:cNvGraphicFramePr>
            <a:graphicFrameLocks/>
          </p:cNvGraphicFramePr>
          <p:nvPr/>
        </p:nvGraphicFramePr>
        <p:xfrm>
          <a:off x="7092950" y="2176463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2" name="公式" r:id="rId31" imgW="152517" imgH="247529" progId="Equation.3">
                  <p:embed/>
                </p:oleObj>
              </mc:Choice>
              <mc:Fallback>
                <p:oleObj name="公式" r:id="rId31" imgW="152517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176463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Object 17"/>
          <p:cNvGraphicFramePr>
            <a:graphicFrameLocks/>
          </p:cNvGraphicFramePr>
          <p:nvPr/>
        </p:nvGraphicFramePr>
        <p:xfrm>
          <a:off x="7078663" y="2781300"/>
          <a:ext cx="3016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3" name="公式" r:id="rId33" imgW="238088" imgH="304755" progId="Equation.3">
                  <p:embed/>
                </p:oleObj>
              </mc:Choice>
              <mc:Fallback>
                <p:oleObj name="公式" r:id="rId33" imgW="238088" imgH="30475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663" y="2781300"/>
                        <a:ext cx="3016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78" name="Text Box 42"/>
          <p:cNvSpPr txBox="1">
            <a:spLocks noChangeArrowheads="1"/>
          </p:cNvSpPr>
          <p:nvPr/>
        </p:nvSpPr>
        <p:spPr bwMode="auto">
          <a:xfrm>
            <a:off x="7856538" y="3998913"/>
            <a:ext cx="1108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99FF66"/>
                </a:solidFill>
                <a:ea typeface="楷体_GB2312" pitchFamily="49" charset="-122"/>
              </a:rPr>
              <a:t>质点系</a:t>
            </a: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 flipH="1" flipV="1">
            <a:off x="7820025" y="3451225"/>
            <a:ext cx="468313" cy="587375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80" name="Oval 44"/>
          <p:cNvSpPr>
            <a:spLocks noChangeArrowheads="1"/>
          </p:cNvSpPr>
          <p:nvPr/>
        </p:nvSpPr>
        <p:spPr bwMode="auto">
          <a:xfrm>
            <a:off x="7721600" y="2362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9581" name="Text Box 45"/>
          <p:cNvSpPr txBox="1">
            <a:spLocks noChangeArrowheads="1"/>
          </p:cNvSpPr>
          <p:nvPr/>
        </p:nvSpPr>
        <p:spPr bwMode="auto">
          <a:xfrm>
            <a:off x="717550" y="28273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由转动定律</a:t>
            </a:r>
          </a:p>
        </p:txBody>
      </p:sp>
      <p:sp>
        <p:nvSpPr>
          <p:cNvPr id="449582" name="Oval 46"/>
          <p:cNvSpPr>
            <a:spLocks noChangeArrowheads="1"/>
          </p:cNvSpPr>
          <p:nvPr/>
        </p:nvSpPr>
        <p:spPr bwMode="auto">
          <a:xfrm>
            <a:off x="7724775" y="2816225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64" y="3477290"/>
            <a:ext cx="2722336" cy="31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118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3" grpId="0" autoUpdateAnimBg="0"/>
      <p:bldP spid="449544" grpId="0" autoUpdateAnimBg="0"/>
      <p:bldP spid="449545" grpId="0" animBg="1"/>
      <p:bldP spid="449548" grpId="0" autoUpdateAnimBg="0"/>
      <p:bldP spid="449551" grpId="0" animBg="1"/>
      <p:bldP spid="449554" grpId="0" animBg="1"/>
      <p:bldP spid="449555" grpId="0" animBg="1"/>
      <p:bldP spid="449559" grpId="0" animBg="1" autoUpdateAnimBg="0"/>
      <p:bldP spid="449560" grpId="0" animBg="1" autoUpdateAnimBg="0"/>
      <p:bldP spid="449565" grpId="0" animBg="1"/>
      <p:bldP spid="449566" grpId="0" animBg="1"/>
      <p:bldP spid="449567" grpId="0" animBg="1"/>
      <p:bldP spid="449578" grpId="0" autoUpdateAnimBg="0"/>
      <p:bldP spid="449579" grpId="0" animBg="1"/>
      <p:bldP spid="449580" grpId="0" animBg="1"/>
      <p:bldP spid="449581" grpId="0"/>
      <p:bldP spid="4495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188913"/>
            <a:ext cx="4038600" cy="504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五、刚体的平衡</a:t>
            </a:r>
          </a:p>
        </p:txBody>
      </p:sp>
      <p:pic>
        <p:nvPicPr>
          <p:cNvPr id="36870" name="Picture 6" descr="balancedr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"/>
            <a:ext cx="4468813" cy="65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95288" y="635000"/>
            <a:ext cx="3887787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sz="2200" b="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若初始静止刚体</a:t>
            </a: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所受</a:t>
            </a:r>
            <a:r>
              <a:rPr kumimoji="0" lang="zh-CN" altLang="en-US" sz="22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外力之和</a:t>
            </a: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为零，则刚体的质心不动；</a:t>
            </a:r>
          </a:p>
          <a:p>
            <a:pPr eaLnBrk="1" hangingPunct="1">
              <a:lnSpc>
                <a:spcPct val="140000"/>
              </a:lnSpc>
            </a:pP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若初始静止刚体</a:t>
            </a: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所受</a:t>
            </a:r>
            <a:r>
              <a:rPr kumimoji="0" lang="zh-CN" altLang="en-US" sz="22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外力矩之和</a:t>
            </a: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为零，则刚体无转动。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5288" y="26368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刚体的平衡条件</a:t>
            </a:r>
          </a:p>
        </p:txBody>
      </p:sp>
      <p:graphicFrame>
        <p:nvGraphicFramePr>
          <p:cNvPr id="36873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3128963"/>
          <a:ext cx="19431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公式" r:id="rId4" imgW="809553" imgH="666736" progId="Equation.3">
                  <p:embed/>
                </p:oleObj>
              </mc:Choice>
              <mc:Fallback>
                <p:oleObj name="公式" r:id="rId4" imgW="809553" imgH="66673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28963"/>
                        <a:ext cx="19431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6" name="Picture 12" descr="20070526_13e56555ccc3c77deee1ltbMxQ2FRsgP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125" r="8594" b="12500"/>
          <a:stretch>
            <a:fillRect/>
          </a:stretch>
        </p:blipFill>
        <p:spPr bwMode="auto">
          <a:xfrm>
            <a:off x="1116013" y="4492625"/>
            <a:ext cx="3240087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4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71" grpId="0"/>
      <p:bldP spid="368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" y="1052736"/>
            <a:ext cx="8604448" cy="2153571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23928" y="404664"/>
            <a:ext cx="4038600" cy="504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小练习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0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ChangeArrowheads="1"/>
          </p:cNvSpPr>
          <p:nvPr/>
        </p:nvSpPr>
        <p:spPr bwMode="auto">
          <a:xfrm>
            <a:off x="250825" y="115888"/>
            <a:ext cx="8642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69975" indent="-10699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66FF33"/>
                </a:solidFill>
                <a:ea typeface="黑体" panose="02010609060101010101" pitchFamily="49" charset="-122"/>
              </a:rPr>
              <a:t>§6.2</a:t>
            </a:r>
            <a:r>
              <a:rPr lang="en-US" altLang="zh-CN" sz="32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绕定轴转动刚体的动能 动能定理</a:t>
            </a:r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179388" y="655638"/>
            <a:ext cx="597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转动动能</a:t>
            </a:r>
          </a:p>
        </p:txBody>
      </p:sp>
      <p:sp>
        <p:nvSpPr>
          <p:cNvPr id="450564" name="Freeform 4"/>
          <p:cNvSpPr>
            <a:spLocks/>
          </p:cNvSpPr>
          <p:nvPr/>
        </p:nvSpPr>
        <p:spPr bwMode="auto">
          <a:xfrm>
            <a:off x="5722938" y="827088"/>
            <a:ext cx="3205162" cy="2881312"/>
          </a:xfrm>
          <a:custGeom>
            <a:avLst/>
            <a:gdLst>
              <a:gd name="T0" fmla="*/ 2147483646 w 1761"/>
              <a:gd name="T1" fmla="*/ 2147483646 h 1074"/>
              <a:gd name="T2" fmla="*/ 2147483646 w 1761"/>
              <a:gd name="T3" fmla="*/ 2147483646 h 1074"/>
              <a:gd name="T4" fmla="*/ 2147483646 w 1761"/>
              <a:gd name="T5" fmla="*/ 2147483646 h 1074"/>
              <a:gd name="T6" fmla="*/ 2147483646 w 1761"/>
              <a:gd name="T7" fmla="*/ 2147483646 h 1074"/>
              <a:gd name="T8" fmla="*/ 2147483646 w 1761"/>
              <a:gd name="T9" fmla="*/ 2147483646 h 1074"/>
              <a:gd name="T10" fmla="*/ 2147483646 w 1761"/>
              <a:gd name="T11" fmla="*/ 2147483646 h 1074"/>
              <a:gd name="T12" fmla="*/ 2147483646 w 1761"/>
              <a:gd name="T13" fmla="*/ 2147483646 h 1074"/>
              <a:gd name="T14" fmla="*/ 2147483646 w 1761"/>
              <a:gd name="T15" fmla="*/ 2147483646 h 1074"/>
              <a:gd name="T16" fmla="*/ 2147483646 w 1761"/>
              <a:gd name="T17" fmla="*/ 2147483646 h 1074"/>
              <a:gd name="T18" fmla="*/ 2147483646 w 1761"/>
              <a:gd name="T19" fmla="*/ 2147483646 h 10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61"/>
              <a:gd name="T31" fmla="*/ 0 h 1074"/>
              <a:gd name="T32" fmla="*/ 1761 w 1761"/>
              <a:gd name="T33" fmla="*/ 1074 h 107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61" h="1074">
                <a:moveTo>
                  <a:pt x="1013" y="8"/>
                </a:moveTo>
                <a:cubicBezTo>
                  <a:pt x="794" y="0"/>
                  <a:pt x="499" y="31"/>
                  <a:pt x="333" y="99"/>
                </a:cubicBezTo>
                <a:cubicBezTo>
                  <a:pt x="167" y="167"/>
                  <a:pt x="30" y="295"/>
                  <a:pt x="15" y="416"/>
                </a:cubicBezTo>
                <a:cubicBezTo>
                  <a:pt x="0" y="537"/>
                  <a:pt x="128" y="727"/>
                  <a:pt x="242" y="825"/>
                </a:cubicBezTo>
                <a:cubicBezTo>
                  <a:pt x="356" y="923"/>
                  <a:pt x="560" y="983"/>
                  <a:pt x="696" y="1006"/>
                </a:cubicBezTo>
                <a:cubicBezTo>
                  <a:pt x="832" y="1029"/>
                  <a:pt x="937" y="954"/>
                  <a:pt x="1058" y="961"/>
                </a:cubicBezTo>
                <a:cubicBezTo>
                  <a:pt x="1179" y="968"/>
                  <a:pt x="1315" y="1074"/>
                  <a:pt x="1421" y="1051"/>
                </a:cubicBezTo>
                <a:cubicBezTo>
                  <a:pt x="1527" y="1028"/>
                  <a:pt x="1655" y="976"/>
                  <a:pt x="1693" y="825"/>
                </a:cubicBezTo>
                <a:cubicBezTo>
                  <a:pt x="1731" y="674"/>
                  <a:pt x="1761" y="280"/>
                  <a:pt x="1648" y="144"/>
                </a:cubicBezTo>
                <a:cubicBezTo>
                  <a:pt x="1535" y="8"/>
                  <a:pt x="1232" y="16"/>
                  <a:pt x="1013" y="8"/>
                </a:cubicBezTo>
                <a:close/>
              </a:path>
            </a:pathLst>
          </a:custGeom>
          <a:solidFill>
            <a:srgbClr val="339966"/>
          </a:solidFill>
          <a:ln w="9525">
            <a:round/>
            <a:headEnd/>
            <a:tailEnd/>
          </a:ln>
          <a:scene3d>
            <a:camera prst="legacyPerspectiveFront">
              <a:rot lat="17699992" lon="0" rev="0"/>
            </a:camera>
            <a:lightRig rig="legacyFlat2" dir="t"/>
          </a:scene3d>
          <a:sp3d extrusionH="2016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50565" name="Line 5"/>
          <p:cNvSpPr>
            <a:spLocks noChangeShapeType="1"/>
          </p:cNvSpPr>
          <p:nvPr/>
        </p:nvSpPr>
        <p:spPr bwMode="auto">
          <a:xfrm>
            <a:off x="6524625" y="942975"/>
            <a:ext cx="0" cy="1295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6" name="Line 6"/>
          <p:cNvSpPr>
            <a:spLocks noChangeShapeType="1"/>
          </p:cNvSpPr>
          <p:nvPr/>
        </p:nvSpPr>
        <p:spPr bwMode="auto">
          <a:xfrm>
            <a:off x="6524625" y="3014663"/>
            <a:ext cx="0" cy="376237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6156325" y="7318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FFFF00"/>
                </a:solidFill>
              </a:rPr>
              <a:t>z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6550025" y="1116013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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450569" name="Line 9"/>
          <p:cNvSpPr>
            <a:spLocks noChangeShapeType="1"/>
          </p:cNvSpPr>
          <p:nvPr/>
        </p:nvSpPr>
        <p:spPr bwMode="auto">
          <a:xfrm>
            <a:off x="6515100" y="2243138"/>
            <a:ext cx="1066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6124575" y="1971675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chemeClr val="tx2"/>
                </a:solidFill>
              </a:rPr>
              <a:t>O</a:t>
            </a:r>
            <a:endParaRPr lang="en-US" altLang="zh-CN" i="1">
              <a:solidFill>
                <a:schemeClr val="accent2"/>
              </a:solidFill>
            </a:endParaRPr>
          </a:p>
        </p:txBody>
      </p:sp>
      <p:graphicFrame>
        <p:nvGraphicFramePr>
          <p:cNvPr id="450571" name="Object 11"/>
          <p:cNvGraphicFramePr>
            <a:graphicFrameLocks/>
          </p:cNvGraphicFramePr>
          <p:nvPr/>
        </p:nvGraphicFramePr>
        <p:xfrm>
          <a:off x="6843713" y="2413000"/>
          <a:ext cx="2127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" name="公式" r:id="rId3" imgW="215806" imgH="431613" progId="Equation.3">
                  <p:embed/>
                </p:oleObj>
              </mc:Choice>
              <mc:Fallback>
                <p:oleObj name="公式" r:id="rId3" imgW="215806" imgH="431613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2413000"/>
                        <a:ext cx="2127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2" name="Object 12"/>
          <p:cNvGraphicFramePr>
            <a:graphicFrameLocks/>
          </p:cNvGraphicFramePr>
          <p:nvPr/>
        </p:nvGraphicFramePr>
        <p:xfrm>
          <a:off x="7902575" y="1692275"/>
          <a:ext cx="301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" name="公式" r:id="rId5" imgW="47510" imgH="123900" progId="Equation.3">
                  <p:embed/>
                </p:oleObj>
              </mc:Choice>
              <mc:Fallback>
                <p:oleObj name="公式" r:id="rId5" imgW="47510" imgH="1239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75" y="1692275"/>
                        <a:ext cx="301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3" name="Line 13"/>
          <p:cNvSpPr>
            <a:spLocks noChangeShapeType="1"/>
          </p:cNvSpPr>
          <p:nvPr/>
        </p:nvSpPr>
        <p:spPr bwMode="auto">
          <a:xfrm flipV="1">
            <a:off x="7591425" y="1979613"/>
            <a:ext cx="688975" cy="639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74" name="Object 14"/>
          <p:cNvGraphicFramePr>
            <a:graphicFrameLocks/>
          </p:cNvGraphicFramePr>
          <p:nvPr/>
        </p:nvGraphicFramePr>
        <p:xfrm>
          <a:off x="7632700" y="2559050"/>
          <a:ext cx="574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" name="公式" r:id="rId7" imgW="571252" imgH="431613" progId="Equation.3">
                  <p:embed/>
                </p:oleObj>
              </mc:Choice>
              <mc:Fallback>
                <p:oleObj name="公式" r:id="rId7" imgW="571252" imgH="431613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2559050"/>
                        <a:ext cx="5746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5" name="Text Box 15"/>
          <p:cNvSpPr txBox="1">
            <a:spLocks noChangeArrowheads="1"/>
          </p:cNvSpPr>
          <p:nvPr/>
        </p:nvSpPr>
        <p:spPr bwMode="auto">
          <a:xfrm>
            <a:off x="7200900" y="2535238"/>
            <a:ext cx="577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i="1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450576" name="Rectangle 16"/>
          <p:cNvSpPr>
            <a:spLocks noChangeArrowheads="1"/>
          </p:cNvSpPr>
          <p:nvPr/>
        </p:nvSpPr>
        <p:spPr bwMode="auto">
          <a:xfrm>
            <a:off x="7419975" y="238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FFFF00"/>
                </a:solidFill>
              </a:rPr>
              <a:t>•</a:t>
            </a:r>
          </a:p>
        </p:txBody>
      </p:sp>
      <p:sp>
        <p:nvSpPr>
          <p:cNvPr id="450577" name="Arc 17"/>
          <p:cNvSpPr>
            <a:spLocks/>
          </p:cNvSpPr>
          <p:nvPr/>
        </p:nvSpPr>
        <p:spPr bwMode="auto">
          <a:xfrm flipH="1">
            <a:off x="6264275" y="1504950"/>
            <a:ext cx="479425" cy="215900"/>
          </a:xfrm>
          <a:custGeom>
            <a:avLst/>
            <a:gdLst>
              <a:gd name="T0" fmla="*/ 2147483646 w 43200"/>
              <a:gd name="T1" fmla="*/ 0 h 38804"/>
              <a:gd name="T2" fmla="*/ 2147483646 w 43200"/>
              <a:gd name="T3" fmla="*/ 2147483646 h 38804"/>
              <a:gd name="T4" fmla="*/ 2147483646 w 43200"/>
              <a:gd name="T5" fmla="*/ 2147483646 h 38804"/>
              <a:gd name="T6" fmla="*/ 0 60000 65536"/>
              <a:gd name="T7" fmla="*/ 0 60000 65536"/>
              <a:gd name="T8" fmla="*/ 0 60000 65536"/>
              <a:gd name="T9" fmla="*/ 0 w 43200"/>
              <a:gd name="T10" fmla="*/ 0 h 38804"/>
              <a:gd name="T11" fmla="*/ 43200 w 43200"/>
              <a:gd name="T12" fmla="*/ 38804 h 38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8804" fill="none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</a:path>
              <a:path w="43200" h="38804" stroke="0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  <a:lnTo>
                  <a:pt x="21600" y="17204"/>
                </a:lnTo>
                <a:lnTo>
                  <a:pt x="34660" y="0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78" name="Object 18"/>
          <p:cNvGraphicFramePr>
            <a:graphicFrameLocks/>
          </p:cNvGraphicFramePr>
          <p:nvPr/>
        </p:nvGraphicFramePr>
        <p:xfrm>
          <a:off x="1001713" y="1671638"/>
          <a:ext cx="4110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" name="Equation" r:id="rId9" imgW="4009972" imgH="323920" progId="Equation.3">
                  <p:embed/>
                </p:oleObj>
              </mc:Choice>
              <mc:Fallback>
                <p:oleObj name="Equation" r:id="rId9" imgW="4009972" imgH="32392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671638"/>
                        <a:ext cx="4110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9" name="Object 19"/>
          <p:cNvGraphicFramePr>
            <a:graphicFrameLocks noChangeAspect="1"/>
          </p:cNvGraphicFramePr>
          <p:nvPr/>
        </p:nvGraphicFramePr>
        <p:xfrm>
          <a:off x="1027113" y="2133600"/>
          <a:ext cx="43862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" name="公式" r:id="rId11" imgW="1943034" imgH="133347" progId="Equation.3">
                  <p:embed/>
                </p:oleObj>
              </mc:Choice>
              <mc:Fallback>
                <p:oleObj name="公式" r:id="rId11" imgW="1943034" imgH="13334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133600"/>
                        <a:ext cx="43862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0" name="AutoShape 20"/>
          <p:cNvSpPr>
            <a:spLocks/>
          </p:cNvSpPr>
          <p:nvPr/>
        </p:nvSpPr>
        <p:spPr bwMode="auto">
          <a:xfrm>
            <a:off x="684213" y="1773238"/>
            <a:ext cx="257175" cy="742950"/>
          </a:xfrm>
          <a:prstGeom prst="leftBrace">
            <a:avLst>
              <a:gd name="adj1" fmla="val 24074"/>
              <a:gd name="adj2" fmla="val 50000"/>
            </a:avLst>
          </a:prstGeom>
          <a:noFill/>
          <a:ln w="254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0581" name="Object 21"/>
          <p:cNvGraphicFramePr>
            <a:graphicFrameLocks/>
          </p:cNvGraphicFramePr>
          <p:nvPr/>
        </p:nvGraphicFramePr>
        <p:xfrm>
          <a:off x="1309688" y="2997200"/>
          <a:ext cx="17462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" name="公式" r:id="rId13" imgW="1638271" imgH="619228" progId="Equation.3">
                  <p:embed/>
                </p:oleObj>
              </mc:Choice>
              <mc:Fallback>
                <p:oleObj name="公式" r:id="rId13" imgW="1638271" imgH="619228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997200"/>
                        <a:ext cx="17462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2" name="Object 22"/>
          <p:cNvGraphicFramePr>
            <a:graphicFrameLocks/>
          </p:cNvGraphicFramePr>
          <p:nvPr/>
        </p:nvGraphicFramePr>
        <p:xfrm>
          <a:off x="3068638" y="2998788"/>
          <a:ext cx="15541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" name="公式" r:id="rId15" imgW="1457411" imgH="619228" progId="Equation.3">
                  <p:embed/>
                </p:oleObj>
              </mc:Choice>
              <mc:Fallback>
                <p:oleObj name="公式" r:id="rId15" imgW="1457411" imgH="619228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998788"/>
                        <a:ext cx="15541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3" name="Object 23"/>
          <p:cNvGraphicFramePr>
            <a:graphicFrameLocks noChangeAspect="1"/>
          </p:cNvGraphicFramePr>
          <p:nvPr/>
        </p:nvGraphicFramePr>
        <p:xfrm>
          <a:off x="1158875" y="4149725"/>
          <a:ext cx="30210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" name="公式" r:id="rId17" imgW="1409631" imgH="285860" progId="Equation.3">
                  <p:embed/>
                </p:oleObj>
              </mc:Choice>
              <mc:Fallback>
                <p:oleObj name="公式" r:id="rId17" imgW="1409631" imgH="2858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149725"/>
                        <a:ext cx="30210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430213" y="3716338"/>
            <a:ext cx="421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刚体对定轴的总动能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</a:p>
        </p:txBody>
      </p:sp>
      <p:graphicFrame>
        <p:nvGraphicFramePr>
          <p:cNvPr id="450585" name="Object 25"/>
          <p:cNvGraphicFramePr>
            <a:graphicFrameLocks noChangeAspect="1"/>
          </p:cNvGraphicFramePr>
          <p:nvPr/>
        </p:nvGraphicFramePr>
        <p:xfrm>
          <a:off x="4143375" y="4149725"/>
          <a:ext cx="21574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" name="公式" r:id="rId19" imgW="971517" imgH="285860" progId="Equation.3">
                  <p:embed/>
                </p:oleObj>
              </mc:Choice>
              <mc:Fallback>
                <p:oleObj name="公式" r:id="rId19" imgW="971517" imgH="2858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149725"/>
                        <a:ext cx="21574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6" name="Object 26"/>
          <p:cNvGraphicFramePr>
            <a:graphicFrameLocks noChangeAspect="1"/>
          </p:cNvGraphicFramePr>
          <p:nvPr/>
        </p:nvGraphicFramePr>
        <p:xfrm>
          <a:off x="7164388" y="3860800"/>
          <a:ext cx="15843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" name="公式" r:id="rId21" imgW="619244" imgH="285860" progId="Equation.3">
                  <p:embed/>
                </p:oleObj>
              </mc:Choice>
              <mc:Fallback>
                <p:oleObj name="公式" r:id="rId21" imgW="619244" imgH="2858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860800"/>
                        <a:ext cx="1584325" cy="868363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7" name="Text Box 27"/>
          <p:cNvSpPr txBox="1">
            <a:spLocks noChangeArrowheads="1"/>
          </p:cNvSpPr>
          <p:nvPr/>
        </p:nvSpPr>
        <p:spPr bwMode="auto">
          <a:xfrm>
            <a:off x="2339975" y="2566988"/>
            <a:ext cx="291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其动能为</a:t>
            </a:r>
          </a:p>
        </p:txBody>
      </p:sp>
      <p:graphicFrame>
        <p:nvGraphicFramePr>
          <p:cNvPr id="450588" name="Object 28"/>
          <p:cNvGraphicFramePr>
            <a:graphicFrameLocks/>
          </p:cNvGraphicFramePr>
          <p:nvPr/>
        </p:nvGraphicFramePr>
        <p:xfrm>
          <a:off x="8496300" y="2071688"/>
          <a:ext cx="2952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" name="公式" r:id="rId23" imgW="200026" imgH="238081" progId="Equation.3">
                  <p:embed/>
                </p:oleObj>
              </mc:Choice>
              <mc:Fallback>
                <p:oleObj name="公式" r:id="rId23" imgW="200026" imgH="238081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0" y="2071688"/>
                        <a:ext cx="2952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9" name="Line 29"/>
          <p:cNvSpPr>
            <a:spLocks noChangeShapeType="1"/>
          </p:cNvSpPr>
          <p:nvPr/>
        </p:nvSpPr>
        <p:spPr bwMode="auto">
          <a:xfrm flipV="1">
            <a:off x="7558088" y="1955800"/>
            <a:ext cx="1101725" cy="6858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0" name="Line 30"/>
          <p:cNvSpPr>
            <a:spLocks noChangeShapeType="1"/>
          </p:cNvSpPr>
          <p:nvPr/>
        </p:nvSpPr>
        <p:spPr bwMode="auto">
          <a:xfrm>
            <a:off x="7550150" y="2654300"/>
            <a:ext cx="735013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1" name="Line 31"/>
          <p:cNvSpPr>
            <a:spLocks noChangeShapeType="1"/>
          </p:cNvSpPr>
          <p:nvPr/>
        </p:nvSpPr>
        <p:spPr bwMode="auto">
          <a:xfrm flipV="1">
            <a:off x="6519863" y="2182813"/>
            <a:ext cx="1155700" cy="52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2" name="Line 32"/>
          <p:cNvSpPr>
            <a:spLocks noChangeShapeType="1"/>
          </p:cNvSpPr>
          <p:nvPr/>
        </p:nvSpPr>
        <p:spPr bwMode="auto">
          <a:xfrm flipV="1">
            <a:off x="7558088" y="2170113"/>
            <a:ext cx="138112" cy="471487"/>
          </a:xfrm>
          <a:prstGeom prst="line">
            <a:avLst/>
          </a:prstGeom>
          <a:noFill/>
          <a:ln w="412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93" name="Object 33"/>
          <p:cNvGraphicFramePr>
            <a:graphicFrameLocks/>
          </p:cNvGraphicFramePr>
          <p:nvPr/>
        </p:nvGraphicFramePr>
        <p:xfrm>
          <a:off x="6985000" y="1890713"/>
          <a:ext cx="2952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" name="公式" r:id="rId25" imgW="304536" imgH="304536" progId="Equation.3">
                  <p:embed/>
                </p:oleObj>
              </mc:Choice>
              <mc:Fallback>
                <p:oleObj name="公式" r:id="rId25" imgW="304536" imgH="304536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1890713"/>
                        <a:ext cx="2952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4" name="Object 34"/>
          <p:cNvGraphicFramePr>
            <a:graphicFrameLocks/>
          </p:cNvGraphicFramePr>
          <p:nvPr/>
        </p:nvGraphicFramePr>
        <p:xfrm>
          <a:off x="7272338" y="2235200"/>
          <a:ext cx="3397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" name="公式" r:id="rId27" imgW="393359" imgH="317225" progId="Equation.3">
                  <p:embed/>
                </p:oleObj>
              </mc:Choice>
              <mc:Fallback>
                <p:oleObj name="公式" r:id="rId27" imgW="393359" imgH="317225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235200"/>
                        <a:ext cx="3397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777163" y="1101725"/>
            <a:ext cx="735012" cy="533400"/>
            <a:chOff x="4967" y="654"/>
            <a:chExt cx="463" cy="336"/>
          </a:xfrm>
        </p:grpSpPr>
        <p:sp>
          <p:nvSpPr>
            <p:cNvPr id="4148" name="AutoShape 36"/>
            <p:cNvSpPr>
              <a:spLocks noChangeArrowheads="1"/>
            </p:cNvSpPr>
            <p:nvPr/>
          </p:nvSpPr>
          <p:spPr bwMode="auto">
            <a:xfrm>
              <a:off x="4967" y="654"/>
              <a:ext cx="463" cy="336"/>
            </a:xfrm>
            <a:prstGeom prst="wedgeRectCallout">
              <a:avLst>
                <a:gd name="adj1" fmla="val -160801"/>
                <a:gd name="adj2" fmla="val 184227"/>
              </a:avLst>
            </a:prstGeom>
            <a:solidFill>
              <a:srgbClr val="00CC99">
                <a:alpha val="59999"/>
              </a:srgbClr>
            </a:solidFill>
            <a:ln w="9525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4149" name="Object 37"/>
            <p:cNvGraphicFramePr>
              <a:graphicFrameLocks/>
            </p:cNvGraphicFramePr>
            <p:nvPr/>
          </p:nvGraphicFramePr>
          <p:xfrm>
            <a:off x="5058" y="709"/>
            <a:ext cx="27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6" name="公式" r:id="rId29" imgW="444114" imgH="317225" progId="Equation.3">
                    <p:embed/>
                  </p:oleObj>
                </mc:Choice>
                <mc:Fallback>
                  <p:oleObj name="公式" r:id="rId29" imgW="444114" imgH="317225" progId="Equation.3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" y="709"/>
                          <a:ext cx="27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599" name="Arc 39"/>
          <p:cNvSpPr>
            <a:spLocks/>
          </p:cNvSpPr>
          <p:nvPr/>
        </p:nvSpPr>
        <p:spPr bwMode="auto">
          <a:xfrm rot="16634215" flipH="1">
            <a:off x="7428707" y="2561431"/>
            <a:ext cx="463550" cy="192087"/>
          </a:xfrm>
          <a:custGeom>
            <a:avLst/>
            <a:gdLst>
              <a:gd name="T0" fmla="*/ 2147483646 w 21433"/>
              <a:gd name="T1" fmla="*/ 2147483646 h 10000"/>
              <a:gd name="T2" fmla="*/ 0 w 21433"/>
              <a:gd name="T3" fmla="*/ 2147483646 h 10000"/>
              <a:gd name="T4" fmla="*/ 2147483646 w 21433"/>
              <a:gd name="T5" fmla="*/ 0 h 10000"/>
              <a:gd name="T6" fmla="*/ 0 60000 65536"/>
              <a:gd name="T7" fmla="*/ 0 60000 65536"/>
              <a:gd name="T8" fmla="*/ 0 60000 65536"/>
              <a:gd name="T9" fmla="*/ 0 w 21433"/>
              <a:gd name="T10" fmla="*/ 0 h 10000"/>
              <a:gd name="T11" fmla="*/ 21433 w 21433"/>
              <a:gd name="T12" fmla="*/ 10000 h 1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3" h="10000" fill="none" extrusionOk="0">
                <a:moveTo>
                  <a:pt x="2287" y="9999"/>
                </a:moveTo>
                <a:cubicBezTo>
                  <a:pt x="1094" y="7717"/>
                  <a:pt x="320" y="5239"/>
                  <a:pt x="0" y="2683"/>
                </a:cubicBezTo>
              </a:path>
              <a:path w="21433" h="10000" stroke="0" extrusionOk="0">
                <a:moveTo>
                  <a:pt x="2287" y="9999"/>
                </a:moveTo>
                <a:cubicBezTo>
                  <a:pt x="1094" y="7717"/>
                  <a:pt x="320" y="5239"/>
                  <a:pt x="0" y="2683"/>
                </a:cubicBezTo>
                <a:lnTo>
                  <a:pt x="21433" y="0"/>
                </a:lnTo>
                <a:lnTo>
                  <a:pt x="2287" y="9999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0" name="Text Box 40"/>
          <p:cNvSpPr txBox="1">
            <a:spLocks noChangeArrowheads="1"/>
          </p:cNvSpPr>
          <p:nvPr/>
        </p:nvSpPr>
        <p:spPr bwMode="auto">
          <a:xfrm>
            <a:off x="682625" y="1171575"/>
            <a:ext cx="424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设系统包括有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N</a:t>
            </a: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个质量元</a:t>
            </a:r>
          </a:p>
        </p:txBody>
      </p:sp>
      <p:sp>
        <p:nvSpPr>
          <p:cNvPr id="450601" name="Text Box 41"/>
          <p:cNvSpPr txBox="1">
            <a:spLocks noChangeArrowheads="1"/>
          </p:cNvSpPr>
          <p:nvPr/>
        </p:nvSpPr>
        <p:spPr bwMode="auto">
          <a:xfrm>
            <a:off x="503238" y="2581275"/>
            <a:ext cx="410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取第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</a:rPr>
              <a:t>i </a:t>
            </a:r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个质元</a:t>
            </a:r>
          </a:p>
        </p:txBody>
      </p:sp>
      <p:sp>
        <p:nvSpPr>
          <p:cNvPr id="450602" name="Text Box 42"/>
          <p:cNvSpPr txBox="1">
            <a:spLocks noChangeArrowheads="1"/>
          </p:cNvSpPr>
          <p:nvPr/>
        </p:nvSpPr>
        <p:spPr bwMode="auto">
          <a:xfrm>
            <a:off x="1293813" y="4797425"/>
            <a:ext cx="78851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定轴转动刚体的动能等于转动惯量与其角速度平方乘积的一半</a:t>
            </a:r>
          </a:p>
        </p:txBody>
      </p:sp>
      <p:sp>
        <p:nvSpPr>
          <p:cNvPr id="450603" name="Text Box 43"/>
          <p:cNvSpPr txBox="1">
            <a:spLocks noChangeArrowheads="1"/>
          </p:cNvSpPr>
          <p:nvPr/>
        </p:nvSpPr>
        <p:spPr bwMode="auto">
          <a:xfrm>
            <a:off x="538163" y="47974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结论</a:t>
            </a:r>
          </a:p>
        </p:txBody>
      </p:sp>
      <p:sp>
        <p:nvSpPr>
          <p:cNvPr id="450604" name="AutoShape 44"/>
          <p:cNvSpPr>
            <a:spLocks noChangeArrowheads="1"/>
          </p:cNvSpPr>
          <p:nvPr/>
        </p:nvSpPr>
        <p:spPr bwMode="auto">
          <a:xfrm>
            <a:off x="250825" y="472440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5" name="Text Box 45"/>
          <p:cNvSpPr txBox="1">
            <a:spLocks noChangeArrowheads="1"/>
          </p:cNvSpPr>
          <p:nvPr/>
        </p:nvSpPr>
        <p:spPr bwMode="auto">
          <a:xfrm>
            <a:off x="1258888" y="5254625"/>
            <a:ext cx="619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CC99"/>
                </a:solidFill>
                <a:ea typeface="仿宋_GB2312" pitchFamily="49" charset="-122"/>
              </a:rPr>
              <a:t>转动物体具有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储能</a:t>
            </a:r>
            <a:r>
              <a:rPr lang="zh-CN" altLang="en-US">
                <a:solidFill>
                  <a:srgbClr val="00CC99"/>
                </a:solidFill>
                <a:ea typeface="仿宋_GB2312" pitchFamily="49" charset="-122"/>
              </a:rPr>
              <a:t>、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稳速</a:t>
            </a:r>
            <a:r>
              <a:rPr lang="zh-CN" altLang="en-US">
                <a:solidFill>
                  <a:srgbClr val="00CC99"/>
                </a:solidFill>
                <a:ea typeface="仿宋_GB2312" pitchFamily="49" charset="-122"/>
              </a:rPr>
              <a:t>等作用：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……</a:t>
            </a:r>
          </a:p>
        </p:txBody>
      </p:sp>
      <p:sp>
        <p:nvSpPr>
          <p:cNvPr id="450606" name="AutoShape 46"/>
          <p:cNvSpPr>
            <a:spLocks noChangeArrowheads="1"/>
          </p:cNvSpPr>
          <p:nvPr/>
        </p:nvSpPr>
        <p:spPr bwMode="auto">
          <a:xfrm>
            <a:off x="4498975" y="3429000"/>
            <a:ext cx="2160588" cy="720725"/>
          </a:xfrm>
          <a:prstGeom prst="wedgeRectCallout">
            <a:avLst>
              <a:gd name="adj1" fmla="val -54847"/>
              <a:gd name="adj2" fmla="val -52204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各质元速度不同，</a:t>
            </a:r>
          </a:p>
          <a:p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但角速度相同</a:t>
            </a:r>
          </a:p>
        </p:txBody>
      </p:sp>
      <p:sp>
        <p:nvSpPr>
          <p:cNvPr id="450607" name="Text Box 47"/>
          <p:cNvSpPr txBox="1">
            <a:spLocks noChangeArrowheads="1"/>
          </p:cNvSpPr>
          <p:nvPr/>
        </p:nvSpPr>
        <p:spPr bwMode="auto">
          <a:xfrm>
            <a:off x="179388" y="5621338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力矩的功</a:t>
            </a:r>
          </a:p>
        </p:txBody>
      </p:sp>
      <p:graphicFrame>
        <p:nvGraphicFramePr>
          <p:cNvPr id="450610" name="Object 50"/>
          <p:cNvGraphicFramePr>
            <a:graphicFrameLocks/>
          </p:cNvGraphicFramePr>
          <p:nvPr/>
        </p:nvGraphicFramePr>
        <p:xfrm>
          <a:off x="5795963" y="6227763"/>
          <a:ext cx="11811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" name="公式" r:id="rId31" imgW="1076254" imgH="323920" progId="Equation.3">
                  <p:embed/>
                </p:oleObj>
              </mc:Choice>
              <mc:Fallback>
                <p:oleObj name="公式" r:id="rId31" imgW="1076254" imgH="323920" progId="Equation.3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227763"/>
                        <a:ext cx="11811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1" name="Object 51"/>
          <p:cNvGraphicFramePr>
            <a:graphicFrameLocks/>
          </p:cNvGraphicFramePr>
          <p:nvPr/>
        </p:nvGraphicFramePr>
        <p:xfrm>
          <a:off x="7048500" y="6242050"/>
          <a:ext cx="10255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" name="公式" r:id="rId33" imgW="924008" imgH="209468" progId="Equation.3">
                  <p:embed/>
                </p:oleObj>
              </mc:Choice>
              <mc:Fallback>
                <p:oleObj name="公式" r:id="rId33" imgW="924008" imgH="209468" progId="Equation.3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6242050"/>
                        <a:ext cx="10255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0" name="Object 54"/>
          <p:cNvGraphicFramePr>
            <a:graphicFrameLocks noChangeAspect="1"/>
          </p:cNvGraphicFramePr>
          <p:nvPr/>
        </p:nvGraphicFramePr>
        <p:xfrm>
          <a:off x="7667625" y="2133600"/>
          <a:ext cx="3032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" name="Equation" r:id="rId35" imgW="104737" imgH="123900" progId="Equation.DSMT4">
                  <p:embed/>
                </p:oleObj>
              </mc:Choice>
              <mc:Fallback>
                <p:oleObj name="Equation" r:id="rId35" imgW="104737" imgH="1239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133600"/>
                        <a:ext cx="3032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1" name="Object 55"/>
          <p:cNvGraphicFramePr>
            <a:graphicFrameLocks noChangeAspect="1"/>
          </p:cNvGraphicFramePr>
          <p:nvPr/>
        </p:nvGraphicFramePr>
        <p:xfrm>
          <a:off x="755650" y="6165850"/>
          <a:ext cx="30972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" name="Equation" r:id="rId37" imgW="1371570" imgH="200021" progId="Equation.DSMT4">
                  <p:embed/>
                </p:oleObj>
              </mc:Choice>
              <mc:Fallback>
                <p:oleObj name="Equation" r:id="rId37" imgW="1371570" imgH="200021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165850"/>
                        <a:ext cx="30972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2" name="Object 56"/>
          <p:cNvGraphicFramePr>
            <a:graphicFrameLocks noChangeAspect="1"/>
          </p:cNvGraphicFramePr>
          <p:nvPr/>
        </p:nvGraphicFramePr>
        <p:xfrm>
          <a:off x="3851275" y="6237288"/>
          <a:ext cx="1873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" name="Equation" r:id="rId39" imgW="762043" imgH="161960" progId="Equation.DSMT4">
                  <p:embed/>
                </p:oleObj>
              </mc:Choice>
              <mc:Fallback>
                <p:oleObj name="Equation" r:id="rId39" imgW="762043" imgH="16196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6237288"/>
                        <a:ext cx="1873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3" name="Object 57"/>
          <p:cNvGraphicFramePr>
            <a:graphicFrameLocks noChangeAspect="1"/>
          </p:cNvGraphicFramePr>
          <p:nvPr/>
        </p:nvGraphicFramePr>
        <p:xfrm>
          <a:off x="2843213" y="5805488"/>
          <a:ext cx="10810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" name="Equation" r:id="rId41" imgW="523955" imgH="219186" progId="Equation.DSMT4">
                  <p:embed/>
                </p:oleObj>
              </mc:Choice>
              <mc:Fallback>
                <p:oleObj name="Equation" r:id="rId41" imgW="523955" imgH="219186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05488"/>
                        <a:ext cx="108108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5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5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5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5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5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5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5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5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5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5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 autoUpdateAnimBg="0"/>
      <p:bldP spid="450563" grpId="0" autoUpdateAnimBg="0"/>
      <p:bldP spid="450564" grpId="0" animBg="1"/>
      <p:bldP spid="450565" grpId="0" animBg="1"/>
      <p:bldP spid="450566" grpId="0" animBg="1"/>
      <p:bldP spid="450567" grpId="0" autoUpdateAnimBg="0"/>
      <p:bldP spid="450568" grpId="0" autoUpdateAnimBg="0"/>
      <p:bldP spid="450569" grpId="0" animBg="1"/>
      <p:bldP spid="450570" grpId="0" autoUpdateAnimBg="0"/>
      <p:bldP spid="450573" grpId="0" animBg="1"/>
      <p:bldP spid="450575" grpId="0"/>
      <p:bldP spid="450576" grpId="0"/>
      <p:bldP spid="450577" grpId="0" animBg="1"/>
      <p:bldP spid="450580" grpId="0" animBg="1"/>
      <p:bldP spid="450584" grpId="0" autoUpdateAnimBg="0"/>
      <p:bldP spid="450587" grpId="0"/>
      <p:bldP spid="450589" grpId="0" animBg="1"/>
      <p:bldP spid="450590" grpId="0" animBg="1"/>
      <p:bldP spid="450591" grpId="0" animBg="1"/>
      <p:bldP spid="450592" grpId="0" animBg="1"/>
      <p:bldP spid="450599" grpId="0" animBg="1"/>
      <p:bldP spid="450600" grpId="0" autoUpdateAnimBg="0"/>
      <p:bldP spid="450601" grpId="0"/>
      <p:bldP spid="450602" grpId="0"/>
      <p:bldP spid="450603" grpId="0"/>
      <p:bldP spid="450604" grpId="0" animBg="1"/>
      <p:bldP spid="450605" grpId="0"/>
      <p:bldP spid="450606" grpId="0" animBg="1" autoUpdateAnimBg="0"/>
      <p:bldP spid="45060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586" name="Object 2"/>
          <p:cNvGraphicFramePr>
            <a:graphicFrameLocks noChangeAspect="1"/>
          </p:cNvGraphicFramePr>
          <p:nvPr/>
        </p:nvGraphicFramePr>
        <p:xfrm>
          <a:off x="2114550" y="404813"/>
          <a:ext cx="14938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" name="公式" r:id="rId3" imgW="571465" imgH="76121" progId="Equation.3">
                  <p:embed/>
                </p:oleObj>
              </mc:Choice>
              <mc:Fallback>
                <p:oleObj name="公式" r:id="rId3" imgW="571465" imgH="7612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04813"/>
                        <a:ext cx="1493838" cy="392112"/>
                      </a:xfrm>
                      <a:prstGeom prst="rect">
                        <a:avLst/>
                      </a:prstGeom>
                      <a:solidFill>
                        <a:srgbClr val="0066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3943350" y="39052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CC99"/>
                </a:solidFill>
              </a:rPr>
              <a:t>(</a:t>
            </a:r>
            <a:r>
              <a:rPr lang="zh-CN" altLang="en-US">
                <a:solidFill>
                  <a:srgbClr val="00CC99"/>
                </a:solidFill>
                <a:ea typeface="楷体_GB2312" pitchFamily="49" charset="-122"/>
              </a:rPr>
              <a:t>力矩的功就是力的功</a:t>
            </a:r>
            <a:r>
              <a:rPr lang="en-US" altLang="zh-CN">
                <a:solidFill>
                  <a:srgbClr val="00CC99"/>
                </a:solidFill>
              </a:rPr>
              <a:t>) </a:t>
            </a:r>
            <a:endParaRPr lang="en-US" altLang="zh-CN">
              <a:solidFill>
                <a:srgbClr val="00CC99"/>
              </a:solidFill>
              <a:ea typeface="楷体_GB2312" pitchFamily="49" charset="-122"/>
            </a:endParaRP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93700" y="836613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对一有限过程</a:t>
            </a:r>
          </a:p>
        </p:txBody>
      </p:sp>
      <p:graphicFrame>
        <p:nvGraphicFramePr>
          <p:cNvPr id="451589" name="Object 5"/>
          <p:cNvGraphicFramePr>
            <a:graphicFrameLocks/>
          </p:cNvGraphicFramePr>
          <p:nvPr/>
        </p:nvGraphicFramePr>
        <p:xfrm>
          <a:off x="900113" y="1268413"/>
          <a:ext cx="17668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" name="公式" r:id="rId5" imgW="1657437" imgH="628675" progId="Equation.3">
                  <p:embed/>
                </p:oleObj>
              </mc:Choice>
              <mc:Fallback>
                <p:oleObj name="公式" r:id="rId5" imgW="1657437" imgH="62867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1766887" cy="738187"/>
                      </a:xfrm>
                      <a:prstGeom prst="rect">
                        <a:avLst/>
                      </a:prstGeom>
                      <a:solidFill>
                        <a:srgbClr val="0066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0" name="Text Box 6"/>
          <p:cNvSpPr txBox="1">
            <a:spLocks noChangeArrowheads="1"/>
          </p:cNvSpPr>
          <p:nvPr/>
        </p:nvSpPr>
        <p:spPr bwMode="auto">
          <a:xfrm>
            <a:off x="4284663" y="1196975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若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 i="1">
                <a:solidFill>
                  <a:srgbClr val="66FFFF"/>
                </a:solidFill>
              </a:rPr>
              <a:t>M = C</a:t>
            </a:r>
            <a:endParaRPr lang="en-US" altLang="zh-CN" sz="2000">
              <a:solidFill>
                <a:schemeClr val="bg1"/>
              </a:solidFill>
            </a:endParaRPr>
          </a:p>
        </p:txBody>
      </p:sp>
      <p:graphicFrame>
        <p:nvGraphicFramePr>
          <p:cNvPr id="451591" name="Object 7"/>
          <p:cNvGraphicFramePr>
            <a:graphicFrameLocks/>
          </p:cNvGraphicFramePr>
          <p:nvPr/>
        </p:nvGraphicFramePr>
        <p:xfrm>
          <a:off x="5934075" y="1443038"/>
          <a:ext cx="21669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" name="Equation" r:id="rId7" imgW="2066937" imgH="314203" progId="Equation.3">
                  <p:embed/>
                </p:oleObj>
              </mc:Choice>
              <mc:Fallback>
                <p:oleObj name="Equation" r:id="rId7" imgW="2066937" imgH="314203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1443038"/>
                        <a:ext cx="21669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2" name="AutoShape 8"/>
          <p:cNvSpPr>
            <a:spLocks noChangeArrowheads="1"/>
          </p:cNvSpPr>
          <p:nvPr/>
        </p:nvSpPr>
        <p:spPr bwMode="auto">
          <a:xfrm>
            <a:off x="4284663" y="1635125"/>
            <a:ext cx="1471612" cy="160338"/>
          </a:xfrm>
          <a:prstGeom prst="rightArrow">
            <a:avLst>
              <a:gd name="adj1" fmla="val 50000"/>
              <a:gd name="adj2" fmla="val 22945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1593" name="Text Box 9"/>
          <p:cNvSpPr txBox="1">
            <a:spLocks noChangeArrowheads="1"/>
          </p:cNvSpPr>
          <p:nvPr/>
        </p:nvSpPr>
        <p:spPr bwMode="auto">
          <a:xfrm>
            <a:off x="2600325" y="1387475"/>
            <a:ext cx="211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积分形式 ）</a:t>
            </a:r>
          </a:p>
        </p:txBody>
      </p:sp>
      <p:sp>
        <p:nvSpPr>
          <p:cNvPr id="451594" name="Text Box 10"/>
          <p:cNvSpPr txBox="1">
            <a:spLocks noChangeArrowheads="1"/>
          </p:cNvSpPr>
          <p:nvPr/>
        </p:nvSpPr>
        <p:spPr bwMode="auto">
          <a:xfrm>
            <a:off x="454025" y="3116263"/>
            <a:ext cx="367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内力矩作功之和为零。</a:t>
            </a:r>
          </a:p>
        </p:txBody>
      </p:sp>
      <p:sp>
        <p:nvSpPr>
          <p:cNvPr id="451595" name="Text Box 11"/>
          <p:cNvSpPr txBox="1">
            <a:spLocks noChangeArrowheads="1"/>
          </p:cNvSpPr>
          <p:nvPr/>
        </p:nvSpPr>
        <p:spPr bwMode="auto">
          <a:xfrm>
            <a:off x="617538" y="20701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讨论</a:t>
            </a:r>
          </a:p>
        </p:txBody>
      </p:sp>
      <p:sp>
        <p:nvSpPr>
          <p:cNvPr id="451596" name="Text Box 12"/>
          <p:cNvSpPr txBox="1">
            <a:spLocks noChangeArrowheads="1"/>
          </p:cNvSpPr>
          <p:nvPr/>
        </p:nvSpPr>
        <p:spPr bwMode="auto">
          <a:xfrm>
            <a:off x="468313" y="2468563"/>
            <a:ext cx="380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合力矩的功</a:t>
            </a:r>
          </a:p>
        </p:txBody>
      </p:sp>
      <p:graphicFrame>
        <p:nvGraphicFramePr>
          <p:cNvPr id="451597" name="Object 13"/>
          <p:cNvGraphicFramePr>
            <a:graphicFrameLocks noChangeAspect="1"/>
          </p:cNvGraphicFramePr>
          <p:nvPr/>
        </p:nvGraphicFramePr>
        <p:xfrm>
          <a:off x="2565400" y="2365375"/>
          <a:ext cx="63992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9" name="公式" r:id="rId9" imgW="3009841" imgH="285860" progId="Equation.3">
                  <p:embed/>
                </p:oleObj>
              </mc:Choice>
              <mc:Fallback>
                <p:oleObj name="公式" r:id="rId9" imgW="3009841" imgH="2858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365375"/>
                        <a:ext cx="63992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8" name="AutoShape 14"/>
          <p:cNvSpPr>
            <a:spLocks noChangeArrowheads="1"/>
          </p:cNvSpPr>
          <p:nvPr/>
        </p:nvSpPr>
        <p:spPr bwMode="auto">
          <a:xfrm>
            <a:off x="250825" y="1989138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1599" name="Text Box 15"/>
          <p:cNvSpPr txBox="1">
            <a:spLocks noChangeArrowheads="1"/>
          </p:cNvSpPr>
          <p:nvPr/>
        </p:nvSpPr>
        <p:spPr bwMode="auto">
          <a:xfrm>
            <a:off x="196850" y="3721100"/>
            <a:ext cx="3222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FF00"/>
                </a:solidFill>
              </a:rPr>
              <a:t>三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转动动能定理</a:t>
            </a:r>
          </a:p>
        </p:txBody>
      </p:sp>
      <p:sp>
        <p:nvSpPr>
          <p:cNvPr id="451600" name="Text Box 16"/>
          <p:cNvSpPr txBox="1">
            <a:spLocks noChangeArrowheads="1"/>
          </p:cNvSpPr>
          <p:nvPr/>
        </p:nvSpPr>
        <p:spPr bwMode="auto">
          <a:xfrm>
            <a:off x="3184525" y="3716338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合力矩功的效果</a:t>
            </a:r>
          </a:p>
        </p:txBody>
      </p:sp>
      <p:graphicFrame>
        <p:nvGraphicFramePr>
          <p:cNvPr id="451601" name="Object 17"/>
          <p:cNvGraphicFramePr>
            <a:graphicFrameLocks noChangeAspect="1"/>
          </p:cNvGraphicFramePr>
          <p:nvPr/>
        </p:nvGraphicFramePr>
        <p:xfrm>
          <a:off x="5335588" y="4095750"/>
          <a:ext cx="23463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" name="公式" r:id="rId11" imgW="990683" imgH="285860" progId="Equation.3">
                  <p:embed/>
                </p:oleObj>
              </mc:Choice>
              <mc:Fallback>
                <p:oleObj name="公式" r:id="rId11" imgW="990683" imgH="2858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4095750"/>
                        <a:ext cx="23463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2" name="Object 18"/>
          <p:cNvGraphicFramePr>
            <a:graphicFrameLocks noChangeAspect="1"/>
          </p:cNvGraphicFramePr>
          <p:nvPr/>
        </p:nvGraphicFramePr>
        <p:xfrm>
          <a:off x="1139825" y="4267200"/>
          <a:ext cx="1446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" name="公式" r:id="rId13" imgW="571465" imgH="76121" progId="Equation.3">
                  <p:embed/>
                </p:oleObj>
              </mc:Choice>
              <mc:Fallback>
                <p:oleObj name="公式" r:id="rId13" imgW="571465" imgH="7612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267200"/>
                        <a:ext cx="1446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3" name="Object 19"/>
          <p:cNvGraphicFramePr>
            <a:graphicFrameLocks noChangeAspect="1"/>
          </p:cNvGraphicFramePr>
          <p:nvPr/>
        </p:nvGraphicFramePr>
        <p:xfrm>
          <a:off x="2551113" y="4076700"/>
          <a:ext cx="27844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" name="公式" r:id="rId15" imgW="1190709" imgH="285860" progId="Equation.3">
                  <p:embed/>
                </p:oleObj>
              </mc:Choice>
              <mc:Fallback>
                <p:oleObj name="公式" r:id="rId15" imgW="1190709" imgH="2858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076700"/>
                        <a:ext cx="27844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04" name="Text Box 20"/>
          <p:cNvSpPr txBox="1">
            <a:spLocks noChangeArrowheads="1"/>
          </p:cNvSpPr>
          <p:nvPr/>
        </p:nvSpPr>
        <p:spPr bwMode="auto">
          <a:xfrm>
            <a:off x="727075" y="46942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对于一有限过程</a:t>
            </a:r>
          </a:p>
        </p:txBody>
      </p:sp>
      <p:graphicFrame>
        <p:nvGraphicFramePr>
          <p:cNvPr id="451605" name="Object 21"/>
          <p:cNvGraphicFramePr>
            <a:graphicFrameLocks noChangeAspect="1"/>
          </p:cNvGraphicFramePr>
          <p:nvPr/>
        </p:nvGraphicFramePr>
        <p:xfrm>
          <a:off x="1087438" y="5030788"/>
          <a:ext cx="332898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" name="公式" r:id="rId17" imgW="1447693" imgH="285860" progId="Equation.3">
                  <p:embed/>
                </p:oleObj>
              </mc:Choice>
              <mc:Fallback>
                <p:oleObj name="公式" r:id="rId17" imgW="1447693" imgH="2858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5030788"/>
                        <a:ext cx="332898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6" name="Object 22"/>
          <p:cNvGraphicFramePr>
            <a:graphicFrameLocks noChangeAspect="1"/>
          </p:cNvGraphicFramePr>
          <p:nvPr/>
        </p:nvGraphicFramePr>
        <p:xfrm>
          <a:off x="4429125" y="5011738"/>
          <a:ext cx="23749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" name="公式" r:id="rId19" imgW="1000131" imgH="285860" progId="Equation.3">
                  <p:embed/>
                </p:oleObj>
              </mc:Choice>
              <mc:Fallback>
                <p:oleObj name="公式" r:id="rId19" imgW="1000131" imgH="2858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5011738"/>
                        <a:ext cx="23749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7" name="Object 23"/>
          <p:cNvGraphicFramePr>
            <a:graphicFrameLocks noChangeAspect="1"/>
          </p:cNvGraphicFramePr>
          <p:nvPr/>
        </p:nvGraphicFramePr>
        <p:xfrm>
          <a:off x="6796088" y="5195888"/>
          <a:ext cx="8731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5" name="公式" r:id="rId21" imgW="304763" imgH="123900" progId="Equation.3">
                  <p:embed/>
                </p:oleObj>
              </mc:Choice>
              <mc:Fallback>
                <p:oleObj name="公式" r:id="rId21" imgW="304763" imgH="123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5195888"/>
                        <a:ext cx="8731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08" name="Text Box 24"/>
          <p:cNvSpPr txBox="1">
            <a:spLocks noChangeArrowheads="1"/>
          </p:cNvSpPr>
          <p:nvPr/>
        </p:nvSpPr>
        <p:spPr bwMode="auto">
          <a:xfrm>
            <a:off x="611188" y="5848350"/>
            <a:ext cx="8135937" cy="749300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绕定轴转动刚体在任一过程中动能的增量，等于在该过程中作用在刚体上所有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外力所作功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的总和。  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</a:rPr>
              <a:t>——  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动能定理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943350" y="3092747"/>
            <a:ext cx="5309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FFFF"/>
                </a:solidFill>
              </a:rPr>
              <a:t>(</a:t>
            </a:r>
            <a:r>
              <a:rPr lang="zh-CN" altLang="en-US" dirty="0" smtClean="0">
                <a:solidFill>
                  <a:srgbClr val="00FFFF"/>
                </a:solidFill>
              </a:rPr>
              <a:t>对于刚体，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内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力矩之和为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零</a:t>
            </a:r>
            <a:r>
              <a:rPr lang="en-US" altLang="zh-CN" dirty="0" smtClean="0">
                <a:solidFill>
                  <a:srgbClr val="00FFFF"/>
                </a:solidFill>
              </a:rPr>
              <a:t>)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autoUpdateAnimBg="0"/>
      <p:bldP spid="451588" grpId="0" autoUpdateAnimBg="0"/>
      <p:bldP spid="451590" grpId="0" autoUpdateAnimBg="0"/>
      <p:bldP spid="451592" grpId="0" animBg="1"/>
      <p:bldP spid="451593" grpId="0" autoUpdateAnimBg="0"/>
      <p:bldP spid="451594" grpId="0" autoUpdateAnimBg="0"/>
      <p:bldP spid="451595" grpId="0" autoUpdateAnimBg="0"/>
      <p:bldP spid="451596" grpId="0" autoUpdateAnimBg="0"/>
      <p:bldP spid="451598" grpId="0" animBg="1"/>
      <p:bldP spid="451599" grpId="0" autoUpdateAnimBg="0"/>
      <p:bldP spid="451600" grpId="0" autoUpdateAnimBg="0"/>
      <p:bldP spid="451604" grpId="0" autoUpdateAnimBg="0"/>
      <p:bldP spid="451608" grpId="0" animBg="1" autoUpdateAnimBg="0"/>
      <p:bldP spid="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450850" y="47625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99"/>
                </a:solidFill>
                <a:ea typeface="楷体_GB2312" pitchFamily="49" charset="-122"/>
              </a:rPr>
              <a:t>四、刚体的机械能</a:t>
            </a:r>
            <a:endParaRPr lang="zh-CN" altLang="en-US">
              <a:solidFill>
                <a:srgbClr val="FFFF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684213" y="106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转动动能</a:t>
            </a:r>
            <a:endParaRPr lang="zh-CN" altLang="en-US" b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2667000" y="33845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•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质心携带总质量绕定轴作圆周运动的动能</a:t>
            </a:r>
          </a:p>
        </p:txBody>
      </p: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2667000" y="285115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•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刚体绕通过质心的轴转动的动能</a:t>
            </a:r>
          </a:p>
        </p:txBody>
      </p:sp>
      <p:sp>
        <p:nvSpPr>
          <p:cNvPr id="389132" name="AutoShape 12"/>
          <p:cNvSpPr>
            <a:spLocks/>
          </p:cNvSpPr>
          <p:nvPr/>
        </p:nvSpPr>
        <p:spPr bwMode="auto">
          <a:xfrm>
            <a:off x="2339975" y="2924175"/>
            <a:ext cx="304800" cy="798513"/>
          </a:xfrm>
          <a:prstGeom prst="leftBrace">
            <a:avLst>
              <a:gd name="adj1" fmla="val 21832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89133" name="Group 13"/>
          <p:cNvGrpSpPr>
            <a:grpSpLocks/>
          </p:cNvGrpSpPr>
          <p:nvPr/>
        </p:nvGrpSpPr>
        <p:grpSpPr bwMode="auto">
          <a:xfrm>
            <a:off x="1504950" y="2811250"/>
            <a:ext cx="762000" cy="473287"/>
            <a:chOff x="768" y="1776"/>
            <a:chExt cx="480" cy="336"/>
          </a:xfrm>
        </p:grpSpPr>
        <p:sp>
          <p:nvSpPr>
            <p:cNvPr id="6178" name="Line 14"/>
            <p:cNvSpPr>
              <a:spLocks noChangeShapeType="1"/>
            </p:cNvSpPr>
            <p:nvPr/>
          </p:nvSpPr>
          <p:spPr bwMode="auto">
            <a:xfrm>
              <a:off x="768" y="1776"/>
              <a:ext cx="0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15"/>
            <p:cNvSpPr>
              <a:spLocks noChangeShapeType="1"/>
            </p:cNvSpPr>
            <p:nvPr/>
          </p:nvSpPr>
          <p:spPr bwMode="auto">
            <a:xfrm>
              <a:off x="768" y="2112"/>
              <a:ext cx="480" cy="0"/>
            </a:xfrm>
            <a:prstGeom prst="line">
              <a:avLst/>
            </a:prstGeom>
            <a:noFill/>
            <a:ln w="793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136" name="Text Box 16"/>
          <p:cNvSpPr txBox="1">
            <a:spLocks noChangeArrowheads="1"/>
          </p:cNvSpPr>
          <p:nvPr/>
        </p:nvSpPr>
        <p:spPr bwMode="auto">
          <a:xfrm>
            <a:off x="684213" y="391795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刚体重力势能</a:t>
            </a:r>
            <a:endParaRPr lang="zh-CN" altLang="en-US" b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389137" name="Freeform 17"/>
          <p:cNvSpPr>
            <a:spLocks/>
          </p:cNvSpPr>
          <p:nvPr/>
        </p:nvSpPr>
        <p:spPr bwMode="auto">
          <a:xfrm>
            <a:off x="6872288" y="3957638"/>
            <a:ext cx="1512887" cy="1320800"/>
          </a:xfrm>
          <a:custGeom>
            <a:avLst/>
            <a:gdLst>
              <a:gd name="T0" fmla="*/ 2147483646 w 2120"/>
              <a:gd name="T1" fmla="*/ 2147483646 h 1720"/>
              <a:gd name="T2" fmla="*/ 2147483646 w 2120"/>
              <a:gd name="T3" fmla="*/ 2147483646 h 1720"/>
              <a:gd name="T4" fmla="*/ 2147483646 w 2120"/>
              <a:gd name="T5" fmla="*/ 2147483646 h 1720"/>
              <a:gd name="T6" fmla="*/ 2147483646 w 2120"/>
              <a:gd name="T7" fmla="*/ 2147483646 h 1720"/>
              <a:gd name="T8" fmla="*/ 2147483646 w 2120"/>
              <a:gd name="T9" fmla="*/ 2147483646 h 1720"/>
              <a:gd name="T10" fmla="*/ 2147483646 w 2120"/>
              <a:gd name="T11" fmla="*/ 2147483646 h 1720"/>
              <a:gd name="T12" fmla="*/ 2147483646 w 2120"/>
              <a:gd name="T13" fmla="*/ 2147483646 h 1720"/>
              <a:gd name="T14" fmla="*/ 2147483646 w 2120"/>
              <a:gd name="T15" fmla="*/ 2147483646 h 1720"/>
              <a:gd name="T16" fmla="*/ 2147483646 w 2120"/>
              <a:gd name="T17" fmla="*/ 2147483646 h 1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0" h="1720">
                <a:moveTo>
                  <a:pt x="400" y="1380"/>
                </a:moveTo>
                <a:cubicBezTo>
                  <a:pt x="280" y="1228"/>
                  <a:pt x="0" y="930"/>
                  <a:pt x="25" y="735"/>
                </a:cubicBezTo>
                <a:cubicBezTo>
                  <a:pt x="50" y="540"/>
                  <a:pt x="315" y="317"/>
                  <a:pt x="550" y="210"/>
                </a:cubicBezTo>
                <a:cubicBezTo>
                  <a:pt x="785" y="103"/>
                  <a:pt x="1185" y="0"/>
                  <a:pt x="1435" y="90"/>
                </a:cubicBezTo>
                <a:cubicBezTo>
                  <a:pt x="1685" y="180"/>
                  <a:pt x="1980" y="530"/>
                  <a:pt x="2050" y="750"/>
                </a:cubicBezTo>
                <a:cubicBezTo>
                  <a:pt x="2120" y="970"/>
                  <a:pt x="1970" y="1255"/>
                  <a:pt x="1855" y="1410"/>
                </a:cubicBezTo>
                <a:cubicBezTo>
                  <a:pt x="1740" y="1565"/>
                  <a:pt x="1545" y="1640"/>
                  <a:pt x="1360" y="1680"/>
                </a:cubicBezTo>
                <a:cubicBezTo>
                  <a:pt x="1175" y="1720"/>
                  <a:pt x="910" y="1702"/>
                  <a:pt x="745" y="1650"/>
                </a:cubicBezTo>
                <a:cubicBezTo>
                  <a:pt x="580" y="1598"/>
                  <a:pt x="520" y="1532"/>
                  <a:pt x="400" y="1380"/>
                </a:cubicBezTo>
                <a:close/>
              </a:path>
            </a:pathLst>
          </a:custGeom>
          <a:solidFill>
            <a:srgbClr val="33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138" name="Group 18"/>
          <p:cNvGrpSpPr>
            <a:grpSpLocks/>
          </p:cNvGrpSpPr>
          <p:nvPr/>
        </p:nvGrpSpPr>
        <p:grpSpPr bwMode="auto">
          <a:xfrm>
            <a:off x="6019800" y="6584950"/>
            <a:ext cx="2871788" cy="144463"/>
            <a:chOff x="2445" y="7095"/>
            <a:chExt cx="2910" cy="210"/>
          </a:xfrm>
        </p:grpSpPr>
        <p:sp>
          <p:nvSpPr>
            <p:cNvPr id="6176" name="Rectangle 19" descr="宽上对角线"/>
            <p:cNvSpPr>
              <a:spLocks noChangeArrowheads="1"/>
            </p:cNvSpPr>
            <p:nvPr/>
          </p:nvSpPr>
          <p:spPr bwMode="auto">
            <a:xfrm>
              <a:off x="2520" y="7095"/>
              <a:ext cx="2745" cy="21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7" name="Line 20"/>
            <p:cNvSpPr>
              <a:spLocks noChangeShapeType="1"/>
            </p:cNvSpPr>
            <p:nvPr/>
          </p:nvSpPr>
          <p:spPr bwMode="auto">
            <a:xfrm>
              <a:off x="2445" y="7095"/>
              <a:ext cx="29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41" name="Text Box 21"/>
          <p:cNvSpPr txBox="1">
            <a:spLocks noChangeArrowheads="1"/>
          </p:cNvSpPr>
          <p:nvPr/>
        </p:nvSpPr>
        <p:spPr bwMode="auto">
          <a:xfrm>
            <a:off x="7394575" y="4441825"/>
            <a:ext cx="530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002448"/>
                </a:solidFill>
                <a:ea typeface="楷体_GB2312" pitchFamily="49" charset="-122"/>
              </a:rPr>
              <a:t>×</a:t>
            </a:r>
          </a:p>
        </p:txBody>
      </p:sp>
      <p:sp>
        <p:nvSpPr>
          <p:cNvPr id="389142" name="Text Box 22"/>
          <p:cNvSpPr txBox="1">
            <a:spLocks noChangeArrowheads="1"/>
          </p:cNvSpPr>
          <p:nvPr/>
        </p:nvSpPr>
        <p:spPr bwMode="auto">
          <a:xfrm>
            <a:off x="7086600" y="4298950"/>
            <a:ext cx="4206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2448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89143" name="Line 23"/>
          <p:cNvSpPr>
            <a:spLocks noChangeShapeType="1"/>
          </p:cNvSpPr>
          <p:nvPr/>
        </p:nvSpPr>
        <p:spPr bwMode="auto">
          <a:xfrm flipH="1">
            <a:off x="7620000" y="4756150"/>
            <a:ext cx="0" cy="18288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44" name="Rectangle 24"/>
          <p:cNvSpPr>
            <a:spLocks noChangeArrowheads="1"/>
          </p:cNvSpPr>
          <p:nvPr/>
        </p:nvSpPr>
        <p:spPr bwMode="auto">
          <a:xfrm>
            <a:off x="7924800" y="4298950"/>
            <a:ext cx="152400" cy="1524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45" name="Line 25"/>
          <p:cNvSpPr>
            <a:spLocks noChangeShapeType="1"/>
          </p:cNvSpPr>
          <p:nvPr/>
        </p:nvSpPr>
        <p:spPr bwMode="auto">
          <a:xfrm>
            <a:off x="8001000" y="4451350"/>
            <a:ext cx="0" cy="21336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46" name="Text Box 26"/>
          <p:cNvSpPr txBox="1">
            <a:spLocks noChangeArrowheads="1"/>
          </p:cNvSpPr>
          <p:nvPr/>
        </p:nvSpPr>
        <p:spPr bwMode="auto">
          <a:xfrm>
            <a:off x="7086600" y="5441950"/>
            <a:ext cx="5445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i="1">
                <a:solidFill>
                  <a:srgbClr val="FFFF66"/>
                </a:solidFill>
                <a:ea typeface="楷体_GB2312" pitchFamily="49" charset="-122"/>
              </a:rPr>
              <a:t>y</a:t>
            </a:r>
            <a:r>
              <a:rPr lang="en-US" altLang="zh-CN" sz="2800" i="1" baseline="-25000">
                <a:solidFill>
                  <a:srgbClr val="FFFF66"/>
                </a:solidFill>
                <a:ea typeface="楷体_GB2312" pitchFamily="49" charset="-122"/>
              </a:rPr>
              <a:t>c</a:t>
            </a:r>
            <a:endParaRPr lang="en-US" altLang="zh-CN" i="1" baseline="-25000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389147" name="Text Box 27"/>
          <p:cNvSpPr txBox="1">
            <a:spLocks noChangeArrowheads="1"/>
          </p:cNvSpPr>
          <p:nvPr/>
        </p:nvSpPr>
        <p:spPr bwMode="auto">
          <a:xfrm>
            <a:off x="8153400" y="5289550"/>
            <a:ext cx="60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i="1">
                <a:solidFill>
                  <a:srgbClr val="FFFF66"/>
                </a:solidFill>
                <a:ea typeface="楷体_GB2312" pitchFamily="49" charset="-122"/>
              </a:rPr>
              <a:t>y</a:t>
            </a:r>
            <a:r>
              <a:rPr lang="en-US" altLang="zh-CN" sz="2800" i="1" baseline="-25000">
                <a:solidFill>
                  <a:srgbClr val="FFFF66"/>
                </a:solidFill>
                <a:ea typeface="楷体_GB2312" pitchFamily="49" charset="-122"/>
              </a:rPr>
              <a:t>i</a:t>
            </a:r>
          </a:p>
        </p:txBody>
      </p:sp>
      <p:grpSp>
        <p:nvGrpSpPr>
          <p:cNvPr id="389148" name="Group 28"/>
          <p:cNvGrpSpPr>
            <a:grpSpLocks/>
          </p:cNvGrpSpPr>
          <p:nvPr/>
        </p:nvGrpSpPr>
        <p:grpSpPr bwMode="auto">
          <a:xfrm>
            <a:off x="8183563" y="3917950"/>
            <a:ext cx="808037" cy="712788"/>
            <a:chOff x="4656" y="2400"/>
            <a:chExt cx="605" cy="449"/>
          </a:xfrm>
        </p:grpSpPr>
        <p:sp>
          <p:nvSpPr>
            <p:cNvPr id="6174" name="Text Box 29"/>
            <p:cNvSpPr txBox="1">
              <a:spLocks noChangeArrowheads="1"/>
            </p:cNvSpPr>
            <p:nvPr/>
          </p:nvSpPr>
          <p:spPr bwMode="auto">
            <a:xfrm>
              <a:off x="4848" y="2400"/>
              <a:ext cx="41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m</a:t>
              </a:r>
              <a:r>
                <a:rPr lang="en-US" altLang="zh-CN" i="1" baseline="-25000">
                  <a:solidFill>
                    <a:srgbClr val="FFFF66"/>
                  </a:solidFill>
                  <a:ea typeface="楷体_GB2312" pitchFamily="49" charset="-122"/>
                </a:rPr>
                <a:t>i</a:t>
              </a:r>
              <a:endParaRPr lang="en-US" altLang="zh-CN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75" name="Text Box 30"/>
            <p:cNvSpPr txBox="1">
              <a:spLocks noChangeArrowheads="1"/>
            </p:cNvSpPr>
            <p:nvPr/>
          </p:nvSpPr>
          <p:spPr bwMode="auto">
            <a:xfrm>
              <a:off x="4656" y="2400"/>
              <a:ext cx="3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</a:rPr>
                <a:t>Δ</a:t>
              </a:r>
            </a:p>
          </p:txBody>
        </p:sp>
      </p:grpSp>
      <p:sp>
        <p:nvSpPr>
          <p:cNvPr id="389151" name="Text Box 31"/>
          <p:cNvSpPr txBox="1">
            <a:spLocks noChangeArrowheads="1"/>
          </p:cNvSpPr>
          <p:nvPr/>
        </p:nvSpPr>
        <p:spPr bwMode="auto">
          <a:xfrm>
            <a:off x="6172200" y="6051550"/>
            <a:ext cx="10144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i="1">
                <a:solidFill>
                  <a:srgbClr val="FFFF66"/>
                </a:solidFill>
                <a:ea typeface="楷体_GB2312" pitchFamily="49" charset="-122"/>
              </a:rPr>
              <a:t>E</a:t>
            </a:r>
            <a:r>
              <a:rPr lang="en-US" altLang="zh-CN" sz="2800" i="1" baseline="-25000">
                <a:solidFill>
                  <a:srgbClr val="FFFF66"/>
                </a:solidFill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rgbClr val="FFFF66"/>
                </a:solidFill>
                <a:ea typeface="楷体_GB2312" pitchFamily="49" charset="-122"/>
              </a:rPr>
              <a:t>=0</a:t>
            </a:r>
            <a:endParaRPr lang="en-US" altLang="zh-CN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389152" name="Text Box 32"/>
          <p:cNvSpPr txBox="1">
            <a:spLocks noChangeArrowheads="1"/>
          </p:cNvSpPr>
          <p:nvPr/>
        </p:nvSpPr>
        <p:spPr bwMode="auto">
          <a:xfrm>
            <a:off x="2916238" y="39338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——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各质元重力势能之和</a:t>
            </a:r>
            <a:endParaRPr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9154" name="Text Box 34"/>
          <p:cNvSpPr txBox="1">
            <a:spLocks noChangeArrowheads="1"/>
          </p:cNvSpPr>
          <p:nvPr/>
        </p:nvSpPr>
        <p:spPr bwMode="auto">
          <a:xfrm>
            <a:off x="1390650" y="455453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取任意质元</a:t>
            </a:r>
            <a:endParaRPr lang="zh-CN" altLang="en-US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389157" name="AutoShape 37"/>
          <p:cNvSpPr>
            <a:spLocks noChangeArrowheads="1"/>
          </p:cNvSpPr>
          <p:nvPr/>
        </p:nvSpPr>
        <p:spPr bwMode="auto">
          <a:xfrm>
            <a:off x="5580063" y="5137150"/>
            <a:ext cx="1506537" cy="609600"/>
          </a:xfrm>
          <a:prstGeom prst="wedgeRectCallout">
            <a:avLst>
              <a:gd name="adj1" fmla="val 74870"/>
              <a:gd name="adj2" fmla="val -112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质心</a:t>
            </a:r>
            <a:endParaRPr lang="zh-CN" altLang="en-US" b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54117"/>
              </p:ext>
            </p:extLst>
          </p:nvPr>
        </p:nvGraphicFramePr>
        <p:xfrm>
          <a:off x="2705905" y="844698"/>
          <a:ext cx="1911350" cy="100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" name="Equation" r:id="rId3" imgW="749160" imgH="393480" progId="Equation.DSMT4">
                  <p:embed/>
                </p:oleObj>
              </mc:Choice>
              <mc:Fallback>
                <p:oleObj name="Equation" r:id="rId3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905" y="844698"/>
                        <a:ext cx="1911350" cy="1000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14336"/>
              </p:ext>
            </p:extLst>
          </p:nvPr>
        </p:nvGraphicFramePr>
        <p:xfrm>
          <a:off x="4600575" y="844698"/>
          <a:ext cx="3143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" name="Equation" r:id="rId5" imgW="1231560" imgH="393480" progId="Equation.DSMT4">
                  <p:embed/>
                </p:oleObj>
              </mc:Choice>
              <mc:Fallback>
                <p:oleObj name="Equation" r:id="rId5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844698"/>
                        <a:ext cx="31432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343400" y="1936750"/>
            <a:ext cx="2203450" cy="621553"/>
            <a:chOff x="4343400" y="1936750"/>
            <a:chExt cx="2203450" cy="621553"/>
          </a:xfrm>
        </p:grpSpPr>
        <p:sp>
          <p:nvSpPr>
            <p:cNvPr id="6180" name="AutoShape 8"/>
            <p:cNvSpPr>
              <a:spLocks noChangeAspect="1" noChangeArrowheads="1"/>
            </p:cNvSpPr>
            <p:nvPr/>
          </p:nvSpPr>
          <p:spPr bwMode="auto">
            <a:xfrm>
              <a:off x="4343400" y="1936750"/>
              <a:ext cx="2130425" cy="619125"/>
            </a:xfrm>
            <a:prstGeom prst="wedgeRoundRectCallout">
              <a:avLst>
                <a:gd name="adj1" fmla="val -66384"/>
                <a:gd name="adj2" fmla="val -1154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solidFill>
                  <a:srgbClr val="FFFF99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5474398"/>
                </p:ext>
              </p:extLst>
            </p:nvPr>
          </p:nvGraphicFramePr>
          <p:xfrm>
            <a:off x="4343400" y="1945528"/>
            <a:ext cx="2203450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5" name="Equation" r:id="rId7" imgW="863280" imgH="241200" progId="Equation.DSMT4">
                    <p:embed/>
                  </p:oleObj>
                </mc:Choice>
                <mc:Fallback>
                  <p:oleObj name="Equation" r:id="rId7" imgW="863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1945528"/>
                          <a:ext cx="2203450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30387"/>
              </p:ext>
            </p:extLst>
          </p:nvPr>
        </p:nvGraphicFramePr>
        <p:xfrm>
          <a:off x="201825" y="1811126"/>
          <a:ext cx="34988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" name="Equation" r:id="rId9" imgW="1371600" imgH="393480" progId="Equation.DSMT4">
                  <p:embed/>
                </p:oleObj>
              </mc:Choice>
              <mc:Fallback>
                <p:oleObj name="Equation" r:id="rId9" imgW="1371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25" y="1811126"/>
                        <a:ext cx="3498850" cy="1000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387280"/>
              </p:ext>
            </p:extLst>
          </p:nvPr>
        </p:nvGraphicFramePr>
        <p:xfrm>
          <a:off x="3383264" y="4521200"/>
          <a:ext cx="20732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264" y="4521200"/>
                        <a:ext cx="20732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15094"/>
              </p:ext>
            </p:extLst>
          </p:nvPr>
        </p:nvGraphicFramePr>
        <p:xfrm>
          <a:off x="1377504" y="5127626"/>
          <a:ext cx="24939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" name="Equation" r:id="rId13" imgW="977760" imgH="253800" progId="Equation.DSMT4">
                  <p:embed/>
                </p:oleObj>
              </mc:Choice>
              <mc:Fallback>
                <p:oleObj name="Equation" r:id="rId13" imgW="977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504" y="5127626"/>
                        <a:ext cx="24939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659920"/>
              </p:ext>
            </p:extLst>
          </p:nvPr>
        </p:nvGraphicFramePr>
        <p:xfrm>
          <a:off x="1894681" y="5716413"/>
          <a:ext cx="3629026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9" name="Equation" r:id="rId15" imgW="1422360" imgH="431640" progId="Equation.DSMT4">
                  <p:embed/>
                </p:oleObj>
              </mc:Choice>
              <mc:Fallback>
                <p:oleObj name="Equation" r:id="rId15" imgW="1422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681" y="5716413"/>
                        <a:ext cx="3629026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8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build="p" autoUpdateAnimBg="0"/>
      <p:bldP spid="389123" grpId="0" build="p" autoUpdateAnimBg="0"/>
      <p:bldP spid="389130" grpId="0" build="p" autoUpdateAnimBg="0"/>
      <p:bldP spid="389131" grpId="0" build="p" autoUpdateAnimBg="0"/>
      <p:bldP spid="389132" grpId="0" animBg="1"/>
      <p:bldP spid="389136" grpId="0" build="p" autoUpdateAnimBg="0"/>
      <p:bldP spid="389137" grpId="0" animBg="1"/>
      <p:bldP spid="389141" grpId="0" build="p" autoUpdateAnimBg="0"/>
      <p:bldP spid="389142" grpId="0" build="p" autoUpdateAnimBg="0"/>
      <p:bldP spid="389143" grpId="0" animBg="1"/>
      <p:bldP spid="389144" grpId="0" animBg="1"/>
      <p:bldP spid="389145" grpId="0" animBg="1"/>
      <p:bldP spid="389146" grpId="0" build="p" autoUpdateAnimBg="0"/>
      <p:bldP spid="389147" grpId="0" build="p" autoUpdateAnimBg="0"/>
      <p:bldP spid="389151" grpId="0" build="p" autoUpdateAnimBg="0"/>
      <p:bldP spid="389152" grpId="0" build="p" autoUpdateAnimBg="0"/>
      <p:bldP spid="389154" grpId="0" build="p" autoUpdateAnimBg="0"/>
      <p:bldP spid="38915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687388" y="4762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刚体的机械能</a:t>
            </a:r>
            <a:endParaRPr lang="zh-CN" altLang="en-US" b="0">
              <a:solidFill>
                <a:srgbClr val="00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684212" y="2133600"/>
            <a:ext cx="8064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定轴转动的功能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原理（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与质点系的功能原理类似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</a:t>
            </a:r>
            <a:endParaRPr lang="zh-CN" altLang="en-US" b="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921000" y="4411663"/>
            <a:ext cx="481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CCFF"/>
              </a:buClr>
              <a:buFont typeface="Monotype Sorts" pitchFamily="2" charset="2"/>
              <a:buNone/>
            </a:pPr>
            <a:r>
              <a:rPr kumimoji="0" lang="zh-CN" altLang="en-US">
                <a:solidFill>
                  <a:srgbClr val="FFCC00"/>
                </a:solidFill>
                <a:ea typeface="楷体_GB2312" pitchFamily="49" charset="-122"/>
              </a:rPr>
              <a:t>（系统的机械能守恒定律）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187450" y="5181600"/>
            <a:ext cx="7421563" cy="1416050"/>
          </a:xfrm>
          <a:prstGeom prst="rect">
            <a:avLst/>
          </a:prstGeom>
          <a:solidFill>
            <a:srgbClr val="00CCFF">
              <a:alpha val="20000"/>
            </a:srgbClr>
          </a:solidFill>
          <a:ln w="9525">
            <a:solidFill>
              <a:srgbClr val="FFFFFF">
                <a:alpha val="25098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对含有刚体的力学系统，</a:t>
            </a:r>
            <a:r>
              <a:rPr lang="zh-CN" altLang="en-US" dirty="0">
                <a:solidFill>
                  <a:srgbClr val="FFC000"/>
                </a:solidFill>
                <a:ea typeface="楷体_GB2312" pitchFamily="49" charset="-122"/>
              </a:rPr>
              <a:t>若在运动过程中，只有保守内力作功，而外力和非保守内力都不作功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，则该系统的机械能守恒。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822325" y="2822575"/>
            <a:ext cx="471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当 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外 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+ A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非保内</a:t>
            </a:r>
            <a:r>
              <a:rPr lang="zh-CN" altLang="en-US" i="1" baseline="-25000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CC00"/>
                </a:solidFill>
                <a:ea typeface="楷体_GB2312" pitchFamily="49" charset="-122"/>
              </a:rPr>
              <a:t>=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CC00"/>
                </a:solidFill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时，有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821688"/>
              </p:ext>
            </p:extLst>
          </p:nvPr>
        </p:nvGraphicFramePr>
        <p:xfrm>
          <a:off x="1763688" y="920750"/>
          <a:ext cx="45672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3" imgW="1790640" imgH="393480" progId="Equation.DSMT4">
                  <p:embed/>
                </p:oleObj>
              </mc:Choice>
              <mc:Fallback>
                <p:oleObj name="Equation" r:id="rId3" imgW="179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920750"/>
                        <a:ext cx="45672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999179"/>
              </p:ext>
            </p:extLst>
          </p:nvPr>
        </p:nvGraphicFramePr>
        <p:xfrm>
          <a:off x="3174690" y="3642519"/>
          <a:ext cx="31416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5" imgW="1231560" imgH="241200" progId="Equation.DSMT4">
                  <p:embed/>
                </p:oleObj>
              </mc:Choice>
              <mc:Fallback>
                <p:oleObj name="Equation" r:id="rId5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690" y="3642519"/>
                        <a:ext cx="31416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300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build="p" autoUpdateAnimBg="0"/>
      <p:bldP spid="390148" grpId="0" build="p" autoUpdateAnimBg="0"/>
      <p:bldP spid="16" grpId="0" autoUpdateAnimBg="0"/>
      <p:bldP spid="17" grpId="0" animBg="1"/>
      <p:bldP spid="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96850" y="244475"/>
            <a:ext cx="8696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FF00"/>
                </a:solidFill>
              </a:rPr>
              <a:t>例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a typeface="仿宋_GB2312" pitchFamily="49" charset="-122"/>
              </a:rPr>
              <a:t>6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一根长为</a:t>
            </a:r>
            <a:r>
              <a:rPr lang="zh-CN" altLang="en-US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l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，质量为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的均匀细直棒，可绕轴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在竖直平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  面内转动，初始时它在水平位置</a:t>
            </a: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250825" y="17732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i="1">
              <a:solidFill>
                <a:srgbClr val="99CCFF"/>
              </a:solidFill>
            </a:endParaRPr>
          </a:p>
        </p:txBody>
      </p:sp>
      <p:graphicFrame>
        <p:nvGraphicFramePr>
          <p:cNvPr id="453636" name="Object 4"/>
          <p:cNvGraphicFramePr>
            <a:graphicFrameLocks/>
          </p:cNvGraphicFramePr>
          <p:nvPr/>
        </p:nvGraphicFramePr>
        <p:xfrm>
          <a:off x="852488" y="1628775"/>
          <a:ext cx="22494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7" name="公式" r:id="rId3" imgW="2143061" imgH="723962" progId="Equation.3">
                  <p:embed/>
                </p:oleObj>
              </mc:Choice>
              <mc:Fallback>
                <p:oleObj name="公式" r:id="rId3" imgW="2143061" imgH="72396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628775"/>
                        <a:ext cx="22494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7" name="Object 5"/>
          <p:cNvGraphicFramePr>
            <a:graphicFrameLocks/>
          </p:cNvGraphicFramePr>
          <p:nvPr/>
        </p:nvGraphicFramePr>
        <p:xfrm>
          <a:off x="2181225" y="2276475"/>
          <a:ext cx="41195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8" name="公式" r:id="rId5" imgW="4009972" imgH="723962" progId="Equation.3">
                  <p:embed/>
                </p:oleObj>
              </mc:Choice>
              <mc:Fallback>
                <p:oleObj name="公式" r:id="rId5" imgW="4009972" imgH="72396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2276475"/>
                        <a:ext cx="41195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468313" y="2420938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由动能定理</a:t>
            </a:r>
          </a:p>
        </p:txBody>
      </p:sp>
      <p:graphicFrame>
        <p:nvGraphicFramePr>
          <p:cNvPr id="453639" name="Object 7"/>
          <p:cNvGraphicFramePr>
            <a:graphicFrameLocks/>
          </p:cNvGraphicFramePr>
          <p:nvPr/>
        </p:nvGraphicFramePr>
        <p:xfrm>
          <a:off x="4591050" y="3068638"/>
          <a:ext cx="16478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" name="公式" r:id="rId7" imgW="1542982" imgH="723962" progId="Equation.3">
                  <p:embed/>
                </p:oleObj>
              </mc:Choice>
              <mc:Fallback>
                <p:oleObj name="公式" r:id="rId7" imgW="1542982" imgH="72396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068638"/>
                        <a:ext cx="16478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0" name="Object 8"/>
          <p:cNvGraphicFramePr>
            <a:graphicFrameLocks/>
          </p:cNvGraphicFramePr>
          <p:nvPr/>
        </p:nvGraphicFramePr>
        <p:xfrm>
          <a:off x="2484438" y="3068638"/>
          <a:ext cx="20732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0" name="公式" r:id="rId9" imgW="1962200" imgH="723962" progId="Equation.3">
                  <p:embed/>
                </p:oleObj>
              </mc:Choice>
              <mc:Fallback>
                <p:oleObj name="公式" r:id="rId9" imgW="1962200" imgH="723962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68638"/>
                        <a:ext cx="20732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1501775" y="4060825"/>
          <a:ext cx="17748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1" name="公式" r:id="rId11" imgW="723981" imgH="285860" progId="Equation.3">
                  <p:embed/>
                </p:oleObj>
              </mc:Choice>
              <mc:Fallback>
                <p:oleObj name="公式" r:id="rId11" imgW="723981" imgH="2858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060825"/>
                        <a:ext cx="17748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2" name="Object 10"/>
          <p:cNvGraphicFramePr>
            <a:graphicFrameLocks/>
          </p:cNvGraphicFramePr>
          <p:nvPr/>
        </p:nvGraphicFramePr>
        <p:xfrm>
          <a:off x="6948488" y="3068638"/>
          <a:ext cx="13350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2" name="公式" r:id="rId13" imgW="1228771" imgH="723962" progId="Equation.3">
                  <p:embed/>
                </p:oleObj>
              </mc:Choice>
              <mc:Fallback>
                <p:oleObj name="公式" r:id="rId13" imgW="1228771" imgH="723962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068638"/>
                        <a:ext cx="13350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3" name="AutoShape 11"/>
          <p:cNvSpPr>
            <a:spLocks noChangeArrowheads="1"/>
          </p:cNvSpPr>
          <p:nvPr/>
        </p:nvSpPr>
        <p:spPr bwMode="auto">
          <a:xfrm>
            <a:off x="684213" y="42687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3644" name="Object 12"/>
          <p:cNvGraphicFramePr>
            <a:graphicFrameLocks noChangeAspect="1"/>
          </p:cNvGraphicFramePr>
          <p:nvPr/>
        </p:nvGraphicFramePr>
        <p:xfrm>
          <a:off x="4348163" y="4095750"/>
          <a:ext cx="21288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3" name="公式" r:id="rId15" imgW="885946" imgH="285860" progId="Equation.3">
                  <p:embed/>
                </p:oleObj>
              </mc:Choice>
              <mc:Fallback>
                <p:oleObj name="公式" r:id="rId15" imgW="885946" imgH="2858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4095750"/>
                        <a:ext cx="21288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5" name="AutoShape 13"/>
          <p:cNvSpPr>
            <a:spLocks noChangeArrowheads="1"/>
          </p:cNvSpPr>
          <p:nvPr/>
        </p:nvSpPr>
        <p:spPr bwMode="auto">
          <a:xfrm>
            <a:off x="3709988" y="4360863"/>
            <a:ext cx="574675" cy="307975"/>
          </a:xfrm>
          <a:prstGeom prst="rightArrow">
            <a:avLst>
              <a:gd name="adj1" fmla="val 50000"/>
              <a:gd name="adj2" fmla="val 4664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0"/>
            <a:ext cx="88931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79388" y="1196975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它由此下摆 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角时的 </a:t>
            </a:r>
            <a:r>
              <a:rPr lang="zh-CN" altLang="en-US" i="1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和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</a:t>
            </a:r>
          </a:p>
        </p:txBody>
      </p: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5446713" y="746125"/>
            <a:ext cx="3319462" cy="2244725"/>
            <a:chOff x="3431" y="470"/>
            <a:chExt cx="2091" cy="1414"/>
          </a:xfrm>
        </p:grpSpPr>
        <p:sp>
          <p:nvSpPr>
            <p:cNvPr id="8216" name="Rectangle 17"/>
            <p:cNvSpPr>
              <a:spLocks noChangeArrowheads="1"/>
            </p:cNvSpPr>
            <p:nvPr/>
          </p:nvSpPr>
          <p:spPr bwMode="auto">
            <a:xfrm rot="-3124346">
              <a:off x="4254" y="474"/>
              <a:ext cx="96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17" name="Rectangle 18"/>
            <p:cNvSpPr>
              <a:spLocks noChangeArrowheads="1"/>
            </p:cNvSpPr>
            <p:nvPr/>
          </p:nvSpPr>
          <p:spPr bwMode="auto">
            <a:xfrm>
              <a:off x="3678" y="738"/>
              <a:ext cx="1584" cy="96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18" name="Line 19"/>
            <p:cNvSpPr>
              <a:spLocks noChangeShapeType="1"/>
            </p:cNvSpPr>
            <p:nvPr/>
          </p:nvSpPr>
          <p:spPr bwMode="auto">
            <a:xfrm>
              <a:off x="3678" y="786"/>
              <a:ext cx="182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20"/>
            <p:cNvSpPr>
              <a:spLocks noChangeShapeType="1"/>
            </p:cNvSpPr>
            <p:nvPr/>
          </p:nvSpPr>
          <p:spPr bwMode="auto">
            <a:xfrm>
              <a:off x="4302" y="1266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Rectangle 21"/>
            <p:cNvSpPr>
              <a:spLocks noChangeArrowheads="1"/>
            </p:cNvSpPr>
            <p:nvPr/>
          </p:nvSpPr>
          <p:spPr bwMode="auto">
            <a:xfrm>
              <a:off x="3431" y="54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  <p:sp>
          <p:nvSpPr>
            <p:cNvPr id="8221" name="Rectangle 22"/>
            <p:cNvSpPr>
              <a:spLocks noChangeArrowheads="1"/>
            </p:cNvSpPr>
            <p:nvPr/>
          </p:nvSpPr>
          <p:spPr bwMode="auto">
            <a:xfrm>
              <a:off x="4830" y="47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l</a:t>
              </a:r>
            </a:p>
          </p:txBody>
        </p:sp>
        <p:sp>
          <p:nvSpPr>
            <p:cNvPr id="8222" name="Rectangle 23"/>
            <p:cNvSpPr>
              <a:spLocks noChangeArrowheads="1"/>
            </p:cNvSpPr>
            <p:nvPr/>
          </p:nvSpPr>
          <p:spPr bwMode="auto">
            <a:xfrm>
              <a:off x="4302" y="47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m</a:t>
              </a:r>
            </a:p>
          </p:txBody>
        </p:sp>
        <p:sp>
          <p:nvSpPr>
            <p:cNvPr id="8223" name="Rectangle 24"/>
            <p:cNvSpPr>
              <a:spLocks noChangeArrowheads="1"/>
            </p:cNvSpPr>
            <p:nvPr/>
          </p:nvSpPr>
          <p:spPr bwMode="auto">
            <a:xfrm>
              <a:off x="4031" y="787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  <a:sym typeface="Symbol" panose="05050102010706020507" pitchFamily="18" charset="2"/>
                </a:rPr>
                <a:t>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8224" name="Rectangle 25"/>
            <p:cNvSpPr>
              <a:spLocks noChangeArrowheads="1"/>
            </p:cNvSpPr>
            <p:nvPr/>
          </p:nvSpPr>
          <p:spPr bwMode="auto">
            <a:xfrm>
              <a:off x="4302" y="102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</a:rPr>
                <a:t>C</a:t>
              </a:r>
            </a:p>
          </p:txBody>
        </p:sp>
        <p:sp>
          <p:nvSpPr>
            <p:cNvPr id="8225" name="Rectangle 26"/>
            <p:cNvSpPr>
              <a:spLocks noChangeArrowheads="1"/>
            </p:cNvSpPr>
            <p:nvPr/>
          </p:nvSpPr>
          <p:spPr bwMode="auto">
            <a:xfrm>
              <a:off x="5310" y="4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x</a:t>
              </a:r>
            </a:p>
          </p:txBody>
        </p:sp>
        <p:graphicFrame>
          <p:nvGraphicFramePr>
            <p:cNvPr id="8226" name="Object 27"/>
            <p:cNvGraphicFramePr>
              <a:graphicFrameLocks noChangeAspect="1"/>
            </p:cNvGraphicFramePr>
            <p:nvPr/>
          </p:nvGraphicFramePr>
          <p:xfrm>
            <a:off x="4342" y="1564"/>
            <a:ext cx="35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4" name="公式" r:id="rId17" imgW="133351" imgH="95287" progId="Equation.3">
                    <p:embed/>
                  </p:oleObj>
                </mc:Choice>
                <mc:Fallback>
                  <p:oleObj name="公式" r:id="rId17" imgW="133351" imgH="95287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1564"/>
                          <a:ext cx="35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7" name="Object 28"/>
            <p:cNvGraphicFramePr>
              <a:graphicFrameLocks/>
            </p:cNvGraphicFramePr>
            <p:nvPr/>
          </p:nvGraphicFramePr>
          <p:xfrm>
            <a:off x="3658" y="713"/>
            <a:ext cx="11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5" name="公式" r:id="rId19" imgW="85841" imgH="85839" progId="Equation.3">
                    <p:embed/>
                  </p:oleObj>
                </mc:Choice>
                <mc:Fallback>
                  <p:oleObj name="公式" r:id="rId19" imgW="85841" imgH="85839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713"/>
                          <a:ext cx="11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Object 29"/>
            <p:cNvGraphicFramePr>
              <a:graphicFrameLocks/>
            </p:cNvGraphicFramePr>
            <p:nvPr/>
          </p:nvGraphicFramePr>
          <p:xfrm>
            <a:off x="4242" y="1173"/>
            <a:ext cx="11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6" name="公式" r:id="rId21" imgW="85841" imgH="85839" progId="Equation.3">
                    <p:embed/>
                  </p:oleObj>
                </mc:Choice>
                <mc:Fallback>
                  <p:oleObj name="公式" r:id="rId21" imgW="85841" imgH="85839" progId="Equation.3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1173"/>
                          <a:ext cx="11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Arc 30"/>
            <p:cNvSpPr>
              <a:spLocks/>
            </p:cNvSpPr>
            <p:nvPr/>
          </p:nvSpPr>
          <p:spPr bwMode="auto">
            <a:xfrm>
              <a:off x="3606" y="698"/>
              <a:ext cx="479" cy="268"/>
            </a:xfrm>
            <a:custGeom>
              <a:avLst/>
              <a:gdLst>
                <a:gd name="T0" fmla="*/ 0 w 20759"/>
                <a:gd name="T1" fmla="*/ 0 h 11587"/>
                <a:gd name="T2" fmla="*/ 0 w 20759"/>
                <a:gd name="T3" fmla="*/ 0 h 11587"/>
                <a:gd name="T4" fmla="*/ 0 w 20759"/>
                <a:gd name="T5" fmla="*/ 0 h 11587"/>
                <a:gd name="T6" fmla="*/ 0 60000 65536"/>
                <a:gd name="T7" fmla="*/ 0 60000 65536"/>
                <a:gd name="T8" fmla="*/ 0 60000 65536"/>
                <a:gd name="T9" fmla="*/ 0 w 20759"/>
                <a:gd name="T10" fmla="*/ 0 h 11587"/>
                <a:gd name="T11" fmla="*/ 20759 w 20759"/>
                <a:gd name="T12" fmla="*/ 11587 h 1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59" h="11587" fill="none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</a:path>
                <a:path w="20759" h="11587" stroke="0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  <a:lnTo>
                    <a:pt x="0" y="0"/>
                  </a:lnTo>
                  <a:lnTo>
                    <a:pt x="20759" y="5968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3663" name="AutoShape 31"/>
          <p:cNvSpPr>
            <a:spLocks noChangeArrowheads="1"/>
          </p:cNvSpPr>
          <p:nvPr/>
        </p:nvSpPr>
        <p:spPr bwMode="auto">
          <a:xfrm rot="5400000">
            <a:off x="1882775" y="4678363"/>
            <a:ext cx="349250" cy="298450"/>
          </a:xfrm>
          <a:prstGeom prst="rightArrow">
            <a:avLst>
              <a:gd name="adj1" fmla="val 39370"/>
              <a:gd name="adj2" fmla="val 4468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3664" name="Object 32"/>
          <p:cNvGraphicFramePr>
            <a:graphicFrameLocks noChangeAspect="1"/>
          </p:cNvGraphicFramePr>
          <p:nvPr/>
        </p:nvGraphicFramePr>
        <p:xfrm>
          <a:off x="968375" y="4926013"/>
          <a:ext cx="28114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7" name="公式" r:id="rId23" imgW="1200157" imgH="285860" progId="Equation.3">
                  <p:embed/>
                </p:oleObj>
              </mc:Choice>
              <mc:Fallback>
                <p:oleObj name="公式" r:id="rId23" imgW="1200157" imgH="2858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926013"/>
                        <a:ext cx="28114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65" name="AutoShape 33"/>
          <p:cNvSpPr>
            <a:spLocks noChangeArrowheads="1"/>
          </p:cNvSpPr>
          <p:nvPr/>
        </p:nvSpPr>
        <p:spPr bwMode="auto">
          <a:xfrm>
            <a:off x="3851275" y="5229225"/>
            <a:ext cx="574675" cy="307975"/>
          </a:xfrm>
          <a:prstGeom prst="rightArrow">
            <a:avLst>
              <a:gd name="adj1" fmla="val 50000"/>
              <a:gd name="adj2" fmla="val 4664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3666" name="Object 34"/>
          <p:cNvGraphicFramePr>
            <a:graphicFrameLocks noChangeAspect="1"/>
          </p:cNvGraphicFramePr>
          <p:nvPr/>
        </p:nvGraphicFramePr>
        <p:xfrm>
          <a:off x="4556125" y="4981575"/>
          <a:ext cx="24844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8" name="公式" r:id="rId25" imgW="1047641" imgH="285860" progId="Equation.3">
                  <p:embed/>
                </p:oleObj>
              </mc:Choice>
              <mc:Fallback>
                <p:oleObj name="公式" r:id="rId25" imgW="1047641" imgH="2858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4981575"/>
                        <a:ext cx="248443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67" name="Text Box 35"/>
          <p:cNvSpPr txBox="1">
            <a:spLocks noChangeArrowheads="1"/>
          </p:cNvSpPr>
          <p:nvPr/>
        </p:nvSpPr>
        <p:spPr bwMode="auto">
          <a:xfrm>
            <a:off x="323850" y="6045200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此题也可用机械能守恒定律方便求解</a:t>
            </a:r>
          </a:p>
        </p:txBody>
      </p:sp>
      <p:sp>
        <p:nvSpPr>
          <p:cNvPr id="453668" name="Line 36"/>
          <p:cNvSpPr>
            <a:spLocks noChangeShapeType="1"/>
          </p:cNvSpPr>
          <p:nvPr/>
        </p:nvSpPr>
        <p:spPr bwMode="auto">
          <a:xfrm>
            <a:off x="2757488" y="3963988"/>
            <a:ext cx="1223962" cy="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3669" name="Object 37"/>
          <p:cNvGraphicFramePr>
            <a:graphicFrameLocks noChangeAspect="1"/>
          </p:cNvGraphicFramePr>
          <p:nvPr/>
        </p:nvGraphicFramePr>
        <p:xfrm>
          <a:off x="5426075" y="5900738"/>
          <a:ext cx="30337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9" name="公式" r:id="rId27" imgW="1304894" imgH="285860" progId="Equation.3">
                  <p:embed/>
                </p:oleObj>
              </mc:Choice>
              <mc:Fallback>
                <p:oleObj name="公式" r:id="rId27" imgW="1304894" imgH="2858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5900738"/>
                        <a:ext cx="30337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 autoUpdateAnimBg="0"/>
      <p:bldP spid="453638" grpId="0" build="p" autoUpdateAnimBg="0"/>
      <p:bldP spid="453643" grpId="0" animBg="1"/>
      <p:bldP spid="453645" grpId="0" animBg="1"/>
      <p:bldP spid="453663" grpId="0" animBg="1"/>
      <p:bldP spid="453665" grpId="0" animBg="1"/>
      <p:bldP spid="453667" grpId="0"/>
      <p:bldP spid="4536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55650" y="188913"/>
            <a:ext cx="7848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图示装置可用来</a:t>
            </a:r>
            <a:r>
              <a:rPr lang="zh-CN" altLang="en-US">
                <a:solidFill>
                  <a:srgbClr val="00FFFF"/>
                </a:solidFill>
                <a:ea typeface="仿宋_GB2312" pitchFamily="49" charset="-122"/>
              </a:rPr>
              <a:t>测量物体的转动惯量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。待测物体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装在转动架上，转轴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上装一半径为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r</a:t>
            </a:r>
            <a:r>
              <a:rPr lang="en-US" altLang="zh-CN" sz="2800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的轻鼓轮，绳的一端缠绕在鼓轮上，另一端绕过定滑轮悬挂一质量为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m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的重物。重物下落时，由绳带动被测物体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绕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轴转动。今测得重物由静止下落一段距离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h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，所用时间为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t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7950" y="242888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7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261938" y="4332288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 </a:t>
            </a:r>
          </a:p>
        </p:txBody>
      </p:sp>
      <p:graphicFrame>
        <p:nvGraphicFramePr>
          <p:cNvPr id="454661" name="Object 5"/>
          <p:cNvGraphicFramePr>
            <a:graphicFrameLocks/>
          </p:cNvGraphicFramePr>
          <p:nvPr/>
        </p:nvGraphicFramePr>
        <p:xfrm>
          <a:off x="3348038" y="4365625"/>
          <a:ext cx="987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公式" r:id="rId3" imgW="885946" imgH="323920" progId="Equation.3">
                  <p:embed/>
                </p:oleObj>
              </mc:Choice>
              <mc:Fallback>
                <p:oleObj name="公式" r:id="rId3" imgW="885946" imgH="32392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987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1211263" y="4930775"/>
          <a:ext cx="31940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公式" r:id="rId5" imgW="1381017" imgH="133347" progId="Equation.3">
                  <p:embed/>
                </p:oleObj>
              </mc:Choice>
              <mc:Fallback>
                <p:oleObj name="公式" r:id="rId5" imgW="1381017" imgH="1333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930775"/>
                        <a:ext cx="31940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3" name="Object 7"/>
          <p:cNvGraphicFramePr>
            <a:graphicFrameLocks noChangeAspect="1"/>
          </p:cNvGraphicFramePr>
          <p:nvPr/>
        </p:nvGraphicFramePr>
        <p:xfrm>
          <a:off x="1739900" y="5513388"/>
          <a:ext cx="29194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公式" r:id="rId7" imgW="1257385" imgH="123900" progId="Equation.3">
                  <p:embed/>
                </p:oleObj>
              </mc:Choice>
              <mc:Fallback>
                <p:oleObj name="公式" r:id="rId7" imgW="1257385" imgH="1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513388"/>
                        <a:ext cx="29194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755650" y="4351338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分析（机械能）： </a:t>
            </a:r>
          </a:p>
        </p:txBody>
      </p:sp>
      <p:graphicFrame>
        <p:nvGraphicFramePr>
          <p:cNvPr id="454665" name="Object 9"/>
          <p:cNvGraphicFramePr>
            <a:graphicFrameLocks noChangeAspect="1"/>
          </p:cNvGraphicFramePr>
          <p:nvPr/>
        </p:nvGraphicFramePr>
        <p:xfrm>
          <a:off x="2282825" y="6080125"/>
          <a:ext cx="32972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公式" r:id="rId9" imgW="1428797" imgH="133347" progId="Equation.3">
                  <p:embed/>
                </p:oleObj>
              </mc:Choice>
              <mc:Fallback>
                <p:oleObj name="公式" r:id="rId9" imgW="1428797" imgH="1333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6080125"/>
                        <a:ext cx="32972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6" name="Picture 10" descr="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2852738"/>
            <a:ext cx="2733675" cy="3590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85750" y="2754313"/>
            <a:ext cx="54356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 物体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对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轴的转动惯量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J</a:t>
            </a:r>
            <a:r>
              <a:rPr lang="en-US" altLang="zh-CN" baseline="-25000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。设绳子不可伸缩，绳子、各轮质量及轮轴处的摩擦力矩忽略不计。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79388" y="5910263"/>
            <a:ext cx="21034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取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初始位置为势能零点：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/>
      <p:bldP spid="454664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60648"/>
            <a:ext cx="23039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要点回顾</a:t>
            </a:r>
            <a:endParaRPr lang="en-US" altLang="zh-CN" sz="4000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60706" y="885465"/>
            <a:ext cx="9357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刚体：</a:t>
            </a:r>
            <a:endParaRPr lang="en-US" altLang="zh-CN" b="0" i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16263" y="881000"/>
            <a:ext cx="7128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u="sng" dirty="0" smtClean="0">
                <a:solidFill>
                  <a:srgbClr val="00FF00"/>
                </a:solidFill>
                <a:ea typeface="楷体_GB2312" pitchFamily="49" charset="-122"/>
              </a:rPr>
              <a:t>冻结了的质点系，不</a:t>
            </a:r>
            <a:r>
              <a:rPr lang="zh-CN" altLang="en-US" u="sng" dirty="0">
                <a:solidFill>
                  <a:srgbClr val="00FF00"/>
                </a:solidFill>
                <a:ea typeface="楷体_GB2312" pitchFamily="49" charset="-122"/>
              </a:rPr>
              <a:t>变形（形状</a:t>
            </a:r>
            <a:r>
              <a:rPr lang="zh-CN" altLang="en-US" u="sng" dirty="0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zh-CN" altLang="en-US" u="sng" dirty="0">
                <a:solidFill>
                  <a:srgbClr val="00FF00"/>
                </a:solidFill>
                <a:ea typeface="楷体_GB2312" pitchFamily="49" charset="-122"/>
              </a:rPr>
              <a:t>体积保持</a:t>
            </a:r>
            <a:r>
              <a:rPr lang="zh-CN" altLang="en-US" u="sng" dirty="0">
                <a:solidFill>
                  <a:srgbClr val="FFFF00"/>
                </a:solidFill>
                <a:ea typeface="楷体_GB2312" pitchFamily="49" charset="-122"/>
              </a:rPr>
              <a:t>不变）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0705" y="1451082"/>
            <a:ext cx="2489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刚体</a:t>
            </a:r>
            <a:r>
              <a:rPr kumimoji="0" lang="zh-CN" altLang="en-US" dirty="0">
                <a:solidFill>
                  <a:srgbClr val="FFFF99"/>
                </a:solidFill>
                <a:ea typeface="楷体_GB2312" pitchFamily="49" charset="-122"/>
              </a:rPr>
              <a:t>的</a:t>
            </a:r>
            <a:r>
              <a:rPr kumimoji="0"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平动：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079" y="1436185"/>
            <a:ext cx="66891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刚体运动时</a:t>
            </a:r>
            <a:r>
              <a:rPr kumimoji="0"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，在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刚体内所作的任一条直线都始终保持和自身平行</a:t>
            </a:r>
          </a:p>
          <a:p>
            <a:endParaRPr kumimoji="0" lang="zh-CN" altLang="en-US" b="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72508" y="2307305"/>
            <a:ext cx="380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kumimoji="0" lang="zh-CN" altLang="en-US" dirty="0">
                <a:solidFill>
                  <a:srgbClr val="00FFFF"/>
                </a:solidFill>
                <a:ea typeface="楷体_GB2312" pitchFamily="49" charset="-122"/>
              </a:rPr>
              <a:t>平动的</a:t>
            </a:r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特点：</a:t>
            </a:r>
            <a:endParaRPr kumimoji="0" lang="zh-CN" altLang="en-US" b="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156306" y="230730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>
                <a:solidFill>
                  <a:srgbClr val="FFFFFF"/>
                </a:solidFill>
                <a:ea typeface="楷体_GB2312" pitchFamily="49" charset="-122"/>
              </a:rPr>
              <a:t>(1) 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刚体上各质点的运动轨迹相同</a:t>
            </a:r>
            <a:endParaRPr kumimoji="0" lang="zh-CN" altLang="en-US" b="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372480" y="2936023"/>
            <a:ext cx="4135982" cy="438454"/>
            <a:chOff x="2335624" y="3103071"/>
            <a:chExt cx="4135982" cy="438454"/>
          </a:xfrm>
        </p:grpSpPr>
        <p:graphicFrame>
          <p:nvGraphicFramePr>
            <p:cNvPr id="9" name="Object 17"/>
            <p:cNvGraphicFramePr>
              <a:graphicFrameLocks/>
            </p:cNvGraphicFramePr>
            <p:nvPr>
              <p:extLst/>
            </p:nvPr>
          </p:nvGraphicFramePr>
          <p:xfrm>
            <a:off x="2335624" y="3122425"/>
            <a:ext cx="1384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4" name="公式" r:id="rId3" imgW="1247667" imgH="285860" progId="Equation.3">
                    <p:embed/>
                  </p:oleObj>
                </mc:Choice>
                <mc:Fallback>
                  <p:oleObj name="公式" r:id="rId3" imgW="1247667" imgH="2858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624" y="3122425"/>
                          <a:ext cx="13843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8"/>
            <p:cNvGraphicFramePr>
              <a:graphicFrameLocks/>
            </p:cNvGraphicFramePr>
            <p:nvPr>
              <p:extLst/>
            </p:nvPr>
          </p:nvGraphicFramePr>
          <p:xfrm>
            <a:off x="3991659" y="3122425"/>
            <a:ext cx="1100137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" name="公式" r:id="rId5" imgW="971517" imgH="285860" progId="Equation.3">
                    <p:embed/>
                  </p:oleObj>
                </mc:Choice>
                <mc:Fallback>
                  <p:oleObj name="公式" r:id="rId5" imgW="971517" imgH="2858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659" y="3122425"/>
                          <a:ext cx="1100137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9"/>
            <p:cNvGraphicFramePr>
              <a:graphicFrameLocks/>
            </p:cNvGraphicFramePr>
            <p:nvPr>
              <p:extLst/>
            </p:nvPr>
          </p:nvGraphicFramePr>
          <p:xfrm>
            <a:off x="5363531" y="3103071"/>
            <a:ext cx="1108075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" name="公式" r:id="rId7" imgW="971517" imgH="285860" progId="Equation.3">
                    <p:embed/>
                  </p:oleObj>
                </mc:Choice>
                <mc:Fallback>
                  <p:oleObj name="公式" r:id="rId7" imgW="971517" imgH="2858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3531" y="3103071"/>
                          <a:ext cx="1108075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2110056" y="3457560"/>
            <a:ext cx="7000153" cy="471492"/>
            <a:chOff x="2108351" y="4220647"/>
            <a:chExt cx="7000153" cy="471492"/>
          </a:xfrm>
        </p:grpSpPr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2108351" y="4234939"/>
              <a:ext cx="4103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dirty="0">
                  <a:solidFill>
                    <a:srgbClr val="FFFFFF"/>
                  </a:solidFill>
                  <a:ea typeface="楷体_GB2312" pitchFamily="49" charset="-122"/>
                </a:rPr>
                <a:t>(2) </a:t>
              </a:r>
              <a:r>
                <a:rPr kumimoji="0" lang="zh-CN" altLang="en-US" dirty="0" smtClean="0">
                  <a:solidFill>
                    <a:srgbClr val="FFFFFF"/>
                  </a:solidFill>
                  <a:ea typeface="楷体_GB2312" pitchFamily="49" charset="-122"/>
                </a:rPr>
                <a:t>可用</a:t>
              </a:r>
              <a:r>
                <a:rPr kumimoji="0" lang="zh-CN" altLang="en-US" dirty="0">
                  <a:solidFill>
                    <a:srgbClr val="66FFFF"/>
                  </a:solidFill>
                  <a:ea typeface="楷体_GB2312" pitchFamily="49" charset="-122"/>
                </a:rPr>
                <a:t>质心</a:t>
              </a:r>
              <a:r>
                <a:rPr kumimoji="0" lang="zh-CN" altLang="en-US" dirty="0">
                  <a:solidFill>
                    <a:srgbClr val="FFFFFF"/>
                  </a:solidFill>
                  <a:ea typeface="楷体_GB2312" pitchFamily="49" charset="-122"/>
                </a:rPr>
                <a:t>的运动</a:t>
              </a: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5796979" y="4220647"/>
              <a:ext cx="33115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dirty="0">
                  <a:solidFill>
                    <a:srgbClr val="FFFFFF"/>
                  </a:solidFill>
                  <a:ea typeface="楷体_GB2312" pitchFamily="49" charset="-122"/>
                </a:rPr>
                <a:t>刚体的平动</a:t>
              </a:r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4772695" y="4220647"/>
              <a:ext cx="18875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FFCC00"/>
                  </a:solidFill>
                  <a:ea typeface="楷体_GB2312" pitchFamily="49" charset="-122"/>
                </a:rPr>
                <a:t>来代替</a:t>
              </a: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850007" y="4130568"/>
            <a:ext cx="62088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刚体内各点都</a:t>
            </a:r>
            <a:r>
              <a:rPr kumimoji="0"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绕</a:t>
            </a:r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固定不动的</a:t>
            </a:r>
            <a:r>
              <a:rPr kumimoji="0"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同</a:t>
            </a:r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一直线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作</a:t>
            </a:r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圆周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运动</a:t>
            </a:r>
            <a:endParaRPr kumimoji="0" lang="zh-CN" altLang="en-US" b="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05236" y="4123871"/>
            <a:ext cx="2859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刚体的定轴转动</a:t>
            </a:r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：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573486" y="5173570"/>
            <a:ext cx="2316797" cy="457200"/>
            <a:chOff x="4561904" y="5282335"/>
            <a:chExt cx="2316797" cy="457200"/>
          </a:xfrm>
        </p:grpSpPr>
        <p:graphicFrame>
          <p:nvGraphicFramePr>
            <p:cNvPr id="18" name="Object 3"/>
            <p:cNvGraphicFramePr>
              <a:graphicFrameLocks/>
            </p:cNvGraphicFramePr>
            <p:nvPr>
              <p:extLst/>
            </p:nvPr>
          </p:nvGraphicFramePr>
          <p:xfrm>
            <a:off x="5792851" y="5380277"/>
            <a:ext cx="10858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" name="Equation" r:id="rId9" imgW="1076254" imgH="257247" progId="Equation.3">
                    <p:embed/>
                  </p:oleObj>
                </mc:Choice>
                <mc:Fallback>
                  <p:oleObj name="Equation" r:id="rId9" imgW="1076254" imgH="25724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2851" y="5380277"/>
                          <a:ext cx="10858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320"/>
            <p:cNvSpPr txBox="1">
              <a:spLocks noChangeArrowheads="1"/>
            </p:cNvSpPr>
            <p:nvPr/>
          </p:nvSpPr>
          <p:spPr bwMode="auto">
            <a:xfrm>
              <a:off x="4561904" y="5282335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dirty="0">
                  <a:solidFill>
                    <a:srgbClr val="66FFFF"/>
                  </a:solidFill>
                  <a:ea typeface="楷体_GB2312" pitchFamily="49" charset="-122"/>
                </a:rPr>
                <a:t>角坐标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6735" y="5708348"/>
            <a:ext cx="3233878" cy="742950"/>
            <a:chOff x="385153" y="5817113"/>
            <a:chExt cx="3233878" cy="742950"/>
          </a:xfrm>
        </p:grpSpPr>
        <p:graphicFrame>
          <p:nvGraphicFramePr>
            <p:cNvPr id="19" name="Object 4"/>
            <p:cNvGraphicFramePr>
              <a:graphicFrameLocks/>
            </p:cNvGraphicFramePr>
            <p:nvPr>
              <p:extLst/>
            </p:nvPr>
          </p:nvGraphicFramePr>
          <p:xfrm>
            <a:off x="1688631" y="5817113"/>
            <a:ext cx="1930400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" name="公式" r:id="rId11" imgW="2009710" imgH="695349" progId="Equation.3">
                    <p:embed/>
                  </p:oleObj>
                </mc:Choice>
                <mc:Fallback>
                  <p:oleObj name="公式" r:id="rId11" imgW="2009710" imgH="69534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631" y="5817113"/>
                          <a:ext cx="1930400" cy="742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321"/>
            <p:cNvSpPr>
              <a:spLocks noChangeArrowheads="1"/>
            </p:cNvSpPr>
            <p:nvPr/>
          </p:nvSpPr>
          <p:spPr bwMode="auto">
            <a:xfrm>
              <a:off x="385153" y="5971189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dirty="0">
                  <a:solidFill>
                    <a:srgbClr val="66FFFF"/>
                  </a:solidFill>
                  <a:ea typeface="楷体_GB2312" pitchFamily="49" charset="-122"/>
                </a:rPr>
                <a:t>角速度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35027" y="5669111"/>
            <a:ext cx="4519612" cy="784225"/>
            <a:chOff x="3823445" y="5777876"/>
            <a:chExt cx="4519612" cy="784225"/>
          </a:xfrm>
        </p:grpSpPr>
        <p:graphicFrame>
          <p:nvGraphicFramePr>
            <p:cNvPr id="20" name="Object 5"/>
            <p:cNvGraphicFramePr>
              <a:graphicFrameLocks/>
            </p:cNvGraphicFramePr>
            <p:nvPr>
              <p:extLst/>
            </p:nvPr>
          </p:nvGraphicFramePr>
          <p:xfrm>
            <a:off x="5507782" y="5777876"/>
            <a:ext cx="2835275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" name="Equation" r:id="rId13" imgW="3019559" imgH="742857" progId="Equation.3">
                    <p:embed/>
                  </p:oleObj>
                </mc:Choice>
                <mc:Fallback>
                  <p:oleObj name="Equation" r:id="rId13" imgW="3019559" imgH="74285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7782" y="5777876"/>
                          <a:ext cx="2835275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322"/>
            <p:cNvSpPr>
              <a:spLocks noChangeArrowheads="1"/>
            </p:cNvSpPr>
            <p:nvPr/>
          </p:nvSpPr>
          <p:spPr bwMode="auto">
            <a:xfrm>
              <a:off x="3823445" y="5985838"/>
              <a:ext cx="1409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dirty="0">
                  <a:solidFill>
                    <a:srgbClr val="66FFFF"/>
                  </a:solidFill>
                  <a:ea typeface="楷体_GB2312" pitchFamily="49" charset="-122"/>
                </a:rPr>
                <a:t>角加速度</a:t>
              </a:r>
            </a:p>
          </p:txBody>
        </p:sp>
      </p:grpSp>
      <p:sp>
        <p:nvSpPr>
          <p:cNvPr id="24" name="Rectangle 323"/>
          <p:cNvSpPr>
            <a:spLocks noChangeArrowheads="1"/>
          </p:cNvSpPr>
          <p:nvPr/>
        </p:nvSpPr>
        <p:spPr bwMode="auto">
          <a:xfrm>
            <a:off x="372448" y="5168325"/>
            <a:ext cx="5135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</a:rPr>
              <a:t>绕定轴转动的</a:t>
            </a:r>
            <a:r>
              <a:rPr kumimoji="0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刚体运动描述：</a:t>
            </a:r>
            <a:endParaRPr kumimoji="0" lang="zh-CN" altLang="en-US" b="0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5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/>
      <p:bldP spid="6" grpId="0" autoUpdateAnimBg="0"/>
      <p:bldP spid="7" grpId="0" autoUpdateAnimBg="0"/>
      <p:bldP spid="8" grpId="0" autoUpdateAnimBg="0"/>
      <p:bldP spid="16" grpId="0" autoUpdateAnimBg="0"/>
      <p:bldP spid="17" grpId="0" autoUpdateAnimBg="0"/>
      <p:bldP spid="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5690" name="Object 10"/>
          <p:cNvGraphicFramePr>
            <a:graphicFrameLocks/>
          </p:cNvGraphicFramePr>
          <p:nvPr/>
        </p:nvGraphicFramePr>
        <p:xfrm>
          <a:off x="827088" y="1179513"/>
          <a:ext cx="30146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3" name="公式" r:id="rId3" imgW="2914552" imgH="628675" progId="Equation.3">
                  <p:embed/>
                </p:oleObj>
              </mc:Choice>
              <mc:Fallback>
                <p:oleObj name="公式" r:id="rId3" imgW="2914552" imgH="62867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79513"/>
                        <a:ext cx="30146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1" name="Object 11"/>
          <p:cNvGraphicFramePr>
            <a:graphicFrameLocks/>
          </p:cNvGraphicFramePr>
          <p:nvPr/>
        </p:nvGraphicFramePr>
        <p:xfrm>
          <a:off x="827088" y="2133600"/>
          <a:ext cx="41417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公式" r:id="rId5" imgW="4048033" imgH="609510" progId="Equation.3">
                  <p:embed/>
                </p:oleObj>
              </mc:Choice>
              <mc:Fallback>
                <p:oleObj name="公式" r:id="rId5" imgW="4048033" imgH="60951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41417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2" name="Object 12"/>
          <p:cNvGraphicFramePr>
            <a:graphicFrameLocks/>
          </p:cNvGraphicFramePr>
          <p:nvPr/>
        </p:nvGraphicFramePr>
        <p:xfrm>
          <a:off x="971550" y="3068638"/>
          <a:ext cx="31686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公式" r:id="rId7" imgW="1009579" imgH="285860" progId="Equation.3">
                  <p:embed/>
                </p:oleObj>
              </mc:Choice>
              <mc:Fallback>
                <p:oleObj name="公式" r:id="rId7" imgW="1009579" imgH="28586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31686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3" name="Object 13"/>
          <p:cNvGraphicFramePr>
            <a:graphicFrameLocks/>
          </p:cNvGraphicFramePr>
          <p:nvPr/>
        </p:nvGraphicFramePr>
        <p:xfrm>
          <a:off x="1042988" y="4076700"/>
          <a:ext cx="18716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公式" r:id="rId9" imgW="742877" imgH="352533" progId="Equation.3">
                  <p:embed/>
                </p:oleObj>
              </mc:Choice>
              <mc:Fallback>
                <p:oleObj name="公式" r:id="rId9" imgW="742877" imgH="35253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76700"/>
                        <a:ext cx="187166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4" name="Object 14"/>
          <p:cNvGraphicFramePr>
            <a:graphicFrameLocks/>
          </p:cNvGraphicFramePr>
          <p:nvPr/>
        </p:nvGraphicFramePr>
        <p:xfrm>
          <a:off x="2919413" y="463550"/>
          <a:ext cx="4598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公式" r:id="rId11" imgW="4505313" imgH="361981" progId="Equation.3">
                  <p:embed/>
                </p:oleObj>
              </mc:Choice>
              <mc:Fallback>
                <p:oleObj name="公式" r:id="rId11" imgW="4505313" imgH="361981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63550"/>
                        <a:ext cx="4598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760413" y="476250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机械能守恒</a:t>
            </a:r>
          </a:p>
        </p:txBody>
      </p:sp>
      <p:pic>
        <p:nvPicPr>
          <p:cNvPr id="10256" name="Picture 16" descr="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38250"/>
            <a:ext cx="2733675" cy="3590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  <p:graphicFrame>
        <p:nvGraphicFramePr>
          <p:cNvPr id="455697" name="Object 17"/>
          <p:cNvGraphicFramePr>
            <a:graphicFrameLocks/>
          </p:cNvGraphicFramePr>
          <p:nvPr/>
        </p:nvGraphicFramePr>
        <p:xfrm>
          <a:off x="2890838" y="4322763"/>
          <a:ext cx="10334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公式" r:id="rId14" imgW="361991" imgH="114182" progId="Equation.3">
                  <p:embed/>
                </p:oleObj>
              </mc:Choice>
              <mc:Fallback>
                <p:oleObj name="公式" r:id="rId14" imgW="361991" imgH="114182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322763"/>
                        <a:ext cx="10334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8" name="Object 18"/>
          <p:cNvGraphicFramePr>
            <a:graphicFrameLocks/>
          </p:cNvGraphicFramePr>
          <p:nvPr/>
        </p:nvGraphicFramePr>
        <p:xfrm>
          <a:off x="5283200" y="5089525"/>
          <a:ext cx="24574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公式" r:id="rId16" imgW="2362253" imgH="685901" progId="Equation.3">
                  <p:embed/>
                </p:oleObj>
              </mc:Choice>
              <mc:Fallback>
                <p:oleObj name="公式" r:id="rId16" imgW="2362253" imgH="685901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5089525"/>
                        <a:ext cx="24574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9" name="Object 19"/>
          <p:cNvGraphicFramePr>
            <a:graphicFrameLocks/>
          </p:cNvGraphicFramePr>
          <p:nvPr/>
        </p:nvGraphicFramePr>
        <p:xfrm>
          <a:off x="827088" y="5084763"/>
          <a:ext cx="33448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公式" r:id="rId18" imgW="3247929" imgH="780918" progId="Equation.3">
                  <p:embed/>
                </p:oleObj>
              </mc:Choice>
              <mc:Fallback>
                <p:oleObj name="公式" r:id="rId18" imgW="3247929" imgH="780918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84763"/>
                        <a:ext cx="33448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00" name="Rectangle 20"/>
          <p:cNvSpPr>
            <a:spLocks noChangeArrowheads="1"/>
          </p:cNvSpPr>
          <p:nvPr/>
        </p:nvSpPr>
        <p:spPr bwMode="auto">
          <a:xfrm>
            <a:off x="755650" y="6067425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若滑轮质量不可忽略，结果怎样？</a:t>
            </a:r>
          </a:p>
        </p:txBody>
      </p:sp>
      <p:sp>
        <p:nvSpPr>
          <p:cNvPr id="455701" name="AutoShape 21"/>
          <p:cNvSpPr>
            <a:spLocks noChangeArrowheads="1"/>
          </p:cNvSpPr>
          <p:nvPr/>
        </p:nvSpPr>
        <p:spPr bwMode="auto">
          <a:xfrm>
            <a:off x="4427538" y="5373688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5702" name="AutoShape 22"/>
          <p:cNvSpPr>
            <a:spLocks noChangeArrowheads="1"/>
          </p:cNvSpPr>
          <p:nvPr/>
        </p:nvSpPr>
        <p:spPr bwMode="auto">
          <a:xfrm>
            <a:off x="376238" y="600233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5508625" y="6035675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也可用转动定律求解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5" grpId="0"/>
      <p:bldP spid="455700" grpId="0"/>
      <p:bldP spid="455701" grpId="0" animBg="1"/>
      <p:bldP spid="455702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744"/>
            <a:ext cx="4672945" cy="6818158"/>
          </a:xfrm>
          <a:prstGeom prst="rect">
            <a:avLst/>
          </a:prstGeom>
        </p:spPr>
      </p:pic>
      <p:pic>
        <p:nvPicPr>
          <p:cNvPr id="4" name="Picture 16" descr="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38250"/>
            <a:ext cx="2733675" cy="3590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8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3852863" y="5157788"/>
            <a:ext cx="4535487" cy="1584325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55650" y="117475"/>
            <a:ext cx="8137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质量为</a:t>
            </a:r>
            <a:r>
              <a:rPr lang="en-US" altLang="zh-CN">
                <a:solidFill>
                  <a:srgbClr val="00FFFF"/>
                </a:solidFill>
                <a:ea typeface="仿宋_GB2312" pitchFamily="49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，半径为</a:t>
            </a:r>
            <a:r>
              <a:rPr lang="en-US" altLang="zh-CN">
                <a:solidFill>
                  <a:srgbClr val="00FFFF"/>
                </a:solidFill>
                <a:ea typeface="仿宋_GB2312" pitchFamily="49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的匀质圆盘以</a:t>
            </a:r>
            <a:r>
              <a:rPr lang="zh-CN" altLang="en-US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baseline="-25000">
                <a:solidFill>
                  <a:srgbClr val="66FFFF"/>
                </a:solidFill>
                <a:ea typeface="仿宋_GB2312" pitchFamily="49" charset="-122"/>
              </a:rPr>
              <a:t>0</a:t>
            </a:r>
            <a:r>
              <a:rPr lang="en-US" altLang="zh-CN">
                <a:solidFill>
                  <a:srgbClr val="00FFCC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在水平桌面上转动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受摩擦力而静止，已知滑动摩擦系数为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269875" y="17446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/>
          </a:p>
        </p:txBody>
      </p:sp>
      <p:graphicFrame>
        <p:nvGraphicFramePr>
          <p:cNvPr id="448517" name="Object 2"/>
          <p:cNvGraphicFramePr>
            <a:graphicFrameLocks/>
          </p:cNvGraphicFramePr>
          <p:nvPr/>
        </p:nvGraphicFramePr>
        <p:xfrm>
          <a:off x="2349500" y="1882775"/>
          <a:ext cx="27416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公式" r:id="rId3" imgW="2981227" imgH="247529" progId="Equation.3">
                  <p:embed/>
                </p:oleObj>
              </mc:Choice>
              <mc:Fallback>
                <p:oleObj name="公式" r:id="rId3" imgW="2981227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882775"/>
                        <a:ext cx="27416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8" name="Object 3"/>
          <p:cNvGraphicFramePr>
            <a:graphicFrameLocks noChangeAspect="1"/>
          </p:cNvGraphicFramePr>
          <p:nvPr/>
        </p:nvGraphicFramePr>
        <p:xfrm>
          <a:off x="1258888" y="2246313"/>
          <a:ext cx="3248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公式" r:id="rId5" imgW="1447693" imgH="152512" progId="Equation.3">
                  <p:embed/>
                </p:oleObj>
              </mc:Choice>
              <mc:Fallback>
                <p:oleObj name="公式" r:id="rId5" imgW="1447693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46313"/>
                        <a:ext cx="32480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9" name="Object 4"/>
          <p:cNvGraphicFramePr>
            <a:graphicFrameLocks noChangeAspect="1"/>
          </p:cNvGraphicFramePr>
          <p:nvPr/>
        </p:nvGraphicFramePr>
        <p:xfrm>
          <a:off x="755650" y="3008313"/>
          <a:ext cx="18018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7" imgW="771491" imgH="266694" progId="Equation.3">
                  <p:embed/>
                </p:oleObj>
              </mc:Choice>
              <mc:Fallback>
                <p:oleObj name="公式" r:id="rId7" imgW="771491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08313"/>
                        <a:ext cx="18018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17488" y="260350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8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0" y="1244600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到圆盘静止所需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时间</a:t>
            </a:r>
            <a:endParaRPr lang="zh-CN" altLang="en-US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48522" name="Text Box 10"/>
          <p:cNvSpPr txBox="1">
            <a:spLocks noChangeArrowheads="1"/>
          </p:cNvSpPr>
          <p:nvPr/>
        </p:nvSpPr>
        <p:spPr bwMode="auto">
          <a:xfrm>
            <a:off x="749300" y="1754188"/>
            <a:ext cx="166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取一质元</a:t>
            </a:r>
          </a:p>
        </p:txBody>
      </p: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684213" y="2611438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摩擦力矩</a:t>
            </a:r>
          </a:p>
        </p:txBody>
      </p:sp>
      <p:sp>
        <p:nvSpPr>
          <p:cNvPr id="30749" name="Rectangle 13"/>
          <p:cNvSpPr>
            <a:spLocks noChangeArrowheads="1"/>
          </p:cNvSpPr>
          <p:nvPr/>
        </p:nvSpPr>
        <p:spPr bwMode="auto">
          <a:xfrm>
            <a:off x="6861175" y="3646488"/>
            <a:ext cx="69850" cy="6477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0" name="Freeform 14"/>
          <p:cNvSpPr>
            <a:spLocks/>
          </p:cNvSpPr>
          <p:nvPr/>
        </p:nvSpPr>
        <p:spPr bwMode="auto">
          <a:xfrm>
            <a:off x="5003800" y="2305050"/>
            <a:ext cx="3816350" cy="1512888"/>
          </a:xfrm>
          <a:custGeom>
            <a:avLst/>
            <a:gdLst>
              <a:gd name="T0" fmla="*/ 18463 w 1794"/>
              <a:gd name="T1" fmla="*/ 515 h 736"/>
              <a:gd name="T2" fmla="*/ 0 w 1794"/>
              <a:gd name="T3" fmla="*/ 27410 h 736"/>
              <a:gd name="T4" fmla="*/ 87469 w 1794"/>
              <a:gd name="T5" fmla="*/ 27410 h 736"/>
              <a:gd name="T6" fmla="*/ 107995 w 1794"/>
              <a:gd name="T7" fmla="*/ 0 h 736"/>
              <a:gd name="T8" fmla="*/ 18463 w 1794"/>
              <a:gd name="T9" fmla="*/ 515 h 736"/>
              <a:gd name="T10" fmla="*/ 18463 w 1794"/>
              <a:gd name="T11" fmla="*/ 515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94"/>
              <a:gd name="T19" fmla="*/ 0 h 736"/>
              <a:gd name="T20" fmla="*/ 1794 w 1794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94" h="736">
                <a:moveTo>
                  <a:pt x="307" y="14"/>
                </a:moveTo>
                <a:lnTo>
                  <a:pt x="0" y="736"/>
                </a:lnTo>
                <a:lnTo>
                  <a:pt x="1453" y="736"/>
                </a:lnTo>
                <a:lnTo>
                  <a:pt x="1794" y="0"/>
                </a:lnTo>
                <a:lnTo>
                  <a:pt x="307" y="14"/>
                </a:lnTo>
                <a:close/>
              </a:path>
            </a:pathLst>
          </a:custGeom>
          <a:solidFill>
            <a:srgbClr val="744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51" name="Group 15"/>
          <p:cNvGrpSpPr>
            <a:grpSpLocks/>
          </p:cNvGrpSpPr>
          <p:nvPr/>
        </p:nvGrpSpPr>
        <p:grpSpPr bwMode="auto">
          <a:xfrm>
            <a:off x="5541963" y="2506663"/>
            <a:ext cx="2800350" cy="1066800"/>
            <a:chOff x="4972" y="3348"/>
            <a:chExt cx="1764" cy="672"/>
          </a:xfrm>
        </p:grpSpPr>
        <p:sp>
          <p:nvSpPr>
            <p:cNvPr id="30757" name="Oval 16"/>
            <p:cNvSpPr>
              <a:spLocks noChangeArrowheads="1"/>
            </p:cNvSpPr>
            <p:nvPr/>
          </p:nvSpPr>
          <p:spPr bwMode="auto">
            <a:xfrm>
              <a:off x="4972" y="3444"/>
              <a:ext cx="1764" cy="576"/>
            </a:xfrm>
            <a:prstGeom prst="ellipse">
              <a:avLst/>
            </a:prstGeom>
            <a:gradFill rotWithShape="0">
              <a:gsLst>
                <a:gs pos="0">
                  <a:srgbClr val="339933"/>
                </a:gs>
                <a:gs pos="100000">
                  <a:srgbClr val="184718"/>
                </a:gs>
              </a:gsLst>
              <a:lin ang="5400000" scaled="1"/>
            </a:gradFill>
            <a:ln w="38100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758" name="Oval 17"/>
            <p:cNvSpPr>
              <a:spLocks noChangeArrowheads="1"/>
            </p:cNvSpPr>
            <p:nvPr/>
          </p:nvSpPr>
          <p:spPr bwMode="auto">
            <a:xfrm>
              <a:off x="4972" y="3348"/>
              <a:ext cx="1764" cy="576"/>
            </a:xfrm>
            <a:prstGeom prst="ellipse">
              <a:avLst/>
            </a:prstGeom>
            <a:gradFill rotWithShape="0">
              <a:gsLst>
                <a:gs pos="0">
                  <a:srgbClr val="339933"/>
                </a:gs>
                <a:gs pos="100000">
                  <a:srgbClr val="1F5D1F"/>
                </a:gs>
              </a:gsLst>
              <a:path path="rect">
                <a:fillToRect r="100000" b="100000"/>
              </a:path>
            </a:gradFill>
            <a:ln w="38100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759" name="Line 18"/>
            <p:cNvSpPr>
              <a:spLocks noChangeShapeType="1"/>
            </p:cNvSpPr>
            <p:nvPr/>
          </p:nvSpPr>
          <p:spPr bwMode="auto">
            <a:xfrm>
              <a:off x="4972" y="3636"/>
              <a:ext cx="0" cy="14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Line 19"/>
            <p:cNvSpPr>
              <a:spLocks noChangeShapeType="1"/>
            </p:cNvSpPr>
            <p:nvPr/>
          </p:nvSpPr>
          <p:spPr bwMode="auto">
            <a:xfrm>
              <a:off x="6736" y="3636"/>
              <a:ext cx="0" cy="14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52" name="Text Box 20"/>
          <p:cNvSpPr txBox="1">
            <a:spLocks noChangeArrowheads="1"/>
          </p:cNvSpPr>
          <p:nvPr/>
        </p:nvSpPr>
        <p:spPr bwMode="auto">
          <a:xfrm>
            <a:off x="5195888" y="3279775"/>
            <a:ext cx="388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99FF66"/>
                </a:solidFill>
                <a:sym typeface="Symbol" panose="05050102010706020507" pitchFamily="18" charset="2"/>
              </a:rPr>
              <a:t></a:t>
            </a:r>
            <a:endParaRPr lang="en-US" altLang="zh-CN" sz="2800" i="1">
              <a:solidFill>
                <a:srgbClr val="99FF66"/>
              </a:solidFill>
            </a:endParaRPr>
          </a:p>
        </p:txBody>
      </p:sp>
      <p:sp>
        <p:nvSpPr>
          <p:cNvPr id="30753" name="Text Box 21"/>
          <p:cNvSpPr txBox="1">
            <a:spLocks noChangeArrowheads="1"/>
          </p:cNvSpPr>
          <p:nvPr/>
        </p:nvSpPr>
        <p:spPr bwMode="auto">
          <a:xfrm>
            <a:off x="6637338" y="1096963"/>
            <a:ext cx="428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00FF00"/>
                </a:solidFill>
                <a:sym typeface="Symbol" panose="05050102010706020507" pitchFamily="18" charset="2"/>
              </a:rPr>
              <a:t></a:t>
            </a:r>
            <a:endParaRPr lang="en-US" altLang="zh-CN">
              <a:solidFill>
                <a:srgbClr val="99FF33"/>
              </a:solidFill>
            </a:endParaRPr>
          </a:p>
        </p:txBody>
      </p:sp>
      <p:sp>
        <p:nvSpPr>
          <p:cNvPr id="30754" name="Text Box 22"/>
          <p:cNvSpPr txBox="1">
            <a:spLocks noChangeArrowheads="1"/>
          </p:cNvSpPr>
          <p:nvPr/>
        </p:nvSpPr>
        <p:spPr bwMode="auto">
          <a:xfrm>
            <a:off x="7835900" y="26257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>
                <a:solidFill>
                  <a:srgbClr val="99FF33"/>
                </a:solidFill>
              </a:rPr>
              <a:t>R</a:t>
            </a:r>
            <a:endParaRPr lang="en-US" altLang="zh-CN">
              <a:solidFill>
                <a:srgbClr val="00FF00"/>
              </a:solidFill>
            </a:endParaRPr>
          </a:p>
        </p:txBody>
      </p:sp>
      <p:sp>
        <p:nvSpPr>
          <p:cNvPr id="30755" name="Rectangle 23"/>
          <p:cNvSpPr>
            <a:spLocks noChangeArrowheads="1"/>
          </p:cNvSpPr>
          <p:nvPr/>
        </p:nvSpPr>
        <p:spPr bwMode="auto">
          <a:xfrm>
            <a:off x="6872288" y="1570038"/>
            <a:ext cx="76200" cy="14478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6" name="Line 24"/>
          <p:cNvSpPr>
            <a:spLocks noChangeShapeType="1"/>
          </p:cNvSpPr>
          <p:nvPr/>
        </p:nvSpPr>
        <p:spPr bwMode="auto">
          <a:xfrm>
            <a:off x="6875463" y="3011488"/>
            <a:ext cx="14398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021388" y="1563688"/>
            <a:ext cx="1790700" cy="1670050"/>
            <a:chOff x="3748" y="576"/>
            <a:chExt cx="1128" cy="1052"/>
          </a:xfrm>
        </p:grpSpPr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3748" y="1340"/>
              <a:ext cx="1128" cy="288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V="1">
              <a:off x="4307" y="576"/>
              <a:ext cx="0" cy="907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4286" y="1486"/>
              <a:ext cx="5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8541" name="AutoShape 29"/>
          <p:cNvSpPr>
            <a:spLocks noChangeArrowheads="1"/>
          </p:cNvSpPr>
          <p:nvPr/>
        </p:nvSpPr>
        <p:spPr bwMode="auto">
          <a:xfrm>
            <a:off x="4211638" y="1844675"/>
            <a:ext cx="865187" cy="433388"/>
          </a:xfrm>
          <a:prstGeom prst="wedgeRoundRectCallout">
            <a:avLst>
              <a:gd name="adj1" fmla="val 167431"/>
              <a:gd name="adj2" fmla="val 171611"/>
              <a:gd name="adj3" fmla="val 16667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graphicFrame>
        <p:nvGraphicFramePr>
          <p:cNvPr id="448542" name="Object 5"/>
          <p:cNvGraphicFramePr>
            <a:graphicFrameLocks/>
          </p:cNvGraphicFramePr>
          <p:nvPr/>
        </p:nvGraphicFramePr>
        <p:xfrm>
          <a:off x="1331913" y="3644900"/>
          <a:ext cx="34734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公式" r:id="rId9" imgW="3791050" imgH="704797" progId="Equation.3">
                  <p:embed/>
                </p:oleObj>
              </mc:Choice>
              <mc:Fallback>
                <p:oleObj name="公式" r:id="rId9" imgW="3791050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34734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3" name="Object 6"/>
          <p:cNvGraphicFramePr>
            <a:graphicFrameLocks noChangeAspect="1"/>
          </p:cNvGraphicFramePr>
          <p:nvPr/>
        </p:nvGraphicFramePr>
        <p:xfrm>
          <a:off x="2601913" y="4240213"/>
          <a:ext cx="15827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公式" r:id="rId11" imgW="666754" imgH="323920" progId="Equation.3">
                  <p:embed/>
                </p:oleObj>
              </mc:Choice>
              <mc:Fallback>
                <p:oleObj name="公式" r:id="rId11" imgW="666754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4240213"/>
                        <a:ext cx="158273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4" name="Object 7"/>
          <p:cNvGraphicFramePr>
            <a:graphicFrameLocks/>
          </p:cNvGraphicFramePr>
          <p:nvPr/>
        </p:nvGraphicFramePr>
        <p:xfrm>
          <a:off x="5316538" y="4316413"/>
          <a:ext cx="26400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公式" r:id="rId13" imgW="2867042" imgH="704797" progId="Equation.3">
                  <p:embed/>
                </p:oleObj>
              </mc:Choice>
              <mc:Fallback>
                <p:oleObj name="公式" r:id="rId13" imgW="2867042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316413"/>
                        <a:ext cx="26400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5" name="Object 8"/>
          <p:cNvGraphicFramePr>
            <a:graphicFrameLocks/>
          </p:cNvGraphicFramePr>
          <p:nvPr/>
        </p:nvGraphicFramePr>
        <p:xfrm>
          <a:off x="900113" y="4941888"/>
          <a:ext cx="23987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公式" r:id="rId15" imgW="2600340" imgH="838144" progId="Equation.3">
                  <p:embed/>
                </p:oleObj>
              </mc:Choice>
              <mc:Fallback>
                <p:oleObj name="公式" r:id="rId15" imgW="2600340" imgH="83814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1888"/>
                        <a:ext cx="239871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6" name="Object 9"/>
          <p:cNvGraphicFramePr>
            <a:graphicFrameLocks/>
          </p:cNvGraphicFramePr>
          <p:nvPr/>
        </p:nvGraphicFramePr>
        <p:xfrm>
          <a:off x="1331913" y="5805488"/>
          <a:ext cx="11874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17" imgW="1257385" imgH="838144" progId="Equation.3">
                  <p:embed/>
                </p:oleObj>
              </mc:Choice>
              <mc:Fallback>
                <p:oleObj name="Equation" r:id="rId17" imgW="1257385" imgH="83814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488"/>
                        <a:ext cx="11874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47" name="Text Box 35"/>
          <p:cNvSpPr txBox="1">
            <a:spLocks noChangeArrowheads="1"/>
          </p:cNvSpPr>
          <p:nvPr/>
        </p:nvSpPr>
        <p:spPr bwMode="auto">
          <a:xfrm>
            <a:off x="752475" y="4371975"/>
            <a:ext cx="198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由转动定律</a:t>
            </a:r>
          </a:p>
        </p:txBody>
      </p:sp>
      <p:sp>
        <p:nvSpPr>
          <p:cNvPr id="448548" name="AutoShape 36"/>
          <p:cNvSpPr>
            <a:spLocks noChangeArrowheads="1"/>
          </p:cNvSpPr>
          <p:nvPr/>
        </p:nvSpPr>
        <p:spPr bwMode="auto">
          <a:xfrm>
            <a:off x="4356100" y="4524375"/>
            <a:ext cx="720725" cy="306388"/>
          </a:xfrm>
          <a:prstGeom prst="rightArrow">
            <a:avLst>
              <a:gd name="adj1" fmla="val 31602"/>
              <a:gd name="adj2" fmla="val 68392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8549" name="Object 10"/>
          <p:cNvGraphicFramePr>
            <a:graphicFrameLocks/>
          </p:cNvGraphicFramePr>
          <p:nvPr/>
        </p:nvGraphicFramePr>
        <p:xfrm>
          <a:off x="6843713" y="5181600"/>
          <a:ext cx="1257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公式" r:id="rId19" imgW="1333508" imgH="704797" progId="Equation.3">
                  <p:embed/>
                </p:oleObj>
              </mc:Choice>
              <mc:Fallback>
                <p:oleObj name="公式" r:id="rId19" imgW="1333508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5181600"/>
                        <a:ext cx="12573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0" name="Object 11"/>
          <p:cNvGraphicFramePr>
            <a:graphicFrameLocks/>
          </p:cNvGraphicFramePr>
          <p:nvPr/>
        </p:nvGraphicFramePr>
        <p:xfrm>
          <a:off x="3995738" y="5900738"/>
          <a:ext cx="25257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公式" r:id="rId21" imgW="2743139" imgH="704797" progId="Equation.3">
                  <p:embed/>
                </p:oleObj>
              </mc:Choice>
              <mc:Fallback>
                <p:oleObj name="公式" r:id="rId21" imgW="2743139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900738"/>
                        <a:ext cx="25257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1" name="Object 12"/>
          <p:cNvGraphicFramePr>
            <a:graphicFrameLocks/>
          </p:cNvGraphicFramePr>
          <p:nvPr/>
        </p:nvGraphicFramePr>
        <p:xfrm>
          <a:off x="6748463" y="5935663"/>
          <a:ext cx="12795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公式" r:id="rId23" imgW="1352674" imgH="704797" progId="Equation.3">
                  <p:embed/>
                </p:oleObj>
              </mc:Choice>
              <mc:Fallback>
                <p:oleObj name="公式" r:id="rId23" imgW="1352674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5935663"/>
                        <a:ext cx="12795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2" name="Object 13"/>
          <p:cNvGraphicFramePr>
            <a:graphicFrameLocks noChangeAspect="1"/>
          </p:cNvGraphicFramePr>
          <p:nvPr/>
        </p:nvGraphicFramePr>
        <p:xfrm>
          <a:off x="3989388" y="5160963"/>
          <a:ext cx="25987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公式" r:id="rId25" imgW="1228771" imgH="323920" progId="Equation.3">
                  <p:embed/>
                </p:oleObj>
              </mc:Choice>
              <mc:Fallback>
                <p:oleObj name="公式" r:id="rId25" imgW="1228771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5160963"/>
                        <a:ext cx="259873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5" name="Text Box 20"/>
          <p:cNvSpPr txBox="1">
            <a:spLocks noChangeArrowheads="1"/>
          </p:cNvSpPr>
          <p:nvPr/>
        </p:nvSpPr>
        <p:spPr bwMode="auto">
          <a:xfrm>
            <a:off x="5695950" y="677863"/>
            <a:ext cx="388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99FF66"/>
                </a:solidFill>
                <a:sym typeface="Symbol" panose="05050102010706020507" pitchFamily="18" charset="2"/>
              </a:rPr>
              <a:t></a:t>
            </a:r>
            <a:endParaRPr lang="en-US" altLang="zh-CN" sz="2800" i="1">
              <a:solidFill>
                <a:srgbClr val="99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778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 animBg="1"/>
      <p:bldP spid="448516" grpId="0" autoUpdateAnimBg="0"/>
      <p:bldP spid="448522" grpId="0" autoUpdateAnimBg="0"/>
      <p:bldP spid="448523" grpId="0"/>
      <p:bldP spid="448541" grpId="0" animBg="1" autoUpdateAnimBg="0"/>
      <p:bldP spid="448547" grpId="0" autoUpdateAnimBg="0"/>
      <p:bldP spid="4485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68288" y="392113"/>
            <a:ext cx="86963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600">
                <a:solidFill>
                  <a:srgbClr val="00FFFF"/>
                </a:solidFill>
                <a:ea typeface="仿宋_GB2312" pitchFamily="49" charset="-122"/>
              </a:rPr>
              <a:t>课后思考题：</a:t>
            </a:r>
            <a:r>
              <a:rPr lang="zh-CN" altLang="en-US" sz="2600">
                <a:solidFill>
                  <a:schemeClr val="bg1"/>
                </a:solidFill>
                <a:ea typeface="仿宋_GB2312" pitchFamily="49" charset="-122"/>
              </a:rPr>
              <a:t>一根长为</a:t>
            </a:r>
            <a:r>
              <a:rPr lang="zh-CN" altLang="en-US" sz="2600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en-US" altLang="zh-CN" sz="2600" i="1">
                <a:solidFill>
                  <a:srgbClr val="66FFFF"/>
                </a:solidFill>
                <a:ea typeface="仿宋_GB2312" pitchFamily="49" charset="-122"/>
              </a:rPr>
              <a:t>l</a:t>
            </a:r>
            <a:r>
              <a:rPr lang="en-US" altLang="zh-CN" sz="260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sz="2600">
                <a:solidFill>
                  <a:schemeClr val="bg1"/>
                </a:solidFill>
                <a:ea typeface="仿宋_GB2312" pitchFamily="49" charset="-122"/>
              </a:rPr>
              <a:t>，质量为</a:t>
            </a:r>
            <a:r>
              <a:rPr lang="zh-CN" altLang="en-US" sz="2600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sz="2600" i="1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 sz="260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sz="2600">
                <a:solidFill>
                  <a:schemeClr val="bg1"/>
                </a:solidFill>
                <a:ea typeface="仿宋_GB2312" pitchFamily="49" charset="-122"/>
              </a:rPr>
              <a:t>的均匀细直棒，可绕轴 </a:t>
            </a:r>
            <a:r>
              <a:rPr lang="en-US" altLang="zh-CN" sz="2600" i="1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en-US" altLang="zh-CN" sz="260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sz="2600">
                <a:solidFill>
                  <a:schemeClr val="bg1"/>
                </a:solidFill>
                <a:ea typeface="仿宋_GB2312" pitchFamily="49" charset="-122"/>
              </a:rPr>
              <a:t>在竖直平面内转动，初始时它在水平位置</a:t>
            </a:r>
          </a:p>
        </p:txBody>
      </p:sp>
      <p:graphicFrame>
        <p:nvGraphicFramePr>
          <p:cNvPr id="11267" name="Object 2"/>
          <p:cNvGraphicFramePr>
            <a:graphicFrameLocks/>
          </p:cNvGraphicFramePr>
          <p:nvPr/>
        </p:nvGraphicFramePr>
        <p:xfrm>
          <a:off x="6084888" y="4265613"/>
          <a:ext cx="13350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公式" r:id="rId3" imgW="1219323" imgH="714244" progId="Equation.3">
                  <p:embed/>
                </p:oleObj>
              </mc:Choice>
              <mc:Fallback>
                <p:oleObj name="公式" r:id="rId3" imgW="1219323" imgH="714244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265613"/>
                        <a:ext cx="13350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14"/>
          <p:cNvSpPr>
            <a:spLocks noChangeArrowheads="1"/>
          </p:cNvSpPr>
          <p:nvPr/>
        </p:nvSpPr>
        <p:spPr bwMode="auto">
          <a:xfrm>
            <a:off x="0" y="-242888"/>
            <a:ext cx="88931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9" name="Text Box 15"/>
          <p:cNvSpPr txBox="1">
            <a:spLocks noChangeArrowheads="1"/>
          </p:cNvSpPr>
          <p:nvPr/>
        </p:nvSpPr>
        <p:spPr bwMode="auto">
          <a:xfrm>
            <a:off x="323850" y="1616075"/>
            <a:ext cx="82804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FFFF00"/>
                </a:solidFill>
              </a:rPr>
              <a:t>求</a:t>
            </a:r>
            <a:r>
              <a:rPr lang="zh-CN" altLang="en-US" sz="2600" dirty="0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ea typeface="仿宋_GB2312" pitchFamily="49" charset="-122"/>
              </a:rPr>
              <a:t>它由此下摆 </a:t>
            </a:r>
            <a:r>
              <a:rPr lang="zh-CN" altLang="en-US" sz="2600" i="1" dirty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600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ea typeface="仿宋_GB2312" pitchFamily="49" charset="-122"/>
              </a:rPr>
              <a:t>角时轴对棒的作用力。</a:t>
            </a:r>
            <a:endParaRPr lang="en-US" altLang="zh-CN" sz="2600" dirty="0">
              <a:solidFill>
                <a:schemeClr val="bg1"/>
              </a:solidFill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600" i="1" dirty="0">
                <a:solidFill>
                  <a:schemeClr val="bg1"/>
                </a:solidFill>
                <a:ea typeface="仿宋_GB2312" pitchFamily="49" charset="-122"/>
                <a:sym typeface="Symbol" panose="05050102010706020507" pitchFamily="18" charset="2"/>
              </a:rPr>
              <a:t>（</a:t>
            </a:r>
            <a:r>
              <a:rPr lang="zh-CN" altLang="en-US" sz="2600" i="1" dirty="0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转动定律结合质心运动定理</a:t>
            </a:r>
            <a:r>
              <a:rPr lang="zh-CN" altLang="en-US" sz="2600" i="1" dirty="0">
                <a:solidFill>
                  <a:schemeClr val="bg1"/>
                </a:solidFill>
                <a:ea typeface="仿宋_GB2312" pitchFamily="49" charset="-122"/>
                <a:sym typeface="Symbol" panose="05050102010706020507" pitchFamily="18" charset="2"/>
              </a:rPr>
              <a:t>）</a:t>
            </a:r>
            <a:endParaRPr lang="zh-CN" altLang="en-US" sz="2600" i="1" dirty="0">
              <a:solidFill>
                <a:srgbClr val="66FFFF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1270" name="Group 39"/>
          <p:cNvGrpSpPr>
            <a:grpSpLocks/>
          </p:cNvGrpSpPr>
          <p:nvPr/>
        </p:nvGrpSpPr>
        <p:grpSpPr bwMode="auto">
          <a:xfrm>
            <a:off x="1619250" y="2825750"/>
            <a:ext cx="3960813" cy="1871663"/>
            <a:chOff x="1247" y="1962"/>
            <a:chExt cx="2495" cy="1179"/>
          </a:xfrm>
        </p:grpSpPr>
        <p:sp>
          <p:nvSpPr>
            <p:cNvPr id="11272" name="Rectangle 17"/>
            <p:cNvSpPr>
              <a:spLocks noChangeArrowheads="1"/>
            </p:cNvSpPr>
            <p:nvPr/>
          </p:nvSpPr>
          <p:spPr bwMode="auto">
            <a:xfrm rot="-3124346">
              <a:off x="2368" y="2029"/>
              <a:ext cx="131" cy="20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73" name="Rectangle 18"/>
            <p:cNvSpPr>
              <a:spLocks noChangeArrowheads="1"/>
            </p:cNvSpPr>
            <p:nvPr/>
          </p:nvSpPr>
          <p:spPr bwMode="auto">
            <a:xfrm>
              <a:off x="1584" y="2389"/>
              <a:ext cx="2158" cy="131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74" name="Rectangle 21"/>
            <p:cNvSpPr>
              <a:spLocks noChangeArrowheads="1"/>
            </p:cNvSpPr>
            <p:nvPr/>
          </p:nvSpPr>
          <p:spPr bwMode="auto">
            <a:xfrm>
              <a:off x="1247" y="2128"/>
              <a:ext cx="4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</a:rPr>
                <a:t>O</a:t>
              </a:r>
            </a:p>
          </p:txBody>
        </p:sp>
        <p:sp>
          <p:nvSpPr>
            <p:cNvPr id="11275" name="Rectangle 22"/>
            <p:cNvSpPr>
              <a:spLocks noChangeArrowheads="1"/>
            </p:cNvSpPr>
            <p:nvPr/>
          </p:nvSpPr>
          <p:spPr bwMode="auto">
            <a:xfrm>
              <a:off x="3031" y="1962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</a:rPr>
                <a:t>l</a:t>
              </a:r>
            </a:p>
          </p:txBody>
        </p:sp>
        <p:sp>
          <p:nvSpPr>
            <p:cNvPr id="11276" name="Rectangle 23"/>
            <p:cNvSpPr>
              <a:spLocks noChangeArrowheads="1"/>
            </p:cNvSpPr>
            <p:nvPr/>
          </p:nvSpPr>
          <p:spPr bwMode="auto">
            <a:xfrm>
              <a:off x="2434" y="1962"/>
              <a:ext cx="3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</a:rPr>
                <a:t>m</a:t>
              </a:r>
            </a:p>
          </p:txBody>
        </p:sp>
        <p:sp>
          <p:nvSpPr>
            <p:cNvPr id="11277" name="Rectangle 24"/>
            <p:cNvSpPr>
              <a:spLocks noChangeArrowheads="1"/>
            </p:cNvSpPr>
            <p:nvPr/>
          </p:nvSpPr>
          <p:spPr bwMode="auto">
            <a:xfrm>
              <a:off x="2117" y="2484"/>
              <a:ext cx="2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  <a:sym typeface="Symbol" panose="05050102010706020507" pitchFamily="18" charset="2"/>
                </a:rPr>
                <a:t></a:t>
              </a:r>
              <a:endParaRPr lang="en-US" altLang="zh-CN" sz="3200" i="1">
                <a:solidFill>
                  <a:srgbClr val="FFFF00"/>
                </a:solidFill>
              </a:endParaRPr>
            </a:p>
          </p:txBody>
        </p:sp>
        <p:graphicFrame>
          <p:nvGraphicFramePr>
            <p:cNvPr id="11278" name="Object 3"/>
            <p:cNvGraphicFramePr>
              <a:graphicFrameLocks/>
            </p:cNvGraphicFramePr>
            <p:nvPr/>
          </p:nvGraphicFramePr>
          <p:xfrm>
            <a:off x="1556" y="2355"/>
            <a:ext cx="16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5" name="公式" r:id="rId5" imgW="76123" imgH="76121" progId="Equation.3">
                    <p:embed/>
                  </p:oleObj>
                </mc:Choice>
                <mc:Fallback>
                  <p:oleObj name="公式" r:id="rId5" imgW="76123" imgH="76121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2355"/>
                          <a:ext cx="16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Arc 30"/>
            <p:cNvSpPr>
              <a:spLocks/>
            </p:cNvSpPr>
            <p:nvPr/>
          </p:nvSpPr>
          <p:spPr bwMode="auto">
            <a:xfrm>
              <a:off x="1485" y="2335"/>
              <a:ext cx="653" cy="365"/>
            </a:xfrm>
            <a:custGeom>
              <a:avLst/>
              <a:gdLst>
                <a:gd name="T0" fmla="*/ 0 w 20759"/>
                <a:gd name="T1" fmla="*/ 0 h 11587"/>
                <a:gd name="T2" fmla="*/ 0 w 20759"/>
                <a:gd name="T3" fmla="*/ 0 h 11587"/>
                <a:gd name="T4" fmla="*/ 0 w 20759"/>
                <a:gd name="T5" fmla="*/ 0 h 11587"/>
                <a:gd name="T6" fmla="*/ 0 60000 65536"/>
                <a:gd name="T7" fmla="*/ 0 60000 65536"/>
                <a:gd name="T8" fmla="*/ 0 60000 65536"/>
                <a:gd name="T9" fmla="*/ 0 w 20759"/>
                <a:gd name="T10" fmla="*/ 0 h 11587"/>
                <a:gd name="T11" fmla="*/ 20759 w 20759"/>
                <a:gd name="T12" fmla="*/ 11587 h 1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59" h="11587" fill="none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</a:path>
                <a:path w="20759" h="11587" stroke="0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  <a:lnTo>
                    <a:pt x="0" y="0"/>
                  </a:lnTo>
                  <a:lnTo>
                    <a:pt x="20759" y="5968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68450" y="5768975"/>
          <a:ext cx="30305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7" imgW="1447172" imgH="393529" progId="Equation.DSMT4">
                  <p:embed/>
                </p:oleObj>
              </mc:Choice>
              <mc:Fallback>
                <p:oleObj name="Equation" r:id="rId7" imgW="1447172" imgH="393529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768975"/>
                        <a:ext cx="3030538" cy="825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81" y="80962"/>
            <a:ext cx="4719638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4511" y="269187"/>
            <a:ext cx="675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定轴转动</a:t>
            </a:r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</a:rPr>
              <a:t>刚体上各点的速度和加速度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756012" y="179754"/>
            <a:ext cx="2160588" cy="1763713"/>
            <a:chOff x="6214269" y="511630"/>
            <a:chExt cx="2160588" cy="1763713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6214269" y="511630"/>
              <a:ext cx="2160588" cy="1763713"/>
            </a:xfrm>
            <a:prstGeom prst="rect">
              <a:avLst/>
            </a:prstGeom>
            <a:solidFill>
              <a:srgbClr val="333333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4" name="Object 4"/>
            <p:cNvGraphicFramePr>
              <a:graphicFrameLocks/>
            </p:cNvGraphicFramePr>
            <p:nvPr>
              <p:extLst/>
            </p:nvPr>
          </p:nvGraphicFramePr>
          <p:xfrm>
            <a:off x="6423819" y="624343"/>
            <a:ext cx="9937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1" name="公式" r:id="rId3" imgW="971517" imgH="180855" progId="Equation.3">
                    <p:embed/>
                  </p:oleObj>
                </mc:Choice>
                <mc:Fallback>
                  <p:oleObj name="公式" r:id="rId3" imgW="971517" imgH="18085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3819" y="624343"/>
                          <a:ext cx="993775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/>
            </p:cNvGraphicFramePr>
            <p:nvPr>
              <p:extLst/>
            </p:nvPr>
          </p:nvGraphicFramePr>
          <p:xfrm>
            <a:off x="6304757" y="1016455"/>
            <a:ext cx="1211262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2" name="Equation" r:id="rId5" imgW="1209605" imgH="352533" progId="Equation.3">
                    <p:embed/>
                  </p:oleObj>
                </mc:Choice>
                <mc:Fallback>
                  <p:oleObj name="Equation" r:id="rId5" imgW="1209605" imgH="35253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4757" y="1016455"/>
                          <a:ext cx="1211262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/>
            </p:cNvGraphicFramePr>
            <p:nvPr>
              <p:extLst/>
            </p:nvPr>
          </p:nvGraphicFramePr>
          <p:xfrm>
            <a:off x="6304757" y="1437143"/>
            <a:ext cx="1828800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3" name="公式" r:id="rId7" imgW="1895525" imgH="695349" progId="Equation.3">
                    <p:embed/>
                  </p:oleObj>
                </mc:Choice>
                <mc:Fallback>
                  <p:oleObj name="公式" r:id="rId7" imgW="1895525" imgH="69534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4757" y="1437143"/>
                          <a:ext cx="1828800" cy="742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344487" y="808281"/>
            <a:ext cx="69742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任意点都绕同一轴作圆周运动</a:t>
            </a:r>
            <a:r>
              <a:rPr kumimoji="0" lang="en-US" altLang="zh-CN" dirty="0">
                <a:solidFill>
                  <a:srgbClr val="FFFFFF"/>
                </a:solidFill>
                <a:ea typeface="楷体_GB2312" pitchFamily="49" charset="-122"/>
              </a:rPr>
              <a:t>, 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且 </a:t>
            </a:r>
            <a:r>
              <a:rPr kumimoji="0" lang="zh-CN" altLang="en-US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0" lang="zh-CN" altLang="en-US" i="1" dirty="0">
                <a:solidFill>
                  <a:srgbClr val="FFFFFF"/>
                </a:solidFill>
                <a:ea typeface="楷体_GB2312" pitchFamily="49" charset="-122"/>
              </a:rPr>
              <a:t>，</a:t>
            </a:r>
            <a:r>
              <a:rPr kumimoji="0" lang="zh-CN" altLang="en-US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都相同</a:t>
            </a:r>
            <a:endParaRPr kumimoji="0" lang="zh-CN" altLang="en-US" b="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51737" y="2053920"/>
            <a:ext cx="3960812" cy="3000375"/>
            <a:chOff x="4859338" y="2349500"/>
            <a:chExt cx="3960812" cy="3000375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6605588" y="4654550"/>
              <a:ext cx="1587" cy="695325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859338" y="2397125"/>
              <a:ext cx="3744912" cy="2663825"/>
            </a:xfrm>
            <a:custGeom>
              <a:avLst/>
              <a:gdLst>
                <a:gd name="T0" fmla="*/ 2147483646 w 1761"/>
                <a:gd name="T1" fmla="*/ 2147483646 h 1074"/>
                <a:gd name="T2" fmla="*/ 2147483646 w 1761"/>
                <a:gd name="T3" fmla="*/ 2147483646 h 1074"/>
                <a:gd name="T4" fmla="*/ 2147483646 w 1761"/>
                <a:gd name="T5" fmla="*/ 2147483646 h 1074"/>
                <a:gd name="T6" fmla="*/ 2147483646 w 1761"/>
                <a:gd name="T7" fmla="*/ 2147483646 h 1074"/>
                <a:gd name="T8" fmla="*/ 2147483646 w 1761"/>
                <a:gd name="T9" fmla="*/ 2147483646 h 1074"/>
                <a:gd name="T10" fmla="*/ 2147483646 w 1761"/>
                <a:gd name="T11" fmla="*/ 2147483646 h 1074"/>
                <a:gd name="T12" fmla="*/ 2147483646 w 1761"/>
                <a:gd name="T13" fmla="*/ 2147483646 h 1074"/>
                <a:gd name="T14" fmla="*/ 2147483646 w 1761"/>
                <a:gd name="T15" fmla="*/ 2147483646 h 1074"/>
                <a:gd name="T16" fmla="*/ 2147483646 w 1761"/>
                <a:gd name="T17" fmla="*/ 2147483646 h 1074"/>
                <a:gd name="T18" fmla="*/ 2147483646 w 1761"/>
                <a:gd name="T19" fmla="*/ 2147483646 h 10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1"/>
                <a:gd name="T31" fmla="*/ 0 h 1074"/>
                <a:gd name="T32" fmla="*/ 1761 w 1761"/>
                <a:gd name="T33" fmla="*/ 1074 h 10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1" h="1074">
                  <a:moveTo>
                    <a:pt x="1013" y="8"/>
                  </a:moveTo>
                  <a:cubicBezTo>
                    <a:pt x="794" y="0"/>
                    <a:pt x="499" y="31"/>
                    <a:pt x="333" y="99"/>
                  </a:cubicBezTo>
                  <a:cubicBezTo>
                    <a:pt x="167" y="167"/>
                    <a:pt x="30" y="295"/>
                    <a:pt x="15" y="416"/>
                  </a:cubicBezTo>
                  <a:cubicBezTo>
                    <a:pt x="0" y="537"/>
                    <a:pt x="128" y="727"/>
                    <a:pt x="242" y="825"/>
                  </a:cubicBezTo>
                  <a:cubicBezTo>
                    <a:pt x="356" y="923"/>
                    <a:pt x="560" y="983"/>
                    <a:pt x="696" y="1006"/>
                  </a:cubicBezTo>
                  <a:cubicBezTo>
                    <a:pt x="832" y="1029"/>
                    <a:pt x="937" y="954"/>
                    <a:pt x="1058" y="961"/>
                  </a:cubicBezTo>
                  <a:cubicBezTo>
                    <a:pt x="1179" y="968"/>
                    <a:pt x="1315" y="1074"/>
                    <a:pt x="1421" y="1051"/>
                  </a:cubicBezTo>
                  <a:cubicBezTo>
                    <a:pt x="1527" y="1028"/>
                    <a:pt x="1655" y="976"/>
                    <a:pt x="1693" y="825"/>
                  </a:cubicBezTo>
                  <a:cubicBezTo>
                    <a:pt x="1731" y="674"/>
                    <a:pt x="1761" y="280"/>
                    <a:pt x="1648" y="144"/>
                  </a:cubicBezTo>
                  <a:cubicBezTo>
                    <a:pt x="1535" y="8"/>
                    <a:pt x="1232" y="16"/>
                    <a:pt x="1013" y="8"/>
                  </a:cubicBezTo>
                  <a:close/>
                </a:path>
              </a:pathLst>
            </a:custGeom>
            <a:solidFill>
              <a:srgbClr val="339966"/>
            </a:solidFill>
            <a:ln w="9525">
              <a:round/>
              <a:headEnd/>
              <a:tailEnd/>
            </a:ln>
            <a:scene3d>
              <a:camera prst="legacyPerspectiveFront">
                <a:rot lat="18000000" lon="0" rev="0"/>
              </a:camera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6534150" y="3671888"/>
              <a:ext cx="142875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2" name="Object 19"/>
            <p:cNvGraphicFramePr>
              <a:graphicFrameLocks/>
            </p:cNvGraphicFramePr>
            <p:nvPr>
              <p:extLst/>
            </p:nvPr>
          </p:nvGraphicFramePr>
          <p:xfrm>
            <a:off x="6934200" y="3552825"/>
            <a:ext cx="212725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4" name="公式" r:id="rId9" imgW="152517" imgH="228634" progId="Equation.3">
                    <p:embed/>
                  </p:oleObj>
                </mc:Choice>
                <mc:Fallback>
                  <p:oleObj name="公式" r:id="rId9" imgW="152517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3552825"/>
                          <a:ext cx="212725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7326313" y="2781300"/>
              <a:ext cx="1060450" cy="129381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383213" y="3284538"/>
              <a:ext cx="2447925" cy="865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6586538" y="2636838"/>
              <a:ext cx="20637" cy="1082675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8386763" y="2781300"/>
              <a:ext cx="19050" cy="14398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V="1">
              <a:off x="7326313" y="2627313"/>
              <a:ext cx="0" cy="14033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6605588" y="3716338"/>
              <a:ext cx="1098550" cy="554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26"/>
            <p:cNvGraphicFramePr>
              <a:graphicFrameLocks/>
            </p:cNvGraphicFramePr>
            <p:nvPr>
              <p:extLst/>
            </p:nvPr>
          </p:nvGraphicFramePr>
          <p:xfrm>
            <a:off x="8478838" y="4005263"/>
            <a:ext cx="34131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5" name="公式" r:id="rId11" imgW="314211" imgH="390594" progId="Equation.3">
                    <p:embed/>
                  </p:oleObj>
                </mc:Choice>
                <mc:Fallback>
                  <p:oleObj name="公式" r:id="rId11" imgW="314211" imgH="3905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8838" y="4005263"/>
                          <a:ext cx="341312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7"/>
            <p:cNvGraphicFramePr>
              <a:graphicFrameLocks/>
            </p:cNvGraphicFramePr>
            <p:nvPr>
              <p:extLst/>
            </p:nvPr>
          </p:nvGraphicFramePr>
          <p:xfrm>
            <a:off x="6877050" y="2349500"/>
            <a:ext cx="341313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6" name="公式" r:id="rId13" imgW="314211" imgH="400042" progId="Equation.3">
                    <p:embed/>
                  </p:oleObj>
                </mc:Choice>
                <mc:Fallback>
                  <p:oleObj name="公式" r:id="rId13" imgW="314211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7050" y="2349500"/>
                          <a:ext cx="341313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8"/>
            <p:cNvGraphicFramePr>
              <a:graphicFrameLocks/>
            </p:cNvGraphicFramePr>
            <p:nvPr>
              <p:extLst/>
            </p:nvPr>
          </p:nvGraphicFramePr>
          <p:xfrm>
            <a:off x="7739063" y="4365625"/>
            <a:ext cx="319087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7" name="公式" r:id="rId15" imgW="285867" imgH="400042" progId="Equation.3">
                    <p:embed/>
                  </p:oleObj>
                </mc:Choice>
                <mc:Fallback>
                  <p:oleObj name="公式" r:id="rId15" imgW="285867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9063" y="4365625"/>
                          <a:ext cx="319087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9"/>
            <p:cNvGraphicFramePr>
              <a:graphicFrameLocks/>
            </p:cNvGraphicFramePr>
            <p:nvPr>
              <p:extLst/>
            </p:nvPr>
          </p:nvGraphicFramePr>
          <p:xfrm>
            <a:off x="7883525" y="3584575"/>
            <a:ext cx="306388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8" name="公式" r:id="rId17" imgW="276150" imgH="400042" progId="Equation.3">
                    <p:embed/>
                  </p:oleObj>
                </mc:Choice>
                <mc:Fallback>
                  <p:oleObj name="公式" r:id="rId17" imgW="276150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3525" y="3584575"/>
                          <a:ext cx="306388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7326313" y="2635250"/>
              <a:ext cx="1079500" cy="1460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7831138" y="3932238"/>
              <a:ext cx="431800" cy="219075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V="1">
              <a:off x="7831138" y="4222750"/>
              <a:ext cx="503237" cy="142875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7326313" y="4062413"/>
              <a:ext cx="1079500" cy="1460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7326313" y="4075113"/>
              <a:ext cx="576262" cy="29051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V="1">
              <a:off x="7326313" y="3932238"/>
              <a:ext cx="504825" cy="14287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H="1">
              <a:off x="6443663" y="3716338"/>
              <a:ext cx="14287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6089650" y="3500438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66FFFF"/>
                  </a:solidFill>
                </a:rPr>
                <a:t>h</a:t>
              </a:r>
            </a:p>
          </p:txBody>
        </p:sp>
        <p:grpSp>
          <p:nvGrpSpPr>
            <p:cNvPr id="31" name="Group 38"/>
            <p:cNvGrpSpPr>
              <a:grpSpLocks/>
            </p:cNvGrpSpPr>
            <p:nvPr/>
          </p:nvGrpSpPr>
          <p:grpSpPr bwMode="auto">
            <a:xfrm>
              <a:off x="6505575" y="3846513"/>
              <a:ext cx="71438" cy="107950"/>
              <a:chOff x="4014" y="2296"/>
              <a:chExt cx="45" cy="45"/>
            </a:xfrm>
          </p:grpSpPr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4014" y="2296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H="1">
                <a:off x="4014" y="2296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6299200" y="3930650"/>
              <a:ext cx="1079500" cy="1460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7289800" y="4029075"/>
              <a:ext cx="73025" cy="71438"/>
            </a:xfrm>
            <a:prstGeom prst="ellipse">
              <a:avLst/>
            </a:prstGeom>
            <a:solidFill>
              <a:srgbClr val="FF7C80"/>
            </a:solidFill>
            <a:ln w="38100">
              <a:solidFill>
                <a:srgbClr val="FF7C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graphicFrame>
          <p:nvGraphicFramePr>
            <p:cNvPr id="36" name="Object 43"/>
            <p:cNvGraphicFramePr>
              <a:graphicFrameLocks/>
            </p:cNvGraphicFramePr>
            <p:nvPr>
              <p:extLst/>
            </p:nvPr>
          </p:nvGraphicFramePr>
          <p:xfrm>
            <a:off x="8497888" y="4011613"/>
            <a:ext cx="27305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9" name="公式" r:id="rId19" imgW="238088" imgH="304755" progId="Equation.3">
                    <p:embed/>
                  </p:oleObj>
                </mc:Choice>
                <mc:Fallback>
                  <p:oleObj name="公式" r:id="rId19" imgW="238088" imgH="30475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7888" y="4011613"/>
                          <a:ext cx="27305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7062788" y="4076700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bg1"/>
                  </a:solidFill>
                </a:rPr>
                <a:t>A</a:t>
              </a:r>
            </a:p>
          </p:txBody>
        </p:sp>
        <p:graphicFrame>
          <p:nvGraphicFramePr>
            <p:cNvPr id="38" name="Object 45"/>
            <p:cNvGraphicFramePr>
              <a:graphicFrameLocks/>
            </p:cNvGraphicFramePr>
            <p:nvPr>
              <p:extLst/>
            </p:nvPr>
          </p:nvGraphicFramePr>
          <p:xfrm>
            <a:off x="6232525" y="2644775"/>
            <a:ext cx="201613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0" name="公式" r:id="rId21" imgW="133351" imgH="152512" progId="Equation.3">
                    <p:embed/>
                  </p:oleObj>
                </mc:Choice>
                <mc:Fallback>
                  <p:oleObj name="公式" r:id="rId21" imgW="133351" imgH="15251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2525" y="2644775"/>
                          <a:ext cx="201613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Group 46"/>
            <p:cNvGrpSpPr>
              <a:grpSpLocks/>
            </p:cNvGrpSpPr>
            <p:nvPr/>
          </p:nvGrpSpPr>
          <p:grpSpPr bwMode="auto">
            <a:xfrm>
              <a:off x="6734175" y="3956050"/>
              <a:ext cx="612775" cy="457200"/>
              <a:chOff x="4016" y="2870"/>
              <a:chExt cx="386" cy="288"/>
            </a:xfrm>
          </p:grpSpPr>
          <p:sp>
            <p:nvSpPr>
              <p:cNvPr id="40" name="Text Box 47"/>
              <p:cNvSpPr txBox="1">
                <a:spLocks noChangeArrowheads="1"/>
              </p:cNvSpPr>
              <p:nvPr/>
            </p:nvSpPr>
            <p:spPr bwMode="auto">
              <a:xfrm>
                <a:off x="4016" y="2870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66FFFF"/>
                    </a:solidFill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41" name="Arc 48"/>
              <p:cNvSpPr>
                <a:spLocks/>
              </p:cNvSpPr>
              <p:nvPr/>
            </p:nvSpPr>
            <p:spPr bwMode="auto">
              <a:xfrm rot="7529080">
                <a:off x="4240" y="2821"/>
                <a:ext cx="100" cy="224"/>
              </a:xfrm>
              <a:custGeom>
                <a:avLst/>
                <a:gdLst>
                  <a:gd name="T0" fmla="*/ 0 w 9420"/>
                  <a:gd name="T1" fmla="*/ 0 h 21344"/>
                  <a:gd name="T2" fmla="*/ 0 w 9420"/>
                  <a:gd name="T3" fmla="*/ 0 h 21344"/>
                  <a:gd name="T4" fmla="*/ 0 w 9420"/>
                  <a:gd name="T5" fmla="*/ 0 h 21344"/>
                  <a:gd name="T6" fmla="*/ 0 60000 65536"/>
                  <a:gd name="T7" fmla="*/ 0 60000 65536"/>
                  <a:gd name="T8" fmla="*/ 0 60000 65536"/>
                  <a:gd name="T9" fmla="*/ 0 w 9420"/>
                  <a:gd name="T10" fmla="*/ 0 h 21344"/>
                  <a:gd name="T11" fmla="*/ 9420 w 9420"/>
                  <a:gd name="T12" fmla="*/ 21344 h 213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20" h="21344" fill="none" extrusionOk="0">
                    <a:moveTo>
                      <a:pt x="9419" y="19437"/>
                    </a:moveTo>
                    <a:cubicBezTo>
                      <a:pt x="7491" y="20372"/>
                      <a:pt x="5435" y="21014"/>
                      <a:pt x="3317" y="21343"/>
                    </a:cubicBezTo>
                  </a:path>
                  <a:path w="9420" h="21344" stroke="0" extrusionOk="0">
                    <a:moveTo>
                      <a:pt x="9419" y="19437"/>
                    </a:moveTo>
                    <a:cubicBezTo>
                      <a:pt x="7491" y="20372"/>
                      <a:pt x="5435" y="21014"/>
                      <a:pt x="3317" y="21343"/>
                    </a:cubicBezTo>
                    <a:lnTo>
                      <a:pt x="0" y="0"/>
                    </a:lnTo>
                    <a:lnTo>
                      <a:pt x="9419" y="1943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2" name="Object 53"/>
            <p:cNvGraphicFramePr>
              <a:graphicFrameLocks/>
            </p:cNvGraphicFramePr>
            <p:nvPr>
              <p:extLst/>
            </p:nvPr>
          </p:nvGraphicFramePr>
          <p:xfrm>
            <a:off x="8529638" y="2593975"/>
            <a:ext cx="27305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1" name="公式" r:id="rId23" imgW="238088" imgH="304755" progId="Equation.3">
                    <p:embed/>
                  </p:oleObj>
                </mc:Choice>
                <mc:Fallback>
                  <p:oleObj name="公式" r:id="rId23" imgW="238088" imgH="30475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9638" y="2593975"/>
                          <a:ext cx="27305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308523" y="1398298"/>
            <a:ext cx="352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</a:rPr>
              <a:t>力对轴的力矩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5" name="Object 58"/>
          <p:cNvGraphicFramePr>
            <a:graphicFrameLocks/>
          </p:cNvGraphicFramePr>
          <p:nvPr>
            <p:extLst/>
          </p:nvPr>
        </p:nvGraphicFramePr>
        <p:xfrm>
          <a:off x="2546117" y="1413079"/>
          <a:ext cx="1749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2" name="公式" r:id="rId25" imgW="1686051" imgH="390594" progId="Equation.3">
                  <p:embed/>
                </p:oleObj>
              </mc:Choice>
              <mc:Fallback>
                <p:oleObj name="公式" r:id="rId25" imgW="1686051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117" y="1413079"/>
                        <a:ext cx="1749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359255" y="2795580"/>
            <a:ext cx="1764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00FFFF"/>
                </a:solidFill>
              </a:rPr>
              <a:t>转动定律</a:t>
            </a:r>
            <a:endParaRPr kumimoji="0" lang="en-US" altLang="zh-CN" dirty="0">
              <a:solidFill>
                <a:srgbClr val="00FFFF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003263" y="2785602"/>
            <a:ext cx="1584325" cy="576262"/>
            <a:chOff x="6716713" y="5516563"/>
            <a:chExt cx="1584325" cy="576262"/>
          </a:xfrm>
        </p:grpSpPr>
        <p:sp>
          <p:nvSpPr>
            <p:cNvPr id="48" name="AutoShape 60"/>
            <p:cNvSpPr>
              <a:spLocks noChangeArrowheads="1"/>
            </p:cNvSpPr>
            <p:nvPr/>
          </p:nvSpPr>
          <p:spPr bwMode="auto">
            <a:xfrm>
              <a:off x="6716713" y="5516563"/>
              <a:ext cx="1584325" cy="576262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9" name="Object 61"/>
            <p:cNvGraphicFramePr>
              <a:graphicFrameLocks/>
            </p:cNvGraphicFramePr>
            <p:nvPr>
              <p:extLst/>
            </p:nvPr>
          </p:nvGraphicFramePr>
          <p:xfrm>
            <a:off x="6948488" y="5659438"/>
            <a:ext cx="117633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3" name="公式" r:id="rId27" imgW="1104868" imgH="228634" progId="Equation.3">
                    <p:embed/>
                  </p:oleObj>
                </mc:Choice>
                <mc:Fallback>
                  <p:oleObj name="公式" r:id="rId27" imgW="1104868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488" y="5659438"/>
                          <a:ext cx="1176337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-342269" y="3637090"/>
            <a:ext cx="4386262" cy="603250"/>
            <a:chOff x="-150018" y="3558020"/>
            <a:chExt cx="4386262" cy="603250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645075" y="3558020"/>
              <a:ext cx="1368425" cy="576263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rgbClr val="FFFFFF">
                  <a:alpha val="30196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-150018" y="3615170"/>
              <a:ext cx="4386262" cy="546100"/>
              <a:chOff x="-155025" y="3615170"/>
              <a:chExt cx="4386262" cy="546100"/>
            </a:xfrm>
          </p:grpSpPr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-155025" y="3627870"/>
                <a:ext cx="39957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dirty="0" smtClean="0">
                    <a:solidFill>
                      <a:schemeClr val="bg1"/>
                    </a:solidFill>
                    <a:ea typeface="楷体_GB2312" pitchFamily="49" charset="-122"/>
                  </a:rPr>
                  <a:t>          </a:t>
                </a:r>
                <a:r>
                  <a:rPr kumimoji="0" lang="zh-CN" altLang="en-US" dirty="0" smtClean="0">
                    <a:solidFill>
                      <a:schemeClr val="bg1"/>
                    </a:solidFill>
                    <a:ea typeface="楷体_GB2312" pitchFamily="49" charset="-122"/>
                  </a:rPr>
                  <a:t>转动惯量</a:t>
                </a:r>
                <a:endParaRPr kumimoji="0" lang="zh-CN" altLang="en-US" i="1" dirty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55" name="Object 9"/>
              <p:cNvGraphicFramePr>
                <a:graphicFrameLocks/>
              </p:cNvGraphicFramePr>
              <p:nvPr>
                <p:extLst/>
              </p:nvPr>
            </p:nvGraphicFramePr>
            <p:xfrm>
              <a:off x="2327825" y="3615170"/>
              <a:ext cx="1903412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54" name="公式" r:id="rId29" imgW="1828849" imgH="466715" progId="Equation.3">
                      <p:embed/>
                    </p:oleObj>
                  </mc:Choice>
                  <mc:Fallback>
                    <p:oleObj name="公式" r:id="rId29" imgW="1828849" imgH="46671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7825" y="3615170"/>
                            <a:ext cx="1903412" cy="546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" name="组合 59"/>
          <p:cNvGrpSpPr/>
          <p:nvPr/>
        </p:nvGrpSpPr>
        <p:grpSpPr>
          <a:xfrm>
            <a:off x="321888" y="4409299"/>
            <a:ext cx="3914775" cy="530225"/>
            <a:chOff x="514139" y="4330229"/>
            <a:chExt cx="3914775" cy="530225"/>
          </a:xfrm>
        </p:grpSpPr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514139" y="4330229"/>
              <a:ext cx="3240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FF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dirty="0">
                  <a:solidFill>
                    <a:srgbClr val="66FFFF"/>
                  </a:solidFill>
                  <a:latin typeface="仿宋_GB2312" pitchFamily="49" charset="-122"/>
                  <a:ea typeface="仿宋_GB2312" pitchFamily="49" charset="-122"/>
                </a:rPr>
                <a:t>质量连续分布</a:t>
              </a:r>
              <a:r>
                <a:rPr kumimoji="0" lang="en-US" altLang="zh-CN" dirty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:</a:t>
              </a:r>
            </a:p>
          </p:txBody>
        </p:sp>
        <p:graphicFrame>
          <p:nvGraphicFramePr>
            <p:cNvPr id="59" name="Object 15"/>
            <p:cNvGraphicFramePr>
              <a:graphicFrameLocks/>
            </p:cNvGraphicFramePr>
            <p:nvPr>
              <p:extLst/>
            </p:nvPr>
          </p:nvGraphicFramePr>
          <p:xfrm>
            <a:off x="3035089" y="4334991"/>
            <a:ext cx="1393825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5" name="公式" r:id="rId31" imgW="1476307" imgH="504776" progId="Equation.3">
                    <p:embed/>
                  </p:oleObj>
                </mc:Choice>
                <mc:Fallback>
                  <p:oleObj name="公式" r:id="rId31" imgW="1476307" imgH="504776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5089" y="4334991"/>
                          <a:ext cx="1393825" cy="52546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组合 72"/>
          <p:cNvGrpSpPr/>
          <p:nvPr/>
        </p:nvGrpSpPr>
        <p:grpSpPr>
          <a:xfrm>
            <a:off x="6436062" y="4807077"/>
            <a:ext cx="2294760" cy="1893077"/>
            <a:chOff x="6142038" y="501650"/>
            <a:chExt cx="2592387" cy="2371725"/>
          </a:xfrm>
        </p:grpSpPr>
        <p:sp>
          <p:nvSpPr>
            <p:cNvPr id="61" name="Freeform 2"/>
            <p:cNvSpPr>
              <a:spLocks/>
            </p:cNvSpPr>
            <p:nvPr/>
          </p:nvSpPr>
          <p:spPr bwMode="auto">
            <a:xfrm>
              <a:off x="6142038" y="733425"/>
              <a:ext cx="2592387" cy="2139950"/>
            </a:xfrm>
            <a:custGeom>
              <a:avLst/>
              <a:gdLst>
                <a:gd name="T0" fmla="*/ 2147483646 w 1761"/>
                <a:gd name="T1" fmla="*/ 2147483646 h 1074"/>
                <a:gd name="T2" fmla="*/ 2147483646 w 1761"/>
                <a:gd name="T3" fmla="*/ 2147483646 h 1074"/>
                <a:gd name="T4" fmla="*/ 2147483646 w 1761"/>
                <a:gd name="T5" fmla="*/ 2147483646 h 1074"/>
                <a:gd name="T6" fmla="*/ 2147483646 w 1761"/>
                <a:gd name="T7" fmla="*/ 2147483646 h 1074"/>
                <a:gd name="T8" fmla="*/ 2147483646 w 1761"/>
                <a:gd name="T9" fmla="*/ 2147483646 h 1074"/>
                <a:gd name="T10" fmla="*/ 2147483646 w 1761"/>
                <a:gd name="T11" fmla="*/ 2147483646 h 1074"/>
                <a:gd name="T12" fmla="*/ 2147483646 w 1761"/>
                <a:gd name="T13" fmla="*/ 2147483646 h 1074"/>
                <a:gd name="T14" fmla="*/ 2147483646 w 1761"/>
                <a:gd name="T15" fmla="*/ 2147483646 h 1074"/>
                <a:gd name="T16" fmla="*/ 2147483646 w 1761"/>
                <a:gd name="T17" fmla="*/ 2147483646 h 1074"/>
                <a:gd name="T18" fmla="*/ 2147483646 w 1761"/>
                <a:gd name="T19" fmla="*/ 2147483646 h 10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1"/>
                <a:gd name="T31" fmla="*/ 0 h 1074"/>
                <a:gd name="T32" fmla="*/ 1761 w 1761"/>
                <a:gd name="T33" fmla="*/ 1074 h 10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1" h="1074">
                  <a:moveTo>
                    <a:pt x="1013" y="8"/>
                  </a:moveTo>
                  <a:cubicBezTo>
                    <a:pt x="794" y="0"/>
                    <a:pt x="499" y="31"/>
                    <a:pt x="333" y="99"/>
                  </a:cubicBezTo>
                  <a:cubicBezTo>
                    <a:pt x="167" y="167"/>
                    <a:pt x="30" y="295"/>
                    <a:pt x="15" y="416"/>
                  </a:cubicBezTo>
                  <a:cubicBezTo>
                    <a:pt x="0" y="537"/>
                    <a:pt x="128" y="727"/>
                    <a:pt x="242" y="825"/>
                  </a:cubicBezTo>
                  <a:cubicBezTo>
                    <a:pt x="356" y="923"/>
                    <a:pt x="560" y="983"/>
                    <a:pt x="696" y="1006"/>
                  </a:cubicBezTo>
                  <a:cubicBezTo>
                    <a:pt x="832" y="1029"/>
                    <a:pt x="937" y="954"/>
                    <a:pt x="1058" y="961"/>
                  </a:cubicBezTo>
                  <a:cubicBezTo>
                    <a:pt x="1179" y="968"/>
                    <a:pt x="1315" y="1074"/>
                    <a:pt x="1421" y="1051"/>
                  </a:cubicBezTo>
                  <a:cubicBezTo>
                    <a:pt x="1527" y="1028"/>
                    <a:pt x="1655" y="976"/>
                    <a:pt x="1693" y="825"/>
                  </a:cubicBezTo>
                  <a:cubicBezTo>
                    <a:pt x="1731" y="674"/>
                    <a:pt x="1761" y="280"/>
                    <a:pt x="1648" y="144"/>
                  </a:cubicBezTo>
                  <a:cubicBezTo>
                    <a:pt x="1535" y="8"/>
                    <a:pt x="1232" y="16"/>
                    <a:pt x="1013" y="8"/>
                  </a:cubicBezTo>
                  <a:close/>
                </a:path>
              </a:pathLst>
            </a:custGeom>
            <a:solidFill>
              <a:srgbClr val="339966"/>
            </a:solidFill>
            <a:ln w="9525">
              <a:round/>
              <a:headEnd/>
              <a:tailEnd/>
            </a:ln>
            <a:scene3d>
              <a:camera prst="legacyPerspectiveFront">
                <a:rot lat="17699992" lon="0" rev="0"/>
              </a:camera>
              <a:lightRig rig="legacyFlat2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2" name="Line 4"/>
            <p:cNvSpPr>
              <a:spLocks noChangeShapeType="1"/>
            </p:cNvSpPr>
            <p:nvPr/>
          </p:nvSpPr>
          <p:spPr bwMode="auto">
            <a:xfrm>
              <a:off x="6919913" y="530225"/>
              <a:ext cx="0" cy="1046163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"/>
            <p:cNvSpPr>
              <a:spLocks noChangeShapeType="1"/>
            </p:cNvSpPr>
            <p:nvPr/>
          </p:nvSpPr>
          <p:spPr bwMode="auto">
            <a:xfrm>
              <a:off x="6919913" y="2435225"/>
              <a:ext cx="0" cy="30480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7758113" y="5016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z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7148513" y="1309688"/>
              <a:ext cx="404812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7654925" y="661988"/>
              <a:ext cx="0" cy="1219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>
              <a:off x="7654925" y="2422525"/>
              <a:ext cx="0" cy="3810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7653338" y="1692275"/>
              <a:ext cx="4048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8061325" y="1347788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M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996113" y="530225"/>
              <a:ext cx="5334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z'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7581900" y="1814513"/>
              <a:ext cx="144463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6908800" y="1568450"/>
              <a:ext cx="735013" cy="3175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59537" y="5179295"/>
            <a:ext cx="6186487" cy="1414898"/>
            <a:chOff x="2761953" y="5186241"/>
            <a:chExt cx="6186487" cy="1414898"/>
          </a:xfrm>
        </p:grpSpPr>
        <p:graphicFrame>
          <p:nvGraphicFramePr>
            <p:cNvPr id="74" name="Object 15"/>
            <p:cNvGraphicFramePr>
              <a:graphicFrameLocks/>
            </p:cNvGraphicFramePr>
            <p:nvPr>
              <p:extLst/>
            </p:nvPr>
          </p:nvGraphicFramePr>
          <p:xfrm>
            <a:off x="3379490" y="5186241"/>
            <a:ext cx="18510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6" name="公式" r:id="rId33" imgW="1981096" imgH="390594" progId="Equation.3">
                    <p:embed/>
                  </p:oleObj>
                </mc:Choice>
                <mc:Fallback>
                  <p:oleObj name="公式" r:id="rId33" imgW="1981096" imgH="3905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490" y="5186241"/>
                          <a:ext cx="1851025" cy="422275"/>
                        </a:xfrm>
                        <a:prstGeom prst="rect">
                          <a:avLst/>
                        </a:prstGeom>
                        <a:solidFill>
                          <a:srgbClr val="333333"/>
                        </a:solidFill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5190828" y="5198941"/>
              <a:ext cx="37576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rgbClr val="FFFF00"/>
                  </a:solidFill>
                  <a:latin typeface="Arial" panose="020B0604020202020204" pitchFamily="34" charset="0"/>
                </a:rPr>
                <a:t>—— </a:t>
              </a:r>
              <a:r>
                <a:rPr kumimoji="0" lang="zh-CN" altLang="en-US" i="1" dirty="0">
                  <a:solidFill>
                    <a:srgbClr val="66FFFF"/>
                  </a:solidFill>
                  <a:ea typeface="楷体_GB2312" pitchFamily="49" charset="-122"/>
                </a:rPr>
                <a:t>平行轴定理  </a:t>
              </a:r>
            </a:p>
          </p:txBody>
        </p:sp>
        <p:sp>
          <p:nvSpPr>
            <p:cNvPr id="76" name="AutoShape 43"/>
            <p:cNvSpPr>
              <a:spLocks noChangeArrowheads="1"/>
            </p:cNvSpPr>
            <p:nvPr/>
          </p:nvSpPr>
          <p:spPr bwMode="auto">
            <a:xfrm>
              <a:off x="2761953" y="5915339"/>
              <a:ext cx="2322512" cy="685800"/>
            </a:xfrm>
            <a:prstGeom prst="wedgeRectCallout">
              <a:avLst>
                <a:gd name="adj1" fmla="val -14720"/>
                <a:gd name="adj2" fmla="val -9094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ea typeface="楷体_GB2312" pitchFamily="49" charset="-122"/>
                </a:rPr>
                <a:t>刚体绕任意轴</a:t>
              </a:r>
            </a:p>
          </p:txBody>
        </p:sp>
        <p:sp>
          <p:nvSpPr>
            <p:cNvPr id="77" name="AutoShape 44"/>
            <p:cNvSpPr>
              <a:spLocks noChangeArrowheads="1"/>
            </p:cNvSpPr>
            <p:nvPr/>
          </p:nvSpPr>
          <p:spPr bwMode="auto">
            <a:xfrm>
              <a:off x="5151140" y="5915339"/>
              <a:ext cx="3024188" cy="685800"/>
            </a:xfrm>
            <a:prstGeom prst="wedgeRectCallout">
              <a:avLst>
                <a:gd name="adj1" fmla="val -83587"/>
                <a:gd name="adj2" fmla="val -91559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 i="1">
                  <a:ea typeface="楷体_GB2312" pitchFamily="49" charset="-122"/>
                </a:rPr>
                <a:t>刚体绕通过质心的轴</a:t>
              </a:r>
              <a:endParaRPr lang="zh-CN" altLang="en-US" sz="2200" b="0">
                <a:ea typeface="楷体_GB2312" pitchFamily="49" charset="-122"/>
              </a:endParaRPr>
            </a:p>
          </p:txBody>
        </p:sp>
      </p:grp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295438" y="2013154"/>
            <a:ext cx="352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</a:rPr>
              <a:t>力</a:t>
            </a:r>
            <a:r>
              <a:rPr kumimoji="0" lang="zh-CN" altLang="en-US" dirty="0" smtClean="0">
                <a:solidFill>
                  <a:srgbClr val="FFFF00"/>
                </a:solidFill>
              </a:rPr>
              <a:t>对点的</a:t>
            </a:r>
            <a:r>
              <a:rPr kumimoji="0" lang="zh-CN" altLang="en-US" dirty="0" smtClean="0">
                <a:solidFill>
                  <a:srgbClr val="FFFF00"/>
                </a:solidFill>
              </a:rPr>
              <a:t>力矩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89460"/>
              </p:ext>
            </p:extLst>
          </p:nvPr>
        </p:nvGraphicFramePr>
        <p:xfrm>
          <a:off x="2446500" y="1940129"/>
          <a:ext cx="1574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" name="Equation" r:id="rId35" imgW="1574397" imgH="662784" progId="Equation.DSMT4">
                  <p:embed/>
                </p:oleObj>
              </mc:Choice>
              <mc:Fallback>
                <p:oleObj name="Equation" r:id="rId35" imgW="1574397" imgH="6627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446500" y="1940129"/>
                        <a:ext cx="157480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  <p:bldP spid="44" grpId="0" autoUpdateAnimBg="0"/>
      <p:bldP spid="46" grpId="0" autoUpdateAnimBg="0"/>
      <p:bldP spid="7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580112" y="404664"/>
            <a:ext cx="3276600" cy="2616200"/>
            <a:chOff x="5702300" y="506413"/>
            <a:chExt cx="3276600" cy="2616200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8521700" y="13700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rgbClr val="00FF00"/>
                  </a:solidFill>
                  <a:ea typeface="楷体_GB2312" pitchFamily="49" charset="-122"/>
                </a:rPr>
                <a:t>y</a:t>
              </a:r>
            </a:p>
          </p:txBody>
        </p:sp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7308850" y="1827213"/>
              <a:ext cx="75565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00CC99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6159500" y="1358900"/>
              <a:ext cx="2351088" cy="1665288"/>
            </a:xfrm>
            <a:custGeom>
              <a:avLst/>
              <a:gdLst>
                <a:gd name="T0" fmla="*/ 2147483646 w 2290"/>
                <a:gd name="T1" fmla="*/ 2147483646 h 1255"/>
                <a:gd name="T2" fmla="*/ 2147483646 w 2290"/>
                <a:gd name="T3" fmla="*/ 2147483646 h 1255"/>
                <a:gd name="T4" fmla="*/ 2147483646 w 2290"/>
                <a:gd name="T5" fmla="*/ 2147483646 h 1255"/>
                <a:gd name="T6" fmla="*/ 2147483646 w 2290"/>
                <a:gd name="T7" fmla="*/ 2147483646 h 1255"/>
                <a:gd name="T8" fmla="*/ 2147483646 w 2290"/>
                <a:gd name="T9" fmla="*/ 2147483646 h 1255"/>
                <a:gd name="T10" fmla="*/ 2147483646 w 2290"/>
                <a:gd name="T11" fmla="*/ 2147483646 h 1255"/>
                <a:gd name="T12" fmla="*/ 2147483646 w 2290"/>
                <a:gd name="T13" fmla="*/ 2147483646 h 1255"/>
                <a:gd name="T14" fmla="*/ 2147483646 w 2290"/>
                <a:gd name="T15" fmla="*/ 2147483646 h 1255"/>
                <a:gd name="T16" fmla="*/ 2147483646 w 2290"/>
                <a:gd name="T17" fmla="*/ 2147483646 h 1255"/>
                <a:gd name="T18" fmla="*/ 2147483646 w 2290"/>
                <a:gd name="T19" fmla="*/ 2147483646 h 1255"/>
                <a:gd name="T20" fmla="*/ 2147483646 w 2290"/>
                <a:gd name="T21" fmla="*/ 2147483646 h 1255"/>
                <a:gd name="T22" fmla="*/ 2147483646 w 2290"/>
                <a:gd name="T23" fmla="*/ 2147483646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90" h="1255">
                  <a:moveTo>
                    <a:pt x="63" y="465"/>
                  </a:moveTo>
                  <a:cubicBezTo>
                    <a:pt x="126" y="342"/>
                    <a:pt x="261" y="150"/>
                    <a:pt x="498" y="75"/>
                  </a:cubicBezTo>
                  <a:cubicBezTo>
                    <a:pt x="735" y="0"/>
                    <a:pt x="1208" y="5"/>
                    <a:pt x="1488" y="15"/>
                  </a:cubicBezTo>
                  <a:cubicBezTo>
                    <a:pt x="1768" y="25"/>
                    <a:pt x="2066" y="35"/>
                    <a:pt x="2178" y="135"/>
                  </a:cubicBezTo>
                  <a:cubicBezTo>
                    <a:pt x="2290" y="235"/>
                    <a:pt x="2230" y="445"/>
                    <a:pt x="2163" y="615"/>
                  </a:cubicBezTo>
                  <a:cubicBezTo>
                    <a:pt x="2096" y="785"/>
                    <a:pt x="1930" y="1055"/>
                    <a:pt x="1773" y="1155"/>
                  </a:cubicBezTo>
                  <a:cubicBezTo>
                    <a:pt x="1616" y="1255"/>
                    <a:pt x="1380" y="1215"/>
                    <a:pt x="1218" y="1215"/>
                  </a:cubicBezTo>
                  <a:cubicBezTo>
                    <a:pt x="1056" y="1215"/>
                    <a:pt x="925" y="1170"/>
                    <a:pt x="798" y="1155"/>
                  </a:cubicBezTo>
                  <a:cubicBezTo>
                    <a:pt x="671" y="1140"/>
                    <a:pt x="540" y="1167"/>
                    <a:pt x="453" y="1125"/>
                  </a:cubicBezTo>
                  <a:cubicBezTo>
                    <a:pt x="366" y="1083"/>
                    <a:pt x="328" y="952"/>
                    <a:pt x="273" y="900"/>
                  </a:cubicBezTo>
                  <a:cubicBezTo>
                    <a:pt x="218" y="848"/>
                    <a:pt x="158" y="880"/>
                    <a:pt x="123" y="810"/>
                  </a:cubicBezTo>
                  <a:cubicBezTo>
                    <a:pt x="88" y="740"/>
                    <a:pt x="0" y="588"/>
                    <a:pt x="63" y="465"/>
                  </a:cubicBezTo>
                  <a:close/>
                </a:path>
              </a:pathLst>
            </a:custGeom>
            <a:noFill/>
            <a:ln w="22225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 flipH="1" flipV="1">
              <a:off x="7086600" y="582613"/>
              <a:ext cx="0" cy="132715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7115175" y="1909763"/>
              <a:ext cx="1808163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702300" y="2513013"/>
              <a:ext cx="595313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00FF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629400" y="506413"/>
              <a:ext cx="442913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rgbClr val="00FF00"/>
                  </a:solidFill>
                  <a:ea typeface="楷体_GB2312" pitchFamily="49" charset="-122"/>
                </a:rPr>
                <a:t>z</a:t>
              </a: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7759700" y="1370013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00CC99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rgbClr val="FFFFFF"/>
                  </a:solidFill>
                  <a:ea typeface="楷体_GB2312" pitchFamily="49" charset="-122"/>
                </a:rPr>
                <a:t>y</a:t>
              </a:r>
              <a:r>
                <a:rPr lang="en-US" altLang="zh-CN" i="1" baseline="-25000">
                  <a:solidFill>
                    <a:srgbClr val="FFFFFF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6105525" y="1892300"/>
              <a:ext cx="995363" cy="879475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7086600" y="1892300"/>
              <a:ext cx="574675" cy="569913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6483350" y="2462213"/>
              <a:ext cx="1165225" cy="15875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7667625" y="1985963"/>
              <a:ext cx="519113" cy="517525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6243638" y="1806575"/>
              <a:ext cx="525462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00CC99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x</a:t>
              </a:r>
              <a:r>
                <a:rPr lang="en-US" altLang="zh-CN" i="1" baseline="-25000">
                  <a:solidFill>
                    <a:srgbClr val="FFFF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7467600" y="2411413"/>
              <a:ext cx="655638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rgbClr val="FFFFFF"/>
                  </a:solidFill>
                  <a:ea typeface="楷体_GB2312" pitchFamily="49" charset="-122"/>
                </a:rPr>
                <a:t>m</a:t>
              </a:r>
              <a:r>
                <a:rPr lang="en-US" altLang="zh-CN" i="1" baseline="-25000">
                  <a:solidFill>
                    <a:srgbClr val="FFFFFF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7150100" y="2436813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FFFFFF"/>
                  </a:solidFill>
                  <a:ea typeface="楷体_GB2312" pitchFamily="49" charset="-122"/>
                </a:rPr>
                <a:t>Δ</a:t>
              </a:r>
              <a:endParaRPr lang="en-US" altLang="zh-CN" i="1" baseline="-25000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6692900" y="1522413"/>
              <a:ext cx="442913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rgbClr val="00FF00"/>
                  </a:solidFill>
                  <a:ea typeface="楷体_GB2312" pitchFamily="49" charset="-122"/>
                </a:rPr>
                <a:t>o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1188" y="549275"/>
            <a:ext cx="5545137" cy="3167063"/>
            <a:chOff x="611188" y="549275"/>
            <a:chExt cx="5545137" cy="3167063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869950" y="549275"/>
              <a:ext cx="52863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FFFF"/>
                  </a:solidFill>
                  <a:ea typeface="楷体_GB2312" pitchFamily="49" charset="-122"/>
                </a:rPr>
                <a:t>对薄平板刚体的垂直轴定理</a:t>
              </a:r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1076424" y="2587443"/>
            <a:ext cx="1436689" cy="649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0" name="Equation" r:id="rId3" imgW="583920" imgH="241200" progId="Equation.DSMT4">
                    <p:embed/>
                  </p:oleObj>
                </mc:Choice>
                <mc:Fallback>
                  <p:oleObj name="Equation" r:id="rId3" imgW="583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424" y="2587443"/>
                          <a:ext cx="1436689" cy="649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042988" y="3259138"/>
              <a:ext cx="4968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FF"/>
                  </a:solidFill>
                  <a:ea typeface="楷体_GB2312" pitchFamily="49" charset="-122"/>
                </a:rPr>
                <a:t>（</a:t>
              </a:r>
              <a:r>
                <a:rPr lang="zh-CN" altLang="en-US">
                  <a:solidFill>
                    <a:srgbClr val="00FFFF"/>
                  </a:solidFill>
                  <a:ea typeface="楷体_GB2312" pitchFamily="49" charset="-122"/>
                </a:rPr>
                <a:t>仅对薄刚体板成立</a:t>
              </a:r>
              <a:r>
                <a:rPr lang="zh-CN" altLang="en-US">
                  <a:solidFill>
                    <a:srgbClr val="FFFFFF"/>
                  </a:solidFill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/>
            </p:nvPr>
          </p:nvGraphicFramePr>
          <p:xfrm>
            <a:off x="611188" y="1125538"/>
            <a:ext cx="2519362" cy="709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1" name="Equation" r:id="rId5" imgW="901309" imgH="253890" progId="Equation.DSMT4">
                    <p:embed/>
                  </p:oleObj>
                </mc:Choice>
                <mc:Fallback>
                  <p:oleObj name="Equation" r:id="rId5" imgW="901309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188" y="1125538"/>
                          <a:ext cx="2519362" cy="709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132138" y="1268413"/>
              <a:ext cx="30241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FF"/>
                  </a:solidFill>
                  <a:ea typeface="楷体_GB2312" pitchFamily="49" charset="-122"/>
                </a:rPr>
                <a:t>（</a:t>
              </a:r>
              <a:r>
                <a:rPr lang="en-US" altLang="zh-CN" i="1">
                  <a:solidFill>
                    <a:srgbClr val="00FFFF"/>
                  </a:solidFill>
                  <a:ea typeface="楷体_GB2312" pitchFamily="49" charset="-122"/>
                </a:rPr>
                <a:t>Z</a:t>
              </a:r>
              <a:r>
                <a:rPr lang="en-US" altLang="zh-CN" i="1" baseline="-25000">
                  <a:solidFill>
                    <a:srgbClr val="00FFFF"/>
                  </a:solidFill>
                  <a:ea typeface="楷体_GB2312" pitchFamily="49" charset="-122"/>
                </a:rPr>
                <a:t>i</a:t>
              </a:r>
              <a:r>
                <a:rPr lang="en-US" altLang="zh-CN">
                  <a:solidFill>
                    <a:srgbClr val="00FFFF"/>
                  </a:solidFill>
                  <a:ea typeface="楷体_GB2312" pitchFamily="49" charset="-122"/>
                </a:rPr>
                <a:t>=0</a:t>
              </a:r>
              <a:r>
                <a:rPr lang="zh-CN" altLang="en-US">
                  <a:solidFill>
                    <a:srgbClr val="FFFFFF"/>
                  </a:solidFill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/>
            </p:nvPr>
          </p:nvGraphicFramePr>
          <p:xfrm>
            <a:off x="1103094" y="1827213"/>
            <a:ext cx="4044950" cy="709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2" name="Equation" r:id="rId7" imgW="1447560" imgH="253800" progId="Equation.DSMT4">
                    <p:embed/>
                  </p:oleObj>
                </mc:Choice>
                <mc:Fallback>
                  <p:oleObj name="Equation" r:id="rId7" imgW="14475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094" y="1827213"/>
                          <a:ext cx="4044950" cy="709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80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398463" y="482600"/>
            <a:ext cx="853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600">
                <a:solidFill>
                  <a:srgbClr val="FFFF00"/>
                </a:solidFill>
                <a:latin typeface="宋体" panose="02010600030101010101" pitchFamily="2" charset="-122"/>
                <a:ea typeface="楷体_GB2312" pitchFamily="49" charset="-122"/>
              </a:rPr>
              <a:t>几种典型刚体的转动惯量</a:t>
            </a:r>
            <a:endParaRPr kumimoji="0" lang="zh-CN" altLang="en-US" sz="2600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304149" name="Group 21"/>
          <p:cNvGrpSpPr>
            <a:grpSpLocks/>
          </p:cNvGrpSpPr>
          <p:nvPr/>
        </p:nvGrpSpPr>
        <p:grpSpPr bwMode="auto">
          <a:xfrm>
            <a:off x="508000" y="1206500"/>
            <a:ext cx="8064500" cy="4959350"/>
            <a:chOff x="522" y="552"/>
            <a:chExt cx="4948" cy="3046"/>
          </a:xfrm>
        </p:grpSpPr>
        <p:pic>
          <p:nvPicPr>
            <p:cNvPr id="2560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" y="552"/>
              <a:ext cx="996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935"/>
              <a:ext cx="74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" y="1678"/>
              <a:ext cx="1008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" y="1864"/>
              <a:ext cx="92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8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650"/>
              <a:ext cx="1092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9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" y="830"/>
              <a:ext cx="100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" y="2830"/>
              <a:ext cx="81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1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3059"/>
              <a:ext cx="8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2" name="Picture 1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1758"/>
              <a:ext cx="106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3" name="Picture 1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" y="1962"/>
              <a:ext cx="114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4" name="Picture 1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" y="2890"/>
              <a:ext cx="744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5" name="Picture 2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" y="3130"/>
              <a:ext cx="109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01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935038" y="260350"/>
            <a:ext cx="6675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求质量为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半径为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的均匀薄球壳绕直径的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转动惯量                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334963" y="260350"/>
            <a:ext cx="4884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例</a:t>
            </a:r>
            <a:r>
              <a:rPr kumimoji="0"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：</a:t>
            </a:r>
            <a:endParaRPr kumimoji="0"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323850" y="1220788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88101" name="Oval 5"/>
          <p:cNvSpPr>
            <a:spLocks noChangeAspect="1" noChangeArrowheads="1"/>
          </p:cNvSpPr>
          <p:nvPr/>
        </p:nvSpPr>
        <p:spPr bwMode="auto">
          <a:xfrm>
            <a:off x="6186488" y="1363663"/>
            <a:ext cx="1792287" cy="1792287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8102" name="Line 6"/>
          <p:cNvSpPr>
            <a:spLocks noChangeShapeType="1"/>
          </p:cNvSpPr>
          <p:nvPr/>
        </p:nvSpPr>
        <p:spPr bwMode="auto">
          <a:xfrm flipH="1">
            <a:off x="7064375" y="860425"/>
            <a:ext cx="14288" cy="2879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03" name="Oval 7"/>
          <p:cNvSpPr>
            <a:spLocks noChangeArrowheads="1"/>
          </p:cNvSpPr>
          <p:nvPr/>
        </p:nvSpPr>
        <p:spPr bwMode="auto">
          <a:xfrm>
            <a:off x="6402388" y="1579563"/>
            <a:ext cx="1368425" cy="215900"/>
          </a:xfrm>
          <a:prstGeom prst="ellips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8104" name="Oval 8"/>
          <p:cNvSpPr>
            <a:spLocks noChangeArrowheads="1"/>
          </p:cNvSpPr>
          <p:nvPr/>
        </p:nvSpPr>
        <p:spPr bwMode="auto">
          <a:xfrm>
            <a:off x="6330950" y="1579563"/>
            <a:ext cx="1511300" cy="360362"/>
          </a:xfrm>
          <a:prstGeom prst="ellips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8105" name="Line 9"/>
          <p:cNvSpPr>
            <a:spLocks noChangeShapeType="1"/>
          </p:cNvSpPr>
          <p:nvPr/>
        </p:nvSpPr>
        <p:spPr bwMode="auto">
          <a:xfrm flipV="1">
            <a:off x="7051675" y="1795463"/>
            <a:ext cx="790575" cy="5048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7312025" y="20113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</a:rPr>
              <a:t>R</a:t>
            </a:r>
          </a:p>
        </p:txBody>
      </p:sp>
      <p:sp>
        <p:nvSpPr>
          <p:cNvPr id="388107" name="Freeform 11"/>
          <p:cNvSpPr>
            <a:spLocks/>
          </p:cNvSpPr>
          <p:nvPr/>
        </p:nvSpPr>
        <p:spPr bwMode="auto">
          <a:xfrm rot="-2340547">
            <a:off x="7123113" y="2062163"/>
            <a:ext cx="103187" cy="128587"/>
          </a:xfrm>
          <a:custGeom>
            <a:avLst/>
            <a:gdLst>
              <a:gd name="T0" fmla="*/ 0 w 122"/>
              <a:gd name="T1" fmla="*/ 0 h 237"/>
              <a:gd name="T2" fmla="*/ 2147483646 w 122"/>
              <a:gd name="T3" fmla="*/ 2147483646 h 237"/>
              <a:gd name="T4" fmla="*/ 2147483646 w 122"/>
              <a:gd name="T5" fmla="*/ 2147483646 h 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" h="237">
                <a:moveTo>
                  <a:pt x="0" y="0"/>
                </a:moveTo>
                <a:cubicBezTo>
                  <a:pt x="48" y="16"/>
                  <a:pt x="48" y="39"/>
                  <a:pt x="90" y="68"/>
                </a:cubicBezTo>
                <a:cubicBezTo>
                  <a:pt x="122" y="162"/>
                  <a:pt x="102" y="133"/>
                  <a:pt x="102" y="237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108" name="Rectangle 12"/>
          <p:cNvSpPr>
            <a:spLocks noChangeArrowheads="1"/>
          </p:cNvSpPr>
          <p:nvPr/>
        </p:nvSpPr>
        <p:spPr bwMode="auto">
          <a:xfrm>
            <a:off x="6691313" y="18684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0" i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0" lang="en-US" altLang="zh-CN" b="0" i="1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873125" y="1220788"/>
            <a:ext cx="492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切为许多垂直于轴的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圆环</a:t>
            </a:r>
          </a:p>
        </p:txBody>
      </p:sp>
      <p:sp>
        <p:nvSpPr>
          <p:cNvPr id="388110" name="Rectangle 14"/>
          <p:cNvSpPr>
            <a:spLocks noChangeArrowheads="1"/>
          </p:cNvSpPr>
          <p:nvPr/>
        </p:nvSpPr>
        <p:spPr bwMode="auto">
          <a:xfrm>
            <a:off x="6691313" y="5715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i="1" dirty="0">
                <a:solidFill>
                  <a:srgbClr val="FFFFFF"/>
                </a:solidFill>
                <a:ea typeface="楷体_GB2312" pitchFamily="49" charset="-122"/>
              </a:rPr>
              <a:t>z</a:t>
            </a:r>
          </a:p>
        </p:txBody>
      </p:sp>
      <p:sp>
        <p:nvSpPr>
          <p:cNvPr id="388111" name="Rectangle 15"/>
          <p:cNvSpPr>
            <a:spLocks noChangeArrowheads="1"/>
          </p:cNvSpPr>
          <p:nvPr/>
        </p:nvSpPr>
        <p:spPr bwMode="auto">
          <a:xfrm>
            <a:off x="6330950" y="10033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</a:rPr>
              <a:t>m</a:t>
            </a:r>
          </a:p>
        </p:txBody>
      </p:sp>
      <p:sp>
        <p:nvSpPr>
          <p:cNvPr id="388113" name="Line 17"/>
          <p:cNvSpPr>
            <a:spLocks noChangeShapeType="1"/>
          </p:cNvSpPr>
          <p:nvPr/>
        </p:nvSpPr>
        <p:spPr bwMode="auto">
          <a:xfrm flipV="1">
            <a:off x="7770813" y="931863"/>
            <a:ext cx="0" cy="792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14" name="Line 18"/>
          <p:cNvSpPr>
            <a:spLocks noChangeShapeType="1"/>
          </p:cNvSpPr>
          <p:nvPr/>
        </p:nvSpPr>
        <p:spPr bwMode="auto">
          <a:xfrm>
            <a:off x="7051675" y="1076325"/>
            <a:ext cx="7191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7267575" y="571500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>
                <a:solidFill>
                  <a:srgbClr val="FFFFFF"/>
                </a:solidFill>
                <a:ea typeface="楷体_GB2312" pitchFamily="49" charset="-122"/>
              </a:rPr>
              <a:t>r</a:t>
            </a:r>
          </a:p>
        </p:txBody>
      </p:sp>
      <p:graphicFrame>
        <p:nvGraphicFramePr>
          <p:cNvPr id="3881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53728"/>
              </p:ext>
            </p:extLst>
          </p:nvPr>
        </p:nvGraphicFramePr>
        <p:xfrm>
          <a:off x="5211302" y="5759249"/>
          <a:ext cx="1169321" cy="896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" name="Equation" r:id="rId3" imgW="545760" imgH="393480" progId="Equation.DSMT4">
                  <p:embed/>
                </p:oleObj>
              </mc:Choice>
              <mc:Fallback>
                <p:oleObj name="Equation" r:id="rId3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302" y="5759249"/>
                        <a:ext cx="1169321" cy="896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7064375" y="1700213"/>
            <a:ext cx="700088" cy="5778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895986"/>
              </p:ext>
            </p:extLst>
          </p:nvPr>
        </p:nvGraphicFramePr>
        <p:xfrm>
          <a:off x="3679825" y="4027488"/>
          <a:ext cx="5359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" name="Equation" r:id="rId5" imgW="3009900" imgH="393700" progId="Equation.DSMT4">
                  <p:embed/>
                </p:oleObj>
              </mc:Choice>
              <mc:Fallback>
                <p:oleObj name="Equation" r:id="rId5" imgW="3009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027488"/>
                        <a:ext cx="5359400" cy="7016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6569664" y="4899859"/>
            <a:ext cx="247332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dirty="0" smtClean="0">
                <a:solidFill>
                  <a:srgbClr val="FFFF00"/>
                </a:solidFill>
                <a:ea typeface="楷体_GB2312" pitchFamily="49" charset="-122"/>
              </a:rPr>
              <a:t>思考题：</a:t>
            </a:r>
            <a:r>
              <a:rPr lang="zh-CN" altLang="en-US" sz="2200" dirty="0" smtClean="0">
                <a:solidFill>
                  <a:srgbClr val="00FFFF"/>
                </a:solidFill>
                <a:ea typeface="楷体_GB2312" pitchFamily="49" charset="-122"/>
              </a:rPr>
              <a:t>利用球壳的转动惯量求质量为</a:t>
            </a:r>
            <a:r>
              <a:rPr lang="en-US" altLang="zh-CN" sz="2200" dirty="0" smtClean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lang="zh-CN" altLang="en-US" sz="2200" dirty="0" smtClean="0">
                <a:solidFill>
                  <a:srgbClr val="00FFFF"/>
                </a:solidFill>
                <a:ea typeface="楷体_GB2312" pitchFamily="49" charset="-122"/>
              </a:rPr>
              <a:t>，半径为</a:t>
            </a:r>
            <a:r>
              <a:rPr lang="en-US" altLang="zh-CN" sz="2200" dirty="0" smtClean="0">
                <a:solidFill>
                  <a:srgbClr val="00FFFF"/>
                </a:solidFill>
                <a:ea typeface="楷体_GB2312" pitchFamily="49" charset="-122"/>
              </a:rPr>
              <a:t>R</a:t>
            </a:r>
            <a:r>
              <a:rPr lang="zh-CN" altLang="en-US" sz="2200" dirty="0" smtClean="0">
                <a:solidFill>
                  <a:srgbClr val="00FFFF"/>
                </a:solidFill>
                <a:ea typeface="楷体_GB2312" pitchFamily="49" charset="-122"/>
              </a:rPr>
              <a:t>的实心球绕直径的转动惯量</a:t>
            </a:r>
            <a:endParaRPr lang="zh-CN" altLang="en-US" sz="220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149220"/>
              </p:ext>
            </p:extLst>
          </p:nvPr>
        </p:nvGraphicFramePr>
        <p:xfrm>
          <a:off x="804863" y="1811239"/>
          <a:ext cx="1911405" cy="51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name="Equation" r:id="rId7" imgW="749160" imgH="203040" progId="Equation.DSMT4">
                  <p:embed/>
                </p:oleObj>
              </mc:Choice>
              <mc:Fallback>
                <p:oleObj name="Equation" r:id="rId7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811239"/>
                        <a:ext cx="1911405" cy="516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488410"/>
              </p:ext>
            </p:extLst>
          </p:nvPr>
        </p:nvGraphicFramePr>
        <p:xfrm>
          <a:off x="765174" y="2575484"/>
          <a:ext cx="2914651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" name="Equation" r:id="rId9" imgW="1143000" imgH="177480" progId="Equation.DSMT4">
                  <p:embed/>
                </p:oleObj>
              </mc:Choice>
              <mc:Fallback>
                <p:oleObj name="Equation" r:id="rId9" imgW="1143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4" y="2575484"/>
                        <a:ext cx="2914651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92953"/>
              </p:ext>
            </p:extLst>
          </p:nvPr>
        </p:nvGraphicFramePr>
        <p:xfrm>
          <a:off x="752442" y="3165193"/>
          <a:ext cx="20732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42" y="3165193"/>
                        <a:ext cx="20732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380275"/>
              </p:ext>
            </p:extLst>
          </p:nvPr>
        </p:nvGraphicFramePr>
        <p:xfrm>
          <a:off x="3234700" y="3201004"/>
          <a:ext cx="17176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name="Equation" r:id="rId13" imgW="672840" imgH="177480" progId="Equation.DSMT4">
                  <p:embed/>
                </p:oleObj>
              </mc:Choice>
              <mc:Fallback>
                <p:oleObj name="Equation" r:id="rId13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700" y="3201004"/>
                        <a:ext cx="17176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827664"/>
              </p:ext>
            </p:extLst>
          </p:nvPr>
        </p:nvGraphicFramePr>
        <p:xfrm>
          <a:off x="752442" y="3906136"/>
          <a:ext cx="27543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Equation" r:id="rId15" imgW="1079280" imgH="393480" progId="Equation.DSMT4">
                  <p:embed/>
                </p:oleObj>
              </mc:Choice>
              <mc:Fallback>
                <p:oleObj name="Equation" r:id="rId15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42" y="3906136"/>
                        <a:ext cx="27543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04719"/>
              </p:ext>
            </p:extLst>
          </p:nvPr>
        </p:nvGraphicFramePr>
        <p:xfrm>
          <a:off x="789543" y="4771743"/>
          <a:ext cx="55403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" name="Equation" r:id="rId17" imgW="2171520" imgH="393480" progId="Equation.DSMT4">
                  <p:embed/>
                </p:oleObj>
              </mc:Choice>
              <mc:Fallback>
                <p:oleObj name="Equation" r:id="rId17" imgW="2171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43" y="4771743"/>
                        <a:ext cx="55403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926125"/>
              </p:ext>
            </p:extLst>
          </p:nvPr>
        </p:nvGraphicFramePr>
        <p:xfrm>
          <a:off x="711200" y="5721602"/>
          <a:ext cx="453548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" name="Equation" r:id="rId19" imgW="1777680" imgH="393480" progId="Equation.DSMT4">
                  <p:embed/>
                </p:oleObj>
              </mc:Choice>
              <mc:Fallback>
                <p:oleObj name="Equation" r:id="rId19" imgW="1777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721602"/>
                        <a:ext cx="453548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7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099" grpId="0"/>
      <p:bldP spid="388100" grpId="0" autoUpdateAnimBg="0"/>
      <p:bldP spid="388101" grpId="0" animBg="1"/>
      <p:bldP spid="388102" grpId="0" animBg="1"/>
      <p:bldP spid="388103" grpId="0" animBg="1"/>
      <p:bldP spid="388104" grpId="0" animBg="1"/>
      <p:bldP spid="388105" grpId="0" animBg="1"/>
      <p:bldP spid="388106" grpId="0"/>
      <p:bldP spid="388107" grpId="0" animBg="1"/>
      <p:bldP spid="388108" grpId="0" autoUpdateAnimBg="0"/>
      <p:bldP spid="388109" grpId="0"/>
      <p:bldP spid="388110" grpId="0"/>
      <p:bldP spid="388111" grpId="0"/>
      <p:bldP spid="388113" grpId="0" animBg="1"/>
      <p:bldP spid="388114" grpId="0" animBg="1"/>
      <p:bldP spid="388115" grpId="0"/>
      <p:bldP spid="27" grpId="0" animBg="1"/>
      <p:bldP spid="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858247" y="369880"/>
            <a:ext cx="828516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从半径为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的均质圆盘上挖掉一块半径为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的小圆盘，该系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统的质量为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两圆盘中心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O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和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O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′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相距为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d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，且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d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 + 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) &lt; </a:t>
            </a:r>
            <a:r>
              <a:rPr lang="en-US" altLang="zh-CN" i="1" dirty="0" smtClean="0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zh-CN" altLang="en-US" i="1" dirty="0" smtClean="0">
                <a:solidFill>
                  <a:srgbClr val="66FFFF"/>
                </a:solidFill>
                <a:ea typeface="楷体_GB2312" pitchFamily="49" charset="-122"/>
              </a:rPr>
              <a:t>，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即空心盘完全位于实心盘内</a:t>
            </a:r>
            <a:r>
              <a:rPr lang="en-US" altLang="zh-CN" dirty="0" smtClean="0">
                <a:solidFill>
                  <a:srgbClr val="FFFFFF"/>
                </a:solidFill>
                <a:ea typeface="楷体_GB2312" pitchFamily="49" charset="-122"/>
              </a:rPr>
              <a:t>         </a:t>
            </a:r>
            <a:endParaRPr lang="en-US" altLang="zh-CN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9123" name="Oval 3"/>
          <p:cNvSpPr>
            <a:spLocks noChangeArrowheads="1"/>
          </p:cNvSpPr>
          <p:nvPr/>
        </p:nvSpPr>
        <p:spPr bwMode="auto">
          <a:xfrm>
            <a:off x="5673725" y="2758902"/>
            <a:ext cx="2882900" cy="2811462"/>
          </a:xfrm>
          <a:prstGeom prst="ellipse">
            <a:avLst/>
          </a:prstGeom>
          <a:solidFill>
            <a:srgbClr val="FFCC00"/>
          </a:solidFill>
          <a:ln w="19050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24" name="Line 4"/>
          <p:cNvSpPr>
            <a:spLocks noChangeShapeType="1"/>
          </p:cNvSpPr>
          <p:nvPr/>
        </p:nvSpPr>
        <p:spPr bwMode="auto">
          <a:xfrm flipV="1">
            <a:off x="7104063" y="2204864"/>
            <a:ext cx="0" cy="38163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25" name="Oval 5"/>
          <p:cNvSpPr>
            <a:spLocks noChangeArrowheads="1"/>
          </p:cNvSpPr>
          <p:nvPr/>
        </p:nvSpPr>
        <p:spPr bwMode="auto">
          <a:xfrm>
            <a:off x="7461250" y="3678064"/>
            <a:ext cx="982663" cy="9826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26" name="Line 6"/>
          <p:cNvSpPr>
            <a:spLocks noChangeShapeType="1"/>
          </p:cNvSpPr>
          <p:nvPr/>
        </p:nvSpPr>
        <p:spPr bwMode="auto">
          <a:xfrm flipV="1">
            <a:off x="5316538" y="4149552"/>
            <a:ext cx="3540125" cy="174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27" name="Line 7"/>
          <p:cNvSpPr>
            <a:spLocks noChangeShapeType="1"/>
          </p:cNvSpPr>
          <p:nvPr/>
        </p:nvSpPr>
        <p:spPr bwMode="auto">
          <a:xfrm>
            <a:off x="7953375" y="4168602"/>
            <a:ext cx="0" cy="17637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28" name="Line 8"/>
          <p:cNvSpPr>
            <a:spLocks noChangeShapeType="1"/>
          </p:cNvSpPr>
          <p:nvPr/>
        </p:nvSpPr>
        <p:spPr bwMode="auto">
          <a:xfrm>
            <a:off x="7104063" y="5754514"/>
            <a:ext cx="8493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29" name="Text Box 9"/>
          <p:cNvSpPr txBox="1">
            <a:spLocks noChangeArrowheads="1"/>
          </p:cNvSpPr>
          <p:nvPr/>
        </p:nvSpPr>
        <p:spPr bwMode="auto">
          <a:xfrm>
            <a:off x="7286625" y="5722070"/>
            <a:ext cx="693738" cy="45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 dirty="0">
                <a:solidFill>
                  <a:srgbClr val="FFFFFF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6992938" y="4128914"/>
            <a:ext cx="960437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>
                <a:solidFill>
                  <a:srgbClr val="000000"/>
                </a:solidFill>
                <a:ea typeface="楷体_GB2312" pitchFamily="49" charset="-122"/>
              </a:rPr>
              <a:t> O</a:t>
            </a:r>
          </a:p>
        </p:txBody>
      </p: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7678738" y="3824114"/>
            <a:ext cx="1430337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>
                <a:solidFill>
                  <a:srgbClr val="000000"/>
                </a:solidFill>
                <a:ea typeface="楷体_GB2312" pitchFamily="49" charset="-122"/>
              </a:rPr>
              <a:t> O</a:t>
            </a:r>
            <a:r>
              <a:rPr kumimoji="0" lang="en-US" altLang="zh-CN">
                <a:solidFill>
                  <a:srgbClr val="000000"/>
                </a:solidFill>
                <a:ea typeface="楷体_GB2312" pitchFamily="49" charset="-122"/>
              </a:rPr>
              <a:t>′</a:t>
            </a:r>
          </a:p>
        </p:txBody>
      </p:sp>
      <p:sp>
        <p:nvSpPr>
          <p:cNvPr id="389132" name="Line 12"/>
          <p:cNvSpPr>
            <a:spLocks noChangeShapeType="1"/>
          </p:cNvSpPr>
          <p:nvPr/>
        </p:nvSpPr>
        <p:spPr bwMode="auto">
          <a:xfrm flipV="1">
            <a:off x="7081838" y="3030364"/>
            <a:ext cx="827087" cy="11382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33" name="Line 13"/>
          <p:cNvSpPr>
            <a:spLocks noChangeShapeType="1"/>
          </p:cNvSpPr>
          <p:nvPr/>
        </p:nvSpPr>
        <p:spPr bwMode="auto">
          <a:xfrm>
            <a:off x="7953375" y="4187652"/>
            <a:ext cx="357188" cy="357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34" name="Text Box 14"/>
          <p:cNvSpPr txBox="1">
            <a:spLocks noChangeArrowheads="1"/>
          </p:cNvSpPr>
          <p:nvPr/>
        </p:nvSpPr>
        <p:spPr bwMode="auto">
          <a:xfrm>
            <a:off x="7221538" y="3062114"/>
            <a:ext cx="7810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</a:p>
        </p:txBody>
      </p:sp>
      <p:sp>
        <p:nvSpPr>
          <p:cNvPr id="389135" name="Text Box 15"/>
          <p:cNvSpPr txBox="1">
            <a:spLocks noChangeArrowheads="1"/>
          </p:cNvSpPr>
          <p:nvPr/>
        </p:nvSpPr>
        <p:spPr bwMode="auto">
          <a:xfrm>
            <a:off x="7908925" y="4217814"/>
            <a:ext cx="7810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</a:p>
        </p:txBody>
      </p:sp>
      <p:sp>
        <p:nvSpPr>
          <p:cNvPr id="389136" name="Rectangle 16"/>
          <p:cNvSpPr>
            <a:spLocks noChangeArrowheads="1"/>
          </p:cNvSpPr>
          <p:nvPr/>
        </p:nvSpPr>
        <p:spPr bwMode="auto">
          <a:xfrm>
            <a:off x="831850" y="1819275"/>
            <a:ext cx="837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挖掉小圆盘后，该系统对垂直于盘面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且过中心轴的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转动惯量</a:t>
            </a:r>
            <a:r>
              <a:rPr kumimoji="0" lang="zh-CN" altLang="en-US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89137" name="Rectangle 17"/>
          <p:cNvSpPr>
            <a:spLocks noChangeArrowheads="1"/>
          </p:cNvSpPr>
          <p:nvPr/>
        </p:nvSpPr>
        <p:spPr bwMode="auto">
          <a:xfrm>
            <a:off x="227890" y="391848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kumimoji="0"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kumimoji="0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kumimoji="0"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89138" name="Text Box 18"/>
          <p:cNvSpPr txBox="1">
            <a:spLocks noChangeArrowheads="1"/>
          </p:cNvSpPr>
          <p:nvPr/>
        </p:nvSpPr>
        <p:spPr bwMode="auto">
          <a:xfrm>
            <a:off x="323850" y="2420938"/>
            <a:ext cx="417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89139" name="Text Box 19"/>
          <p:cNvSpPr txBox="1">
            <a:spLocks noChangeArrowheads="1"/>
          </p:cNvSpPr>
          <p:nvPr/>
        </p:nvSpPr>
        <p:spPr bwMode="auto">
          <a:xfrm>
            <a:off x="323850" y="184467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sp>
        <p:nvSpPr>
          <p:cNvPr id="389140" name="Text Box 20"/>
          <p:cNvSpPr txBox="1">
            <a:spLocks noChangeArrowheads="1"/>
          </p:cNvSpPr>
          <p:nvPr/>
        </p:nvSpPr>
        <p:spPr bwMode="auto">
          <a:xfrm>
            <a:off x="839788" y="2395538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使用补偿法</a:t>
            </a:r>
          </a:p>
        </p:txBody>
      </p:sp>
      <p:sp>
        <p:nvSpPr>
          <p:cNvPr id="389141" name="Text Box 21"/>
          <p:cNvSpPr txBox="1">
            <a:spLocks noChangeArrowheads="1"/>
          </p:cNvSpPr>
          <p:nvPr/>
        </p:nvSpPr>
        <p:spPr bwMode="auto">
          <a:xfrm>
            <a:off x="774700" y="308927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则填满后的总质量为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+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en-US" altLang="zh-CN" baseline="30000">
                <a:solidFill>
                  <a:srgbClr val="66FFFF"/>
                </a:solidFill>
                <a:ea typeface="楷体_GB2312" pitchFamily="49" charset="-122"/>
              </a:rPr>
              <a:t>’</a:t>
            </a:r>
            <a:endParaRPr lang="en-US" altLang="zh-CN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389142" name="Rectangle 22"/>
          <p:cNvSpPr>
            <a:spLocks noChangeArrowheads="1"/>
          </p:cNvSpPr>
          <p:nvPr/>
        </p:nvSpPr>
        <p:spPr bwMode="auto">
          <a:xfrm>
            <a:off x="2408238" y="2395538"/>
            <a:ext cx="3459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设小圆盘的质量为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en-US" altLang="zh-CN" i="1" baseline="30000" dirty="0">
                <a:solidFill>
                  <a:srgbClr val="66FFFF"/>
                </a:solidFill>
                <a:ea typeface="楷体_GB2312" pitchFamily="49" charset="-122"/>
              </a:rPr>
              <a:t>’</a:t>
            </a:r>
            <a:endParaRPr lang="en-US" altLang="zh-CN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9148" name="Rectangle 28"/>
          <p:cNvSpPr>
            <a:spLocks noChangeArrowheads="1"/>
          </p:cNvSpPr>
          <p:nvPr/>
        </p:nvSpPr>
        <p:spPr bwMode="auto">
          <a:xfrm>
            <a:off x="8256588" y="2900189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m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839788" y="3689397"/>
          <a:ext cx="2438400" cy="82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Equation" r:id="rId3" imgW="1244520" imgH="419040" progId="Equation.DSMT4">
                  <p:embed/>
                </p:oleObj>
              </mc:Choice>
              <mc:Fallback>
                <p:oleObj name="Equation" r:id="rId3" imgW="124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689397"/>
                        <a:ext cx="2438400" cy="82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812007" y="4606914"/>
          <a:ext cx="18176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Equation" r:id="rId5" imgW="927000" imgH="444240" progId="Equation.DSMT4">
                  <p:embed/>
                </p:oleObj>
              </mc:Choice>
              <mc:Fallback>
                <p:oleObj name="Equation" r:id="rId5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07" y="4606914"/>
                        <a:ext cx="181768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2967979" y="4666455"/>
          <a:ext cx="24653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" name="Equation" r:id="rId7" imgW="1257120" imgH="393480" progId="Equation.DSMT4">
                  <p:embed/>
                </p:oleObj>
              </mc:Choice>
              <mc:Fallback>
                <p:oleObj name="Equation" r:id="rId7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979" y="4666455"/>
                        <a:ext cx="24653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30313"/>
              </p:ext>
            </p:extLst>
          </p:nvPr>
        </p:nvGraphicFramePr>
        <p:xfrm>
          <a:off x="734219" y="5517232"/>
          <a:ext cx="2837656" cy="87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Equation" r:id="rId9" imgW="1269720" imgH="393480" progId="Equation.DSMT4">
                  <p:embed/>
                </p:oleObj>
              </mc:Choice>
              <mc:Fallback>
                <p:oleObj name="Equation" r:id="rId9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9" y="5517232"/>
                        <a:ext cx="2837656" cy="878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718900"/>
              </p:ext>
            </p:extLst>
          </p:nvPr>
        </p:nvGraphicFramePr>
        <p:xfrm>
          <a:off x="3829050" y="5714340"/>
          <a:ext cx="19589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11" imgW="876240" imgH="241200" progId="Equation.DSMT4">
                  <p:embed/>
                </p:oleObj>
              </mc:Choice>
              <mc:Fallback>
                <p:oleObj name="Equation" r:id="rId11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5714340"/>
                        <a:ext cx="19589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837649"/>
              </p:ext>
            </p:extLst>
          </p:nvPr>
        </p:nvGraphicFramePr>
        <p:xfrm>
          <a:off x="7495381" y="6205438"/>
          <a:ext cx="13938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公式" r:id="rId13" imgW="1476307" imgH="504776" progId="Equation.3">
                  <p:embed/>
                </p:oleObj>
              </mc:Choice>
              <mc:Fallback>
                <p:oleObj name="公式" r:id="rId13" imgW="1476307" imgH="50477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381" y="6205438"/>
                        <a:ext cx="1393825" cy="5254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1119585" y="6327127"/>
            <a:ext cx="1878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i="1" dirty="0" smtClean="0">
                <a:solidFill>
                  <a:srgbClr val="66FFFF"/>
                </a:solidFill>
                <a:ea typeface="楷体_GB2312" pitchFamily="49" charset="-122"/>
              </a:rPr>
              <a:t>平行轴定理  </a:t>
            </a:r>
            <a:endParaRPr kumimoji="0" lang="zh-CN" altLang="en-US" i="1" dirty="0">
              <a:solidFill>
                <a:srgbClr val="66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1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/>
      <p:bldP spid="389123" grpId="0" animBg="1"/>
      <p:bldP spid="389124" grpId="0" animBg="1"/>
      <p:bldP spid="389125" grpId="0" animBg="1"/>
      <p:bldP spid="389126" grpId="0" animBg="1"/>
      <p:bldP spid="389127" grpId="0" animBg="1"/>
      <p:bldP spid="389128" grpId="0" animBg="1"/>
      <p:bldP spid="389129" grpId="0"/>
      <p:bldP spid="389130" grpId="0"/>
      <p:bldP spid="389131" grpId="0"/>
      <p:bldP spid="389132" grpId="0" animBg="1"/>
      <p:bldP spid="389133" grpId="0" animBg="1"/>
      <p:bldP spid="389134" grpId="0"/>
      <p:bldP spid="389135" grpId="0"/>
      <p:bldP spid="389136" grpId="0"/>
      <p:bldP spid="389137" grpId="0"/>
      <p:bldP spid="389138" grpId="0" autoUpdateAnimBg="0"/>
      <p:bldP spid="389139" grpId="0" autoUpdateAnimBg="0"/>
      <p:bldP spid="389140" grpId="0"/>
      <p:bldP spid="389141" grpId="0"/>
      <p:bldP spid="389142" grpId="0"/>
      <p:bldP spid="389148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82149" y="520164"/>
            <a:ext cx="4680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刚体转动惯量求解方法小结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34853" y="1821755"/>
            <a:ext cx="4386262" cy="603250"/>
            <a:chOff x="-150018" y="3558020"/>
            <a:chExt cx="4386262" cy="603250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645075" y="3558020"/>
              <a:ext cx="1368425" cy="576263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rgbClr val="FFFFFF">
                  <a:alpha val="30196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-150018" y="3615170"/>
              <a:ext cx="4386262" cy="546100"/>
              <a:chOff x="-155025" y="3615170"/>
              <a:chExt cx="4386262" cy="546100"/>
            </a:xfrm>
          </p:grpSpPr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-155025" y="3627870"/>
                <a:ext cx="39957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dirty="0" smtClean="0">
                    <a:solidFill>
                      <a:schemeClr val="bg1"/>
                    </a:solidFill>
                    <a:ea typeface="楷体_GB2312" pitchFamily="49" charset="-122"/>
                  </a:rPr>
                  <a:t>          </a:t>
                </a:r>
                <a:r>
                  <a:rPr kumimoji="0" lang="zh-CN" altLang="en-US" dirty="0" smtClean="0">
                    <a:solidFill>
                      <a:schemeClr val="bg1"/>
                    </a:solidFill>
                    <a:ea typeface="楷体_GB2312" pitchFamily="49" charset="-122"/>
                  </a:rPr>
                  <a:t>转动惯量</a:t>
                </a:r>
                <a:endParaRPr kumimoji="0" lang="zh-CN" altLang="en-US" i="1" dirty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7" name="Object 9"/>
              <p:cNvGraphicFramePr>
                <a:graphicFrameLocks/>
              </p:cNvGraphicFramePr>
              <p:nvPr>
                <p:extLst/>
              </p:nvPr>
            </p:nvGraphicFramePr>
            <p:xfrm>
              <a:off x="2327825" y="3615170"/>
              <a:ext cx="1903412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95" name="公式" r:id="rId3" imgW="1828849" imgH="466715" progId="Equation.3">
                      <p:embed/>
                    </p:oleObj>
                  </mc:Choice>
                  <mc:Fallback>
                    <p:oleObj name="公式" r:id="rId3" imgW="1828849" imgH="46671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7825" y="3615170"/>
                            <a:ext cx="1903412" cy="546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组合 7"/>
          <p:cNvGrpSpPr/>
          <p:nvPr/>
        </p:nvGrpSpPr>
        <p:grpSpPr>
          <a:xfrm>
            <a:off x="2899010" y="2593964"/>
            <a:ext cx="3914775" cy="530225"/>
            <a:chOff x="514139" y="4330229"/>
            <a:chExt cx="3914775" cy="530225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514139" y="4330229"/>
              <a:ext cx="3240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FF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dirty="0">
                  <a:solidFill>
                    <a:srgbClr val="66FFFF"/>
                  </a:solidFill>
                  <a:latin typeface="仿宋_GB2312" pitchFamily="49" charset="-122"/>
                  <a:ea typeface="仿宋_GB2312" pitchFamily="49" charset="-122"/>
                </a:rPr>
                <a:t>质量连续分布</a:t>
              </a:r>
              <a:r>
                <a:rPr kumimoji="0" lang="en-US" altLang="zh-CN" dirty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:</a:t>
              </a:r>
            </a:p>
          </p:txBody>
        </p:sp>
        <p:graphicFrame>
          <p:nvGraphicFramePr>
            <p:cNvPr id="10" name="Object 15"/>
            <p:cNvGraphicFramePr>
              <a:graphicFrameLocks/>
            </p:cNvGraphicFramePr>
            <p:nvPr>
              <p:extLst/>
            </p:nvPr>
          </p:nvGraphicFramePr>
          <p:xfrm>
            <a:off x="3035089" y="4334991"/>
            <a:ext cx="1393825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6" name="公式" r:id="rId5" imgW="1476307" imgH="504776" progId="Equation.3">
                    <p:embed/>
                  </p:oleObj>
                </mc:Choice>
                <mc:Fallback>
                  <p:oleObj name="公式" r:id="rId5" imgW="1476307" imgH="504776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5089" y="4334991"/>
                          <a:ext cx="1393825" cy="52546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02496" y="1079802"/>
            <a:ext cx="3407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方法一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）根据定义求解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38091" y="3144179"/>
            <a:ext cx="508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方法二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）平行轴定理或垂直轴定理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89784" y="3777151"/>
            <a:ext cx="2294760" cy="1893077"/>
            <a:chOff x="6142038" y="501650"/>
            <a:chExt cx="2592387" cy="2371725"/>
          </a:xfrm>
        </p:grpSpPr>
        <p:sp>
          <p:nvSpPr>
            <p:cNvPr id="14" name="Freeform 2"/>
            <p:cNvSpPr>
              <a:spLocks/>
            </p:cNvSpPr>
            <p:nvPr/>
          </p:nvSpPr>
          <p:spPr bwMode="auto">
            <a:xfrm>
              <a:off x="6142038" y="733425"/>
              <a:ext cx="2592387" cy="2139950"/>
            </a:xfrm>
            <a:custGeom>
              <a:avLst/>
              <a:gdLst>
                <a:gd name="T0" fmla="*/ 2147483646 w 1761"/>
                <a:gd name="T1" fmla="*/ 2147483646 h 1074"/>
                <a:gd name="T2" fmla="*/ 2147483646 w 1761"/>
                <a:gd name="T3" fmla="*/ 2147483646 h 1074"/>
                <a:gd name="T4" fmla="*/ 2147483646 w 1761"/>
                <a:gd name="T5" fmla="*/ 2147483646 h 1074"/>
                <a:gd name="T6" fmla="*/ 2147483646 w 1761"/>
                <a:gd name="T7" fmla="*/ 2147483646 h 1074"/>
                <a:gd name="T8" fmla="*/ 2147483646 w 1761"/>
                <a:gd name="T9" fmla="*/ 2147483646 h 1074"/>
                <a:gd name="T10" fmla="*/ 2147483646 w 1761"/>
                <a:gd name="T11" fmla="*/ 2147483646 h 1074"/>
                <a:gd name="T12" fmla="*/ 2147483646 w 1761"/>
                <a:gd name="T13" fmla="*/ 2147483646 h 1074"/>
                <a:gd name="T14" fmla="*/ 2147483646 w 1761"/>
                <a:gd name="T15" fmla="*/ 2147483646 h 1074"/>
                <a:gd name="T16" fmla="*/ 2147483646 w 1761"/>
                <a:gd name="T17" fmla="*/ 2147483646 h 1074"/>
                <a:gd name="T18" fmla="*/ 2147483646 w 1761"/>
                <a:gd name="T19" fmla="*/ 2147483646 h 10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1"/>
                <a:gd name="T31" fmla="*/ 0 h 1074"/>
                <a:gd name="T32" fmla="*/ 1761 w 1761"/>
                <a:gd name="T33" fmla="*/ 1074 h 10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1" h="1074">
                  <a:moveTo>
                    <a:pt x="1013" y="8"/>
                  </a:moveTo>
                  <a:cubicBezTo>
                    <a:pt x="794" y="0"/>
                    <a:pt x="499" y="31"/>
                    <a:pt x="333" y="99"/>
                  </a:cubicBezTo>
                  <a:cubicBezTo>
                    <a:pt x="167" y="167"/>
                    <a:pt x="30" y="295"/>
                    <a:pt x="15" y="416"/>
                  </a:cubicBezTo>
                  <a:cubicBezTo>
                    <a:pt x="0" y="537"/>
                    <a:pt x="128" y="727"/>
                    <a:pt x="242" y="825"/>
                  </a:cubicBezTo>
                  <a:cubicBezTo>
                    <a:pt x="356" y="923"/>
                    <a:pt x="560" y="983"/>
                    <a:pt x="696" y="1006"/>
                  </a:cubicBezTo>
                  <a:cubicBezTo>
                    <a:pt x="832" y="1029"/>
                    <a:pt x="937" y="954"/>
                    <a:pt x="1058" y="961"/>
                  </a:cubicBezTo>
                  <a:cubicBezTo>
                    <a:pt x="1179" y="968"/>
                    <a:pt x="1315" y="1074"/>
                    <a:pt x="1421" y="1051"/>
                  </a:cubicBezTo>
                  <a:cubicBezTo>
                    <a:pt x="1527" y="1028"/>
                    <a:pt x="1655" y="976"/>
                    <a:pt x="1693" y="825"/>
                  </a:cubicBezTo>
                  <a:cubicBezTo>
                    <a:pt x="1731" y="674"/>
                    <a:pt x="1761" y="280"/>
                    <a:pt x="1648" y="144"/>
                  </a:cubicBezTo>
                  <a:cubicBezTo>
                    <a:pt x="1535" y="8"/>
                    <a:pt x="1232" y="16"/>
                    <a:pt x="1013" y="8"/>
                  </a:cubicBezTo>
                  <a:close/>
                </a:path>
              </a:pathLst>
            </a:custGeom>
            <a:solidFill>
              <a:srgbClr val="339966"/>
            </a:solidFill>
            <a:ln w="9525">
              <a:round/>
              <a:headEnd/>
              <a:tailEnd/>
            </a:ln>
            <a:scene3d>
              <a:camera prst="legacyPerspectiveFront">
                <a:rot lat="17699992" lon="0" rev="0"/>
              </a:camera>
              <a:lightRig rig="legacyFlat2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6919913" y="530225"/>
              <a:ext cx="0" cy="1046163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6919913" y="2435225"/>
              <a:ext cx="0" cy="30480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7758113" y="5016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z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7148513" y="1309688"/>
              <a:ext cx="404812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7654925" y="661988"/>
              <a:ext cx="0" cy="1219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7654925" y="2422525"/>
              <a:ext cx="0" cy="3810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7653338" y="1692275"/>
              <a:ext cx="4048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8061325" y="1347788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M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996113" y="530225"/>
              <a:ext cx="5334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z'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7581900" y="1814513"/>
              <a:ext cx="144463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6908800" y="1568450"/>
              <a:ext cx="735013" cy="3175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3784" y="3807606"/>
            <a:ext cx="6186487" cy="1616075"/>
            <a:chOff x="2761953" y="5186241"/>
            <a:chExt cx="6186487" cy="1616075"/>
          </a:xfrm>
        </p:grpSpPr>
        <p:graphicFrame>
          <p:nvGraphicFramePr>
            <p:cNvPr id="27" name="Object 15"/>
            <p:cNvGraphicFramePr>
              <a:graphicFrameLocks/>
            </p:cNvGraphicFramePr>
            <p:nvPr>
              <p:extLst/>
            </p:nvPr>
          </p:nvGraphicFramePr>
          <p:xfrm>
            <a:off x="3379490" y="5186241"/>
            <a:ext cx="18510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7" name="公式" r:id="rId7" imgW="1981096" imgH="390594" progId="Equation.3">
                    <p:embed/>
                  </p:oleObj>
                </mc:Choice>
                <mc:Fallback>
                  <p:oleObj name="公式" r:id="rId7" imgW="1981096" imgH="3905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490" y="5186241"/>
                          <a:ext cx="1851025" cy="422275"/>
                        </a:xfrm>
                        <a:prstGeom prst="rect">
                          <a:avLst/>
                        </a:prstGeom>
                        <a:solidFill>
                          <a:srgbClr val="333333"/>
                        </a:solidFill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5190828" y="5198941"/>
              <a:ext cx="37576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rgbClr val="FFFF00"/>
                  </a:solidFill>
                  <a:latin typeface="Arial" panose="020B0604020202020204" pitchFamily="34" charset="0"/>
                </a:rPr>
                <a:t>—— </a:t>
              </a:r>
              <a:r>
                <a:rPr kumimoji="0" lang="zh-CN" altLang="en-US" i="1" dirty="0">
                  <a:solidFill>
                    <a:srgbClr val="66FFFF"/>
                  </a:solidFill>
                  <a:ea typeface="楷体_GB2312" pitchFamily="49" charset="-122"/>
                </a:rPr>
                <a:t>平行轴定理  </a:t>
              </a:r>
            </a:p>
          </p:txBody>
        </p:sp>
        <p:sp>
          <p:nvSpPr>
            <p:cNvPr id="29" name="AutoShape 43"/>
            <p:cNvSpPr>
              <a:spLocks noChangeArrowheads="1"/>
            </p:cNvSpPr>
            <p:nvPr/>
          </p:nvSpPr>
          <p:spPr bwMode="auto">
            <a:xfrm>
              <a:off x="2761953" y="6116516"/>
              <a:ext cx="2322512" cy="685800"/>
            </a:xfrm>
            <a:prstGeom prst="wedgeRectCallout">
              <a:avLst>
                <a:gd name="adj1" fmla="val -13611"/>
                <a:gd name="adj2" fmla="val -12286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ea typeface="楷体_GB2312" pitchFamily="49" charset="-122"/>
                </a:rPr>
                <a:t>刚体绕任意轴</a:t>
              </a:r>
            </a:p>
          </p:txBody>
        </p:sp>
        <p:sp>
          <p:nvSpPr>
            <p:cNvPr id="30" name="AutoShape 44"/>
            <p:cNvSpPr>
              <a:spLocks noChangeArrowheads="1"/>
            </p:cNvSpPr>
            <p:nvPr/>
          </p:nvSpPr>
          <p:spPr bwMode="auto">
            <a:xfrm>
              <a:off x="5151140" y="6089529"/>
              <a:ext cx="3024188" cy="685800"/>
            </a:xfrm>
            <a:prstGeom prst="wedgeRectCallout">
              <a:avLst>
                <a:gd name="adj1" fmla="val -79329"/>
                <a:gd name="adj2" fmla="val -12160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 i="1">
                  <a:ea typeface="楷体_GB2312" pitchFamily="49" charset="-122"/>
                </a:rPr>
                <a:t>刚体绕通过质心的轴</a:t>
              </a:r>
              <a:endParaRPr lang="zh-CN" altLang="en-US" sz="2200" b="0">
                <a:ea typeface="楷体_GB2312" pitchFamily="49" charset="-122"/>
              </a:endParaRPr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02496" y="5904694"/>
            <a:ext cx="2520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方法三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）补偿法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973249" y="1117279"/>
            <a:ext cx="3407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重点在于取合适的质元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ChangeArrowheads="1"/>
          </p:cNvSpPr>
          <p:nvPr/>
        </p:nvSpPr>
        <p:spPr bwMode="auto">
          <a:xfrm>
            <a:off x="107950" y="404813"/>
            <a:ext cx="5472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FF00"/>
                </a:solidFill>
              </a:rPr>
              <a:t>四</a:t>
            </a:r>
            <a:r>
              <a:rPr lang="en-US" altLang="zh-CN" sz="2800">
                <a:solidFill>
                  <a:srgbClr val="FFFF00"/>
                </a:solidFill>
              </a:rPr>
              <a:t>.  </a:t>
            </a:r>
            <a:r>
              <a:rPr lang="zh-CN" altLang="en-US" sz="2800">
                <a:solidFill>
                  <a:srgbClr val="FFFF00"/>
                </a:solidFill>
              </a:rPr>
              <a:t>转动定律的应用举例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32588" y="2058988"/>
            <a:ext cx="1828800" cy="2768600"/>
            <a:chOff x="4128" y="2238"/>
            <a:chExt cx="1152" cy="1744"/>
          </a:xfrm>
        </p:grpSpPr>
        <p:grpSp>
          <p:nvGrpSpPr>
            <p:cNvPr id="28698" name="Group 4"/>
            <p:cNvGrpSpPr>
              <a:grpSpLocks/>
            </p:cNvGrpSpPr>
            <p:nvPr/>
          </p:nvGrpSpPr>
          <p:grpSpPr bwMode="auto">
            <a:xfrm>
              <a:off x="4395" y="2323"/>
              <a:ext cx="617" cy="1659"/>
              <a:chOff x="4395" y="2323"/>
              <a:chExt cx="617" cy="1659"/>
            </a:xfrm>
          </p:grpSpPr>
          <p:sp>
            <p:nvSpPr>
              <p:cNvPr id="28711" name="Oval 5"/>
              <p:cNvSpPr>
                <a:spLocks noChangeArrowheads="1"/>
              </p:cNvSpPr>
              <p:nvPr/>
            </p:nvSpPr>
            <p:spPr bwMode="auto">
              <a:xfrm>
                <a:off x="4395" y="2654"/>
                <a:ext cx="609" cy="626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712" name="Rectangle 6"/>
              <p:cNvSpPr>
                <a:spLocks noChangeArrowheads="1"/>
              </p:cNvSpPr>
              <p:nvPr/>
            </p:nvSpPr>
            <p:spPr bwMode="auto">
              <a:xfrm>
                <a:off x="4666" y="2323"/>
                <a:ext cx="67" cy="663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713" name="Line 7"/>
              <p:cNvSpPr>
                <a:spLocks noChangeShapeType="1"/>
              </p:cNvSpPr>
              <p:nvPr/>
            </p:nvSpPr>
            <p:spPr bwMode="auto">
              <a:xfrm>
                <a:off x="5012" y="2943"/>
                <a:ext cx="0" cy="103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714" name="Object 8"/>
              <p:cNvGraphicFramePr>
                <a:graphicFrameLocks noChangeAspect="1"/>
              </p:cNvGraphicFramePr>
              <p:nvPr/>
            </p:nvGraphicFramePr>
            <p:xfrm>
              <a:off x="4666" y="3655"/>
              <a:ext cx="244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5" name="公式" r:id="rId3" imgW="95289" imgH="133347" progId="Equation.3">
                      <p:embed/>
                    </p:oleObj>
                  </mc:Choice>
                  <mc:Fallback>
                    <p:oleObj name="公式" r:id="rId3" imgW="95289" imgH="13334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6" y="3655"/>
                            <a:ext cx="244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15" name="Line 9"/>
              <p:cNvSpPr>
                <a:spLocks noChangeShapeType="1"/>
              </p:cNvSpPr>
              <p:nvPr/>
            </p:nvSpPr>
            <p:spPr bwMode="auto">
              <a:xfrm flipH="1">
                <a:off x="4429" y="2912"/>
                <a:ext cx="271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716" name="Object 10"/>
              <p:cNvGraphicFramePr>
                <a:graphicFrameLocks/>
              </p:cNvGraphicFramePr>
              <p:nvPr/>
            </p:nvGraphicFramePr>
            <p:xfrm>
              <a:off x="4737" y="2868"/>
              <a:ext cx="18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6" name="公式" r:id="rId5" imgW="228640" imgH="247529" progId="Equation.3">
                      <p:embed/>
                    </p:oleObj>
                  </mc:Choice>
                  <mc:Fallback>
                    <p:oleObj name="公式" r:id="rId5" imgW="228640" imgH="247529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7" y="2868"/>
                            <a:ext cx="18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17" name="Object 11"/>
              <p:cNvGraphicFramePr>
                <a:graphicFrameLocks/>
              </p:cNvGraphicFramePr>
              <p:nvPr/>
            </p:nvGraphicFramePr>
            <p:xfrm>
              <a:off x="4574" y="3022"/>
              <a:ext cx="12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7" name="公式" r:id="rId7" imgW="123903" imgH="152512" progId="Equation.3">
                      <p:embed/>
                    </p:oleObj>
                  </mc:Choice>
                  <mc:Fallback>
                    <p:oleObj name="公式" r:id="rId7" imgW="123903" imgH="152512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4" y="3022"/>
                            <a:ext cx="120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699" name="Group 12"/>
            <p:cNvGrpSpPr>
              <a:grpSpLocks/>
            </p:cNvGrpSpPr>
            <p:nvPr/>
          </p:nvGrpSpPr>
          <p:grpSpPr bwMode="auto">
            <a:xfrm>
              <a:off x="4128" y="2238"/>
              <a:ext cx="1152" cy="74"/>
              <a:chOff x="1344" y="3120"/>
              <a:chExt cx="1632" cy="96"/>
            </a:xfrm>
          </p:grpSpPr>
          <p:sp>
            <p:nvSpPr>
              <p:cNvPr id="28700" name="Line 13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14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15"/>
              <p:cNvSpPr>
                <a:spLocks noChangeShapeType="1"/>
              </p:cNvSpPr>
              <p:nvPr/>
            </p:nvSpPr>
            <p:spPr bwMode="auto">
              <a:xfrm flipH="1">
                <a:off x="1550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16"/>
              <p:cNvSpPr>
                <a:spLocks noChangeShapeType="1"/>
              </p:cNvSpPr>
              <p:nvPr/>
            </p:nvSpPr>
            <p:spPr bwMode="auto">
              <a:xfrm flipH="1">
                <a:off x="1709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Line 17"/>
              <p:cNvSpPr>
                <a:spLocks noChangeShapeType="1"/>
              </p:cNvSpPr>
              <p:nvPr/>
            </p:nvSpPr>
            <p:spPr bwMode="auto">
              <a:xfrm flipH="1">
                <a:off x="1867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18"/>
              <p:cNvSpPr>
                <a:spLocks noChangeShapeType="1"/>
              </p:cNvSpPr>
              <p:nvPr/>
            </p:nvSpPr>
            <p:spPr bwMode="auto">
              <a:xfrm flipH="1">
                <a:off x="2026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Line 19"/>
              <p:cNvSpPr>
                <a:spLocks noChangeShapeType="1"/>
              </p:cNvSpPr>
              <p:nvPr/>
            </p:nvSpPr>
            <p:spPr bwMode="auto">
              <a:xfrm flipH="1">
                <a:off x="2819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Line 20"/>
              <p:cNvSpPr>
                <a:spLocks noChangeShapeType="1"/>
              </p:cNvSpPr>
              <p:nvPr/>
            </p:nvSpPr>
            <p:spPr bwMode="auto">
              <a:xfrm flipH="1">
                <a:off x="2184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8" name="Line 21"/>
              <p:cNvSpPr>
                <a:spLocks noChangeShapeType="1"/>
              </p:cNvSpPr>
              <p:nvPr/>
            </p:nvSpPr>
            <p:spPr bwMode="auto">
              <a:xfrm flipH="1">
                <a:off x="2343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Line 22"/>
              <p:cNvSpPr>
                <a:spLocks noChangeShapeType="1"/>
              </p:cNvSpPr>
              <p:nvPr/>
            </p:nvSpPr>
            <p:spPr bwMode="auto">
              <a:xfrm flipH="1">
                <a:off x="2501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23"/>
              <p:cNvSpPr>
                <a:spLocks noChangeShapeType="1"/>
              </p:cNvSpPr>
              <p:nvPr/>
            </p:nvSpPr>
            <p:spPr bwMode="auto">
              <a:xfrm flipH="1">
                <a:off x="2660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4376" name="Text Box 24"/>
          <p:cNvSpPr txBox="1">
            <a:spLocks noChangeArrowheads="1"/>
          </p:cNvSpPr>
          <p:nvPr/>
        </p:nvSpPr>
        <p:spPr bwMode="auto">
          <a:xfrm>
            <a:off x="755650" y="2319338"/>
            <a:ext cx="58705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飞轮的角加速度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; (2)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如以重量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P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=98 N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的物体挂在绳端，试计算飞轮的角加速度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.</a:t>
            </a:r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250825" y="355917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  </a:t>
            </a:r>
            <a:r>
              <a:rPr lang="en-US" altLang="zh-CN">
                <a:solidFill>
                  <a:schemeClr val="bg1"/>
                </a:solidFill>
              </a:rPr>
              <a:t>(1)</a:t>
            </a:r>
          </a:p>
        </p:txBody>
      </p:sp>
      <p:graphicFrame>
        <p:nvGraphicFramePr>
          <p:cNvPr id="484378" name="Object 26"/>
          <p:cNvGraphicFramePr>
            <a:graphicFrameLocks/>
          </p:cNvGraphicFramePr>
          <p:nvPr>
            <p:extLst/>
          </p:nvPr>
        </p:nvGraphicFramePr>
        <p:xfrm>
          <a:off x="1223961" y="3640138"/>
          <a:ext cx="15097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9" imgW="876240" imgH="203040" progId="Equation.DSMT4">
                  <p:embed/>
                </p:oleObj>
              </mc:Choice>
              <mc:Fallback>
                <p:oleObj name="Equation" r:id="rId9" imgW="87624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1" y="3640138"/>
                        <a:ext cx="15097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9" name="Object 27"/>
          <p:cNvGraphicFramePr>
            <a:graphicFrameLocks/>
          </p:cNvGraphicFramePr>
          <p:nvPr/>
        </p:nvGraphicFramePr>
        <p:xfrm>
          <a:off x="2886075" y="3441700"/>
          <a:ext cx="39195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" name="公式" r:id="rId11" imgW="4286121" imgH="723962" progId="Equation.3">
                  <p:embed/>
                </p:oleObj>
              </mc:Choice>
              <mc:Fallback>
                <p:oleObj name="公式" r:id="rId11" imgW="4286121" imgH="7239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3441700"/>
                        <a:ext cx="39195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80" name="Object 28"/>
          <p:cNvGraphicFramePr>
            <a:graphicFrameLocks/>
          </p:cNvGraphicFramePr>
          <p:nvPr/>
        </p:nvGraphicFramePr>
        <p:xfrm>
          <a:off x="1222375" y="4487863"/>
          <a:ext cx="16684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" name="Equation" r:id="rId13" imgW="1790788" imgH="314203" progId="Equation.3">
                  <p:embed/>
                </p:oleObj>
              </mc:Choice>
              <mc:Fallback>
                <p:oleObj name="Equation" r:id="rId13" imgW="1790788" imgH="31420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487863"/>
                        <a:ext cx="16684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81" name="Text Box 29"/>
          <p:cNvSpPr txBox="1">
            <a:spLocks noChangeArrowheads="1"/>
          </p:cNvSpPr>
          <p:nvPr/>
        </p:nvSpPr>
        <p:spPr bwMode="auto">
          <a:xfrm>
            <a:off x="684213" y="44878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(2)</a:t>
            </a:r>
          </a:p>
        </p:txBody>
      </p:sp>
      <p:graphicFrame>
        <p:nvGraphicFramePr>
          <p:cNvPr id="484382" name="Object 30"/>
          <p:cNvGraphicFramePr>
            <a:graphicFrameLocks/>
          </p:cNvGraphicFramePr>
          <p:nvPr/>
        </p:nvGraphicFramePr>
        <p:xfrm>
          <a:off x="1803400" y="4983163"/>
          <a:ext cx="10398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Equation" r:id="rId15" imgW="1085972" imgH="323920" progId="Equation.3">
                  <p:embed/>
                </p:oleObj>
              </mc:Choice>
              <mc:Fallback>
                <p:oleObj name="Equation" r:id="rId15" imgW="1085972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983163"/>
                        <a:ext cx="103981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83" name="Object 31"/>
          <p:cNvGraphicFramePr>
            <a:graphicFrameLocks/>
          </p:cNvGraphicFramePr>
          <p:nvPr/>
        </p:nvGraphicFramePr>
        <p:xfrm>
          <a:off x="1908175" y="5413375"/>
          <a:ext cx="8794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2" name="Equation" r:id="rId17" imgW="914290" imgH="323920" progId="Equation.3">
                  <p:embed/>
                </p:oleObj>
              </mc:Choice>
              <mc:Fallback>
                <p:oleObj name="Equation" r:id="rId17" imgW="914290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13375"/>
                        <a:ext cx="8794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84" name="AutoShape 32"/>
          <p:cNvSpPr>
            <a:spLocks/>
          </p:cNvSpPr>
          <p:nvPr/>
        </p:nvSpPr>
        <p:spPr bwMode="auto">
          <a:xfrm rot="10800000">
            <a:off x="2916238" y="4559300"/>
            <a:ext cx="225425" cy="1143000"/>
          </a:xfrm>
          <a:prstGeom prst="leftBrace">
            <a:avLst>
              <a:gd name="adj1" fmla="val 42254"/>
              <a:gd name="adj2" fmla="val 66245"/>
            </a:avLst>
          </a:pr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4385" name="AutoShape 33"/>
          <p:cNvSpPr>
            <a:spLocks noChangeArrowheads="1"/>
          </p:cNvSpPr>
          <p:nvPr/>
        </p:nvSpPr>
        <p:spPr bwMode="auto">
          <a:xfrm>
            <a:off x="5364163" y="4149725"/>
            <a:ext cx="1439862" cy="1417638"/>
          </a:xfrm>
          <a:prstGeom prst="upDownArrowCallout">
            <a:avLst>
              <a:gd name="adj1" fmla="val 25392"/>
              <a:gd name="adj2" fmla="val 25392"/>
              <a:gd name="adj3" fmla="val 12500"/>
              <a:gd name="adj4" fmla="val 50000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两者区别</a:t>
            </a:r>
          </a:p>
        </p:txBody>
      </p:sp>
      <p:sp>
        <p:nvSpPr>
          <p:cNvPr id="484386" name="Rectangle 34"/>
          <p:cNvSpPr>
            <a:spLocks noChangeArrowheads="1"/>
          </p:cNvSpPr>
          <p:nvPr/>
        </p:nvSpPr>
        <p:spPr bwMode="auto">
          <a:xfrm>
            <a:off x="8369300" y="4095750"/>
            <a:ext cx="304800" cy="3048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4387" name="Line 35"/>
          <p:cNvSpPr>
            <a:spLocks noChangeShapeType="1"/>
          </p:cNvSpPr>
          <p:nvPr/>
        </p:nvSpPr>
        <p:spPr bwMode="auto">
          <a:xfrm>
            <a:off x="8521700" y="4248150"/>
            <a:ext cx="0" cy="533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88" name="Line 36"/>
          <p:cNvSpPr>
            <a:spLocks noChangeShapeType="1"/>
          </p:cNvSpPr>
          <p:nvPr/>
        </p:nvSpPr>
        <p:spPr bwMode="auto">
          <a:xfrm flipV="1">
            <a:off x="8515350" y="3714750"/>
            <a:ext cx="6350" cy="525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4389" name="Object 37"/>
          <p:cNvGraphicFramePr>
            <a:graphicFrameLocks noChangeAspect="1"/>
          </p:cNvGraphicFramePr>
          <p:nvPr/>
        </p:nvGraphicFramePr>
        <p:xfrm>
          <a:off x="8316913" y="4756150"/>
          <a:ext cx="5191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" name="公式" r:id="rId19" imgW="171412" imgH="133347" progId="Equation.3">
                  <p:embed/>
                </p:oleObj>
              </mc:Choice>
              <mc:Fallback>
                <p:oleObj name="公式" r:id="rId19" imgW="171412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4756150"/>
                        <a:ext cx="5191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0" name="Object 38"/>
          <p:cNvGraphicFramePr>
            <a:graphicFrameLocks noChangeAspect="1"/>
          </p:cNvGraphicFramePr>
          <p:nvPr/>
        </p:nvGraphicFramePr>
        <p:xfrm>
          <a:off x="8362950" y="3268663"/>
          <a:ext cx="3000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4" name="公式" r:id="rId21" imgW="76123" imgH="133347" progId="Equation.3">
                  <p:embed/>
                </p:oleObj>
              </mc:Choice>
              <mc:Fallback>
                <p:oleObj name="公式" r:id="rId21" imgW="76123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0" y="3268663"/>
                        <a:ext cx="3000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91" name="Text Box 39"/>
          <p:cNvSpPr txBox="1">
            <a:spLocks noChangeArrowheads="1"/>
          </p:cNvSpPr>
          <p:nvPr/>
        </p:nvSpPr>
        <p:spPr bwMode="auto">
          <a:xfrm>
            <a:off x="288925" y="97948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84392" name="Text Box 40"/>
          <p:cNvSpPr txBox="1">
            <a:spLocks noChangeArrowheads="1"/>
          </p:cNvSpPr>
          <p:nvPr/>
        </p:nvSpPr>
        <p:spPr bwMode="auto">
          <a:xfrm>
            <a:off x="288925" y="235585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484393" name="Text Box 41"/>
          <p:cNvSpPr txBox="1">
            <a:spLocks noChangeArrowheads="1"/>
          </p:cNvSpPr>
          <p:nvPr/>
        </p:nvSpPr>
        <p:spPr bwMode="auto">
          <a:xfrm>
            <a:off x="755650" y="957263"/>
            <a:ext cx="8269288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一轻绳绕在半径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r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=20 cm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的飞轮边缘，在绳端施以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F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=98 N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的拉力，飞轮的转动惯量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J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=0.5 kg·m</a:t>
            </a:r>
            <a:r>
              <a:rPr lang="en-US" altLang="zh-CN" baseline="45000">
                <a:solidFill>
                  <a:srgbClr val="66FFFF"/>
                </a:solidFill>
                <a:ea typeface="仿宋_GB2312" pitchFamily="49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，飞轮与转轴间的摩擦不计，绳与滑轮间无相对滑动，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见图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)</a:t>
            </a:r>
          </a:p>
        </p:txBody>
      </p:sp>
      <p:graphicFrame>
        <p:nvGraphicFramePr>
          <p:cNvPr id="484394" name="Object 42"/>
          <p:cNvGraphicFramePr>
            <a:graphicFrameLocks/>
          </p:cNvGraphicFramePr>
          <p:nvPr/>
        </p:nvGraphicFramePr>
        <p:xfrm>
          <a:off x="3276600" y="4487863"/>
          <a:ext cx="16113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" name="公式" r:id="rId23" imgW="1724112" imgH="771470" progId="Equation.3">
                  <p:embed/>
                </p:oleObj>
              </mc:Choice>
              <mc:Fallback>
                <p:oleObj name="公式" r:id="rId23" imgW="1724112" imgH="77147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87863"/>
                        <a:ext cx="161131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5" name="Object 43"/>
          <p:cNvGraphicFramePr>
            <a:graphicFrameLocks/>
          </p:cNvGraphicFramePr>
          <p:nvPr/>
        </p:nvGraphicFramePr>
        <p:xfrm>
          <a:off x="3492500" y="5565775"/>
          <a:ext cx="37242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" name="公式" r:id="rId25" imgW="4076647" imgH="762022" progId="Equation.3">
                  <p:embed/>
                </p:oleObj>
              </mc:Choice>
              <mc:Fallback>
                <p:oleObj name="公式" r:id="rId25" imgW="4076647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65775"/>
                        <a:ext cx="37242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6" name="Object 44"/>
          <p:cNvGraphicFramePr>
            <a:graphicFrameLocks noChangeAspect="1"/>
          </p:cNvGraphicFramePr>
          <p:nvPr/>
        </p:nvGraphicFramePr>
        <p:xfrm>
          <a:off x="7567613" y="4332288"/>
          <a:ext cx="460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" name="公式" r:id="rId27" imgW="76123" imgH="133347" progId="Equation.3">
                  <p:embed/>
                </p:oleObj>
              </mc:Choice>
              <mc:Fallback>
                <p:oleObj name="公式" r:id="rId27" imgW="76123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4332288"/>
                        <a:ext cx="460375" cy="488950"/>
                      </a:xfrm>
                      <a:prstGeom prst="rect">
                        <a:avLst/>
                      </a:prstGeom>
                      <a:solidFill>
                        <a:srgbClr val="1C1C1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97" name="Line 45"/>
          <p:cNvSpPr>
            <a:spLocks noChangeShapeType="1"/>
          </p:cNvSpPr>
          <p:nvPr/>
        </p:nvSpPr>
        <p:spPr bwMode="auto">
          <a:xfrm rot="10800000" flipV="1">
            <a:off x="8129588" y="4291013"/>
            <a:ext cx="6350" cy="525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82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8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4" grpId="0" autoUpdateAnimBg="0"/>
      <p:bldP spid="484376" grpId="0" autoUpdateAnimBg="0"/>
      <p:bldP spid="484377" grpId="0" autoUpdateAnimBg="0"/>
      <p:bldP spid="484381" grpId="0" autoUpdateAnimBg="0"/>
      <p:bldP spid="484384" grpId="0" animBg="1"/>
      <p:bldP spid="484385" grpId="0" animBg="1" autoUpdateAnimBg="0"/>
      <p:bldP spid="484386" grpId="0" animBg="1"/>
      <p:bldP spid="484387" grpId="0" animBg="1"/>
      <p:bldP spid="484388" grpId="0" animBg="1"/>
      <p:bldP spid="484391" grpId="0"/>
      <p:bldP spid="484392" grpId="0"/>
      <p:bldP spid="484393" grpId="0"/>
      <p:bldP spid="48439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12705</TotalTime>
  <Words>1392</Words>
  <Application>Microsoft Office PowerPoint</Application>
  <PresentationFormat>全屏显示(4:3)</PresentationFormat>
  <Paragraphs>217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Highlight LET</vt:lpstr>
      <vt:lpstr>Monotype Sorts</vt:lpstr>
      <vt:lpstr>Smudger LET</vt:lpstr>
      <vt:lpstr>仿宋_GB2312</vt:lpstr>
      <vt:lpstr>黑体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喻有理</dc:creator>
  <cp:lastModifiedBy>jiangcw</cp:lastModifiedBy>
  <cp:revision>750</cp:revision>
  <dcterms:created xsi:type="dcterms:W3CDTF">1998-11-21T01:35:42Z</dcterms:created>
  <dcterms:modified xsi:type="dcterms:W3CDTF">2022-03-28T10:31:26Z</dcterms:modified>
</cp:coreProperties>
</file>