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handoutMasterIdLst>
    <p:handoutMasterId r:id="rId27"/>
  </p:handoutMasterIdLst>
  <p:sldIdLst>
    <p:sldId id="654" r:id="rId2"/>
    <p:sldId id="650" r:id="rId3"/>
    <p:sldId id="651" r:id="rId4"/>
    <p:sldId id="652" r:id="rId5"/>
    <p:sldId id="653" r:id="rId6"/>
    <p:sldId id="632" r:id="rId7"/>
    <p:sldId id="633" r:id="rId8"/>
    <p:sldId id="634" r:id="rId9"/>
    <p:sldId id="635" r:id="rId10"/>
    <p:sldId id="659" r:id="rId11"/>
    <p:sldId id="657" r:id="rId12"/>
    <p:sldId id="637" r:id="rId13"/>
    <p:sldId id="638" r:id="rId14"/>
    <p:sldId id="655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99FF99"/>
    <a:srgbClr val="808080"/>
    <a:srgbClr val="FF3300"/>
    <a:srgbClr val="33CC33"/>
    <a:srgbClr val="66FF66"/>
    <a:srgbClr val="33333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4" d="100"/>
          <a:sy n="74" d="100"/>
        </p:scale>
        <p:origin x="1290" y="78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image" Target="../media/image83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12" Type="http://schemas.openxmlformats.org/officeDocument/2006/relationships/image" Target="../media/image82.emf"/><Relationship Id="rId2" Type="http://schemas.openxmlformats.org/officeDocument/2006/relationships/image" Target="../media/image72.emf"/><Relationship Id="rId16" Type="http://schemas.openxmlformats.org/officeDocument/2006/relationships/image" Target="../media/image86.w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11" Type="http://schemas.openxmlformats.org/officeDocument/2006/relationships/image" Target="../media/image81.wmf"/><Relationship Id="rId5" Type="http://schemas.openxmlformats.org/officeDocument/2006/relationships/image" Target="../media/image75.emf"/><Relationship Id="rId15" Type="http://schemas.openxmlformats.org/officeDocument/2006/relationships/image" Target="../media/image85.wmf"/><Relationship Id="rId10" Type="http://schemas.openxmlformats.org/officeDocument/2006/relationships/image" Target="../media/image80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Relationship Id="rId14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7" Type="http://schemas.openxmlformats.org/officeDocument/2006/relationships/image" Target="../media/image93.w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image" Target="../media/image96.emf"/><Relationship Id="rId7" Type="http://schemas.openxmlformats.org/officeDocument/2006/relationships/image" Target="../media/image100.emf"/><Relationship Id="rId12" Type="http://schemas.openxmlformats.org/officeDocument/2006/relationships/image" Target="../media/image90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6" Type="http://schemas.openxmlformats.org/officeDocument/2006/relationships/image" Target="../media/image99.emf"/><Relationship Id="rId11" Type="http://schemas.openxmlformats.org/officeDocument/2006/relationships/image" Target="../media/image89.emf"/><Relationship Id="rId5" Type="http://schemas.openxmlformats.org/officeDocument/2006/relationships/image" Target="../media/image98.emf"/><Relationship Id="rId10" Type="http://schemas.openxmlformats.org/officeDocument/2006/relationships/image" Target="../media/image103.emf"/><Relationship Id="rId4" Type="http://schemas.openxmlformats.org/officeDocument/2006/relationships/image" Target="../media/image97.emf"/><Relationship Id="rId9" Type="http://schemas.openxmlformats.org/officeDocument/2006/relationships/image" Target="../media/image102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image" Target="../media/image127.emf"/><Relationship Id="rId3" Type="http://schemas.openxmlformats.org/officeDocument/2006/relationships/image" Target="../media/image117.emf"/><Relationship Id="rId7" Type="http://schemas.openxmlformats.org/officeDocument/2006/relationships/image" Target="../media/image121.emf"/><Relationship Id="rId12" Type="http://schemas.openxmlformats.org/officeDocument/2006/relationships/image" Target="../media/image126.emf"/><Relationship Id="rId2" Type="http://schemas.openxmlformats.org/officeDocument/2006/relationships/image" Target="../media/image116.emf"/><Relationship Id="rId1" Type="http://schemas.openxmlformats.org/officeDocument/2006/relationships/image" Target="../media/image115.wmf"/><Relationship Id="rId6" Type="http://schemas.openxmlformats.org/officeDocument/2006/relationships/image" Target="../media/image120.emf"/><Relationship Id="rId11" Type="http://schemas.openxmlformats.org/officeDocument/2006/relationships/image" Target="../media/image125.emf"/><Relationship Id="rId5" Type="http://schemas.openxmlformats.org/officeDocument/2006/relationships/image" Target="../media/image119.emf"/><Relationship Id="rId15" Type="http://schemas.openxmlformats.org/officeDocument/2006/relationships/image" Target="../media/image129.emf"/><Relationship Id="rId10" Type="http://schemas.openxmlformats.org/officeDocument/2006/relationships/image" Target="../media/image124.emf"/><Relationship Id="rId4" Type="http://schemas.openxmlformats.org/officeDocument/2006/relationships/image" Target="../media/image118.emf"/><Relationship Id="rId9" Type="http://schemas.openxmlformats.org/officeDocument/2006/relationships/image" Target="../media/image123.emf"/><Relationship Id="rId14" Type="http://schemas.openxmlformats.org/officeDocument/2006/relationships/image" Target="../media/image12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emf"/><Relationship Id="rId13" Type="http://schemas.openxmlformats.org/officeDocument/2006/relationships/image" Target="../media/image142.emf"/><Relationship Id="rId3" Type="http://schemas.openxmlformats.org/officeDocument/2006/relationships/image" Target="../media/image132.emf"/><Relationship Id="rId7" Type="http://schemas.openxmlformats.org/officeDocument/2006/relationships/image" Target="../media/image136.emf"/><Relationship Id="rId12" Type="http://schemas.openxmlformats.org/officeDocument/2006/relationships/image" Target="../media/image141.emf"/><Relationship Id="rId17" Type="http://schemas.openxmlformats.org/officeDocument/2006/relationships/image" Target="../media/image146.emf"/><Relationship Id="rId2" Type="http://schemas.openxmlformats.org/officeDocument/2006/relationships/image" Target="../media/image131.emf"/><Relationship Id="rId16" Type="http://schemas.openxmlformats.org/officeDocument/2006/relationships/image" Target="../media/image145.emf"/><Relationship Id="rId1" Type="http://schemas.openxmlformats.org/officeDocument/2006/relationships/image" Target="../media/image130.emf"/><Relationship Id="rId6" Type="http://schemas.openxmlformats.org/officeDocument/2006/relationships/image" Target="../media/image135.emf"/><Relationship Id="rId11" Type="http://schemas.openxmlformats.org/officeDocument/2006/relationships/image" Target="../media/image140.emf"/><Relationship Id="rId5" Type="http://schemas.openxmlformats.org/officeDocument/2006/relationships/image" Target="../media/image134.emf"/><Relationship Id="rId15" Type="http://schemas.openxmlformats.org/officeDocument/2006/relationships/image" Target="../media/image144.emf"/><Relationship Id="rId10" Type="http://schemas.openxmlformats.org/officeDocument/2006/relationships/image" Target="../media/image139.emf"/><Relationship Id="rId4" Type="http://schemas.openxmlformats.org/officeDocument/2006/relationships/image" Target="../media/image133.emf"/><Relationship Id="rId9" Type="http://schemas.openxmlformats.org/officeDocument/2006/relationships/image" Target="../media/image138.emf"/><Relationship Id="rId14" Type="http://schemas.openxmlformats.org/officeDocument/2006/relationships/image" Target="../media/image143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emf"/><Relationship Id="rId13" Type="http://schemas.openxmlformats.org/officeDocument/2006/relationships/image" Target="../media/image159.emf"/><Relationship Id="rId3" Type="http://schemas.openxmlformats.org/officeDocument/2006/relationships/image" Target="../media/image149.emf"/><Relationship Id="rId7" Type="http://schemas.openxmlformats.org/officeDocument/2006/relationships/image" Target="../media/image153.emf"/><Relationship Id="rId12" Type="http://schemas.openxmlformats.org/officeDocument/2006/relationships/image" Target="../media/image158.emf"/><Relationship Id="rId2" Type="http://schemas.openxmlformats.org/officeDocument/2006/relationships/image" Target="../media/image148.emf"/><Relationship Id="rId1" Type="http://schemas.openxmlformats.org/officeDocument/2006/relationships/image" Target="../media/image147.wmf"/><Relationship Id="rId6" Type="http://schemas.openxmlformats.org/officeDocument/2006/relationships/image" Target="../media/image152.emf"/><Relationship Id="rId11" Type="http://schemas.openxmlformats.org/officeDocument/2006/relationships/image" Target="../media/image157.emf"/><Relationship Id="rId5" Type="http://schemas.openxmlformats.org/officeDocument/2006/relationships/image" Target="../media/image151.emf"/><Relationship Id="rId15" Type="http://schemas.openxmlformats.org/officeDocument/2006/relationships/image" Target="../media/image161.emf"/><Relationship Id="rId10" Type="http://schemas.openxmlformats.org/officeDocument/2006/relationships/image" Target="../media/image156.emf"/><Relationship Id="rId4" Type="http://schemas.openxmlformats.org/officeDocument/2006/relationships/image" Target="../media/image150.emf"/><Relationship Id="rId9" Type="http://schemas.openxmlformats.org/officeDocument/2006/relationships/image" Target="../media/image155.emf"/><Relationship Id="rId14" Type="http://schemas.openxmlformats.org/officeDocument/2006/relationships/image" Target="../media/image160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3" Type="http://schemas.openxmlformats.org/officeDocument/2006/relationships/image" Target="../media/image164.emf"/><Relationship Id="rId7" Type="http://schemas.openxmlformats.org/officeDocument/2006/relationships/image" Target="../media/image168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6" Type="http://schemas.openxmlformats.org/officeDocument/2006/relationships/image" Target="../media/image167.e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Relationship Id="rId9" Type="http://schemas.openxmlformats.org/officeDocument/2006/relationships/image" Target="../media/image17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13" Type="http://schemas.openxmlformats.org/officeDocument/2006/relationships/image" Target="../media/image183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12" Type="http://schemas.openxmlformats.org/officeDocument/2006/relationships/image" Target="../media/image182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11" Type="http://schemas.openxmlformats.org/officeDocument/2006/relationships/image" Target="../media/image181.emf"/><Relationship Id="rId5" Type="http://schemas.openxmlformats.org/officeDocument/2006/relationships/image" Target="../media/image175.emf"/><Relationship Id="rId10" Type="http://schemas.openxmlformats.org/officeDocument/2006/relationships/image" Target="../media/image180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13" Type="http://schemas.openxmlformats.org/officeDocument/2006/relationships/image" Target="../media/image196.emf"/><Relationship Id="rId18" Type="http://schemas.openxmlformats.org/officeDocument/2006/relationships/image" Target="../media/image201.emf"/><Relationship Id="rId3" Type="http://schemas.openxmlformats.org/officeDocument/2006/relationships/image" Target="../media/image186.emf"/><Relationship Id="rId21" Type="http://schemas.openxmlformats.org/officeDocument/2006/relationships/image" Target="../media/image204.emf"/><Relationship Id="rId7" Type="http://schemas.openxmlformats.org/officeDocument/2006/relationships/image" Target="../media/image190.emf"/><Relationship Id="rId12" Type="http://schemas.openxmlformats.org/officeDocument/2006/relationships/image" Target="../media/image195.emf"/><Relationship Id="rId17" Type="http://schemas.openxmlformats.org/officeDocument/2006/relationships/image" Target="../media/image200.emf"/><Relationship Id="rId25" Type="http://schemas.openxmlformats.org/officeDocument/2006/relationships/image" Target="../media/image208.emf"/><Relationship Id="rId2" Type="http://schemas.openxmlformats.org/officeDocument/2006/relationships/image" Target="../media/image185.emf"/><Relationship Id="rId16" Type="http://schemas.openxmlformats.org/officeDocument/2006/relationships/image" Target="../media/image199.emf"/><Relationship Id="rId20" Type="http://schemas.openxmlformats.org/officeDocument/2006/relationships/image" Target="../media/image203.emf"/><Relationship Id="rId1" Type="http://schemas.openxmlformats.org/officeDocument/2006/relationships/image" Target="../media/image184.emf"/><Relationship Id="rId6" Type="http://schemas.openxmlformats.org/officeDocument/2006/relationships/image" Target="../media/image189.emf"/><Relationship Id="rId11" Type="http://schemas.openxmlformats.org/officeDocument/2006/relationships/image" Target="../media/image194.emf"/><Relationship Id="rId24" Type="http://schemas.openxmlformats.org/officeDocument/2006/relationships/image" Target="../media/image207.emf"/><Relationship Id="rId5" Type="http://schemas.openxmlformats.org/officeDocument/2006/relationships/image" Target="../media/image188.emf"/><Relationship Id="rId15" Type="http://schemas.openxmlformats.org/officeDocument/2006/relationships/image" Target="../media/image198.emf"/><Relationship Id="rId23" Type="http://schemas.openxmlformats.org/officeDocument/2006/relationships/image" Target="../media/image206.emf"/><Relationship Id="rId10" Type="http://schemas.openxmlformats.org/officeDocument/2006/relationships/image" Target="../media/image193.emf"/><Relationship Id="rId19" Type="http://schemas.openxmlformats.org/officeDocument/2006/relationships/image" Target="../media/image202.emf"/><Relationship Id="rId4" Type="http://schemas.openxmlformats.org/officeDocument/2006/relationships/image" Target="../media/image187.emf"/><Relationship Id="rId9" Type="http://schemas.openxmlformats.org/officeDocument/2006/relationships/image" Target="../media/image192.emf"/><Relationship Id="rId14" Type="http://schemas.openxmlformats.org/officeDocument/2006/relationships/image" Target="../media/image197.emf"/><Relationship Id="rId22" Type="http://schemas.openxmlformats.org/officeDocument/2006/relationships/image" Target="../media/image20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image" Target="../media/image222.emf"/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12" Type="http://schemas.openxmlformats.org/officeDocument/2006/relationships/image" Target="../media/image221.emf"/><Relationship Id="rId17" Type="http://schemas.openxmlformats.org/officeDocument/2006/relationships/image" Target="../media/image226.emf"/><Relationship Id="rId2" Type="http://schemas.openxmlformats.org/officeDocument/2006/relationships/image" Target="../media/image211.emf"/><Relationship Id="rId16" Type="http://schemas.openxmlformats.org/officeDocument/2006/relationships/image" Target="../media/image225.emf"/><Relationship Id="rId1" Type="http://schemas.openxmlformats.org/officeDocument/2006/relationships/image" Target="../media/image210.wmf"/><Relationship Id="rId6" Type="http://schemas.openxmlformats.org/officeDocument/2006/relationships/image" Target="../media/image215.emf"/><Relationship Id="rId11" Type="http://schemas.openxmlformats.org/officeDocument/2006/relationships/image" Target="../media/image220.emf"/><Relationship Id="rId5" Type="http://schemas.openxmlformats.org/officeDocument/2006/relationships/image" Target="../media/image214.emf"/><Relationship Id="rId15" Type="http://schemas.openxmlformats.org/officeDocument/2006/relationships/image" Target="../media/image224.emf"/><Relationship Id="rId10" Type="http://schemas.openxmlformats.org/officeDocument/2006/relationships/image" Target="../media/image219.emf"/><Relationship Id="rId4" Type="http://schemas.openxmlformats.org/officeDocument/2006/relationships/image" Target="../media/image213.emf"/><Relationship Id="rId9" Type="http://schemas.openxmlformats.org/officeDocument/2006/relationships/image" Target="../media/image218.emf"/><Relationship Id="rId14" Type="http://schemas.openxmlformats.org/officeDocument/2006/relationships/image" Target="../media/image223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emf"/><Relationship Id="rId13" Type="http://schemas.openxmlformats.org/officeDocument/2006/relationships/image" Target="../media/image239.emf"/><Relationship Id="rId3" Type="http://schemas.openxmlformats.org/officeDocument/2006/relationships/image" Target="../media/image229.emf"/><Relationship Id="rId7" Type="http://schemas.openxmlformats.org/officeDocument/2006/relationships/image" Target="../media/image233.emf"/><Relationship Id="rId12" Type="http://schemas.openxmlformats.org/officeDocument/2006/relationships/image" Target="../media/image238.emf"/><Relationship Id="rId2" Type="http://schemas.openxmlformats.org/officeDocument/2006/relationships/image" Target="../media/image228.emf"/><Relationship Id="rId16" Type="http://schemas.openxmlformats.org/officeDocument/2006/relationships/image" Target="../media/image242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11" Type="http://schemas.openxmlformats.org/officeDocument/2006/relationships/image" Target="../media/image237.emf"/><Relationship Id="rId5" Type="http://schemas.openxmlformats.org/officeDocument/2006/relationships/image" Target="../media/image231.emf"/><Relationship Id="rId15" Type="http://schemas.openxmlformats.org/officeDocument/2006/relationships/image" Target="../media/image241.emf"/><Relationship Id="rId10" Type="http://schemas.openxmlformats.org/officeDocument/2006/relationships/image" Target="../media/image236.emf"/><Relationship Id="rId4" Type="http://schemas.openxmlformats.org/officeDocument/2006/relationships/image" Target="../media/image230.emf"/><Relationship Id="rId9" Type="http://schemas.openxmlformats.org/officeDocument/2006/relationships/image" Target="../media/image235.emf"/><Relationship Id="rId14" Type="http://schemas.openxmlformats.org/officeDocument/2006/relationships/image" Target="../media/image24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5" Type="http://schemas.openxmlformats.org/officeDocument/2006/relationships/image" Target="../media/image18.wmf"/><Relationship Id="rId10" Type="http://schemas.openxmlformats.org/officeDocument/2006/relationships/image" Target="../media/image23.emf"/><Relationship Id="rId4" Type="http://schemas.openxmlformats.org/officeDocument/2006/relationships/image" Target="../media/image17.emf"/><Relationship Id="rId9" Type="http://schemas.openxmlformats.org/officeDocument/2006/relationships/image" Target="../media/image22.wmf"/><Relationship Id="rId14" Type="http://schemas.openxmlformats.org/officeDocument/2006/relationships/image" Target="../media/image2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emf"/><Relationship Id="rId1" Type="http://schemas.openxmlformats.org/officeDocument/2006/relationships/image" Target="../media/image29.emf"/><Relationship Id="rId6" Type="http://schemas.openxmlformats.org/officeDocument/2006/relationships/image" Target="../media/image34.emf"/><Relationship Id="rId11" Type="http://schemas.openxmlformats.org/officeDocument/2006/relationships/image" Target="../media/image39.emf"/><Relationship Id="rId5" Type="http://schemas.openxmlformats.org/officeDocument/2006/relationships/image" Target="../media/image33.emf"/><Relationship Id="rId10" Type="http://schemas.openxmlformats.org/officeDocument/2006/relationships/image" Target="../media/image38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image" Target="../media/image48.emf"/><Relationship Id="rId7" Type="http://schemas.openxmlformats.org/officeDocument/2006/relationships/image" Target="../media/image52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6" Type="http://schemas.openxmlformats.org/officeDocument/2006/relationships/image" Target="../media/image51.emf"/><Relationship Id="rId5" Type="http://schemas.openxmlformats.org/officeDocument/2006/relationships/image" Target="../media/image50.emf"/><Relationship Id="rId10" Type="http://schemas.openxmlformats.org/officeDocument/2006/relationships/image" Target="../media/image55.wmf"/><Relationship Id="rId4" Type="http://schemas.openxmlformats.org/officeDocument/2006/relationships/image" Target="../media/image49.emf"/><Relationship Id="rId9" Type="http://schemas.openxmlformats.org/officeDocument/2006/relationships/image" Target="../media/image5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3.wmf"/><Relationship Id="rId2" Type="http://schemas.openxmlformats.org/officeDocument/2006/relationships/image" Target="../media/image58.emf"/><Relationship Id="rId1" Type="http://schemas.openxmlformats.org/officeDocument/2006/relationships/image" Target="../media/image57.emf"/><Relationship Id="rId6" Type="http://schemas.openxmlformats.org/officeDocument/2006/relationships/image" Target="../media/image62.wmf"/><Relationship Id="rId5" Type="http://schemas.openxmlformats.org/officeDocument/2006/relationships/image" Target="../media/image61.emf"/><Relationship Id="rId4" Type="http://schemas.openxmlformats.org/officeDocument/2006/relationships/image" Target="../media/image6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60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5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1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8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8.emf"/><Relationship Id="rId26" Type="http://schemas.openxmlformats.org/officeDocument/2006/relationships/image" Target="../media/image82.e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34" Type="http://schemas.openxmlformats.org/officeDocument/2006/relationships/image" Target="../media/image86.wmf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3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29" Type="http://schemas.openxmlformats.org/officeDocument/2006/relationships/oleObject" Target="../embeddings/oleObject8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1.wmf"/><Relationship Id="rId32" Type="http://schemas.openxmlformats.org/officeDocument/2006/relationships/image" Target="../media/image85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3.emf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75.bin"/><Relationship Id="rId31" Type="http://schemas.openxmlformats.org/officeDocument/2006/relationships/oleObject" Target="../embeddings/oleObject81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6.emf"/><Relationship Id="rId22" Type="http://schemas.openxmlformats.org/officeDocument/2006/relationships/image" Target="../media/image80.emf"/><Relationship Id="rId27" Type="http://schemas.openxmlformats.org/officeDocument/2006/relationships/oleObject" Target="../embeddings/oleObject79.bin"/><Relationship Id="rId30" Type="http://schemas.openxmlformats.org/officeDocument/2006/relationships/image" Target="../media/image84.emf"/><Relationship Id="rId8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8.e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10" Type="http://schemas.openxmlformats.org/officeDocument/2006/relationships/image" Target="../media/image90.emf"/><Relationship Id="rId4" Type="http://schemas.openxmlformats.org/officeDocument/2006/relationships/image" Target="../media/image87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101.emf"/><Relationship Id="rId26" Type="http://schemas.openxmlformats.org/officeDocument/2006/relationships/image" Target="../media/image90.emf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99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97.bin"/><Relationship Id="rId25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5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89.emf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23" Type="http://schemas.openxmlformats.org/officeDocument/2006/relationships/oleObject" Target="../embeddings/oleObject100.bin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98.bin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9.emf"/><Relationship Id="rId22" Type="http://schemas.openxmlformats.org/officeDocument/2006/relationships/image" Target="../media/image10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1.emf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8.emf"/><Relationship Id="rId1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emf"/><Relationship Id="rId20" Type="http://schemas.openxmlformats.org/officeDocument/2006/relationships/image" Target="../media/image112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e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14.e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07.e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9.emf"/><Relationship Id="rId22" Type="http://schemas.openxmlformats.org/officeDocument/2006/relationships/image" Target="../media/image11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22.emf"/><Relationship Id="rId26" Type="http://schemas.openxmlformats.org/officeDocument/2006/relationships/image" Target="../media/image126.emf"/><Relationship Id="rId3" Type="http://schemas.openxmlformats.org/officeDocument/2006/relationships/oleObject" Target="../embeddings/oleObject113.bin"/><Relationship Id="rId21" Type="http://schemas.openxmlformats.org/officeDocument/2006/relationships/oleObject" Target="../embeddings/oleObject122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9.e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emf"/><Relationship Id="rId20" Type="http://schemas.openxmlformats.org/officeDocument/2006/relationships/image" Target="../media/image123.emf"/><Relationship Id="rId29" Type="http://schemas.openxmlformats.org/officeDocument/2006/relationships/oleObject" Target="../embeddings/oleObject12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5.emf"/><Relationship Id="rId32" Type="http://schemas.openxmlformats.org/officeDocument/2006/relationships/image" Target="../media/image129.emf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7.e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20.emf"/><Relationship Id="rId22" Type="http://schemas.openxmlformats.org/officeDocument/2006/relationships/image" Target="../media/image124.e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8.e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7.emf"/><Relationship Id="rId26" Type="http://schemas.openxmlformats.org/officeDocument/2006/relationships/image" Target="../media/image141.emf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34" Type="http://schemas.openxmlformats.org/officeDocument/2006/relationships/image" Target="../media/image145.emf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33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6.emf"/><Relationship Id="rId20" Type="http://schemas.openxmlformats.org/officeDocument/2006/relationships/image" Target="../media/image138.emf"/><Relationship Id="rId29" Type="http://schemas.openxmlformats.org/officeDocument/2006/relationships/oleObject" Target="../embeddings/oleObject14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140.emf"/><Relationship Id="rId32" Type="http://schemas.openxmlformats.org/officeDocument/2006/relationships/image" Target="../media/image144.e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28" Type="http://schemas.openxmlformats.org/officeDocument/2006/relationships/image" Target="../media/image142.emf"/><Relationship Id="rId36" Type="http://schemas.openxmlformats.org/officeDocument/2006/relationships/image" Target="../media/image146.emf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36.bin"/><Relationship Id="rId31" Type="http://schemas.openxmlformats.org/officeDocument/2006/relationships/oleObject" Target="../embeddings/oleObject142.bin"/><Relationship Id="rId4" Type="http://schemas.openxmlformats.org/officeDocument/2006/relationships/image" Target="../media/image130.e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35.emf"/><Relationship Id="rId22" Type="http://schemas.openxmlformats.org/officeDocument/2006/relationships/image" Target="../media/image139.emf"/><Relationship Id="rId27" Type="http://schemas.openxmlformats.org/officeDocument/2006/relationships/oleObject" Target="../embeddings/oleObject140.bin"/><Relationship Id="rId30" Type="http://schemas.openxmlformats.org/officeDocument/2006/relationships/image" Target="../media/image143.emf"/><Relationship Id="rId35" Type="http://schemas.openxmlformats.org/officeDocument/2006/relationships/oleObject" Target="../embeddings/oleObject144.bin"/><Relationship Id="rId8" Type="http://schemas.openxmlformats.org/officeDocument/2006/relationships/image" Target="../media/image132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emf"/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4.emf"/><Relationship Id="rId26" Type="http://schemas.openxmlformats.org/officeDocument/2006/relationships/image" Target="../media/image158.emf"/><Relationship Id="rId3" Type="http://schemas.openxmlformats.org/officeDocument/2006/relationships/oleObject" Target="../embeddings/oleObject145.bin"/><Relationship Id="rId21" Type="http://schemas.openxmlformats.org/officeDocument/2006/relationships/oleObject" Target="../embeddings/oleObject154.bin"/><Relationship Id="rId7" Type="http://schemas.openxmlformats.org/officeDocument/2006/relationships/oleObject" Target="../embeddings/oleObject147.bin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29" Type="http://schemas.openxmlformats.org/officeDocument/2006/relationships/oleObject" Target="../embeddings/oleObject158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8.e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7.emf"/><Relationship Id="rId32" Type="http://schemas.openxmlformats.org/officeDocument/2006/relationships/image" Target="../media/image161.emf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59.emf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6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emf"/><Relationship Id="rId13" Type="http://schemas.openxmlformats.org/officeDocument/2006/relationships/oleObject" Target="../embeddings/oleObject165.bin"/><Relationship Id="rId18" Type="http://schemas.openxmlformats.org/officeDocument/2006/relationships/image" Target="../media/image169.wmf"/><Relationship Id="rId3" Type="http://schemas.openxmlformats.org/officeDocument/2006/relationships/oleObject" Target="../embeddings/oleObject160.bin"/><Relationship Id="rId7" Type="http://schemas.openxmlformats.org/officeDocument/2006/relationships/oleObject" Target="../embeddings/oleObject162.bin"/><Relationship Id="rId12" Type="http://schemas.openxmlformats.org/officeDocument/2006/relationships/image" Target="../media/image166.emf"/><Relationship Id="rId17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8.emf"/><Relationship Id="rId20" Type="http://schemas.openxmlformats.org/officeDocument/2006/relationships/image" Target="../media/image17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3.emf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61.bin"/><Relationship Id="rId15" Type="http://schemas.openxmlformats.org/officeDocument/2006/relationships/oleObject" Target="../embeddings/oleObject166.bin"/><Relationship Id="rId10" Type="http://schemas.openxmlformats.org/officeDocument/2006/relationships/image" Target="../media/image165.emf"/><Relationship Id="rId19" Type="http://schemas.openxmlformats.org/officeDocument/2006/relationships/oleObject" Target="../embeddings/oleObject168.bin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63.bin"/><Relationship Id="rId14" Type="http://schemas.openxmlformats.org/officeDocument/2006/relationships/image" Target="../media/image16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78.emf"/><Relationship Id="rId26" Type="http://schemas.openxmlformats.org/officeDocument/2006/relationships/image" Target="../media/image182.emf"/><Relationship Id="rId3" Type="http://schemas.openxmlformats.org/officeDocument/2006/relationships/oleObject" Target="../embeddings/oleObject169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emf"/><Relationship Id="rId20" Type="http://schemas.openxmlformats.org/officeDocument/2006/relationships/image" Target="../media/image179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1.emf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83.emf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76.emf"/><Relationship Id="rId22" Type="http://schemas.openxmlformats.org/officeDocument/2006/relationships/image" Target="../media/image180.emf"/><Relationship Id="rId27" Type="http://schemas.openxmlformats.org/officeDocument/2006/relationships/oleObject" Target="../embeddings/oleObject181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7.bin"/><Relationship Id="rId18" Type="http://schemas.openxmlformats.org/officeDocument/2006/relationships/image" Target="../media/image191.emf"/><Relationship Id="rId26" Type="http://schemas.openxmlformats.org/officeDocument/2006/relationships/image" Target="../media/image195.emf"/><Relationship Id="rId39" Type="http://schemas.openxmlformats.org/officeDocument/2006/relationships/oleObject" Target="../embeddings/oleObject200.bin"/><Relationship Id="rId21" Type="http://schemas.openxmlformats.org/officeDocument/2006/relationships/oleObject" Target="../embeddings/oleObject191.bin"/><Relationship Id="rId34" Type="http://schemas.openxmlformats.org/officeDocument/2006/relationships/image" Target="../media/image199.emf"/><Relationship Id="rId42" Type="http://schemas.openxmlformats.org/officeDocument/2006/relationships/image" Target="../media/image203.emf"/><Relationship Id="rId47" Type="http://schemas.openxmlformats.org/officeDocument/2006/relationships/oleObject" Target="../embeddings/oleObject204.bin"/><Relationship Id="rId50" Type="http://schemas.openxmlformats.org/officeDocument/2006/relationships/image" Target="../media/image207.emf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0.emf"/><Relationship Id="rId29" Type="http://schemas.openxmlformats.org/officeDocument/2006/relationships/oleObject" Target="../embeddings/oleObject195.bin"/><Relationship Id="rId11" Type="http://schemas.openxmlformats.org/officeDocument/2006/relationships/oleObject" Target="../embeddings/oleObject186.bin"/><Relationship Id="rId24" Type="http://schemas.openxmlformats.org/officeDocument/2006/relationships/image" Target="../media/image194.emf"/><Relationship Id="rId32" Type="http://schemas.openxmlformats.org/officeDocument/2006/relationships/image" Target="../media/image198.emf"/><Relationship Id="rId37" Type="http://schemas.openxmlformats.org/officeDocument/2006/relationships/oleObject" Target="../embeddings/oleObject199.bin"/><Relationship Id="rId40" Type="http://schemas.openxmlformats.org/officeDocument/2006/relationships/image" Target="../media/image202.emf"/><Relationship Id="rId45" Type="http://schemas.openxmlformats.org/officeDocument/2006/relationships/oleObject" Target="../embeddings/oleObject203.bin"/><Relationship Id="rId53" Type="http://schemas.openxmlformats.org/officeDocument/2006/relationships/image" Target="../media/image209.png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7.emf"/><Relationship Id="rId19" Type="http://schemas.openxmlformats.org/officeDocument/2006/relationships/oleObject" Target="../embeddings/oleObject190.bin"/><Relationship Id="rId31" Type="http://schemas.openxmlformats.org/officeDocument/2006/relationships/oleObject" Target="../embeddings/oleObject196.bin"/><Relationship Id="rId44" Type="http://schemas.openxmlformats.org/officeDocument/2006/relationships/image" Target="../media/image204.emf"/><Relationship Id="rId52" Type="http://schemas.openxmlformats.org/officeDocument/2006/relationships/image" Target="../media/image208.emf"/><Relationship Id="rId4" Type="http://schemas.openxmlformats.org/officeDocument/2006/relationships/image" Target="../media/image184.emf"/><Relationship Id="rId9" Type="http://schemas.openxmlformats.org/officeDocument/2006/relationships/oleObject" Target="../embeddings/oleObject185.bin"/><Relationship Id="rId14" Type="http://schemas.openxmlformats.org/officeDocument/2006/relationships/image" Target="../media/image189.emf"/><Relationship Id="rId22" Type="http://schemas.openxmlformats.org/officeDocument/2006/relationships/image" Target="../media/image193.emf"/><Relationship Id="rId27" Type="http://schemas.openxmlformats.org/officeDocument/2006/relationships/oleObject" Target="../embeddings/oleObject194.bin"/><Relationship Id="rId30" Type="http://schemas.openxmlformats.org/officeDocument/2006/relationships/image" Target="../media/image197.emf"/><Relationship Id="rId35" Type="http://schemas.openxmlformats.org/officeDocument/2006/relationships/oleObject" Target="../embeddings/oleObject198.bin"/><Relationship Id="rId43" Type="http://schemas.openxmlformats.org/officeDocument/2006/relationships/oleObject" Target="../embeddings/oleObject202.bin"/><Relationship Id="rId48" Type="http://schemas.openxmlformats.org/officeDocument/2006/relationships/image" Target="../media/image206.emf"/><Relationship Id="rId8" Type="http://schemas.openxmlformats.org/officeDocument/2006/relationships/image" Target="../media/image186.emf"/><Relationship Id="rId51" Type="http://schemas.openxmlformats.org/officeDocument/2006/relationships/oleObject" Target="../embeddings/oleObject206.bin"/><Relationship Id="rId3" Type="http://schemas.openxmlformats.org/officeDocument/2006/relationships/oleObject" Target="../embeddings/oleObject182.bin"/><Relationship Id="rId12" Type="http://schemas.openxmlformats.org/officeDocument/2006/relationships/image" Target="../media/image188.emf"/><Relationship Id="rId17" Type="http://schemas.openxmlformats.org/officeDocument/2006/relationships/oleObject" Target="../embeddings/oleObject189.bin"/><Relationship Id="rId25" Type="http://schemas.openxmlformats.org/officeDocument/2006/relationships/oleObject" Target="../embeddings/oleObject193.bin"/><Relationship Id="rId33" Type="http://schemas.openxmlformats.org/officeDocument/2006/relationships/oleObject" Target="../embeddings/oleObject197.bin"/><Relationship Id="rId38" Type="http://schemas.openxmlformats.org/officeDocument/2006/relationships/image" Target="../media/image201.emf"/><Relationship Id="rId46" Type="http://schemas.openxmlformats.org/officeDocument/2006/relationships/image" Target="../media/image205.emf"/><Relationship Id="rId20" Type="http://schemas.openxmlformats.org/officeDocument/2006/relationships/image" Target="../media/image192.emf"/><Relationship Id="rId41" Type="http://schemas.openxmlformats.org/officeDocument/2006/relationships/oleObject" Target="../embeddings/oleObject201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85.emf"/><Relationship Id="rId15" Type="http://schemas.openxmlformats.org/officeDocument/2006/relationships/oleObject" Target="../embeddings/oleObject188.bin"/><Relationship Id="rId23" Type="http://schemas.openxmlformats.org/officeDocument/2006/relationships/oleObject" Target="../embeddings/oleObject192.bin"/><Relationship Id="rId28" Type="http://schemas.openxmlformats.org/officeDocument/2006/relationships/image" Target="../media/image196.emf"/><Relationship Id="rId36" Type="http://schemas.openxmlformats.org/officeDocument/2006/relationships/image" Target="../media/image200.emf"/><Relationship Id="rId49" Type="http://schemas.openxmlformats.org/officeDocument/2006/relationships/oleObject" Target="../embeddings/oleObject205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2.bin"/><Relationship Id="rId18" Type="http://schemas.openxmlformats.org/officeDocument/2006/relationships/image" Target="../media/image217.emf"/><Relationship Id="rId26" Type="http://schemas.openxmlformats.org/officeDocument/2006/relationships/image" Target="../media/image221.emf"/><Relationship Id="rId3" Type="http://schemas.openxmlformats.org/officeDocument/2006/relationships/oleObject" Target="../embeddings/oleObject207.bin"/><Relationship Id="rId21" Type="http://schemas.openxmlformats.org/officeDocument/2006/relationships/oleObject" Target="../embeddings/oleObject216.bin"/><Relationship Id="rId34" Type="http://schemas.openxmlformats.org/officeDocument/2006/relationships/image" Target="../media/image225.emf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4.bin"/><Relationship Id="rId25" Type="http://schemas.openxmlformats.org/officeDocument/2006/relationships/oleObject" Target="../embeddings/oleObject218.bin"/><Relationship Id="rId33" Type="http://schemas.openxmlformats.org/officeDocument/2006/relationships/oleObject" Target="../embeddings/oleObject2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6.emf"/><Relationship Id="rId20" Type="http://schemas.openxmlformats.org/officeDocument/2006/relationships/image" Target="../media/image218.emf"/><Relationship Id="rId29" Type="http://schemas.openxmlformats.org/officeDocument/2006/relationships/oleObject" Target="../embeddings/oleObject220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1.bin"/><Relationship Id="rId24" Type="http://schemas.openxmlformats.org/officeDocument/2006/relationships/image" Target="../media/image220.emf"/><Relationship Id="rId32" Type="http://schemas.openxmlformats.org/officeDocument/2006/relationships/image" Target="../media/image224.emf"/><Relationship Id="rId5" Type="http://schemas.openxmlformats.org/officeDocument/2006/relationships/oleObject" Target="../embeddings/oleObject208.bin"/><Relationship Id="rId15" Type="http://schemas.openxmlformats.org/officeDocument/2006/relationships/oleObject" Target="../embeddings/oleObject213.bin"/><Relationship Id="rId23" Type="http://schemas.openxmlformats.org/officeDocument/2006/relationships/oleObject" Target="../embeddings/oleObject217.bin"/><Relationship Id="rId28" Type="http://schemas.openxmlformats.org/officeDocument/2006/relationships/image" Target="../media/image222.emf"/><Relationship Id="rId36" Type="http://schemas.openxmlformats.org/officeDocument/2006/relationships/image" Target="../media/image226.emf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5.bin"/><Relationship Id="rId31" Type="http://schemas.openxmlformats.org/officeDocument/2006/relationships/oleObject" Target="../embeddings/oleObject221.bin"/><Relationship Id="rId4" Type="http://schemas.openxmlformats.org/officeDocument/2006/relationships/image" Target="../media/image210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15.emf"/><Relationship Id="rId22" Type="http://schemas.openxmlformats.org/officeDocument/2006/relationships/image" Target="../media/image219.emf"/><Relationship Id="rId27" Type="http://schemas.openxmlformats.org/officeDocument/2006/relationships/oleObject" Target="../embeddings/oleObject219.bin"/><Relationship Id="rId30" Type="http://schemas.openxmlformats.org/officeDocument/2006/relationships/image" Target="../media/image223.emf"/><Relationship Id="rId35" Type="http://schemas.openxmlformats.org/officeDocument/2006/relationships/oleObject" Target="../embeddings/oleObject223.bin"/><Relationship Id="rId8" Type="http://schemas.openxmlformats.org/officeDocument/2006/relationships/image" Target="../media/image212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34.emf"/><Relationship Id="rId26" Type="http://schemas.openxmlformats.org/officeDocument/2006/relationships/image" Target="../media/image238.emf"/><Relationship Id="rId3" Type="http://schemas.openxmlformats.org/officeDocument/2006/relationships/oleObject" Target="../embeddings/oleObject224.bin"/><Relationship Id="rId21" Type="http://schemas.openxmlformats.org/officeDocument/2006/relationships/oleObject" Target="../embeddings/oleObject233.bin"/><Relationship Id="rId34" Type="http://schemas.openxmlformats.org/officeDocument/2006/relationships/image" Target="../media/image242.emf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31.emf"/><Relationship Id="rId17" Type="http://schemas.openxmlformats.org/officeDocument/2006/relationships/oleObject" Target="../embeddings/oleObject231.bin"/><Relationship Id="rId25" Type="http://schemas.openxmlformats.org/officeDocument/2006/relationships/oleObject" Target="../embeddings/oleObject235.bin"/><Relationship Id="rId33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29" Type="http://schemas.openxmlformats.org/officeDocument/2006/relationships/oleObject" Target="../embeddings/oleObject23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28.emf"/><Relationship Id="rId11" Type="http://schemas.openxmlformats.org/officeDocument/2006/relationships/oleObject" Target="../embeddings/oleObject228.bin"/><Relationship Id="rId24" Type="http://schemas.openxmlformats.org/officeDocument/2006/relationships/image" Target="../media/image237.emf"/><Relationship Id="rId32" Type="http://schemas.openxmlformats.org/officeDocument/2006/relationships/image" Target="../media/image241.emf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23" Type="http://schemas.openxmlformats.org/officeDocument/2006/relationships/oleObject" Target="../embeddings/oleObject234.bin"/><Relationship Id="rId28" Type="http://schemas.openxmlformats.org/officeDocument/2006/relationships/image" Target="../media/image239.emf"/><Relationship Id="rId10" Type="http://schemas.openxmlformats.org/officeDocument/2006/relationships/image" Target="../media/image230.emf"/><Relationship Id="rId19" Type="http://schemas.openxmlformats.org/officeDocument/2006/relationships/oleObject" Target="../embeddings/oleObject232.bin"/><Relationship Id="rId31" Type="http://schemas.openxmlformats.org/officeDocument/2006/relationships/oleObject" Target="../embeddings/oleObject238.bin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32.emf"/><Relationship Id="rId22" Type="http://schemas.openxmlformats.org/officeDocument/2006/relationships/image" Target="../media/image236.emf"/><Relationship Id="rId27" Type="http://schemas.openxmlformats.org/officeDocument/2006/relationships/oleObject" Target="../embeddings/oleObject236.bin"/><Relationship Id="rId30" Type="http://schemas.openxmlformats.org/officeDocument/2006/relationships/image" Target="../media/image240.emf"/><Relationship Id="rId8" Type="http://schemas.openxmlformats.org/officeDocument/2006/relationships/image" Target="../media/image22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1.emf"/><Relationship Id="rId26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e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6.wmf"/><Relationship Id="rId10" Type="http://schemas.openxmlformats.org/officeDocument/2006/relationships/image" Target="../media/image17.emf"/><Relationship Id="rId19" Type="http://schemas.openxmlformats.org/officeDocument/2006/relationships/oleObject" Target="../embeddings/oleObject18.bin"/><Relationship Id="rId31" Type="http://schemas.openxmlformats.org/officeDocument/2006/relationships/image" Target="../media/image28.png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9.emf"/><Relationship Id="rId22" Type="http://schemas.openxmlformats.org/officeDocument/2006/relationships/image" Target="../media/image23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6.e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9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4.emf"/><Relationship Id="rId22" Type="http://schemas.openxmlformats.org/officeDocument/2006/relationships/image" Target="../media/image3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3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3.emf"/><Relationship Id="rId3" Type="http://schemas.openxmlformats.org/officeDocument/2006/relationships/oleObject" Target="../embeddings/oleObject41.bin"/><Relationship Id="rId21" Type="http://schemas.openxmlformats.org/officeDocument/2006/relationships/oleObject" Target="../embeddings/oleObject50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emf"/><Relationship Id="rId17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emf"/><Relationship Id="rId20" Type="http://schemas.openxmlformats.org/officeDocument/2006/relationships/image" Target="../media/image54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9.e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emf"/><Relationship Id="rId22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3" descr="IMG_79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184150"/>
            <a:ext cx="8593138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606425" y="2564904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FF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FF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115616" y="452973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Jiang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04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28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8"/>
          <p:cNvSpPr txBox="1">
            <a:spLocks noChangeArrowheads="1"/>
          </p:cNvSpPr>
          <p:nvPr/>
        </p:nvSpPr>
        <p:spPr bwMode="auto">
          <a:xfrm>
            <a:off x="233114" y="1340718"/>
            <a:ext cx="1295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srgbClr val="00FFFF"/>
                </a:solidFill>
                <a:ea typeface="楷体_GB2312" pitchFamily="49" charset="-122"/>
              </a:rPr>
              <a:t>思考</a:t>
            </a:r>
            <a:r>
              <a:rPr lang="zh-CN" altLang="en-US" sz="2200" b="1" dirty="0">
                <a:solidFill>
                  <a:schemeClr val="hlink"/>
                </a:solidFill>
                <a:ea typeface="楷体_GB2312" pitchFamily="49" charset="-122"/>
              </a:rPr>
              <a:t>：</a:t>
            </a:r>
            <a:endParaRPr lang="zh-CN" altLang="en-US" sz="2200" b="1" i="1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5929064" y="426318"/>
            <a:ext cx="2819400" cy="2819400"/>
            <a:chOff x="3936" y="2400"/>
            <a:chExt cx="1776" cy="1776"/>
          </a:xfrm>
        </p:grpSpPr>
        <p:sp>
          <p:nvSpPr>
            <p:cNvPr id="4" name="Line 40"/>
            <p:cNvSpPr>
              <a:spLocks noChangeShapeType="1"/>
            </p:cNvSpPr>
            <p:nvPr/>
          </p:nvSpPr>
          <p:spPr bwMode="auto">
            <a:xfrm>
              <a:off x="4848" y="2400"/>
              <a:ext cx="0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1"/>
            <p:cNvSpPr>
              <a:spLocks noChangeShapeType="1"/>
            </p:cNvSpPr>
            <p:nvPr/>
          </p:nvSpPr>
          <p:spPr bwMode="auto">
            <a:xfrm>
              <a:off x="4704" y="2400"/>
              <a:ext cx="288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42"/>
            <p:cNvSpPr>
              <a:spLocks noChangeShapeType="1"/>
            </p:cNvSpPr>
            <p:nvPr/>
          </p:nvSpPr>
          <p:spPr bwMode="auto">
            <a:xfrm flipH="1">
              <a:off x="4704" y="2400"/>
              <a:ext cx="288" cy="1776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43"/>
            <p:cNvSpPr>
              <a:spLocks noChangeShapeType="1"/>
            </p:cNvSpPr>
            <p:nvPr/>
          </p:nvSpPr>
          <p:spPr bwMode="auto">
            <a:xfrm>
              <a:off x="4464" y="2496"/>
              <a:ext cx="720" cy="158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44"/>
            <p:cNvSpPr>
              <a:spLocks noChangeShapeType="1"/>
            </p:cNvSpPr>
            <p:nvPr/>
          </p:nvSpPr>
          <p:spPr bwMode="auto">
            <a:xfrm flipH="1">
              <a:off x="4128" y="2784"/>
              <a:ext cx="1440" cy="110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5"/>
            <p:cNvSpPr>
              <a:spLocks noChangeShapeType="1"/>
            </p:cNvSpPr>
            <p:nvPr/>
          </p:nvSpPr>
          <p:spPr bwMode="auto">
            <a:xfrm>
              <a:off x="4128" y="2688"/>
              <a:ext cx="1392" cy="120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46"/>
            <p:cNvSpPr>
              <a:spLocks noChangeShapeType="1"/>
            </p:cNvSpPr>
            <p:nvPr/>
          </p:nvSpPr>
          <p:spPr bwMode="auto">
            <a:xfrm flipH="1">
              <a:off x="3936" y="3312"/>
              <a:ext cx="1776" cy="0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47"/>
            <p:cNvSpPr>
              <a:spLocks noChangeShapeType="1"/>
            </p:cNvSpPr>
            <p:nvPr/>
          </p:nvSpPr>
          <p:spPr bwMode="auto">
            <a:xfrm flipH="1">
              <a:off x="4464" y="2496"/>
              <a:ext cx="768" cy="1584"/>
            </a:xfrm>
            <a:prstGeom prst="line">
              <a:avLst/>
            </a:prstGeom>
            <a:noFill/>
            <a:ln w="222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Text Box 48"/>
          <p:cNvSpPr txBox="1">
            <a:spLocks noChangeArrowheads="1"/>
          </p:cNvSpPr>
          <p:nvPr/>
        </p:nvSpPr>
        <p:spPr bwMode="auto">
          <a:xfrm>
            <a:off x="1147514" y="1340718"/>
            <a:ext cx="39624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bg1"/>
                </a:solidFill>
                <a:ea typeface="楷体_GB2312" pitchFamily="49" charset="-122"/>
              </a:rPr>
              <a:t>有一电场线，如图示。</a:t>
            </a:r>
          </a:p>
        </p:txBody>
      </p:sp>
      <p:sp>
        <p:nvSpPr>
          <p:cNvPr id="13" name="Text Box 49"/>
          <p:cNvSpPr txBox="1">
            <a:spLocks noChangeArrowheads="1"/>
          </p:cNvSpPr>
          <p:nvPr/>
        </p:nvSpPr>
        <p:spPr bwMode="auto">
          <a:xfrm>
            <a:off x="3944689" y="1340718"/>
            <a:ext cx="2971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>
                <a:solidFill>
                  <a:schemeClr val="bg1"/>
                </a:solidFill>
                <a:ea typeface="楷体_GB2312" pitchFamily="49" charset="-122"/>
              </a:rPr>
              <a:t>是静电场吗？</a:t>
            </a:r>
          </a:p>
        </p:txBody>
      </p:sp>
      <p:graphicFrame>
        <p:nvGraphicFramePr>
          <p:cNvPr id="14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776341"/>
              </p:ext>
            </p:extLst>
          </p:nvPr>
        </p:nvGraphicFramePr>
        <p:xfrm>
          <a:off x="8213477" y="332656"/>
          <a:ext cx="3889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6" name="公式" r:id="rId3" imgW="152280" imgH="203040" progId="Equation.3">
                  <p:embed/>
                </p:oleObj>
              </mc:Choice>
              <mc:Fallback>
                <p:oleObj name="公式" r:id="rId3" imgW="152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477" y="332656"/>
                        <a:ext cx="3889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322705" y="3453536"/>
            <a:ext cx="82808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(2)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环路定理表明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静电场是无旋场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要求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电场线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不能闭合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16" name="Text Box 54"/>
          <p:cNvSpPr txBox="1">
            <a:spLocks noChangeArrowheads="1"/>
          </p:cNvSpPr>
          <p:nvPr/>
        </p:nvSpPr>
        <p:spPr bwMode="auto">
          <a:xfrm>
            <a:off x="305129" y="4030580"/>
            <a:ext cx="8783687" cy="113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(3)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静电场是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有源场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（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由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静电场的高斯定理可证）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、无旋场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（由静电场的环路定理可证）。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静电力是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保守力，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静电场是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保守场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。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7" name="Text Box 55"/>
          <p:cNvSpPr txBox="1">
            <a:spLocks noChangeArrowheads="1"/>
          </p:cNvSpPr>
          <p:nvPr/>
        </p:nvSpPr>
        <p:spPr bwMode="auto">
          <a:xfrm>
            <a:off x="1465306" y="5402179"/>
            <a:ext cx="119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力学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8" name="Text Box 56"/>
          <p:cNvSpPr txBox="1">
            <a:spLocks noChangeArrowheads="1"/>
          </p:cNvSpPr>
          <p:nvPr/>
        </p:nvSpPr>
        <p:spPr bwMode="auto">
          <a:xfrm>
            <a:off x="3294106" y="5402179"/>
            <a:ext cx="157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保守力场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9" name="Text Box 57"/>
          <p:cNvSpPr txBox="1">
            <a:spLocks noChangeArrowheads="1"/>
          </p:cNvSpPr>
          <p:nvPr/>
        </p:nvSpPr>
        <p:spPr bwMode="auto">
          <a:xfrm>
            <a:off x="5427706" y="5402179"/>
            <a:ext cx="218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引入势能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0" name="Text Box 58"/>
          <p:cNvSpPr txBox="1">
            <a:spLocks noChangeArrowheads="1"/>
          </p:cNvSpPr>
          <p:nvPr/>
        </p:nvSpPr>
        <p:spPr bwMode="auto">
          <a:xfrm>
            <a:off x="1460544" y="5905417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静电力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1" name="Text Box 59"/>
          <p:cNvSpPr txBox="1">
            <a:spLocks noChangeArrowheads="1"/>
          </p:cNvSpPr>
          <p:nvPr/>
        </p:nvSpPr>
        <p:spPr bwMode="auto">
          <a:xfrm>
            <a:off x="3276164" y="5880587"/>
            <a:ext cx="15217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保守力场</a:t>
            </a:r>
            <a:endParaRPr lang="zh-CN" altLang="en-US" b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2" name="Text Box 60"/>
          <p:cNvSpPr txBox="1">
            <a:spLocks noChangeArrowheads="1"/>
          </p:cNvSpPr>
          <p:nvPr/>
        </p:nvSpPr>
        <p:spPr bwMode="auto">
          <a:xfrm>
            <a:off x="5375319" y="5905417"/>
            <a:ext cx="264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引入静电势能</a:t>
            </a:r>
            <a:endParaRPr lang="zh-CN" altLang="en-US" b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3" name="AutoShape 61"/>
          <p:cNvSpPr>
            <a:spLocks noChangeArrowheads="1"/>
          </p:cNvSpPr>
          <p:nvPr/>
        </p:nvSpPr>
        <p:spPr bwMode="auto">
          <a:xfrm>
            <a:off x="2379706" y="5572042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AutoShape 62"/>
          <p:cNvSpPr>
            <a:spLocks noChangeArrowheads="1"/>
          </p:cNvSpPr>
          <p:nvPr/>
        </p:nvSpPr>
        <p:spPr bwMode="auto">
          <a:xfrm>
            <a:off x="4741906" y="5572042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5" name="AutoShape 63"/>
          <p:cNvSpPr>
            <a:spLocks noChangeArrowheads="1"/>
          </p:cNvSpPr>
          <p:nvPr/>
        </p:nvSpPr>
        <p:spPr bwMode="auto">
          <a:xfrm>
            <a:off x="2603544" y="6075279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6" name="AutoShape 64"/>
          <p:cNvSpPr>
            <a:spLocks noChangeArrowheads="1"/>
          </p:cNvSpPr>
          <p:nvPr/>
        </p:nvSpPr>
        <p:spPr bwMode="auto">
          <a:xfrm>
            <a:off x="4734539" y="6075279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78331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12" grpId="0" build="p" autoUpdateAnimBg="0"/>
      <p:bldP spid="13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Text Box 2"/>
          <p:cNvSpPr txBox="1">
            <a:spLocks noChangeArrowheads="1"/>
          </p:cNvSpPr>
          <p:nvPr/>
        </p:nvSpPr>
        <p:spPr bwMode="auto">
          <a:xfrm>
            <a:off x="226319" y="396504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99"/>
                </a:solidFill>
                <a:latin typeface="+mn-lt"/>
                <a:ea typeface="+mn-ea"/>
              </a:rPr>
              <a:t>三、电势能</a:t>
            </a:r>
          </a:p>
        </p:txBody>
      </p:sp>
      <p:graphicFrame>
        <p:nvGraphicFramePr>
          <p:cNvPr id="465924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5260732"/>
              </p:ext>
            </p:extLst>
          </p:nvPr>
        </p:nvGraphicFramePr>
        <p:xfrm>
          <a:off x="7155805" y="3530402"/>
          <a:ext cx="2301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6" name="Equation" r:id="rId3" imgW="161883" imgH="161959" progId="Equation.3">
                  <p:embed/>
                </p:oleObj>
              </mc:Choice>
              <mc:Fallback>
                <p:oleObj name="Equation" r:id="rId3" imgW="161883" imgH="161959" progId="Equation.3">
                  <p:embed/>
                  <p:pic>
                    <p:nvPicPr>
                      <p:cNvPr id="46592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5805" y="3530402"/>
                        <a:ext cx="2301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592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5415939"/>
              </p:ext>
            </p:extLst>
          </p:nvPr>
        </p:nvGraphicFramePr>
        <p:xfrm>
          <a:off x="8000355" y="1396802"/>
          <a:ext cx="201613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7" name="Equation" r:id="rId5" imgW="133435" imgH="247684" progId="Equation.3">
                  <p:embed/>
                </p:oleObj>
              </mc:Choice>
              <mc:Fallback>
                <p:oleObj name="Equation" r:id="rId5" imgW="133435" imgH="247684" progId="Equation.3">
                  <p:embed/>
                  <p:pic>
                    <p:nvPicPr>
                      <p:cNvPr id="465925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355" y="1396802"/>
                        <a:ext cx="201613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26" name="Freeform 6"/>
          <p:cNvSpPr>
            <a:spLocks/>
          </p:cNvSpPr>
          <p:nvPr/>
        </p:nvSpPr>
        <p:spPr bwMode="auto">
          <a:xfrm>
            <a:off x="6933555" y="1852414"/>
            <a:ext cx="1143000" cy="1676400"/>
          </a:xfrm>
          <a:custGeom>
            <a:avLst/>
            <a:gdLst>
              <a:gd name="T0" fmla="*/ 0 w 720"/>
              <a:gd name="T1" fmla="*/ 2147483646 h 1056"/>
              <a:gd name="T2" fmla="*/ 2147483646 w 720"/>
              <a:gd name="T3" fmla="*/ 2147483646 h 1056"/>
              <a:gd name="T4" fmla="*/ 2147483646 w 720"/>
              <a:gd name="T5" fmla="*/ 2147483646 h 1056"/>
              <a:gd name="T6" fmla="*/ 2147483646 w 720"/>
              <a:gd name="T7" fmla="*/ 0 h 10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20" h="1056">
                <a:moveTo>
                  <a:pt x="0" y="1056"/>
                </a:moveTo>
                <a:cubicBezTo>
                  <a:pt x="168" y="1020"/>
                  <a:pt x="336" y="984"/>
                  <a:pt x="432" y="864"/>
                </a:cubicBezTo>
                <a:cubicBezTo>
                  <a:pt x="528" y="744"/>
                  <a:pt x="528" y="480"/>
                  <a:pt x="576" y="336"/>
                </a:cubicBezTo>
                <a:cubicBezTo>
                  <a:pt x="624" y="192"/>
                  <a:pt x="672" y="96"/>
                  <a:pt x="720" y="0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27" name="Oval 7"/>
          <p:cNvSpPr>
            <a:spLocks noChangeArrowheads="1"/>
          </p:cNvSpPr>
          <p:nvPr/>
        </p:nvSpPr>
        <p:spPr bwMode="auto">
          <a:xfrm>
            <a:off x="8038455" y="1814314"/>
            <a:ext cx="76200" cy="762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latin typeface="+mn-lt"/>
              <a:ea typeface="+mn-ea"/>
            </a:endParaRPr>
          </a:p>
        </p:txBody>
      </p:sp>
      <p:sp>
        <p:nvSpPr>
          <p:cNvPr id="465928" name="Oval 8"/>
          <p:cNvSpPr>
            <a:spLocks noChangeArrowheads="1"/>
          </p:cNvSpPr>
          <p:nvPr/>
        </p:nvSpPr>
        <p:spPr bwMode="auto">
          <a:xfrm>
            <a:off x="7019280" y="3470077"/>
            <a:ext cx="76200" cy="76200"/>
          </a:xfrm>
          <a:prstGeom prst="ellipse">
            <a:avLst/>
          </a:prstGeom>
          <a:solidFill>
            <a:srgbClr val="66FFFF"/>
          </a:solidFill>
          <a:ln w="9525">
            <a:solidFill>
              <a:srgbClr val="FF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b="0">
              <a:solidFill>
                <a:srgbClr val="FFFF99"/>
              </a:solidFill>
              <a:latin typeface="+mn-lt"/>
              <a:ea typeface="+mn-ea"/>
            </a:endParaRPr>
          </a:p>
        </p:txBody>
      </p:sp>
      <p:grpSp>
        <p:nvGrpSpPr>
          <p:cNvPr id="465932" name="Group 12"/>
          <p:cNvGrpSpPr>
            <a:grpSpLocks/>
          </p:cNvGrpSpPr>
          <p:nvPr/>
        </p:nvGrpSpPr>
        <p:grpSpPr bwMode="auto">
          <a:xfrm>
            <a:off x="6587480" y="3060502"/>
            <a:ext cx="549275" cy="512762"/>
            <a:chOff x="3651" y="2160"/>
            <a:chExt cx="346" cy="323"/>
          </a:xfrm>
        </p:grpSpPr>
        <p:sp>
          <p:nvSpPr>
            <p:cNvPr id="14397" name="Text Box 13"/>
            <p:cNvSpPr txBox="1">
              <a:spLocks noChangeArrowheads="1"/>
            </p:cNvSpPr>
            <p:nvPr/>
          </p:nvSpPr>
          <p:spPr bwMode="auto">
            <a:xfrm>
              <a:off x="3651" y="21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3300"/>
                  </a:solidFill>
                  <a:latin typeface="+mn-lt"/>
                  <a:ea typeface="+mn-ea"/>
                </a:rPr>
                <a:t>q</a:t>
              </a:r>
              <a:r>
                <a:rPr lang="en-US" altLang="zh-CN" b="0" baseline="-25000">
                  <a:solidFill>
                    <a:srgbClr val="FF33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4398" name="Oval 14"/>
            <p:cNvSpPr>
              <a:spLocks noChangeArrowheads="1"/>
            </p:cNvSpPr>
            <p:nvPr/>
          </p:nvSpPr>
          <p:spPr bwMode="auto">
            <a:xfrm>
              <a:off x="3901" y="2387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65935" name="Group 15"/>
          <p:cNvGrpSpPr>
            <a:grpSpLocks/>
          </p:cNvGrpSpPr>
          <p:nvPr/>
        </p:nvGrpSpPr>
        <p:grpSpPr bwMode="auto">
          <a:xfrm>
            <a:off x="7622530" y="1404739"/>
            <a:ext cx="549275" cy="512763"/>
            <a:chOff x="3651" y="2160"/>
            <a:chExt cx="346" cy="323"/>
          </a:xfrm>
        </p:grpSpPr>
        <p:sp>
          <p:nvSpPr>
            <p:cNvPr id="14395" name="Text Box 16"/>
            <p:cNvSpPr txBox="1">
              <a:spLocks noChangeArrowheads="1"/>
            </p:cNvSpPr>
            <p:nvPr/>
          </p:nvSpPr>
          <p:spPr bwMode="auto">
            <a:xfrm>
              <a:off x="3651" y="2160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3300"/>
                  </a:solidFill>
                  <a:latin typeface="+mn-lt"/>
                  <a:ea typeface="+mn-ea"/>
                </a:rPr>
                <a:t>q</a:t>
              </a:r>
              <a:r>
                <a:rPr lang="en-US" altLang="zh-CN" b="0" baseline="-25000">
                  <a:solidFill>
                    <a:srgbClr val="FF3300"/>
                  </a:solidFill>
                  <a:latin typeface="+mn-lt"/>
                  <a:ea typeface="+mn-ea"/>
                </a:rPr>
                <a:t>0</a:t>
              </a:r>
            </a:p>
          </p:txBody>
        </p:sp>
        <p:sp>
          <p:nvSpPr>
            <p:cNvPr id="14396" name="Oval 17"/>
            <p:cNvSpPr>
              <a:spLocks noChangeArrowheads="1"/>
            </p:cNvSpPr>
            <p:nvPr/>
          </p:nvSpPr>
          <p:spPr bwMode="auto">
            <a:xfrm>
              <a:off x="3901" y="2387"/>
              <a:ext cx="96" cy="96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4659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053267"/>
              </p:ext>
            </p:extLst>
          </p:nvPr>
        </p:nvGraphicFramePr>
        <p:xfrm>
          <a:off x="6692255" y="2247702"/>
          <a:ext cx="36353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8" name="公式" r:id="rId7" imgW="238083" imgH="238193" progId="Equation.3">
                  <p:embed/>
                </p:oleObj>
              </mc:Choice>
              <mc:Fallback>
                <p:oleObj name="公式" r:id="rId7" imgW="238083" imgH="238193" progId="Equation.3">
                  <p:embed/>
                  <p:pic>
                    <p:nvPicPr>
                      <p:cNvPr id="46593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255" y="2247702"/>
                        <a:ext cx="363538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5940" name="Line 20"/>
          <p:cNvSpPr>
            <a:spLocks noChangeShapeType="1"/>
          </p:cNvSpPr>
          <p:nvPr/>
        </p:nvSpPr>
        <p:spPr bwMode="auto">
          <a:xfrm>
            <a:off x="6874818" y="836414"/>
            <a:ext cx="0" cy="31686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1" name="Line 21"/>
          <p:cNvSpPr>
            <a:spLocks noChangeShapeType="1"/>
          </p:cNvSpPr>
          <p:nvPr/>
        </p:nvSpPr>
        <p:spPr bwMode="auto">
          <a:xfrm flipV="1">
            <a:off x="6082655" y="1052314"/>
            <a:ext cx="1584325" cy="27368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2" name="Line 22"/>
          <p:cNvSpPr>
            <a:spLocks noChangeShapeType="1"/>
          </p:cNvSpPr>
          <p:nvPr/>
        </p:nvSpPr>
        <p:spPr bwMode="auto">
          <a:xfrm flipH="1">
            <a:off x="5507980" y="1628577"/>
            <a:ext cx="2735263" cy="1584325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3" name="Line 23"/>
          <p:cNvSpPr>
            <a:spLocks noChangeShapeType="1"/>
          </p:cNvSpPr>
          <p:nvPr/>
        </p:nvSpPr>
        <p:spPr bwMode="auto">
          <a:xfrm>
            <a:off x="5292080" y="2420739"/>
            <a:ext cx="3167063" cy="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4" name="Line 24"/>
          <p:cNvSpPr>
            <a:spLocks noChangeShapeType="1"/>
          </p:cNvSpPr>
          <p:nvPr/>
        </p:nvSpPr>
        <p:spPr bwMode="auto">
          <a:xfrm>
            <a:off x="6082655" y="1052314"/>
            <a:ext cx="1584325" cy="273685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5" name="Line 25"/>
          <p:cNvSpPr>
            <a:spLocks noChangeShapeType="1"/>
          </p:cNvSpPr>
          <p:nvPr/>
        </p:nvSpPr>
        <p:spPr bwMode="auto">
          <a:xfrm>
            <a:off x="5507980" y="1628577"/>
            <a:ext cx="2735263" cy="1584325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6" name="Line 26"/>
          <p:cNvSpPr>
            <a:spLocks noChangeShapeType="1"/>
          </p:cNvSpPr>
          <p:nvPr/>
        </p:nvSpPr>
        <p:spPr bwMode="auto">
          <a:xfrm>
            <a:off x="7666980" y="242073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7" name="Line 27"/>
          <p:cNvSpPr>
            <a:spLocks noChangeShapeType="1"/>
          </p:cNvSpPr>
          <p:nvPr/>
        </p:nvSpPr>
        <p:spPr bwMode="auto">
          <a:xfrm flipH="1">
            <a:off x="5939780" y="242073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8" name="Line 28"/>
          <p:cNvSpPr>
            <a:spLocks noChangeShapeType="1"/>
          </p:cNvSpPr>
          <p:nvPr/>
        </p:nvSpPr>
        <p:spPr bwMode="auto">
          <a:xfrm rot="1800000">
            <a:off x="7538393" y="2841427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49" name="Line 29"/>
          <p:cNvSpPr>
            <a:spLocks noChangeShapeType="1"/>
          </p:cNvSpPr>
          <p:nvPr/>
        </p:nvSpPr>
        <p:spPr bwMode="auto">
          <a:xfrm rot="3600000">
            <a:off x="7235973" y="3147021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0" name="Line 30"/>
          <p:cNvSpPr>
            <a:spLocks noChangeShapeType="1"/>
          </p:cNvSpPr>
          <p:nvPr/>
        </p:nvSpPr>
        <p:spPr bwMode="auto">
          <a:xfrm rot="5400000">
            <a:off x="6812112" y="3275608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1" name="Line 31"/>
          <p:cNvSpPr>
            <a:spLocks noChangeShapeType="1"/>
          </p:cNvSpPr>
          <p:nvPr/>
        </p:nvSpPr>
        <p:spPr bwMode="auto">
          <a:xfrm rot="16200000" flipV="1">
            <a:off x="6812111" y="1546821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2" name="Line 32"/>
          <p:cNvSpPr>
            <a:spLocks noChangeShapeType="1"/>
          </p:cNvSpPr>
          <p:nvPr/>
        </p:nvSpPr>
        <p:spPr bwMode="auto">
          <a:xfrm rot="12498919">
            <a:off x="5941368" y="1938139"/>
            <a:ext cx="158750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3" name="Line 33"/>
          <p:cNvSpPr>
            <a:spLocks noChangeShapeType="1"/>
          </p:cNvSpPr>
          <p:nvPr/>
        </p:nvSpPr>
        <p:spPr bwMode="auto">
          <a:xfrm rot="19800000">
            <a:off x="7546330" y="1995289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4" name="Line 34"/>
          <p:cNvSpPr>
            <a:spLocks noChangeShapeType="1"/>
          </p:cNvSpPr>
          <p:nvPr/>
        </p:nvSpPr>
        <p:spPr bwMode="auto">
          <a:xfrm rot="14400000">
            <a:off x="6377136" y="1664296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5" name="Line 35"/>
          <p:cNvSpPr>
            <a:spLocks noChangeShapeType="1"/>
          </p:cNvSpPr>
          <p:nvPr/>
        </p:nvSpPr>
        <p:spPr bwMode="auto">
          <a:xfrm rot="9050552">
            <a:off x="6044555" y="2866827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6" name="Line 36"/>
          <p:cNvSpPr>
            <a:spLocks noChangeShapeType="1"/>
          </p:cNvSpPr>
          <p:nvPr/>
        </p:nvSpPr>
        <p:spPr bwMode="auto">
          <a:xfrm rot="7200000">
            <a:off x="6386661" y="3150196"/>
            <a:ext cx="125413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5957" name="Line 37"/>
          <p:cNvSpPr>
            <a:spLocks noChangeShapeType="1"/>
          </p:cNvSpPr>
          <p:nvPr/>
        </p:nvSpPr>
        <p:spPr bwMode="auto">
          <a:xfrm rot="18060000">
            <a:off x="7240737" y="1678583"/>
            <a:ext cx="125412" cy="0"/>
          </a:xfrm>
          <a:prstGeom prst="line">
            <a:avLst/>
          </a:prstGeom>
          <a:noFill/>
          <a:ln w="9525">
            <a:solidFill>
              <a:srgbClr val="FF99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3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596747"/>
              </p:ext>
            </p:extLst>
          </p:nvPr>
        </p:nvGraphicFramePr>
        <p:xfrm>
          <a:off x="1096041" y="3495506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9" name="公式" r:id="rId9" imgW="3257635" imgH="619057" progId="Equation.3">
                  <p:embed/>
                </p:oleObj>
              </mc:Choice>
              <mc:Fallback>
                <p:oleObj name="公式" r:id="rId9" imgW="3257635" imgH="619057" progId="Equation.3">
                  <p:embed/>
                  <p:pic>
                    <p:nvPicPr>
                      <p:cNvPr id="466946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041" y="3495506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3"/>
          <p:cNvSpPr>
            <a:spLocks noChangeArrowheads="1"/>
          </p:cNvSpPr>
          <p:nvPr/>
        </p:nvSpPr>
        <p:spPr bwMode="auto">
          <a:xfrm>
            <a:off x="663270" y="3016537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在电场中某点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的电势能</a:t>
            </a:r>
          </a:p>
        </p:txBody>
      </p:sp>
      <p:sp>
        <p:nvSpPr>
          <p:cNvPr id="65" name="Rectangle 13"/>
          <p:cNvSpPr>
            <a:spLocks noChangeArrowheads="1"/>
          </p:cNvSpPr>
          <p:nvPr/>
        </p:nvSpPr>
        <p:spPr bwMode="auto">
          <a:xfrm>
            <a:off x="2075864" y="404664"/>
            <a:ext cx="19928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电势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能</a:t>
            </a:r>
            <a:r>
              <a:rPr lang="zh-CN" altLang="zh-CN" dirty="0">
                <a:solidFill>
                  <a:srgbClr val="66FFFF"/>
                </a:solidFill>
                <a:latin typeface="+mn-lt"/>
                <a:ea typeface="+mn-ea"/>
              </a:rPr>
              <a:t>定</a:t>
            </a:r>
            <a:r>
              <a:rPr lang="zh-CN" altLang="zh-CN" dirty="0" smtClean="0">
                <a:solidFill>
                  <a:srgbClr val="66FFFF"/>
                </a:solidFill>
                <a:latin typeface="+mn-lt"/>
                <a:ea typeface="+mn-ea"/>
              </a:rPr>
              <a:t>义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66" name="Rectangle 14"/>
          <p:cNvSpPr>
            <a:spLocks noChangeArrowheads="1"/>
          </p:cNvSpPr>
          <p:nvPr/>
        </p:nvSpPr>
        <p:spPr bwMode="auto">
          <a:xfrm>
            <a:off x="669925" y="2492896"/>
            <a:ext cx="449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取电势能零点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         </a:t>
            </a:r>
            <a:r>
              <a:rPr lang="en-US" altLang="zh-CN" i="1" dirty="0">
                <a:solidFill>
                  <a:srgbClr val="FFCC00"/>
                </a:solidFill>
                <a:latin typeface="+mn-lt"/>
                <a:ea typeface="+mn-ea"/>
              </a:rPr>
              <a:t>W</a:t>
            </a:r>
            <a:r>
              <a:rPr lang="en-US" altLang="zh-CN" baseline="-25000" dirty="0">
                <a:solidFill>
                  <a:srgbClr val="FFCC00"/>
                </a:solidFill>
                <a:latin typeface="+mn-lt"/>
                <a:ea typeface="+mn-ea"/>
              </a:rPr>
              <a:t>“0”</a:t>
            </a:r>
            <a:r>
              <a:rPr lang="en-US" altLang="zh-CN" dirty="0">
                <a:solidFill>
                  <a:srgbClr val="FFCC00"/>
                </a:solidFill>
                <a:latin typeface="+mn-lt"/>
                <a:ea typeface="+mn-ea"/>
              </a:rPr>
              <a:t> = 0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67" name="Text Box 3"/>
          <p:cNvSpPr txBox="1">
            <a:spLocks noChangeArrowheads="1"/>
          </p:cNvSpPr>
          <p:nvPr/>
        </p:nvSpPr>
        <p:spPr bwMode="auto">
          <a:xfrm>
            <a:off x="636935" y="4234854"/>
            <a:ext cx="2900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电势能的差</a:t>
            </a:r>
          </a:p>
        </p:txBody>
      </p:sp>
      <p:graphicFrame>
        <p:nvGraphicFramePr>
          <p:cNvPr id="7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439983"/>
              </p:ext>
            </p:extLst>
          </p:nvPr>
        </p:nvGraphicFramePr>
        <p:xfrm>
          <a:off x="6418972" y="5937746"/>
          <a:ext cx="18653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0" name="公式" r:id="rId11" imgW="1800352" imgH="361882" progId="Equation.3">
                  <p:embed/>
                </p:oleObj>
              </mc:Choice>
              <mc:Fallback>
                <p:oleObj name="公式" r:id="rId11" imgW="1800352" imgH="361882" progId="Equation.3">
                  <p:embed/>
                  <p:pic>
                    <p:nvPicPr>
                      <p:cNvPr id="465931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972" y="5937746"/>
                        <a:ext cx="18653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Rectangle 18"/>
          <p:cNvSpPr>
            <a:spLocks noChangeArrowheads="1"/>
          </p:cNvSpPr>
          <p:nvPr/>
        </p:nvSpPr>
        <p:spPr bwMode="auto">
          <a:xfrm>
            <a:off x="869537" y="4685049"/>
            <a:ext cx="378183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i="1" dirty="0" smtClean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 smtClean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在电场中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b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两点电势能之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差，</a:t>
            </a:r>
            <a:endParaRPr lang="zh-CN" altLang="en-US" baseline="-25000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graphicFrame>
        <p:nvGraphicFramePr>
          <p:cNvPr id="52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664058"/>
              </p:ext>
            </p:extLst>
          </p:nvPr>
        </p:nvGraphicFramePr>
        <p:xfrm>
          <a:off x="4572000" y="4293096"/>
          <a:ext cx="4521200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1" name="Equation" r:id="rId13" imgW="2158920" imgH="660240" progId="Equation.DSMT4">
                  <p:embed/>
                </p:oleObj>
              </mc:Choice>
              <mc:Fallback>
                <p:oleObj name="Equation" r:id="rId13" imgW="2158920" imgH="6602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93096"/>
                        <a:ext cx="4521200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595394"/>
              </p:ext>
            </p:extLst>
          </p:nvPr>
        </p:nvGraphicFramePr>
        <p:xfrm>
          <a:off x="5603344" y="5871071"/>
          <a:ext cx="7445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2" name="Equation" r:id="rId15" imgW="355320" imgH="228600" progId="Equation.DSMT4">
                  <p:embed/>
                </p:oleObj>
              </mc:Choice>
              <mc:Fallback>
                <p:oleObj name="Equation" r:id="rId15" imgW="355320" imgH="228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344" y="5871071"/>
                        <a:ext cx="7445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905082" y="5145324"/>
            <a:ext cx="37818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i="1" dirty="0" smtClean="0">
                <a:solidFill>
                  <a:srgbClr val="66FFFF"/>
                </a:solidFill>
                <a:latin typeface="+mn-lt"/>
                <a:ea typeface="+mn-ea"/>
              </a:rPr>
              <a:t>            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等于</a:t>
            </a:r>
            <a:r>
              <a:rPr lang="zh-CN" altLang="en-US" dirty="0" smtClean="0">
                <a:solidFill>
                  <a:schemeClr val="bg1"/>
                </a:solidFill>
              </a:rPr>
              <a:t>把</a:t>
            </a:r>
            <a:r>
              <a:rPr lang="zh-CN" altLang="en-US" dirty="0" smtClean="0">
                <a:solidFill>
                  <a:srgbClr val="66FFFF"/>
                </a:solidFill>
              </a:rPr>
              <a:t> </a:t>
            </a:r>
            <a:r>
              <a:rPr lang="en-US" altLang="zh-CN" i="1" dirty="0">
                <a:solidFill>
                  <a:srgbClr val="66FFFF"/>
                </a:solidFill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</a:rPr>
              <a:t>0</a:t>
            </a:r>
            <a:r>
              <a:rPr lang="zh-CN" altLang="en-US" dirty="0">
                <a:solidFill>
                  <a:schemeClr val="bg1"/>
                </a:solidFill>
              </a:rPr>
              <a:t>自 </a:t>
            </a:r>
            <a:r>
              <a:rPr lang="en-US" altLang="zh-CN" i="1" dirty="0">
                <a:solidFill>
                  <a:srgbClr val="66FFFF"/>
                </a:solidFill>
              </a:rPr>
              <a:t>a </a:t>
            </a:r>
            <a:r>
              <a:rPr lang="zh-CN" altLang="en-US" dirty="0">
                <a:solidFill>
                  <a:schemeClr val="bg1"/>
                </a:solidFill>
              </a:rPr>
              <a:t>点移至 </a:t>
            </a:r>
            <a:r>
              <a:rPr lang="en-US" altLang="zh-CN" i="1" dirty="0">
                <a:solidFill>
                  <a:srgbClr val="66FFFF"/>
                </a:solidFill>
              </a:rPr>
              <a:t>b </a:t>
            </a:r>
            <a:r>
              <a:rPr lang="zh-CN" altLang="en-US" dirty="0">
                <a:solidFill>
                  <a:schemeClr val="bg1"/>
                </a:solidFill>
              </a:rPr>
              <a:t>点过程中电场力所作的</a:t>
            </a:r>
            <a:r>
              <a:rPr lang="zh-CN" altLang="en-US" dirty="0" smtClean="0">
                <a:solidFill>
                  <a:schemeClr val="bg1"/>
                </a:solidFill>
              </a:rPr>
              <a:t>功。</a:t>
            </a:r>
            <a:endParaRPr lang="zh-CN" altLang="en-US" baseline="-25000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55" name="Rectangle 13"/>
          <p:cNvSpPr>
            <a:spLocks noChangeArrowheads="1"/>
          </p:cNvSpPr>
          <p:nvPr/>
        </p:nvSpPr>
        <p:spPr bwMode="auto">
          <a:xfrm>
            <a:off x="732433" y="956235"/>
            <a:ext cx="37588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回顾势能的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一般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定义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30698"/>
              </p:ext>
            </p:extLst>
          </p:nvPr>
        </p:nvGraphicFramePr>
        <p:xfrm>
          <a:off x="897775" y="1599940"/>
          <a:ext cx="3073933" cy="74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3" name="Equation" r:id="rId17" imgW="1358640" imgH="330120" progId="Equation.DSMT4">
                  <p:embed/>
                </p:oleObj>
              </mc:Choice>
              <mc:Fallback>
                <p:oleObj name="Equation" r:id="rId17" imgW="1358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7775" y="1599940"/>
                        <a:ext cx="3073933" cy="746937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557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5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1000"/>
                                        <p:tgtEl>
                                          <p:spTgt spid="4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4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1000"/>
                                        <p:tgtEl>
                                          <p:spTgt spid="4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1000"/>
                                        <p:tgtEl>
                                          <p:spTgt spid="4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1000"/>
                                        <p:tgtEl>
                                          <p:spTgt spid="4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4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46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465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65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465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6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46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46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46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465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465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000"/>
                                        <p:tgtEl>
                                          <p:spTgt spid="465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1000"/>
                                        <p:tgtEl>
                                          <p:spTgt spid="46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2000"/>
                                        <p:tgtEl>
                                          <p:spTgt spid="4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2000"/>
                                        <p:tgtEl>
                                          <p:spTgt spid="4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2000"/>
                                        <p:tgtEl>
                                          <p:spTgt spid="4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9" dur="2000"/>
                                        <p:tgtEl>
                                          <p:spTgt spid="4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3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3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96" dur="5000" fill="hold"/>
                                        <p:tgtEl>
                                          <p:spTgt spid="465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23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0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1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2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103" dur="5000" fill="hold"/>
                                        <p:tgtEl>
                                          <p:spTgt spid="4659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5" dur="5000" fill="hold"/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2000"/>
                                        <p:tgtEl>
                                          <p:spTgt spid="4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repeatCount="200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C 0.0066 -0.00185 0.0132 -0.0037 0.01875 -0.00694 C 0.02431 -0.01018 0.02726 -0.01365 0.03333 -0.01944 C 0.03941 -0.02523 0.04983 -0.03194 0.05521 -0.04166 C 0.06059 -0.05138 0.06285 -0.06435 0.06563 -0.07777 C 0.0684 -0.0912 0.07031 -0.10995 0.07188 -0.12222 C 0.07344 -0.13449 0.07326 -0.14282 0.075 -0.15138 C 0.07674 -0.15995 0.07986 -0.16435 0.08229 -0.17361 C 0.08472 -0.18287 0.08611 -0.19629 0.08958 -0.20694 C 0.09306 -0.21759 0.1007 -0.23263 0.10313 -0.2375 " pathEditMode="relative" rAng="0" ptsTypes="AAAAAAAAAA">
                                      <p:cBhvr>
                                        <p:cTn id="119" dur="2000" fill="hold"/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56" y="-1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2" grpId="0" autoUpdateAnimBg="0"/>
      <p:bldP spid="465926" grpId="0" animBg="1"/>
      <p:bldP spid="465927" grpId="0" animBg="1" autoUpdateAnimBg="0"/>
      <p:bldP spid="465927" grpId="1" animBg="1"/>
      <p:bldP spid="465928" grpId="0" animBg="1" autoUpdateAnimBg="0"/>
      <p:bldP spid="465928" grpId="1" animBg="1"/>
      <p:bldP spid="465940" grpId="0" animBg="1"/>
      <p:bldP spid="465941" grpId="0" animBg="1"/>
      <p:bldP spid="465942" grpId="0" animBg="1"/>
      <p:bldP spid="465943" grpId="0" animBg="1"/>
      <p:bldP spid="465944" grpId="0" animBg="1"/>
      <p:bldP spid="465945" grpId="0" animBg="1"/>
      <p:bldP spid="465946" grpId="0" animBg="1"/>
      <p:bldP spid="465947" grpId="0" animBg="1"/>
      <p:bldP spid="465948" grpId="0" animBg="1"/>
      <p:bldP spid="465949" grpId="0" animBg="1"/>
      <p:bldP spid="465950" grpId="0" animBg="1"/>
      <p:bldP spid="465951" grpId="0" animBg="1"/>
      <p:bldP spid="465952" grpId="0" animBg="1"/>
      <p:bldP spid="465953" grpId="0" animBg="1"/>
      <p:bldP spid="465954" grpId="0" animBg="1"/>
      <p:bldP spid="465955" grpId="0" animBg="1"/>
      <p:bldP spid="465956" grpId="0" animBg="1"/>
      <p:bldP spid="465957" grpId="0" animBg="1"/>
      <p:bldP spid="64" grpId="0" autoUpdateAnimBg="0"/>
      <p:bldP spid="65" grpId="0"/>
      <p:bldP spid="66" grpId="0" autoUpdateAnimBg="0"/>
      <p:bldP spid="67" grpId="0" autoUpdateAnimBg="0"/>
      <p:bldP spid="71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8" name="Text Box 4"/>
          <p:cNvSpPr txBox="1">
            <a:spLocks noChangeArrowheads="1"/>
          </p:cNvSpPr>
          <p:nvPr/>
        </p:nvSpPr>
        <p:spPr bwMode="auto">
          <a:xfrm>
            <a:off x="765175" y="1844824"/>
            <a:ext cx="75536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(1)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电势能应属于 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en-US" altLang="zh-CN" baseline="-25000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和产生电场的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源电荷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系统所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共有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66949" name="Rectangle 5"/>
          <p:cNvSpPr>
            <a:spLocks noChangeArrowheads="1"/>
          </p:cNvSpPr>
          <p:nvPr/>
        </p:nvSpPr>
        <p:spPr bwMode="auto">
          <a:xfrm>
            <a:off x="3667" y="1850877"/>
            <a:ext cx="184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说明：</a:t>
            </a:r>
          </a:p>
        </p:txBody>
      </p:sp>
      <p:sp>
        <p:nvSpPr>
          <p:cNvPr id="466950" name="Rectangle 6"/>
          <p:cNvSpPr>
            <a:spLocks noChangeArrowheads="1"/>
          </p:cNvSpPr>
          <p:nvPr/>
        </p:nvSpPr>
        <p:spPr bwMode="auto">
          <a:xfrm>
            <a:off x="768350" y="3271986"/>
            <a:ext cx="790733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势能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点原则上可以任性选择，但为了研究问题的方  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便，通常采用如下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选取原则（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稍后详细讲解原因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6951" name="Text Box 7"/>
          <p:cNvSpPr txBox="1">
            <a:spLocks noChangeArrowheads="1"/>
          </p:cNvSpPr>
          <p:nvPr/>
        </p:nvSpPr>
        <p:spPr bwMode="auto">
          <a:xfrm>
            <a:off x="762000" y="2344886"/>
            <a:ext cx="7913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76250" indent="-4762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(2)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电荷在某点电势能的值与零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选取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有关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，而两点的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差值则与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零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点选取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无关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466952" name="Rectangle 8"/>
          <p:cNvSpPr>
            <a:spLocks noChangeArrowheads="1"/>
          </p:cNvSpPr>
          <p:nvPr/>
        </p:nvSpPr>
        <p:spPr bwMode="auto">
          <a:xfrm>
            <a:off x="1093788" y="5445224"/>
            <a:ext cx="6838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 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实际应用中取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大地、仪器外壳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等为势能零点。</a:t>
            </a:r>
          </a:p>
        </p:txBody>
      </p:sp>
      <p:sp>
        <p:nvSpPr>
          <p:cNvPr id="466953" name="Rectangle 9"/>
          <p:cNvSpPr>
            <a:spLocks noChangeArrowheads="1"/>
          </p:cNvSpPr>
          <p:nvPr/>
        </p:nvSpPr>
        <p:spPr bwMode="auto">
          <a:xfrm>
            <a:off x="1111250" y="4157664"/>
            <a:ext cx="838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当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源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电荷分布在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有限范围内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时，一般选在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无穷远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处。</a:t>
            </a:r>
          </a:p>
        </p:txBody>
      </p:sp>
      <p:sp>
        <p:nvSpPr>
          <p:cNvPr id="466954" name="Text Box 10"/>
          <p:cNvSpPr txBox="1">
            <a:spLocks noChangeArrowheads="1"/>
          </p:cNvSpPr>
          <p:nvPr/>
        </p:nvSpPr>
        <p:spPr bwMode="auto">
          <a:xfrm>
            <a:off x="1103313" y="5013176"/>
            <a:ext cx="59105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大板，选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板面上一点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为势能零点。</a:t>
            </a:r>
          </a:p>
        </p:txBody>
      </p:sp>
      <p:sp>
        <p:nvSpPr>
          <p:cNvPr id="466955" name="Text Box 11"/>
          <p:cNvSpPr txBox="1">
            <a:spLocks noChangeArrowheads="1"/>
          </p:cNvSpPr>
          <p:nvPr/>
        </p:nvSpPr>
        <p:spPr bwMode="auto">
          <a:xfrm>
            <a:off x="1111250" y="4581128"/>
            <a:ext cx="68387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FF66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66FF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无限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长直导线，选距离直导线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有限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远处一点。</a:t>
            </a:r>
          </a:p>
        </p:txBody>
      </p:sp>
      <p:sp>
        <p:nvSpPr>
          <p:cNvPr id="466956" name="AutoShape 12"/>
          <p:cNvSpPr>
            <a:spLocks noChangeAspect="1" noChangeArrowheads="1"/>
          </p:cNvSpPr>
          <p:nvPr/>
        </p:nvSpPr>
        <p:spPr bwMode="auto">
          <a:xfrm>
            <a:off x="175418" y="1504251"/>
            <a:ext cx="460375" cy="379413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304056" y="257869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结论：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静电场力对</a:t>
            </a:r>
          </a:p>
        </p:txBody>
      </p:sp>
      <p:graphicFrame>
        <p:nvGraphicFramePr>
          <p:cNvPr id="1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142006"/>
              </p:ext>
            </p:extLst>
          </p:nvPr>
        </p:nvGraphicFramePr>
        <p:xfrm>
          <a:off x="2894856" y="181669"/>
          <a:ext cx="42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4" name="公式" r:id="rId3" imgW="114469" imgH="161959" progId="Equation.3">
                  <p:embed/>
                </p:oleObj>
              </mc:Choice>
              <mc:Fallback>
                <p:oleObj name="公式" r:id="rId3" imgW="114469" imgH="161959" progId="Equation.3">
                  <p:embed/>
                  <p:pic>
                    <p:nvPicPr>
                      <p:cNvPr id="46595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856" y="181669"/>
                        <a:ext cx="42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40"/>
          <p:cNvSpPr txBox="1">
            <a:spLocks noChangeArrowheads="1"/>
          </p:cNvSpPr>
          <p:nvPr/>
        </p:nvSpPr>
        <p:spPr bwMode="auto">
          <a:xfrm>
            <a:off x="3275856" y="257869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所作的功等于系统电势能增量的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负值</a:t>
            </a:r>
          </a:p>
        </p:txBody>
      </p:sp>
      <p:sp>
        <p:nvSpPr>
          <p:cNvPr id="18" name="Text Box 41"/>
          <p:cNvSpPr txBox="1">
            <a:spLocks noChangeArrowheads="1"/>
          </p:cNvSpPr>
          <p:nvPr/>
        </p:nvSpPr>
        <p:spPr bwMode="auto">
          <a:xfrm>
            <a:off x="277069" y="926207"/>
            <a:ext cx="990600" cy="479425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  <a:endParaRPr lang="zh-CN" altLang="en-US" u="sng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1194644" y="838894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电场力做正功 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1205756" y="1342132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电场力做负功 </a:t>
            </a:r>
          </a:p>
        </p:txBody>
      </p:sp>
      <p:graphicFrame>
        <p:nvGraphicFramePr>
          <p:cNvPr id="21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334500"/>
              </p:ext>
            </p:extLst>
          </p:nvPr>
        </p:nvGraphicFramePr>
        <p:xfrm>
          <a:off x="3369519" y="830957"/>
          <a:ext cx="10890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5" name="公式" r:id="rId5" imgW="428752" imgH="161959" progId="Equation.3">
                  <p:embed/>
                </p:oleObj>
              </mc:Choice>
              <mc:Fallback>
                <p:oleObj name="公式" r:id="rId5" imgW="428752" imgH="161959" progId="Equation.3">
                  <p:embed/>
                  <p:pic>
                    <p:nvPicPr>
                      <p:cNvPr id="465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19" y="830957"/>
                        <a:ext cx="10890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758236"/>
              </p:ext>
            </p:extLst>
          </p:nvPr>
        </p:nvGraphicFramePr>
        <p:xfrm>
          <a:off x="3369519" y="1334194"/>
          <a:ext cx="10890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6" name="公式" r:id="rId7" imgW="428752" imgH="161959" progId="Equation.3">
                  <p:embed/>
                </p:oleObj>
              </mc:Choice>
              <mc:Fallback>
                <p:oleObj name="公式" r:id="rId7" imgW="428752" imgH="161959" progId="Equation.3">
                  <p:embed/>
                  <p:pic>
                    <p:nvPicPr>
                      <p:cNvPr id="4659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9519" y="1334194"/>
                        <a:ext cx="10890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6"/>
          <p:cNvSpPr>
            <a:spLocks noChangeArrowheads="1"/>
          </p:cNvSpPr>
          <p:nvPr/>
        </p:nvSpPr>
        <p:spPr bwMode="auto">
          <a:xfrm>
            <a:off x="4787156" y="988119"/>
            <a:ext cx="609600" cy="198438"/>
          </a:xfrm>
          <a:prstGeom prst="rightArrow">
            <a:avLst>
              <a:gd name="adj1" fmla="val 50000"/>
              <a:gd name="adj2" fmla="val 768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24" name="AutoShape 47"/>
          <p:cNvSpPr>
            <a:spLocks noChangeArrowheads="1"/>
          </p:cNvSpPr>
          <p:nvPr/>
        </p:nvSpPr>
        <p:spPr bwMode="auto">
          <a:xfrm>
            <a:off x="4787156" y="1418332"/>
            <a:ext cx="609600" cy="203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25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551513"/>
              </p:ext>
            </p:extLst>
          </p:nvPr>
        </p:nvGraphicFramePr>
        <p:xfrm>
          <a:off x="5655519" y="830957"/>
          <a:ext cx="12287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7" name="公式" r:id="rId9" imgW="495469" imgH="161959" progId="Equation.3">
                  <p:embed/>
                </p:oleObj>
              </mc:Choice>
              <mc:Fallback>
                <p:oleObj name="公式" r:id="rId9" imgW="495469" imgH="161959" progId="Equation.3">
                  <p:embed/>
                  <p:pic>
                    <p:nvPicPr>
                      <p:cNvPr id="46596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19" y="830957"/>
                        <a:ext cx="12287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30061"/>
              </p:ext>
            </p:extLst>
          </p:nvPr>
        </p:nvGraphicFramePr>
        <p:xfrm>
          <a:off x="5655519" y="1334194"/>
          <a:ext cx="12001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8" name="公式" r:id="rId11" imgW="476165" imgH="161959" progId="Equation.3">
                  <p:embed/>
                </p:oleObj>
              </mc:Choice>
              <mc:Fallback>
                <p:oleObj name="公式" r:id="rId11" imgW="476165" imgH="161959" progId="Equation.3">
                  <p:embed/>
                  <p:pic>
                    <p:nvPicPr>
                      <p:cNvPr id="4659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519" y="1334194"/>
                        <a:ext cx="12001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6955681" y="1342132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电势能增加</a:t>
            </a: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6955681" y="838894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电势能减少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016404"/>
              </p:ext>
            </p:extLst>
          </p:nvPr>
        </p:nvGraphicFramePr>
        <p:xfrm>
          <a:off x="4753635" y="5915869"/>
          <a:ext cx="3321812" cy="68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9" name="Equation" r:id="rId13" imgW="1612800" imgH="330120" progId="Equation.DSMT4">
                  <p:embed/>
                </p:oleObj>
              </mc:Choice>
              <mc:Fallback>
                <p:oleObj name="Equation" r:id="rId13" imgW="1612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53635" y="5915869"/>
                        <a:ext cx="3321812" cy="680056"/>
                      </a:xfrm>
                      <a:prstGeom prst="rect">
                        <a:avLst/>
                      </a:prstGeom>
                      <a:ln>
                        <a:solidFill>
                          <a:srgbClr val="00FF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334688"/>
              </p:ext>
            </p:extLst>
          </p:nvPr>
        </p:nvGraphicFramePr>
        <p:xfrm>
          <a:off x="1017637" y="5909964"/>
          <a:ext cx="3325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0" name="公式" r:id="rId15" imgW="3257635" imgH="619057" progId="Equation.3">
                  <p:embed/>
                </p:oleObj>
              </mc:Choice>
              <mc:Fallback>
                <p:oleObj name="公式" r:id="rId15" imgW="3257635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637" y="5909964"/>
                        <a:ext cx="3325813" cy="687388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rgbClr val="00FF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711634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4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39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6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46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46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6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6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2000"/>
                                        <p:tgtEl>
                                          <p:spTgt spid="46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autoUpdateAnimBg="0"/>
      <p:bldP spid="466949" grpId="0" autoUpdateAnimBg="0"/>
      <p:bldP spid="466950" grpId="0" autoUpdateAnimBg="0"/>
      <p:bldP spid="466951" grpId="0" autoUpdateAnimBg="0"/>
      <p:bldP spid="466952" grpId="0" autoUpdateAnimBg="0"/>
      <p:bldP spid="466953" grpId="0" autoUpdateAnimBg="0"/>
      <p:bldP spid="466954" grpId="0" autoUpdateAnimBg="0"/>
      <p:bldP spid="466955" grpId="0" autoUpdateAnimBg="0"/>
      <p:bldP spid="15" grpId="0" build="p" autoUpdateAnimBg="0"/>
      <p:bldP spid="17" grpId="0" build="p" autoUpdateAnimBg="0"/>
      <p:bldP spid="18" grpId="0" animBg="1" autoUpdateAnimBg="0"/>
      <p:bldP spid="19" grpId="0" build="p" autoUpdateAnimBg="0"/>
      <p:bldP spid="20" grpId="0" build="p" autoUpdateAnimBg="0"/>
      <p:bldP spid="23" grpId="0" animBg="1"/>
      <p:bldP spid="24" grpId="0" animBg="1"/>
      <p:bldP spid="27" grpId="0" build="p" autoUpdateAnimBg="0"/>
      <p:bldP spid="2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Text Box 2"/>
          <p:cNvSpPr txBox="1">
            <a:spLocks noChangeArrowheads="1"/>
          </p:cNvSpPr>
          <p:nvPr/>
        </p:nvSpPr>
        <p:spPr bwMode="auto">
          <a:xfrm>
            <a:off x="368300" y="332656"/>
            <a:ext cx="2332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例：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6771" name="Text Box 3"/>
          <p:cNvSpPr txBox="1">
            <a:spLocks noChangeArrowheads="1"/>
          </p:cNvSpPr>
          <p:nvPr/>
        </p:nvSpPr>
        <p:spPr bwMode="auto">
          <a:xfrm>
            <a:off x="955675" y="332656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一均匀带电细线处在一半径为 </a:t>
            </a:r>
            <a:r>
              <a:rPr lang="en-US" altLang="zh-CN" i="1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的均匀带电球面的电场中。</a:t>
            </a:r>
          </a:p>
        </p:txBody>
      </p:sp>
      <p:sp>
        <p:nvSpPr>
          <p:cNvPr id="416772" name="Text Box 4"/>
          <p:cNvSpPr txBox="1">
            <a:spLocks noChangeArrowheads="1"/>
          </p:cNvSpPr>
          <p:nvPr/>
        </p:nvSpPr>
        <p:spPr bwMode="auto">
          <a:xfrm>
            <a:off x="971550" y="789856"/>
            <a:ext cx="513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若球面和细线上的电荷分布固定，</a:t>
            </a:r>
          </a:p>
        </p:txBody>
      </p:sp>
      <p:sp>
        <p:nvSpPr>
          <p:cNvPr id="416773" name="Text Box 5"/>
          <p:cNvSpPr txBox="1">
            <a:spLocks noChangeArrowheads="1"/>
          </p:cNvSpPr>
          <p:nvPr/>
        </p:nvSpPr>
        <p:spPr bwMode="auto">
          <a:xfrm>
            <a:off x="355600" y="1323256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求：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细线在电场中的电势能 ？</a:t>
            </a:r>
          </a:p>
        </p:txBody>
      </p:sp>
      <p:sp>
        <p:nvSpPr>
          <p:cNvPr id="416774" name="Oval 6"/>
          <p:cNvSpPr>
            <a:spLocks noChangeArrowheads="1"/>
          </p:cNvSpPr>
          <p:nvPr/>
        </p:nvSpPr>
        <p:spPr bwMode="auto">
          <a:xfrm>
            <a:off x="4724400" y="1580431"/>
            <a:ext cx="1219200" cy="1143000"/>
          </a:xfrm>
          <a:prstGeom prst="ellips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5" name="Rectangle 7"/>
          <p:cNvSpPr>
            <a:spLocks noChangeArrowheads="1"/>
          </p:cNvSpPr>
          <p:nvPr/>
        </p:nvSpPr>
        <p:spPr bwMode="auto">
          <a:xfrm>
            <a:off x="6934200" y="2113831"/>
            <a:ext cx="1600200" cy="76200"/>
          </a:xfrm>
          <a:prstGeom prst="rect">
            <a:avLst/>
          </a:prstGeom>
          <a:gradFill rotWithShape="0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6" name="Line 8"/>
          <p:cNvSpPr>
            <a:spLocks noChangeShapeType="1"/>
          </p:cNvSpPr>
          <p:nvPr/>
        </p:nvSpPr>
        <p:spPr bwMode="auto">
          <a:xfrm>
            <a:off x="5334000" y="2190031"/>
            <a:ext cx="1600200" cy="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7" name="Line 9"/>
          <p:cNvSpPr>
            <a:spLocks noChangeShapeType="1"/>
          </p:cNvSpPr>
          <p:nvPr/>
        </p:nvSpPr>
        <p:spPr bwMode="auto">
          <a:xfrm>
            <a:off x="53340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8" name="Line 10"/>
          <p:cNvSpPr>
            <a:spLocks noChangeShapeType="1"/>
          </p:cNvSpPr>
          <p:nvPr/>
        </p:nvSpPr>
        <p:spPr bwMode="auto">
          <a:xfrm>
            <a:off x="85344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79" name="Line 11"/>
          <p:cNvSpPr>
            <a:spLocks noChangeShapeType="1"/>
          </p:cNvSpPr>
          <p:nvPr/>
        </p:nvSpPr>
        <p:spPr bwMode="auto">
          <a:xfrm>
            <a:off x="6934200" y="2190031"/>
            <a:ext cx="0" cy="1295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80" name="Line 12"/>
          <p:cNvSpPr>
            <a:spLocks noChangeShapeType="1"/>
          </p:cNvSpPr>
          <p:nvPr/>
        </p:nvSpPr>
        <p:spPr bwMode="auto">
          <a:xfrm>
            <a:off x="5334000" y="3028231"/>
            <a:ext cx="1600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781" name="Line 13"/>
          <p:cNvSpPr>
            <a:spLocks noChangeShapeType="1"/>
          </p:cNvSpPr>
          <p:nvPr/>
        </p:nvSpPr>
        <p:spPr bwMode="auto">
          <a:xfrm>
            <a:off x="6934200" y="3028231"/>
            <a:ext cx="1600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8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02037"/>
              </p:ext>
            </p:extLst>
          </p:nvPr>
        </p:nvGraphicFramePr>
        <p:xfrm>
          <a:off x="5791200" y="1351831"/>
          <a:ext cx="3016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0" name="公式" r:id="rId3" imgW="85683" imgH="133486" progId="Equation.3">
                  <p:embed/>
                </p:oleObj>
              </mc:Choice>
              <mc:Fallback>
                <p:oleObj name="公式" r:id="rId3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351831"/>
                        <a:ext cx="3016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268278"/>
              </p:ext>
            </p:extLst>
          </p:nvPr>
        </p:nvGraphicFramePr>
        <p:xfrm>
          <a:off x="4953000" y="1961431"/>
          <a:ext cx="3603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1" name="公式" r:id="rId5" imgW="85683" imgH="114198" progId="Equation.3">
                  <p:embed/>
                </p:oleObj>
              </mc:Choice>
              <mc:Fallback>
                <p:oleObj name="公式" r:id="rId5" imgW="85683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61431"/>
                        <a:ext cx="3603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743465"/>
              </p:ext>
            </p:extLst>
          </p:nvPr>
        </p:nvGraphicFramePr>
        <p:xfrm>
          <a:off x="6096000" y="2571031"/>
          <a:ext cx="209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2" name="公式" r:id="rId7" imgW="18965" imgH="114198" progId="Equation.3">
                  <p:embed/>
                </p:oleObj>
              </mc:Choice>
              <mc:Fallback>
                <p:oleObj name="公式" r:id="rId7" imgW="18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571031"/>
                        <a:ext cx="209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31998"/>
              </p:ext>
            </p:extLst>
          </p:nvPr>
        </p:nvGraphicFramePr>
        <p:xfrm>
          <a:off x="7848600" y="2571031"/>
          <a:ext cx="209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3" name="公式" r:id="rId9" imgW="18965" imgH="114198" progId="Equation.3">
                  <p:embed/>
                </p:oleObj>
              </mc:Choice>
              <mc:Fallback>
                <p:oleObj name="公式" r:id="rId9" imgW="18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571031"/>
                        <a:ext cx="2095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842255"/>
              </p:ext>
            </p:extLst>
          </p:nvPr>
        </p:nvGraphicFramePr>
        <p:xfrm>
          <a:off x="7848600" y="1580431"/>
          <a:ext cx="3302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4" name="公式" r:id="rId11" imgW="76200" imgH="114198" progId="Equation.3">
                  <p:embed/>
                </p:oleObj>
              </mc:Choice>
              <mc:Fallback>
                <p:oleObj name="公式" r:id="rId11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580431"/>
                        <a:ext cx="3302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87" name="Line 19"/>
          <p:cNvSpPr>
            <a:spLocks noChangeShapeType="1"/>
          </p:cNvSpPr>
          <p:nvPr/>
        </p:nvSpPr>
        <p:spPr bwMode="auto">
          <a:xfrm>
            <a:off x="5334000" y="2190031"/>
            <a:ext cx="38100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84802"/>
              </p:ext>
            </p:extLst>
          </p:nvPr>
        </p:nvGraphicFramePr>
        <p:xfrm>
          <a:off x="8610600" y="1732831"/>
          <a:ext cx="3000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5" name="公式" r:id="rId13" imgW="57235" imgH="76234" progId="Equation.3">
                  <p:embed/>
                </p:oleObj>
              </mc:Choice>
              <mc:Fallback>
                <p:oleObj name="公式" r:id="rId13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1732831"/>
                        <a:ext cx="3000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704340"/>
              </p:ext>
            </p:extLst>
          </p:nvPr>
        </p:nvGraphicFramePr>
        <p:xfrm>
          <a:off x="6363125" y="3896982"/>
          <a:ext cx="17033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6" name="公式" r:id="rId15" imgW="704765" imgH="361882" progId="Equation.3">
                  <p:embed/>
                </p:oleObj>
              </mc:Choice>
              <mc:Fallback>
                <p:oleObj name="公式" r:id="rId15" imgW="7047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3125" y="3896982"/>
                        <a:ext cx="17033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0" name="Text Box 22"/>
          <p:cNvSpPr txBox="1">
            <a:spLocks noChangeArrowheads="1"/>
          </p:cNvSpPr>
          <p:nvPr/>
        </p:nvSpPr>
        <p:spPr bwMode="auto">
          <a:xfrm>
            <a:off x="349250" y="1780456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解：</a:t>
            </a:r>
            <a:endParaRPr lang="zh-CN" altLang="en-US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16791" name="Text Box 23"/>
          <p:cNvSpPr txBox="1">
            <a:spLocks noChangeArrowheads="1"/>
          </p:cNvSpPr>
          <p:nvPr/>
        </p:nvSpPr>
        <p:spPr bwMode="auto">
          <a:xfrm>
            <a:off x="914400" y="1780456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在细线上取电荷元</a:t>
            </a:r>
          </a:p>
        </p:txBody>
      </p:sp>
      <p:graphicFrame>
        <p:nvGraphicFramePr>
          <p:cNvPr id="4167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8385980"/>
              </p:ext>
            </p:extLst>
          </p:nvPr>
        </p:nvGraphicFramePr>
        <p:xfrm>
          <a:off x="1576388" y="2277344"/>
          <a:ext cx="13398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7" name="公式" r:id="rId17" imgW="542883" imgH="133486" progId="Equation.3">
                  <p:embed/>
                </p:oleObj>
              </mc:Choice>
              <mc:Fallback>
                <p:oleObj name="公式" r:id="rId17" imgW="5428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2277344"/>
                        <a:ext cx="13398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3" name="Text Box 25"/>
          <p:cNvSpPr txBox="1">
            <a:spLocks noChangeArrowheads="1"/>
          </p:cNvSpPr>
          <p:nvPr/>
        </p:nvSpPr>
        <p:spPr bwMode="auto">
          <a:xfrm>
            <a:off x="900113" y="2680180"/>
            <a:ext cx="4057651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该电荷元的电势能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，等于从当前点移动到势能零点电场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力对电荷元所作的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功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4167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838217"/>
              </p:ext>
            </p:extLst>
          </p:nvPr>
        </p:nvGraphicFramePr>
        <p:xfrm>
          <a:off x="1508125" y="4744814"/>
          <a:ext cx="23733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8" name="公式" r:id="rId19" imgW="1009565" imgH="419134" progId="Equation.3">
                  <p:embed/>
                </p:oleObj>
              </mc:Choice>
              <mc:Fallback>
                <p:oleObj name="公式" r:id="rId19" imgW="1009565" imgH="4191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744814"/>
                        <a:ext cx="2373313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522822"/>
              </p:ext>
            </p:extLst>
          </p:nvPr>
        </p:nvGraphicFramePr>
        <p:xfrm>
          <a:off x="3884613" y="4821014"/>
          <a:ext cx="15906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49" name="公式" r:id="rId21" imgW="657352" imgH="361882" progId="Equation.3">
                  <p:embed/>
                </p:oleObj>
              </mc:Choice>
              <mc:Fallback>
                <p:oleObj name="公式" r:id="rId21" imgW="6573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4613" y="4821014"/>
                        <a:ext cx="15906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7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1295775"/>
              </p:ext>
            </p:extLst>
          </p:nvPr>
        </p:nvGraphicFramePr>
        <p:xfrm>
          <a:off x="755576" y="3885144"/>
          <a:ext cx="2582862" cy="81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0" name="Equation" r:id="rId23" imgW="1206360" imgH="330120" progId="Equation.DSMT4">
                  <p:embed/>
                </p:oleObj>
              </mc:Choice>
              <mc:Fallback>
                <p:oleObj name="Equation" r:id="rId23" imgW="120636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885144"/>
                        <a:ext cx="2582862" cy="81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7" name="Rectangle 29"/>
          <p:cNvSpPr>
            <a:spLocks noChangeArrowheads="1"/>
          </p:cNvSpPr>
          <p:nvPr/>
        </p:nvSpPr>
        <p:spPr bwMode="auto">
          <a:xfrm>
            <a:off x="7239000" y="2113831"/>
            <a:ext cx="304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79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62325"/>
              </p:ext>
            </p:extLst>
          </p:nvPr>
        </p:nvGraphicFramePr>
        <p:xfrm>
          <a:off x="7365799" y="2186361"/>
          <a:ext cx="360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1" name="公式" r:id="rId25" imgW="85683" imgH="95216" progId="Equation.3">
                  <p:embed/>
                </p:oleObj>
              </mc:Choice>
              <mc:Fallback>
                <p:oleObj name="公式" r:id="rId2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799" y="2186361"/>
                        <a:ext cx="3603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799" name="Line 31"/>
          <p:cNvSpPr>
            <a:spLocks noChangeShapeType="1"/>
          </p:cNvSpPr>
          <p:nvPr/>
        </p:nvSpPr>
        <p:spPr bwMode="auto">
          <a:xfrm>
            <a:off x="7239000" y="2190031"/>
            <a:ext cx="0" cy="533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6800" name="Line 32"/>
          <p:cNvSpPr>
            <a:spLocks noChangeShapeType="1"/>
          </p:cNvSpPr>
          <p:nvPr/>
        </p:nvSpPr>
        <p:spPr bwMode="auto">
          <a:xfrm>
            <a:off x="5334000" y="2571031"/>
            <a:ext cx="1905000" cy="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16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787052"/>
              </p:ext>
            </p:extLst>
          </p:nvPr>
        </p:nvGraphicFramePr>
        <p:xfrm>
          <a:off x="6096000" y="2190031"/>
          <a:ext cx="30003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2" name="公式" r:id="rId27" imgW="57235" imgH="76234" progId="Equation.3">
                  <p:embed/>
                </p:oleObj>
              </mc:Choice>
              <mc:Fallback>
                <p:oleObj name="公式" r:id="rId2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90031"/>
                        <a:ext cx="300038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6802" name="AutoShape 34"/>
          <p:cNvSpPr>
            <a:spLocks noChangeArrowheads="1"/>
          </p:cNvSpPr>
          <p:nvPr/>
        </p:nvSpPr>
        <p:spPr bwMode="auto">
          <a:xfrm>
            <a:off x="6534687" y="705730"/>
            <a:ext cx="2254399" cy="889981"/>
          </a:xfrm>
          <a:prstGeom prst="wedgeRectCallout">
            <a:avLst>
              <a:gd name="adj1" fmla="val -13417"/>
              <a:gd name="adj2" fmla="val 1037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latin typeface="+mn-lt"/>
                <a:ea typeface="+mn-ea"/>
              </a:rPr>
              <a:t>    </a:t>
            </a:r>
            <a:r>
              <a:rPr lang="zh-CN" altLang="en-US" i="1">
                <a:latin typeface="+mn-lt"/>
                <a:ea typeface="+mn-ea"/>
              </a:rPr>
              <a:t>取无穷远处为电势能零点</a:t>
            </a:r>
          </a:p>
        </p:txBody>
      </p:sp>
      <p:graphicFrame>
        <p:nvGraphicFramePr>
          <p:cNvPr id="416803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086269"/>
              </p:ext>
            </p:extLst>
          </p:nvPr>
        </p:nvGraphicFramePr>
        <p:xfrm>
          <a:off x="900113" y="5049614"/>
          <a:ext cx="6143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3" name="公式" r:id="rId29" imgW="209635" imgH="95216" progId="Equation.3">
                  <p:embed/>
                </p:oleObj>
              </mc:Choice>
              <mc:Fallback>
                <p:oleObj name="公式" r:id="rId29" imgW="2096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49614"/>
                        <a:ext cx="6143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311166"/>
              </p:ext>
            </p:extLst>
          </p:nvPr>
        </p:nvGraphicFramePr>
        <p:xfrm>
          <a:off x="5574506" y="5425356"/>
          <a:ext cx="2719388" cy="1166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4" name="Equation" r:id="rId31" imgW="1269720" imgH="469800" progId="Equation.DSMT4">
                  <p:embed/>
                </p:oleObj>
              </mc:Choice>
              <mc:Fallback>
                <p:oleObj name="Equation" r:id="rId31" imgW="12697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4506" y="5425356"/>
                        <a:ext cx="2719388" cy="1166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25"/>
          <p:cNvSpPr txBox="1">
            <a:spLocks noChangeArrowheads="1"/>
          </p:cNvSpPr>
          <p:nvPr/>
        </p:nvSpPr>
        <p:spPr bwMode="auto">
          <a:xfrm>
            <a:off x="674688" y="5735385"/>
            <a:ext cx="48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采用双重积分，电场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力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对带电细线所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作的功为</a:t>
            </a:r>
          </a:p>
        </p:txBody>
      </p:sp>
      <p:graphicFrame>
        <p:nvGraphicFramePr>
          <p:cNvPr id="40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79015"/>
              </p:ext>
            </p:extLst>
          </p:nvPr>
        </p:nvGraphicFramePr>
        <p:xfrm>
          <a:off x="3301003" y="3853731"/>
          <a:ext cx="31115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55" name="Equation" r:id="rId33" imgW="1485720" imgH="431640" progId="Equation.DSMT4">
                  <p:embed/>
                </p:oleObj>
              </mc:Choice>
              <mc:Fallback>
                <p:oleObj name="Equation" r:id="rId33" imgW="14857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1003" y="3853731"/>
                        <a:ext cx="31115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98872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16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6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6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6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6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4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4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0" grpId="0" build="p" autoUpdateAnimBg="0"/>
      <p:bldP spid="416771" grpId="0" build="p" autoUpdateAnimBg="0"/>
      <p:bldP spid="416772" grpId="0" build="p" autoUpdateAnimBg="0"/>
      <p:bldP spid="416773" grpId="0" build="p" autoUpdateAnimBg="0"/>
      <p:bldP spid="416774" grpId="0" animBg="1"/>
      <p:bldP spid="416775" grpId="0" animBg="1"/>
      <p:bldP spid="416776" grpId="0" animBg="1"/>
      <p:bldP spid="416777" grpId="0" animBg="1"/>
      <p:bldP spid="416778" grpId="0" animBg="1"/>
      <p:bldP spid="416779" grpId="0" animBg="1"/>
      <p:bldP spid="416780" grpId="0" animBg="1"/>
      <p:bldP spid="416781" grpId="0" animBg="1"/>
      <p:bldP spid="416787" grpId="0" animBg="1"/>
      <p:bldP spid="416790" grpId="0" build="p" autoUpdateAnimBg="0"/>
      <p:bldP spid="416791" grpId="0" build="p" autoUpdateAnimBg="0"/>
      <p:bldP spid="416793" grpId="0" build="p" autoUpdateAnimBg="0"/>
      <p:bldP spid="416797" grpId="0" animBg="1"/>
      <p:bldP spid="416799" grpId="0" animBg="1"/>
      <p:bldP spid="416800" grpId="0" animBg="1"/>
      <p:bldP spid="416802" grpId="0" animBg="1" autoUpdateAnimBg="0"/>
      <p:bldP spid="3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AutoShape 2"/>
          <p:cNvSpPr>
            <a:spLocks noChangeArrowheads="1"/>
          </p:cNvSpPr>
          <p:nvPr/>
        </p:nvSpPr>
        <p:spPr bwMode="auto">
          <a:xfrm>
            <a:off x="2411413" y="2205336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4003" name="Text Box 3"/>
          <p:cNvSpPr txBox="1">
            <a:spLocks noChangeArrowheads="1"/>
          </p:cNvSpPr>
          <p:nvPr/>
        </p:nvSpPr>
        <p:spPr bwMode="auto">
          <a:xfrm>
            <a:off x="323850" y="260648"/>
            <a:ext cx="5037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rgbClr val="00FF00"/>
                </a:solidFill>
                <a:latin typeface="+mn-lt"/>
                <a:ea typeface="+mn-ea"/>
              </a:rPr>
              <a:t>8-5   </a:t>
            </a:r>
            <a:r>
              <a:rPr lang="zh-CN" altLang="en-US" sz="2800" dirty="0">
                <a:solidFill>
                  <a:srgbClr val="00FF00"/>
                </a:solidFill>
                <a:latin typeface="+mn-lt"/>
                <a:ea typeface="+mn-ea"/>
              </a:rPr>
              <a:t>电势   电势差</a:t>
            </a:r>
          </a:p>
        </p:txBody>
      </p:sp>
      <p:sp>
        <p:nvSpPr>
          <p:cNvPr id="384004" name="Rectangle 4"/>
          <p:cNvSpPr>
            <a:spLocks noChangeArrowheads="1"/>
          </p:cNvSpPr>
          <p:nvPr/>
        </p:nvSpPr>
        <p:spPr bwMode="auto">
          <a:xfrm>
            <a:off x="427038" y="894061"/>
            <a:ext cx="3640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一、电势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806450" y="1413173"/>
            <a:ext cx="271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电势能</a:t>
            </a:r>
          </a:p>
        </p:txBody>
      </p:sp>
      <p:sp>
        <p:nvSpPr>
          <p:cNvPr id="384006" name="Text Box 6"/>
          <p:cNvSpPr txBox="1">
            <a:spLocks noChangeArrowheads="1"/>
          </p:cNvSpPr>
          <p:nvPr/>
        </p:nvSpPr>
        <p:spPr bwMode="auto">
          <a:xfrm>
            <a:off x="900113" y="4292898"/>
            <a:ext cx="263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电势差</a:t>
            </a:r>
          </a:p>
        </p:txBody>
      </p:sp>
      <p:graphicFrame>
        <p:nvGraphicFramePr>
          <p:cNvPr id="384008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070508"/>
              </p:ext>
            </p:extLst>
          </p:nvPr>
        </p:nvGraphicFramePr>
        <p:xfrm>
          <a:off x="179512" y="5241944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2" name="公式" r:id="rId3" imgW="1676400" imgH="361882" progId="Equation.3">
                  <p:embed/>
                </p:oleObj>
              </mc:Choice>
              <mc:Fallback>
                <p:oleObj name="公式" r:id="rId3" imgW="1676400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241944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09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77657"/>
              </p:ext>
            </p:extLst>
          </p:nvPr>
        </p:nvGraphicFramePr>
        <p:xfrm>
          <a:off x="7633294" y="5085184"/>
          <a:ext cx="1331194" cy="69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3" name="公式" r:id="rId5" imgW="1409869" imgH="666818" progId="Equation.3">
                  <p:embed/>
                </p:oleObj>
              </mc:Choice>
              <mc:Fallback>
                <p:oleObj name="公式" r:id="rId5" imgW="14098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3294" y="5085184"/>
                        <a:ext cx="1331194" cy="695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0" name="Rectangle 10"/>
          <p:cNvSpPr>
            <a:spLocks noChangeArrowheads="1"/>
          </p:cNvSpPr>
          <p:nvPr/>
        </p:nvSpPr>
        <p:spPr bwMode="auto">
          <a:xfrm>
            <a:off x="362515" y="3417069"/>
            <a:ext cx="8457958" cy="46166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移动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单位正电荷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自该点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“势能零点”过程中电场力作的功 。</a:t>
            </a:r>
          </a:p>
        </p:txBody>
      </p:sp>
      <p:graphicFrame>
        <p:nvGraphicFramePr>
          <p:cNvPr id="384011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6796046"/>
              </p:ext>
            </p:extLst>
          </p:nvPr>
        </p:nvGraphicFramePr>
        <p:xfrm>
          <a:off x="2555875" y="2349500"/>
          <a:ext cx="2081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4" name="公式" r:id="rId7" imgW="2019469" imgH="666818" progId="Equation.3">
                  <p:embed/>
                </p:oleObj>
              </mc:Choice>
              <mc:Fallback>
                <p:oleObj name="公式" r:id="rId7" imgW="2019469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081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2" name="Rectangle 12"/>
          <p:cNvSpPr>
            <a:spLocks noChangeArrowheads="1"/>
          </p:cNvSpPr>
          <p:nvPr/>
        </p:nvSpPr>
        <p:spPr bwMode="auto">
          <a:xfrm>
            <a:off x="828675" y="6021686"/>
            <a:ext cx="6697663" cy="466725"/>
          </a:xfrm>
          <a:prstGeom prst="rect">
            <a:avLst/>
          </a:prstGeom>
          <a:noFill/>
          <a:ln w="9525">
            <a:solidFill>
              <a:srgbClr val="66CCFF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移动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单位正电荷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自 </a:t>
            </a:r>
            <a:r>
              <a:rPr lang="en-US" altLang="zh-CN" i="1" dirty="0" err="1">
                <a:solidFill>
                  <a:schemeClr val="bg1"/>
                </a:solidFill>
                <a:latin typeface="+mn-lt"/>
                <a:ea typeface="+mn-ea"/>
              </a:rPr>
              <a:t>a</a:t>
            </a:r>
            <a:r>
              <a:rPr lang="en-US" altLang="zh-CN" dirty="0" err="1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chemeClr val="bg1"/>
                </a:solidFill>
                <a:latin typeface="+mn-lt"/>
                <a:ea typeface="+mn-ea"/>
              </a:rPr>
              <a:t>b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过程中电场力作的功。</a:t>
            </a:r>
          </a:p>
        </p:txBody>
      </p:sp>
      <p:sp>
        <p:nvSpPr>
          <p:cNvPr id="384013" name="AutoShape 13"/>
          <p:cNvSpPr>
            <a:spLocks noChangeArrowheads="1"/>
          </p:cNvSpPr>
          <p:nvPr/>
        </p:nvSpPr>
        <p:spPr bwMode="auto">
          <a:xfrm>
            <a:off x="2341563" y="4005561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4014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0208776"/>
              </p:ext>
            </p:extLst>
          </p:nvPr>
        </p:nvGraphicFramePr>
        <p:xfrm>
          <a:off x="2557463" y="4076998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5" name="公式" r:id="rId9" imgW="1914483" imgH="666818" progId="Equation.3">
                  <p:embed/>
                </p:oleObj>
              </mc:Choice>
              <mc:Fallback>
                <p:oleObj name="公式" r:id="rId9" imgW="1914483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4076998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401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465382"/>
              </p:ext>
            </p:extLst>
          </p:nvPr>
        </p:nvGraphicFramePr>
        <p:xfrm>
          <a:off x="2197100" y="1197273"/>
          <a:ext cx="29527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6" name="Equation" r:id="rId11" imgW="1038352" imgH="285648" progId="Equation.DSMT4">
                  <p:embed/>
                </p:oleObj>
              </mc:Choice>
              <mc:Fallback>
                <p:oleObj name="Equation" r:id="rId11" imgW="1038352" imgH="28564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197273"/>
                        <a:ext cx="29527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6" name="AutoShape 16"/>
          <p:cNvSpPr>
            <a:spLocks noChangeArrowheads="1"/>
          </p:cNvSpPr>
          <p:nvPr/>
        </p:nvSpPr>
        <p:spPr bwMode="auto">
          <a:xfrm>
            <a:off x="5149850" y="1540173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4017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4338115"/>
              </p:ext>
            </p:extLst>
          </p:nvPr>
        </p:nvGraphicFramePr>
        <p:xfrm>
          <a:off x="5868988" y="1268711"/>
          <a:ext cx="23050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7" name="Equation" r:id="rId13" imgW="933365" imgH="361882" progId="Equation.DSMT4">
                  <p:embed/>
                </p:oleObj>
              </mc:Choice>
              <mc:Fallback>
                <p:oleObj name="Equation" r:id="rId13" imgW="933365" imgH="36188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1268711"/>
                        <a:ext cx="23050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4018" name="Rectangle 18"/>
          <p:cNvSpPr>
            <a:spLocks noChangeArrowheads="1"/>
          </p:cNvSpPr>
          <p:nvPr/>
        </p:nvSpPr>
        <p:spPr bwMode="auto">
          <a:xfrm>
            <a:off x="1131888" y="2492673"/>
            <a:ext cx="2719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</a:t>
            </a: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410658"/>
              </p:ext>
            </p:extLst>
          </p:nvPr>
        </p:nvGraphicFramePr>
        <p:xfrm>
          <a:off x="1902544" y="5112429"/>
          <a:ext cx="5765800" cy="713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988" name="Equation" r:id="rId15" imgW="2869920" imgH="355320" progId="Equation.DSMT4">
                  <p:embed/>
                </p:oleObj>
              </mc:Choice>
              <mc:Fallback>
                <p:oleObj name="Equation" r:id="rId15" imgW="28699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02544" y="5112429"/>
                        <a:ext cx="5765800" cy="7133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463114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84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4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8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8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84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384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84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384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384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384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384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2" grpId="0" animBg="1"/>
      <p:bldP spid="384003" grpId="0"/>
      <p:bldP spid="384004" grpId="0"/>
      <p:bldP spid="384005" grpId="0"/>
      <p:bldP spid="384006" grpId="0"/>
      <p:bldP spid="384010" grpId="0" animBg="1"/>
      <p:bldP spid="384012" grpId="0" animBg="1"/>
      <p:bldP spid="384013" grpId="0" animBg="1"/>
      <p:bldP spid="384016" grpId="0" animBg="1"/>
      <p:bldP spid="3840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395288" y="26064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  <a:endParaRPr lang="zh-CN" altLang="en-US" u="sng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385027" name="Text Box 3"/>
          <p:cNvSpPr txBox="1">
            <a:spLocks noChangeArrowheads="1"/>
          </p:cNvSpPr>
          <p:nvPr/>
        </p:nvSpPr>
        <p:spPr bwMode="auto">
          <a:xfrm>
            <a:off x="611188" y="763886"/>
            <a:ext cx="30289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电势 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标量</a:t>
            </a: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2889250" y="751186"/>
            <a:ext cx="579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 ——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相对量（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与参考零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点的选择有关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）</a:t>
            </a:r>
          </a:p>
        </p:txBody>
      </p:sp>
      <p:sp>
        <p:nvSpPr>
          <p:cNvPr id="385029" name="Text Box 5"/>
          <p:cNvSpPr txBox="1">
            <a:spLocks noChangeArrowheads="1"/>
          </p:cNvSpPr>
          <p:nvPr/>
        </p:nvSpPr>
        <p:spPr bwMode="auto">
          <a:xfrm>
            <a:off x="615950" y="1294111"/>
            <a:ext cx="6624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除零点外的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任意两点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电势差与零点的选择无关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85030" name="Text Box 6"/>
          <p:cNvSpPr txBox="1">
            <a:spLocks noChangeArrowheads="1"/>
          </p:cNvSpPr>
          <p:nvPr/>
        </p:nvSpPr>
        <p:spPr bwMode="auto">
          <a:xfrm>
            <a:off x="615950" y="1798936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如已知电势的分布，则可求出电势能</a:t>
            </a:r>
          </a:p>
        </p:txBody>
      </p:sp>
      <p:graphicFrame>
        <p:nvGraphicFramePr>
          <p:cNvPr id="385031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723591"/>
              </p:ext>
            </p:extLst>
          </p:nvPr>
        </p:nvGraphicFramePr>
        <p:xfrm>
          <a:off x="6016625" y="1822748"/>
          <a:ext cx="2217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0" name="Equation" r:id="rId3" imgW="895435" imgH="190432" progId="Equation.DSMT4">
                  <p:embed/>
                </p:oleObj>
              </mc:Choice>
              <mc:Fallback>
                <p:oleObj name="Equation" r:id="rId3" imgW="895435" imgH="1904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1822748"/>
                        <a:ext cx="22177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2" name="Text Box 8"/>
          <p:cNvSpPr txBox="1">
            <a:spLocks noChangeArrowheads="1"/>
          </p:cNvSpPr>
          <p:nvPr/>
        </p:nvSpPr>
        <p:spPr bwMode="auto">
          <a:xfrm>
            <a:off x="615950" y="2302173"/>
            <a:ext cx="6624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电势的单位：伏特</a:t>
            </a:r>
          </a:p>
        </p:txBody>
      </p:sp>
      <p:graphicFrame>
        <p:nvGraphicFramePr>
          <p:cNvPr id="385033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2568646"/>
              </p:ext>
            </p:extLst>
          </p:nvPr>
        </p:nvGraphicFramePr>
        <p:xfrm>
          <a:off x="3640138" y="2327573"/>
          <a:ext cx="15763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1" name="Equation" r:id="rId5" imgW="619083" imgH="190432" progId="Equation.DSMT4">
                  <p:embed/>
                </p:oleObj>
              </mc:Choice>
              <mc:Fallback>
                <p:oleObj name="Equation" r:id="rId5" imgW="619083" imgH="1904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0138" y="2327573"/>
                        <a:ext cx="15763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4" name="Line 10"/>
          <p:cNvSpPr>
            <a:spLocks noChangeShapeType="1"/>
          </p:cNvSpPr>
          <p:nvPr/>
        </p:nvSpPr>
        <p:spPr bwMode="auto">
          <a:xfrm flipH="1" flipV="1">
            <a:off x="4860925" y="4065886"/>
            <a:ext cx="2592388" cy="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5035" name="Text Box 11"/>
          <p:cNvSpPr txBox="1">
            <a:spLocks noChangeArrowheads="1"/>
          </p:cNvSpPr>
          <p:nvPr/>
        </p:nvSpPr>
        <p:spPr bwMode="auto">
          <a:xfrm>
            <a:off x="7308850" y="404842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a</a:t>
            </a:r>
            <a:endParaRPr lang="en-US" altLang="zh-CN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385036" name="Text Box 12"/>
          <p:cNvSpPr txBox="1">
            <a:spLocks noChangeArrowheads="1"/>
          </p:cNvSpPr>
          <p:nvPr/>
        </p:nvSpPr>
        <p:spPr bwMode="auto">
          <a:xfrm>
            <a:off x="6084888" y="4008736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8503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159122"/>
              </p:ext>
            </p:extLst>
          </p:nvPr>
        </p:nvGraphicFramePr>
        <p:xfrm>
          <a:off x="7669213" y="3618211"/>
          <a:ext cx="40640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2" name="Equation" r:id="rId7" imgW="323765" imgH="304936" progId="Equation.3">
                  <p:embed/>
                </p:oleObj>
              </mc:Choice>
              <mc:Fallback>
                <p:oleObj name="Equation" r:id="rId7" imgW="323765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9213" y="3618211"/>
                        <a:ext cx="40640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38" name="Oval 14"/>
          <p:cNvSpPr>
            <a:spLocks noChangeArrowheads="1"/>
          </p:cNvSpPr>
          <p:nvPr/>
        </p:nvSpPr>
        <p:spPr bwMode="auto">
          <a:xfrm>
            <a:off x="4787900" y="3978573"/>
            <a:ext cx="169863" cy="169863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FFCC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5039" name="Text Box 15"/>
          <p:cNvSpPr txBox="1">
            <a:spLocks noChangeArrowheads="1"/>
          </p:cNvSpPr>
          <p:nvPr/>
        </p:nvSpPr>
        <p:spPr bwMode="auto">
          <a:xfrm>
            <a:off x="4787900" y="4080173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q</a:t>
            </a:r>
          </a:p>
        </p:txBody>
      </p:sp>
      <p:sp>
        <p:nvSpPr>
          <p:cNvPr id="385040" name="Rectangle 16"/>
          <p:cNvSpPr>
            <a:spLocks noChangeArrowheads="1"/>
          </p:cNvSpPr>
          <p:nvPr/>
        </p:nvSpPr>
        <p:spPr bwMode="auto">
          <a:xfrm>
            <a:off x="739775" y="3254673"/>
            <a:ext cx="361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点电荷的电势</a:t>
            </a:r>
          </a:p>
        </p:txBody>
      </p:sp>
      <p:graphicFrame>
        <p:nvGraphicFramePr>
          <p:cNvPr id="385041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398895"/>
              </p:ext>
            </p:extLst>
          </p:nvPr>
        </p:nvGraphicFramePr>
        <p:xfrm>
          <a:off x="882650" y="3786486"/>
          <a:ext cx="185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3" name="Equation" r:id="rId9" imgW="1790869" imgH="619057" progId="Equation.3">
                  <p:embed/>
                </p:oleObj>
              </mc:Choice>
              <mc:Fallback>
                <p:oleObj name="Equation" r:id="rId9" imgW="1790869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3786486"/>
                        <a:ext cx="1854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33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2" name="Object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354184"/>
              </p:ext>
            </p:extLst>
          </p:nvPr>
        </p:nvGraphicFramePr>
        <p:xfrm>
          <a:off x="5076825" y="4605636"/>
          <a:ext cx="207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4" name="Equation" r:id="rId11" imgW="2000165" imgH="847759" progId="Equation.3">
                  <p:embed/>
                </p:oleObj>
              </mc:Choice>
              <mc:Fallback>
                <p:oleObj name="Equation" r:id="rId11" imgW="20001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605636"/>
                        <a:ext cx="207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3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336799"/>
              </p:ext>
            </p:extLst>
          </p:nvPr>
        </p:nvGraphicFramePr>
        <p:xfrm>
          <a:off x="7380288" y="4794548"/>
          <a:ext cx="14493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5" name="公式" r:id="rId13" imgW="1381083" imgH="323918" progId="Equation.3">
                  <p:embed/>
                </p:oleObj>
              </mc:Choice>
              <mc:Fallback>
                <p:oleObj name="公式" r:id="rId13" imgW="1381083" imgH="3239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4794548"/>
                        <a:ext cx="14493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4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1474176"/>
              </p:ext>
            </p:extLst>
          </p:nvPr>
        </p:nvGraphicFramePr>
        <p:xfrm>
          <a:off x="1258888" y="4599286"/>
          <a:ext cx="209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6" name="公式" r:id="rId15" imgW="2028952" imgH="847759" progId="Equation.3">
                  <p:embed/>
                </p:oleObj>
              </mc:Choice>
              <mc:Fallback>
                <p:oleObj name="公式" r:id="rId15" imgW="2028952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599286"/>
                        <a:ext cx="209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5045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9912059"/>
              </p:ext>
            </p:extLst>
          </p:nvPr>
        </p:nvGraphicFramePr>
        <p:xfrm>
          <a:off x="3348038" y="4577061"/>
          <a:ext cx="125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7" name="公式" r:id="rId17" imgW="1190752" imgH="895214" progId="Equation.3">
                  <p:embed/>
                </p:oleObj>
              </mc:Choice>
              <mc:Fallback>
                <p:oleObj name="公式" r:id="rId17" imgW="1190752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77061"/>
                        <a:ext cx="125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46" name="Text Box 22"/>
          <p:cNvSpPr txBox="1">
            <a:spLocks noChangeArrowheads="1"/>
          </p:cNvSpPr>
          <p:nvPr/>
        </p:nvSpPr>
        <p:spPr bwMode="auto">
          <a:xfrm>
            <a:off x="395288" y="2780011"/>
            <a:ext cx="4664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二、电势叠加原理</a:t>
            </a:r>
          </a:p>
        </p:txBody>
      </p:sp>
      <p:sp>
        <p:nvSpPr>
          <p:cNvPr id="385047" name="Line 23"/>
          <p:cNvSpPr>
            <a:spLocks noChangeShapeType="1"/>
          </p:cNvSpPr>
          <p:nvPr/>
        </p:nvSpPr>
        <p:spPr bwMode="auto">
          <a:xfrm>
            <a:off x="7451725" y="4050011"/>
            <a:ext cx="1081088" cy="0"/>
          </a:xfrm>
          <a:prstGeom prst="line">
            <a:avLst/>
          </a:prstGeom>
          <a:noFill/>
          <a:ln w="57150">
            <a:solidFill>
              <a:srgbClr val="FF99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5048" name="Oval 24"/>
          <p:cNvSpPr>
            <a:spLocks noChangeArrowheads="1"/>
          </p:cNvSpPr>
          <p:nvPr/>
        </p:nvSpPr>
        <p:spPr bwMode="auto">
          <a:xfrm>
            <a:off x="7380288" y="3991273"/>
            <a:ext cx="139700" cy="1397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5049" name="Line 25"/>
          <p:cNvSpPr>
            <a:spLocks noChangeShapeType="1"/>
          </p:cNvSpPr>
          <p:nvPr/>
        </p:nvSpPr>
        <p:spPr bwMode="auto">
          <a:xfrm>
            <a:off x="7453313" y="4050011"/>
            <a:ext cx="790575" cy="0"/>
          </a:xfrm>
          <a:prstGeom prst="line">
            <a:avLst/>
          </a:prstGeom>
          <a:noFill/>
          <a:ln w="19050">
            <a:solidFill>
              <a:srgbClr val="66FF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5050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156636"/>
              </p:ext>
            </p:extLst>
          </p:nvPr>
        </p:nvGraphicFramePr>
        <p:xfrm>
          <a:off x="8540750" y="3857923"/>
          <a:ext cx="27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8" name="公式" r:id="rId19" imgW="209635" imgH="276157" progId="Equation.3">
                  <p:embed/>
                </p:oleObj>
              </mc:Choice>
              <mc:Fallback>
                <p:oleObj name="公式" r:id="rId19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0" y="3857923"/>
                        <a:ext cx="27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5051" name="Text Box 27"/>
          <p:cNvSpPr txBox="1">
            <a:spLocks noChangeArrowheads="1"/>
          </p:cNvSpPr>
          <p:nvPr/>
        </p:nvSpPr>
        <p:spPr bwMode="auto">
          <a:xfrm>
            <a:off x="3276600" y="3237211"/>
            <a:ext cx="446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chemeClr val="bg1"/>
                </a:solidFill>
                <a:latin typeface="+mn-lt"/>
                <a:ea typeface="+mn-ea"/>
              </a:rPr>
              <a:t>选无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穷远处为电势零点</a:t>
            </a:r>
          </a:p>
        </p:txBody>
      </p:sp>
      <p:sp>
        <p:nvSpPr>
          <p:cNvPr id="385052" name="AutoShape 28"/>
          <p:cNvSpPr>
            <a:spLocks noChangeArrowheads="1"/>
          </p:cNvSpPr>
          <p:nvPr/>
        </p:nvSpPr>
        <p:spPr bwMode="auto">
          <a:xfrm>
            <a:off x="2413000" y="5586711"/>
            <a:ext cx="3600450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5053" name="Object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4822280"/>
              </p:ext>
            </p:extLst>
          </p:nvPr>
        </p:nvGraphicFramePr>
        <p:xfrm>
          <a:off x="3276600" y="5656561"/>
          <a:ext cx="1879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39" name="公式" r:id="rId21" imgW="1809835" imgH="895214" progId="Equation.3">
                  <p:embed/>
                </p:oleObj>
              </mc:Choice>
              <mc:Fallback>
                <p:oleObj name="公式" r:id="rId21" imgW="1809835" imgH="89521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656561"/>
                        <a:ext cx="1879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87790"/>
              </p:ext>
            </p:extLst>
          </p:nvPr>
        </p:nvGraphicFramePr>
        <p:xfrm>
          <a:off x="2517775" y="60623"/>
          <a:ext cx="20812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0" name="Equation" r:id="rId23" imgW="2019469" imgH="666818" progId="Equation.DSMT4">
                  <p:embed/>
                </p:oleObj>
              </mc:Choice>
              <mc:Fallback>
                <p:oleObj name="Equation" r:id="rId23" imgW="2019469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5" y="60623"/>
                        <a:ext cx="2081213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144032"/>
              </p:ext>
            </p:extLst>
          </p:nvPr>
        </p:nvGraphicFramePr>
        <p:xfrm>
          <a:off x="5211942" y="-6052"/>
          <a:ext cx="1981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41" name="公式" r:id="rId25" imgW="1914483" imgH="666818" progId="Equation.3">
                  <p:embed/>
                </p:oleObj>
              </mc:Choice>
              <mc:Fallback>
                <p:oleObj name="公式" r:id="rId25" imgW="1914483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1942" y="-6052"/>
                        <a:ext cx="1981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391090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5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5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85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5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5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85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5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85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38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38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385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3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2000"/>
                                        <p:tgtEl>
                                          <p:spTgt spid="38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2000"/>
                                        <p:tgtEl>
                                          <p:spTgt spid="38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38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2000"/>
                                        <p:tgtEl>
                                          <p:spTgt spid="385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38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27" grpId="0" build="p" autoUpdateAnimBg="0"/>
      <p:bldP spid="385028" grpId="0" build="p" autoUpdateAnimBg="0"/>
      <p:bldP spid="385029" grpId="0" build="p" autoUpdateAnimBg="0"/>
      <p:bldP spid="385030" grpId="0" build="p" autoUpdateAnimBg="0"/>
      <p:bldP spid="385032" grpId="0" build="p" autoUpdateAnimBg="0"/>
      <p:bldP spid="385034" grpId="0" animBg="1"/>
      <p:bldP spid="385035" grpId="0"/>
      <p:bldP spid="385036" grpId="0"/>
      <p:bldP spid="385038" grpId="0" animBg="1"/>
      <p:bldP spid="385039" grpId="0"/>
      <p:bldP spid="385046" grpId="0"/>
      <p:bldP spid="385047" grpId="0" animBg="1"/>
      <p:bldP spid="385048" grpId="0" animBg="1"/>
      <p:bldP spid="385049" grpId="0" animBg="1"/>
      <p:bldP spid="385051" grpId="0" build="p" autoUpdateAnimBg="0"/>
      <p:bldP spid="3850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 Box 2"/>
          <p:cNvSpPr txBox="1">
            <a:spLocks noChangeArrowheads="1"/>
          </p:cNvSpPr>
          <p:nvPr/>
        </p:nvSpPr>
        <p:spPr bwMode="auto">
          <a:xfrm>
            <a:off x="803275" y="307106"/>
            <a:ext cx="412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点电荷系的电势</a:t>
            </a:r>
          </a:p>
        </p:txBody>
      </p:sp>
      <p:graphicFrame>
        <p:nvGraphicFramePr>
          <p:cNvPr id="3860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920680"/>
              </p:ext>
            </p:extLst>
          </p:nvPr>
        </p:nvGraphicFramePr>
        <p:xfrm>
          <a:off x="1171575" y="665881"/>
          <a:ext cx="18161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3" name="Equation" r:id="rId3" imgW="762000" imgH="400152" progId="Equation.DSMT4">
                  <p:embed/>
                </p:oleObj>
              </mc:Choice>
              <mc:Fallback>
                <p:oleObj name="Equation" r:id="rId3" imgW="7620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665881"/>
                        <a:ext cx="18161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06023"/>
              </p:ext>
            </p:extLst>
          </p:nvPr>
        </p:nvGraphicFramePr>
        <p:xfrm>
          <a:off x="2987675" y="691281"/>
          <a:ext cx="371475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4" name="Equation" r:id="rId5" imgW="1619165" imgH="400152" progId="Equation.DSMT4">
                  <p:embed/>
                </p:oleObj>
              </mc:Choice>
              <mc:Fallback>
                <p:oleObj name="Equation" r:id="rId5" imgW="1619165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691281"/>
                        <a:ext cx="371475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043649"/>
              </p:ext>
            </p:extLst>
          </p:nvPr>
        </p:nvGraphicFramePr>
        <p:xfrm>
          <a:off x="1624013" y="1629494"/>
          <a:ext cx="28765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5" name="公式" r:id="rId7" imgW="1238165" imgH="161959" progId="Equation.3">
                  <p:embed/>
                </p:oleObj>
              </mc:Choice>
              <mc:Fallback>
                <p:oleObj name="公式" r:id="rId7" imgW="1238165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629494"/>
                        <a:ext cx="28765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131022"/>
              </p:ext>
            </p:extLst>
          </p:nvPr>
        </p:nvGraphicFramePr>
        <p:xfrm>
          <a:off x="4481513" y="1645369"/>
          <a:ext cx="12287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6" name="公式" r:id="rId9" imgW="495469" imgH="190432" progId="Equation.3">
                  <p:embed/>
                </p:oleObj>
              </mc:Choice>
              <mc:Fallback>
                <p:oleObj name="公式" r:id="rId9" imgW="495469" imgH="1904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1645369"/>
                        <a:ext cx="12287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5" name="Text Box 7"/>
          <p:cNvSpPr txBox="1">
            <a:spLocks noChangeArrowheads="1"/>
          </p:cNvSpPr>
          <p:nvPr/>
        </p:nvSpPr>
        <p:spPr bwMode="auto">
          <a:xfrm>
            <a:off x="5580063" y="1602506"/>
            <a:ext cx="3313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——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电势叠加原理</a:t>
            </a:r>
          </a:p>
        </p:txBody>
      </p:sp>
      <p:sp>
        <p:nvSpPr>
          <p:cNvPr id="386056" name="AutoShape 8"/>
          <p:cNvSpPr>
            <a:spLocks noChangeArrowheads="1"/>
          </p:cNvSpPr>
          <p:nvPr/>
        </p:nvSpPr>
        <p:spPr bwMode="auto">
          <a:xfrm>
            <a:off x="8215313" y="980206"/>
            <a:ext cx="533400" cy="4572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6057" name="Text Box 9"/>
          <p:cNvSpPr txBox="1">
            <a:spLocks noChangeArrowheads="1"/>
          </p:cNvSpPr>
          <p:nvPr/>
        </p:nvSpPr>
        <p:spPr bwMode="auto">
          <a:xfrm>
            <a:off x="251520" y="2384925"/>
            <a:ext cx="24902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点电荷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系的电势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860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851326"/>
              </p:ext>
            </p:extLst>
          </p:nvPr>
        </p:nvGraphicFramePr>
        <p:xfrm>
          <a:off x="2576513" y="2132731"/>
          <a:ext cx="33242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7" name="公式" r:id="rId11" imgW="1447800" imgH="380864" progId="Equation.3">
                  <p:embed/>
                </p:oleObj>
              </mc:Choice>
              <mc:Fallback>
                <p:oleObj name="公式" r:id="rId11" imgW="14478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2132731"/>
                        <a:ext cx="33242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59" name="Text Box 11"/>
          <p:cNvSpPr txBox="1">
            <a:spLocks noChangeArrowheads="1"/>
          </p:cNvSpPr>
          <p:nvPr/>
        </p:nvSpPr>
        <p:spPr bwMode="auto">
          <a:xfrm>
            <a:off x="6084888" y="2204169"/>
            <a:ext cx="2133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无穷远处为电势零点</a:t>
            </a:r>
          </a:p>
        </p:txBody>
      </p:sp>
      <p:sp>
        <p:nvSpPr>
          <p:cNvPr id="386060" name="Text Box 12"/>
          <p:cNvSpPr txBox="1">
            <a:spLocks noChangeArrowheads="1"/>
          </p:cNvSpPr>
          <p:nvPr/>
        </p:nvSpPr>
        <p:spPr bwMode="auto">
          <a:xfrm>
            <a:off x="842963" y="3115394"/>
            <a:ext cx="495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对于电荷连续分布的情况</a:t>
            </a:r>
          </a:p>
        </p:txBody>
      </p:sp>
      <p:sp>
        <p:nvSpPr>
          <p:cNvPr id="386061" name="Freeform 13"/>
          <p:cNvSpPr>
            <a:spLocks/>
          </p:cNvSpPr>
          <p:nvPr/>
        </p:nvSpPr>
        <p:spPr bwMode="auto">
          <a:xfrm>
            <a:off x="5805488" y="3220169"/>
            <a:ext cx="1763712" cy="1504950"/>
          </a:xfrm>
          <a:custGeom>
            <a:avLst/>
            <a:gdLst>
              <a:gd name="T0" fmla="*/ 2147483646 w 1111"/>
              <a:gd name="T1" fmla="*/ 2147483646 h 1169"/>
              <a:gd name="T2" fmla="*/ 2147483646 w 1111"/>
              <a:gd name="T3" fmla="*/ 2147483646 h 1169"/>
              <a:gd name="T4" fmla="*/ 2147483646 w 1111"/>
              <a:gd name="T5" fmla="*/ 2147483646 h 1169"/>
              <a:gd name="T6" fmla="*/ 2147483646 w 1111"/>
              <a:gd name="T7" fmla="*/ 0 h 1169"/>
              <a:gd name="T8" fmla="*/ 2147483646 w 1111"/>
              <a:gd name="T9" fmla="*/ 2147483646 h 1169"/>
              <a:gd name="T10" fmla="*/ 2147483646 w 1111"/>
              <a:gd name="T11" fmla="*/ 2147483646 h 1169"/>
              <a:gd name="T12" fmla="*/ 2147483646 w 1111"/>
              <a:gd name="T13" fmla="*/ 2147483646 h 1169"/>
              <a:gd name="T14" fmla="*/ 2147483646 w 1111"/>
              <a:gd name="T15" fmla="*/ 2147483646 h 1169"/>
              <a:gd name="T16" fmla="*/ 2147483646 w 1111"/>
              <a:gd name="T17" fmla="*/ 2147483646 h 1169"/>
              <a:gd name="T18" fmla="*/ 2147483646 w 1111"/>
              <a:gd name="T19" fmla="*/ 2147483646 h 1169"/>
              <a:gd name="T20" fmla="*/ 2147483646 w 1111"/>
              <a:gd name="T21" fmla="*/ 2147483646 h 1169"/>
              <a:gd name="T22" fmla="*/ 2147483646 w 1111"/>
              <a:gd name="T23" fmla="*/ 2147483646 h 1169"/>
              <a:gd name="T24" fmla="*/ 2147483646 w 1111"/>
              <a:gd name="T25" fmla="*/ 2147483646 h 1169"/>
              <a:gd name="T26" fmla="*/ 2147483646 w 1111"/>
              <a:gd name="T27" fmla="*/ 2147483646 h 1169"/>
              <a:gd name="T28" fmla="*/ 2147483646 w 1111"/>
              <a:gd name="T29" fmla="*/ 2147483646 h 1169"/>
              <a:gd name="T30" fmla="*/ 2147483646 w 1111"/>
              <a:gd name="T31" fmla="*/ 2147483646 h 1169"/>
              <a:gd name="T32" fmla="*/ 2147483646 w 1111"/>
              <a:gd name="T33" fmla="*/ 2147483646 h 1169"/>
              <a:gd name="T34" fmla="*/ 2147483646 w 1111"/>
              <a:gd name="T35" fmla="*/ 2147483646 h 1169"/>
              <a:gd name="T36" fmla="*/ 2147483646 w 1111"/>
              <a:gd name="T37" fmla="*/ 2147483646 h 1169"/>
              <a:gd name="T38" fmla="*/ 2147483646 w 1111"/>
              <a:gd name="T39" fmla="*/ 2147483646 h 1169"/>
              <a:gd name="T40" fmla="*/ 2147483646 w 1111"/>
              <a:gd name="T41" fmla="*/ 2147483646 h 1169"/>
              <a:gd name="T42" fmla="*/ 2147483646 w 1111"/>
              <a:gd name="T43" fmla="*/ 2147483646 h 1169"/>
              <a:gd name="T44" fmla="*/ 2147483646 w 1111"/>
              <a:gd name="T45" fmla="*/ 2147483646 h 1169"/>
              <a:gd name="T46" fmla="*/ 0 w 1111"/>
              <a:gd name="T47" fmla="*/ 2147483646 h 1169"/>
              <a:gd name="T48" fmla="*/ 2147483646 w 1111"/>
              <a:gd name="T49" fmla="*/ 2147483646 h 1169"/>
              <a:gd name="T50" fmla="*/ 2147483646 w 1111"/>
              <a:gd name="T51" fmla="*/ 2147483646 h 1169"/>
              <a:gd name="T52" fmla="*/ 2147483646 w 1111"/>
              <a:gd name="T53" fmla="*/ 2147483646 h 1169"/>
              <a:gd name="T54" fmla="*/ 2147483646 w 1111"/>
              <a:gd name="T55" fmla="*/ 2147483646 h 1169"/>
              <a:gd name="T56" fmla="*/ 2147483646 w 1111"/>
              <a:gd name="T57" fmla="*/ 2147483646 h 116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1111" h="1169">
                <a:moveTo>
                  <a:pt x="212" y="330"/>
                </a:moveTo>
                <a:cubicBezTo>
                  <a:pt x="226" y="270"/>
                  <a:pt x="244" y="211"/>
                  <a:pt x="262" y="152"/>
                </a:cubicBezTo>
                <a:cubicBezTo>
                  <a:pt x="269" y="129"/>
                  <a:pt x="296" y="119"/>
                  <a:pt x="313" y="102"/>
                </a:cubicBezTo>
                <a:cubicBezTo>
                  <a:pt x="380" y="36"/>
                  <a:pt x="454" y="21"/>
                  <a:pt x="542" y="0"/>
                </a:cubicBezTo>
                <a:cubicBezTo>
                  <a:pt x="567" y="3"/>
                  <a:pt x="593" y="2"/>
                  <a:pt x="618" y="8"/>
                </a:cubicBezTo>
                <a:cubicBezTo>
                  <a:pt x="636" y="12"/>
                  <a:pt x="674" y="39"/>
                  <a:pt x="686" y="51"/>
                </a:cubicBezTo>
                <a:cubicBezTo>
                  <a:pt x="693" y="58"/>
                  <a:pt x="694" y="71"/>
                  <a:pt x="703" y="76"/>
                </a:cubicBezTo>
                <a:cubicBezTo>
                  <a:pt x="718" y="84"/>
                  <a:pt x="737" y="82"/>
                  <a:pt x="754" y="85"/>
                </a:cubicBezTo>
                <a:cubicBezTo>
                  <a:pt x="779" y="122"/>
                  <a:pt x="817" y="146"/>
                  <a:pt x="838" y="186"/>
                </a:cubicBezTo>
                <a:cubicBezTo>
                  <a:pt x="855" y="217"/>
                  <a:pt x="873" y="248"/>
                  <a:pt x="889" y="280"/>
                </a:cubicBezTo>
                <a:cubicBezTo>
                  <a:pt x="916" y="332"/>
                  <a:pt x="869" y="280"/>
                  <a:pt x="923" y="364"/>
                </a:cubicBezTo>
                <a:cubicBezTo>
                  <a:pt x="943" y="396"/>
                  <a:pt x="985" y="420"/>
                  <a:pt x="1016" y="440"/>
                </a:cubicBezTo>
                <a:cubicBezTo>
                  <a:pt x="1036" y="471"/>
                  <a:pt x="1059" y="491"/>
                  <a:pt x="1076" y="525"/>
                </a:cubicBezTo>
                <a:cubicBezTo>
                  <a:pt x="1111" y="675"/>
                  <a:pt x="1109" y="553"/>
                  <a:pt x="1093" y="856"/>
                </a:cubicBezTo>
                <a:cubicBezTo>
                  <a:pt x="1090" y="922"/>
                  <a:pt x="1083" y="934"/>
                  <a:pt x="1033" y="966"/>
                </a:cubicBezTo>
                <a:cubicBezTo>
                  <a:pt x="975" y="1048"/>
                  <a:pt x="1010" y="1011"/>
                  <a:pt x="923" y="1076"/>
                </a:cubicBezTo>
                <a:cubicBezTo>
                  <a:pt x="896" y="1096"/>
                  <a:pt x="855" y="1086"/>
                  <a:pt x="822" y="1093"/>
                </a:cubicBezTo>
                <a:cubicBezTo>
                  <a:pt x="701" y="1118"/>
                  <a:pt x="581" y="1125"/>
                  <a:pt x="457" y="1135"/>
                </a:cubicBezTo>
                <a:cubicBezTo>
                  <a:pt x="440" y="1138"/>
                  <a:pt x="422" y="1139"/>
                  <a:pt x="406" y="1144"/>
                </a:cubicBezTo>
                <a:cubicBezTo>
                  <a:pt x="397" y="1147"/>
                  <a:pt x="391" y="1158"/>
                  <a:pt x="381" y="1160"/>
                </a:cubicBezTo>
                <a:cubicBezTo>
                  <a:pt x="342" y="1167"/>
                  <a:pt x="302" y="1166"/>
                  <a:pt x="262" y="1169"/>
                </a:cubicBezTo>
                <a:cubicBezTo>
                  <a:pt x="206" y="1161"/>
                  <a:pt x="179" y="1163"/>
                  <a:pt x="127" y="1135"/>
                </a:cubicBezTo>
                <a:cubicBezTo>
                  <a:pt x="90" y="1115"/>
                  <a:pt x="36" y="1029"/>
                  <a:pt x="17" y="991"/>
                </a:cubicBezTo>
                <a:cubicBezTo>
                  <a:pt x="12" y="963"/>
                  <a:pt x="0" y="935"/>
                  <a:pt x="0" y="906"/>
                </a:cubicBezTo>
                <a:cubicBezTo>
                  <a:pt x="0" y="808"/>
                  <a:pt x="49" y="748"/>
                  <a:pt x="127" y="695"/>
                </a:cubicBezTo>
                <a:cubicBezTo>
                  <a:pt x="147" y="665"/>
                  <a:pt x="165" y="647"/>
                  <a:pt x="195" y="627"/>
                </a:cubicBezTo>
                <a:cubicBezTo>
                  <a:pt x="222" y="585"/>
                  <a:pt x="205" y="618"/>
                  <a:pt x="220" y="568"/>
                </a:cubicBezTo>
                <a:cubicBezTo>
                  <a:pt x="225" y="551"/>
                  <a:pt x="237" y="517"/>
                  <a:pt x="237" y="517"/>
                </a:cubicBezTo>
                <a:cubicBezTo>
                  <a:pt x="236" y="505"/>
                  <a:pt x="246" y="369"/>
                  <a:pt x="212" y="330"/>
                </a:cubicBezTo>
                <a:close/>
              </a:path>
            </a:pathLst>
          </a:custGeom>
          <a:gradFill rotWithShape="0">
            <a:gsLst>
              <a:gs pos="0">
                <a:srgbClr val="00FF00"/>
              </a:gs>
              <a:gs pos="100000">
                <a:srgbClr val="007600"/>
              </a:gs>
            </a:gsLst>
            <a:path path="rect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6062" name="Line 14"/>
          <p:cNvSpPr>
            <a:spLocks noChangeShapeType="1"/>
          </p:cNvSpPr>
          <p:nvPr/>
        </p:nvSpPr>
        <p:spPr bwMode="auto">
          <a:xfrm flipV="1">
            <a:off x="6719888" y="3509094"/>
            <a:ext cx="1452562" cy="5794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60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07345"/>
              </p:ext>
            </p:extLst>
          </p:nvPr>
        </p:nvGraphicFramePr>
        <p:xfrm>
          <a:off x="7710488" y="3859931"/>
          <a:ext cx="3349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8" name="公式" r:id="rId13" imgW="85683" imgH="133486" progId="Equation.3">
                  <p:embed/>
                </p:oleObj>
              </mc:Choice>
              <mc:Fallback>
                <p:oleObj name="公式" r:id="rId13" imgW="85683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0488" y="3859931"/>
                        <a:ext cx="3349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722322"/>
              </p:ext>
            </p:extLst>
          </p:nvPr>
        </p:nvGraphicFramePr>
        <p:xfrm>
          <a:off x="6415088" y="3326531"/>
          <a:ext cx="4810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19" name="公式" r:id="rId15" imgW="133435" imgH="133486" progId="Equation.3">
                  <p:embed/>
                </p:oleObj>
              </mc:Choice>
              <mc:Fallback>
                <p:oleObj name="公式" r:id="rId15" imgW="13343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3326531"/>
                        <a:ext cx="481012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396742"/>
              </p:ext>
            </p:extLst>
          </p:nvPr>
        </p:nvGraphicFramePr>
        <p:xfrm>
          <a:off x="7527925" y="3331294"/>
          <a:ext cx="3000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0" name="Equation" r:id="rId17" imgW="57235" imgH="85725" progId="Equation.DSMT4">
                  <p:embed/>
                </p:oleObj>
              </mc:Choice>
              <mc:Fallback>
                <p:oleObj name="Equation" r:id="rId17" imgW="57235" imgH="857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3331294"/>
                        <a:ext cx="30003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606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3389"/>
              </p:ext>
            </p:extLst>
          </p:nvPr>
        </p:nvGraphicFramePr>
        <p:xfrm>
          <a:off x="8243888" y="3436069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1" name="公式" r:id="rId19" imgW="85683" imgH="95216" progId="Equation.3">
                  <p:embed/>
                </p:oleObj>
              </mc:Choice>
              <mc:Fallback>
                <p:oleObj name="公式" r:id="rId1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3888" y="3436069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7" name="AutoShape 19"/>
          <p:cNvSpPr>
            <a:spLocks noChangeArrowheads="1"/>
          </p:cNvSpPr>
          <p:nvPr/>
        </p:nvSpPr>
        <p:spPr bwMode="auto">
          <a:xfrm>
            <a:off x="6491288" y="3936131"/>
            <a:ext cx="304800" cy="3048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60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695415"/>
              </p:ext>
            </p:extLst>
          </p:nvPr>
        </p:nvGraphicFramePr>
        <p:xfrm>
          <a:off x="3808413" y="3486869"/>
          <a:ext cx="18430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2" name="公式" r:id="rId21" imgW="771483" imgH="361882" progId="Equation.3">
                  <p:embed/>
                </p:oleObj>
              </mc:Choice>
              <mc:Fallback>
                <p:oleObj name="公式" r:id="rId21" imgW="7714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486869"/>
                        <a:ext cx="18430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69" name="Text Box 21"/>
          <p:cNvSpPr txBox="1">
            <a:spLocks noChangeArrowheads="1"/>
          </p:cNvSpPr>
          <p:nvPr/>
        </p:nvSpPr>
        <p:spPr bwMode="auto">
          <a:xfrm>
            <a:off x="1054100" y="3653556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CCFF99"/>
                </a:solidFill>
                <a:latin typeface="+mn-lt"/>
                <a:ea typeface="+mn-ea"/>
              </a:rPr>
              <a:t>电荷元产生的电势</a:t>
            </a:r>
          </a:p>
        </p:txBody>
      </p:sp>
      <p:graphicFrame>
        <p:nvGraphicFramePr>
          <p:cNvPr id="3860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801319"/>
              </p:ext>
            </p:extLst>
          </p:nvPr>
        </p:nvGraphicFramePr>
        <p:xfrm>
          <a:off x="1352550" y="4363169"/>
          <a:ext cx="293211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23" name="公式" r:id="rId23" imgW="1266952" imgH="390661" progId="Equation.3">
                  <p:embed/>
                </p:oleObj>
              </mc:Choice>
              <mc:Fallback>
                <p:oleObj name="公式" r:id="rId23" imgW="1266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4363169"/>
                        <a:ext cx="2932113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6071" name="AutoShape 23"/>
          <p:cNvSpPr>
            <a:spLocks noChangeArrowheads="1"/>
          </p:cNvSpPr>
          <p:nvPr/>
        </p:nvSpPr>
        <p:spPr bwMode="auto">
          <a:xfrm>
            <a:off x="4427538" y="4939431"/>
            <a:ext cx="4105275" cy="504825"/>
          </a:xfrm>
          <a:prstGeom prst="wedgeRectCallout">
            <a:avLst>
              <a:gd name="adj1" fmla="val -51046"/>
              <a:gd name="adj2" fmla="val -8459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+mn-lt"/>
                <a:ea typeface="+mn-ea"/>
              </a:rPr>
              <a:t>选择无穷远处为电势零点</a:t>
            </a:r>
          </a:p>
        </p:txBody>
      </p:sp>
      <p:sp>
        <p:nvSpPr>
          <p:cNvPr id="386072" name="Text Box 24"/>
          <p:cNvSpPr txBox="1">
            <a:spLocks noChangeArrowheads="1"/>
          </p:cNvSpPr>
          <p:nvPr/>
        </p:nvSpPr>
        <p:spPr bwMode="auto">
          <a:xfrm>
            <a:off x="814388" y="5518869"/>
            <a:ext cx="832961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在点电荷系产生的电场中，某点的电势是各个点电荷</a:t>
            </a:r>
            <a:r>
              <a:rPr lang="zh-CN" altLang="en-US">
                <a:solidFill>
                  <a:srgbClr val="FFCC00"/>
                </a:solidFill>
                <a:latin typeface="+mn-lt"/>
                <a:ea typeface="+mn-ea"/>
              </a:rPr>
              <a:t>单独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存</a:t>
            </a:r>
          </a:p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在时，在该点产生的电势的代数和。这称为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电势叠加原理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386073" name="AutoShape 25"/>
          <p:cNvSpPr>
            <a:spLocks noChangeAspect="1" noChangeArrowheads="1"/>
          </p:cNvSpPr>
          <p:nvPr/>
        </p:nvSpPr>
        <p:spPr bwMode="auto">
          <a:xfrm>
            <a:off x="467544" y="5372819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3799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6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6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6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6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6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86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6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0" grpId="0" build="p" autoUpdateAnimBg="0"/>
      <p:bldP spid="386055" grpId="0" build="p" autoUpdateAnimBg="0"/>
      <p:bldP spid="386057" grpId="0" build="p" autoUpdateAnimBg="0"/>
      <p:bldP spid="386059" grpId="0" build="p" autoUpdateAnimBg="0"/>
      <p:bldP spid="386060" grpId="0" build="p" autoUpdateAnimBg="0"/>
      <p:bldP spid="386061" grpId="0" animBg="1"/>
      <p:bldP spid="386062" grpId="0" animBg="1"/>
      <p:bldP spid="386067" grpId="0" animBg="1"/>
      <p:bldP spid="386069" grpId="0" build="p" autoUpdateAnimBg="0"/>
      <p:bldP spid="386071" grpId="0" animBg="1" autoUpdateAnimBg="0"/>
      <p:bldP spid="3860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Text Box 2"/>
          <p:cNvSpPr txBox="1">
            <a:spLocks noChangeArrowheads="1"/>
          </p:cNvSpPr>
          <p:nvPr/>
        </p:nvSpPr>
        <p:spPr bwMode="auto">
          <a:xfrm>
            <a:off x="406400" y="253728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FF99"/>
                </a:solidFill>
                <a:latin typeface="+mn-lt"/>
                <a:ea typeface="+mn-ea"/>
              </a:rPr>
              <a:t>三、电</a:t>
            </a:r>
            <a:r>
              <a:rPr lang="zh-CN" altLang="en-US">
                <a:solidFill>
                  <a:srgbClr val="FFFF99"/>
                </a:solidFill>
                <a:latin typeface="+mn-lt"/>
                <a:ea typeface="+mn-ea"/>
              </a:rPr>
              <a:t>势计算的两类问题 </a:t>
            </a:r>
          </a:p>
        </p:txBody>
      </p:sp>
      <p:sp>
        <p:nvSpPr>
          <p:cNvPr id="387075" name="AutoShape 3"/>
          <p:cNvSpPr>
            <a:spLocks noChangeArrowheads="1"/>
          </p:cNvSpPr>
          <p:nvPr/>
        </p:nvSpPr>
        <p:spPr bwMode="auto">
          <a:xfrm>
            <a:off x="3987800" y="188640"/>
            <a:ext cx="457200" cy="457200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387076" name="Text Box 4"/>
          <p:cNvSpPr txBox="1">
            <a:spLocks noChangeArrowheads="1"/>
          </p:cNvSpPr>
          <p:nvPr/>
        </p:nvSpPr>
        <p:spPr bwMode="auto">
          <a:xfrm>
            <a:off x="539750" y="739775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1.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已知场强，计算电势 </a:t>
            </a:r>
          </a:p>
        </p:txBody>
      </p:sp>
      <p:graphicFrame>
        <p:nvGraphicFramePr>
          <p:cNvPr id="387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02846"/>
              </p:ext>
            </p:extLst>
          </p:nvPr>
        </p:nvGraphicFramePr>
        <p:xfrm>
          <a:off x="1043608" y="1268760"/>
          <a:ext cx="2074863" cy="82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2" name="Equation" r:id="rId3" imgW="939600" imgH="330120" progId="Equation.DSMT4">
                  <p:embed/>
                </p:oleObj>
              </mc:Choice>
              <mc:Fallback>
                <p:oleObj name="Equation" r:id="rId3" imgW="93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1268760"/>
                        <a:ext cx="2074863" cy="827319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78" name="Text Box 6"/>
          <p:cNvSpPr txBox="1">
            <a:spLocks noChangeArrowheads="1"/>
          </p:cNvSpPr>
          <p:nvPr/>
        </p:nvSpPr>
        <p:spPr bwMode="auto">
          <a:xfrm>
            <a:off x="3131840" y="11509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从场点 </a:t>
            </a:r>
          </a:p>
        </p:txBody>
      </p:sp>
      <p:graphicFrame>
        <p:nvGraphicFramePr>
          <p:cNvPr id="387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3114329"/>
              </p:ext>
            </p:extLst>
          </p:nvPr>
        </p:nvGraphicFramePr>
        <p:xfrm>
          <a:off x="4932065" y="1177925"/>
          <a:ext cx="3349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3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065" y="1177925"/>
                        <a:ext cx="3349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255892"/>
              </p:ext>
            </p:extLst>
          </p:nvPr>
        </p:nvGraphicFramePr>
        <p:xfrm>
          <a:off x="6876752" y="1125538"/>
          <a:ext cx="3905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4" name="公式" r:id="rId7" imgW="114469" imgH="161959" progId="Equation.3">
                  <p:embed/>
                </p:oleObj>
              </mc:Choice>
              <mc:Fallback>
                <p:oleObj name="公式" r:id="rId7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752" y="1125538"/>
                        <a:ext cx="3905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81" name="Text Box 9"/>
          <p:cNvSpPr txBox="1">
            <a:spLocks noChangeArrowheads="1"/>
          </p:cNvSpPr>
          <p:nvPr/>
        </p:nvSpPr>
        <p:spPr bwMode="auto">
          <a:xfrm>
            <a:off x="5249565" y="1150938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到电势零点 </a:t>
            </a:r>
          </a:p>
        </p:txBody>
      </p:sp>
      <p:sp>
        <p:nvSpPr>
          <p:cNvPr id="387082" name="Text Box 10"/>
          <p:cNvSpPr txBox="1">
            <a:spLocks noChangeArrowheads="1"/>
          </p:cNvSpPr>
          <p:nvPr/>
        </p:nvSpPr>
        <p:spPr bwMode="auto">
          <a:xfrm>
            <a:off x="3840324" y="1142101"/>
            <a:ext cx="51961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                                            ，选取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任意方便的路径进行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积分（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静电力做功与路径无关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） 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87083" name="Text Box 11"/>
          <p:cNvSpPr txBox="1">
            <a:spLocks noChangeArrowheads="1"/>
          </p:cNvSpPr>
          <p:nvPr/>
        </p:nvSpPr>
        <p:spPr bwMode="auto">
          <a:xfrm>
            <a:off x="271463" y="2205038"/>
            <a:ext cx="1481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7084" name="Text Box 12"/>
          <p:cNvSpPr txBox="1">
            <a:spLocks noChangeArrowheads="1"/>
          </p:cNvSpPr>
          <p:nvPr/>
        </p:nvSpPr>
        <p:spPr bwMode="auto">
          <a:xfrm>
            <a:off x="990600" y="220503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求半径为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、均匀带电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的细圆环轴线上任一点的电势？ </a:t>
            </a:r>
          </a:p>
        </p:txBody>
      </p:sp>
      <p:sp>
        <p:nvSpPr>
          <p:cNvPr id="387085" name="Text Box 13"/>
          <p:cNvSpPr txBox="1">
            <a:spLocks noChangeArrowheads="1"/>
          </p:cNvSpPr>
          <p:nvPr/>
        </p:nvSpPr>
        <p:spPr bwMode="auto">
          <a:xfrm>
            <a:off x="385763" y="2781300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7086" name="Text Box 14"/>
          <p:cNvSpPr txBox="1">
            <a:spLocks noChangeArrowheads="1"/>
          </p:cNvSpPr>
          <p:nvPr/>
        </p:nvSpPr>
        <p:spPr bwMode="auto">
          <a:xfrm>
            <a:off x="936625" y="27813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已知轴线上任一点的场强 </a:t>
            </a:r>
          </a:p>
        </p:txBody>
      </p:sp>
      <p:sp>
        <p:nvSpPr>
          <p:cNvPr id="387087" name="AutoShape 15"/>
          <p:cNvSpPr>
            <a:spLocks noChangeArrowheads="1"/>
          </p:cNvSpPr>
          <p:nvPr/>
        </p:nvSpPr>
        <p:spPr bwMode="auto">
          <a:xfrm>
            <a:off x="5029200" y="2841625"/>
            <a:ext cx="1190625" cy="19812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5"/>
                  <a:pt x="5435" y="20515"/>
                  <a:pt x="10800" y="20515"/>
                </a:cubicBezTo>
                <a:cubicBezTo>
                  <a:pt x="16165" y="20515"/>
                  <a:pt x="20515" y="16165"/>
                  <a:pt x="20515" y="10800"/>
                </a:cubicBezTo>
                <a:cubicBezTo>
                  <a:pt x="20515" y="5435"/>
                  <a:pt x="16165" y="1085"/>
                  <a:pt x="10800" y="1085"/>
                </a:cubicBezTo>
                <a:cubicBezTo>
                  <a:pt x="5435" y="1085"/>
                  <a:pt x="1085" y="5435"/>
                  <a:pt x="1085" y="10800"/>
                </a:cubicBezTo>
                <a:close/>
              </a:path>
            </a:pathLst>
          </a:cu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88" name="Line 16"/>
          <p:cNvSpPr>
            <a:spLocks noChangeShapeType="1"/>
          </p:cNvSpPr>
          <p:nvPr/>
        </p:nvSpPr>
        <p:spPr bwMode="auto">
          <a:xfrm>
            <a:off x="5562600" y="3832225"/>
            <a:ext cx="3233738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89" name="Line 17"/>
          <p:cNvSpPr>
            <a:spLocks noChangeShapeType="1"/>
          </p:cNvSpPr>
          <p:nvPr/>
        </p:nvSpPr>
        <p:spPr bwMode="auto">
          <a:xfrm>
            <a:off x="5410200" y="2994025"/>
            <a:ext cx="187325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7090" name="Oval 18"/>
          <p:cNvSpPr>
            <a:spLocks noChangeArrowheads="1"/>
          </p:cNvSpPr>
          <p:nvPr/>
        </p:nvSpPr>
        <p:spPr bwMode="auto">
          <a:xfrm>
            <a:off x="7620000" y="3756025"/>
            <a:ext cx="169863" cy="1524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709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911032"/>
              </p:ext>
            </p:extLst>
          </p:nvPr>
        </p:nvGraphicFramePr>
        <p:xfrm>
          <a:off x="8458200" y="3375025"/>
          <a:ext cx="4254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5" name="公式" r:id="rId9" imgW="57235" imgH="76234" progId="Equation.3">
                  <p:embed/>
                </p:oleObj>
              </mc:Choice>
              <mc:Fallback>
                <p:oleObj name="公式" r:id="rId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375025"/>
                        <a:ext cx="4254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0551499"/>
              </p:ext>
            </p:extLst>
          </p:nvPr>
        </p:nvGraphicFramePr>
        <p:xfrm>
          <a:off x="5105400" y="3348038"/>
          <a:ext cx="51117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6" name="公式" r:id="rId11" imgW="85683" imgH="95216" progId="Equation.3">
                  <p:embed/>
                </p:oleObj>
              </mc:Choice>
              <mc:Fallback>
                <p:oleObj name="公式" r:id="rId11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48038"/>
                        <a:ext cx="51117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56776"/>
              </p:ext>
            </p:extLst>
          </p:nvPr>
        </p:nvGraphicFramePr>
        <p:xfrm>
          <a:off x="4800600" y="2841625"/>
          <a:ext cx="425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7" name="公式" r:id="rId13" imgW="57235" imgH="95216" progId="Equation.3">
                  <p:embed/>
                </p:oleObj>
              </mc:Choice>
              <mc:Fallback>
                <p:oleObj name="公式" r:id="rId1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841625"/>
                        <a:ext cx="4254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896627"/>
              </p:ext>
            </p:extLst>
          </p:nvPr>
        </p:nvGraphicFramePr>
        <p:xfrm>
          <a:off x="7543800" y="3265488"/>
          <a:ext cx="511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8" name="公式" r:id="rId15" imgW="85683" imgH="95216" progId="Equation.3">
                  <p:embed/>
                </p:oleObj>
              </mc:Choice>
              <mc:Fallback>
                <p:oleObj name="公式" r:id="rId1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3265488"/>
                        <a:ext cx="511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38218"/>
              </p:ext>
            </p:extLst>
          </p:nvPr>
        </p:nvGraphicFramePr>
        <p:xfrm>
          <a:off x="5372100" y="3887788"/>
          <a:ext cx="4254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69" name="公式" r:id="rId17" imgW="57235" imgH="76234" progId="Equation.3">
                  <p:embed/>
                </p:oleObj>
              </mc:Choice>
              <mc:Fallback>
                <p:oleObj name="公式" r:id="rId1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2100" y="3887788"/>
                        <a:ext cx="42545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35693"/>
              </p:ext>
            </p:extLst>
          </p:nvPr>
        </p:nvGraphicFramePr>
        <p:xfrm>
          <a:off x="1243013" y="3186113"/>
          <a:ext cx="31845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0" name="Equation" r:id="rId19" imgW="1381083" imgH="438116" progId="Equation.DSMT4">
                  <p:embed/>
                </p:oleObj>
              </mc:Choice>
              <mc:Fallback>
                <p:oleObj name="Equation" r:id="rId19" imgW="1381083" imgH="4381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3186113"/>
                        <a:ext cx="31845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937116"/>
              </p:ext>
            </p:extLst>
          </p:nvPr>
        </p:nvGraphicFramePr>
        <p:xfrm>
          <a:off x="1154113" y="4797425"/>
          <a:ext cx="4160837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1" name="Equation" r:id="rId21" imgW="1828800" imgH="400152" progId="Equation.DSMT4">
                  <p:embed/>
                </p:oleObj>
              </mc:Choice>
              <mc:Fallback>
                <p:oleObj name="Equation" r:id="rId21" imgW="1828800" imgH="40015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4113" y="4797425"/>
                        <a:ext cx="4160837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09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28015"/>
              </p:ext>
            </p:extLst>
          </p:nvPr>
        </p:nvGraphicFramePr>
        <p:xfrm>
          <a:off x="5395913" y="4797425"/>
          <a:ext cx="28479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2" name="公式" r:id="rId23" imgW="1228683" imgH="361882" progId="Equation.3">
                  <p:embed/>
                </p:oleObj>
              </mc:Choice>
              <mc:Fallback>
                <p:oleObj name="公式" r:id="rId23" imgW="12286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913" y="4797425"/>
                        <a:ext cx="28479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099" name="Text Box 27"/>
          <p:cNvSpPr txBox="1">
            <a:spLocks noChangeArrowheads="1"/>
          </p:cNvSpPr>
          <p:nvPr/>
        </p:nvSpPr>
        <p:spPr bwMode="auto">
          <a:xfrm>
            <a:off x="395288" y="5957664"/>
            <a:ext cx="1362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 </a:t>
            </a:r>
          </a:p>
        </p:txBody>
      </p:sp>
      <p:sp>
        <p:nvSpPr>
          <p:cNvPr id="387100" name="Text Box 28"/>
          <p:cNvSpPr txBox="1">
            <a:spLocks noChangeArrowheads="1"/>
          </p:cNvSpPr>
          <p:nvPr/>
        </p:nvSpPr>
        <p:spPr bwMode="auto">
          <a:xfrm>
            <a:off x="1462088" y="5957664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38710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87949"/>
              </p:ext>
            </p:extLst>
          </p:nvPr>
        </p:nvGraphicFramePr>
        <p:xfrm>
          <a:off x="1919288" y="5959251"/>
          <a:ext cx="7810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3" name="公式" r:id="rId25" imgW="285835" imgH="114198" progId="Equation.3">
                  <p:embed/>
                </p:oleObj>
              </mc:Choice>
              <mc:Fallback>
                <p:oleObj name="公式" r:id="rId25" imgW="2858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959251"/>
                        <a:ext cx="78105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456241"/>
              </p:ext>
            </p:extLst>
          </p:nvPr>
        </p:nvGraphicFramePr>
        <p:xfrm>
          <a:off x="2986088" y="5733256"/>
          <a:ext cx="18161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4" name="公式" r:id="rId27" imgW="762000" imgH="361882" progId="Equation.3">
                  <p:embed/>
                </p:oleObj>
              </mc:Choice>
              <mc:Fallback>
                <p:oleObj name="公式" r:id="rId27" imgW="762000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5733256"/>
                        <a:ext cx="18161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3" name="Text Box 31"/>
          <p:cNvSpPr txBox="1">
            <a:spLocks noChangeArrowheads="1"/>
          </p:cNvSpPr>
          <p:nvPr/>
        </p:nvSpPr>
        <p:spPr bwMode="auto">
          <a:xfrm>
            <a:off x="5004048" y="5957664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38710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725413"/>
              </p:ext>
            </p:extLst>
          </p:nvPr>
        </p:nvGraphicFramePr>
        <p:xfrm>
          <a:off x="5461248" y="5957664"/>
          <a:ext cx="1033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5" name="公式" r:id="rId29" imgW="399965" imgH="114198" progId="Equation.3">
                  <p:embed/>
                </p:oleObj>
              </mc:Choice>
              <mc:Fallback>
                <p:oleObj name="公式" r:id="rId29" imgW="399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248" y="5957664"/>
                        <a:ext cx="1033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710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4532"/>
              </p:ext>
            </p:extLst>
          </p:nvPr>
        </p:nvGraphicFramePr>
        <p:xfrm>
          <a:off x="6680448" y="5733256"/>
          <a:ext cx="17589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276" name="公式" r:id="rId31" imgW="733552" imgH="361882" progId="Equation.3">
                  <p:embed/>
                </p:oleObj>
              </mc:Choice>
              <mc:Fallback>
                <p:oleObj name="公式" r:id="rId31" imgW="7335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448" y="5733256"/>
                        <a:ext cx="17589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7106" name="AutoShape 34"/>
          <p:cNvSpPr>
            <a:spLocks noChangeArrowheads="1"/>
          </p:cNvSpPr>
          <p:nvPr/>
        </p:nvSpPr>
        <p:spPr bwMode="auto">
          <a:xfrm>
            <a:off x="6553200" y="2765425"/>
            <a:ext cx="1446213" cy="457200"/>
          </a:xfrm>
          <a:prstGeom prst="wedgeRectCallout">
            <a:avLst>
              <a:gd name="adj1" fmla="val -116852"/>
              <a:gd name="adj2" fmla="val 17881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+mn-lt"/>
                <a:ea typeface="+mn-ea"/>
              </a:rPr>
              <a:t>E = 0</a:t>
            </a:r>
          </a:p>
        </p:txBody>
      </p:sp>
      <p:sp>
        <p:nvSpPr>
          <p:cNvPr id="387107" name="AutoShape 35"/>
          <p:cNvSpPr>
            <a:spLocks noChangeArrowheads="1"/>
          </p:cNvSpPr>
          <p:nvPr/>
        </p:nvSpPr>
        <p:spPr bwMode="auto">
          <a:xfrm>
            <a:off x="6553200" y="4162425"/>
            <a:ext cx="1531938" cy="533400"/>
          </a:xfrm>
          <a:prstGeom prst="wedgeRectCallout">
            <a:avLst>
              <a:gd name="adj1" fmla="val -114352"/>
              <a:gd name="adj2" fmla="val -115773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latin typeface="+mn-lt"/>
                <a:ea typeface="+mn-ea"/>
              </a:rPr>
              <a:t>U </a:t>
            </a:r>
            <a:r>
              <a:rPr lang="en-US" altLang="zh-CN" i="1">
                <a:latin typeface="+mn-lt"/>
                <a:ea typeface="+mn-ea"/>
                <a:sym typeface="Symbol" panose="05050102010706020507" pitchFamily="18" charset="2"/>
              </a:rPr>
              <a:t> 0</a:t>
            </a:r>
            <a:endParaRPr lang="en-US" altLang="zh-CN" i="1">
              <a:latin typeface="+mn-lt"/>
              <a:ea typeface="+mn-ea"/>
            </a:endParaRPr>
          </a:p>
        </p:txBody>
      </p:sp>
      <p:sp>
        <p:nvSpPr>
          <p:cNvPr id="387108" name="Text Box 36"/>
          <p:cNvSpPr txBox="1">
            <a:spLocks noChangeArrowheads="1"/>
          </p:cNvSpPr>
          <p:nvPr/>
        </p:nvSpPr>
        <p:spPr bwMode="auto">
          <a:xfrm>
            <a:off x="1042988" y="4365625"/>
            <a:ext cx="525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取无穷远为电势零点，则 </a:t>
            </a:r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8327385" y="5046058"/>
            <a:ext cx="8361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圆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环可视为点电荷 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81573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387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7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7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87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7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87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7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7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87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87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87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8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8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87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7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7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4" grpId="0" build="p" autoUpdateAnimBg="0"/>
      <p:bldP spid="387076" grpId="0" build="p" autoUpdateAnimBg="0"/>
      <p:bldP spid="387078" grpId="0" build="p" autoUpdateAnimBg="0"/>
      <p:bldP spid="387081" grpId="0" build="p" autoUpdateAnimBg="0" advAuto="0"/>
      <p:bldP spid="387082" grpId="0" build="p" autoUpdateAnimBg="0"/>
      <p:bldP spid="387083" grpId="0" build="p" autoUpdateAnimBg="0"/>
      <p:bldP spid="387084" grpId="0" build="p" autoUpdateAnimBg="0"/>
      <p:bldP spid="387085" grpId="0" build="p" autoUpdateAnimBg="0"/>
      <p:bldP spid="387086" grpId="0" build="p" autoUpdateAnimBg="0"/>
      <p:bldP spid="387087" grpId="0" animBg="1"/>
      <p:bldP spid="387088" grpId="0" animBg="1"/>
      <p:bldP spid="387089" grpId="0" animBg="1"/>
      <p:bldP spid="387090" grpId="0" animBg="1"/>
      <p:bldP spid="387099" grpId="0" build="p" autoUpdateAnimBg="0"/>
      <p:bldP spid="387100" grpId="0" build="p" autoUpdateAnimBg="0"/>
      <p:bldP spid="387103" grpId="0" build="p" autoUpdateAnimBg="0"/>
      <p:bldP spid="387106" grpId="0" animBg="1" autoUpdateAnimBg="0"/>
      <p:bldP spid="387107" grpId="0" animBg="1" autoUpdateAnimBg="0"/>
      <p:bldP spid="387108" grpId="0" build="p" autoUpdateAnimBg="0"/>
      <p:bldP spid="3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Text Box 2"/>
          <p:cNvSpPr txBox="1">
            <a:spLocks noChangeArrowheads="1"/>
          </p:cNvSpPr>
          <p:nvPr/>
        </p:nvSpPr>
        <p:spPr bwMode="auto">
          <a:xfrm>
            <a:off x="252413" y="36281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2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8099" name="Text Box 3"/>
          <p:cNvSpPr txBox="1">
            <a:spLocks noChangeArrowheads="1"/>
          </p:cNvSpPr>
          <p:nvPr/>
        </p:nvSpPr>
        <p:spPr bwMode="auto">
          <a:xfrm>
            <a:off x="963613" y="332656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半径为</a:t>
            </a:r>
            <a:r>
              <a:rPr lang="zh-CN" altLang="en-US">
                <a:solidFill>
                  <a:schemeClr val="hlink"/>
                </a:solidFill>
                <a:latin typeface="+mn-lt"/>
                <a:ea typeface="+mn-ea"/>
              </a:rPr>
              <a:t> </a:t>
            </a:r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R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、均匀带电为</a:t>
            </a:r>
            <a:r>
              <a:rPr lang="zh-CN" altLang="en-US">
                <a:solidFill>
                  <a:schemeClr val="hlink"/>
                </a:solidFill>
                <a:latin typeface="+mn-lt"/>
                <a:ea typeface="+mn-ea"/>
              </a:rPr>
              <a:t> </a:t>
            </a:r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的球面的电势分布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388100" name="Oval 4"/>
          <p:cNvSpPr>
            <a:spLocks noChangeArrowheads="1"/>
          </p:cNvSpPr>
          <p:nvPr/>
        </p:nvSpPr>
        <p:spPr bwMode="auto">
          <a:xfrm>
            <a:off x="5307013" y="1247056"/>
            <a:ext cx="1600200" cy="1600200"/>
          </a:xfrm>
          <a:prstGeom prst="ellips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88101" name="Line 5"/>
          <p:cNvSpPr>
            <a:spLocks noChangeShapeType="1"/>
          </p:cNvSpPr>
          <p:nvPr/>
        </p:nvSpPr>
        <p:spPr bwMode="auto">
          <a:xfrm flipV="1">
            <a:off x="6069013" y="1551856"/>
            <a:ext cx="685800" cy="533400"/>
          </a:xfrm>
          <a:prstGeom prst="line">
            <a:avLst/>
          </a:prstGeom>
          <a:noFill/>
          <a:ln w="222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6395308"/>
              </p:ext>
            </p:extLst>
          </p:nvPr>
        </p:nvGraphicFramePr>
        <p:xfrm>
          <a:off x="6526213" y="942256"/>
          <a:ext cx="38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3" name="公式" r:id="rId3" imgW="57235" imgH="95216" progId="Equation.3">
                  <p:embed/>
                </p:oleObj>
              </mc:Choice>
              <mc:Fallback>
                <p:oleObj name="公式" r:id="rId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942256"/>
                        <a:ext cx="38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454147"/>
              </p:ext>
            </p:extLst>
          </p:nvPr>
        </p:nvGraphicFramePr>
        <p:xfrm>
          <a:off x="5916613" y="1475656"/>
          <a:ext cx="457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4" name="公式" r:id="rId5" imgW="85683" imgH="95216" progId="Equation.3">
                  <p:embed/>
                </p:oleObj>
              </mc:Choice>
              <mc:Fallback>
                <p:oleObj name="公式" r:id="rId5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613" y="1475656"/>
                        <a:ext cx="457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657605"/>
              </p:ext>
            </p:extLst>
          </p:nvPr>
        </p:nvGraphicFramePr>
        <p:xfrm>
          <a:off x="5688013" y="1932856"/>
          <a:ext cx="381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5" name="公式" r:id="rId7" imgW="57235" imgH="76234" progId="Equation.3">
                  <p:embed/>
                </p:oleObj>
              </mc:Choice>
              <mc:Fallback>
                <p:oleObj name="公式" r:id="rId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1932856"/>
                        <a:ext cx="3810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05" name="Text Box 9"/>
          <p:cNvSpPr txBox="1">
            <a:spLocks noChangeArrowheads="1"/>
          </p:cNvSpPr>
          <p:nvPr/>
        </p:nvSpPr>
        <p:spPr bwMode="auto">
          <a:xfrm>
            <a:off x="385763" y="866056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8106" name="Text Box 10"/>
          <p:cNvSpPr txBox="1">
            <a:spLocks noChangeArrowheads="1"/>
          </p:cNvSpPr>
          <p:nvPr/>
        </p:nvSpPr>
        <p:spPr bwMode="auto">
          <a:xfrm>
            <a:off x="963613" y="866056"/>
            <a:ext cx="5048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由高斯定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理可求得场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强分布 </a:t>
            </a:r>
          </a:p>
        </p:txBody>
      </p:sp>
      <p:graphicFrame>
        <p:nvGraphicFramePr>
          <p:cNvPr id="388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477547"/>
              </p:ext>
            </p:extLst>
          </p:nvPr>
        </p:nvGraphicFramePr>
        <p:xfrm>
          <a:off x="1839913" y="1239118"/>
          <a:ext cx="13128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6" name="Equation" r:id="rId9" imgW="533400" imgH="361882" progId="Equation.DSMT4">
                  <p:embed/>
                </p:oleObj>
              </mc:Choice>
              <mc:Fallback>
                <p:oleObj name="Equation" r:id="rId9" imgW="533400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1239118"/>
                        <a:ext cx="13128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57575"/>
              </p:ext>
            </p:extLst>
          </p:nvPr>
        </p:nvGraphicFramePr>
        <p:xfrm>
          <a:off x="2339975" y="2462411"/>
          <a:ext cx="279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7" name="公式" r:id="rId11" imgW="57235" imgH="114198" progId="Equation.3">
                  <p:embed/>
                </p:oleObj>
              </mc:Choice>
              <mc:Fallback>
                <p:oleObj name="公式" r:id="rId11" imgW="572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62411"/>
                        <a:ext cx="279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55445"/>
              </p:ext>
            </p:extLst>
          </p:nvPr>
        </p:nvGraphicFramePr>
        <p:xfrm>
          <a:off x="717550" y="1972543"/>
          <a:ext cx="614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8" name="Equation" r:id="rId13" imgW="209635" imgH="123689" progId="Equation.DSMT4">
                  <p:embed/>
                </p:oleObj>
              </mc:Choice>
              <mc:Fallback>
                <p:oleObj name="Equation" r:id="rId13" imgW="209635" imgH="12368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72543"/>
                        <a:ext cx="614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0" name="AutoShape 14"/>
          <p:cNvSpPr>
            <a:spLocks/>
          </p:cNvSpPr>
          <p:nvPr/>
        </p:nvSpPr>
        <p:spPr bwMode="auto">
          <a:xfrm>
            <a:off x="1382713" y="1593131"/>
            <a:ext cx="381000" cy="1230312"/>
          </a:xfrm>
          <a:prstGeom prst="leftBrace">
            <a:avLst>
              <a:gd name="adj1" fmla="val 26910"/>
              <a:gd name="adj2" fmla="val 50000"/>
            </a:avLst>
          </a:prstGeom>
          <a:noFill/>
          <a:ln w="22225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627754"/>
              </p:ext>
            </p:extLst>
          </p:nvPr>
        </p:nvGraphicFramePr>
        <p:xfrm>
          <a:off x="3783013" y="1526456"/>
          <a:ext cx="83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89" name="公式" r:id="rId15" imgW="314283" imgH="95216" progId="Equation.3">
                  <p:embed/>
                </p:oleObj>
              </mc:Choice>
              <mc:Fallback>
                <p:oleObj name="公式" r:id="rId15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1526456"/>
                        <a:ext cx="838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614877"/>
              </p:ext>
            </p:extLst>
          </p:nvPr>
        </p:nvGraphicFramePr>
        <p:xfrm>
          <a:off x="3790870" y="2425000"/>
          <a:ext cx="838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0" name="公式" r:id="rId17" imgW="314283" imgH="95216" progId="Equation.3">
                  <p:embed/>
                </p:oleObj>
              </mc:Choice>
              <mc:Fallback>
                <p:oleObj name="公式" r:id="rId17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870" y="2425000"/>
                        <a:ext cx="838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62361"/>
              </p:ext>
            </p:extLst>
          </p:nvPr>
        </p:nvGraphicFramePr>
        <p:xfrm>
          <a:off x="2195513" y="2923456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1" name="Equation" r:id="rId19" imgW="780965" imgH="266666" progId="Equation.DSMT4">
                  <p:embed/>
                </p:oleObj>
              </mc:Choice>
              <mc:Fallback>
                <p:oleObj name="Equation" r:id="rId19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923456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562100"/>
              </p:ext>
            </p:extLst>
          </p:nvPr>
        </p:nvGraphicFramePr>
        <p:xfrm>
          <a:off x="4067175" y="2847256"/>
          <a:ext cx="20383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2" name="公式" r:id="rId21" imgW="857165" imgH="361882" progId="Equation.3">
                  <p:embed/>
                </p:oleObj>
              </mc:Choice>
              <mc:Fallback>
                <p:oleObj name="公式" r:id="rId21" imgW="8571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847256"/>
                        <a:ext cx="20383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7478839"/>
              </p:ext>
            </p:extLst>
          </p:nvPr>
        </p:nvGraphicFramePr>
        <p:xfrm>
          <a:off x="6084888" y="2847256"/>
          <a:ext cx="12287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3" name="公式" r:id="rId23" imgW="495469" imgH="361882" progId="Equation.3">
                  <p:embed/>
                </p:oleObj>
              </mc:Choice>
              <mc:Fallback>
                <p:oleObj name="公式" r:id="rId23" imgW="4954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847256"/>
                        <a:ext cx="12287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17" name="AutoShape 21"/>
          <p:cNvSpPr>
            <a:spLocks noChangeArrowheads="1"/>
          </p:cNvSpPr>
          <p:nvPr/>
        </p:nvSpPr>
        <p:spPr bwMode="auto">
          <a:xfrm>
            <a:off x="7440613" y="485056"/>
            <a:ext cx="1524000" cy="2057400"/>
          </a:xfrm>
          <a:prstGeom prst="wedgeRectCallout">
            <a:avLst>
              <a:gd name="adj1" fmla="val -66875"/>
              <a:gd name="adj2" fmla="val 75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latin typeface="+mn-lt"/>
                <a:ea typeface="+mn-ea"/>
              </a:rPr>
              <a:t>    </a:t>
            </a:r>
            <a:r>
              <a:rPr lang="zh-CN" altLang="en-US">
                <a:latin typeface="+mn-lt"/>
                <a:ea typeface="+mn-ea"/>
              </a:rPr>
              <a:t>与所有电荷集中在球心的点电荷的电势相同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6335" y="4211965"/>
            <a:ext cx="2113079" cy="461665"/>
            <a:chOff x="356335" y="4211965"/>
            <a:chExt cx="2113079" cy="461665"/>
          </a:xfrm>
        </p:grpSpPr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356335" y="4211965"/>
              <a:ext cx="21130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当            时，</a:t>
              </a:r>
              <a:r>
                <a:rPr lang="zh-CN" altLang="en-US" dirty="0" smtClean="0">
                  <a:solidFill>
                    <a:srgbClr val="00FFFF"/>
                  </a:solidFill>
                  <a:latin typeface="+mn-lt"/>
                  <a:ea typeface="+mn-ea"/>
                </a:rPr>
                <a:t> </a:t>
              </a:r>
              <a:endParaRPr lang="zh-CN" altLang="en-US" dirty="0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388118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4261154"/>
                </p:ext>
              </p:extLst>
            </p:nvPr>
          </p:nvGraphicFramePr>
          <p:xfrm>
            <a:off x="827088" y="4258543"/>
            <a:ext cx="8382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94" name="公式" r:id="rId25" imgW="314283" imgH="95216" progId="Equation.3">
                    <p:embed/>
                  </p:oleObj>
                </mc:Choice>
                <mc:Fallback>
                  <p:oleObj name="公式" r:id="rId25" imgW="3142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088" y="4258543"/>
                          <a:ext cx="8382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8811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767244"/>
              </p:ext>
            </p:extLst>
          </p:nvPr>
        </p:nvGraphicFramePr>
        <p:xfrm>
          <a:off x="2195513" y="4047406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5" name="Equation" r:id="rId27" imgW="780965" imgH="266666" progId="Equation.DSMT4">
                  <p:embed/>
                </p:oleObj>
              </mc:Choice>
              <mc:Fallback>
                <p:oleObj name="Equation" r:id="rId27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047406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812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267741"/>
              </p:ext>
            </p:extLst>
          </p:nvPr>
        </p:nvGraphicFramePr>
        <p:xfrm>
          <a:off x="1187450" y="5031656"/>
          <a:ext cx="46926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6" name="Equation" r:id="rId29" imgW="2066883" imgH="266666" progId="Equation.DSMT4">
                  <p:embed/>
                </p:oleObj>
              </mc:Choice>
              <mc:Fallback>
                <p:oleObj name="Equation" r:id="rId29" imgW="2066883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31656"/>
                        <a:ext cx="46926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1" name="Line 25"/>
          <p:cNvSpPr>
            <a:spLocks noChangeShapeType="1"/>
          </p:cNvSpPr>
          <p:nvPr/>
        </p:nvSpPr>
        <p:spPr bwMode="auto">
          <a:xfrm>
            <a:off x="3275013" y="5179293"/>
            <a:ext cx="1081087" cy="523875"/>
          </a:xfrm>
          <a:prstGeom prst="line">
            <a:avLst/>
          </a:prstGeom>
          <a:noFill/>
          <a:ln w="2540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812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8414195"/>
              </p:ext>
            </p:extLst>
          </p:nvPr>
        </p:nvGraphicFramePr>
        <p:xfrm>
          <a:off x="6011863" y="4911006"/>
          <a:ext cx="1284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7" name="公式" r:id="rId31" imgW="514435" imgH="361882" progId="Equation.3">
                  <p:embed/>
                </p:oleObj>
              </mc:Choice>
              <mc:Fallback>
                <p:oleObj name="公式" r:id="rId31" imgW="5144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911006"/>
                        <a:ext cx="1284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8123" name="AutoShape 27"/>
          <p:cNvSpPr>
            <a:spLocks noChangeArrowheads="1"/>
          </p:cNvSpPr>
          <p:nvPr/>
        </p:nvSpPr>
        <p:spPr bwMode="auto">
          <a:xfrm>
            <a:off x="5992813" y="4193456"/>
            <a:ext cx="2819400" cy="457200"/>
          </a:xfrm>
          <a:prstGeom prst="wedgeRectCallout">
            <a:avLst>
              <a:gd name="adj1" fmla="val -17343"/>
              <a:gd name="adj2" fmla="val 121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1">
                <a:latin typeface="+mn-lt"/>
                <a:ea typeface="+mn-ea"/>
              </a:rPr>
              <a:t>球面内部是等势体</a:t>
            </a:r>
          </a:p>
        </p:txBody>
      </p:sp>
      <p:sp>
        <p:nvSpPr>
          <p:cNvPr id="388124" name="Text Box 28"/>
          <p:cNvSpPr txBox="1">
            <a:spLocks noChangeArrowheads="1"/>
          </p:cNvSpPr>
          <p:nvPr/>
        </p:nvSpPr>
        <p:spPr bwMode="auto">
          <a:xfrm>
            <a:off x="831850" y="6038131"/>
            <a:ext cx="7843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  <a:cs typeface="Times New Roman" panose="02020603050405020304" pitchFamily="18" charset="0"/>
              </a:rPr>
              <a:t>注意：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  <a:cs typeface="Times New Roman" panose="02020603050405020304" pitchFamily="18" charset="0"/>
              </a:rPr>
              <a:t>当在积分路径上电场强度不连续时，要分段积分。</a:t>
            </a:r>
          </a:p>
        </p:txBody>
      </p:sp>
      <p:graphicFrame>
        <p:nvGraphicFramePr>
          <p:cNvPr id="3881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215363"/>
              </p:ext>
            </p:extLst>
          </p:nvPr>
        </p:nvGraphicFramePr>
        <p:xfrm>
          <a:off x="4011613" y="4253781"/>
          <a:ext cx="5302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98" name="公式" r:id="rId33" imgW="171365" imgH="114198" progId="Equation.3">
                  <p:embed/>
                </p:oleObj>
              </mc:Choice>
              <mc:Fallback>
                <p:oleObj name="公式" r:id="rId33" imgW="1713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4253781"/>
                        <a:ext cx="5302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8126" name="Group 30"/>
          <p:cNvGrpSpPr>
            <a:grpSpLocks/>
          </p:cNvGrpSpPr>
          <p:nvPr/>
        </p:nvGrpSpPr>
        <p:grpSpPr bwMode="auto">
          <a:xfrm>
            <a:off x="4849813" y="4234731"/>
            <a:ext cx="381000" cy="457200"/>
            <a:chOff x="4896" y="3168"/>
            <a:chExt cx="240" cy="288"/>
          </a:xfrm>
        </p:grpSpPr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>
              <a:off x="4896" y="3168"/>
              <a:ext cx="240" cy="288"/>
            </a:xfrm>
            <a:prstGeom prst="line">
              <a:avLst/>
            </a:prstGeom>
            <a:noFill/>
            <a:ln w="53975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4896" y="3168"/>
              <a:ext cx="240" cy="288"/>
            </a:xfrm>
            <a:prstGeom prst="line">
              <a:avLst/>
            </a:prstGeom>
            <a:noFill/>
            <a:ln w="50800">
              <a:solidFill>
                <a:srgbClr val="00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7285" y="3109491"/>
            <a:ext cx="2113079" cy="461665"/>
            <a:chOff x="391814" y="3122836"/>
            <a:chExt cx="2113079" cy="461665"/>
          </a:xfrm>
        </p:grpSpPr>
        <p:graphicFrame>
          <p:nvGraphicFramePr>
            <p:cNvPr id="38811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5561698"/>
                </p:ext>
              </p:extLst>
            </p:nvPr>
          </p:nvGraphicFramePr>
          <p:xfrm>
            <a:off x="854075" y="3152775"/>
            <a:ext cx="838200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99" name="公式" r:id="rId35" imgW="314283" imgH="95216" progId="Equation.3">
                    <p:embed/>
                  </p:oleObj>
                </mc:Choice>
                <mc:Fallback>
                  <p:oleObj name="公式" r:id="rId35" imgW="314283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4075" y="3152775"/>
                          <a:ext cx="838200" cy="361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391814" y="3122836"/>
              <a:ext cx="211307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zh-CN" altLang="en-US" dirty="0" smtClean="0">
                  <a:solidFill>
                    <a:schemeClr val="bg1"/>
                  </a:solidFill>
                  <a:latin typeface="+mn-lt"/>
                  <a:ea typeface="+mn-ea"/>
                </a:rPr>
                <a:t>当            时， </a:t>
              </a:r>
              <a:endParaRPr lang="zh-CN" altLang="en-US" dirty="0">
                <a:solidFill>
                  <a:schemeClr val="bg1"/>
                </a:solidFill>
                <a:latin typeface="+mn-lt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684044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88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8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88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8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8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8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8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88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8" grpId="0" build="p" autoUpdateAnimBg="0"/>
      <p:bldP spid="388099" grpId="0" build="p" autoUpdateAnimBg="0"/>
      <p:bldP spid="388100" grpId="0" animBg="1"/>
      <p:bldP spid="388101" grpId="0" animBg="1"/>
      <p:bldP spid="388105" grpId="0" build="p" autoUpdateAnimBg="0"/>
      <p:bldP spid="388106" grpId="0" build="p" autoUpdateAnimBg="0"/>
      <p:bldP spid="388110" grpId="0" animBg="1"/>
      <p:bldP spid="388117" grpId="0" animBg="1" autoUpdateAnimBg="0"/>
      <p:bldP spid="388121" grpId="0" animBg="1"/>
      <p:bldP spid="388123" grpId="0" animBg="1" autoUpdateAnimBg="0"/>
      <p:bldP spid="3881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Text Box 2"/>
          <p:cNvSpPr txBox="1">
            <a:spLocks noChangeArrowheads="1"/>
          </p:cNvSpPr>
          <p:nvPr/>
        </p:nvSpPr>
        <p:spPr bwMode="auto">
          <a:xfrm>
            <a:off x="250825" y="260698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3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389123" name="Text Box 3"/>
          <p:cNvSpPr txBox="1">
            <a:spLocks noChangeArrowheads="1"/>
          </p:cNvSpPr>
          <p:nvPr/>
        </p:nvSpPr>
        <p:spPr bwMode="auto">
          <a:xfrm>
            <a:off x="936625" y="260698"/>
            <a:ext cx="43620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求无限长带电直线的电势分布 </a:t>
            </a:r>
          </a:p>
        </p:txBody>
      </p:sp>
      <p:sp>
        <p:nvSpPr>
          <p:cNvPr id="389124" name="Text Box 4"/>
          <p:cNvSpPr txBox="1">
            <a:spLocks noChangeArrowheads="1"/>
          </p:cNvSpPr>
          <p:nvPr/>
        </p:nvSpPr>
        <p:spPr bwMode="auto">
          <a:xfrm>
            <a:off x="385763" y="794098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389125" name="Text Box 5"/>
          <p:cNvSpPr txBox="1">
            <a:spLocks noChangeArrowheads="1"/>
          </p:cNvSpPr>
          <p:nvPr/>
        </p:nvSpPr>
        <p:spPr bwMode="auto">
          <a:xfrm>
            <a:off x="936625" y="794098"/>
            <a:ext cx="40527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由高斯定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理可求得场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强分布 </a:t>
            </a:r>
          </a:p>
        </p:txBody>
      </p:sp>
      <p:graphicFrame>
        <p:nvGraphicFramePr>
          <p:cNvPr id="389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8167352"/>
              </p:ext>
            </p:extLst>
          </p:nvPr>
        </p:nvGraphicFramePr>
        <p:xfrm>
          <a:off x="4873450" y="619327"/>
          <a:ext cx="1592438" cy="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6" name="Equation" r:id="rId3" imgW="787320" imgH="431640" progId="Equation.DSMT4">
                  <p:embed/>
                </p:oleObj>
              </mc:Choice>
              <mc:Fallback>
                <p:oleObj name="Equation" r:id="rId3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450" y="619327"/>
                        <a:ext cx="1592438" cy="9221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83144"/>
              </p:ext>
            </p:extLst>
          </p:nvPr>
        </p:nvGraphicFramePr>
        <p:xfrm>
          <a:off x="684213" y="1335088"/>
          <a:ext cx="1871662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7" name="Equation" r:id="rId5" imgW="780965" imgH="266666" progId="Equation.DSMT4">
                  <p:embed/>
                </p:oleObj>
              </mc:Choice>
              <mc:Fallback>
                <p:oleObj name="Equation" r:id="rId5" imgW="78096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35088"/>
                        <a:ext cx="1871662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28" name="Rectangle 8"/>
          <p:cNvSpPr>
            <a:spLocks noChangeArrowheads="1"/>
          </p:cNvSpPr>
          <p:nvPr/>
        </p:nvSpPr>
        <p:spPr bwMode="auto">
          <a:xfrm>
            <a:off x="6465888" y="1412875"/>
            <a:ext cx="76200" cy="31242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944151"/>
              </p:ext>
            </p:extLst>
          </p:nvPr>
        </p:nvGraphicFramePr>
        <p:xfrm>
          <a:off x="6084888" y="1565275"/>
          <a:ext cx="4191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8" name="公式" r:id="rId7" imgW="76200" imgH="114198" progId="Equation.3">
                  <p:embed/>
                </p:oleObj>
              </mc:Choice>
              <mc:Fallback>
                <p:oleObj name="公式" r:id="rId7" imgW="76200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65275"/>
                        <a:ext cx="4191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0" name="Line 10"/>
          <p:cNvSpPr>
            <a:spLocks noChangeShapeType="1"/>
          </p:cNvSpPr>
          <p:nvPr/>
        </p:nvSpPr>
        <p:spPr bwMode="auto">
          <a:xfrm>
            <a:off x="6542088" y="2784475"/>
            <a:ext cx="12192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9131" name="Oval 11"/>
          <p:cNvSpPr>
            <a:spLocks noChangeArrowheads="1"/>
          </p:cNvSpPr>
          <p:nvPr/>
        </p:nvSpPr>
        <p:spPr bwMode="auto">
          <a:xfrm>
            <a:off x="7685088" y="27082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342484"/>
              </p:ext>
            </p:extLst>
          </p:nvPr>
        </p:nvGraphicFramePr>
        <p:xfrm>
          <a:off x="7608888" y="2251075"/>
          <a:ext cx="457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89" name="公式" r:id="rId9" imgW="85683" imgH="95216" progId="Equation.3">
                  <p:embed/>
                </p:oleObj>
              </mc:Choice>
              <mc:Fallback>
                <p:oleObj name="公式" r:id="rId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8888" y="2251075"/>
                        <a:ext cx="457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961482"/>
              </p:ext>
            </p:extLst>
          </p:nvPr>
        </p:nvGraphicFramePr>
        <p:xfrm>
          <a:off x="6999288" y="2403475"/>
          <a:ext cx="3429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0" name="公式" r:id="rId11" imgW="47752" imgH="57252" progId="Equation.3">
                  <p:embed/>
                </p:oleObj>
              </mc:Choice>
              <mc:Fallback>
                <p:oleObj name="公式" r:id="rId11" imgW="47752" imgH="57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288" y="2403475"/>
                        <a:ext cx="3429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022367"/>
              </p:ext>
            </p:extLst>
          </p:nvPr>
        </p:nvGraphicFramePr>
        <p:xfrm>
          <a:off x="2484438" y="1268413"/>
          <a:ext cx="1871662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1" name="公式" r:id="rId13" imgW="780965" imgH="361882" progId="Equation.3">
                  <p:embed/>
                </p:oleObj>
              </mc:Choice>
              <mc:Fallback>
                <p:oleObj name="公式" r:id="rId13" imgW="7809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268413"/>
                        <a:ext cx="1871662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3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716896"/>
              </p:ext>
            </p:extLst>
          </p:nvPr>
        </p:nvGraphicFramePr>
        <p:xfrm>
          <a:off x="1027113" y="2133600"/>
          <a:ext cx="26812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2" name="公式" r:id="rId15" imgW="1152483" imgH="361882" progId="Equation.3">
                  <p:embed/>
                </p:oleObj>
              </mc:Choice>
              <mc:Fallback>
                <p:oleObj name="公式" r:id="rId15" imgW="11524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2133600"/>
                        <a:ext cx="26812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6" name="AutoShape 16"/>
          <p:cNvSpPr>
            <a:spLocks noChangeArrowheads="1"/>
          </p:cNvSpPr>
          <p:nvPr/>
        </p:nvSpPr>
        <p:spPr bwMode="auto">
          <a:xfrm>
            <a:off x="3708400" y="2636838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389137" name="Text Box 17"/>
          <p:cNvSpPr txBox="1">
            <a:spLocks noChangeArrowheads="1"/>
          </p:cNvSpPr>
          <p:nvPr/>
        </p:nvSpPr>
        <p:spPr bwMode="auto">
          <a:xfrm>
            <a:off x="4572000" y="25400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无意义！ </a:t>
            </a:r>
          </a:p>
        </p:txBody>
      </p:sp>
      <p:graphicFrame>
        <p:nvGraphicFramePr>
          <p:cNvPr id="3891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717147"/>
              </p:ext>
            </p:extLst>
          </p:nvPr>
        </p:nvGraphicFramePr>
        <p:xfrm>
          <a:off x="1042988" y="3063875"/>
          <a:ext cx="2290762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3" name="Equation" r:id="rId17" imgW="971635" imgH="266666" progId="Equation.DSMT4">
                  <p:embed/>
                </p:oleObj>
              </mc:Choice>
              <mc:Fallback>
                <p:oleObj name="Equation" r:id="rId17" imgW="971635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063875"/>
                        <a:ext cx="2290762" cy="725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9" name="Line 19"/>
          <p:cNvSpPr>
            <a:spLocks noChangeShapeType="1"/>
          </p:cNvSpPr>
          <p:nvPr/>
        </p:nvSpPr>
        <p:spPr bwMode="auto">
          <a:xfrm>
            <a:off x="6542088" y="3241675"/>
            <a:ext cx="2209800" cy="0"/>
          </a:xfrm>
          <a:prstGeom prst="line">
            <a:avLst/>
          </a:prstGeom>
          <a:noFill/>
          <a:ln w="222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4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364475"/>
              </p:ext>
            </p:extLst>
          </p:nvPr>
        </p:nvGraphicFramePr>
        <p:xfrm>
          <a:off x="7227888" y="2708275"/>
          <a:ext cx="4191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4" name="公式" r:id="rId19" imgW="76200" imgH="161959" progId="Equation.3">
                  <p:embed/>
                </p:oleObj>
              </mc:Choice>
              <mc:Fallback>
                <p:oleObj name="公式" r:id="rId19" imgW="762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8" y="2708275"/>
                        <a:ext cx="4191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370574"/>
              </p:ext>
            </p:extLst>
          </p:nvPr>
        </p:nvGraphicFramePr>
        <p:xfrm>
          <a:off x="8370888" y="2555875"/>
          <a:ext cx="533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5" name="公式" r:id="rId21" imgW="114469" imgH="161959" progId="Equation.3">
                  <p:embed/>
                </p:oleObj>
              </mc:Choice>
              <mc:Fallback>
                <p:oleObj name="公式" r:id="rId21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888" y="2555875"/>
                        <a:ext cx="533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2" name="Oval 22"/>
          <p:cNvSpPr>
            <a:spLocks noChangeArrowheads="1"/>
          </p:cNvSpPr>
          <p:nvPr/>
        </p:nvSpPr>
        <p:spPr bwMode="auto">
          <a:xfrm>
            <a:off x="8599488" y="316547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448506"/>
              </p:ext>
            </p:extLst>
          </p:nvPr>
        </p:nvGraphicFramePr>
        <p:xfrm>
          <a:off x="1155700" y="4351338"/>
          <a:ext cx="312896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6" name="公式" r:id="rId23" imgW="1352635" imgH="361882" progId="Equation.3">
                  <p:embed/>
                </p:oleObj>
              </mc:Choice>
              <mc:Fallback>
                <p:oleObj name="公式" r:id="rId23" imgW="13526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51338"/>
                        <a:ext cx="312896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4" name="Text Box 24"/>
          <p:cNvSpPr txBox="1">
            <a:spLocks noChangeArrowheads="1"/>
          </p:cNvSpPr>
          <p:nvPr/>
        </p:nvSpPr>
        <p:spPr bwMode="auto">
          <a:xfrm>
            <a:off x="827088" y="3908425"/>
            <a:ext cx="1992853" cy="461665"/>
          </a:xfrm>
          <a:prstGeom prst="rect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tx2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tx2"/>
                </a:solidFill>
                <a:latin typeface="+mn-lt"/>
                <a:ea typeface="+mn-ea"/>
              </a:rPr>
              <a:t>正确方法：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3891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415360"/>
              </p:ext>
            </p:extLst>
          </p:nvPr>
        </p:nvGraphicFramePr>
        <p:xfrm>
          <a:off x="4572000" y="4351338"/>
          <a:ext cx="27082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7" name="公式" r:id="rId25" imgW="1161965" imgH="361882" progId="Equation.3">
                  <p:embed/>
                </p:oleObj>
              </mc:Choice>
              <mc:Fallback>
                <p:oleObj name="公式" r:id="rId25" imgW="116196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351338"/>
                        <a:ext cx="27082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6" name="AutoShape 26"/>
          <p:cNvSpPr>
            <a:spLocks noChangeArrowheads="1"/>
          </p:cNvSpPr>
          <p:nvPr/>
        </p:nvSpPr>
        <p:spPr bwMode="auto">
          <a:xfrm>
            <a:off x="6732588" y="5229225"/>
            <a:ext cx="1676400" cy="533400"/>
          </a:xfrm>
          <a:prstGeom prst="wedgeRectCallout">
            <a:avLst>
              <a:gd name="adj1" fmla="val -74241"/>
              <a:gd name="adj2" fmla="val -8809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i="1">
                <a:latin typeface="+mn-lt"/>
                <a:ea typeface="+mn-ea"/>
              </a:rPr>
              <a:t>令该项 </a:t>
            </a:r>
            <a:r>
              <a:rPr lang="en-US" altLang="zh-CN" i="1">
                <a:latin typeface="+mn-lt"/>
                <a:ea typeface="+mn-ea"/>
              </a:rPr>
              <a:t>= 0</a:t>
            </a:r>
          </a:p>
        </p:txBody>
      </p:sp>
      <p:graphicFrame>
        <p:nvGraphicFramePr>
          <p:cNvPr id="38914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717642"/>
              </p:ext>
            </p:extLst>
          </p:nvPr>
        </p:nvGraphicFramePr>
        <p:xfrm>
          <a:off x="1878013" y="5373688"/>
          <a:ext cx="21177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8" name="公式" r:id="rId27" imgW="962152" imgH="361882" progId="Equation.3">
                  <p:embed/>
                </p:oleObj>
              </mc:Choice>
              <mc:Fallback>
                <p:oleObj name="公式" r:id="rId27" imgW="962152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5373688"/>
                        <a:ext cx="2117725" cy="889000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48" name="Text Box 28"/>
          <p:cNvSpPr txBox="1">
            <a:spLocks noChangeArrowheads="1"/>
          </p:cNvSpPr>
          <p:nvPr/>
        </p:nvSpPr>
        <p:spPr bwMode="auto">
          <a:xfrm>
            <a:off x="4572000" y="5265738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参考点在 </a:t>
            </a:r>
          </a:p>
        </p:txBody>
      </p:sp>
      <p:graphicFrame>
        <p:nvGraphicFramePr>
          <p:cNvPr id="3891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891446"/>
              </p:ext>
            </p:extLst>
          </p:nvPr>
        </p:nvGraphicFramePr>
        <p:xfrm>
          <a:off x="4953000" y="5734050"/>
          <a:ext cx="26527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299" name="公式" r:id="rId29" imgW="1143000" imgH="161959" progId="Equation.3">
                  <p:embed/>
                </p:oleObj>
              </mc:Choice>
              <mc:Fallback>
                <p:oleObj name="公式" r:id="rId29" imgW="11430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734050"/>
                        <a:ext cx="26527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0" name="Text Box 30"/>
          <p:cNvSpPr txBox="1">
            <a:spLocks noChangeArrowheads="1"/>
          </p:cNvSpPr>
          <p:nvPr/>
        </p:nvSpPr>
        <p:spPr bwMode="auto">
          <a:xfrm>
            <a:off x="519113" y="6284913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思考： </a:t>
            </a:r>
          </a:p>
        </p:txBody>
      </p:sp>
      <p:sp>
        <p:nvSpPr>
          <p:cNvPr id="389151" name="Text Box 31"/>
          <p:cNvSpPr txBox="1">
            <a:spLocks noChangeArrowheads="1"/>
          </p:cNvSpPr>
          <p:nvPr/>
        </p:nvSpPr>
        <p:spPr bwMode="auto">
          <a:xfrm>
            <a:off x="1403350" y="6284913"/>
            <a:ext cx="77668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无限大均匀带电平面的势能零点取在何处比较方便？ </a:t>
            </a:r>
          </a:p>
        </p:txBody>
      </p:sp>
      <p:sp>
        <p:nvSpPr>
          <p:cNvPr id="389152" name="Line 32"/>
          <p:cNvSpPr>
            <a:spLocks noChangeShapeType="1"/>
          </p:cNvSpPr>
          <p:nvPr/>
        </p:nvSpPr>
        <p:spPr bwMode="auto">
          <a:xfrm flipV="1">
            <a:off x="3348038" y="2852738"/>
            <a:ext cx="1223962" cy="576262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89153" name="Text Box 33"/>
          <p:cNvSpPr txBox="1">
            <a:spLocks noChangeArrowheads="1"/>
          </p:cNvSpPr>
          <p:nvPr/>
        </p:nvSpPr>
        <p:spPr bwMode="auto">
          <a:xfrm>
            <a:off x="3810000" y="3082925"/>
            <a:ext cx="2590800" cy="1354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对无限大带电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体系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不能取无穷</a:t>
            </a:r>
          </a:p>
          <a:p>
            <a:pPr algn="l" eaLnBrk="1" hangingPunct="1">
              <a:lnSpc>
                <a:spcPct val="115000"/>
              </a:lnSpc>
            </a:pP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远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为电势零点 </a:t>
            </a:r>
          </a:p>
        </p:txBody>
      </p:sp>
      <p:sp>
        <p:nvSpPr>
          <p:cNvPr id="389154" name="AutoShape 34"/>
          <p:cNvSpPr>
            <a:spLocks noChangeArrowheads="1"/>
          </p:cNvSpPr>
          <p:nvPr/>
        </p:nvSpPr>
        <p:spPr bwMode="auto">
          <a:xfrm>
            <a:off x="1077913" y="5686425"/>
            <a:ext cx="685800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8915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342951"/>
              </p:ext>
            </p:extLst>
          </p:nvPr>
        </p:nvGraphicFramePr>
        <p:xfrm>
          <a:off x="6084888" y="2555875"/>
          <a:ext cx="381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00" name="公式" r:id="rId31" imgW="57235" imgH="76234" progId="Equation.3">
                  <p:embed/>
                </p:oleObj>
              </mc:Choice>
              <mc:Fallback>
                <p:oleObj name="公式" r:id="rId31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555875"/>
                        <a:ext cx="381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38183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9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89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9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89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89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8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8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8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389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8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89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89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2" grpId="0" build="p" autoUpdateAnimBg="0"/>
      <p:bldP spid="389123" grpId="0" build="p" autoUpdateAnimBg="0"/>
      <p:bldP spid="389124" grpId="0" build="p" autoUpdateAnimBg="0"/>
      <p:bldP spid="389125" grpId="0" build="p" autoUpdateAnimBg="0"/>
      <p:bldP spid="389128" grpId="0" animBg="1"/>
      <p:bldP spid="389130" grpId="0" animBg="1"/>
      <p:bldP spid="389131" grpId="0" animBg="1"/>
      <p:bldP spid="389136" grpId="0" animBg="1"/>
      <p:bldP spid="389137" grpId="0" build="p" autoUpdateAnimBg="0" advAuto="0"/>
      <p:bldP spid="389139" grpId="0" animBg="1"/>
      <p:bldP spid="389142" grpId="0" animBg="1"/>
      <p:bldP spid="389144" grpId="0" animBg="1" autoUpdateAnimBg="0"/>
      <p:bldP spid="389146" grpId="0" animBg="1" autoUpdateAnimBg="0"/>
      <p:bldP spid="389148" grpId="0" build="p" autoUpdateAnimBg="0"/>
      <p:bldP spid="389150" grpId="0" build="p" autoUpdateAnimBg="0"/>
      <p:bldP spid="389151" grpId="0" build="p" autoUpdateAnimBg="0"/>
      <p:bldP spid="389152" grpId="0" animBg="1"/>
      <p:bldP spid="389153" grpId="0" uiExpand="1" build="p" autoUpdateAnimBg="0"/>
      <p:bldP spid="38915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9873058"/>
              </p:ext>
            </p:extLst>
          </p:nvPr>
        </p:nvGraphicFramePr>
        <p:xfrm>
          <a:off x="924178" y="3580722"/>
          <a:ext cx="3757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1" name="Equation" r:id="rId3" imgW="3714835" imgH="866741" progId="Equation.3">
                  <p:embed/>
                </p:oleObj>
              </mc:Choice>
              <mc:Fallback>
                <p:oleObj name="Equation" r:id="rId3" imgW="3714835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8" y="3580722"/>
                        <a:ext cx="3757612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022127"/>
              </p:ext>
            </p:extLst>
          </p:nvPr>
        </p:nvGraphicFramePr>
        <p:xfrm>
          <a:off x="924178" y="4586697"/>
          <a:ext cx="3606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2" name="Equation" r:id="rId5" imgW="3562435" imgH="866741" progId="Equation.3">
                  <p:embed/>
                </p:oleObj>
              </mc:Choice>
              <mc:Fallback>
                <p:oleObj name="Equation" r:id="rId5" imgW="3562435" imgH="8667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4178" y="4586697"/>
                        <a:ext cx="36068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97548" y="3864734"/>
            <a:ext cx="4114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66"/>
                </a:solidFill>
                <a:latin typeface="+mn-ea"/>
                <a:ea typeface="+mn-ea"/>
              </a:rPr>
              <a:t>（不连续分布的源电荷）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4778627" y="4837503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66"/>
                </a:solidFill>
                <a:latin typeface="+mn-ea"/>
                <a:ea typeface="+mn-ea"/>
              </a:rPr>
              <a:t>（连续分布的源电荷）</a:t>
            </a:r>
            <a:r>
              <a:rPr lang="zh-CN" altLang="en-US" sz="2400" b="1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779463" y="5501097"/>
            <a:ext cx="805973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真空中的任何静电场中，穿过任一闭合曲面的电通量，在数值上等于该曲面内包围的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电量的代</a:t>
            </a:r>
            <a:r>
              <a:rPr lang="zh-CN" altLang="en-US" sz="2400" b="1" dirty="0">
                <a:solidFill>
                  <a:srgbClr val="66FFFF"/>
                </a:solidFill>
                <a:latin typeface="+mn-ea"/>
                <a:ea typeface="+mn-ea"/>
              </a:rPr>
              <a:t>数和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乘以 </a:t>
            </a:r>
          </a:p>
        </p:txBody>
      </p:sp>
      <p:graphicFrame>
        <p:nvGraphicFramePr>
          <p:cNvPr id="14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1875286"/>
              </p:ext>
            </p:extLst>
          </p:nvPr>
        </p:nvGraphicFramePr>
        <p:xfrm>
          <a:off x="7105650" y="6075772"/>
          <a:ext cx="58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3" name="Equation" r:id="rId7" imgW="533400" imgH="380864" progId="Equation.3">
                  <p:embed/>
                </p:oleObj>
              </mc:Choice>
              <mc:Fallback>
                <p:oleObj name="Equation" r:id="rId7" imgW="533400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650" y="6075772"/>
                        <a:ext cx="58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35810" y="3051516"/>
            <a:ext cx="2743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高斯定理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324474" y="209265"/>
            <a:ext cx="22322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00FFFF"/>
                </a:solidFill>
                <a:ea typeface="楷体_GB2312" pitchFamily="49" charset="-122"/>
              </a:rPr>
              <a:t>要点回顾</a:t>
            </a: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337480" y="802474"/>
            <a:ext cx="352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ea typeface="楷体_GB2312" pitchFamily="49" charset="-122"/>
              </a:rPr>
              <a:t>电通量： </a:t>
            </a:r>
            <a:endParaRPr lang="zh-CN" altLang="en-US" dirty="0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18" name="Text Box 23"/>
          <p:cNvSpPr txBox="1">
            <a:spLocks noChangeArrowheads="1"/>
          </p:cNvSpPr>
          <p:nvPr/>
        </p:nvSpPr>
        <p:spPr bwMode="auto">
          <a:xfrm>
            <a:off x="1516744" y="761642"/>
            <a:ext cx="757457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穿过任意曲面的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电场线条数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称为通过该曲面的</a:t>
            </a:r>
            <a:r>
              <a:rPr lang="zh-CN" altLang="en-US" dirty="0" smtClean="0">
                <a:solidFill>
                  <a:srgbClr val="00FFFF"/>
                </a:solidFill>
                <a:ea typeface="楷体_GB2312" pitchFamily="49" charset="-122"/>
              </a:rPr>
              <a:t>电通量</a:t>
            </a:r>
            <a:r>
              <a:rPr lang="zh-CN" altLang="en-US" dirty="0">
                <a:solidFill>
                  <a:schemeClr val="bg1"/>
                </a:solidFill>
                <a:ea typeface="楷体_GB2312" pitchFamily="49" charset="-122"/>
              </a:rPr>
              <a:t>。</a:t>
            </a:r>
            <a:r>
              <a:rPr lang="zh-CN" altLang="en-US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19" name="Text Box 24"/>
          <p:cNvSpPr txBox="1">
            <a:spLocks noChangeArrowheads="1"/>
          </p:cNvSpPr>
          <p:nvPr/>
        </p:nvSpPr>
        <p:spPr bwMode="auto">
          <a:xfrm>
            <a:off x="369824" y="1340768"/>
            <a:ext cx="4589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1.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均匀场中</a:t>
            </a:r>
            <a:r>
              <a:rPr lang="en-US" altLang="zh-CN" dirty="0" err="1">
                <a:solidFill>
                  <a:srgbClr val="66FFFF"/>
                </a:solidFill>
                <a:ea typeface="楷体_GB2312" pitchFamily="49" charset="-122"/>
              </a:rPr>
              <a:t>d</a:t>
            </a:r>
            <a:r>
              <a:rPr lang="en-US" altLang="zh-CN" i="1" dirty="0" err="1">
                <a:solidFill>
                  <a:srgbClr val="66FFFF"/>
                </a:solidFill>
                <a:ea typeface="楷体_GB2312" pitchFamily="49" charset="-122"/>
              </a:rPr>
              <a:t>S</a:t>
            </a:r>
            <a:r>
              <a:rPr lang="en-US" altLang="zh-CN" i="1" dirty="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面元的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128417"/>
              </p:ext>
            </p:extLst>
          </p:nvPr>
        </p:nvGraphicFramePr>
        <p:xfrm>
          <a:off x="4440598" y="1270981"/>
          <a:ext cx="2467225" cy="619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4" name="Equation" r:id="rId9" imgW="1143000" imgH="253800" progId="Equation.DSMT4">
                  <p:embed/>
                </p:oleObj>
              </mc:Choice>
              <mc:Fallback>
                <p:oleObj name="Equation" r:id="rId9" imgW="11430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598" y="1270981"/>
                        <a:ext cx="2467225" cy="6192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369824" y="1890258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非均匀场中曲面的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369824" y="2526775"/>
            <a:ext cx="451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ea typeface="楷体_GB2312" pitchFamily="49" charset="-122"/>
              </a:rPr>
              <a:t>3. </a:t>
            </a:r>
            <a:r>
              <a:rPr lang="zh-CN" altLang="en-US" dirty="0">
                <a:solidFill>
                  <a:srgbClr val="00FFFF"/>
                </a:solidFill>
                <a:ea typeface="楷体_GB2312" pitchFamily="49" charset="-122"/>
              </a:rPr>
              <a:t>闭合曲面电</a:t>
            </a:r>
            <a:r>
              <a:rPr lang="zh-CN" altLang="en-US" dirty="0">
                <a:solidFill>
                  <a:srgbClr val="66FFFF"/>
                </a:solidFill>
                <a:ea typeface="楷体_GB2312" pitchFamily="49" charset="-122"/>
              </a:rPr>
              <a:t>通量</a:t>
            </a:r>
          </a:p>
        </p:txBody>
      </p:sp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653414"/>
              </p:ext>
            </p:extLst>
          </p:nvPr>
        </p:nvGraphicFramePr>
        <p:xfrm>
          <a:off x="3202240" y="2502035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685" name="公式" r:id="rId11" imgW="2895600" imgH="542823" progId="Equation.3">
                  <p:embed/>
                </p:oleObj>
              </mc:Choice>
              <mc:Fallback>
                <p:oleObj name="公式" r:id="rId11" imgW="2895600" imgH="5428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240" y="2502035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440598" y="1875260"/>
            <a:ext cx="2854156" cy="617636"/>
            <a:chOff x="4440598" y="2020345"/>
            <a:chExt cx="2854156" cy="617636"/>
          </a:xfrm>
        </p:grpSpPr>
        <p:graphicFrame>
          <p:nvGraphicFramePr>
            <p:cNvPr id="2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1075334"/>
                </p:ext>
              </p:extLst>
            </p:nvPr>
          </p:nvGraphicFramePr>
          <p:xfrm>
            <a:off x="4440598" y="2020345"/>
            <a:ext cx="2239962" cy="6176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86" name="公式" r:id="rId13" imgW="2171869" imgH="542823" progId="Equation.3">
                    <p:embed/>
                  </p:oleObj>
                </mc:Choice>
                <mc:Fallback>
                  <p:oleObj name="公式" r:id="rId13" imgW="2171869" imgH="54282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598" y="2020345"/>
                          <a:ext cx="2239962" cy="6176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Object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1649259"/>
                </p:ext>
              </p:extLst>
            </p:nvPr>
          </p:nvGraphicFramePr>
          <p:xfrm>
            <a:off x="5304029" y="2066887"/>
            <a:ext cx="1990725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687" name="公式" r:id="rId15" imgW="1914483" imgH="400152" progId="Equation.3">
                    <p:embed/>
                  </p:oleObj>
                </mc:Choice>
                <mc:Fallback>
                  <p:oleObj name="公式" r:id="rId15" imgW="1914483" imgH="40015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4029" y="2066887"/>
                          <a:ext cx="1990725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784629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5" grpId="0" autoUpdateAnimBg="0"/>
      <p:bldP spid="16" grpId="0" autoUpdateAnimBg="0"/>
      <p:bldP spid="17" grpId="0"/>
      <p:bldP spid="18" grpId="0"/>
      <p:bldP spid="19" grpId="0"/>
      <p:bldP spid="21" grpId="0" autoUpdateAnimBg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2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33223"/>
              </p:ext>
            </p:extLst>
          </p:nvPr>
        </p:nvGraphicFramePr>
        <p:xfrm>
          <a:off x="3739555" y="3524623"/>
          <a:ext cx="25606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6" name="公式" r:id="rId3" imgW="2648035" imgH="771525" progId="Equation.3">
                  <p:embed/>
                </p:oleObj>
              </mc:Choice>
              <mc:Fallback>
                <p:oleObj name="公式" r:id="rId3" imgW="2648035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739555" y="3524623"/>
                        <a:ext cx="25606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1" name="Text Box 3"/>
          <p:cNvSpPr txBox="1">
            <a:spLocks noChangeArrowheads="1"/>
          </p:cNvSpPr>
          <p:nvPr/>
        </p:nvSpPr>
        <p:spPr bwMode="invGray">
          <a:xfrm>
            <a:off x="323850" y="260648"/>
            <a:ext cx="5410200" cy="135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ts val="600"/>
              </a:spcBef>
            </a:pP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4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半径为</a:t>
            </a:r>
            <a:r>
              <a:rPr lang="en-US" altLang="zh-CN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的“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无限长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圆柱体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l">
              <a:spcBef>
                <a:spcPts val="6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         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均匀带电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，电荷体密度为 </a:t>
            </a:r>
            <a:r>
              <a:rPr lang="zh-CN" altLang="en-US" i="1" dirty="0">
                <a:solidFill>
                  <a:schemeClr val="bg1"/>
                </a:solidFill>
                <a:latin typeface="+mn-lt"/>
                <a:ea typeface="+mn-ea"/>
                <a:sym typeface="Symbol" panose="05050102010706020507" pitchFamily="18" charset="2"/>
              </a:rPr>
              <a:t></a:t>
            </a:r>
            <a:r>
              <a:rPr lang="zh-CN" altLang="en-US" i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 。         </a:t>
            </a:r>
          </a:p>
          <a:p>
            <a:pPr algn="l">
              <a:spcBef>
                <a:spcPts val="600"/>
              </a:spcBef>
            </a:pP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试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求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它所产生的电场和电势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.</a:t>
            </a:r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invGray">
          <a:xfrm>
            <a:off x="838200" y="4365923"/>
            <a:ext cx="510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其电势分布为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(</a:t>
            </a:r>
            <a:r>
              <a:rPr lang="zh-CN" altLang="en-US" dirty="0">
                <a:solidFill>
                  <a:srgbClr val="00FFCC"/>
                </a:solidFill>
                <a:latin typeface="+mn-lt"/>
                <a:ea typeface="+mn-ea"/>
              </a:rPr>
              <a:t>取轴线为零电势点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)</a:t>
            </a:r>
          </a:p>
        </p:txBody>
      </p:sp>
      <p:graphicFrame>
        <p:nvGraphicFramePr>
          <p:cNvPr id="452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334463"/>
              </p:ext>
            </p:extLst>
          </p:nvPr>
        </p:nvGraphicFramePr>
        <p:xfrm>
          <a:off x="1077913" y="4789786"/>
          <a:ext cx="27622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7" name="公式" r:id="rId5" imgW="2867152" imgH="733561" progId="Equation.3">
                  <p:embed/>
                </p:oleObj>
              </mc:Choice>
              <mc:Fallback>
                <p:oleObj name="公式" r:id="rId5" imgW="2867152" imgH="7335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077913" y="4789786"/>
                        <a:ext cx="276225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298590"/>
              </p:ext>
            </p:extLst>
          </p:nvPr>
        </p:nvGraphicFramePr>
        <p:xfrm>
          <a:off x="1063625" y="5686723"/>
          <a:ext cx="31956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8" name="公式" r:id="rId7" imgW="3324352" imgH="771525" progId="Equation.3">
                  <p:embed/>
                </p:oleObj>
              </mc:Choice>
              <mc:Fallback>
                <p:oleObj name="公式" r:id="rId7" imgW="3324352" imgH="7715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1063625" y="5686723"/>
                        <a:ext cx="31956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65047"/>
              </p:ext>
            </p:extLst>
          </p:nvPr>
        </p:nvGraphicFramePr>
        <p:xfrm>
          <a:off x="4398863" y="5562898"/>
          <a:ext cx="276542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9" r:id="rId9" imgW="1228683" imgH="390661" progId="Equation.3">
                  <p:embed/>
                </p:oleObj>
              </mc:Choice>
              <mc:Fallback>
                <p:oleObj r:id="rId9" imgW="1228683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4398863" y="5562898"/>
                        <a:ext cx="2765425" cy="1035050"/>
                      </a:xfrm>
                      <a:prstGeom prst="rect">
                        <a:avLst/>
                      </a:prstGeom>
                      <a:solidFill>
                        <a:srgbClr val="0099CC">
                          <a:alpha val="30196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63920"/>
              </p:ext>
            </p:extLst>
          </p:nvPr>
        </p:nvGraphicFramePr>
        <p:xfrm>
          <a:off x="5029200" y="4864398"/>
          <a:ext cx="10287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0" r:id="rId11" imgW="314283" imgH="95216" progId="Equation.3">
                  <p:embed/>
                </p:oleObj>
              </mc:Choice>
              <mc:Fallback>
                <p:oleObj r:id="rId11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5029200" y="4864398"/>
                        <a:ext cx="10287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2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8291960"/>
              </p:ext>
            </p:extLst>
          </p:nvPr>
        </p:nvGraphicFramePr>
        <p:xfrm>
          <a:off x="7668344" y="5943898"/>
          <a:ext cx="8763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1" r:id="rId13" imgW="314283" imgH="95216" progId="Equation.3">
                  <p:embed/>
                </p:oleObj>
              </mc:Choice>
              <mc:Fallback>
                <p:oleObj r:id="rId13" imgW="3142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7668344" y="5943898"/>
                        <a:ext cx="87630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18" name="AutoShape 10"/>
          <p:cNvSpPr>
            <a:spLocks noChangeArrowheads="1"/>
          </p:cNvSpPr>
          <p:nvPr/>
        </p:nvSpPr>
        <p:spPr bwMode="blackWhite">
          <a:xfrm>
            <a:off x="6863655" y="838498"/>
            <a:ext cx="1295400" cy="3276600"/>
          </a:xfrm>
          <a:prstGeom prst="can">
            <a:avLst>
              <a:gd name="adj" fmla="val 444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52619" name="Group 11"/>
          <p:cNvGrpSpPr>
            <a:grpSpLocks/>
          </p:cNvGrpSpPr>
          <p:nvPr/>
        </p:nvGrpSpPr>
        <p:grpSpPr bwMode="auto">
          <a:xfrm>
            <a:off x="7511355" y="367011"/>
            <a:ext cx="9525" cy="4524375"/>
            <a:chOff x="4725" y="231"/>
            <a:chExt cx="6" cy="2850"/>
          </a:xfrm>
        </p:grpSpPr>
        <p:sp>
          <p:nvSpPr>
            <p:cNvPr id="23576" name="Line 12"/>
            <p:cNvSpPr>
              <a:spLocks noChangeShapeType="1"/>
            </p:cNvSpPr>
            <p:nvPr/>
          </p:nvSpPr>
          <p:spPr bwMode="blackWhite">
            <a:xfrm>
              <a:off x="4731" y="720"/>
              <a:ext cx="0" cy="187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7" name="Line 13"/>
            <p:cNvSpPr>
              <a:spLocks noChangeShapeType="1"/>
            </p:cNvSpPr>
            <p:nvPr/>
          </p:nvSpPr>
          <p:spPr bwMode="blackWhite">
            <a:xfrm>
              <a:off x="4731" y="231"/>
              <a:ext cx="0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8" name="Line 14"/>
            <p:cNvSpPr>
              <a:spLocks noChangeShapeType="1"/>
            </p:cNvSpPr>
            <p:nvPr/>
          </p:nvSpPr>
          <p:spPr bwMode="blackWhite">
            <a:xfrm>
              <a:off x="4725" y="2601"/>
              <a:ext cx="0" cy="48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52623" name="Line 15"/>
          <p:cNvSpPr>
            <a:spLocks noChangeShapeType="1"/>
          </p:cNvSpPr>
          <p:nvPr/>
        </p:nvSpPr>
        <p:spPr bwMode="blackWhite">
          <a:xfrm flipV="1">
            <a:off x="7520880" y="990898"/>
            <a:ext cx="533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4" name="Text Box 16"/>
          <p:cNvSpPr txBox="1">
            <a:spLocks noChangeArrowheads="1"/>
          </p:cNvSpPr>
          <p:nvPr/>
        </p:nvSpPr>
        <p:spPr bwMode="blackWhite">
          <a:xfrm>
            <a:off x="7673280" y="962323"/>
            <a:ext cx="372200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0000FF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52625" name="Line 17"/>
          <p:cNvSpPr>
            <a:spLocks noChangeShapeType="1"/>
          </p:cNvSpPr>
          <p:nvPr/>
        </p:nvSpPr>
        <p:spPr bwMode="blackWhite">
          <a:xfrm>
            <a:off x="7520880" y="2591098"/>
            <a:ext cx="1371600" cy="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6" name="Text Box 18"/>
          <p:cNvSpPr txBox="1">
            <a:spLocks noChangeArrowheads="1"/>
          </p:cNvSpPr>
          <p:nvPr/>
        </p:nvSpPr>
        <p:spPr bwMode="blackWhite">
          <a:xfrm>
            <a:off x="8587680" y="2591098"/>
            <a:ext cx="304873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 dirty="0">
                <a:solidFill>
                  <a:schemeClr val="bg1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52627" name="Oval 19"/>
          <p:cNvSpPr>
            <a:spLocks noChangeArrowheads="1"/>
          </p:cNvSpPr>
          <p:nvPr/>
        </p:nvSpPr>
        <p:spPr bwMode="blackWhite">
          <a:xfrm>
            <a:off x="8511480" y="2557761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8" name="Oval 20"/>
          <p:cNvSpPr>
            <a:spLocks noChangeArrowheads="1"/>
          </p:cNvSpPr>
          <p:nvPr/>
        </p:nvSpPr>
        <p:spPr bwMode="blackWhite">
          <a:xfrm>
            <a:off x="7901880" y="2557761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29" name="AutoShape 21"/>
          <p:cNvSpPr>
            <a:spLocks noChangeArrowheads="1"/>
          </p:cNvSpPr>
          <p:nvPr/>
        </p:nvSpPr>
        <p:spPr bwMode="blackWhite">
          <a:xfrm>
            <a:off x="7092255" y="1905298"/>
            <a:ext cx="838200" cy="1447800"/>
          </a:xfrm>
          <a:prstGeom prst="can">
            <a:avLst>
              <a:gd name="adj" fmla="val 46780"/>
            </a:avLst>
          </a:prstGeom>
          <a:solidFill>
            <a:schemeClr val="bg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30" name="AutoShape 22"/>
          <p:cNvSpPr>
            <a:spLocks noChangeArrowheads="1"/>
          </p:cNvSpPr>
          <p:nvPr/>
        </p:nvSpPr>
        <p:spPr bwMode="blackWhite">
          <a:xfrm>
            <a:off x="6406455" y="1643361"/>
            <a:ext cx="2133600" cy="1905000"/>
          </a:xfrm>
          <a:prstGeom prst="can">
            <a:avLst>
              <a:gd name="adj" fmla="val 45500"/>
            </a:avLst>
          </a:prstGeom>
          <a:solidFill>
            <a:srgbClr val="8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52631" name="AutoShape 23"/>
          <p:cNvSpPr>
            <a:spLocks noChangeArrowheads="1"/>
          </p:cNvSpPr>
          <p:nvPr/>
        </p:nvSpPr>
        <p:spPr bwMode="blackWhite">
          <a:xfrm>
            <a:off x="6863655" y="838498"/>
            <a:ext cx="1295400" cy="3276600"/>
          </a:xfrm>
          <a:prstGeom prst="can">
            <a:avLst>
              <a:gd name="adj" fmla="val 4448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5263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06965"/>
              </p:ext>
            </p:extLst>
          </p:nvPr>
        </p:nvGraphicFramePr>
        <p:xfrm>
          <a:off x="3682653" y="2636912"/>
          <a:ext cx="26162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2" name="公式" r:id="rId15" imgW="2257552" imgH="733561" progId="Equation.3">
                  <p:embed/>
                </p:oleObj>
              </mc:Choice>
              <mc:Fallback>
                <p:oleObj name="公式" r:id="rId15" imgW="2257552" imgH="7335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invGray">
                      <a:xfrm>
                        <a:off x="3682653" y="2636912"/>
                        <a:ext cx="26162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2633" name="Rectangle 25"/>
          <p:cNvSpPr>
            <a:spLocks noChangeArrowheads="1"/>
          </p:cNvSpPr>
          <p:nvPr/>
        </p:nvSpPr>
        <p:spPr bwMode="invGray">
          <a:xfrm>
            <a:off x="323850" y="1721862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invGray">
          <a:xfrm>
            <a:off x="7515225" y="4329240"/>
            <a:ext cx="1594830" cy="120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零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点还可以怎么取？</a:t>
            </a: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invGray">
          <a:xfrm>
            <a:off x="879251" y="1726133"/>
            <a:ext cx="510222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由对称性分析知，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垂直于轴线向外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graphicFrame>
        <p:nvGraphicFramePr>
          <p:cNvPr id="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1201405"/>
              </p:ext>
            </p:extLst>
          </p:nvPr>
        </p:nvGraphicFramePr>
        <p:xfrm>
          <a:off x="179512" y="2492896"/>
          <a:ext cx="2958646" cy="1028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3" name="Equation" r:id="rId17" imgW="1498320" imgH="457200" progId="Equation.DSMT4">
                  <p:embed/>
                </p:oleObj>
              </mc:Choice>
              <mc:Fallback>
                <p:oleObj name="Equation" r:id="rId17" imgW="14983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492896"/>
                        <a:ext cx="2958646" cy="1028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000927"/>
              </p:ext>
            </p:extLst>
          </p:nvPr>
        </p:nvGraphicFramePr>
        <p:xfrm>
          <a:off x="153988" y="3438525"/>
          <a:ext cx="3006725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4" name="Equation" r:id="rId19" imgW="1523880" imgH="457200" progId="Equation.DSMT4">
                  <p:embed/>
                </p:oleObj>
              </mc:Choice>
              <mc:Fallback>
                <p:oleObj name="Equation" r:id="rId19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3438525"/>
                        <a:ext cx="3006725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34"/>
          <p:cNvSpPr>
            <a:spLocks noChangeArrowheads="1"/>
          </p:cNvSpPr>
          <p:nvPr/>
        </p:nvSpPr>
        <p:spPr bwMode="auto">
          <a:xfrm>
            <a:off x="3111153" y="2918041"/>
            <a:ext cx="545909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3148729" y="3844962"/>
            <a:ext cx="545909" cy="190500"/>
          </a:xfrm>
          <a:prstGeom prst="rightArrow">
            <a:avLst>
              <a:gd name="adj1" fmla="val 50000"/>
              <a:gd name="adj2" fmla="val 90000"/>
            </a:avLst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blackWhite">
          <a:xfrm>
            <a:off x="6808687" y="2398369"/>
            <a:ext cx="338536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 dirty="0" smtClean="0">
                <a:solidFill>
                  <a:schemeClr val="bg1"/>
                </a:solidFill>
                <a:latin typeface="+mn-lt"/>
                <a:ea typeface="+mn-ea"/>
              </a:rPr>
              <a:t>h</a:t>
            </a:r>
            <a:endParaRPr lang="en-US" altLang="zh-CN" b="0" i="1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invGray">
          <a:xfrm>
            <a:off x="838200" y="2161730"/>
            <a:ext cx="5102225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1" tIns="45716" rIns="91431" bIns="45716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取圆柱形高斯面，由高斯定理知，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1415114"/>
      </p:ext>
    </p:extLst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5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5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5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5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5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autoUpdateAnimBg="0"/>
      <p:bldP spid="452612" grpId="0" autoUpdateAnimBg="0"/>
      <p:bldP spid="452618" grpId="0" animBg="1"/>
      <p:bldP spid="452623" grpId="0" animBg="1"/>
      <p:bldP spid="452624" grpId="0" autoUpdateAnimBg="0"/>
      <p:bldP spid="452625" grpId="0" animBg="1"/>
      <p:bldP spid="452626" grpId="0" autoUpdateAnimBg="0"/>
      <p:bldP spid="452627" grpId="0" animBg="1"/>
      <p:bldP spid="452628" grpId="0" animBg="1"/>
      <p:bldP spid="452629" grpId="0" animBg="1"/>
      <p:bldP spid="452630" grpId="0" animBg="1"/>
      <p:bldP spid="452631" grpId="0" animBg="1"/>
      <p:bldP spid="452633" grpId="0" autoUpdateAnimBg="0"/>
      <p:bldP spid="27" grpId="0" autoUpdateAnimBg="0"/>
      <p:bldP spid="29" grpId="0" autoUpdateAnimBg="0"/>
      <p:bldP spid="32" grpId="0" animBg="1"/>
      <p:bldP spid="33" grpId="0" animBg="1"/>
      <p:bldP spid="34" grpId="0" autoUpdateAnimBg="0"/>
      <p:bldP spid="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Text Box 2"/>
          <p:cNvSpPr txBox="1">
            <a:spLocks noChangeArrowheads="1"/>
          </p:cNvSpPr>
          <p:nvPr/>
        </p:nvSpPr>
        <p:spPr bwMode="auto">
          <a:xfrm>
            <a:off x="517525" y="260350"/>
            <a:ext cx="7799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FFFF"/>
                </a:solidFill>
                <a:latin typeface="+mn-lt"/>
                <a:ea typeface="+mn-ea"/>
              </a:rPr>
              <a:t>2.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已知电荷分布，利用电势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叠加原理，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计算电势 </a:t>
            </a:r>
          </a:p>
        </p:txBody>
      </p:sp>
      <p:graphicFrame>
        <p:nvGraphicFramePr>
          <p:cNvPr id="429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250024"/>
              </p:ext>
            </p:extLst>
          </p:nvPr>
        </p:nvGraphicFramePr>
        <p:xfrm>
          <a:off x="5148263" y="1598613"/>
          <a:ext cx="2932112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4" name="公式" r:id="rId3" imgW="1266952" imgH="390661" progId="Equation.3">
                  <p:embed/>
                </p:oleObj>
              </mc:Choice>
              <mc:Fallback>
                <p:oleObj name="公式" r:id="rId3" imgW="1266952" imgH="39066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98613"/>
                        <a:ext cx="2932112" cy="1004887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5285"/>
              </p:ext>
            </p:extLst>
          </p:nvPr>
        </p:nvGraphicFramePr>
        <p:xfrm>
          <a:off x="1031875" y="1636713"/>
          <a:ext cx="3324225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5" name="公式" r:id="rId5" imgW="1447800" imgH="380864" progId="Equation.3">
                  <p:embed/>
                </p:oleObj>
              </mc:Choice>
              <mc:Fallback>
                <p:oleObj name="公式" r:id="rId5" imgW="14478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875" y="1636713"/>
                        <a:ext cx="3324225" cy="976312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61" name="Text Box 5"/>
          <p:cNvSpPr txBox="1">
            <a:spLocks noChangeArrowheads="1"/>
          </p:cNvSpPr>
          <p:nvPr/>
        </p:nvSpPr>
        <p:spPr bwMode="auto">
          <a:xfrm>
            <a:off x="611188" y="979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点电荷系 </a:t>
            </a:r>
          </a:p>
        </p:txBody>
      </p:sp>
      <p:sp>
        <p:nvSpPr>
          <p:cNvPr id="429062" name="Text Box 6"/>
          <p:cNvSpPr txBox="1">
            <a:spLocks noChangeArrowheads="1"/>
          </p:cNvSpPr>
          <p:nvPr/>
        </p:nvSpPr>
        <p:spPr bwMode="auto">
          <a:xfrm>
            <a:off x="4724400" y="90805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• 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电荷连续分布</a:t>
            </a:r>
          </a:p>
        </p:txBody>
      </p:sp>
      <p:sp>
        <p:nvSpPr>
          <p:cNvPr id="429063" name="Text Box 7"/>
          <p:cNvSpPr txBox="1">
            <a:spLocks noChangeArrowheads="1"/>
          </p:cNvSpPr>
          <p:nvPr/>
        </p:nvSpPr>
        <p:spPr bwMode="auto">
          <a:xfrm>
            <a:off x="233363" y="2987675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5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29064" name="Text Box 8"/>
          <p:cNvSpPr txBox="1">
            <a:spLocks noChangeArrowheads="1"/>
          </p:cNvSpPr>
          <p:nvPr/>
        </p:nvSpPr>
        <p:spPr bwMode="auto">
          <a:xfrm>
            <a:off x="1143000" y="2987675"/>
            <a:ext cx="731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一均匀带电圆盘，求轴线上任一点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altLang="zh-CN" i="1">
                <a:solidFill>
                  <a:srgbClr val="FFFF00"/>
                </a:solidFill>
                <a:latin typeface="+mn-lt"/>
                <a:ea typeface="+mn-ea"/>
              </a:rPr>
              <a:t>P</a:t>
            </a: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的电势。</a:t>
            </a:r>
          </a:p>
        </p:txBody>
      </p:sp>
      <p:grpSp>
        <p:nvGrpSpPr>
          <p:cNvPr id="429065" name="Group 9"/>
          <p:cNvGrpSpPr>
            <a:grpSpLocks/>
          </p:cNvGrpSpPr>
          <p:nvPr/>
        </p:nvGrpSpPr>
        <p:grpSpPr bwMode="auto">
          <a:xfrm>
            <a:off x="5638800" y="3749675"/>
            <a:ext cx="1828800" cy="2362200"/>
            <a:chOff x="1296" y="672"/>
            <a:chExt cx="1152" cy="1733"/>
          </a:xfrm>
        </p:grpSpPr>
        <p:graphicFrame>
          <p:nvGraphicFramePr>
            <p:cNvPr id="24604" name="Object 10"/>
            <p:cNvGraphicFramePr>
              <a:graphicFrameLocks noChangeAspect="1"/>
            </p:cNvGraphicFramePr>
            <p:nvPr/>
          </p:nvGraphicFramePr>
          <p:xfrm>
            <a:off x="1416" y="1795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6" name="公式" r:id="rId7" imgW="57235" imgH="95216" progId="Equation.3">
                    <p:embed/>
                  </p:oleObj>
                </mc:Choice>
                <mc:Fallback>
                  <p:oleObj name="公式" r:id="rId7" imgW="57235" imgH="9521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1795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05" name="Object 11"/>
            <p:cNvGraphicFramePr>
              <a:graphicFrameLocks noChangeAspect="1"/>
            </p:cNvGraphicFramePr>
            <p:nvPr/>
          </p:nvGraphicFramePr>
          <p:xfrm>
            <a:off x="1416" y="752"/>
            <a:ext cx="33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7" name="公式" r:id="rId9" imgW="114469" imgH="114198" progId="Equation.3">
                    <p:embed/>
                  </p:oleObj>
                </mc:Choice>
                <mc:Fallback>
                  <p:oleObj name="公式" r:id="rId9" imgW="114469" imgH="11419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752"/>
                          <a:ext cx="33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06" name="Oval 12"/>
            <p:cNvSpPr>
              <a:spLocks noChangeArrowheads="1"/>
            </p:cNvSpPr>
            <p:nvPr/>
          </p:nvSpPr>
          <p:spPr bwMode="auto">
            <a:xfrm>
              <a:off x="1296" y="672"/>
              <a:ext cx="1056" cy="173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4607" name="Oval 13"/>
            <p:cNvSpPr>
              <a:spLocks noChangeArrowheads="1"/>
            </p:cNvSpPr>
            <p:nvPr/>
          </p:nvSpPr>
          <p:spPr bwMode="auto">
            <a:xfrm>
              <a:off x="1392" y="672"/>
              <a:ext cx="1056" cy="173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6096000" y="3917950"/>
            <a:ext cx="1066800" cy="2027238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085" y="10800"/>
                </a:moveTo>
                <a:cubicBezTo>
                  <a:pt x="1085" y="16165"/>
                  <a:pt x="5435" y="20515"/>
                  <a:pt x="10800" y="20515"/>
                </a:cubicBezTo>
                <a:cubicBezTo>
                  <a:pt x="16165" y="20515"/>
                  <a:pt x="20515" y="16165"/>
                  <a:pt x="20515" y="10800"/>
                </a:cubicBezTo>
                <a:cubicBezTo>
                  <a:pt x="20515" y="5435"/>
                  <a:pt x="16165" y="1085"/>
                  <a:pt x="10800" y="1085"/>
                </a:cubicBezTo>
                <a:cubicBezTo>
                  <a:pt x="5435" y="1085"/>
                  <a:pt x="1085" y="5435"/>
                  <a:pt x="1085" y="10800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1" name="Line 15"/>
          <p:cNvSpPr>
            <a:spLocks noChangeShapeType="1"/>
          </p:cNvSpPr>
          <p:nvPr/>
        </p:nvSpPr>
        <p:spPr bwMode="auto">
          <a:xfrm>
            <a:off x="6629400" y="4992688"/>
            <a:ext cx="1981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9072" name="Oval 16"/>
          <p:cNvSpPr>
            <a:spLocks noChangeArrowheads="1"/>
          </p:cNvSpPr>
          <p:nvPr/>
        </p:nvSpPr>
        <p:spPr bwMode="auto">
          <a:xfrm>
            <a:off x="7620000" y="4927600"/>
            <a:ext cx="152400" cy="130175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754940"/>
              </p:ext>
            </p:extLst>
          </p:nvPr>
        </p:nvGraphicFramePr>
        <p:xfrm>
          <a:off x="8382000" y="4600575"/>
          <a:ext cx="381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8" name="公式" r:id="rId11" imgW="57235" imgH="76234" progId="Equation.3">
                  <p:embed/>
                </p:oleObj>
              </mc:Choice>
              <mc:Fallback>
                <p:oleObj name="公式" r:id="rId11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4600575"/>
                        <a:ext cx="381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397354"/>
              </p:ext>
            </p:extLst>
          </p:nvPr>
        </p:nvGraphicFramePr>
        <p:xfrm>
          <a:off x="6362700" y="5405438"/>
          <a:ext cx="4572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99" name="公式" r:id="rId13" imgW="85683" imgH="95216" progId="Equation.3">
                  <p:embed/>
                </p:oleObj>
              </mc:Choice>
              <mc:Fallback>
                <p:oleObj name="公式" r:id="rId13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2700" y="5405438"/>
                        <a:ext cx="4572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887223"/>
              </p:ext>
            </p:extLst>
          </p:nvPr>
        </p:nvGraphicFramePr>
        <p:xfrm>
          <a:off x="6457950" y="4343400"/>
          <a:ext cx="3429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0" name="公式" r:id="rId15" imgW="47752" imgH="57252" progId="Equation.3">
                  <p:embed/>
                </p:oleObj>
              </mc:Choice>
              <mc:Fallback>
                <p:oleObj name="公式" r:id="rId15" imgW="47752" imgH="57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4343400"/>
                        <a:ext cx="3429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5917633"/>
              </p:ext>
            </p:extLst>
          </p:nvPr>
        </p:nvGraphicFramePr>
        <p:xfrm>
          <a:off x="7543800" y="4535488"/>
          <a:ext cx="457200" cy="34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1" name="公式" r:id="rId17" imgW="85683" imgH="95216" progId="Equation.3">
                  <p:embed/>
                </p:oleObj>
              </mc:Choice>
              <mc:Fallback>
                <p:oleObj name="公式" r:id="rId17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4535488"/>
                        <a:ext cx="457200" cy="34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9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440867"/>
              </p:ext>
            </p:extLst>
          </p:nvPr>
        </p:nvGraphicFramePr>
        <p:xfrm>
          <a:off x="6134100" y="4814888"/>
          <a:ext cx="3810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2" name="公式" r:id="rId19" imgW="57235" imgH="76234" progId="Equation.3">
                  <p:embed/>
                </p:oleObj>
              </mc:Choice>
              <mc:Fallback>
                <p:oleObj name="公式" r:id="rId19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4814888"/>
                        <a:ext cx="3810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78" name="Line 22"/>
          <p:cNvSpPr>
            <a:spLocks noChangeShapeType="1"/>
          </p:cNvSpPr>
          <p:nvPr/>
        </p:nvSpPr>
        <p:spPr bwMode="auto">
          <a:xfrm flipH="1">
            <a:off x="6172200" y="4964113"/>
            <a:ext cx="457200" cy="98107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726069"/>
              </p:ext>
            </p:extLst>
          </p:nvPr>
        </p:nvGraphicFramePr>
        <p:xfrm>
          <a:off x="6629400" y="5029200"/>
          <a:ext cx="5715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3" name="公式" r:id="rId21" imgW="123952" imgH="114198" progId="Equation.3">
                  <p:embed/>
                </p:oleObj>
              </mc:Choice>
              <mc:Fallback>
                <p:oleObj name="公式" r:id="rId21" imgW="123952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029200"/>
                        <a:ext cx="571500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0" name="Line 24"/>
          <p:cNvSpPr>
            <a:spLocks noChangeShapeType="1"/>
          </p:cNvSpPr>
          <p:nvPr/>
        </p:nvSpPr>
        <p:spPr bwMode="auto">
          <a:xfrm flipH="1" flipV="1">
            <a:off x="6362700" y="4111625"/>
            <a:ext cx="266700" cy="852488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2908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856992"/>
              </p:ext>
            </p:extLst>
          </p:nvPr>
        </p:nvGraphicFramePr>
        <p:xfrm>
          <a:off x="7239000" y="3814763"/>
          <a:ext cx="3810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4" name="公式" r:id="rId23" imgW="57235" imgH="95216" progId="Equation.3">
                  <p:embed/>
                </p:oleObj>
              </mc:Choice>
              <mc:Fallback>
                <p:oleObj name="公式" r:id="rId23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814763"/>
                        <a:ext cx="3810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2" name="Text Box 26"/>
          <p:cNvSpPr txBox="1">
            <a:spLocks noChangeArrowheads="1"/>
          </p:cNvSpPr>
          <p:nvPr/>
        </p:nvSpPr>
        <p:spPr bwMode="auto">
          <a:xfrm>
            <a:off x="381000" y="3521075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graphicFrame>
        <p:nvGraphicFramePr>
          <p:cNvPr id="42908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35053"/>
              </p:ext>
            </p:extLst>
          </p:nvPr>
        </p:nvGraphicFramePr>
        <p:xfrm>
          <a:off x="1131888" y="3978275"/>
          <a:ext cx="3295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5" name="公式" r:id="rId25" imgW="1428835" imgH="361882" progId="Equation.3">
                  <p:embed/>
                </p:oleObj>
              </mc:Choice>
              <mc:Fallback>
                <p:oleObj name="公式" r:id="rId25" imgW="1428835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978275"/>
                        <a:ext cx="3295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4" name="Text Box 28"/>
          <p:cNvSpPr txBox="1">
            <a:spLocks noChangeArrowheads="1"/>
          </p:cNvSpPr>
          <p:nvPr/>
        </p:nvSpPr>
        <p:spPr bwMode="auto">
          <a:xfrm>
            <a:off x="1116013" y="3521075"/>
            <a:ext cx="5400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一带电圆环在轴线上所产生的电势</a:t>
            </a:r>
          </a:p>
        </p:txBody>
      </p:sp>
      <p:graphicFrame>
        <p:nvGraphicFramePr>
          <p:cNvPr id="4290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317803"/>
              </p:ext>
            </p:extLst>
          </p:nvPr>
        </p:nvGraphicFramePr>
        <p:xfrm>
          <a:off x="1116013" y="5730875"/>
          <a:ext cx="3406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06" name="公式" r:id="rId27" imgW="1486069" imgH="361882" progId="Equation.3">
                  <p:embed/>
                </p:oleObj>
              </mc:Choice>
              <mc:Fallback>
                <p:oleObj name="公式" r:id="rId27" imgW="14860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730875"/>
                        <a:ext cx="34067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9086" name="Text Box 30"/>
          <p:cNvSpPr txBox="1">
            <a:spLocks noChangeArrowheads="1"/>
          </p:cNvSpPr>
          <p:nvPr/>
        </p:nvSpPr>
        <p:spPr bwMode="auto">
          <a:xfrm>
            <a:off x="1127125" y="5197475"/>
            <a:ext cx="4524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一圆环带在轴线上产生的电势</a:t>
            </a:r>
          </a:p>
        </p:txBody>
      </p:sp>
      <p:sp>
        <p:nvSpPr>
          <p:cNvPr id="429087" name="Text Box 31"/>
          <p:cNvSpPr txBox="1">
            <a:spLocks noChangeArrowheads="1"/>
          </p:cNvSpPr>
          <p:nvPr/>
        </p:nvSpPr>
        <p:spPr bwMode="auto">
          <a:xfrm>
            <a:off x="4953000" y="62118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——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利用电势叠加原理</a:t>
            </a:r>
          </a:p>
        </p:txBody>
      </p:sp>
    </p:spTree>
    <p:extLst>
      <p:ext uri="{BB962C8B-B14F-4D97-AF65-F5344CB8AC3E}">
        <p14:creationId xmlns:p14="http://schemas.microsoft.com/office/powerpoint/2010/main" val="12357642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9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9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29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9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2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29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2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9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 build="p" autoUpdateAnimBg="0"/>
      <p:bldP spid="429061" grpId="0" build="p" autoUpdateAnimBg="0"/>
      <p:bldP spid="429062" grpId="0" build="p" autoUpdateAnimBg="0"/>
      <p:bldP spid="429063" grpId="0" build="p" autoUpdateAnimBg="0"/>
      <p:bldP spid="429064" grpId="0" build="p" autoUpdateAnimBg="0"/>
      <p:bldP spid="429070" grpId="0" animBg="1"/>
      <p:bldP spid="429071" grpId="0" animBg="1"/>
      <p:bldP spid="429072" grpId="0" animBg="1"/>
      <p:bldP spid="429078" grpId="0" animBg="1"/>
      <p:bldP spid="429080" grpId="0" animBg="1"/>
      <p:bldP spid="429082" grpId="0" build="p" autoUpdateAnimBg="0"/>
      <p:bldP spid="429084" grpId="0" build="p" autoUpdateAnimBg="0"/>
      <p:bldP spid="429086" grpId="0" build="p" autoUpdateAnimBg="0"/>
      <p:bldP spid="429087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577120"/>
              </p:ext>
            </p:extLst>
          </p:nvPr>
        </p:nvGraphicFramePr>
        <p:xfrm>
          <a:off x="912813" y="332656"/>
          <a:ext cx="3267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1" name="Equation" r:id="rId3" imgW="1419352" imgH="361882" progId="Equation.DSMT4">
                  <p:embed/>
                </p:oleObj>
              </mc:Choice>
              <mc:Fallback>
                <p:oleObj name="Equation" r:id="rId3" imgW="1419352" imgH="3618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32656"/>
                        <a:ext cx="3267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194406"/>
              </p:ext>
            </p:extLst>
          </p:nvPr>
        </p:nvGraphicFramePr>
        <p:xfrm>
          <a:off x="4356100" y="332656"/>
          <a:ext cx="29035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2" name="公式" r:id="rId5" imgW="1257469" imgH="361882" progId="Equation.3">
                  <p:embed/>
                </p:oleObj>
              </mc:Choice>
              <mc:Fallback>
                <p:oleObj name="公式" r:id="rId5" imgW="12574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32656"/>
                        <a:ext cx="29035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228600" y="1459781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• 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 </a:t>
            </a:r>
          </a:p>
        </p:txBody>
      </p:sp>
      <p:sp>
        <p:nvSpPr>
          <p:cNvPr id="430085" name="Text Box 5"/>
          <p:cNvSpPr txBox="1">
            <a:spLocks noChangeArrowheads="1"/>
          </p:cNvSpPr>
          <p:nvPr/>
        </p:nvSpPr>
        <p:spPr bwMode="auto">
          <a:xfrm>
            <a:off x="13716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33594"/>
              </p:ext>
            </p:extLst>
          </p:nvPr>
        </p:nvGraphicFramePr>
        <p:xfrm>
          <a:off x="1752600" y="1459781"/>
          <a:ext cx="9144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3" name="公式" r:id="rId7" imgW="285835" imgH="114198" progId="Equation.3">
                  <p:embed/>
                </p:oleObj>
              </mc:Choice>
              <mc:Fallback>
                <p:oleObj name="公式" r:id="rId7" imgW="28583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459781"/>
                        <a:ext cx="9144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539842"/>
              </p:ext>
            </p:extLst>
          </p:nvPr>
        </p:nvGraphicFramePr>
        <p:xfrm>
          <a:off x="1304925" y="1902694"/>
          <a:ext cx="189865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4" name="公式" r:id="rId9" imgW="800269" imgH="361882" progId="Equation.3">
                  <p:embed/>
                </p:oleObj>
              </mc:Choice>
              <mc:Fallback>
                <p:oleObj name="公式" r:id="rId9" imgW="800269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1902694"/>
                        <a:ext cx="189865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88" name="Text Box 8"/>
          <p:cNvSpPr txBox="1">
            <a:spLocks noChangeArrowheads="1"/>
          </p:cNvSpPr>
          <p:nvPr/>
        </p:nvSpPr>
        <p:spPr bwMode="auto">
          <a:xfrm>
            <a:off x="4267200" y="1459781"/>
            <a:ext cx="1528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当 </a:t>
            </a:r>
          </a:p>
        </p:txBody>
      </p:sp>
      <p:graphicFrame>
        <p:nvGraphicFramePr>
          <p:cNvPr id="430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57015"/>
              </p:ext>
            </p:extLst>
          </p:nvPr>
        </p:nvGraphicFramePr>
        <p:xfrm>
          <a:off x="4648200" y="1459781"/>
          <a:ext cx="120808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5" name="公式" r:id="rId11" imgW="399965" imgH="114198" progId="Equation.3">
                  <p:embed/>
                </p:oleObj>
              </mc:Choice>
              <mc:Fallback>
                <p:oleObj name="公式" r:id="rId11" imgW="399965" imgH="114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59781"/>
                        <a:ext cx="120808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6798457"/>
              </p:ext>
            </p:extLst>
          </p:nvPr>
        </p:nvGraphicFramePr>
        <p:xfrm>
          <a:off x="4343400" y="1902694"/>
          <a:ext cx="16748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6" name="公式" r:id="rId13" imgW="695283" imgH="361882" progId="Equation.3">
                  <p:embed/>
                </p:oleObj>
              </mc:Choice>
              <mc:Fallback>
                <p:oleObj name="公式" r:id="rId13" imgW="695283" imgH="3618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02694"/>
                        <a:ext cx="16748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300788" y="1483594"/>
            <a:ext cx="2133600" cy="533400"/>
          </a:xfrm>
          <a:prstGeom prst="wedgeRectCallout">
            <a:avLst>
              <a:gd name="adj1" fmla="val -70463"/>
              <a:gd name="adj2" fmla="val 8214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latin typeface="+mn-lt"/>
                <a:ea typeface="+mn-ea"/>
              </a:rPr>
              <a:t>点电荷电势</a:t>
            </a:r>
          </a:p>
        </p:txBody>
      </p:sp>
      <p:sp>
        <p:nvSpPr>
          <p:cNvPr id="430092" name="Text Box 12"/>
          <p:cNvSpPr txBox="1">
            <a:spLocks noChangeArrowheads="1"/>
          </p:cNvSpPr>
          <p:nvPr/>
        </p:nvSpPr>
        <p:spPr bwMode="auto">
          <a:xfrm>
            <a:off x="228600" y="2966319"/>
            <a:ext cx="10342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6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30093" name="Text Box 13"/>
          <p:cNvSpPr txBox="1">
            <a:spLocks noChangeArrowheads="1"/>
          </p:cNvSpPr>
          <p:nvPr/>
        </p:nvSpPr>
        <p:spPr bwMode="auto">
          <a:xfrm>
            <a:off x="1066800" y="2971081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两球面同心放置，半径分别为</a:t>
            </a:r>
          </a:p>
        </p:txBody>
      </p:sp>
      <p:sp>
        <p:nvSpPr>
          <p:cNvPr id="430094" name="Text Box 14"/>
          <p:cNvSpPr txBox="1">
            <a:spLocks noChangeArrowheads="1"/>
          </p:cNvSpPr>
          <p:nvPr/>
        </p:nvSpPr>
        <p:spPr bwMode="auto">
          <a:xfrm>
            <a:off x="1042988" y="347590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所带电量为</a:t>
            </a:r>
          </a:p>
        </p:txBody>
      </p:sp>
      <p:graphicFrame>
        <p:nvGraphicFramePr>
          <p:cNvPr id="4300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46080"/>
              </p:ext>
            </p:extLst>
          </p:nvPr>
        </p:nvGraphicFramePr>
        <p:xfrm>
          <a:off x="51816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7" name="公式" r:id="rId15" imgW="123952" imgH="152468" progId="Equation.3">
                  <p:embed/>
                </p:oleObj>
              </mc:Choice>
              <mc:Fallback>
                <p:oleObj name="公式" r:id="rId1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132056"/>
              </p:ext>
            </p:extLst>
          </p:nvPr>
        </p:nvGraphicFramePr>
        <p:xfrm>
          <a:off x="5638800" y="29679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8" name="公式" r:id="rId17" imgW="123952" imgH="152468" progId="Equation.3">
                  <p:embed/>
                </p:oleObj>
              </mc:Choice>
              <mc:Fallback>
                <p:oleObj name="公式" r:id="rId1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679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7" name="Text Box 17"/>
          <p:cNvSpPr txBox="1">
            <a:spLocks noChangeArrowheads="1"/>
          </p:cNvSpPr>
          <p:nvPr/>
        </p:nvSpPr>
        <p:spPr bwMode="auto">
          <a:xfrm>
            <a:off x="3557588" y="347590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，求其电势分布？</a:t>
            </a:r>
          </a:p>
        </p:txBody>
      </p:sp>
      <p:graphicFrame>
        <p:nvGraphicFramePr>
          <p:cNvPr id="4300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896559"/>
              </p:ext>
            </p:extLst>
          </p:nvPr>
        </p:nvGraphicFramePr>
        <p:xfrm>
          <a:off x="2719388" y="3399706"/>
          <a:ext cx="3952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29" name="公式" r:id="rId19" imgW="95165" imgH="152468" progId="Equation.3">
                  <p:embed/>
                </p:oleObj>
              </mc:Choice>
              <mc:Fallback>
                <p:oleObj name="公式" r:id="rId1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9388" y="3399706"/>
                        <a:ext cx="39528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441548"/>
              </p:ext>
            </p:extLst>
          </p:nvPr>
        </p:nvGraphicFramePr>
        <p:xfrm>
          <a:off x="3206750" y="33997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0" name="公式" r:id="rId21" imgW="114469" imgH="152468" progId="Equation.3">
                  <p:embed/>
                </p:oleObj>
              </mc:Choice>
              <mc:Fallback>
                <p:oleObj name="公式" r:id="rId2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3997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0" name="Oval 20"/>
          <p:cNvSpPr>
            <a:spLocks noChangeArrowheads="1"/>
          </p:cNvSpPr>
          <p:nvPr/>
        </p:nvSpPr>
        <p:spPr bwMode="auto">
          <a:xfrm>
            <a:off x="7010400" y="2752006"/>
            <a:ext cx="1447800" cy="1447800"/>
          </a:xfrm>
          <a:prstGeom prst="ellipse">
            <a:avLst/>
          </a:prstGeom>
          <a:noFill/>
          <a:ln w="3492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1" name="Oval 21"/>
          <p:cNvSpPr>
            <a:spLocks noChangeArrowheads="1"/>
          </p:cNvSpPr>
          <p:nvPr/>
        </p:nvSpPr>
        <p:spPr bwMode="auto">
          <a:xfrm>
            <a:off x="6629400" y="2371006"/>
            <a:ext cx="2209800" cy="2209800"/>
          </a:xfrm>
          <a:prstGeom prst="ellipse">
            <a:avLst/>
          </a:prstGeom>
          <a:noFill/>
          <a:ln w="4127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2" name="Line 22"/>
          <p:cNvSpPr>
            <a:spLocks noChangeShapeType="1"/>
          </p:cNvSpPr>
          <p:nvPr/>
        </p:nvSpPr>
        <p:spPr bwMode="auto">
          <a:xfrm flipV="1">
            <a:off x="7772400" y="2980606"/>
            <a:ext cx="533400" cy="533400"/>
          </a:xfrm>
          <a:prstGeom prst="line">
            <a:avLst/>
          </a:prstGeom>
          <a:noFill/>
          <a:ln w="31750">
            <a:solidFill>
              <a:srgbClr val="FF99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0103" name="Line 23"/>
          <p:cNvSpPr>
            <a:spLocks noChangeShapeType="1"/>
          </p:cNvSpPr>
          <p:nvPr/>
        </p:nvSpPr>
        <p:spPr bwMode="auto">
          <a:xfrm flipH="1" flipV="1">
            <a:off x="7010400" y="2675806"/>
            <a:ext cx="762000" cy="8382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39042"/>
              </p:ext>
            </p:extLst>
          </p:nvPr>
        </p:nvGraphicFramePr>
        <p:xfrm>
          <a:off x="7391400" y="3437806"/>
          <a:ext cx="38100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1" name="公式" r:id="rId23" imgW="57235" imgH="76234" progId="Equation.3">
                  <p:embed/>
                </p:oleObj>
              </mc:Choice>
              <mc:Fallback>
                <p:oleObj name="公式" r:id="rId23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37806"/>
                        <a:ext cx="38100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326608"/>
              </p:ext>
            </p:extLst>
          </p:nvPr>
        </p:nvGraphicFramePr>
        <p:xfrm>
          <a:off x="8001000" y="3133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2" name="公式" r:id="rId25" imgW="123952" imgH="152468" progId="Equation.3">
                  <p:embed/>
                </p:oleObj>
              </mc:Choice>
              <mc:Fallback>
                <p:oleObj name="公式" r:id="rId25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133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370787"/>
              </p:ext>
            </p:extLst>
          </p:nvPr>
        </p:nvGraphicFramePr>
        <p:xfrm>
          <a:off x="7391400" y="2752006"/>
          <a:ext cx="45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3" name="公式" r:id="rId27" imgW="123952" imgH="152468" progId="Equation.3">
                  <p:embed/>
                </p:oleObj>
              </mc:Choice>
              <mc:Fallback>
                <p:oleObj name="公式" r:id="rId27" imgW="1239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752006"/>
                        <a:ext cx="4572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02443"/>
              </p:ext>
            </p:extLst>
          </p:nvPr>
        </p:nvGraphicFramePr>
        <p:xfrm>
          <a:off x="6629400" y="3320331"/>
          <a:ext cx="3952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4" name="公式" r:id="rId29" imgW="95165" imgH="152468" progId="Equation.3">
                  <p:embed/>
                </p:oleObj>
              </mc:Choice>
              <mc:Fallback>
                <p:oleObj name="公式" r:id="rId29" imgW="951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320331"/>
                        <a:ext cx="3952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131636"/>
              </p:ext>
            </p:extLst>
          </p:nvPr>
        </p:nvGraphicFramePr>
        <p:xfrm>
          <a:off x="8534400" y="2218606"/>
          <a:ext cx="4270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5" name="公式" r:id="rId31" imgW="114469" imgH="152468" progId="Equation.3">
                  <p:embed/>
                </p:oleObj>
              </mc:Choice>
              <mc:Fallback>
                <p:oleObj name="公式" r:id="rId31" imgW="1144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218606"/>
                        <a:ext cx="4270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09" name="Text Box 29"/>
          <p:cNvSpPr txBox="1">
            <a:spLocks noChangeArrowheads="1"/>
          </p:cNvSpPr>
          <p:nvPr/>
        </p:nvSpPr>
        <p:spPr bwMode="auto">
          <a:xfrm>
            <a:off x="385763" y="3979144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 </a:t>
            </a:r>
          </a:p>
        </p:txBody>
      </p:sp>
      <p:sp>
        <p:nvSpPr>
          <p:cNvPr id="430110" name="Text Box 30"/>
          <p:cNvSpPr txBox="1">
            <a:spLocks noChangeArrowheads="1"/>
          </p:cNvSpPr>
          <p:nvPr/>
        </p:nvSpPr>
        <p:spPr bwMode="auto">
          <a:xfrm>
            <a:off x="1079500" y="3979144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两球面形成三个区域。</a:t>
            </a:r>
          </a:p>
        </p:txBody>
      </p:sp>
      <p:graphicFrame>
        <p:nvGraphicFramePr>
          <p:cNvPr id="430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786459"/>
              </p:ext>
            </p:extLst>
          </p:nvPr>
        </p:nvGraphicFramePr>
        <p:xfrm>
          <a:off x="3429000" y="47681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6" name="公式" r:id="rId33" imgW="352552" imgH="152468" progId="Equation.3">
                  <p:embed/>
                </p:oleObj>
              </mc:Choice>
              <mc:Fallback>
                <p:oleObj name="公式" r:id="rId33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7681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809790"/>
              </p:ext>
            </p:extLst>
          </p:nvPr>
        </p:nvGraphicFramePr>
        <p:xfrm>
          <a:off x="3505200" y="57587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7" name="公式" r:id="rId35" imgW="352552" imgH="152468" progId="Equation.3">
                  <p:embed/>
                </p:oleObj>
              </mc:Choice>
              <mc:Fallback>
                <p:oleObj name="公式" r:id="rId35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587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547378"/>
              </p:ext>
            </p:extLst>
          </p:nvPr>
        </p:nvGraphicFramePr>
        <p:xfrm>
          <a:off x="7740650" y="4768131"/>
          <a:ext cx="949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8" name="公式" r:id="rId37" imgW="362035" imgH="152468" progId="Equation.3">
                  <p:embed/>
                </p:oleObj>
              </mc:Choice>
              <mc:Fallback>
                <p:oleObj name="公式" r:id="rId37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768131"/>
                        <a:ext cx="949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7092367"/>
              </p:ext>
            </p:extLst>
          </p:nvPr>
        </p:nvGraphicFramePr>
        <p:xfrm>
          <a:off x="7740650" y="5834931"/>
          <a:ext cx="9223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39" name="公式" r:id="rId39" imgW="352552" imgH="152468" progId="Equation.3">
                  <p:embed/>
                </p:oleObj>
              </mc:Choice>
              <mc:Fallback>
                <p:oleObj name="公式" r:id="rId39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5834931"/>
                        <a:ext cx="9223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5" name="Text Box 35"/>
          <p:cNvSpPr txBox="1">
            <a:spLocks noChangeArrowheads="1"/>
          </p:cNvSpPr>
          <p:nvPr/>
        </p:nvSpPr>
        <p:spPr bwMode="auto">
          <a:xfrm>
            <a:off x="71913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1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98919"/>
              </p:ext>
            </p:extLst>
          </p:nvPr>
        </p:nvGraphicFramePr>
        <p:xfrm>
          <a:off x="2057400" y="44633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0" name="公式" r:id="rId41" imgW="362035" imgH="380864" progId="Equation.3">
                  <p:embed/>
                </p:oleObj>
              </mc:Choice>
              <mc:Fallback>
                <p:oleObj name="公式" r:id="rId4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633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905172"/>
              </p:ext>
            </p:extLst>
          </p:nvPr>
        </p:nvGraphicFramePr>
        <p:xfrm>
          <a:off x="1981200" y="5530131"/>
          <a:ext cx="11445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1" name="公式" r:id="rId43" imgW="457200" imgH="380864" progId="Equation.3">
                  <p:embed/>
                </p:oleObj>
              </mc:Choice>
              <mc:Fallback>
                <p:oleObj name="公式" r:id="rId43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530131"/>
                        <a:ext cx="11445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8" name="AutoShape 38"/>
          <p:cNvSpPr>
            <a:spLocks/>
          </p:cNvSpPr>
          <p:nvPr/>
        </p:nvSpPr>
        <p:spPr bwMode="auto">
          <a:xfrm>
            <a:off x="1600200" y="4615731"/>
            <a:ext cx="457200" cy="1828800"/>
          </a:xfrm>
          <a:prstGeom prst="leftBrace">
            <a:avLst>
              <a:gd name="adj1" fmla="val 33333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1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539311"/>
              </p:ext>
            </p:extLst>
          </p:nvPr>
        </p:nvGraphicFramePr>
        <p:xfrm>
          <a:off x="877888" y="5301531"/>
          <a:ext cx="669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2" name="公式" r:id="rId45" imgW="238083" imgH="152468" progId="Equation.3">
                  <p:embed/>
                </p:oleObj>
              </mc:Choice>
              <mc:Fallback>
                <p:oleObj name="公式" r:id="rId45" imgW="2380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5301531"/>
                        <a:ext cx="669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0" name="Text Box 40"/>
          <p:cNvSpPr txBox="1">
            <a:spLocks noChangeArrowheads="1"/>
          </p:cNvSpPr>
          <p:nvPr/>
        </p:nvSpPr>
        <p:spPr bwMode="auto">
          <a:xfrm>
            <a:off x="4840288" y="4768131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球面</a:t>
            </a:r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graphicFrame>
        <p:nvGraphicFramePr>
          <p:cNvPr id="43012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52523"/>
              </p:ext>
            </p:extLst>
          </p:nvPr>
        </p:nvGraphicFramePr>
        <p:xfrm>
          <a:off x="6324600" y="4539531"/>
          <a:ext cx="9493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3" name="公式" r:id="rId47" imgW="362035" imgH="380864" progId="Equation.3">
                  <p:embed/>
                </p:oleObj>
              </mc:Choice>
              <mc:Fallback>
                <p:oleObj name="公式" r:id="rId4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539531"/>
                        <a:ext cx="9493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188024"/>
              </p:ext>
            </p:extLst>
          </p:nvPr>
        </p:nvGraphicFramePr>
        <p:xfrm>
          <a:off x="6324600" y="5530131"/>
          <a:ext cx="13128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4" name="公式" r:id="rId49" imgW="466683" imgH="380864" progId="Equation.3">
                  <p:embed/>
                </p:oleObj>
              </mc:Choice>
              <mc:Fallback>
                <p:oleObj name="公式" r:id="rId49" imgW="466683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5530131"/>
                        <a:ext cx="1312863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3" name="AutoShape 43"/>
          <p:cNvSpPr>
            <a:spLocks/>
          </p:cNvSpPr>
          <p:nvPr/>
        </p:nvSpPr>
        <p:spPr bwMode="auto">
          <a:xfrm>
            <a:off x="5867400" y="4615731"/>
            <a:ext cx="457200" cy="1905000"/>
          </a:xfrm>
          <a:prstGeom prst="leftBrace">
            <a:avLst>
              <a:gd name="adj1" fmla="val 34722"/>
              <a:gd name="adj2" fmla="val 50000"/>
            </a:avLst>
          </a:prstGeom>
          <a:noFill/>
          <a:ln w="412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012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846235"/>
              </p:ext>
            </p:extLst>
          </p:nvPr>
        </p:nvGraphicFramePr>
        <p:xfrm>
          <a:off x="5076825" y="5301531"/>
          <a:ext cx="6969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45" name="公式" r:id="rId51" imgW="247565" imgH="152468" progId="Equation.3">
                  <p:embed/>
                </p:oleObj>
              </mc:Choice>
              <mc:Fallback>
                <p:oleObj name="公式" r:id="rId51" imgW="24756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301531"/>
                        <a:ext cx="6969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90455" y="2971081"/>
            <a:ext cx="6172245" cy="296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71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30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0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0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30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3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43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43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 autoUpdateAnimBg="0"/>
      <p:bldP spid="430085" grpId="0" build="p" autoUpdateAnimBg="0"/>
      <p:bldP spid="430088" grpId="0" build="p" autoUpdateAnimBg="0"/>
      <p:bldP spid="430091" grpId="0" animBg="1" autoUpdateAnimBg="0"/>
      <p:bldP spid="430092" grpId="0" build="p" autoUpdateAnimBg="0"/>
      <p:bldP spid="430093" grpId="0" build="p" autoUpdateAnimBg="0"/>
      <p:bldP spid="430094" grpId="0" build="p" autoUpdateAnimBg="0"/>
      <p:bldP spid="430097" grpId="0" build="p" autoUpdateAnimBg="0"/>
      <p:bldP spid="430100" grpId="0" animBg="1"/>
      <p:bldP spid="430101" grpId="0" animBg="1"/>
      <p:bldP spid="430102" grpId="0" animBg="1"/>
      <p:bldP spid="430103" grpId="0" animBg="1"/>
      <p:bldP spid="430109" grpId="0" build="p" autoUpdateAnimBg="0"/>
      <p:bldP spid="430110" grpId="0" build="p" autoUpdateAnimBg="0"/>
      <p:bldP spid="430115" grpId="0" build="p" autoUpdateAnimBg="0"/>
      <p:bldP spid="430118" grpId="0" animBg="1"/>
      <p:bldP spid="430120" grpId="0" build="p" autoUpdateAnimBg="0"/>
      <p:bldP spid="4301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497397"/>
              </p:ext>
            </p:extLst>
          </p:nvPr>
        </p:nvGraphicFramePr>
        <p:xfrm>
          <a:off x="3664742" y="4842739"/>
          <a:ext cx="212566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7" name="Equation" r:id="rId3" imgW="965160" imgH="431640" progId="Equation.DSMT4">
                  <p:embed/>
                </p:oleObj>
              </mc:Choice>
              <mc:Fallback>
                <p:oleObj name="Equation" r:id="rId3" imgW="965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742" y="4842739"/>
                        <a:ext cx="2125663" cy="1060450"/>
                      </a:xfrm>
                      <a:prstGeom prst="rect">
                        <a:avLst/>
                      </a:prstGeom>
                      <a:noFill/>
                      <a:ln w="22225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3702050" y="209550"/>
            <a:ext cx="533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两同心带电球面电场的电势</a:t>
            </a:r>
          </a:p>
        </p:txBody>
      </p:sp>
      <p:sp>
        <p:nvSpPr>
          <p:cNvPr id="431107" name="Text Box 3"/>
          <p:cNvSpPr txBox="1">
            <a:spLocks noChangeArrowheads="1"/>
          </p:cNvSpPr>
          <p:nvPr/>
        </p:nvSpPr>
        <p:spPr bwMode="auto">
          <a:xfrm>
            <a:off x="730807" y="253636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电势叠加原理 </a:t>
            </a:r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2863850" y="354013"/>
            <a:ext cx="838200" cy="265112"/>
          </a:xfrm>
          <a:prstGeom prst="rightArrow">
            <a:avLst>
              <a:gd name="adj1" fmla="val 50000"/>
              <a:gd name="adj2" fmla="val 7904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452694"/>
              </p:ext>
            </p:extLst>
          </p:nvPr>
        </p:nvGraphicFramePr>
        <p:xfrm>
          <a:off x="1116013" y="1987550"/>
          <a:ext cx="1652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8" name="公式" r:id="rId5" imgW="771483" imgH="152468" progId="Equation.3">
                  <p:embed/>
                </p:oleObj>
              </mc:Choice>
              <mc:Fallback>
                <p:oleObj name="公式" r:id="rId5" imgW="771483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987550"/>
                        <a:ext cx="16525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199491"/>
              </p:ext>
            </p:extLst>
          </p:nvPr>
        </p:nvGraphicFramePr>
        <p:xfrm>
          <a:off x="3429000" y="438150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09" name="公式" r:id="rId7" imgW="362035" imgH="380864" progId="Equation.3">
                  <p:embed/>
                </p:oleObj>
              </mc:Choice>
              <mc:Fallback>
                <p:oleObj name="公式" r:id="rId7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8150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38322"/>
              </p:ext>
            </p:extLst>
          </p:nvPr>
        </p:nvGraphicFramePr>
        <p:xfrm>
          <a:off x="4532313" y="514350"/>
          <a:ext cx="1287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0" name="公式" r:id="rId9" imgW="476165" imgH="380864" progId="Equation.3">
                  <p:embed/>
                </p:oleObj>
              </mc:Choice>
              <mc:Fallback>
                <p:oleObj name="公式" r:id="rId9" imgW="4761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514350"/>
                        <a:ext cx="12874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68683"/>
              </p:ext>
            </p:extLst>
          </p:nvPr>
        </p:nvGraphicFramePr>
        <p:xfrm>
          <a:off x="3352800" y="1554163"/>
          <a:ext cx="99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1" name="公式" r:id="rId11" imgW="362035" imgH="380864" progId="Equation.3">
                  <p:embed/>
                </p:oleObj>
              </mc:Choice>
              <mc:Fallback>
                <p:oleObj name="公式" r:id="rId11" imgW="3620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54163"/>
                        <a:ext cx="99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27322"/>
              </p:ext>
            </p:extLst>
          </p:nvPr>
        </p:nvGraphicFramePr>
        <p:xfrm>
          <a:off x="4427538" y="1557338"/>
          <a:ext cx="1560512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2" name="公式" r:id="rId13" imgW="581152" imgH="380864" progId="Equation.3">
                  <p:embed/>
                </p:oleObj>
              </mc:Choice>
              <mc:Fallback>
                <p:oleObj name="公式" r:id="rId13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557338"/>
                        <a:ext cx="1560512" cy="1039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446949"/>
              </p:ext>
            </p:extLst>
          </p:nvPr>
        </p:nvGraphicFramePr>
        <p:xfrm>
          <a:off x="3429000" y="2576513"/>
          <a:ext cx="12382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3" name="公式" r:id="rId15" imgW="457200" imgH="380864" progId="Equation.3">
                  <p:embed/>
                </p:oleObj>
              </mc:Choice>
              <mc:Fallback>
                <p:oleObj name="公式" r:id="rId15" imgW="4572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76513"/>
                        <a:ext cx="123825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962195"/>
              </p:ext>
            </p:extLst>
          </p:nvPr>
        </p:nvGraphicFramePr>
        <p:xfrm>
          <a:off x="4675188" y="2576513"/>
          <a:ext cx="156051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4" name="公式" r:id="rId17" imgW="581152" imgH="380864" progId="Equation.3">
                  <p:embed/>
                </p:oleObj>
              </mc:Choice>
              <mc:Fallback>
                <p:oleObj name="公式" r:id="rId17" imgW="581152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188" y="2576513"/>
                        <a:ext cx="156051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360199"/>
              </p:ext>
            </p:extLst>
          </p:nvPr>
        </p:nvGraphicFramePr>
        <p:xfrm>
          <a:off x="6580188" y="819150"/>
          <a:ext cx="990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5" name="公式" r:id="rId19" imgW="362035" imgH="152468" progId="Equation.3">
                  <p:embed/>
                </p:oleObj>
              </mc:Choice>
              <mc:Fallback>
                <p:oleObj name="公式" r:id="rId19" imgW="3620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819150"/>
                        <a:ext cx="990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410982"/>
              </p:ext>
            </p:extLst>
          </p:nvPr>
        </p:nvGraphicFramePr>
        <p:xfrm>
          <a:off x="6672263" y="3022600"/>
          <a:ext cx="96678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6" name="公式" r:id="rId21" imgW="352552" imgH="152468" progId="Equation.3">
                  <p:embed/>
                </p:oleObj>
              </mc:Choice>
              <mc:Fallback>
                <p:oleObj name="公式" r:id="rId21" imgW="352552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3022600"/>
                        <a:ext cx="96678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5885769"/>
              </p:ext>
            </p:extLst>
          </p:nvPr>
        </p:nvGraphicFramePr>
        <p:xfrm>
          <a:off x="6389688" y="2006600"/>
          <a:ext cx="1782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7" name="公式" r:id="rId23" imgW="666835" imgH="152468" progId="Equation.3">
                  <p:embed/>
                </p:oleObj>
              </mc:Choice>
              <mc:Fallback>
                <p:oleObj name="公式" r:id="rId23" imgW="666835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9688" y="2006600"/>
                        <a:ext cx="1782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19" name="AutoShape 15"/>
          <p:cNvSpPr>
            <a:spLocks/>
          </p:cNvSpPr>
          <p:nvPr/>
        </p:nvSpPr>
        <p:spPr bwMode="auto">
          <a:xfrm>
            <a:off x="2971800" y="819150"/>
            <a:ext cx="381000" cy="2819400"/>
          </a:xfrm>
          <a:prstGeom prst="leftBrace">
            <a:avLst>
              <a:gd name="adj1" fmla="val 61667"/>
              <a:gd name="adj2" fmla="val 50000"/>
            </a:avLst>
          </a:prstGeom>
          <a:noFill/>
          <a:ln w="41275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0" name="Text Box 16"/>
          <p:cNvSpPr txBox="1">
            <a:spLocks noChangeArrowheads="1"/>
          </p:cNvSpPr>
          <p:nvPr/>
        </p:nvSpPr>
        <p:spPr bwMode="auto">
          <a:xfrm>
            <a:off x="235874" y="3726227"/>
            <a:ext cx="822853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思考题：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一带电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系统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（无限长带电直线与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点电荷），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如图，</a:t>
            </a:r>
          </a:p>
        </p:txBody>
      </p:sp>
      <p:sp>
        <p:nvSpPr>
          <p:cNvPr id="431121" name="Line 17"/>
          <p:cNvSpPr>
            <a:spLocks noChangeShapeType="1"/>
          </p:cNvSpPr>
          <p:nvPr/>
        </p:nvSpPr>
        <p:spPr bwMode="auto">
          <a:xfrm>
            <a:off x="8229600" y="3676650"/>
            <a:ext cx="0" cy="2590800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2" name="Line 18"/>
          <p:cNvSpPr>
            <a:spLocks noChangeShapeType="1"/>
          </p:cNvSpPr>
          <p:nvPr/>
        </p:nvSpPr>
        <p:spPr bwMode="auto">
          <a:xfrm>
            <a:off x="6643688" y="4819650"/>
            <a:ext cx="1600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3" name="Oval 19"/>
          <p:cNvSpPr>
            <a:spLocks noChangeArrowheads="1"/>
          </p:cNvSpPr>
          <p:nvPr/>
        </p:nvSpPr>
        <p:spPr bwMode="auto">
          <a:xfrm>
            <a:off x="6567488" y="474345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4" name="Line 20"/>
          <p:cNvSpPr>
            <a:spLocks noChangeShapeType="1"/>
          </p:cNvSpPr>
          <p:nvPr/>
        </p:nvSpPr>
        <p:spPr bwMode="auto">
          <a:xfrm>
            <a:off x="6643688" y="4819650"/>
            <a:ext cx="0" cy="8382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31125" name="Line 21"/>
          <p:cNvSpPr>
            <a:spLocks noChangeShapeType="1"/>
          </p:cNvSpPr>
          <p:nvPr/>
        </p:nvSpPr>
        <p:spPr bwMode="auto">
          <a:xfrm>
            <a:off x="6643688" y="5353050"/>
            <a:ext cx="16002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62945"/>
              </p:ext>
            </p:extLst>
          </p:nvPr>
        </p:nvGraphicFramePr>
        <p:xfrm>
          <a:off x="6415088" y="4210050"/>
          <a:ext cx="3698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8" name="公式" r:id="rId25" imgW="57235" imgH="95216" progId="Equation.3">
                  <p:embed/>
                </p:oleObj>
              </mc:Choice>
              <mc:Fallback>
                <p:oleObj name="公式" r:id="rId25" imgW="57235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4210050"/>
                        <a:ext cx="3698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07288"/>
              </p:ext>
            </p:extLst>
          </p:nvPr>
        </p:nvGraphicFramePr>
        <p:xfrm>
          <a:off x="7253288" y="4972050"/>
          <a:ext cx="369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9" name="公式" r:id="rId27" imgW="57235" imgH="76234" progId="Equation.3">
                  <p:embed/>
                </p:oleObj>
              </mc:Choice>
              <mc:Fallback>
                <p:oleObj name="公式" r:id="rId27" imgW="57235" imgH="76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4972050"/>
                        <a:ext cx="36988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312161"/>
              </p:ext>
            </p:extLst>
          </p:nvPr>
        </p:nvGraphicFramePr>
        <p:xfrm>
          <a:off x="7177088" y="4133850"/>
          <a:ext cx="442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0" name="公式" r:id="rId29" imgW="85683" imgH="95216" progId="Equation.3">
                  <p:embed/>
                </p:oleObj>
              </mc:Choice>
              <mc:Fallback>
                <p:oleObj name="公式" r:id="rId29" imgW="85683" imgH="952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088" y="4133850"/>
                        <a:ext cx="4429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0" name="Oval 26"/>
          <p:cNvSpPr>
            <a:spLocks noChangeArrowheads="1"/>
          </p:cNvSpPr>
          <p:nvPr/>
        </p:nvSpPr>
        <p:spPr bwMode="auto">
          <a:xfrm>
            <a:off x="7329488" y="4743450"/>
            <a:ext cx="152400" cy="1524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31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200702"/>
              </p:ext>
            </p:extLst>
          </p:nvPr>
        </p:nvGraphicFramePr>
        <p:xfrm>
          <a:off x="1763688" y="5046960"/>
          <a:ext cx="7254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1" name="公式" r:id="rId31" imgW="266869" imgH="152468" progId="Equation.3">
                  <p:embed/>
                </p:oleObj>
              </mc:Choice>
              <mc:Fallback>
                <p:oleObj name="公式" r:id="rId31" imgW="266869" imgH="1524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046960"/>
                        <a:ext cx="7254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11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82152"/>
              </p:ext>
            </p:extLst>
          </p:nvPr>
        </p:nvGraphicFramePr>
        <p:xfrm>
          <a:off x="2575717" y="4869160"/>
          <a:ext cx="1089025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2" name="公式" r:id="rId33" imgW="428752" imgH="514350" progId="Equation.3">
                  <p:embed/>
                </p:oleObj>
              </mc:Choice>
              <mc:Fallback>
                <p:oleObj name="公式" r:id="rId33" imgW="428752" imgH="5143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5717" y="4869160"/>
                        <a:ext cx="1089025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34" name="Text Box 30"/>
          <p:cNvSpPr txBox="1">
            <a:spLocks noChangeArrowheads="1"/>
          </p:cNvSpPr>
          <p:nvPr/>
        </p:nvSpPr>
        <p:spPr bwMode="auto">
          <a:xfrm>
            <a:off x="827584" y="5097760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答案：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5" name="Text Box 31"/>
          <p:cNvSpPr txBox="1">
            <a:spLocks noChangeArrowheads="1"/>
          </p:cNvSpPr>
          <p:nvPr/>
        </p:nvSpPr>
        <p:spPr bwMode="auto">
          <a:xfrm>
            <a:off x="5743512" y="4981667"/>
            <a:ext cx="724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600" dirty="0">
                <a:solidFill>
                  <a:srgbClr val="FFFF00"/>
                </a:solidFill>
                <a:latin typeface="+mn-lt"/>
                <a:ea typeface="+mn-ea"/>
              </a:rPr>
              <a:t>？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31136" name="Text Box 32"/>
          <p:cNvSpPr txBox="1">
            <a:spLocks noChangeArrowheads="1"/>
          </p:cNvSpPr>
          <p:nvPr/>
        </p:nvSpPr>
        <p:spPr bwMode="auto">
          <a:xfrm>
            <a:off x="1169988" y="6174329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问题实质 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——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电势零点的选取要统一</a:t>
            </a:r>
          </a:p>
        </p:txBody>
      </p:sp>
      <p:sp>
        <p:nvSpPr>
          <p:cNvPr id="431137" name="Text Box 33"/>
          <p:cNvSpPr txBox="1">
            <a:spLocks noChangeArrowheads="1"/>
          </p:cNvSpPr>
          <p:nvPr/>
        </p:nvSpPr>
        <p:spPr bwMode="auto">
          <a:xfrm>
            <a:off x="850280" y="4306239"/>
            <a:ext cx="53779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求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：两者距离中点</a:t>
            </a:r>
            <a:r>
              <a:rPr lang="en-US" altLang="zh-CN" i="1" dirty="0" smtClean="0">
                <a:solidFill>
                  <a:srgbClr val="FFFF00"/>
                </a:solidFill>
                <a:latin typeface="+mn-lt"/>
                <a:ea typeface="+mn-ea"/>
              </a:rPr>
              <a:t>P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电势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？</a:t>
            </a:r>
          </a:p>
        </p:txBody>
      </p:sp>
      <p:grpSp>
        <p:nvGrpSpPr>
          <p:cNvPr id="431138" name="Group 34"/>
          <p:cNvGrpSpPr>
            <a:grpSpLocks/>
          </p:cNvGrpSpPr>
          <p:nvPr/>
        </p:nvGrpSpPr>
        <p:grpSpPr bwMode="auto">
          <a:xfrm>
            <a:off x="5804576" y="5581559"/>
            <a:ext cx="381000" cy="457200"/>
            <a:chOff x="4896" y="3168"/>
            <a:chExt cx="240" cy="288"/>
          </a:xfrm>
        </p:grpSpPr>
        <p:sp>
          <p:nvSpPr>
            <p:cNvPr id="26660" name="Line 35"/>
            <p:cNvSpPr>
              <a:spLocks noChangeShapeType="1"/>
            </p:cNvSpPr>
            <p:nvPr/>
          </p:nvSpPr>
          <p:spPr bwMode="auto">
            <a:xfrm>
              <a:off x="4896" y="3168"/>
              <a:ext cx="240" cy="288"/>
            </a:xfrm>
            <a:prstGeom prst="line">
              <a:avLst/>
            </a:prstGeom>
            <a:noFill/>
            <a:ln w="539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61" name="Line 36"/>
            <p:cNvSpPr>
              <a:spLocks noChangeShapeType="1"/>
            </p:cNvSpPr>
            <p:nvPr/>
          </p:nvSpPr>
          <p:spPr bwMode="auto">
            <a:xfrm flipH="1">
              <a:off x="4896" y="3168"/>
              <a:ext cx="240" cy="288"/>
            </a:xfrm>
            <a:prstGeom prst="line">
              <a:avLst/>
            </a:prstGeom>
            <a:noFill/>
            <a:ln w="508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37" name="Text Box 32"/>
          <p:cNvSpPr txBox="1">
            <a:spLocks noChangeArrowheads="1"/>
          </p:cNvSpPr>
          <p:nvPr/>
        </p:nvSpPr>
        <p:spPr bwMode="auto">
          <a:xfrm>
            <a:off x="14288" y="740985"/>
            <a:ext cx="11557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验证：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采用高斯定理，先求</a:t>
            </a:r>
            <a:r>
              <a:rPr lang="en-US" altLang="zh-CN" dirty="0" smtClean="0">
                <a:solidFill>
                  <a:srgbClr val="00FFFF"/>
                </a:solidFill>
                <a:latin typeface="+mn-lt"/>
                <a:ea typeface="+mn-ea"/>
              </a:rPr>
              <a:t>E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，再用电势定义计算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76134"/>
              </p:ext>
            </p:extLst>
          </p:nvPr>
        </p:nvGraphicFramePr>
        <p:xfrm>
          <a:off x="8284484" y="3660257"/>
          <a:ext cx="4175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3" name="Equation" r:id="rId35" imgW="417631" imgH="437416" progId="Equation.DSMT4">
                  <p:embed/>
                </p:oleObj>
              </mc:Choice>
              <mc:Fallback>
                <p:oleObj name="Equation" r:id="rId35" imgW="417631" imgH="43741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8284484" y="3660257"/>
                        <a:ext cx="41751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06444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1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3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3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31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3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3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3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3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31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31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3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31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build="p" autoUpdateAnimBg="0"/>
      <p:bldP spid="431107" grpId="0" build="p" autoUpdateAnimBg="0"/>
      <p:bldP spid="431108" grpId="0" animBg="1"/>
      <p:bldP spid="431119" grpId="0" animBg="1"/>
      <p:bldP spid="431120" grpId="0" build="p" autoUpdateAnimBg="0"/>
      <p:bldP spid="431121" grpId="0" animBg="1"/>
      <p:bldP spid="431122" grpId="0" animBg="1"/>
      <p:bldP spid="431123" grpId="0" animBg="1"/>
      <p:bldP spid="431124" grpId="0" animBg="1"/>
      <p:bldP spid="431125" grpId="0" animBg="1"/>
      <p:bldP spid="431130" grpId="0" animBg="1"/>
      <p:bldP spid="431134" grpId="0" build="p" autoUpdateAnimBg="0"/>
      <p:bldP spid="431135" grpId="0" build="p" autoUpdateAnimBg="0"/>
      <p:bldP spid="431136" grpId="0" build="p" autoUpdateAnimBg="0"/>
      <p:bldP spid="431137" grpId="0" build="p" autoUpdateAnimBg="0"/>
      <p:bldP spid="3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223838" y="4222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例</a:t>
            </a:r>
            <a:r>
              <a:rPr lang="en-US" altLang="zh-CN">
                <a:solidFill>
                  <a:srgbClr val="00FFFF"/>
                </a:solidFill>
                <a:latin typeface="+mn-lt"/>
                <a:ea typeface="+mn-ea"/>
              </a:rPr>
              <a:t>7</a:t>
            </a:r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323850" y="927100"/>
            <a:ext cx="1511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解：</a:t>
            </a:r>
          </a:p>
        </p:txBody>
      </p:sp>
      <p:grpSp>
        <p:nvGrpSpPr>
          <p:cNvPr id="13" name="Group 15"/>
          <p:cNvGrpSpPr>
            <a:grpSpLocks/>
          </p:cNvGrpSpPr>
          <p:nvPr/>
        </p:nvGrpSpPr>
        <p:grpSpPr bwMode="auto">
          <a:xfrm>
            <a:off x="6038850" y="1200150"/>
            <a:ext cx="2819400" cy="1905000"/>
            <a:chOff x="3408" y="768"/>
            <a:chExt cx="1776" cy="1200"/>
          </a:xfrm>
        </p:grpSpPr>
        <p:sp>
          <p:nvSpPr>
            <p:cNvPr id="27687" name="Line 16"/>
            <p:cNvSpPr>
              <a:spLocks noChangeShapeType="1"/>
            </p:cNvSpPr>
            <p:nvPr/>
          </p:nvSpPr>
          <p:spPr bwMode="auto">
            <a:xfrm>
              <a:off x="3408" y="7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8" name="Line 17"/>
            <p:cNvSpPr>
              <a:spLocks noChangeShapeType="1"/>
            </p:cNvSpPr>
            <p:nvPr/>
          </p:nvSpPr>
          <p:spPr bwMode="auto">
            <a:xfrm>
              <a:off x="3408" y="1200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89" name="Line 18"/>
            <p:cNvSpPr>
              <a:spLocks noChangeShapeType="1"/>
            </p:cNvSpPr>
            <p:nvPr/>
          </p:nvSpPr>
          <p:spPr bwMode="auto">
            <a:xfrm>
              <a:off x="3408" y="1584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7690" name="Line 19"/>
            <p:cNvSpPr>
              <a:spLocks noChangeShapeType="1"/>
            </p:cNvSpPr>
            <p:nvPr/>
          </p:nvSpPr>
          <p:spPr bwMode="auto">
            <a:xfrm>
              <a:off x="3408" y="19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1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522193"/>
              </p:ext>
            </p:extLst>
          </p:nvPr>
        </p:nvGraphicFramePr>
        <p:xfrm>
          <a:off x="8534400" y="2555875"/>
          <a:ext cx="3349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4" name="公式" r:id="rId3" imgW="114469" imgH="161959" progId="Equation.3">
                  <p:embed/>
                </p:oleObj>
              </mc:Choice>
              <mc:Fallback>
                <p:oleObj name="公式" r:id="rId3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2555875"/>
                        <a:ext cx="3349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6783388" y="1287463"/>
            <a:ext cx="1447800" cy="1741487"/>
            <a:chOff x="4045" y="823"/>
            <a:chExt cx="912" cy="1097"/>
          </a:xfrm>
        </p:grpSpPr>
        <p:sp>
          <p:nvSpPr>
            <p:cNvPr id="27681" name="Oval 22"/>
            <p:cNvSpPr>
              <a:spLocks noChangeArrowheads="1"/>
            </p:cNvSpPr>
            <p:nvPr/>
          </p:nvSpPr>
          <p:spPr bwMode="auto">
            <a:xfrm>
              <a:off x="4765" y="89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2" name="Oval 23"/>
            <p:cNvSpPr>
              <a:spLocks noChangeArrowheads="1"/>
            </p:cNvSpPr>
            <p:nvPr/>
          </p:nvSpPr>
          <p:spPr bwMode="auto">
            <a:xfrm>
              <a:off x="4045" y="168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3" name="Line 24"/>
            <p:cNvSpPr>
              <a:spLocks noChangeShapeType="1"/>
            </p:cNvSpPr>
            <p:nvPr/>
          </p:nvSpPr>
          <p:spPr bwMode="auto">
            <a:xfrm flipV="1">
              <a:off x="4200" y="1045"/>
              <a:ext cx="576" cy="672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27684" name="Object 25"/>
            <p:cNvGraphicFramePr>
              <a:graphicFrameLocks/>
            </p:cNvGraphicFramePr>
            <p:nvPr/>
          </p:nvGraphicFramePr>
          <p:xfrm>
            <a:off x="4256" y="1727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5" name="Equation" r:id="rId5" imgW="447717" imgH="266666" progId="Equation.3">
                    <p:embed/>
                  </p:oleObj>
                </mc:Choice>
                <mc:Fallback>
                  <p:oleObj name="Equation" r:id="rId5" imgW="447717" imgH="266666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727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5" name="Object 26"/>
            <p:cNvGraphicFramePr>
              <a:graphicFrameLocks/>
            </p:cNvGraphicFramePr>
            <p:nvPr/>
          </p:nvGraphicFramePr>
          <p:xfrm>
            <a:off x="4448" y="823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6" name="Equation" r:id="rId7" imgW="447717" imgH="295139" progId="Equation.3">
                    <p:embed/>
                  </p:oleObj>
                </mc:Choice>
                <mc:Fallback>
                  <p:oleObj name="Equation" r:id="rId7" imgW="447717" imgH="295139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823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6" name="Object 27"/>
            <p:cNvGraphicFramePr>
              <a:graphicFrameLocks/>
            </p:cNvGraphicFramePr>
            <p:nvPr/>
          </p:nvGraphicFramePr>
          <p:xfrm>
            <a:off x="4328" y="1253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17" name="Equation" r:id="rId9" imgW="104648" imgH="276157" progId="Equation.3">
                    <p:embed/>
                  </p:oleObj>
                </mc:Choice>
                <mc:Fallback>
                  <p:oleObj name="Equation" r:id="rId9" imgW="104648" imgH="276157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253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Line 28"/>
          <p:cNvSpPr>
            <a:spLocks noChangeShapeType="1"/>
          </p:cNvSpPr>
          <p:nvPr/>
        </p:nvSpPr>
        <p:spPr bwMode="auto">
          <a:xfrm flipH="1">
            <a:off x="6334125" y="2800350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8231188" y="1550988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3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209051"/>
              </p:ext>
            </p:extLst>
          </p:nvPr>
        </p:nvGraphicFramePr>
        <p:xfrm>
          <a:off x="8683625" y="1300163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8" name="公式" r:id="rId11" imgW="152400" imgH="199923" progId="Equation.3">
                  <p:embed/>
                </p:oleObj>
              </mc:Choice>
              <mc:Fallback>
                <p:oleObj name="公式" r:id="rId11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25" y="1300163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111020"/>
              </p:ext>
            </p:extLst>
          </p:nvPr>
        </p:nvGraphicFramePr>
        <p:xfrm>
          <a:off x="5975350" y="2535238"/>
          <a:ext cx="4191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9" name="公式" r:id="rId13" imgW="152400" imgH="199923" progId="Equation.3">
                  <p:embed/>
                </p:oleObj>
              </mc:Choice>
              <mc:Fallback>
                <p:oleObj name="公式" r:id="rId13" imgW="152400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350" y="2535238"/>
                        <a:ext cx="41910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870641"/>
              </p:ext>
            </p:extLst>
          </p:nvPr>
        </p:nvGraphicFramePr>
        <p:xfrm>
          <a:off x="7542213" y="2159000"/>
          <a:ext cx="2301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0" name="公式" r:id="rId15" imgW="190669" imgH="238193" progId="Equation.3">
                  <p:embed/>
                </p:oleObj>
              </mc:Choice>
              <mc:Fallback>
                <p:oleObj name="公式" r:id="rId15" imgW="190669" imgH="23819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2213" y="2159000"/>
                        <a:ext cx="2301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Line 33"/>
          <p:cNvSpPr>
            <a:spLocks noChangeShapeType="1"/>
          </p:cNvSpPr>
          <p:nvPr/>
        </p:nvSpPr>
        <p:spPr bwMode="auto">
          <a:xfrm flipV="1">
            <a:off x="7669213" y="2117725"/>
            <a:ext cx="457200" cy="53340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47829"/>
              </p:ext>
            </p:extLst>
          </p:nvPr>
        </p:nvGraphicFramePr>
        <p:xfrm>
          <a:off x="8174038" y="1979613"/>
          <a:ext cx="3270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公式" r:id="rId17" imgW="114469" imgH="161959" progId="Equation.3">
                  <p:embed/>
                </p:oleObj>
              </mc:Choice>
              <mc:Fallback>
                <p:oleObj name="公式" r:id="rId17" imgW="114469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4038" y="1979613"/>
                        <a:ext cx="3270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66775" y="404813"/>
            <a:ext cx="6218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求电偶极子在均匀电场中所具有的电势能。 </a:t>
            </a:r>
          </a:p>
        </p:txBody>
      </p:sp>
      <p:grpSp>
        <p:nvGrpSpPr>
          <p:cNvPr id="42" name="Group 36"/>
          <p:cNvGrpSpPr>
            <a:grpSpLocks/>
          </p:cNvGrpSpPr>
          <p:nvPr/>
        </p:nvGrpSpPr>
        <p:grpSpPr bwMode="auto">
          <a:xfrm>
            <a:off x="7275512" y="1695450"/>
            <a:ext cx="407988" cy="495300"/>
            <a:chOff x="4355" y="1080"/>
            <a:chExt cx="257" cy="312"/>
          </a:xfrm>
        </p:grpSpPr>
        <p:sp>
          <p:nvSpPr>
            <p:cNvPr id="27679" name="Oval 37"/>
            <p:cNvSpPr>
              <a:spLocks noChangeArrowheads="1"/>
            </p:cNvSpPr>
            <p:nvPr/>
          </p:nvSpPr>
          <p:spPr bwMode="auto">
            <a:xfrm>
              <a:off x="4476" y="1344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0" name="Rectangle 38"/>
            <p:cNvSpPr>
              <a:spLocks noChangeArrowheads="1"/>
            </p:cNvSpPr>
            <p:nvPr/>
          </p:nvSpPr>
          <p:spPr bwMode="auto">
            <a:xfrm>
              <a:off x="4355" y="1080"/>
              <a:ext cx="25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  <a:latin typeface="+mn-lt"/>
                  <a:ea typeface="+mn-ea"/>
                </a:rPr>
                <a:t>O</a:t>
              </a:r>
            </a:p>
          </p:txBody>
        </p:sp>
      </p:grpSp>
      <p:sp>
        <p:nvSpPr>
          <p:cNvPr id="45" name="Arc 39"/>
          <p:cNvSpPr>
            <a:spLocks/>
          </p:cNvSpPr>
          <p:nvPr/>
        </p:nvSpPr>
        <p:spPr bwMode="auto">
          <a:xfrm rot="-2464591">
            <a:off x="7205663" y="2360613"/>
            <a:ext cx="301625" cy="193675"/>
          </a:xfrm>
          <a:custGeom>
            <a:avLst/>
            <a:gdLst>
              <a:gd name="T0" fmla="*/ 821311888 w 21600"/>
              <a:gd name="T1" fmla="*/ 3700461 h 14491"/>
              <a:gd name="T2" fmla="*/ 609062900 w 21600"/>
              <a:gd name="T3" fmla="*/ 462380224 h 14491"/>
              <a:gd name="T4" fmla="*/ 0 w 21600"/>
              <a:gd name="T5" fmla="*/ 0 h 144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4491" fill="none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</a:path>
              <a:path w="21600" h="14491" stroke="0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  <a:lnTo>
                  <a:pt x="0" y="0"/>
                </a:lnTo>
                <a:lnTo>
                  <a:pt x="21599" y="11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695007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8086725" y="939800"/>
            <a:ext cx="0" cy="2303463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439"/>
              </p:ext>
            </p:extLst>
          </p:nvPr>
        </p:nvGraphicFramePr>
        <p:xfrm>
          <a:off x="6746875" y="477838"/>
          <a:ext cx="476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Equation" r:id="rId19" imgW="190669" imgH="247684" progId="Equation.DSMT4">
                  <p:embed/>
                </p:oleObj>
              </mc:Choice>
              <mc:Fallback>
                <p:oleObj name="Equation" r:id="rId19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477838"/>
                        <a:ext cx="4762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489605"/>
              </p:ext>
            </p:extLst>
          </p:nvPr>
        </p:nvGraphicFramePr>
        <p:xfrm>
          <a:off x="7861300" y="477838"/>
          <a:ext cx="4730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name="Equation" r:id="rId21" imgW="190669" imgH="247684" progId="Equation.DSMT4">
                  <p:embed/>
                </p:oleObj>
              </mc:Choice>
              <mc:Fallback>
                <p:oleObj name="Equation" r:id="rId21" imgW="1906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1300" y="477838"/>
                        <a:ext cx="4730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Rectangle 44"/>
          <p:cNvSpPr>
            <a:spLocks noChangeArrowheads="1"/>
          </p:cNvSpPr>
          <p:nvPr/>
        </p:nvSpPr>
        <p:spPr bwMode="auto">
          <a:xfrm>
            <a:off x="852488" y="949325"/>
            <a:ext cx="5087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电偶极子在电场中具有的电势能</a:t>
            </a:r>
          </a:p>
        </p:txBody>
      </p:sp>
      <p:graphicFrame>
        <p:nvGraphicFramePr>
          <p:cNvPr id="5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936314"/>
              </p:ext>
            </p:extLst>
          </p:nvPr>
        </p:nvGraphicFramePr>
        <p:xfrm>
          <a:off x="1609725" y="1525588"/>
          <a:ext cx="223520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Equation" r:id="rId23" imgW="1152483" imgH="552314" progId="Equation.DSMT4">
                  <p:embed/>
                </p:oleObj>
              </mc:Choice>
              <mc:Fallback>
                <p:oleObj name="Equation" r:id="rId23" imgW="1152483" imgH="5523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1525588"/>
                        <a:ext cx="223520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3469"/>
              </p:ext>
            </p:extLst>
          </p:nvPr>
        </p:nvGraphicFramePr>
        <p:xfrm>
          <a:off x="2057400" y="2582863"/>
          <a:ext cx="2370138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5" name="Equation" r:id="rId25" imgW="1105069" imgH="247684" progId="Equation.DSMT4">
                  <p:embed/>
                </p:oleObj>
              </mc:Choice>
              <mc:Fallback>
                <p:oleObj name="Equation" r:id="rId25" imgW="1105069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582863"/>
                        <a:ext cx="2370138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755650" y="3232150"/>
            <a:ext cx="8064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(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u</a:t>
            </a:r>
            <a:r>
              <a:rPr lang="en-US" altLang="zh-CN" baseline="-25000">
                <a:solidFill>
                  <a:srgbClr val="66FFFF"/>
                </a:solidFill>
                <a:latin typeface="+mn-lt"/>
                <a:ea typeface="+mn-ea"/>
              </a:rPr>
              <a:t>+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)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为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-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和 </a:t>
            </a: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+</a:t>
            </a:r>
            <a:r>
              <a:rPr lang="en-US" altLang="zh-CN" i="1">
                <a:solidFill>
                  <a:srgbClr val="66FFFF"/>
                </a:solidFill>
                <a:latin typeface="+mn-lt"/>
                <a:ea typeface="+mn-ea"/>
              </a:rPr>
              <a:t>q </a:t>
            </a:r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所在处的电势差，由定义有</a:t>
            </a:r>
          </a:p>
        </p:txBody>
      </p:sp>
      <p:graphicFrame>
        <p:nvGraphicFramePr>
          <p:cNvPr id="5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543087"/>
              </p:ext>
            </p:extLst>
          </p:nvPr>
        </p:nvGraphicFramePr>
        <p:xfrm>
          <a:off x="744538" y="3789363"/>
          <a:ext cx="4305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6" name="Equation" r:id="rId27" imgW="2257552" imgH="390661" progId="Equation.DSMT4">
                  <p:embed/>
                </p:oleObj>
              </mc:Choice>
              <mc:Fallback>
                <p:oleObj name="Equation" r:id="rId27" imgW="2257552" imgH="39066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3789363"/>
                        <a:ext cx="4305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AutoShape 49"/>
          <p:cNvSpPr>
            <a:spLocks noChangeArrowheads="1"/>
          </p:cNvSpPr>
          <p:nvPr/>
        </p:nvSpPr>
        <p:spPr bwMode="auto">
          <a:xfrm>
            <a:off x="5148263" y="4022725"/>
            <a:ext cx="758825" cy="409575"/>
          </a:xfrm>
          <a:prstGeom prst="rightArrow">
            <a:avLst>
              <a:gd name="adj1" fmla="val 50000"/>
              <a:gd name="adj2" fmla="val 46318"/>
            </a:avLst>
          </a:prstGeom>
          <a:solidFill>
            <a:srgbClr val="66FF33">
              <a:alpha val="70195"/>
            </a:srgbClr>
          </a:solidFill>
          <a:ln w="9525">
            <a:solidFill>
              <a:srgbClr val="66FF33">
                <a:alpha val="74901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73782"/>
              </p:ext>
            </p:extLst>
          </p:nvPr>
        </p:nvGraphicFramePr>
        <p:xfrm>
          <a:off x="6156325" y="4014788"/>
          <a:ext cx="20240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公式" r:id="rId29" imgW="923883" imgH="161959" progId="Equation.3">
                  <p:embed/>
                </p:oleObj>
              </mc:Choice>
              <mc:Fallback>
                <p:oleObj name="公式" r:id="rId29" imgW="923883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14788"/>
                        <a:ext cx="20240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126028"/>
              </p:ext>
            </p:extLst>
          </p:nvPr>
        </p:nvGraphicFramePr>
        <p:xfrm>
          <a:off x="3348038" y="4940300"/>
          <a:ext cx="1463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8" name="公式" r:id="rId31" imgW="657352" imgH="199923" progId="Equation.3">
                  <p:embed/>
                </p:oleObj>
              </mc:Choice>
              <mc:Fallback>
                <p:oleObj name="公式" r:id="rId31" imgW="657352" imgH="1999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940300"/>
                        <a:ext cx="1463675" cy="504825"/>
                      </a:xfrm>
                      <a:prstGeom prst="rect">
                        <a:avLst/>
                      </a:prstGeom>
                      <a:solidFill>
                        <a:srgbClr val="33CCCC">
                          <a:alpha val="14902"/>
                        </a:srgbClr>
                      </a:solidFill>
                      <a:ln w="9525">
                        <a:solidFill>
                          <a:srgbClr val="B2B2B2">
                            <a:alpha val="41960"/>
                          </a:srgbClr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Rectangle 52"/>
          <p:cNvSpPr>
            <a:spLocks noChangeArrowheads="1"/>
          </p:cNvSpPr>
          <p:nvPr/>
        </p:nvSpPr>
        <p:spPr bwMode="auto">
          <a:xfrm>
            <a:off x="714375" y="4914900"/>
            <a:ext cx="4335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lt"/>
                <a:ea typeface="+mn-ea"/>
              </a:rPr>
              <a:t>进一步可表示为</a:t>
            </a:r>
            <a:endParaRPr lang="zh-CN" altLang="en-US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5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77569"/>
              </p:ext>
            </p:extLst>
          </p:nvPr>
        </p:nvGraphicFramePr>
        <p:xfrm>
          <a:off x="5795963" y="4997450"/>
          <a:ext cx="24780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9" name="公式" r:id="rId33" imgW="1143000" imgH="161959" progId="Equation.3">
                  <p:embed/>
                </p:oleObj>
              </mc:Choice>
              <mc:Fallback>
                <p:oleObj name="公式" r:id="rId33" imgW="1143000" imgH="1619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997450"/>
                        <a:ext cx="24780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732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autoUpdateAnimBg="0"/>
      <p:bldP spid="28" grpId="0" animBg="1"/>
      <p:bldP spid="35" grpId="0" animBg="1"/>
      <p:bldP spid="39" grpId="0" animBg="1"/>
      <p:bldP spid="41" grpId="0" autoUpdateAnimBg="0"/>
      <p:bldP spid="45" grpId="0" animBg="1"/>
      <p:bldP spid="46" grpId="0" animBg="1"/>
      <p:bldP spid="47" grpId="0" animBg="1"/>
      <p:bldP spid="50" grpId="0" autoUpdateAnimBg="0"/>
      <p:bldP spid="53" grpId="0" autoUpdateAnimBg="0"/>
      <p:bldP spid="55" grpId="0" animBg="1"/>
      <p:bldP spid="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7" name="Text Box 7"/>
          <p:cNvSpPr txBox="1">
            <a:spLocks noChangeArrowheads="1"/>
          </p:cNvSpPr>
          <p:nvPr/>
        </p:nvSpPr>
        <p:spPr bwMode="auto">
          <a:xfrm>
            <a:off x="746125" y="404664"/>
            <a:ext cx="2817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FFFF"/>
                </a:solidFill>
                <a:latin typeface="+mn-ea"/>
                <a:ea typeface="+mn-ea"/>
              </a:rPr>
              <a:t>反映静电场的性质</a:t>
            </a:r>
            <a:endParaRPr lang="zh-CN" altLang="en-US">
              <a:solidFill>
                <a:srgbClr val="FFFF00"/>
              </a:solidFill>
              <a:latin typeface="+mn-ea"/>
              <a:ea typeface="+mn-ea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611560" y="1513958"/>
            <a:ext cx="7594600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542925" indent="-542925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 (1)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高斯定理是在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库仑定律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的基础上得出的，但它的应用范围比库仑定律更为广泛；</a:t>
            </a:r>
            <a:endParaRPr lang="zh-CN" altLang="en-US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801688" y="2470760"/>
            <a:ext cx="79121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(2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高斯定理中的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电场强度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是封闭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曲面内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和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曲面外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的电荷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共同产生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的，并非只由曲面内的电荷确定；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225292" name="AutoShape 12"/>
          <p:cNvSpPr>
            <a:spLocks noChangeAspect="1" noChangeArrowheads="1"/>
          </p:cNvSpPr>
          <p:nvPr/>
        </p:nvSpPr>
        <p:spPr bwMode="auto">
          <a:xfrm>
            <a:off x="341313" y="996801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768350" y="988864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ea"/>
                <a:ea typeface="+mn-ea"/>
              </a:rPr>
              <a:t>说明</a:t>
            </a:r>
          </a:p>
        </p:txBody>
      </p:sp>
      <p:sp>
        <p:nvSpPr>
          <p:cNvPr id="225297" name="Rectangle 17"/>
          <p:cNvSpPr>
            <a:spLocks noChangeArrowheads="1"/>
          </p:cNvSpPr>
          <p:nvPr/>
        </p:nvSpPr>
        <p:spPr bwMode="auto">
          <a:xfrm>
            <a:off x="3228975" y="422126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FFCCFF"/>
                </a:solidFill>
                <a:latin typeface="+mn-ea"/>
                <a:ea typeface="+mn-ea"/>
              </a:rPr>
              <a:t>——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有源场</a:t>
            </a:r>
          </a:p>
        </p:txBody>
      </p:sp>
      <p:sp>
        <p:nvSpPr>
          <p:cNvPr id="225298" name="Rectangle 18"/>
          <p:cNvSpPr>
            <a:spLocks noChangeArrowheads="1"/>
          </p:cNvSpPr>
          <p:nvPr/>
        </p:nvSpPr>
        <p:spPr bwMode="auto">
          <a:xfrm>
            <a:off x="4859338" y="426889"/>
            <a:ext cx="2815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>
                <a:solidFill>
                  <a:srgbClr val="FFFF00"/>
                </a:solidFill>
                <a:latin typeface="+mn-ea"/>
                <a:ea typeface="+mn-ea"/>
              </a:rPr>
              <a:t>,</a:t>
            </a:r>
            <a:r>
              <a:rPr lang="zh-CN" altLang="en-US">
                <a:solidFill>
                  <a:srgbClr val="FFFF00"/>
                </a:solidFill>
                <a:latin typeface="+mn-ea"/>
                <a:ea typeface="+mn-ea"/>
              </a:rPr>
              <a:t>电荷就是它的源。</a:t>
            </a: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827584" y="3462189"/>
            <a:ext cx="74422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(3)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高斯定理中所说的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闭合曲面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，通常称为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高斯面；</a:t>
            </a: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34" name="Rectangle 19"/>
          <p:cNvSpPr>
            <a:spLocks noChangeArrowheads="1"/>
          </p:cNvSpPr>
          <p:nvPr/>
        </p:nvSpPr>
        <p:spPr bwMode="auto">
          <a:xfrm>
            <a:off x="836613" y="4107062"/>
            <a:ext cx="8218487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lnSpc>
                <a:spcPct val="120000"/>
              </a:lnSpc>
              <a:defRPr/>
            </a:pPr>
            <a:r>
              <a:rPr lang="en-US" altLang="zh-CN" dirty="0" smtClean="0">
                <a:solidFill>
                  <a:srgbClr val="FFFFFF"/>
                </a:solidFill>
                <a:latin typeface="+mn-ea"/>
                <a:ea typeface="+mn-ea"/>
              </a:rPr>
              <a:t>(4)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若高斯面内的电荷的电量为零，则通过高斯面的电通量为零，但高斯面上各点的电场强度并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不一定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为零；</a:t>
            </a:r>
          </a:p>
        </p:txBody>
      </p:sp>
      <p:sp>
        <p:nvSpPr>
          <p:cNvPr id="38" name="Rectangle 21"/>
          <p:cNvSpPr>
            <a:spLocks noChangeArrowheads="1"/>
          </p:cNvSpPr>
          <p:nvPr/>
        </p:nvSpPr>
        <p:spPr bwMode="auto">
          <a:xfrm>
            <a:off x="844077" y="5085791"/>
            <a:ext cx="8093075" cy="142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42913" indent="-442913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</a:rPr>
              <a:t>(5)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通过任意闭合曲面的电通量只决定于它所包围的电荷的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代数和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，</a:t>
            </a:r>
            <a:r>
              <a:rPr lang="zh-CN" altLang="en-US" dirty="0" smtClean="0">
                <a:solidFill>
                  <a:srgbClr val="00FFFF"/>
                </a:solidFill>
                <a:latin typeface="+mn-ea"/>
                <a:ea typeface="+mn-ea"/>
              </a:rPr>
              <a:t>闭合曲面外的电荷对电通量无贡献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。但电荷的空间分布会影响闭合面上各点处的场强大小和方向；</a:t>
            </a:r>
          </a:p>
        </p:txBody>
      </p:sp>
    </p:spTree>
    <p:extLst>
      <p:ext uri="{BB962C8B-B14F-4D97-AF65-F5344CB8AC3E}">
        <p14:creationId xmlns:p14="http://schemas.microsoft.com/office/powerpoint/2010/main" val="24279480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utoUpdateAnimBg="0"/>
      <p:bldP spid="225290" grpId="0"/>
      <p:bldP spid="225291" grpId="0"/>
      <p:bldP spid="225293" grpId="0" autoUpdateAnimBg="0"/>
      <p:bldP spid="225297" grpId="0"/>
      <p:bldP spid="225298" grpId="0"/>
      <p:bldP spid="28" grpId="0"/>
      <p:bldP spid="34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Box 2"/>
          <p:cNvSpPr txBox="1">
            <a:spLocks noChangeArrowheads="1"/>
          </p:cNvSpPr>
          <p:nvPr/>
        </p:nvSpPr>
        <p:spPr bwMode="auto">
          <a:xfrm>
            <a:off x="441325" y="332656"/>
            <a:ext cx="8321675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高斯定理的一个重要应用，是用来计算带电体周围电场的电场强度。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实际上，只有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电荷</a:t>
            </a:r>
            <a:r>
              <a:rPr lang="zh-CN" altLang="en-US" sz="2400" b="1" dirty="0" smtClean="0">
                <a:solidFill>
                  <a:srgbClr val="00FFFF"/>
                </a:solidFill>
                <a:latin typeface="+mn-ea"/>
                <a:ea typeface="+mn-ea"/>
              </a:rPr>
              <a:t>分布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具有一定的对称性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时，才能比较方便应用高斯定理求出场强。求解的关键是</a:t>
            </a: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选取适当的高斯面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。常见的具有对称性分布的源电荷有：</a:t>
            </a:r>
          </a:p>
        </p:txBody>
      </p:sp>
      <p:sp>
        <p:nvSpPr>
          <p:cNvPr id="76" name="Text Box 3"/>
          <p:cNvSpPr txBox="1">
            <a:spLocks noChangeArrowheads="1"/>
          </p:cNvSpPr>
          <p:nvPr/>
        </p:nvSpPr>
        <p:spPr bwMode="auto">
          <a:xfrm>
            <a:off x="481608" y="4869160"/>
            <a:ext cx="23622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球对称分布：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均匀带电的球面、球体和多层同心球壳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等</a:t>
            </a:r>
          </a:p>
        </p:txBody>
      </p:sp>
      <p:pic>
        <p:nvPicPr>
          <p:cNvPr id="7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8643"/>
            <a:ext cx="2057400" cy="1985963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442443"/>
            <a:ext cx="1614488" cy="21336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442443"/>
            <a:ext cx="2006600" cy="2209800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Text Box 7"/>
          <p:cNvSpPr txBox="1">
            <a:spLocks noChangeArrowheads="1"/>
          </p:cNvSpPr>
          <p:nvPr/>
        </p:nvSpPr>
        <p:spPr bwMode="auto">
          <a:xfrm>
            <a:off x="6248400" y="4941168"/>
            <a:ext cx="257175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无限大平面电荷：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无限大的均匀带电平面、平板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等。</a:t>
            </a:r>
          </a:p>
        </p:txBody>
      </p: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3581400" y="4868143"/>
            <a:ext cx="25146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ea"/>
                <a:ea typeface="+mn-ea"/>
              </a:rPr>
              <a:t>轴对称分布：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包括</a:t>
            </a:r>
            <a:r>
              <a:rPr lang="zh-CN" altLang="en-US" sz="2400" b="1" dirty="0">
                <a:solidFill>
                  <a:srgbClr val="FFFF00"/>
                </a:solidFill>
                <a:latin typeface="+mn-ea"/>
                <a:ea typeface="+mn-ea"/>
              </a:rPr>
              <a:t>无限长均匀带电的直线、圆柱面、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圆柱体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等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02982837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 autoUpdateAnimBg="0"/>
      <p:bldP spid="76" grpId="0" autoUpdateAnimBg="0"/>
      <p:bldP spid="92" grpId="0" autoUpdateAnimBg="0"/>
      <p:bldP spid="9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212725" y="188640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计算步骤：</a:t>
            </a: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533400" y="548680"/>
            <a:ext cx="828675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7188" indent="-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1.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首先进行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分析，即由电荷分布的对称性，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分析场强分布的对称性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，判断能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否利用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高斯定理来求电场强度的分布（常见的对称性有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球对称性、轴对称性、面对称性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等）；</a:t>
            </a: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68313" y="1916832"/>
            <a:ext cx="8215312" cy="2973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2.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根据场强分布的特点，作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适当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的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高斯面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，要求：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①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待求场强的场点应在此高斯面上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②穿过该高斯面的电通量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容易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计算。</a:t>
            </a:r>
          </a:p>
          <a:p>
            <a:pPr marL="357188" indent="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一般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地，高斯面各面元的法线矢量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n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与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平行或垂直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，</a:t>
            </a:r>
            <a:r>
              <a:rPr lang="en-US" altLang="zh-CN" sz="2400" b="1" i="1" dirty="0" smtClean="0">
                <a:solidFill>
                  <a:schemeClr val="bg1"/>
                </a:solidFill>
                <a:latin typeface="+mn-lt"/>
                <a:ea typeface="+mn-ea"/>
              </a:rPr>
              <a:t>n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与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平行时，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的大小要求处处相等，使得 </a:t>
            </a:r>
            <a:r>
              <a:rPr lang="en-US" altLang="zh-CN" sz="2400" b="1" i="1" dirty="0">
                <a:solidFill>
                  <a:schemeClr val="bg1"/>
                </a:solidFill>
                <a:latin typeface="+mn-lt"/>
                <a:ea typeface="+mn-ea"/>
              </a:rPr>
              <a:t>E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能提到积分号外面；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93725" y="4898543"/>
            <a:ext cx="8093075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57188" indent="-357188" eaLnBrk="1" hangingPunct="1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zh-CN" sz="2400" b="1" dirty="0">
                <a:solidFill>
                  <a:schemeClr val="bg1"/>
                </a:solidFill>
                <a:latin typeface="+mn-lt"/>
                <a:ea typeface="+mn-ea"/>
              </a:rPr>
              <a:t>3. 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计算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电通量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和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高斯面内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所包围的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电荷的代数和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，最后由高斯定理求出场强。 </a:t>
            </a:r>
          </a:p>
        </p:txBody>
      </p:sp>
      <p:graphicFrame>
        <p:nvGraphicFramePr>
          <p:cNvPr id="6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633236"/>
              </p:ext>
            </p:extLst>
          </p:nvPr>
        </p:nvGraphicFramePr>
        <p:xfrm>
          <a:off x="2381261" y="4368279"/>
          <a:ext cx="104933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8" name="公式" r:id="rId3" imgW="990600" imgH="542823" progId="Equation.3">
                  <p:embed/>
                </p:oleObj>
              </mc:Choice>
              <mc:Fallback>
                <p:oleObj name="公式" r:id="rId3" imgW="990600" imgH="542823" progId="Equation.3">
                  <p:embed/>
                  <p:pic>
                    <p:nvPicPr>
                      <p:cNvPr id="2242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61" y="4368279"/>
                        <a:ext cx="104933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6700373"/>
              </p:ext>
            </p:extLst>
          </p:nvPr>
        </p:nvGraphicFramePr>
        <p:xfrm>
          <a:off x="3419872" y="4365104"/>
          <a:ext cx="19732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59" name="公式" r:id="rId5" imgW="1914483" imgH="542823" progId="Equation.3">
                  <p:embed/>
                </p:oleObj>
              </mc:Choice>
              <mc:Fallback>
                <p:oleObj name="公式" r:id="rId5" imgW="1914483" imgH="542823" progId="Equation.3">
                  <p:embed/>
                  <p:pic>
                    <p:nvPicPr>
                      <p:cNvPr id="224286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4365104"/>
                        <a:ext cx="19732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11379" y="5805674"/>
            <a:ext cx="8457765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截至目前，电场强度计算的两种方法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:(1)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电场强度叠加原理；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  <a:sym typeface="Wingdings" panose="05000000000000000000" pitchFamily="2" charset="2"/>
            </a:endParaRPr>
          </a:p>
          <a:p>
            <a:pPr algn="l" eaLnBrk="1" hangingPunct="1"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                                                                 (2) 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  <a:sym typeface="Wingdings" panose="05000000000000000000" pitchFamily="2" charset="2"/>
              </a:rPr>
              <a:t>高斯定理。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32956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 build="p" autoUpdateAnimBg="0"/>
      <p:bldP spid="16" grpId="0" build="p" bldLvl="2" autoUpdateAnimBg="0"/>
      <p:bldP spid="17" grpId="0" build="p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7" name="Text Box 3"/>
          <p:cNvSpPr txBox="1">
            <a:spLocks noChangeArrowheads="1"/>
          </p:cNvSpPr>
          <p:nvPr/>
        </p:nvSpPr>
        <p:spPr bwMode="auto">
          <a:xfrm>
            <a:off x="2965450" y="946408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61828" name="Text Box 4"/>
          <p:cNvSpPr txBox="1">
            <a:spLocks noChangeArrowheads="1"/>
          </p:cNvSpPr>
          <p:nvPr/>
        </p:nvSpPr>
        <p:spPr bwMode="auto">
          <a:xfrm>
            <a:off x="1159024" y="94482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电场</a:t>
            </a:r>
            <a:endParaRPr lang="zh-CN" altLang="en-US" dirty="0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1829" name="AutoShape 5"/>
          <p:cNvSpPr>
            <a:spLocks noChangeArrowheads="1"/>
          </p:cNvSpPr>
          <p:nvPr/>
        </p:nvSpPr>
        <p:spPr bwMode="auto">
          <a:xfrm>
            <a:off x="2051050" y="1089283"/>
            <a:ext cx="838200" cy="180975"/>
          </a:xfrm>
          <a:prstGeom prst="leftRightArrow">
            <a:avLst>
              <a:gd name="adj1" fmla="val 50000"/>
              <a:gd name="adj2" fmla="val 92632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1830" name="AutoShape 6"/>
          <p:cNvSpPr>
            <a:spLocks noChangeArrowheads="1"/>
          </p:cNvSpPr>
          <p:nvPr/>
        </p:nvSpPr>
        <p:spPr bwMode="auto">
          <a:xfrm>
            <a:off x="4108450" y="1084162"/>
            <a:ext cx="685800" cy="214312"/>
          </a:xfrm>
          <a:prstGeom prst="rightArrow">
            <a:avLst>
              <a:gd name="adj1" fmla="val 50000"/>
              <a:gd name="adj2" fmla="val 80000"/>
            </a:avLst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1831" name="Text Box 7"/>
          <p:cNvSpPr txBox="1">
            <a:spLocks noChangeArrowheads="1"/>
          </p:cNvSpPr>
          <p:nvPr/>
        </p:nvSpPr>
        <p:spPr bwMode="auto">
          <a:xfrm>
            <a:off x="4949825" y="884495"/>
            <a:ext cx="43877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电场力做功（力的空间累积）</a:t>
            </a:r>
            <a:r>
              <a:rPr lang="zh-CN" altLang="en-US" sz="2800">
                <a:solidFill>
                  <a:schemeClr val="bg1"/>
                </a:solidFill>
                <a:latin typeface="+mn-lt"/>
                <a:ea typeface="+mn-ea"/>
              </a:rPr>
              <a:t> </a:t>
            </a:r>
          </a:p>
        </p:txBody>
      </p:sp>
      <p:sp>
        <p:nvSpPr>
          <p:cNvPr id="461832" name="Arc 8"/>
          <p:cNvSpPr>
            <a:spLocks/>
          </p:cNvSpPr>
          <p:nvPr/>
        </p:nvSpPr>
        <p:spPr bwMode="auto">
          <a:xfrm flipV="1">
            <a:off x="6305550" y="2448183"/>
            <a:ext cx="1651000" cy="17526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33" name="Arc 9"/>
          <p:cNvSpPr>
            <a:spLocks/>
          </p:cNvSpPr>
          <p:nvPr/>
        </p:nvSpPr>
        <p:spPr bwMode="auto">
          <a:xfrm rot="5400000" flipH="1" flipV="1">
            <a:off x="6261100" y="2462470"/>
            <a:ext cx="1784350" cy="1752600"/>
          </a:xfrm>
          <a:custGeom>
            <a:avLst/>
            <a:gdLst>
              <a:gd name="T0" fmla="*/ 0 w 23358"/>
              <a:gd name="T1" fmla="*/ 2147483646 h 21600"/>
              <a:gd name="T2" fmla="*/ 2147483646 w 23358"/>
              <a:gd name="T3" fmla="*/ 2147483646 h 21600"/>
              <a:gd name="T4" fmla="*/ 2147483646 w 23358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3358" h="21600" fill="none" extrusionOk="0">
                <a:moveTo>
                  <a:pt x="0" y="73"/>
                </a:moveTo>
                <a:cubicBezTo>
                  <a:pt x="590" y="24"/>
                  <a:pt x="1183" y="-1"/>
                  <a:pt x="1776" y="0"/>
                </a:cubicBezTo>
                <a:cubicBezTo>
                  <a:pt x="13358" y="0"/>
                  <a:pt x="22879" y="9135"/>
                  <a:pt x="23357" y="20708"/>
                </a:cubicBezTo>
              </a:path>
              <a:path w="23358" h="21600" stroke="0" extrusionOk="0">
                <a:moveTo>
                  <a:pt x="0" y="73"/>
                </a:moveTo>
                <a:cubicBezTo>
                  <a:pt x="590" y="24"/>
                  <a:pt x="1183" y="-1"/>
                  <a:pt x="1776" y="0"/>
                </a:cubicBezTo>
                <a:cubicBezTo>
                  <a:pt x="13358" y="0"/>
                  <a:pt x="22879" y="9135"/>
                  <a:pt x="23357" y="20708"/>
                </a:cubicBezTo>
                <a:lnTo>
                  <a:pt x="1776" y="21600"/>
                </a:lnTo>
                <a:lnTo>
                  <a:pt x="0" y="73"/>
                </a:lnTo>
                <a:close/>
              </a:path>
            </a:pathLst>
          </a:cu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34" name="Text Box 10"/>
          <p:cNvSpPr txBox="1">
            <a:spLocks noChangeArrowheads="1"/>
          </p:cNvSpPr>
          <p:nvPr/>
        </p:nvSpPr>
        <p:spPr bwMode="auto">
          <a:xfrm>
            <a:off x="428625" y="1460758"/>
            <a:ext cx="536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>
                <a:solidFill>
                  <a:srgbClr val="FFFF99"/>
                </a:solidFill>
                <a:latin typeface="+mn-lt"/>
                <a:ea typeface="+mn-ea"/>
              </a:rPr>
              <a:t>一、静电力作功的特点</a:t>
            </a:r>
          </a:p>
        </p:txBody>
      </p:sp>
      <p:sp>
        <p:nvSpPr>
          <p:cNvPr id="461835" name="Text Box 11"/>
          <p:cNvSpPr txBox="1">
            <a:spLocks noChangeArrowheads="1"/>
          </p:cNvSpPr>
          <p:nvPr/>
        </p:nvSpPr>
        <p:spPr bwMode="auto">
          <a:xfrm>
            <a:off x="571500" y="2037020"/>
            <a:ext cx="472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dirty="0">
                <a:solidFill>
                  <a:srgbClr val="00FFFF"/>
                </a:solidFill>
                <a:latin typeface="+mn-lt"/>
                <a:ea typeface="+mn-ea"/>
              </a:rPr>
              <a:t>对于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单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个点电荷产生的电场</a:t>
            </a:r>
          </a:p>
        </p:txBody>
      </p:sp>
      <p:graphicFrame>
        <p:nvGraphicFramePr>
          <p:cNvPr id="46183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6523444"/>
              </p:ext>
            </p:extLst>
          </p:nvPr>
        </p:nvGraphicFramePr>
        <p:xfrm>
          <a:off x="4486275" y="4772283"/>
          <a:ext cx="2030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4" name="Equation" r:id="rId3" imgW="1962235" imgH="847759" progId="Equation.DSMT4">
                  <p:embed/>
                </p:oleObj>
              </mc:Choice>
              <mc:Fallback>
                <p:oleObj name="Equation" r:id="rId3" imgW="1962235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4772283"/>
                        <a:ext cx="20304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7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608362"/>
              </p:ext>
            </p:extLst>
          </p:nvPr>
        </p:nvGraphicFramePr>
        <p:xfrm>
          <a:off x="903288" y="2468820"/>
          <a:ext cx="19685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5" name="Equation" r:id="rId5" imgW="1905000" imgH="666818" progId="Equation.DSMT4">
                  <p:embed/>
                </p:oleObj>
              </mc:Choice>
              <mc:Fallback>
                <p:oleObj name="Equation" r:id="rId5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468820"/>
                        <a:ext cx="19685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38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3697147"/>
              </p:ext>
            </p:extLst>
          </p:nvPr>
        </p:nvGraphicFramePr>
        <p:xfrm>
          <a:off x="1442815" y="3934526"/>
          <a:ext cx="2579836" cy="84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6" name="Equation" r:id="rId7" imgW="1231560" imgH="355320" progId="Equation.DSMT4">
                  <p:embed/>
                </p:oleObj>
              </mc:Choice>
              <mc:Fallback>
                <p:oleObj name="Equation" r:id="rId7" imgW="12315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2815" y="3934526"/>
                        <a:ext cx="2579836" cy="849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39" name="AutoShape 15"/>
          <p:cNvSpPr>
            <a:spLocks noChangeArrowheads="1"/>
          </p:cNvSpPr>
          <p:nvPr/>
        </p:nvSpPr>
        <p:spPr bwMode="auto">
          <a:xfrm>
            <a:off x="8001000" y="2071945"/>
            <a:ext cx="304800" cy="3810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rgbClr val="00FFFF"/>
                </a:solidFill>
                <a:latin typeface="+mn-lt"/>
                <a:ea typeface="楷体_GB2312" panose="02010609030101010101" pitchFamily="49" charset="-122"/>
              </a:rPr>
              <a:t>b</a:t>
            </a:r>
            <a:endParaRPr lang="en-US" altLang="zh-CN" b="0" i="1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40" name="Line 16"/>
          <p:cNvSpPr>
            <a:spLocks noChangeShapeType="1"/>
          </p:cNvSpPr>
          <p:nvPr/>
        </p:nvSpPr>
        <p:spPr bwMode="auto">
          <a:xfrm flipV="1">
            <a:off x="4483100" y="2448183"/>
            <a:ext cx="3473450" cy="107950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1" name="Line 17"/>
          <p:cNvSpPr>
            <a:spLocks noChangeShapeType="1"/>
          </p:cNvSpPr>
          <p:nvPr/>
        </p:nvSpPr>
        <p:spPr bwMode="auto">
          <a:xfrm>
            <a:off x="4483100" y="3527683"/>
            <a:ext cx="1828800" cy="660400"/>
          </a:xfrm>
          <a:prstGeom prst="line">
            <a:avLst/>
          </a:prstGeom>
          <a:noFill/>
          <a:ln w="28575">
            <a:solidFill>
              <a:srgbClr val="00FFFF"/>
            </a:solidFill>
            <a:prstDash val="dash"/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2" name="Line 18"/>
          <p:cNvSpPr>
            <a:spLocks noChangeShapeType="1"/>
          </p:cNvSpPr>
          <p:nvPr/>
        </p:nvSpPr>
        <p:spPr bwMode="auto">
          <a:xfrm>
            <a:off x="4483100" y="3527683"/>
            <a:ext cx="30480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3" name="Line 19"/>
          <p:cNvSpPr>
            <a:spLocks noChangeShapeType="1"/>
          </p:cNvSpPr>
          <p:nvPr/>
        </p:nvSpPr>
        <p:spPr bwMode="auto">
          <a:xfrm flipV="1">
            <a:off x="4546600" y="2841883"/>
            <a:ext cx="3378200" cy="6731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 type="non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44" name="AutoShape 20"/>
          <p:cNvSpPr>
            <a:spLocks noChangeArrowheads="1"/>
          </p:cNvSpPr>
          <p:nvPr/>
        </p:nvSpPr>
        <p:spPr bwMode="auto">
          <a:xfrm>
            <a:off x="6400800" y="4118233"/>
            <a:ext cx="304800" cy="3048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rgbClr val="00FFFF"/>
                </a:solidFill>
                <a:latin typeface="+mn-lt"/>
                <a:ea typeface="楷体_GB2312" panose="02010609030101010101" pitchFamily="49" charset="-122"/>
              </a:rPr>
              <a:t>a</a:t>
            </a:r>
            <a:endParaRPr lang="en-US" altLang="zh-CN" b="0"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45" name="AutoShape 21"/>
          <p:cNvSpPr>
            <a:spLocks noChangeArrowheads="1"/>
          </p:cNvSpPr>
          <p:nvPr/>
        </p:nvSpPr>
        <p:spPr bwMode="auto">
          <a:xfrm>
            <a:off x="6781800" y="3603883"/>
            <a:ext cx="304800" cy="355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b="0" i="1">
                <a:solidFill>
                  <a:schemeClr val="bg1"/>
                </a:solidFill>
                <a:latin typeface="+mn-lt"/>
                <a:ea typeface="楷体_GB2312" panose="02010609030101010101" pitchFamily="49" charset="-122"/>
              </a:rPr>
              <a:t>L</a:t>
            </a:r>
            <a:endParaRPr lang="en-US" altLang="zh-CN" b="0">
              <a:solidFill>
                <a:schemeClr val="bg1"/>
              </a:solidFill>
              <a:latin typeface="+mn-lt"/>
              <a:ea typeface="楷体_GB2312" panose="02010609030101010101" pitchFamily="49" charset="-122"/>
            </a:endParaRPr>
          </a:p>
          <a:p>
            <a:pPr algn="just" eaLnBrk="1" hangingPunct="1"/>
            <a:endParaRPr lang="en-US" altLang="zh-CN" b="0">
              <a:latin typeface="+mn-lt"/>
              <a:ea typeface="楷体_GB2312" panose="02010609030101010101" pitchFamily="49" charset="-122"/>
            </a:endParaRPr>
          </a:p>
        </p:txBody>
      </p:sp>
      <p:graphicFrame>
        <p:nvGraphicFramePr>
          <p:cNvPr id="46184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8645806"/>
              </p:ext>
            </p:extLst>
          </p:nvPr>
        </p:nvGraphicFramePr>
        <p:xfrm>
          <a:off x="6096000" y="2414845"/>
          <a:ext cx="2555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7" name="Equation" r:id="rId9" imgW="190669" imgH="361882" progId="Equation.3">
                  <p:embed/>
                </p:oleObj>
              </mc:Choice>
              <mc:Fallback>
                <p:oleObj name="Equation" r:id="rId9" imgW="1906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414845"/>
                        <a:ext cx="2555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7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364372"/>
              </p:ext>
            </p:extLst>
          </p:nvPr>
        </p:nvGraphicFramePr>
        <p:xfrm>
          <a:off x="5594507" y="3499374"/>
          <a:ext cx="578117" cy="46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8" name="Equation" r:id="rId11" imgW="279360" imgH="203040" progId="Equation.DSMT4">
                  <p:embed/>
                </p:oleObj>
              </mc:Choice>
              <mc:Fallback>
                <p:oleObj name="Equation" r:id="rId11" imgW="27936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507" y="3499374"/>
                        <a:ext cx="578117" cy="469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4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4373548"/>
              </p:ext>
            </p:extLst>
          </p:nvPr>
        </p:nvGraphicFramePr>
        <p:xfrm>
          <a:off x="5181600" y="3900745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49" name="Equation" r:id="rId13" imgW="200152" imgH="361882" progId="Equation.3">
                  <p:embed/>
                </p:oleObj>
              </mc:Choice>
              <mc:Fallback>
                <p:oleObj name="Equation" r:id="rId13" imgW="200152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900745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49" name="Oval 25"/>
          <p:cNvSpPr>
            <a:spLocks noChangeArrowheads="1"/>
          </p:cNvSpPr>
          <p:nvPr/>
        </p:nvSpPr>
        <p:spPr bwMode="auto">
          <a:xfrm>
            <a:off x="7543800" y="340862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sp>
        <p:nvSpPr>
          <p:cNvPr id="461850" name="Line 26"/>
          <p:cNvSpPr>
            <a:spLocks noChangeShapeType="1"/>
          </p:cNvSpPr>
          <p:nvPr/>
        </p:nvSpPr>
        <p:spPr bwMode="auto">
          <a:xfrm flipH="1">
            <a:off x="7620000" y="2841883"/>
            <a:ext cx="304800" cy="609600"/>
          </a:xfrm>
          <a:prstGeom prst="line">
            <a:avLst/>
          </a:prstGeom>
          <a:noFill/>
          <a:ln w="57150">
            <a:solidFill>
              <a:srgbClr val="FFFF00"/>
            </a:solidFill>
            <a:prstDash val="sysDot"/>
            <a:round/>
            <a:headEnd type="triangle" w="med" len="sm"/>
            <a:tailEnd type="non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51" name="Object 2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1168085"/>
              </p:ext>
            </p:extLst>
          </p:nvPr>
        </p:nvGraphicFramePr>
        <p:xfrm>
          <a:off x="7273925" y="2970470"/>
          <a:ext cx="392113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0" name="Equation" r:id="rId15" imgW="323765" imgH="304936" progId="Equation.3">
                  <p:embed/>
                </p:oleObj>
              </mc:Choice>
              <mc:Fallback>
                <p:oleObj name="Equation" r:id="rId15" imgW="323765" imgH="304936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2970470"/>
                        <a:ext cx="392113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52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0911064"/>
              </p:ext>
            </p:extLst>
          </p:nvPr>
        </p:nvGraphicFramePr>
        <p:xfrm>
          <a:off x="7615238" y="3927733"/>
          <a:ext cx="3667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1" name="Equation" r:id="rId17" imgW="304800" imgH="247684" progId="Equation.3">
                  <p:embed/>
                </p:oleObj>
              </mc:Choice>
              <mc:Fallback>
                <p:oleObj name="Equation" r:id="rId17" imgW="304800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5238" y="3927733"/>
                        <a:ext cx="3667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53" name="Group 29"/>
          <p:cNvGrpSpPr>
            <a:grpSpLocks/>
          </p:cNvGrpSpPr>
          <p:nvPr/>
        </p:nvGrpSpPr>
        <p:grpSpPr bwMode="auto">
          <a:xfrm>
            <a:off x="7620000" y="3575308"/>
            <a:ext cx="304800" cy="390525"/>
            <a:chOff x="4800" y="2099"/>
            <a:chExt cx="192" cy="246"/>
          </a:xfrm>
        </p:grpSpPr>
        <p:sp>
          <p:nvSpPr>
            <p:cNvPr id="10292" name="Line 30"/>
            <p:cNvSpPr>
              <a:spLocks noChangeShapeType="1"/>
            </p:cNvSpPr>
            <p:nvPr/>
          </p:nvSpPr>
          <p:spPr bwMode="auto">
            <a:xfrm>
              <a:off x="4992" y="2099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293" name="Line 31"/>
            <p:cNvSpPr>
              <a:spLocks noChangeShapeType="1"/>
            </p:cNvSpPr>
            <p:nvPr/>
          </p:nvSpPr>
          <p:spPr bwMode="auto">
            <a:xfrm>
              <a:off x="4800" y="2261"/>
              <a:ext cx="19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</a:endParaRPr>
            </a:p>
          </p:txBody>
        </p:sp>
        <p:sp>
          <p:nvSpPr>
            <p:cNvPr id="10294" name="Line 32"/>
            <p:cNvSpPr>
              <a:spLocks noChangeShapeType="1"/>
            </p:cNvSpPr>
            <p:nvPr/>
          </p:nvSpPr>
          <p:spPr bwMode="auto">
            <a:xfrm>
              <a:off x="4800" y="2105"/>
              <a:ext cx="0" cy="24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</a:endParaRPr>
            </a:p>
          </p:txBody>
        </p:sp>
      </p:grpSp>
      <p:sp>
        <p:nvSpPr>
          <p:cNvPr id="461857" name="AutoShape 33"/>
          <p:cNvSpPr>
            <a:spLocks noChangeArrowheads="1"/>
          </p:cNvSpPr>
          <p:nvPr/>
        </p:nvSpPr>
        <p:spPr bwMode="auto">
          <a:xfrm>
            <a:off x="8196263" y="2613283"/>
            <a:ext cx="609600" cy="609600"/>
          </a:xfrm>
          <a:prstGeom prst="wedgeRectCallout">
            <a:avLst>
              <a:gd name="adj1" fmla="val -100523"/>
              <a:gd name="adj2" fmla="val 69532"/>
            </a:avLst>
          </a:prstGeom>
          <a:noFill/>
          <a:ln w="28575">
            <a:solidFill>
              <a:srgbClr val="00CC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i="1">
                <a:solidFill>
                  <a:schemeClr val="bg1"/>
                </a:solidFill>
                <a:latin typeface="+mn-lt"/>
                <a:ea typeface="楷体_GB2312" panose="02010609030101010101" pitchFamily="49" charset="-122"/>
                <a:sym typeface="Symbol" panose="05050102010706020507" pitchFamily="18" charset="2"/>
              </a:rPr>
              <a:t></a:t>
            </a:r>
            <a:endParaRPr lang="en-US" altLang="zh-CN" i="1">
              <a:solidFill>
                <a:schemeClr val="bg1"/>
              </a:solidFill>
              <a:latin typeface="+mn-lt"/>
              <a:ea typeface="楷体_GB2312" panose="02010609030101010101" pitchFamily="49" charset="-122"/>
            </a:endParaRPr>
          </a:p>
        </p:txBody>
      </p:sp>
      <p:sp>
        <p:nvSpPr>
          <p:cNvPr id="461858" name="Oval 34"/>
          <p:cNvSpPr>
            <a:spLocks noChangeArrowheads="1"/>
          </p:cNvSpPr>
          <p:nvPr/>
        </p:nvSpPr>
        <p:spPr bwMode="auto">
          <a:xfrm>
            <a:off x="4419600" y="348482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graphicFrame>
        <p:nvGraphicFramePr>
          <p:cNvPr id="461859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021731"/>
              </p:ext>
            </p:extLst>
          </p:nvPr>
        </p:nvGraphicFramePr>
        <p:xfrm>
          <a:off x="4368801" y="3666807"/>
          <a:ext cx="284161" cy="36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2" name="Equation" r:id="rId19" imgW="126720" imgH="164880" progId="Equation.DSMT4">
                  <p:embed/>
                </p:oleObj>
              </mc:Choice>
              <mc:Fallback>
                <p:oleObj name="Equation" r:id="rId19" imgW="126720" imgH="1648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1" y="3666807"/>
                        <a:ext cx="284161" cy="365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0" name="Line 36"/>
          <p:cNvSpPr>
            <a:spLocks noChangeShapeType="1"/>
          </p:cNvSpPr>
          <p:nvPr/>
        </p:nvSpPr>
        <p:spPr bwMode="auto">
          <a:xfrm>
            <a:off x="7677150" y="3527683"/>
            <a:ext cx="558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none" w="med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61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920323"/>
              </p:ext>
            </p:extLst>
          </p:nvPr>
        </p:nvGraphicFramePr>
        <p:xfrm>
          <a:off x="8272463" y="3391158"/>
          <a:ext cx="2809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3" name="Equation" r:id="rId21" imgW="209635" imgH="276157" progId="Equation.3">
                  <p:embed/>
                </p:oleObj>
              </mc:Choice>
              <mc:Fallback>
                <p:oleObj name="Equation" r:id="rId21" imgW="209635" imgH="2761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2463" y="3391158"/>
                        <a:ext cx="2809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2" name="Arc 38"/>
          <p:cNvSpPr>
            <a:spLocks/>
          </p:cNvSpPr>
          <p:nvPr/>
        </p:nvSpPr>
        <p:spPr bwMode="auto">
          <a:xfrm>
            <a:off x="7696200" y="3375283"/>
            <a:ext cx="228600" cy="1524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sp>
        <p:nvSpPr>
          <p:cNvPr id="461863" name="Line 39"/>
          <p:cNvSpPr>
            <a:spLocks noChangeShapeType="1"/>
          </p:cNvSpPr>
          <p:nvPr/>
        </p:nvSpPr>
        <p:spPr bwMode="auto">
          <a:xfrm>
            <a:off x="7924800" y="2918083"/>
            <a:ext cx="0" cy="609600"/>
          </a:xfrm>
          <a:prstGeom prst="line">
            <a:avLst/>
          </a:prstGeom>
          <a:noFill/>
          <a:ln w="28575">
            <a:solidFill>
              <a:schemeClr val="bg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</a:endParaRPr>
          </a:p>
        </p:txBody>
      </p:sp>
      <p:graphicFrame>
        <p:nvGraphicFramePr>
          <p:cNvPr id="461864" name="Objec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081156"/>
              </p:ext>
            </p:extLst>
          </p:nvPr>
        </p:nvGraphicFramePr>
        <p:xfrm>
          <a:off x="1460500" y="3260983"/>
          <a:ext cx="19685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4" name="Equation" r:id="rId23" imgW="1905000" imgH="666818" progId="Equation.3">
                  <p:embed/>
                </p:oleObj>
              </mc:Choice>
              <mc:Fallback>
                <p:oleObj name="Equation" r:id="rId23" imgW="1905000" imgH="666818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3260983"/>
                        <a:ext cx="19685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5" name="Rectangle 41"/>
          <p:cNvSpPr>
            <a:spLocks noChangeArrowheads="1"/>
          </p:cNvSpPr>
          <p:nvPr/>
        </p:nvSpPr>
        <p:spPr bwMode="auto">
          <a:xfrm>
            <a:off x="4436682" y="5823480"/>
            <a:ext cx="46926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与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路径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无关，</a:t>
            </a:r>
            <a:endParaRPr lang="en-US" altLang="zh-CN" dirty="0" smtClean="0">
              <a:solidFill>
                <a:schemeClr val="bg1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和万有引力</a:t>
            </a:r>
            <a:r>
              <a:rPr lang="zh-CN" altLang="en-US" dirty="0" smtClean="0">
                <a:solidFill>
                  <a:schemeClr val="bg1"/>
                </a:solidFill>
                <a:latin typeface="+mn-lt"/>
                <a:ea typeface="+mn-ea"/>
              </a:rPr>
              <a:t>做功与路径无关类似</a:t>
            </a:r>
            <a:endParaRPr lang="zh-CN" altLang="en-US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461866" name="Text Box 42"/>
          <p:cNvSpPr txBox="1">
            <a:spLocks noChangeArrowheads="1"/>
          </p:cNvSpPr>
          <p:nvPr/>
        </p:nvSpPr>
        <p:spPr bwMode="auto">
          <a:xfrm>
            <a:off x="4267200" y="3062545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  <a:latin typeface="+mn-lt"/>
                <a:ea typeface="楷体_GB2312" panose="02010609030101010101" pitchFamily="49" charset="-122"/>
              </a:rPr>
              <a:t>O</a:t>
            </a:r>
          </a:p>
        </p:txBody>
      </p:sp>
      <p:graphicFrame>
        <p:nvGraphicFramePr>
          <p:cNvPr id="461867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86440"/>
              </p:ext>
            </p:extLst>
          </p:nvPr>
        </p:nvGraphicFramePr>
        <p:xfrm>
          <a:off x="1474788" y="4772283"/>
          <a:ext cx="28813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5" name="Equation" r:id="rId25" imgW="2819400" imgH="847759" progId="Equation.DSMT4">
                  <p:embed/>
                </p:oleObj>
              </mc:Choice>
              <mc:Fallback>
                <p:oleObj name="Equation" r:id="rId25" imgW="2819400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72283"/>
                        <a:ext cx="28813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68" name="Line 44"/>
          <p:cNvSpPr>
            <a:spLocks noChangeShapeType="1"/>
          </p:cNvSpPr>
          <p:nvPr/>
        </p:nvSpPr>
        <p:spPr bwMode="auto">
          <a:xfrm>
            <a:off x="2987675" y="4672270"/>
            <a:ext cx="936625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</a:endParaRPr>
          </a:p>
        </p:txBody>
      </p:sp>
      <p:grpSp>
        <p:nvGrpSpPr>
          <p:cNvPr id="461869" name="Group 45"/>
          <p:cNvGrpSpPr>
            <a:grpSpLocks/>
          </p:cNvGrpSpPr>
          <p:nvPr/>
        </p:nvGrpSpPr>
        <p:grpSpPr bwMode="auto">
          <a:xfrm>
            <a:off x="6089650" y="3600708"/>
            <a:ext cx="438150" cy="654050"/>
            <a:chOff x="2109" y="2432"/>
            <a:chExt cx="276" cy="412"/>
          </a:xfrm>
        </p:grpSpPr>
        <p:sp>
          <p:nvSpPr>
            <p:cNvPr id="10290" name="Oval 46"/>
            <p:cNvSpPr>
              <a:spLocks noChangeArrowheads="1"/>
            </p:cNvSpPr>
            <p:nvPr/>
          </p:nvSpPr>
          <p:spPr bwMode="auto">
            <a:xfrm>
              <a:off x="2200" y="27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291" name="Text Box 47"/>
            <p:cNvSpPr txBox="1">
              <a:spLocks noChangeArrowheads="1"/>
            </p:cNvSpPr>
            <p:nvPr/>
          </p:nvSpPr>
          <p:spPr bwMode="auto">
            <a:xfrm>
              <a:off x="2109" y="24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q</a:t>
              </a:r>
              <a:r>
                <a:rPr lang="en-US" altLang="zh-CN" b="0" baseline="-25000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0</a:t>
              </a:r>
            </a:p>
          </p:txBody>
        </p:sp>
      </p:grpSp>
      <p:graphicFrame>
        <p:nvGraphicFramePr>
          <p:cNvPr id="461872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322700"/>
              </p:ext>
            </p:extLst>
          </p:nvPr>
        </p:nvGraphicFramePr>
        <p:xfrm>
          <a:off x="5388661" y="2797433"/>
          <a:ext cx="989807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6" name="Equation" r:id="rId27" imgW="558720" imgH="203040" progId="Equation.DSMT4">
                  <p:embed/>
                </p:oleObj>
              </mc:Choice>
              <mc:Fallback>
                <p:oleObj name="Equation" r:id="rId27" imgW="558720" imgH="203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661" y="2797433"/>
                        <a:ext cx="989807" cy="4595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73" name="Group 49"/>
          <p:cNvGrpSpPr>
            <a:grpSpLocks/>
          </p:cNvGrpSpPr>
          <p:nvPr/>
        </p:nvGrpSpPr>
        <p:grpSpPr bwMode="auto">
          <a:xfrm>
            <a:off x="7740650" y="1871920"/>
            <a:ext cx="438150" cy="654050"/>
            <a:chOff x="2109" y="2432"/>
            <a:chExt cx="276" cy="412"/>
          </a:xfrm>
        </p:grpSpPr>
        <p:sp>
          <p:nvSpPr>
            <p:cNvPr id="10288" name="Oval 50"/>
            <p:cNvSpPr>
              <a:spLocks noChangeArrowheads="1"/>
            </p:cNvSpPr>
            <p:nvPr/>
          </p:nvSpPr>
          <p:spPr bwMode="auto">
            <a:xfrm>
              <a:off x="2200" y="274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</a:endParaRPr>
            </a:p>
          </p:txBody>
        </p:sp>
        <p:sp>
          <p:nvSpPr>
            <p:cNvPr id="10289" name="Text Box 51"/>
            <p:cNvSpPr txBox="1">
              <a:spLocks noChangeArrowheads="1"/>
            </p:cNvSpPr>
            <p:nvPr/>
          </p:nvSpPr>
          <p:spPr bwMode="auto">
            <a:xfrm>
              <a:off x="2109" y="2432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b="0" i="1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q</a:t>
              </a:r>
              <a:r>
                <a:rPr lang="en-US" altLang="zh-CN" b="0" baseline="-25000">
                  <a:solidFill>
                    <a:srgbClr val="FFFF00"/>
                  </a:solidFill>
                  <a:latin typeface="+mn-lt"/>
                  <a:ea typeface="楷体_GB2312" panose="02010609030101010101" pitchFamily="49" charset="-122"/>
                </a:rPr>
                <a:t>0</a:t>
              </a:r>
            </a:p>
          </p:txBody>
        </p:sp>
      </p:grpSp>
      <p:sp>
        <p:nvSpPr>
          <p:cNvPr id="461876" name="Text Box 52"/>
          <p:cNvSpPr txBox="1">
            <a:spLocks noChangeArrowheads="1"/>
          </p:cNvSpPr>
          <p:nvPr/>
        </p:nvSpPr>
        <p:spPr bwMode="auto">
          <a:xfrm>
            <a:off x="1397000" y="606768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 dirty="0">
                <a:solidFill>
                  <a:srgbClr val="FFCC00"/>
                </a:solidFill>
                <a:latin typeface="+mn-lt"/>
                <a:ea typeface="楷体_GB2312" panose="02010609030101010101" pitchFamily="49" charset="-122"/>
              </a:rPr>
              <a:t>＝</a:t>
            </a:r>
          </a:p>
        </p:txBody>
      </p:sp>
      <p:sp>
        <p:nvSpPr>
          <p:cNvPr id="461877" name="AutoShape 53"/>
          <p:cNvSpPr>
            <a:spLocks noChangeArrowheads="1"/>
          </p:cNvSpPr>
          <p:nvPr/>
        </p:nvSpPr>
        <p:spPr bwMode="auto">
          <a:xfrm>
            <a:off x="1763713" y="5708908"/>
            <a:ext cx="2376487" cy="1008062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</a:endParaRPr>
          </a:p>
        </p:txBody>
      </p:sp>
      <p:graphicFrame>
        <p:nvGraphicFramePr>
          <p:cNvPr id="461878" name="Objec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7426889"/>
              </p:ext>
            </p:extLst>
          </p:nvPr>
        </p:nvGraphicFramePr>
        <p:xfrm>
          <a:off x="1981200" y="5727958"/>
          <a:ext cx="191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257" name="公式" r:id="rId29" imgW="1847765" imgH="847759" progId="Equation.3">
                  <p:embed/>
                </p:oleObj>
              </mc:Choice>
              <mc:Fallback>
                <p:oleObj name="公式" r:id="rId29" imgW="1847765" imgH="84775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727958"/>
                        <a:ext cx="191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18653" y="260648"/>
            <a:ext cx="749776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3000" b="1" dirty="0">
                <a:solidFill>
                  <a:srgbClr val="00FF00"/>
                </a:solidFill>
                <a:latin typeface="+mn-lt"/>
                <a:ea typeface="+mn-ea"/>
              </a:rPr>
              <a:t>§8.4 </a:t>
            </a:r>
            <a:r>
              <a:rPr kumimoji="1" lang="zh-CN" altLang="en-US" sz="3000" b="1" dirty="0">
                <a:solidFill>
                  <a:srgbClr val="00FF00"/>
                </a:solidFill>
                <a:latin typeface="+mn-lt"/>
                <a:ea typeface="+mn-ea"/>
              </a:rPr>
              <a:t>静电场的环路定理 电势</a:t>
            </a:r>
            <a:r>
              <a:rPr kumimoji="1" lang="zh-CN" altLang="en-US" sz="3000" b="1" dirty="0" smtClean="0">
                <a:solidFill>
                  <a:srgbClr val="00FF00"/>
                </a:solidFill>
                <a:latin typeface="+mn-lt"/>
                <a:ea typeface="+mn-ea"/>
              </a:rPr>
              <a:t>能</a:t>
            </a:r>
            <a:endParaRPr kumimoji="1" lang="zh-CN" altLang="en-US" sz="3000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56" name="Rectangle 41"/>
          <p:cNvSpPr>
            <a:spLocks noChangeArrowheads="1"/>
          </p:cNvSpPr>
          <p:nvPr/>
        </p:nvSpPr>
        <p:spPr bwMode="auto">
          <a:xfrm>
            <a:off x="7323993" y="4731008"/>
            <a:ext cx="14111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另外一种证明方法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56261" y="1189567"/>
            <a:ext cx="512445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6790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6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6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6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6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6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6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75" dur="20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4.81481E-6 C 0.00451 0.00069 0.0092 0.00162 0.0158 4.81481E-6 C 0.0224 -0.00163 0.0316 -0.00695 0.03941 -0.01042 C 0.04722 -0.01389 0.05521 -0.01575 0.06302 -0.02107 C 0.07083 -0.02639 0.08004 -0.03658 0.08663 -0.0419 C 0.09323 -0.04723 0.09722 -0.04723 0.10243 -0.05255 C 0.10764 -0.05788 0.11285 -0.06644 0.11806 -0.07338 C 0.12326 -0.08033 0.12865 -0.08565 0.13385 -0.09445 C 0.13906 -0.10325 0.14566 -0.11713 0.14965 -0.12593 C 0.15365 -0.13473 0.15486 -0.1382 0.15747 -0.147 C 0.16007 -0.15579 0.16406 -0.17153 0.16545 -0.17848 C 0.16684 -0.18542 0.16424 -0.1801 0.16545 -0.18889 C 0.16667 -0.19769 0.17205 -0.22061 0.17326 -0.23102 C 0.17448 -0.24144 0.17326 -0.24862 0.17326 -0.25209 " pathEditMode="relative" rAng="0" ptsTypes="AAAAAAAAAAAAAA">
                                      <p:cBhvr>
                                        <p:cTn id="79" dur="5000" fill="hold"/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1" y="-1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6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6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3" dur="2000" fill="hold"/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2000"/>
                                        <p:tgtEl>
                                          <p:spTgt spid="46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2000"/>
                                        <p:tgtEl>
                                          <p:spTgt spid="46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46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6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1000"/>
                                        <p:tgtEl>
                                          <p:spTgt spid="46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46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6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1000"/>
                                        <p:tgtEl>
                                          <p:spTgt spid="46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46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2000"/>
                                        <p:tgtEl>
                                          <p:spTgt spid="46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46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6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46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46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46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46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0"/>
                            </p:stCondLst>
                            <p:childTnLst>
                              <p:par>
                                <p:cTn id="1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46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2000"/>
                                        <p:tgtEl>
                                          <p:spTgt spid="46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1000"/>
                                        <p:tgtEl>
                                          <p:spTgt spid="46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2000"/>
                                        <p:tgtEl>
                                          <p:spTgt spid="46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46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2000"/>
                                        <p:tgtEl>
                                          <p:spTgt spid="46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46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autoUpdateAnimBg="0"/>
      <p:bldP spid="461828" grpId="0" build="p" autoUpdateAnimBg="0"/>
      <p:bldP spid="461829" grpId="0" animBg="1"/>
      <p:bldP spid="461830" grpId="0" animBg="1"/>
      <p:bldP spid="461831" grpId="0" build="p" autoUpdateAnimBg="0"/>
      <p:bldP spid="461832" grpId="0" animBg="1"/>
      <p:bldP spid="461833" grpId="0" animBg="1"/>
      <p:bldP spid="461834" grpId="0" autoUpdateAnimBg="0"/>
      <p:bldP spid="461835" grpId="0" autoUpdateAnimBg="0"/>
      <p:bldP spid="461839" grpId="0" autoUpdateAnimBg="0"/>
      <p:bldP spid="461840" grpId="0" animBg="1"/>
      <p:bldP spid="461841" grpId="0" animBg="1"/>
      <p:bldP spid="461842" grpId="0" animBg="1"/>
      <p:bldP spid="461843" grpId="0" animBg="1"/>
      <p:bldP spid="461844" grpId="0" autoUpdateAnimBg="0"/>
      <p:bldP spid="461845" grpId="0" autoUpdateAnimBg="0"/>
      <p:bldP spid="461849" grpId="0" animBg="1"/>
      <p:bldP spid="461850" grpId="0" animBg="1"/>
      <p:bldP spid="461857" grpId="0" animBg="1" autoUpdateAnimBg="0"/>
      <p:bldP spid="461858" grpId="0" animBg="1"/>
      <p:bldP spid="461860" grpId="0" animBg="1"/>
      <p:bldP spid="461862" grpId="0" animBg="1"/>
      <p:bldP spid="461863" grpId="0" animBg="1"/>
      <p:bldP spid="461865" grpId="0" autoUpdateAnimBg="0"/>
      <p:bldP spid="461866" grpId="0" autoUpdateAnimBg="0"/>
      <p:bldP spid="461868" grpId="0" animBg="1"/>
      <p:bldP spid="461876" grpId="0"/>
      <p:bldP spid="461877" grpId="0" animBg="1"/>
      <p:bldP spid="55" grpId="0" autoUpdateAnimBg="0"/>
      <p:bldP spid="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AutoShape 2"/>
          <p:cNvSpPr>
            <a:spLocks noChangeArrowheads="1"/>
          </p:cNvSpPr>
          <p:nvPr/>
        </p:nvSpPr>
        <p:spPr bwMode="auto">
          <a:xfrm>
            <a:off x="4140200" y="4076998"/>
            <a:ext cx="2736850" cy="1008063"/>
          </a:xfrm>
          <a:prstGeom prst="bevel">
            <a:avLst>
              <a:gd name="adj" fmla="val 4847"/>
            </a:avLst>
          </a:prstGeom>
          <a:solidFill>
            <a:srgbClr val="006666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51" name="Text Box 3"/>
          <p:cNvSpPr txBox="1">
            <a:spLocks noChangeArrowheads="1"/>
          </p:cNvSpPr>
          <p:nvPr/>
        </p:nvSpPr>
        <p:spPr bwMode="auto">
          <a:xfrm>
            <a:off x="5867400" y="213231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graphicFrame>
        <p:nvGraphicFramePr>
          <p:cNvPr id="46285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667144"/>
              </p:ext>
            </p:extLst>
          </p:nvPr>
        </p:nvGraphicFramePr>
        <p:xfrm>
          <a:off x="900113" y="1476673"/>
          <a:ext cx="196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6" name="Equation" r:id="rId3" imgW="1905000" imgH="666818" progId="Equation.DSMT4">
                  <p:embed/>
                </p:oleObj>
              </mc:Choice>
              <mc:Fallback>
                <p:oleObj name="Equation" r:id="rId3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76673"/>
                        <a:ext cx="1968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3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2630227"/>
              </p:ext>
            </p:extLst>
          </p:nvPr>
        </p:nvGraphicFramePr>
        <p:xfrm>
          <a:off x="1462088" y="2203748"/>
          <a:ext cx="27273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7" name="Equation" r:id="rId5" imgW="2667000" imgH="876232" progId="Equation.DSMT4">
                  <p:embed/>
                </p:oleObj>
              </mc:Choice>
              <mc:Fallback>
                <p:oleObj name="Equation" r:id="rId5" imgW="2667000" imgH="8762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2203748"/>
                        <a:ext cx="27273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4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4535695"/>
              </p:ext>
            </p:extLst>
          </p:nvPr>
        </p:nvGraphicFramePr>
        <p:xfrm>
          <a:off x="1476375" y="4148436"/>
          <a:ext cx="246221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8" name="Equation" r:id="rId7" imgW="2400469" imgH="876232" progId="Equation.DSMT4">
                  <p:embed/>
                </p:oleObj>
              </mc:Choice>
              <mc:Fallback>
                <p:oleObj name="Equation" r:id="rId7" imgW="2400469" imgH="876232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48436"/>
                        <a:ext cx="246221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55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9098067"/>
              </p:ext>
            </p:extLst>
          </p:nvPr>
        </p:nvGraphicFramePr>
        <p:xfrm>
          <a:off x="4208463" y="4148436"/>
          <a:ext cx="25955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9" name="Equation" r:id="rId9" imgW="2381165" imgH="847759" progId="Equation.DSMT4">
                  <p:embed/>
                </p:oleObj>
              </mc:Choice>
              <mc:Fallback>
                <p:oleObj name="Equation" r:id="rId9" imgW="2381165" imgH="847759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8463" y="4148436"/>
                        <a:ext cx="25955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56" name="Text Box 8"/>
          <p:cNvSpPr txBox="1">
            <a:spLocks noChangeArrowheads="1"/>
          </p:cNvSpPr>
          <p:nvPr/>
        </p:nvSpPr>
        <p:spPr bwMode="auto">
          <a:xfrm>
            <a:off x="623888" y="5277148"/>
            <a:ext cx="194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>
                <a:solidFill>
                  <a:srgbClr val="FFFF00"/>
                </a:solidFill>
                <a:latin typeface="+mn-lt"/>
                <a:ea typeface="+mn-ea"/>
              </a:rPr>
              <a:t>结论</a:t>
            </a:r>
          </a:p>
        </p:txBody>
      </p:sp>
      <p:sp>
        <p:nvSpPr>
          <p:cNvPr id="462857" name="Text Box 9"/>
          <p:cNvSpPr txBox="1">
            <a:spLocks noChangeArrowheads="1"/>
          </p:cNvSpPr>
          <p:nvPr/>
        </p:nvSpPr>
        <p:spPr bwMode="auto">
          <a:xfrm>
            <a:off x="779463" y="5588298"/>
            <a:ext cx="77533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电场力作功只与始末位置有关，与路径无关，</a:t>
            </a:r>
          </a:p>
        </p:txBody>
      </p:sp>
      <p:sp>
        <p:nvSpPr>
          <p:cNvPr id="462858" name="Text Box 10"/>
          <p:cNvSpPr txBox="1">
            <a:spLocks noChangeArrowheads="1"/>
          </p:cNvSpPr>
          <p:nvPr/>
        </p:nvSpPr>
        <p:spPr bwMode="auto">
          <a:xfrm>
            <a:off x="611188" y="380330"/>
            <a:ext cx="534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dirty="0" smtClean="0">
                <a:solidFill>
                  <a:srgbClr val="00FFFF"/>
                </a:solidFill>
                <a:latin typeface="+mn-lt"/>
                <a:ea typeface="+mn-ea"/>
              </a:rPr>
              <a:t>对于任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意带电体系产生的电场</a:t>
            </a:r>
          </a:p>
        </p:txBody>
      </p:sp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731838" y="883568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在电荷系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…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的电场中，移动</a:t>
            </a:r>
            <a:r>
              <a:rPr lang="en-US" altLang="zh-CN" i="1" dirty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baseline="-25000" dirty="0">
                <a:solidFill>
                  <a:srgbClr val="66FFFF"/>
                </a:solidFill>
                <a:latin typeface="+mn-lt"/>
                <a:ea typeface="+mn-ea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，静电力所作功为</a:t>
            </a:r>
          </a:p>
        </p:txBody>
      </p:sp>
      <p:sp>
        <p:nvSpPr>
          <p:cNvPr id="462860" name="Text Box 12"/>
          <p:cNvSpPr txBox="1">
            <a:spLocks noChangeArrowheads="1"/>
          </p:cNvSpPr>
          <p:nvPr/>
        </p:nvSpPr>
        <p:spPr bwMode="auto">
          <a:xfrm>
            <a:off x="4716463" y="2827636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a</a:t>
            </a:r>
            <a:endParaRPr lang="en-US" altLang="zh-CN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2861" name="Text Box 13"/>
          <p:cNvSpPr txBox="1">
            <a:spLocks noChangeArrowheads="1"/>
          </p:cNvSpPr>
          <p:nvPr/>
        </p:nvSpPr>
        <p:spPr bwMode="auto">
          <a:xfrm>
            <a:off x="6877050" y="1268711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bg1"/>
                </a:solidFill>
                <a:latin typeface="+mn-lt"/>
                <a:ea typeface="+mn-ea"/>
              </a:rPr>
              <a:t>b</a:t>
            </a:r>
            <a:endParaRPr lang="en-US" altLang="zh-CN">
              <a:solidFill>
                <a:srgbClr val="FFFF00"/>
              </a:solidFill>
              <a:latin typeface="+mn-lt"/>
              <a:ea typeface="+mn-ea"/>
            </a:endParaRPr>
          </a:p>
        </p:txBody>
      </p:sp>
      <p:sp>
        <p:nvSpPr>
          <p:cNvPr id="462862" name="Text Box 14"/>
          <p:cNvSpPr txBox="1">
            <a:spLocks noChangeArrowheads="1"/>
          </p:cNvSpPr>
          <p:nvPr/>
        </p:nvSpPr>
        <p:spPr bwMode="auto">
          <a:xfrm>
            <a:off x="6516688" y="1916411"/>
            <a:ext cx="37221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i="1">
                <a:solidFill>
                  <a:schemeClr val="hlink"/>
                </a:solidFill>
                <a:latin typeface="+mn-lt"/>
                <a:ea typeface="+mn-ea"/>
              </a:rPr>
              <a:t>L</a:t>
            </a:r>
            <a:endParaRPr lang="en-US" altLang="zh-CN">
              <a:solidFill>
                <a:schemeClr val="hlink"/>
              </a:solidFill>
              <a:latin typeface="+mn-lt"/>
              <a:ea typeface="+mn-ea"/>
            </a:endParaRPr>
          </a:p>
        </p:txBody>
      </p:sp>
      <p:graphicFrame>
        <p:nvGraphicFramePr>
          <p:cNvPr id="462863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7545495"/>
              </p:ext>
            </p:extLst>
          </p:nvPr>
        </p:nvGraphicFramePr>
        <p:xfrm>
          <a:off x="1476375" y="3267373"/>
          <a:ext cx="434022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0" name="Equation" r:id="rId11" imgW="4276683" imgH="666818" progId="Equation.DSMT4">
                  <p:embed/>
                </p:oleObj>
              </mc:Choice>
              <mc:Fallback>
                <p:oleObj name="Equation" r:id="rId11" imgW="4276683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67373"/>
                        <a:ext cx="434022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2864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115941"/>
              </p:ext>
            </p:extLst>
          </p:nvPr>
        </p:nvGraphicFramePr>
        <p:xfrm>
          <a:off x="3035300" y="1484611"/>
          <a:ext cx="1968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1" name="Equation" r:id="rId13" imgW="1905000" imgH="666818" progId="Equation.DSMT4">
                  <p:embed/>
                </p:oleObj>
              </mc:Choice>
              <mc:Fallback>
                <p:oleObj name="Equation" r:id="rId13" imgW="1905000" imgH="66681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1484611"/>
                        <a:ext cx="1968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65" name="Rectangle 17"/>
          <p:cNvSpPr>
            <a:spLocks noChangeArrowheads="1"/>
          </p:cNvSpPr>
          <p:nvPr/>
        </p:nvSpPr>
        <p:spPr bwMode="auto">
          <a:xfrm>
            <a:off x="7019925" y="5661323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所以静电力</a:t>
            </a:r>
          </a:p>
        </p:txBody>
      </p:sp>
      <p:sp>
        <p:nvSpPr>
          <p:cNvPr id="462866" name="Rectangle 18"/>
          <p:cNvSpPr>
            <a:spLocks noChangeArrowheads="1"/>
          </p:cNvSpPr>
          <p:nvPr/>
        </p:nvSpPr>
        <p:spPr bwMode="auto">
          <a:xfrm>
            <a:off x="755650" y="6120111"/>
            <a:ext cx="41671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是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保守力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，静电场是</a:t>
            </a:r>
            <a:r>
              <a:rPr lang="zh-CN" altLang="en-US">
                <a:solidFill>
                  <a:srgbClr val="66FFFF"/>
                </a:solidFill>
                <a:latin typeface="+mn-lt"/>
                <a:ea typeface="+mn-ea"/>
              </a:rPr>
              <a:t>保守场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62867" name="AutoShape 19"/>
          <p:cNvSpPr>
            <a:spLocks noChangeAspect="1" noChangeArrowheads="1"/>
          </p:cNvSpPr>
          <p:nvPr/>
        </p:nvSpPr>
        <p:spPr bwMode="auto">
          <a:xfrm>
            <a:off x="366713" y="522952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2868" name="Freeform 20"/>
          <p:cNvSpPr>
            <a:spLocks/>
          </p:cNvSpPr>
          <p:nvPr/>
        </p:nvSpPr>
        <p:spPr bwMode="auto">
          <a:xfrm>
            <a:off x="6588125" y="2419648"/>
            <a:ext cx="2520950" cy="2089150"/>
          </a:xfrm>
          <a:custGeom>
            <a:avLst/>
            <a:gdLst>
              <a:gd name="T0" fmla="*/ 2147483646 w 522"/>
              <a:gd name="T1" fmla="*/ 2147483646 h 409"/>
              <a:gd name="T2" fmla="*/ 2147483646 w 522"/>
              <a:gd name="T3" fmla="*/ 2147483646 h 409"/>
              <a:gd name="T4" fmla="*/ 2147483646 w 522"/>
              <a:gd name="T5" fmla="*/ 2147483646 h 409"/>
              <a:gd name="T6" fmla="*/ 2147483646 w 522"/>
              <a:gd name="T7" fmla="*/ 2147483646 h 409"/>
              <a:gd name="T8" fmla="*/ 2147483646 w 522"/>
              <a:gd name="T9" fmla="*/ 2147483646 h 409"/>
              <a:gd name="T10" fmla="*/ 2147483646 w 522"/>
              <a:gd name="T11" fmla="*/ 2147483646 h 409"/>
              <a:gd name="T12" fmla="*/ 2147483646 w 522"/>
              <a:gd name="T13" fmla="*/ 2147483646 h 40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2" h="409">
                <a:moveTo>
                  <a:pt x="15" y="159"/>
                </a:moveTo>
                <a:cubicBezTo>
                  <a:pt x="0" y="99"/>
                  <a:pt x="15" y="46"/>
                  <a:pt x="61" y="23"/>
                </a:cubicBezTo>
                <a:cubicBezTo>
                  <a:pt x="107" y="0"/>
                  <a:pt x="220" y="8"/>
                  <a:pt x="288" y="23"/>
                </a:cubicBezTo>
                <a:cubicBezTo>
                  <a:pt x="356" y="38"/>
                  <a:pt x="439" y="69"/>
                  <a:pt x="469" y="114"/>
                </a:cubicBezTo>
                <a:cubicBezTo>
                  <a:pt x="499" y="159"/>
                  <a:pt x="522" y="250"/>
                  <a:pt x="469" y="295"/>
                </a:cubicBezTo>
                <a:cubicBezTo>
                  <a:pt x="416" y="340"/>
                  <a:pt x="228" y="409"/>
                  <a:pt x="152" y="386"/>
                </a:cubicBezTo>
                <a:cubicBezTo>
                  <a:pt x="76" y="363"/>
                  <a:pt x="30" y="219"/>
                  <a:pt x="15" y="159"/>
                </a:cubicBezTo>
                <a:close/>
              </a:path>
            </a:pathLst>
          </a:custGeom>
          <a:noFill/>
          <a:ln w="9525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2869" name="Oval 21"/>
          <p:cNvSpPr>
            <a:spLocks noChangeArrowheads="1"/>
          </p:cNvSpPr>
          <p:nvPr/>
        </p:nvSpPr>
        <p:spPr bwMode="auto">
          <a:xfrm>
            <a:off x="7437438" y="3976986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0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788127"/>
              </p:ext>
            </p:extLst>
          </p:nvPr>
        </p:nvGraphicFramePr>
        <p:xfrm>
          <a:off x="7639050" y="3772198"/>
          <a:ext cx="3317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2" name="Equation" r:id="rId15" imgW="266869" imgH="361882" progId="Equation.3">
                  <p:embed/>
                </p:oleObj>
              </mc:Choice>
              <mc:Fallback>
                <p:oleObj name="Equation" r:id="rId15" imgW="266869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3772198"/>
                        <a:ext cx="3317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1" name="Oval 23"/>
          <p:cNvSpPr>
            <a:spLocks noChangeArrowheads="1"/>
          </p:cNvSpPr>
          <p:nvPr/>
        </p:nvSpPr>
        <p:spPr bwMode="auto">
          <a:xfrm>
            <a:off x="7818438" y="34007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2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192569"/>
              </p:ext>
            </p:extLst>
          </p:nvPr>
        </p:nvGraphicFramePr>
        <p:xfrm>
          <a:off x="8027988" y="3238798"/>
          <a:ext cx="53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3" name="Equation" r:id="rId17" imgW="466683" imgH="361882" progId="Equation.3">
                  <p:embed/>
                </p:oleObj>
              </mc:Choice>
              <mc:Fallback>
                <p:oleObj name="Equation" r:id="rId17" imgW="466683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3238798"/>
                        <a:ext cx="53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3" name="Oval 25"/>
          <p:cNvSpPr>
            <a:spLocks noChangeArrowheads="1"/>
          </p:cNvSpPr>
          <p:nvPr/>
        </p:nvSpPr>
        <p:spPr bwMode="auto">
          <a:xfrm>
            <a:off x="7132638" y="33245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4" name="Objec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8131129"/>
              </p:ext>
            </p:extLst>
          </p:nvPr>
        </p:nvGraphicFramePr>
        <p:xfrm>
          <a:off x="7327900" y="3143548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4" name="Equation" r:id="rId19" imgW="209635" imgH="361882" progId="Equation.3">
                  <p:embed/>
                </p:oleObj>
              </mc:Choice>
              <mc:Fallback>
                <p:oleObj name="Equation" r:id="rId19" imgW="209635" imgH="36188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3143548"/>
                        <a:ext cx="2809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5" name="Oval 27"/>
          <p:cNvSpPr>
            <a:spLocks noChangeArrowheads="1"/>
          </p:cNvSpPr>
          <p:nvPr/>
        </p:nvSpPr>
        <p:spPr bwMode="auto">
          <a:xfrm>
            <a:off x="7742238" y="27911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6" name="Object 2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946489"/>
              </p:ext>
            </p:extLst>
          </p:nvPr>
        </p:nvGraphicFramePr>
        <p:xfrm>
          <a:off x="7951788" y="2622848"/>
          <a:ext cx="3317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5" name="Equation" r:id="rId21" imgW="266869" imgH="352391" progId="Equation.3">
                  <p:embed/>
                </p:oleObj>
              </mc:Choice>
              <mc:Fallback>
                <p:oleObj name="Equation" r:id="rId21" imgW="266869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788" y="2622848"/>
                        <a:ext cx="3317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7" name="Oval 29"/>
          <p:cNvSpPr>
            <a:spLocks noChangeArrowheads="1"/>
          </p:cNvSpPr>
          <p:nvPr/>
        </p:nvSpPr>
        <p:spPr bwMode="auto">
          <a:xfrm>
            <a:off x="6980238" y="2791123"/>
            <a:ext cx="152400" cy="152400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rgbClr val="FF9933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462878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354263"/>
              </p:ext>
            </p:extLst>
          </p:nvPr>
        </p:nvGraphicFramePr>
        <p:xfrm>
          <a:off x="7202488" y="2643486"/>
          <a:ext cx="2921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6" name="Equation" r:id="rId23" imgW="228600" imgH="352391" progId="Equation.3">
                  <p:embed/>
                </p:oleObj>
              </mc:Choice>
              <mc:Fallback>
                <p:oleObj name="Equation" r:id="rId23" imgW="228600" imgH="35239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2488" y="2643486"/>
                        <a:ext cx="2921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2879" name="Freeform 31"/>
          <p:cNvSpPr>
            <a:spLocks/>
          </p:cNvSpPr>
          <p:nvPr/>
        </p:nvSpPr>
        <p:spPr bwMode="auto">
          <a:xfrm rot="7042095" flipV="1">
            <a:off x="4883150" y="1892599"/>
            <a:ext cx="2232025" cy="838200"/>
          </a:xfrm>
          <a:custGeom>
            <a:avLst/>
            <a:gdLst>
              <a:gd name="T0" fmla="*/ 0 w 953"/>
              <a:gd name="T1" fmla="*/ 2147483646 h 318"/>
              <a:gd name="T2" fmla="*/ 2147483646 w 953"/>
              <a:gd name="T3" fmla="*/ 2147483646 h 318"/>
              <a:gd name="T4" fmla="*/ 2147483646 w 953"/>
              <a:gd name="T5" fmla="*/ 2147483646 h 318"/>
              <a:gd name="T6" fmla="*/ 2147483646 w 953"/>
              <a:gd name="T7" fmla="*/ 2147483646 h 318"/>
              <a:gd name="T8" fmla="*/ 2147483646 w 953"/>
              <a:gd name="T9" fmla="*/ 0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53" h="318">
                <a:moveTo>
                  <a:pt x="0" y="318"/>
                </a:moveTo>
                <a:cubicBezTo>
                  <a:pt x="26" y="272"/>
                  <a:pt x="53" y="227"/>
                  <a:pt x="136" y="227"/>
                </a:cubicBezTo>
                <a:cubicBezTo>
                  <a:pt x="219" y="227"/>
                  <a:pt x="386" y="318"/>
                  <a:pt x="499" y="318"/>
                </a:cubicBezTo>
                <a:cubicBezTo>
                  <a:pt x="612" y="318"/>
                  <a:pt x="742" y="280"/>
                  <a:pt x="817" y="227"/>
                </a:cubicBezTo>
                <a:cubicBezTo>
                  <a:pt x="892" y="174"/>
                  <a:pt x="922" y="87"/>
                  <a:pt x="953" y="0"/>
                </a:cubicBezTo>
              </a:path>
            </a:pathLst>
          </a:custGeom>
          <a:noFill/>
          <a:ln w="19050" cmpd="sng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0" name="Rectangle 32"/>
          <p:cNvSpPr>
            <a:spLocks noChangeArrowheads="1"/>
          </p:cNvSpPr>
          <p:nvPr/>
        </p:nvSpPr>
        <p:spPr bwMode="auto">
          <a:xfrm>
            <a:off x="5003800" y="2851448"/>
            <a:ext cx="292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•</a:t>
            </a:r>
          </a:p>
        </p:txBody>
      </p:sp>
      <p:sp>
        <p:nvSpPr>
          <p:cNvPr id="462881" name="Oval 33"/>
          <p:cNvSpPr>
            <a:spLocks noChangeArrowheads="1"/>
          </p:cNvSpPr>
          <p:nvPr/>
        </p:nvSpPr>
        <p:spPr bwMode="auto">
          <a:xfrm>
            <a:off x="6264275" y="249267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2" name="Rectangle 34"/>
          <p:cNvSpPr>
            <a:spLocks noChangeArrowheads="1"/>
          </p:cNvSpPr>
          <p:nvPr/>
        </p:nvSpPr>
        <p:spPr bwMode="auto">
          <a:xfrm>
            <a:off x="6729413" y="1268711"/>
            <a:ext cx="2920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latin typeface="+mn-lt"/>
                <a:ea typeface="+mn-ea"/>
              </a:rPr>
              <a:t>•</a:t>
            </a:r>
          </a:p>
        </p:txBody>
      </p:sp>
      <p:sp>
        <p:nvSpPr>
          <p:cNvPr id="462883" name="Text Box 35"/>
          <p:cNvSpPr txBox="1">
            <a:spLocks noChangeArrowheads="1"/>
          </p:cNvSpPr>
          <p:nvPr/>
        </p:nvSpPr>
        <p:spPr bwMode="auto">
          <a:xfrm>
            <a:off x="4643438" y="241964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462884" name="Oval 36"/>
          <p:cNvSpPr>
            <a:spLocks noChangeArrowheads="1"/>
          </p:cNvSpPr>
          <p:nvPr/>
        </p:nvSpPr>
        <p:spPr bwMode="auto">
          <a:xfrm>
            <a:off x="5040313" y="2995911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5" name="Text Box 37"/>
          <p:cNvSpPr txBox="1">
            <a:spLocks noChangeArrowheads="1"/>
          </p:cNvSpPr>
          <p:nvPr/>
        </p:nvSpPr>
        <p:spPr bwMode="auto">
          <a:xfrm>
            <a:off x="5867400" y="2132311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0" i="1">
                <a:solidFill>
                  <a:srgbClr val="FF3300"/>
                </a:solidFill>
                <a:latin typeface="+mn-lt"/>
                <a:ea typeface="+mn-ea"/>
              </a:rPr>
              <a:t>q</a:t>
            </a:r>
            <a:r>
              <a:rPr lang="en-US" altLang="zh-CN" b="0" baseline="-25000">
                <a:solidFill>
                  <a:srgbClr val="FF3300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462886" name="Oval 38"/>
          <p:cNvSpPr>
            <a:spLocks noChangeArrowheads="1"/>
          </p:cNvSpPr>
          <p:nvPr/>
        </p:nvSpPr>
        <p:spPr bwMode="auto">
          <a:xfrm>
            <a:off x="6264275" y="2492673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462887" name="Text Box 39"/>
          <p:cNvSpPr txBox="1">
            <a:spLocks noChangeArrowheads="1"/>
          </p:cNvSpPr>
          <p:nvPr/>
        </p:nvSpPr>
        <p:spPr bwMode="auto">
          <a:xfrm>
            <a:off x="3773488" y="4362748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CC00"/>
                </a:solidFill>
                <a:latin typeface="+mn-lt"/>
                <a:ea typeface="+mn-ea"/>
              </a:rPr>
              <a:t>＝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941166" y="-1725"/>
            <a:ext cx="2794847" cy="910074"/>
            <a:chOff x="5941166" y="-1725"/>
            <a:chExt cx="2794847" cy="910074"/>
          </a:xfrm>
        </p:grpSpPr>
        <p:sp>
          <p:nvSpPr>
            <p:cNvPr id="41" name="AutoShape 53"/>
            <p:cNvSpPr>
              <a:spLocks noChangeArrowheads="1"/>
            </p:cNvSpPr>
            <p:nvPr/>
          </p:nvSpPr>
          <p:spPr bwMode="auto">
            <a:xfrm>
              <a:off x="5941166" y="47901"/>
              <a:ext cx="2794847" cy="838714"/>
            </a:xfrm>
            <a:prstGeom prst="bevel">
              <a:avLst>
                <a:gd name="adj" fmla="val 4847"/>
              </a:avLst>
            </a:prstGeom>
            <a:solidFill>
              <a:srgbClr val="006666">
                <a:alpha val="5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43" name="Objec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98356619"/>
                </p:ext>
              </p:extLst>
            </p:nvPr>
          </p:nvGraphicFramePr>
          <p:xfrm>
            <a:off x="6034912" y="-1725"/>
            <a:ext cx="2530467" cy="910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97" name="Equation" r:id="rId25" imgW="1244520" imgH="431640" progId="Equation.DSMT4">
                    <p:embed/>
                  </p:oleObj>
                </mc:Choice>
                <mc:Fallback>
                  <p:oleObj name="Equation" r:id="rId25" imgW="1244520" imgH="4316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4912" y="-1725"/>
                          <a:ext cx="2530467" cy="9100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9759158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2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462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1000"/>
                                        <p:tgtEl>
                                          <p:spTgt spid="462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1000"/>
                                        <p:tgtEl>
                                          <p:spTgt spid="46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1000"/>
                                        <p:tgtEl>
                                          <p:spTgt spid="46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1000"/>
                                        <p:tgtEl>
                                          <p:spTgt spid="46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1000"/>
                                        <p:tgtEl>
                                          <p:spTgt spid="46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1000"/>
                                        <p:tgtEl>
                                          <p:spTgt spid="462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462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1000"/>
                                        <p:tgtEl>
                                          <p:spTgt spid="46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1000"/>
                                        <p:tgtEl>
                                          <p:spTgt spid="46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6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2000"/>
                                        <p:tgtEl>
                                          <p:spTgt spid="46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6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6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46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6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6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repeatCount="200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C 0.01094 0.00556 0.02205 0.01111 0.03333 0.0125 C 0.04462 0.01389 0.0559 0.01389 0.06771 0.00833 C 0.07951 0.00278 0.09306 -0.00833 0.10417 -0.02083 C 0.11528 -0.03333 0.12778 -0.05255 0.13438 -0.06667 C 0.14097 -0.08079 0.14132 -0.09143 0.14375 -0.10555 C 0.14618 -0.11967 0.14722 -0.13704 0.14896 -0.15139 C 0.1507 -0.16574 0.15191 -0.18055 0.15417 -0.19167 C 0.15642 -0.20278 0.15781 -0.2118 0.1625 -0.21805 C 0.16719 -0.2243 0.17691 -0.22731 0.18229 -0.22917 C 0.18767 -0.23102 0.19271 -0.22917 0.19479 -0.22917 " pathEditMode="relative" rAng="0" ptsTypes="AAAAAAAAAAA">
                                      <p:cBhvr>
                                        <p:cTn id="103" dur="5000" fill="hold"/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10856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0" presetClass="path" presetSubtype="0" repeatCount="200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3.33333E-6 C 0.01094 0.00555 0.02205 0.01111 0.03333 0.0125 C 0.04462 0.01389 0.0559 0.01389 0.06771 0.00833 C 0.07951 0.00277 0.09305 -0.00834 0.10417 -0.02084 C 0.11528 -0.03334 0.12778 -0.05255 0.13437 -0.06667 C 0.14097 -0.08079 0.14132 -0.09144 0.14375 -0.10556 C 0.14618 -0.11968 0.14722 -0.13704 0.14896 -0.15139 C 0.15069 -0.16574 0.15191 -0.18056 0.15417 -0.19167 C 0.15642 -0.20278 0.15781 -0.21181 0.1625 -0.21806 C 0.16719 -0.22431 0.17691 -0.22732 0.18229 -0.22917 C 0.18767 -0.23102 0.19271 -0.22917 0.19479 -0.22917 " pathEditMode="relative" rAng="0" ptsTypes="AAAAAAAAAAA">
                                      <p:cBhvr>
                                        <p:cTn id="105" dur="5000" fill="hold"/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-1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46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2000"/>
                                        <p:tgtEl>
                                          <p:spTgt spid="46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2000"/>
                                        <p:tgtEl>
                                          <p:spTgt spid="462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2000"/>
                                        <p:tgtEl>
                                          <p:spTgt spid="46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2000"/>
                                        <p:tgtEl>
                                          <p:spTgt spid="46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46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4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2000"/>
                                        <p:tgtEl>
                                          <p:spTgt spid="462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46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462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462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2000"/>
                                        <p:tgtEl>
                                          <p:spTgt spid="462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2000"/>
                                        <p:tgtEl>
                                          <p:spTgt spid="46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 animBg="1"/>
      <p:bldP spid="462851" grpId="0"/>
      <p:bldP spid="462851" grpId="1"/>
      <p:bldP spid="462856" grpId="0" autoUpdateAnimBg="0"/>
      <p:bldP spid="462857" grpId="0" autoUpdateAnimBg="0"/>
      <p:bldP spid="462858" grpId="0"/>
      <p:bldP spid="462859" grpId="0" autoUpdateAnimBg="0"/>
      <p:bldP spid="462860" grpId="0"/>
      <p:bldP spid="462861" grpId="0"/>
      <p:bldP spid="462862" grpId="0"/>
      <p:bldP spid="462865" grpId="0"/>
      <p:bldP spid="462866" grpId="0"/>
      <p:bldP spid="462868" grpId="0" animBg="1"/>
      <p:bldP spid="462869" grpId="0" animBg="1"/>
      <p:bldP spid="462871" grpId="0" animBg="1"/>
      <p:bldP spid="462873" grpId="0" animBg="1"/>
      <p:bldP spid="462875" grpId="0" animBg="1"/>
      <p:bldP spid="462877" grpId="0" animBg="1"/>
      <p:bldP spid="462879" grpId="0" animBg="1"/>
      <p:bldP spid="462880" grpId="0"/>
      <p:bldP spid="462881" grpId="0" animBg="1"/>
      <p:bldP spid="462881" grpId="1" animBg="1"/>
      <p:bldP spid="462882" grpId="0"/>
      <p:bldP spid="462883" grpId="0"/>
      <p:bldP spid="462883" grpId="1"/>
      <p:bldP spid="462883" grpId="2"/>
      <p:bldP spid="462884" grpId="0" animBg="1"/>
      <p:bldP spid="462884" grpId="1" animBg="1"/>
      <p:bldP spid="462884" grpId="2" animBg="1"/>
      <p:bldP spid="462885" grpId="0"/>
      <p:bldP spid="462886" grpId="0" animBg="1"/>
      <p:bldP spid="4628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80" name="Text Box 8"/>
          <p:cNvSpPr txBox="1">
            <a:spLocks noChangeArrowheads="1"/>
          </p:cNvSpPr>
          <p:nvPr/>
        </p:nvSpPr>
        <p:spPr bwMode="auto">
          <a:xfrm>
            <a:off x="407988" y="359658"/>
            <a:ext cx="551497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2500" dirty="0">
                <a:solidFill>
                  <a:srgbClr val="FFFF99"/>
                </a:solidFill>
                <a:latin typeface="+mn-lt"/>
                <a:ea typeface="+mn-ea"/>
              </a:rPr>
              <a:t>二、静电场的环路定理</a:t>
            </a:r>
          </a:p>
        </p:txBody>
      </p:sp>
      <p:sp>
        <p:nvSpPr>
          <p:cNvPr id="45" name="Text Box 2"/>
          <p:cNvSpPr txBox="1">
            <a:spLocks noChangeArrowheads="1"/>
          </p:cNvSpPr>
          <p:nvPr/>
        </p:nvSpPr>
        <p:spPr bwMode="auto">
          <a:xfrm>
            <a:off x="779463" y="917575"/>
            <a:ext cx="7181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在静电场中，沿任意闭合路径移动 </a:t>
            </a:r>
            <a:r>
              <a:rPr lang="en-US" altLang="zh-CN" sz="2400" b="1" i="1" dirty="0" smtClean="0">
                <a:solidFill>
                  <a:srgbClr val="66FFFF"/>
                </a:solidFill>
                <a:latin typeface="+mn-lt"/>
                <a:ea typeface="+mn-ea"/>
              </a:rPr>
              <a:t>q</a:t>
            </a:r>
            <a:r>
              <a:rPr lang="en-US" altLang="zh-CN" sz="2400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0 </a:t>
            </a:r>
            <a:r>
              <a:rPr lang="zh-CN" altLang="en-US" sz="2400" b="1" dirty="0" smtClean="0">
                <a:solidFill>
                  <a:schemeClr val="bg1"/>
                </a:solidFill>
                <a:latin typeface="+mn-lt"/>
                <a:ea typeface="+mn-ea"/>
              </a:rPr>
              <a:t>，电场力作功</a:t>
            </a:r>
          </a:p>
        </p:txBody>
      </p:sp>
      <p:graphicFrame>
        <p:nvGraphicFramePr>
          <p:cNvPr id="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3127306"/>
              </p:ext>
            </p:extLst>
          </p:nvPr>
        </p:nvGraphicFramePr>
        <p:xfrm>
          <a:off x="914400" y="1565275"/>
          <a:ext cx="34909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6" name="Equation" r:id="rId3" imgW="3447965" imgH="533332" progId="Equation.3">
                  <p:embed/>
                </p:oleObj>
              </mc:Choice>
              <mc:Fallback>
                <p:oleObj name="Equation" r:id="rId3" imgW="3447965" imgH="533332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65275"/>
                        <a:ext cx="3490913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899449"/>
              </p:ext>
            </p:extLst>
          </p:nvPr>
        </p:nvGraphicFramePr>
        <p:xfrm>
          <a:off x="1519238" y="3627438"/>
          <a:ext cx="408781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7" name="Equation" r:id="rId5" imgW="4038600" imgH="685800" progId="Equation.3">
                  <p:embed/>
                </p:oleObj>
              </mc:Choice>
              <mc:Fallback>
                <p:oleObj name="Equation" r:id="rId5" imgW="40386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627438"/>
                        <a:ext cx="408781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AutoShape 5"/>
          <p:cNvSpPr>
            <a:spLocks noChangeArrowheads="1"/>
          </p:cNvSpPr>
          <p:nvPr/>
        </p:nvSpPr>
        <p:spPr bwMode="auto">
          <a:xfrm>
            <a:off x="6692900" y="2827338"/>
            <a:ext cx="584200" cy="517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>
                <a:solidFill>
                  <a:srgbClr val="FFFF00"/>
                </a:solidFill>
                <a:latin typeface="+mn-lt"/>
                <a:ea typeface="+mn-ea"/>
              </a:rPr>
              <a:t>L</a:t>
            </a:r>
            <a:r>
              <a:rPr lang="en-US" altLang="zh-CN" sz="2800" b="0" baseline="-25000">
                <a:solidFill>
                  <a:srgbClr val="FFFF00"/>
                </a:solidFill>
                <a:latin typeface="+mn-lt"/>
                <a:ea typeface="+mn-ea"/>
              </a:rPr>
              <a:t>1</a:t>
            </a:r>
            <a:endParaRPr lang="en-US" altLang="zh-CN" sz="2800" b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9" name="AutoShape 6"/>
          <p:cNvSpPr>
            <a:spLocks noChangeArrowheads="1"/>
          </p:cNvSpPr>
          <p:nvPr/>
        </p:nvSpPr>
        <p:spPr bwMode="auto">
          <a:xfrm>
            <a:off x="8001000" y="3268663"/>
            <a:ext cx="444500" cy="3905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700" tIns="12700" rIns="12700" bIns="12700"/>
          <a:lstStyle/>
          <a:p>
            <a:pPr algn="just" eaLnBrk="1" hangingPunct="1">
              <a:defRPr/>
            </a:pPr>
            <a:r>
              <a:rPr lang="en-US" altLang="zh-CN" sz="2800" b="0" i="1">
                <a:solidFill>
                  <a:srgbClr val="FFFF00"/>
                </a:solidFill>
                <a:latin typeface="+mn-lt"/>
                <a:ea typeface="+mn-ea"/>
              </a:rPr>
              <a:t>L</a:t>
            </a:r>
            <a:r>
              <a:rPr lang="en-US" altLang="zh-CN" sz="2800" b="0" baseline="-25000">
                <a:solidFill>
                  <a:srgbClr val="FFFF00"/>
                </a:solidFill>
                <a:latin typeface="+mn-lt"/>
                <a:ea typeface="+mn-ea"/>
              </a:rPr>
              <a:t>2</a:t>
            </a:r>
            <a:endParaRPr lang="en-US" altLang="zh-CN" sz="2800" b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0" name="Objec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1191353"/>
              </p:ext>
            </p:extLst>
          </p:nvPr>
        </p:nvGraphicFramePr>
        <p:xfrm>
          <a:off x="1504950" y="2500313"/>
          <a:ext cx="408781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8" name="Equation" r:id="rId7" imgW="4038600" imgH="685800" progId="Equation.3">
                  <p:embed/>
                </p:oleObj>
              </mc:Choice>
              <mc:Fallback>
                <p:oleObj name="Equation" r:id="rId7" imgW="4038600" imgH="6858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500313"/>
                        <a:ext cx="408781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211903"/>
              </p:ext>
            </p:extLst>
          </p:nvPr>
        </p:nvGraphicFramePr>
        <p:xfrm>
          <a:off x="1535113" y="4691063"/>
          <a:ext cx="4762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9" name="Equation" r:id="rId9" imgW="438235" imgH="266666" progId="Equation.3">
                  <p:embed/>
                </p:oleObj>
              </mc:Choice>
              <mc:Fallback>
                <p:oleObj name="Equation" r:id="rId9" imgW="438235" imgH="26666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4691063"/>
                        <a:ext cx="4762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470285"/>
              </p:ext>
            </p:extLst>
          </p:nvPr>
        </p:nvGraphicFramePr>
        <p:xfrm>
          <a:off x="2268538" y="5300663"/>
          <a:ext cx="15478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0" name="Equation" r:id="rId11" imgW="1505035" imgH="562111" progId="Equation.3">
                  <p:embed/>
                </p:oleObj>
              </mc:Choice>
              <mc:Fallback>
                <p:oleObj name="Equation" r:id="rId11" imgW="1505035" imgH="56211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5300663"/>
                        <a:ext cx="1547812" cy="609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211638" y="5661025"/>
            <a:ext cx="4608512" cy="83502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静电场环路定理：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在静电场中，电场强度的环流为零</a:t>
            </a:r>
          </a:p>
        </p:txBody>
      </p:sp>
      <p:grpSp>
        <p:nvGrpSpPr>
          <p:cNvPr id="54" name="Group 12"/>
          <p:cNvGrpSpPr>
            <a:grpSpLocks/>
          </p:cNvGrpSpPr>
          <p:nvPr/>
        </p:nvGrpSpPr>
        <p:grpSpPr bwMode="auto">
          <a:xfrm>
            <a:off x="6781800" y="1898650"/>
            <a:ext cx="1530350" cy="2389188"/>
            <a:chOff x="4452" y="997"/>
            <a:chExt cx="964" cy="1505"/>
          </a:xfrm>
        </p:grpSpPr>
        <p:sp>
          <p:nvSpPr>
            <p:cNvPr id="55" name="Arc 13"/>
            <p:cNvSpPr>
              <a:spLocks/>
            </p:cNvSpPr>
            <p:nvPr/>
          </p:nvSpPr>
          <p:spPr bwMode="auto">
            <a:xfrm flipH="1">
              <a:off x="4632" y="1344"/>
              <a:ext cx="616" cy="104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Arc 14"/>
            <p:cNvSpPr>
              <a:spLocks/>
            </p:cNvSpPr>
            <p:nvPr/>
          </p:nvSpPr>
          <p:spPr bwMode="auto">
            <a:xfrm flipV="1">
              <a:off x="4644" y="1368"/>
              <a:ext cx="608" cy="9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AutoShape 15"/>
            <p:cNvSpPr>
              <a:spLocks noChangeArrowheads="1"/>
            </p:cNvSpPr>
            <p:nvPr/>
          </p:nvSpPr>
          <p:spPr bwMode="auto">
            <a:xfrm>
              <a:off x="4452" y="2280"/>
              <a:ext cx="240" cy="222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 eaLnBrk="1" hangingPunct="1">
                <a:defRPr/>
              </a:pPr>
              <a:r>
                <a:rPr lang="en-US" altLang="zh-CN" sz="3200" b="0" i="1">
                  <a:solidFill>
                    <a:srgbClr val="66FF33"/>
                  </a:solidFill>
                  <a:latin typeface="+mn-lt"/>
                  <a:ea typeface="+mn-ea"/>
                </a:rPr>
                <a:t>a</a:t>
              </a:r>
              <a:endParaRPr lang="en-US" altLang="zh-CN" sz="1000" b="0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Text Box 16"/>
            <p:cNvSpPr txBox="1">
              <a:spLocks noChangeArrowheads="1"/>
            </p:cNvSpPr>
            <p:nvPr/>
          </p:nvSpPr>
          <p:spPr bwMode="auto">
            <a:xfrm>
              <a:off x="5172" y="99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571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7145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286000" algn="l" defTabSz="7620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defRPr/>
              </a:pPr>
              <a:r>
                <a:rPr lang="en-US" altLang="zh-CN" sz="3200" b="0" i="1" smtClean="0">
                  <a:solidFill>
                    <a:srgbClr val="66FF33"/>
                  </a:solidFill>
                  <a:latin typeface="+mn-lt"/>
                  <a:ea typeface="+mn-ea"/>
                </a:rPr>
                <a:t>b</a:t>
              </a:r>
              <a:endParaRPr lang="en-US" altLang="zh-CN" b="0" smtClean="0">
                <a:solidFill>
                  <a:srgbClr val="FF33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Oval 17"/>
            <p:cNvSpPr>
              <a:spLocks noChangeArrowheads="1"/>
            </p:cNvSpPr>
            <p:nvPr/>
          </p:nvSpPr>
          <p:spPr bwMode="auto">
            <a:xfrm>
              <a:off x="4607" y="229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Oval 18"/>
            <p:cNvSpPr>
              <a:spLocks noChangeArrowheads="1"/>
            </p:cNvSpPr>
            <p:nvPr/>
          </p:nvSpPr>
          <p:spPr bwMode="auto">
            <a:xfrm>
              <a:off x="5195" y="1333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 sz="1800">
                <a:solidFill>
                  <a:srgbClr val="CCCC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1" name="Line 19"/>
          <p:cNvSpPr>
            <a:spLocks noChangeShapeType="1"/>
          </p:cNvSpPr>
          <p:nvPr/>
        </p:nvSpPr>
        <p:spPr bwMode="auto">
          <a:xfrm flipV="1">
            <a:off x="7191375" y="2963863"/>
            <a:ext cx="142875" cy="32385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+mn-ea"/>
            </a:endParaRPr>
          </a:p>
        </p:txBody>
      </p:sp>
      <p:sp>
        <p:nvSpPr>
          <p:cNvPr id="62" name="Line 20"/>
          <p:cNvSpPr>
            <a:spLocks noChangeShapeType="1"/>
          </p:cNvSpPr>
          <p:nvPr/>
        </p:nvSpPr>
        <p:spPr bwMode="auto">
          <a:xfrm flipH="1">
            <a:off x="7781925" y="3268663"/>
            <a:ext cx="142875" cy="30480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sz="1800">
              <a:solidFill>
                <a:srgbClr val="CCCCFF"/>
              </a:solidFill>
              <a:latin typeface="+mn-lt"/>
              <a:ea typeface="+mn-ea"/>
            </a:endParaRPr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4211638" y="4652963"/>
            <a:ext cx="4619625" cy="835025"/>
          </a:xfrm>
          <a:prstGeom prst="rect">
            <a:avLst/>
          </a:prstGeom>
          <a:noFill/>
          <a:ln w="12700">
            <a:solidFill>
              <a:srgbClr val="00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定义：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电场强度沿任意闭合路径的线积分叫</a:t>
            </a:r>
            <a:r>
              <a:rPr lang="zh-CN" altLang="en-US" sz="2400" b="1" dirty="0">
                <a:solidFill>
                  <a:srgbClr val="00FFFF"/>
                </a:solidFill>
                <a:latin typeface="+mn-lt"/>
                <a:ea typeface="+mn-ea"/>
              </a:rPr>
              <a:t>电场强度的环流</a:t>
            </a:r>
            <a:r>
              <a:rPr lang="zh-CN" altLang="en-US" sz="2400" b="1" dirty="0">
                <a:solidFill>
                  <a:schemeClr val="bg1"/>
                </a:solidFill>
                <a:latin typeface="+mn-lt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213416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/>
      <p:bldP spid="45" grpId="0" autoUpdateAnimBg="0"/>
      <p:bldP spid="48" grpId="0" autoUpdateAnimBg="0"/>
      <p:bldP spid="49" grpId="0" autoUpdateAnimBg="0"/>
      <p:bldP spid="53" grpId="0" animBg="1" autoUpdateAnimBg="0"/>
      <p:bldP spid="63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ChangeArrowheads="1"/>
          </p:cNvSpPr>
          <p:nvPr/>
        </p:nvSpPr>
        <p:spPr bwMode="auto">
          <a:xfrm>
            <a:off x="827088" y="332656"/>
            <a:ext cx="7859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dirty="0">
                <a:solidFill>
                  <a:srgbClr val="66FFFF"/>
                </a:solidFill>
                <a:latin typeface="+mn-lt"/>
                <a:ea typeface="+mn-ea"/>
              </a:rPr>
              <a:t>•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微分形式的环路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定理（</a:t>
            </a:r>
            <a:r>
              <a:rPr lang="zh-CN" altLang="en-US" dirty="0" smtClean="0">
                <a:solidFill>
                  <a:srgbClr val="FFFF00"/>
                </a:solidFill>
                <a:latin typeface="+mn-lt"/>
                <a:ea typeface="+mn-ea"/>
              </a:rPr>
              <a:t>由矢量场的斯托克斯公式得到</a:t>
            </a:r>
            <a:r>
              <a:rPr lang="zh-CN" altLang="en-US" dirty="0" smtClean="0">
                <a:solidFill>
                  <a:srgbClr val="66FFFF"/>
                </a:solidFill>
                <a:latin typeface="+mn-lt"/>
                <a:ea typeface="+mn-ea"/>
              </a:rPr>
              <a:t>）</a:t>
            </a:r>
            <a:endParaRPr lang="zh-CN" altLang="en-US" dirty="0">
              <a:solidFill>
                <a:srgbClr val="66FFFF"/>
              </a:solidFill>
              <a:latin typeface="+mn-lt"/>
              <a:ea typeface="+mn-ea"/>
            </a:endParaRPr>
          </a:p>
        </p:txBody>
      </p:sp>
      <p:sp>
        <p:nvSpPr>
          <p:cNvPr id="464899" name="Text Box 3"/>
          <p:cNvSpPr txBox="1">
            <a:spLocks noChangeArrowheads="1"/>
          </p:cNvSpPr>
          <p:nvPr/>
        </p:nvSpPr>
        <p:spPr bwMode="auto">
          <a:xfrm>
            <a:off x="6372225" y="1005756"/>
            <a:ext cx="256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>
                <a:solidFill>
                  <a:srgbClr val="00FFFF"/>
                </a:solidFill>
                <a:latin typeface="+mn-lt"/>
                <a:ea typeface="+mn-ea"/>
                <a:sym typeface="Monotype Sorts" pitchFamily="2" charset="2"/>
              </a:rPr>
              <a:t>静电场是无旋场</a:t>
            </a:r>
            <a:endParaRPr lang="zh-CN" altLang="en-US">
              <a:solidFill>
                <a:srgbClr val="000099"/>
              </a:solidFill>
              <a:latin typeface="+mn-lt"/>
              <a:ea typeface="+mn-ea"/>
              <a:sym typeface="Monotype Sorts" pitchFamily="2" charset="2"/>
            </a:endParaRPr>
          </a:p>
        </p:txBody>
      </p:sp>
      <p:graphicFrame>
        <p:nvGraphicFramePr>
          <p:cNvPr id="464900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4953579"/>
              </p:ext>
            </p:extLst>
          </p:nvPr>
        </p:nvGraphicFramePr>
        <p:xfrm>
          <a:off x="4859338" y="1077194"/>
          <a:ext cx="134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1" name="Equation" r:id="rId3" imgW="1276435" imgH="285648" progId="Equation.DSMT4">
                  <p:embed/>
                </p:oleObj>
              </mc:Choice>
              <mc:Fallback>
                <p:oleObj name="Equation" r:id="rId3" imgW="1276435" imgH="285648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077194"/>
                        <a:ext cx="1346200" cy="355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28052"/>
              </p:ext>
            </p:extLst>
          </p:nvPr>
        </p:nvGraphicFramePr>
        <p:xfrm>
          <a:off x="2627313" y="1508994"/>
          <a:ext cx="1547812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2" name="Equation" r:id="rId5" imgW="1486069" imgH="542823" progId="Equation.DSMT4">
                  <p:embed/>
                </p:oleObj>
              </mc:Choice>
              <mc:Fallback>
                <p:oleObj name="Equation" r:id="rId5" imgW="1486069" imgH="5428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508994"/>
                        <a:ext cx="1547812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065010"/>
              </p:ext>
            </p:extLst>
          </p:nvPr>
        </p:nvGraphicFramePr>
        <p:xfrm>
          <a:off x="971550" y="789856"/>
          <a:ext cx="340836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3" name="Equation" r:id="rId7" imgW="1486069" imgH="228702" progId="Equation.DSMT4">
                  <p:embed/>
                </p:oleObj>
              </mc:Choice>
              <mc:Fallback>
                <p:oleObj name="Equation" r:id="rId7" imgW="1486069" imgH="2287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789856"/>
                        <a:ext cx="3408363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03" name="AutoShape 7"/>
          <p:cNvSpPr>
            <a:spLocks/>
          </p:cNvSpPr>
          <p:nvPr/>
        </p:nvSpPr>
        <p:spPr bwMode="auto">
          <a:xfrm>
            <a:off x="4410075" y="870819"/>
            <a:ext cx="252413" cy="762000"/>
          </a:xfrm>
          <a:prstGeom prst="rightBrace">
            <a:avLst>
              <a:gd name="adj1" fmla="val 25157"/>
              <a:gd name="adj2" fmla="val 54375"/>
            </a:avLst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64904" name="Group 8"/>
          <p:cNvGrpSpPr>
            <a:grpSpLocks/>
          </p:cNvGrpSpPr>
          <p:nvPr/>
        </p:nvGrpSpPr>
        <p:grpSpPr bwMode="auto">
          <a:xfrm>
            <a:off x="890588" y="1551856"/>
            <a:ext cx="1600200" cy="533400"/>
            <a:chOff x="561" y="816"/>
            <a:chExt cx="1008" cy="336"/>
          </a:xfrm>
        </p:grpSpPr>
        <p:sp>
          <p:nvSpPr>
            <p:cNvPr id="13348" name="AutoShape 9"/>
            <p:cNvSpPr>
              <a:spLocks noChangeArrowheads="1"/>
            </p:cNvSpPr>
            <p:nvPr/>
          </p:nvSpPr>
          <p:spPr bwMode="auto">
            <a:xfrm>
              <a:off x="561" y="816"/>
              <a:ext cx="1008" cy="336"/>
            </a:xfrm>
            <a:prstGeom prst="wedgeRectCallout">
              <a:avLst>
                <a:gd name="adj1" fmla="val 80870"/>
                <a:gd name="adj2" fmla="val -81478"/>
              </a:avLst>
            </a:prstGeom>
            <a:solidFill>
              <a:srgbClr val="006699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endParaRPr lang="zh-CN" altLang="zh-CN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  <p:graphicFrame>
          <p:nvGraphicFramePr>
            <p:cNvPr id="13349" name="Object 10"/>
            <p:cNvGraphicFramePr>
              <a:graphicFrameLocks noChangeAspect="1"/>
            </p:cNvGraphicFramePr>
            <p:nvPr/>
          </p:nvGraphicFramePr>
          <p:xfrm>
            <a:off x="665" y="877"/>
            <a:ext cx="17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04" name="Equation" r:id="rId9" imgW="209635" imgH="276157" progId="Equation.3">
                    <p:embed/>
                  </p:oleObj>
                </mc:Choice>
                <mc:Fallback>
                  <p:oleObj name="Equation" r:id="rId9" imgW="209635" imgH="276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877"/>
                          <a:ext cx="177" cy="219"/>
                        </a:xfrm>
                        <a:prstGeom prst="rect">
                          <a:avLst/>
                        </a:prstGeom>
                        <a:solidFill>
                          <a:srgbClr val="0066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CC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0" name="Text Box 11"/>
            <p:cNvSpPr txBox="1">
              <a:spLocks noChangeArrowheads="1"/>
            </p:cNvSpPr>
            <p:nvPr/>
          </p:nvSpPr>
          <p:spPr bwMode="auto">
            <a:xfrm>
              <a:off x="832" y="842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99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CC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 defTabSz="7620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+mn-lt"/>
                  <a:ea typeface="+mn-ea"/>
                </a:rPr>
                <a:t>的旋度</a:t>
              </a:r>
            </a:p>
          </p:txBody>
        </p:sp>
      </p:grpSp>
      <p:sp>
        <p:nvSpPr>
          <p:cNvPr id="464908" name="Text Box 12"/>
          <p:cNvSpPr txBox="1">
            <a:spLocks noChangeArrowheads="1"/>
          </p:cNvSpPr>
          <p:nvPr/>
        </p:nvSpPr>
        <p:spPr bwMode="auto">
          <a:xfrm>
            <a:off x="758825" y="2542456"/>
            <a:ext cx="81565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87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600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1717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743200" indent="-457200" algn="ctr" defTabSz="7620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2004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6576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1148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572000" indent="-4572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>
                <a:solidFill>
                  <a:schemeClr val="bg1"/>
                </a:solidFill>
                <a:latin typeface="+mn-lt"/>
                <a:ea typeface="+mn-ea"/>
              </a:rPr>
              <a:t>(1) </a:t>
            </a: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环路定理是静电场的另一重要定理，</a:t>
            </a:r>
          </a:p>
        </p:txBody>
      </p:sp>
      <p:grpSp>
        <p:nvGrpSpPr>
          <p:cNvPr id="464909" name="Group 13"/>
          <p:cNvGrpSpPr>
            <a:grpSpLocks/>
          </p:cNvGrpSpPr>
          <p:nvPr/>
        </p:nvGrpSpPr>
        <p:grpSpPr bwMode="auto">
          <a:xfrm>
            <a:off x="6465888" y="4885606"/>
            <a:ext cx="2220912" cy="863600"/>
            <a:chOff x="4073" y="3310"/>
            <a:chExt cx="1399" cy="544"/>
          </a:xfrm>
        </p:grpSpPr>
        <p:sp>
          <p:nvSpPr>
            <p:cNvPr id="13343" name="Line 14"/>
            <p:cNvSpPr>
              <a:spLocks noChangeShapeType="1"/>
            </p:cNvSpPr>
            <p:nvPr/>
          </p:nvSpPr>
          <p:spPr bwMode="auto">
            <a:xfrm>
              <a:off x="4073" y="3310"/>
              <a:ext cx="1136" cy="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4" name="Line 15"/>
            <p:cNvSpPr>
              <a:spLocks noChangeShapeType="1"/>
            </p:cNvSpPr>
            <p:nvPr/>
          </p:nvSpPr>
          <p:spPr bwMode="auto">
            <a:xfrm>
              <a:off x="4073" y="3406"/>
              <a:ext cx="1136" cy="2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5" name="Line 16"/>
            <p:cNvSpPr>
              <a:spLocks noChangeShapeType="1"/>
            </p:cNvSpPr>
            <p:nvPr/>
          </p:nvSpPr>
          <p:spPr bwMode="auto">
            <a:xfrm>
              <a:off x="4081" y="3574"/>
              <a:ext cx="11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3346" name="Line 17"/>
            <p:cNvSpPr>
              <a:spLocks noChangeShapeType="1"/>
            </p:cNvSpPr>
            <p:nvPr/>
          </p:nvSpPr>
          <p:spPr bwMode="auto">
            <a:xfrm>
              <a:off x="4081" y="3854"/>
              <a:ext cx="1128" cy="0"/>
            </a:xfrm>
            <a:prstGeom prst="line">
              <a:avLst/>
            </a:prstGeom>
            <a:noFill/>
            <a:ln w="25400">
              <a:solidFill>
                <a:srgbClr val="66FF33"/>
              </a:solidFill>
              <a:round/>
              <a:headEnd type="none" w="med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graphicFrame>
          <p:nvGraphicFramePr>
            <p:cNvPr id="13347" name="Object 18"/>
            <p:cNvGraphicFramePr>
              <a:graphicFrameLocks noChangeAspect="1"/>
            </p:cNvGraphicFramePr>
            <p:nvPr/>
          </p:nvGraphicFramePr>
          <p:xfrm>
            <a:off x="5282" y="3462"/>
            <a:ext cx="19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05" name="Equation" r:id="rId11" imgW="209635" imgH="276157" progId="Equation.3">
                    <p:embed/>
                  </p:oleObj>
                </mc:Choice>
                <mc:Fallback>
                  <p:oleObj name="Equation" r:id="rId11" imgW="209635" imgH="2761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2" y="3462"/>
                          <a:ext cx="19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4915" name="Objec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686437"/>
              </p:ext>
            </p:extLst>
          </p:nvPr>
        </p:nvGraphicFramePr>
        <p:xfrm>
          <a:off x="1900238" y="3745781"/>
          <a:ext cx="1016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6" name="公式" r:id="rId13" imgW="952669" imgH="542823" progId="Equation.3">
                  <p:embed/>
                </p:oleObj>
              </mc:Choice>
              <mc:Fallback>
                <p:oleObj name="公式" r:id="rId13" imgW="952669" imgH="54282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3745781"/>
                        <a:ext cx="1016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6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875427"/>
              </p:ext>
            </p:extLst>
          </p:nvPr>
        </p:nvGraphicFramePr>
        <p:xfrm>
          <a:off x="2916238" y="4499844"/>
          <a:ext cx="2741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7" name="Equation" r:id="rId15" imgW="2676483" imgH="619057" progId="Equation.3">
                  <p:embed/>
                </p:oleObj>
              </mc:Choice>
              <mc:Fallback>
                <p:oleObj name="Equation" r:id="rId15" imgW="2676483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99844"/>
                        <a:ext cx="274161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4917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5326958"/>
              </p:ext>
            </p:extLst>
          </p:nvPr>
        </p:nvGraphicFramePr>
        <p:xfrm>
          <a:off x="2905919" y="5749206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8" name="Equation" r:id="rId17" imgW="428752" imgH="247684" progId="Equation.3">
                  <p:embed/>
                </p:oleObj>
              </mc:Choice>
              <mc:Fallback>
                <p:oleObj name="Equation" r:id="rId17" imgW="428752" imgH="24768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919" y="5749206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18" name="Text Box 22"/>
          <p:cNvSpPr txBox="1">
            <a:spLocks noChangeArrowheads="1"/>
          </p:cNvSpPr>
          <p:nvPr/>
        </p:nvSpPr>
        <p:spPr bwMode="auto">
          <a:xfrm>
            <a:off x="1481205" y="6095770"/>
            <a:ext cx="5976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rgbClr val="66FFFF"/>
                </a:solidFill>
                <a:latin typeface="+mn-lt"/>
                <a:ea typeface="+mn-ea"/>
              </a:rPr>
              <a:t>该平行的非均匀电场不是静电场</a:t>
            </a:r>
          </a:p>
        </p:txBody>
      </p:sp>
      <p:sp>
        <p:nvSpPr>
          <p:cNvPr id="464919" name="Text Box 23"/>
          <p:cNvSpPr txBox="1">
            <a:spLocks noChangeArrowheads="1"/>
          </p:cNvSpPr>
          <p:nvPr/>
        </p:nvSpPr>
        <p:spPr bwMode="auto">
          <a:xfrm>
            <a:off x="6450013" y="4393481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464920" name="Text Box 24"/>
          <p:cNvSpPr txBox="1">
            <a:spLocks noChangeArrowheads="1"/>
          </p:cNvSpPr>
          <p:nvPr/>
        </p:nvSpPr>
        <p:spPr bwMode="auto">
          <a:xfrm>
            <a:off x="7593013" y="441729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64921" name="Text Box 25"/>
          <p:cNvSpPr txBox="1">
            <a:spLocks noChangeArrowheads="1"/>
          </p:cNvSpPr>
          <p:nvPr/>
        </p:nvSpPr>
        <p:spPr bwMode="auto">
          <a:xfrm>
            <a:off x="7761288" y="5317406"/>
            <a:ext cx="3209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464922" name="Text Box 26"/>
          <p:cNvSpPr txBox="1">
            <a:spLocks noChangeArrowheads="1"/>
          </p:cNvSpPr>
          <p:nvPr/>
        </p:nvSpPr>
        <p:spPr bwMode="auto">
          <a:xfrm>
            <a:off x="6311900" y="531740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0" i="1">
                <a:solidFill>
                  <a:srgbClr val="66FFFF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464923" name="Line 27"/>
          <p:cNvSpPr>
            <a:spLocks noChangeShapeType="1"/>
          </p:cNvSpPr>
          <p:nvPr/>
        </p:nvSpPr>
        <p:spPr bwMode="auto">
          <a:xfrm>
            <a:off x="7162800" y="4952281"/>
            <a:ext cx="152400" cy="0"/>
          </a:xfrm>
          <a:prstGeom prst="line">
            <a:avLst/>
          </a:prstGeom>
          <a:noFill/>
          <a:ln w="57150">
            <a:solidFill>
              <a:srgbClr val="FFCC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768350" y="2085256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00FFFF"/>
                </a:solidFill>
                <a:latin typeface="+mn-lt"/>
                <a:ea typeface="+mn-ea"/>
              </a:rPr>
              <a:t>讨论：</a:t>
            </a:r>
          </a:p>
        </p:txBody>
      </p:sp>
      <p:sp>
        <p:nvSpPr>
          <p:cNvPr id="464925" name="AutoShape 29"/>
          <p:cNvSpPr>
            <a:spLocks noChangeAspect="1" noChangeArrowheads="1"/>
          </p:cNvSpPr>
          <p:nvPr/>
        </p:nvSpPr>
        <p:spPr bwMode="auto">
          <a:xfrm>
            <a:off x="366713" y="2131294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+mn-lt"/>
              <a:ea typeface="+mn-ea"/>
            </a:endParaRPr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6084888" y="2588494"/>
            <a:ext cx="3059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可用环路定理检验</a:t>
            </a:r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1179513" y="3021881"/>
            <a:ext cx="53371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一个电场是不是静电场。</a:t>
            </a:r>
          </a:p>
        </p:txBody>
      </p:sp>
      <p:sp>
        <p:nvSpPr>
          <p:cNvPr id="464928" name="Text Box 32"/>
          <p:cNvSpPr txBox="1">
            <a:spLocks noChangeArrowheads="1"/>
          </p:cNvSpPr>
          <p:nvPr/>
        </p:nvSpPr>
        <p:spPr bwMode="auto">
          <a:xfrm>
            <a:off x="1116013" y="3826744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0" lang="zh-CN" altLang="en-US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kumimoji="0" lang="en-US" altLang="zh-CN">
                <a:solidFill>
                  <a:srgbClr val="FFFF00"/>
                </a:solidFill>
                <a:latin typeface="+mn-lt"/>
                <a:ea typeface="+mn-ea"/>
              </a:rPr>
              <a:t>:</a:t>
            </a:r>
          </a:p>
        </p:txBody>
      </p:sp>
      <p:graphicFrame>
        <p:nvGraphicFramePr>
          <p:cNvPr id="464929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001041"/>
              </p:ext>
            </p:extLst>
          </p:nvPr>
        </p:nvGraphicFramePr>
        <p:xfrm>
          <a:off x="2930525" y="3669581"/>
          <a:ext cx="5673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09" name="公式" r:id="rId19" imgW="5610352" imgH="619057" progId="Equation.3">
                  <p:embed/>
                </p:oleObj>
              </mc:Choice>
              <mc:Fallback>
                <p:oleObj name="公式" r:id="rId19" imgW="5610352" imgH="619057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3669581"/>
                        <a:ext cx="567372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4930" name="Line 34"/>
          <p:cNvSpPr>
            <a:spLocks noChangeShapeType="1"/>
          </p:cNvSpPr>
          <p:nvPr/>
        </p:nvSpPr>
        <p:spPr bwMode="auto">
          <a:xfrm>
            <a:off x="6686550" y="4952281"/>
            <a:ext cx="1081088" cy="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1" name="Line 35"/>
          <p:cNvSpPr>
            <a:spLocks noChangeShapeType="1"/>
          </p:cNvSpPr>
          <p:nvPr/>
        </p:nvSpPr>
        <p:spPr bwMode="auto">
          <a:xfrm>
            <a:off x="6686550" y="5507906"/>
            <a:ext cx="1081088" cy="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2" name="Line 36"/>
          <p:cNvSpPr>
            <a:spLocks noChangeShapeType="1"/>
          </p:cNvSpPr>
          <p:nvPr/>
        </p:nvSpPr>
        <p:spPr bwMode="auto">
          <a:xfrm>
            <a:off x="7754938" y="4937994"/>
            <a:ext cx="0" cy="576262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64933" name="Line 37"/>
          <p:cNvSpPr>
            <a:spLocks noChangeShapeType="1"/>
          </p:cNvSpPr>
          <p:nvPr/>
        </p:nvSpPr>
        <p:spPr bwMode="auto">
          <a:xfrm>
            <a:off x="6689725" y="4937994"/>
            <a:ext cx="0" cy="576262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2" name="减号 1"/>
          <p:cNvSpPr/>
          <p:nvPr/>
        </p:nvSpPr>
        <p:spPr bwMode="auto">
          <a:xfrm>
            <a:off x="2959427" y="1275161"/>
            <a:ext cx="720080" cy="45719"/>
          </a:xfrm>
          <a:prstGeom prst="mathMinus">
            <a:avLst/>
          </a:prstGeom>
          <a:gradFill rotWithShape="1">
            <a:gsLst>
              <a:gs pos="0">
                <a:srgbClr val="99FF99"/>
              </a:gs>
              <a:gs pos="100000">
                <a:srgbClr val="99FF99">
                  <a:gamma/>
                  <a:shade val="46275"/>
                  <a:invGamma/>
                </a:srgbClr>
              </a:gs>
            </a:gsLst>
            <a:path path="rect">
              <a:fillToRect l="50000" t="50000" r="50000" b="50000"/>
            </a:path>
          </a:gradFill>
          <a:ln w="9525" cap="flat" cmpd="sng" algn="ctr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solidFill>
                  <a:srgbClr val="00FFFF"/>
                </a:solidFill>
              </a:ln>
              <a:solidFill>
                <a:srgbClr val="00FFFF"/>
              </a:solidFill>
              <a:effectLst/>
              <a:latin typeface="Arial" charset="0"/>
              <a:ea typeface="宋体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157092"/>
              </p:ext>
            </p:extLst>
          </p:nvPr>
        </p:nvGraphicFramePr>
        <p:xfrm>
          <a:off x="2893533" y="5200266"/>
          <a:ext cx="1829800" cy="54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10" name="Equation" r:id="rId21" imgW="761760" imgH="228600" progId="Equation.DSMT4">
                  <p:embed/>
                </p:oleObj>
              </mc:Choice>
              <mc:Fallback>
                <p:oleObj name="Equation" r:id="rId21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93533" y="5200266"/>
                        <a:ext cx="1829800" cy="548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689993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4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464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64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4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6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6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64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64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64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464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4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64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4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64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64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2000"/>
                                        <p:tgtEl>
                                          <p:spTgt spid="4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6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2000"/>
                                        <p:tgtEl>
                                          <p:spTgt spid="4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64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46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3000"/>
                                        <p:tgtEl>
                                          <p:spTgt spid="464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64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2000"/>
                                        <p:tgtEl>
                                          <p:spTgt spid="464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46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 autoUpdateAnimBg="0"/>
      <p:bldP spid="464899" grpId="0" autoUpdateAnimBg="0"/>
      <p:bldP spid="464903" grpId="0" animBg="1"/>
      <p:bldP spid="464908" grpId="0" autoUpdateAnimBg="0"/>
      <p:bldP spid="464918" grpId="0" autoUpdateAnimBg="0"/>
      <p:bldP spid="464919" grpId="0"/>
      <p:bldP spid="464920" grpId="0"/>
      <p:bldP spid="464921" grpId="0"/>
      <p:bldP spid="464922" grpId="0"/>
      <p:bldP spid="464923" grpId="0" animBg="1"/>
      <p:bldP spid="464924" grpId="0" autoUpdateAnimBg="0"/>
      <p:bldP spid="464926" grpId="0"/>
      <p:bldP spid="464927" grpId="0"/>
      <p:bldP spid="464928" grpId="0"/>
      <p:bldP spid="464930" grpId="0" animBg="1"/>
      <p:bldP spid="464931" grpId="0" animBg="1"/>
      <p:bldP spid="464932" grpId="0" animBg="1"/>
      <p:bldP spid="464933" grpId="0" animBg="1"/>
      <p:bldP spid="2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11499</TotalTime>
  <Words>1839</Words>
  <Application>Microsoft Office PowerPoint</Application>
  <PresentationFormat>全屏显示(4:3)</PresentationFormat>
  <Paragraphs>247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Monotype Sorts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MathType 7.0 Equation</vt:lpstr>
      <vt:lpstr>Equation.3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Zhongfeng Xu</dc:creator>
  <cp:lastModifiedBy>jiangcw</cp:lastModifiedBy>
  <cp:revision>985</cp:revision>
  <dcterms:created xsi:type="dcterms:W3CDTF">2002-06-18T00:43:24Z</dcterms:created>
  <dcterms:modified xsi:type="dcterms:W3CDTF">2022-04-27T15:22:03Z</dcterms:modified>
</cp:coreProperties>
</file>