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5" r:id="rId2"/>
  </p:sldMasterIdLst>
  <p:notesMasterIdLst>
    <p:notesMasterId r:id="rId28"/>
  </p:notesMasterIdLst>
  <p:handoutMasterIdLst>
    <p:handoutMasterId r:id="rId29"/>
  </p:handoutMasterIdLst>
  <p:sldIdLst>
    <p:sldId id="779" r:id="rId3"/>
    <p:sldId id="796" r:id="rId4"/>
    <p:sldId id="805" r:id="rId5"/>
    <p:sldId id="798" r:id="rId6"/>
    <p:sldId id="801" r:id="rId7"/>
    <p:sldId id="802" r:id="rId8"/>
    <p:sldId id="803" r:id="rId9"/>
    <p:sldId id="804" r:id="rId10"/>
    <p:sldId id="780" r:id="rId11"/>
    <p:sldId id="781" r:id="rId12"/>
    <p:sldId id="782" r:id="rId13"/>
    <p:sldId id="783" r:id="rId14"/>
    <p:sldId id="784" r:id="rId15"/>
    <p:sldId id="785" r:id="rId16"/>
    <p:sldId id="786" r:id="rId17"/>
    <p:sldId id="787" r:id="rId18"/>
    <p:sldId id="788" r:id="rId19"/>
    <p:sldId id="789" r:id="rId20"/>
    <p:sldId id="790" r:id="rId21"/>
    <p:sldId id="791" r:id="rId22"/>
    <p:sldId id="792" r:id="rId23"/>
    <p:sldId id="800" r:id="rId24"/>
    <p:sldId id="794" r:id="rId25"/>
    <p:sldId id="799" r:id="rId26"/>
    <p:sldId id="795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FF00"/>
    <a:srgbClr val="001823"/>
    <a:srgbClr val="FF3300"/>
    <a:srgbClr val="00FF00"/>
    <a:srgbClr val="99FF99"/>
    <a:srgbClr val="808080"/>
    <a:srgbClr val="33CC33"/>
    <a:srgbClr val="66FF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129" autoAdjust="0"/>
  </p:normalViewPr>
  <p:slideViewPr>
    <p:cSldViewPr>
      <p:cViewPr varScale="1">
        <p:scale>
          <a:sx n="65" d="100"/>
          <a:sy n="65" d="100"/>
        </p:scale>
        <p:origin x="1560" y="24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image" Target="../media/image120.emf"/><Relationship Id="rId18" Type="http://schemas.openxmlformats.org/officeDocument/2006/relationships/image" Target="../media/image125.emf"/><Relationship Id="rId3" Type="http://schemas.openxmlformats.org/officeDocument/2006/relationships/image" Target="../media/image110.emf"/><Relationship Id="rId21" Type="http://schemas.openxmlformats.org/officeDocument/2006/relationships/image" Target="../media/image128.emf"/><Relationship Id="rId7" Type="http://schemas.openxmlformats.org/officeDocument/2006/relationships/image" Target="../media/image114.emf"/><Relationship Id="rId12" Type="http://schemas.openxmlformats.org/officeDocument/2006/relationships/image" Target="../media/image119.emf"/><Relationship Id="rId17" Type="http://schemas.openxmlformats.org/officeDocument/2006/relationships/image" Target="../media/image124.emf"/><Relationship Id="rId2" Type="http://schemas.openxmlformats.org/officeDocument/2006/relationships/image" Target="../media/image109.emf"/><Relationship Id="rId16" Type="http://schemas.openxmlformats.org/officeDocument/2006/relationships/image" Target="../media/image123.emf"/><Relationship Id="rId20" Type="http://schemas.openxmlformats.org/officeDocument/2006/relationships/image" Target="../media/image127.emf"/><Relationship Id="rId1" Type="http://schemas.openxmlformats.org/officeDocument/2006/relationships/image" Target="../media/image108.emf"/><Relationship Id="rId6" Type="http://schemas.openxmlformats.org/officeDocument/2006/relationships/image" Target="../media/image113.emf"/><Relationship Id="rId11" Type="http://schemas.openxmlformats.org/officeDocument/2006/relationships/image" Target="../media/image118.emf"/><Relationship Id="rId5" Type="http://schemas.openxmlformats.org/officeDocument/2006/relationships/image" Target="../media/image112.emf"/><Relationship Id="rId15" Type="http://schemas.openxmlformats.org/officeDocument/2006/relationships/image" Target="../media/image122.emf"/><Relationship Id="rId10" Type="http://schemas.openxmlformats.org/officeDocument/2006/relationships/image" Target="../media/image117.emf"/><Relationship Id="rId19" Type="http://schemas.openxmlformats.org/officeDocument/2006/relationships/image" Target="../media/image126.emf"/><Relationship Id="rId4" Type="http://schemas.openxmlformats.org/officeDocument/2006/relationships/image" Target="../media/image111.emf"/><Relationship Id="rId9" Type="http://schemas.openxmlformats.org/officeDocument/2006/relationships/image" Target="../media/image116.emf"/><Relationship Id="rId14" Type="http://schemas.openxmlformats.org/officeDocument/2006/relationships/image" Target="../media/image121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12" Type="http://schemas.openxmlformats.org/officeDocument/2006/relationships/image" Target="../media/image140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11" Type="http://schemas.openxmlformats.org/officeDocument/2006/relationships/image" Target="../media/image139.wmf"/><Relationship Id="rId5" Type="http://schemas.openxmlformats.org/officeDocument/2006/relationships/image" Target="../media/image133.emf"/><Relationship Id="rId10" Type="http://schemas.openxmlformats.org/officeDocument/2006/relationships/image" Target="../media/image138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image" Target="../media/image153.wmf"/><Relationship Id="rId3" Type="http://schemas.openxmlformats.org/officeDocument/2006/relationships/image" Target="../media/image143.emf"/><Relationship Id="rId7" Type="http://schemas.openxmlformats.org/officeDocument/2006/relationships/image" Target="../media/image147.emf"/><Relationship Id="rId12" Type="http://schemas.openxmlformats.org/officeDocument/2006/relationships/image" Target="../media/image152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6" Type="http://schemas.openxmlformats.org/officeDocument/2006/relationships/image" Target="../media/image146.emf"/><Relationship Id="rId11" Type="http://schemas.openxmlformats.org/officeDocument/2006/relationships/image" Target="../media/image151.emf"/><Relationship Id="rId5" Type="http://schemas.openxmlformats.org/officeDocument/2006/relationships/image" Target="../media/image145.emf"/><Relationship Id="rId10" Type="http://schemas.openxmlformats.org/officeDocument/2006/relationships/image" Target="../media/image150.emf"/><Relationship Id="rId4" Type="http://schemas.openxmlformats.org/officeDocument/2006/relationships/image" Target="../media/image144.emf"/><Relationship Id="rId9" Type="http://schemas.openxmlformats.org/officeDocument/2006/relationships/image" Target="../media/image149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3" Type="http://schemas.openxmlformats.org/officeDocument/2006/relationships/image" Target="../media/image156.emf"/><Relationship Id="rId7" Type="http://schemas.openxmlformats.org/officeDocument/2006/relationships/image" Target="../media/image160.emf"/><Relationship Id="rId12" Type="http://schemas.openxmlformats.org/officeDocument/2006/relationships/image" Target="../media/image165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Relationship Id="rId6" Type="http://schemas.openxmlformats.org/officeDocument/2006/relationships/image" Target="../media/image159.emf"/><Relationship Id="rId11" Type="http://schemas.openxmlformats.org/officeDocument/2006/relationships/image" Target="../media/image164.emf"/><Relationship Id="rId5" Type="http://schemas.openxmlformats.org/officeDocument/2006/relationships/image" Target="../media/image158.emf"/><Relationship Id="rId10" Type="http://schemas.openxmlformats.org/officeDocument/2006/relationships/image" Target="../media/image163.emf"/><Relationship Id="rId4" Type="http://schemas.openxmlformats.org/officeDocument/2006/relationships/image" Target="../media/image157.emf"/><Relationship Id="rId9" Type="http://schemas.openxmlformats.org/officeDocument/2006/relationships/image" Target="../media/image16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13" Type="http://schemas.openxmlformats.org/officeDocument/2006/relationships/image" Target="../media/image178.emf"/><Relationship Id="rId18" Type="http://schemas.openxmlformats.org/officeDocument/2006/relationships/image" Target="../media/image183.emf"/><Relationship Id="rId3" Type="http://schemas.openxmlformats.org/officeDocument/2006/relationships/image" Target="../media/image168.emf"/><Relationship Id="rId21" Type="http://schemas.openxmlformats.org/officeDocument/2006/relationships/image" Target="../media/image186.emf"/><Relationship Id="rId7" Type="http://schemas.openxmlformats.org/officeDocument/2006/relationships/image" Target="../media/image172.emf"/><Relationship Id="rId12" Type="http://schemas.openxmlformats.org/officeDocument/2006/relationships/image" Target="../media/image177.emf"/><Relationship Id="rId17" Type="http://schemas.openxmlformats.org/officeDocument/2006/relationships/image" Target="../media/image182.emf"/><Relationship Id="rId2" Type="http://schemas.openxmlformats.org/officeDocument/2006/relationships/image" Target="../media/image167.emf"/><Relationship Id="rId16" Type="http://schemas.openxmlformats.org/officeDocument/2006/relationships/image" Target="../media/image181.emf"/><Relationship Id="rId20" Type="http://schemas.openxmlformats.org/officeDocument/2006/relationships/image" Target="../media/image185.emf"/><Relationship Id="rId1" Type="http://schemas.openxmlformats.org/officeDocument/2006/relationships/image" Target="../media/image166.emf"/><Relationship Id="rId6" Type="http://schemas.openxmlformats.org/officeDocument/2006/relationships/image" Target="../media/image171.emf"/><Relationship Id="rId11" Type="http://schemas.openxmlformats.org/officeDocument/2006/relationships/image" Target="../media/image176.emf"/><Relationship Id="rId24" Type="http://schemas.openxmlformats.org/officeDocument/2006/relationships/image" Target="../media/image189.emf"/><Relationship Id="rId5" Type="http://schemas.openxmlformats.org/officeDocument/2006/relationships/image" Target="../media/image170.emf"/><Relationship Id="rId15" Type="http://schemas.openxmlformats.org/officeDocument/2006/relationships/image" Target="../media/image180.emf"/><Relationship Id="rId23" Type="http://schemas.openxmlformats.org/officeDocument/2006/relationships/image" Target="../media/image188.emf"/><Relationship Id="rId10" Type="http://schemas.openxmlformats.org/officeDocument/2006/relationships/image" Target="../media/image175.emf"/><Relationship Id="rId19" Type="http://schemas.openxmlformats.org/officeDocument/2006/relationships/image" Target="../media/image184.emf"/><Relationship Id="rId4" Type="http://schemas.openxmlformats.org/officeDocument/2006/relationships/image" Target="../media/image169.emf"/><Relationship Id="rId9" Type="http://schemas.openxmlformats.org/officeDocument/2006/relationships/image" Target="../media/image174.emf"/><Relationship Id="rId14" Type="http://schemas.openxmlformats.org/officeDocument/2006/relationships/image" Target="../media/image179.emf"/><Relationship Id="rId22" Type="http://schemas.openxmlformats.org/officeDocument/2006/relationships/image" Target="../media/image18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13" Type="http://schemas.openxmlformats.org/officeDocument/2006/relationships/image" Target="../media/image203.emf"/><Relationship Id="rId18" Type="http://schemas.openxmlformats.org/officeDocument/2006/relationships/image" Target="../media/image208.emf"/><Relationship Id="rId26" Type="http://schemas.openxmlformats.org/officeDocument/2006/relationships/image" Target="../media/image216.emf"/><Relationship Id="rId3" Type="http://schemas.openxmlformats.org/officeDocument/2006/relationships/image" Target="../media/image193.emf"/><Relationship Id="rId21" Type="http://schemas.openxmlformats.org/officeDocument/2006/relationships/image" Target="../media/image211.emf"/><Relationship Id="rId7" Type="http://schemas.openxmlformats.org/officeDocument/2006/relationships/image" Target="../media/image197.emf"/><Relationship Id="rId12" Type="http://schemas.openxmlformats.org/officeDocument/2006/relationships/image" Target="../media/image202.emf"/><Relationship Id="rId17" Type="http://schemas.openxmlformats.org/officeDocument/2006/relationships/image" Target="../media/image207.emf"/><Relationship Id="rId25" Type="http://schemas.openxmlformats.org/officeDocument/2006/relationships/image" Target="../media/image215.emf"/><Relationship Id="rId2" Type="http://schemas.openxmlformats.org/officeDocument/2006/relationships/image" Target="../media/image192.emf"/><Relationship Id="rId16" Type="http://schemas.openxmlformats.org/officeDocument/2006/relationships/image" Target="../media/image206.emf"/><Relationship Id="rId20" Type="http://schemas.openxmlformats.org/officeDocument/2006/relationships/image" Target="../media/image210.emf"/><Relationship Id="rId1" Type="http://schemas.openxmlformats.org/officeDocument/2006/relationships/image" Target="../media/image191.emf"/><Relationship Id="rId6" Type="http://schemas.openxmlformats.org/officeDocument/2006/relationships/image" Target="../media/image196.emf"/><Relationship Id="rId11" Type="http://schemas.openxmlformats.org/officeDocument/2006/relationships/image" Target="../media/image201.emf"/><Relationship Id="rId24" Type="http://schemas.openxmlformats.org/officeDocument/2006/relationships/image" Target="../media/image214.emf"/><Relationship Id="rId5" Type="http://schemas.openxmlformats.org/officeDocument/2006/relationships/image" Target="../media/image195.emf"/><Relationship Id="rId15" Type="http://schemas.openxmlformats.org/officeDocument/2006/relationships/image" Target="../media/image205.emf"/><Relationship Id="rId23" Type="http://schemas.openxmlformats.org/officeDocument/2006/relationships/image" Target="../media/image213.emf"/><Relationship Id="rId10" Type="http://schemas.openxmlformats.org/officeDocument/2006/relationships/image" Target="../media/image200.emf"/><Relationship Id="rId19" Type="http://schemas.openxmlformats.org/officeDocument/2006/relationships/image" Target="../media/image209.emf"/><Relationship Id="rId4" Type="http://schemas.openxmlformats.org/officeDocument/2006/relationships/image" Target="../media/image194.emf"/><Relationship Id="rId9" Type="http://schemas.openxmlformats.org/officeDocument/2006/relationships/image" Target="../media/image199.emf"/><Relationship Id="rId14" Type="http://schemas.openxmlformats.org/officeDocument/2006/relationships/image" Target="../media/image204.emf"/><Relationship Id="rId22" Type="http://schemas.openxmlformats.org/officeDocument/2006/relationships/image" Target="../media/image21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emf"/><Relationship Id="rId13" Type="http://schemas.openxmlformats.org/officeDocument/2006/relationships/image" Target="../media/image229.emf"/><Relationship Id="rId18" Type="http://schemas.openxmlformats.org/officeDocument/2006/relationships/image" Target="../media/image234.wmf"/><Relationship Id="rId3" Type="http://schemas.openxmlformats.org/officeDocument/2006/relationships/image" Target="../media/image219.emf"/><Relationship Id="rId7" Type="http://schemas.openxmlformats.org/officeDocument/2006/relationships/image" Target="../media/image223.emf"/><Relationship Id="rId12" Type="http://schemas.openxmlformats.org/officeDocument/2006/relationships/image" Target="../media/image228.emf"/><Relationship Id="rId17" Type="http://schemas.openxmlformats.org/officeDocument/2006/relationships/image" Target="../media/image233.emf"/><Relationship Id="rId2" Type="http://schemas.openxmlformats.org/officeDocument/2006/relationships/image" Target="../media/image218.emf"/><Relationship Id="rId16" Type="http://schemas.openxmlformats.org/officeDocument/2006/relationships/image" Target="../media/image232.emf"/><Relationship Id="rId1" Type="http://schemas.openxmlformats.org/officeDocument/2006/relationships/image" Target="../media/image217.emf"/><Relationship Id="rId6" Type="http://schemas.openxmlformats.org/officeDocument/2006/relationships/image" Target="../media/image222.emf"/><Relationship Id="rId11" Type="http://schemas.openxmlformats.org/officeDocument/2006/relationships/image" Target="../media/image227.emf"/><Relationship Id="rId5" Type="http://schemas.openxmlformats.org/officeDocument/2006/relationships/image" Target="../media/image221.emf"/><Relationship Id="rId15" Type="http://schemas.openxmlformats.org/officeDocument/2006/relationships/image" Target="../media/image231.emf"/><Relationship Id="rId10" Type="http://schemas.openxmlformats.org/officeDocument/2006/relationships/image" Target="../media/image226.emf"/><Relationship Id="rId4" Type="http://schemas.openxmlformats.org/officeDocument/2006/relationships/image" Target="../media/image220.emf"/><Relationship Id="rId9" Type="http://schemas.openxmlformats.org/officeDocument/2006/relationships/image" Target="../media/image225.emf"/><Relationship Id="rId14" Type="http://schemas.openxmlformats.org/officeDocument/2006/relationships/image" Target="../media/image23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emf"/><Relationship Id="rId13" Type="http://schemas.openxmlformats.org/officeDocument/2006/relationships/image" Target="../media/image247.emf"/><Relationship Id="rId3" Type="http://schemas.openxmlformats.org/officeDocument/2006/relationships/image" Target="../media/image237.emf"/><Relationship Id="rId7" Type="http://schemas.openxmlformats.org/officeDocument/2006/relationships/image" Target="../media/image241.emf"/><Relationship Id="rId12" Type="http://schemas.openxmlformats.org/officeDocument/2006/relationships/image" Target="../media/image246.emf"/><Relationship Id="rId2" Type="http://schemas.openxmlformats.org/officeDocument/2006/relationships/image" Target="../media/image236.emf"/><Relationship Id="rId1" Type="http://schemas.openxmlformats.org/officeDocument/2006/relationships/image" Target="../media/image235.emf"/><Relationship Id="rId6" Type="http://schemas.openxmlformats.org/officeDocument/2006/relationships/image" Target="../media/image240.emf"/><Relationship Id="rId11" Type="http://schemas.openxmlformats.org/officeDocument/2006/relationships/image" Target="../media/image245.emf"/><Relationship Id="rId5" Type="http://schemas.openxmlformats.org/officeDocument/2006/relationships/image" Target="../media/image239.emf"/><Relationship Id="rId15" Type="http://schemas.openxmlformats.org/officeDocument/2006/relationships/image" Target="../media/image249.emf"/><Relationship Id="rId10" Type="http://schemas.openxmlformats.org/officeDocument/2006/relationships/image" Target="../media/image244.emf"/><Relationship Id="rId4" Type="http://schemas.openxmlformats.org/officeDocument/2006/relationships/image" Target="../media/image238.emf"/><Relationship Id="rId9" Type="http://schemas.openxmlformats.org/officeDocument/2006/relationships/image" Target="../media/image243.emf"/><Relationship Id="rId14" Type="http://schemas.openxmlformats.org/officeDocument/2006/relationships/image" Target="../media/image24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emf"/><Relationship Id="rId2" Type="http://schemas.openxmlformats.org/officeDocument/2006/relationships/image" Target="../media/image253.emf"/><Relationship Id="rId1" Type="http://schemas.openxmlformats.org/officeDocument/2006/relationships/image" Target="../media/image252.emf"/><Relationship Id="rId5" Type="http://schemas.openxmlformats.org/officeDocument/2006/relationships/image" Target="../media/image256.emf"/><Relationship Id="rId4" Type="http://schemas.openxmlformats.org/officeDocument/2006/relationships/image" Target="../media/image25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wmf"/><Relationship Id="rId7" Type="http://schemas.openxmlformats.org/officeDocument/2006/relationships/image" Target="../media/image14.emf"/><Relationship Id="rId12" Type="http://schemas.openxmlformats.org/officeDocument/2006/relationships/image" Target="../media/image19.w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emf"/><Relationship Id="rId3" Type="http://schemas.openxmlformats.org/officeDocument/2006/relationships/image" Target="../media/image259.emf"/><Relationship Id="rId7" Type="http://schemas.openxmlformats.org/officeDocument/2006/relationships/image" Target="../media/image263.emf"/><Relationship Id="rId12" Type="http://schemas.openxmlformats.org/officeDocument/2006/relationships/image" Target="../media/image266.emf"/><Relationship Id="rId2" Type="http://schemas.openxmlformats.org/officeDocument/2006/relationships/image" Target="../media/image258.emf"/><Relationship Id="rId1" Type="http://schemas.openxmlformats.org/officeDocument/2006/relationships/image" Target="../media/image257.emf"/><Relationship Id="rId6" Type="http://schemas.openxmlformats.org/officeDocument/2006/relationships/image" Target="../media/image262.emf"/><Relationship Id="rId11" Type="http://schemas.openxmlformats.org/officeDocument/2006/relationships/image" Target="../media/image256.emf"/><Relationship Id="rId5" Type="http://schemas.openxmlformats.org/officeDocument/2006/relationships/image" Target="../media/image261.emf"/><Relationship Id="rId10" Type="http://schemas.openxmlformats.org/officeDocument/2006/relationships/image" Target="../media/image255.emf"/><Relationship Id="rId4" Type="http://schemas.openxmlformats.org/officeDocument/2006/relationships/image" Target="../media/image260.emf"/><Relationship Id="rId9" Type="http://schemas.openxmlformats.org/officeDocument/2006/relationships/image" Target="../media/image265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emf"/><Relationship Id="rId13" Type="http://schemas.openxmlformats.org/officeDocument/2006/relationships/image" Target="../media/image278.emf"/><Relationship Id="rId3" Type="http://schemas.openxmlformats.org/officeDocument/2006/relationships/image" Target="../media/image269.emf"/><Relationship Id="rId7" Type="http://schemas.openxmlformats.org/officeDocument/2006/relationships/image" Target="../media/image273.emf"/><Relationship Id="rId12" Type="http://schemas.openxmlformats.org/officeDocument/2006/relationships/image" Target="../media/image277.emf"/><Relationship Id="rId2" Type="http://schemas.openxmlformats.org/officeDocument/2006/relationships/image" Target="../media/image268.emf"/><Relationship Id="rId16" Type="http://schemas.openxmlformats.org/officeDocument/2006/relationships/image" Target="../media/image281.emf"/><Relationship Id="rId1" Type="http://schemas.openxmlformats.org/officeDocument/2006/relationships/image" Target="../media/image267.emf"/><Relationship Id="rId6" Type="http://schemas.openxmlformats.org/officeDocument/2006/relationships/image" Target="../media/image272.emf"/><Relationship Id="rId11" Type="http://schemas.openxmlformats.org/officeDocument/2006/relationships/image" Target="../media/image276.emf"/><Relationship Id="rId5" Type="http://schemas.openxmlformats.org/officeDocument/2006/relationships/image" Target="../media/image271.emf"/><Relationship Id="rId15" Type="http://schemas.openxmlformats.org/officeDocument/2006/relationships/image" Target="../media/image280.emf"/><Relationship Id="rId10" Type="http://schemas.openxmlformats.org/officeDocument/2006/relationships/image" Target="../media/image265.emf"/><Relationship Id="rId4" Type="http://schemas.openxmlformats.org/officeDocument/2006/relationships/image" Target="../media/image270.emf"/><Relationship Id="rId9" Type="http://schemas.openxmlformats.org/officeDocument/2006/relationships/image" Target="../media/image275.emf"/><Relationship Id="rId14" Type="http://schemas.openxmlformats.org/officeDocument/2006/relationships/image" Target="../media/image279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emf"/><Relationship Id="rId13" Type="http://schemas.openxmlformats.org/officeDocument/2006/relationships/image" Target="../media/image295.emf"/><Relationship Id="rId18" Type="http://schemas.openxmlformats.org/officeDocument/2006/relationships/image" Target="../media/image300.emf"/><Relationship Id="rId3" Type="http://schemas.openxmlformats.org/officeDocument/2006/relationships/image" Target="../media/image285.emf"/><Relationship Id="rId21" Type="http://schemas.openxmlformats.org/officeDocument/2006/relationships/image" Target="../media/image303.emf"/><Relationship Id="rId7" Type="http://schemas.openxmlformats.org/officeDocument/2006/relationships/image" Target="../media/image289.emf"/><Relationship Id="rId12" Type="http://schemas.openxmlformats.org/officeDocument/2006/relationships/image" Target="../media/image294.emf"/><Relationship Id="rId17" Type="http://schemas.openxmlformats.org/officeDocument/2006/relationships/image" Target="../media/image299.emf"/><Relationship Id="rId2" Type="http://schemas.openxmlformats.org/officeDocument/2006/relationships/image" Target="../media/image284.emf"/><Relationship Id="rId16" Type="http://schemas.openxmlformats.org/officeDocument/2006/relationships/image" Target="../media/image298.emf"/><Relationship Id="rId20" Type="http://schemas.openxmlformats.org/officeDocument/2006/relationships/image" Target="../media/image302.emf"/><Relationship Id="rId1" Type="http://schemas.openxmlformats.org/officeDocument/2006/relationships/image" Target="../media/image283.emf"/><Relationship Id="rId6" Type="http://schemas.openxmlformats.org/officeDocument/2006/relationships/image" Target="../media/image288.emf"/><Relationship Id="rId11" Type="http://schemas.openxmlformats.org/officeDocument/2006/relationships/image" Target="../media/image293.emf"/><Relationship Id="rId5" Type="http://schemas.openxmlformats.org/officeDocument/2006/relationships/image" Target="../media/image287.emf"/><Relationship Id="rId15" Type="http://schemas.openxmlformats.org/officeDocument/2006/relationships/image" Target="../media/image297.emf"/><Relationship Id="rId23" Type="http://schemas.openxmlformats.org/officeDocument/2006/relationships/image" Target="../media/image305.emf"/><Relationship Id="rId10" Type="http://schemas.openxmlformats.org/officeDocument/2006/relationships/image" Target="../media/image292.emf"/><Relationship Id="rId19" Type="http://schemas.openxmlformats.org/officeDocument/2006/relationships/image" Target="../media/image301.emf"/><Relationship Id="rId4" Type="http://schemas.openxmlformats.org/officeDocument/2006/relationships/image" Target="../media/image286.emf"/><Relationship Id="rId9" Type="http://schemas.openxmlformats.org/officeDocument/2006/relationships/image" Target="../media/image291.emf"/><Relationship Id="rId14" Type="http://schemas.openxmlformats.org/officeDocument/2006/relationships/image" Target="../media/image296.emf"/><Relationship Id="rId22" Type="http://schemas.openxmlformats.org/officeDocument/2006/relationships/image" Target="../media/image30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2.emf"/><Relationship Id="rId7" Type="http://schemas.openxmlformats.org/officeDocument/2006/relationships/image" Target="../media/image25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6" Type="http://schemas.openxmlformats.org/officeDocument/2006/relationships/image" Target="../media/image24.emf"/><Relationship Id="rId5" Type="http://schemas.openxmlformats.org/officeDocument/2006/relationships/image" Target="../media/image18.emf"/><Relationship Id="rId4" Type="http://schemas.openxmlformats.org/officeDocument/2006/relationships/image" Target="../media/image23.emf"/><Relationship Id="rId9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w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emf"/><Relationship Id="rId18" Type="http://schemas.openxmlformats.org/officeDocument/2006/relationships/image" Target="../media/image5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17" Type="http://schemas.openxmlformats.org/officeDocument/2006/relationships/image" Target="../media/image50.emf"/><Relationship Id="rId2" Type="http://schemas.openxmlformats.org/officeDocument/2006/relationships/image" Target="../media/image35.emf"/><Relationship Id="rId16" Type="http://schemas.openxmlformats.org/officeDocument/2006/relationships/image" Target="../media/image49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5" Type="http://schemas.openxmlformats.org/officeDocument/2006/relationships/image" Target="../media/image48.emf"/><Relationship Id="rId10" Type="http://schemas.openxmlformats.org/officeDocument/2006/relationships/image" Target="../media/image43.emf"/><Relationship Id="rId19" Type="http://schemas.openxmlformats.org/officeDocument/2006/relationships/image" Target="../media/image6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Relationship Id="rId14" Type="http://schemas.openxmlformats.org/officeDocument/2006/relationships/image" Target="../media/image4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image" Target="../media/image70.emf"/><Relationship Id="rId7" Type="http://schemas.openxmlformats.org/officeDocument/2006/relationships/image" Target="../media/image74.emf"/><Relationship Id="rId12" Type="http://schemas.openxmlformats.org/officeDocument/2006/relationships/image" Target="../media/image79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11" Type="http://schemas.openxmlformats.org/officeDocument/2006/relationships/image" Target="../media/image78.emf"/><Relationship Id="rId5" Type="http://schemas.openxmlformats.org/officeDocument/2006/relationships/image" Target="../media/image72.emf"/><Relationship Id="rId10" Type="http://schemas.openxmlformats.org/officeDocument/2006/relationships/image" Target="../media/image77.emf"/><Relationship Id="rId4" Type="http://schemas.openxmlformats.org/officeDocument/2006/relationships/image" Target="../media/image71.emf"/><Relationship Id="rId9" Type="http://schemas.openxmlformats.org/officeDocument/2006/relationships/image" Target="../media/image7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image" Target="../media/image92.emf"/><Relationship Id="rId18" Type="http://schemas.openxmlformats.org/officeDocument/2006/relationships/image" Target="../media/image97.emf"/><Relationship Id="rId26" Type="http://schemas.openxmlformats.org/officeDocument/2006/relationships/image" Target="../media/image105.emf"/><Relationship Id="rId3" Type="http://schemas.openxmlformats.org/officeDocument/2006/relationships/image" Target="../media/image82.emf"/><Relationship Id="rId21" Type="http://schemas.openxmlformats.org/officeDocument/2006/relationships/image" Target="../media/image100.emf"/><Relationship Id="rId7" Type="http://schemas.openxmlformats.org/officeDocument/2006/relationships/image" Target="../media/image86.emf"/><Relationship Id="rId12" Type="http://schemas.openxmlformats.org/officeDocument/2006/relationships/image" Target="../media/image91.emf"/><Relationship Id="rId17" Type="http://schemas.openxmlformats.org/officeDocument/2006/relationships/image" Target="../media/image96.emf"/><Relationship Id="rId25" Type="http://schemas.openxmlformats.org/officeDocument/2006/relationships/image" Target="../media/image104.emf"/><Relationship Id="rId2" Type="http://schemas.openxmlformats.org/officeDocument/2006/relationships/image" Target="../media/image81.emf"/><Relationship Id="rId16" Type="http://schemas.openxmlformats.org/officeDocument/2006/relationships/image" Target="../media/image95.emf"/><Relationship Id="rId20" Type="http://schemas.openxmlformats.org/officeDocument/2006/relationships/image" Target="../media/image99.emf"/><Relationship Id="rId29" Type="http://schemas.openxmlformats.org/officeDocument/2006/relationships/image" Target="../media/image60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11" Type="http://schemas.openxmlformats.org/officeDocument/2006/relationships/image" Target="../media/image90.emf"/><Relationship Id="rId24" Type="http://schemas.openxmlformats.org/officeDocument/2006/relationships/image" Target="../media/image103.emf"/><Relationship Id="rId5" Type="http://schemas.openxmlformats.org/officeDocument/2006/relationships/image" Target="../media/image84.emf"/><Relationship Id="rId15" Type="http://schemas.openxmlformats.org/officeDocument/2006/relationships/image" Target="../media/image94.emf"/><Relationship Id="rId23" Type="http://schemas.openxmlformats.org/officeDocument/2006/relationships/image" Target="../media/image102.emf"/><Relationship Id="rId28" Type="http://schemas.openxmlformats.org/officeDocument/2006/relationships/image" Target="../media/image107.emf"/><Relationship Id="rId10" Type="http://schemas.openxmlformats.org/officeDocument/2006/relationships/image" Target="../media/image89.emf"/><Relationship Id="rId19" Type="http://schemas.openxmlformats.org/officeDocument/2006/relationships/image" Target="../media/image98.emf"/><Relationship Id="rId4" Type="http://schemas.openxmlformats.org/officeDocument/2006/relationships/image" Target="../media/image83.emf"/><Relationship Id="rId9" Type="http://schemas.openxmlformats.org/officeDocument/2006/relationships/image" Target="../media/image88.emf"/><Relationship Id="rId14" Type="http://schemas.openxmlformats.org/officeDocument/2006/relationships/image" Target="../media/image93.emf"/><Relationship Id="rId22" Type="http://schemas.openxmlformats.org/officeDocument/2006/relationships/image" Target="../media/image101.emf"/><Relationship Id="rId27" Type="http://schemas.openxmlformats.org/officeDocument/2006/relationships/image" Target="../media/image10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752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注意：在第一种方法中，</a:t>
            </a:r>
            <a:r>
              <a:rPr lang="en-US" altLang="zh-CN" dirty="0" smtClean="0"/>
              <a:t>OA</a:t>
            </a:r>
            <a:r>
              <a:rPr lang="zh-CN" altLang="en-US" dirty="0" smtClean="0"/>
              <a:t>已经运动到</a:t>
            </a:r>
            <a:r>
              <a:rPr lang="en-US" altLang="zh-CN" dirty="0" smtClean="0"/>
              <a:t>OC</a:t>
            </a:r>
            <a:r>
              <a:rPr lang="zh-CN" altLang="en-US" dirty="0" smtClean="0"/>
              <a:t>位置了，所以电流方向是</a:t>
            </a:r>
            <a:r>
              <a:rPr lang="en-US" altLang="zh-CN" dirty="0" smtClean="0"/>
              <a:t>A-O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33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603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364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320275"/>
      </p:ext>
    </p:extLst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26806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4889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7876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82656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34469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502464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18479165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8876823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867193"/>
      </p:ext>
    </p:extLst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649161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2021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err="1" smtClean="0">
                <a:solidFill>
                  <a:srgbClr val="808080"/>
                </a:solidFill>
                <a:latin typeface="Times New Roman" panose="02020603050405020304" pitchFamily="18" charset="0"/>
              </a:rPr>
              <a:t>Chenwei</a:t>
            </a:r>
            <a:r>
              <a:rPr lang="en-US" altLang="zh-CN" sz="1400" b="1" i="1" dirty="0" smtClean="0">
                <a:solidFill>
                  <a:srgbClr val="808080"/>
                </a:solidFill>
                <a:latin typeface="Times New Roman" panose="02020603050405020304" pitchFamily="18" charset="0"/>
              </a:rPr>
              <a:t> Jiang, </a:t>
            </a:r>
            <a:r>
              <a:rPr lang="en-US" altLang="zh-CN" sz="1400" b="1" i="1" dirty="0">
                <a:solidFill>
                  <a:srgbClr val="808080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rgbClr val="808080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rgbClr val="808080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rgbClr val="808080"/>
                </a:solidFill>
                <a:latin typeface="Times New Roman" panose="02020603050405020304" pitchFamily="18" charset="0"/>
              </a:rPr>
              <a:t>2022</a:t>
            </a:r>
            <a:endParaRPr lang="en-US" altLang="zh-CN" sz="1400" b="1" i="1" dirty="0">
              <a:solidFill>
                <a:srgbClr val="808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rgbClr val="808080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  <p:extLst>
      <p:ext uri="{BB962C8B-B14F-4D97-AF65-F5344CB8AC3E}">
        <p14:creationId xmlns:p14="http://schemas.microsoft.com/office/powerpoint/2010/main" val="172169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5.emf"/><Relationship Id="rId26" Type="http://schemas.openxmlformats.org/officeDocument/2006/relationships/image" Target="../media/image79.e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8.e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8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7.emf"/><Relationship Id="rId26" Type="http://schemas.openxmlformats.org/officeDocument/2006/relationships/image" Target="../media/image91.emf"/><Relationship Id="rId39" Type="http://schemas.openxmlformats.org/officeDocument/2006/relationships/oleObject" Target="../embeddings/oleObject96.bin"/><Relationship Id="rId21" Type="http://schemas.openxmlformats.org/officeDocument/2006/relationships/oleObject" Target="../embeddings/oleObject87.bin"/><Relationship Id="rId34" Type="http://schemas.openxmlformats.org/officeDocument/2006/relationships/image" Target="../media/image95.emf"/><Relationship Id="rId42" Type="http://schemas.openxmlformats.org/officeDocument/2006/relationships/image" Target="../media/image99.emf"/><Relationship Id="rId47" Type="http://schemas.openxmlformats.org/officeDocument/2006/relationships/oleObject" Target="../embeddings/oleObject100.bin"/><Relationship Id="rId50" Type="http://schemas.openxmlformats.org/officeDocument/2006/relationships/image" Target="../media/image103.emf"/><Relationship Id="rId55" Type="http://schemas.openxmlformats.org/officeDocument/2006/relationships/oleObject" Target="../embeddings/oleObject104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emf"/><Relationship Id="rId29" Type="http://schemas.openxmlformats.org/officeDocument/2006/relationships/oleObject" Target="../embeddings/oleObject91.bin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90.emf"/><Relationship Id="rId32" Type="http://schemas.openxmlformats.org/officeDocument/2006/relationships/image" Target="../media/image94.emf"/><Relationship Id="rId37" Type="http://schemas.openxmlformats.org/officeDocument/2006/relationships/oleObject" Target="../embeddings/oleObject95.bin"/><Relationship Id="rId40" Type="http://schemas.openxmlformats.org/officeDocument/2006/relationships/image" Target="../media/image98.emf"/><Relationship Id="rId45" Type="http://schemas.openxmlformats.org/officeDocument/2006/relationships/oleObject" Target="../embeddings/oleObject99.bin"/><Relationship Id="rId53" Type="http://schemas.openxmlformats.org/officeDocument/2006/relationships/oleObject" Target="../embeddings/oleObject103.bin"/><Relationship Id="rId58" Type="http://schemas.openxmlformats.org/officeDocument/2006/relationships/image" Target="../media/image107.emf"/><Relationship Id="rId5" Type="http://schemas.openxmlformats.org/officeDocument/2006/relationships/oleObject" Target="../embeddings/oleObject79.bin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80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5.emf"/><Relationship Id="rId22" Type="http://schemas.openxmlformats.org/officeDocument/2006/relationships/image" Target="../media/image89.emf"/><Relationship Id="rId27" Type="http://schemas.openxmlformats.org/officeDocument/2006/relationships/oleObject" Target="../embeddings/oleObject90.bin"/><Relationship Id="rId30" Type="http://schemas.openxmlformats.org/officeDocument/2006/relationships/image" Target="../media/image93.emf"/><Relationship Id="rId35" Type="http://schemas.openxmlformats.org/officeDocument/2006/relationships/oleObject" Target="../embeddings/oleObject94.bin"/><Relationship Id="rId43" Type="http://schemas.openxmlformats.org/officeDocument/2006/relationships/oleObject" Target="../embeddings/oleObject98.bin"/><Relationship Id="rId48" Type="http://schemas.openxmlformats.org/officeDocument/2006/relationships/image" Target="../media/image102.emf"/><Relationship Id="rId56" Type="http://schemas.openxmlformats.org/officeDocument/2006/relationships/image" Target="../media/image106.emf"/><Relationship Id="rId8" Type="http://schemas.openxmlformats.org/officeDocument/2006/relationships/image" Target="../media/image82.emf"/><Relationship Id="rId51" Type="http://schemas.openxmlformats.org/officeDocument/2006/relationships/oleObject" Target="../embeddings/oleObject102.bin"/><Relationship Id="rId3" Type="http://schemas.openxmlformats.org/officeDocument/2006/relationships/oleObject" Target="../embeddings/oleObject78.bin"/><Relationship Id="rId12" Type="http://schemas.openxmlformats.org/officeDocument/2006/relationships/image" Target="../media/image84.e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33" Type="http://schemas.openxmlformats.org/officeDocument/2006/relationships/oleObject" Target="../embeddings/oleObject93.bin"/><Relationship Id="rId38" Type="http://schemas.openxmlformats.org/officeDocument/2006/relationships/image" Target="../media/image97.emf"/><Relationship Id="rId46" Type="http://schemas.openxmlformats.org/officeDocument/2006/relationships/image" Target="../media/image101.emf"/><Relationship Id="rId59" Type="http://schemas.openxmlformats.org/officeDocument/2006/relationships/oleObject" Target="../embeddings/oleObject106.bin"/><Relationship Id="rId20" Type="http://schemas.openxmlformats.org/officeDocument/2006/relationships/image" Target="../media/image88.emf"/><Relationship Id="rId41" Type="http://schemas.openxmlformats.org/officeDocument/2006/relationships/oleObject" Target="../embeddings/oleObject97.bin"/><Relationship Id="rId54" Type="http://schemas.openxmlformats.org/officeDocument/2006/relationships/image" Target="../media/image105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81.emf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92.emf"/><Relationship Id="rId36" Type="http://schemas.openxmlformats.org/officeDocument/2006/relationships/image" Target="../media/image96.emf"/><Relationship Id="rId49" Type="http://schemas.openxmlformats.org/officeDocument/2006/relationships/oleObject" Target="../embeddings/oleObject101.bin"/><Relationship Id="rId57" Type="http://schemas.openxmlformats.org/officeDocument/2006/relationships/oleObject" Target="../embeddings/oleObject105.bin"/><Relationship Id="rId10" Type="http://schemas.openxmlformats.org/officeDocument/2006/relationships/image" Target="../media/image83.emf"/><Relationship Id="rId31" Type="http://schemas.openxmlformats.org/officeDocument/2006/relationships/oleObject" Target="../embeddings/oleObject92.bin"/><Relationship Id="rId44" Type="http://schemas.openxmlformats.org/officeDocument/2006/relationships/image" Target="../media/image100.emf"/><Relationship Id="rId52" Type="http://schemas.openxmlformats.org/officeDocument/2006/relationships/image" Target="../media/image104.emf"/><Relationship Id="rId60" Type="http://schemas.openxmlformats.org/officeDocument/2006/relationships/image" Target="../media/image60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5.emf"/><Relationship Id="rId26" Type="http://schemas.openxmlformats.org/officeDocument/2006/relationships/image" Target="../media/image119.emf"/><Relationship Id="rId39" Type="http://schemas.openxmlformats.org/officeDocument/2006/relationships/oleObject" Target="../embeddings/oleObject125.bin"/><Relationship Id="rId21" Type="http://schemas.openxmlformats.org/officeDocument/2006/relationships/oleObject" Target="../embeddings/oleObject116.bin"/><Relationship Id="rId34" Type="http://schemas.openxmlformats.org/officeDocument/2006/relationships/image" Target="../media/image123.emf"/><Relationship Id="rId42" Type="http://schemas.openxmlformats.org/officeDocument/2006/relationships/image" Target="../media/image127.emf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emf"/><Relationship Id="rId20" Type="http://schemas.openxmlformats.org/officeDocument/2006/relationships/image" Target="../media/image116.emf"/><Relationship Id="rId29" Type="http://schemas.openxmlformats.org/officeDocument/2006/relationships/oleObject" Target="../embeddings/oleObject120.bin"/><Relationship Id="rId41" Type="http://schemas.openxmlformats.org/officeDocument/2006/relationships/oleObject" Target="../embeddings/oleObject12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18.emf"/><Relationship Id="rId32" Type="http://schemas.openxmlformats.org/officeDocument/2006/relationships/image" Target="../media/image122.emf"/><Relationship Id="rId37" Type="http://schemas.openxmlformats.org/officeDocument/2006/relationships/oleObject" Target="../embeddings/oleObject124.bin"/><Relationship Id="rId40" Type="http://schemas.openxmlformats.org/officeDocument/2006/relationships/image" Target="../media/image126.e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120.emf"/><Relationship Id="rId36" Type="http://schemas.openxmlformats.org/officeDocument/2006/relationships/image" Target="../media/image124.emf"/><Relationship Id="rId10" Type="http://schemas.openxmlformats.org/officeDocument/2006/relationships/image" Target="../media/image111.emf"/><Relationship Id="rId19" Type="http://schemas.openxmlformats.org/officeDocument/2006/relationships/oleObject" Target="../embeddings/oleObject115.bin"/><Relationship Id="rId31" Type="http://schemas.openxmlformats.org/officeDocument/2006/relationships/oleObject" Target="../embeddings/oleObject121.bin"/><Relationship Id="rId44" Type="http://schemas.openxmlformats.org/officeDocument/2006/relationships/image" Target="../media/image128.emf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3.emf"/><Relationship Id="rId22" Type="http://schemas.openxmlformats.org/officeDocument/2006/relationships/image" Target="../media/image117.emf"/><Relationship Id="rId27" Type="http://schemas.openxmlformats.org/officeDocument/2006/relationships/oleObject" Target="../embeddings/oleObject119.bin"/><Relationship Id="rId30" Type="http://schemas.openxmlformats.org/officeDocument/2006/relationships/image" Target="../media/image121.emf"/><Relationship Id="rId35" Type="http://schemas.openxmlformats.org/officeDocument/2006/relationships/oleObject" Target="../embeddings/oleObject123.bin"/><Relationship Id="rId43" Type="http://schemas.openxmlformats.org/officeDocument/2006/relationships/oleObject" Target="../embeddings/oleObject127.bin"/><Relationship Id="rId8" Type="http://schemas.openxmlformats.org/officeDocument/2006/relationships/image" Target="../media/image110.emf"/><Relationship Id="rId3" Type="http://schemas.openxmlformats.org/officeDocument/2006/relationships/oleObject" Target="../embeddings/oleObject107.bin"/><Relationship Id="rId12" Type="http://schemas.openxmlformats.org/officeDocument/2006/relationships/image" Target="../media/image112.e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33" Type="http://schemas.openxmlformats.org/officeDocument/2006/relationships/oleObject" Target="../embeddings/oleObject122.bin"/><Relationship Id="rId38" Type="http://schemas.openxmlformats.org/officeDocument/2006/relationships/image" Target="../media/image12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6.emf"/><Relationship Id="rId26" Type="http://schemas.openxmlformats.org/officeDocument/2006/relationships/image" Target="../media/image140.e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emf"/><Relationship Id="rId20" Type="http://schemas.openxmlformats.org/officeDocument/2006/relationships/image" Target="../media/image137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39.w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4.emf"/><Relationship Id="rId22" Type="http://schemas.openxmlformats.org/officeDocument/2006/relationships/image" Target="../media/image13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8.emf"/><Relationship Id="rId26" Type="http://schemas.openxmlformats.org/officeDocument/2006/relationships/image" Target="../media/image152.e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5.e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emf"/><Relationship Id="rId20" Type="http://schemas.openxmlformats.org/officeDocument/2006/relationships/image" Target="../media/image149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51.e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53.wmf"/><Relationship Id="rId10" Type="http://schemas.openxmlformats.org/officeDocument/2006/relationships/image" Target="../media/image144.e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6.emf"/><Relationship Id="rId22" Type="http://schemas.openxmlformats.org/officeDocument/2006/relationships/image" Target="../media/image150.emf"/><Relationship Id="rId27" Type="http://schemas.openxmlformats.org/officeDocument/2006/relationships/oleObject" Target="../embeddings/oleObject15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61.emf"/><Relationship Id="rId26" Type="http://schemas.openxmlformats.org/officeDocument/2006/relationships/image" Target="../media/image165.e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8.e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60.emf"/><Relationship Id="rId20" Type="http://schemas.openxmlformats.org/officeDocument/2006/relationships/image" Target="../media/image162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5.e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64.e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10" Type="http://schemas.openxmlformats.org/officeDocument/2006/relationships/image" Target="../media/image157.e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54.e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9.emf"/><Relationship Id="rId22" Type="http://schemas.openxmlformats.org/officeDocument/2006/relationships/image" Target="../media/image163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0.bin"/><Relationship Id="rId18" Type="http://schemas.openxmlformats.org/officeDocument/2006/relationships/oleObject" Target="../embeddings/oleObject172.bin"/><Relationship Id="rId26" Type="http://schemas.openxmlformats.org/officeDocument/2006/relationships/oleObject" Target="../embeddings/oleObject176.bin"/><Relationship Id="rId39" Type="http://schemas.openxmlformats.org/officeDocument/2006/relationships/image" Target="../media/image183.emf"/><Relationship Id="rId21" Type="http://schemas.openxmlformats.org/officeDocument/2006/relationships/image" Target="../media/image174.emf"/><Relationship Id="rId34" Type="http://schemas.openxmlformats.org/officeDocument/2006/relationships/oleObject" Target="../embeddings/oleObject180.bin"/><Relationship Id="rId42" Type="http://schemas.openxmlformats.org/officeDocument/2006/relationships/oleObject" Target="../embeddings/oleObject184.bin"/><Relationship Id="rId47" Type="http://schemas.openxmlformats.org/officeDocument/2006/relationships/image" Target="../media/image187.emf"/><Relationship Id="rId50" Type="http://schemas.openxmlformats.org/officeDocument/2006/relationships/oleObject" Target="../embeddings/oleObject188.bin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72.emf"/><Relationship Id="rId29" Type="http://schemas.openxmlformats.org/officeDocument/2006/relationships/image" Target="../media/image178.emf"/><Relationship Id="rId11" Type="http://schemas.openxmlformats.org/officeDocument/2006/relationships/oleObject" Target="../embeddings/oleObject169.bin"/><Relationship Id="rId24" Type="http://schemas.openxmlformats.org/officeDocument/2006/relationships/oleObject" Target="../embeddings/oleObject175.bin"/><Relationship Id="rId32" Type="http://schemas.openxmlformats.org/officeDocument/2006/relationships/oleObject" Target="../embeddings/oleObject179.bin"/><Relationship Id="rId37" Type="http://schemas.openxmlformats.org/officeDocument/2006/relationships/image" Target="../media/image182.emf"/><Relationship Id="rId40" Type="http://schemas.openxmlformats.org/officeDocument/2006/relationships/oleObject" Target="../embeddings/oleObject183.bin"/><Relationship Id="rId45" Type="http://schemas.openxmlformats.org/officeDocument/2006/relationships/image" Target="../media/image186.emf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image" Target="../media/image175.emf"/><Relationship Id="rId28" Type="http://schemas.openxmlformats.org/officeDocument/2006/relationships/oleObject" Target="../embeddings/oleObject177.bin"/><Relationship Id="rId36" Type="http://schemas.openxmlformats.org/officeDocument/2006/relationships/oleObject" Target="../embeddings/oleObject181.bin"/><Relationship Id="rId49" Type="http://schemas.openxmlformats.org/officeDocument/2006/relationships/image" Target="../media/image188.emf"/><Relationship Id="rId10" Type="http://schemas.openxmlformats.org/officeDocument/2006/relationships/image" Target="../media/image169.emf"/><Relationship Id="rId19" Type="http://schemas.openxmlformats.org/officeDocument/2006/relationships/image" Target="../media/image173.emf"/><Relationship Id="rId31" Type="http://schemas.openxmlformats.org/officeDocument/2006/relationships/image" Target="../media/image179.emf"/><Relationship Id="rId44" Type="http://schemas.openxmlformats.org/officeDocument/2006/relationships/oleObject" Target="../embeddings/oleObject185.bin"/><Relationship Id="rId4" Type="http://schemas.openxmlformats.org/officeDocument/2006/relationships/image" Target="../media/image166.e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71.emf"/><Relationship Id="rId22" Type="http://schemas.openxmlformats.org/officeDocument/2006/relationships/oleObject" Target="../embeddings/oleObject174.bin"/><Relationship Id="rId27" Type="http://schemas.openxmlformats.org/officeDocument/2006/relationships/image" Target="../media/image177.emf"/><Relationship Id="rId30" Type="http://schemas.openxmlformats.org/officeDocument/2006/relationships/oleObject" Target="../embeddings/oleObject178.bin"/><Relationship Id="rId35" Type="http://schemas.openxmlformats.org/officeDocument/2006/relationships/image" Target="../media/image181.emf"/><Relationship Id="rId43" Type="http://schemas.openxmlformats.org/officeDocument/2006/relationships/image" Target="../media/image185.emf"/><Relationship Id="rId48" Type="http://schemas.openxmlformats.org/officeDocument/2006/relationships/oleObject" Target="../embeddings/oleObject187.bin"/><Relationship Id="rId8" Type="http://schemas.openxmlformats.org/officeDocument/2006/relationships/image" Target="../media/image168.emf"/><Relationship Id="rId51" Type="http://schemas.openxmlformats.org/officeDocument/2006/relationships/image" Target="../media/image189.emf"/><Relationship Id="rId3" Type="http://schemas.openxmlformats.org/officeDocument/2006/relationships/oleObject" Target="../embeddings/oleObject165.bin"/><Relationship Id="rId12" Type="http://schemas.openxmlformats.org/officeDocument/2006/relationships/image" Target="../media/image170.emf"/><Relationship Id="rId17" Type="http://schemas.openxmlformats.org/officeDocument/2006/relationships/image" Target="../media/image190.wmf"/><Relationship Id="rId25" Type="http://schemas.openxmlformats.org/officeDocument/2006/relationships/image" Target="../media/image176.emf"/><Relationship Id="rId33" Type="http://schemas.openxmlformats.org/officeDocument/2006/relationships/image" Target="../media/image180.emf"/><Relationship Id="rId38" Type="http://schemas.openxmlformats.org/officeDocument/2006/relationships/oleObject" Target="../embeddings/oleObject182.bin"/><Relationship Id="rId46" Type="http://schemas.openxmlformats.org/officeDocument/2006/relationships/oleObject" Target="../embeddings/oleObject186.bin"/><Relationship Id="rId20" Type="http://schemas.openxmlformats.org/officeDocument/2006/relationships/oleObject" Target="../embeddings/oleObject173.bin"/><Relationship Id="rId41" Type="http://schemas.openxmlformats.org/officeDocument/2006/relationships/image" Target="../media/image184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67.e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98.emf"/><Relationship Id="rId26" Type="http://schemas.openxmlformats.org/officeDocument/2006/relationships/image" Target="../media/image202.emf"/><Relationship Id="rId39" Type="http://schemas.openxmlformats.org/officeDocument/2006/relationships/oleObject" Target="../embeddings/oleObject207.bin"/><Relationship Id="rId21" Type="http://schemas.openxmlformats.org/officeDocument/2006/relationships/oleObject" Target="../embeddings/oleObject198.bin"/><Relationship Id="rId34" Type="http://schemas.openxmlformats.org/officeDocument/2006/relationships/image" Target="../media/image206.emf"/><Relationship Id="rId42" Type="http://schemas.openxmlformats.org/officeDocument/2006/relationships/image" Target="../media/image210.emf"/><Relationship Id="rId47" Type="http://schemas.openxmlformats.org/officeDocument/2006/relationships/oleObject" Target="../embeddings/oleObject211.bin"/><Relationship Id="rId50" Type="http://schemas.openxmlformats.org/officeDocument/2006/relationships/image" Target="../media/image214.emf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97.emf"/><Relationship Id="rId29" Type="http://schemas.openxmlformats.org/officeDocument/2006/relationships/oleObject" Target="../embeddings/oleObject202.bin"/><Relationship Id="rId11" Type="http://schemas.openxmlformats.org/officeDocument/2006/relationships/oleObject" Target="../embeddings/oleObject193.bin"/><Relationship Id="rId24" Type="http://schemas.openxmlformats.org/officeDocument/2006/relationships/image" Target="../media/image201.emf"/><Relationship Id="rId32" Type="http://schemas.openxmlformats.org/officeDocument/2006/relationships/image" Target="../media/image205.emf"/><Relationship Id="rId37" Type="http://schemas.openxmlformats.org/officeDocument/2006/relationships/oleObject" Target="../embeddings/oleObject206.bin"/><Relationship Id="rId40" Type="http://schemas.openxmlformats.org/officeDocument/2006/relationships/image" Target="../media/image209.emf"/><Relationship Id="rId45" Type="http://schemas.openxmlformats.org/officeDocument/2006/relationships/oleObject" Target="../embeddings/oleObject210.bin"/><Relationship Id="rId53" Type="http://schemas.openxmlformats.org/officeDocument/2006/relationships/oleObject" Target="../embeddings/oleObject214.bin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194.emf"/><Relationship Id="rId19" Type="http://schemas.openxmlformats.org/officeDocument/2006/relationships/oleObject" Target="../embeddings/oleObject197.bin"/><Relationship Id="rId31" Type="http://schemas.openxmlformats.org/officeDocument/2006/relationships/oleObject" Target="../embeddings/oleObject203.bin"/><Relationship Id="rId44" Type="http://schemas.openxmlformats.org/officeDocument/2006/relationships/image" Target="../media/image211.emf"/><Relationship Id="rId52" Type="http://schemas.openxmlformats.org/officeDocument/2006/relationships/image" Target="../media/image215.emf"/><Relationship Id="rId4" Type="http://schemas.openxmlformats.org/officeDocument/2006/relationships/image" Target="../media/image191.e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96.emf"/><Relationship Id="rId22" Type="http://schemas.openxmlformats.org/officeDocument/2006/relationships/image" Target="../media/image200.emf"/><Relationship Id="rId27" Type="http://schemas.openxmlformats.org/officeDocument/2006/relationships/oleObject" Target="../embeddings/oleObject201.bin"/><Relationship Id="rId30" Type="http://schemas.openxmlformats.org/officeDocument/2006/relationships/image" Target="../media/image204.emf"/><Relationship Id="rId35" Type="http://schemas.openxmlformats.org/officeDocument/2006/relationships/oleObject" Target="../embeddings/oleObject205.bin"/><Relationship Id="rId43" Type="http://schemas.openxmlformats.org/officeDocument/2006/relationships/oleObject" Target="../embeddings/oleObject209.bin"/><Relationship Id="rId48" Type="http://schemas.openxmlformats.org/officeDocument/2006/relationships/image" Target="../media/image213.emf"/><Relationship Id="rId8" Type="http://schemas.openxmlformats.org/officeDocument/2006/relationships/image" Target="../media/image193.emf"/><Relationship Id="rId51" Type="http://schemas.openxmlformats.org/officeDocument/2006/relationships/oleObject" Target="../embeddings/oleObject213.bin"/><Relationship Id="rId3" Type="http://schemas.openxmlformats.org/officeDocument/2006/relationships/oleObject" Target="../embeddings/oleObject189.bin"/><Relationship Id="rId12" Type="http://schemas.openxmlformats.org/officeDocument/2006/relationships/image" Target="../media/image195.emf"/><Relationship Id="rId17" Type="http://schemas.openxmlformats.org/officeDocument/2006/relationships/oleObject" Target="../embeddings/oleObject196.bin"/><Relationship Id="rId25" Type="http://schemas.openxmlformats.org/officeDocument/2006/relationships/oleObject" Target="../embeddings/oleObject200.bin"/><Relationship Id="rId33" Type="http://schemas.openxmlformats.org/officeDocument/2006/relationships/oleObject" Target="../embeddings/oleObject204.bin"/><Relationship Id="rId38" Type="http://schemas.openxmlformats.org/officeDocument/2006/relationships/image" Target="../media/image208.emf"/><Relationship Id="rId46" Type="http://schemas.openxmlformats.org/officeDocument/2006/relationships/image" Target="../media/image212.emf"/><Relationship Id="rId20" Type="http://schemas.openxmlformats.org/officeDocument/2006/relationships/image" Target="../media/image199.emf"/><Relationship Id="rId41" Type="http://schemas.openxmlformats.org/officeDocument/2006/relationships/oleObject" Target="../embeddings/oleObject208.bin"/><Relationship Id="rId54" Type="http://schemas.openxmlformats.org/officeDocument/2006/relationships/image" Target="../media/image216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92.emf"/><Relationship Id="rId15" Type="http://schemas.openxmlformats.org/officeDocument/2006/relationships/oleObject" Target="../embeddings/oleObject195.bin"/><Relationship Id="rId23" Type="http://schemas.openxmlformats.org/officeDocument/2006/relationships/oleObject" Target="../embeddings/oleObject199.bin"/><Relationship Id="rId28" Type="http://schemas.openxmlformats.org/officeDocument/2006/relationships/image" Target="../media/image203.emf"/><Relationship Id="rId36" Type="http://schemas.openxmlformats.org/officeDocument/2006/relationships/image" Target="../media/image207.emf"/><Relationship Id="rId49" Type="http://schemas.openxmlformats.org/officeDocument/2006/relationships/oleObject" Target="../embeddings/oleObject212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1.emf"/><Relationship Id="rId18" Type="http://schemas.openxmlformats.org/officeDocument/2006/relationships/oleObject" Target="../embeddings/oleObject222.bin"/><Relationship Id="rId26" Type="http://schemas.openxmlformats.org/officeDocument/2006/relationships/oleObject" Target="../embeddings/oleObject226.bin"/><Relationship Id="rId39" Type="http://schemas.openxmlformats.org/officeDocument/2006/relationships/image" Target="../media/image234.wmf"/><Relationship Id="rId21" Type="http://schemas.openxmlformats.org/officeDocument/2006/relationships/image" Target="../media/image225.emf"/><Relationship Id="rId34" Type="http://schemas.openxmlformats.org/officeDocument/2006/relationships/oleObject" Target="../embeddings/oleObject230.bin"/><Relationship Id="rId7" Type="http://schemas.openxmlformats.org/officeDocument/2006/relationships/image" Target="../media/image218.emf"/><Relationship Id="rId12" Type="http://schemas.openxmlformats.org/officeDocument/2006/relationships/oleObject" Target="../embeddings/oleObject219.bin"/><Relationship Id="rId17" Type="http://schemas.openxmlformats.org/officeDocument/2006/relationships/image" Target="../media/image223.emf"/><Relationship Id="rId25" Type="http://schemas.openxmlformats.org/officeDocument/2006/relationships/image" Target="../media/image227.emf"/><Relationship Id="rId33" Type="http://schemas.openxmlformats.org/officeDocument/2006/relationships/image" Target="../media/image231.emf"/><Relationship Id="rId38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1.bin"/><Relationship Id="rId20" Type="http://schemas.openxmlformats.org/officeDocument/2006/relationships/oleObject" Target="../embeddings/oleObject223.bin"/><Relationship Id="rId29" Type="http://schemas.openxmlformats.org/officeDocument/2006/relationships/image" Target="../media/image229.e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220.emf"/><Relationship Id="rId24" Type="http://schemas.openxmlformats.org/officeDocument/2006/relationships/oleObject" Target="../embeddings/oleObject225.bin"/><Relationship Id="rId32" Type="http://schemas.openxmlformats.org/officeDocument/2006/relationships/oleObject" Target="../embeddings/oleObject229.bin"/><Relationship Id="rId37" Type="http://schemas.openxmlformats.org/officeDocument/2006/relationships/image" Target="../media/image233.emf"/><Relationship Id="rId5" Type="http://schemas.openxmlformats.org/officeDocument/2006/relationships/image" Target="../media/image217.emf"/><Relationship Id="rId15" Type="http://schemas.openxmlformats.org/officeDocument/2006/relationships/image" Target="../media/image222.emf"/><Relationship Id="rId23" Type="http://schemas.openxmlformats.org/officeDocument/2006/relationships/image" Target="../media/image226.emf"/><Relationship Id="rId28" Type="http://schemas.openxmlformats.org/officeDocument/2006/relationships/oleObject" Target="../embeddings/oleObject227.bin"/><Relationship Id="rId36" Type="http://schemas.openxmlformats.org/officeDocument/2006/relationships/oleObject" Target="../embeddings/oleObject231.bin"/><Relationship Id="rId10" Type="http://schemas.openxmlformats.org/officeDocument/2006/relationships/oleObject" Target="../embeddings/oleObject218.bin"/><Relationship Id="rId19" Type="http://schemas.openxmlformats.org/officeDocument/2006/relationships/image" Target="../media/image224.emf"/><Relationship Id="rId31" Type="http://schemas.openxmlformats.org/officeDocument/2006/relationships/image" Target="../media/image230.emf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219.emf"/><Relationship Id="rId14" Type="http://schemas.openxmlformats.org/officeDocument/2006/relationships/oleObject" Target="../embeddings/oleObject220.bin"/><Relationship Id="rId22" Type="http://schemas.openxmlformats.org/officeDocument/2006/relationships/oleObject" Target="../embeddings/oleObject224.bin"/><Relationship Id="rId27" Type="http://schemas.openxmlformats.org/officeDocument/2006/relationships/image" Target="../media/image228.emf"/><Relationship Id="rId30" Type="http://schemas.openxmlformats.org/officeDocument/2006/relationships/oleObject" Target="../embeddings/oleObject228.bin"/><Relationship Id="rId35" Type="http://schemas.openxmlformats.org/officeDocument/2006/relationships/image" Target="../media/image232.emf"/><Relationship Id="rId8" Type="http://schemas.openxmlformats.org/officeDocument/2006/relationships/oleObject" Target="../embeddings/oleObject217.bin"/><Relationship Id="rId3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e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42.emf"/><Relationship Id="rId26" Type="http://schemas.openxmlformats.org/officeDocument/2006/relationships/image" Target="../media/image246.emf"/><Relationship Id="rId3" Type="http://schemas.openxmlformats.org/officeDocument/2006/relationships/oleObject" Target="../embeddings/oleObject233.bin"/><Relationship Id="rId21" Type="http://schemas.openxmlformats.org/officeDocument/2006/relationships/oleObject" Target="../embeddings/oleObject242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39.emf"/><Relationship Id="rId17" Type="http://schemas.openxmlformats.org/officeDocument/2006/relationships/oleObject" Target="../embeddings/oleObject240.bin"/><Relationship Id="rId25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1.emf"/><Relationship Id="rId20" Type="http://schemas.openxmlformats.org/officeDocument/2006/relationships/image" Target="../media/image243.emf"/><Relationship Id="rId29" Type="http://schemas.openxmlformats.org/officeDocument/2006/relationships/oleObject" Target="../embeddings/oleObject246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36.emf"/><Relationship Id="rId11" Type="http://schemas.openxmlformats.org/officeDocument/2006/relationships/oleObject" Target="../embeddings/oleObject237.bin"/><Relationship Id="rId24" Type="http://schemas.openxmlformats.org/officeDocument/2006/relationships/image" Target="../media/image245.emf"/><Relationship Id="rId32" Type="http://schemas.openxmlformats.org/officeDocument/2006/relationships/image" Target="../media/image249.emf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23" Type="http://schemas.openxmlformats.org/officeDocument/2006/relationships/oleObject" Target="../embeddings/oleObject243.bin"/><Relationship Id="rId28" Type="http://schemas.openxmlformats.org/officeDocument/2006/relationships/image" Target="../media/image247.emf"/><Relationship Id="rId10" Type="http://schemas.openxmlformats.org/officeDocument/2006/relationships/image" Target="../media/image238.emf"/><Relationship Id="rId19" Type="http://schemas.openxmlformats.org/officeDocument/2006/relationships/oleObject" Target="../embeddings/oleObject241.bin"/><Relationship Id="rId31" Type="http://schemas.openxmlformats.org/officeDocument/2006/relationships/oleObject" Target="../embeddings/oleObject247.bin"/><Relationship Id="rId4" Type="http://schemas.openxmlformats.org/officeDocument/2006/relationships/image" Target="../media/image235.e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40.emf"/><Relationship Id="rId22" Type="http://schemas.openxmlformats.org/officeDocument/2006/relationships/image" Target="../media/image244.emf"/><Relationship Id="rId27" Type="http://schemas.openxmlformats.org/officeDocument/2006/relationships/oleObject" Target="../embeddings/oleObject245.bin"/><Relationship Id="rId30" Type="http://schemas.openxmlformats.org/officeDocument/2006/relationships/image" Target="../media/image24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251.emf"/><Relationship Id="rId4" Type="http://schemas.openxmlformats.org/officeDocument/2006/relationships/image" Target="../media/image25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53.emf"/><Relationship Id="rId11" Type="http://schemas.openxmlformats.org/officeDocument/2006/relationships/oleObject" Target="../embeddings/oleObject253.bin"/><Relationship Id="rId5" Type="http://schemas.openxmlformats.org/officeDocument/2006/relationships/oleObject" Target="../embeddings/oleObject250.bin"/><Relationship Id="rId10" Type="http://schemas.openxmlformats.org/officeDocument/2006/relationships/image" Target="../media/image255.emf"/><Relationship Id="rId4" Type="http://schemas.openxmlformats.org/officeDocument/2006/relationships/image" Target="../media/image252.emf"/><Relationship Id="rId9" Type="http://schemas.openxmlformats.org/officeDocument/2006/relationships/oleObject" Target="../embeddings/oleObject25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emf"/><Relationship Id="rId13" Type="http://schemas.openxmlformats.org/officeDocument/2006/relationships/oleObject" Target="../embeddings/oleObject259.bin"/><Relationship Id="rId18" Type="http://schemas.openxmlformats.org/officeDocument/2006/relationships/image" Target="../media/image264.emf"/><Relationship Id="rId26" Type="http://schemas.openxmlformats.org/officeDocument/2006/relationships/image" Target="../media/image266.emf"/><Relationship Id="rId3" Type="http://schemas.openxmlformats.org/officeDocument/2006/relationships/oleObject" Target="../embeddings/oleObject254.bin"/><Relationship Id="rId21" Type="http://schemas.openxmlformats.org/officeDocument/2006/relationships/oleObject" Target="../embeddings/oleObject263.bin"/><Relationship Id="rId7" Type="http://schemas.openxmlformats.org/officeDocument/2006/relationships/oleObject" Target="../embeddings/oleObject256.bin"/><Relationship Id="rId12" Type="http://schemas.openxmlformats.org/officeDocument/2006/relationships/image" Target="../media/image261.emf"/><Relationship Id="rId17" Type="http://schemas.openxmlformats.org/officeDocument/2006/relationships/oleObject" Target="../embeddings/oleObject261.bin"/><Relationship Id="rId25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3.emf"/><Relationship Id="rId20" Type="http://schemas.openxmlformats.org/officeDocument/2006/relationships/image" Target="../media/image265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58.emf"/><Relationship Id="rId11" Type="http://schemas.openxmlformats.org/officeDocument/2006/relationships/oleObject" Target="../embeddings/oleObject258.bin"/><Relationship Id="rId24" Type="http://schemas.openxmlformats.org/officeDocument/2006/relationships/image" Target="../media/image256.emf"/><Relationship Id="rId5" Type="http://schemas.openxmlformats.org/officeDocument/2006/relationships/oleObject" Target="../embeddings/oleObject255.bin"/><Relationship Id="rId15" Type="http://schemas.openxmlformats.org/officeDocument/2006/relationships/oleObject" Target="../embeddings/oleObject260.bin"/><Relationship Id="rId23" Type="http://schemas.openxmlformats.org/officeDocument/2006/relationships/oleObject" Target="../embeddings/oleObject264.bin"/><Relationship Id="rId10" Type="http://schemas.openxmlformats.org/officeDocument/2006/relationships/image" Target="../media/image260.emf"/><Relationship Id="rId19" Type="http://schemas.openxmlformats.org/officeDocument/2006/relationships/oleObject" Target="../embeddings/oleObject262.bin"/><Relationship Id="rId4" Type="http://schemas.openxmlformats.org/officeDocument/2006/relationships/image" Target="../media/image257.emf"/><Relationship Id="rId9" Type="http://schemas.openxmlformats.org/officeDocument/2006/relationships/oleObject" Target="../embeddings/oleObject257.bin"/><Relationship Id="rId14" Type="http://schemas.openxmlformats.org/officeDocument/2006/relationships/image" Target="../media/image262.emf"/><Relationship Id="rId22" Type="http://schemas.openxmlformats.org/officeDocument/2006/relationships/image" Target="../media/image255.e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274.emf"/><Relationship Id="rId26" Type="http://schemas.openxmlformats.org/officeDocument/2006/relationships/image" Target="../media/image277.emf"/><Relationship Id="rId3" Type="http://schemas.openxmlformats.org/officeDocument/2006/relationships/oleObject" Target="../embeddings/oleObject266.bin"/><Relationship Id="rId21" Type="http://schemas.openxmlformats.org/officeDocument/2006/relationships/oleObject" Target="../embeddings/oleObject275.bin"/><Relationship Id="rId34" Type="http://schemas.openxmlformats.org/officeDocument/2006/relationships/image" Target="../media/image281.emf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71.emf"/><Relationship Id="rId17" Type="http://schemas.openxmlformats.org/officeDocument/2006/relationships/oleObject" Target="../embeddings/oleObject273.bin"/><Relationship Id="rId25" Type="http://schemas.openxmlformats.org/officeDocument/2006/relationships/oleObject" Target="../embeddings/oleObject277.bin"/><Relationship Id="rId33" Type="http://schemas.openxmlformats.org/officeDocument/2006/relationships/oleObject" Target="../embeddings/oleObject2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3.emf"/><Relationship Id="rId20" Type="http://schemas.openxmlformats.org/officeDocument/2006/relationships/image" Target="../media/image275.emf"/><Relationship Id="rId29" Type="http://schemas.openxmlformats.org/officeDocument/2006/relationships/oleObject" Target="../embeddings/oleObject279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68.emf"/><Relationship Id="rId11" Type="http://schemas.openxmlformats.org/officeDocument/2006/relationships/oleObject" Target="../embeddings/oleObject270.bin"/><Relationship Id="rId24" Type="http://schemas.openxmlformats.org/officeDocument/2006/relationships/image" Target="../media/image276.emf"/><Relationship Id="rId32" Type="http://schemas.openxmlformats.org/officeDocument/2006/relationships/image" Target="../media/image280.emf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23" Type="http://schemas.openxmlformats.org/officeDocument/2006/relationships/oleObject" Target="../embeddings/oleObject276.bin"/><Relationship Id="rId28" Type="http://schemas.openxmlformats.org/officeDocument/2006/relationships/image" Target="../media/image278.emf"/><Relationship Id="rId10" Type="http://schemas.openxmlformats.org/officeDocument/2006/relationships/image" Target="../media/image270.emf"/><Relationship Id="rId19" Type="http://schemas.openxmlformats.org/officeDocument/2006/relationships/oleObject" Target="../embeddings/oleObject274.bin"/><Relationship Id="rId31" Type="http://schemas.openxmlformats.org/officeDocument/2006/relationships/oleObject" Target="../embeddings/oleObject280.bin"/><Relationship Id="rId4" Type="http://schemas.openxmlformats.org/officeDocument/2006/relationships/image" Target="../media/image267.e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72.emf"/><Relationship Id="rId22" Type="http://schemas.openxmlformats.org/officeDocument/2006/relationships/image" Target="../media/image265.emf"/><Relationship Id="rId27" Type="http://schemas.openxmlformats.org/officeDocument/2006/relationships/oleObject" Target="../embeddings/oleObject278.bin"/><Relationship Id="rId30" Type="http://schemas.openxmlformats.org/officeDocument/2006/relationships/image" Target="../media/image279.emf"/><Relationship Id="rId8" Type="http://schemas.openxmlformats.org/officeDocument/2006/relationships/image" Target="../media/image26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7.bin"/><Relationship Id="rId18" Type="http://schemas.openxmlformats.org/officeDocument/2006/relationships/image" Target="../media/image290.emf"/><Relationship Id="rId26" Type="http://schemas.openxmlformats.org/officeDocument/2006/relationships/image" Target="../media/image294.emf"/><Relationship Id="rId39" Type="http://schemas.openxmlformats.org/officeDocument/2006/relationships/oleObject" Target="../embeddings/oleObject300.bin"/><Relationship Id="rId21" Type="http://schemas.openxmlformats.org/officeDocument/2006/relationships/oleObject" Target="../embeddings/oleObject291.bin"/><Relationship Id="rId34" Type="http://schemas.openxmlformats.org/officeDocument/2006/relationships/image" Target="../media/image298.emf"/><Relationship Id="rId42" Type="http://schemas.openxmlformats.org/officeDocument/2006/relationships/image" Target="../media/image302.emf"/><Relationship Id="rId47" Type="http://schemas.openxmlformats.org/officeDocument/2006/relationships/oleObject" Target="../embeddings/oleObject304.bin"/><Relationship Id="rId7" Type="http://schemas.openxmlformats.org/officeDocument/2006/relationships/oleObject" Target="../embeddings/oleObject2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9.emf"/><Relationship Id="rId29" Type="http://schemas.openxmlformats.org/officeDocument/2006/relationships/oleObject" Target="../embeddings/oleObject29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84.emf"/><Relationship Id="rId11" Type="http://schemas.openxmlformats.org/officeDocument/2006/relationships/oleObject" Target="../embeddings/oleObject286.bin"/><Relationship Id="rId24" Type="http://schemas.openxmlformats.org/officeDocument/2006/relationships/image" Target="../media/image293.emf"/><Relationship Id="rId32" Type="http://schemas.openxmlformats.org/officeDocument/2006/relationships/image" Target="../media/image297.emf"/><Relationship Id="rId37" Type="http://schemas.openxmlformats.org/officeDocument/2006/relationships/oleObject" Target="../embeddings/oleObject299.bin"/><Relationship Id="rId40" Type="http://schemas.openxmlformats.org/officeDocument/2006/relationships/image" Target="../media/image301.emf"/><Relationship Id="rId45" Type="http://schemas.openxmlformats.org/officeDocument/2006/relationships/oleObject" Target="../embeddings/oleObject303.bin"/><Relationship Id="rId5" Type="http://schemas.openxmlformats.org/officeDocument/2006/relationships/oleObject" Target="../embeddings/oleObject283.bin"/><Relationship Id="rId15" Type="http://schemas.openxmlformats.org/officeDocument/2006/relationships/oleObject" Target="../embeddings/oleObject288.bin"/><Relationship Id="rId23" Type="http://schemas.openxmlformats.org/officeDocument/2006/relationships/oleObject" Target="../embeddings/oleObject292.bin"/><Relationship Id="rId28" Type="http://schemas.openxmlformats.org/officeDocument/2006/relationships/image" Target="../media/image295.emf"/><Relationship Id="rId36" Type="http://schemas.openxmlformats.org/officeDocument/2006/relationships/image" Target="../media/image299.emf"/><Relationship Id="rId10" Type="http://schemas.openxmlformats.org/officeDocument/2006/relationships/image" Target="../media/image286.emf"/><Relationship Id="rId19" Type="http://schemas.openxmlformats.org/officeDocument/2006/relationships/oleObject" Target="../embeddings/oleObject290.bin"/><Relationship Id="rId31" Type="http://schemas.openxmlformats.org/officeDocument/2006/relationships/oleObject" Target="../embeddings/oleObject296.bin"/><Relationship Id="rId44" Type="http://schemas.openxmlformats.org/officeDocument/2006/relationships/image" Target="../media/image303.emf"/><Relationship Id="rId4" Type="http://schemas.openxmlformats.org/officeDocument/2006/relationships/image" Target="../media/image283.emf"/><Relationship Id="rId9" Type="http://schemas.openxmlformats.org/officeDocument/2006/relationships/oleObject" Target="../embeddings/oleObject285.bin"/><Relationship Id="rId14" Type="http://schemas.openxmlformats.org/officeDocument/2006/relationships/image" Target="../media/image288.emf"/><Relationship Id="rId22" Type="http://schemas.openxmlformats.org/officeDocument/2006/relationships/image" Target="../media/image292.emf"/><Relationship Id="rId27" Type="http://schemas.openxmlformats.org/officeDocument/2006/relationships/oleObject" Target="../embeddings/oleObject294.bin"/><Relationship Id="rId30" Type="http://schemas.openxmlformats.org/officeDocument/2006/relationships/image" Target="../media/image296.emf"/><Relationship Id="rId35" Type="http://schemas.openxmlformats.org/officeDocument/2006/relationships/oleObject" Target="../embeddings/oleObject298.bin"/><Relationship Id="rId43" Type="http://schemas.openxmlformats.org/officeDocument/2006/relationships/oleObject" Target="../embeddings/oleObject302.bin"/><Relationship Id="rId48" Type="http://schemas.openxmlformats.org/officeDocument/2006/relationships/image" Target="../media/image305.emf"/><Relationship Id="rId8" Type="http://schemas.openxmlformats.org/officeDocument/2006/relationships/image" Target="../media/image285.emf"/><Relationship Id="rId3" Type="http://schemas.openxmlformats.org/officeDocument/2006/relationships/oleObject" Target="../embeddings/oleObject282.bin"/><Relationship Id="rId12" Type="http://schemas.openxmlformats.org/officeDocument/2006/relationships/image" Target="../media/image287.emf"/><Relationship Id="rId17" Type="http://schemas.openxmlformats.org/officeDocument/2006/relationships/oleObject" Target="../embeddings/oleObject289.bin"/><Relationship Id="rId25" Type="http://schemas.openxmlformats.org/officeDocument/2006/relationships/oleObject" Target="../embeddings/oleObject293.bin"/><Relationship Id="rId33" Type="http://schemas.openxmlformats.org/officeDocument/2006/relationships/oleObject" Target="../embeddings/oleObject297.bin"/><Relationship Id="rId38" Type="http://schemas.openxmlformats.org/officeDocument/2006/relationships/image" Target="../media/image300.emf"/><Relationship Id="rId46" Type="http://schemas.openxmlformats.org/officeDocument/2006/relationships/image" Target="../media/image304.emf"/><Relationship Id="rId20" Type="http://schemas.openxmlformats.org/officeDocument/2006/relationships/image" Target="../media/image291.emf"/><Relationship Id="rId41" Type="http://schemas.openxmlformats.org/officeDocument/2006/relationships/oleObject" Target="../embeddings/oleObject30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e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8.e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emf"/><Relationship Id="rId22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6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3.e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e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emf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1.emf"/><Relationship Id="rId26" Type="http://schemas.openxmlformats.org/officeDocument/2006/relationships/image" Target="../media/image45.emf"/><Relationship Id="rId39" Type="http://schemas.openxmlformats.org/officeDocument/2006/relationships/oleObject" Target="../embeddings/oleObject52.bin"/><Relationship Id="rId21" Type="http://schemas.openxmlformats.org/officeDocument/2006/relationships/oleObject" Target="../embeddings/oleObject43.bin"/><Relationship Id="rId34" Type="http://schemas.openxmlformats.org/officeDocument/2006/relationships/image" Target="../media/image49.emf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41.bin"/><Relationship Id="rId25" Type="http://schemas.openxmlformats.org/officeDocument/2006/relationships/oleObject" Target="../embeddings/oleObject45.bin"/><Relationship Id="rId33" Type="http://schemas.openxmlformats.org/officeDocument/2006/relationships/oleObject" Target="../embeddings/oleObject49.bin"/><Relationship Id="rId38" Type="http://schemas.openxmlformats.org/officeDocument/2006/relationships/image" Target="../media/image51.emf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29" Type="http://schemas.openxmlformats.org/officeDocument/2006/relationships/oleObject" Target="../embeddings/oleObject47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8.bin"/><Relationship Id="rId24" Type="http://schemas.openxmlformats.org/officeDocument/2006/relationships/image" Target="../media/image44.emf"/><Relationship Id="rId32" Type="http://schemas.openxmlformats.org/officeDocument/2006/relationships/image" Target="../media/image48.emf"/><Relationship Id="rId37" Type="http://schemas.openxmlformats.org/officeDocument/2006/relationships/oleObject" Target="../embeddings/oleObject51.bin"/><Relationship Id="rId40" Type="http://schemas.openxmlformats.org/officeDocument/2006/relationships/image" Target="../media/image6.emf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4.bin"/><Relationship Id="rId28" Type="http://schemas.openxmlformats.org/officeDocument/2006/relationships/image" Target="../media/image46.emf"/><Relationship Id="rId36" Type="http://schemas.openxmlformats.org/officeDocument/2006/relationships/image" Target="../media/image50.emf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42.bin"/><Relationship Id="rId31" Type="http://schemas.openxmlformats.org/officeDocument/2006/relationships/oleObject" Target="../embeddings/oleObject48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emf"/><Relationship Id="rId22" Type="http://schemas.openxmlformats.org/officeDocument/2006/relationships/image" Target="../media/image43.emf"/><Relationship Id="rId27" Type="http://schemas.openxmlformats.org/officeDocument/2006/relationships/oleObject" Target="../embeddings/oleObject46.bin"/><Relationship Id="rId30" Type="http://schemas.openxmlformats.org/officeDocument/2006/relationships/image" Target="../media/image47.emf"/><Relationship Id="rId35" Type="http://schemas.openxmlformats.org/officeDocument/2006/relationships/oleObject" Target="../embeddings/oleObject50.bin"/><Relationship Id="rId8" Type="http://schemas.openxmlformats.org/officeDocument/2006/relationships/image" Target="../media/image36.emf"/><Relationship Id="rId3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61.emf"/><Relationship Id="rId18" Type="http://schemas.openxmlformats.org/officeDocument/2006/relationships/oleObject" Target="../embeddings/oleObject65.bin"/><Relationship Id="rId3" Type="http://schemas.openxmlformats.org/officeDocument/2006/relationships/image" Target="../media/image65.jpeg"/><Relationship Id="rId7" Type="http://schemas.openxmlformats.org/officeDocument/2006/relationships/image" Target="../media/image58.e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60.emf"/><Relationship Id="rId5" Type="http://schemas.openxmlformats.org/officeDocument/2006/relationships/image" Target="../media/image67.wmf"/><Relationship Id="rId15" Type="http://schemas.openxmlformats.org/officeDocument/2006/relationships/image" Target="../media/image62.e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64.emf"/><Relationship Id="rId4" Type="http://schemas.openxmlformats.org/officeDocument/2006/relationships/image" Target="../media/image66.jpeg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6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2010812213514494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1" y="0"/>
            <a:ext cx="9276523" cy="6957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WordArt 3"/>
          <p:cNvSpPr>
            <a:spLocks noChangeArrowheads="1" noChangeShapeType="1" noTextEdit="1"/>
          </p:cNvSpPr>
          <p:nvPr/>
        </p:nvSpPr>
        <p:spPr bwMode="auto">
          <a:xfrm>
            <a:off x="827583" y="1895646"/>
            <a:ext cx="7920037" cy="10985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434802" y="3894223"/>
            <a:ext cx="6705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Xi’an 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Jiaotong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University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Chenwei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 Jiang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06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02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2022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9976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  <p:bldP spid="2232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02" name="Text Box 2"/>
          <p:cNvSpPr txBox="1">
            <a:spLocks noChangeArrowheads="1"/>
          </p:cNvSpPr>
          <p:nvPr/>
        </p:nvSpPr>
        <p:spPr bwMode="auto">
          <a:xfrm>
            <a:off x="179388" y="332656"/>
            <a:ext cx="2376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电动势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03938" y="434256"/>
            <a:ext cx="2474912" cy="1752600"/>
            <a:chOff x="864" y="1584"/>
            <a:chExt cx="1824" cy="1104"/>
          </a:xfrm>
        </p:grpSpPr>
        <p:sp>
          <p:nvSpPr>
            <p:cNvPr id="5168" name="Line 4"/>
            <p:cNvSpPr>
              <a:spLocks noChangeShapeType="1"/>
            </p:cNvSpPr>
            <p:nvPr/>
          </p:nvSpPr>
          <p:spPr bwMode="auto">
            <a:xfrm flipH="1">
              <a:off x="864" y="2688"/>
              <a:ext cx="4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9" name="Line 5"/>
            <p:cNvSpPr>
              <a:spLocks noChangeShapeType="1"/>
            </p:cNvSpPr>
            <p:nvPr/>
          </p:nvSpPr>
          <p:spPr bwMode="auto">
            <a:xfrm flipH="1">
              <a:off x="2256" y="2688"/>
              <a:ext cx="43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Line 6"/>
            <p:cNvSpPr>
              <a:spLocks noChangeShapeType="1"/>
            </p:cNvSpPr>
            <p:nvPr/>
          </p:nvSpPr>
          <p:spPr bwMode="auto">
            <a:xfrm>
              <a:off x="864" y="1584"/>
              <a:ext cx="182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Line 7"/>
            <p:cNvSpPr>
              <a:spLocks noChangeShapeType="1"/>
            </p:cNvSpPr>
            <p:nvPr/>
          </p:nvSpPr>
          <p:spPr bwMode="auto">
            <a:xfrm>
              <a:off x="864" y="1584"/>
              <a:ext cx="0" cy="11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Line 8"/>
            <p:cNvSpPr>
              <a:spLocks noChangeShapeType="1"/>
            </p:cNvSpPr>
            <p:nvPr/>
          </p:nvSpPr>
          <p:spPr bwMode="auto">
            <a:xfrm>
              <a:off x="2688" y="1584"/>
              <a:ext cx="0" cy="110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52809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857573"/>
              </p:ext>
            </p:extLst>
          </p:nvPr>
        </p:nvGraphicFramePr>
        <p:xfrm>
          <a:off x="6518275" y="781918"/>
          <a:ext cx="2809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10" name="公式" r:id="rId3" imgW="279360" imgH="304560" progId="Equation.3">
                  <p:embed/>
                </p:oleObj>
              </mc:Choice>
              <mc:Fallback>
                <p:oleObj name="公式" r:id="rId3" imgW="279360" imgH="304560" progId="Equation.3">
                  <p:embed/>
                  <p:pic>
                    <p:nvPicPr>
                      <p:cNvPr id="2252809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781918"/>
                        <a:ext cx="2809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10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054394"/>
              </p:ext>
            </p:extLst>
          </p:nvPr>
        </p:nvGraphicFramePr>
        <p:xfrm>
          <a:off x="7929563" y="780331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11" name="公式" r:id="rId5" imgW="279360" imgH="291960" progId="Equation.3">
                  <p:embed/>
                </p:oleObj>
              </mc:Choice>
              <mc:Fallback>
                <p:oleObj name="公式" r:id="rId5" imgW="279360" imgH="291960" progId="Equation.3">
                  <p:embed/>
                  <p:pic>
                    <p:nvPicPr>
                      <p:cNvPr id="225281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780331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11" name="Rectangle 11"/>
          <p:cNvSpPr>
            <a:spLocks noChangeArrowheads="1"/>
          </p:cNvSpPr>
          <p:nvPr/>
        </p:nvSpPr>
        <p:spPr bwMode="auto">
          <a:xfrm>
            <a:off x="7912100" y="1196256"/>
            <a:ext cx="304800" cy="2057400"/>
          </a:xfrm>
          <a:prstGeom prst="rect">
            <a:avLst/>
          </a:prstGeom>
          <a:gradFill rotWithShape="0">
            <a:gsLst>
              <a:gs pos="0">
                <a:srgbClr val="005E76"/>
              </a:gs>
              <a:gs pos="50000">
                <a:srgbClr val="00CCFF"/>
              </a:gs>
              <a:gs pos="100000">
                <a:srgbClr val="005E7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912100" y="1196256"/>
            <a:ext cx="350838" cy="1903412"/>
            <a:chOff x="4992" y="672"/>
            <a:chExt cx="221" cy="1199"/>
          </a:xfrm>
        </p:grpSpPr>
        <p:sp>
          <p:nvSpPr>
            <p:cNvPr id="5162" name="Text Box 13"/>
            <p:cNvSpPr txBox="1">
              <a:spLocks noChangeArrowheads="1"/>
            </p:cNvSpPr>
            <p:nvPr/>
          </p:nvSpPr>
          <p:spPr bwMode="auto">
            <a:xfrm>
              <a:off x="4992" y="672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163" name="Group 14"/>
            <p:cNvGrpSpPr>
              <a:grpSpLocks/>
            </p:cNvGrpSpPr>
            <p:nvPr/>
          </p:nvGrpSpPr>
          <p:grpSpPr bwMode="auto">
            <a:xfrm>
              <a:off x="4992" y="864"/>
              <a:ext cx="221" cy="1007"/>
              <a:chOff x="2064" y="2256"/>
              <a:chExt cx="221" cy="1009"/>
            </a:xfrm>
          </p:grpSpPr>
          <p:sp>
            <p:nvSpPr>
              <p:cNvPr id="5164" name="Text Box 15"/>
              <p:cNvSpPr txBox="1">
                <a:spLocks noChangeArrowheads="1"/>
              </p:cNvSpPr>
              <p:nvPr/>
            </p:nvSpPr>
            <p:spPr bwMode="auto">
              <a:xfrm>
                <a:off x="2064" y="2496"/>
                <a:ext cx="22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5" name="Text Box 16"/>
              <p:cNvSpPr txBox="1">
                <a:spLocks noChangeArrowheads="1"/>
              </p:cNvSpPr>
              <p:nvPr/>
            </p:nvSpPr>
            <p:spPr bwMode="auto">
              <a:xfrm>
                <a:off x="2064" y="2736"/>
                <a:ext cx="22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6" name="Text Box 17"/>
              <p:cNvSpPr txBox="1">
                <a:spLocks noChangeArrowheads="1"/>
              </p:cNvSpPr>
              <p:nvPr/>
            </p:nvSpPr>
            <p:spPr bwMode="auto">
              <a:xfrm>
                <a:off x="2064" y="2976"/>
                <a:ext cx="22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7" name="Text Box 18"/>
              <p:cNvSpPr txBox="1">
                <a:spLocks noChangeArrowheads="1"/>
              </p:cNvSpPr>
              <p:nvPr/>
            </p:nvSpPr>
            <p:spPr bwMode="auto">
              <a:xfrm>
                <a:off x="2064" y="2256"/>
                <a:ext cx="22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252819" name="Rectangle 19"/>
          <p:cNvSpPr>
            <a:spLocks noChangeArrowheads="1"/>
          </p:cNvSpPr>
          <p:nvPr/>
        </p:nvSpPr>
        <p:spPr bwMode="auto">
          <a:xfrm>
            <a:off x="6540500" y="1196256"/>
            <a:ext cx="304800" cy="2057400"/>
          </a:xfrm>
          <a:prstGeom prst="rect">
            <a:avLst/>
          </a:prstGeom>
          <a:gradFill rotWithShape="0">
            <a:gsLst>
              <a:gs pos="0">
                <a:srgbClr val="005E76"/>
              </a:gs>
              <a:gs pos="50000">
                <a:srgbClr val="00CCFF"/>
              </a:gs>
              <a:gs pos="100000">
                <a:srgbClr val="005E7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540500" y="1196256"/>
            <a:ext cx="350838" cy="1905000"/>
            <a:chOff x="1296" y="2064"/>
            <a:chExt cx="221" cy="1200"/>
          </a:xfrm>
        </p:grpSpPr>
        <p:sp>
          <p:nvSpPr>
            <p:cNvPr id="5156" name="Text Box 21"/>
            <p:cNvSpPr txBox="1">
              <a:spLocks noChangeArrowheads="1"/>
            </p:cNvSpPr>
            <p:nvPr/>
          </p:nvSpPr>
          <p:spPr bwMode="auto">
            <a:xfrm>
              <a:off x="1296" y="2064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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157" name="Group 22"/>
            <p:cNvGrpSpPr>
              <a:grpSpLocks/>
            </p:cNvGrpSpPr>
            <p:nvPr/>
          </p:nvGrpSpPr>
          <p:grpSpPr bwMode="auto">
            <a:xfrm>
              <a:off x="1296" y="2256"/>
              <a:ext cx="221" cy="1008"/>
              <a:chOff x="1296" y="2256"/>
              <a:chExt cx="221" cy="1008"/>
            </a:xfrm>
          </p:grpSpPr>
          <p:sp>
            <p:nvSpPr>
              <p:cNvPr id="5158" name="Text Box 23"/>
              <p:cNvSpPr txBox="1">
                <a:spLocks noChangeArrowheads="1"/>
              </p:cNvSpPr>
              <p:nvPr/>
            </p:nvSpPr>
            <p:spPr bwMode="auto">
              <a:xfrm>
                <a:off x="1296" y="225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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59" name="Text Box 24"/>
              <p:cNvSpPr txBox="1">
                <a:spLocks noChangeArrowheads="1"/>
              </p:cNvSpPr>
              <p:nvPr/>
            </p:nvSpPr>
            <p:spPr bwMode="auto">
              <a:xfrm>
                <a:off x="1296" y="249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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0" name="Text Box 25"/>
              <p:cNvSpPr txBox="1">
                <a:spLocks noChangeArrowheads="1"/>
              </p:cNvSpPr>
              <p:nvPr/>
            </p:nvSpPr>
            <p:spPr bwMode="auto">
              <a:xfrm>
                <a:off x="1296" y="273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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1" name="Text Box 26"/>
              <p:cNvSpPr txBox="1">
                <a:spLocks noChangeArrowheads="1"/>
              </p:cNvSpPr>
              <p:nvPr/>
            </p:nvSpPr>
            <p:spPr bwMode="auto">
              <a:xfrm>
                <a:off x="1296" y="297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</a:t>
                </a:r>
                <a:endParaRPr kumimoji="1"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2252827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99383"/>
              </p:ext>
            </p:extLst>
          </p:nvPr>
        </p:nvGraphicFramePr>
        <p:xfrm>
          <a:off x="6518275" y="3585443"/>
          <a:ext cx="18923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12" name="公式" r:id="rId7" imgW="1892160" imgH="419040" progId="Equation.3">
                  <p:embed/>
                </p:oleObj>
              </mc:Choice>
              <mc:Fallback>
                <p:oleObj name="公式" r:id="rId7" imgW="1892160" imgH="419040" progId="Equation.3">
                  <p:embed/>
                  <p:pic>
                    <p:nvPicPr>
                      <p:cNvPr id="2252827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3585443"/>
                        <a:ext cx="18923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28" name="Line 28"/>
          <p:cNvSpPr>
            <a:spLocks noChangeShapeType="1"/>
          </p:cNvSpPr>
          <p:nvPr/>
        </p:nvSpPr>
        <p:spPr bwMode="auto">
          <a:xfrm flipV="1">
            <a:off x="5949950" y="1043856"/>
            <a:ext cx="0" cy="838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2829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961226"/>
              </p:ext>
            </p:extLst>
          </p:nvPr>
        </p:nvGraphicFramePr>
        <p:xfrm>
          <a:off x="5795963" y="572368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13" name="公式" r:id="rId9" imgW="203040" imgH="291960" progId="Equation.3">
                  <p:embed/>
                </p:oleObj>
              </mc:Choice>
              <mc:Fallback>
                <p:oleObj name="公式" r:id="rId9" imgW="203040" imgH="291960" progId="Equation.3">
                  <p:embed/>
                  <p:pic>
                    <p:nvPicPr>
                      <p:cNvPr id="2252829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72368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30" name="Oval 30"/>
          <p:cNvSpPr>
            <a:spLocks noChangeArrowheads="1"/>
          </p:cNvSpPr>
          <p:nvPr/>
        </p:nvSpPr>
        <p:spPr bwMode="auto">
          <a:xfrm>
            <a:off x="7302500" y="1958256"/>
            <a:ext cx="457200" cy="4572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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2252831" name="Line 31"/>
          <p:cNvSpPr>
            <a:spLocks noChangeShapeType="1"/>
          </p:cNvSpPr>
          <p:nvPr/>
        </p:nvSpPr>
        <p:spPr bwMode="auto">
          <a:xfrm flipH="1">
            <a:off x="6921500" y="2186856"/>
            <a:ext cx="3810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2832" name="Rectangle 32"/>
          <p:cNvSpPr>
            <a:spLocks noChangeArrowheads="1"/>
          </p:cNvSpPr>
          <p:nvPr/>
        </p:nvSpPr>
        <p:spPr bwMode="auto">
          <a:xfrm>
            <a:off x="6311900" y="678731"/>
            <a:ext cx="2133600" cy="2855912"/>
          </a:xfrm>
          <a:prstGeom prst="rect">
            <a:avLst/>
          </a:prstGeom>
          <a:noFill/>
          <a:ln w="9525">
            <a:solidFill>
              <a:srgbClr val="FFFF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2833" name="Text Box 33"/>
          <p:cNvSpPr txBox="1">
            <a:spLocks noChangeArrowheads="1"/>
          </p:cNvSpPr>
          <p:nvPr/>
        </p:nvSpPr>
        <p:spPr bwMode="auto">
          <a:xfrm>
            <a:off x="7007225" y="2694856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电源</a:t>
            </a:r>
          </a:p>
        </p:txBody>
      </p:sp>
      <p:sp>
        <p:nvSpPr>
          <p:cNvPr id="2252834" name="Line 34"/>
          <p:cNvSpPr>
            <a:spLocks noChangeShapeType="1"/>
          </p:cNvSpPr>
          <p:nvPr/>
        </p:nvSpPr>
        <p:spPr bwMode="auto">
          <a:xfrm flipH="1">
            <a:off x="6997700" y="1729656"/>
            <a:ext cx="762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2835" name="Objec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036582"/>
              </p:ext>
            </p:extLst>
          </p:nvPr>
        </p:nvGraphicFramePr>
        <p:xfrm>
          <a:off x="7221538" y="1164506"/>
          <a:ext cx="4206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14" name="公式" r:id="rId11" imgW="419040" imgH="457200" progId="Equation.3">
                  <p:embed/>
                </p:oleObj>
              </mc:Choice>
              <mc:Fallback>
                <p:oleObj name="公式" r:id="rId11" imgW="419040" imgH="457200" progId="Equation.3">
                  <p:embed/>
                  <p:pic>
                    <p:nvPicPr>
                      <p:cNvPr id="2252835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1538" y="1164506"/>
                        <a:ext cx="4206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36" name="Text Box 36"/>
          <p:cNvSpPr txBox="1">
            <a:spLocks noChangeArrowheads="1"/>
          </p:cNvSpPr>
          <p:nvPr/>
        </p:nvSpPr>
        <p:spPr bwMode="auto">
          <a:xfrm>
            <a:off x="755650" y="1397868"/>
            <a:ext cx="50419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将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单位正电荷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从电源负极推向电源正极的过程中，非静电力所作的功</a:t>
            </a:r>
          </a:p>
        </p:txBody>
      </p:sp>
      <p:sp>
        <p:nvSpPr>
          <p:cNvPr id="2252837" name="Text Box 37"/>
          <p:cNvSpPr txBox="1">
            <a:spLocks noChangeArrowheads="1"/>
          </p:cNvSpPr>
          <p:nvPr/>
        </p:nvSpPr>
        <p:spPr bwMode="auto">
          <a:xfrm>
            <a:off x="769938" y="927968"/>
            <a:ext cx="166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定义</a:t>
            </a:r>
          </a:p>
        </p:txBody>
      </p:sp>
      <p:graphicFrame>
        <p:nvGraphicFramePr>
          <p:cNvPr id="2252838" name="Object 38"/>
          <p:cNvGraphicFramePr>
            <a:graphicFrameLocks noChangeAspect="1"/>
          </p:cNvGraphicFramePr>
          <p:nvPr>
            <p:extLst/>
          </p:nvPr>
        </p:nvGraphicFramePr>
        <p:xfrm>
          <a:off x="1389063" y="2631356"/>
          <a:ext cx="9890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15" name="公式" r:id="rId13" imgW="495000" imgH="419040" progId="Equation.3">
                  <p:embed/>
                </p:oleObj>
              </mc:Choice>
              <mc:Fallback>
                <p:oleObj name="公式" r:id="rId13" imgW="495000" imgH="419040" progId="Equation.3">
                  <p:embed/>
                  <p:pic>
                    <p:nvPicPr>
                      <p:cNvPr id="225283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2631356"/>
                        <a:ext cx="989012" cy="838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39" name="AutoShape 39"/>
          <p:cNvSpPr>
            <a:spLocks noChangeArrowheads="1"/>
          </p:cNvSpPr>
          <p:nvPr/>
        </p:nvSpPr>
        <p:spPr bwMode="auto">
          <a:xfrm>
            <a:off x="2654300" y="2867893"/>
            <a:ext cx="838200" cy="365125"/>
          </a:xfrm>
          <a:prstGeom prst="leftRightArrow">
            <a:avLst>
              <a:gd name="adj1" fmla="val 50000"/>
              <a:gd name="adj2" fmla="val 4591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2840" name="Object 40"/>
          <p:cNvGraphicFramePr>
            <a:graphicFrameLocks noChangeAspect="1"/>
          </p:cNvGraphicFramePr>
          <p:nvPr>
            <p:extLst/>
          </p:nvPr>
        </p:nvGraphicFramePr>
        <p:xfrm>
          <a:off x="3792538" y="2647231"/>
          <a:ext cx="10906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16" name="公式" r:id="rId15" imgW="545760" imgH="419040" progId="Equation.3">
                  <p:embed/>
                </p:oleObj>
              </mc:Choice>
              <mc:Fallback>
                <p:oleObj name="公式" r:id="rId15" imgW="545760" imgH="419040" progId="Equation.3">
                  <p:embed/>
                  <p:pic>
                    <p:nvPicPr>
                      <p:cNvPr id="225284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2647231"/>
                        <a:ext cx="1090612" cy="838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41" name="Text Box 41"/>
          <p:cNvSpPr txBox="1">
            <a:spLocks noChangeArrowheads="1"/>
          </p:cNvSpPr>
          <p:nvPr/>
        </p:nvSpPr>
        <p:spPr bwMode="auto">
          <a:xfrm>
            <a:off x="539750" y="3629893"/>
            <a:ext cx="4784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反映电源将其它形式的能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量转化为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电能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本领的大小</a:t>
            </a:r>
          </a:p>
        </p:txBody>
      </p:sp>
      <p:sp>
        <p:nvSpPr>
          <p:cNvPr id="2252842" name="Text Box 42"/>
          <p:cNvSpPr txBox="1">
            <a:spLocks noChangeArrowheads="1"/>
          </p:cNvSpPr>
          <p:nvPr/>
        </p:nvSpPr>
        <p:spPr bwMode="auto">
          <a:xfrm>
            <a:off x="1331913" y="4833218"/>
            <a:ext cx="229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非静电性场强</a:t>
            </a:r>
          </a:p>
        </p:txBody>
      </p:sp>
      <p:graphicFrame>
        <p:nvGraphicFramePr>
          <p:cNvPr id="2252843" name="Object 43"/>
          <p:cNvGraphicFramePr>
            <a:graphicFrameLocks noChangeAspect="1"/>
          </p:cNvGraphicFramePr>
          <p:nvPr>
            <p:extLst/>
          </p:nvPr>
        </p:nvGraphicFramePr>
        <p:xfrm>
          <a:off x="3779838" y="4858618"/>
          <a:ext cx="147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17" name="公式" r:id="rId17" imgW="736560" imgH="241200" progId="Equation.3">
                  <p:embed/>
                </p:oleObj>
              </mc:Choice>
              <mc:Fallback>
                <p:oleObj name="公式" r:id="rId17" imgW="736560" imgH="241200" progId="Equation.3">
                  <p:embed/>
                  <p:pic>
                    <p:nvPicPr>
                      <p:cNvPr id="225284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858618"/>
                        <a:ext cx="1473200" cy="482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44" name="Object 44"/>
          <p:cNvGraphicFramePr>
            <a:graphicFrameLocks noChangeAspect="1"/>
          </p:cNvGraphicFramePr>
          <p:nvPr>
            <p:extLst/>
          </p:nvPr>
        </p:nvGraphicFramePr>
        <p:xfrm>
          <a:off x="971550" y="5808439"/>
          <a:ext cx="1828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18" name="公式" r:id="rId19" imgW="914400" imgH="330120" progId="Equation.3">
                  <p:embed/>
                </p:oleObj>
              </mc:Choice>
              <mc:Fallback>
                <p:oleObj name="公式" r:id="rId19" imgW="914400" imgH="330120" progId="Equation.3">
                  <p:embed/>
                  <p:pic>
                    <p:nvPicPr>
                      <p:cNvPr id="225284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08439"/>
                        <a:ext cx="1828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45" name="Object 45"/>
          <p:cNvGraphicFramePr>
            <a:graphicFrameLocks noChangeAspect="1"/>
          </p:cNvGraphicFramePr>
          <p:nvPr>
            <p:extLst/>
          </p:nvPr>
        </p:nvGraphicFramePr>
        <p:xfrm>
          <a:off x="2779713" y="5805264"/>
          <a:ext cx="15986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19" name="公式" r:id="rId21" imgW="799920" imgH="330120" progId="Equation.3">
                  <p:embed/>
                </p:oleObj>
              </mc:Choice>
              <mc:Fallback>
                <p:oleObj name="公式" r:id="rId21" imgW="799920" imgH="330120" progId="Equation.3">
                  <p:embed/>
                  <p:pic>
                    <p:nvPicPr>
                      <p:cNvPr id="225284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5805264"/>
                        <a:ext cx="15986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47" name="AutoShape 47"/>
          <p:cNvSpPr>
            <a:spLocks noChangeArrowheads="1"/>
          </p:cNvSpPr>
          <p:nvPr/>
        </p:nvSpPr>
        <p:spPr bwMode="auto">
          <a:xfrm>
            <a:off x="4801284" y="6014020"/>
            <a:ext cx="609600" cy="242888"/>
          </a:xfrm>
          <a:prstGeom prst="rightArrow">
            <a:avLst>
              <a:gd name="adj1" fmla="val 50000"/>
              <a:gd name="adj2" fmla="val 6274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2848" name="Text Box 48"/>
          <p:cNvSpPr txBox="1">
            <a:spLocks noChangeArrowheads="1"/>
          </p:cNvSpPr>
          <p:nvPr/>
        </p:nvSpPr>
        <p:spPr bwMode="auto">
          <a:xfrm>
            <a:off x="6139874" y="4056854"/>
            <a:ext cx="2535879" cy="707886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电动势</a:t>
            </a:r>
            <a:r>
              <a:rPr kumimoji="1" lang="zh-CN" alt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方向</a:t>
            </a:r>
            <a:r>
              <a:rPr kumimoji="1" lang="zh-CN" alt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规定：电源内部电流的方向</a:t>
            </a:r>
            <a:endParaRPr kumimoji="1"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52849" name="Line 49"/>
          <p:cNvSpPr>
            <a:spLocks noChangeShapeType="1"/>
          </p:cNvSpPr>
          <p:nvPr/>
        </p:nvSpPr>
        <p:spPr bwMode="auto">
          <a:xfrm flipH="1">
            <a:off x="6878638" y="3371131"/>
            <a:ext cx="7620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2850" name="Objec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667013"/>
              </p:ext>
            </p:extLst>
          </p:nvPr>
        </p:nvGraphicFramePr>
        <p:xfrm>
          <a:off x="7654925" y="3226668"/>
          <a:ext cx="25876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20" name="公式" r:id="rId23" imgW="126720" imgH="139680" progId="Equation.3">
                  <p:embed/>
                </p:oleObj>
              </mc:Choice>
              <mc:Fallback>
                <p:oleObj name="公式" r:id="rId23" imgW="126720" imgH="139680" progId="Equation.3">
                  <p:embed/>
                  <p:pic>
                    <p:nvPicPr>
                      <p:cNvPr id="225285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4925" y="3226668"/>
                        <a:ext cx="258763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51" name="Text Box 51"/>
          <p:cNvSpPr txBox="1">
            <a:spLocks noChangeArrowheads="1"/>
          </p:cNvSpPr>
          <p:nvPr/>
        </p:nvSpPr>
        <p:spPr bwMode="auto">
          <a:xfrm>
            <a:off x="1427163" y="997818"/>
            <a:ext cx="2592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0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（电动势）</a:t>
            </a:r>
          </a:p>
        </p:txBody>
      </p:sp>
      <p:sp>
        <p:nvSpPr>
          <p:cNvPr id="2252852" name="Rectangle 52"/>
          <p:cNvSpPr>
            <a:spLocks noChangeArrowheads="1"/>
          </p:cNvSpPr>
          <p:nvPr/>
        </p:nvSpPr>
        <p:spPr bwMode="auto">
          <a:xfrm>
            <a:off x="7132638" y="332656"/>
            <a:ext cx="431800" cy="2159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" name="AutoShape 51"/>
          <p:cNvSpPr>
            <a:spLocks noChangeArrowheads="1"/>
          </p:cNvSpPr>
          <p:nvPr/>
        </p:nvSpPr>
        <p:spPr bwMode="auto">
          <a:xfrm>
            <a:off x="5354638" y="4819302"/>
            <a:ext cx="3609850" cy="769938"/>
          </a:xfrm>
          <a:prstGeom prst="wedgeRectCallout">
            <a:avLst>
              <a:gd name="adj1" fmla="val 19500"/>
              <a:gd name="adj2" fmla="val 928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200" i="1" dirty="0">
                <a:ea typeface="楷体_GB2312" pitchFamily="49" charset="-122"/>
              </a:rPr>
              <a:t>    </a:t>
            </a:r>
            <a:r>
              <a:rPr lang="zh-CN" altLang="en-US" sz="2200" i="1" dirty="0">
                <a:ea typeface="楷体_GB2312" pitchFamily="49" charset="-122"/>
              </a:rPr>
              <a:t>非</a:t>
            </a:r>
            <a:r>
              <a:rPr lang="zh-CN" altLang="en-US" sz="2200" i="1" dirty="0" smtClean="0">
                <a:ea typeface="楷体_GB2312" pitchFamily="49" charset="-122"/>
              </a:rPr>
              <a:t>静电力将单位正电</a:t>
            </a:r>
            <a:r>
              <a:rPr lang="zh-CN" altLang="en-US" sz="2200" i="1" dirty="0">
                <a:ea typeface="楷体_GB2312" pitchFamily="49" charset="-122"/>
              </a:rPr>
              <a:t>荷从负极移到正极所作的功</a:t>
            </a:r>
          </a:p>
        </p:txBody>
      </p:sp>
      <p:graphicFrame>
        <p:nvGraphicFramePr>
          <p:cNvPr id="54" name="Object 49"/>
          <p:cNvGraphicFramePr>
            <a:graphicFrameLocks noChangeAspect="1"/>
          </p:cNvGraphicFramePr>
          <p:nvPr>
            <p:extLst/>
          </p:nvPr>
        </p:nvGraphicFramePr>
        <p:xfrm>
          <a:off x="5959475" y="5767388"/>
          <a:ext cx="20955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621" name="公式" r:id="rId25" imgW="825480" imgH="330120" progId="Equation.3">
                  <p:embed/>
                </p:oleObj>
              </mc:Choice>
              <mc:Fallback>
                <p:oleObj name="公式" r:id="rId25" imgW="825480" imgH="330120" progId="Equation.3">
                  <p:embed/>
                  <p:pic>
                    <p:nvPicPr>
                      <p:cNvPr id="54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5767388"/>
                        <a:ext cx="2095500" cy="79216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40306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225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25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8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2252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2252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5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5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25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225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225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5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5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52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52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300"/>
                                        <p:tgtEl>
                                          <p:spTgt spid="225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5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5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5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5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5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5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5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5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5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25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25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25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25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252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252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25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02" grpId="0" autoUpdateAnimBg="0"/>
      <p:bldP spid="2252811" grpId="0" animBg="1"/>
      <p:bldP spid="2252819" grpId="0" animBg="1"/>
      <p:bldP spid="2252828" grpId="0" animBg="1"/>
      <p:bldP spid="2252830" grpId="0" animBg="1" autoUpdateAnimBg="0"/>
      <p:bldP spid="2252831" grpId="0" animBg="1"/>
      <p:bldP spid="2252832" grpId="0" animBg="1"/>
      <p:bldP spid="2252833" grpId="0" autoUpdateAnimBg="0"/>
      <p:bldP spid="2252834" grpId="0" animBg="1"/>
      <p:bldP spid="2252836" grpId="0" autoUpdateAnimBg="0"/>
      <p:bldP spid="2252837" grpId="0" autoUpdateAnimBg="0"/>
      <p:bldP spid="2252839" grpId="0" animBg="1"/>
      <p:bldP spid="2252841" grpId="0" autoUpdateAnimBg="0"/>
      <p:bldP spid="2252842" grpId="0" autoUpdateAnimBg="0"/>
      <p:bldP spid="2252847" grpId="0" animBg="1"/>
      <p:bldP spid="2252848" grpId="0" animBg="1" autoUpdateAnimBg="0"/>
      <p:bldP spid="2252849" grpId="0" animBg="1"/>
      <p:bldP spid="2252851" grpId="0" autoUpdateAnimBg="0"/>
      <p:bldP spid="2252852" grpId="0" animBg="1"/>
      <p:bldP spid="53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26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电磁感应定律</a:t>
            </a:r>
          </a:p>
        </p:txBody>
      </p:sp>
      <p:sp>
        <p:nvSpPr>
          <p:cNvPr id="2253827" name="Text Box 3"/>
          <p:cNvSpPr txBox="1">
            <a:spLocks noChangeArrowheads="1"/>
          </p:cNvSpPr>
          <p:nvPr/>
        </p:nvSpPr>
        <p:spPr bwMode="auto">
          <a:xfrm>
            <a:off x="3098800" y="333375"/>
            <a:ext cx="406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法拉第的实验规律</a:t>
            </a:r>
          </a:p>
        </p:txBody>
      </p:sp>
      <p:sp>
        <p:nvSpPr>
          <p:cNvPr id="2253828" name="Rectangle 4"/>
          <p:cNvSpPr>
            <a:spLocks noChangeArrowheads="1"/>
          </p:cNvSpPr>
          <p:nvPr/>
        </p:nvSpPr>
        <p:spPr bwMode="auto">
          <a:xfrm>
            <a:off x="539750" y="950913"/>
            <a:ext cx="4740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感应电动势的大小与通过导体</a:t>
            </a:r>
          </a:p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回路的磁通量的变化率成正比</a:t>
            </a:r>
          </a:p>
        </p:txBody>
      </p:sp>
      <p:graphicFrame>
        <p:nvGraphicFramePr>
          <p:cNvPr id="2253829" name="Object 5"/>
          <p:cNvGraphicFramePr>
            <a:graphicFrameLocks noChangeAspect="1"/>
          </p:cNvGraphicFramePr>
          <p:nvPr>
            <p:extLst/>
          </p:nvPr>
        </p:nvGraphicFramePr>
        <p:xfrm>
          <a:off x="5003800" y="836712"/>
          <a:ext cx="16589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67" name="公式" r:id="rId3" imgW="685800" imgH="393480" progId="Equation.3">
                  <p:embed/>
                </p:oleObj>
              </mc:Choice>
              <mc:Fallback>
                <p:oleObj name="公式" r:id="rId3" imgW="685800" imgH="393480" progId="Equation.3">
                  <p:embed/>
                  <p:pic>
                    <p:nvPicPr>
                      <p:cNvPr id="22538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836712"/>
                        <a:ext cx="1658938" cy="9525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30" name="Rectangle 6"/>
          <p:cNvSpPr>
            <a:spLocks noChangeArrowheads="1"/>
          </p:cNvSpPr>
          <p:nvPr/>
        </p:nvSpPr>
        <p:spPr bwMode="auto">
          <a:xfrm>
            <a:off x="7300912" y="1052736"/>
            <a:ext cx="1419225" cy="466725"/>
          </a:xfrm>
          <a:prstGeom prst="rect">
            <a:avLst/>
          </a:prstGeom>
          <a:noFill/>
          <a:ln w="9525" algn="ctr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仿宋_GB2312" pitchFamily="49" charset="-122"/>
                <a:ea typeface="仿宋_GB2312" pitchFamily="49" charset="-122"/>
              </a:rPr>
              <a:t>楞次定律</a:t>
            </a:r>
          </a:p>
        </p:txBody>
      </p:sp>
      <p:cxnSp>
        <p:nvCxnSpPr>
          <p:cNvPr id="2253831" name="AutoShape 7"/>
          <p:cNvCxnSpPr>
            <a:cxnSpLocks noChangeShapeType="1"/>
          </p:cNvCxnSpPr>
          <p:nvPr/>
        </p:nvCxnSpPr>
        <p:spPr bwMode="auto">
          <a:xfrm rot="5400000" flipH="1" flipV="1">
            <a:off x="6449219" y="544067"/>
            <a:ext cx="96838" cy="1546225"/>
          </a:xfrm>
          <a:prstGeom prst="bentConnector4">
            <a:avLst>
              <a:gd name="adj1" fmla="val -519676"/>
              <a:gd name="adj2" fmla="val 74125"/>
            </a:avLst>
          </a:prstGeom>
          <a:noFill/>
          <a:ln w="19050">
            <a:solidFill>
              <a:srgbClr val="66FF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32" name="Line 8"/>
          <p:cNvSpPr>
            <a:spLocks noChangeShapeType="1"/>
          </p:cNvSpPr>
          <p:nvPr/>
        </p:nvSpPr>
        <p:spPr bwMode="auto">
          <a:xfrm flipV="1">
            <a:off x="1454150" y="2494756"/>
            <a:ext cx="0" cy="838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33" name="Line 9"/>
          <p:cNvSpPr>
            <a:spLocks noChangeShapeType="1"/>
          </p:cNvSpPr>
          <p:nvPr/>
        </p:nvSpPr>
        <p:spPr bwMode="auto">
          <a:xfrm flipV="1">
            <a:off x="7493000" y="2418556"/>
            <a:ext cx="0" cy="8382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34" name="Line 10"/>
          <p:cNvSpPr>
            <a:spLocks noChangeShapeType="1"/>
          </p:cNvSpPr>
          <p:nvPr/>
        </p:nvSpPr>
        <p:spPr bwMode="auto">
          <a:xfrm flipV="1">
            <a:off x="5549900" y="2418556"/>
            <a:ext cx="0" cy="914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35" name="Line 11"/>
          <p:cNvSpPr>
            <a:spLocks noChangeShapeType="1"/>
          </p:cNvSpPr>
          <p:nvPr/>
        </p:nvSpPr>
        <p:spPr bwMode="auto">
          <a:xfrm flipV="1">
            <a:off x="3492500" y="2418556"/>
            <a:ext cx="0" cy="914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3836" name="Object 12"/>
          <p:cNvGraphicFramePr>
            <a:graphicFrameLocks noChangeAspect="1"/>
          </p:cNvGraphicFramePr>
          <p:nvPr>
            <p:extLst/>
          </p:nvPr>
        </p:nvGraphicFramePr>
        <p:xfrm>
          <a:off x="1139825" y="4610893"/>
          <a:ext cx="114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68" name="公式" r:id="rId5" imgW="571320" imgH="393480" progId="Equation.3">
                  <p:embed/>
                </p:oleObj>
              </mc:Choice>
              <mc:Fallback>
                <p:oleObj name="公式" r:id="rId5" imgW="571320" imgH="393480" progId="Equation.3">
                  <p:embed/>
                  <p:pic>
                    <p:nvPicPr>
                      <p:cNvPr id="22538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610893"/>
                        <a:ext cx="1143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7950" y="3409156"/>
            <a:ext cx="152400" cy="990600"/>
            <a:chOff x="1440" y="3360"/>
            <a:chExt cx="192" cy="768"/>
          </a:xfrm>
        </p:grpSpPr>
        <p:sp>
          <p:nvSpPr>
            <p:cNvPr id="6206" name="Rectangle 14"/>
            <p:cNvSpPr>
              <a:spLocks noChangeArrowheads="1"/>
            </p:cNvSpPr>
            <p:nvPr/>
          </p:nvSpPr>
          <p:spPr bwMode="auto">
            <a:xfrm>
              <a:off x="1440" y="3360"/>
              <a:ext cx="19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7" name="Rectangle 15"/>
            <p:cNvSpPr>
              <a:spLocks noChangeArrowheads="1"/>
            </p:cNvSpPr>
            <p:nvPr/>
          </p:nvSpPr>
          <p:spPr bwMode="auto">
            <a:xfrm>
              <a:off x="1440" y="3744"/>
              <a:ext cx="192" cy="38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253840" name="Object 16"/>
          <p:cNvGraphicFramePr>
            <a:graphicFrameLocks/>
          </p:cNvGraphicFramePr>
          <p:nvPr>
            <p:extLst/>
          </p:nvPr>
        </p:nvGraphicFramePr>
        <p:xfrm>
          <a:off x="1565275" y="2434431"/>
          <a:ext cx="2301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69" name="公式" r:id="rId7" imgW="228600" imgH="304560" progId="Equation.3">
                  <p:embed/>
                </p:oleObj>
              </mc:Choice>
              <mc:Fallback>
                <p:oleObj name="公式" r:id="rId7" imgW="228600" imgH="304560" progId="Equation.3">
                  <p:embed/>
                  <p:pic>
                    <p:nvPicPr>
                      <p:cNvPr id="225384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2434431"/>
                        <a:ext cx="2301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41" name="Object 17"/>
          <p:cNvGraphicFramePr>
            <a:graphicFrameLocks/>
          </p:cNvGraphicFramePr>
          <p:nvPr>
            <p:extLst/>
          </p:nvPr>
        </p:nvGraphicFramePr>
        <p:xfrm>
          <a:off x="3581400" y="2407443"/>
          <a:ext cx="2301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70" name="公式" r:id="rId9" imgW="228600" imgH="304560" progId="Equation.3">
                  <p:embed/>
                </p:oleObj>
              </mc:Choice>
              <mc:Fallback>
                <p:oleObj name="公式" r:id="rId9" imgW="228600" imgH="304560" progId="Equation.3">
                  <p:embed/>
                  <p:pic>
                    <p:nvPicPr>
                      <p:cNvPr id="2253841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407443"/>
                        <a:ext cx="230188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42" name="Object 18"/>
          <p:cNvGraphicFramePr>
            <a:graphicFrameLocks/>
          </p:cNvGraphicFramePr>
          <p:nvPr>
            <p:extLst/>
          </p:nvPr>
        </p:nvGraphicFramePr>
        <p:xfrm>
          <a:off x="7610475" y="2361406"/>
          <a:ext cx="2301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71" name="公式" r:id="rId11" imgW="228600" imgH="304560" progId="Equation.3">
                  <p:embed/>
                </p:oleObj>
              </mc:Choice>
              <mc:Fallback>
                <p:oleObj name="公式" r:id="rId11" imgW="228600" imgH="304560" progId="Equation.3">
                  <p:embed/>
                  <p:pic>
                    <p:nvPicPr>
                      <p:cNvPr id="2253842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75" y="2361406"/>
                        <a:ext cx="2301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43" name="Object 19"/>
          <p:cNvGraphicFramePr>
            <a:graphicFrameLocks/>
          </p:cNvGraphicFramePr>
          <p:nvPr>
            <p:extLst/>
          </p:nvPr>
        </p:nvGraphicFramePr>
        <p:xfrm>
          <a:off x="5668963" y="2369343"/>
          <a:ext cx="22701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72" name="公式" r:id="rId13" imgW="228600" imgH="304560" progId="Equation.3">
                  <p:embed/>
                </p:oleObj>
              </mc:Choice>
              <mc:Fallback>
                <p:oleObj name="公式" r:id="rId13" imgW="228600" imgH="304560" progId="Equation.3">
                  <p:embed/>
                  <p:pic>
                    <p:nvPicPr>
                      <p:cNvPr id="2253843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2369343"/>
                        <a:ext cx="227012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416300" y="3409156"/>
            <a:ext cx="152400" cy="990600"/>
            <a:chOff x="1440" y="3360"/>
            <a:chExt cx="192" cy="768"/>
          </a:xfrm>
        </p:grpSpPr>
        <p:sp>
          <p:nvSpPr>
            <p:cNvPr id="6204" name="Rectangle 21"/>
            <p:cNvSpPr>
              <a:spLocks noChangeArrowheads="1"/>
            </p:cNvSpPr>
            <p:nvPr/>
          </p:nvSpPr>
          <p:spPr bwMode="auto">
            <a:xfrm>
              <a:off x="1440" y="3360"/>
              <a:ext cx="19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5" name="Rectangle 22"/>
            <p:cNvSpPr>
              <a:spLocks noChangeArrowheads="1"/>
            </p:cNvSpPr>
            <p:nvPr/>
          </p:nvSpPr>
          <p:spPr bwMode="auto">
            <a:xfrm>
              <a:off x="1440" y="3744"/>
              <a:ext cx="192" cy="38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 flipV="1">
            <a:off x="5473700" y="3409156"/>
            <a:ext cx="152400" cy="990600"/>
            <a:chOff x="1440" y="3360"/>
            <a:chExt cx="192" cy="768"/>
          </a:xfrm>
        </p:grpSpPr>
        <p:sp>
          <p:nvSpPr>
            <p:cNvPr id="6202" name="Rectangle 24"/>
            <p:cNvSpPr>
              <a:spLocks noChangeArrowheads="1"/>
            </p:cNvSpPr>
            <p:nvPr/>
          </p:nvSpPr>
          <p:spPr bwMode="auto">
            <a:xfrm>
              <a:off x="1440" y="3360"/>
              <a:ext cx="19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3" name="Rectangle 25"/>
            <p:cNvSpPr>
              <a:spLocks noChangeArrowheads="1"/>
            </p:cNvSpPr>
            <p:nvPr/>
          </p:nvSpPr>
          <p:spPr bwMode="auto">
            <a:xfrm>
              <a:off x="1440" y="3744"/>
              <a:ext cx="192" cy="38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 flipV="1">
            <a:off x="7416800" y="3409156"/>
            <a:ext cx="152400" cy="990600"/>
            <a:chOff x="1440" y="3360"/>
            <a:chExt cx="192" cy="768"/>
          </a:xfrm>
        </p:grpSpPr>
        <p:sp>
          <p:nvSpPr>
            <p:cNvPr id="6200" name="Rectangle 27"/>
            <p:cNvSpPr>
              <a:spLocks noChangeArrowheads="1"/>
            </p:cNvSpPr>
            <p:nvPr/>
          </p:nvSpPr>
          <p:spPr bwMode="auto">
            <a:xfrm>
              <a:off x="1440" y="3360"/>
              <a:ext cx="19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201" name="Rectangle 28"/>
            <p:cNvSpPr>
              <a:spLocks noChangeArrowheads="1"/>
            </p:cNvSpPr>
            <p:nvPr/>
          </p:nvSpPr>
          <p:spPr bwMode="auto">
            <a:xfrm>
              <a:off x="1440" y="3744"/>
              <a:ext cx="192" cy="38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53853" name="Oval 29"/>
          <p:cNvSpPr>
            <a:spLocks noChangeArrowheads="1"/>
          </p:cNvSpPr>
          <p:nvPr/>
        </p:nvSpPr>
        <p:spPr bwMode="auto">
          <a:xfrm>
            <a:off x="539750" y="3028156"/>
            <a:ext cx="1828800" cy="762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854" name="Oval 30"/>
          <p:cNvSpPr>
            <a:spLocks noChangeArrowheads="1"/>
          </p:cNvSpPr>
          <p:nvPr/>
        </p:nvSpPr>
        <p:spPr bwMode="auto">
          <a:xfrm>
            <a:off x="2578100" y="3028156"/>
            <a:ext cx="1828800" cy="762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855" name="Oval 31"/>
          <p:cNvSpPr>
            <a:spLocks noChangeArrowheads="1"/>
          </p:cNvSpPr>
          <p:nvPr/>
        </p:nvSpPr>
        <p:spPr bwMode="auto">
          <a:xfrm>
            <a:off x="4635500" y="3028156"/>
            <a:ext cx="1828800" cy="762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856" name="Oval 32"/>
          <p:cNvSpPr>
            <a:spLocks noChangeArrowheads="1"/>
          </p:cNvSpPr>
          <p:nvPr/>
        </p:nvSpPr>
        <p:spPr bwMode="auto">
          <a:xfrm>
            <a:off x="6578600" y="3028156"/>
            <a:ext cx="1828800" cy="762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3857" name="Object 33"/>
          <p:cNvGraphicFramePr>
            <a:graphicFrameLocks noChangeAspect="1"/>
          </p:cNvGraphicFramePr>
          <p:nvPr>
            <p:extLst/>
          </p:nvPr>
        </p:nvGraphicFramePr>
        <p:xfrm>
          <a:off x="7121525" y="4610893"/>
          <a:ext cx="114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73" name="公式" r:id="rId15" imgW="571320" imgH="393480" progId="Equation.3">
                  <p:embed/>
                </p:oleObj>
              </mc:Choice>
              <mc:Fallback>
                <p:oleObj name="公式" r:id="rId15" imgW="571320" imgH="393480" progId="Equation.3">
                  <p:embed/>
                  <p:pic>
                    <p:nvPicPr>
                      <p:cNvPr id="22538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1525" y="4610893"/>
                        <a:ext cx="1143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58" name="Object 34"/>
          <p:cNvGraphicFramePr>
            <a:graphicFrameLocks noChangeAspect="1"/>
          </p:cNvGraphicFramePr>
          <p:nvPr>
            <p:extLst/>
          </p:nvPr>
        </p:nvGraphicFramePr>
        <p:xfrm>
          <a:off x="3063875" y="4610893"/>
          <a:ext cx="114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74" name="公式" r:id="rId17" imgW="571320" imgH="393480" progId="Equation.3">
                  <p:embed/>
                </p:oleObj>
              </mc:Choice>
              <mc:Fallback>
                <p:oleObj name="公式" r:id="rId17" imgW="571320" imgH="393480" progId="Equation.3">
                  <p:embed/>
                  <p:pic>
                    <p:nvPicPr>
                      <p:cNvPr id="225385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4610893"/>
                        <a:ext cx="1143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59" name="Object 35"/>
          <p:cNvGraphicFramePr>
            <a:graphicFrameLocks noChangeAspect="1"/>
          </p:cNvGraphicFramePr>
          <p:nvPr>
            <p:extLst/>
          </p:nvPr>
        </p:nvGraphicFramePr>
        <p:xfrm>
          <a:off x="5089525" y="4610893"/>
          <a:ext cx="1143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75" name="公式" r:id="rId19" imgW="571320" imgH="393480" progId="Equation.3">
                  <p:embed/>
                </p:oleObj>
              </mc:Choice>
              <mc:Fallback>
                <p:oleObj name="公式" r:id="rId19" imgW="571320" imgH="393480" progId="Equation.3">
                  <p:embed/>
                  <p:pic>
                    <p:nvPicPr>
                      <p:cNvPr id="225385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4610893"/>
                        <a:ext cx="1143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0" name="Object 36"/>
          <p:cNvGraphicFramePr>
            <a:graphicFrameLocks noChangeAspect="1"/>
          </p:cNvGraphicFramePr>
          <p:nvPr>
            <p:extLst/>
          </p:nvPr>
        </p:nvGraphicFramePr>
        <p:xfrm>
          <a:off x="1547813" y="3256756"/>
          <a:ext cx="5191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76" name="Equation" r:id="rId21" imgW="177480" imgH="177480" progId="Equation.3">
                  <p:embed/>
                </p:oleObj>
              </mc:Choice>
              <mc:Fallback>
                <p:oleObj name="Equation" r:id="rId21" imgW="177480" imgH="177480" progId="Equation.3">
                  <p:embed/>
                  <p:pic>
                    <p:nvPicPr>
                      <p:cNvPr id="225386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56756"/>
                        <a:ext cx="5191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1" name="Object 37"/>
          <p:cNvGraphicFramePr>
            <a:graphicFrameLocks noChangeAspect="1"/>
          </p:cNvGraphicFramePr>
          <p:nvPr>
            <p:extLst/>
          </p:nvPr>
        </p:nvGraphicFramePr>
        <p:xfrm>
          <a:off x="1606550" y="4010818"/>
          <a:ext cx="4079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77" name="Equation" r:id="rId23" imgW="139680" imgH="177480" progId="Equation.3">
                  <p:embed/>
                </p:oleObj>
              </mc:Choice>
              <mc:Fallback>
                <p:oleObj name="Equation" r:id="rId23" imgW="139680" imgH="177480" progId="Equation.3">
                  <p:embed/>
                  <p:pic>
                    <p:nvPicPr>
                      <p:cNvPr id="225386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4010818"/>
                        <a:ext cx="4079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2" name="Object 38"/>
          <p:cNvGraphicFramePr>
            <a:graphicFrameLocks noChangeAspect="1"/>
          </p:cNvGraphicFramePr>
          <p:nvPr>
            <p:extLst/>
          </p:nvPr>
        </p:nvGraphicFramePr>
        <p:xfrm>
          <a:off x="7645400" y="4010818"/>
          <a:ext cx="519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78" name="Equation" r:id="rId25" imgW="177480" imgH="177480" progId="Equation.3">
                  <p:embed/>
                </p:oleObj>
              </mc:Choice>
              <mc:Fallback>
                <p:oleObj name="Equation" r:id="rId25" imgW="177480" imgH="177480" progId="Equation.3">
                  <p:embed/>
                  <p:pic>
                    <p:nvPicPr>
                      <p:cNvPr id="225386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4010818"/>
                        <a:ext cx="519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3" name="Object 39"/>
          <p:cNvGraphicFramePr>
            <a:graphicFrameLocks noChangeAspect="1"/>
          </p:cNvGraphicFramePr>
          <p:nvPr>
            <p:extLst/>
          </p:nvPr>
        </p:nvGraphicFramePr>
        <p:xfrm>
          <a:off x="5702300" y="4010818"/>
          <a:ext cx="519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79" name="Equation" r:id="rId27" imgW="177480" imgH="177480" progId="Equation.3">
                  <p:embed/>
                </p:oleObj>
              </mc:Choice>
              <mc:Fallback>
                <p:oleObj name="Equation" r:id="rId27" imgW="177480" imgH="177480" progId="Equation.3">
                  <p:embed/>
                  <p:pic>
                    <p:nvPicPr>
                      <p:cNvPr id="225386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4010818"/>
                        <a:ext cx="519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4" name="Object 40"/>
          <p:cNvGraphicFramePr>
            <a:graphicFrameLocks noChangeAspect="1"/>
          </p:cNvGraphicFramePr>
          <p:nvPr>
            <p:extLst/>
          </p:nvPr>
        </p:nvGraphicFramePr>
        <p:xfrm>
          <a:off x="3568700" y="3237706"/>
          <a:ext cx="519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80" name="Equation" r:id="rId29" imgW="177480" imgH="177480" progId="Equation.3">
                  <p:embed/>
                </p:oleObj>
              </mc:Choice>
              <mc:Fallback>
                <p:oleObj name="Equation" r:id="rId29" imgW="177480" imgH="177480" progId="Equation.3">
                  <p:embed/>
                  <p:pic>
                    <p:nvPicPr>
                      <p:cNvPr id="225386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3237706"/>
                        <a:ext cx="519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5" name="Object 41"/>
          <p:cNvGraphicFramePr>
            <a:graphicFrameLocks noChangeAspect="1"/>
          </p:cNvGraphicFramePr>
          <p:nvPr>
            <p:extLst/>
          </p:nvPr>
        </p:nvGraphicFramePr>
        <p:xfrm>
          <a:off x="7602538" y="3271043"/>
          <a:ext cx="4079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81" name="Equation" r:id="rId31" imgW="139680" imgH="177480" progId="Equation.3">
                  <p:embed/>
                </p:oleObj>
              </mc:Choice>
              <mc:Fallback>
                <p:oleObj name="Equation" r:id="rId31" imgW="139680" imgH="177480" progId="Equation.3">
                  <p:embed/>
                  <p:pic>
                    <p:nvPicPr>
                      <p:cNvPr id="225386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538" y="3271043"/>
                        <a:ext cx="4079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6" name="Object 42"/>
          <p:cNvGraphicFramePr>
            <a:graphicFrameLocks noChangeAspect="1"/>
          </p:cNvGraphicFramePr>
          <p:nvPr>
            <p:extLst/>
          </p:nvPr>
        </p:nvGraphicFramePr>
        <p:xfrm>
          <a:off x="5680075" y="3251993"/>
          <a:ext cx="4079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82" name="Equation" r:id="rId33" imgW="139680" imgH="177480" progId="Equation.3">
                  <p:embed/>
                </p:oleObj>
              </mc:Choice>
              <mc:Fallback>
                <p:oleObj name="Equation" r:id="rId33" imgW="139680" imgH="177480" progId="Equation.3">
                  <p:embed/>
                  <p:pic>
                    <p:nvPicPr>
                      <p:cNvPr id="225386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0075" y="3251993"/>
                        <a:ext cx="4079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7" name="Object 43"/>
          <p:cNvGraphicFramePr>
            <a:graphicFrameLocks noChangeAspect="1"/>
          </p:cNvGraphicFramePr>
          <p:nvPr>
            <p:extLst/>
          </p:nvPr>
        </p:nvGraphicFramePr>
        <p:xfrm>
          <a:off x="3644900" y="4010818"/>
          <a:ext cx="4079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83" name="Equation" r:id="rId35" imgW="139680" imgH="177480" progId="Equation.3">
                  <p:embed/>
                </p:oleObj>
              </mc:Choice>
              <mc:Fallback>
                <p:oleObj name="Equation" r:id="rId35" imgW="139680" imgH="177480" progId="Equation.3">
                  <p:embed/>
                  <p:pic>
                    <p:nvPicPr>
                      <p:cNvPr id="225386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4010818"/>
                        <a:ext cx="4079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8" name="Object 44"/>
          <p:cNvGraphicFramePr>
            <a:graphicFrameLocks noChangeAspect="1"/>
          </p:cNvGraphicFramePr>
          <p:nvPr>
            <p:extLst/>
          </p:nvPr>
        </p:nvGraphicFramePr>
        <p:xfrm>
          <a:off x="1763713" y="2639218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84" name="公式" r:id="rId37" imgW="457200" imgH="228600" progId="Equation.3">
                  <p:embed/>
                </p:oleObj>
              </mc:Choice>
              <mc:Fallback>
                <p:oleObj name="公式" r:id="rId37" imgW="457200" imgH="228600" progId="Equation.3">
                  <p:embed/>
                  <p:pic>
                    <p:nvPicPr>
                      <p:cNvPr id="225386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639218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69" name="Object 45"/>
          <p:cNvGraphicFramePr>
            <a:graphicFrameLocks noChangeAspect="1"/>
          </p:cNvGraphicFramePr>
          <p:nvPr>
            <p:extLst/>
          </p:nvPr>
        </p:nvGraphicFramePr>
        <p:xfrm>
          <a:off x="3746500" y="2639218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85" name="公式" r:id="rId39" imgW="457200" imgH="228600" progId="Equation.3">
                  <p:embed/>
                </p:oleObj>
              </mc:Choice>
              <mc:Fallback>
                <p:oleObj name="公式" r:id="rId39" imgW="457200" imgH="228600" progId="Equation.3">
                  <p:embed/>
                  <p:pic>
                    <p:nvPicPr>
                      <p:cNvPr id="225386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2639218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70" name="Object 46"/>
          <p:cNvGraphicFramePr>
            <a:graphicFrameLocks noChangeAspect="1"/>
          </p:cNvGraphicFramePr>
          <p:nvPr>
            <p:extLst/>
          </p:nvPr>
        </p:nvGraphicFramePr>
        <p:xfrm>
          <a:off x="5870575" y="2639218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86" name="公式" r:id="rId41" imgW="457200" imgH="228600" progId="Equation.3">
                  <p:embed/>
                </p:oleObj>
              </mc:Choice>
              <mc:Fallback>
                <p:oleObj name="公式" r:id="rId41" imgW="457200" imgH="228600" progId="Equation.3">
                  <p:embed/>
                  <p:pic>
                    <p:nvPicPr>
                      <p:cNvPr id="225387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5" y="2639218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71" name="Object 47"/>
          <p:cNvGraphicFramePr>
            <a:graphicFrameLocks noChangeAspect="1"/>
          </p:cNvGraphicFramePr>
          <p:nvPr>
            <p:extLst/>
          </p:nvPr>
        </p:nvGraphicFramePr>
        <p:xfrm>
          <a:off x="7742238" y="2639218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87" name="公式" r:id="rId43" imgW="457200" imgH="228600" progId="Equation.3">
                  <p:embed/>
                </p:oleObj>
              </mc:Choice>
              <mc:Fallback>
                <p:oleObj name="公式" r:id="rId43" imgW="457200" imgH="228600" progId="Equation.3">
                  <p:embed/>
                  <p:pic>
                    <p:nvPicPr>
                      <p:cNvPr id="225387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238" y="2639218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72" name="AutoShape 48"/>
          <p:cNvSpPr>
            <a:spLocks noChangeArrowheads="1"/>
          </p:cNvSpPr>
          <p:nvPr/>
        </p:nvSpPr>
        <p:spPr bwMode="auto">
          <a:xfrm rot="751729">
            <a:off x="692150" y="3637756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873" name="AutoShape 49"/>
          <p:cNvSpPr>
            <a:spLocks noChangeArrowheads="1"/>
          </p:cNvSpPr>
          <p:nvPr/>
        </p:nvSpPr>
        <p:spPr bwMode="auto">
          <a:xfrm rot="751729">
            <a:off x="6797675" y="3636168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874" name="AutoShape 50"/>
          <p:cNvSpPr>
            <a:spLocks noChangeArrowheads="1"/>
          </p:cNvSpPr>
          <p:nvPr/>
        </p:nvSpPr>
        <p:spPr bwMode="auto">
          <a:xfrm rot="20848271" flipH="1">
            <a:off x="3721100" y="3637756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875" name="AutoShape 51"/>
          <p:cNvSpPr>
            <a:spLocks noChangeArrowheads="1"/>
          </p:cNvSpPr>
          <p:nvPr/>
        </p:nvSpPr>
        <p:spPr bwMode="auto">
          <a:xfrm rot="20848271" flipH="1">
            <a:off x="5778500" y="3637756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876" name="Line 52"/>
          <p:cNvSpPr>
            <a:spLocks noChangeAspect="1" noChangeShapeType="1"/>
          </p:cNvSpPr>
          <p:nvPr/>
        </p:nvSpPr>
        <p:spPr bwMode="auto">
          <a:xfrm>
            <a:off x="3005138" y="2723356"/>
            <a:ext cx="1587" cy="669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77" name="Line 53"/>
          <p:cNvSpPr>
            <a:spLocks noChangeAspect="1" noChangeShapeType="1"/>
          </p:cNvSpPr>
          <p:nvPr/>
        </p:nvSpPr>
        <p:spPr bwMode="auto">
          <a:xfrm flipV="1">
            <a:off x="1042988" y="2723356"/>
            <a:ext cx="1587" cy="669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78" name="Line 54"/>
          <p:cNvSpPr>
            <a:spLocks noChangeAspect="1" noChangeShapeType="1"/>
          </p:cNvSpPr>
          <p:nvPr/>
        </p:nvSpPr>
        <p:spPr bwMode="auto">
          <a:xfrm flipV="1">
            <a:off x="5138738" y="2647156"/>
            <a:ext cx="1587" cy="669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79" name="Line 55"/>
          <p:cNvSpPr>
            <a:spLocks noChangeAspect="1" noChangeShapeType="1"/>
          </p:cNvSpPr>
          <p:nvPr/>
        </p:nvSpPr>
        <p:spPr bwMode="auto">
          <a:xfrm>
            <a:off x="7081838" y="2620168"/>
            <a:ext cx="1587" cy="66992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3880" name="Object 56"/>
          <p:cNvGraphicFramePr>
            <a:graphicFrameLocks noChangeAspect="1"/>
          </p:cNvGraphicFramePr>
          <p:nvPr>
            <p:extLst/>
          </p:nvPr>
        </p:nvGraphicFramePr>
        <p:xfrm>
          <a:off x="1260475" y="5377656"/>
          <a:ext cx="71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88" name="公式" r:id="rId45" imgW="355320" imgH="177480" progId="Equation.3">
                  <p:embed/>
                </p:oleObj>
              </mc:Choice>
              <mc:Fallback>
                <p:oleObj name="公式" r:id="rId45" imgW="355320" imgH="177480" progId="Equation.3">
                  <p:embed/>
                  <p:pic>
                    <p:nvPicPr>
                      <p:cNvPr id="225388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377656"/>
                        <a:ext cx="711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81" name="Object 57"/>
          <p:cNvGraphicFramePr>
            <a:graphicFrameLocks noChangeAspect="1"/>
          </p:cNvGraphicFramePr>
          <p:nvPr>
            <p:extLst/>
          </p:nvPr>
        </p:nvGraphicFramePr>
        <p:xfrm>
          <a:off x="7356475" y="5377656"/>
          <a:ext cx="71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89" name="公式" r:id="rId47" imgW="355320" imgH="177480" progId="Equation.3">
                  <p:embed/>
                </p:oleObj>
              </mc:Choice>
              <mc:Fallback>
                <p:oleObj name="公式" r:id="rId47" imgW="355320" imgH="177480" progId="Equation.3">
                  <p:embed/>
                  <p:pic>
                    <p:nvPicPr>
                      <p:cNvPr id="2253881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5377656"/>
                        <a:ext cx="711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82" name="Object 58"/>
          <p:cNvGraphicFramePr>
            <a:graphicFrameLocks noChangeAspect="1"/>
          </p:cNvGraphicFramePr>
          <p:nvPr>
            <p:extLst/>
          </p:nvPr>
        </p:nvGraphicFramePr>
        <p:xfrm>
          <a:off x="3317875" y="5377656"/>
          <a:ext cx="71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90" name="公式" r:id="rId49" imgW="355320" imgH="177480" progId="Equation.3">
                  <p:embed/>
                </p:oleObj>
              </mc:Choice>
              <mc:Fallback>
                <p:oleObj name="公式" r:id="rId49" imgW="355320" imgH="177480" progId="Equation.3">
                  <p:embed/>
                  <p:pic>
                    <p:nvPicPr>
                      <p:cNvPr id="225388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5377656"/>
                        <a:ext cx="711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83" name="Object 59"/>
          <p:cNvGraphicFramePr>
            <a:graphicFrameLocks noChangeAspect="1"/>
          </p:cNvGraphicFramePr>
          <p:nvPr>
            <p:extLst/>
          </p:nvPr>
        </p:nvGraphicFramePr>
        <p:xfrm>
          <a:off x="5375275" y="5377656"/>
          <a:ext cx="711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91" name="公式" r:id="rId51" imgW="355320" imgH="177480" progId="Equation.3">
                  <p:embed/>
                </p:oleObj>
              </mc:Choice>
              <mc:Fallback>
                <p:oleObj name="公式" r:id="rId51" imgW="355320" imgH="177480" progId="Equation.3">
                  <p:embed/>
                  <p:pic>
                    <p:nvPicPr>
                      <p:cNvPr id="225388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377656"/>
                        <a:ext cx="711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84" name="Text Box 60"/>
          <p:cNvSpPr txBox="1">
            <a:spLocks noChangeArrowheads="1"/>
          </p:cNvSpPr>
          <p:nvPr/>
        </p:nvSpPr>
        <p:spPr bwMode="auto">
          <a:xfrm>
            <a:off x="0" y="5995988"/>
            <a:ext cx="500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）若回路是 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N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匝密绕线圈</a:t>
            </a:r>
          </a:p>
        </p:txBody>
      </p:sp>
      <p:graphicFrame>
        <p:nvGraphicFramePr>
          <p:cNvPr id="2253885" name="Object 61"/>
          <p:cNvGraphicFramePr>
            <a:graphicFrameLocks noChangeAspect="1"/>
          </p:cNvGraphicFramePr>
          <p:nvPr/>
        </p:nvGraphicFramePr>
        <p:xfrm>
          <a:off x="4438650" y="5803900"/>
          <a:ext cx="1624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92" name="公式" r:id="rId53" imgW="812520" imgH="393480" progId="Equation.3">
                  <p:embed/>
                </p:oleObj>
              </mc:Choice>
              <mc:Fallback>
                <p:oleObj name="公式" r:id="rId53" imgW="812520" imgH="393480" progId="Equation.3">
                  <p:embed/>
                  <p:pic>
                    <p:nvPicPr>
                      <p:cNvPr id="2253885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5803900"/>
                        <a:ext cx="16240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86" name="Object 62"/>
          <p:cNvGraphicFramePr>
            <a:graphicFrameLocks noChangeAspect="1"/>
          </p:cNvGraphicFramePr>
          <p:nvPr/>
        </p:nvGraphicFramePr>
        <p:xfrm>
          <a:off x="6064250" y="5799138"/>
          <a:ext cx="1574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93" name="公式" r:id="rId55" imgW="787320" imgH="393480" progId="Equation.3">
                  <p:embed/>
                </p:oleObj>
              </mc:Choice>
              <mc:Fallback>
                <p:oleObj name="公式" r:id="rId55" imgW="787320" imgH="393480" progId="Equation.3">
                  <p:embed/>
                  <p:pic>
                    <p:nvPicPr>
                      <p:cNvPr id="2253886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5799138"/>
                        <a:ext cx="1574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87" name="Object 63"/>
          <p:cNvGraphicFramePr>
            <a:graphicFrameLocks noChangeAspect="1"/>
          </p:cNvGraphicFramePr>
          <p:nvPr/>
        </p:nvGraphicFramePr>
        <p:xfrm>
          <a:off x="7653338" y="5810250"/>
          <a:ext cx="11668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94" name="公式" r:id="rId57" imgW="583920" imgH="393480" progId="Equation.3">
                  <p:embed/>
                </p:oleObj>
              </mc:Choice>
              <mc:Fallback>
                <p:oleObj name="公式" r:id="rId57" imgW="583920" imgH="393480" progId="Equation.3">
                  <p:embed/>
                  <p:pic>
                    <p:nvPicPr>
                      <p:cNvPr id="2253887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338" y="5810250"/>
                        <a:ext cx="11668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12"/>
          <p:cNvSpPr>
            <a:spLocks noChangeArrowheads="1"/>
          </p:cNvSpPr>
          <p:nvPr/>
        </p:nvSpPr>
        <p:spPr bwMode="auto">
          <a:xfrm>
            <a:off x="395288" y="1921842"/>
            <a:ext cx="8915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感应电流的效果，总是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反抗</a:t>
            </a: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引起感应电流的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49" charset="-122"/>
              </a:rPr>
              <a:t>原因</a:t>
            </a:r>
            <a:r>
              <a:rPr lang="en-US" altLang="zh-CN" sz="2200" dirty="0" smtClean="0">
                <a:solidFill>
                  <a:schemeClr val="bg1"/>
                </a:solidFill>
                <a:ea typeface="楷体_GB2312" pitchFamily="49" charset="-122"/>
              </a:rPr>
              <a:t>---------</a:t>
            </a:r>
            <a:r>
              <a:rPr lang="zh-CN" alt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楞次定律</a:t>
            </a:r>
            <a:endParaRPr lang="zh-CN" altLang="en-US" sz="2200" dirty="0">
              <a:solidFill>
                <a:schemeClr val="accent1">
                  <a:lumMod val="60000"/>
                  <a:lumOff val="40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6337226" y="379512"/>
            <a:ext cx="242555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观看实验视频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902937"/>
              </p:ext>
            </p:extLst>
          </p:nvPr>
        </p:nvGraphicFramePr>
        <p:xfrm>
          <a:off x="100807" y="2333271"/>
          <a:ext cx="1253331" cy="424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95" name="公式" r:id="rId59" imgW="825480" imgH="279360" progId="Equation.3">
                  <p:embed/>
                </p:oleObj>
              </mc:Choice>
              <mc:Fallback>
                <p:oleObj name="公式" r:id="rId59" imgW="825480" imgH="279360" progId="Equation.3">
                  <p:embed/>
                  <p:pic>
                    <p:nvPicPr>
                      <p:cNvPr id="22517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7" y="2333271"/>
                        <a:ext cx="1253331" cy="4242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5326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25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25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225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225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53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53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5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53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53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225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225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500"/>
                            </p:stCondLst>
                            <p:childTnLst>
                              <p:par>
                                <p:cTn id="1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5" dur="500"/>
                                        <p:tgtEl>
                                          <p:spTgt spid="225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253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253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4500"/>
                            </p:stCondLst>
                            <p:childTnLst>
                              <p:par>
                                <p:cTn id="1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253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253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25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500"/>
                            </p:stCondLst>
                            <p:childTnLst>
                              <p:par>
                                <p:cTn id="1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500"/>
                                        <p:tgtEl>
                                          <p:spTgt spid="225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0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650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000"/>
                            </p:stCondLst>
                            <p:childTnLst>
                              <p:par>
                                <p:cTn id="1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0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8500"/>
                            </p:stCondLst>
                            <p:childTnLst>
                              <p:par>
                                <p:cTn id="1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3" dur="500"/>
                                        <p:tgtEl>
                                          <p:spTgt spid="225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9000"/>
                            </p:stCondLst>
                            <p:childTnLst>
                              <p:par>
                                <p:cTn id="1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7" dur="500"/>
                                        <p:tgtEl>
                                          <p:spTgt spid="225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9500"/>
                            </p:stCondLst>
                            <p:childTnLst>
                              <p:par>
                                <p:cTn id="1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253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253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2253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2253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25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5" dur="500"/>
                                        <p:tgtEl>
                                          <p:spTgt spid="225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9" dur="500"/>
                                        <p:tgtEl>
                                          <p:spTgt spid="225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3500"/>
                            </p:stCondLst>
                            <p:childTnLst>
                              <p:par>
                                <p:cTn id="2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4000"/>
                            </p:stCondLst>
                            <p:childTnLst>
                              <p:par>
                                <p:cTn id="20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225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4500"/>
                            </p:stCondLst>
                            <p:childTnLst>
                              <p:par>
                                <p:cTn id="20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0" dur="500"/>
                                        <p:tgtEl>
                                          <p:spTgt spid="225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253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253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500"/>
                            </p:stCondLst>
                            <p:childTnLst>
                              <p:par>
                                <p:cTn id="2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9" dur="500"/>
                                        <p:tgtEl>
                                          <p:spTgt spid="225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2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3" dur="500"/>
                                        <p:tgtEl>
                                          <p:spTgt spid="225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25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225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25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25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26" grpId="0" autoUpdateAnimBg="0"/>
      <p:bldP spid="2253827" grpId="0" autoUpdateAnimBg="0"/>
      <p:bldP spid="2253828" grpId="0" autoUpdateAnimBg="0"/>
      <p:bldP spid="2253830" grpId="0" animBg="1"/>
      <p:bldP spid="2253832" grpId="0" animBg="1"/>
      <p:bldP spid="2253833" grpId="0" animBg="1"/>
      <p:bldP spid="2253834" grpId="0" animBg="1"/>
      <p:bldP spid="2253835" grpId="0" animBg="1"/>
      <p:bldP spid="2253853" grpId="0" animBg="1"/>
      <p:bldP spid="2253854" grpId="0" animBg="1"/>
      <p:bldP spid="2253855" grpId="0" animBg="1"/>
      <p:bldP spid="2253856" grpId="0" animBg="1"/>
      <p:bldP spid="2253872" grpId="0" animBg="1"/>
      <p:bldP spid="2253873" grpId="0" animBg="1"/>
      <p:bldP spid="2253874" grpId="0" animBg="1"/>
      <p:bldP spid="2253875" grpId="0" animBg="1"/>
      <p:bldP spid="2253876" grpId="0" animBg="1"/>
      <p:bldP spid="2253877" grpId="0" animBg="1"/>
      <p:bldP spid="2253878" grpId="0" animBg="1"/>
      <p:bldP spid="2253879" grpId="0" animBg="1"/>
      <p:bldP spid="2253884" grpId="0" autoUpdateAnimBg="0"/>
      <p:bldP spid="65" grpId="0" autoUpdateAnimBg="0"/>
      <p:bldP spid="6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850" name="Text Box 2"/>
          <p:cNvSpPr txBox="1">
            <a:spLocks noChangeArrowheads="1"/>
          </p:cNvSpPr>
          <p:nvPr/>
        </p:nvSpPr>
        <p:spPr bwMode="auto">
          <a:xfrm>
            <a:off x="204788" y="271611"/>
            <a:ext cx="7202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感应电荷量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----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若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闭合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回路中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电阻为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R</a:t>
            </a:r>
          </a:p>
        </p:txBody>
      </p:sp>
      <p:graphicFrame>
        <p:nvGraphicFramePr>
          <p:cNvPr id="2254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97726"/>
              </p:ext>
            </p:extLst>
          </p:nvPr>
        </p:nvGraphicFramePr>
        <p:xfrm>
          <a:off x="1007863" y="704998"/>
          <a:ext cx="1979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96" name="公式" r:id="rId3" imgW="990360" imgH="393480" progId="Equation.3">
                  <p:embed/>
                </p:oleObj>
              </mc:Choice>
              <mc:Fallback>
                <p:oleObj name="公式" r:id="rId3" imgW="990360" imgH="393480" progId="Equation.3">
                  <p:embed/>
                  <p:pic>
                    <p:nvPicPr>
                      <p:cNvPr id="22548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863" y="704998"/>
                        <a:ext cx="19796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078383"/>
              </p:ext>
            </p:extLst>
          </p:nvPr>
        </p:nvGraphicFramePr>
        <p:xfrm>
          <a:off x="3131914" y="697061"/>
          <a:ext cx="1066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97" name="公式" r:id="rId5" imgW="533160" imgH="393480" progId="Equation.3">
                  <p:embed/>
                </p:oleObj>
              </mc:Choice>
              <mc:Fallback>
                <p:oleObj name="公式" r:id="rId5" imgW="533160" imgH="393480" progId="Equation.3">
                  <p:embed/>
                  <p:pic>
                    <p:nvPicPr>
                      <p:cNvPr id="2254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914" y="697061"/>
                        <a:ext cx="1066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211914"/>
              </p:ext>
            </p:extLst>
          </p:nvPr>
        </p:nvGraphicFramePr>
        <p:xfrm>
          <a:off x="1722214" y="1627336"/>
          <a:ext cx="13446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98" name="公式" r:id="rId7" imgW="672840" imgH="355320" progId="Equation.3">
                  <p:embed/>
                </p:oleObj>
              </mc:Choice>
              <mc:Fallback>
                <p:oleObj name="公式" r:id="rId7" imgW="672840" imgH="355320" progId="Equation.3">
                  <p:embed/>
                  <p:pic>
                    <p:nvPicPr>
                      <p:cNvPr id="2254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214" y="1627336"/>
                        <a:ext cx="134461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049928"/>
              </p:ext>
            </p:extLst>
          </p:nvPr>
        </p:nvGraphicFramePr>
        <p:xfrm>
          <a:off x="3066826" y="1560661"/>
          <a:ext cx="1903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699" name="公式" r:id="rId9" imgW="952200" imgH="393480" progId="Equation.3">
                  <p:embed/>
                </p:oleObj>
              </mc:Choice>
              <mc:Fallback>
                <p:oleObj name="公式" r:id="rId9" imgW="952200" imgH="393480" progId="Equation.3">
                  <p:embed/>
                  <p:pic>
                    <p:nvPicPr>
                      <p:cNvPr id="22548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6826" y="1560661"/>
                        <a:ext cx="1903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361056"/>
              </p:ext>
            </p:extLst>
          </p:nvPr>
        </p:nvGraphicFramePr>
        <p:xfrm>
          <a:off x="4867051" y="1705123"/>
          <a:ext cx="2081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00" name="公式" r:id="rId11" imgW="1041120" imgH="228600" progId="Equation.3">
                  <p:embed/>
                </p:oleObj>
              </mc:Choice>
              <mc:Fallback>
                <p:oleObj name="公式" r:id="rId11" imgW="1041120" imgH="228600" progId="Equation.3">
                  <p:embed/>
                  <p:pic>
                    <p:nvPicPr>
                      <p:cNvPr id="22548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051" y="1705123"/>
                        <a:ext cx="2081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902575" y="1317773"/>
            <a:ext cx="152400" cy="990600"/>
            <a:chOff x="1440" y="3360"/>
            <a:chExt cx="192" cy="768"/>
          </a:xfrm>
        </p:grpSpPr>
        <p:sp>
          <p:nvSpPr>
            <p:cNvPr id="7215" name="Rectangle 9"/>
            <p:cNvSpPr>
              <a:spLocks noChangeArrowheads="1"/>
            </p:cNvSpPr>
            <p:nvPr/>
          </p:nvSpPr>
          <p:spPr bwMode="auto">
            <a:xfrm>
              <a:off x="1440" y="3360"/>
              <a:ext cx="19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6" name="Rectangle 10"/>
            <p:cNvSpPr>
              <a:spLocks noChangeArrowheads="1"/>
            </p:cNvSpPr>
            <p:nvPr/>
          </p:nvSpPr>
          <p:spPr bwMode="auto">
            <a:xfrm>
              <a:off x="1440" y="3744"/>
              <a:ext cx="192" cy="384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54859" name="Oval 11"/>
          <p:cNvSpPr>
            <a:spLocks noChangeArrowheads="1"/>
          </p:cNvSpPr>
          <p:nvPr/>
        </p:nvSpPr>
        <p:spPr bwMode="auto">
          <a:xfrm>
            <a:off x="7064375" y="954236"/>
            <a:ext cx="1828800" cy="762000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48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711483"/>
              </p:ext>
            </p:extLst>
          </p:nvPr>
        </p:nvGraphicFramePr>
        <p:xfrm>
          <a:off x="8115300" y="1101873"/>
          <a:ext cx="5191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01" name="Equation" r:id="rId13" imgW="177480" imgH="177480" progId="Equation.3">
                  <p:embed/>
                </p:oleObj>
              </mc:Choice>
              <mc:Fallback>
                <p:oleObj name="Equation" r:id="rId13" imgW="177480" imgH="177480" progId="Equation.3">
                  <p:embed/>
                  <p:pic>
                    <p:nvPicPr>
                      <p:cNvPr id="22548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5300" y="1101873"/>
                        <a:ext cx="5191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61" name="AutoShape 13"/>
          <p:cNvSpPr>
            <a:spLocks noChangeArrowheads="1"/>
          </p:cNvSpPr>
          <p:nvPr/>
        </p:nvSpPr>
        <p:spPr bwMode="auto">
          <a:xfrm rot="751729">
            <a:off x="7216775" y="1563836"/>
            <a:ext cx="533400" cy="22860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862" name="Line 14"/>
          <p:cNvSpPr>
            <a:spLocks noChangeShapeType="1"/>
          </p:cNvSpPr>
          <p:nvPr/>
        </p:nvSpPr>
        <p:spPr bwMode="auto">
          <a:xfrm flipV="1">
            <a:off x="7970838" y="336698"/>
            <a:ext cx="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63" name="Text Box 15"/>
          <p:cNvSpPr txBox="1">
            <a:spLocks noChangeArrowheads="1"/>
          </p:cNvSpPr>
          <p:nvPr/>
        </p:nvSpPr>
        <p:spPr bwMode="auto">
          <a:xfrm>
            <a:off x="323850" y="249289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864" name="Text Box 16"/>
          <p:cNvSpPr txBox="1">
            <a:spLocks noChangeArrowheads="1"/>
          </p:cNvSpPr>
          <p:nvPr/>
        </p:nvSpPr>
        <p:spPr bwMode="auto">
          <a:xfrm>
            <a:off x="815280" y="2492896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匀强磁场中，导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线在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导轨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上以速度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V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滑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动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，求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回路中感应电动势</a:t>
            </a: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005513" y="3750964"/>
            <a:ext cx="2667000" cy="1516063"/>
            <a:chOff x="1392" y="3408"/>
            <a:chExt cx="1680" cy="624"/>
          </a:xfrm>
        </p:grpSpPr>
        <p:sp>
          <p:nvSpPr>
            <p:cNvPr id="7212" name="Line 18"/>
            <p:cNvSpPr>
              <a:spLocks noChangeShapeType="1"/>
            </p:cNvSpPr>
            <p:nvPr/>
          </p:nvSpPr>
          <p:spPr bwMode="auto">
            <a:xfrm>
              <a:off x="1392" y="3408"/>
              <a:ext cx="1680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Line 19"/>
            <p:cNvSpPr>
              <a:spLocks noChangeShapeType="1"/>
            </p:cNvSpPr>
            <p:nvPr/>
          </p:nvSpPr>
          <p:spPr bwMode="auto">
            <a:xfrm>
              <a:off x="1392" y="4032"/>
              <a:ext cx="1680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Line 20"/>
            <p:cNvSpPr>
              <a:spLocks noChangeShapeType="1"/>
            </p:cNvSpPr>
            <p:nvPr/>
          </p:nvSpPr>
          <p:spPr bwMode="auto">
            <a:xfrm>
              <a:off x="1392" y="3408"/>
              <a:ext cx="0" cy="624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869" name="Rectangle 21"/>
          <p:cNvSpPr>
            <a:spLocks noChangeArrowheads="1"/>
          </p:cNvSpPr>
          <p:nvPr/>
        </p:nvSpPr>
        <p:spPr bwMode="auto">
          <a:xfrm>
            <a:off x="7605713" y="3674764"/>
            <a:ext cx="152400" cy="1630363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254870" name="Line 22"/>
          <p:cNvSpPr>
            <a:spLocks noChangeShapeType="1"/>
          </p:cNvSpPr>
          <p:nvPr/>
        </p:nvSpPr>
        <p:spPr bwMode="auto">
          <a:xfrm>
            <a:off x="8062913" y="4600277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4871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178042"/>
              </p:ext>
            </p:extLst>
          </p:nvPr>
        </p:nvGraphicFramePr>
        <p:xfrm>
          <a:off x="7407275" y="4220864"/>
          <a:ext cx="139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02" name="公式" r:id="rId15" imgW="139680" imgH="317160" progId="Equation.3">
                  <p:embed/>
                </p:oleObj>
              </mc:Choice>
              <mc:Fallback>
                <p:oleObj name="公式" r:id="rId15" imgW="139680" imgH="317160" progId="Equation.3">
                  <p:embed/>
                  <p:pic>
                    <p:nvPicPr>
                      <p:cNvPr id="2254871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7275" y="4220864"/>
                        <a:ext cx="1397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72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0224716"/>
              </p:ext>
            </p:extLst>
          </p:nvPr>
        </p:nvGraphicFramePr>
        <p:xfrm>
          <a:off x="8237538" y="4201814"/>
          <a:ext cx="230187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03" name="公式" r:id="rId17" imgW="228600" imgH="304560" progId="Equation.3">
                  <p:embed/>
                </p:oleObj>
              </mc:Choice>
              <mc:Fallback>
                <p:oleObj name="公式" r:id="rId17" imgW="228600" imgH="304560" progId="Equation.3">
                  <p:embed/>
                  <p:pic>
                    <p:nvPicPr>
                      <p:cNvPr id="2254872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538" y="4201814"/>
                        <a:ext cx="230187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234113" y="4352627"/>
            <a:ext cx="381000" cy="381000"/>
            <a:chOff x="1296" y="2016"/>
            <a:chExt cx="240" cy="240"/>
          </a:xfrm>
        </p:grpSpPr>
        <p:sp>
          <p:nvSpPr>
            <p:cNvPr id="7209" name="Line 26"/>
            <p:cNvSpPr>
              <a:spLocks noChangeShapeType="1"/>
            </p:cNvSpPr>
            <p:nvPr/>
          </p:nvSpPr>
          <p:spPr bwMode="auto">
            <a:xfrm>
              <a:off x="1344" y="2064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Line 27"/>
            <p:cNvSpPr>
              <a:spLocks noChangeShapeType="1"/>
            </p:cNvSpPr>
            <p:nvPr/>
          </p:nvSpPr>
          <p:spPr bwMode="auto">
            <a:xfrm flipH="1">
              <a:off x="1344" y="2064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Oval 28"/>
            <p:cNvSpPr>
              <a:spLocks noChangeArrowheads="1"/>
            </p:cNvSpPr>
            <p:nvPr/>
          </p:nvSpPr>
          <p:spPr bwMode="auto">
            <a:xfrm>
              <a:off x="1296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254877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01331"/>
              </p:ext>
            </p:extLst>
          </p:nvPr>
        </p:nvGraphicFramePr>
        <p:xfrm>
          <a:off x="6273800" y="3889077"/>
          <a:ext cx="2809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04" name="公式" r:id="rId19" imgW="279360" imgH="368280" progId="Equation.3">
                  <p:embed/>
                </p:oleObj>
              </mc:Choice>
              <mc:Fallback>
                <p:oleObj name="公式" r:id="rId19" imgW="279360" imgH="368280" progId="Equation.3">
                  <p:embed/>
                  <p:pic>
                    <p:nvPicPr>
                      <p:cNvPr id="2254877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3889077"/>
                        <a:ext cx="28098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78" name="Text Box 30"/>
          <p:cNvSpPr txBox="1">
            <a:spLocks noChangeArrowheads="1"/>
          </p:cNvSpPr>
          <p:nvPr/>
        </p:nvSpPr>
        <p:spPr bwMode="auto">
          <a:xfrm>
            <a:off x="304800" y="3362027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254879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572015"/>
              </p:ext>
            </p:extLst>
          </p:nvPr>
        </p:nvGraphicFramePr>
        <p:xfrm>
          <a:off x="6905625" y="4700289"/>
          <a:ext cx="5953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05" name="公式" r:id="rId21" imgW="596880" imgH="368280" progId="Equation.3">
                  <p:embed/>
                </p:oleObj>
              </mc:Choice>
              <mc:Fallback>
                <p:oleObj name="公式" r:id="rId21" imgW="596880" imgH="368280" progId="Equation.3">
                  <p:embed/>
                  <p:pic>
                    <p:nvPicPr>
                      <p:cNvPr id="2254879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25" y="4700289"/>
                        <a:ext cx="595313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8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734153"/>
              </p:ext>
            </p:extLst>
          </p:nvPr>
        </p:nvGraphicFramePr>
        <p:xfrm>
          <a:off x="2484438" y="3408064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06" name="公式" r:id="rId23" imgW="914400" imgH="228600" progId="Equation.3">
                  <p:embed/>
                </p:oleObj>
              </mc:Choice>
              <mc:Fallback>
                <p:oleObj name="公式" r:id="rId23" imgW="914400" imgH="228600" progId="Equation.3">
                  <p:embed/>
                  <p:pic>
                    <p:nvPicPr>
                      <p:cNvPr id="225488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408064"/>
                        <a:ext cx="182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8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346635"/>
              </p:ext>
            </p:extLst>
          </p:nvPr>
        </p:nvGraphicFramePr>
        <p:xfrm>
          <a:off x="1476375" y="4014489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07" name="公式" r:id="rId25" imgW="685800" imgH="393480" progId="Equation.3">
                  <p:embed/>
                </p:oleObj>
              </mc:Choice>
              <mc:Fallback>
                <p:oleObj name="公式" r:id="rId25" imgW="685800" imgH="393480" progId="Equation.3">
                  <p:embed/>
                  <p:pic>
                    <p:nvPicPr>
                      <p:cNvPr id="22548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14489"/>
                        <a:ext cx="137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8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264158"/>
              </p:ext>
            </p:extLst>
          </p:nvPr>
        </p:nvGraphicFramePr>
        <p:xfrm>
          <a:off x="2840038" y="4016077"/>
          <a:ext cx="21320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08" name="公式" r:id="rId27" imgW="1066680" imgH="393480" progId="Equation.3">
                  <p:embed/>
                </p:oleObj>
              </mc:Choice>
              <mc:Fallback>
                <p:oleObj name="公式" r:id="rId27" imgW="1066680" imgH="393480" progId="Equation.3">
                  <p:embed/>
                  <p:pic>
                    <p:nvPicPr>
                      <p:cNvPr id="22548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4016077"/>
                        <a:ext cx="21320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83" name="Text Box 35"/>
          <p:cNvSpPr txBox="1">
            <a:spLocks noChangeArrowheads="1"/>
          </p:cNvSpPr>
          <p:nvPr/>
        </p:nvSpPr>
        <p:spPr bwMode="auto">
          <a:xfrm>
            <a:off x="704850" y="3362027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在任一时刻</a:t>
            </a:r>
          </a:p>
        </p:txBody>
      </p:sp>
      <p:graphicFrame>
        <p:nvGraphicFramePr>
          <p:cNvPr id="2254884" name="Objec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5009776"/>
              </p:ext>
            </p:extLst>
          </p:nvPr>
        </p:nvGraphicFramePr>
        <p:xfrm>
          <a:off x="7875588" y="3779539"/>
          <a:ext cx="230187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09" name="公式" r:id="rId29" imgW="228600" imgH="228600" progId="Equation.3">
                  <p:embed/>
                </p:oleObj>
              </mc:Choice>
              <mc:Fallback>
                <p:oleObj name="公式" r:id="rId29" imgW="228600" imgH="228600" progId="Equation.3">
                  <p:embed/>
                  <p:pic>
                    <p:nvPicPr>
                      <p:cNvPr id="2254884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5588" y="3779539"/>
                        <a:ext cx="230187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85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598623"/>
              </p:ext>
            </p:extLst>
          </p:nvPr>
        </p:nvGraphicFramePr>
        <p:xfrm>
          <a:off x="7899400" y="4868564"/>
          <a:ext cx="2047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10" name="公式" r:id="rId31" imgW="203040" imgH="317160" progId="Equation.3">
                  <p:embed/>
                </p:oleObj>
              </mc:Choice>
              <mc:Fallback>
                <p:oleObj name="公式" r:id="rId31" imgW="203040" imgH="317160" progId="Equation.3">
                  <p:embed/>
                  <p:pic>
                    <p:nvPicPr>
                      <p:cNvPr id="2254885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4868564"/>
                        <a:ext cx="204788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86" name="Line 38"/>
          <p:cNvSpPr>
            <a:spLocks noChangeShapeType="1"/>
          </p:cNvSpPr>
          <p:nvPr/>
        </p:nvSpPr>
        <p:spPr bwMode="auto">
          <a:xfrm flipV="1">
            <a:off x="7834313" y="4066877"/>
            <a:ext cx="0" cy="9906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87" name="Text Box 39"/>
          <p:cNvSpPr txBox="1">
            <a:spLocks noChangeArrowheads="1"/>
          </p:cNvSpPr>
          <p:nvPr/>
        </p:nvSpPr>
        <p:spPr bwMode="auto">
          <a:xfrm>
            <a:off x="684213" y="4851102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若磁场为变化的磁场</a:t>
            </a:r>
          </a:p>
        </p:txBody>
      </p:sp>
      <p:graphicFrame>
        <p:nvGraphicFramePr>
          <p:cNvPr id="225488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526843"/>
              </p:ext>
            </p:extLst>
          </p:nvPr>
        </p:nvGraphicFramePr>
        <p:xfrm>
          <a:off x="3779838" y="4922539"/>
          <a:ext cx="1801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11" name="公式" r:id="rId33" imgW="901440" imgH="228600" progId="Equation.3">
                  <p:embed/>
                </p:oleObj>
              </mc:Choice>
              <mc:Fallback>
                <p:oleObj name="公式" r:id="rId33" imgW="901440" imgH="228600" progId="Equation.3">
                  <p:embed/>
                  <p:pic>
                    <p:nvPicPr>
                      <p:cNvPr id="225488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922539"/>
                        <a:ext cx="18018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8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99706"/>
              </p:ext>
            </p:extLst>
          </p:nvPr>
        </p:nvGraphicFramePr>
        <p:xfrm>
          <a:off x="1619250" y="5809952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12" name="公式" r:id="rId35" imgW="685800" imgH="393480" progId="Equation.3">
                  <p:embed/>
                </p:oleObj>
              </mc:Choice>
              <mc:Fallback>
                <p:oleObj name="公式" r:id="rId35" imgW="685800" imgH="393480" progId="Equation.3">
                  <p:embed/>
                  <p:pic>
                    <p:nvPicPr>
                      <p:cNvPr id="225488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809952"/>
                        <a:ext cx="137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9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148620"/>
              </p:ext>
            </p:extLst>
          </p:nvPr>
        </p:nvGraphicFramePr>
        <p:xfrm>
          <a:off x="3063875" y="5975052"/>
          <a:ext cx="2157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13" name="公式" r:id="rId37" imgW="1079280" imgH="228600" progId="Equation.3">
                  <p:embed/>
                </p:oleObj>
              </mc:Choice>
              <mc:Fallback>
                <p:oleObj name="公式" r:id="rId37" imgW="1079280" imgH="228600" progId="Equation.3">
                  <p:embed/>
                  <p:pic>
                    <p:nvPicPr>
                      <p:cNvPr id="225489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5" y="5975052"/>
                        <a:ext cx="2157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9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488307"/>
              </p:ext>
            </p:extLst>
          </p:nvPr>
        </p:nvGraphicFramePr>
        <p:xfrm>
          <a:off x="2700338" y="5379739"/>
          <a:ext cx="1979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14" name="公式" r:id="rId39" imgW="990360" imgH="228600" progId="Equation.3">
                  <p:embed/>
                </p:oleObj>
              </mc:Choice>
              <mc:Fallback>
                <p:oleObj name="公式" r:id="rId39" imgW="990360" imgH="228600" progId="Equation.3">
                  <p:embed/>
                  <p:pic>
                    <p:nvPicPr>
                      <p:cNvPr id="225489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79739"/>
                        <a:ext cx="19796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93" name="Text Box 45"/>
          <p:cNvSpPr txBox="1">
            <a:spLocks noChangeArrowheads="1"/>
          </p:cNvSpPr>
          <p:nvPr/>
        </p:nvSpPr>
        <p:spPr bwMode="auto">
          <a:xfrm>
            <a:off x="5508625" y="5962352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〔</a:t>
            </a:r>
            <a:r>
              <a:rPr kumimoji="1" lang="zh-CN" altLang="en-US" sz="2400" b="1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感</a:t>
            </a:r>
            <a:r>
              <a:rPr kumimoji="1" lang="zh-CN" altLang="en-US" sz="24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生     </a:t>
            </a:r>
            <a:r>
              <a:rPr kumimoji="1" lang="zh-CN" altLang="en-US" sz="2400" b="1" dirty="0" smtClean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49" charset="-122"/>
              </a:rPr>
              <a:t>动</a:t>
            </a:r>
            <a:r>
              <a:rPr kumimoji="1" lang="zh-CN" altLang="en-US" sz="2400" b="1" dirty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49" charset="-122"/>
              </a:rPr>
              <a:t>生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〕</a:t>
            </a:r>
            <a:endParaRPr kumimoji="1"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5489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749029"/>
              </p:ext>
            </p:extLst>
          </p:nvPr>
        </p:nvGraphicFramePr>
        <p:xfrm>
          <a:off x="4382864" y="700236"/>
          <a:ext cx="2565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15" name="公式" r:id="rId41" imgW="1282680" imgH="393480" progId="Equation.3">
                  <p:embed/>
                </p:oleObj>
              </mc:Choice>
              <mc:Fallback>
                <p:oleObj name="公式" r:id="rId41" imgW="1282680" imgH="393480" progId="Equation.3">
                  <p:embed/>
                  <p:pic>
                    <p:nvPicPr>
                      <p:cNvPr id="225489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864" y="700236"/>
                        <a:ext cx="2565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9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241713"/>
              </p:ext>
            </p:extLst>
          </p:nvPr>
        </p:nvGraphicFramePr>
        <p:xfrm>
          <a:off x="8388350" y="322411"/>
          <a:ext cx="4968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2716" name="公式" r:id="rId43" imgW="152280" imgH="228600" progId="Equation.3">
                  <p:embed/>
                </p:oleObj>
              </mc:Choice>
              <mc:Fallback>
                <p:oleObj name="公式" r:id="rId43" imgW="152280" imgH="228600" progId="Equation.3">
                  <p:embed/>
                  <p:pic>
                    <p:nvPicPr>
                      <p:cNvPr id="225489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322411"/>
                        <a:ext cx="496888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896" name="Line 48"/>
          <p:cNvSpPr>
            <a:spLocks noChangeShapeType="1"/>
          </p:cNvSpPr>
          <p:nvPr/>
        </p:nvSpPr>
        <p:spPr bwMode="auto">
          <a:xfrm>
            <a:off x="438150" y="2427436"/>
            <a:ext cx="8496300" cy="0"/>
          </a:xfrm>
          <a:prstGeom prst="line">
            <a:avLst/>
          </a:prstGeom>
          <a:noFill/>
          <a:ln w="9525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633779" y="1648470"/>
            <a:ext cx="11234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2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感应电荷量</a:t>
            </a:r>
            <a:endParaRPr kumimoji="1" lang="en-US" altLang="zh-CN" sz="2200" b="1" i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236951" y="762099"/>
            <a:ext cx="93579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2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感应电流</a:t>
            </a:r>
            <a:endParaRPr kumimoji="1" lang="en-US" altLang="zh-CN" sz="2200" b="1" i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808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25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25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2254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2254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5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5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5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5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1" dur="500"/>
                                        <p:tgtEl>
                                          <p:spTgt spid="225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225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5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5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25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25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5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25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0" dur="500"/>
                                        <p:tgtEl>
                                          <p:spTgt spid="225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25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25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25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225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25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25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50" grpId="0" autoUpdateAnimBg="0"/>
      <p:bldP spid="2254859" grpId="0" animBg="1"/>
      <p:bldP spid="2254861" grpId="0" animBg="1"/>
      <p:bldP spid="2254862" grpId="0" animBg="1"/>
      <p:bldP spid="2254863" grpId="0" autoUpdateAnimBg="0"/>
      <p:bldP spid="2254864" grpId="0" autoUpdateAnimBg="0"/>
      <p:bldP spid="2254869" grpId="0" animBg="1"/>
      <p:bldP spid="2254870" grpId="0" animBg="1"/>
      <p:bldP spid="2254878" grpId="0" autoUpdateAnimBg="0"/>
      <p:bldP spid="2254883" grpId="0" autoUpdateAnimBg="0"/>
      <p:bldP spid="2254886" grpId="0" animBg="1"/>
      <p:bldP spid="2254887" grpId="0" autoUpdateAnimBg="0"/>
      <p:bldP spid="2254893" grpId="0" autoUpdateAnimBg="0"/>
      <p:bldP spid="2254896" grpId="0" animBg="1"/>
      <p:bldP spid="49" grpId="0" autoUpdateAnimBg="0"/>
      <p:bldP spid="5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4" name="Text Box 2"/>
          <p:cNvSpPr txBox="1">
            <a:spLocks noChangeArrowheads="1"/>
          </p:cNvSpPr>
          <p:nvPr/>
        </p:nvSpPr>
        <p:spPr bwMode="auto">
          <a:xfrm>
            <a:off x="837232" y="278308"/>
            <a:ext cx="4371975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两个同心圆环，已知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&lt;&lt;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大线圈中通有电流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,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当小圆环绕直径以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Symbol" panose="05050102010706020507" pitchFamily="18" charset="2"/>
                <a:ea typeface="仿宋_GB2312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36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转动时，求小圆环中的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感应电动势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</a:p>
        </p:txBody>
      </p:sp>
      <p:sp>
        <p:nvSpPr>
          <p:cNvPr id="2255875" name="Oval 3"/>
          <p:cNvSpPr>
            <a:spLocks noChangeArrowheads="1"/>
          </p:cNvSpPr>
          <p:nvPr/>
        </p:nvSpPr>
        <p:spPr bwMode="auto">
          <a:xfrm>
            <a:off x="5785098" y="643433"/>
            <a:ext cx="2667000" cy="2667000"/>
          </a:xfrm>
          <a:prstGeom prst="ellipse">
            <a:avLst/>
          </a:prstGeom>
          <a:noFill/>
          <a:ln w="381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5876" name="Oval 4"/>
          <p:cNvSpPr>
            <a:spLocks noChangeArrowheads="1"/>
          </p:cNvSpPr>
          <p:nvPr/>
        </p:nvSpPr>
        <p:spPr bwMode="auto">
          <a:xfrm>
            <a:off x="6775698" y="1634033"/>
            <a:ext cx="762000" cy="7620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5877" name="Line 5"/>
          <p:cNvSpPr>
            <a:spLocks noChangeShapeType="1"/>
          </p:cNvSpPr>
          <p:nvPr/>
        </p:nvSpPr>
        <p:spPr bwMode="auto">
          <a:xfrm>
            <a:off x="7156698" y="457696"/>
            <a:ext cx="19050" cy="3084512"/>
          </a:xfrm>
          <a:prstGeom prst="line">
            <a:avLst/>
          </a:prstGeom>
          <a:noFill/>
          <a:ln w="19050">
            <a:solidFill>
              <a:srgbClr val="CC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878" name="Line 6"/>
          <p:cNvSpPr>
            <a:spLocks noChangeShapeType="1"/>
          </p:cNvSpPr>
          <p:nvPr/>
        </p:nvSpPr>
        <p:spPr bwMode="auto">
          <a:xfrm flipH="1" flipV="1">
            <a:off x="6089898" y="1100633"/>
            <a:ext cx="1066800" cy="914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879" name="Line 7"/>
          <p:cNvSpPr>
            <a:spLocks noChangeShapeType="1"/>
          </p:cNvSpPr>
          <p:nvPr/>
        </p:nvSpPr>
        <p:spPr bwMode="auto">
          <a:xfrm flipH="1">
            <a:off x="6928098" y="2015033"/>
            <a:ext cx="22860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5880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511699"/>
              </p:ext>
            </p:extLst>
          </p:nvPr>
        </p:nvGraphicFramePr>
        <p:xfrm>
          <a:off x="6489948" y="940296"/>
          <a:ext cx="2555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64" name="公式" r:id="rId3" imgW="253800" imgH="419040" progId="Equation.3">
                  <p:embed/>
                </p:oleObj>
              </mc:Choice>
              <mc:Fallback>
                <p:oleObj name="公式" r:id="rId3" imgW="253800" imgH="419040" progId="Equation.3">
                  <p:embed/>
                  <p:pic>
                    <p:nvPicPr>
                      <p:cNvPr id="225588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948" y="940296"/>
                        <a:ext cx="25558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8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125435"/>
              </p:ext>
            </p:extLst>
          </p:nvPr>
        </p:nvGraphicFramePr>
        <p:xfrm>
          <a:off x="6647110" y="2235696"/>
          <a:ext cx="2159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65" name="公式" r:id="rId5" imgW="215640" imgH="419040" progId="Equation.3">
                  <p:embed/>
                </p:oleObj>
              </mc:Choice>
              <mc:Fallback>
                <p:oleObj name="公式" r:id="rId5" imgW="215640" imgH="419040" progId="Equation.3">
                  <p:embed/>
                  <p:pic>
                    <p:nvPicPr>
                      <p:cNvPr id="2255881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7110" y="2235696"/>
                        <a:ext cx="2159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82" name="AutoShape 10"/>
          <p:cNvSpPr>
            <a:spLocks noChangeArrowheads="1"/>
          </p:cNvSpPr>
          <p:nvPr/>
        </p:nvSpPr>
        <p:spPr bwMode="auto">
          <a:xfrm>
            <a:off x="6928098" y="872033"/>
            <a:ext cx="381000" cy="609600"/>
          </a:xfrm>
          <a:prstGeom prst="curvedRightArrow">
            <a:avLst>
              <a:gd name="adj1" fmla="val 32000"/>
              <a:gd name="adj2" fmla="val 64000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5883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478976"/>
              </p:ext>
            </p:extLst>
          </p:nvPr>
        </p:nvGraphicFramePr>
        <p:xfrm>
          <a:off x="6401048" y="379908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66" name="公式" r:id="rId7" imgW="203040" imgH="291960" progId="Equation.3">
                  <p:embed/>
                </p:oleObj>
              </mc:Choice>
              <mc:Fallback>
                <p:oleObj name="公式" r:id="rId7" imgW="203040" imgH="291960" progId="Equation.3">
                  <p:embed/>
                  <p:pic>
                    <p:nvPicPr>
                      <p:cNvPr id="2255883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1048" y="379908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84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954689"/>
              </p:ext>
            </p:extLst>
          </p:nvPr>
        </p:nvGraphicFramePr>
        <p:xfrm>
          <a:off x="7402760" y="1032371"/>
          <a:ext cx="2809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67" name="公式" r:id="rId9" imgW="279360" imgH="228600" progId="Equation.3">
                  <p:embed/>
                </p:oleObj>
              </mc:Choice>
              <mc:Fallback>
                <p:oleObj name="公式" r:id="rId9" imgW="279360" imgH="228600" progId="Equation.3">
                  <p:embed/>
                  <p:pic>
                    <p:nvPicPr>
                      <p:cNvPr id="2255884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760" y="1032371"/>
                        <a:ext cx="2809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85" name="Text Box 13"/>
          <p:cNvSpPr txBox="1">
            <a:spLocks noChangeArrowheads="1"/>
          </p:cNvSpPr>
          <p:nvPr/>
        </p:nvSpPr>
        <p:spPr bwMode="auto">
          <a:xfrm>
            <a:off x="206536" y="2167433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2558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795107"/>
              </p:ext>
            </p:extLst>
          </p:nvPr>
        </p:nvGraphicFramePr>
        <p:xfrm>
          <a:off x="4557960" y="3064421"/>
          <a:ext cx="1090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68" name="公式" r:id="rId11" imgW="545760" imgH="431640" progId="Equation.3">
                  <p:embed/>
                </p:oleObj>
              </mc:Choice>
              <mc:Fallback>
                <p:oleObj name="公式" r:id="rId11" imgW="545760" imgH="431640" progId="Equation.3">
                  <p:embed/>
                  <p:pic>
                    <p:nvPicPr>
                      <p:cNvPr id="22558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960" y="3064421"/>
                        <a:ext cx="10906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87" name="Rectangle 15"/>
          <p:cNvSpPr>
            <a:spLocks noChangeArrowheads="1"/>
          </p:cNvSpPr>
          <p:nvPr/>
        </p:nvSpPr>
        <p:spPr bwMode="auto">
          <a:xfrm>
            <a:off x="697160" y="2132856"/>
            <a:ext cx="451204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小圆环所处磁场近似为大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圆环在圆心处产生的磁场 </a:t>
            </a:r>
          </a:p>
        </p:txBody>
      </p:sp>
      <p:sp>
        <p:nvSpPr>
          <p:cNvPr id="2255888" name="Rectangle 16"/>
          <p:cNvSpPr>
            <a:spLocks noChangeArrowheads="1"/>
          </p:cNvSpPr>
          <p:nvPr/>
        </p:nvSpPr>
        <p:spPr bwMode="auto">
          <a:xfrm>
            <a:off x="717798" y="4002634"/>
            <a:ext cx="294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通过小线圈的磁通量</a:t>
            </a:r>
          </a:p>
        </p:txBody>
      </p:sp>
      <p:graphicFrame>
        <p:nvGraphicFramePr>
          <p:cNvPr id="225588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073879"/>
              </p:ext>
            </p:extLst>
          </p:nvPr>
        </p:nvGraphicFramePr>
        <p:xfrm>
          <a:off x="1762373" y="4731296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69" name="公式" r:id="rId13" imgW="660240" imgH="253800" progId="Equation.3">
                  <p:embed/>
                </p:oleObj>
              </mc:Choice>
              <mc:Fallback>
                <p:oleObj name="公式" r:id="rId13" imgW="660240" imgH="253800" progId="Equation.3">
                  <p:embed/>
                  <p:pic>
                    <p:nvPicPr>
                      <p:cNvPr id="225588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373" y="4731296"/>
                        <a:ext cx="1320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570437"/>
              </p:ext>
            </p:extLst>
          </p:nvPr>
        </p:nvGraphicFramePr>
        <p:xfrm>
          <a:off x="3100635" y="4604296"/>
          <a:ext cx="1903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70" name="公式" r:id="rId15" imgW="952200" imgH="431640" progId="Equation.3">
                  <p:embed/>
                </p:oleObj>
              </mc:Choice>
              <mc:Fallback>
                <p:oleObj name="公式" r:id="rId15" imgW="952200" imgH="431640" progId="Equation.3">
                  <p:embed/>
                  <p:pic>
                    <p:nvPicPr>
                      <p:cNvPr id="22558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635" y="4604296"/>
                        <a:ext cx="19034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34442"/>
              </p:ext>
            </p:extLst>
          </p:nvPr>
        </p:nvGraphicFramePr>
        <p:xfrm>
          <a:off x="5004048" y="4586834"/>
          <a:ext cx="20050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71" name="公式" r:id="rId17" imgW="1002960" imgH="431640" progId="Equation.3">
                  <p:embed/>
                </p:oleObj>
              </mc:Choice>
              <mc:Fallback>
                <p:oleObj name="公式" r:id="rId17" imgW="1002960" imgH="431640" progId="Equation.3">
                  <p:embed/>
                  <p:pic>
                    <p:nvPicPr>
                      <p:cNvPr id="22558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586834"/>
                        <a:ext cx="20050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8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444536"/>
              </p:ext>
            </p:extLst>
          </p:nvPr>
        </p:nvGraphicFramePr>
        <p:xfrm>
          <a:off x="2689473" y="5564734"/>
          <a:ext cx="34528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72" name="公式" r:id="rId19" imgW="1726920" imgH="469800" progId="Equation.3">
                  <p:embed/>
                </p:oleObj>
              </mc:Choice>
              <mc:Fallback>
                <p:oleObj name="公式" r:id="rId19" imgW="1726920" imgH="469800" progId="Equation.3">
                  <p:embed/>
                  <p:pic>
                    <p:nvPicPr>
                      <p:cNvPr id="22558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473" y="5564734"/>
                        <a:ext cx="345281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893" name="Freeform 21"/>
          <p:cNvSpPr>
            <a:spLocks/>
          </p:cNvSpPr>
          <p:nvPr/>
        </p:nvSpPr>
        <p:spPr bwMode="auto">
          <a:xfrm rot="2070892">
            <a:off x="5929560" y="614858"/>
            <a:ext cx="98425" cy="704850"/>
          </a:xfrm>
          <a:custGeom>
            <a:avLst/>
            <a:gdLst>
              <a:gd name="T0" fmla="*/ 2147483647 w 112"/>
              <a:gd name="T1" fmla="*/ 0 h 403"/>
              <a:gd name="T2" fmla="*/ 2147483647 w 112"/>
              <a:gd name="T3" fmla="*/ 2147483647 h 403"/>
              <a:gd name="T4" fmla="*/ 2147483647 w 112"/>
              <a:gd name="T5" fmla="*/ 2147483647 h 403"/>
              <a:gd name="T6" fmla="*/ 0 60000 65536"/>
              <a:gd name="T7" fmla="*/ 0 60000 65536"/>
              <a:gd name="T8" fmla="*/ 0 60000 65536"/>
              <a:gd name="T9" fmla="*/ 0 w 112"/>
              <a:gd name="T10" fmla="*/ 0 h 403"/>
              <a:gd name="T11" fmla="*/ 112 w 112"/>
              <a:gd name="T12" fmla="*/ 403 h 4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403">
                <a:moveTo>
                  <a:pt x="112" y="0"/>
                </a:moveTo>
                <a:cubicBezTo>
                  <a:pt x="64" y="53"/>
                  <a:pt x="16" y="106"/>
                  <a:pt x="8" y="173"/>
                </a:cubicBezTo>
                <a:cubicBezTo>
                  <a:pt x="0" y="240"/>
                  <a:pt x="33" y="321"/>
                  <a:pt x="66" y="403"/>
                </a:cubicBez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2255894" name="Text Box 22"/>
          <p:cNvSpPr txBox="1">
            <a:spLocks noChangeArrowheads="1"/>
          </p:cNvSpPr>
          <p:nvPr/>
        </p:nvSpPr>
        <p:spPr bwMode="auto">
          <a:xfrm>
            <a:off x="251073" y="205283"/>
            <a:ext cx="709662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5895" name="Text Box 23"/>
          <p:cNvSpPr txBox="1">
            <a:spLocks noChangeArrowheads="1"/>
          </p:cNvSpPr>
          <p:nvPr/>
        </p:nvSpPr>
        <p:spPr bwMode="auto">
          <a:xfrm>
            <a:off x="736848" y="5729834"/>
            <a:ext cx="171926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感应电动势</a:t>
            </a:r>
          </a:p>
        </p:txBody>
      </p:sp>
      <p:sp>
        <p:nvSpPr>
          <p:cNvPr id="2255896" name="Freeform 24"/>
          <p:cNvSpPr>
            <a:spLocks/>
          </p:cNvSpPr>
          <p:nvPr/>
        </p:nvSpPr>
        <p:spPr bwMode="auto">
          <a:xfrm>
            <a:off x="6770935" y="1789608"/>
            <a:ext cx="69850" cy="355600"/>
          </a:xfrm>
          <a:custGeom>
            <a:avLst/>
            <a:gdLst>
              <a:gd name="T0" fmla="*/ 2147483647 w 131"/>
              <a:gd name="T1" fmla="*/ 0 h 296"/>
              <a:gd name="T2" fmla="*/ 2147483647 w 131"/>
              <a:gd name="T3" fmla="*/ 2147483647 h 296"/>
              <a:gd name="T4" fmla="*/ 0 w 131"/>
              <a:gd name="T5" fmla="*/ 2147483647 h 296"/>
              <a:gd name="T6" fmla="*/ 0 60000 65536"/>
              <a:gd name="T7" fmla="*/ 0 60000 65536"/>
              <a:gd name="T8" fmla="*/ 0 60000 65536"/>
              <a:gd name="T9" fmla="*/ 0 w 131"/>
              <a:gd name="T10" fmla="*/ 0 h 296"/>
              <a:gd name="T11" fmla="*/ 131 w 131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" h="296">
                <a:moveTo>
                  <a:pt x="131" y="0"/>
                </a:moveTo>
                <a:cubicBezTo>
                  <a:pt x="113" y="16"/>
                  <a:pt x="46" y="50"/>
                  <a:pt x="24" y="99"/>
                </a:cubicBezTo>
                <a:cubicBezTo>
                  <a:pt x="2" y="148"/>
                  <a:pt x="5" y="255"/>
                  <a:pt x="0" y="296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2255897" name="Rectangle 25"/>
          <p:cNvSpPr>
            <a:spLocks noChangeArrowheads="1"/>
          </p:cNvSpPr>
          <p:nvPr/>
        </p:nvSpPr>
        <p:spPr bwMode="auto">
          <a:xfrm>
            <a:off x="3553073" y="3997871"/>
            <a:ext cx="256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9900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400" b="1" i="1">
                <a:solidFill>
                  <a:srgbClr val="FF9900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FF9900"/>
                </a:solidFill>
                <a:latin typeface="Times New Roman" panose="02020603050405020304" pitchFamily="18" charset="0"/>
              </a:rPr>
              <a:t>= 0 </a:t>
            </a:r>
            <a:r>
              <a:rPr kumimoji="1" lang="zh-CN" altLang="en-US" sz="2400" b="1">
                <a:solidFill>
                  <a:srgbClr val="FF9900"/>
                </a:solidFill>
                <a:latin typeface="Times New Roman" panose="02020603050405020304" pitchFamily="18" charset="0"/>
              </a:rPr>
              <a:t>时，</a:t>
            </a:r>
            <a:r>
              <a:rPr kumimoji="1" lang="zh-CN" altLang="en-US" sz="2400" b="1" i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 </a:t>
            </a:r>
            <a:r>
              <a:rPr kumimoji="1" lang="zh-CN" altLang="en-US" sz="2400" b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 </a:t>
            </a:r>
            <a:r>
              <a:rPr kumimoji="1" lang="en-US" altLang="zh-CN" sz="2400" b="1">
                <a:solidFill>
                  <a:srgbClr val="FF99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>
                <a:solidFill>
                  <a:srgbClr val="FF9900"/>
                </a:solidFill>
                <a:latin typeface="Times New Roman" panose="02020603050405020304" pitchFamily="18" charset="0"/>
              </a:rPr>
              <a:t>) </a:t>
            </a:r>
          </a:p>
        </p:txBody>
      </p:sp>
      <p:graphicFrame>
        <p:nvGraphicFramePr>
          <p:cNvPr id="26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03963"/>
              </p:ext>
            </p:extLst>
          </p:nvPr>
        </p:nvGraphicFramePr>
        <p:xfrm>
          <a:off x="362198" y="2996952"/>
          <a:ext cx="25304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73" name="公式" r:id="rId21" imgW="1206360" imgH="444240" progId="Equation.3">
                  <p:embed/>
                </p:oleObj>
              </mc:Choice>
              <mc:Fallback>
                <p:oleObj name="公式" r:id="rId21" imgW="1206360" imgH="444240" progId="Equation.3">
                  <p:embed/>
                  <p:pic>
                    <p:nvPicPr>
                      <p:cNvPr id="26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98" y="2996952"/>
                        <a:ext cx="2530475" cy="931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47"/>
          <p:cNvSpPr>
            <a:spLocks noChangeArrowheads="1"/>
          </p:cNvSpPr>
          <p:nvPr/>
        </p:nvSpPr>
        <p:spPr bwMode="auto">
          <a:xfrm>
            <a:off x="3226047" y="3398987"/>
            <a:ext cx="1038225" cy="205184"/>
          </a:xfrm>
          <a:prstGeom prst="rightArrow">
            <a:avLst>
              <a:gd name="adj1" fmla="val 50000"/>
              <a:gd name="adj2" fmla="val 6274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452302"/>
              </p:ext>
            </p:extLst>
          </p:nvPr>
        </p:nvGraphicFramePr>
        <p:xfrm>
          <a:off x="3159153" y="2996952"/>
          <a:ext cx="1311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74" name="Equation" r:id="rId23" imgW="749160" imgH="228600" progId="Equation.DSMT4">
                  <p:embed/>
                </p:oleObj>
              </mc:Choice>
              <mc:Fallback>
                <p:oleObj name="Equation" r:id="rId23" imgW="749160" imgH="2286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59153" y="2996952"/>
                        <a:ext cx="13112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18311"/>
              </p:ext>
            </p:extLst>
          </p:nvPr>
        </p:nvGraphicFramePr>
        <p:xfrm>
          <a:off x="6824209" y="5351948"/>
          <a:ext cx="2109787" cy="866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75" name="Equation" r:id="rId25" imgW="1015920" imgH="419040" progId="Equation.DSMT4">
                  <p:embed/>
                </p:oleObj>
              </mc:Choice>
              <mc:Fallback>
                <p:oleObj name="Equation" r:id="rId25" imgW="1015920" imgH="419040" progId="Equation.DSMT4">
                  <p:embed/>
                  <p:pic>
                    <p:nvPicPr>
                      <p:cNvPr id="6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209" y="5351948"/>
                        <a:ext cx="2109787" cy="866471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1515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5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25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5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5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5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25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5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5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5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5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5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5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874" grpId="0" autoUpdateAnimBg="0"/>
      <p:bldP spid="2255875" grpId="0" animBg="1"/>
      <p:bldP spid="2255876" grpId="0" animBg="1"/>
      <p:bldP spid="2255877" grpId="0" animBg="1"/>
      <p:bldP spid="2255878" grpId="0" animBg="1"/>
      <p:bldP spid="2255879" grpId="0" animBg="1"/>
      <p:bldP spid="2255882" grpId="0" animBg="1"/>
      <p:bldP spid="2255885" grpId="0" autoUpdateAnimBg="0"/>
      <p:bldP spid="2255887" grpId="0" autoUpdateAnimBg="0"/>
      <p:bldP spid="2255888" grpId="0" autoUpdateAnimBg="0"/>
      <p:bldP spid="2255893" grpId="0" animBg="1"/>
      <p:bldP spid="2255894" grpId="0"/>
      <p:bldP spid="2255895" grpId="0"/>
      <p:bldP spid="2255896" grpId="0" animBg="1"/>
      <p:bldP spid="2255897" grpId="0" autoUpdateAnimBg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898" name="Text Box 2"/>
          <p:cNvSpPr txBox="1">
            <a:spLocks noChangeArrowheads="1"/>
          </p:cNvSpPr>
          <p:nvPr/>
        </p:nvSpPr>
        <p:spPr bwMode="auto">
          <a:xfrm>
            <a:off x="895351" y="260350"/>
            <a:ext cx="80691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在无限长直载流导线的磁场中，有一运动的导体线框，导体线框与载流导线共面，求线框中的感应电动势</a:t>
            </a:r>
          </a:p>
        </p:txBody>
      </p:sp>
      <p:sp>
        <p:nvSpPr>
          <p:cNvPr id="2256899" name="Line 3"/>
          <p:cNvSpPr>
            <a:spLocks noChangeShapeType="1"/>
          </p:cNvSpPr>
          <p:nvPr/>
        </p:nvSpPr>
        <p:spPr bwMode="auto">
          <a:xfrm flipV="1">
            <a:off x="6324600" y="1268760"/>
            <a:ext cx="0" cy="297180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900" name="Rectangle 4"/>
          <p:cNvSpPr>
            <a:spLocks noChangeArrowheads="1"/>
          </p:cNvSpPr>
          <p:nvPr/>
        </p:nvSpPr>
        <p:spPr bwMode="auto">
          <a:xfrm>
            <a:off x="7010400" y="2030760"/>
            <a:ext cx="1219200" cy="17526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6901" name="Line 5"/>
          <p:cNvSpPr>
            <a:spLocks noChangeShapeType="1"/>
          </p:cNvSpPr>
          <p:nvPr/>
        </p:nvSpPr>
        <p:spPr bwMode="auto">
          <a:xfrm flipV="1">
            <a:off x="6096000" y="1649760"/>
            <a:ext cx="0" cy="838200"/>
          </a:xfrm>
          <a:prstGeom prst="line">
            <a:avLst/>
          </a:prstGeom>
          <a:noFill/>
          <a:ln w="22225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902" name="Line 6"/>
          <p:cNvSpPr>
            <a:spLocks noChangeShapeType="1"/>
          </p:cNvSpPr>
          <p:nvPr/>
        </p:nvSpPr>
        <p:spPr bwMode="auto">
          <a:xfrm>
            <a:off x="7924800" y="1802160"/>
            <a:ext cx="685800" cy="0"/>
          </a:xfrm>
          <a:prstGeom prst="line">
            <a:avLst/>
          </a:prstGeom>
          <a:noFill/>
          <a:ln w="22225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6903" name="Object 7"/>
          <p:cNvGraphicFramePr>
            <a:graphicFrameLocks/>
          </p:cNvGraphicFramePr>
          <p:nvPr>
            <p:extLst/>
          </p:nvPr>
        </p:nvGraphicFramePr>
        <p:xfrm>
          <a:off x="6024563" y="1335435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75" name="公式" r:id="rId3" imgW="203040" imgH="291960" progId="Equation.3">
                  <p:embed/>
                </p:oleObj>
              </mc:Choice>
              <mc:Fallback>
                <p:oleObj name="公式" r:id="rId3" imgW="203040" imgH="291960" progId="Equation.3">
                  <p:embed/>
                  <p:pic>
                    <p:nvPicPr>
                      <p:cNvPr id="2256903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1335435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04" name="Object 8"/>
          <p:cNvGraphicFramePr>
            <a:graphicFrameLocks/>
          </p:cNvGraphicFramePr>
          <p:nvPr>
            <p:extLst/>
          </p:nvPr>
        </p:nvGraphicFramePr>
        <p:xfrm>
          <a:off x="8118475" y="1384648"/>
          <a:ext cx="2301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76" name="公式" r:id="rId5" imgW="228600" imgH="304560" progId="Equation.3">
                  <p:embed/>
                </p:oleObj>
              </mc:Choice>
              <mc:Fallback>
                <p:oleObj name="公式" r:id="rId5" imgW="228600" imgH="304560" progId="Equation.3">
                  <p:embed/>
                  <p:pic>
                    <p:nvPicPr>
                      <p:cNvPr id="225690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8475" y="1384648"/>
                        <a:ext cx="2301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05" name="Object 9"/>
          <p:cNvGraphicFramePr>
            <a:graphicFrameLocks/>
          </p:cNvGraphicFramePr>
          <p:nvPr>
            <p:extLst/>
          </p:nvPr>
        </p:nvGraphicFramePr>
        <p:xfrm>
          <a:off x="7585075" y="1719610"/>
          <a:ext cx="230188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77" name="公式" r:id="rId7" imgW="228600" imgH="228600" progId="Equation.3">
                  <p:embed/>
                </p:oleObj>
              </mc:Choice>
              <mc:Fallback>
                <p:oleObj name="公式" r:id="rId7" imgW="228600" imgH="228600" progId="Equation.3">
                  <p:embed/>
                  <p:pic>
                    <p:nvPicPr>
                      <p:cNvPr id="2256905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5" y="1719610"/>
                        <a:ext cx="230188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06" name="Object 10"/>
          <p:cNvGraphicFramePr>
            <a:graphicFrameLocks/>
          </p:cNvGraphicFramePr>
          <p:nvPr>
            <p:extLst/>
          </p:nvPr>
        </p:nvGraphicFramePr>
        <p:xfrm>
          <a:off x="8350250" y="2670523"/>
          <a:ext cx="2016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78" name="公式" r:id="rId9" imgW="203040" imgH="317160" progId="Equation.3">
                  <p:embed/>
                </p:oleObj>
              </mc:Choice>
              <mc:Fallback>
                <p:oleObj name="公式" r:id="rId9" imgW="203040" imgH="317160" progId="Equation.3">
                  <p:embed/>
                  <p:pic>
                    <p:nvPicPr>
                      <p:cNvPr id="2256906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0" y="2670523"/>
                        <a:ext cx="2016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07" name="Rectangle 11" descr="宽上对角线"/>
          <p:cNvSpPr>
            <a:spLocks noChangeArrowheads="1"/>
          </p:cNvSpPr>
          <p:nvPr/>
        </p:nvSpPr>
        <p:spPr bwMode="auto">
          <a:xfrm>
            <a:off x="7391400" y="2030760"/>
            <a:ext cx="228600" cy="1752600"/>
          </a:xfrm>
          <a:prstGeom prst="rect">
            <a:avLst/>
          </a:prstGeom>
          <a:pattFill prst="wdUp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6908" name="Object 12"/>
          <p:cNvGraphicFramePr>
            <a:graphicFrameLocks noChangeAspect="1"/>
          </p:cNvGraphicFramePr>
          <p:nvPr>
            <p:extLst/>
          </p:nvPr>
        </p:nvGraphicFramePr>
        <p:xfrm>
          <a:off x="7310438" y="3908773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79" name="公式" r:id="rId11" imgW="177480" imgH="177480" progId="Equation.3">
                  <p:embed/>
                </p:oleObj>
              </mc:Choice>
              <mc:Fallback>
                <p:oleObj name="公式" r:id="rId11" imgW="177480" imgH="177480" progId="Equation.3">
                  <p:embed/>
                  <p:pic>
                    <p:nvPicPr>
                      <p:cNvPr id="22569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438" y="3908773"/>
                        <a:ext cx="355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09" name="Line 13"/>
          <p:cNvSpPr>
            <a:spLocks noChangeShapeType="1"/>
          </p:cNvSpPr>
          <p:nvPr/>
        </p:nvSpPr>
        <p:spPr bwMode="auto">
          <a:xfrm>
            <a:off x="6324600" y="3554760"/>
            <a:ext cx="1066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6910" name="Object 14"/>
          <p:cNvGraphicFramePr>
            <a:graphicFrameLocks noChangeAspect="1"/>
          </p:cNvGraphicFramePr>
          <p:nvPr>
            <p:extLst/>
          </p:nvPr>
        </p:nvGraphicFramePr>
        <p:xfrm>
          <a:off x="6691313" y="3173760"/>
          <a:ext cx="177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80" name="公式" r:id="rId13" imgW="88560" imgH="177480" progId="Equation.3">
                  <p:embed/>
                </p:oleObj>
              </mc:Choice>
              <mc:Fallback>
                <p:oleObj name="公式" r:id="rId13" imgW="88560" imgH="177480" progId="Equation.3">
                  <p:embed/>
                  <p:pic>
                    <p:nvPicPr>
                      <p:cNvPr id="22569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3173760"/>
                        <a:ext cx="177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11" name="Text Box 15"/>
          <p:cNvSpPr txBox="1">
            <a:spLocks noChangeArrowheads="1"/>
          </p:cNvSpPr>
          <p:nvPr/>
        </p:nvSpPr>
        <p:spPr bwMode="auto">
          <a:xfrm>
            <a:off x="285750" y="13874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graphicFrame>
        <p:nvGraphicFramePr>
          <p:cNvPr id="2256912" name="Object 16"/>
          <p:cNvGraphicFramePr>
            <a:graphicFrameLocks noChangeAspect="1"/>
          </p:cNvGraphicFramePr>
          <p:nvPr/>
        </p:nvGraphicFramePr>
        <p:xfrm>
          <a:off x="1103313" y="1252538"/>
          <a:ext cx="2716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81" name="公式" r:id="rId15" imgW="1358640" imgH="393480" progId="Equation.3">
                  <p:embed/>
                </p:oleObj>
              </mc:Choice>
              <mc:Fallback>
                <p:oleObj name="公式" r:id="rId15" imgW="1358640" imgH="393480" progId="Equation.3">
                  <p:embed/>
                  <p:pic>
                    <p:nvPicPr>
                      <p:cNvPr id="22569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1252538"/>
                        <a:ext cx="27162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13" name="Object 17"/>
          <p:cNvGraphicFramePr>
            <a:graphicFrameLocks noChangeAspect="1"/>
          </p:cNvGraphicFramePr>
          <p:nvPr/>
        </p:nvGraphicFramePr>
        <p:xfrm>
          <a:off x="1327150" y="2049463"/>
          <a:ext cx="3173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82" name="公式" r:id="rId17" imgW="1587240" imgH="393480" progId="Equation.3">
                  <p:embed/>
                </p:oleObj>
              </mc:Choice>
              <mc:Fallback>
                <p:oleObj name="公式" r:id="rId17" imgW="1587240" imgH="393480" progId="Equation.3">
                  <p:embed/>
                  <p:pic>
                    <p:nvPicPr>
                      <p:cNvPr id="22569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2049463"/>
                        <a:ext cx="31734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15" name="Object 19"/>
          <p:cNvGraphicFramePr>
            <a:graphicFrameLocks noChangeAspect="1"/>
          </p:cNvGraphicFramePr>
          <p:nvPr/>
        </p:nvGraphicFramePr>
        <p:xfrm>
          <a:off x="611188" y="3863975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83" name="公式" r:id="rId19" imgW="685800" imgH="393480" progId="Equation.3">
                  <p:embed/>
                </p:oleObj>
              </mc:Choice>
              <mc:Fallback>
                <p:oleObj name="公式" r:id="rId19" imgW="685800" imgH="393480" progId="Equation.3">
                  <p:embed/>
                  <p:pic>
                    <p:nvPicPr>
                      <p:cNvPr id="225691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63975"/>
                        <a:ext cx="137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16" name="Line 20"/>
          <p:cNvSpPr>
            <a:spLocks noChangeShapeType="1"/>
          </p:cNvSpPr>
          <p:nvPr/>
        </p:nvSpPr>
        <p:spPr bwMode="auto">
          <a:xfrm>
            <a:off x="6324600" y="2564160"/>
            <a:ext cx="6858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6917" name="Object 21"/>
          <p:cNvGraphicFramePr>
            <a:graphicFrameLocks noChangeAspect="1"/>
          </p:cNvGraphicFramePr>
          <p:nvPr>
            <p:extLst/>
          </p:nvPr>
        </p:nvGraphicFramePr>
        <p:xfrm>
          <a:off x="6534150" y="2267298"/>
          <a:ext cx="255588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84" name="公式" r:id="rId21" imgW="126720" imgH="139680" progId="Equation.3">
                  <p:embed/>
                </p:oleObj>
              </mc:Choice>
              <mc:Fallback>
                <p:oleObj name="公式" r:id="rId21" imgW="126720" imgH="139680" progId="Equation.3">
                  <p:embed/>
                  <p:pic>
                    <p:nvPicPr>
                      <p:cNvPr id="22569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2267298"/>
                        <a:ext cx="255588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18" name="Object 22"/>
          <p:cNvGraphicFramePr>
            <a:graphicFrameLocks noChangeAspect="1"/>
          </p:cNvGraphicFramePr>
          <p:nvPr/>
        </p:nvGraphicFramePr>
        <p:xfrm>
          <a:off x="1941513" y="3860800"/>
          <a:ext cx="32750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85" name="公式" r:id="rId23" imgW="1638000" imgH="431640" progId="Equation.3">
                  <p:embed/>
                </p:oleObj>
              </mc:Choice>
              <mc:Fallback>
                <p:oleObj name="公式" r:id="rId23" imgW="1638000" imgH="431640" progId="Equation.3">
                  <p:embed/>
                  <p:pic>
                    <p:nvPicPr>
                      <p:cNvPr id="225691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860800"/>
                        <a:ext cx="32750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919" name="Object 23"/>
          <p:cNvGraphicFramePr>
            <a:graphicFrameLocks noChangeAspect="1"/>
          </p:cNvGraphicFramePr>
          <p:nvPr/>
        </p:nvGraphicFramePr>
        <p:xfrm>
          <a:off x="1928813" y="4783138"/>
          <a:ext cx="16494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86" name="公式" r:id="rId25" imgW="825480" imgH="419040" progId="Equation.3">
                  <p:embed/>
                </p:oleObj>
              </mc:Choice>
              <mc:Fallback>
                <p:oleObj name="公式" r:id="rId25" imgW="825480" imgH="419040" progId="Equation.3">
                  <p:embed/>
                  <p:pic>
                    <p:nvPicPr>
                      <p:cNvPr id="225691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783138"/>
                        <a:ext cx="16494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920" name="Rectangle 24"/>
          <p:cNvSpPr>
            <a:spLocks noChangeArrowheads="1"/>
          </p:cNvSpPr>
          <p:nvPr/>
        </p:nvSpPr>
        <p:spPr bwMode="auto">
          <a:xfrm>
            <a:off x="6156325" y="4346923"/>
            <a:ext cx="2613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000" b="1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（方向顺时针方向） </a:t>
            </a:r>
          </a:p>
        </p:txBody>
      </p:sp>
      <p:sp>
        <p:nvSpPr>
          <p:cNvPr id="2256921" name="Text Box 25"/>
          <p:cNvSpPr txBox="1">
            <a:spLocks noChangeArrowheads="1"/>
          </p:cNvSpPr>
          <p:nvPr/>
        </p:nvSpPr>
        <p:spPr bwMode="auto">
          <a:xfrm>
            <a:off x="291241" y="286583"/>
            <a:ext cx="817563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6922" name="Freeform 26"/>
          <p:cNvSpPr>
            <a:spLocks/>
          </p:cNvSpPr>
          <p:nvPr/>
        </p:nvSpPr>
        <p:spPr bwMode="auto">
          <a:xfrm>
            <a:off x="7170738" y="2121248"/>
            <a:ext cx="901700" cy="314325"/>
          </a:xfrm>
          <a:custGeom>
            <a:avLst/>
            <a:gdLst>
              <a:gd name="T0" fmla="*/ 0 w 568"/>
              <a:gd name="T1" fmla="*/ 0 h 198"/>
              <a:gd name="T2" fmla="*/ 2147483647 w 568"/>
              <a:gd name="T3" fmla="*/ 2147483647 h 198"/>
              <a:gd name="T4" fmla="*/ 2147483647 w 568"/>
              <a:gd name="T5" fmla="*/ 2147483647 h 198"/>
              <a:gd name="T6" fmla="*/ 2147483647 w 568"/>
              <a:gd name="T7" fmla="*/ 2147483647 h 198"/>
              <a:gd name="T8" fmla="*/ 0 60000 65536"/>
              <a:gd name="T9" fmla="*/ 0 60000 65536"/>
              <a:gd name="T10" fmla="*/ 0 60000 65536"/>
              <a:gd name="T11" fmla="*/ 0 60000 65536"/>
              <a:gd name="T12" fmla="*/ 0 w 568"/>
              <a:gd name="T13" fmla="*/ 0 h 198"/>
              <a:gd name="T14" fmla="*/ 568 w 568"/>
              <a:gd name="T15" fmla="*/ 198 h 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8" h="198">
                <a:moveTo>
                  <a:pt x="0" y="0"/>
                </a:moveTo>
                <a:lnTo>
                  <a:pt x="264" y="8"/>
                </a:lnTo>
                <a:lnTo>
                  <a:pt x="568" y="17"/>
                </a:lnTo>
                <a:lnTo>
                  <a:pt x="560" y="198"/>
                </a:lnTo>
              </a:path>
            </a:pathLst>
          </a:custGeom>
          <a:noFill/>
          <a:ln w="22225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2422183" y="5753101"/>
            <a:ext cx="4156759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200" dirty="0">
                <a:solidFill>
                  <a:schemeClr val="bg1"/>
                </a:solidFill>
                <a:ea typeface="楷体_GB2312" pitchFamily="49" charset="-122"/>
              </a:rPr>
              <a:t>• </a:t>
            </a: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法拉第定律应用的关键问题：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422183" y="6134450"/>
            <a:ext cx="4156759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200" dirty="0">
                <a:solidFill>
                  <a:schemeClr val="bg1"/>
                </a:solidFill>
                <a:ea typeface="楷体_GB2312" pitchFamily="49" charset="-122"/>
              </a:rPr>
              <a:t>• </a:t>
            </a:r>
            <a:r>
              <a:rPr lang="zh-CN" altLang="en-US" sz="2200" dirty="0">
                <a:solidFill>
                  <a:srgbClr val="66FFFF"/>
                </a:solidFill>
                <a:ea typeface="楷体_GB2312" pitchFamily="49" charset="-122"/>
              </a:rPr>
              <a:t>求解磁通量</a:t>
            </a: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altLang="zh-CN" sz="2200" dirty="0">
                <a:solidFill>
                  <a:schemeClr val="bg1"/>
                </a:solidFill>
                <a:ea typeface="楷体_GB2312" pitchFamily="49" charset="-122"/>
              </a:rPr>
              <a:t>• </a:t>
            </a:r>
            <a:r>
              <a:rPr lang="zh-CN" altLang="en-US" sz="2200" dirty="0">
                <a:solidFill>
                  <a:srgbClr val="66FFFF"/>
                </a:solidFill>
                <a:ea typeface="楷体_GB2312" pitchFamily="49" charset="-122"/>
              </a:rPr>
              <a:t>分析磁通变化 </a:t>
            </a: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/>
          </p:nvPr>
        </p:nvGraphicFramePr>
        <p:xfrm>
          <a:off x="1800967" y="2941636"/>
          <a:ext cx="3059065" cy="831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87" name="Equation" r:id="rId27" imgW="1447560" imgH="393480" progId="Equation.DSMT4">
                  <p:embed/>
                </p:oleObj>
              </mc:Choice>
              <mc:Fallback>
                <p:oleObj name="Equation" r:id="rId27" imgW="1447560" imgH="393480" progId="Equation.DSMT4">
                  <p:embed/>
                  <p:pic>
                    <p:nvPicPr>
                      <p:cNvPr id="33" name="对象 32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800967" y="2941636"/>
                        <a:ext cx="3059065" cy="831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57512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25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25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2256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2256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25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25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225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5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5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5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5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5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898" grpId="0" autoUpdateAnimBg="0"/>
      <p:bldP spid="2256899" grpId="0" animBg="1"/>
      <p:bldP spid="2256900" grpId="0" animBg="1"/>
      <p:bldP spid="2256901" grpId="0" animBg="1"/>
      <p:bldP spid="2256902" grpId="0" animBg="1"/>
      <p:bldP spid="2256907" grpId="0" animBg="1"/>
      <p:bldP spid="2256909" grpId="0" animBg="1"/>
      <p:bldP spid="2256911" grpId="0" autoUpdateAnimBg="0"/>
      <p:bldP spid="2256916" grpId="0" animBg="1"/>
      <p:bldP spid="2256920" grpId="0" autoUpdateAnimBg="0"/>
      <p:bldP spid="2256921" grpId="0"/>
      <p:bldP spid="2256922" grpId="0" animBg="1"/>
      <p:bldP spid="31" grpId="0" autoUpdateAnimBg="0"/>
      <p:bldP spid="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7" name="Text Box 5"/>
          <p:cNvSpPr txBox="1">
            <a:spLocks noChangeArrowheads="1"/>
          </p:cNvSpPr>
          <p:nvPr/>
        </p:nvSpPr>
        <p:spPr bwMode="auto">
          <a:xfrm>
            <a:off x="815975" y="994474"/>
            <a:ext cx="1295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3200"/>
              </a:lnSpc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两种不</a:t>
            </a:r>
          </a:p>
          <a:p>
            <a:pPr algn="l" eaLnBrk="1" hangingPunct="1">
              <a:lnSpc>
                <a:spcPts val="32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同产生机制</a:t>
            </a:r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79238" name="AutoShape 6"/>
          <p:cNvSpPr>
            <a:spLocks/>
          </p:cNvSpPr>
          <p:nvPr/>
        </p:nvSpPr>
        <p:spPr bwMode="auto">
          <a:xfrm>
            <a:off x="1882775" y="901700"/>
            <a:ext cx="457200" cy="1447800"/>
          </a:xfrm>
          <a:prstGeom prst="leftBrace">
            <a:avLst>
              <a:gd name="adj1" fmla="val 26389"/>
              <a:gd name="adj2" fmla="val 51852"/>
            </a:avLst>
          </a:prstGeom>
          <a:noFill/>
          <a:ln w="3810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9239" name="Text Box 7"/>
          <p:cNvSpPr txBox="1">
            <a:spLocks noChangeArrowheads="1"/>
          </p:cNvSpPr>
          <p:nvPr/>
        </p:nvSpPr>
        <p:spPr bwMode="auto">
          <a:xfrm>
            <a:off x="2411413" y="765175"/>
            <a:ext cx="6553200" cy="90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相对于实验室参照系，若磁场源静止且强</a:t>
            </a:r>
          </a:p>
          <a:p>
            <a:pPr algn="l" eaLnBrk="1" hangingPunct="1">
              <a:lnSpc>
                <a:spcPct val="115000"/>
              </a:lnSpc>
            </a:pP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    弱不变，而导体回路运动</a:t>
            </a:r>
            <a:r>
              <a:rPr lang="zh-CN" altLang="en-US" dirty="0">
                <a:solidFill>
                  <a:srgbClr val="00FF00"/>
                </a:solidFill>
                <a:ea typeface="楷体_GB2312" pitchFamily="49" charset="-122"/>
              </a:rPr>
              <a:t>（切割磁场线）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479240" name="Text Box 8"/>
          <p:cNvSpPr txBox="1">
            <a:spLocks noChangeArrowheads="1"/>
          </p:cNvSpPr>
          <p:nvPr/>
        </p:nvSpPr>
        <p:spPr bwMode="auto">
          <a:xfrm>
            <a:off x="2362200" y="1600200"/>
            <a:ext cx="6369050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相对于实验室参照系，若导体回路静止，  </a:t>
            </a:r>
          </a:p>
          <a:p>
            <a:pPr algn="l" eaLnBrk="1" hangingPunct="1">
              <a:lnSpc>
                <a:spcPct val="115000"/>
              </a:lnSpc>
            </a:pP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    但磁场源</a:t>
            </a:r>
            <a:r>
              <a:rPr lang="zh-CN" altLang="en-US" dirty="0" smtClean="0">
                <a:solidFill>
                  <a:schemeClr val="hlink"/>
                </a:solidFill>
                <a:ea typeface="楷体_GB2312" pitchFamily="49" charset="-122"/>
              </a:rPr>
              <a:t>运动，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引起空间磁场变化。</a:t>
            </a:r>
          </a:p>
        </p:txBody>
      </p:sp>
      <p:sp>
        <p:nvSpPr>
          <p:cNvPr id="479241" name="Text Box 9"/>
          <p:cNvSpPr txBox="1">
            <a:spLocks noChangeArrowheads="1"/>
          </p:cNvSpPr>
          <p:nvPr/>
        </p:nvSpPr>
        <p:spPr bwMode="auto">
          <a:xfrm>
            <a:off x="152400" y="2514600"/>
            <a:ext cx="7086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一</a:t>
            </a:r>
            <a:r>
              <a:rPr lang="en-US" altLang="zh-CN" dirty="0">
                <a:solidFill>
                  <a:srgbClr val="FFFF00"/>
                </a:solidFill>
                <a:ea typeface="楷体_GB2312" pitchFamily="49" charset="-122"/>
              </a:rPr>
              <a:t>.   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动生电动势 </a:t>
            </a:r>
            <a:r>
              <a:rPr lang="en-US" altLang="zh-CN" dirty="0">
                <a:solidFill>
                  <a:srgbClr val="FFFF00"/>
                </a:solidFill>
                <a:ea typeface="楷体_GB2312" pitchFamily="49" charset="-122"/>
              </a:rPr>
              <a:t>( 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motional electromotive force </a:t>
            </a:r>
            <a:r>
              <a:rPr lang="en-US" altLang="zh-CN" dirty="0">
                <a:solidFill>
                  <a:srgbClr val="FFFF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395288" y="908050"/>
            <a:ext cx="457200" cy="457200"/>
          </a:xfrm>
          <a:prstGeom prst="star5">
            <a:avLst/>
          </a:prstGeom>
          <a:solidFill>
            <a:srgbClr val="66FFFF"/>
          </a:solidFill>
          <a:ln w="9525">
            <a:solidFill>
              <a:srgbClr val="66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257800" y="3048000"/>
            <a:ext cx="3505200" cy="1600200"/>
            <a:chOff x="1392" y="2352"/>
            <a:chExt cx="2448" cy="1104"/>
          </a:xfrm>
        </p:grpSpPr>
        <p:sp>
          <p:nvSpPr>
            <p:cNvPr id="7204" name="Rectangle 12"/>
            <p:cNvSpPr>
              <a:spLocks noChangeArrowheads="1"/>
            </p:cNvSpPr>
            <p:nvPr/>
          </p:nvSpPr>
          <p:spPr bwMode="auto">
            <a:xfrm>
              <a:off x="1392" y="2352"/>
              <a:ext cx="2448" cy="48"/>
            </a:xfrm>
            <a:prstGeom prst="rect">
              <a:avLst/>
            </a:prstGeom>
            <a:gradFill rotWithShape="0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5" name="Rectangle 13"/>
            <p:cNvSpPr>
              <a:spLocks noChangeArrowheads="1"/>
            </p:cNvSpPr>
            <p:nvPr/>
          </p:nvSpPr>
          <p:spPr bwMode="auto">
            <a:xfrm>
              <a:off x="1392" y="3408"/>
              <a:ext cx="2448" cy="48"/>
            </a:xfrm>
            <a:prstGeom prst="rect">
              <a:avLst/>
            </a:prstGeom>
            <a:gradFill rotWithShape="0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6" name="Rectangle 14"/>
            <p:cNvSpPr>
              <a:spLocks noChangeArrowheads="1"/>
            </p:cNvSpPr>
            <p:nvPr/>
          </p:nvSpPr>
          <p:spPr bwMode="auto">
            <a:xfrm>
              <a:off x="1392" y="2352"/>
              <a:ext cx="48" cy="1104"/>
            </a:xfrm>
            <a:prstGeom prst="rect">
              <a:avLst/>
            </a:prstGeom>
            <a:gradFill rotWithShape="0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79247" name="Rectangle 15"/>
          <p:cNvSpPr>
            <a:spLocks noChangeArrowheads="1"/>
          </p:cNvSpPr>
          <p:nvPr/>
        </p:nvSpPr>
        <p:spPr bwMode="auto">
          <a:xfrm>
            <a:off x="7543800" y="3048000"/>
            <a:ext cx="381000" cy="16002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019800" y="3657600"/>
            <a:ext cx="381000" cy="381000"/>
            <a:chOff x="624" y="3072"/>
            <a:chExt cx="336" cy="336"/>
          </a:xfrm>
        </p:grpSpPr>
        <p:sp>
          <p:nvSpPr>
            <p:cNvPr id="7201" name="Oval 17"/>
            <p:cNvSpPr>
              <a:spLocks noChangeArrowheads="1"/>
            </p:cNvSpPr>
            <p:nvPr/>
          </p:nvSpPr>
          <p:spPr bwMode="auto">
            <a:xfrm>
              <a:off x="624" y="3072"/>
              <a:ext cx="336" cy="33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02" name="Line 18"/>
            <p:cNvSpPr>
              <a:spLocks noChangeShapeType="1"/>
            </p:cNvSpPr>
            <p:nvPr/>
          </p:nvSpPr>
          <p:spPr bwMode="auto">
            <a:xfrm>
              <a:off x="672" y="3120"/>
              <a:ext cx="24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Line 19"/>
            <p:cNvSpPr>
              <a:spLocks noChangeShapeType="1"/>
            </p:cNvSpPr>
            <p:nvPr/>
          </p:nvSpPr>
          <p:spPr bwMode="auto">
            <a:xfrm flipH="1">
              <a:off x="672" y="3120"/>
              <a:ext cx="24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79252" name="Object 20"/>
          <p:cNvGraphicFramePr>
            <a:graphicFrameLocks noChangeAspect="1"/>
          </p:cNvGraphicFramePr>
          <p:nvPr/>
        </p:nvGraphicFramePr>
        <p:xfrm>
          <a:off x="5656263" y="3200400"/>
          <a:ext cx="41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38" name="公式" r:id="rId3" imgW="152280" imgH="203040" progId="Equation.3">
                  <p:embed/>
                </p:oleObj>
              </mc:Choice>
              <mc:Fallback>
                <p:oleObj name="公式" r:id="rId3" imgW="152280" imgH="203040" progId="Equation.3">
                  <p:embed/>
                  <p:pic>
                    <p:nvPicPr>
                      <p:cNvPr id="47925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3200400"/>
                        <a:ext cx="419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53" name="Oval 21"/>
          <p:cNvSpPr>
            <a:spLocks noChangeArrowheads="1"/>
          </p:cNvSpPr>
          <p:nvPr/>
        </p:nvSpPr>
        <p:spPr bwMode="auto">
          <a:xfrm>
            <a:off x="7620000" y="3657600"/>
            <a:ext cx="304800" cy="304800"/>
          </a:xfrm>
          <a:prstGeom prst="ellipse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79254" name="Object 22"/>
          <p:cNvGraphicFramePr>
            <a:graphicFrameLocks noChangeAspect="1"/>
          </p:cNvGraphicFramePr>
          <p:nvPr/>
        </p:nvGraphicFramePr>
        <p:xfrm>
          <a:off x="7086600" y="3505200"/>
          <a:ext cx="2444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39" name="Equation" r:id="rId5" imgW="88560" imgH="177480" progId="Equation.3">
                  <p:embed/>
                </p:oleObj>
              </mc:Choice>
              <mc:Fallback>
                <p:oleObj name="Equation" r:id="rId5" imgW="88560" imgH="177480" progId="Equation.3">
                  <p:embed/>
                  <p:pic>
                    <p:nvPicPr>
                      <p:cNvPr id="47925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505200"/>
                        <a:ext cx="2444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55" name="Object 23"/>
          <p:cNvGraphicFramePr>
            <a:graphicFrameLocks noChangeAspect="1"/>
          </p:cNvGraphicFramePr>
          <p:nvPr/>
        </p:nvGraphicFramePr>
        <p:xfrm>
          <a:off x="8382000" y="3276600"/>
          <a:ext cx="3492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40" name="公式" r:id="rId7" imgW="126720" imgH="177480" progId="Equation.3">
                  <p:embed/>
                </p:oleObj>
              </mc:Choice>
              <mc:Fallback>
                <p:oleObj name="公式" r:id="rId7" imgW="126720" imgH="177480" progId="Equation.3">
                  <p:embed/>
                  <p:pic>
                    <p:nvPicPr>
                      <p:cNvPr id="47925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276600"/>
                        <a:ext cx="3492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56" name="Line 24"/>
          <p:cNvSpPr>
            <a:spLocks noChangeShapeType="1"/>
          </p:cNvSpPr>
          <p:nvPr/>
        </p:nvSpPr>
        <p:spPr bwMode="auto">
          <a:xfrm>
            <a:off x="8001000" y="3810000"/>
            <a:ext cx="838200" cy="0"/>
          </a:xfrm>
          <a:prstGeom prst="line">
            <a:avLst/>
          </a:prstGeom>
          <a:noFill/>
          <a:ln w="34925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9257" name="Line 25"/>
          <p:cNvSpPr>
            <a:spLocks noChangeShapeType="1"/>
          </p:cNvSpPr>
          <p:nvPr/>
        </p:nvSpPr>
        <p:spPr bwMode="auto">
          <a:xfrm>
            <a:off x="7772400" y="3962400"/>
            <a:ext cx="0" cy="533400"/>
          </a:xfrm>
          <a:prstGeom prst="line">
            <a:avLst/>
          </a:prstGeom>
          <a:noFill/>
          <a:ln w="22225">
            <a:solidFill>
              <a:srgbClr val="00204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9258" name="Object 26"/>
          <p:cNvGraphicFramePr>
            <a:graphicFrameLocks noChangeAspect="1"/>
          </p:cNvGraphicFramePr>
          <p:nvPr/>
        </p:nvGraphicFramePr>
        <p:xfrm>
          <a:off x="8018463" y="3886200"/>
          <a:ext cx="4191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41" name="公式" r:id="rId9" imgW="152280" imgH="241200" progId="Equation.3">
                  <p:embed/>
                </p:oleObj>
              </mc:Choice>
              <mc:Fallback>
                <p:oleObj name="公式" r:id="rId9" imgW="152280" imgH="241200" progId="Equation.3">
                  <p:embed/>
                  <p:pic>
                    <p:nvPicPr>
                      <p:cNvPr id="47925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8463" y="3886200"/>
                        <a:ext cx="4191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60" name="Text Box 28"/>
          <p:cNvSpPr txBox="1">
            <a:spLocks noChangeArrowheads="1"/>
          </p:cNvSpPr>
          <p:nvPr/>
        </p:nvSpPr>
        <p:spPr bwMode="auto">
          <a:xfrm>
            <a:off x="3200400" y="2971800"/>
            <a:ext cx="1828800" cy="137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单位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时间内导线切割磁场线数</a:t>
            </a:r>
          </a:p>
        </p:txBody>
      </p:sp>
      <p:graphicFrame>
        <p:nvGraphicFramePr>
          <p:cNvPr id="479261" name="Object 29"/>
          <p:cNvGraphicFramePr>
            <a:graphicFrameLocks noChangeAspect="1"/>
          </p:cNvGraphicFramePr>
          <p:nvPr/>
        </p:nvGraphicFramePr>
        <p:xfrm>
          <a:off x="755650" y="4559300"/>
          <a:ext cx="21986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42" name="公式" r:id="rId11" imgW="863280" imgH="241200" progId="Equation.3">
                  <p:embed/>
                </p:oleObj>
              </mc:Choice>
              <mc:Fallback>
                <p:oleObj name="公式" r:id="rId11" imgW="863280" imgH="241200" progId="Equation.3">
                  <p:embed/>
                  <p:pic>
                    <p:nvPicPr>
                      <p:cNvPr id="47926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559300"/>
                        <a:ext cx="219868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62" name="Text Box 30"/>
          <p:cNvSpPr txBox="1">
            <a:spLocks noChangeArrowheads="1"/>
          </p:cNvSpPr>
          <p:nvPr/>
        </p:nvSpPr>
        <p:spPr bwMode="auto">
          <a:xfrm>
            <a:off x="304800" y="4164013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hlink"/>
                </a:solidFill>
                <a:ea typeface="楷体_GB2312" pitchFamily="49" charset="-122"/>
              </a:rPr>
              <a:t>•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电子受洛伦兹力</a:t>
            </a:r>
          </a:p>
        </p:txBody>
      </p:sp>
      <p:sp>
        <p:nvSpPr>
          <p:cNvPr id="479263" name="Text Box 31"/>
          <p:cNvSpPr txBox="1">
            <a:spLocks noChangeArrowheads="1"/>
          </p:cNvSpPr>
          <p:nvPr/>
        </p:nvSpPr>
        <p:spPr bwMode="auto">
          <a:xfrm>
            <a:off x="2916238" y="4652963"/>
            <a:ext cx="2514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——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非静电力</a:t>
            </a:r>
          </a:p>
        </p:txBody>
      </p:sp>
      <p:graphicFrame>
        <p:nvGraphicFramePr>
          <p:cNvPr id="479264" name="Object 32"/>
          <p:cNvGraphicFramePr>
            <a:graphicFrameLocks noChangeAspect="1"/>
          </p:cNvGraphicFramePr>
          <p:nvPr/>
        </p:nvGraphicFramePr>
        <p:xfrm>
          <a:off x="4716463" y="4562475"/>
          <a:ext cx="5127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43" name="公式" r:id="rId13" imgW="203040" imgH="241200" progId="Equation.3">
                  <p:embed/>
                </p:oleObj>
              </mc:Choice>
              <mc:Fallback>
                <p:oleObj name="公式" r:id="rId13" imgW="203040" imgH="241200" progId="Equation.3">
                  <p:embed/>
                  <p:pic>
                    <p:nvPicPr>
                      <p:cNvPr id="47926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562475"/>
                        <a:ext cx="51276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65" name="Text Box 33"/>
          <p:cNvSpPr txBox="1">
            <a:spLocks noChangeArrowheads="1"/>
          </p:cNvSpPr>
          <p:nvPr/>
        </p:nvSpPr>
        <p:spPr bwMode="auto">
          <a:xfrm>
            <a:off x="304800" y="5181600"/>
            <a:ext cx="312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hlink"/>
                </a:solidFill>
                <a:ea typeface="楷体_GB2312" pitchFamily="49" charset="-122"/>
              </a:rPr>
              <a:t>•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非静电场</a:t>
            </a:r>
          </a:p>
        </p:txBody>
      </p:sp>
      <p:graphicFrame>
        <p:nvGraphicFramePr>
          <p:cNvPr id="479266" name="Object 34"/>
          <p:cNvGraphicFramePr>
            <a:graphicFrameLocks noChangeAspect="1"/>
          </p:cNvGraphicFramePr>
          <p:nvPr/>
        </p:nvGraphicFramePr>
        <p:xfrm>
          <a:off x="585788" y="5518150"/>
          <a:ext cx="16065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44" name="公式" r:id="rId15" imgW="583920" imgH="431640" progId="Equation.3">
                  <p:embed/>
                </p:oleObj>
              </mc:Choice>
              <mc:Fallback>
                <p:oleObj name="公式" r:id="rId15" imgW="583920" imgH="431640" progId="Equation.3">
                  <p:embed/>
                  <p:pic>
                    <p:nvPicPr>
                      <p:cNvPr id="47926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5518150"/>
                        <a:ext cx="160655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67" name="Object 35"/>
          <p:cNvGraphicFramePr>
            <a:graphicFrameLocks noChangeAspect="1"/>
          </p:cNvGraphicFramePr>
          <p:nvPr/>
        </p:nvGraphicFramePr>
        <p:xfrm>
          <a:off x="2227263" y="5842000"/>
          <a:ext cx="12922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45" name="公式" r:id="rId17" imgW="469800" imgH="215640" progId="Equation.3">
                  <p:embed/>
                </p:oleObj>
              </mc:Choice>
              <mc:Fallback>
                <p:oleObj name="公式" r:id="rId17" imgW="469800" imgH="215640" progId="Equation.3">
                  <p:embed/>
                  <p:pic>
                    <p:nvPicPr>
                      <p:cNvPr id="47926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5842000"/>
                        <a:ext cx="12922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70" name="Rectangle 38"/>
          <p:cNvSpPr>
            <a:spLocks noChangeArrowheads="1"/>
          </p:cNvSpPr>
          <p:nvPr/>
        </p:nvSpPr>
        <p:spPr bwMode="auto">
          <a:xfrm>
            <a:off x="4140201" y="5733256"/>
            <a:ext cx="4699000" cy="831726"/>
          </a:xfrm>
          <a:prstGeom prst="rect">
            <a:avLst/>
          </a:prstGeom>
          <a:noFill/>
          <a:ln w="222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9271" name="Text Box 39"/>
          <p:cNvSpPr txBox="1">
            <a:spLocks noChangeArrowheads="1"/>
          </p:cNvSpPr>
          <p:nvPr/>
        </p:nvSpPr>
        <p:spPr bwMode="auto">
          <a:xfrm>
            <a:off x="6096000" y="5078413"/>
            <a:ext cx="2438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 smtClean="0">
                <a:solidFill>
                  <a:schemeClr val="hlink"/>
                </a:solidFill>
                <a:ea typeface="楷体_GB2312" pitchFamily="49" charset="-122"/>
              </a:rPr>
              <a:t>•  </a:t>
            </a:r>
            <a:r>
              <a:rPr lang="zh-CN" altLang="en-US" dirty="0" smtClean="0">
                <a:solidFill>
                  <a:schemeClr val="hlink"/>
                </a:solidFill>
                <a:ea typeface="楷体_GB2312" pitchFamily="49" charset="-122"/>
              </a:rPr>
              <a:t>动生电动势</a:t>
            </a:r>
            <a:endParaRPr lang="zh-CN" altLang="en-US" dirty="0">
              <a:solidFill>
                <a:schemeClr val="hlink"/>
              </a:solidFill>
              <a:ea typeface="楷体_GB2312" pitchFamily="49" charset="-122"/>
            </a:endParaRPr>
          </a:p>
        </p:txBody>
      </p:sp>
      <p:graphicFrame>
        <p:nvGraphicFramePr>
          <p:cNvPr id="479272" name="Object 40"/>
          <p:cNvGraphicFramePr>
            <a:graphicFrameLocks noChangeAspect="1"/>
          </p:cNvGraphicFramePr>
          <p:nvPr/>
        </p:nvGraphicFramePr>
        <p:xfrm>
          <a:off x="7543800" y="3276600"/>
          <a:ext cx="381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46" name="Equation" r:id="rId19" imgW="228600" imgH="139680" progId="Equation.3">
                  <p:embed/>
                </p:oleObj>
              </mc:Choice>
              <mc:Fallback>
                <p:oleObj name="Equation" r:id="rId19" imgW="228600" imgH="139680" progId="Equation.3">
                  <p:embed/>
                  <p:pic>
                    <p:nvPicPr>
                      <p:cNvPr id="47927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276600"/>
                        <a:ext cx="3810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73" name="Object 41"/>
          <p:cNvGraphicFramePr>
            <a:graphicFrameLocks noGrp="1" noChangeAspect="1"/>
          </p:cNvGraphicFramePr>
          <p:nvPr>
            <p:ph sz="half" idx="1"/>
          </p:nvPr>
        </p:nvGraphicFramePr>
        <p:xfrm>
          <a:off x="539750" y="3040063"/>
          <a:ext cx="259238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47" name="公式" r:id="rId21" imgW="990360" imgH="431640" progId="Equation.3">
                  <p:embed/>
                </p:oleObj>
              </mc:Choice>
              <mc:Fallback>
                <p:oleObj name="公式" r:id="rId21" imgW="990360" imgH="431640" progId="Equation.3">
                  <p:embed/>
                  <p:pic>
                    <p:nvPicPr>
                      <p:cNvPr id="479273" name="Object 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40063"/>
                        <a:ext cx="2592388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75" name="Object 4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40200" y="5661025"/>
          <a:ext cx="23764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48" name="公式" r:id="rId23" imgW="850680" imgH="330120" progId="Equation.3">
                  <p:embed/>
                </p:oleObj>
              </mc:Choice>
              <mc:Fallback>
                <p:oleObj name="公式" r:id="rId23" imgW="850680" imgH="330120" progId="Equation.3">
                  <p:embed/>
                  <p:pic>
                    <p:nvPicPr>
                      <p:cNvPr id="479275" name="Object 4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661025"/>
                        <a:ext cx="237648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278" name="Object 4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602413" y="5734050"/>
          <a:ext cx="21463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549" name="公式" r:id="rId25" imgW="914400" imgH="330120" progId="Equation.3">
                  <p:embed/>
                </p:oleObj>
              </mc:Choice>
              <mc:Fallback>
                <p:oleObj name="公式" r:id="rId25" imgW="914400" imgH="330120" progId="Equation.3">
                  <p:embed/>
                  <p:pic>
                    <p:nvPicPr>
                      <p:cNvPr id="479278" name="Object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5734050"/>
                        <a:ext cx="21463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0" y="185266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§10.2</a:t>
            </a:r>
            <a:r>
              <a:rPr kumimoji="1" lang="zh-CN" altLang="en-US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感应电动势 </a:t>
            </a:r>
            <a:r>
              <a:rPr kumimoji="1" lang="en-US" altLang="zh-CN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Induction Electromotive Force)</a:t>
            </a:r>
            <a:r>
              <a:rPr kumimoji="1" lang="en-US" altLang="zh-CN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08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"/>
                                        <p:tgtEl>
                                          <p:spTgt spid="47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7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300"/>
                                        <p:tgtEl>
                                          <p:spTgt spid="4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300"/>
                                        <p:tgtEl>
                                          <p:spTgt spid="47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47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9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79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300"/>
                                        <p:tgtEl>
                                          <p:spTgt spid="47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7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300"/>
                                        <p:tgtEl>
                                          <p:spTgt spid="47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4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79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9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9" dur="300"/>
                                        <p:tgtEl>
                                          <p:spTgt spid="47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79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79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79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79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300"/>
                                        <p:tgtEl>
                                          <p:spTgt spid="47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9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9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7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7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7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7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7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79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79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0" fill="hold"/>
                                        <p:tgtEl>
                                          <p:spTgt spid="47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0" fill="hold"/>
                                        <p:tgtEl>
                                          <p:spTgt spid="47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300" fill="hold"/>
                                        <p:tgtEl>
                                          <p:spTgt spid="479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00" fill="hold"/>
                                        <p:tgtEl>
                                          <p:spTgt spid="479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7" grpId="0" autoUpdateAnimBg="0"/>
      <p:bldP spid="479238" grpId="0" animBg="1"/>
      <p:bldP spid="479239" grpId="0" autoUpdateAnimBg="0"/>
      <p:bldP spid="479240" grpId="0" autoUpdateAnimBg="0"/>
      <p:bldP spid="479241" grpId="0" autoUpdateAnimBg="0"/>
      <p:bldP spid="479247" grpId="0" animBg="1"/>
      <p:bldP spid="479253" grpId="0" animBg="1"/>
      <p:bldP spid="479256" grpId="0" animBg="1"/>
      <p:bldP spid="479257" grpId="0" animBg="1"/>
      <p:bldP spid="479260" grpId="0" autoUpdateAnimBg="0"/>
      <p:bldP spid="479262" grpId="0" autoUpdateAnimBg="0"/>
      <p:bldP spid="479263" grpId="0" autoUpdateAnimBg="0"/>
      <p:bldP spid="479265" grpId="0" autoUpdateAnimBg="0"/>
      <p:bldP spid="479270" grpId="0" animBg="1"/>
      <p:bldP spid="47927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6" name="Text Box 4"/>
          <p:cNvSpPr txBox="1">
            <a:spLocks noChangeArrowheads="1"/>
          </p:cNvSpPr>
          <p:nvPr/>
        </p:nvSpPr>
        <p:spPr bwMode="auto">
          <a:xfrm>
            <a:off x="321700" y="363538"/>
            <a:ext cx="533400" cy="830997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accent2"/>
                </a:solidFill>
                <a:ea typeface="楷体_GB2312" pitchFamily="49" charset="-122"/>
              </a:rPr>
              <a:t>应</a:t>
            </a:r>
          </a:p>
          <a:p>
            <a:pPr algn="l" eaLnBrk="1" hangingPunct="1"/>
            <a:r>
              <a:rPr lang="zh-CN" altLang="en-US" dirty="0">
                <a:solidFill>
                  <a:schemeClr val="accent2"/>
                </a:solidFill>
                <a:ea typeface="楷体_GB2312" pitchFamily="49" charset="-122"/>
              </a:rPr>
              <a:t>用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 flipH="1">
          <a:off x="1743075" y="336550"/>
          <a:ext cx="322263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4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819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1743075" y="336550"/>
                        <a:ext cx="322263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598" name="Text Box 6"/>
          <p:cNvSpPr txBox="1">
            <a:spLocks noChangeArrowheads="1"/>
          </p:cNvSpPr>
          <p:nvPr/>
        </p:nvSpPr>
        <p:spPr bwMode="auto">
          <a:xfrm>
            <a:off x="684213" y="2133600"/>
            <a:ext cx="8094662" cy="461665"/>
          </a:xfrm>
          <a:prstGeom prst="rect">
            <a:avLst/>
          </a:prstGeom>
          <a:solidFill>
            <a:srgbClr val="99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磁场中的运动导线成为电动势源，非静电力是洛伦兹力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62600" y="228600"/>
            <a:ext cx="3429000" cy="1752600"/>
            <a:chOff x="3504" y="144"/>
            <a:chExt cx="2160" cy="1104"/>
          </a:xfrm>
        </p:grpSpPr>
        <p:graphicFrame>
          <p:nvGraphicFramePr>
            <p:cNvPr id="8212" name="Object 8"/>
            <p:cNvGraphicFramePr>
              <a:graphicFrameLocks noChangeAspect="1"/>
            </p:cNvGraphicFramePr>
            <p:nvPr/>
          </p:nvGraphicFramePr>
          <p:xfrm>
            <a:off x="4752" y="336"/>
            <a:ext cx="33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643" name="公式" r:id="rId5" imgW="203040" imgH="215640" progId="Equation.3">
                    <p:embed/>
                  </p:oleObj>
                </mc:Choice>
                <mc:Fallback>
                  <p:oleObj name="公式" r:id="rId5" imgW="203040" imgH="215640" progId="Equation.3">
                    <p:embed/>
                    <p:pic>
                      <p:nvPicPr>
                        <p:cNvPr id="821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36"/>
                          <a:ext cx="336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9"/>
            <p:cNvGraphicFramePr>
              <a:graphicFrameLocks noChangeAspect="1"/>
            </p:cNvGraphicFramePr>
            <p:nvPr/>
          </p:nvGraphicFramePr>
          <p:xfrm>
            <a:off x="5088" y="528"/>
            <a:ext cx="26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644" name="公式" r:id="rId7" imgW="126720" imgH="177480" progId="Equation.3">
                    <p:embed/>
                  </p:oleObj>
                </mc:Choice>
                <mc:Fallback>
                  <p:oleObj name="公式" r:id="rId7" imgW="126720" imgH="177480" progId="Equation.3">
                    <p:embed/>
                    <p:pic>
                      <p:nvPicPr>
                        <p:cNvPr id="821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528"/>
                          <a:ext cx="266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33" name="Group 10"/>
            <p:cNvGrpSpPr>
              <a:grpSpLocks/>
            </p:cNvGrpSpPr>
            <p:nvPr/>
          </p:nvGrpSpPr>
          <p:grpSpPr bwMode="auto">
            <a:xfrm>
              <a:off x="3504" y="192"/>
              <a:ext cx="2160" cy="1008"/>
              <a:chOff x="1392" y="3408"/>
              <a:chExt cx="1680" cy="624"/>
            </a:xfrm>
          </p:grpSpPr>
          <p:sp>
            <p:nvSpPr>
              <p:cNvPr id="8242" name="Line 11"/>
              <p:cNvSpPr>
                <a:spLocks noChangeShapeType="1"/>
              </p:cNvSpPr>
              <p:nvPr/>
            </p:nvSpPr>
            <p:spPr bwMode="auto">
              <a:xfrm>
                <a:off x="1392" y="3408"/>
                <a:ext cx="1680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3" name="Line 12"/>
              <p:cNvSpPr>
                <a:spLocks noChangeShapeType="1"/>
              </p:cNvSpPr>
              <p:nvPr/>
            </p:nvSpPr>
            <p:spPr bwMode="auto">
              <a:xfrm>
                <a:off x="1392" y="4032"/>
                <a:ext cx="1680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4" name="Line 13"/>
              <p:cNvSpPr>
                <a:spLocks noChangeShapeType="1"/>
              </p:cNvSpPr>
              <p:nvPr/>
            </p:nvSpPr>
            <p:spPr bwMode="auto">
              <a:xfrm>
                <a:off x="1392" y="3408"/>
                <a:ext cx="0" cy="624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4606" name="Rectangle 14"/>
            <p:cNvSpPr>
              <a:spLocks noChangeArrowheads="1"/>
            </p:cNvSpPr>
            <p:nvPr/>
          </p:nvSpPr>
          <p:spPr bwMode="auto">
            <a:xfrm>
              <a:off x="4560" y="144"/>
              <a:ext cx="96" cy="110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8214" name="Object 15"/>
            <p:cNvGraphicFramePr>
              <a:graphicFrameLocks noChangeAspect="1"/>
            </p:cNvGraphicFramePr>
            <p:nvPr/>
          </p:nvGraphicFramePr>
          <p:xfrm>
            <a:off x="4320" y="480"/>
            <a:ext cx="18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645" name="Equation" r:id="rId9" imgW="88560" imgH="177480" progId="Equation.3">
                    <p:embed/>
                  </p:oleObj>
                </mc:Choice>
                <mc:Fallback>
                  <p:oleObj name="Equation" r:id="rId9" imgW="88560" imgH="177480" progId="Equation.3">
                    <p:embed/>
                    <p:pic>
                      <p:nvPicPr>
                        <p:cNvPr id="821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480"/>
                          <a:ext cx="186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35" name="Group 16"/>
            <p:cNvGrpSpPr>
              <a:grpSpLocks/>
            </p:cNvGrpSpPr>
            <p:nvPr/>
          </p:nvGrpSpPr>
          <p:grpSpPr bwMode="auto">
            <a:xfrm>
              <a:off x="3696" y="672"/>
              <a:ext cx="240" cy="240"/>
              <a:chOff x="1296" y="2016"/>
              <a:chExt cx="240" cy="240"/>
            </a:xfrm>
          </p:grpSpPr>
          <p:sp>
            <p:nvSpPr>
              <p:cNvPr id="8239" name="Line 17"/>
              <p:cNvSpPr>
                <a:spLocks noChangeShapeType="1"/>
              </p:cNvSpPr>
              <p:nvPr/>
            </p:nvSpPr>
            <p:spPr bwMode="auto">
              <a:xfrm>
                <a:off x="1344" y="206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0" name="Line 18"/>
              <p:cNvSpPr>
                <a:spLocks noChangeShapeType="1"/>
              </p:cNvSpPr>
              <p:nvPr/>
            </p:nvSpPr>
            <p:spPr bwMode="auto">
              <a:xfrm flipH="1">
                <a:off x="1344" y="2064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41" name="Oval 19"/>
              <p:cNvSpPr>
                <a:spLocks noChangeArrowheads="1"/>
              </p:cNvSpPr>
              <p:nvPr/>
            </p:nvSpPr>
            <p:spPr bwMode="auto">
              <a:xfrm>
                <a:off x="1296" y="201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8215" name="Object 20"/>
            <p:cNvGraphicFramePr>
              <a:graphicFrameLocks noChangeAspect="1"/>
            </p:cNvGraphicFramePr>
            <p:nvPr/>
          </p:nvGraphicFramePr>
          <p:xfrm>
            <a:off x="3709" y="240"/>
            <a:ext cx="31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646" name="公式" r:id="rId11" imgW="152280" imgH="203040" progId="Equation.3">
                    <p:embed/>
                  </p:oleObj>
                </mc:Choice>
                <mc:Fallback>
                  <p:oleObj name="公式" r:id="rId11" imgW="152280" imgH="203040" progId="Equation.3">
                    <p:embed/>
                    <p:pic>
                      <p:nvPicPr>
                        <p:cNvPr id="8215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9" y="240"/>
                          <a:ext cx="31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6" name="Object 21"/>
            <p:cNvGraphicFramePr>
              <a:graphicFrameLocks noChangeAspect="1"/>
            </p:cNvGraphicFramePr>
            <p:nvPr/>
          </p:nvGraphicFramePr>
          <p:xfrm>
            <a:off x="4320" y="223"/>
            <a:ext cx="19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647" name="Equation" r:id="rId13" imgW="126720" imgH="139680" progId="Equation.3">
                    <p:embed/>
                  </p:oleObj>
                </mc:Choice>
                <mc:Fallback>
                  <p:oleObj name="Equation" r:id="rId13" imgW="126720" imgH="139680" progId="Equation.3">
                    <p:embed/>
                    <p:pic>
                      <p:nvPicPr>
                        <p:cNvPr id="8216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23"/>
                          <a:ext cx="19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Object 22"/>
            <p:cNvGraphicFramePr>
              <a:graphicFrameLocks noChangeAspect="1"/>
            </p:cNvGraphicFramePr>
            <p:nvPr/>
          </p:nvGraphicFramePr>
          <p:xfrm>
            <a:off x="4332" y="958"/>
            <a:ext cx="18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648" name="Equation" r:id="rId15" imgW="126720" imgH="177480" progId="Equation.3">
                    <p:embed/>
                  </p:oleObj>
                </mc:Choice>
                <mc:Fallback>
                  <p:oleObj name="Equation" r:id="rId15" imgW="126720" imgH="177480" progId="Equation.3">
                    <p:embed/>
                    <p:pic>
                      <p:nvPicPr>
                        <p:cNvPr id="8217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958"/>
                          <a:ext cx="18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6" name="Line 23"/>
            <p:cNvSpPr>
              <a:spLocks noChangeShapeType="1"/>
            </p:cNvSpPr>
            <p:nvPr/>
          </p:nvSpPr>
          <p:spPr bwMode="auto">
            <a:xfrm>
              <a:off x="4752" y="864"/>
              <a:ext cx="4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7" name="AutoShape 24"/>
            <p:cNvSpPr>
              <a:spLocks noChangeArrowheads="1"/>
            </p:cNvSpPr>
            <p:nvPr/>
          </p:nvSpPr>
          <p:spPr bwMode="auto">
            <a:xfrm>
              <a:off x="4512" y="528"/>
              <a:ext cx="192" cy="336"/>
            </a:xfrm>
            <a:prstGeom prst="upArrow">
              <a:avLst>
                <a:gd name="adj1" fmla="val 50000"/>
                <a:gd name="adj2" fmla="val 4375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4617" name="Rectangle 25"/>
            <p:cNvSpPr>
              <a:spLocks noChangeArrowheads="1"/>
            </p:cNvSpPr>
            <p:nvPr/>
          </p:nvSpPr>
          <p:spPr bwMode="auto">
            <a:xfrm>
              <a:off x="5424" y="144"/>
              <a:ext cx="96" cy="1104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494618" name="Picture 26" descr="BD04924_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276475"/>
            <a:ext cx="53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4619" name="Object 27"/>
          <p:cNvGraphicFramePr>
            <a:graphicFrameLocks noChangeAspect="1"/>
          </p:cNvGraphicFramePr>
          <p:nvPr/>
        </p:nvGraphicFramePr>
        <p:xfrm>
          <a:off x="1116013" y="981075"/>
          <a:ext cx="237648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49" name="公式" r:id="rId18" imgW="977760" imgH="330120" progId="Equation.3">
                  <p:embed/>
                </p:oleObj>
              </mc:Choice>
              <mc:Fallback>
                <p:oleObj name="公式" r:id="rId18" imgW="977760" imgH="330120" progId="Equation.3">
                  <p:embed/>
                  <p:pic>
                    <p:nvPicPr>
                      <p:cNvPr id="49461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81075"/>
                        <a:ext cx="2376487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20" name="Object 28"/>
          <p:cNvGraphicFramePr>
            <a:graphicFrameLocks noChangeAspect="1"/>
          </p:cNvGraphicFramePr>
          <p:nvPr/>
        </p:nvGraphicFramePr>
        <p:xfrm>
          <a:off x="971550" y="188913"/>
          <a:ext cx="259238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50" name="公式" r:id="rId20" imgW="1066680" imgH="330120" progId="Equation.3">
                  <p:embed/>
                </p:oleObj>
              </mc:Choice>
              <mc:Fallback>
                <p:oleObj name="公式" r:id="rId20" imgW="1066680" imgH="330120" progId="Equation.3">
                  <p:embed/>
                  <p:pic>
                    <p:nvPicPr>
                      <p:cNvPr id="49462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8913"/>
                        <a:ext cx="259238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21" name="Object 29"/>
          <p:cNvGraphicFramePr>
            <a:graphicFrameLocks noChangeAspect="1"/>
          </p:cNvGraphicFramePr>
          <p:nvPr/>
        </p:nvGraphicFramePr>
        <p:xfrm>
          <a:off x="3492500" y="1125538"/>
          <a:ext cx="10080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51" name="公式" r:id="rId22" imgW="380880" imgH="177480" progId="Equation.3">
                  <p:embed/>
                </p:oleObj>
              </mc:Choice>
              <mc:Fallback>
                <p:oleObj name="公式" r:id="rId22" imgW="380880" imgH="177480" progId="Equation.3">
                  <p:embed/>
                  <p:pic>
                    <p:nvPicPr>
                      <p:cNvPr id="49462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125538"/>
                        <a:ext cx="100806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22" name="Text Box 30"/>
          <p:cNvSpPr txBox="1">
            <a:spLocks noChangeArrowheads="1"/>
          </p:cNvSpPr>
          <p:nvPr/>
        </p:nvSpPr>
        <p:spPr bwMode="auto">
          <a:xfrm>
            <a:off x="419100" y="2743200"/>
            <a:ext cx="358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Discuss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494623" name="Text Box 31"/>
          <p:cNvSpPr txBox="1">
            <a:spLocks noChangeArrowheads="1"/>
          </p:cNvSpPr>
          <p:nvPr/>
        </p:nvSpPr>
        <p:spPr bwMode="auto">
          <a:xfrm>
            <a:off x="1714500" y="2743200"/>
            <a:ext cx="350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注意矢量之间的关系</a:t>
            </a:r>
          </a:p>
        </p:txBody>
      </p:sp>
      <p:sp>
        <p:nvSpPr>
          <p:cNvPr id="494624" name="Line 32"/>
          <p:cNvSpPr>
            <a:spLocks noChangeShapeType="1"/>
          </p:cNvSpPr>
          <p:nvPr/>
        </p:nvSpPr>
        <p:spPr bwMode="auto">
          <a:xfrm>
            <a:off x="5257800" y="3352800"/>
            <a:ext cx="2438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625" name="AutoShape 33"/>
          <p:cNvSpPr>
            <a:spLocks noChangeArrowheads="1"/>
          </p:cNvSpPr>
          <p:nvPr/>
        </p:nvSpPr>
        <p:spPr bwMode="auto">
          <a:xfrm>
            <a:off x="5791200" y="2971800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4626" name="Line 34"/>
          <p:cNvSpPr>
            <a:spLocks noChangeShapeType="1"/>
          </p:cNvSpPr>
          <p:nvPr/>
        </p:nvSpPr>
        <p:spPr bwMode="auto">
          <a:xfrm>
            <a:off x="6019800" y="3352800"/>
            <a:ext cx="5334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4627" name="Object 35"/>
          <p:cNvGraphicFramePr>
            <a:graphicFrameLocks noChangeAspect="1"/>
          </p:cNvGraphicFramePr>
          <p:nvPr/>
        </p:nvGraphicFramePr>
        <p:xfrm>
          <a:off x="6324600" y="2852738"/>
          <a:ext cx="2873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52" name="公式" r:id="rId24" imgW="126720" imgH="177480" progId="Equation.3">
                  <p:embed/>
                </p:oleObj>
              </mc:Choice>
              <mc:Fallback>
                <p:oleObj name="公式" r:id="rId24" imgW="126720" imgH="177480" progId="Equation.3">
                  <p:embed/>
                  <p:pic>
                    <p:nvPicPr>
                      <p:cNvPr id="49462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852738"/>
                        <a:ext cx="28733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28" name="Object 36"/>
          <p:cNvGraphicFramePr>
            <a:graphicFrameLocks noChangeAspect="1"/>
          </p:cNvGraphicFramePr>
          <p:nvPr/>
        </p:nvGraphicFramePr>
        <p:xfrm>
          <a:off x="5257800" y="2781300"/>
          <a:ext cx="533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53" name="公式" r:id="rId26" imgW="203040" imgH="215640" progId="Equation.3">
                  <p:embed/>
                </p:oleObj>
              </mc:Choice>
              <mc:Fallback>
                <p:oleObj name="公式" r:id="rId26" imgW="203040" imgH="215640" progId="Equation.3">
                  <p:embed/>
                  <p:pic>
                    <p:nvPicPr>
                      <p:cNvPr id="49462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81300"/>
                        <a:ext cx="533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29" name="Object 37"/>
          <p:cNvGraphicFramePr>
            <a:graphicFrameLocks noChangeAspect="1"/>
          </p:cNvGraphicFramePr>
          <p:nvPr/>
        </p:nvGraphicFramePr>
        <p:xfrm>
          <a:off x="7256463" y="266700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54" name="公式" r:id="rId28" imgW="152280" imgH="203040" progId="Equation.3">
                  <p:embed/>
                </p:oleObj>
              </mc:Choice>
              <mc:Fallback>
                <p:oleObj name="公式" r:id="rId28" imgW="152280" imgH="203040" progId="Equation.3">
                  <p:embed/>
                  <p:pic>
                    <p:nvPicPr>
                      <p:cNvPr id="49462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463" y="2667000"/>
                        <a:ext cx="444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30" name="Object 38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79613" y="3200400"/>
          <a:ext cx="13684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55" name="公式" r:id="rId30" imgW="571320" imgH="215640" progId="Equation.3">
                  <p:embed/>
                </p:oleObj>
              </mc:Choice>
              <mc:Fallback>
                <p:oleObj name="公式" r:id="rId30" imgW="571320" imgH="215640" progId="Equation.3">
                  <p:embed/>
                  <p:pic>
                    <p:nvPicPr>
                      <p:cNvPr id="494630" name="Object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00400"/>
                        <a:ext cx="13684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32" name="Object 4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79613" y="3843338"/>
          <a:ext cx="13684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56" name="公式" r:id="rId32" imgW="571320" imgH="215640" progId="Equation.3">
                  <p:embed/>
                </p:oleObj>
              </mc:Choice>
              <mc:Fallback>
                <p:oleObj name="公式" r:id="rId32" imgW="571320" imgH="215640" progId="Equation.3">
                  <p:embed/>
                  <p:pic>
                    <p:nvPicPr>
                      <p:cNvPr id="494632" name="Object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843338"/>
                        <a:ext cx="13684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35" name="Object 4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63938" y="3822700"/>
          <a:ext cx="20875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57" name="公式" r:id="rId34" imgW="901440" imgH="241200" progId="Equation.3">
                  <p:embed/>
                </p:oleObj>
              </mc:Choice>
              <mc:Fallback>
                <p:oleObj name="公式" r:id="rId34" imgW="901440" imgH="241200" progId="Equation.3">
                  <p:embed/>
                  <p:pic>
                    <p:nvPicPr>
                      <p:cNvPr id="494635" name="Object 4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822700"/>
                        <a:ext cx="20875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38" name="Object 46"/>
          <p:cNvGraphicFramePr>
            <a:graphicFrameLocks noChangeAspect="1"/>
          </p:cNvGraphicFramePr>
          <p:nvPr/>
        </p:nvGraphicFramePr>
        <p:xfrm>
          <a:off x="8397875" y="37338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58" name="公式" r:id="rId36" imgW="152280" imgH="203040" progId="Equation.3">
                  <p:embed/>
                </p:oleObj>
              </mc:Choice>
              <mc:Fallback>
                <p:oleObj name="公式" r:id="rId36" imgW="152280" imgH="203040" progId="Equation.3">
                  <p:embed/>
                  <p:pic>
                    <p:nvPicPr>
                      <p:cNvPr id="49463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75" y="37338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39" name="Line 47"/>
          <p:cNvSpPr>
            <a:spLocks noChangeShapeType="1"/>
          </p:cNvSpPr>
          <p:nvPr/>
        </p:nvSpPr>
        <p:spPr bwMode="auto">
          <a:xfrm>
            <a:off x="6324600" y="4343400"/>
            <a:ext cx="24384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640" name="AutoShape 48"/>
          <p:cNvSpPr>
            <a:spLocks noChangeArrowheads="1"/>
          </p:cNvSpPr>
          <p:nvPr/>
        </p:nvSpPr>
        <p:spPr bwMode="auto">
          <a:xfrm>
            <a:off x="7543800" y="41910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4641" name="Line 49"/>
          <p:cNvSpPr>
            <a:spLocks noChangeShapeType="1"/>
          </p:cNvSpPr>
          <p:nvPr/>
        </p:nvSpPr>
        <p:spPr bwMode="auto">
          <a:xfrm flipV="1">
            <a:off x="7848600" y="3657600"/>
            <a:ext cx="0" cy="6096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4642" name="Object 50"/>
          <p:cNvGraphicFramePr>
            <a:graphicFrameLocks noChangeAspect="1"/>
          </p:cNvGraphicFramePr>
          <p:nvPr/>
        </p:nvGraphicFramePr>
        <p:xfrm>
          <a:off x="7308850" y="3752850"/>
          <a:ext cx="352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59" name="公式" r:id="rId38" imgW="126720" imgH="177480" progId="Equation.3">
                  <p:embed/>
                </p:oleObj>
              </mc:Choice>
              <mc:Fallback>
                <p:oleObj name="公式" r:id="rId38" imgW="126720" imgH="177480" progId="Equation.3">
                  <p:embed/>
                  <p:pic>
                    <p:nvPicPr>
                      <p:cNvPr id="49464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752850"/>
                        <a:ext cx="3524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43" name="AutoShape 51"/>
          <p:cNvSpPr>
            <a:spLocks/>
          </p:cNvSpPr>
          <p:nvPr/>
        </p:nvSpPr>
        <p:spPr bwMode="auto">
          <a:xfrm>
            <a:off x="1524000" y="3276600"/>
            <a:ext cx="304800" cy="1143000"/>
          </a:xfrm>
          <a:prstGeom prst="leftBrace">
            <a:avLst>
              <a:gd name="adj1" fmla="val 31250"/>
              <a:gd name="adj2" fmla="val 50000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94644" name="Object 5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68313" y="3565525"/>
          <a:ext cx="10080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60" name="公式" r:id="rId40" imgW="393480" imgH="228600" progId="Equation.3">
                  <p:embed/>
                </p:oleObj>
              </mc:Choice>
              <mc:Fallback>
                <p:oleObj name="公式" r:id="rId40" imgW="393480" imgH="228600" progId="Equation.3">
                  <p:embed/>
                  <p:pic>
                    <p:nvPicPr>
                      <p:cNvPr id="494644" name="Object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565525"/>
                        <a:ext cx="10080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47" name="Text Box 55"/>
          <p:cNvSpPr txBox="1">
            <a:spLocks noChangeArrowheads="1"/>
          </p:cNvSpPr>
          <p:nvPr/>
        </p:nvSpPr>
        <p:spPr bwMode="auto">
          <a:xfrm>
            <a:off x="228600" y="4572000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对运动导线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回路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，电动势存在于整个回路中</a:t>
            </a:r>
          </a:p>
        </p:txBody>
      </p:sp>
      <p:graphicFrame>
        <p:nvGraphicFramePr>
          <p:cNvPr id="494648" name="Object 56"/>
          <p:cNvGraphicFramePr>
            <a:graphicFrameLocks noChangeAspect="1"/>
          </p:cNvGraphicFramePr>
          <p:nvPr/>
        </p:nvGraphicFramePr>
        <p:xfrm>
          <a:off x="539750" y="5151438"/>
          <a:ext cx="24669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61" name="公式" r:id="rId42" imgW="1041120" imgH="291960" progId="Equation.3">
                  <p:embed/>
                </p:oleObj>
              </mc:Choice>
              <mc:Fallback>
                <p:oleObj name="公式" r:id="rId42" imgW="1041120" imgH="291960" progId="Equation.3">
                  <p:embed/>
                  <p:pic>
                    <p:nvPicPr>
                      <p:cNvPr id="49464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51438"/>
                        <a:ext cx="24669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49" name="Object 57"/>
          <p:cNvGraphicFramePr>
            <a:graphicFrameLocks noChangeAspect="1"/>
          </p:cNvGraphicFramePr>
          <p:nvPr/>
        </p:nvGraphicFramePr>
        <p:xfrm>
          <a:off x="2916238" y="5143500"/>
          <a:ext cx="2303462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62" name="公式" r:id="rId44" imgW="1015920" imgH="291960" progId="Equation.3">
                  <p:embed/>
                </p:oleObj>
              </mc:Choice>
              <mc:Fallback>
                <p:oleObj name="公式" r:id="rId44" imgW="1015920" imgH="291960" progId="Equation.3">
                  <p:embed/>
                  <p:pic>
                    <p:nvPicPr>
                      <p:cNvPr id="49464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143500"/>
                        <a:ext cx="2303462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50" name="Object 58"/>
          <p:cNvGraphicFramePr>
            <a:graphicFrameLocks noChangeAspect="1"/>
          </p:cNvGraphicFramePr>
          <p:nvPr/>
        </p:nvGraphicFramePr>
        <p:xfrm>
          <a:off x="901700" y="5949950"/>
          <a:ext cx="32385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63" name="公式" r:id="rId46" imgW="1384200" imgH="291960" progId="Equation.3">
                  <p:embed/>
                </p:oleObj>
              </mc:Choice>
              <mc:Fallback>
                <p:oleObj name="公式" r:id="rId46" imgW="1384200" imgH="291960" progId="Equation.3">
                  <p:embed/>
                  <p:pic>
                    <p:nvPicPr>
                      <p:cNvPr id="49465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949950"/>
                        <a:ext cx="323850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51" name="Object 59"/>
          <p:cNvGraphicFramePr>
            <a:graphicFrameLocks noChangeAspect="1"/>
          </p:cNvGraphicFramePr>
          <p:nvPr/>
        </p:nvGraphicFramePr>
        <p:xfrm>
          <a:off x="4175125" y="5915025"/>
          <a:ext cx="22272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64" name="公式" r:id="rId48" imgW="952200" imgH="291960" progId="Equation.3">
                  <p:embed/>
                </p:oleObj>
              </mc:Choice>
              <mc:Fallback>
                <p:oleObj name="公式" r:id="rId48" imgW="952200" imgH="291960" progId="Equation.3">
                  <p:embed/>
                  <p:pic>
                    <p:nvPicPr>
                      <p:cNvPr id="49465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5915025"/>
                        <a:ext cx="222726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4652" name="Object 60"/>
          <p:cNvGraphicFramePr>
            <a:graphicFrameLocks noChangeAspect="1"/>
          </p:cNvGraphicFramePr>
          <p:nvPr/>
        </p:nvGraphicFramePr>
        <p:xfrm>
          <a:off x="6372225" y="5748338"/>
          <a:ext cx="151288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665" name="公式" r:id="rId50" imgW="558720" imgH="393480" progId="Equation.3">
                  <p:embed/>
                </p:oleObj>
              </mc:Choice>
              <mc:Fallback>
                <p:oleObj name="公式" r:id="rId50" imgW="558720" imgH="393480" progId="Equation.3">
                  <p:embed/>
                  <p:pic>
                    <p:nvPicPr>
                      <p:cNvPr id="49465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748338"/>
                        <a:ext cx="151288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53" name="AutoShape 61"/>
          <p:cNvSpPr>
            <a:spLocks noChangeArrowheads="1"/>
          </p:cNvSpPr>
          <p:nvPr/>
        </p:nvSpPr>
        <p:spPr bwMode="auto">
          <a:xfrm>
            <a:off x="6513513" y="4570095"/>
            <a:ext cx="2374900" cy="1219200"/>
          </a:xfrm>
          <a:prstGeom prst="wedgeRectCallout">
            <a:avLst>
              <a:gd name="adj1" fmla="val 2792"/>
              <a:gd name="adj2" fmla="val 7031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dirty="0">
                <a:ea typeface="楷体_GB2312" pitchFamily="49" charset="-122"/>
              </a:rPr>
              <a:t>Faraday law of electromagnetic induction</a:t>
            </a:r>
          </a:p>
        </p:txBody>
      </p:sp>
      <p:sp>
        <p:nvSpPr>
          <p:cNvPr id="53" name="Text Box 55"/>
          <p:cNvSpPr txBox="1">
            <a:spLocks noChangeArrowheads="1"/>
          </p:cNvSpPr>
          <p:nvPr/>
        </p:nvSpPr>
        <p:spPr bwMode="auto">
          <a:xfrm>
            <a:off x="5180823" y="5045929"/>
            <a:ext cx="13994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hlink"/>
                </a:solidFill>
                <a:ea typeface="楷体_GB2312" pitchFamily="49" charset="-122"/>
              </a:rPr>
              <a:t>查矢量运算表</a:t>
            </a:r>
            <a:endParaRPr lang="zh-CN" altLang="en-US" dirty="0">
              <a:solidFill>
                <a:schemeClr val="hlink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47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300"/>
                                        <p:tgtEl>
                                          <p:spTgt spid="49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494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300"/>
                                        <p:tgtEl>
                                          <p:spTgt spid="49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300"/>
                                        <p:tgtEl>
                                          <p:spTgt spid="49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49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9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4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9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49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1" dur="500"/>
                                        <p:tgtEl>
                                          <p:spTgt spid="49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49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9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9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4" dur="500"/>
                                        <p:tgtEl>
                                          <p:spTgt spid="49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9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300"/>
                                        <p:tgtEl>
                                          <p:spTgt spid="49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9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9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9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49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9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300"/>
                                        <p:tgtEl>
                                          <p:spTgt spid="49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6" grpId="0" animBg="1" autoUpdateAnimBg="0"/>
      <p:bldP spid="494598" grpId="0" animBg="1" autoUpdateAnimBg="0"/>
      <p:bldP spid="494622" grpId="0" autoUpdateAnimBg="0"/>
      <p:bldP spid="494623" grpId="0" autoUpdateAnimBg="0"/>
      <p:bldP spid="494624" grpId="0" animBg="1"/>
      <p:bldP spid="494625" grpId="0" animBg="1"/>
      <p:bldP spid="494626" grpId="0" animBg="1"/>
      <p:bldP spid="494639" grpId="0" animBg="1"/>
      <p:bldP spid="494640" grpId="0" animBg="1"/>
      <p:bldP spid="494641" grpId="0" animBg="1"/>
      <p:bldP spid="494643" grpId="0" animBg="1"/>
      <p:bldP spid="494647" grpId="0" autoUpdateAnimBg="0"/>
      <p:bldP spid="494653" grpId="0" animBg="1" autoUpdateAnimBg="0"/>
      <p:bldP spid="5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8" name="Text Box 4"/>
          <p:cNvSpPr txBox="1">
            <a:spLocks noChangeArrowheads="1"/>
          </p:cNvSpPr>
          <p:nvPr/>
        </p:nvSpPr>
        <p:spPr bwMode="auto">
          <a:xfrm>
            <a:off x="304800" y="205879"/>
            <a:ext cx="4411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感应电动势的功率</a:t>
            </a:r>
          </a:p>
        </p:txBody>
      </p:sp>
      <p:sp>
        <p:nvSpPr>
          <p:cNvPr id="502789" name="Text Box 5"/>
          <p:cNvSpPr txBox="1">
            <a:spLocks noChangeArrowheads="1"/>
          </p:cNvSpPr>
          <p:nvPr/>
        </p:nvSpPr>
        <p:spPr bwMode="auto">
          <a:xfrm>
            <a:off x="762000" y="663079"/>
            <a:ext cx="3522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设电路中感应电流</a:t>
            </a:r>
            <a:endParaRPr lang="zh-CN" altLang="en-US" dirty="0">
              <a:solidFill>
                <a:schemeClr val="hlink"/>
              </a:solidFill>
              <a:ea typeface="楷体_GB2312" pitchFamily="49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029200" y="573088"/>
            <a:ext cx="3429000" cy="1600200"/>
            <a:chOff x="1392" y="3408"/>
            <a:chExt cx="1680" cy="624"/>
          </a:xfrm>
        </p:grpSpPr>
        <p:sp>
          <p:nvSpPr>
            <p:cNvPr id="9283" name="Line 8"/>
            <p:cNvSpPr>
              <a:spLocks noChangeShapeType="1"/>
            </p:cNvSpPr>
            <p:nvPr/>
          </p:nvSpPr>
          <p:spPr bwMode="auto">
            <a:xfrm>
              <a:off x="1392" y="3408"/>
              <a:ext cx="1680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4" name="Line 9"/>
            <p:cNvSpPr>
              <a:spLocks noChangeShapeType="1"/>
            </p:cNvSpPr>
            <p:nvPr/>
          </p:nvSpPr>
          <p:spPr bwMode="auto">
            <a:xfrm>
              <a:off x="1392" y="4032"/>
              <a:ext cx="1680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5" name="Line 10"/>
            <p:cNvSpPr>
              <a:spLocks noChangeShapeType="1"/>
            </p:cNvSpPr>
            <p:nvPr/>
          </p:nvSpPr>
          <p:spPr bwMode="auto">
            <a:xfrm>
              <a:off x="1392" y="3408"/>
              <a:ext cx="0" cy="624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2795" name="Rectangle 11"/>
          <p:cNvSpPr>
            <a:spLocks noChangeArrowheads="1"/>
          </p:cNvSpPr>
          <p:nvPr/>
        </p:nvSpPr>
        <p:spPr bwMode="auto">
          <a:xfrm>
            <a:off x="7086600" y="496888"/>
            <a:ext cx="76200" cy="17526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638800" y="1411288"/>
            <a:ext cx="381000" cy="381000"/>
            <a:chOff x="1296" y="2016"/>
            <a:chExt cx="240" cy="240"/>
          </a:xfrm>
        </p:grpSpPr>
        <p:sp>
          <p:nvSpPr>
            <p:cNvPr id="9280" name="Line 13"/>
            <p:cNvSpPr>
              <a:spLocks noChangeShapeType="1"/>
            </p:cNvSpPr>
            <p:nvPr/>
          </p:nvSpPr>
          <p:spPr bwMode="auto">
            <a:xfrm>
              <a:off x="1344" y="2064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1" name="Line 14"/>
            <p:cNvSpPr>
              <a:spLocks noChangeShapeType="1"/>
            </p:cNvSpPr>
            <p:nvPr/>
          </p:nvSpPr>
          <p:spPr bwMode="auto">
            <a:xfrm flipH="1">
              <a:off x="1344" y="2064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2" name="Oval 15"/>
            <p:cNvSpPr>
              <a:spLocks noChangeArrowheads="1"/>
            </p:cNvSpPr>
            <p:nvPr/>
          </p:nvSpPr>
          <p:spPr bwMode="auto">
            <a:xfrm>
              <a:off x="1296" y="2016"/>
              <a:ext cx="240" cy="24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02800" name="Object 16"/>
          <p:cNvGraphicFramePr>
            <a:graphicFrameLocks noChangeAspect="1"/>
          </p:cNvGraphicFramePr>
          <p:nvPr/>
        </p:nvGraphicFramePr>
        <p:xfrm>
          <a:off x="5659438" y="908050"/>
          <a:ext cx="4032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44" name="公式" r:id="rId3" imgW="152280" imgH="203040" progId="Equation.3">
                  <p:embed/>
                </p:oleObj>
              </mc:Choice>
              <mc:Fallback>
                <p:oleObj name="公式" r:id="rId3" imgW="152280" imgH="203040" progId="Equation.3">
                  <p:embed/>
                  <p:pic>
                    <p:nvPicPr>
                      <p:cNvPr id="5028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908050"/>
                        <a:ext cx="4032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01" name="Object 17"/>
          <p:cNvGraphicFramePr>
            <a:graphicFrameLocks noChangeAspect="1"/>
          </p:cNvGraphicFramePr>
          <p:nvPr/>
        </p:nvGraphicFramePr>
        <p:xfrm>
          <a:off x="8458200" y="1341438"/>
          <a:ext cx="3619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45" name="公式" r:id="rId5" imgW="126720" imgH="177480" progId="Equation.3">
                  <p:embed/>
                </p:oleObj>
              </mc:Choice>
              <mc:Fallback>
                <p:oleObj name="公式" r:id="rId5" imgW="126720" imgH="177480" progId="Equation.3">
                  <p:embed/>
                  <p:pic>
                    <p:nvPicPr>
                      <p:cNvPr id="5028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1341438"/>
                        <a:ext cx="3619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02" name="Line 18"/>
          <p:cNvSpPr>
            <a:spLocks noChangeShapeType="1"/>
          </p:cNvSpPr>
          <p:nvPr/>
        </p:nvSpPr>
        <p:spPr bwMode="auto">
          <a:xfrm>
            <a:off x="7696200" y="1639888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2803" name="Object 19"/>
          <p:cNvGraphicFramePr>
            <a:graphicFrameLocks noChangeAspect="1"/>
          </p:cNvGraphicFramePr>
          <p:nvPr/>
        </p:nvGraphicFramePr>
        <p:xfrm>
          <a:off x="7162800" y="115888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46" name="Equation" r:id="rId7" imgW="126720" imgH="139680" progId="Equation.3">
                  <p:embed/>
                </p:oleObj>
              </mc:Choice>
              <mc:Fallback>
                <p:oleObj name="Equation" r:id="rId7" imgW="126720" imgH="139680" progId="Equation.3">
                  <p:embed/>
                  <p:pic>
                    <p:nvPicPr>
                      <p:cNvPr id="5028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15888"/>
                        <a:ext cx="3524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04" name="Object 20"/>
          <p:cNvGraphicFramePr>
            <a:graphicFrameLocks noChangeAspect="1"/>
          </p:cNvGraphicFramePr>
          <p:nvPr/>
        </p:nvGraphicFramePr>
        <p:xfrm>
          <a:off x="7239000" y="2020888"/>
          <a:ext cx="331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47" name="Equation" r:id="rId9" imgW="126720" imgH="177480" progId="Equation.3">
                  <p:embed/>
                </p:oleObj>
              </mc:Choice>
              <mc:Fallback>
                <p:oleObj name="Equation" r:id="rId9" imgW="126720" imgH="177480" progId="Equation.3">
                  <p:embed/>
                  <p:pic>
                    <p:nvPicPr>
                      <p:cNvPr id="5028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020888"/>
                        <a:ext cx="331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181600" y="725488"/>
            <a:ext cx="381000" cy="762000"/>
            <a:chOff x="3264" y="288"/>
            <a:chExt cx="240" cy="480"/>
          </a:xfrm>
        </p:grpSpPr>
        <p:sp>
          <p:nvSpPr>
            <p:cNvPr id="9278" name="Line 22"/>
            <p:cNvSpPr>
              <a:spLocks noChangeShapeType="1"/>
            </p:cNvSpPr>
            <p:nvPr/>
          </p:nvSpPr>
          <p:spPr bwMode="auto">
            <a:xfrm>
              <a:off x="3264" y="288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9" name="Line 23"/>
            <p:cNvSpPr>
              <a:spLocks noChangeShapeType="1"/>
            </p:cNvSpPr>
            <p:nvPr/>
          </p:nvSpPr>
          <p:spPr bwMode="auto">
            <a:xfrm>
              <a:off x="3264" y="288"/>
              <a:ext cx="24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2808" name="Line 24"/>
          <p:cNvSpPr>
            <a:spLocks noChangeShapeType="1"/>
          </p:cNvSpPr>
          <p:nvPr/>
        </p:nvSpPr>
        <p:spPr bwMode="auto">
          <a:xfrm flipH="1">
            <a:off x="6400800" y="1411288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09" name="Line 25"/>
          <p:cNvSpPr>
            <a:spLocks noChangeShapeType="1"/>
          </p:cNvSpPr>
          <p:nvPr/>
        </p:nvSpPr>
        <p:spPr bwMode="auto">
          <a:xfrm>
            <a:off x="7162800" y="1411288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2810" name="Object 26"/>
          <p:cNvGraphicFramePr>
            <a:graphicFrameLocks noChangeAspect="1"/>
          </p:cNvGraphicFramePr>
          <p:nvPr/>
        </p:nvGraphicFramePr>
        <p:xfrm>
          <a:off x="6443663" y="728663"/>
          <a:ext cx="4921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48" name="公式" r:id="rId11" imgW="203040" imgH="253800" progId="Equation.3">
                  <p:embed/>
                </p:oleObj>
              </mc:Choice>
              <mc:Fallback>
                <p:oleObj name="公式" r:id="rId11" imgW="203040" imgH="253800" progId="Equation.3">
                  <p:embed/>
                  <p:pic>
                    <p:nvPicPr>
                      <p:cNvPr id="50281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728663"/>
                        <a:ext cx="49212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11" name="Object 27"/>
          <p:cNvGraphicFramePr>
            <a:graphicFrameLocks noChangeAspect="1"/>
          </p:cNvGraphicFramePr>
          <p:nvPr/>
        </p:nvGraphicFramePr>
        <p:xfrm>
          <a:off x="4643438" y="871538"/>
          <a:ext cx="331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49" name="公式" r:id="rId13" imgW="126720" imgH="164880" progId="Equation.3">
                  <p:embed/>
                </p:oleObj>
              </mc:Choice>
              <mc:Fallback>
                <p:oleObj name="公式" r:id="rId13" imgW="126720" imgH="164880" progId="Equation.3">
                  <p:embed/>
                  <p:pic>
                    <p:nvPicPr>
                      <p:cNvPr id="50281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871538"/>
                        <a:ext cx="3317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12" name="Object 28"/>
          <p:cNvGraphicFramePr>
            <a:graphicFrameLocks noChangeAspect="1"/>
          </p:cNvGraphicFramePr>
          <p:nvPr/>
        </p:nvGraphicFramePr>
        <p:xfrm>
          <a:off x="7308850" y="690563"/>
          <a:ext cx="650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50" name="公式" r:id="rId15" imgW="241200" imgH="253800" progId="Equation.3">
                  <p:embed/>
                </p:oleObj>
              </mc:Choice>
              <mc:Fallback>
                <p:oleObj name="公式" r:id="rId15" imgW="241200" imgH="253800" progId="Equation.3">
                  <p:embed/>
                  <p:pic>
                    <p:nvPicPr>
                      <p:cNvPr id="50281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690563"/>
                        <a:ext cx="650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13" name="Object 29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21670486"/>
              </p:ext>
            </p:extLst>
          </p:nvPr>
        </p:nvGraphicFramePr>
        <p:xfrm>
          <a:off x="3336925" y="722954"/>
          <a:ext cx="2778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51" name="公式" r:id="rId17" imgW="126720" imgH="164880" progId="Equation.3">
                  <p:embed/>
                </p:oleObj>
              </mc:Choice>
              <mc:Fallback>
                <p:oleObj name="公式" r:id="rId17" imgW="126720" imgH="164880" progId="Equation.3">
                  <p:embed/>
                  <p:pic>
                    <p:nvPicPr>
                      <p:cNvPr id="502813" name="Object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722954"/>
                        <a:ext cx="27781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5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61171222"/>
              </p:ext>
            </p:extLst>
          </p:nvPr>
        </p:nvGraphicFramePr>
        <p:xfrm>
          <a:off x="2340174" y="2447925"/>
          <a:ext cx="16557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52" name="公式" r:id="rId19" imgW="660240" imgH="228600" progId="Equation.3">
                  <p:embed/>
                </p:oleObj>
              </mc:Choice>
              <mc:Fallback>
                <p:oleObj name="公式" r:id="rId19" imgW="660240" imgH="228600" progId="Equation.3">
                  <p:embed/>
                  <p:pic>
                    <p:nvPicPr>
                      <p:cNvPr id="9226" name="Object 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174" y="2447925"/>
                        <a:ext cx="16557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23" name="Object 3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16013" y="1187450"/>
          <a:ext cx="230346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53" name="公式" r:id="rId21" imgW="901440" imgH="228600" progId="Equation.3">
                  <p:embed/>
                </p:oleObj>
              </mc:Choice>
              <mc:Fallback>
                <p:oleObj name="公式" r:id="rId21" imgW="901440" imgH="228600" progId="Equation.3">
                  <p:embed/>
                  <p:pic>
                    <p:nvPicPr>
                      <p:cNvPr id="502823" name="Object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87450"/>
                        <a:ext cx="2303462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15" name="AutoShape 31"/>
          <p:cNvSpPr>
            <a:spLocks noChangeArrowheads="1"/>
          </p:cNvSpPr>
          <p:nvPr/>
        </p:nvSpPr>
        <p:spPr bwMode="auto">
          <a:xfrm>
            <a:off x="381000" y="11430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827" name="Text Box 43"/>
          <p:cNvSpPr txBox="1">
            <a:spLocks noChangeArrowheads="1"/>
          </p:cNvSpPr>
          <p:nvPr/>
        </p:nvSpPr>
        <p:spPr bwMode="auto">
          <a:xfrm>
            <a:off x="304800" y="1828800"/>
            <a:ext cx="266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导线受安培力</a:t>
            </a:r>
          </a:p>
        </p:txBody>
      </p:sp>
      <p:sp>
        <p:nvSpPr>
          <p:cNvPr id="502828" name="Text Box 44"/>
          <p:cNvSpPr txBox="1">
            <a:spLocks noChangeArrowheads="1"/>
          </p:cNvSpPr>
          <p:nvPr/>
        </p:nvSpPr>
        <p:spPr bwMode="auto">
          <a:xfrm>
            <a:off x="323850" y="2492375"/>
            <a:ext cx="2590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导线匀速运动</a:t>
            </a:r>
          </a:p>
        </p:txBody>
      </p:sp>
      <p:graphicFrame>
        <p:nvGraphicFramePr>
          <p:cNvPr id="9228" name="Object 60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41394448"/>
              </p:ext>
            </p:extLst>
          </p:nvPr>
        </p:nvGraphicFramePr>
        <p:xfrm>
          <a:off x="2340050" y="1787525"/>
          <a:ext cx="14398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54" name="公式" r:id="rId23" imgW="571320" imgH="228600" progId="Equation.3">
                  <p:embed/>
                </p:oleObj>
              </mc:Choice>
              <mc:Fallback>
                <p:oleObj name="公式" r:id="rId23" imgW="571320" imgH="228600" progId="Equation.3">
                  <p:embed/>
                  <p:pic>
                    <p:nvPicPr>
                      <p:cNvPr id="9228" name="Object 6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050" y="1787525"/>
                        <a:ext cx="1439862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47" name="AutoShape 63"/>
          <p:cNvSpPr>
            <a:spLocks noChangeArrowheads="1"/>
          </p:cNvSpPr>
          <p:nvPr/>
        </p:nvSpPr>
        <p:spPr bwMode="auto">
          <a:xfrm>
            <a:off x="381000" y="32004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29" name="Object 64"/>
          <p:cNvGraphicFramePr>
            <a:graphicFrameLocks noChangeAspect="1"/>
          </p:cNvGraphicFramePr>
          <p:nvPr/>
        </p:nvGraphicFramePr>
        <p:xfrm>
          <a:off x="1076325" y="3213100"/>
          <a:ext cx="27082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55" name="公式" r:id="rId25" imgW="1079280" imgH="228600" progId="Equation.3">
                  <p:embed/>
                </p:oleObj>
              </mc:Choice>
              <mc:Fallback>
                <p:oleObj name="公式" r:id="rId25" imgW="1079280" imgH="228600" progId="Equation.3">
                  <p:embed/>
                  <p:pic>
                    <p:nvPicPr>
                      <p:cNvPr id="9229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3213100"/>
                        <a:ext cx="27082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65"/>
          <p:cNvGraphicFramePr>
            <a:graphicFrameLocks noChangeAspect="1"/>
          </p:cNvGraphicFramePr>
          <p:nvPr/>
        </p:nvGraphicFramePr>
        <p:xfrm>
          <a:off x="3832225" y="3228975"/>
          <a:ext cx="6683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56" name="公式" r:id="rId27" imgW="266400" imgH="164880" progId="Equation.3">
                  <p:embed/>
                </p:oleObj>
              </mc:Choice>
              <mc:Fallback>
                <p:oleObj name="公式" r:id="rId27" imgW="266400" imgH="164880" progId="Equation.3">
                  <p:embed/>
                  <p:pic>
                    <p:nvPicPr>
                      <p:cNvPr id="923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225" y="3228975"/>
                        <a:ext cx="6683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50" name="Text Box 66"/>
          <p:cNvSpPr txBox="1">
            <a:spLocks noChangeArrowheads="1"/>
          </p:cNvSpPr>
          <p:nvPr/>
        </p:nvSpPr>
        <p:spPr bwMode="auto">
          <a:xfrm>
            <a:off x="5105400" y="2420888"/>
            <a:ext cx="3810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FF00"/>
                </a:solidFill>
                <a:ea typeface="楷体_GB2312" pitchFamily="49" charset="-122"/>
              </a:rPr>
              <a:t>电路</a:t>
            </a:r>
            <a:r>
              <a:rPr lang="zh-CN" altLang="en-US" dirty="0">
                <a:solidFill>
                  <a:srgbClr val="00FF00"/>
                </a:solidFill>
                <a:ea typeface="楷体_GB2312" pitchFamily="49" charset="-122"/>
              </a:rPr>
              <a:t>中感应电动势提供的电能 </a:t>
            </a:r>
            <a:r>
              <a:rPr lang="en-US" altLang="zh-CN" dirty="0">
                <a:solidFill>
                  <a:srgbClr val="00FF00"/>
                </a:solidFill>
                <a:ea typeface="楷体_GB2312" pitchFamily="49" charset="-122"/>
              </a:rPr>
              <a:t>—— </a:t>
            </a:r>
            <a:r>
              <a:rPr lang="zh-CN" altLang="en-US" dirty="0">
                <a:solidFill>
                  <a:srgbClr val="00FF00"/>
                </a:solidFill>
                <a:ea typeface="楷体_GB2312" pitchFamily="49" charset="-122"/>
              </a:rPr>
              <a:t>由外力做功所消耗机械能转换而来。</a:t>
            </a:r>
          </a:p>
        </p:txBody>
      </p:sp>
      <p:sp>
        <p:nvSpPr>
          <p:cNvPr id="502851" name="Rectangle 67"/>
          <p:cNvSpPr>
            <a:spLocks noChangeArrowheads="1"/>
          </p:cNvSpPr>
          <p:nvPr/>
        </p:nvSpPr>
        <p:spPr bwMode="auto">
          <a:xfrm>
            <a:off x="5105400" y="2492896"/>
            <a:ext cx="3886200" cy="117792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852" name="Text Box 68"/>
          <p:cNvSpPr txBox="1">
            <a:spLocks noChangeArrowheads="1"/>
          </p:cNvSpPr>
          <p:nvPr/>
        </p:nvSpPr>
        <p:spPr bwMode="auto">
          <a:xfrm>
            <a:off x="228600" y="3829843"/>
            <a:ext cx="2971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感应电动势做功，</a:t>
            </a:r>
          </a:p>
        </p:txBody>
      </p:sp>
      <p:sp>
        <p:nvSpPr>
          <p:cNvPr id="502853" name="Rectangle 69"/>
          <p:cNvSpPr>
            <a:spLocks noChangeArrowheads="1"/>
          </p:cNvSpPr>
          <p:nvPr/>
        </p:nvSpPr>
        <p:spPr bwMode="auto">
          <a:xfrm>
            <a:off x="2895600" y="3831431"/>
            <a:ext cx="30448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洛伦兹力不做功？</a:t>
            </a:r>
          </a:p>
        </p:txBody>
      </p:sp>
      <p:sp>
        <p:nvSpPr>
          <p:cNvPr id="502854" name="Rectangle 70"/>
          <p:cNvSpPr>
            <a:spLocks noChangeArrowheads="1"/>
          </p:cNvSpPr>
          <p:nvPr/>
        </p:nvSpPr>
        <p:spPr bwMode="auto">
          <a:xfrm>
            <a:off x="7010400" y="3682794"/>
            <a:ext cx="609600" cy="2481021"/>
          </a:xfrm>
          <a:prstGeom prst="rect">
            <a:avLst/>
          </a:prstGeom>
          <a:gradFill rotWithShape="0">
            <a:gsLst>
              <a:gs pos="0">
                <a:srgbClr val="182F76"/>
              </a:gs>
              <a:gs pos="50000">
                <a:srgbClr val="3366FF"/>
              </a:gs>
              <a:gs pos="100000">
                <a:srgbClr val="182F7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7848600" y="3877816"/>
            <a:ext cx="304800" cy="304800"/>
            <a:chOff x="624" y="3072"/>
            <a:chExt cx="336" cy="336"/>
          </a:xfrm>
        </p:grpSpPr>
        <p:sp>
          <p:nvSpPr>
            <p:cNvPr id="9275" name="Oval 72"/>
            <p:cNvSpPr>
              <a:spLocks noChangeArrowheads="1"/>
            </p:cNvSpPr>
            <p:nvPr/>
          </p:nvSpPr>
          <p:spPr bwMode="auto">
            <a:xfrm>
              <a:off x="624" y="3072"/>
              <a:ext cx="336" cy="33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76" name="Line 73"/>
            <p:cNvSpPr>
              <a:spLocks noChangeShapeType="1"/>
            </p:cNvSpPr>
            <p:nvPr/>
          </p:nvSpPr>
          <p:spPr bwMode="auto">
            <a:xfrm>
              <a:off x="672" y="3120"/>
              <a:ext cx="24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Line 74"/>
            <p:cNvSpPr>
              <a:spLocks noChangeShapeType="1"/>
            </p:cNvSpPr>
            <p:nvPr/>
          </p:nvSpPr>
          <p:spPr bwMode="auto">
            <a:xfrm flipH="1">
              <a:off x="672" y="3120"/>
              <a:ext cx="24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02859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536918"/>
              </p:ext>
            </p:extLst>
          </p:nvPr>
        </p:nvGraphicFramePr>
        <p:xfrm>
          <a:off x="8247063" y="3573016"/>
          <a:ext cx="4429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57" name="公式" r:id="rId29" imgW="152280" imgH="203040" progId="Equation.3">
                  <p:embed/>
                </p:oleObj>
              </mc:Choice>
              <mc:Fallback>
                <p:oleObj name="公式" r:id="rId29" imgW="152280" imgH="203040" progId="Equation.3">
                  <p:embed/>
                  <p:pic>
                    <p:nvPicPr>
                      <p:cNvPr id="502859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7063" y="3573016"/>
                        <a:ext cx="4429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60" name="Oval 76"/>
          <p:cNvSpPr>
            <a:spLocks noChangeArrowheads="1"/>
          </p:cNvSpPr>
          <p:nvPr/>
        </p:nvSpPr>
        <p:spPr bwMode="auto">
          <a:xfrm>
            <a:off x="7162800" y="4411216"/>
            <a:ext cx="304800" cy="304800"/>
          </a:xfrm>
          <a:prstGeom prst="ellipse">
            <a:avLst/>
          </a:prstGeom>
          <a:gradFill rotWithShape="0">
            <a:gsLst>
              <a:gs pos="0">
                <a:srgbClr val="00FF00"/>
              </a:gs>
              <a:gs pos="100000">
                <a:srgbClr val="0076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2861" name="Line 77"/>
          <p:cNvSpPr>
            <a:spLocks noChangeShapeType="1"/>
          </p:cNvSpPr>
          <p:nvPr/>
        </p:nvSpPr>
        <p:spPr bwMode="auto">
          <a:xfrm>
            <a:off x="7467600" y="4563616"/>
            <a:ext cx="76200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2862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499729"/>
              </p:ext>
            </p:extLst>
          </p:nvPr>
        </p:nvGraphicFramePr>
        <p:xfrm>
          <a:off x="8382000" y="4411216"/>
          <a:ext cx="3667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58" name="公式" r:id="rId31" imgW="126720" imgH="177480" progId="Equation.3">
                  <p:embed/>
                </p:oleObj>
              </mc:Choice>
              <mc:Fallback>
                <p:oleObj name="公式" r:id="rId31" imgW="126720" imgH="177480" progId="Equation.3">
                  <p:embed/>
                  <p:pic>
                    <p:nvPicPr>
                      <p:cNvPr id="502862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411216"/>
                        <a:ext cx="3667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63" name="Line 79"/>
          <p:cNvSpPr>
            <a:spLocks noChangeShapeType="1"/>
          </p:cNvSpPr>
          <p:nvPr/>
        </p:nvSpPr>
        <p:spPr bwMode="auto">
          <a:xfrm>
            <a:off x="7315200" y="4716016"/>
            <a:ext cx="0" cy="10668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2864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990600"/>
              </p:ext>
            </p:extLst>
          </p:nvPr>
        </p:nvGraphicFramePr>
        <p:xfrm>
          <a:off x="7408863" y="5478016"/>
          <a:ext cx="43338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59" name="公式" r:id="rId33" imgW="152280" imgH="241200" progId="Equation.3">
                  <p:embed/>
                </p:oleObj>
              </mc:Choice>
              <mc:Fallback>
                <p:oleObj name="公式" r:id="rId33" imgW="152280" imgH="241200" progId="Equation.3">
                  <p:embed/>
                  <p:pic>
                    <p:nvPicPr>
                      <p:cNvPr id="502864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63" y="5478016"/>
                        <a:ext cx="43338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65" name="Line 81"/>
          <p:cNvSpPr>
            <a:spLocks noChangeShapeType="1"/>
          </p:cNvSpPr>
          <p:nvPr/>
        </p:nvSpPr>
        <p:spPr bwMode="auto">
          <a:xfrm>
            <a:off x="7315200" y="4716016"/>
            <a:ext cx="0" cy="685800"/>
          </a:xfrm>
          <a:prstGeom prst="line">
            <a:avLst/>
          </a:prstGeom>
          <a:noFill/>
          <a:ln w="3492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66" name="Line 82"/>
          <p:cNvSpPr>
            <a:spLocks noChangeShapeType="1"/>
          </p:cNvSpPr>
          <p:nvPr/>
        </p:nvSpPr>
        <p:spPr bwMode="auto">
          <a:xfrm flipV="1">
            <a:off x="7315200" y="5401816"/>
            <a:ext cx="9144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67" name="Line 83"/>
          <p:cNvSpPr>
            <a:spLocks noChangeShapeType="1"/>
          </p:cNvSpPr>
          <p:nvPr/>
        </p:nvSpPr>
        <p:spPr bwMode="auto">
          <a:xfrm>
            <a:off x="8229600" y="4563616"/>
            <a:ext cx="0" cy="7620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68" name="Line 84"/>
          <p:cNvSpPr>
            <a:spLocks noChangeShapeType="1"/>
          </p:cNvSpPr>
          <p:nvPr/>
        </p:nvSpPr>
        <p:spPr bwMode="auto">
          <a:xfrm>
            <a:off x="7391400" y="4639816"/>
            <a:ext cx="838200" cy="7620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2869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696126"/>
              </p:ext>
            </p:extLst>
          </p:nvPr>
        </p:nvGraphicFramePr>
        <p:xfrm>
          <a:off x="8382000" y="5173216"/>
          <a:ext cx="3810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60" name="公式" r:id="rId35" imgW="152280" imgH="215640" progId="Equation.3">
                  <p:embed/>
                </p:oleObj>
              </mc:Choice>
              <mc:Fallback>
                <p:oleObj name="公式" r:id="rId35" imgW="152280" imgH="215640" progId="Equation.3">
                  <p:embed/>
                  <p:pic>
                    <p:nvPicPr>
                      <p:cNvPr id="502869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5173216"/>
                        <a:ext cx="3810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70" name="Line 86"/>
          <p:cNvSpPr>
            <a:spLocks noChangeShapeType="1"/>
          </p:cNvSpPr>
          <p:nvPr/>
        </p:nvSpPr>
        <p:spPr bwMode="auto">
          <a:xfrm flipH="1">
            <a:off x="6477000" y="4563616"/>
            <a:ext cx="6858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2871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415586"/>
              </p:ext>
            </p:extLst>
          </p:nvPr>
        </p:nvGraphicFramePr>
        <p:xfrm>
          <a:off x="6040438" y="4106416"/>
          <a:ext cx="5905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61" name="公式" r:id="rId37" imgW="177480" imgH="241200" progId="Equation.3">
                  <p:embed/>
                </p:oleObj>
              </mc:Choice>
              <mc:Fallback>
                <p:oleObj name="公式" r:id="rId37" imgW="177480" imgH="241200" progId="Equation.3">
                  <p:embed/>
                  <p:pic>
                    <p:nvPicPr>
                      <p:cNvPr id="502871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4106416"/>
                        <a:ext cx="5905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72" name="Line 88"/>
          <p:cNvSpPr>
            <a:spLocks noChangeShapeType="1"/>
          </p:cNvSpPr>
          <p:nvPr/>
        </p:nvSpPr>
        <p:spPr bwMode="auto">
          <a:xfrm>
            <a:off x="6477000" y="4563616"/>
            <a:ext cx="0" cy="12192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73" name="Line 89"/>
          <p:cNvSpPr>
            <a:spLocks noChangeShapeType="1"/>
          </p:cNvSpPr>
          <p:nvPr/>
        </p:nvSpPr>
        <p:spPr bwMode="auto">
          <a:xfrm>
            <a:off x="6477000" y="5782816"/>
            <a:ext cx="8382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74" name="Line 90"/>
          <p:cNvSpPr>
            <a:spLocks noChangeShapeType="1"/>
          </p:cNvSpPr>
          <p:nvPr/>
        </p:nvSpPr>
        <p:spPr bwMode="auto">
          <a:xfrm flipH="1">
            <a:off x="6477000" y="4716016"/>
            <a:ext cx="762000" cy="1066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2875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249526"/>
              </p:ext>
            </p:extLst>
          </p:nvPr>
        </p:nvGraphicFramePr>
        <p:xfrm>
          <a:off x="5943600" y="5478016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62" name="公式" r:id="rId39" imgW="164880" imgH="203040" progId="Equation.3">
                  <p:embed/>
                </p:oleObj>
              </mc:Choice>
              <mc:Fallback>
                <p:oleObj name="公式" r:id="rId39" imgW="164880" imgH="203040" progId="Equation.3">
                  <p:embed/>
                  <p:pic>
                    <p:nvPicPr>
                      <p:cNvPr id="502875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478016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76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925324"/>
              </p:ext>
            </p:extLst>
          </p:nvPr>
        </p:nvGraphicFramePr>
        <p:xfrm>
          <a:off x="550863" y="4365104"/>
          <a:ext cx="917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63" name="公式" r:id="rId41" imgW="342720" imgH="215640" progId="Equation.3">
                  <p:embed/>
                </p:oleObj>
              </mc:Choice>
              <mc:Fallback>
                <p:oleObj name="公式" r:id="rId41" imgW="342720" imgH="215640" progId="Equation.3">
                  <p:embed/>
                  <p:pic>
                    <p:nvPicPr>
                      <p:cNvPr id="502876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4365104"/>
                        <a:ext cx="917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77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645257"/>
              </p:ext>
            </p:extLst>
          </p:nvPr>
        </p:nvGraphicFramePr>
        <p:xfrm>
          <a:off x="1408113" y="4365104"/>
          <a:ext cx="33559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64" name="公式" r:id="rId43" imgW="1168200" imgH="241200" progId="Equation.3">
                  <p:embed/>
                </p:oleObj>
              </mc:Choice>
              <mc:Fallback>
                <p:oleObj name="公式" r:id="rId43" imgW="1168200" imgH="241200" progId="Equation.3">
                  <p:embed/>
                  <p:pic>
                    <p:nvPicPr>
                      <p:cNvPr id="502877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4365104"/>
                        <a:ext cx="335597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78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07342"/>
              </p:ext>
            </p:extLst>
          </p:nvPr>
        </p:nvGraphicFramePr>
        <p:xfrm>
          <a:off x="928688" y="4954488"/>
          <a:ext cx="205898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65" name="公式" r:id="rId45" imgW="799920" imgH="241200" progId="Equation.3">
                  <p:embed/>
                </p:oleObj>
              </mc:Choice>
              <mc:Fallback>
                <p:oleObj name="公式" r:id="rId45" imgW="799920" imgH="241200" progId="Equation.3">
                  <p:embed/>
                  <p:pic>
                    <p:nvPicPr>
                      <p:cNvPr id="502878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954488"/>
                        <a:ext cx="205898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79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521287"/>
              </p:ext>
            </p:extLst>
          </p:nvPr>
        </p:nvGraphicFramePr>
        <p:xfrm>
          <a:off x="900113" y="5616326"/>
          <a:ext cx="2625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66" name="Equation" r:id="rId47" imgW="1015920" imgH="177480" progId="Equation.3">
                  <p:embed/>
                </p:oleObj>
              </mc:Choice>
              <mc:Fallback>
                <p:oleObj name="Equation" r:id="rId47" imgW="1015920" imgH="177480" progId="Equation.3">
                  <p:embed/>
                  <p:pic>
                    <p:nvPicPr>
                      <p:cNvPr id="502879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616326"/>
                        <a:ext cx="26257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80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605560"/>
              </p:ext>
            </p:extLst>
          </p:nvPr>
        </p:nvGraphicFramePr>
        <p:xfrm>
          <a:off x="3563938" y="5616326"/>
          <a:ext cx="8143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67" name="Equation" r:id="rId49" imgW="241200" imgH="177480" progId="Equation.3">
                  <p:embed/>
                </p:oleObj>
              </mc:Choice>
              <mc:Fallback>
                <p:oleObj name="Equation" r:id="rId49" imgW="241200" imgH="177480" progId="Equation.3">
                  <p:embed/>
                  <p:pic>
                    <p:nvPicPr>
                      <p:cNvPr id="50288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616326"/>
                        <a:ext cx="8143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881" name="AutoShape 97"/>
          <p:cNvSpPr>
            <a:spLocks noChangeArrowheads="1"/>
          </p:cNvSpPr>
          <p:nvPr/>
        </p:nvSpPr>
        <p:spPr bwMode="auto">
          <a:xfrm>
            <a:off x="4339952" y="4954488"/>
            <a:ext cx="1600200" cy="763934"/>
          </a:xfrm>
          <a:prstGeom prst="wedgeRectCallout">
            <a:avLst>
              <a:gd name="adj1" fmla="val -50258"/>
              <a:gd name="adj2" fmla="val 7473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i="1" dirty="0">
                <a:ea typeface="楷体_GB2312" pitchFamily="49" charset="-122"/>
              </a:rPr>
              <a:t>洛伦兹力</a:t>
            </a:r>
          </a:p>
          <a:p>
            <a:pPr algn="l" eaLnBrk="1" hangingPunct="1"/>
            <a:r>
              <a:rPr lang="zh-CN" altLang="en-US" sz="2200" i="1" dirty="0">
                <a:ea typeface="楷体_GB2312" pitchFamily="49" charset="-122"/>
              </a:rPr>
              <a:t>做功为零</a:t>
            </a:r>
          </a:p>
        </p:txBody>
      </p:sp>
      <p:graphicFrame>
        <p:nvGraphicFramePr>
          <p:cNvPr id="502882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12922"/>
              </p:ext>
            </p:extLst>
          </p:nvPr>
        </p:nvGraphicFramePr>
        <p:xfrm>
          <a:off x="7010400" y="3954016"/>
          <a:ext cx="4540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68" name="Equation" r:id="rId51" imgW="228600" imgH="139680" progId="Equation.3">
                  <p:embed/>
                </p:oleObj>
              </mc:Choice>
              <mc:Fallback>
                <p:oleObj name="Equation" r:id="rId51" imgW="228600" imgH="139680" progId="Equation.3">
                  <p:embed/>
                  <p:pic>
                    <p:nvPicPr>
                      <p:cNvPr id="502882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954016"/>
                        <a:ext cx="4540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883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555174"/>
              </p:ext>
            </p:extLst>
          </p:nvPr>
        </p:nvGraphicFramePr>
        <p:xfrm>
          <a:off x="7315200" y="4868416"/>
          <a:ext cx="374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769" name="公式" r:id="rId53" imgW="152280" imgH="177480" progId="Equation.3">
                  <p:embed/>
                </p:oleObj>
              </mc:Choice>
              <mc:Fallback>
                <p:oleObj name="公式" r:id="rId53" imgW="152280" imgH="177480" progId="Equation.3">
                  <p:embed/>
                  <p:pic>
                    <p:nvPicPr>
                      <p:cNvPr id="502883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68416"/>
                        <a:ext cx="374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134474" y="6166465"/>
            <a:ext cx="87809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dirty="0" smtClean="0">
                <a:solidFill>
                  <a:srgbClr val="66FFFF"/>
                </a:solidFill>
                <a:ea typeface="楷体_GB2312" pitchFamily="49" charset="-122"/>
              </a:rPr>
              <a:t>洛伦兹力水平分量之和为安培力，洛伦兹力的</a:t>
            </a:r>
            <a:r>
              <a:rPr lang="zh-CN" altLang="en-US" sz="2200" dirty="0">
                <a:solidFill>
                  <a:srgbClr val="66FFFF"/>
                </a:solidFill>
                <a:ea typeface="楷体_GB2312" pitchFamily="49" charset="-122"/>
              </a:rPr>
              <a:t>竖直</a:t>
            </a:r>
            <a:r>
              <a:rPr lang="zh-CN" altLang="en-US" sz="2200" dirty="0" smtClean="0">
                <a:solidFill>
                  <a:srgbClr val="66FFFF"/>
                </a:solidFill>
                <a:ea typeface="楷体_GB2312" pitchFamily="49" charset="-122"/>
              </a:rPr>
              <a:t>分力充当非静电力</a:t>
            </a:r>
            <a:endParaRPr lang="zh-CN" altLang="en-US" sz="2200" dirty="0">
              <a:solidFill>
                <a:srgbClr val="66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601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50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0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0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50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300"/>
                                        <p:tgtEl>
                                          <p:spTgt spid="50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0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50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0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300"/>
                                        <p:tgtEl>
                                          <p:spTgt spid="50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300"/>
                                        <p:tgtEl>
                                          <p:spTgt spid="50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6" dur="500"/>
                                        <p:tgtEl>
                                          <p:spTgt spid="50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300"/>
                                        <p:tgtEl>
                                          <p:spTgt spid="50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02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02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0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0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4" dur="300"/>
                                        <p:tgtEl>
                                          <p:spTgt spid="50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9" dur="300"/>
                                        <p:tgtEl>
                                          <p:spTgt spid="50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0" fill="hold"/>
                                        <p:tgtEl>
                                          <p:spTgt spid="50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0" fill="hold"/>
                                        <p:tgtEl>
                                          <p:spTgt spid="50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02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02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7" dur="500"/>
                                        <p:tgtEl>
                                          <p:spTgt spid="50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5" dur="500"/>
                                        <p:tgtEl>
                                          <p:spTgt spid="50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3" dur="500"/>
                                        <p:tgtEl>
                                          <p:spTgt spid="50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0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50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1" dur="500"/>
                                        <p:tgtEl>
                                          <p:spTgt spid="50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50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1" dur="500"/>
                                        <p:tgtEl>
                                          <p:spTgt spid="50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0" dur="500"/>
                                        <p:tgtEl>
                                          <p:spTgt spid="50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5" dur="500"/>
                                        <p:tgtEl>
                                          <p:spTgt spid="50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50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502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502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5" dur="500"/>
                                        <p:tgtEl>
                                          <p:spTgt spid="50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2" dur="300"/>
                                        <p:tgtEl>
                                          <p:spTgt spid="50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7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8" grpId="0" autoUpdateAnimBg="0"/>
      <p:bldP spid="502789" grpId="0" autoUpdateAnimBg="0"/>
      <p:bldP spid="502795" grpId="0" animBg="1"/>
      <p:bldP spid="502802" grpId="0" animBg="1"/>
      <p:bldP spid="502808" grpId="0" animBg="1"/>
      <p:bldP spid="502809" grpId="0" animBg="1"/>
      <p:bldP spid="502815" grpId="0" animBg="1"/>
      <p:bldP spid="502827" grpId="0" autoUpdateAnimBg="0"/>
      <p:bldP spid="502828" grpId="0" autoUpdateAnimBg="0"/>
      <p:bldP spid="502847" grpId="0" animBg="1"/>
      <p:bldP spid="502850" grpId="0" autoUpdateAnimBg="0"/>
      <p:bldP spid="502851" grpId="0" animBg="1"/>
      <p:bldP spid="502852" grpId="0" autoUpdateAnimBg="0"/>
      <p:bldP spid="502853" grpId="0" autoUpdateAnimBg="0"/>
      <p:bldP spid="502854" grpId="0" animBg="1"/>
      <p:bldP spid="502860" grpId="0" animBg="1"/>
      <p:bldP spid="502861" grpId="0" animBg="1"/>
      <p:bldP spid="502863" grpId="0" animBg="1"/>
      <p:bldP spid="502865" grpId="0" animBg="1"/>
      <p:bldP spid="502866" grpId="0" animBg="1"/>
      <p:bldP spid="502867" grpId="0" animBg="1"/>
      <p:bldP spid="502868" grpId="0" animBg="1"/>
      <p:bldP spid="502870" grpId="0" animBg="1"/>
      <p:bldP spid="502872" grpId="0" animBg="1"/>
      <p:bldP spid="502873" grpId="0" animBg="1"/>
      <p:bldP spid="502874" grpId="0" animBg="1"/>
      <p:bldP spid="502881" grpId="0" animBg="1" autoUpdateAnimBg="0"/>
      <p:bldP spid="7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442" name="Text Box 2"/>
          <p:cNvSpPr txBox="1">
            <a:spLocks noChangeArrowheads="1"/>
          </p:cNvSpPr>
          <p:nvPr/>
        </p:nvSpPr>
        <p:spPr bwMode="auto">
          <a:xfrm>
            <a:off x="251520" y="3238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37443" name="Text Box 3"/>
          <p:cNvSpPr txBox="1">
            <a:spLocks noChangeArrowheads="1"/>
          </p:cNvSpPr>
          <p:nvPr/>
        </p:nvSpPr>
        <p:spPr bwMode="auto">
          <a:xfrm>
            <a:off x="704850" y="28575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在匀强磁场 </a:t>
            </a:r>
            <a:r>
              <a:rPr kumimoji="1" lang="en-US" altLang="zh-CN" sz="28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kumimoji="1"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中，长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的铜棒绕其一端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O</a:t>
            </a:r>
            <a:r>
              <a:rPr kumimoji="1"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在垂直于</a:t>
            </a:r>
            <a:r>
              <a:rPr kumimoji="1"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endParaRPr kumimoji="1"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37444" name="Rectangle 4"/>
          <p:cNvSpPr>
            <a:spLocks noChangeArrowheads="1"/>
          </p:cNvSpPr>
          <p:nvPr/>
        </p:nvSpPr>
        <p:spPr bwMode="auto">
          <a:xfrm>
            <a:off x="704850" y="7620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平面内转动，角速度为</a:t>
            </a:r>
            <a:r>
              <a:rPr kumimoji="1" lang="zh-CN" altLang="en-US" sz="28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8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</a:t>
            </a:r>
            <a:endParaRPr kumimoji="1" lang="zh-CN" altLang="en-US" sz="2800" b="1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237445" name="Oval 5"/>
          <p:cNvSpPr>
            <a:spLocks noChangeArrowheads="1"/>
          </p:cNvSpPr>
          <p:nvPr/>
        </p:nvSpPr>
        <p:spPr bwMode="auto">
          <a:xfrm>
            <a:off x="5316538" y="1116013"/>
            <a:ext cx="3124200" cy="3048000"/>
          </a:xfrm>
          <a:prstGeom prst="ellips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37446" name="Rectangle 6"/>
          <p:cNvSpPr>
            <a:spLocks noChangeArrowheads="1"/>
          </p:cNvSpPr>
          <p:nvPr/>
        </p:nvSpPr>
        <p:spPr bwMode="auto">
          <a:xfrm rot="1241727">
            <a:off x="6783388" y="2849563"/>
            <a:ext cx="1600200" cy="152400"/>
          </a:xfrm>
          <a:prstGeom prst="rect">
            <a:avLst/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849938" y="1725613"/>
            <a:ext cx="533400" cy="533400"/>
            <a:chOff x="624" y="3072"/>
            <a:chExt cx="336" cy="336"/>
          </a:xfrm>
        </p:grpSpPr>
        <p:sp>
          <p:nvSpPr>
            <p:cNvPr id="12329" name="Oval 8"/>
            <p:cNvSpPr>
              <a:spLocks noChangeArrowheads="1"/>
            </p:cNvSpPr>
            <p:nvPr/>
          </p:nvSpPr>
          <p:spPr bwMode="auto">
            <a:xfrm>
              <a:off x="624" y="3072"/>
              <a:ext cx="336" cy="33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30" name="Line 9"/>
            <p:cNvSpPr>
              <a:spLocks noChangeShapeType="1"/>
            </p:cNvSpPr>
            <p:nvPr/>
          </p:nvSpPr>
          <p:spPr bwMode="auto">
            <a:xfrm>
              <a:off x="672" y="3120"/>
              <a:ext cx="24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1" name="Line 10"/>
            <p:cNvSpPr>
              <a:spLocks noChangeShapeType="1"/>
            </p:cNvSpPr>
            <p:nvPr/>
          </p:nvSpPr>
          <p:spPr bwMode="auto">
            <a:xfrm flipH="1">
              <a:off x="672" y="3120"/>
              <a:ext cx="24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37451" name="Object 2"/>
          <p:cNvGraphicFramePr>
            <a:graphicFrameLocks/>
          </p:cNvGraphicFramePr>
          <p:nvPr/>
        </p:nvGraphicFramePr>
        <p:xfrm>
          <a:off x="6289675" y="1344613"/>
          <a:ext cx="2809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04" name="公式" r:id="rId4" imgW="279360" imgH="368280" progId="Equation.3">
                  <p:embed/>
                </p:oleObj>
              </mc:Choice>
              <mc:Fallback>
                <p:oleObj name="公式" r:id="rId4" imgW="279360" imgH="368280" progId="Equation.3">
                  <p:embed/>
                  <p:pic>
                    <p:nvPicPr>
                      <p:cNvPr id="2237451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675" y="1344613"/>
                        <a:ext cx="28098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7452" name="Rectangle 12"/>
          <p:cNvSpPr>
            <a:spLocks noChangeArrowheads="1"/>
          </p:cNvSpPr>
          <p:nvPr/>
        </p:nvSpPr>
        <p:spPr bwMode="auto">
          <a:xfrm>
            <a:off x="8447088" y="1773238"/>
            <a:ext cx="42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</a:p>
        </p:txBody>
      </p:sp>
      <p:sp>
        <p:nvSpPr>
          <p:cNvPr id="2237453" name="Rectangle 13"/>
          <p:cNvSpPr>
            <a:spLocks noChangeArrowheads="1"/>
          </p:cNvSpPr>
          <p:nvPr/>
        </p:nvSpPr>
        <p:spPr bwMode="auto">
          <a:xfrm>
            <a:off x="6402388" y="2347913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237454" name="Rectangle 14"/>
          <p:cNvSpPr>
            <a:spLocks noChangeArrowheads="1"/>
          </p:cNvSpPr>
          <p:nvPr/>
        </p:nvSpPr>
        <p:spPr bwMode="auto">
          <a:xfrm>
            <a:off x="7929563" y="2584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237455" name="Rectangle 15"/>
          <p:cNvSpPr>
            <a:spLocks noChangeArrowheads="1"/>
          </p:cNvSpPr>
          <p:nvPr/>
        </p:nvSpPr>
        <p:spPr bwMode="auto">
          <a:xfrm>
            <a:off x="258763" y="1268413"/>
            <a:ext cx="4097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求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棒上的感应电动势</a:t>
            </a:r>
          </a:p>
        </p:txBody>
      </p:sp>
      <p:sp>
        <p:nvSpPr>
          <p:cNvPr id="2237456" name="Rectangle 16"/>
          <p:cNvSpPr>
            <a:spLocks noChangeArrowheads="1"/>
          </p:cNvSpPr>
          <p:nvPr/>
        </p:nvSpPr>
        <p:spPr bwMode="auto">
          <a:xfrm>
            <a:off x="269875" y="17002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</a:t>
            </a:r>
          </a:p>
        </p:txBody>
      </p:sp>
      <p:sp>
        <p:nvSpPr>
          <p:cNvPr id="2237457" name="AutoShape 17"/>
          <p:cNvSpPr>
            <a:spLocks noChangeArrowheads="1"/>
          </p:cNvSpPr>
          <p:nvPr/>
        </p:nvSpPr>
        <p:spPr bwMode="auto">
          <a:xfrm rot="1280081">
            <a:off x="7523163" y="2867025"/>
            <a:ext cx="457200" cy="246063"/>
          </a:xfrm>
          <a:prstGeom prst="rightArrow">
            <a:avLst>
              <a:gd name="adj1" fmla="val 59213"/>
              <a:gd name="adj2" fmla="val 49282"/>
            </a:avLst>
          </a:prstGeom>
          <a:gradFill rotWithShape="0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37458" name="Rectangle 18"/>
          <p:cNvSpPr>
            <a:spLocks noChangeArrowheads="1"/>
          </p:cNvSpPr>
          <p:nvPr/>
        </p:nvSpPr>
        <p:spPr bwMode="auto">
          <a:xfrm>
            <a:off x="7261225" y="29622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</a:rPr>
              <a:t>l</a:t>
            </a:r>
          </a:p>
        </p:txBody>
      </p:sp>
      <p:graphicFrame>
        <p:nvGraphicFramePr>
          <p:cNvPr id="2237459" name="Object 3"/>
          <p:cNvGraphicFramePr>
            <a:graphicFrameLocks/>
          </p:cNvGraphicFramePr>
          <p:nvPr/>
        </p:nvGraphicFramePr>
        <p:xfrm>
          <a:off x="8388350" y="3068638"/>
          <a:ext cx="2809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05" name="Equation" r:id="rId6" imgW="279360" imgH="304560" progId="Equation.DSMT4">
                  <p:embed/>
                </p:oleObj>
              </mc:Choice>
              <mc:Fallback>
                <p:oleObj name="Equation" r:id="rId6" imgW="279360" imgH="304560" progId="Equation.DSMT4">
                  <p:embed/>
                  <p:pic>
                    <p:nvPicPr>
                      <p:cNvPr id="223745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3068638"/>
                        <a:ext cx="2809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60" name="Object 4"/>
          <p:cNvGraphicFramePr>
            <a:graphicFrameLocks/>
          </p:cNvGraphicFramePr>
          <p:nvPr/>
        </p:nvGraphicFramePr>
        <p:xfrm>
          <a:off x="7034213" y="2871788"/>
          <a:ext cx="1397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06" name="公式" r:id="rId8" imgW="139680" imgH="317160" progId="Equation.3">
                  <p:embed/>
                </p:oleObj>
              </mc:Choice>
              <mc:Fallback>
                <p:oleObj name="公式" r:id="rId8" imgW="139680" imgH="317160" progId="Equation.3">
                  <p:embed/>
                  <p:pic>
                    <p:nvPicPr>
                      <p:cNvPr id="223746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213" y="2871788"/>
                        <a:ext cx="1397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7461" name="Rectangle 21"/>
          <p:cNvSpPr>
            <a:spLocks noChangeArrowheads="1"/>
          </p:cNvSpPr>
          <p:nvPr/>
        </p:nvSpPr>
        <p:spPr bwMode="auto">
          <a:xfrm>
            <a:off x="687388" y="1701800"/>
            <a:ext cx="43002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方法一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法拉第电磁感应定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律，假想回路</a:t>
            </a:r>
            <a:r>
              <a:rPr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):</a:t>
            </a:r>
            <a:endParaRPr lang="en-US" altLang="zh-CN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2374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925254"/>
              </p:ext>
            </p:extLst>
          </p:nvPr>
        </p:nvGraphicFramePr>
        <p:xfrm>
          <a:off x="1000125" y="3390056"/>
          <a:ext cx="482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07" name="公式" r:id="rId10" imgW="241200" imgH="177480" progId="Equation.3">
                  <p:embed/>
                </p:oleObj>
              </mc:Choice>
              <mc:Fallback>
                <p:oleObj name="公式" r:id="rId10" imgW="241200" imgH="177480" progId="Equation.3">
                  <p:embed/>
                  <p:pic>
                    <p:nvPicPr>
                      <p:cNvPr id="22374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90056"/>
                        <a:ext cx="482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7463" name="Rectangle 23"/>
          <p:cNvSpPr>
            <a:spLocks noChangeArrowheads="1"/>
          </p:cNvSpPr>
          <p:nvPr/>
        </p:nvSpPr>
        <p:spPr bwMode="auto">
          <a:xfrm>
            <a:off x="665164" y="2492896"/>
            <a:ext cx="42774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在 </a:t>
            </a:r>
            <a:r>
              <a:rPr kumimoji="1" lang="en-US" altLang="zh-CN" sz="2400" b="1" dirty="0" err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400" b="1" i="1" dirty="0" err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时间内导体棒切割磁场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线条数等于回路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OACO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的磁通量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2237464" name="Rectangle 24"/>
          <p:cNvSpPr>
            <a:spLocks noChangeArrowheads="1"/>
          </p:cNvSpPr>
          <p:nvPr/>
        </p:nvSpPr>
        <p:spPr bwMode="auto">
          <a:xfrm rot="8608042">
            <a:off x="6677025" y="2112963"/>
            <a:ext cx="1600200" cy="152400"/>
          </a:xfrm>
          <a:prstGeom prst="rect">
            <a:avLst/>
          </a:prstGeom>
          <a:solidFill>
            <a:srgbClr val="00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37465" name="Object 6"/>
          <p:cNvGraphicFramePr>
            <a:graphicFrameLocks/>
          </p:cNvGraphicFramePr>
          <p:nvPr/>
        </p:nvGraphicFramePr>
        <p:xfrm>
          <a:off x="7947025" y="2262188"/>
          <a:ext cx="2301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08" name="公式" r:id="rId12" imgW="228600" imgH="304560" progId="Equation.3">
                  <p:embed/>
                </p:oleObj>
              </mc:Choice>
              <mc:Fallback>
                <p:oleObj name="公式" r:id="rId12" imgW="228600" imgH="304560" progId="Equation.3">
                  <p:embed/>
                  <p:pic>
                    <p:nvPicPr>
                      <p:cNvPr id="2237465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025" y="2262188"/>
                        <a:ext cx="2301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7466" name="Line 26"/>
          <p:cNvSpPr>
            <a:spLocks noChangeShapeType="1"/>
          </p:cNvSpPr>
          <p:nvPr/>
        </p:nvSpPr>
        <p:spPr bwMode="auto">
          <a:xfrm flipV="1">
            <a:off x="7739063" y="2471738"/>
            <a:ext cx="166687" cy="452437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37467" name="Object 7"/>
          <p:cNvGraphicFramePr>
            <a:graphicFrameLocks/>
          </p:cNvGraphicFramePr>
          <p:nvPr/>
        </p:nvGraphicFramePr>
        <p:xfrm>
          <a:off x="7316788" y="2416175"/>
          <a:ext cx="4429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09" name="公式" r:id="rId14" imgW="444240" imgH="317160" progId="Equation.3">
                  <p:embed/>
                </p:oleObj>
              </mc:Choice>
              <mc:Fallback>
                <p:oleObj name="公式" r:id="rId14" imgW="444240" imgH="317160" progId="Equation.3">
                  <p:embed/>
                  <p:pic>
                    <p:nvPicPr>
                      <p:cNvPr id="2237467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8" y="2416175"/>
                        <a:ext cx="4429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767234"/>
              </p:ext>
            </p:extLst>
          </p:nvPr>
        </p:nvGraphicFramePr>
        <p:xfrm>
          <a:off x="2881915" y="3144788"/>
          <a:ext cx="1498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10" name="公式" r:id="rId16" imgW="749160" imgH="393480" progId="Equation.3">
                  <p:embed/>
                </p:oleObj>
              </mc:Choice>
              <mc:Fallback>
                <p:oleObj name="公式" r:id="rId16" imgW="749160" imgH="393480" progId="Equation.3">
                  <p:embed/>
                  <p:pic>
                    <p:nvPicPr>
                      <p:cNvPr id="22374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915" y="3144788"/>
                        <a:ext cx="1498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137585"/>
              </p:ext>
            </p:extLst>
          </p:nvPr>
        </p:nvGraphicFramePr>
        <p:xfrm>
          <a:off x="973138" y="3936156"/>
          <a:ext cx="1295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11" name="公式" r:id="rId18" imgW="647640" imgH="393480" progId="Equation.3">
                  <p:embed/>
                </p:oleObj>
              </mc:Choice>
              <mc:Fallback>
                <p:oleObj name="公式" r:id="rId18" imgW="647640" imgH="393480" progId="Equation.3">
                  <p:embed/>
                  <p:pic>
                    <p:nvPicPr>
                      <p:cNvPr id="22374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936156"/>
                        <a:ext cx="1295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401477"/>
              </p:ext>
            </p:extLst>
          </p:nvPr>
        </p:nvGraphicFramePr>
        <p:xfrm>
          <a:off x="2249488" y="3936156"/>
          <a:ext cx="1752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12" name="公式" r:id="rId20" imgW="876240" imgH="393480" progId="Equation.3">
                  <p:embed/>
                </p:oleObj>
              </mc:Choice>
              <mc:Fallback>
                <p:oleObj name="公式" r:id="rId20" imgW="876240" imgH="393480" progId="Equation.3">
                  <p:embed/>
                  <p:pic>
                    <p:nvPicPr>
                      <p:cNvPr id="22374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3936156"/>
                        <a:ext cx="1752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354541"/>
              </p:ext>
            </p:extLst>
          </p:nvPr>
        </p:nvGraphicFramePr>
        <p:xfrm>
          <a:off x="4014788" y="3937744"/>
          <a:ext cx="1498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13" name="公式" r:id="rId22" imgW="749160" imgH="393480" progId="Equation.3">
                  <p:embed/>
                </p:oleObj>
              </mc:Choice>
              <mc:Fallback>
                <p:oleObj name="公式" r:id="rId22" imgW="749160" imgH="393480" progId="Equation.3">
                  <p:embed/>
                  <p:pic>
                    <p:nvPicPr>
                      <p:cNvPr id="223747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3937744"/>
                        <a:ext cx="1498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7472" name="Arc 32"/>
          <p:cNvSpPr>
            <a:spLocks/>
          </p:cNvSpPr>
          <p:nvPr/>
        </p:nvSpPr>
        <p:spPr bwMode="auto">
          <a:xfrm rot="-2677384">
            <a:off x="6502400" y="2257425"/>
            <a:ext cx="763588" cy="723900"/>
          </a:xfrm>
          <a:custGeom>
            <a:avLst/>
            <a:gdLst>
              <a:gd name="T0" fmla="*/ 2147483647 w 18328"/>
              <a:gd name="T1" fmla="*/ 2147483647 h 16701"/>
              <a:gd name="T2" fmla="*/ 2147483647 w 18328"/>
              <a:gd name="T3" fmla="*/ 2147483647 h 16701"/>
              <a:gd name="T4" fmla="*/ 0 w 18328"/>
              <a:gd name="T5" fmla="*/ 0 h 16701"/>
              <a:gd name="T6" fmla="*/ 0 60000 65536"/>
              <a:gd name="T7" fmla="*/ 0 60000 65536"/>
              <a:gd name="T8" fmla="*/ 0 60000 65536"/>
              <a:gd name="T9" fmla="*/ 0 w 18328"/>
              <a:gd name="T10" fmla="*/ 0 h 16701"/>
              <a:gd name="T11" fmla="*/ 18328 w 18328"/>
              <a:gd name="T12" fmla="*/ 16701 h 167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328" h="16701" fill="none" extrusionOk="0">
                <a:moveTo>
                  <a:pt x="18327" y="11430"/>
                </a:moveTo>
                <a:cubicBezTo>
                  <a:pt x="17081" y="13428"/>
                  <a:pt x="15517" y="15208"/>
                  <a:pt x="13697" y="16701"/>
                </a:cubicBezTo>
              </a:path>
              <a:path w="18328" h="16701" stroke="0" extrusionOk="0">
                <a:moveTo>
                  <a:pt x="18327" y="11430"/>
                </a:moveTo>
                <a:cubicBezTo>
                  <a:pt x="17081" y="13428"/>
                  <a:pt x="15517" y="15208"/>
                  <a:pt x="13697" y="16701"/>
                </a:cubicBez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7473" name="Arc 33"/>
          <p:cNvSpPr>
            <a:spLocks/>
          </p:cNvSpPr>
          <p:nvPr/>
        </p:nvSpPr>
        <p:spPr bwMode="auto">
          <a:xfrm rot="-2126181">
            <a:off x="7369175" y="1973263"/>
            <a:ext cx="1328738" cy="1073150"/>
          </a:xfrm>
          <a:custGeom>
            <a:avLst/>
            <a:gdLst>
              <a:gd name="T0" fmla="*/ 2147483647 w 21518"/>
              <a:gd name="T1" fmla="*/ 2147483647 h 14960"/>
              <a:gd name="T2" fmla="*/ 2147483647 w 21518"/>
              <a:gd name="T3" fmla="*/ 2147483647 h 14960"/>
              <a:gd name="T4" fmla="*/ 0 w 21518"/>
              <a:gd name="T5" fmla="*/ 0 h 14960"/>
              <a:gd name="T6" fmla="*/ 0 60000 65536"/>
              <a:gd name="T7" fmla="*/ 0 60000 65536"/>
              <a:gd name="T8" fmla="*/ 0 60000 65536"/>
              <a:gd name="T9" fmla="*/ 0 w 21518"/>
              <a:gd name="T10" fmla="*/ 0 h 14960"/>
              <a:gd name="T11" fmla="*/ 21518 w 21518"/>
              <a:gd name="T12" fmla="*/ 14960 h 14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18" h="14960" fill="none" extrusionOk="0">
                <a:moveTo>
                  <a:pt x="21518" y="1879"/>
                </a:moveTo>
                <a:cubicBezTo>
                  <a:pt x="21089" y="6789"/>
                  <a:pt x="18994" y="11405"/>
                  <a:pt x="15580" y="14960"/>
                </a:cubicBezTo>
              </a:path>
              <a:path w="21518" h="14960" stroke="0" extrusionOk="0">
                <a:moveTo>
                  <a:pt x="21518" y="1879"/>
                </a:moveTo>
                <a:cubicBezTo>
                  <a:pt x="21089" y="6789"/>
                  <a:pt x="18994" y="11405"/>
                  <a:pt x="15580" y="14960"/>
                </a:cubicBez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7474" name="Rectangle 34"/>
          <p:cNvSpPr>
            <a:spLocks noChangeArrowheads="1"/>
          </p:cNvSpPr>
          <p:nvPr/>
        </p:nvSpPr>
        <p:spPr bwMode="auto">
          <a:xfrm>
            <a:off x="5937250" y="4283774"/>
            <a:ext cx="89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方向</a:t>
            </a:r>
          </a:p>
        </p:txBody>
      </p:sp>
      <p:graphicFrame>
        <p:nvGraphicFramePr>
          <p:cNvPr id="2237475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505687"/>
              </p:ext>
            </p:extLst>
          </p:nvPr>
        </p:nvGraphicFramePr>
        <p:xfrm>
          <a:off x="6778625" y="4367911"/>
          <a:ext cx="11271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14" name="公式" r:id="rId24" imgW="1130040" imgH="317160" progId="Equation.3">
                  <p:embed/>
                </p:oleObj>
              </mc:Choice>
              <mc:Fallback>
                <p:oleObj name="公式" r:id="rId24" imgW="1130040" imgH="317160" progId="Equation.3">
                  <p:embed/>
                  <p:pic>
                    <p:nvPicPr>
                      <p:cNvPr id="2237475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5" y="4367911"/>
                        <a:ext cx="112712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7476" name="Rectangle 36"/>
          <p:cNvSpPr>
            <a:spLocks noChangeArrowheads="1"/>
          </p:cNvSpPr>
          <p:nvPr/>
        </p:nvSpPr>
        <p:spPr bwMode="auto">
          <a:xfrm>
            <a:off x="704850" y="4699992"/>
            <a:ext cx="209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方法二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定义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):</a:t>
            </a:r>
          </a:p>
        </p:txBody>
      </p:sp>
      <p:graphicFrame>
        <p:nvGraphicFramePr>
          <p:cNvPr id="2237477" name="Object 13"/>
          <p:cNvGraphicFramePr>
            <a:graphicFrameLocks noChangeAspect="1"/>
          </p:cNvGraphicFramePr>
          <p:nvPr/>
        </p:nvGraphicFramePr>
        <p:xfrm>
          <a:off x="1258888" y="5137150"/>
          <a:ext cx="21828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15" name="公式" r:id="rId26" imgW="1091880" imgH="330120" progId="Equation.3">
                  <p:embed/>
                </p:oleObj>
              </mc:Choice>
              <mc:Fallback>
                <p:oleObj name="公式" r:id="rId26" imgW="1091880" imgH="330120" progId="Equation.3">
                  <p:embed/>
                  <p:pic>
                    <p:nvPicPr>
                      <p:cNvPr id="22374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137150"/>
                        <a:ext cx="21828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78" name="Object 14"/>
          <p:cNvGraphicFramePr>
            <a:graphicFrameLocks noChangeAspect="1"/>
          </p:cNvGraphicFramePr>
          <p:nvPr/>
        </p:nvGraphicFramePr>
        <p:xfrm>
          <a:off x="3405188" y="5118100"/>
          <a:ext cx="1397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16" name="公式" r:id="rId28" imgW="698400" imgH="330120" progId="Equation.3">
                  <p:embed/>
                </p:oleObj>
              </mc:Choice>
              <mc:Fallback>
                <p:oleObj name="公式" r:id="rId28" imgW="698400" imgH="330120" progId="Equation.3">
                  <p:embed/>
                  <p:pic>
                    <p:nvPicPr>
                      <p:cNvPr id="22374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5118100"/>
                        <a:ext cx="1397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79" name="Object 15"/>
          <p:cNvGraphicFramePr>
            <a:graphicFrameLocks noChangeAspect="1"/>
          </p:cNvGraphicFramePr>
          <p:nvPr/>
        </p:nvGraphicFramePr>
        <p:xfrm>
          <a:off x="4797425" y="5100638"/>
          <a:ext cx="15478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17" name="公式" r:id="rId30" imgW="774360" imgH="330120" progId="Equation.3">
                  <p:embed/>
                </p:oleObj>
              </mc:Choice>
              <mc:Fallback>
                <p:oleObj name="公式" r:id="rId30" imgW="774360" imgH="330120" progId="Equation.3">
                  <p:embed/>
                  <p:pic>
                    <p:nvPicPr>
                      <p:cNvPr id="22374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5100638"/>
                        <a:ext cx="15478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80" name="Object 16"/>
          <p:cNvGraphicFramePr>
            <a:graphicFrameLocks noChangeAspect="1"/>
          </p:cNvGraphicFramePr>
          <p:nvPr/>
        </p:nvGraphicFramePr>
        <p:xfrm>
          <a:off x="1581150" y="5762625"/>
          <a:ext cx="137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18" name="公式" r:id="rId32" imgW="685800" imgH="419040" progId="Equation.3">
                  <p:embed/>
                </p:oleObj>
              </mc:Choice>
              <mc:Fallback>
                <p:oleObj name="公式" r:id="rId32" imgW="685800" imgH="419040" progId="Equation.3">
                  <p:embed/>
                  <p:pic>
                    <p:nvPicPr>
                      <p:cNvPr id="22374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5762625"/>
                        <a:ext cx="1371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7481" name="Rectangle 41"/>
          <p:cNvSpPr>
            <a:spLocks noChangeArrowheads="1"/>
          </p:cNvSpPr>
          <p:nvPr/>
        </p:nvSpPr>
        <p:spPr bwMode="auto">
          <a:xfrm>
            <a:off x="3303588" y="5995988"/>
            <a:ext cx="898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方向</a:t>
            </a:r>
          </a:p>
        </p:txBody>
      </p:sp>
      <p:graphicFrame>
        <p:nvGraphicFramePr>
          <p:cNvPr id="2237482" name="Object 17"/>
          <p:cNvGraphicFramePr>
            <a:graphicFrameLocks noChangeAspect="1"/>
          </p:cNvGraphicFramePr>
          <p:nvPr/>
        </p:nvGraphicFramePr>
        <p:xfrm>
          <a:off x="4106863" y="6054725"/>
          <a:ext cx="1041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19" name="公式" r:id="rId34" imgW="520560" imgH="177480" progId="Equation.3">
                  <p:embed/>
                </p:oleObj>
              </mc:Choice>
              <mc:Fallback>
                <p:oleObj name="公式" r:id="rId34" imgW="520560" imgH="177480" progId="Equation.3">
                  <p:embed/>
                  <p:pic>
                    <p:nvPicPr>
                      <p:cNvPr id="223748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6054725"/>
                        <a:ext cx="1041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7483" name="Object 18"/>
          <p:cNvGraphicFramePr>
            <a:graphicFrameLocks noChangeAspect="1"/>
          </p:cNvGraphicFramePr>
          <p:nvPr>
            <p:extLst/>
          </p:nvPr>
        </p:nvGraphicFramePr>
        <p:xfrm>
          <a:off x="6807200" y="5676583"/>
          <a:ext cx="1941513" cy="776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20" name="公式" r:id="rId36" imgW="825480" imgH="330120" progId="Equation.3">
                  <p:embed/>
                </p:oleObj>
              </mc:Choice>
              <mc:Fallback>
                <p:oleObj name="公式" r:id="rId36" imgW="825480" imgH="330120" progId="Equation.3">
                  <p:embed/>
                  <p:pic>
                    <p:nvPicPr>
                      <p:cNvPr id="223748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200" y="5676583"/>
                        <a:ext cx="1941513" cy="77660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257860"/>
              </p:ext>
            </p:extLst>
          </p:nvPr>
        </p:nvGraphicFramePr>
        <p:xfrm>
          <a:off x="1519062" y="3186062"/>
          <a:ext cx="13112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21" name="Equation" r:id="rId38" imgW="749160" imgH="419040" progId="Equation.DSMT4">
                  <p:embed/>
                </p:oleObj>
              </mc:Choice>
              <mc:Fallback>
                <p:oleObj name="Equation" r:id="rId38" imgW="749160" imgH="419040" progId="Equation.DSMT4">
                  <p:embed/>
                  <p:pic>
                    <p:nvPicPr>
                      <p:cNvPr id="44" name="对象 43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19062" y="3186062"/>
                        <a:ext cx="1311275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075151" y="1366500"/>
            <a:ext cx="2997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17490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3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3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23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37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37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3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3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3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3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3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3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23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3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3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3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3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3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3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3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23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3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5" dur="500"/>
                                        <p:tgtEl>
                                          <p:spTgt spid="223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7" dur="500"/>
                                        <p:tgtEl>
                                          <p:spTgt spid="223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23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23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23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23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23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237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7442" grpId="0" autoUpdateAnimBg="0"/>
      <p:bldP spid="2237443" grpId="0" autoUpdateAnimBg="0"/>
      <p:bldP spid="2237444" grpId="0" autoUpdateAnimBg="0"/>
      <p:bldP spid="2237445" grpId="0" animBg="1"/>
      <p:bldP spid="2237446" grpId="0" animBg="1"/>
      <p:bldP spid="2237452" grpId="0" autoUpdateAnimBg="0"/>
      <p:bldP spid="2237453" grpId="0" autoUpdateAnimBg="0"/>
      <p:bldP spid="2237454" grpId="0" autoUpdateAnimBg="0"/>
      <p:bldP spid="2237455" grpId="0" autoUpdateAnimBg="0"/>
      <p:bldP spid="2237456" grpId="0" autoUpdateAnimBg="0"/>
      <p:bldP spid="2237457" grpId="0" animBg="1"/>
      <p:bldP spid="2237458" grpId="0" autoUpdateAnimBg="0"/>
      <p:bldP spid="2237461" grpId="0" autoUpdateAnimBg="0"/>
      <p:bldP spid="2237463" grpId="0" autoUpdateAnimBg="0"/>
      <p:bldP spid="2237464" grpId="0" animBg="1"/>
      <p:bldP spid="2237466" grpId="0" animBg="1"/>
      <p:bldP spid="2237472" grpId="0" animBg="1"/>
      <p:bldP spid="2237473" grpId="0" animBg="1"/>
      <p:bldP spid="2237474" grpId="0" autoUpdateAnimBg="0"/>
      <p:bldP spid="2237476" grpId="0" autoUpdateAnimBg="0"/>
      <p:bldP spid="2237481" grpId="0" autoUpdateAnimBg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466" name="Text Box 2"/>
          <p:cNvSpPr txBox="1">
            <a:spLocks noChangeArrowheads="1"/>
          </p:cNvSpPr>
          <p:nvPr/>
        </p:nvSpPr>
        <p:spPr bwMode="auto">
          <a:xfrm>
            <a:off x="247650" y="307504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38467" name="Text Box 3"/>
          <p:cNvSpPr txBox="1">
            <a:spLocks noChangeArrowheads="1"/>
          </p:cNvSpPr>
          <p:nvPr/>
        </p:nvSpPr>
        <p:spPr bwMode="auto">
          <a:xfrm>
            <a:off x="723900" y="2667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在半径为</a:t>
            </a:r>
            <a:r>
              <a:rPr kumimoji="1" lang="en-US" altLang="zh-CN" sz="28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圆形截面区域内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有匀强磁场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，一直导线</a:t>
            </a:r>
          </a:p>
        </p:txBody>
      </p:sp>
      <p:sp>
        <p:nvSpPr>
          <p:cNvPr id="2238468" name="Rectangle 4"/>
          <p:cNvSpPr>
            <a:spLocks noChangeArrowheads="1"/>
          </p:cNvSpPr>
          <p:nvPr/>
        </p:nvSpPr>
        <p:spPr bwMode="auto">
          <a:xfrm>
            <a:off x="742950" y="661988"/>
            <a:ext cx="6061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垂直于磁场方向以速度 </a:t>
            </a:r>
            <a:r>
              <a:rPr kumimoji="1" lang="en-US" altLang="zh-CN" sz="3200" i="1" dirty="0">
                <a:solidFill>
                  <a:srgbClr val="66FFFF"/>
                </a:solidFill>
                <a:latin typeface="Bookman Old Style" panose="02050604050505020204" pitchFamily="18" charset="0"/>
                <a:ea typeface="仿宋_GB2312" pitchFamily="49" charset="-122"/>
              </a:rPr>
              <a:t>v</a:t>
            </a:r>
            <a:r>
              <a:rPr kumimoji="1" lang="en-US" altLang="zh-CN" sz="3200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扫过磁场区。</a:t>
            </a:r>
          </a:p>
        </p:txBody>
      </p:sp>
      <p:sp>
        <p:nvSpPr>
          <p:cNvPr id="2238469" name="Rectangle 5"/>
          <p:cNvSpPr>
            <a:spLocks noChangeArrowheads="1"/>
          </p:cNvSpPr>
          <p:nvPr/>
        </p:nvSpPr>
        <p:spPr bwMode="auto">
          <a:xfrm>
            <a:off x="250825" y="1231900"/>
            <a:ext cx="8353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求</a:t>
            </a: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仿宋_GB2312" pitchFamily="49" charset="-122"/>
              </a:rPr>
              <a:t>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当导线距区域中心轴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垂直距离为</a:t>
            </a:r>
            <a:r>
              <a:rPr kumimoji="1" lang="zh-CN" altLang="en-US" sz="2800" b="1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rgbClr val="66FFFF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时的动生电动势</a:t>
            </a:r>
          </a:p>
        </p:txBody>
      </p:sp>
      <p:sp>
        <p:nvSpPr>
          <p:cNvPr id="2238470" name="Oval 6"/>
          <p:cNvSpPr>
            <a:spLocks noChangeArrowheads="1"/>
          </p:cNvSpPr>
          <p:nvPr/>
        </p:nvSpPr>
        <p:spPr bwMode="auto">
          <a:xfrm>
            <a:off x="5314950" y="2252663"/>
            <a:ext cx="3124200" cy="3048000"/>
          </a:xfrm>
          <a:prstGeom prst="ellips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38471" name="Rectangle 7"/>
          <p:cNvSpPr>
            <a:spLocks noChangeArrowheads="1"/>
          </p:cNvSpPr>
          <p:nvPr/>
        </p:nvSpPr>
        <p:spPr bwMode="auto">
          <a:xfrm>
            <a:off x="5048250" y="4691063"/>
            <a:ext cx="3590925" cy="152400"/>
          </a:xfrm>
          <a:prstGeom prst="rect">
            <a:avLst/>
          </a:prstGeom>
          <a:gradFill rotWithShape="0">
            <a:gsLst>
              <a:gs pos="0">
                <a:srgbClr val="007600"/>
              </a:gs>
              <a:gs pos="50000">
                <a:srgbClr val="00FF00"/>
              </a:gs>
              <a:gs pos="100000">
                <a:srgbClr val="007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38472" name="Line 8"/>
          <p:cNvSpPr>
            <a:spLocks noChangeShapeType="1"/>
          </p:cNvSpPr>
          <p:nvPr/>
        </p:nvSpPr>
        <p:spPr bwMode="auto">
          <a:xfrm flipV="1">
            <a:off x="8591550" y="3700463"/>
            <a:ext cx="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38473" name="Object 2"/>
          <p:cNvGraphicFramePr>
            <a:graphicFrameLocks/>
          </p:cNvGraphicFramePr>
          <p:nvPr/>
        </p:nvGraphicFramePr>
        <p:xfrm>
          <a:off x="8518525" y="3338513"/>
          <a:ext cx="2301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20" name="公式" r:id="rId3" imgW="228600" imgH="304560" progId="Equation.3">
                  <p:embed/>
                </p:oleObj>
              </mc:Choice>
              <mc:Fallback>
                <p:oleObj name="公式" r:id="rId3" imgW="228600" imgH="304560" progId="Equation.3">
                  <p:embed/>
                  <p:pic>
                    <p:nvPicPr>
                      <p:cNvPr id="2238473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25" y="3338513"/>
                        <a:ext cx="230188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610350" y="2633663"/>
            <a:ext cx="533400" cy="533400"/>
            <a:chOff x="624" y="3072"/>
            <a:chExt cx="336" cy="336"/>
          </a:xfrm>
        </p:grpSpPr>
        <p:sp>
          <p:nvSpPr>
            <p:cNvPr id="13347" name="Oval 11"/>
            <p:cNvSpPr>
              <a:spLocks noChangeArrowheads="1"/>
            </p:cNvSpPr>
            <p:nvPr/>
          </p:nvSpPr>
          <p:spPr bwMode="auto">
            <a:xfrm>
              <a:off x="624" y="3072"/>
              <a:ext cx="336" cy="336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48" name="Line 12"/>
            <p:cNvSpPr>
              <a:spLocks noChangeShapeType="1"/>
            </p:cNvSpPr>
            <p:nvPr/>
          </p:nvSpPr>
          <p:spPr bwMode="auto">
            <a:xfrm>
              <a:off x="672" y="3120"/>
              <a:ext cx="24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13"/>
            <p:cNvSpPr>
              <a:spLocks noChangeShapeType="1"/>
            </p:cNvSpPr>
            <p:nvPr/>
          </p:nvSpPr>
          <p:spPr bwMode="auto">
            <a:xfrm flipH="1">
              <a:off x="672" y="3120"/>
              <a:ext cx="24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38478" name="Object 3"/>
          <p:cNvGraphicFramePr>
            <a:graphicFrameLocks/>
          </p:cNvGraphicFramePr>
          <p:nvPr/>
        </p:nvGraphicFramePr>
        <p:xfrm>
          <a:off x="7183438" y="2500313"/>
          <a:ext cx="2809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21" name="公式" r:id="rId5" imgW="279360" imgH="368280" progId="Equation.3">
                  <p:embed/>
                </p:oleObj>
              </mc:Choice>
              <mc:Fallback>
                <p:oleObj name="公式" r:id="rId5" imgW="279360" imgH="368280" progId="Equation.3">
                  <p:embed/>
                  <p:pic>
                    <p:nvPicPr>
                      <p:cNvPr id="2238478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3438" y="2500313"/>
                        <a:ext cx="28098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8479" name="Line 15"/>
          <p:cNvSpPr>
            <a:spLocks noChangeShapeType="1"/>
          </p:cNvSpPr>
          <p:nvPr/>
        </p:nvSpPr>
        <p:spPr bwMode="auto">
          <a:xfrm>
            <a:off x="6915150" y="3776663"/>
            <a:ext cx="0" cy="9144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8480" name="Line 16"/>
          <p:cNvSpPr>
            <a:spLocks noChangeShapeType="1"/>
          </p:cNvSpPr>
          <p:nvPr/>
        </p:nvSpPr>
        <p:spPr bwMode="auto">
          <a:xfrm flipH="1">
            <a:off x="5695950" y="3776663"/>
            <a:ext cx="1219200" cy="990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8481" name="Line 17"/>
          <p:cNvSpPr>
            <a:spLocks noChangeShapeType="1"/>
          </p:cNvSpPr>
          <p:nvPr/>
        </p:nvSpPr>
        <p:spPr bwMode="auto">
          <a:xfrm>
            <a:off x="6915150" y="3776663"/>
            <a:ext cx="1143000" cy="990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38482" name="Object 4"/>
          <p:cNvGraphicFramePr>
            <a:graphicFrameLocks/>
          </p:cNvGraphicFramePr>
          <p:nvPr/>
        </p:nvGraphicFramePr>
        <p:xfrm>
          <a:off x="6599238" y="4354513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22" name="公式" r:id="rId7" imgW="190440" imgH="215640" progId="Equation.3">
                  <p:embed/>
                </p:oleObj>
              </mc:Choice>
              <mc:Fallback>
                <p:oleObj name="公式" r:id="rId7" imgW="190440" imgH="215640" progId="Equation.3">
                  <p:embed/>
                  <p:pic>
                    <p:nvPicPr>
                      <p:cNvPr id="223848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8" y="4354513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483" name="Object 5"/>
          <p:cNvGraphicFramePr>
            <a:graphicFrameLocks/>
          </p:cNvGraphicFramePr>
          <p:nvPr/>
        </p:nvGraphicFramePr>
        <p:xfrm>
          <a:off x="5962650" y="3967163"/>
          <a:ext cx="2809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23" name="公式" r:id="rId9" imgW="279360" imgH="291960" progId="Equation.3">
                  <p:embed/>
                </p:oleObj>
              </mc:Choice>
              <mc:Fallback>
                <p:oleObj name="公式" r:id="rId9" imgW="279360" imgH="291960" progId="Equation.3">
                  <p:embed/>
                  <p:pic>
                    <p:nvPicPr>
                      <p:cNvPr id="2238483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3967163"/>
                        <a:ext cx="2809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484" name="Object 6"/>
          <p:cNvGraphicFramePr>
            <a:graphicFrameLocks/>
          </p:cNvGraphicFramePr>
          <p:nvPr/>
        </p:nvGraphicFramePr>
        <p:xfrm>
          <a:off x="8042275" y="4881563"/>
          <a:ext cx="2301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24" name="公式" r:id="rId11" imgW="228600" imgH="228600" progId="Equation.3">
                  <p:embed/>
                </p:oleObj>
              </mc:Choice>
              <mc:Fallback>
                <p:oleObj name="公式" r:id="rId11" imgW="228600" imgH="228600" progId="Equation.3">
                  <p:embed/>
                  <p:pic>
                    <p:nvPicPr>
                      <p:cNvPr id="2238484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2275" y="4881563"/>
                        <a:ext cx="2301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485" name="Object 7"/>
          <p:cNvGraphicFramePr>
            <a:graphicFrameLocks/>
          </p:cNvGraphicFramePr>
          <p:nvPr/>
        </p:nvGraphicFramePr>
        <p:xfrm>
          <a:off x="5475288" y="4919663"/>
          <a:ext cx="201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25" name="公式" r:id="rId13" imgW="203040" imgH="317160" progId="Equation.3">
                  <p:embed/>
                </p:oleObj>
              </mc:Choice>
              <mc:Fallback>
                <p:oleObj name="公式" r:id="rId13" imgW="203040" imgH="317160" progId="Equation.3">
                  <p:embed/>
                  <p:pic>
                    <p:nvPicPr>
                      <p:cNvPr id="2238485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919663"/>
                        <a:ext cx="2016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8486" name="Rectangle 22"/>
          <p:cNvSpPr>
            <a:spLocks noChangeArrowheads="1"/>
          </p:cNvSpPr>
          <p:nvPr/>
        </p:nvSpPr>
        <p:spPr bwMode="auto">
          <a:xfrm>
            <a:off x="247650" y="17716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</a:t>
            </a:r>
          </a:p>
        </p:txBody>
      </p:sp>
      <p:sp>
        <p:nvSpPr>
          <p:cNvPr id="2238487" name="Rectangle 23"/>
          <p:cNvSpPr>
            <a:spLocks noChangeArrowheads="1"/>
          </p:cNvSpPr>
          <p:nvPr/>
        </p:nvSpPr>
        <p:spPr bwMode="auto">
          <a:xfrm>
            <a:off x="723900" y="1771650"/>
            <a:ext cx="301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方法一 ：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动生电动势</a:t>
            </a:r>
          </a:p>
        </p:txBody>
      </p:sp>
      <p:graphicFrame>
        <p:nvGraphicFramePr>
          <p:cNvPr id="2238488" name="Object 8"/>
          <p:cNvGraphicFramePr>
            <a:graphicFrameLocks/>
          </p:cNvGraphicFramePr>
          <p:nvPr/>
        </p:nvGraphicFramePr>
        <p:xfrm>
          <a:off x="854075" y="2292350"/>
          <a:ext cx="245586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26" name="公式" r:id="rId15" imgW="2450880" imgH="685800" progId="Equation.3">
                  <p:embed/>
                </p:oleObj>
              </mc:Choice>
              <mc:Fallback>
                <p:oleObj name="公式" r:id="rId15" imgW="2450880" imgH="685800" progId="Equation.3">
                  <p:embed/>
                  <p:pic>
                    <p:nvPicPr>
                      <p:cNvPr id="2238488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292350"/>
                        <a:ext cx="245586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8489" name="AutoShape 25"/>
          <p:cNvSpPr>
            <a:spLocks noChangeArrowheads="1"/>
          </p:cNvSpPr>
          <p:nvPr/>
        </p:nvSpPr>
        <p:spPr bwMode="auto">
          <a:xfrm>
            <a:off x="7143750" y="4614863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38490" name="Object 9"/>
          <p:cNvGraphicFramePr>
            <a:graphicFrameLocks/>
          </p:cNvGraphicFramePr>
          <p:nvPr/>
        </p:nvGraphicFramePr>
        <p:xfrm>
          <a:off x="7151688" y="4252913"/>
          <a:ext cx="3921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27" name="公式" r:id="rId17" imgW="393480" imgH="393480" progId="Equation.3">
                  <p:embed/>
                </p:oleObj>
              </mc:Choice>
              <mc:Fallback>
                <p:oleObj name="公式" r:id="rId17" imgW="393480" imgH="393480" progId="Equation.3">
                  <p:embed/>
                  <p:pic>
                    <p:nvPicPr>
                      <p:cNvPr id="223849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4252913"/>
                        <a:ext cx="39211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491" name="Object 10"/>
          <p:cNvGraphicFramePr>
            <a:graphicFrameLocks/>
          </p:cNvGraphicFramePr>
          <p:nvPr/>
        </p:nvGraphicFramePr>
        <p:xfrm>
          <a:off x="3478213" y="2255838"/>
          <a:ext cx="12922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28" name="公式" r:id="rId19" imgW="1295280" imgH="685800" progId="Equation.3">
                  <p:embed/>
                </p:oleObj>
              </mc:Choice>
              <mc:Fallback>
                <p:oleObj name="公式" r:id="rId19" imgW="1295280" imgH="685800" progId="Equation.3">
                  <p:embed/>
                  <p:pic>
                    <p:nvPicPr>
                      <p:cNvPr id="2238491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2255838"/>
                        <a:ext cx="12922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492" name="Object 11"/>
          <p:cNvGraphicFramePr>
            <a:graphicFrameLocks/>
          </p:cNvGraphicFramePr>
          <p:nvPr/>
        </p:nvGraphicFramePr>
        <p:xfrm>
          <a:off x="1222375" y="3203575"/>
          <a:ext cx="13065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29" name="公式" r:id="rId21" imgW="1307880" imgH="393480" progId="Equation.3">
                  <p:embed/>
                </p:oleObj>
              </mc:Choice>
              <mc:Fallback>
                <p:oleObj name="公式" r:id="rId21" imgW="1307880" imgH="393480" progId="Equation.3">
                  <p:embed/>
                  <p:pic>
                    <p:nvPicPr>
                      <p:cNvPr id="2238492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3203575"/>
                        <a:ext cx="13065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493" name="Object 12"/>
          <p:cNvGraphicFramePr>
            <a:graphicFrameLocks/>
          </p:cNvGraphicFramePr>
          <p:nvPr/>
        </p:nvGraphicFramePr>
        <p:xfrm>
          <a:off x="2641600" y="3124200"/>
          <a:ext cx="21669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30" name="公式" r:id="rId23" imgW="2171520" imgH="431640" progId="Equation.3">
                  <p:embed/>
                </p:oleObj>
              </mc:Choice>
              <mc:Fallback>
                <p:oleObj name="公式" r:id="rId23" imgW="2171520" imgH="431640" progId="Equation.3">
                  <p:embed/>
                  <p:pic>
                    <p:nvPicPr>
                      <p:cNvPr id="2238493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3124200"/>
                        <a:ext cx="21669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8494" name="Line 30"/>
          <p:cNvSpPr>
            <a:spLocks noChangeShapeType="1"/>
          </p:cNvSpPr>
          <p:nvPr/>
        </p:nvSpPr>
        <p:spPr bwMode="auto">
          <a:xfrm flipH="1">
            <a:off x="6381750" y="4995863"/>
            <a:ext cx="1143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38495" name="Object 13"/>
          <p:cNvGraphicFramePr>
            <a:graphicFrameLocks/>
          </p:cNvGraphicFramePr>
          <p:nvPr/>
        </p:nvGraphicFramePr>
        <p:xfrm>
          <a:off x="6797675" y="3357563"/>
          <a:ext cx="2921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31" name="公式" r:id="rId25" imgW="291960" imgH="317160" progId="Equation.3">
                  <p:embed/>
                </p:oleObj>
              </mc:Choice>
              <mc:Fallback>
                <p:oleObj name="公式" r:id="rId25" imgW="291960" imgH="317160" progId="Equation.3">
                  <p:embed/>
                  <p:pic>
                    <p:nvPicPr>
                      <p:cNvPr id="2238495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3357563"/>
                        <a:ext cx="2921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8496" name="Rectangle 32"/>
          <p:cNvSpPr>
            <a:spLocks noChangeArrowheads="1"/>
          </p:cNvSpPr>
          <p:nvPr/>
        </p:nvSpPr>
        <p:spPr bwMode="auto">
          <a:xfrm>
            <a:off x="746125" y="3730625"/>
            <a:ext cx="4545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方法二 ：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法拉第电磁感应定律</a:t>
            </a:r>
          </a:p>
        </p:txBody>
      </p:sp>
      <p:sp>
        <p:nvSpPr>
          <p:cNvPr id="2238497" name="Rectangle 33"/>
          <p:cNvSpPr>
            <a:spLocks noChangeArrowheads="1"/>
          </p:cNvSpPr>
          <p:nvPr/>
        </p:nvSpPr>
        <p:spPr bwMode="auto">
          <a:xfrm>
            <a:off x="746125" y="43688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在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 err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400" b="1" i="1" dirty="0" err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t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时间内导体棒切割磁场线</a:t>
            </a:r>
          </a:p>
        </p:txBody>
      </p:sp>
      <p:graphicFrame>
        <p:nvGraphicFramePr>
          <p:cNvPr id="2238498" name="Object 14"/>
          <p:cNvGraphicFramePr>
            <a:graphicFrameLocks/>
          </p:cNvGraphicFramePr>
          <p:nvPr/>
        </p:nvGraphicFramePr>
        <p:xfrm>
          <a:off x="847725" y="4949825"/>
          <a:ext cx="29400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32" name="公式" r:id="rId27" imgW="2946240" imgH="634680" progId="Equation.3">
                  <p:embed/>
                </p:oleObj>
              </mc:Choice>
              <mc:Fallback>
                <p:oleObj name="公式" r:id="rId27" imgW="2946240" imgH="634680" progId="Equation.3">
                  <p:embed/>
                  <p:pic>
                    <p:nvPicPr>
                      <p:cNvPr id="2238498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4949825"/>
                        <a:ext cx="29400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499" name="Object 15"/>
          <p:cNvGraphicFramePr>
            <a:graphicFrameLocks/>
          </p:cNvGraphicFramePr>
          <p:nvPr/>
        </p:nvGraphicFramePr>
        <p:xfrm>
          <a:off x="833438" y="5618163"/>
          <a:ext cx="3721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33" name="公式" r:id="rId29" imgW="3720960" imgH="888840" progId="Equation.3">
                  <p:embed/>
                </p:oleObj>
              </mc:Choice>
              <mc:Fallback>
                <p:oleObj name="公式" r:id="rId29" imgW="3720960" imgH="888840" progId="Equation.3">
                  <p:embed/>
                  <p:pic>
                    <p:nvPicPr>
                      <p:cNvPr id="223849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5618163"/>
                        <a:ext cx="3721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8500" name="Object 16"/>
          <p:cNvGraphicFramePr>
            <a:graphicFrameLocks/>
          </p:cNvGraphicFramePr>
          <p:nvPr/>
        </p:nvGraphicFramePr>
        <p:xfrm>
          <a:off x="4645025" y="5780088"/>
          <a:ext cx="224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834" name="公式" r:id="rId31" imgW="2247840" imgH="431640" progId="Equation.3">
                  <p:embed/>
                </p:oleObj>
              </mc:Choice>
              <mc:Fallback>
                <p:oleObj name="公式" r:id="rId31" imgW="2247840" imgH="431640" progId="Equation.3">
                  <p:embed/>
                  <p:pic>
                    <p:nvPicPr>
                      <p:cNvPr id="223850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5780088"/>
                        <a:ext cx="224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8501" name="Rectangle 37"/>
          <p:cNvSpPr>
            <a:spLocks noChangeArrowheads="1"/>
          </p:cNvSpPr>
          <p:nvPr/>
        </p:nvSpPr>
        <p:spPr bwMode="auto">
          <a:xfrm>
            <a:off x="7164388" y="5661025"/>
            <a:ext cx="1800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方向由楞次定律确定</a:t>
            </a:r>
          </a:p>
        </p:txBody>
      </p:sp>
    </p:spTree>
    <p:extLst>
      <p:ext uri="{BB962C8B-B14F-4D97-AF65-F5344CB8AC3E}">
        <p14:creationId xmlns:p14="http://schemas.microsoft.com/office/powerpoint/2010/main" val="3709832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3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38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38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23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2238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238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23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3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223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3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23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3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3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0" dur="500"/>
                                        <p:tgtEl>
                                          <p:spTgt spid="223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3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3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3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3" dur="500"/>
                                        <p:tgtEl>
                                          <p:spTgt spid="223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3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3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23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3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23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23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8466" grpId="0" autoUpdateAnimBg="0"/>
      <p:bldP spid="2238467" grpId="0" autoUpdateAnimBg="0"/>
      <p:bldP spid="2238468" grpId="0" autoUpdateAnimBg="0"/>
      <p:bldP spid="2238469" grpId="0" autoUpdateAnimBg="0"/>
      <p:bldP spid="2238470" grpId="0" animBg="1"/>
      <p:bldP spid="2238471" grpId="0" animBg="1"/>
      <p:bldP spid="2238472" grpId="0" animBg="1"/>
      <p:bldP spid="2238479" grpId="0" animBg="1"/>
      <p:bldP spid="2238480" grpId="0" animBg="1"/>
      <p:bldP spid="2238481" grpId="0" animBg="1"/>
      <p:bldP spid="2238486" grpId="0" autoUpdateAnimBg="0"/>
      <p:bldP spid="2238487" grpId="0" autoUpdateAnimBg="0"/>
      <p:bldP spid="2238489" grpId="0" animBg="1"/>
      <p:bldP spid="2238494" grpId="0" animBg="1"/>
      <p:bldP spid="2238496" grpId="0" autoUpdateAnimBg="0"/>
      <p:bldP spid="2238497" grpId="0" autoUpdateAnimBg="0"/>
      <p:bldP spid="223850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630075" y="5113571"/>
            <a:ext cx="8305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200" dirty="0" smtClean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49" charset="-122"/>
              </a:rPr>
              <a:t>、若需要求</a:t>
            </a:r>
            <a:r>
              <a:rPr lang="zh-CN" altLang="en-US" sz="2200" dirty="0" smtClean="0">
                <a:solidFill>
                  <a:srgbClr val="66FFFF"/>
                </a:solidFill>
                <a:ea typeface="楷体_GB2312" pitchFamily="49" charset="-122"/>
              </a:rPr>
              <a:t>束缚电流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49" charset="-122"/>
              </a:rPr>
              <a:t>，采用普通安培环路定理，</a:t>
            </a:r>
            <a:endParaRPr lang="en-US" altLang="zh-CN" sz="22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l" eaLnBrk="1" hangingPunct="1"/>
            <a:endParaRPr lang="en-US" altLang="zh-CN" sz="2200" dirty="0">
              <a:solidFill>
                <a:schemeClr val="bg1"/>
              </a:solidFill>
              <a:ea typeface="楷体_GB2312" pitchFamily="49" charset="-122"/>
            </a:endParaRPr>
          </a:p>
          <a:p>
            <a:pPr algn="l" eaLnBrk="1" hangingPunct="1"/>
            <a:endParaRPr lang="en-US" altLang="zh-CN" sz="22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l" eaLnBrk="1" hangingPunct="1"/>
            <a:r>
              <a:rPr lang="zh-CN" altLang="en-US" sz="2200" dirty="0" smtClean="0">
                <a:solidFill>
                  <a:schemeClr val="bg1"/>
                </a:solidFill>
                <a:ea typeface="楷体_GB2312" pitchFamily="49" charset="-122"/>
              </a:rPr>
              <a:t>以及步骤</a:t>
            </a:r>
            <a:r>
              <a:rPr lang="en-US" altLang="zh-CN" sz="2200" dirty="0" smtClean="0">
                <a:solidFill>
                  <a:schemeClr val="bg1"/>
                </a:solidFill>
                <a:ea typeface="楷体_GB2312" pitchFamily="49" charset="-122"/>
              </a:rPr>
              <a:t>(3)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49" charset="-122"/>
              </a:rPr>
              <a:t>中求出的</a:t>
            </a:r>
            <a:r>
              <a:rPr lang="en-US" altLang="zh-CN" sz="2200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49" charset="-122"/>
              </a:rPr>
              <a:t>，联合求出</a:t>
            </a:r>
            <a:r>
              <a:rPr lang="zh-CN" altLang="en-US" sz="2200" dirty="0" smtClean="0">
                <a:solidFill>
                  <a:srgbClr val="66FFFF"/>
                </a:solidFill>
                <a:ea typeface="楷体_GB2312" pitchFamily="49" charset="-122"/>
              </a:rPr>
              <a:t>束缚电流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49" charset="-122"/>
              </a:rPr>
              <a:t>。</a:t>
            </a:r>
            <a:endParaRPr lang="en-US" altLang="zh-CN" sz="2200" dirty="0" smtClean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558638" y="3320007"/>
            <a:ext cx="84582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２、选择一个合适的积分回路，或者使某一段积分线上 </a:t>
            </a:r>
            <a:r>
              <a:rPr lang="en-US" altLang="zh-CN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H 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为常数，</a:t>
            </a: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或使某一段积分线路上 </a:t>
            </a:r>
            <a:r>
              <a:rPr lang="en-US" altLang="zh-CN" sz="2200" i="1" dirty="0">
                <a:solidFill>
                  <a:schemeClr val="bg1"/>
                </a:solidFill>
                <a:ea typeface="楷体_GB2312" pitchFamily="49" charset="-122"/>
              </a:rPr>
              <a:t>H </a:t>
            </a: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处处与</a:t>
            </a:r>
            <a:r>
              <a:rPr lang="en-US" altLang="zh-CN" sz="2200" b="0" i="1" dirty="0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altLang="zh-CN" sz="2200" i="1" dirty="0">
                <a:solidFill>
                  <a:schemeClr val="bg1"/>
                </a:solidFill>
                <a:ea typeface="楷体_GB2312" pitchFamily="49" charset="-122"/>
              </a:rPr>
              <a:t>l </a:t>
            </a: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垂直；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251520" y="2456134"/>
            <a:ext cx="85693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运用</a:t>
            </a:r>
            <a:r>
              <a:rPr lang="zh-CN" alt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含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磁</a:t>
            </a:r>
            <a:r>
              <a:rPr lang="zh-CN" alt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介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质的安培环路定律求解磁感应强度的基本步骤：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558638" y="2888207"/>
            <a:ext cx="8458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１、首先分析磁场分布的对称性或均匀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49" charset="-122"/>
              </a:rPr>
              <a:t>性（</a:t>
            </a:r>
            <a:r>
              <a:rPr lang="zh-CN" alt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面对称、轴对称</a:t>
            </a:r>
            <a:r>
              <a:rPr lang="zh-CN" altLang="en-US" sz="2200" dirty="0" smtClean="0">
                <a:solidFill>
                  <a:schemeClr val="bg1"/>
                </a:solidFill>
                <a:ea typeface="楷体_GB2312" pitchFamily="49" charset="-122"/>
              </a:rPr>
              <a:t>）；</a:t>
            </a:r>
            <a:endParaRPr lang="zh-CN" altLang="en-US" sz="2200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23" name="Objec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245975"/>
              </p:ext>
            </p:extLst>
          </p:nvPr>
        </p:nvGraphicFramePr>
        <p:xfrm>
          <a:off x="2430300" y="5562927"/>
          <a:ext cx="27654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00" name="Equation" r:id="rId3" imgW="1295280" imgH="291960" progId="Equation.DSMT4">
                  <p:embed/>
                </p:oleObj>
              </mc:Choice>
              <mc:Fallback>
                <p:oleObj name="Equation" r:id="rId3" imgW="1295280" imgH="291960" progId="Equation.DSMT4">
                  <p:embed/>
                  <p:pic>
                    <p:nvPicPr>
                      <p:cNvPr id="23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300" y="5562927"/>
                        <a:ext cx="27654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810666"/>
              </p:ext>
            </p:extLst>
          </p:nvPr>
        </p:nvGraphicFramePr>
        <p:xfrm>
          <a:off x="5103884" y="1720944"/>
          <a:ext cx="3171340" cy="56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01" name="公式" r:id="rId5" imgW="1104840" imgH="253800" progId="Equation.3">
                  <p:embed/>
                </p:oleObj>
              </mc:Choice>
              <mc:Fallback>
                <p:oleObj name="公式" r:id="rId5" imgW="1104840" imgH="253800" progId="Equation.3">
                  <p:embed/>
                  <p:pic>
                    <p:nvPicPr>
                      <p:cNvPr id="46798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84" y="1720944"/>
                        <a:ext cx="3171340" cy="56636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629963"/>
              </p:ext>
            </p:extLst>
          </p:nvPr>
        </p:nvGraphicFramePr>
        <p:xfrm>
          <a:off x="2430300" y="1684683"/>
          <a:ext cx="2495933" cy="680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02" name="公式" r:id="rId7" imgW="965160" imgH="291960" progId="Equation.3">
                  <p:embed/>
                </p:oleObj>
              </mc:Choice>
              <mc:Fallback>
                <p:oleObj name="公式" r:id="rId7" imgW="965160" imgH="291960" progId="Equation.3">
                  <p:embed/>
                  <p:pic>
                    <p:nvPicPr>
                      <p:cNvPr id="3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300" y="1684683"/>
                        <a:ext cx="2495933" cy="680964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17"/>
          <p:cNvSpPr txBox="1">
            <a:spLocks noChangeArrowheads="1"/>
          </p:cNvSpPr>
          <p:nvPr/>
        </p:nvSpPr>
        <p:spPr bwMode="auto">
          <a:xfrm>
            <a:off x="241323" y="1600671"/>
            <a:ext cx="201132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含磁介质的安培环路定理</a:t>
            </a:r>
          </a:p>
        </p:txBody>
      </p:sp>
      <p:sp>
        <p:nvSpPr>
          <p:cNvPr id="79" name="Text Box 4"/>
          <p:cNvSpPr txBox="1">
            <a:spLocks noChangeArrowheads="1"/>
          </p:cNvSpPr>
          <p:nvPr/>
        </p:nvSpPr>
        <p:spPr bwMode="auto">
          <a:xfrm>
            <a:off x="3419872" y="243129"/>
            <a:ext cx="1655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 smtClean="0">
                <a:solidFill>
                  <a:srgbClr val="FFFF00"/>
                </a:solidFill>
                <a:latin typeface="+mn-ea"/>
                <a:ea typeface="+mn-ea"/>
              </a:rPr>
              <a:t>要点回顾</a:t>
            </a:r>
            <a:endParaRPr kumimoji="1" lang="zh-CN" altLang="en-US" sz="2800" b="1" dirty="0">
              <a:solidFill>
                <a:srgbClr val="66FFFF"/>
              </a:solidFill>
              <a:latin typeface="+mn-ea"/>
              <a:ea typeface="+mn-ea"/>
            </a:endParaRPr>
          </a:p>
        </p:txBody>
      </p:sp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227393" y="981763"/>
            <a:ext cx="313184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含磁</a:t>
            </a:r>
            <a:r>
              <a:rPr lang="zh-CN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介质的磁高斯定理</a:t>
            </a:r>
          </a:p>
        </p:txBody>
      </p:sp>
      <p:graphicFrame>
        <p:nvGraphicFramePr>
          <p:cNvPr id="8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113502"/>
              </p:ext>
            </p:extLst>
          </p:nvPr>
        </p:nvGraphicFramePr>
        <p:xfrm>
          <a:off x="3635896" y="939845"/>
          <a:ext cx="1763886" cy="61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03" name="公式" r:id="rId9" imgW="711000" imgH="291960" progId="Equation.3">
                  <p:embed/>
                </p:oleObj>
              </mc:Choice>
              <mc:Fallback>
                <p:oleObj name="公式" r:id="rId9" imgW="711000" imgH="291960" progId="Equation.3">
                  <p:embed/>
                  <p:pic>
                    <p:nvPicPr>
                      <p:cNvPr id="46388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939845"/>
                        <a:ext cx="1763886" cy="61598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30075" y="4313808"/>
            <a:ext cx="8305800" cy="830236"/>
            <a:chOff x="630075" y="4313808"/>
            <a:chExt cx="8305800" cy="830236"/>
          </a:xfrm>
        </p:grpSpPr>
        <p:grpSp>
          <p:nvGrpSpPr>
            <p:cNvPr id="2" name="Group 11"/>
            <p:cNvGrpSpPr>
              <a:grpSpLocks/>
            </p:cNvGrpSpPr>
            <p:nvPr/>
          </p:nvGrpSpPr>
          <p:grpSpPr bwMode="auto">
            <a:xfrm>
              <a:off x="630075" y="4328069"/>
              <a:ext cx="8305800" cy="815975"/>
              <a:chOff x="340" y="1298"/>
              <a:chExt cx="5232" cy="514"/>
            </a:xfrm>
          </p:grpSpPr>
          <p:sp>
            <p:nvSpPr>
              <p:cNvPr id="8213" name="Text Box 6"/>
              <p:cNvSpPr txBox="1">
                <a:spLocks noChangeArrowheads="1"/>
              </p:cNvSpPr>
              <p:nvPr/>
            </p:nvSpPr>
            <p:spPr bwMode="auto">
              <a:xfrm>
                <a:off x="340" y="1360"/>
                <a:ext cx="523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200" dirty="0">
                    <a:solidFill>
                      <a:schemeClr val="bg1"/>
                    </a:solidFill>
                    <a:ea typeface="楷体_GB2312" pitchFamily="49" charset="-122"/>
                  </a:rPr>
                  <a:t>3</a:t>
                </a:r>
                <a:r>
                  <a:rPr lang="zh-CN" altLang="en-US" sz="2200" dirty="0">
                    <a:solidFill>
                      <a:schemeClr val="bg1"/>
                    </a:solidFill>
                    <a:ea typeface="楷体_GB2312" pitchFamily="49" charset="-122"/>
                  </a:rPr>
                  <a:t>、先由	                        求</a:t>
                </a:r>
                <a:r>
                  <a:rPr lang="en-US" altLang="zh-CN" sz="2200" i="1" dirty="0">
                    <a:solidFill>
                      <a:schemeClr val="bg1"/>
                    </a:solidFill>
                    <a:ea typeface="楷体_GB2312" pitchFamily="49" charset="-122"/>
                  </a:rPr>
                  <a:t>H</a:t>
                </a:r>
                <a:r>
                  <a:rPr lang="en-US" altLang="zh-CN" sz="2200" dirty="0">
                    <a:solidFill>
                      <a:schemeClr val="bg1"/>
                    </a:solidFill>
                    <a:ea typeface="楷体_GB2312" pitchFamily="49" charset="-122"/>
                  </a:rPr>
                  <a:t> </a:t>
                </a:r>
                <a:r>
                  <a:rPr lang="zh-CN" altLang="en-US" sz="2200" dirty="0">
                    <a:solidFill>
                      <a:schemeClr val="bg1"/>
                    </a:solidFill>
                    <a:ea typeface="楷体_GB2312" pitchFamily="49" charset="-122"/>
                  </a:rPr>
                  <a:t>，再由                             求</a:t>
                </a:r>
                <a:r>
                  <a:rPr lang="en-US" altLang="zh-CN" sz="2200" dirty="0">
                    <a:solidFill>
                      <a:schemeClr val="bg1"/>
                    </a:solidFill>
                    <a:ea typeface="楷体_GB2312" pitchFamily="49" charset="-122"/>
                  </a:rPr>
                  <a:t>B</a:t>
                </a:r>
                <a:r>
                  <a:rPr lang="zh-CN" altLang="en-US" sz="2200" dirty="0" smtClean="0">
                    <a:solidFill>
                      <a:schemeClr val="bg1"/>
                    </a:solidFill>
                    <a:ea typeface="楷体_GB2312" pitchFamily="49" charset="-122"/>
                  </a:rPr>
                  <a:t>。</a:t>
                </a:r>
                <a:endParaRPr lang="en-US" altLang="zh-CN" sz="2200" dirty="0" smtClean="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8202" name="Object 7"/>
              <p:cNvGraphicFramePr>
                <a:graphicFrameLocks noChangeAspect="1"/>
              </p:cNvGraphicFramePr>
              <p:nvPr/>
            </p:nvGraphicFramePr>
            <p:xfrm>
              <a:off x="1066" y="1298"/>
              <a:ext cx="1488" cy="5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404" name="Equation" r:id="rId11" imgW="965160" imgH="355320" progId="Equation.3">
                      <p:embed/>
                    </p:oleObj>
                  </mc:Choice>
                  <mc:Fallback>
                    <p:oleObj name="Equation" r:id="rId11" imgW="965160" imgH="355320" progId="Equation.3">
                      <p:embed/>
                      <p:pic>
                        <p:nvPicPr>
                          <p:cNvPr id="8202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6" y="1298"/>
                            <a:ext cx="1488" cy="5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712754"/>
                </p:ext>
              </p:extLst>
            </p:nvPr>
          </p:nvGraphicFramePr>
          <p:xfrm>
            <a:off x="5709418" y="4313808"/>
            <a:ext cx="1960272" cy="634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0405" name="Equation" r:id="rId13" imgW="723600" imgH="253800" progId="Equation.DSMT4">
                    <p:embed/>
                  </p:oleObj>
                </mc:Choice>
                <mc:Fallback>
                  <p:oleObj name="Equation" r:id="rId13" imgW="7236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709418" y="4313808"/>
                          <a:ext cx="1960272" cy="6345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3816996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6868" grpId="0" autoUpdateAnimBg="0"/>
      <p:bldP spid="36873" grpId="0" autoUpdateAnimBg="0"/>
      <p:bldP spid="36874" grpId="0" autoUpdateAnimBg="0"/>
      <p:bldP spid="78" grpId="0" autoUpdateAnimBg="0"/>
      <p:bldP spid="79" grpId="0" autoUpdateAnimBg="0"/>
      <p:bldP spid="8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Text Box 2"/>
          <p:cNvSpPr txBox="1">
            <a:spLocks noChangeArrowheads="1"/>
          </p:cNvSpPr>
          <p:nvPr/>
        </p:nvSpPr>
        <p:spPr bwMode="auto">
          <a:xfrm>
            <a:off x="335539" y="237888"/>
            <a:ext cx="67230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二 感生电动势 </a:t>
            </a:r>
            <a:r>
              <a:rPr lang="en-US" altLang="zh-CN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rgbClr val="FFFF00"/>
                </a:solidFill>
                <a:latin typeface="+mj-lt"/>
                <a:ea typeface="楷体_GB2312" pitchFamily="49" charset="-122"/>
              </a:rPr>
              <a:t>induced electromotive force</a:t>
            </a:r>
            <a:r>
              <a:rPr lang="en-US" altLang="zh-CN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228600" y="685800"/>
            <a:ext cx="1771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•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实验证明：</a:t>
            </a:r>
          </a:p>
        </p:txBody>
      </p:sp>
      <p:sp>
        <p:nvSpPr>
          <p:cNvPr id="408580" name="Text Box 4"/>
          <p:cNvSpPr txBox="1">
            <a:spLocks noChangeArrowheads="1"/>
          </p:cNvSpPr>
          <p:nvPr/>
        </p:nvSpPr>
        <p:spPr bwMode="auto">
          <a:xfrm>
            <a:off x="1989138" y="675184"/>
            <a:ext cx="6553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当磁场变化时，静止导体中也出现感应电动势</a:t>
            </a:r>
          </a:p>
        </p:txBody>
      </p:sp>
      <p:sp>
        <p:nvSpPr>
          <p:cNvPr id="408581" name="AutoShape 5"/>
          <p:cNvSpPr>
            <a:spLocks noChangeArrowheads="1"/>
          </p:cNvSpPr>
          <p:nvPr/>
        </p:nvSpPr>
        <p:spPr bwMode="auto">
          <a:xfrm>
            <a:off x="609600" y="12573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8582" name="Text Box 6"/>
          <p:cNvSpPr txBox="1">
            <a:spLocks noChangeArrowheads="1"/>
          </p:cNvSpPr>
          <p:nvPr/>
        </p:nvSpPr>
        <p:spPr bwMode="auto">
          <a:xfrm>
            <a:off x="1609725" y="1231900"/>
            <a:ext cx="4114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仍是洛伦兹力充当非</a:t>
            </a:r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静电力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</p:txBody>
      </p:sp>
      <p:sp>
        <p:nvSpPr>
          <p:cNvPr id="408583" name="Text Box 7"/>
          <p:cNvSpPr txBox="1">
            <a:spLocks noChangeArrowheads="1"/>
          </p:cNvSpPr>
          <p:nvPr/>
        </p:nvSpPr>
        <p:spPr bwMode="auto">
          <a:xfrm>
            <a:off x="395288" y="1772816"/>
            <a:ext cx="254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•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导体静止，</a:t>
            </a:r>
          </a:p>
        </p:txBody>
      </p:sp>
      <p:sp>
        <p:nvSpPr>
          <p:cNvPr id="408584" name="Text Box 8"/>
          <p:cNvSpPr txBox="1">
            <a:spLocks noChangeArrowheads="1"/>
          </p:cNvSpPr>
          <p:nvPr/>
        </p:nvSpPr>
        <p:spPr bwMode="auto">
          <a:xfrm>
            <a:off x="2000250" y="1772816"/>
            <a:ext cx="5832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载流子没有集体运动，只有热运动</a:t>
            </a:r>
          </a:p>
        </p:txBody>
      </p:sp>
      <p:sp>
        <p:nvSpPr>
          <p:cNvPr id="408585" name="Text Box 9"/>
          <p:cNvSpPr txBox="1">
            <a:spLocks noChangeArrowheads="1"/>
          </p:cNvSpPr>
          <p:nvPr/>
        </p:nvSpPr>
        <p:spPr bwMode="auto">
          <a:xfrm>
            <a:off x="395288" y="2676525"/>
            <a:ext cx="853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•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只要磁场变化，在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空间静止的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带电粒子（没有速度）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也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会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受  </a:t>
            </a:r>
            <a:endParaRPr lang="en-US" altLang="zh-CN" dirty="0" smtClean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力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，并可变速</a:t>
            </a:r>
          </a:p>
        </p:txBody>
      </p:sp>
      <p:sp>
        <p:nvSpPr>
          <p:cNvPr id="408586" name="Text Box 10"/>
          <p:cNvSpPr txBox="1">
            <a:spLocks noChangeArrowheads="1"/>
          </p:cNvSpPr>
          <p:nvPr/>
        </p:nvSpPr>
        <p:spPr bwMode="auto">
          <a:xfrm>
            <a:off x="342900" y="3481746"/>
            <a:ext cx="8801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•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当磁场变化，电荷即便处在磁场区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外</a:t>
            </a:r>
            <a:r>
              <a:rPr lang="en-US" altLang="zh-CN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没有磁场</a:t>
            </a:r>
            <a:r>
              <a:rPr lang="en-US" altLang="zh-CN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也会受力</a:t>
            </a:r>
          </a:p>
        </p:txBody>
      </p:sp>
      <p:sp>
        <p:nvSpPr>
          <p:cNvPr id="408587" name="AutoShape 11"/>
          <p:cNvSpPr>
            <a:spLocks/>
          </p:cNvSpPr>
          <p:nvPr/>
        </p:nvSpPr>
        <p:spPr bwMode="auto">
          <a:xfrm>
            <a:off x="228600" y="1905000"/>
            <a:ext cx="228600" cy="1884040"/>
          </a:xfrm>
          <a:prstGeom prst="leftBrace">
            <a:avLst>
              <a:gd name="adj1" fmla="val 58333"/>
              <a:gd name="adj2" fmla="val 50000"/>
            </a:avLst>
          </a:prstGeom>
          <a:noFill/>
          <a:ln w="349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810250" y="1262590"/>
            <a:ext cx="381000" cy="457200"/>
            <a:chOff x="1680" y="3216"/>
            <a:chExt cx="240" cy="288"/>
          </a:xfrm>
        </p:grpSpPr>
        <p:sp>
          <p:nvSpPr>
            <p:cNvPr id="14357" name="Line 13"/>
            <p:cNvSpPr>
              <a:spLocks noChangeShapeType="1"/>
            </p:cNvSpPr>
            <p:nvPr/>
          </p:nvSpPr>
          <p:spPr bwMode="auto">
            <a:xfrm>
              <a:off x="1680" y="3216"/>
              <a:ext cx="240" cy="288"/>
            </a:xfrm>
            <a:prstGeom prst="line">
              <a:avLst/>
            </a:prstGeom>
            <a:noFill/>
            <a:ln w="254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14"/>
            <p:cNvSpPr>
              <a:spLocks noChangeShapeType="1"/>
            </p:cNvSpPr>
            <p:nvPr/>
          </p:nvSpPr>
          <p:spPr bwMode="auto">
            <a:xfrm flipH="1">
              <a:off x="1680" y="3216"/>
              <a:ext cx="240" cy="288"/>
            </a:xfrm>
            <a:prstGeom prst="line">
              <a:avLst/>
            </a:prstGeom>
            <a:noFill/>
            <a:ln w="25400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8591" name="AutoShape 15"/>
          <p:cNvSpPr>
            <a:spLocks noChangeArrowheads="1"/>
          </p:cNvSpPr>
          <p:nvPr/>
        </p:nvSpPr>
        <p:spPr bwMode="auto">
          <a:xfrm>
            <a:off x="488950" y="3958456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8592" name="Text Box 16"/>
          <p:cNvSpPr txBox="1">
            <a:spLocks noChangeArrowheads="1"/>
          </p:cNvSpPr>
          <p:nvPr/>
        </p:nvSpPr>
        <p:spPr bwMode="auto">
          <a:xfrm>
            <a:off x="1447800" y="3933056"/>
            <a:ext cx="3916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电场力充当非</a:t>
            </a:r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静电力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8593" name="Text Box 17"/>
          <p:cNvSpPr txBox="1">
            <a:spLocks noChangeArrowheads="1"/>
          </p:cNvSpPr>
          <p:nvPr/>
        </p:nvSpPr>
        <p:spPr bwMode="auto">
          <a:xfrm>
            <a:off x="381000" y="4495800"/>
            <a:ext cx="441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400" dirty="0">
                <a:solidFill>
                  <a:schemeClr val="hlink"/>
                </a:solidFill>
                <a:latin typeface="+mj-lt"/>
                <a:ea typeface="楷体_GB2312" pitchFamily="49" charset="-122"/>
              </a:rPr>
              <a:t>1861</a:t>
            </a:r>
            <a:r>
              <a:rPr lang="zh-CN" altLang="en-US" sz="2400" dirty="0">
                <a:solidFill>
                  <a:schemeClr val="hlink"/>
                </a:solidFill>
                <a:latin typeface="+mj-lt"/>
                <a:ea typeface="楷体_GB2312" pitchFamily="49" charset="-122"/>
              </a:rPr>
              <a:t>年，</a:t>
            </a:r>
            <a:r>
              <a:rPr lang="en-US" altLang="zh-CN" sz="2400" dirty="0" err="1">
                <a:solidFill>
                  <a:schemeClr val="hlink"/>
                </a:solidFill>
                <a:latin typeface="+mj-lt"/>
                <a:ea typeface="楷体_GB2312" pitchFamily="49" charset="-122"/>
              </a:rPr>
              <a:t>J.C.Maxwell</a:t>
            </a:r>
            <a:r>
              <a:rPr lang="en-US" altLang="zh-CN" sz="2400" dirty="0">
                <a:solidFill>
                  <a:schemeClr val="hlink"/>
                </a:solidFill>
                <a:latin typeface="+mj-lt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chemeClr val="hlink"/>
                </a:solidFill>
                <a:latin typeface="+mj-lt"/>
                <a:ea typeface="楷体_GB2312" pitchFamily="49" charset="-122"/>
              </a:rPr>
              <a:t>提出：</a:t>
            </a:r>
          </a:p>
        </p:txBody>
      </p:sp>
      <p:sp>
        <p:nvSpPr>
          <p:cNvPr id="408594" name="Text Box 18"/>
          <p:cNvSpPr txBox="1">
            <a:spLocks noChangeArrowheads="1"/>
          </p:cNvSpPr>
          <p:nvPr/>
        </p:nvSpPr>
        <p:spPr bwMode="auto">
          <a:xfrm>
            <a:off x="457200" y="5181600"/>
            <a:ext cx="82296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3000"/>
              </a:lnSpc>
            </a:pP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当空间中的磁场随时间发生变化时，就在周围空间激起</a:t>
            </a:r>
            <a:r>
              <a:rPr lang="zh-CN" altLang="en-US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感应电场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，这感应电场作用于放置在空间的导体回路，在回路中产生感应电动势，并形成感应电流。</a:t>
            </a:r>
          </a:p>
        </p:txBody>
      </p:sp>
      <p:sp>
        <p:nvSpPr>
          <p:cNvPr id="408595" name="Rectangle 19"/>
          <p:cNvSpPr>
            <a:spLocks noChangeArrowheads="1"/>
          </p:cNvSpPr>
          <p:nvPr/>
        </p:nvSpPr>
        <p:spPr bwMode="auto">
          <a:xfrm>
            <a:off x="304800" y="5105400"/>
            <a:ext cx="8458200" cy="13716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8598" name="AutoShape 22"/>
          <p:cNvSpPr>
            <a:spLocks noChangeArrowheads="1"/>
          </p:cNvSpPr>
          <p:nvPr/>
        </p:nvSpPr>
        <p:spPr bwMode="auto">
          <a:xfrm>
            <a:off x="4221956" y="4293096"/>
            <a:ext cx="3367088" cy="576262"/>
          </a:xfrm>
          <a:prstGeom prst="wedgeRectCallout">
            <a:avLst>
              <a:gd name="adj1" fmla="val -45294"/>
              <a:gd name="adj2" fmla="val 111726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r>
              <a:rPr lang="en-US" altLang="zh-CN" sz="2200" b="1" i="1" dirty="0">
                <a:latin typeface="+mj-lt"/>
                <a:ea typeface="楷体_GB2312" pitchFamily="49" charset="-122"/>
              </a:rPr>
              <a:t>Induced electric field</a:t>
            </a:r>
          </a:p>
        </p:txBody>
      </p:sp>
      <p:graphicFrame>
        <p:nvGraphicFramePr>
          <p:cNvPr id="4085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325123"/>
              </p:ext>
            </p:extLst>
          </p:nvPr>
        </p:nvGraphicFramePr>
        <p:xfrm>
          <a:off x="6860163" y="4251052"/>
          <a:ext cx="3968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76" name="公式" r:id="rId3" imgW="177480" imgH="241200" progId="Equation.3">
                  <p:embed/>
                </p:oleObj>
              </mc:Choice>
              <mc:Fallback>
                <p:oleObj name="公式" r:id="rId3" imgW="177480" imgH="241200" progId="Equation.3">
                  <p:embed/>
                  <p:pic>
                    <p:nvPicPr>
                      <p:cNvPr id="4085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0163" y="4251052"/>
                        <a:ext cx="3968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8603" name="Picture 27" descr="G:\PFiles\MSOffice\Clipart\corpbas\j0078711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8915" y="883333"/>
            <a:ext cx="514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683568" y="2227275"/>
            <a:ext cx="5832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此</a:t>
            </a:r>
            <a:r>
              <a:rPr lang="zh-CN" altLang="en-US" dirty="0" smtClean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外，实验发现：</a:t>
            </a:r>
            <a:endParaRPr lang="zh-CN" altLang="en-US" dirty="0">
              <a:solidFill>
                <a:srgbClr val="66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0565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3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3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3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3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3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3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40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300"/>
                                        <p:tgtEl>
                                          <p:spTgt spid="40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300"/>
                                        <p:tgtEl>
                                          <p:spTgt spid="40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08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6" dur="300"/>
                                        <p:tgtEl>
                                          <p:spTgt spid="40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"/>
                            </p:stCondLst>
                            <p:childTnLst>
                              <p:par>
                                <p:cTn id="98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0" fill="hold"/>
                                        <p:tgtEl>
                                          <p:spTgt spid="408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0" fill="hold"/>
                                        <p:tgtEl>
                                          <p:spTgt spid="408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6" dur="500"/>
                                        <p:tgtEl>
                                          <p:spTgt spid="40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300"/>
                                        <p:tgtEl>
                                          <p:spTgt spid="40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8" grpId="0" autoUpdateAnimBg="0"/>
      <p:bldP spid="408579" grpId="0" autoUpdateAnimBg="0"/>
      <p:bldP spid="408580" grpId="0" autoUpdateAnimBg="0"/>
      <p:bldP spid="408581" grpId="0" animBg="1"/>
      <p:bldP spid="408582" grpId="0" autoUpdateAnimBg="0"/>
      <p:bldP spid="408583" grpId="0" autoUpdateAnimBg="0"/>
      <p:bldP spid="408584" grpId="0" autoUpdateAnimBg="0"/>
      <p:bldP spid="408585" grpId="0" autoUpdateAnimBg="0"/>
      <p:bldP spid="408586" grpId="0" autoUpdateAnimBg="0"/>
      <p:bldP spid="408587" grpId="0" animBg="1"/>
      <p:bldP spid="408591" grpId="0" animBg="1"/>
      <p:bldP spid="408592" grpId="0" autoUpdateAnimBg="0"/>
      <p:bldP spid="408593" grpId="0" autoUpdateAnimBg="0"/>
      <p:bldP spid="408594" grpId="0" autoUpdateAnimBg="0"/>
      <p:bldP spid="408595" grpId="0" animBg="1"/>
      <p:bldP spid="408598" grpId="0" animBg="1" autoUpdateAnimBg="0"/>
      <p:bldP spid="2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570" name="Text Box 2"/>
          <p:cNvSpPr txBox="1">
            <a:spLocks noChangeArrowheads="1"/>
          </p:cNvSpPr>
          <p:nvPr/>
        </p:nvSpPr>
        <p:spPr bwMode="auto">
          <a:xfrm>
            <a:off x="466725" y="332656"/>
            <a:ext cx="540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由电动势的定义，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感生电动势</a:t>
            </a:r>
          </a:p>
        </p:txBody>
      </p:sp>
      <p:graphicFrame>
        <p:nvGraphicFramePr>
          <p:cNvPr id="2285571" name="Object 3"/>
          <p:cNvGraphicFramePr>
            <a:graphicFrameLocks noChangeAspect="1"/>
          </p:cNvGraphicFramePr>
          <p:nvPr/>
        </p:nvGraphicFramePr>
        <p:xfrm>
          <a:off x="4824413" y="358056"/>
          <a:ext cx="15478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312" name="公式" r:id="rId3" imgW="774360" imgH="279360" progId="Equation.3">
                  <p:embed/>
                </p:oleObj>
              </mc:Choice>
              <mc:Fallback>
                <p:oleObj name="公式" r:id="rId3" imgW="774360" imgH="279360" progId="Equation.3">
                  <p:embed/>
                  <p:pic>
                    <p:nvPicPr>
                      <p:cNvPr id="22855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358056"/>
                        <a:ext cx="15478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5572" name="Object 4"/>
          <p:cNvGraphicFramePr>
            <a:graphicFrameLocks noChangeAspect="1"/>
          </p:cNvGraphicFramePr>
          <p:nvPr/>
        </p:nvGraphicFramePr>
        <p:xfrm>
          <a:off x="3825875" y="935906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313" name="公式" r:id="rId5" imgW="685800" imgH="393480" progId="Equation.3">
                  <p:embed/>
                </p:oleObj>
              </mc:Choice>
              <mc:Fallback>
                <p:oleObj name="公式" r:id="rId5" imgW="685800" imgH="393480" progId="Equation.3">
                  <p:embed/>
                  <p:pic>
                    <p:nvPicPr>
                      <p:cNvPr id="22855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935906"/>
                        <a:ext cx="137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5573" name="Object 5"/>
          <p:cNvGraphicFramePr>
            <a:graphicFrameLocks noChangeAspect="1"/>
          </p:cNvGraphicFramePr>
          <p:nvPr/>
        </p:nvGraphicFramePr>
        <p:xfrm>
          <a:off x="5219700" y="934319"/>
          <a:ext cx="1752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314" name="公式" r:id="rId7" imgW="876240" imgH="393480" progId="Equation.3">
                  <p:embed/>
                </p:oleObj>
              </mc:Choice>
              <mc:Fallback>
                <p:oleObj name="公式" r:id="rId7" imgW="876240" imgH="393480" progId="Equation.3">
                  <p:embed/>
                  <p:pic>
                    <p:nvPicPr>
                      <p:cNvPr id="2285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934319"/>
                        <a:ext cx="1752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5574" name="Text Box 6"/>
          <p:cNvSpPr txBox="1">
            <a:spLocks noChangeArrowheads="1"/>
          </p:cNvSpPr>
          <p:nvPr/>
        </p:nvSpPr>
        <p:spPr bwMode="auto">
          <a:xfrm>
            <a:off x="467667" y="1700874"/>
            <a:ext cx="482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感生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电场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与变化磁场之间的关系</a:t>
            </a:r>
          </a:p>
        </p:txBody>
      </p:sp>
      <p:graphicFrame>
        <p:nvGraphicFramePr>
          <p:cNvPr id="2285575" name="Object 7"/>
          <p:cNvGraphicFramePr>
            <a:graphicFrameLocks noChangeAspect="1"/>
          </p:cNvGraphicFramePr>
          <p:nvPr/>
        </p:nvGraphicFramePr>
        <p:xfrm>
          <a:off x="2248637" y="2209802"/>
          <a:ext cx="2868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315" name="公式" r:id="rId9" imgW="1434960" imgH="393480" progId="Equation.3">
                  <p:embed/>
                </p:oleObj>
              </mc:Choice>
              <mc:Fallback>
                <p:oleObj name="公式" r:id="rId9" imgW="1434960" imgH="393480" progId="Equation.3">
                  <p:embed/>
                  <p:pic>
                    <p:nvPicPr>
                      <p:cNvPr id="22855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8637" y="2209802"/>
                        <a:ext cx="2868613" cy="78740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5576" name="Rectangle 8"/>
          <p:cNvSpPr>
            <a:spLocks noChangeArrowheads="1"/>
          </p:cNvSpPr>
          <p:nvPr/>
        </p:nvSpPr>
        <p:spPr bwMode="auto">
          <a:xfrm>
            <a:off x="468313" y="1007344"/>
            <a:ext cx="547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由法拉第电磁感应定律</a:t>
            </a:r>
          </a:p>
        </p:txBody>
      </p:sp>
      <p:sp>
        <p:nvSpPr>
          <p:cNvPr id="2285591" name="Text Box 23"/>
          <p:cNvSpPr txBox="1">
            <a:spLocks noChangeArrowheads="1"/>
          </p:cNvSpPr>
          <p:nvPr/>
        </p:nvSpPr>
        <p:spPr bwMode="auto">
          <a:xfrm>
            <a:off x="653500" y="3140968"/>
            <a:ext cx="1902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</a:rPr>
              <a:t>总结</a:t>
            </a:r>
            <a:endParaRPr kumimoji="1" lang="zh-CN" altLang="en-US" sz="2800" b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85592" name="AutoShape 24"/>
          <p:cNvSpPr>
            <a:spLocks noChangeArrowheads="1"/>
          </p:cNvSpPr>
          <p:nvPr/>
        </p:nvSpPr>
        <p:spPr bwMode="auto">
          <a:xfrm>
            <a:off x="296863" y="3164136"/>
            <a:ext cx="457200" cy="457200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3" name="Object 18"/>
          <p:cNvGraphicFramePr>
            <a:graphicFrameLocks/>
          </p:cNvGraphicFramePr>
          <p:nvPr/>
        </p:nvGraphicFramePr>
        <p:xfrm>
          <a:off x="5195093" y="2154706"/>
          <a:ext cx="1801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316" name="公式" r:id="rId11" imgW="1724152" imgH="790507" progId="Equation.3">
                  <p:embed/>
                </p:oleObj>
              </mc:Choice>
              <mc:Fallback>
                <p:oleObj name="公式" r:id="rId11" imgW="1724152" imgH="790507" progId="Equation.3">
                  <p:embed/>
                  <p:pic>
                    <p:nvPicPr>
                      <p:cNvPr id="33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093" y="2154706"/>
                        <a:ext cx="1801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665634" y="3644330"/>
            <a:ext cx="6570662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(1) 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动生电动势的本质：来源于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洛伦兹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力。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       感生电动势的本质：来源于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感生电场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。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ea typeface="楷体_GB2312" pitchFamily="49" charset="-122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11560" y="4731582"/>
            <a:ext cx="729615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8163" indent="-538163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(2) 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不论是动生还是感生电动势，都是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感应电动势，法拉第电磁感应定律总结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了它们的共性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 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51839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300"/>
                                        <p:tgtEl>
                                          <p:spTgt spid="228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8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8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8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8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28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"/>
                                        <p:tgtEl>
                                          <p:spTgt spid="228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28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2285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0" fill="hold"/>
                                        <p:tgtEl>
                                          <p:spTgt spid="2285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300"/>
                                        <p:tgtEl>
                                          <p:spTgt spid="228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5570" grpId="0" autoUpdateAnimBg="0"/>
      <p:bldP spid="2285574" grpId="0" autoUpdateAnimBg="0"/>
      <p:bldP spid="2285576" grpId="0"/>
      <p:bldP spid="2285591" grpId="0" autoUpdateAnimBg="0"/>
      <p:bldP spid="34" grpId="0" autoUpdateAnimBg="0"/>
      <p:bldP spid="3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2"/>
          <p:cNvSpPr>
            <a:spLocks noChangeArrowheads="1"/>
          </p:cNvSpPr>
          <p:nvPr/>
        </p:nvSpPr>
        <p:spPr bwMode="auto">
          <a:xfrm>
            <a:off x="5004048" y="969690"/>
            <a:ext cx="4068762" cy="1530350"/>
          </a:xfrm>
          <a:prstGeom prst="parallelogram">
            <a:avLst>
              <a:gd name="adj" fmla="val 66468"/>
            </a:avLst>
          </a:prstGeom>
          <a:gradFill rotWithShape="1">
            <a:gsLst>
              <a:gs pos="0">
                <a:srgbClr val="000000">
                  <a:alpha val="32001"/>
                </a:srgbClr>
              </a:gs>
              <a:gs pos="100000">
                <a:srgbClr val="009900">
                  <a:alpha val="29999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6932860" y="299765"/>
            <a:ext cx="323850" cy="1512887"/>
            <a:chOff x="1632" y="1248"/>
            <a:chExt cx="192" cy="2112"/>
          </a:xfrm>
        </p:grpSpPr>
        <p:sp>
          <p:nvSpPr>
            <p:cNvPr id="21" name="Line 4"/>
            <p:cNvSpPr>
              <a:spLocks noChangeShapeType="1"/>
            </p:cNvSpPr>
            <p:nvPr/>
          </p:nvSpPr>
          <p:spPr bwMode="auto">
            <a:xfrm flipV="1">
              <a:off x="1632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flipV="1">
              <a:off x="1728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 flipV="1">
              <a:off x="1824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5885110" y="1214165"/>
            <a:ext cx="2438400" cy="10668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25" name="Oval 8"/>
          <p:cNvSpPr>
            <a:spLocks noChangeArrowheads="1"/>
          </p:cNvSpPr>
          <p:nvPr/>
        </p:nvSpPr>
        <p:spPr bwMode="auto">
          <a:xfrm>
            <a:off x="6189910" y="1366565"/>
            <a:ext cx="1828800" cy="6858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26" name="Oval 9"/>
          <p:cNvSpPr>
            <a:spLocks noChangeArrowheads="1"/>
          </p:cNvSpPr>
          <p:nvPr/>
        </p:nvSpPr>
        <p:spPr bwMode="auto">
          <a:xfrm>
            <a:off x="6494710" y="1518965"/>
            <a:ext cx="1219200" cy="3810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27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127268"/>
              </p:ext>
            </p:extLst>
          </p:nvPr>
        </p:nvGraphicFramePr>
        <p:xfrm>
          <a:off x="7327828" y="41157"/>
          <a:ext cx="457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17" name="公式" r:id="rId3" imgW="381000" imgH="790507" progId="Equation.3">
                  <p:embed/>
                </p:oleObj>
              </mc:Choice>
              <mc:Fallback>
                <p:oleObj name="公式" r:id="rId3" imgW="381000" imgH="7905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828" y="41157"/>
                        <a:ext cx="457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1"/>
          <p:cNvGraphicFramePr>
            <a:graphicFrameLocks/>
          </p:cNvGraphicFramePr>
          <p:nvPr>
            <p:extLst/>
          </p:nvPr>
        </p:nvGraphicFramePr>
        <p:xfrm>
          <a:off x="5845423" y="2058715"/>
          <a:ext cx="4206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18" name="公式" r:id="rId5" imgW="343069" imgH="390661" progId="Equation.3">
                  <p:embed/>
                </p:oleObj>
              </mc:Choice>
              <mc:Fallback>
                <p:oleObj name="公式" r:id="rId5" imgW="343069" imgH="39066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423" y="2058715"/>
                        <a:ext cx="4206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07504" y="1183531"/>
            <a:ext cx="6372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C000"/>
                </a:solidFill>
                <a:ea typeface="仿宋_GB2312" pitchFamily="49" charset="-122"/>
                <a:cs typeface="Times New Roman" panose="02020603050405020304" pitchFamily="18" charset="0"/>
              </a:rPr>
              <a:t>感</a:t>
            </a:r>
            <a:r>
              <a:rPr lang="zh-CN" altLang="en-US" dirty="0">
                <a:solidFill>
                  <a:srgbClr val="FFC000"/>
                </a:solidFill>
                <a:ea typeface="仿宋_GB2312" pitchFamily="49" charset="-122"/>
                <a:cs typeface="Times New Roman" panose="02020603050405020304" pitchFamily="18" charset="0"/>
              </a:rPr>
              <a:t>生</a:t>
            </a:r>
            <a:r>
              <a:rPr lang="zh-CN" altLang="en-US" dirty="0" smtClean="0">
                <a:solidFill>
                  <a:srgbClr val="FFC000"/>
                </a:solidFill>
                <a:ea typeface="楷体_GB2312" pitchFamily="49" charset="-122"/>
                <a:cs typeface="Times New Roman" panose="02020603050405020304" pitchFamily="18" charset="0"/>
              </a:rPr>
              <a:t>电场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zh-CN" altLang="en-US" dirty="0">
                <a:solidFill>
                  <a:srgbClr val="FFC000"/>
                </a:solidFill>
                <a:ea typeface="楷体_GB2312" pitchFamily="49" charset="-122"/>
                <a:cs typeface="Times New Roman" panose="02020603050405020304" pitchFamily="18" charset="0"/>
              </a:rPr>
              <a:t>磁场的变化率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成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左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手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螺旋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关系</a:t>
            </a: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580579" y="1835993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空间存在变化磁场</a:t>
            </a:r>
          </a:p>
        </p:txBody>
      </p:sp>
      <p:graphicFrame>
        <p:nvGraphicFramePr>
          <p:cNvPr id="31" name="Object 14"/>
          <p:cNvGraphicFramePr>
            <a:graphicFrameLocks/>
          </p:cNvGraphicFramePr>
          <p:nvPr>
            <p:extLst/>
          </p:nvPr>
        </p:nvGraphicFramePr>
        <p:xfrm>
          <a:off x="3528567" y="1640731"/>
          <a:ext cx="455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19" name="公式" r:id="rId7" imgW="381000" imgH="790507" progId="Equation.3">
                  <p:embed/>
                </p:oleObj>
              </mc:Choice>
              <mc:Fallback>
                <p:oleObj name="公式" r:id="rId7" imgW="381000" imgH="7905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567" y="1640731"/>
                        <a:ext cx="455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523429" y="2576835"/>
            <a:ext cx="306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</a:rPr>
              <a:t>在空间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存在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  <a:cs typeface="Times New Roman" panose="02020603050405020304" pitchFamily="18" charset="0"/>
              </a:rPr>
              <a:t>感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  <a:cs typeface="Times New Roman" panose="02020603050405020304" pitchFamily="18" charset="0"/>
              </a:rPr>
              <a:t>生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</a:rPr>
              <a:t>电场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41" name="Object 16"/>
          <p:cNvGraphicFramePr>
            <a:graphicFrameLocks/>
          </p:cNvGraphicFramePr>
          <p:nvPr>
            <p:extLst/>
          </p:nvPr>
        </p:nvGraphicFramePr>
        <p:xfrm>
          <a:off x="3539679" y="2597473"/>
          <a:ext cx="4175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20" name="公式" r:id="rId9" imgW="343069" imgH="390661" progId="Equation.3">
                  <p:embed/>
                </p:oleObj>
              </mc:Choice>
              <mc:Fallback>
                <p:oleObj name="公式" r:id="rId9" imgW="343069" imgH="39066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9679" y="2597473"/>
                        <a:ext cx="41751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Group 22"/>
          <p:cNvGrpSpPr>
            <a:grpSpLocks/>
          </p:cNvGrpSpPr>
          <p:nvPr/>
        </p:nvGrpSpPr>
        <p:grpSpPr bwMode="auto">
          <a:xfrm>
            <a:off x="6948264" y="2538288"/>
            <a:ext cx="322263" cy="674688"/>
            <a:chOff x="1632" y="1248"/>
            <a:chExt cx="192" cy="2112"/>
          </a:xfrm>
        </p:grpSpPr>
        <p:sp>
          <p:nvSpPr>
            <p:cNvPr id="43" name="Line 23"/>
            <p:cNvSpPr>
              <a:spLocks noChangeShapeType="1"/>
            </p:cNvSpPr>
            <p:nvPr/>
          </p:nvSpPr>
          <p:spPr bwMode="auto">
            <a:xfrm flipV="1">
              <a:off x="1632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1728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 flipV="1">
              <a:off x="1824" y="1248"/>
              <a:ext cx="0" cy="21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Arc 26"/>
          <p:cNvSpPr>
            <a:spLocks/>
          </p:cNvSpPr>
          <p:nvPr/>
        </p:nvSpPr>
        <p:spPr bwMode="auto">
          <a:xfrm flipH="1">
            <a:off x="6591548" y="1828527"/>
            <a:ext cx="912812" cy="539750"/>
          </a:xfrm>
          <a:custGeom>
            <a:avLst/>
            <a:gdLst>
              <a:gd name="T0" fmla="*/ 2147483646 w 16593"/>
              <a:gd name="T1" fmla="*/ 2147483646 h 21600"/>
              <a:gd name="T2" fmla="*/ 0 w 16593"/>
              <a:gd name="T3" fmla="*/ 2147483646 h 21600"/>
              <a:gd name="T4" fmla="*/ 2147483646 w 16593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593" h="21600" fill="none" extrusionOk="0">
                <a:moveTo>
                  <a:pt x="16592" y="19581"/>
                </a:moveTo>
                <a:cubicBezTo>
                  <a:pt x="13737" y="20911"/>
                  <a:pt x="10625" y="21599"/>
                  <a:pt x="7476" y="21600"/>
                </a:cubicBezTo>
                <a:cubicBezTo>
                  <a:pt x="4924" y="21600"/>
                  <a:pt x="2393" y="21148"/>
                  <a:pt x="0" y="20264"/>
                </a:cubicBezTo>
              </a:path>
              <a:path w="16593" h="21600" stroke="0" extrusionOk="0">
                <a:moveTo>
                  <a:pt x="16592" y="19581"/>
                </a:moveTo>
                <a:cubicBezTo>
                  <a:pt x="13737" y="20911"/>
                  <a:pt x="10625" y="21599"/>
                  <a:pt x="7476" y="21600"/>
                </a:cubicBezTo>
                <a:cubicBezTo>
                  <a:pt x="4924" y="21600"/>
                  <a:pt x="2393" y="21148"/>
                  <a:pt x="0" y="20264"/>
                </a:cubicBezTo>
                <a:lnTo>
                  <a:pt x="7476" y="0"/>
                </a:lnTo>
                <a:lnTo>
                  <a:pt x="16592" y="1958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4480745" y="3162752"/>
            <a:ext cx="2014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感生电场</a:t>
            </a:r>
            <a:endParaRPr kumimoji="1" lang="zh-CN" altLang="en-US" sz="2400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467545" y="3738816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场源</a:t>
            </a: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467545" y="4393809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环流</a:t>
            </a: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1982020" y="3738816"/>
            <a:ext cx="2208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静电荷</a:t>
            </a: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4336282" y="3738816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变化的磁场 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67545" y="5028164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通量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4696645" y="5608718"/>
            <a:ext cx="105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闭合</a:t>
            </a:r>
          </a:p>
        </p:txBody>
      </p:sp>
      <p:graphicFrame>
        <p:nvGraphicFramePr>
          <p:cNvPr id="47" name="Object 16"/>
          <p:cNvGraphicFramePr>
            <a:graphicFrameLocks/>
          </p:cNvGraphicFramePr>
          <p:nvPr>
            <p:extLst/>
          </p:nvPr>
        </p:nvGraphicFramePr>
        <p:xfrm>
          <a:off x="4407720" y="4328721"/>
          <a:ext cx="1727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21" name="公式" r:id="rId11" imgW="1726920" imgH="583920" progId="Equation.3">
                  <p:embed/>
                </p:oleObj>
              </mc:Choice>
              <mc:Fallback>
                <p:oleObj name="公式" r:id="rId11" imgW="172692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720" y="4328721"/>
                        <a:ext cx="17272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7"/>
          <p:cNvGraphicFramePr>
            <a:graphicFrameLocks/>
          </p:cNvGraphicFramePr>
          <p:nvPr>
            <p:extLst/>
          </p:nvPr>
        </p:nvGraphicFramePr>
        <p:xfrm>
          <a:off x="2009007" y="4328721"/>
          <a:ext cx="1676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22" name="公式" r:id="rId13" imgW="1676160" imgH="583920" progId="Equation.3">
                  <p:embed/>
                </p:oleObj>
              </mc:Choice>
              <mc:Fallback>
                <p:oleObj name="公式" r:id="rId13" imgW="167616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007" y="4328721"/>
                        <a:ext cx="16764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8"/>
          <p:cNvGraphicFramePr>
            <a:graphicFrameLocks noChangeAspect="1"/>
          </p:cNvGraphicFramePr>
          <p:nvPr>
            <p:extLst/>
          </p:nvPr>
        </p:nvGraphicFramePr>
        <p:xfrm>
          <a:off x="2015357" y="5048801"/>
          <a:ext cx="15906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23" name="公式" r:id="rId15" imgW="761760" imgH="279360" progId="Equation.3">
                  <p:embed/>
                </p:oleObj>
              </mc:Choice>
              <mc:Fallback>
                <p:oleObj name="公式" r:id="rId15" imgW="7617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357" y="5048801"/>
                        <a:ext cx="15906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9"/>
          <p:cNvGraphicFramePr>
            <a:graphicFrameLocks/>
          </p:cNvGraphicFramePr>
          <p:nvPr>
            <p:extLst/>
          </p:nvPr>
        </p:nvGraphicFramePr>
        <p:xfrm>
          <a:off x="4395020" y="5048801"/>
          <a:ext cx="1752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24" name="公式" r:id="rId17" imgW="1752480" imgH="583920" progId="Equation.3">
                  <p:embed/>
                </p:oleObj>
              </mc:Choice>
              <mc:Fallback>
                <p:oleObj name="公式" r:id="rId17" imgW="175248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020" y="5048801"/>
                        <a:ext cx="17526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20"/>
          <p:cNvSpPr>
            <a:spLocks noChangeArrowheads="1"/>
          </p:cNvSpPr>
          <p:nvPr/>
        </p:nvSpPr>
        <p:spPr bwMode="auto">
          <a:xfrm>
            <a:off x="467545" y="5610305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场线</a:t>
            </a: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2104257" y="5608718"/>
            <a:ext cx="1509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不闭合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2031232" y="3162752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静电场</a:t>
            </a:r>
            <a:r>
              <a:rPr kumimoji="1" lang="zh-CN" altLang="en-US" sz="240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4" name="AutoShape 26"/>
          <p:cNvSpPr>
            <a:spLocks noChangeArrowheads="1"/>
          </p:cNvSpPr>
          <p:nvPr/>
        </p:nvSpPr>
        <p:spPr bwMode="auto">
          <a:xfrm>
            <a:off x="6171432" y="379120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6933432" y="3715003"/>
            <a:ext cx="1865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磁生电</a:t>
            </a: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499294" y="3144347"/>
            <a:ext cx="63722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FFFFFF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Line 49"/>
          <p:cNvSpPr>
            <a:spLocks noChangeShapeType="1"/>
          </p:cNvSpPr>
          <p:nvPr/>
        </p:nvSpPr>
        <p:spPr bwMode="auto">
          <a:xfrm rot="15600000">
            <a:off x="8201570" y="1694058"/>
            <a:ext cx="287338" cy="358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" name="Object 50"/>
          <p:cNvGraphicFramePr>
            <a:graphicFrameLocks/>
          </p:cNvGraphicFramePr>
          <p:nvPr>
            <p:extLst/>
          </p:nvPr>
        </p:nvGraphicFramePr>
        <p:xfrm>
          <a:off x="8391276" y="1853602"/>
          <a:ext cx="3571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25" name="公式" r:id="rId19" imgW="393480" imgH="393480" progId="Equation.3">
                  <p:embed/>
                </p:oleObj>
              </mc:Choice>
              <mc:Fallback>
                <p:oleObj name="公式" r:id="rId19" imgW="3934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1276" y="1853602"/>
                        <a:ext cx="3571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27"/>
          <p:cNvSpPr txBox="1">
            <a:spLocks noChangeArrowheads="1"/>
          </p:cNvSpPr>
          <p:nvPr/>
        </p:nvSpPr>
        <p:spPr bwMode="auto">
          <a:xfrm>
            <a:off x="1821452" y="6151076"/>
            <a:ext cx="6977293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300" b="1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静电场和感生电场都会对处于其中的电荷有力的作用</a:t>
            </a:r>
            <a:endParaRPr kumimoji="1" lang="zh-CN" altLang="en-US" sz="2300" b="1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Rectangle 20"/>
          <p:cNvSpPr>
            <a:spLocks noChangeArrowheads="1"/>
          </p:cNvSpPr>
          <p:nvPr/>
        </p:nvSpPr>
        <p:spPr bwMode="auto">
          <a:xfrm>
            <a:off x="467544" y="6109203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相同点：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62" name="Object 7"/>
          <p:cNvGraphicFramePr>
            <a:graphicFrameLocks noChangeAspect="1"/>
          </p:cNvGraphicFramePr>
          <p:nvPr>
            <p:extLst/>
          </p:nvPr>
        </p:nvGraphicFramePr>
        <p:xfrm>
          <a:off x="650747" y="254496"/>
          <a:ext cx="2868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26" name="公式" r:id="rId21" imgW="1434960" imgH="393480" progId="Equation.3">
                  <p:embed/>
                </p:oleObj>
              </mc:Choice>
              <mc:Fallback>
                <p:oleObj name="公式" r:id="rId21" imgW="1434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47" y="254496"/>
                        <a:ext cx="2868613" cy="78740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8"/>
          <p:cNvGraphicFramePr>
            <a:graphicFrameLocks/>
          </p:cNvGraphicFramePr>
          <p:nvPr>
            <p:extLst/>
          </p:nvPr>
        </p:nvGraphicFramePr>
        <p:xfrm>
          <a:off x="3597203" y="199400"/>
          <a:ext cx="1801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427" name="公式" r:id="rId23" imgW="1724152" imgH="790507" progId="Equation.3">
                  <p:embed/>
                </p:oleObj>
              </mc:Choice>
              <mc:Fallback>
                <p:oleObj name="公式" r:id="rId23" imgW="1724152" imgH="7905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03" y="199400"/>
                        <a:ext cx="1801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7437685" y="943991"/>
            <a:ext cx="376238" cy="863600"/>
            <a:chOff x="7509321" y="1818134"/>
            <a:chExt cx="376238" cy="863600"/>
          </a:xfrm>
        </p:grpSpPr>
        <p:sp>
          <p:nvSpPr>
            <p:cNvPr id="64" name="Line 30"/>
            <p:cNvSpPr>
              <a:spLocks noChangeShapeType="1"/>
            </p:cNvSpPr>
            <p:nvPr/>
          </p:nvSpPr>
          <p:spPr bwMode="auto">
            <a:xfrm flipV="1">
              <a:off x="7509321" y="1843534"/>
              <a:ext cx="0" cy="8382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5" name="Object 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48421302"/>
                </p:ext>
              </p:extLst>
            </p:nvPr>
          </p:nvGraphicFramePr>
          <p:xfrm>
            <a:off x="7655371" y="1818134"/>
            <a:ext cx="230188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6428" name="公式" r:id="rId25" imgW="228600" imgH="304560" progId="Equation.3">
                    <p:embed/>
                  </p:oleObj>
                </mc:Choice>
                <mc:Fallback>
                  <p:oleObj name="公式" r:id="rId25" imgW="228600" imgH="3045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5371" y="1818134"/>
                          <a:ext cx="230188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289163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7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  <p:bldP spid="29" grpId="0" autoUpdateAnimBg="0"/>
      <p:bldP spid="30" grpId="0" autoUpdateAnimBg="0"/>
      <p:bldP spid="32" grpId="0" autoUpdateAnimBg="0"/>
      <p:bldP spid="46" grpId="0" animBg="1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51" grpId="0"/>
      <p:bldP spid="52" grpId="0" autoUpdateAnimBg="0"/>
      <p:bldP spid="53" grpId="0" autoUpdateAnimBg="0"/>
      <p:bldP spid="54" grpId="0" animBg="1"/>
      <p:bldP spid="55" grpId="0" autoUpdateAnimBg="0"/>
      <p:bldP spid="56" grpId="0" autoUpdateAnimBg="0"/>
      <p:bldP spid="57" grpId="0" animBg="1"/>
      <p:bldP spid="59" grpId="0" autoUpdateAnimBg="0"/>
      <p:bldP spid="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594" name="Line 2"/>
          <p:cNvSpPr>
            <a:spLocks noChangeShapeType="1"/>
          </p:cNvSpPr>
          <p:nvPr/>
        </p:nvSpPr>
        <p:spPr bwMode="auto">
          <a:xfrm rot="15600000">
            <a:off x="8040192" y="2058193"/>
            <a:ext cx="635000" cy="792163"/>
          </a:xfrm>
          <a:prstGeom prst="line">
            <a:avLst/>
          </a:prstGeom>
          <a:noFill/>
          <a:ln w="12700">
            <a:solidFill>
              <a:srgbClr val="FFFF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Oval 3"/>
          <p:cNvSpPr>
            <a:spLocks noChangeArrowheads="1"/>
          </p:cNvSpPr>
          <p:nvPr/>
        </p:nvSpPr>
        <p:spPr bwMode="auto">
          <a:xfrm>
            <a:off x="6259810" y="896938"/>
            <a:ext cx="1981200" cy="1981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6404" name="Group 4"/>
          <p:cNvGrpSpPr>
            <a:grpSpLocks/>
          </p:cNvGrpSpPr>
          <p:nvPr/>
        </p:nvGrpSpPr>
        <p:grpSpPr bwMode="auto">
          <a:xfrm>
            <a:off x="6655098" y="981075"/>
            <a:ext cx="1223962" cy="1871663"/>
            <a:chOff x="4377" y="437"/>
            <a:chExt cx="771" cy="1179"/>
          </a:xfrm>
        </p:grpSpPr>
        <p:grpSp>
          <p:nvGrpSpPr>
            <p:cNvPr id="16429" name="Group 5"/>
            <p:cNvGrpSpPr>
              <a:grpSpLocks/>
            </p:cNvGrpSpPr>
            <p:nvPr/>
          </p:nvGrpSpPr>
          <p:grpSpPr bwMode="auto">
            <a:xfrm>
              <a:off x="4694" y="1162"/>
              <a:ext cx="90" cy="90"/>
              <a:chOff x="4512" y="960"/>
              <a:chExt cx="144" cy="144"/>
            </a:xfrm>
          </p:grpSpPr>
          <p:sp>
            <p:nvSpPr>
              <p:cNvPr id="16457" name="Line 6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8" name="Line 7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0" name="Group 8"/>
            <p:cNvGrpSpPr>
              <a:grpSpLocks/>
            </p:cNvGrpSpPr>
            <p:nvPr/>
          </p:nvGrpSpPr>
          <p:grpSpPr bwMode="auto">
            <a:xfrm>
              <a:off x="4694" y="437"/>
              <a:ext cx="90" cy="90"/>
              <a:chOff x="4512" y="960"/>
              <a:chExt cx="144" cy="144"/>
            </a:xfrm>
          </p:grpSpPr>
          <p:sp>
            <p:nvSpPr>
              <p:cNvPr id="16455" name="Line 9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6" name="Line 10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1" name="Group 11"/>
            <p:cNvGrpSpPr>
              <a:grpSpLocks/>
            </p:cNvGrpSpPr>
            <p:nvPr/>
          </p:nvGrpSpPr>
          <p:grpSpPr bwMode="auto">
            <a:xfrm>
              <a:off x="4694" y="800"/>
              <a:ext cx="90" cy="90"/>
              <a:chOff x="4512" y="960"/>
              <a:chExt cx="144" cy="144"/>
            </a:xfrm>
          </p:grpSpPr>
          <p:sp>
            <p:nvSpPr>
              <p:cNvPr id="16453" name="Line 12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4" name="Line 13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2" name="Group 14"/>
            <p:cNvGrpSpPr>
              <a:grpSpLocks/>
            </p:cNvGrpSpPr>
            <p:nvPr/>
          </p:nvGrpSpPr>
          <p:grpSpPr bwMode="auto">
            <a:xfrm>
              <a:off x="4694" y="1526"/>
              <a:ext cx="90" cy="90"/>
              <a:chOff x="4512" y="960"/>
              <a:chExt cx="144" cy="144"/>
            </a:xfrm>
          </p:grpSpPr>
          <p:sp>
            <p:nvSpPr>
              <p:cNvPr id="16451" name="Line 15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2" name="Line 16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3" name="Group 17"/>
            <p:cNvGrpSpPr>
              <a:grpSpLocks/>
            </p:cNvGrpSpPr>
            <p:nvPr/>
          </p:nvGrpSpPr>
          <p:grpSpPr bwMode="auto">
            <a:xfrm>
              <a:off x="4377" y="618"/>
              <a:ext cx="90" cy="90"/>
              <a:chOff x="4512" y="960"/>
              <a:chExt cx="144" cy="144"/>
            </a:xfrm>
          </p:grpSpPr>
          <p:sp>
            <p:nvSpPr>
              <p:cNvPr id="16449" name="Line 18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0" name="Line 19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4" name="Group 20"/>
            <p:cNvGrpSpPr>
              <a:grpSpLocks/>
            </p:cNvGrpSpPr>
            <p:nvPr/>
          </p:nvGrpSpPr>
          <p:grpSpPr bwMode="auto">
            <a:xfrm>
              <a:off x="4377" y="981"/>
              <a:ext cx="90" cy="90"/>
              <a:chOff x="4512" y="960"/>
              <a:chExt cx="144" cy="144"/>
            </a:xfrm>
          </p:grpSpPr>
          <p:sp>
            <p:nvSpPr>
              <p:cNvPr id="16447" name="Line 21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8" name="Line 22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5" name="Group 23"/>
            <p:cNvGrpSpPr>
              <a:grpSpLocks/>
            </p:cNvGrpSpPr>
            <p:nvPr/>
          </p:nvGrpSpPr>
          <p:grpSpPr bwMode="auto">
            <a:xfrm>
              <a:off x="4377" y="1343"/>
              <a:ext cx="90" cy="90"/>
              <a:chOff x="4512" y="960"/>
              <a:chExt cx="144" cy="144"/>
            </a:xfrm>
          </p:grpSpPr>
          <p:sp>
            <p:nvSpPr>
              <p:cNvPr id="16445" name="Line 24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6" name="Line 25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6" name="Group 26"/>
            <p:cNvGrpSpPr>
              <a:grpSpLocks/>
            </p:cNvGrpSpPr>
            <p:nvPr/>
          </p:nvGrpSpPr>
          <p:grpSpPr bwMode="auto">
            <a:xfrm>
              <a:off x="5058" y="618"/>
              <a:ext cx="90" cy="90"/>
              <a:chOff x="4512" y="960"/>
              <a:chExt cx="144" cy="144"/>
            </a:xfrm>
          </p:grpSpPr>
          <p:sp>
            <p:nvSpPr>
              <p:cNvPr id="16443" name="Line 27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4" name="Line 28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7" name="Group 29"/>
            <p:cNvGrpSpPr>
              <a:grpSpLocks/>
            </p:cNvGrpSpPr>
            <p:nvPr/>
          </p:nvGrpSpPr>
          <p:grpSpPr bwMode="auto">
            <a:xfrm>
              <a:off x="5058" y="981"/>
              <a:ext cx="90" cy="90"/>
              <a:chOff x="4512" y="960"/>
              <a:chExt cx="144" cy="144"/>
            </a:xfrm>
          </p:grpSpPr>
          <p:sp>
            <p:nvSpPr>
              <p:cNvPr id="16441" name="Line 30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2" name="Line 31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38" name="Group 32"/>
            <p:cNvGrpSpPr>
              <a:grpSpLocks/>
            </p:cNvGrpSpPr>
            <p:nvPr/>
          </p:nvGrpSpPr>
          <p:grpSpPr bwMode="auto">
            <a:xfrm>
              <a:off x="5058" y="1343"/>
              <a:ext cx="90" cy="90"/>
              <a:chOff x="4512" y="960"/>
              <a:chExt cx="144" cy="144"/>
            </a:xfrm>
          </p:grpSpPr>
          <p:sp>
            <p:nvSpPr>
              <p:cNvPr id="16439" name="Line 33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0" name="Line 34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86627" name="Oval 35"/>
          <p:cNvSpPr>
            <a:spLocks noChangeAspect="1" noChangeArrowheads="1"/>
          </p:cNvSpPr>
          <p:nvPr/>
        </p:nvSpPr>
        <p:spPr bwMode="auto">
          <a:xfrm>
            <a:off x="6012160" y="633413"/>
            <a:ext cx="2468563" cy="2468562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06" name="Line 36"/>
          <p:cNvSpPr>
            <a:spLocks noChangeShapeType="1"/>
          </p:cNvSpPr>
          <p:nvPr/>
        </p:nvSpPr>
        <p:spPr bwMode="auto">
          <a:xfrm flipH="1">
            <a:off x="6412210" y="1887538"/>
            <a:ext cx="838200" cy="533400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386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507877"/>
              </p:ext>
            </p:extLst>
          </p:nvPr>
        </p:nvGraphicFramePr>
        <p:xfrm>
          <a:off x="6464598" y="1916113"/>
          <a:ext cx="3238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18" name="Equation" r:id="rId3" imgW="152280" imgH="164880" progId="Equation.3">
                  <p:embed/>
                </p:oleObj>
              </mc:Choice>
              <mc:Fallback>
                <p:oleObj name="Equation" r:id="rId3" imgW="152280" imgH="164880" progId="Equation.3">
                  <p:embed/>
                  <p:pic>
                    <p:nvPicPr>
                      <p:cNvPr id="16386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598" y="1916113"/>
                        <a:ext cx="3238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30" name="Line 38"/>
          <p:cNvSpPr>
            <a:spLocks noChangeAspect="1" noChangeShapeType="1"/>
          </p:cNvSpPr>
          <p:nvPr/>
        </p:nvSpPr>
        <p:spPr bwMode="auto">
          <a:xfrm>
            <a:off x="7244060" y="1890713"/>
            <a:ext cx="1235075" cy="1587"/>
          </a:xfrm>
          <a:prstGeom prst="line">
            <a:avLst/>
          </a:prstGeom>
          <a:noFill/>
          <a:ln w="31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663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008291"/>
              </p:ext>
            </p:extLst>
          </p:nvPr>
        </p:nvGraphicFramePr>
        <p:xfrm>
          <a:off x="8263235" y="1628775"/>
          <a:ext cx="195263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19" name="公式" r:id="rId5" imgW="190440" imgH="215640" progId="Equation.3">
                  <p:embed/>
                </p:oleObj>
              </mc:Choice>
              <mc:Fallback>
                <p:oleObj name="公式" r:id="rId5" imgW="190440" imgH="215640" progId="Equation.3">
                  <p:embed/>
                  <p:pic>
                    <p:nvPicPr>
                      <p:cNvPr id="2286631" name="Object 3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3235" y="1628775"/>
                        <a:ext cx="195263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3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646035"/>
              </p:ext>
            </p:extLst>
          </p:nvPr>
        </p:nvGraphicFramePr>
        <p:xfrm>
          <a:off x="780988" y="2899570"/>
          <a:ext cx="1143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0" name="公式" r:id="rId7" imgW="571320" imgH="291960" progId="Equation.3">
                  <p:embed/>
                </p:oleObj>
              </mc:Choice>
              <mc:Fallback>
                <p:oleObj name="公式" r:id="rId7" imgW="571320" imgH="291960" progId="Equation.3">
                  <p:embed/>
                  <p:pic>
                    <p:nvPicPr>
                      <p:cNvPr id="228663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988" y="2899570"/>
                        <a:ext cx="1143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3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009263"/>
              </p:ext>
            </p:extLst>
          </p:nvPr>
        </p:nvGraphicFramePr>
        <p:xfrm>
          <a:off x="2984438" y="2899570"/>
          <a:ext cx="1117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1" name="公式" r:id="rId9" imgW="558720" imgH="291960" progId="Equation.3">
                  <p:embed/>
                </p:oleObj>
              </mc:Choice>
              <mc:Fallback>
                <p:oleObj name="公式" r:id="rId9" imgW="558720" imgH="291960" progId="Equation.3">
                  <p:embed/>
                  <p:pic>
                    <p:nvPicPr>
                      <p:cNvPr id="228663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438" y="2899570"/>
                        <a:ext cx="1117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3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662932"/>
              </p:ext>
            </p:extLst>
          </p:nvPr>
        </p:nvGraphicFramePr>
        <p:xfrm>
          <a:off x="4083866" y="2954340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2" name="公式" r:id="rId11" imgW="571320" imgH="228600" progId="Equation.3">
                  <p:embed/>
                </p:oleObj>
              </mc:Choice>
              <mc:Fallback>
                <p:oleObj name="公式" r:id="rId11" imgW="571320" imgH="228600" progId="Equation.3">
                  <p:embed/>
                  <p:pic>
                    <p:nvPicPr>
                      <p:cNvPr id="228663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866" y="2954340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78465"/>
              </p:ext>
            </p:extLst>
          </p:nvPr>
        </p:nvGraphicFramePr>
        <p:xfrm>
          <a:off x="7104360" y="1917700"/>
          <a:ext cx="3444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3" name="Equation" r:id="rId13" imgW="126720" imgH="139680" progId="Equation.3">
                  <p:embed/>
                </p:oleObj>
              </mc:Choice>
              <mc:Fallback>
                <p:oleObj name="Equation" r:id="rId13" imgW="126720" imgH="139680" progId="Equation.3">
                  <p:embed/>
                  <p:pic>
                    <p:nvPicPr>
                      <p:cNvPr id="16391" name="Object 4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360" y="1917700"/>
                        <a:ext cx="3444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196979"/>
              </p:ext>
            </p:extLst>
          </p:nvPr>
        </p:nvGraphicFramePr>
        <p:xfrm>
          <a:off x="6891635" y="763588"/>
          <a:ext cx="8540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4" name="公式" r:id="rId15" imgW="990360" imgH="863280" progId="Equation.3">
                  <p:embed/>
                </p:oleObj>
              </mc:Choice>
              <mc:Fallback>
                <p:oleObj name="公式" r:id="rId15" imgW="990360" imgH="863280" progId="Equation.3">
                  <p:embed/>
                  <p:pic>
                    <p:nvPicPr>
                      <p:cNvPr id="16392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635" y="763588"/>
                        <a:ext cx="8540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37" name="Rectangle 45"/>
          <p:cNvSpPr>
            <a:spLocks noChangeArrowheads="1"/>
          </p:cNvSpPr>
          <p:nvPr/>
        </p:nvSpPr>
        <p:spPr bwMode="auto">
          <a:xfrm>
            <a:off x="104552" y="2041131"/>
            <a:ext cx="592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86638" name="Line 46"/>
          <p:cNvSpPr>
            <a:spLocks noChangeAspect="1" noChangeShapeType="1"/>
          </p:cNvSpPr>
          <p:nvPr/>
        </p:nvSpPr>
        <p:spPr bwMode="auto">
          <a:xfrm>
            <a:off x="7245648" y="1887538"/>
            <a:ext cx="647700" cy="1587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663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411805"/>
              </p:ext>
            </p:extLst>
          </p:nvPr>
        </p:nvGraphicFramePr>
        <p:xfrm>
          <a:off x="7463135" y="1628775"/>
          <a:ext cx="195263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5" name="公式" r:id="rId17" imgW="190440" imgH="215640" progId="Equation.3">
                  <p:embed/>
                </p:oleObj>
              </mc:Choice>
              <mc:Fallback>
                <p:oleObj name="公式" r:id="rId17" imgW="190440" imgH="215640" progId="Equation.3">
                  <p:embed/>
                  <p:pic>
                    <p:nvPicPr>
                      <p:cNvPr id="2286639" name="Object 4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3135" y="1628775"/>
                        <a:ext cx="195263" cy="21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403340"/>
              </p:ext>
            </p:extLst>
          </p:nvPr>
        </p:nvGraphicFramePr>
        <p:xfrm>
          <a:off x="1836676" y="2899570"/>
          <a:ext cx="1166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6" name="公式" r:id="rId19" imgW="583920" imgH="291960" progId="Equation.3">
                  <p:embed/>
                </p:oleObj>
              </mc:Choice>
              <mc:Fallback>
                <p:oleObj name="公式" r:id="rId19" imgW="583920" imgH="291960" progId="Equation.3">
                  <p:embed/>
                  <p:pic>
                    <p:nvPicPr>
                      <p:cNvPr id="228664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676" y="2899570"/>
                        <a:ext cx="11668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41" name="Line 49"/>
          <p:cNvSpPr>
            <a:spLocks noChangeShapeType="1"/>
          </p:cNvSpPr>
          <p:nvPr/>
        </p:nvSpPr>
        <p:spPr bwMode="auto">
          <a:xfrm rot="15600000">
            <a:off x="8022729" y="2491581"/>
            <a:ext cx="287338" cy="35877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6642" name="Objec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6608626"/>
              </p:ext>
            </p:extLst>
          </p:nvPr>
        </p:nvGraphicFramePr>
        <p:xfrm>
          <a:off x="8212435" y="2651125"/>
          <a:ext cx="3571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7" name="公式" r:id="rId21" imgW="393480" imgH="393480" progId="Equation.3">
                  <p:embed/>
                </p:oleObj>
              </mc:Choice>
              <mc:Fallback>
                <p:oleObj name="公式" r:id="rId21" imgW="393480" imgH="393480" progId="Equation.3">
                  <p:embed/>
                  <p:pic>
                    <p:nvPicPr>
                      <p:cNvPr id="2286642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2435" y="2651125"/>
                        <a:ext cx="3571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3" name="Objec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200948"/>
              </p:ext>
            </p:extLst>
          </p:nvPr>
        </p:nvGraphicFramePr>
        <p:xfrm>
          <a:off x="8615661" y="2263381"/>
          <a:ext cx="38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8" name="公式" r:id="rId23" imgW="419040" imgH="469800" progId="Equation.3">
                  <p:embed/>
                </p:oleObj>
              </mc:Choice>
              <mc:Fallback>
                <p:oleObj name="公式" r:id="rId23" imgW="419040" imgH="469800" progId="Equation.3">
                  <p:embed/>
                  <p:pic>
                    <p:nvPicPr>
                      <p:cNvPr id="2286643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5661" y="2263381"/>
                        <a:ext cx="38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1" name="Text Box 52"/>
          <p:cNvSpPr txBox="1">
            <a:spLocks noChangeArrowheads="1"/>
          </p:cNvSpPr>
          <p:nvPr/>
        </p:nvSpPr>
        <p:spPr bwMode="auto">
          <a:xfrm>
            <a:off x="107950" y="260350"/>
            <a:ext cx="622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轴对称分布的变化磁场产生的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感生电场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286645" name="Object 53"/>
          <p:cNvGraphicFramePr>
            <a:graphicFrameLocks noChangeAspect="1"/>
          </p:cNvGraphicFramePr>
          <p:nvPr/>
        </p:nvGraphicFramePr>
        <p:xfrm>
          <a:off x="1041400" y="3467100"/>
          <a:ext cx="432276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29" name="公式" r:id="rId25" imgW="2209680" imgH="419040" progId="Equation.3">
                  <p:embed/>
                </p:oleObj>
              </mc:Choice>
              <mc:Fallback>
                <p:oleObj name="公式" r:id="rId25" imgW="2209680" imgH="419040" progId="Equation.3">
                  <p:embed/>
                  <p:pic>
                    <p:nvPicPr>
                      <p:cNvPr id="228664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3467100"/>
                        <a:ext cx="4322763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6" name="Object 54"/>
          <p:cNvGraphicFramePr>
            <a:graphicFrameLocks noChangeAspect="1"/>
          </p:cNvGraphicFramePr>
          <p:nvPr/>
        </p:nvGraphicFramePr>
        <p:xfrm>
          <a:off x="2181225" y="4341813"/>
          <a:ext cx="2435225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30" name="公式" r:id="rId27" imgW="1244520" imgH="838080" progId="Equation.3">
                  <p:embed/>
                </p:oleObj>
              </mc:Choice>
              <mc:Fallback>
                <p:oleObj name="公式" r:id="rId27" imgW="1244520" imgH="838080" progId="Equation.3">
                  <p:embed/>
                  <p:pic>
                    <p:nvPicPr>
                      <p:cNvPr id="228664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4341813"/>
                        <a:ext cx="2435225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7" name="Object 55"/>
          <p:cNvGraphicFramePr>
            <a:graphicFrameLocks noChangeAspect="1"/>
          </p:cNvGraphicFramePr>
          <p:nvPr/>
        </p:nvGraphicFramePr>
        <p:xfrm>
          <a:off x="5651500" y="5857875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31" name="公式" r:id="rId29" imgW="685800" imgH="393480" progId="Equation.3">
                  <p:embed/>
                </p:oleObj>
              </mc:Choice>
              <mc:Fallback>
                <p:oleObj name="公式" r:id="rId29" imgW="685800" imgH="393480" progId="Equation.3">
                  <p:embed/>
                  <p:pic>
                    <p:nvPicPr>
                      <p:cNvPr id="228664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857875"/>
                        <a:ext cx="137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6648" name="Object 56"/>
          <p:cNvGraphicFramePr>
            <a:graphicFrameLocks noChangeAspect="1"/>
          </p:cNvGraphicFramePr>
          <p:nvPr/>
        </p:nvGraphicFramePr>
        <p:xfrm>
          <a:off x="2051050" y="5830888"/>
          <a:ext cx="165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32" name="公式" r:id="rId31" imgW="825480" imgH="419040" progId="Equation.3">
                  <p:embed/>
                </p:oleObj>
              </mc:Choice>
              <mc:Fallback>
                <p:oleObj name="公式" r:id="rId31" imgW="825480" imgH="419040" progId="Equation.3">
                  <p:embed/>
                  <p:pic>
                    <p:nvPicPr>
                      <p:cNvPr id="228664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830888"/>
                        <a:ext cx="165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49" name="Text Box 57"/>
          <p:cNvSpPr txBox="1">
            <a:spLocks noChangeArrowheads="1"/>
          </p:cNvSpPr>
          <p:nvPr/>
        </p:nvSpPr>
        <p:spPr bwMode="auto">
          <a:xfrm>
            <a:off x="323850" y="602297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外部 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400" b="1" i="1">
                <a:solidFill>
                  <a:srgbClr val="00FFFF"/>
                </a:solidFill>
                <a:latin typeface="Times New Roman" panose="02020603050405020304" pitchFamily="18" charset="0"/>
              </a:rPr>
              <a:t>r &gt;R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 )</a:t>
            </a:r>
          </a:p>
        </p:txBody>
      </p:sp>
      <p:sp>
        <p:nvSpPr>
          <p:cNvPr id="2286650" name="Text Box 58"/>
          <p:cNvSpPr txBox="1">
            <a:spLocks noChangeArrowheads="1"/>
          </p:cNvSpPr>
          <p:nvPr/>
        </p:nvSpPr>
        <p:spPr bwMode="auto">
          <a:xfrm>
            <a:off x="3892550" y="602297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内部 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sz="2400" b="1" i="1">
                <a:solidFill>
                  <a:srgbClr val="00FFFF"/>
                </a:solidFill>
                <a:latin typeface="Times New Roman" panose="02020603050405020304" pitchFamily="18" charset="0"/>
              </a:rPr>
              <a:t>r &lt;R</a:t>
            </a:r>
            <a:r>
              <a:rPr kumimoji="1" lang="en-US" altLang="zh-CN" sz="2400" b="1">
                <a:solidFill>
                  <a:srgbClr val="00FFFF"/>
                </a:solidFill>
                <a:latin typeface="Times New Roman" panose="02020603050405020304" pitchFamily="18" charset="0"/>
              </a:rPr>
              <a:t> )</a:t>
            </a:r>
          </a:p>
        </p:txBody>
      </p:sp>
      <p:sp>
        <p:nvSpPr>
          <p:cNvPr id="2286651" name="Line 59"/>
          <p:cNvSpPr>
            <a:spLocks noChangeShapeType="1"/>
          </p:cNvSpPr>
          <p:nvPr/>
        </p:nvSpPr>
        <p:spPr bwMode="auto">
          <a:xfrm>
            <a:off x="8244408" y="1916113"/>
            <a:ext cx="0" cy="3529012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6652" name="Line 60"/>
          <p:cNvSpPr>
            <a:spLocks noChangeShapeType="1"/>
          </p:cNvSpPr>
          <p:nvPr/>
        </p:nvSpPr>
        <p:spPr bwMode="auto">
          <a:xfrm flipV="1">
            <a:off x="6985000" y="4086225"/>
            <a:ext cx="1240582" cy="140652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6653" name="Freeform 61"/>
          <p:cNvSpPr>
            <a:spLocks/>
          </p:cNvSpPr>
          <p:nvPr/>
        </p:nvSpPr>
        <p:spPr bwMode="auto">
          <a:xfrm>
            <a:off x="8247807" y="4067568"/>
            <a:ext cx="748854" cy="1152525"/>
          </a:xfrm>
          <a:custGeom>
            <a:avLst/>
            <a:gdLst>
              <a:gd name="T0" fmla="*/ 0 w 499"/>
              <a:gd name="T1" fmla="*/ 0 h 726"/>
              <a:gd name="T2" fmla="*/ 2147483647 w 499"/>
              <a:gd name="T3" fmla="*/ 2147483647 h 726"/>
              <a:gd name="T4" fmla="*/ 2147483647 w 499"/>
              <a:gd name="T5" fmla="*/ 2147483647 h 726"/>
              <a:gd name="T6" fmla="*/ 0 60000 65536"/>
              <a:gd name="T7" fmla="*/ 0 60000 65536"/>
              <a:gd name="T8" fmla="*/ 0 60000 65536"/>
              <a:gd name="T9" fmla="*/ 0 w 499"/>
              <a:gd name="T10" fmla="*/ 0 h 726"/>
              <a:gd name="T11" fmla="*/ 499 w 499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726">
                <a:moveTo>
                  <a:pt x="0" y="0"/>
                </a:moveTo>
                <a:cubicBezTo>
                  <a:pt x="49" y="189"/>
                  <a:pt x="99" y="378"/>
                  <a:pt x="182" y="499"/>
                </a:cubicBezTo>
                <a:cubicBezTo>
                  <a:pt x="265" y="620"/>
                  <a:pt x="446" y="688"/>
                  <a:pt x="499" y="726"/>
                </a:cubicBezTo>
              </a:path>
            </a:pathLst>
          </a:custGeom>
          <a:noFill/>
          <a:ln w="3810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62"/>
          <p:cNvGrpSpPr>
            <a:grpSpLocks/>
          </p:cNvGrpSpPr>
          <p:nvPr/>
        </p:nvGrpSpPr>
        <p:grpSpPr bwMode="auto">
          <a:xfrm>
            <a:off x="6769100" y="3525838"/>
            <a:ext cx="2124075" cy="2351087"/>
            <a:chOff x="4422" y="2509"/>
            <a:chExt cx="1338" cy="1481"/>
          </a:xfrm>
        </p:grpSpPr>
        <p:sp>
          <p:nvSpPr>
            <p:cNvPr id="16424" name="Line 63"/>
            <p:cNvSpPr>
              <a:spLocks noChangeShapeType="1"/>
            </p:cNvSpPr>
            <p:nvPr/>
          </p:nvSpPr>
          <p:spPr bwMode="auto">
            <a:xfrm flipV="1">
              <a:off x="4558" y="2523"/>
              <a:ext cx="0" cy="1225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64"/>
            <p:cNvSpPr>
              <a:spLocks noChangeShapeType="1"/>
            </p:cNvSpPr>
            <p:nvPr/>
          </p:nvSpPr>
          <p:spPr bwMode="auto">
            <a:xfrm flipV="1">
              <a:off x="4593" y="3748"/>
              <a:ext cx="116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Text Box 65"/>
            <p:cNvSpPr txBox="1">
              <a:spLocks noChangeArrowheads="1"/>
            </p:cNvSpPr>
            <p:nvPr/>
          </p:nvSpPr>
          <p:spPr bwMode="auto">
            <a:xfrm>
              <a:off x="5501" y="3702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16427" name="Text Box 66"/>
            <p:cNvSpPr txBox="1">
              <a:spLocks noChangeArrowheads="1"/>
            </p:cNvSpPr>
            <p:nvPr/>
          </p:nvSpPr>
          <p:spPr bwMode="auto">
            <a:xfrm>
              <a:off x="4558" y="2509"/>
              <a:ext cx="2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000" i="1" baseline="-25000">
                  <a:solidFill>
                    <a:schemeClr val="bg1"/>
                  </a:solidFill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6428" name="Text Box 67"/>
            <p:cNvSpPr txBox="1">
              <a:spLocks noChangeArrowheads="1"/>
            </p:cNvSpPr>
            <p:nvPr/>
          </p:nvSpPr>
          <p:spPr bwMode="auto">
            <a:xfrm>
              <a:off x="4422" y="3702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16418" name="Text Box 68"/>
          <p:cNvSpPr txBox="1">
            <a:spLocks noChangeArrowheads="1"/>
          </p:cNvSpPr>
          <p:nvPr/>
        </p:nvSpPr>
        <p:spPr bwMode="auto">
          <a:xfrm>
            <a:off x="104552" y="720064"/>
            <a:ext cx="60010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设一个半径为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R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的长直载流螺线管，内部磁场强度为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，现已知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∂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kumimoji="1"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/∂</a:t>
            </a:r>
            <a:r>
              <a:rPr kumimoji="1" lang="en-US" altLang="zh-CN" sz="2400" b="1" i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为大于零的恒量。</a:t>
            </a:r>
          </a:p>
        </p:txBody>
      </p:sp>
      <p:sp>
        <p:nvSpPr>
          <p:cNvPr id="16419" name="Text Box 69"/>
          <p:cNvSpPr txBox="1">
            <a:spLocks noChangeArrowheads="1"/>
          </p:cNvSpPr>
          <p:nvPr/>
        </p:nvSpPr>
        <p:spPr bwMode="auto">
          <a:xfrm>
            <a:off x="104552" y="1581445"/>
            <a:ext cx="356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求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管内外的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感生电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场。</a:t>
            </a:r>
          </a:p>
        </p:txBody>
      </p:sp>
      <p:grpSp>
        <p:nvGrpSpPr>
          <p:cNvPr id="14" name="Group 70"/>
          <p:cNvGrpSpPr>
            <a:grpSpLocks/>
          </p:cNvGrpSpPr>
          <p:nvPr/>
        </p:nvGrpSpPr>
        <p:grpSpPr bwMode="auto">
          <a:xfrm>
            <a:off x="8319315" y="406272"/>
            <a:ext cx="376237" cy="376238"/>
            <a:chOff x="3696" y="2614"/>
            <a:chExt cx="237" cy="237"/>
          </a:xfrm>
        </p:grpSpPr>
        <p:sp>
          <p:nvSpPr>
            <p:cNvPr id="16422" name="Oval 71"/>
            <p:cNvSpPr>
              <a:spLocks noChangeAspect="1" noChangeArrowheads="1"/>
            </p:cNvSpPr>
            <p:nvPr/>
          </p:nvSpPr>
          <p:spPr bwMode="auto">
            <a:xfrm>
              <a:off x="3696" y="2614"/>
              <a:ext cx="237" cy="237"/>
            </a:xfrm>
            <a:prstGeom prst="ellipse">
              <a:avLst/>
            </a:prstGeom>
            <a:noFill/>
            <a:ln w="28575" algn="ctr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23" name="Oval 72"/>
            <p:cNvSpPr>
              <a:spLocks noChangeAspect="1" noChangeArrowheads="1"/>
            </p:cNvSpPr>
            <p:nvPr/>
          </p:nvSpPr>
          <p:spPr bwMode="auto">
            <a:xfrm>
              <a:off x="3773" y="2692"/>
              <a:ext cx="82" cy="82"/>
            </a:xfrm>
            <a:prstGeom prst="ellipse">
              <a:avLst/>
            </a:prstGeom>
            <a:solidFill>
              <a:srgbClr val="66FF33"/>
            </a:solidFill>
            <a:ln w="9525" algn="ctr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286665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216725"/>
              </p:ext>
            </p:extLst>
          </p:nvPr>
        </p:nvGraphicFramePr>
        <p:xfrm>
          <a:off x="7960540" y="334835"/>
          <a:ext cx="29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33" name="公式" r:id="rId33" imgW="126720" imgH="177480" progId="Equation.3">
                  <p:embed/>
                </p:oleObj>
              </mc:Choice>
              <mc:Fallback>
                <p:oleObj name="公式" r:id="rId33" imgW="126720" imgH="177480" progId="Equation.3">
                  <p:embed/>
                  <p:pic>
                    <p:nvPicPr>
                      <p:cNvPr id="2286665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0540" y="334835"/>
                        <a:ext cx="29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6666" name="Text Box 74"/>
          <p:cNvSpPr txBox="1">
            <a:spLocks noChangeArrowheads="1"/>
          </p:cNvSpPr>
          <p:nvPr/>
        </p:nvSpPr>
        <p:spPr bwMode="auto">
          <a:xfrm>
            <a:off x="7013575" y="602138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沿逆时针方向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5" name="Text Box 74"/>
          <p:cNvSpPr txBox="1">
            <a:spLocks noChangeArrowheads="1"/>
          </p:cNvSpPr>
          <p:nvPr/>
        </p:nvSpPr>
        <p:spPr bwMode="auto">
          <a:xfrm>
            <a:off x="5483225" y="3074508"/>
            <a:ext cx="119193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注意：面积分等于环路中有磁场分布的面积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6" name="Text Box 74"/>
          <p:cNvSpPr txBox="1">
            <a:spLocks noChangeArrowheads="1"/>
          </p:cNvSpPr>
          <p:nvPr/>
        </p:nvSpPr>
        <p:spPr bwMode="auto">
          <a:xfrm>
            <a:off x="550198" y="2004733"/>
            <a:ext cx="54095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由对称性知，感生电场一定沿同轴圆周切线方向，且同一圆周上大小处处相等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4562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28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28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28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8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8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28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28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28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28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28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228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28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2000" fill="hold"/>
                                        <p:tgtEl>
                                          <p:spTgt spid="22866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8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28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28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86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86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28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86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286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228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1000"/>
                                        <p:tgtEl>
                                          <p:spTgt spid="228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228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1000"/>
                                        <p:tgtEl>
                                          <p:spTgt spid="228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6594" grpId="0" animBg="1"/>
      <p:bldP spid="2286594" grpId="1" animBg="1"/>
      <p:bldP spid="2286627" grpId="0" animBg="1"/>
      <p:bldP spid="2286627" grpId="1" animBg="1"/>
      <p:bldP spid="2286630" grpId="0" animBg="1"/>
      <p:bldP spid="2286630" grpId="1" animBg="1"/>
      <p:bldP spid="2286637" grpId="0" autoUpdateAnimBg="0"/>
      <p:bldP spid="2286638" grpId="0" animBg="1"/>
      <p:bldP spid="2286641" grpId="0" animBg="1"/>
      <p:bldP spid="2286641" grpId="1" animBg="1"/>
      <p:bldP spid="2286649" grpId="0"/>
      <p:bldP spid="2286650" grpId="0"/>
      <p:bldP spid="2286651" grpId="0" animBg="1"/>
      <p:bldP spid="2286652" grpId="0" animBg="1"/>
      <p:bldP spid="2286653" grpId="0" animBg="1"/>
      <p:bldP spid="2286666" grpId="0"/>
      <p:bldP spid="75" grpId="0"/>
      <p:bldP spid="7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644008" y="1916832"/>
            <a:ext cx="417646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边长为</a:t>
            </a:r>
            <a:r>
              <a:rPr lang="en-US" altLang="zh-CN" b="1" dirty="0">
                <a:solidFill>
                  <a:schemeClr val="bg1"/>
                </a:solidFill>
              </a:rPr>
              <a:t>a</a:t>
            </a:r>
            <a:r>
              <a:rPr lang="zh-CN" altLang="en-US" b="1" dirty="0">
                <a:solidFill>
                  <a:schemeClr val="bg1"/>
                </a:solidFill>
              </a:rPr>
              <a:t>的正方形磁场外的感生电场是圆形的吗？</a:t>
            </a:r>
          </a:p>
        </p:txBody>
      </p:sp>
      <p:sp>
        <p:nvSpPr>
          <p:cNvPr id="4" name="TextBox 42"/>
          <p:cNvSpPr txBox="1">
            <a:spLocks noChangeArrowheads="1"/>
          </p:cNvSpPr>
          <p:nvPr/>
        </p:nvSpPr>
        <p:spPr bwMode="auto">
          <a:xfrm>
            <a:off x="1187624" y="5671219"/>
            <a:ext cx="1330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bg1"/>
                </a:solidFill>
              </a:rPr>
              <a:t>不是</a:t>
            </a:r>
          </a:p>
        </p:txBody>
      </p:sp>
      <p:sp>
        <p:nvSpPr>
          <p:cNvPr id="5" name="TextBox 44"/>
          <p:cNvSpPr txBox="1">
            <a:spLocks noChangeArrowheads="1"/>
          </p:cNvSpPr>
          <p:nvPr/>
        </p:nvSpPr>
        <p:spPr bwMode="auto">
          <a:xfrm>
            <a:off x="2907226" y="5229200"/>
            <a:ext cx="5940152" cy="1384995"/>
          </a:xfrm>
          <a:prstGeom prst="rect">
            <a:avLst/>
          </a:prstGeom>
          <a:noFill/>
          <a:ln w="57150">
            <a:solidFill>
              <a:srgbClr val="66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感生电场的方向与磁场的边界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有关</a:t>
            </a:r>
            <a:endParaRPr lang="en-US" altLang="zh-CN" sz="2800" b="1" dirty="0" smtClean="0">
              <a:solidFill>
                <a:srgbClr val="FFFF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800" b="1" dirty="0" smtClean="0">
                <a:solidFill>
                  <a:schemeClr val="bg1"/>
                </a:solidFill>
              </a:rPr>
              <a:t>目前我们只关注圆形磁场分布产生的感生电场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5" y="1124744"/>
            <a:ext cx="4304149" cy="3981033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70912895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/>
          <p:cNvSpPr txBox="1">
            <a:spLocks noChangeArrowheads="1"/>
          </p:cNvSpPr>
          <p:nvPr/>
        </p:nvSpPr>
        <p:spPr bwMode="auto">
          <a:xfrm>
            <a:off x="266700" y="332506"/>
            <a:ext cx="2360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 dirty="0" smtClean="0">
                <a:solidFill>
                  <a:srgbClr val="FFFF00"/>
                </a:solidFill>
                <a:ea typeface="楷体_GB2312" pitchFamily="49" charset="-122"/>
              </a:rPr>
              <a:t>4</a:t>
            </a:r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：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1042988" y="259481"/>
            <a:ext cx="74485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一被限制在半径为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R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的无限长圆柱内的均匀磁场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B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，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均匀增加，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的方向如图所示。</a:t>
            </a:r>
          </a:p>
        </p:txBody>
      </p:sp>
      <p:grpSp>
        <p:nvGrpSpPr>
          <p:cNvPr id="337924" name="Group 4"/>
          <p:cNvGrpSpPr>
            <a:grpSpLocks/>
          </p:cNvGrpSpPr>
          <p:nvPr/>
        </p:nvGrpSpPr>
        <p:grpSpPr bwMode="auto">
          <a:xfrm>
            <a:off x="5581650" y="1473919"/>
            <a:ext cx="2514600" cy="2590800"/>
            <a:chOff x="3792" y="576"/>
            <a:chExt cx="1584" cy="1632"/>
          </a:xfrm>
        </p:grpSpPr>
        <p:sp>
          <p:nvSpPr>
            <p:cNvPr id="23596" name="Oval 5"/>
            <p:cNvSpPr>
              <a:spLocks noChangeArrowheads="1"/>
            </p:cNvSpPr>
            <p:nvPr/>
          </p:nvSpPr>
          <p:spPr bwMode="auto">
            <a:xfrm>
              <a:off x="3792" y="576"/>
              <a:ext cx="1584" cy="1632"/>
            </a:xfrm>
            <a:prstGeom prst="ellipse">
              <a:avLst/>
            </a:prstGeom>
            <a:solidFill>
              <a:srgbClr val="6666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pSp>
          <p:nvGrpSpPr>
            <p:cNvPr id="23597" name="Group 6"/>
            <p:cNvGrpSpPr>
              <a:grpSpLocks/>
            </p:cNvGrpSpPr>
            <p:nvPr/>
          </p:nvGrpSpPr>
          <p:grpSpPr bwMode="auto">
            <a:xfrm>
              <a:off x="4218" y="1141"/>
              <a:ext cx="183" cy="188"/>
              <a:chOff x="4512" y="960"/>
              <a:chExt cx="144" cy="144"/>
            </a:xfrm>
          </p:grpSpPr>
          <p:sp>
            <p:nvSpPr>
              <p:cNvPr id="23643" name="Line 7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4" name="Line 8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98" name="Group 9"/>
            <p:cNvGrpSpPr>
              <a:grpSpLocks/>
            </p:cNvGrpSpPr>
            <p:nvPr/>
          </p:nvGrpSpPr>
          <p:grpSpPr bwMode="auto">
            <a:xfrm>
              <a:off x="4889" y="764"/>
              <a:ext cx="182" cy="189"/>
              <a:chOff x="4512" y="960"/>
              <a:chExt cx="144" cy="144"/>
            </a:xfrm>
          </p:grpSpPr>
          <p:sp>
            <p:nvSpPr>
              <p:cNvPr id="23641" name="Line 10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2" name="Line 11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99" name="Group 12"/>
            <p:cNvGrpSpPr>
              <a:grpSpLocks/>
            </p:cNvGrpSpPr>
            <p:nvPr/>
          </p:nvGrpSpPr>
          <p:grpSpPr bwMode="auto">
            <a:xfrm>
              <a:off x="4523" y="1141"/>
              <a:ext cx="183" cy="188"/>
              <a:chOff x="4512" y="960"/>
              <a:chExt cx="144" cy="144"/>
            </a:xfrm>
          </p:grpSpPr>
          <p:sp>
            <p:nvSpPr>
              <p:cNvPr id="23639" name="Line 13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40" name="Line 14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0" name="Group 15"/>
            <p:cNvGrpSpPr>
              <a:grpSpLocks/>
            </p:cNvGrpSpPr>
            <p:nvPr/>
          </p:nvGrpSpPr>
          <p:grpSpPr bwMode="auto">
            <a:xfrm>
              <a:off x="4828" y="1141"/>
              <a:ext cx="182" cy="188"/>
              <a:chOff x="4512" y="960"/>
              <a:chExt cx="144" cy="144"/>
            </a:xfrm>
          </p:grpSpPr>
          <p:sp>
            <p:nvSpPr>
              <p:cNvPr id="23637" name="Line 16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8" name="Line 17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1" name="Group 18"/>
            <p:cNvGrpSpPr>
              <a:grpSpLocks/>
            </p:cNvGrpSpPr>
            <p:nvPr/>
          </p:nvGrpSpPr>
          <p:grpSpPr bwMode="auto">
            <a:xfrm>
              <a:off x="4828" y="1518"/>
              <a:ext cx="182" cy="188"/>
              <a:chOff x="4512" y="960"/>
              <a:chExt cx="144" cy="144"/>
            </a:xfrm>
          </p:grpSpPr>
          <p:sp>
            <p:nvSpPr>
              <p:cNvPr id="23635" name="Line 19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6" name="Line 20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2" name="Group 21"/>
            <p:cNvGrpSpPr>
              <a:grpSpLocks/>
            </p:cNvGrpSpPr>
            <p:nvPr/>
          </p:nvGrpSpPr>
          <p:grpSpPr bwMode="auto">
            <a:xfrm>
              <a:off x="3914" y="1518"/>
              <a:ext cx="183" cy="188"/>
              <a:chOff x="4512" y="960"/>
              <a:chExt cx="144" cy="144"/>
            </a:xfrm>
          </p:grpSpPr>
          <p:sp>
            <p:nvSpPr>
              <p:cNvPr id="23633" name="Line 22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4" name="Line 23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3" name="Group 24"/>
            <p:cNvGrpSpPr>
              <a:grpSpLocks/>
            </p:cNvGrpSpPr>
            <p:nvPr/>
          </p:nvGrpSpPr>
          <p:grpSpPr bwMode="auto">
            <a:xfrm>
              <a:off x="3914" y="1141"/>
              <a:ext cx="183" cy="188"/>
              <a:chOff x="4512" y="960"/>
              <a:chExt cx="144" cy="144"/>
            </a:xfrm>
          </p:grpSpPr>
          <p:sp>
            <p:nvSpPr>
              <p:cNvPr id="23631" name="Line 25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2" name="Line 26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4" name="Group 27"/>
            <p:cNvGrpSpPr>
              <a:grpSpLocks/>
            </p:cNvGrpSpPr>
            <p:nvPr/>
          </p:nvGrpSpPr>
          <p:grpSpPr bwMode="auto">
            <a:xfrm>
              <a:off x="5132" y="1518"/>
              <a:ext cx="183" cy="188"/>
              <a:chOff x="4512" y="960"/>
              <a:chExt cx="144" cy="144"/>
            </a:xfrm>
          </p:grpSpPr>
          <p:sp>
            <p:nvSpPr>
              <p:cNvPr id="23629" name="Line 28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30" name="Line 29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5" name="Group 30"/>
            <p:cNvGrpSpPr>
              <a:grpSpLocks/>
            </p:cNvGrpSpPr>
            <p:nvPr/>
          </p:nvGrpSpPr>
          <p:grpSpPr bwMode="auto">
            <a:xfrm>
              <a:off x="4523" y="1518"/>
              <a:ext cx="183" cy="188"/>
              <a:chOff x="4512" y="960"/>
              <a:chExt cx="144" cy="144"/>
            </a:xfrm>
          </p:grpSpPr>
          <p:sp>
            <p:nvSpPr>
              <p:cNvPr id="23627" name="Line 31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8" name="Line 32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6" name="Group 33"/>
            <p:cNvGrpSpPr>
              <a:grpSpLocks/>
            </p:cNvGrpSpPr>
            <p:nvPr/>
          </p:nvGrpSpPr>
          <p:grpSpPr bwMode="auto">
            <a:xfrm>
              <a:off x="4218" y="1518"/>
              <a:ext cx="183" cy="188"/>
              <a:chOff x="4512" y="960"/>
              <a:chExt cx="144" cy="144"/>
            </a:xfrm>
          </p:grpSpPr>
          <p:sp>
            <p:nvSpPr>
              <p:cNvPr id="23625" name="Line 34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6" name="Line 35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7" name="Group 36"/>
            <p:cNvGrpSpPr>
              <a:grpSpLocks/>
            </p:cNvGrpSpPr>
            <p:nvPr/>
          </p:nvGrpSpPr>
          <p:grpSpPr bwMode="auto">
            <a:xfrm>
              <a:off x="4158" y="764"/>
              <a:ext cx="182" cy="189"/>
              <a:chOff x="4512" y="960"/>
              <a:chExt cx="144" cy="144"/>
            </a:xfrm>
          </p:grpSpPr>
          <p:sp>
            <p:nvSpPr>
              <p:cNvPr id="23623" name="Line 37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4" name="Line 38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8" name="Group 39"/>
            <p:cNvGrpSpPr>
              <a:grpSpLocks/>
            </p:cNvGrpSpPr>
            <p:nvPr/>
          </p:nvGrpSpPr>
          <p:grpSpPr bwMode="auto">
            <a:xfrm>
              <a:off x="4158" y="1831"/>
              <a:ext cx="182" cy="189"/>
              <a:chOff x="4512" y="960"/>
              <a:chExt cx="144" cy="144"/>
            </a:xfrm>
          </p:grpSpPr>
          <p:sp>
            <p:nvSpPr>
              <p:cNvPr id="23621" name="Line 40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2" name="Line 41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09" name="Group 42"/>
            <p:cNvGrpSpPr>
              <a:grpSpLocks/>
            </p:cNvGrpSpPr>
            <p:nvPr/>
          </p:nvGrpSpPr>
          <p:grpSpPr bwMode="auto">
            <a:xfrm>
              <a:off x="4828" y="1831"/>
              <a:ext cx="182" cy="189"/>
              <a:chOff x="4512" y="960"/>
              <a:chExt cx="144" cy="144"/>
            </a:xfrm>
          </p:grpSpPr>
          <p:sp>
            <p:nvSpPr>
              <p:cNvPr id="23619" name="Line 43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20" name="Line 44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10" name="Group 45"/>
            <p:cNvGrpSpPr>
              <a:grpSpLocks/>
            </p:cNvGrpSpPr>
            <p:nvPr/>
          </p:nvGrpSpPr>
          <p:grpSpPr bwMode="auto">
            <a:xfrm>
              <a:off x="4523" y="1894"/>
              <a:ext cx="183" cy="188"/>
              <a:chOff x="4512" y="960"/>
              <a:chExt cx="144" cy="144"/>
            </a:xfrm>
          </p:grpSpPr>
          <p:sp>
            <p:nvSpPr>
              <p:cNvPr id="23617" name="Line 46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8" name="Line 47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11" name="Group 48"/>
            <p:cNvGrpSpPr>
              <a:grpSpLocks/>
            </p:cNvGrpSpPr>
            <p:nvPr/>
          </p:nvGrpSpPr>
          <p:grpSpPr bwMode="auto">
            <a:xfrm>
              <a:off x="5132" y="1141"/>
              <a:ext cx="183" cy="188"/>
              <a:chOff x="4512" y="960"/>
              <a:chExt cx="144" cy="144"/>
            </a:xfrm>
          </p:grpSpPr>
          <p:sp>
            <p:nvSpPr>
              <p:cNvPr id="23615" name="Line 49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6" name="Line 50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12" name="Group 51"/>
            <p:cNvGrpSpPr>
              <a:grpSpLocks/>
            </p:cNvGrpSpPr>
            <p:nvPr/>
          </p:nvGrpSpPr>
          <p:grpSpPr bwMode="auto">
            <a:xfrm>
              <a:off x="4523" y="702"/>
              <a:ext cx="183" cy="188"/>
              <a:chOff x="4512" y="960"/>
              <a:chExt cx="144" cy="144"/>
            </a:xfrm>
          </p:grpSpPr>
          <p:sp>
            <p:nvSpPr>
              <p:cNvPr id="23613" name="Line 52"/>
              <p:cNvSpPr>
                <a:spLocks noChangeShapeType="1"/>
              </p:cNvSpPr>
              <p:nvPr/>
            </p:nvSpPr>
            <p:spPr bwMode="auto">
              <a:xfrm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4" name="Line 53"/>
              <p:cNvSpPr>
                <a:spLocks noChangeShapeType="1"/>
              </p:cNvSpPr>
              <p:nvPr/>
            </p:nvSpPr>
            <p:spPr bwMode="auto">
              <a:xfrm flipH="1">
                <a:off x="4512" y="960"/>
                <a:ext cx="144" cy="144"/>
              </a:xfrm>
              <a:prstGeom prst="line">
                <a:avLst/>
              </a:prstGeom>
              <a:noFill/>
              <a:ln w="9525">
                <a:solidFill>
                  <a:srgbClr val="C0C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37974" name="Object 54"/>
          <p:cNvGraphicFramePr>
            <a:graphicFrameLocks/>
          </p:cNvGraphicFramePr>
          <p:nvPr>
            <p:extLst/>
          </p:nvPr>
        </p:nvGraphicFramePr>
        <p:xfrm>
          <a:off x="6072188" y="2913781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76" name="公式" r:id="rId3" imgW="200152" imgH="219211" progId="Equation.3">
                  <p:embed/>
                </p:oleObj>
              </mc:Choice>
              <mc:Fallback>
                <p:oleObj name="公式" r:id="rId3" imgW="200152" imgH="219211" progId="Equation.3">
                  <p:embed/>
                  <p:pic>
                    <p:nvPicPr>
                      <p:cNvPr id="337974" name="Object 5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2913781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5" name="Object 55"/>
          <p:cNvGraphicFramePr>
            <a:graphicFrameLocks/>
          </p:cNvGraphicFramePr>
          <p:nvPr>
            <p:extLst/>
          </p:nvPr>
        </p:nvGraphicFramePr>
        <p:xfrm>
          <a:off x="6740525" y="2350219"/>
          <a:ext cx="2921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77" name="公式" r:id="rId5" imgW="219117" imgH="238193" progId="Equation.3">
                  <p:embed/>
                </p:oleObj>
              </mc:Choice>
              <mc:Fallback>
                <p:oleObj name="公式" r:id="rId5" imgW="219117" imgH="238193" progId="Equation.3">
                  <p:embed/>
                  <p:pic>
                    <p:nvPicPr>
                      <p:cNvPr id="337975" name="Object 5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0525" y="2350219"/>
                        <a:ext cx="2921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6" name="Rectangle 56"/>
          <p:cNvSpPr>
            <a:spLocks noChangeArrowheads="1"/>
          </p:cNvSpPr>
          <p:nvPr/>
        </p:nvSpPr>
        <p:spPr bwMode="auto">
          <a:xfrm>
            <a:off x="5581650" y="2693119"/>
            <a:ext cx="2514600" cy="152400"/>
          </a:xfrm>
          <a:prstGeom prst="rect">
            <a:avLst/>
          </a:prstGeom>
          <a:gradFill rotWithShape="0">
            <a:gsLst>
              <a:gs pos="0">
                <a:srgbClr val="007676"/>
              </a:gs>
              <a:gs pos="5000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37977" name="Rectangle 57"/>
          <p:cNvSpPr>
            <a:spLocks noChangeArrowheads="1"/>
          </p:cNvSpPr>
          <p:nvPr/>
        </p:nvSpPr>
        <p:spPr bwMode="auto">
          <a:xfrm>
            <a:off x="5810250" y="3455119"/>
            <a:ext cx="2057400" cy="152400"/>
          </a:xfrm>
          <a:prstGeom prst="rect">
            <a:avLst/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337978" name="Object 58"/>
          <p:cNvGraphicFramePr>
            <a:graphicFrameLocks/>
          </p:cNvGraphicFramePr>
          <p:nvPr>
            <p:extLst/>
          </p:nvPr>
        </p:nvGraphicFramePr>
        <p:xfrm>
          <a:off x="8101013" y="2461344"/>
          <a:ext cx="3317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78" name="公式" r:id="rId7" imgW="257048" imgH="228702" progId="Equation.3">
                  <p:embed/>
                </p:oleObj>
              </mc:Choice>
              <mc:Fallback>
                <p:oleObj name="公式" r:id="rId7" imgW="257048" imgH="228702" progId="Equation.3">
                  <p:embed/>
                  <p:pic>
                    <p:nvPicPr>
                      <p:cNvPr id="337978" name="Object 5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2461344"/>
                        <a:ext cx="3317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9" name="Object 59"/>
          <p:cNvGraphicFramePr>
            <a:graphicFrameLocks/>
          </p:cNvGraphicFramePr>
          <p:nvPr>
            <p:extLst/>
          </p:nvPr>
        </p:nvGraphicFramePr>
        <p:xfrm>
          <a:off x="5154613" y="2440706"/>
          <a:ext cx="3921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79" name="公式" r:id="rId9" imgW="314283" imgH="219211" progId="Equation.3">
                  <p:embed/>
                </p:oleObj>
              </mc:Choice>
              <mc:Fallback>
                <p:oleObj name="公式" r:id="rId9" imgW="314283" imgH="219211" progId="Equation.3">
                  <p:embed/>
                  <p:pic>
                    <p:nvPicPr>
                      <p:cNvPr id="337979" name="Object 5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2440706"/>
                        <a:ext cx="3921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0" name="Object 60"/>
          <p:cNvGraphicFramePr>
            <a:graphicFrameLocks/>
          </p:cNvGraphicFramePr>
          <p:nvPr>
            <p:extLst/>
          </p:nvPr>
        </p:nvGraphicFramePr>
        <p:xfrm>
          <a:off x="5411788" y="3337644"/>
          <a:ext cx="2809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0" name="公式" r:id="rId11" imgW="200152" imgH="238193" progId="Equation.3">
                  <p:embed/>
                </p:oleObj>
              </mc:Choice>
              <mc:Fallback>
                <p:oleObj name="公式" r:id="rId11" imgW="200152" imgH="238193" progId="Equation.3">
                  <p:embed/>
                  <p:pic>
                    <p:nvPicPr>
                      <p:cNvPr id="337980" name="Object 6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3337644"/>
                        <a:ext cx="2809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1" name="Object 61"/>
          <p:cNvGraphicFramePr>
            <a:graphicFrameLocks/>
          </p:cNvGraphicFramePr>
          <p:nvPr>
            <p:extLst/>
          </p:nvPr>
        </p:nvGraphicFramePr>
        <p:xfrm>
          <a:off x="7950200" y="3336056"/>
          <a:ext cx="3159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1" name="公式" r:id="rId13" imgW="238083" imgH="219211" progId="Equation.3">
                  <p:embed/>
                </p:oleObj>
              </mc:Choice>
              <mc:Fallback>
                <p:oleObj name="公式" r:id="rId13" imgW="238083" imgH="219211" progId="Equation.3">
                  <p:embed/>
                  <p:pic>
                    <p:nvPicPr>
                      <p:cNvPr id="337981" name="Object 6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0200" y="3336056"/>
                        <a:ext cx="3159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2" name="Rectangle 62"/>
          <p:cNvSpPr>
            <a:spLocks noChangeArrowheads="1"/>
          </p:cNvSpPr>
          <p:nvPr/>
        </p:nvSpPr>
        <p:spPr bwMode="auto">
          <a:xfrm>
            <a:off x="334963" y="1412006"/>
            <a:ext cx="5245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求：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导体棒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MN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、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CD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的感生电动势</a:t>
            </a:r>
          </a:p>
        </p:txBody>
      </p:sp>
      <p:graphicFrame>
        <p:nvGraphicFramePr>
          <p:cNvPr id="337983" name="Object 63"/>
          <p:cNvGraphicFramePr>
            <a:graphicFrameLocks/>
          </p:cNvGraphicFramePr>
          <p:nvPr>
            <p:extLst/>
          </p:nvPr>
        </p:nvGraphicFramePr>
        <p:xfrm>
          <a:off x="1565275" y="2480394"/>
          <a:ext cx="25749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2" name="公式" r:id="rId15" imgW="2505117" imgH="752543" progId="Equation.3">
                  <p:embed/>
                </p:oleObj>
              </mc:Choice>
              <mc:Fallback>
                <p:oleObj name="公式" r:id="rId15" imgW="2505117" imgH="752543" progId="Equation.3">
                  <p:embed/>
                  <p:pic>
                    <p:nvPicPr>
                      <p:cNvPr id="337983" name="Object 63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2480394"/>
                        <a:ext cx="25749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4" name="Rectangle 64"/>
          <p:cNvSpPr>
            <a:spLocks noChangeArrowheads="1"/>
          </p:cNvSpPr>
          <p:nvPr/>
        </p:nvSpPr>
        <p:spPr bwMode="auto">
          <a:xfrm>
            <a:off x="339725" y="2026369"/>
            <a:ext cx="1568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337985" name="Rectangle 65"/>
          <p:cNvSpPr>
            <a:spLocks noChangeArrowheads="1"/>
          </p:cNvSpPr>
          <p:nvPr/>
        </p:nvSpPr>
        <p:spPr bwMode="auto">
          <a:xfrm>
            <a:off x="1011238" y="2026369"/>
            <a:ext cx="4424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方法一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用感生电场计算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):</a:t>
            </a:r>
          </a:p>
        </p:txBody>
      </p:sp>
      <p:sp>
        <p:nvSpPr>
          <p:cNvPr id="337986" name="Line 66"/>
          <p:cNvSpPr>
            <a:spLocks noChangeShapeType="1"/>
          </p:cNvSpPr>
          <p:nvPr/>
        </p:nvSpPr>
        <p:spPr bwMode="auto">
          <a:xfrm flipH="1">
            <a:off x="5810250" y="2769319"/>
            <a:ext cx="1063625" cy="7620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7987" name="Object 67"/>
          <p:cNvGraphicFramePr>
            <a:graphicFrameLocks/>
          </p:cNvGraphicFramePr>
          <p:nvPr>
            <p:extLst/>
          </p:nvPr>
        </p:nvGraphicFramePr>
        <p:xfrm>
          <a:off x="1501775" y="3499569"/>
          <a:ext cx="227171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3" name="公式" r:id="rId17" imgW="2200317" imgH="609566" progId="Equation.3">
                  <p:embed/>
                </p:oleObj>
              </mc:Choice>
              <mc:Fallback>
                <p:oleObj name="公式" r:id="rId17" imgW="2200317" imgH="609566" progId="Equation.3">
                  <p:embed/>
                  <p:pic>
                    <p:nvPicPr>
                      <p:cNvPr id="337987" name="Object 67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3499569"/>
                        <a:ext cx="227171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8" name="AutoShape 68"/>
          <p:cNvSpPr>
            <a:spLocks noChangeArrowheads="1"/>
          </p:cNvSpPr>
          <p:nvPr/>
        </p:nvSpPr>
        <p:spPr bwMode="auto">
          <a:xfrm>
            <a:off x="7258050" y="2616919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graphicFrame>
        <p:nvGraphicFramePr>
          <p:cNvPr id="337989" name="Object 69"/>
          <p:cNvGraphicFramePr>
            <a:graphicFrameLocks/>
          </p:cNvGraphicFramePr>
          <p:nvPr>
            <p:extLst/>
          </p:nvPr>
        </p:nvGraphicFramePr>
        <p:xfrm>
          <a:off x="7497763" y="2210519"/>
          <a:ext cx="3952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4" name="公式" r:id="rId19" imgW="314283" imgH="314427" progId="Equation.3">
                  <p:embed/>
                </p:oleObj>
              </mc:Choice>
              <mc:Fallback>
                <p:oleObj name="公式" r:id="rId19" imgW="314283" imgH="314427" progId="Equation.3">
                  <p:embed/>
                  <p:pic>
                    <p:nvPicPr>
                      <p:cNvPr id="337989" name="Object 6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2210519"/>
                        <a:ext cx="3952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0" name="Line 70"/>
          <p:cNvSpPr>
            <a:spLocks noChangeShapeType="1"/>
          </p:cNvSpPr>
          <p:nvPr/>
        </p:nvSpPr>
        <p:spPr bwMode="auto">
          <a:xfrm flipV="1">
            <a:off x="7410450" y="2174006"/>
            <a:ext cx="0" cy="519113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7991" name="Object 71"/>
          <p:cNvGraphicFramePr>
            <a:graphicFrameLocks/>
          </p:cNvGraphicFramePr>
          <p:nvPr>
            <p:extLst/>
          </p:nvPr>
        </p:nvGraphicFramePr>
        <p:xfrm>
          <a:off x="7256463" y="1707281"/>
          <a:ext cx="4206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5" name="公式" r:id="rId21" imgW="343069" imgH="390661" progId="Equation.3">
                  <p:embed/>
                </p:oleObj>
              </mc:Choice>
              <mc:Fallback>
                <p:oleObj name="公式" r:id="rId21" imgW="343069" imgH="390661" progId="Equation.3">
                  <p:embed/>
                  <p:pic>
                    <p:nvPicPr>
                      <p:cNvPr id="337991" name="Object 7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6463" y="1707281"/>
                        <a:ext cx="4206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2" name="Object 72"/>
          <p:cNvGraphicFramePr>
            <a:graphicFrameLocks/>
          </p:cNvGraphicFramePr>
          <p:nvPr>
            <p:extLst/>
          </p:nvPr>
        </p:nvGraphicFramePr>
        <p:xfrm>
          <a:off x="3717925" y="3651969"/>
          <a:ext cx="4937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6" name="公式" r:id="rId23" imgW="419269" imgH="238193" progId="Equation.3">
                  <p:embed/>
                </p:oleObj>
              </mc:Choice>
              <mc:Fallback>
                <p:oleObj name="公式" r:id="rId23" imgW="419269" imgH="238193" progId="Equation.3">
                  <p:embed/>
                  <p:pic>
                    <p:nvPicPr>
                      <p:cNvPr id="337992" name="Object 72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3651969"/>
                        <a:ext cx="4937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3" name="AutoShape 73"/>
          <p:cNvSpPr>
            <a:spLocks noChangeArrowheads="1"/>
          </p:cNvSpPr>
          <p:nvPr/>
        </p:nvSpPr>
        <p:spPr bwMode="auto">
          <a:xfrm>
            <a:off x="6267450" y="3378919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rgbClr val="000000"/>
              </a:solidFill>
            </a:endParaRPr>
          </a:p>
        </p:txBody>
      </p:sp>
      <p:sp>
        <p:nvSpPr>
          <p:cNvPr id="337994" name="Line 74"/>
          <p:cNvSpPr>
            <a:spLocks noChangeShapeType="1"/>
          </p:cNvSpPr>
          <p:nvPr/>
        </p:nvSpPr>
        <p:spPr bwMode="auto">
          <a:xfrm>
            <a:off x="6267450" y="3531319"/>
            <a:ext cx="685800" cy="4572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5" name="Line 75"/>
          <p:cNvSpPr>
            <a:spLocks noChangeShapeType="1"/>
          </p:cNvSpPr>
          <p:nvPr/>
        </p:nvSpPr>
        <p:spPr bwMode="auto">
          <a:xfrm flipH="1">
            <a:off x="6267450" y="2769319"/>
            <a:ext cx="609600" cy="7620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7996" name="Object 76"/>
          <p:cNvGraphicFramePr>
            <a:graphicFrameLocks/>
          </p:cNvGraphicFramePr>
          <p:nvPr>
            <p:extLst/>
          </p:nvPr>
        </p:nvGraphicFramePr>
        <p:xfrm>
          <a:off x="6802438" y="3637681"/>
          <a:ext cx="2667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7" name="公式" r:id="rId25" imgW="190669" imgH="152468" progId="Equation.3">
                  <p:embed/>
                </p:oleObj>
              </mc:Choice>
              <mc:Fallback>
                <p:oleObj name="公式" r:id="rId25" imgW="190669" imgH="152468" progId="Equation.3">
                  <p:embed/>
                  <p:pic>
                    <p:nvPicPr>
                      <p:cNvPr id="337996" name="Object 76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8" y="3637681"/>
                        <a:ext cx="26670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7" name="Object 77"/>
          <p:cNvGraphicFramePr>
            <a:graphicFrameLocks/>
          </p:cNvGraphicFramePr>
          <p:nvPr>
            <p:extLst/>
          </p:nvPr>
        </p:nvGraphicFramePr>
        <p:xfrm>
          <a:off x="1577975" y="4266331"/>
          <a:ext cx="22177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8" name="公式" r:id="rId27" imgW="2143083" imgH="609566" progId="Equation.3">
                  <p:embed/>
                </p:oleObj>
              </mc:Choice>
              <mc:Fallback>
                <p:oleObj name="公式" r:id="rId27" imgW="2143083" imgH="609566" progId="Equation.3">
                  <p:embed/>
                  <p:pic>
                    <p:nvPicPr>
                      <p:cNvPr id="337997" name="Object 77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4266331"/>
                        <a:ext cx="2217738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8" name="Object 78"/>
          <p:cNvGraphicFramePr>
            <a:graphicFrameLocks/>
          </p:cNvGraphicFramePr>
          <p:nvPr>
            <p:extLst/>
          </p:nvPr>
        </p:nvGraphicFramePr>
        <p:xfrm>
          <a:off x="3760788" y="4271094"/>
          <a:ext cx="20637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9" name="公式" r:id="rId29" imgW="1990683" imgH="609566" progId="Equation.3">
                  <p:embed/>
                </p:oleObj>
              </mc:Choice>
              <mc:Fallback>
                <p:oleObj name="公式" r:id="rId29" imgW="1990683" imgH="609566" progId="Equation.3">
                  <p:embed/>
                  <p:pic>
                    <p:nvPicPr>
                      <p:cNvPr id="337998" name="Object 78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4271094"/>
                        <a:ext cx="20637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9" name="Object 79"/>
          <p:cNvGraphicFramePr>
            <a:graphicFrameLocks/>
          </p:cNvGraphicFramePr>
          <p:nvPr>
            <p:extLst/>
          </p:nvPr>
        </p:nvGraphicFramePr>
        <p:xfrm>
          <a:off x="5859463" y="4204419"/>
          <a:ext cx="18907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0" name="公式" r:id="rId31" imgW="1819317" imgH="752543" progId="Equation.3">
                  <p:embed/>
                </p:oleObj>
              </mc:Choice>
              <mc:Fallback>
                <p:oleObj name="公式" r:id="rId31" imgW="1819317" imgH="752543" progId="Equation.3">
                  <p:embed/>
                  <p:pic>
                    <p:nvPicPr>
                      <p:cNvPr id="337999" name="Object 79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4204419"/>
                        <a:ext cx="1890712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0" name="Line 80"/>
          <p:cNvSpPr>
            <a:spLocks noChangeShapeType="1"/>
          </p:cNvSpPr>
          <p:nvPr/>
        </p:nvSpPr>
        <p:spPr bwMode="auto">
          <a:xfrm>
            <a:off x="6877050" y="2769319"/>
            <a:ext cx="0" cy="7620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8001" name="Object 81"/>
          <p:cNvGraphicFramePr>
            <a:graphicFrameLocks/>
          </p:cNvGraphicFramePr>
          <p:nvPr>
            <p:extLst/>
          </p:nvPr>
        </p:nvGraphicFramePr>
        <p:xfrm>
          <a:off x="6969125" y="2996331"/>
          <a:ext cx="215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1" name="公式" r:id="rId33" imgW="142917" imgH="238193" progId="Equation.3">
                  <p:embed/>
                </p:oleObj>
              </mc:Choice>
              <mc:Fallback>
                <p:oleObj name="公式" r:id="rId33" imgW="142917" imgH="238193" progId="Equation.3">
                  <p:embed/>
                  <p:pic>
                    <p:nvPicPr>
                      <p:cNvPr id="338001" name="Object 81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25" y="2996331"/>
                        <a:ext cx="215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2" name="Object 82"/>
          <p:cNvGraphicFramePr>
            <a:graphicFrameLocks/>
          </p:cNvGraphicFramePr>
          <p:nvPr>
            <p:extLst/>
          </p:nvPr>
        </p:nvGraphicFramePr>
        <p:xfrm>
          <a:off x="6661150" y="3085231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2" name="公式" r:id="rId35" imgW="114469" imgH="142977" progId="Equation.3">
                  <p:embed/>
                </p:oleObj>
              </mc:Choice>
              <mc:Fallback>
                <p:oleObj name="公式" r:id="rId35" imgW="114469" imgH="142977" progId="Equation.3">
                  <p:embed/>
                  <p:pic>
                    <p:nvPicPr>
                      <p:cNvPr id="338002" name="Object 82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0" y="3085231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C0C0C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3" name="Object 83"/>
          <p:cNvGraphicFramePr>
            <a:graphicFrameLocks/>
          </p:cNvGraphicFramePr>
          <p:nvPr>
            <p:extLst/>
          </p:nvPr>
        </p:nvGraphicFramePr>
        <p:xfrm>
          <a:off x="7756525" y="4213944"/>
          <a:ext cx="120808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3" name="公式" r:id="rId37" imgW="1133517" imgH="733561" progId="Equation.3">
                  <p:embed/>
                </p:oleObj>
              </mc:Choice>
              <mc:Fallback>
                <p:oleObj name="公式" r:id="rId37" imgW="1133517" imgH="733561" progId="Equation.3">
                  <p:embed/>
                  <p:pic>
                    <p:nvPicPr>
                      <p:cNvPr id="338003" name="Object 83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6525" y="4213944"/>
                        <a:ext cx="120808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4" name="Rectangle 84"/>
          <p:cNvSpPr>
            <a:spLocks noChangeArrowheads="1"/>
          </p:cNvSpPr>
          <p:nvPr/>
        </p:nvSpPr>
        <p:spPr bwMode="auto">
          <a:xfrm>
            <a:off x="1042988" y="5169619"/>
            <a:ext cx="473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方法二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用法拉第电磁感应定律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):</a:t>
            </a:r>
          </a:p>
        </p:txBody>
      </p:sp>
      <p:sp>
        <p:nvSpPr>
          <p:cNvPr id="338005" name="Line 85"/>
          <p:cNvSpPr>
            <a:spLocks noChangeShapeType="1"/>
          </p:cNvSpPr>
          <p:nvPr/>
        </p:nvSpPr>
        <p:spPr bwMode="auto">
          <a:xfrm>
            <a:off x="6877050" y="2769319"/>
            <a:ext cx="990600" cy="762000"/>
          </a:xfrm>
          <a:prstGeom prst="line">
            <a:avLst/>
          </a:prstGeom>
          <a:noFill/>
          <a:ln w="22225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6" name="Rectangle 86"/>
          <p:cNvSpPr>
            <a:spLocks noChangeArrowheads="1"/>
          </p:cNvSpPr>
          <p:nvPr/>
        </p:nvSpPr>
        <p:spPr bwMode="auto">
          <a:xfrm>
            <a:off x="5441950" y="5169619"/>
            <a:ext cx="3167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补逆时针回路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OCDO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338007" name="Object 87"/>
          <p:cNvGraphicFramePr>
            <a:graphicFrameLocks/>
          </p:cNvGraphicFramePr>
          <p:nvPr>
            <p:extLst/>
          </p:nvPr>
        </p:nvGraphicFramePr>
        <p:xfrm>
          <a:off x="847725" y="5701431"/>
          <a:ext cx="13335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4" name="公式" r:id="rId39" imgW="1257469" imgH="752543" progId="Equation.3">
                  <p:embed/>
                </p:oleObj>
              </mc:Choice>
              <mc:Fallback>
                <p:oleObj name="公式" r:id="rId39" imgW="1257469" imgH="752543" progId="Equation.3">
                  <p:embed/>
                  <p:pic>
                    <p:nvPicPr>
                      <p:cNvPr id="338007" name="Object 87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5701431"/>
                        <a:ext cx="13335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8" name="Object 88"/>
          <p:cNvGraphicFramePr>
            <a:graphicFrameLocks/>
          </p:cNvGraphicFramePr>
          <p:nvPr>
            <p:extLst/>
          </p:nvPr>
        </p:nvGraphicFramePr>
        <p:xfrm>
          <a:off x="2278063" y="5693494"/>
          <a:ext cx="17938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5" name="公式" r:id="rId41" imgW="1714669" imgH="752543" progId="Equation.3">
                  <p:embed/>
                </p:oleObj>
              </mc:Choice>
              <mc:Fallback>
                <p:oleObj name="公式" r:id="rId41" imgW="1714669" imgH="752543" progId="Equation.3">
                  <p:embed/>
                  <p:pic>
                    <p:nvPicPr>
                      <p:cNvPr id="338008" name="Object 88"/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5693494"/>
                        <a:ext cx="179387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9" name="Object 89"/>
          <p:cNvGraphicFramePr>
            <a:graphicFrameLocks/>
          </p:cNvGraphicFramePr>
          <p:nvPr>
            <p:extLst/>
          </p:nvPr>
        </p:nvGraphicFramePr>
        <p:xfrm>
          <a:off x="4081463" y="5914156"/>
          <a:ext cx="3354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6" name="公式" r:id="rId43" imgW="3276600" imgH="352391" progId="Equation.3">
                  <p:embed/>
                </p:oleObj>
              </mc:Choice>
              <mc:Fallback>
                <p:oleObj name="公式" r:id="rId43" imgW="3276600" imgH="352391" progId="Equation.3">
                  <p:embed/>
                  <p:pic>
                    <p:nvPicPr>
                      <p:cNvPr id="338009" name="Object 89"/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5914156"/>
                        <a:ext cx="33543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0" name="Object 90"/>
          <p:cNvGraphicFramePr>
            <a:graphicFrameLocks/>
          </p:cNvGraphicFramePr>
          <p:nvPr>
            <p:extLst/>
          </p:nvPr>
        </p:nvGraphicFramePr>
        <p:xfrm>
          <a:off x="6478588" y="1626319"/>
          <a:ext cx="2809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7" name="公式" r:id="rId45" imgW="200152" imgH="295139" progId="Equation.3">
                  <p:embed/>
                </p:oleObj>
              </mc:Choice>
              <mc:Fallback>
                <p:oleObj name="公式" r:id="rId45" imgW="200152" imgH="295139" progId="Equation.3">
                  <p:embed/>
                  <p:pic>
                    <p:nvPicPr>
                      <p:cNvPr id="338010" name="Object 90"/>
                      <p:cNvPicPr>
                        <a:picLocks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588" y="1626319"/>
                        <a:ext cx="280987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1" name="Line 91"/>
          <p:cNvSpPr>
            <a:spLocks noChangeShapeType="1"/>
          </p:cNvSpPr>
          <p:nvPr/>
        </p:nvSpPr>
        <p:spPr bwMode="auto">
          <a:xfrm>
            <a:off x="7105650" y="3531319"/>
            <a:ext cx="5334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38012" name="Object 92"/>
          <p:cNvGraphicFramePr>
            <a:graphicFrameLocks/>
          </p:cNvGraphicFramePr>
          <p:nvPr>
            <p:extLst/>
          </p:nvPr>
        </p:nvGraphicFramePr>
        <p:xfrm>
          <a:off x="7475538" y="5696669"/>
          <a:ext cx="1208087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8" name="公式" r:id="rId47" imgW="1133517" imgH="733561" progId="Equation.3">
                  <p:embed/>
                </p:oleObj>
              </mc:Choice>
              <mc:Fallback>
                <p:oleObj name="公式" r:id="rId47" imgW="1133517" imgH="733561" progId="Equation.3">
                  <p:embed/>
                  <p:pic>
                    <p:nvPicPr>
                      <p:cNvPr id="338012" name="Object 92"/>
                      <p:cNvPicPr>
                        <a:picLocks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5696669"/>
                        <a:ext cx="1208087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1271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7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7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7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7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3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3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3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3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33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3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6" dur="500"/>
                                        <p:tgtEl>
                                          <p:spTgt spid="33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3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37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8" dur="500"/>
                                        <p:tgtEl>
                                          <p:spTgt spid="33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37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3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3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33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33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33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33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3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6" dur="500"/>
                                        <p:tgtEl>
                                          <p:spTgt spid="33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3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autoUpdateAnimBg="0"/>
      <p:bldP spid="337923" grpId="0" autoUpdateAnimBg="0"/>
      <p:bldP spid="337976" grpId="0" animBg="1"/>
      <p:bldP spid="337977" grpId="0" animBg="1"/>
      <p:bldP spid="337982" grpId="0" autoUpdateAnimBg="0"/>
      <p:bldP spid="337984" grpId="0" autoUpdateAnimBg="0"/>
      <p:bldP spid="337985" grpId="0" autoUpdateAnimBg="0"/>
      <p:bldP spid="337986" grpId="0" animBg="1"/>
      <p:bldP spid="337988" grpId="0" animBg="1"/>
      <p:bldP spid="337990" grpId="0" animBg="1"/>
      <p:bldP spid="337993" grpId="0" animBg="1"/>
      <p:bldP spid="337994" grpId="0" animBg="1"/>
      <p:bldP spid="337995" grpId="0" animBg="1"/>
      <p:bldP spid="338000" grpId="0" animBg="1"/>
      <p:bldP spid="338004" grpId="0" autoUpdateAnimBg="0"/>
      <p:bldP spid="338005" grpId="0" animBg="1"/>
      <p:bldP spid="338006" grpId="0" autoUpdateAnimBg="0"/>
      <p:bldP spid="3380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323528" y="688281"/>
            <a:ext cx="4633663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例一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密绕长直螺线管内充满介质的磁感应强度：</a:t>
            </a:r>
          </a:p>
        </p:txBody>
      </p:sp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198018"/>
              </p:ext>
            </p:extLst>
          </p:nvPr>
        </p:nvGraphicFramePr>
        <p:xfrm>
          <a:off x="2122710" y="1690500"/>
          <a:ext cx="22955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90" name="Equation" r:id="rId3" imgW="888840" imgH="228600" progId="Equation.3">
                  <p:embed/>
                </p:oleObj>
              </mc:Choice>
              <mc:Fallback>
                <p:oleObj name="Equation" r:id="rId3" imgW="888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710" y="1690500"/>
                        <a:ext cx="22955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340862"/>
              </p:ext>
            </p:extLst>
          </p:nvPr>
        </p:nvGraphicFramePr>
        <p:xfrm>
          <a:off x="673323" y="1727012"/>
          <a:ext cx="12239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91" name="Equation" r:id="rId5" imgW="482400" imgH="177480" progId="Equation.3">
                  <p:embed/>
                </p:oleObj>
              </mc:Choice>
              <mc:Fallback>
                <p:oleObj name="Equation" r:id="rId5" imgW="482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323" y="1727012"/>
                        <a:ext cx="12239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5033391" y="929457"/>
            <a:ext cx="3619500" cy="1295400"/>
            <a:chOff x="3216" y="3216"/>
            <a:chExt cx="2280" cy="816"/>
          </a:xfrm>
        </p:grpSpPr>
        <p:sp>
          <p:nvSpPr>
            <p:cNvPr id="8" name="AutoShape 49"/>
            <p:cNvSpPr>
              <a:spLocks noChangeArrowheads="1"/>
            </p:cNvSpPr>
            <p:nvPr/>
          </p:nvSpPr>
          <p:spPr bwMode="auto">
            <a:xfrm rot="5400000">
              <a:off x="3948" y="2484"/>
              <a:ext cx="816" cy="2280"/>
            </a:xfrm>
            <a:prstGeom prst="can">
              <a:avLst>
                <a:gd name="adj" fmla="val 69853"/>
              </a:avLst>
            </a:prstGeom>
            <a:gradFill rotWithShape="0">
              <a:gsLst>
                <a:gs pos="0">
                  <a:srgbClr val="182F76"/>
                </a:gs>
                <a:gs pos="50000">
                  <a:srgbClr val="3366FF"/>
                </a:gs>
                <a:gs pos="100000">
                  <a:srgbClr val="182F76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Text Box 50"/>
            <p:cNvSpPr txBox="1">
              <a:spLocks noChangeArrowheads="1"/>
            </p:cNvSpPr>
            <p:nvPr/>
          </p:nvSpPr>
          <p:spPr bwMode="auto">
            <a:xfrm>
              <a:off x="5040" y="3264"/>
              <a:ext cx="384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200" dirty="0">
                  <a:solidFill>
                    <a:schemeClr val="bg1"/>
                  </a:solidFill>
                  <a:ea typeface="楷体_GB2312" pitchFamily="49" charset="-122"/>
                </a:rPr>
                <a:t>顺</a:t>
              </a:r>
            </a:p>
            <a:p>
              <a:pPr algn="l" eaLnBrk="1" hangingPunct="1"/>
              <a:r>
                <a:rPr lang="zh-CN" altLang="en-US" sz="2200" dirty="0">
                  <a:solidFill>
                    <a:schemeClr val="bg1"/>
                  </a:solidFill>
                  <a:ea typeface="楷体_GB2312" pitchFamily="49" charset="-122"/>
                </a:rPr>
                <a:t>磁</a:t>
              </a:r>
            </a:p>
            <a:p>
              <a:pPr algn="l" eaLnBrk="1" hangingPunct="1"/>
              <a:r>
                <a:rPr lang="zh-CN" altLang="en-US" sz="2200" dirty="0">
                  <a:solidFill>
                    <a:schemeClr val="bg1"/>
                  </a:solidFill>
                  <a:ea typeface="楷体_GB2312" pitchFamily="49" charset="-122"/>
                </a:rPr>
                <a:t>质</a:t>
              </a:r>
            </a:p>
          </p:txBody>
        </p:sp>
        <p:grpSp>
          <p:nvGrpSpPr>
            <p:cNvPr id="10" name="Group 51"/>
            <p:cNvGrpSpPr>
              <a:grpSpLocks/>
            </p:cNvGrpSpPr>
            <p:nvPr/>
          </p:nvGrpSpPr>
          <p:grpSpPr bwMode="auto">
            <a:xfrm>
              <a:off x="3312" y="3216"/>
              <a:ext cx="1680" cy="816"/>
              <a:chOff x="3120" y="2016"/>
              <a:chExt cx="1680" cy="1008"/>
            </a:xfrm>
          </p:grpSpPr>
          <p:grpSp>
            <p:nvGrpSpPr>
              <p:cNvPr id="12" name="Group 52"/>
              <p:cNvGrpSpPr>
                <a:grpSpLocks/>
              </p:cNvGrpSpPr>
              <p:nvPr/>
            </p:nvGrpSpPr>
            <p:grpSpPr bwMode="auto">
              <a:xfrm>
                <a:off x="3696" y="2016"/>
                <a:ext cx="240" cy="1008"/>
                <a:chOff x="4080" y="2064"/>
                <a:chExt cx="240" cy="1008"/>
              </a:xfrm>
            </p:grpSpPr>
            <p:sp>
              <p:nvSpPr>
                <p:cNvPr id="54" name="Arc 53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Arc 54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" name="Group 55"/>
              <p:cNvGrpSpPr>
                <a:grpSpLocks/>
              </p:cNvGrpSpPr>
              <p:nvPr/>
            </p:nvGrpSpPr>
            <p:grpSpPr bwMode="auto">
              <a:xfrm>
                <a:off x="3552" y="2016"/>
                <a:ext cx="240" cy="1008"/>
                <a:chOff x="4080" y="2064"/>
                <a:chExt cx="240" cy="1008"/>
              </a:xfrm>
            </p:grpSpPr>
            <p:sp>
              <p:nvSpPr>
                <p:cNvPr id="52" name="Arc 56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Arc 57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58"/>
              <p:cNvGrpSpPr>
                <a:grpSpLocks/>
              </p:cNvGrpSpPr>
              <p:nvPr/>
            </p:nvGrpSpPr>
            <p:grpSpPr bwMode="auto">
              <a:xfrm>
                <a:off x="3840" y="2016"/>
                <a:ext cx="240" cy="1008"/>
                <a:chOff x="4080" y="2064"/>
                <a:chExt cx="240" cy="1008"/>
              </a:xfrm>
            </p:grpSpPr>
            <p:sp>
              <p:nvSpPr>
                <p:cNvPr id="50" name="Arc 59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Arc 60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61"/>
              <p:cNvGrpSpPr>
                <a:grpSpLocks/>
              </p:cNvGrpSpPr>
              <p:nvPr/>
            </p:nvGrpSpPr>
            <p:grpSpPr bwMode="auto">
              <a:xfrm>
                <a:off x="3408" y="2016"/>
                <a:ext cx="240" cy="1008"/>
                <a:chOff x="4080" y="2064"/>
                <a:chExt cx="240" cy="1008"/>
              </a:xfrm>
            </p:grpSpPr>
            <p:sp>
              <p:nvSpPr>
                <p:cNvPr id="48" name="Arc 62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Arc 63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64"/>
              <p:cNvGrpSpPr>
                <a:grpSpLocks/>
              </p:cNvGrpSpPr>
              <p:nvPr/>
            </p:nvGrpSpPr>
            <p:grpSpPr bwMode="auto">
              <a:xfrm>
                <a:off x="3264" y="2016"/>
                <a:ext cx="240" cy="1008"/>
                <a:chOff x="4080" y="2064"/>
                <a:chExt cx="240" cy="1008"/>
              </a:xfrm>
            </p:grpSpPr>
            <p:sp>
              <p:nvSpPr>
                <p:cNvPr id="46" name="Arc 65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Arc 66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67"/>
              <p:cNvGrpSpPr>
                <a:grpSpLocks/>
              </p:cNvGrpSpPr>
              <p:nvPr/>
            </p:nvGrpSpPr>
            <p:grpSpPr bwMode="auto">
              <a:xfrm>
                <a:off x="3120" y="2016"/>
                <a:ext cx="240" cy="1008"/>
                <a:chOff x="4080" y="2064"/>
                <a:chExt cx="240" cy="1008"/>
              </a:xfrm>
            </p:grpSpPr>
            <p:sp>
              <p:nvSpPr>
                <p:cNvPr id="44" name="Arc 68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Arc 69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70"/>
              <p:cNvGrpSpPr>
                <a:grpSpLocks/>
              </p:cNvGrpSpPr>
              <p:nvPr/>
            </p:nvGrpSpPr>
            <p:grpSpPr bwMode="auto">
              <a:xfrm>
                <a:off x="3984" y="2016"/>
                <a:ext cx="240" cy="1008"/>
                <a:chOff x="4080" y="2064"/>
                <a:chExt cx="240" cy="1008"/>
              </a:xfrm>
            </p:grpSpPr>
            <p:sp>
              <p:nvSpPr>
                <p:cNvPr id="42" name="Arc 71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Arc 72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73"/>
              <p:cNvGrpSpPr>
                <a:grpSpLocks/>
              </p:cNvGrpSpPr>
              <p:nvPr/>
            </p:nvGrpSpPr>
            <p:grpSpPr bwMode="auto">
              <a:xfrm>
                <a:off x="4128" y="2016"/>
                <a:ext cx="240" cy="1008"/>
                <a:chOff x="4080" y="2064"/>
                <a:chExt cx="240" cy="1008"/>
              </a:xfrm>
            </p:grpSpPr>
            <p:sp>
              <p:nvSpPr>
                <p:cNvPr id="40" name="Arc 74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Arc 75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76"/>
              <p:cNvGrpSpPr>
                <a:grpSpLocks/>
              </p:cNvGrpSpPr>
              <p:nvPr/>
            </p:nvGrpSpPr>
            <p:grpSpPr bwMode="auto">
              <a:xfrm>
                <a:off x="4272" y="2016"/>
                <a:ext cx="240" cy="1008"/>
                <a:chOff x="4080" y="2064"/>
                <a:chExt cx="240" cy="1008"/>
              </a:xfrm>
            </p:grpSpPr>
            <p:sp>
              <p:nvSpPr>
                <p:cNvPr id="38" name="Arc 77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Arc 78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79"/>
              <p:cNvGrpSpPr>
                <a:grpSpLocks/>
              </p:cNvGrpSpPr>
              <p:nvPr/>
            </p:nvGrpSpPr>
            <p:grpSpPr bwMode="auto">
              <a:xfrm>
                <a:off x="4416" y="2016"/>
                <a:ext cx="240" cy="1008"/>
                <a:chOff x="4080" y="2064"/>
                <a:chExt cx="240" cy="1008"/>
              </a:xfrm>
            </p:grpSpPr>
            <p:sp>
              <p:nvSpPr>
                <p:cNvPr id="36" name="Arc 80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Arc 81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82"/>
              <p:cNvGrpSpPr>
                <a:grpSpLocks/>
              </p:cNvGrpSpPr>
              <p:nvPr/>
            </p:nvGrpSpPr>
            <p:grpSpPr bwMode="auto">
              <a:xfrm>
                <a:off x="4560" y="2016"/>
                <a:ext cx="240" cy="1008"/>
                <a:chOff x="4080" y="2064"/>
                <a:chExt cx="240" cy="1008"/>
              </a:xfrm>
            </p:grpSpPr>
            <p:sp>
              <p:nvSpPr>
                <p:cNvPr id="34" name="Arc 83"/>
                <p:cNvSpPr>
                  <a:spLocks/>
                </p:cNvSpPr>
                <p:nvPr/>
              </p:nvSpPr>
              <p:spPr bwMode="auto">
                <a:xfrm flipH="1">
                  <a:off x="4080" y="2064"/>
                  <a:ext cx="240" cy="48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Arc 84"/>
                <p:cNvSpPr>
                  <a:spLocks/>
                </p:cNvSpPr>
                <p:nvPr/>
              </p:nvSpPr>
              <p:spPr bwMode="auto">
                <a:xfrm flipH="1" flipV="1">
                  <a:off x="4080" y="2544"/>
                  <a:ext cx="240" cy="52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3" name="Line 85"/>
              <p:cNvSpPr>
                <a:spLocks noChangeShapeType="1"/>
              </p:cNvSpPr>
              <p:nvPr/>
            </p:nvSpPr>
            <p:spPr bwMode="auto">
              <a:xfrm flipV="1">
                <a:off x="3120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86"/>
              <p:cNvSpPr>
                <a:spLocks noChangeShapeType="1"/>
              </p:cNvSpPr>
              <p:nvPr/>
            </p:nvSpPr>
            <p:spPr bwMode="auto">
              <a:xfrm flipV="1">
                <a:off x="3264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87"/>
              <p:cNvSpPr>
                <a:spLocks noChangeShapeType="1"/>
              </p:cNvSpPr>
              <p:nvPr/>
            </p:nvSpPr>
            <p:spPr bwMode="auto">
              <a:xfrm flipV="1">
                <a:off x="4128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88"/>
              <p:cNvSpPr>
                <a:spLocks noChangeShapeType="1"/>
              </p:cNvSpPr>
              <p:nvPr/>
            </p:nvSpPr>
            <p:spPr bwMode="auto">
              <a:xfrm flipV="1">
                <a:off x="3408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89"/>
              <p:cNvSpPr>
                <a:spLocks noChangeShapeType="1"/>
              </p:cNvSpPr>
              <p:nvPr/>
            </p:nvSpPr>
            <p:spPr bwMode="auto">
              <a:xfrm flipV="1">
                <a:off x="3552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90"/>
              <p:cNvSpPr>
                <a:spLocks noChangeShapeType="1"/>
              </p:cNvSpPr>
              <p:nvPr/>
            </p:nvSpPr>
            <p:spPr bwMode="auto">
              <a:xfrm flipV="1">
                <a:off x="3696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91"/>
              <p:cNvSpPr>
                <a:spLocks noChangeShapeType="1"/>
              </p:cNvSpPr>
              <p:nvPr/>
            </p:nvSpPr>
            <p:spPr bwMode="auto">
              <a:xfrm flipV="1">
                <a:off x="3840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92"/>
              <p:cNvSpPr>
                <a:spLocks noChangeShapeType="1"/>
              </p:cNvSpPr>
              <p:nvPr/>
            </p:nvSpPr>
            <p:spPr bwMode="auto">
              <a:xfrm flipV="1">
                <a:off x="3984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93"/>
              <p:cNvSpPr>
                <a:spLocks noChangeShapeType="1"/>
              </p:cNvSpPr>
              <p:nvPr/>
            </p:nvSpPr>
            <p:spPr bwMode="auto">
              <a:xfrm flipV="1">
                <a:off x="4272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94"/>
              <p:cNvSpPr>
                <a:spLocks noChangeShapeType="1"/>
              </p:cNvSpPr>
              <p:nvPr/>
            </p:nvSpPr>
            <p:spPr bwMode="auto">
              <a:xfrm flipV="1">
                <a:off x="4416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95"/>
              <p:cNvSpPr>
                <a:spLocks noChangeShapeType="1"/>
              </p:cNvSpPr>
              <p:nvPr/>
            </p:nvSpPr>
            <p:spPr bwMode="auto">
              <a:xfrm flipV="1">
                <a:off x="4560" y="2400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1" name="Object 17"/>
            <p:cNvGraphicFramePr>
              <a:graphicFrameLocks noChangeAspect="1"/>
            </p:cNvGraphicFramePr>
            <p:nvPr>
              <p:extLst/>
            </p:nvPr>
          </p:nvGraphicFramePr>
          <p:xfrm>
            <a:off x="3780" y="3650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92" name="Equation" r:id="rId7" imgW="126720" imgH="164880" progId="Equation.DSMT4">
                    <p:embed/>
                  </p:oleObj>
                </mc:Choice>
                <mc:Fallback>
                  <p:oleObj name="Equation" r:id="rId7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3650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873180"/>
              </p:ext>
            </p:extLst>
          </p:nvPr>
        </p:nvGraphicFramePr>
        <p:xfrm>
          <a:off x="7776591" y="381670"/>
          <a:ext cx="4953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93" name="Equation" r:id="rId9" imgW="164880" imgH="228600" progId="Equation.3">
                  <p:embed/>
                </p:oleObj>
              </mc:Choice>
              <mc:Fallback>
                <p:oleObj name="Equation" r:id="rId9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6591" y="381670"/>
                        <a:ext cx="4953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98"/>
          <p:cNvSpPr>
            <a:spLocks noChangeArrowheads="1"/>
          </p:cNvSpPr>
          <p:nvPr/>
        </p:nvSpPr>
        <p:spPr bwMode="auto">
          <a:xfrm>
            <a:off x="5566791" y="624657"/>
            <a:ext cx="1676400" cy="762000"/>
          </a:xfrm>
          <a:prstGeom prst="rect">
            <a:avLst/>
          </a:prstGeom>
          <a:noFill/>
          <a:ln w="25400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" name="Text Box 21"/>
          <p:cNvSpPr txBox="1">
            <a:spLocks noChangeArrowheads="1"/>
          </p:cNvSpPr>
          <p:nvPr/>
        </p:nvSpPr>
        <p:spPr bwMode="auto">
          <a:xfrm>
            <a:off x="354349" y="2786540"/>
            <a:ext cx="77041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例二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，环形螺线管内部充满介质的磁感应强度：</a:t>
            </a:r>
          </a:p>
        </p:txBody>
      </p:sp>
      <p:graphicFrame>
        <p:nvGraphicFramePr>
          <p:cNvPr id="5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3606"/>
              </p:ext>
            </p:extLst>
          </p:nvPr>
        </p:nvGraphicFramePr>
        <p:xfrm>
          <a:off x="5779159" y="4211247"/>
          <a:ext cx="233997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94" name="公式" r:id="rId11" imgW="952200" imgH="393480" progId="Equation.3">
                  <p:embed/>
                </p:oleObj>
              </mc:Choice>
              <mc:Fallback>
                <p:oleObj name="公式" r:id="rId11" imgW="952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9159" y="4211247"/>
                        <a:ext cx="2339975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896931"/>
              </p:ext>
            </p:extLst>
          </p:nvPr>
        </p:nvGraphicFramePr>
        <p:xfrm>
          <a:off x="4267400" y="4243273"/>
          <a:ext cx="12239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95" name="Equation" r:id="rId13" imgW="583920" imgH="393480" progId="Equation.3">
                  <p:embed/>
                </p:oleObj>
              </mc:Choice>
              <mc:Fallback>
                <p:oleObj name="Equation" r:id="rId13" imgW="583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400" y="4243273"/>
                        <a:ext cx="12239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" name="Group 70"/>
          <p:cNvGrpSpPr>
            <a:grpSpLocks/>
          </p:cNvGrpSpPr>
          <p:nvPr/>
        </p:nvGrpSpPr>
        <p:grpSpPr bwMode="auto">
          <a:xfrm>
            <a:off x="1071363" y="3335461"/>
            <a:ext cx="2294384" cy="2613819"/>
            <a:chOff x="4015" y="452"/>
            <a:chExt cx="1536" cy="1739"/>
          </a:xfrm>
        </p:grpSpPr>
        <p:grpSp>
          <p:nvGrpSpPr>
            <p:cNvPr id="85" name="Group 71"/>
            <p:cNvGrpSpPr>
              <a:grpSpLocks/>
            </p:cNvGrpSpPr>
            <p:nvPr/>
          </p:nvGrpSpPr>
          <p:grpSpPr bwMode="auto">
            <a:xfrm>
              <a:off x="4015" y="452"/>
              <a:ext cx="1536" cy="1739"/>
              <a:chOff x="4015" y="452"/>
              <a:chExt cx="1536" cy="1739"/>
            </a:xfrm>
          </p:grpSpPr>
          <p:grpSp>
            <p:nvGrpSpPr>
              <p:cNvPr id="87" name="Group 72"/>
              <p:cNvGrpSpPr>
                <a:grpSpLocks/>
              </p:cNvGrpSpPr>
              <p:nvPr/>
            </p:nvGrpSpPr>
            <p:grpSpPr bwMode="auto">
              <a:xfrm>
                <a:off x="4015" y="454"/>
                <a:ext cx="1536" cy="1737"/>
                <a:chOff x="4015" y="454"/>
                <a:chExt cx="1536" cy="1737"/>
              </a:xfrm>
            </p:grpSpPr>
            <p:sp>
              <p:nvSpPr>
                <p:cNvPr id="89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922" y="454"/>
                  <a:ext cx="0" cy="296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0" name="AutoShape 74"/>
                <p:cNvSpPr>
                  <a:spLocks noChangeArrowheads="1"/>
                </p:cNvSpPr>
                <p:nvPr/>
              </p:nvSpPr>
              <p:spPr bwMode="auto">
                <a:xfrm>
                  <a:off x="4058" y="790"/>
                  <a:ext cx="1445" cy="135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69 w 21600"/>
                    <a:gd name="T25" fmla="*/ 3161 h 21600"/>
                    <a:gd name="T26" fmla="*/ 18431 w 21600"/>
                    <a:gd name="T27" fmla="*/ 18439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3521" y="10800"/>
                      </a:moveTo>
                      <a:cubicBezTo>
                        <a:pt x="3521" y="14820"/>
                        <a:pt x="6780" y="18079"/>
                        <a:pt x="10800" y="18079"/>
                      </a:cubicBezTo>
                      <a:cubicBezTo>
                        <a:pt x="14820" y="18079"/>
                        <a:pt x="18079" y="14820"/>
                        <a:pt x="18079" y="10800"/>
                      </a:cubicBezTo>
                      <a:cubicBezTo>
                        <a:pt x="18079" y="6780"/>
                        <a:pt x="14820" y="3521"/>
                        <a:pt x="10800" y="3521"/>
                      </a:cubicBezTo>
                      <a:cubicBezTo>
                        <a:pt x="6780" y="3521"/>
                        <a:pt x="3521" y="6780"/>
                        <a:pt x="3521" y="1080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3366FF"/>
                    </a:gs>
                    <a:gs pos="100000">
                      <a:srgbClr val="182F76"/>
                    </a:gs>
                  </a:gsLst>
                  <a:path path="rect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1" name="Group 75"/>
                <p:cNvGrpSpPr>
                  <a:grpSpLocks/>
                </p:cNvGrpSpPr>
                <p:nvPr/>
              </p:nvGrpSpPr>
              <p:grpSpPr bwMode="auto">
                <a:xfrm>
                  <a:off x="4610" y="502"/>
                  <a:ext cx="120" cy="543"/>
                  <a:chOff x="2256" y="1200"/>
                  <a:chExt cx="96" cy="769"/>
                </a:xfrm>
              </p:grpSpPr>
              <p:sp>
                <p:nvSpPr>
                  <p:cNvPr id="121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352" y="1200"/>
                    <a:ext cx="0" cy="768"/>
                  </a:xfrm>
                  <a:prstGeom prst="line">
                    <a:avLst/>
                  </a:prstGeom>
                  <a:noFill/>
                  <a:ln w="15875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Freeform 77"/>
                  <p:cNvSpPr>
                    <a:spLocks/>
                  </p:cNvSpPr>
                  <p:nvPr/>
                </p:nvSpPr>
                <p:spPr bwMode="auto">
                  <a:xfrm>
                    <a:off x="2256" y="1968"/>
                    <a:ext cx="96" cy="1"/>
                  </a:xfrm>
                  <a:custGeom>
                    <a:avLst/>
                    <a:gdLst>
                      <a:gd name="T0" fmla="*/ 96 w 96"/>
                      <a:gd name="T1" fmla="*/ 0 h 1"/>
                      <a:gd name="T2" fmla="*/ 48 w 96"/>
                      <a:gd name="T3" fmla="*/ 0 h 1"/>
                      <a:gd name="T4" fmla="*/ 0 w 96"/>
                      <a:gd name="T5" fmla="*/ 0 h 1"/>
                      <a:gd name="T6" fmla="*/ 0 60000 65536"/>
                      <a:gd name="T7" fmla="*/ 0 60000 65536"/>
                      <a:gd name="T8" fmla="*/ 0 60000 65536"/>
                      <a:gd name="T9" fmla="*/ 0 w 96"/>
                      <a:gd name="T10" fmla="*/ 0 h 1"/>
                      <a:gd name="T11" fmla="*/ 96 w 96"/>
                      <a:gd name="T12" fmla="*/ 1 h 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96" h="1">
                        <a:moveTo>
                          <a:pt x="96" y="0"/>
                        </a:moveTo>
                        <a:cubicBezTo>
                          <a:pt x="80" y="0"/>
                          <a:pt x="64" y="0"/>
                          <a:pt x="48" y="0"/>
                        </a:cubicBezTo>
                        <a:cubicBezTo>
                          <a:pt x="32" y="0"/>
                          <a:pt x="8" y="0"/>
                          <a:pt x="0" y="0"/>
                        </a:cubicBezTo>
                      </a:path>
                    </a:pathLst>
                  </a:custGeom>
                  <a:noFill/>
                  <a:ln w="15875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2" name="Freeform 78"/>
                <p:cNvSpPr>
                  <a:spLocks/>
                </p:cNvSpPr>
                <p:nvPr/>
              </p:nvSpPr>
              <p:spPr bwMode="auto">
                <a:xfrm rot="-1098446">
                  <a:off x="4483" y="790"/>
                  <a:ext cx="59" cy="344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" name="Freeform 79"/>
                <p:cNvSpPr>
                  <a:spLocks/>
                </p:cNvSpPr>
                <p:nvPr/>
              </p:nvSpPr>
              <p:spPr bwMode="auto">
                <a:xfrm rot="-8079844">
                  <a:off x="4328" y="1704"/>
                  <a:ext cx="59" cy="346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2 h 390"/>
                    <a:gd name="T4" fmla="*/ 17 w 67"/>
                    <a:gd name="T5" fmla="*/ 83 h 390"/>
                    <a:gd name="T6" fmla="*/ 4 w 67"/>
                    <a:gd name="T7" fmla="*/ 96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4" name="Freeform 80"/>
                <p:cNvSpPr>
                  <a:spLocks/>
                </p:cNvSpPr>
                <p:nvPr/>
              </p:nvSpPr>
              <p:spPr bwMode="auto">
                <a:xfrm rot="-9265042">
                  <a:off x="4610" y="1847"/>
                  <a:ext cx="60" cy="344"/>
                </a:xfrm>
                <a:custGeom>
                  <a:avLst/>
                  <a:gdLst>
                    <a:gd name="T0" fmla="*/ 15 w 67"/>
                    <a:gd name="T1" fmla="*/ 10 h 390"/>
                    <a:gd name="T2" fmla="*/ 0 w 67"/>
                    <a:gd name="T3" fmla="*/ 11 h 390"/>
                    <a:gd name="T4" fmla="*/ 20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5" name="Freeform 81"/>
                <p:cNvSpPr>
                  <a:spLocks/>
                </p:cNvSpPr>
                <p:nvPr/>
              </p:nvSpPr>
              <p:spPr bwMode="auto">
                <a:xfrm rot="-6767960">
                  <a:off x="4158" y="1451"/>
                  <a:ext cx="59" cy="345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80 h 390"/>
                    <a:gd name="T6" fmla="*/ 4 w 67"/>
                    <a:gd name="T7" fmla="*/ 93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6" name="Freeform 82"/>
                <p:cNvSpPr>
                  <a:spLocks/>
                </p:cNvSpPr>
                <p:nvPr/>
              </p:nvSpPr>
              <p:spPr bwMode="auto">
                <a:xfrm rot="-4945789">
                  <a:off x="4158" y="1197"/>
                  <a:ext cx="59" cy="345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80 h 390"/>
                    <a:gd name="T6" fmla="*/ 4 w 67"/>
                    <a:gd name="T7" fmla="*/ 93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7" name="Freeform 83"/>
                <p:cNvSpPr>
                  <a:spLocks/>
                </p:cNvSpPr>
                <p:nvPr/>
              </p:nvSpPr>
              <p:spPr bwMode="auto">
                <a:xfrm rot="-2478324">
                  <a:off x="4270" y="959"/>
                  <a:ext cx="85" cy="339"/>
                </a:xfrm>
                <a:custGeom>
                  <a:avLst/>
                  <a:gdLst>
                    <a:gd name="T0" fmla="*/ 721 w 67"/>
                    <a:gd name="T1" fmla="*/ 8 h 390"/>
                    <a:gd name="T2" fmla="*/ 0 w 67"/>
                    <a:gd name="T3" fmla="*/ 10 h 390"/>
                    <a:gd name="T4" fmla="*/ 919 w 67"/>
                    <a:gd name="T5" fmla="*/ 66 h 390"/>
                    <a:gd name="T6" fmla="*/ 107 w 67"/>
                    <a:gd name="T7" fmla="*/ 77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Freeform 84"/>
                <p:cNvSpPr>
                  <a:spLocks/>
                </p:cNvSpPr>
                <p:nvPr/>
              </p:nvSpPr>
              <p:spPr bwMode="auto">
                <a:xfrm rot="-8459925">
                  <a:off x="4455" y="1790"/>
                  <a:ext cx="60" cy="344"/>
                </a:xfrm>
                <a:custGeom>
                  <a:avLst/>
                  <a:gdLst>
                    <a:gd name="T0" fmla="*/ 15 w 67"/>
                    <a:gd name="T1" fmla="*/ 10 h 390"/>
                    <a:gd name="T2" fmla="*/ 0 w 67"/>
                    <a:gd name="T3" fmla="*/ 11 h 390"/>
                    <a:gd name="T4" fmla="*/ 20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" name="Freeform 85"/>
                <p:cNvSpPr>
                  <a:spLocks/>
                </p:cNvSpPr>
                <p:nvPr/>
              </p:nvSpPr>
              <p:spPr bwMode="auto">
                <a:xfrm rot="-7539041">
                  <a:off x="4243" y="1577"/>
                  <a:ext cx="59" cy="346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2 h 390"/>
                    <a:gd name="T4" fmla="*/ 17 w 67"/>
                    <a:gd name="T5" fmla="*/ 83 h 390"/>
                    <a:gd name="T6" fmla="*/ 4 w 67"/>
                    <a:gd name="T7" fmla="*/ 96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0" name="Freeform 86"/>
                <p:cNvSpPr>
                  <a:spLocks/>
                </p:cNvSpPr>
                <p:nvPr/>
              </p:nvSpPr>
              <p:spPr bwMode="auto">
                <a:xfrm rot="-5931425">
                  <a:off x="4158" y="1324"/>
                  <a:ext cx="59" cy="345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80 h 390"/>
                    <a:gd name="T6" fmla="*/ 4 w 67"/>
                    <a:gd name="T7" fmla="*/ 93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" name="Freeform 87"/>
                <p:cNvSpPr>
                  <a:spLocks/>
                </p:cNvSpPr>
                <p:nvPr/>
              </p:nvSpPr>
              <p:spPr bwMode="auto">
                <a:xfrm rot="-3951584">
                  <a:off x="4201" y="1070"/>
                  <a:ext cx="59" cy="345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80 h 390"/>
                    <a:gd name="T6" fmla="*/ 4 w 67"/>
                    <a:gd name="T7" fmla="*/ 93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" name="Freeform 88"/>
                <p:cNvSpPr>
                  <a:spLocks/>
                </p:cNvSpPr>
                <p:nvPr/>
              </p:nvSpPr>
              <p:spPr bwMode="auto">
                <a:xfrm rot="-1773259">
                  <a:off x="4355" y="875"/>
                  <a:ext cx="85" cy="338"/>
                </a:xfrm>
                <a:custGeom>
                  <a:avLst/>
                  <a:gdLst>
                    <a:gd name="T0" fmla="*/ 721 w 67"/>
                    <a:gd name="T1" fmla="*/ 8 h 390"/>
                    <a:gd name="T2" fmla="*/ 0 w 67"/>
                    <a:gd name="T3" fmla="*/ 9 h 390"/>
                    <a:gd name="T4" fmla="*/ 919 w 67"/>
                    <a:gd name="T5" fmla="*/ 64 h 390"/>
                    <a:gd name="T6" fmla="*/ 107 w 67"/>
                    <a:gd name="T7" fmla="*/ 75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" name="Freeform 89"/>
                <p:cNvSpPr>
                  <a:spLocks/>
                </p:cNvSpPr>
                <p:nvPr/>
              </p:nvSpPr>
              <p:spPr bwMode="auto">
                <a:xfrm rot="-9998300">
                  <a:off x="4780" y="1847"/>
                  <a:ext cx="60" cy="344"/>
                </a:xfrm>
                <a:custGeom>
                  <a:avLst/>
                  <a:gdLst>
                    <a:gd name="T0" fmla="*/ 15 w 67"/>
                    <a:gd name="T1" fmla="*/ 10 h 390"/>
                    <a:gd name="T2" fmla="*/ 0 w 67"/>
                    <a:gd name="T3" fmla="*/ 11 h 390"/>
                    <a:gd name="T4" fmla="*/ 20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" name="Freeform 90"/>
                <p:cNvSpPr>
                  <a:spLocks/>
                </p:cNvSpPr>
                <p:nvPr/>
              </p:nvSpPr>
              <p:spPr bwMode="auto">
                <a:xfrm rot="-6440618">
                  <a:off x="5306" y="1028"/>
                  <a:ext cx="59" cy="345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80 h 390"/>
                    <a:gd name="T6" fmla="*/ 4 w 67"/>
                    <a:gd name="T7" fmla="*/ 93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91"/>
                <p:cNvSpPr>
                  <a:spLocks/>
                </p:cNvSpPr>
                <p:nvPr/>
              </p:nvSpPr>
              <p:spPr bwMode="auto">
                <a:xfrm rot="-7694875">
                  <a:off x="5206" y="916"/>
                  <a:ext cx="59" cy="345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80 h 390"/>
                    <a:gd name="T6" fmla="*/ 4 w 67"/>
                    <a:gd name="T7" fmla="*/ 93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92"/>
                <p:cNvSpPr>
                  <a:spLocks/>
                </p:cNvSpPr>
                <p:nvPr/>
              </p:nvSpPr>
              <p:spPr bwMode="auto">
                <a:xfrm rot="-8716787">
                  <a:off x="5078" y="832"/>
                  <a:ext cx="59" cy="344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" name="Freeform 93"/>
                <p:cNvSpPr>
                  <a:spLocks/>
                </p:cNvSpPr>
                <p:nvPr/>
              </p:nvSpPr>
              <p:spPr bwMode="auto">
                <a:xfrm rot="-9198687">
                  <a:off x="4950" y="790"/>
                  <a:ext cx="60" cy="344"/>
                </a:xfrm>
                <a:custGeom>
                  <a:avLst/>
                  <a:gdLst>
                    <a:gd name="T0" fmla="*/ 15 w 67"/>
                    <a:gd name="T1" fmla="*/ 10 h 390"/>
                    <a:gd name="T2" fmla="*/ 0 w 67"/>
                    <a:gd name="T3" fmla="*/ 11 h 390"/>
                    <a:gd name="T4" fmla="*/ 20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94"/>
                <p:cNvSpPr>
                  <a:spLocks/>
                </p:cNvSpPr>
                <p:nvPr/>
              </p:nvSpPr>
              <p:spPr bwMode="auto">
                <a:xfrm rot="-9998300">
                  <a:off x="4823" y="748"/>
                  <a:ext cx="59" cy="343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75 h 390"/>
                    <a:gd name="T6" fmla="*/ 4 w 67"/>
                    <a:gd name="T7" fmla="*/ 87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" name="Freeform 95"/>
                <p:cNvSpPr>
                  <a:spLocks/>
                </p:cNvSpPr>
                <p:nvPr/>
              </p:nvSpPr>
              <p:spPr bwMode="auto">
                <a:xfrm rot="-2937311">
                  <a:off x="5306" y="1493"/>
                  <a:ext cx="59" cy="345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80 h 390"/>
                    <a:gd name="T6" fmla="*/ 4 w 67"/>
                    <a:gd name="T7" fmla="*/ 93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" name="Freeform 96"/>
                <p:cNvSpPr>
                  <a:spLocks/>
                </p:cNvSpPr>
                <p:nvPr/>
              </p:nvSpPr>
              <p:spPr bwMode="auto">
                <a:xfrm rot="-2476278">
                  <a:off x="5263" y="1621"/>
                  <a:ext cx="59" cy="344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Freeform 97"/>
                <p:cNvSpPr>
                  <a:spLocks/>
                </p:cNvSpPr>
                <p:nvPr/>
              </p:nvSpPr>
              <p:spPr bwMode="auto">
                <a:xfrm rot="-1976799">
                  <a:off x="5163" y="1720"/>
                  <a:ext cx="59" cy="344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" name="Freeform 98"/>
                <p:cNvSpPr>
                  <a:spLocks/>
                </p:cNvSpPr>
                <p:nvPr/>
              </p:nvSpPr>
              <p:spPr bwMode="auto">
                <a:xfrm rot="-1054935">
                  <a:off x="5035" y="1805"/>
                  <a:ext cx="60" cy="344"/>
                </a:xfrm>
                <a:custGeom>
                  <a:avLst/>
                  <a:gdLst>
                    <a:gd name="T0" fmla="*/ 15 w 67"/>
                    <a:gd name="T1" fmla="*/ 10 h 390"/>
                    <a:gd name="T2" fmla="*/ 0 w 67"/>
                    <a:gd name="T3" fmla="*/ 11 h 390"/>
                    <a:gd name="T4" fmla="*/ 20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99"/>
                <p:cNvSpPr>
                  <a:spLocks/>
                </p:cNvSpPr>
                <p:nvPr/>
              </p:nvSpPr>
              <p:spPr bwMode="auto">
                <a:xfrm rot="-259915">
                  <a:off x="4908" y="1847"/>
                  <a:ext cx="59" cy="344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78 h 390"/>
                    <a:gd name="T6" fmla="*/ 4 w 67"/>
                    <a:gd name="T7" fmla="*/ 90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" name="Line 100"/>
                <p:cNvSpPr>
                  <a:spLocks noChangeShapeType="1"/>
                </p:cNvSpPr>
                <p:nvPr/>
              </p:nvSpPr>
              <p:spPr bwMode="auto">
                <a:xfrm>
                  <a:off x="4778" y="502"/>
                  <a:ext cx="2" cy="288"/>
                </a:xfrm>
                <a:prstGeom prst="line">
                  <a:avLst/>
                </a:prstGeom>
                <a:noFill/>
                <a:ln w="15875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Line 101"/>
                <p:cNvSpPr>
                  <a:spLocks noChangeShapeType="1"/>
                </p:cNvSpPr>
                <p:nvPr/>
              </p:nvSpPr>
              <p:spPr bwMode="auto">
                <a:xfrm>
                  <a:off x="4586" y="502"/>
                  <a:ext cx="0" cy="296"/>
                </a:xfrm>
                <a:prstGeom prst="line">
                  <a:avLst/>
                </a:prstGeom>
                <a:noFill/>
                <a:ln w="349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4778" y="1174"/>
                  <a:ext cx="480" cy="336"/>
                </a:xfrm>
                <a:prstGeom prst="line">
                  <a:avLst/>
                </a:prstGeom>
                <a:noFill/>
                <a:ln w="222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7" name="Object 103"/>
                <p:cNvGraphicFramePr>
                  <a:graphicFrameLocks noChangeAspect="1"/>
                </p:cNvGraphicFramePr>
                <p:nvPr/>
              </p:nvGraphicFramePr>
              <p:xfrm>
                <a:off x="4778" y="1222"/>
                <a:ext cx="212" cy="2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496" name="Equation" r:id="rId15" imgW="114120" imgH="126720" progId="Equation.3">
                        <p:embed/>
                      </p:oleObj>
                    </mc:Choice>
                    <mc:Fallback>
                      <p:oleObj name="Equation" r:id="rId15" imgW="114120" imgH="12672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78" y="1222"/>
                              <a:ext cx="212" cy="23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2225">
                                  <a:solidFill>
                                    <a:srgbClr val="FF99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8" name="Object 104"/>
                <p:cNvGraphicFramePr>
                  <a:graphicFrameLocks noChangeAspect="1"/>
                </p:cNvGraphicFramePr>
                <p:nvPr/>
              </p:nvGraphicFramePr>
              <p:xfrm>
                <a:off x="4538" y="1414"/>
                <a:ext cx="236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497" name="Equation" r:id="rId17" imgW="126720" imgH="139680" progId="Equation.3">
                        <p:embed/>
                      </p:oleObj>
                    </mc:Choice>
                    <mc:Fallback>
                      <p:oleObj name="Equation" r:id="rId17" imgW="126720" imgH="1396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38" y="1414"/>
                              <a:ext cx="236" cy="2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2225">
                                  <a:solidFill>
                                    <a:srgbClr val="FF99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9" name="Freeform 105"/>
                <p:cNvSpPr>
                  <a:spLocks/>
                </p:cNvSpPr>
                <p:nvPr/>
              </p:nvSpPr>
              <p:spPr bwMode="auto">
                <a:xfrm rot="-4859785">
                  <a:off x="5349" y="1197"/>
                  <a:ext cx="59" cy="345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80 h 390"/>
                    <a:gd name="T6" fmla="*/ 4 w 67"/>
                    <a:gd name="T7" fmla="*/ 93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Freeform 106"/>
                <p:cNvSpPr>
                  <a:spLocks/>
                </p:cNvSpPr>
                <p:nvPr/>
              </p:nvSpPr>
              <p:spPr bwMode="auto">
                <a:xfrm rot="-3853592">
                  <a:off x="5349" y="1366"/>
                  <a:ext cx="59" cy="345"/>
                </a:xfrm>
                <a:custGeom>
                  <a:avLst/>
                  <a:gdLst>
                    <a:gd name="T0" fmla="*/ 13 w 67"/>
                    <a:gd name="T1" fmla="*/ 10 h 390"/>
                    <a:gd name="T2" fmla="*/ 0 w 67"/>
                    <a:gd name="T3" fmla="*/ 11 h 390"/>
                    <a:gd name="T4" fmla="*/ 17 w 67"/>
                    <a:gd name="T5" fmla="*/ 80 h 390"/>
                    <a:gd name="T6" fmla="*/ 4 w 67"/>
                    <a:gd name="T7" fmla="*/ 93 h 3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7"/>
                    <a:gd name="T13" fmla="*/ 0 h 390"/>
                    <a:gd name="T14" fmla="*/ 67 w 67"/>
                    <a:gd name="T15" fmla="*/ 390 h 3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7" h="390">
                      <a:moveTo>
                        <a:pt x="52" y="37"/>
                      </a:moveTo>
                      <a:cubicBezTo>
                        <a:pt x="28" y="0"/>
                        <a:pt x="14" y="6"/>
                        <a:pt x="0" y="45"/>
                      </a:cubicBezTo>
                      <a:cubicBezTo>
                        <a:pt x="12" y="136"/>
                        <a:pt x="46" y="218"/>
                        <a:pt x="67" y="307"/>
                      </a:cubicBezTo>
                      <a:cubicBezTo>
                        <a:pt x="56" y="390"/>
                        <a:pt x="64" y="359"/>
                        <a:pt x="8" y="359"/>
                      </a:cubicBezTo>
                    </a:path>
                  </a:pathLst>
                </a:custGeom>
                <a:noFill/>
                <a:ln w="19050">
                  <a:solidFill>
                    <a:srgbClr val="FF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88" name="Object 107"/>
              <p:cNvGraphicFramePr>
                <a:graphicFrameLocks noChangeAspect="1"/>
              </p:cNvGraphicFramePr>
              <p:nvPr/>
            </p:nvGraphicFramePr>
            <p:xfrm>
              <a:off x="4270" y="452"/>
              <a:ext cx="240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498" name="Equation" r:id="rId19" imgW="126720" imgH="164880" progId="Equation.3">
                      <p:embed/>
                    </p:oleObj>
                  </mc:Choice>
                  <mc:Fallback>
                    <p:oleObj name="Equation" r:id="rId19" imgW="12672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0" y="452"/>
                            <a:ext cx="240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FF99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6" name="Object 108"/>
            <p:cNvGraphicFramePr>
              <a:graphicFrameLocks noChangeAspect="1"/>
            </p:cNvGraphicFramePr>
            <p:nvPr/>
          </p:nvGraphicFramePr>
          <p:xfrm>
            <a:off x="4512" y="1152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99" name="Equation" r:id="rId21" imgW="177480" imgH="177480" progId="Equation.3">
                    <p:embed/>
                  </p:oleObj>
                </mc:Choice>
                <mc:Fallback>
                  <p:oleObj name="Equation" r:id="rId21" imgW="177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152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" name="AutoShape 6"/>
          <p:cNvSpPr>
            <a:spLocks noChangeArrowheads="1"/>
          </p:cNvSpPr>
          <p:nvPr/>
        </p:nvSpPr>
        <p:spPr bwMode="auto">
          <a:xfrm>
            <a:off x="6681987" y="3460297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aphicFrame>
        <p:nvGraphicFramePr>
          <p:cNvPr id="1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514441"/>
              </p:ext>
            </p:extLst>
          </p:nvPr>
        </p:nvGraphicFramePr>
        <p:xfrm>
          <a:off x="2590653" y="5111098"/>
          <a:ext cx="476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00" name="Equation" r:id="rId23" imgW="190440" imgH="215640" progId="Equation.3">
                  <p:embed/>
                </p:oleObj>
              </mc:Choice>
              <mc:Fallback>
                <p:oleObj name="Equation" r:id="rId2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653" y="5111098"/>
                        <a:ext cx="4762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645367"/>
              </p:ext>
            </p:extLst>
          </p:nvPr>
        </p:nvGraphicFramePr>
        <p:xfrm>
          <a:off x="4299233" y="3300115"/>
          <a:ext cx="2153948" cy="87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01" name="Equation" r:id="rId25" imgW="965160" imgH="355320" progId="Equation.DSMT4">
                  <p:embed/>
                </p:oleObj>
              </mc:Choice>
              <mc:Fallback>
                <p:oleObj name="Equation" r:id="rId25" imgW="965160" imgH="3553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9233" y="3300115"/>
                        <a:ext cx="2153948" cy="878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Oval 26"/>
          <p:cNvSpPr>
            <a:spLocks noChangeArrowheads="1"/>
          </p:cNvSpPr>
          <p:nvPr/>
        </p:nvSpPr>
        <p:spPr bwMode="auto">
          <a:xfrm>
            <a:off x="1356362" y="4033918"/>
            <a:ext cx="1767917" cy="1666218"/>
          </a:xfrm>
          <a:prstGeom prst="ellipse">
            <a:avLst/>
          </a:prstGeom>
          <a:noFill/>
          <a:ln w="28575">
            <a:solidFill>
              <a:srgbClr val="66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42139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7" grpId="0" animBg="1"/>
      <p:bldP spid="58" grpId="0"/>
      <p:bldP spid="123" grpId="0" animBg="1"/>
      <p:bldP spid="1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323528" y="1196752"/>
            <a:ext cx="7110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例三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，无限长的载流圆柱体外充满介质的磁场：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298099" y="2997249"/>
            <a:ext cx="1584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内部为</a:t>
            </a:r>
          </a:p>
        </p:txBody>
      </p:sp>
      <p:graphicFrame>
        <p:nvGraphicFramePr>
          <p:cNvPr id="3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692989"/>
              </p:ext>
            </p:extLst>
          </p:nvPr>
        </p:nvGraphicFramePr>
        <p:xfrm>
          <a:off x="1476053" y="2794985"/>
          <a:ext cx="16573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6" name="Equation" r:id="rId3" imgW="723600" imgH="431640" progId="Equation.3">
                  <p:embed/>
                </p:oleObj>
              </mc:Choice>
              <mc:Fallback>
                <p:oleObj name="Equation" r:id="rId3" imgW="723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053" y="2794985"/>
                        <a:ext cx="16573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394612"/>
              </p:ext>
            </p:extLst>
          </p:nvPr>
        </p:nvGraphicFramePr>
        <p:xfrm>
          <a:off x="3384227" y="2853233"/>
          <a:ext cx="16557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7" name="Equation" r:id="rId5" imgW="698400" imgH="431640" progId="Equation.3">
                  <p:embed/>
                </p:oleObj>
              </mc:Choice>
              <mc:Fallback>
                <p:oleObj name="Equation" r:id="rId5" imgW="698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227" y="2853233"/>
                        <a:ext cx="165576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482903"/>
              </p:ext>
            </p:extLst>
          </p:nvPr>
        </p:nvGraphicFramePr>
        <p:xfrm>
          <a:off x="3422328" y="1701577"/>
          <a:ext cx="18700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8" name="Equation" r:id="rId7" imgW="736560" imgH="431640" progId="Equation.3">
                  <p:embed/>
                </p:oleObj>
              </mc:Choice>
              <mc:Fallback>
                <p:oleObj name="Equation" r:id="rId7" imgW="736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328" y="1701577"/>
                        <a:ext cx="18700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624606"/>
              </p:ext>
            </p:extLst>
          </p:nvPr>
        </p:nvGraphicFramePr>
        <p:xfrm>
          <a:off x="1476053" y="1693639"/>
          <a:ext cx="16557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9" name="Equation" r:id="rId9" imgW="622080" imgH="431640" progId="Equation.3">
                  <p:embed/>
                </p:oleObj>
              </mc:Choice>
              <mc:Fallback>
                <p:oleObj name="Equation" r:id="rId9" imgW="62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053" y="1693639"/>
                        <a:ext cx="1655762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396553" y="1850802"/>
            <a:ext cx="14398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外部为</a:t>
            </a:r>
          </a:p>
        </p:txBody>
      </p:sp>
      <p:graphicFrame>
        <p:nvGraphicFramePr>
          <p:cNvPr id="6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286237"/>
              </p:ext>
            </p:extLst>
          </p:nvPr>
        </p:nvGraphicFramePr>
        <p:xfrm>
          <a:off x="6720373" y="2939742"/>
          <a:ext cx="476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80" name="Equation" r:id="rId11" imgW="190440" imgH="215640" progId="Equation.3">
                  <p:embed/>
                </p:oleObj>
              </mc:Choice>
              <mc:Fallback>
                <p:oleObj name="Equation" r:id="rId11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0373" y="2939742"/>
                        <a:ext cx="4762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" name="Group 10"/>
          <p:cNvGrpSpPr>
            <a:grpSpLocks/>
          </p:cNvGrpSpPr>
          <p:nvPr/>
        </p:nvGrpSpPr>
        <p:grpSpPr bwMode="auto">
          <a:xfrm>
            <a:off x="7222023" y="806142"/>
            <a:ext cx="584200" cy="3114675"/>
            <a:chOff x="4656" y="1398"/>
            <a:chExt cx="480" cy="2778"/>
          </a:xfrm>
        </p:grpSpPr>
        <p:sp>
          <p:nvSpPr>
            <p:cNvPr id="65" name="AutoShape 14"/>
            <p:cNvSpPr>
              <a:spLocks noChangeArrowheads="1"/>
            </p:cNvSpPr>
            <p:nvPr/>
          </p:nvSpPr>
          <p:spPr bwMode="auto">
            <a:xfrm>
              <a:off x="4656" y="1584"/>
              <a:ext cx="480" cy="2421"/>
            </a:xfrm>
            <a:prstGeom prst="can">
              <a:avLst>
                <a:gd name="adj" fmla="val 3626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66" name="Line 15"/>
            <p:cNvSpPr>
              <a:spLocks noChangeShapeType="1"/>
            </p:cNvSpPr>
            <p:nvPr/>
          </p:nvSpPr>
          <p:spPr bwMode="auto">
            <a:xfrm>
              <a:off x="4896" y="1398"/>
              <a:ext cx="0" cy="277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" name="Group 20"/>
          <p:cNvGrpSpPr>
            <a:grpSpLocks/>
          </p:cNvGrpSpPr>
          <p:nvPr/>
        </p:nvGrpSpPr>
        <p:grpSpPr bwMode="auto">
          <a:xfrm>
            <a:off x="7517298" y="864879"/>
            <a:ext cx="700087" cy="457200"/>
            <a:chOff x="4874" y="1861"/>
            <a:chExt cx="441" cy="288"/>
          </a:xfrm>
        </p:grpSpPr>
        <p:graphicFrame>
          <p:nvGraphicFramePr>
            <p:cNvPr id="68" name="Object 21"/>
            <p:cNvGraphicFramePr>
              <a:graphicFrameLocks noChangeAspect="1"/>
            </p:cNvGraphicFramePr>
            <p:nvPr/>
          </p:nvGraphicFramePr>
          <p:xfrm>
            <a:off x="5055" y="1861"/>
            <a:ext cx="2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81" name="公式" r:id="rId13" imgW="177480" imgH="215640" progId="Equation.3">
                    <p:embed/>
                  </p:oleObj>
                </mc:Choice>
                <mc:Fallback>
                  <p:oleObj name="公式" r:id="rId13" imgW="1774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1861"/>
                          <a:ext cx="2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4874" y="2016"/>
              <a:ext cx="192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" name="Group 23"/>
          <p:cNvGrpSpPr>
            <a:grpSpLocks/>
          </p:cNvGrpSpPr>
          <p:nvPr/>
        </p:nvGrpSpPr>
        <p:grpSpPr bwMode="auto">
          <a:xfrm>
            <a:off x="7510948" y="369579"/>
            <a:ext cx="319087" cy="762000"/>
            <a:chOff x="4870" y="1558"/>
            <a:chExt cx="201" cy="480"/>
          </a:xfrm>
        </p:grpSpPr>
        <p:graphicFrame>
          <p:nvGraphicFramePr>
            <p:cNvPr id="71" name="Object 24"/>
            <p:cNvGraphicFramePr>
              <a:graphicFrameLocks/>
            </p:cNvGraphicFramePr>
            <p:nvPr/>
          </p:nvGraphicFramePr>
          <p:xfrm>
            <a:off x="4944" y="1584"/>
            <a:ext cx="12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82" name="Equation" r:id="rId15" imgW="203040" imgH="291960" progId="Equation.3">
                    <p:embed/>
                  </p:oleObj>
                </mc:Choice>
                <mc:Fallback>
                  <p:oleObj name="Equation" r:id="rId15" imgW="203040" imgH="2919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584"/>
                          <a:ext cx="12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Line 25"/>
            <p:cNvSpPr>
              <a:spLocks noChangeShapeType="1"/>
            </p:cNvSpPr>
            <p:nvPr/>
          </p:nvSpPr>
          <p:spPr bwMode="auto">
            <a:xfrm flipV="1">
              <a:off x="4870" y="1558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" name="Oval 26"/>
          <p:cNvSpPr>
            <a:spLocks noChangeArrowheads="1"/>
          </p:cNvSpPr>
          <p:nvPr/>
        </p:nvSpPr>
        <p:spPr bwMode="auto">
          <a:xfrm>
            <a:off x="7221463" y="2594606"/>
            <a:ext cx="583867" cy="192735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>
            <a:off x="7541110" y="2617479"/>
            <a:ext cx="62071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9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127618"/>
              </p:ext>
            </p:extLst>
          </p:nvPr>
        </p:nvGraphicFramePr>
        <p:xfrm>
          <a:off x="8123723" y="2266642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83" name="Equation" r:id="rId17" imgW="190440" imgH="215640" progId="Equation.3">
                  <p:embed/>
                </p:oleObj>
              </mc:Choice>
              <mc:Fallback>
                <p:oleObj name="Equation" r:id="rId17" imgW="190440" imgH="215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723" y="2266642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Line 29"/>
          <p:cNvSpPr>
            <a:spLocks noChangeShapeType="1"/>
          </p:cNvSpPr>
          <p:nvPr/>
        </p:nvSpPr>
        <p:spPr bwMode="auto">
          <a:xfrm flipV="1">
            <a:off x="7526823" y="2804804"/>
            <a:ext cx="558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3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171569"/>
              </p:ext>
            </p:extLst>
          </p:nvPr>
        </p:nvGraphicFramePr>
        <p:xfrm>
          <a:off x="7874485" y="2939742"/>
          <a:ext cx="3556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84" name="Equation" r:id="rId19" imgW="355320" imgH="342720" progId="Equation.3">
                  <p:embed/>
                </p:oleObj>
              </mc:Choice>
              <mc:Fallback>
                <p:oleObj name="Equation" r:id="rId19" imgW="355320" imgH="342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485" y="2939742"/>
                        <a:ext cx="3556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Oval 26"/>
          <p:cNvSpPr>
            <a:spLocks noChangeArrowheads="1"/>
          </p:cNvSpPr>
          <p:nvPr/>
        </p:nvSpPr>
        <p:spPr bwMode="auto">
          <a:xfrm>
            <a:off x="5999909" y="2003375"/>
            <a:ext cx="3022078" cy="1085850"/>
          </a:xfrm>
          <a:prstGeom prst="ellipse">
            <a:avLst/>
          </a:prstGeom>
          <a:noFill/>
          <a:ln w="28575">
            <a:solidFill>
              <a:srgbClr val="66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39540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  <p:bldP spid="33" grpId="0"/>
      <p:bldP spid="62" grpId="0"/>
      <p:bldP spid="77" grpId="0" animBg="1"/>
      <p:bldP spid="78" grpId="0" animBg="1"/>
      <p:bldP spid="82" grpId="0" animBg="1"/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22" name="Text Box 2"/>
          <p:cNvSpPr txBox="1">
            <a:spLocks noChangeArrowheads="1"/>
          </p:cNvSpPr>
          <p:nvPr/>
        </p:nvSpPr>
        <p:spPr bwMode="auto">
          <a:xfrm>
            <a:off x="228600" y="2603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五</a:t>
            </a:r>
            <a:r>
              <a:rPr kumimoji="1"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铁磁质</a:t>
            </a:r>
          </a:p>
        </p:txBody>
      </p:sp>
      <p:sp>
        <p:nvSpPr>
          <p:cNvPr id="2232323" name="Text Box 3"/>
          <p:cNvSpPr txBox="1">
            <a:spLocks noChangeArrowheads="1"/>
          </p:cNvSpPr>
          <p:nvPr/>
        </p:nvSpPr>
        <p:spPr bwMode="auto">
          <a:xfrm>
            <a:off x="571500" y="896938"/>
            <a:ext cx="2370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最主要特征：</a:t>
            </a:r>
          </a:p>
        </p:txBody>
      </p:sp>
      <p:sp>
        <p:nvSpPr>
          <p:cNvPr id="2232324" name="Text Box 4"/>
          <p:cNvSpPr txBox="1">
            <a:spLocks noChangeArrowheads="1"/>
          </p:cNvSpPr>
          <p:nvPr/>
        </p:nvSpPr>
        <p:spPr bwMode="auto">
          <a:xfrm>
            <a:off x="2752725" y="709613"/>
            <a:ext cx="639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在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外场中，可使原磁场大大增强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,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即      很大；</a:t>
            </a:r>
          </a:p>
        </p:txBody>
      </p:sp>
      <p:sp>
        <p:nvSpPr>
          <p:cNvPr id="2232325" name="AutoShape 5"/>
          <p:cNvSpPr>
            <a:spLocks/>
          </p:cNvSpPr>
          <p:nvPr/>
        </p:nvSpPr>
        <p:spPr bwMode="auto">
          <a:xfrm>
            <a:off x="2524125" y="8382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2232326" name="Object 6"/>
          <p:cNvGraphicFramePr>
            <a:graphicFrameLocks noChangeAspect="1"/>
          </p:cNvGraphicFramePr>
          <p:nvPr/>
        </p:nvGraphicFramePr>
        <p:xfrm>
          <a:off x="7596188" y="644525"/>
          <a:ext cx="3730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6" name="公式" r:id="rId3" imgW="190440" imgH="215640" progId="Equation.3">
                  <p:embed/>
                </p:oleObj>
              </mc:Choice>
              <mc:Fallback>
                <p:oleObj name="公式" r:id="rId3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644525"/>
                        <a:ext cx="37306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27" name="Text Box 7"/>
          <p:cNvSpPr txBox="1">
            <a:spLocks noChangeArrowheads="1"/>
          </p:cNvSpPr>
          <p:nvPr/>
        </p:nvSpPr>
        <p:spPr bwMode="auto">
          <a:xfrm>
            <a:off x="2746375" y="1116013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撤去外磁场后，有</a:t>
            </a:r>
            <a:r>
              <a:rPr kumimoji="1"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</a:rPr>
              <a:t>剩磁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；存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在</a:t>
            </a:r>
            <a:r>
              <a:rPr kumimoji="1" lang="zh-CN" altLang="en-US" sz="24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</a:rPr>
              <a:t>居</a:t>
            </a:r>
            <a:r>
              <a:rPr kumimoji="1" lang="zh-CN" altLang="en-US" sz="2400" b="1" dirty="0">
                <a:solidFill>
                  <a:srgbClr val="FFC000"/>
                </a:solidFill>
                <a:latin typeface="Times New Roman" panose="02020603050405020304" pitchFamily="18" charset="0"/>
                <a:ea typeface="仿宋_GB2312" pitchFamily="49" charset="-122"/>
              </a:rPr>
              <a:t>里点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sp>
        <p:nvSpPr>
          <p:cNvPr id="2232328" name="Text Box 8"/>
          <p:cNvSpPr txBox="1">
            <a:spLocks noChangeArrowheads="1"/>
          </p:cNvSpPr>
          <p:nvPr/>
        </p:nvSpPr>
        <p:spPr bwMode="auto">
          <a:xfrm>
            <a:off x="474663" y="2564904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磁畴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——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磁化微观机理</a:t>
            </a:r>
          </a:p>
        </p:txBody>
      </p:sp>
      <p:sp>
        <p:nvSpPr>
          <p:cNvPr id="2232329" name="Rectangle 9"/>
          <p:cNvSpPr>
            <a:spLocks noChangeArrowheads="1"/>
          </p:cNvSpPr>
          <p:nvPr/>
        </p:nvSpPr>
        <p:spPr bwMode="auto">
          <a:xfrm>
            <a:off x="611560" y="3118942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</a:rPr>
              <a:t>电子自旋磁矩</a:t>
            </a:r>
            <a:endParaRPr kumimoji="1" lang="zh-CN" altLang="en-US" sz="2400" b="1" dirty="0">
              <a:solidFill>
                <a:srgbClr val="FF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32330" name="Rectangle 10"/>
          <p:cNvSpPr>
            <a:spLocks noChangeArrowheads="1"/>
          </p:cNvSpPr>
          <p:nvPr/>
        </p:nvSpPr>
        <p:spPr bwMode="auto">
          <a:xfrm>
            <a:off x="2699792" y="3003054"/>
            <a:ext cx="2560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相邻电子间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交换耦合</a:t>
            </a:r>
          </a:p>
        </p:txBody>
      </p:sp>
      <p:sp>
        <p:nvSpPr>
          <p:cNvPr id="2232331" name="Rectangle 11"/>
          <p:cNvSpPr>
            <a:spLocks noChangeArrowheads="1"/>
          </p:cNvSpPr>
          <p:nvPr/>
        </p:nvSpPr>
        <p:spPr bwMode="auto">
          <a:xfrm>
            <a:off x="5507038" y="2898279"/>
            <a:ext cx="3241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自发的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形成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磁矩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整齐排列的小区域（</a:t>
            </a:r>
            <a:r>
              <a:rPr kumimoji="1"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磁畴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）。</a:t>
            </a:r>
          </a:p>
        </p:txBody>
      </p:sp>
      <p:sp>
        <p:nvSpPr>
          <p:cNvPr id="2232332" name="Rectangle 12"/>
          <p:cNvSpPr>
            <a:spLocks noChangeArrowheads="1"/>
          </p:cNvSpPr>
          <p:nvPr/>
        </p:nvSpPr>
        <p:spPr bwMode="auto">
          <a:xfrm>
            <a:off x="611560" y="3741242"/>
            <a:ext cx="648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磁畴的大小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: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10</a:t>
            </a:r>
            <a:r>
              <a:rPr kumimoji="1" lang="en-US" altLang="zh-CN" sz="2400" b="1" baseline="30000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-12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~ 10</a:t>
            </a:r>
            <a:r>
              <a:rPr kumimoji="1" lang="en-US" altLang="zh-CN" sz="2400" b="1" baseline="30000" dirty="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-8</a:t>
            </a:r>
            <a:r>
              <a:rPr kumimoji="1" lang="en-US" altLang="zh-CN" sz="2400" b="1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baseline="30000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2400" b="1" baseline="30000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3  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sz="2400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10</a:t>
            </a:r>
            <a:r>
              <a:rPr kumimoji="1" lang="en-US" altLang="zh-CN" sz="2400" b="1" baseline="30000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17  </a:t>
            </a:r>
            <a:r>
              <a:rPr kumimoji="1" lang="en-US" altLang="zh-CN" sz="2400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~ 10</a:t>
            </a:r>
            <a:r>
              <a:rPr kumimoji="1" lang="en-US" altLang="zh-CN" sz="2400" b="1" baseline="30000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21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个原子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</p:txBody>
      </p:sp>
      <p:sp>
        <p:nvSpPr>
          <p:cNvPr id="2232333" name="Line 13"/>
          <p:cNvSpPr>
            <a:spLocks noChangeShapeType="1"/>
          </p:cNvSpPr>
          <p:nvPr/>
        </p:nvSpPr>
        <p:spPr bwMode="auto">
          <a:xfrm>
            <a:off x="2699792" y="3514229"/>
            <a:ext cx="2663825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832600" y="4125731"/>
            <a:ext cx="1981200" cy="1524000"/>
            <a:chOff x="864" y="2304"/>
            <a:chExt cx="1392" cy="1152"/>
          </a:xfrm>
        </p:grpSpPr>
        <p:sp>
          <p:nvSpPr>
            <p:cNvPr id="1069" name="Rectangle 15"/>
            <p:cNvSpPr>
              <a:spLocks noChangeArrowheads="1"/>
            </p:cNvSpPr>
            <p:nvPr/>
          </p:nvSpPr>
          <p:spPr bwMode="auto">
            <a:xfrm>
              <a:off x="864" y="2304"/>
              <a:ext cx="1392" cy="115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070" name="Line 16"/>
            <p:cNvSpPr>
              <a:spLocks noChangeShapeType="1"/>
            </p:cNvSpPr>
            <p:nvPr/>
          </p:nvSpPr>
          <p:spPr bwMode="auto">
            <a:xfrm>
              <a:off x="864" y="2304"/>
              <a:ext cx="1392" cy="11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71" name="Line 17"/>
            <p:cNvSpPr>
              <a:spLocks noChangeShapeType="1"/>
            </p:cNvSpPr>
            <p:nvPr/>
          </p:nvSpPr>
          <p:spPr bwMode="auto">
            <a:xfrm flipV="1">
              <a:off x="864" y="2304"/>
              <a:ext cx="1392" cy="11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32338" name="AutoShape 18"/>
          <p:cNvSpPr>
            <a:spLocks noChangeArrowheads="1"/>
          </p:cNvSpPr>
          <p:nvPr/>
        </p:nvSpPr>
        <p:spPr bwMode="auto">
          <a:xfrm>
            <a:off x="7518400" y="4354331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39" name="AutoShape 19"/>
          <p:cNvSpPr>
            <a:spLocks noChangeArrowheads="1"/>
          </p:cNvSpPr>
          <p:nvPr/>
        </p:nvSpPr>
        <p:spPr bwMode="auto">
          <a:xfrm>
            <a:off x="7061200" y="4659131"/>
            <a:ext cx="152400" cy="4572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40" name="AutoShape 20"/>
          <p:cNvSpPr>
            <a:spLocks noChangeArrowheads="1"/>
          </p:cNvSpPr>
          <p:nvPr/>
        </p:nvSpPr>
        <p:spPr bwMode="auto">
          <a:xfrm>
            <a:off x="8432800" y="4659131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41" name="AutoShape 21"/>
          <p:cNvSpPr>
            <a:spLocks noChangeArrowheads="1"/>
          </p:cNvSpPr>
          <p:nvPr/>
        </p:nvSpPr>
        <p:spPr bwMode="auto">
          <a:xfrm>
            <a:off x="7518400" y="5268731"/>
            <a:ext cx="533400" cy="152400"/>
          </a:xfrm>
          <a:prstGeom prst="left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42" name="Text Box 22"/>
          <p:cNvSpPr txBox="1">
            <a:spLocks noChangeArrowheads="1"/>
          </p:cNvSpPr>
          <p:nvPr/>
        </p:nvSpPr>
        <p:spPr bwMode="auto">
          <a:xfrm>
            <a:off x="1125538" y="425717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无</a:t>
            </a:r>
          </a:p>
        </p:txBody>
      </p:sp>
      <p:graphicFrame>
        <p:nvGraphicFramePr>
          <p:cNvPr id="2232343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60303"/>
              </p:ext>
            </p:extLst>
          </p:nvPr>
        </p:nvGraphicFramePr>
        <p:xfrm>
          <a:off x="1585913" y="4315917"/>
          <a:ext cx="366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7" name="Equation" r:id="rId5" imgW="368280" imgH="444240" progId="Equation.3">
                  <p:embed/>
                </p:oleObj>
              </mc:Choice>
              <mc:Fallback>
                <p:oleObj name="Equation" r:id="rId5" imgW="36828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4315917"/>
                        <a:ext cx="366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44" name="Text Box 24"/>
          <p:cNvSpPr txBox="1">
            <a:spLocks noChangeArrowheads="1"/>
          </p:cNvSpPr>
          <p:nvPr/>
        </p:nvSpPr>
        <p:spPr bwMode="auto">
          <a:xfrm>
            <a:off x="2133600" y="4774704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磁化方向与</a:t>
            </a:r>
          </a:p>
        </p:txBody>
      </p:sp>
      <p:sp>
        <p:nvSpPr>
          <p:cNvPr id="2232345" name="Text Box 25"/>
          <p:cNvSpPr txBox="1">
            <a:spLocks noChangeArrowheads="1"/>
          </p:cNvSpPr>
          <p:nvPr/>
        </p:nvSpPr>
        <p:spPr bwMode="auto">
          <a:xfrm>
            <a:off x="1141413" y="500330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有</a:t>
            </a:r>
          </a:p>
        </p:txBody>
      </p:sp>
      <p:graphicFrame>
        <p:nvGraphicFramePr>
          <p:cNvPr id="2232346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2916616"/>
              </p:ext>
            </p:extLst>
          </p:nvPr>
        </p:nvGraphicFramePr>
        <p:xfrm>
          <a:off x="1573213" y="5055692"/>
          <a:ext cx="366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8" name="Equation" r:id="rId7" imgW="368280" imgH="444240" progId="Equation.3">
                  <p:embed/>
                </p:oleObj>
              </mc:Choice>
              <mc:Fallback>
                <p:oleObj name="Equation" r:id="rId7" imgW="36828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5055692"/>
                        <a:ext cx="366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47" name="Text Box 27"/>
          <p:cNvSpPr txBox="1">
            <a:spLocks noChangeArrowheads="1"/>
          </p:cNvSpPr>
          <p:nvPr/>
        </p:nvSpPr>
        <p:spPr bwMode="auto">
          <a:xfrm>
            <a:off x="2005013" y="4257179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FFFFFF"/>
                </a:solidFill>
                <a:ea typeface="华文行楷" panose="02010800040101010101" pitchFamily="2" charset="-122"/>
              </a:rPr>
              <a:t>—— </a:t>
            </a: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整个铁磁质的总磁矩为零</a:t>
            </a:r>
          </a:p>
        </p:txBody>
      </p:sp>
      <p:sp>
        <p:nvSpPr>
          <p:cNvPr id="2232348" name="Rectangle 28"/>
          <p:cNvSpPr>
            <a:spLocks noChangeArrowheads="1"/>
          </p:cNvSpPr>
          <p:nvPr/>
        </p:nvSpPr>
        <p:spPr bwMode="auto">
          <a:xfrm>
            <a:off x="4156075" y="4774704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同向的磁畴扩大</a:t>
            </a:r>
          </a:p>
        </p:txBody>
      </p:sp>
      <p:graphicFrame>
        <p:nvGraphicFramePr>
          <p:cNvPr id="2232349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532806"/>
              </p:ext>
            </p:extLst>
          </p:nvPr>
        </p:nvGraphicFramePr>
        <p:xfrm>
          <a:off x="3810000" y="4797152"/>
          <a:ext cx="3667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9" name="Equation" r:id="rId9" imgW="368280" imgH="444240" progId="Equation.3">
                  <p:embed/>
                </p:oleObj>
              </mc:Choice>
              <mc:Fallback>
                <p:oleObj name="Equation" r:id="rId9" imgW="36828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97152"/>
                        <a:ext cx="3667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50" name="AutoShape 30"/>
          <p:cNvSpPr>
            <a:spLocks noChangeArrowheads="1"/>
          </p:cNvSpPr>
          <p:nvPr/>
        </p:nvSpPr>
        <p:spPr bwMode="auto">
          <a:xfrm>
            <a:off x="7168596" y="5845990"/>
            <a:ext cx="1524000" cy="751362"/>
          </a:xfrm>
          <a:prstGeom prst="wedgeRectCallout">
            <a:avLst>
              <a:gd name="adj1" fmla="val -3019"/>
              <a:gd name="adj2" fmla="val -113889"/>
            </a:avLst>
          </a:prstGeom>
          <a:solidFill>
            <a:srgbClr val="006699"/>
          </a:solidFill>
          <a:ln w="19050">
            <a:solidFill>
              <a:srgbClr val="66FF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磁畴的磁化方向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6838950" y="4125731"/>
            <a:ext cx="1981200" cy="1524000"/>
            <a:chOff x="3999" y="1728"/>
            <a:chExt cx="1248" cy="960"/>
          </a:xfrm>
        </p:grpSpPr>
        <p:sp>
          <p:nvSpPr>
            <p:cNvPr id="1066" name="Rectangle 32"/>
            <p:cNvSpPr>
              <a:spLocks noChangeArrowheads="1"/>
            </p:cNvSpPr>
            <p:nvPr/>
          </p:nvSpPr>
          <p:spPr bwMode="auto">
            <a:xfrm>
              <a:off x="3999" y="1728"/>
              <a:ext cx="1248" cy="960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067" name="Line 33"/>
            <p:cNvSpPr>
              <a:spLocks noChangeShapeType="1"/>
            </p:cNvSpPr>
            <p:nvPr/>
          </p:nvSpPr>
          <p:spPr bwMode="auto">
            <a:xfrm>
              <a:off x="4431" y="1728"/>
              <a:ext cx="816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68" name="Line 34"/>
            <p:cNvSpPr>
              <a:spLocks noChangeShapeType="1"/>
            </p:cNvSpPr>
            <p:nvPr/>
          </p:nvSpPr>
          <p:spPr bwMode="auto">
            <a:xfrm flipV="1">
              <a:off x="4239" y="1787"/>
              <a:ext cx="1008" cy="86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32355" name="AutoShape 35"/>
          <p:cNvSpPr>
            <a:spLocks noChangeArrowheads="1"/>
          </p:cNvSpPr>
          <p:nvPr/>
        </p:nvSpPr>
        <p:spPr bwMode="auto">
          <a:xfrm>
            <a:off x="7389813" y="4659131"/>
            <a:ext cx="152400" cy="457200"/>
          </a:xfrm>
          <a:prstGeom prst="up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56" name="Text Box 36"/>
          <p:cNvSpPr txBox="1">
            <a:spLocks noChangeArrowheads="1"/>
          </p:cNvSpPr>
          <p:nvPr/>
        </p:nvSpPr>
        <p:spPr bwMode="auto">
          <a:xfrm>
            <a:off x="2133600" y="5343029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磁化方向转向</a:t>
            </a:r>
          </a:p>
        </p:txBody>
      </p:sp>
      <p:graphicFrame>
        <p:nvGraphicFramePr>
          <p:cNvPr id="2232357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534341"/>
              </p:ext>
            </p:extLst>
          </p:nvPr>
        </p:nvGraphicFramePr>
        <p:xfrm>
          <a:off x="4097338" y="5373216"/>
          <a:ext cx="366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0" name="Equation" r:id="rId11" imgW="368280" imgH="444240" progId="Equation.3">
                  <p:embed/>
                </p:oleObj>
              </mc:Choice>
              <mc:Fallback>
                <p:oleObj name="Equation" r:id="rId11" imgW="36828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5373216"/>
                        <a:ext cx="366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58" name="Text Box 38"/>
          <p:cNvSpPr txBox="1">
            <a:spLocks noChangeArrowheads="1"/>
          </p:cNvSpPr>
          <p:nvPr/>
        </p:nvSpPr>
        <p:spPr bwMode="auto">
          <a:xfrm>
            <a:off x="4478338" y="5331917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的方向</a:t>
            </a:r>
          </a:p>
        </p:txBody>
      </p:sp>
      <p:sp>
        <p:nvSpPr>
          <p:cNvPr id="2232359" name="AutoShape 39"/>
          <p:cNvSpPr>
            <a:spLocks/>
          </p:cNvSpPr>
          <p:nvPr/>
        </p:nvSpPr>
        <p:spPr bwMode="auto">
          <a:xfrm>
            <a:off x="2022475" y="4941168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60" name="AutoShape 40"/>
          <p:cNvSpPr>
            <a:spLocks noChangeArrowheads="1"/>
          </p:cNvSpPr>
          <p:nvPr/>
        </p:nvSpPr>
        <p:spPr bwMode="auto">
          <a:xfrm rot="13877054">
            <a:off x="7961313" y="5230631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61" name="AutoShape 41"/>
          <p:cNvSpPr>
            <a:spLocks noChangeArrowheads="1"/>
          </p:cNvSpPr>
          <p:nvPr/>
        </p:nvSpPr>
        <p:spPr bwMode="auto">
          <a:xfrm rot="17838354">
            <a:off x="7961313" y="4316231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62" name="AutoShape 42"/>
          <p:cNvSpPr>
            <a:spLocks noChangeArrowheads="1"/>
          </p:cNvSpPr>
          <p:nvPr/>
        </p:nvSpPr>
        <p:spPr bwMode="auto">
          <a:xfrm rot="6573939">
            <a:off x="8456613" y="4659131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63" name="Line 43"/>
          <p:cNvSpPr>
            <a:spLocks noChangeShapeType="1"/>
          </p:cNvSpPr>
          <p:nvPr/>
        </p:nvSpPr>
        <p:spPr bwMode="auto">
          <a:xfrm flipV="1">
            <a:off x="7747000" y="3768543"/>
            <a:ext cx="0" cy="2057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232364" name="Objec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42786"/>
              </p:ext>
            </p:extLst>
          </p:nvPr>
        </p:nvGraphicFramePr>
        <p:xfrm>
          <a:off x="7875016" y="3632019"/>
          <a:ext cx="429769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1" name="Equation" r:id="rId13" imgW="190440" imgH="241200" progId="Equation.DSMT4">
                  <p:embed/>
                </p:oleObj>
              </mc:Choice>
              <mc:Fallback>
                <p:oleObj name="Equation" r:id="rId13" imgW="190440" imgH="241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5016" y="3632019"/>
                        <a:ext cx="429769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65" name="AutoShape 45"/>
          <p:cNvSpPr>
            <a:spLocks noChangeArrowheads="1"/>
          </p:cNvSpPr>
          <p:nvPr/>
        </p:nvSpPr>
        <p:spPr bwMode="auto">
          <a:xfrm>
            <a:off x="1259632" y="6072336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32366" name="Text Box 46"/>
          <p:cNvSpPr txBox="1">
            <a:spLocks noChangeArrowheads="1"/>
          </p:cNvSpPr>
          <p:nvPr/>
        </p:nvSpPr>
        <p:spPr bwMode="auto">
          <a:xfrm>
            <a:off x="2034332" y="5996136"/>
            <a:ext cx="333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使磁场大大增强</a:t>
            </a: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504825" y="1746895"/>
            <a:ext cx="624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CC99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2400" b="1" dirty="0">
                <a:solidFill>
                  <a:srgbClr val="00CC99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居里点 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——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铁磁质保持铁磁性的临界温度</a:t>
            </a:r>
          </a:p>
        </p:txBody>
      </p:sp>
      <p:sp>
        <p:nvSpPr>
          <p:cNvPr id="49" name="AutoShape 50"/>
          <p:cNvSpPr>
            <a:spLocks noChangeArrowheads="1"/>
          </p:cNvSpPr>
          <p:nvPr/>
        </p:nvSpPr>
        <p:spPr bwMode="auto">
          <a:xfrm>
            <a:off x="7488237" y="2059632"/>
            <a:ext cx="360363" cy="288925"/>
          </a:xfrm>
          <a:prstGeom prst="downArrow">
            <a:avLst>
              <a:gd name="adj1" fmla="val 42731"/>
              <a:gd name="adj2" fmla="val 4450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0" name="Text Box 51"/>
          <p:cNvSpPr txBox="1">
            <a:spLocks noChangeArrowheads="1"/>
          </p:cNvSpPr>
          <p:nvPr/>
        </p:nvSpPr>
        <p:spPr bwMode="auto">
          <a:xfrm>
            <a:off x="6743700" y="225172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CCCCFF"/>
                </a:solidFill>
                <a:latin typeface="Times New Roman" panose="02020603050405020304" pitchFamily="18" charset="0"/>
                <a:ea typeface="仿宋_GB2312" pitchFamily="49" charset="-122"/>
              </a:rPr>
              <a:t>变为顺磁质</a:t>
            </a: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6665912" y="1602432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CCCCFF"/>
                </a:solidFill>
                <a:latin typeface="Times New Roman" panose="02020603050405020304" pitchFamily="18" charset="0"/>
              </a:rPr>
              <a:t>高于居里点</a:t>
            </a:r>
          </a:p>
        </p:txBody>
      </p:sp>
    </p:spTree>
    <p:extLst>
      <p:ext uri="{BB962C8B-B14F-4D97-AF65-F5344CB8AC3E}">
        <p14:creationId xmlns:p14="http://schemas.microsoft.com/office/powerpoint/2010/main" val="38979272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23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3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3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3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3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3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3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3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3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3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3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23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23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223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3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23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23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23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23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500"/>
                                        <p:tgtEl>
                                          <p:spTgt spid="223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9" dur="500"/>
                                        <p:tgtEl>
                                          <p:spTgt spid="223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23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23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23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23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23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23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23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223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23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223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23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23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22" grpId="0" autoUpdateAnimBg="0"/>
      <p:bldP spid="2232323" grpId="0" autoUpdateAnimBg="0"/>
      <p:bldP spid="2232324" grpId="0" autoUpdateAnimBg="0"/>
      <p:bldP spid="2232325" grpId="0" animBg="1"/>
      <p:bldP spid="2232327" grpId="0" autoUpdateAnimBg="0"/>
      <p:bldP spid="2232328" grpId="0" autoUpdateAnimBg="0"/>
      <p:bldP spid="2232329" grpId="0"/>
      <p:bldP spid="2232330" grpId="0"/>
      <p:bldP spid="2232331" grpId="0"/>
      <p:bldP spid="2232332" grpId="0"/>
      <p:bldP spid="2232333" grpId="0" animBg="1"/>
      <p:bldP spid="2232338" grpId="0" animBg="1"/>
      <p:bldP spid="2232339" grpId="0" animBg="1"/>
      <p:bldP spid="2232340" grpId="0" animBg="1"/>
      <p:bldP spid="2232341" grpId="0" animBg="1"/>
      <p:bldP spid="2232342" grpId="0" autoUpdateAnimBg="0"/>
      <p:bldP spid="2232344" grpId="0" autoUpdateAnimBg="0"/>
      <p:bldP spid="2232345" grpId="0" autoUpdateAnimBg="0"/>
      <p:bldP spid="2232347" grpId="0" autoUpdateAnimBg="0"/>
      <p:bldP spid="2232348" grpId="0" autoUpdateAnimBg="0"/>
      <p:bldP spid="2232350" grpId="0" animBg="1" autoUpdateAnimBg="0"/>
      <p:bldP spid="2232355" grpId="0" animBg="1"/>
      <p:bldP spid="2232356" grpId="0" autoUpdateAnimBg="0"/>
      <p:bldP spid="2232358" grpId="0" autoUpdateAnimBg="0"/>
      <p:bldP spid="2232359" grpId="0" animBg="1"/>
      <p:bldP spid="2232360" grpId="0" animBg="1"/>
      <p:bldP spid="2232361" grpId="0" animBg="1"/>
      <p:bldP spid="2232362" grpId="0" animBg="1"/>
      <p:bldP spid="2232363" grpId="0" animBg="1"/>
      <p:bldP spid="2232365" grpId="0" animBg="1"/>
      <p:bldP spid="2232366" grpId="0" autoUpdateAnimBg="0"/>
      <p:bldP spid="48" grpId="0" autoUpdateAnimBg="0"/>
      <p:bldP spid="49" grpId="0" animBg="1"/>
      <p:bldP spid="50" grpId="0" autoUpdateAnimBg="0"/>
      <p:bldP spid="5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346" name="Text Box 2"/>
          <p:cNvSpPr txBox="1">
            <a:spLocks noChangeArrowheads="1"/>
          </p:cNvSpPr>
          <p:nvPr/>
        </p:nvSpPr>
        <p:spPr bwMode="auto">
          <a:xfrm>
            <a:off x="450850" y="1101797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宏观磁化现象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——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磁滞回线</a:t>
            </a:r>
          </a:p>
        </p:txBody>
      </p:sp>
      <p:sp>
        <p:nvSpPr>
          <p:cNvPr id="2233347" name="Text Box 3"/>
          <p:cNvSpPr txBox="1">
            <a:spLocks noChangeArrowheads="1"/>
          </p:cNvSpPr>
          <p:nvPr/>
        </p:nvSpPr>
        <p:spPr bwMode="auto">
          <a:xfrm>
            <a:off x="762000" y="1581222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铁磁质中</a:t>
            </a:r>
          </a:p>
        </p:txBody>
      </p:sp>
      <p:graphicFrame>
        <p:nvGraphicFramePr>
          <p:cNvPr id="223334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223597"/>
              </p:ext>
            </p:extLst>
          </p:nvPr>
        </p:nvGraphicFramePr>
        <p:xfrm>
          <a:off x="5918200" y="1674389"/>
          <a:ext cx="11303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06" name="Equation" r:id="rId3" imgW="1130040" imgH="304560" progId="Equation.3">
                  <p:embed/>
                </p:oleObj>
              </mc:Choice>
              <mc:Fallback>
                <p:oleObj name="Equation" r:id="rId3" imgW="1130040" imgH="304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1674389"/>
                        <a:ext cx="11303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3349" name="Text Box 5"/>
          <p:cNvSpPr txBox="1">
            <a:spLocks noChangeArrowheads="1"/>
          </p:cNvSpPr>
          <p:nvPr/>
        </p:nvSpPr>
        <p:spPr bwMode="auto">
          <a:xfrm>
            <a:off x="6968924" y="1609797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不是线性关系</a:t>
            </a:r>
          </a:p>
        </p:txBody>
      </p:sp>
      <p:sp>
        <p:nvSpPr>
          <p:cNvPr id="2233350" name="Freeform 6"/>
          <p:cNvSpPr>
            <a:spLocks/>
          </p:cNvSpPr>
          <p:nvPr/>
        </p:nvSpPr>
        <p:spPr bwMode="auto">
          <a:xfrm>
            <a:off x="1277938" y="3047029"/>
            <a:ext cx="2640012" cy="1862138"/>
          </a:xfrm>
          <a:custGeom>
            <a:avLst/>
            <a:gdLst>
              <a:gd name="T0" fmla="*/ 0 w 1872"/>
              <a:gd name="T1" fmla="*/ 2147483647 h 1536"/>
              <a:gd name="T2" fmla="*/ 2147483647 w 1872"/>
              <a:gd name="T3" fmla="*/ 2147483647 h 1536"/>
              <a:gd name="T4" fmla="*/ 2147483647 w 1872"/>
              <a:gd name="T5" fmla="*/ 2147483647 h 1536"/>
              <a:gd name="T6" fmla="*/ 2147483647 w 1872"/>
              <a:gd name="T7" fmla="*/ 2147483647 h 1536"/>
              <a:gd name="T8" fmla="*/ 2147483647 w 1872"/>
              <a:gd name="T9" fmla="*/ 0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1536"/>
              <a:gd name="T17" fmla="*/ 1872 w 1872"/>
              <a:gd name="T18" fmla="*/ 1536 h 1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1536">
                <a:moveTo>
                  <a:pt x="0" y="1536"/>
                </a:moveTo>
                <a:cubicBezTo>
                  <a:pt x="104" y="1496"/>
                  <a:pt x="208" y="1456"/>
                  <a:pt x="288" y="1296"/>
                </a:cubicBezTo>
                <a:cubicBezTo>
                  <a:pt x="368" y="1136"/>
                  <a:pt x="328" y="768"/>
                  <a:pt x="480" y="576"/>
                </a:cubicBezTo>
                <a:cubicBezTo>
                  <a:pt x="632" y="384"/>
                  <a:pt x="968" y="240"/>
                  <a:pt x="1200" y="144"/>
                </a:cubicBezTo>
                <a:cubicBezTo>
                  <a:pt x="1432" y="48"/>
                  <a:pt x="1652" y="24"/>
                  <a:pt x="1872" y="0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23335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628781"/>
              </p:ext>
            </p:extLst>
          </p:nvPr>
        </p:nvGraphicFramePr>
        <p:xfrm>
          <a:off x="2282825" y="2754929"/>
          <a:ext cx="94932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07" name="Equation" r:id="rId5" imgW="952200" imgH="291960" progId="Equation.3">
                  <p:embed/>
                </p:oleObj>
              </mc:Choice>
              <mc:Fallback>
                <p:oleObj name="Equation" r:id="rId5" imgW="95220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2754929"/>
                        <a:ext cx="949325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3352" name="Freeform 8"/>
          <p:cNvSpPr>
            <a:spLocks/>
          </p:cNvSpPr>
          <p:nvPr/>
        </p:nvSpPr>
        <p:spPr bwMode="auto">
          <a:xfrm>
            <a:off x="1243013" y="3275629"/>
            <a:ext cx="2144712" cy="1608138"/>
          </a:xfrm>
          <a:custGeom>
            <a:avLst/>
            <a:gdLst>
              <a:gd name="T0" fmla="*/ 0 w 1632"/>
              <a:gd name="T1" fmla="*/ 2147483647 h 1440"/>
              <a:gd name="T2" fmla="*/ 2147483647 w 1632"/>
              <a:gd name="T3" fmla="*/ 2147483647 h 1440"/>
              <a:gd name="T4" fmla="*/ 2147483647 w 1632"/>
              <a:gd name="T5" fmla="*/ 2147483647 h 1440"/>
              <a:gd name="T6" fmla="*/ 2147483647 w 1632"/>
              <a:gd name="T7" fmla="*/ 2147483647 h 1440"/>
              <a:gd name="T8" fmla="*/ 2147483647 w 1632"/>
              <a:gd name="T9" fmla="*/ 2147483647 h 1440"/>
              <a:gd name="T10" fmla="*/ 2147483647 w 1632"/>
              <a:gd name="T11" fmla="*/ 2147483647 h 1440"/>
              <a:gd name="T12" fmla="*/ 2147483647 w 1632"/>
              <a:gd name="T13" fmla="*/ 2147483647 h 14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32"/>
              <a:gd name="T22" fmla="*/ 0 h 1440"/>
              <a:gd name="T23" fmla="*/ 1632 w 1632"/>
              <a:gd name="T24" fmla="*/ 1440 h 14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32" h="1440">
                <a:moveTo>
                  <a:pt x="0" y="1440"/>
                </a:moveTo>
                <a:cubicBezTo>
                  <a:pt x="52" y="1424"/>
                  <a:pt x="104" y="1408"/>
                  <a:pt x="144" y="1200"/>
                </a:cubicBezTo>
                <a:cubicBezTo>
                  <a:pt x="184" y="992"/>
                  <a:pt x="208" y="384"/>
                  <a:pt x="240" y="192"/>
                </a:cubicBezTo>
                <a:cubicBezTo>
                  <a:pt x="272" y="0"/>
                  <a:pt x="296" y="24"/>
                  <a:pt x="336" y="48"/>
                </a:cubicBezTo>
                <a:cubicBezTo>
                  <a:pt x="376" y="72"/>
                  <a:pt x="400" y="184"/>
                  <a:pt x="480" y="336"/>
                </a:cubicBezTo>
                <a:cubicBezTo>
                  <a:pt x="560" y="488"/>
                  <a:pt x="624" y="808"/>
                  <a:pt x="816" y="960"/>
                </a:cubicBezTo>
                <a:cubicBezTo>
                  <a:pt x="1008" y="1112"/>
                  <a:pt x="1320" y="1180"/>
                  <a:pt x="1632" y="1248"/>
                </a:cubicBezTo>
              </a:path>
            </a:pathLst>
          </a:custGeom>
          <a:noFill/>
          <a:ln w="38100" cap="flat" cmpd="sng">
            <a:solidFill>
              <a:schemeClr val="bg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233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004012"/>
              </p:ext>
            </p:extLst>
          </p:nvPr>
        </p:nvGraphicFramePr>
        <p:xfrm>
          <a:off x="2268538" y="3732829"/>
          <a:ext cx="9699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08" name="Equation" r:id="rId7" imgW="495000" imgH="215640" progId="Equation.DSMT4">
                  <p:embed/>
                </p:oleObj>
              </mc:Choice>
              <mc:Fallback>
                <p:oleObj name="Equation" r:id="rId7" imgW="495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732829"/>
                        <a:ext cx="96996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20738" y="2818429"/>
            <a:ext cx="3557292" cy="2594564"/>
            <a:chOff x="240" y="1104"/>
            <a:chExt cx="2653" cy="1976"/>
          </a:xfrm>
        </p:grpSpPr>
        <p:sp>
          <p:nvSpPr>
            <p:cNvPr id="2100" name="Line 11"/>
            <p:cNvSpPr>
              <a:spLocks noChangeShapeType="1"/>
            </p:cNvSpPr>
            <p:nvPr/>
          </p:nvSpPr>
          <p:spPr bwMode="auto">
            <a:xfrm>
              <a:off x="576" y="2736"/>
              <a:ext cx="201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01" name="Line 12"/>
            <p:cNvSpPr>
              <a:spLocks noChangeShapeType="1"/>
            </p:cNvSpPr>
            <p:nvPr/>
          </p:nvSpPr>
          <p:spPr bwMode="auto">
            <a:xfrm flipV="1">
              <a:off x="576" y="1104"/>
              <a:ext cx="0" cy="16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2064" name="Object 13"/>
            <p:cNvGraphicFramePr>
              <a:graphicFrameLocks noChangeAspect="1"/>
            </p:cNvGraphicFramePr>
            <p:nvPr/>
          </p:nvGraphicFramePr>
          <p:xfrm>
            <a:off x="240" y="1104"/>
            <a:ext cx="28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09" name="Equation" r:id="rId9" imgW="152280" imgH="164880" progId="Equation.3">
                    <p:embed/>
                  </p:oleObj>
                </mc:Choice>
                <mc:Fallback>
                  <p:oleObj name="Equation" r:id="rId9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104"/>
                          <a:ext cx="28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5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2196" y="2768"/>
            <a:ext cx="697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10" name="公式" r:id="rId11" imgW="368280" imgH="203040" progId="Equation.3">
                    <p:embed/>
                  </p:oleObj>
                </mc:Choice>
                <mc:Fallback>
                  <p:oleObj name="公式" r:id="rId11" imgW="368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2768"/>
                          <a:ext cx="697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6" name="Object 15"/>
            <p:cNvGraphicFramePr>
              <a:graphicFrameLocks noChangeAspect="1"/>
            </p:cNvGraphicFramePr>
            <p:nvPr/>
          </p:nvGraphicFramePr>
          <p:xfrm>
            <a:off x="288" y="2592"/>
            <a:ext cx="28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11" name="Equation" r:id="rId13" imgW="126720" imgH="139680" progId="Equation.3">
                    <p:embed/>
                  </p:oleObj>
                </mc:Choice>
                <mc:Fallback>
                  <p:oleObj name="Equation" r:id="rId1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592"/>
                          <a:ext cx="283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3360" name="Freeform 16"/>
          <p:cNvSpPr>
            <a:spLocks/>
          </p:cNvSpPr>
          <p:nvPr/>
        </p:nvSpPr>
        <p:spPr bwMode="auto">
          <a:xfrm>
            <a:off x="6958013" y="3229592"/>
            <a:ext cx="742950" cy="908050"/>
          </a:xfrm>
          <a:custGeom>
            <a:avLst/>
            <a:gdLst>
              <a:gd name="T0" fmla="*/ 0 w 1104"/>
              <a:gd name="T1" fmla="*/ 2147483647 h 1152"/>
              <a:gd name="T2" fmla="*/ 2147483647 w 1104"/>
              <a:gd name="T3" fmla="*/ 2147483647 h 1152"/>
              <a:gd name="T4" fmla="*/ 2147483647 w 1104"/>
              <a:gd name="T5" fmla="*/ 2147483647 h 1152"/>
              <a:gd name="T6" fmla="*/ 2147483647 w 1104"/>
              <a:gd name="T7" fmla="*/ 2147483647 h 1152"/>
              <a:gd name="T8" fmla="*/ 2147483647 w 1104"/>
              <a:gd name="T9" fmla="*/ 0 h 1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4"/>
              <a:gd name="T16" fmla="*/ 0 h 1152"/>
              <a:gd name="T17" fmla="*/ 1104 w 1104"/>
              <a:gd name="T18" fmla="*/ 1152 h 1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4" h="1152">
                <a:moveTo>
                  <a:pt x="0" y="1152"/>
                </a:moveTo>
                <a:cubicBezTo>
                  <a:pt x="80" y="1140"/>
                  <a:pt x="160" y="1128"/>
                  <a:pt x="240" y="1008"/>
                </a:cubicBezTo>
                <a:cubicBezTo>
                  <a:pt x="320" y="888"/>
                  <a:pt x="392" y="584"/>
                  <a:pt x="480" y="432"/>
                </a:cubicBezTo>
                <a:cubicBezTo>
                  <a:pt x="568" y="280"/>
                  <a:pt x="664" y="168"/>
                  <a:pt x="768" y="96"/>
                </a:cubicBezTo>
                <a:cubicBezTo>
                  <a:pt x="872" y="24"/>
                  <a:pt x="988" y="12"/>
                  <a:pt x="1104" y="0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61" name="Freeform 17"/>
          <p:cNvSpPr>
            <a:spLocks/>
          </p:cNvSpPr>
          <p:nvPr/>
        </p:nvSpPr>
        <p:spPr bwMode="auto">
          <a:xfrm>
            <a:off x="6424613" y="3229592"/>
            <a:ext cx="1484312" cy="908050"/>
          </a:xfrm>
          <a:custGeom>
            <a:avLst/>
            <a:gdLst>
              <a:gd name="T0" fmla="*/ 2147483647 w 1200"/>
              <a:gd name="T1" fmla="*/ 2147483647 h 1160"/>
              <a:gd name="T2" fmla="*/ 2147483647 w 1200"/>
              <a:gd name="T3" fmla="*/ 2147483647 h 1160"/>
              <a:gd name="T4" fmla="*/ 2147483647 w 1200"/>
              <a:gd name="T5" fmla="*/ 2147483647 h 1160"/>
              <a:gd name="T6" fmla="*/ 2147483647 w 1200"/>
              <a:gd name="T7" fmla="*/ 2147483647 h 1160"/>
              <a:gd name="T8" fmla="*/ 2147483647 w 1200"/>
              <a:gd name="T9" fmla="*/ 2147483647 h 1160"/>
              <a:gd name="T10" fmla="*/ 2147483647 w 1200"/>
              <a:gd name="T11" fmla="*/ 2147483647 h 1160"/>
              <a:gd name="T12" fmla="*/ 0 w 1200"/>
              <a:gd name="T13" fmla="*/ 2147483647 h 11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0"/>
              <a:gd name="T22" fmla="*/ 0 h 1160"/>
              <a:gd name="T23" fmla="*/ 1200 w 1200"/>
              <a:gd name="T24" fmla="*/ 1160 h 11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0" h="1160">
                <a:moveTo>
                  <a:pt x="1200" y="8"/>
                </a:moveTo>
                <a:cubicBezTo>
                  <a:pt x="1088" y="4"/>
                  <a:pt x="976" y="0"/>
                  <a:pt x="864" y="8"/>
                </a:cubicBezTo>
                <a:cubicBezTo>
                  <a:pt x="752" y="16"/>
                  <a:pt x="616" y="24"/>
                  <a:pt x="528" y="56"/>
                </a:cubicBezTo>
                <a:cubicBezTo>
                  <a:pt x="440" y="88"/>
                  <a:pt x="400" y="120"/>
                  <a:pt x="336" y="200"/>
                </a:cubicBezTo>
                <a:cubicBezTo>
                  <a:pt x="272" y="280"/>
                  <a:pt x="192" y="416"/>
                  <a:pt x="144" y="536"/>
                </a:cubicBezTo>
                <a:cubicBezTo>
                  <a:pt x="96" y="656"/>
                  <a:pt x="72" y="816"/>
                  <a:pt x="48" y="920"/>
                </a:cubicBezTo>
                <a:cubicBezTo>
                  <a:pt x="24" y="1024"/>
                  <a:pt x="12" y="1092"/>
                  <a:pt x="0" y="1160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62" name="Freeform 18"/>
          <p:cNvSpPr>
            <a:spLocks/>
          </p:cNvSpPr>
          <p:nvPr/>
        </p:nvSpPr>
        <p:spPr bwMode="auto">
          <a:xfrm>
            <a:off x="5575300" y="4126529"/>
            <a:ext cx="860425" cy="908050"/>
          </a:xfrm>
          <a:custGeom>
            <a:avLst/>
            <a:gdLst>
              <a:gd name="T0" fmla="*/ 2147483647 w 576"/>
              <a:gd name="T1" fmla="*/ 0 h 1152"/>
              <a:gd name="T2" fmla="*/ 2147483647 w 576"/>
              <a:gd name="T3" fmla="*/ 2147483647 h 1152"/>
              <a:gd name="T4" fmla="*/ 2147483647 w 576"/>
              <a:gd name="T5" fmla="*/ 2147483647 h 1152"/>
              <a:gd name="T6" fmla="*/ 2147483647 w 576"/>
              <a:gd name="T7" fmla="*/ 2147483647 h 1152"/>
              <a:gd name="T8" fmla="*/ 2147483647 w 576"/>
              <a:gd name="T9" fmla="*/ 2147483647 h 1152"/>
              <a:gd name="T10" fmla="*/ 0 w 576"/>
              <a:gd name="T11" fmla="*/ 2147483647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6"/>
              <a:gd name="T19" fmla="*/ 0 h 1152"/>
              <a:gd name="T20" fmla="*/ 576 w 576"/>
              <a:gd name="T21" fmla="*/ 1152 h 1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6" h="1152">
                <a:moveTo>
                  <a:pt x="576" y="0"/>
                </a:moveTo>
                <a:cubicBezTo>
                  <a:pt x="560" y="72"/>
                  <a:pt x="544" y="144"/>
                  <a:pt x="528" y="240"/>
                </a:cubicBezTo>
                <a:cubicBezTo>
                  <a:pt x="512" y="336"/>
                  <a:pt x="504" y="480"/>
                  <a:pt x="480" y="576"/>
                </a:cubicBezTo>
                <a:cubicBezTo>
                  <a:pt x="456" y="672"/>
                  <a:pt x="432" y="736"/>
                  <a:pt x="384" y="816"/>
                </a:cubicBezTo>
                <a:cubicBezTo>
                  <a:pt x="336" y="896"/>
                  <a:pt x="256" y="1000"/>
                  <a:pt x="192" y="1056"/>
                </a:cubicBezTo>
                <a:cubicBezTo>
                  <a:pt x="128" y="1112"/>
                  <a:pt x="64" y="1132"/>
                  <a:pt x="0" y="1152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63" name="Freeform 19"/>
          <p:cNvSpPr>
            <a:spLocks/>
          </p:cNvSpPr>
          <p:nvPr/>
        </p:nvSpPr>
        <p:spPr bwMode="auto">
          <a:xfrm flipH="1" flipV="1">
            <a:off x="7491413" y="3229592"/>
            <a:ext cx="685800" cy="908050"/>
          </a:xfrm>
          <a:custGeom>
            <a:avLst/>
            <a:gdLst>
              <a:gd name="T0" fmla="*/ 2147483647 w 576"/>
              <a:gd name="T1" fmla="*/ 0 h 1152"/>
              <a:gd name="T2" fmla="*/ 2147483647 w 576"/>
              <a:gd name="T3" fmla="*/ 2147483647 h 1152"/>
              <a:gd name="T4" fmla="*/ 2147483647 w 576"/>
              <a:gd name="T5" fmla="*/ 2147483647 h 1152"/>
              <a:gd name="T6" fmla="*/ 2147483647 w 576"/>
              <a:gd name="T7" fmla="*/ 2147483647 h 1152"/>
              <a:gd name="T8" fmla="*/ 2147483647 w 576"/>
              <a:gd name="T9" fmla="*/ 2147483647 h 1152"/>
              <a:gd name="T10" fmla="*/ 0 w 576"/>
              <a:gd name="T11" fmla="*/ 2147483647 h 11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6"/>
              <a:gd name="T19" fmla="*/ 0 h 1152"/>
              <a:gd name="T20" fmla="*/ 576 w 576"/>
              <a:gd name="T21" fmla="*/ 1152 h 115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6" h="1152">
                <a:moveTo>
                  <a:pt x="576" y="0"/>
                </a:moveTo>
                <a:cubicBezTo>
                  <a:pt x="560" y="72"/>
                  <a:pt x="544" y="144"/>
                  <a:pt x="528" y="240"/>
                </a:cubicBezTo>
                <a:cubicBezTo>
                  <a:pt x="512" y="336"/>
                  <a:pt x="504" y="480"/>
                  <a:pt x="480" y="576"/>
                </a:cubicBezTo>
                <a:cubicBezTo>
                  <a:pt x="456" y="672"/>
                  <a:pt x="432" y="736"/>
                  <a:pt x="384" y="816"/>
                </a:cubicBezTo>
                <a:cubicBezTo>
                  <a:pt x="336" y="896"/>
                  <a:pt x="256" y="1000"/>
                  <a:pt x="192" y="1056"/>
                </a:cubicBezTo>
                <a:cubicBezTo>
                  <a:pt x="128" y="1112"/>
                  <a:pt x="64" y="1132"/>
                  <a:pt x="0" y="1152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64" name="Freeform 20"/>
          <p:cNvSpPr>
            <a:spLocks/>
          </p:cNvSpPr>
          <p:nvPr/>
        </p:nvSpPr>
        <p:spPr bwMode="auto">
          <a:xfrm flipH="1" flipV="1">
            <a:off x="5627688" y="4143992"/>
            <a:ext cx="1863725" cy="914400"/>
          </a:xfrm>
          <a:custGeom>
            <a:avLst/>
            <a:gdLst>
              <a:gd name="T0" fmla="*/ 2147483647 w 1200"/>
              <a:gd name="T1" fmla="*/ 2147483647 h 1160"/>
              <a:gd name="T2" fmla="*/ 2147483647 w 1200"/>
              <a:gd name="T3" fmla="*/ 2147483647 h 1160"/>
              <a:gd name="T4" fmla="*/ 2147483647 w 1200"/>
              <a:gd name="T5" fmla="*/ 2147483647 h 1160"/>
              <a:gd name="T6" fmla="*/ 2147483647 w 1200"/>
              <a:gd name="T7" fmla="*/ 2147483647 h 1160"/>
              <a:gd name="T8" fmla="*/ 2147483647 w 1200"/>
              <a:gd name="T9" fmla="*/ 2147483647 h 1160"/>
              <a:gd name="T10" fmla="*/ 2147483647 w 1200"/>
              <a:gd name="T11" fmla="*/ 2147483647 h 1160"/>
              <a:gd name="T12" fmla="*/ 0 w 1200"/>
              <a:gd name="T13" fmla="*/ 2147483647 h 11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0"/>
              <a:gd name="T22" fmla="*/ 0 h 1160"/>
              <a:gd name="T23" fmla="*/ 1200 w 1200"/>
              <a:gd name="T24" fmla="*/ 1160 h 11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0" h="1160">
                <a:moveTo>
                  <a:pt x="1200" y="8"/>
                </a:moveTo>
                <a:cubicBezTo>
                  <a:pt x="1088" y="4"/>
                  <a:pt x="976" y="0"/>
                  <a:pt x="864" y="8"/>
                </a:cubicBezTo>
                <a:cubicBezTo>
                  <a:pt x="752" y="16"/>
                  <a:pt x="616" y="24"/>
                  <a:pt x="528" y="56"/>
                </a:cubicBezTo>
                <a:cubicBezTo>
                  <a:pt x="440" y="88"/>
                  <a:pt x="400" y="120"/>
                  <a:pt x="336" y="200"/>
                </a:cubicBezTo>
                <a:cubicBezTo>
                  <a:pt x="272" y="280"/>
                  <a:pt x="192" y="416"/>
                  <a:pt x="144" y="536"/>
                </a:cubicBezTo>
                <a:cubicBezTo>
                  <a:pt x="96" y="656"/>
                  <a:pt x="72" y="816"/>
                  <a:pt x="48" y="920"/>
                </a:cubicBezTo>
                <a:cubicBezTo>
                  <a:pt x="24" y="1024"/>
                  <a:pt x="12" y="1092"/>
                  <a:pt x="0" y="1160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65" name="Line 21"/>
          <p:cNvSpPr>
            <a:spLocks noChangeShapeType="1"/>
          </p:cNvSpPr>
          <p:nvPr/>
        </p:nvSpPr>
        <p:spPr bwMode="auto">
          <a:xfrm>
            <a:off x="7686675" y="3229592"/>
            <a:ext cx="404813" cy="15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233366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820100"/>
              </p:ext>
            </p:extLst>
          </p:nvPr>
        </p:nvGraphicFramePr>
        <p:xfrm>
          <a:off x="8229600" y="3123229"/>
          <a:ext cx="230188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12" name="Equation" r:id="rId15" imgW="228600" imgH="228600" progId="Equation.3">
                  <p:embed/>
                </p:oleObj>
              </mc:Choice>
              <mc:Fallback>
                <p:oleObj name="Equation" r:id="rId15" imgW="22860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123229"/>
                        <a:ext cx="230188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367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476130"/>
              </p:ext>
            </p:extLst>
          </p:nvPr>
        </p:nvGraphicFramePr>
        <p:xfrm>
          <a:off x="7037388" y="2883517"/>
          <a:ext cx="201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13" name="Equation" r:id="rId17" imgW="203040" imgH="317160" progId="Equation.3">
                  <p:embed/>
                </p:oleObj>
              </mc:Choice>
              <mc:Fallback>
                <p:oleObj name="Equation" r:id="rId17" imgW="20304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388" y="2883517"/>
                        <a:ext cx="2016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368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8616518"/>
              </p:ext>
            </p:extLst>
          </p:nvPr>
        </p:nvGraphicFramePr>
        <p:xfrm>
          <a:off x="6057900" y="4207492"/>
          <a:ext cx="19050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14" name="Equation" r:id="rId19" imgW="190440" imgH="228600" progId="Equation.3">
                  <p:embed/>
                </p:oleObj>
              </mc:Choice>
              <mc:Fallback>
                <p:oleObj name="Equation" r:id="rId19" imgW="19044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4207492"/>
                        <a:ext cx="190500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369" name="Objec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247303"/>
              </p:ext>
            </p:extLst>
          </p:nvPr>
        </p:nvGraphicFramePr>
        <p:xfrm>
          <a:off x="5307013" y="4858367"/>
          <a:ext cx="2555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15" name="Equation" r:id="rId21" imgW="253800" imgH="317160" progId="Equation.3">
                  <p:embed/>
                </p:oleObj>
              </mc:Choice>
              <mc:Fallback>
                <p:oleObj name="Equation" r:id="rId21" imgW="25380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4858367"/>
                        <a:ext cx="255587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370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8862238"/>
              </p:ext>
            </p:extLst>
          </p:nvPr>
        </p:nvGraphicFramePr>
        <p:xfrm>
          <a:off x="7048500" y="4950442"/>
          <a:ext cx="19050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16" name="Equation" r:id="rId23" imgW="190440" imgH="228600" progId="Equation.3">
                  <p:embed/>
                </p:oleObj>
              </mc:Choice>
              <mc:Fallback>
                <p:oleObj name="Equation" r:id="rId23" imgW="19044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4950442"/>
                        <a:ext cx="190500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3371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612306"/>
              </p:ext>
            </p:extLst>
          </p:nvPr>
        </p:nvGraphicFramePr>
        <p:xfrm>
          <a:off x="7720013" y="3702667"/>
          <a:ext cx="2809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17" name="Equation" r:id="rId25" imgW="279360" imgH="393480" progId="Equation.3">
                  <p:embed/>
                </p:oleObj>
              </mc:Choice>
              <mc:Fallback>
                <p:oleObj name="Equation" r:id="rId25" imgW="27936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013" y="3702667"/>
                        <a:ext cx="2809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3372" name="Line 28"/>
          <p:cNvSpPr>
            <a:spLocks noChangeShapeType="1"/>
          </p:cNvSpPr>
          <p:nvPr/>
        </p:nvSpPr>
        <p:spPr bwMode="auto">
          <a:xfrm flipV="1">
            <a:off x="7169150" y="3534392"/>
            <a:ext cx="169863" cy="3810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73" name="Line 29"/>
          <p:cNvSpPr>
            <a:spLocks noChangeShapeType="1"/>
          </p:cNvSpPr>
          <p:nvPr/>
        </p:nvSpPr>
        <p:spPr bwMode="auto">
          <a:xfrm flipH="1">
            <a:off x="7034213" y="3229592"/>
            <a:ext cx="381000" cy="762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74" name="Line 30"/>
          <p:cNvSpPr>
            <a:spLocks noChangeShapeType="1"/>
          </p:cNvSpPr>
          <p:nvPr/>
        </p:nvSpPr>
        <p:spPr bwMode="auto">
          <a:xfrm flipH="1">
            <a:off x="6518275" y="3499467"/>
            <a:ext cx="1524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75" name="Line 31"/>
          <p:cNvSpPr>
            <a:spLocks noChangeShapeType="1"/>
          </p:cNvSpPr>
          <p:nvPr/>
        </p:nvSpPr>
        <p:spPr bwMode="auto">
          <a:xfrm flipH="1">
            <a:off x="6272213" y="4296392"/>
            <a:ext cx="76200" cy="381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76" name="Line 32"/>
          <p:cNvSpPr>
            <a:spLocks noChangeShapeType="1"/>
          </p:cNvSpPr>
          <p:nvPr/>
        </p:nvSpPr>
        <p:spPr bwMode="auto">
          <a:xfrm flipV="1">
            <a:off x="7262813" y="4372592"/>
            <a:ext cx="152400" cy="3048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3377" name="Line 33"/>
          <p:cNvSpPr>
            <a:spLocks noChangeShapeType="1"/>
          </p:cNvSpPr>
          <p:nvPr/>
        </p:nvSpPr>
        <p:spPr bwMode="auto">
          <a:xfrm flipV="1">
            <a:off x="7567613" y="3610592"/>
            <a:ext cx="76200" cy="304800"/>
          </a:xfrm>
          <a:prstGeom prst="line">
            <a:avLst/>
          </a:prstGeom>
          <a:noFill/>
          <a:ln w="476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859338" y="2492547"/>
            <a:ext cx="1447800" cy="433832"/>
            <a:chOff x="3024" y="883"/>
            <a:chExt cx="912" cy="329"/>
          </a:xfrm>
        </p:grpSpPr>
        <p:sp>
          <p:nvSpPr>
            <p:cNvPr id="2099" name="AutoShape 35"/>
            <p:cNvSpPr>
              <a:spLocks noChangeArrowheads="1"/>
            </p:cNvSpPr>
            <p:nvPr/>
          </p:nvSpPr>
          <p:spPr bwMode="auto">
            <a:xfrm>
              <a:off x="3024" y="883"/>
              <a:ext cx="912" cy="329"/>
            </a:xfrm>
            <a:prstGeom prst="wedgeRectCallout">
              <a:avLst>
                <a:gd name="adj1" fmla="val 93750"/>
                <a:gd name="adj2" fmla="val 124468"/>
              </a:avLst>
            </a:prstGeom>
            <a:solidFill>
              <a:srgbClr val="006699"/>
            </a:solidFill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    </a:t>
              </a: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剩磁</a:t>
              </a:r>
            </a:p>
          </p:txBody>
        </p:sp>
        <p:graphicFrame>
          <p:nvGraphicFramePr>
            <p:cNvPr id="2063" name="Object 36"/>
            <p:cNvGraphicFramePr>
              <a:graphicFrameLocks noChangeAspect="1"/>
            </p:cNvGraphicFramePr>
            <p:nvPr>
              <p:extLst/>
            </p:nvPr>
          </p:nvGraphicFramePr>
          <p:xfrm>
            <a:off x="3024" y="912"/>
            <a:ext cx="27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18" name="Equation" r:id="rId27" imgW="355320" imgH="419040" progId="Equation.3">
                    <p:embed/>
                  </p:oleObj>
                </mc:Choice>
                <mc:Fallback>
                  <p:oleObj name="Equation" r:id="rId27" imgW="3553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912"/>
                          <a:ext cx="27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4343400" y="3305792"/>
            <a:ext cx="1752600" cy="533400"/>
            <a:chOff x="2736" y="1440"/>
            <a:chExt cx="1104" cy="336"/>
          </a:xfrm>
        </p:grpSpPr>
        <p:sp>
          <p:nvSpPr>
            <p:cNvPr id="2098" name="AutoShape 38"/>
            <p:cNvSpPr>
              <a:spLocks noChangeArrowheads="1"/>
            </p:cNvSpPr>
            <p:nvPr/>
          </p:nvSpPr>
          <p:spPr bwMode="auto">
            <a:xfrm>
              <a:off x="2736" y="1440"/>
              <a:ext cx="1104" cy="336"/>
            </a:xfrm>
            <a:prstGeom prst="wedgeRectCallout">
              <a:avLst>
                <a:gd name="adj1" fmla="val 67120"/>
                <a:gd name="adj2" fmla="val 105356"/>
              </a:avLst>
            </a:prstGeom>
            <a:noFill/>
            <a:ln w="9525">
              <a:solidFill>
                <a:srgbClr val="66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矫顽力</a:t>
              </a:r>
            </a:p>
          </p:txBody>
        </p:sp>
        <p:graphicFrame>
          <p:nvGraphicFramePr>
            <p:cNvPr id="2062" name="Object 39"/>
            <p:cNvGraphicFramePr>
              <a:graphicFrameLocks noChangeAspect="1"/>
            </p:cNvGraphicFramePr>
            <p:nvPr/>
          </p:nvGraphicFramePr>
          <p:xfrm>
            <a:off x="3408" y="1488"/>
            <a:ext cx="37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19" name="Equation" r:id="rId29" imgW="482400" imgH="431640" progId="Equation.3">
                    <p:embed/>
                  </p:oleObj>
                </mc:Choice>
                <mc:Fallback>
                  <p:oleObj name="Equation" r:id="rId29" imgW="4824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488"/>
                          <a:ext cx="374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129213" y="2602529"/>
            <a:ext cx="3633787" cy="2989263"/>
            <a:chOff x="3231" y="1016"/>
            <a:chExt cx="2289" cy="1883"/>
          </a:xfrm>
        </p:grpSpPr>
        <p:sp>
          <p:nvSpPr>
            <p:cNvPr id="2096" name="Line 41"/>
            <p:cNvSpPr>
              <a:spLocks noChangeShapeType="1"/>
            </p:cNvSpPr>
            <p:nvPr/>
          </p:nvSpPr>
          <p:spPr bwMode="auto">
            <a:xfrm>
              <a:off x="3231" y="1993"/>
              <a:ext cx="2289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97" name="Line 42"/>
            <p:cNvSpPr>
              <a:spLocks noChangeShapeType="1"/>
            </p:cNvSpPr>
            <p:nvPr/>
          </p:nvSpPr>
          <p:spPr bwMode="auto">
            <a:xfrm flipV="1">
              <a:off x="4376" y="1020"/>
              <a:ext cx="0" cy="187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2059" name="Object 43"/>
            <p:cNvGraphicFramePr>
              <a:graphicFrameLocks/>
            </p:cNvGraphicFramePr>
            <p:nvPr/>
          </p:nvGraphicFramePr>
          <p:xfrm>
            <a:off x="5272" y="1712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20" name="Equation" r:id="rId31" imgW="355320" imgH="291960" progId="Equation.3">
                    <p:embed/>
                  </p:oleObj>
                </mc:Choice>
                <mc:Fallback>
                  <p:oleObj name="Equation" r:id="rId31" imgW="355320" imgH="2919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2" y="1712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44"/>
            <p:cNvGraphicFramePr>
              <a:graphicFrameLocks/>
            </p:cNvGraphicFramePr>
            <p:nvPr/>
          </p:nvGraphicFramePr>
          <p:xfrm>
            <a:off x="4104" y="1016"/>
            <a:ext cx="17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21" name="Equation" r:id="rId33" imgW="279360" imgH="291960" progId="Equation.3">
                    <p:embed/>
                  </p:oleObj>
                </mc:Choice>
                <mc:Fallback>
                  <p:oleObj name="Equation" r:id="rId33" imgW="279360" imgH="2919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1016"/>
                          <a:ext cx="17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1" name="Object 45"/>
            <p:cNvGraphicFramePr>
              <a:graphicFrameLocks noChangeAspect="1"/>
            </p:cNvGraphicFramePr>
            <p:nvPr/>
          </p:nvGraphicFramePr>
          <p:xfrm>
            <a:off x="4124" y="1987"/>
            <a:ext cx="32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22" name="Equation" r:id="rId35" imgW="126720" imgH="139680" progId="Equation.3">
                    <p:embed/>
                  </p:oleObj>
                </mc:Choice>
                <mc:Fallback>
                  <p:oleObj name="Equation" r:id="rId3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" y="1987"/>
                          <a:ext cx="32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33390" name="Text Box 46"/>
          <p:cNvSpPr txBox="1">
            <a:spLocks noChangeArrowheads="1"/>
          </p:cNvSpPr>
          <p:nvPr/>
        </p:nvSpPr>
        <p:spPr bwMode="auto">
          <a:xfrm>
            <a:off x="762000" y="5557963"/>
            <a:ext cx="8001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4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实验证明：各种铁磁质的起始曲线都是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不可逆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endParaRPr kumimoji="1" lang="zh-CN" altLang="en-US" sz="2400" b="1" dirty="0">
              <a:solidFill>
                <a:srgbClr val="66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33391" name="Text Box 47"/>
          <p:cNvSpPr txBox="1">
            <a:spLocks noChangeArrowheads="1"/>
          </p:cNvSpPr>
          <p:nvPr/>
        </p:nvSpPr>
        <p:spPr bwMode="auto">
          <a:xfrm>
            <a:off x="159581" y="5635751"/>
            <a:ext cx="6778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讨论</a:t>
            </a:r>
          </a:p>
        </p:txBody>
      </p:sp>
      <p:sp>
        <p:nvSpPr>
          <p:cNvPr id="2233392" name="Text Box 48"/>
          <p:cNvSpPr txBox="1">
            <a:spLocks noChangeArrowheads="1"/>
          </p:cNvSpPr>
          <p:nvPr/>
        </p:nvSpPr>
        <p:spPr bwMode="auto">
          <a:xfrm>
            <a:off x="738336" y="2070768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以无限长直螺线管中放有铁磁质为例</a:t>
            </a:r>
            <a:endParaRPr kumimoji="1" lang="zh-CN" altLang="en-US" sz="2400" b="1" dirty="0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33397" name="AutoShape 53"/>
          <p:cNvSpPr>
            <a:spLocks noChangeArrowheads="1"/>
          </p:cNvSpPr>
          <p:nvPr/>
        </p:nvSpPr>
        <p:spPr bwMode="auto">
          <a:xfrm>
            <a:off x="233671" y="5174279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</a:endParaRPr>
          </a:p>
        </p:txBody>
      </p:sp>
      <p:graphicFrame>
        <p:nvGraphicFramePr>
          <p:cNvPr id="5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876642"/>
              </p:ext>
            </p:extLst>
          </p:nvPr>
        </p:nvGraphicFramePr>
        <p:xfrm>
          <a:off x="2107043" y="1556530"/>
          <a:ext cx="1905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23" name="Equation" r:id="rId37" imgW="761760" imgH="228600" progId="Equation.3">
                  <p:embed/>
                </p:oleObj>
              </mc:Choice>
              <mc:Fallback>
                <p:oleObj name="Equation" r:id="rId37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043" y="1556530"/>
                        <a:ext cx="1905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3910741" y="1588517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仍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然成立，但</a:t>
            </a:r>
            <a:endParaRPr kumimoji="1" lang="zh-CN" altLang="en-US" sz="2400" b="1" dirty="0">
              <a:solidFill>
                <a:srgbClr val="FF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5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761085"/>
              </p:ext>
            </p:extLst>
          </p:nvPr>
        </p:nvGraphicFramePr>
        <p:xfrm>
          <a:off x="7400931" y="4878851"/>
          <a:ext cx="1731451" cy="59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24" name="Equation" r:id="rId39" imgW="965160" imgH="355320" progId="Equation.3">
                  <p:embed/>
                </p:oleObj>
              </mc:Choice>
              <mc:Fallback>
                <p:oleObj name="Equation" r:id="rId39" imgW="96516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0931" y="4878851"/>
                        <a:ext cx="1731451" cy="598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738336" y="6068144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要消除剩磁，要依靠铁磁质的矫顽力</a:t>
            </a:r>
          </a:p>
        </p:txBody>
      </p:sp>
      <p:sp>
        <p:nvSpPr>
          <p:cNvPr id="59" name="Text Box 47"/>
          <p:cNvSpPr txBox="1">
            <a:spLocks noChangeArrowheads="1"/>
          </p:cNvSpPr>
          <p:nvPr/>
        </p:nvSpPr>
        <p:spPr bwMode="auto">
          <a:xfrm>
            <a:off x="446125" y="152922"/>
            <a:ext cx="859037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当外场撤去，由于磁畴壁间的摩擦，被磁化的铁磁质不能恢复磁化前的状态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（</a:t>
            </a:r>
            <a:r>
              <a:rPr kumimoji="1" lang="zh-CN" altLang="en-US" sz="2400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存在</a:t>
            </a:r>
            <a:r>
              <a:rPr kumimoji="1" lang="zh-CN" altLang="en-US" sz="2400" b="1" dirty="0">
                <a:solidFill>
                  <a:srgbClr val="FF9900"/>
                </a:solidFill>
                <a:latin typeface="Times New Roman" panose="02020603050405020304" pitchFamily="18" charset="0"/>
                <a:ea typeface="仿宋_GB2312" pitchFamily="49" charset="-122"/>
              </a:rPr>
              <a:t>剩磁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仿宋_GB2312" pitchFamily="49" charset="-122"/>
              </a:rPr>
              <a:t>）。</a:t>
            </a:r>
          </a:p>
        </p:txBody>
      </p:sp>
      <p:sp>
        <p:nvSpPr>
          <p:cNvPr id="60" name="Text Box 46"/>
          <p:cNvSpPr txBox="1">
            <a:spLocks noChangeArrowheads="1"/>
          </p:cNvSpPr>
          <p:nvPr/>
        </p:nvSpPr>
        <p:spPr bwMode="auto">
          <a:xfrm>
            <a:off x="8266656" y="5592052"/>
            <a:ext cx="977207" cy="95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76250" indent="-476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磁滞</a:t>
            </a:r>
            <a:endParaRPr kumimoji="1" lang="en-US" altLang="zh-CN" sz="2400" b="1" dirty="0" smtClean="0">
              <a:solidFill>
                <a:srgbClr val="66FF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 smtClean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现象</a:t>
            </a:r>
            <a:endParaRPr kumimoji="1" lang="zh-CN" altLang="en-US" sz="2400" b="1" dirty="0">
              <a:solidFill>
                <a:srgbClr val="66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633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3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3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3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3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3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3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3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23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23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23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23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23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23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23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3346" grpId="0" autoUpdateAnimBg="0"/>
      <p:bldP spid="2233347" grpId="0" autoUpdateAnimBg="0"/>
      <p:bldP spid="2233349" grpId="0" autoUpdateAnimBg="0"/>
      <p:bldP spid="2233350" grpId="0" animBg="1"/>
      <p:bldP spid="2233352" grpId="0" animBg="1"/>
      <p:bldP spid="2233360" grpId="0" animBg="1"/>
      <p:bldP spid="2233361" grpId="0" animBg="1"/>
      <p:bldP spid="2233362" grpId="0" animBg="1"/>
      <p:bldP spid="2233363" grpId="0" animBg="1"/>
      <p:bldP spid="2233364" grpId="0" animBg="1"/>
      <p:bldP spid="2233365" grpId="0" animBg="1"/>
      <p:bldP spid="2233372" grpId="0" animBg="1"/>
      <p:bldP spid="2233373" grpId="0" animBg="1"/>
      <p:bldP spid="2233374" grpId="0" animBg="1"/>
      <p:bldP spid="2233375" grpId="0" animBg="1"/>
      <p:bldP spid="2233376" grpId="0" animBg="1"/>
      <p:bldP spid="2233377" grpId="0" animBg="1"/>
      <p:bldP spid="2233390" grpId="0" autoUpdateAnimBg="0"/>
      <p:bldP spid="2233391" grpId="0" autoUpdateAnimBg="0"/>
      <p:bldP spid="2233392" grpId="0" autoUpdateAnimBg="0"/>
      <p:bldP spid="2233397" grpId="0" animBg="1"/>
      <p:bldP spid="55" grpId="0" autoUpdateAnimBg="0"/>
      <p:bldP spid="57" grpId="0" autoUpdateAnimBg="0"/>
      <p:bldP spid="59" grpId="0" autoUpdateAnimBg="0"/>
      <p:bldP spid="6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370" name="Text Box 2"/>
          <p:cNvSpPr txBox="1">
            <a:spLocks noChangeArrowheads="1"/>
          </p:cNvSpPr>
          <p:nvPr/>
        </p:nvSpPr>
        <p:spPr bwMode="auto">
          <a:xfrm>
            <a:off x="762000" y="1243013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(4) </a:t>
            </a: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铁磁材料的应用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22463" y="2039938"/>
            <a:ext cx="1219200" cy="2209800"/>
            <a:chOff x="2943" y="302"/>
            <a:chExt cx="1410" cy="1610"/>
          </a:xfrm>
        </p:grpSpPr>
        <p:sp>
          <p:nvSpPr>
            <p:cNvPr id="3105" name="Freeform 4"/>
            <p:cNvSpPr>
              <a:spLocks/>
            </p:cNvSpPr>
            <p:nvPr/>
          </p:nvSpPr>
          <p:spPr bwMode="auto">
            <a:xfrm>
              <a:off x="3648" y="302"/>
              <a:ext cx="482" cy="802"/>
            </a:xfrm>
            <a:custGeom>
              <a:avLst/>
              <a:gdLst>
                <a:gd name="T0" fmla="*/ 0 w 1104"/>
                <a:gd name="T1" fmla="*/ 22 h 1152"/>
                <a:gd name="T2" fmla="*/ 0 w 1104"/>
                <a:gd name="T3" fmla="*/ 19 h 1152"/>
                <a:gd name="T4" fmla="*/ 0 w 1104"/>
                <a:gd name="T5" fmla="*/ 8 h 1152"/>
                <a:gd name="T6" fmla="*/ 0 w 1104"/>
                <a:gd name="T7" fmla="*/ 2 h 1152"/>
                <a:gd name="T8" fmla="*/ 0 w 1104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4"/>
                <a:gd name="T16" fmla="*/ 0 h 1152"/>
                <a:gd name="T17" fmla="*/ 1104 w 1104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4" h="1152">
                  <a:moveTo>
                    <a:pt x="0" y="1152"/>
                  </a:moveTo>
                  <a:cubicBezTo>
                    <a:pt x="80" y="1140"/>
                    <a:pt x="160" y="1128"/>
                    <a:pt x="240" y="1008"/>
                  </a:cubicBezTo>
                  <a:cubicBezTo>
                    <a:pt x="320" y="888"/>
                    <a:pt x="392" y="584"/>
                    <a:pt x="480" y="432"/>
                  </a:cubicBezTo>
                  <a:cubicBezTo>
                    <a:pt x="568" y="280"/>
                    <a:pt x="664" y="168"/>
                    <a:pt x="768" y="96"/>
                  </a:cubicBezTo>
                  <a:cubicBezTo>
                    <a:pt x="872" y="24"/>
                    <a:pt x="988" y="12"/>
                    <a:pt x="1104" y="0"/>
                  </a:cubicBez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6" name="Freeform 5"/>
            <p:cNvSpPr>
              <a:spLocks/>
            </p:cNvSpPr>
            <p:nvPr/>
          </p:nvSpPr>
          <p:spPr bwMode="auto">
            <a:xfrm>
              <a:off x="3388" y="302"/>
              <a:ext cx="965" cy="802"/>
            </a:xfrm>
            <a:custGeom>
              <a:avLst/>
              <a:gdLst>
                <a:gd name="T0" fmla="*/ 109 w 1200"/>
                <a:gd name="T1" fmla="*/ 1 h 1160"/>
                <a:gd name="T2" fmla="*/ 78 w 1200"/>
                <a:gd name="T3" fmla="*/ 1 h 1160"/>
                <a:gd name="T4" fmla="*/ 48 w 1200"/>
                <a:gd name="T5" fmla="*/ 1 h 1160"/>
                <a:gd name="T6" fmla="*/ 31 w 1200"/>
                <a:gd name="T7" fmla="*/ 3 h 1160"/>
                <a:gd name="T8" fmla="*/ 13 w 1200"/>
                <a:gd name="T9" fmla="*/ 9 h 1160"/>
                <a:gd name="T10" fmla="*/ 4 w 1200"/>
                <a:gd name="T11" fmla="*/ 16 h 1160"/>
                <a:gd name="T12" fmla="*/ 0 w 1200"/>
                <a:gd name="T13" fmla="*/ 20 h 11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0"/>
                <a:gd name="T22" fmla="*/ 0 h 1160"/>
                <a:gd name="T23" fmla="*/ 1200 w 1200"/>
                <a:gd name="T24" fmla="*/ 1160 h 11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0" h="1160">
                  <a:moveTo>
                    <a:pt x="1200" y="8"/>
                  </a:moveTo>
                  <a:cubicBezTo>
                    <a:pt x="1088" y="4"/>
                    <a:pt x="976" y="0"/>
                    <a:pt x="864" y="8"/>
                  </a:cubicBezTo>
                  <a:cubicBezTo>
                    <a:pt x="752" y="16"/>
                    <a:pt x="616" y="24"/>
                    <a:pt x="528" y="56"/>
                  </a:cubicBezTo>
                  <a:cubicBezTo>
                    <a:pt x="440" y="88"/>
                    <a:pt x="400" y="120"/>
                    <a:pt x="336" y="200"/>
                  </a:cubicBezTo>
                  <a:cubicBezTo>
                    <a:pt x="272" y="280"/>
                    <a:pt x="192" y="416"/>
                    <a:pt x="144" y="536"/>
                  </a:cubicBezTo>
                  <a:cubicBezTo>
                    <a:pt x="96" y="656"/>
                    <a:pt x="72" y="816"/>
                    <a:pt x="48" y="920"/>
                  </a:cubicBezTo>
                  <a:cubicBezTo>
                    <a:pt x="24" y="1024"/>
                    <a:pt x="12" y="1092"/>
                    <a:pt x="0" y="1160"/>
                  </a:cubicBez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7" name="Freeform 6"/>
            <p:cNvSpPr>
              <a:spLocks/>
            </p:cNvSpPr>
            <p:nvPr/>
          </p:nvSpPr>
          <p:spPr bwMode="auto">
            <a:xfrm>
              <a:off x="2943" y="1104"/>
              <a:ext cx="445" cy="803"/>
            </a:xfrm>
            <a:custGeom>
              <a:avLst/>
              <a:gdLst>
                <a:gd name="T0" fmla="*/ 33 w 576"/>
                <a:gd name="T1" fmla="*/ 0 h 1152"/>
                <a:gd name="T2" fmla="*/ 31 w 576"/>
                <a:gd name="T3" fmla="*/ 4 h 1152"/>
                <a:gd name="T4" fmla="*/ 29 w 576"/>
                <a:gd name="T5" fmla="*/ 10 h 1152"/>
                <a:gd name="T6" fmla="*/ 22 w 576"/>
                <a:gd name="T7" fmla="*/ 15 h 1152"/>
                <a:gd name="T8" fmla="*/ 12 w 576"/>
                <a:gd name="T9" fmla="*/ 20 h 1152"/>
                <a:gd name="T10" fmla="*/ 0 w 576"/>
                <a:gd name="T11" fmla="*/ 22 h 1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1152"/>
                <a:gd name="T20" fmla="*/ 576 w 576"/>
                <a:gd name="T21" fmla="*/ 1152 h 1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1152">
                  <a:moveTo>
                    <a:pt x="576" y="0"/>
                  </a:moveTo>
                  <a:cubicBezTo>
                    <a:pt x="560" y="72"/>
                    <a:pt x="544" y="144"/>
                    <a:pt x="528" y="240"/>
                  </a:cubicBezTo>
                  <a:cubicBezTo>
                    <a:pt x="512" y="336"/>
                    <a:pt x="504" y="480"/>
                    <a:pt x="480" y="576"/>
                  </a:cubicBezTo>
                  <a:cubicBezTo>
                    <a:pt x="456" y="672"/>
                    <a:pt x="432" y="736"/>
                    <a:pt x="384" y="816"/>
                  </a:cubicBezTo>
                  <a:cubicBezTo>
                    <a:pt x="336" y="896"/>
                    <a:pt x="256" y="1000"/>
                    <a:pt x="192" y="1056"/>
                  </a:cubicBezTo>
                  <a:cubicBezTo>
                    <a:pt x="128" y="1112"/>
                    <a:pt x="64" y="1132"/>
                    <a:pt x="0" y="1152"/>
                  </a:cubicBez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8" name="Freeform 7"/>
            <p:cNvSpPr>
              <a:spLocks/>
            </p:cNvSpPr>
            <p:nvPr/>
          </p:nvSpPr>
          <p:spPr bwMode="auto">
            <a:xfrm flipH="1" flipV="1">
              <a:off x="3907" y="302"/>
              <a:ext cx="446" cy="802"/>
            </a:xfrm>
            <a:custGeom>
              <a:avLst/>
              <a:gdLst>
                <a:gd name="T0" fmla="*/ 34 w 576"/>
                <a:gd name="T1" fmla="*/ 0 h 1152"/>
                <a:gd name="T2" fmla="*/ 32 w 576"/>
                <a:gd name="T3" fmla="*/ 4 h 1152"/>
                <a:gd name="T4" fmla="*/ 29 w 576"/>
                <a:gd name="T5" fmla="*/ 10 h 1152"/>
                <a:gd name="T6" fmla="*/ 23 w 576"/>
                <a:gd name="T7" fmla="*/ 15 h 1152"/>
                <a:gd name="T8" fmla="*/ 12 w 576"/>
                <a:gd name="T9" fmla="*/ 19 h 1152"/>
                <a:gd name="T10" fmla="*/ 0 w 576"/>
                <a:gd name="T11" fmla="*/ 22 h 1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1152"/>
                <a:gd name="T20" fmla="*/ 576 w 576"/>
                <a:gd name="T21" fmla="*/ 1152 h 11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1152">
                  <a:moveTo>
                    <a:pt x="576" y="0"/>
                  </a:moveTo>
                  <a:cubicBezTo>
                    <a:pt x="560" y="72"/>
                    <a:pt x="544" y="144"/>
                    <a:pt x="528" y="240"/>
                  </a:cubicBezTo>
                  <a:cubicBezTo>
                    <a:pt x="512" y="336"/>
                    <a:pt x="504" y="480"/>
                    <a:pt x="480" y="576"/>
                  </a:cubicBezTo>
                  <a:cubicBezTo>
                    <a:pt x="456" y="672"/>
                    <a:pt x="432" y="736"/>
                    <a:pt x="384" y="816"/>
                  </a:cubicBezTo>
                  <a:cubicBezTo>
                    <a:pt x="336" y="896"/>
                    <a:pt x="256" y="1000"/>
                    <a:pt x="192" y="1056"/>
                  </a:cubicBezTo>
                  <a:cubicBezTo>
                    <a:pt x="128" y="1112"/>
                    <a:pt x="64" y="1132"/>
                    <a:pt x="0" y="1152"/>
                  </a:cubicBez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9" name="Freeform 8"/>
            <p:cNvSpPr>
              <a:spLocks/>
            </p:cNvSpPr>
            <p:nvPr/>
          </p:nvSpPr>
          <p:spPr bwMode="auto">
            <a:xfrm flipH="1" flipV="1">
              <a:off x="2943" y="1104"/>
              <a:ext cx="964" cy="808"/>
            </a:xfrm>
            <a:custGeom>
              <a:avLst/>
              <a:gdLst>
                <a:gd name="T0" fmla="*/ 108 w 1200"/>
                <a:gd name="T1" fmla="*/ 1 h 1160"/>
                <a:gd name="T2" fmla="*/ 77 w 1200"/>
                <a:gd name="T3" fmla="*/ 1 h 1160"/>
                <a:gd name="T4" fmla="*/ 47 w 1200"/>
                <a:gd name="T5" fmla="*/ 1 h 1160"/>
                <a:gd name="T6" fmla="*/ 31 w 1200"/>
                <a:gd name="T7" fmla="*/ 4 h 1160"/>
                <a:gd name="T8" fmla="*/ 13 w 1200"/>
                <a:gd name="T9" fmla="*/ 10 h 1160"/>
                <a:gd name="T10" fmla="*/ 4 w 1200"/>
                <a:gd name="T11" fmla="*/ 17 h 1160"/>
                <a:gd name="T12" fmla="*/ 0 w 1200"/>
                <a:gd name="T13" fmla="*/ 22 h 11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00"/>
                <a:gd name="T22" fmla="*/ 0 h 1160"/>
                <a:gd name="T23" fmla="*/ 1200 w 1200"/>
                <a:gd name="T24" fmla="*/ 1160 h 11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00" h="1160">
                  <a:moveTo>
                    <a:pt x="1200" y="8"/>
                  </a:moveTo>
                  <a:cubicBezTo>
                    <a:pt x="1088" y="4"/>
                    <a:pt x="976" y="0"/>
                    <a:pt x="864" y="8"/>
                  </a:cubicBezTo>
                  <a:cubicBezTo>
                    <a:pt x="752" y="16"/>
                    <a:pt x="616" y="24"/>
                    <a:pt x="528" y="56"/>
                  </a:cubicBezTo>
                  <a:cubicBezTo>
                    <a:pt x="440" y="88"/>
                    <a:pt x="400" y="120"/>
                    <a:pt x="336" y="200"/>
                  </a:cubicBezTo>
                  <a:cubicBezTo>
                    <a:pt x="272" y="280"/>
                    <a:pt x="192" y="416"/>
                    <a:pt x="144" y="536"/>
                  </a:cubicBezTo>
                  <a:cubicBezTo>
                    <a:pt x="96" y="656"/>
                    <a:pt x="72" y="816"/>
                    <a:pt x="48" y="920"/>
                  </a:cubicBezTo>
                  <a:cubicBezTo>
                    <a:pt x="24" y="1024"/>
                    <a:pt x="12" y="1092"/>
                    <a:pt x="0" y="1160"/>
                  </a:cubicBezTo>
                </a:path>
              </a:pathLst>
            </a:custGeom>
            <a:noFill/>
            <a:ln w="38100" cmpd="sng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10" name="Line 9"/>
            <p:cNvSpPr>
              <a:spLocks noChangeShapeType="1"/>
            </p:cNvSpPr>
            <p:nvPr/>
          </p:nvSpPr>
          <p:spPr bwMode="auto">
            <a:xfrm>
              <a:off x="4130" y="302"/>
              <a:ext cx="223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354138" y="1839913"/>
            <a:ext cx="2790825" cy="2573337"/>
            <a:chOff x="413" y="1440"/>
            <a:chExt cx="1758" cy="1750"/>
          </a:xfrm>
        </p:grpSpPr>
        <p:graphicFrame>
          <p:nvGraphicFramePr>
            <p:cNvPr id="3077" name="Object 11"/>
            <p:cNvGraphicFramePr>
              <a:graphicFrameLocks noChangeAspect="1"/>
            </p:cNvGraphicFramePr>
            <p:nvPr/>
          </p:nvGraphicFramePr>
          <p:xfrm>
            <a:off x="908" y="1440"/>
            <a:ext cx="240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64" name="Equation" r:id="rId3" imgW="152280" imgH="164880" progId="Equation.3">
                    <p:embed/>
                  </p:oleObj>
                </mc:Choice>
                <mc:Fallback>
                  <p:oleObj name="Equation" r:id="rId3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8" y="1440"/>
                          <a:ext cx="240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12"/>
            <p:cNvGraphicFramePr>
              <a:graphicFrameLocks noChangeAspect="1"/>
            </p:cNvGraphicFramePr>
            <p:nvPr/>
          </p:nvGraphicFramePr>
          <p:xfrm>
            <a:off x="1979" y="2082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65" name="Equation" r:id="rId5" imgW="177480" imgH="164880" progId="Equation.3">
                    <p:embed/>
                  </p:oleObj>
                </mc:Choice>
                <mc:Fallback>
                  <p:oleObj name="Equation" r:id="rId5" imgW="1774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2082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13"/>
            <p:cNvGraphicFramePr>
              <a:graphicFrameLocks noChangeAspect="1"/>
            </p:cNvGraphicFramePr>
            <p:nvPr/>
          </p:nvGraphicFramePr>
          <p:xfrm>
            <a:off x="997" y="2315"/>
            <a:ext cx="14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66" name="Equation" r:id="rId7" imgW="126720" imgH="139680" progId="Equation.3">
                    <p:embed/>
                  </p:oleObj>
                </mc:Choice>
                <mc:Fallback>
                  <p:oleObj name="Equation" r:id="rId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7" y="2315"/>
                          <a:ext cx="14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02" name="Group 14"/>
            <p:cNvGrpSpPr>
              <a:grpSpLocks/>
            </p:cNvGrpSpPr>
            <p:nvPr/>
          </p:nvGrpSpPr>
          <p:grpSpPr bwMode="auto">
            <a:xfrm>
              <a:off x="413" y="1496"/>
              <a:ext cx="1584" cy="1694"/>
              <a:chOff x="336" y="1474"/>
              <a:chExt cx="1728" cy="2016"/>
            </a:xfrm>
          </p:grpSpPr>
          <p:sp>
            <p:nvSpPr>
              <p:cNvPr id="3103" name="Line 15"/>
              <p:cNvSpPr>
                <a:spLocks noChangeShapeType="1"/>
              </p:cNvSpPr>
              <p:nvPr/>
            </p:nvSpPr>
            <p:spPr bwMode="auto">
              <a:xfrm flipV="1">
                <a:off x="1152" y="1474"/>
                <a:ext cx="0" cy="201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04" name="Line 16"/>
              <p:cNvSpPr>
                <a:spLocks noChangeShapeType="1"/>
              </p:cNvSpPr>
              <p:nvPr/>
            </p:nvSpPr>
            <p:spPr bwMode="auto">
              <a:xfrm>
                <a:off x="336" y="2434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2234385" name="Object 17"/>
          <p:cNvGraphicFramePr>
            <a:graphicFrameLocks noChangeAspect="1"/>
          </p:cNvGraphicFramePr>
          <p:nvPr/>
        </p:nvGraphicFramePr>
        <p:xfrm>
          <a:off x="6205538" y="1828800"/>
          <a:ext cx="3810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67" name="Equation" r:id="rId9" imgW="152280" imgH="164880" progId="Equation.3">
                  <p:embed/>
                </p:oleObj>
              </mc:Choice>
              <mc:Fallback>
                <p:oleObj name="Equation" r:id="rId9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1828800"/>
                        <a:ext cx="3810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4386" name="Object 18"/>
          <p:cNvGraphicFramePr>
            <a:graphicFrameLocks noChangeAspect="1"/>
          </p:cNvGraphicFramePr>
          <p:nvPr/>
        </p:nvGraphicFramePr>
        <p:xfrm>
          <a:off x="7881938" y="3200400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68" name="Equation" r:id="rId11" imgW="177480" imgH="164880" progId="Equation.3">
                  <p:embed/>
                </p:oleObj>
              </mc:Choice>
              <mc:Fallback>
                <p:oleObj name="Equation" r:id="rId11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38" y="3200400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4387" name="Object 19"/>
          <p:cNvGraphicFramePr>
            <a:graphicFrameLocks/>
          </p:cNvGraphicFramePr>
          <p:nvPr/>
        </p:nvGraphicFramePr>
        <p:xfrm>
          <a:off x="6324600" y="3179763"/>
          <a:ext cx="2286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69" name="Equation" r:id="rId13" imgW="215640" imgH="228600" progId="Equation.3">
                  <p:embed/>
                </p:oleObj>
              </mc:Choice>
              <mc:Fallback>
                <p:oleObj name="Equation" r:id="rId13" imgW="21564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179763"/>
                        <a:ext cx="228600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443538" y="1828800"/>
            <a:ext cx="2667000" cy="2590800"/>
            <a:chOff x="2880" y="1444"/>
            <a:chExt cx="1920" cy="2016"/>
          </a:xfrm>
        </p:grpSpPr>
        <p:sp>
          <p:nvSpPr>
            <p:cNvPr id="3100" name="Line 21"/>
            <p:cNvSpPr>
              <a:spLocks noChangeShapeType="1"/>
            </p:cNvSpPr>
            <p:nvPr/>
          </p:nvSpPr>
          <p:spPr bwMode="auto">
            <a:xfrm flipV="1">
              <a:off x="3744" y="1444"/>
              <a:ext cx="0" cy="201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01" name="Line 22"/>
            <p:cNvSpPr>
              <a:spLocks noChangeShapeType="1"/>
            </p:cNvSpPr>
            <p:nvPr/>
          </p:nvSpPr>
          <p:spPr bwMode="auto">
            <a:xfrm>
              <a:off x="2880" y="2448"/>
              <a:ext cx="192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34391" name="Freeform 23"/>
          <p:cNvSpPr>
            <a:spLocks/>
          </p:cNvSpPr>
          <p:nvPr/>
        </p:nvSpPr>
        <p:spPr bwMode="auto">
          <a:xfrm>
            <a:off x="5637213" y="2203450"/>
            <a:ext cx="1863725" cy="1911350"/>
          </a:xfrm>
          <a:custGeom>
            <a:avLst/>
            <a:gdLst>
              <a:gd name="T0" fmla="*/ 2147483647 w 1496"/>
              <a:gd name="T1" fmla="*/ 2147483647 h 1712"/>
              <a:gd name="T2" fmla="*/ 2147483647 w 1496"/>
              <a:gd name="T3" fmla="*/ 2147483647 h 1712"/>
              <a:gd name="T4" fmla="*/ 2147483647 w 1496"/>
              <a:gd name="T5" fmla="*/ 2147483647 h 1712"/>
              <a:gd name="T6" fmla="*/ 2147483647 w 1496"/>
              <a:gd name="T7" fmla="*/ 2147483647 h 1712"/>
              <a:gd name="T8" fmla="*/ 2147483647 w 1496"/>
              <a:gd name="T9" fmla="*/ 2147483647 h 1712"/>
              <a:gd name="T10" fmla="*/ 2147483647 w 1496"/>
              <a:gd name="T11" fmla="*/ 2147483647 h 1712"/>
              <a:gd name="T12" fmla="*/ 2147483647 w 1496"/>
              <a:gd name="T13" fmla="*/ 2147483647 h 1712"/>
              <a:gd name="T14" fmla="*/ 2147483647 w 1496"/>
              <a:gd name="T15" fmla="*/ 2147483647 h 1712"/>
              <a:gd name="T16" fmla="*/ 2147483647 w 1496"/>
              <a:gd name="T17" fmla="*/ 2147483647 h 1712"/>
              <a:gd name="T18" fmla="*/ 2147483647 w 1496"/>
              <a:gd name="T19" fmla="*/ 2147483647 h 1712"/>
              <a:gd name="T20" fmla="*/ 2147483647 w 1496"/>
              <a:gd name="T21" fmla="*/ 2147483647 h 1712"/>
              <a:gd name="T22" fmla="*/ 2147483647 w 1496"/>
              <a:gd name="T23" fmla="*/ 2147483647 h 1712"/>
              <a:gd name="T24" fmla="*/ 2147483647 w 1496"/>
              <a:gd name="T25" fmla="*/ 2147483647 h 1712"/>
              <a:gd name="T26" fmla="*/ 2147483647 w 1496"/>
              <a:gd name="T27" fmla="*/ 2147483647 h 1712"/>
              <a:gd name="T28" fmla="*/ 2147483647 w 1496"/>
              <a:gd name="T29" fmla="*/ 2147483647 h 1712"/>
              <a:gd name="T30" fmla="*/ 2147483647 w 1496"/>
              <a:gd name="T31" fmla="*/ 2147483647 h 1712"/>
              <a:gd name="T32" fmla="*/ 2147483647 w 1496"/>
              <a:gd name="T33" fmla="*/ 2147483647 h 1712"/>
              <a:gd name="T34" fmla="*/ 2147483647 w 1496"/>
              <a:gd name="T35" fmla="*/ 2147483647 h 1712"/>
              <a:gd name="T36" fmla="*/ 2147483647 w 1496"/>
              <a:gd name="T37" fmla="*/ 2147483647 h 1712"/>
              <a:gd name="T38" fmla="*/ 2147483647 w 1496"/>
              <a:gd name="T39" fmla="*/ 2147483647 h 1712"/>
              <a:gd name="T40" fmla="*/ 2147483647 w 1496"/>
              <a:gd name="T41" fmla="*/ 2147483647 h 1712"/>
              <a:gd name="T42" fmla="*/ 2147483647 w 1496"/>
              <a:gd name="T43" fmla="*/ 2147483647 h 171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496"/>
              <a:gd name="T67" fmla="*/ 0 h 1712"/>
              <a:gd name="T68" fmla="*/ 1496 w 1496"/>
              <a:gd name="T69" fmla="*/ 1712 h 1712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496" h="1712">
                <a:moveTo>
                  <a:pt x="776" y="840"/>
                </a:moveTo>
                <a:cubicBezTo>
                  <a:pt x="788" y="848"/>
                  <a:pt x="800" y="856"/>
                  <a:pt x="824" y="840"/>
                </a:cubicBezTo>
                <a:cubicBezTo>
                  <a:pt x="848" y="824"/>
                  <a:pt x="880" y="824"/>
                  <a:pt x="920" y="744"/>
                </a:cubicBezTo>
                <a:cubicBezTo>
                  <a:pt x="960" y="664"/>
                  <a:pt x="1024" y="456"/>
                  <a:pt x="1064" y="360"/>
                </a:cubicBezTo>
                <a:cubicBezTo>
                  <a:pt x="1104" y="264"/>
                  <a:pt x="1104" y="224"/>
                  <a:pt x="1160" y="168"/>
                </a:cubicBezTo>
                <a:cubicBezTo>
                  <a:pt x="1216" y="112"/>
                  <a:pt x="1352" y="48"/>
                  <a:pt x="1400" y="24"/>
                </a:cubicBezTo>
                <a:cubicBezTo>
                  <a:pt x="1448" y="0"/>
                  <a:pt x="1496" y="24"/>
                  <a:pt x="1448" y="24"/>
                </a:cubicBezTo>
                <a:cubicBezTo>
                  <a:pt x="1400" y="24"/>
                  <a:pt x="1224" y="16"/>
                  <a:pt x="1112" y="24"/>
                </a:cubicBezTo>
                <a:cubicBezTo>
                  <a:pt x="1000" y="32"/>
                  <a:pt x="872" y="24"/>
                  <a:pt x="776" y="72"/>
                </a:cubicBezTo>
                <a:cubicBezTo>
                  <a:pt x="680" y="120"/>
                  <a:pt x="592" y="192"/>
                  <a:pt x="536" y="312"/>
                </a:cubicBezTo>
                <a:cubicBezTo>
                  <a:pt x="480" y="432"/>
                  <a:pt x="472" y="616"/>
                  <a:pt x="440" y="792"/>
                </a:cubicBezTo>
                <a:cubicBezTo>
                  <a:pt x="408" y="968"/>
                  <a:pt x="392" y="1224"/>
                  <a:pt x="344" y="1368"/>
                </a:cubicBezTo>
                <a:cubicBezTo>
                  <a:pt x="296" y="1512"/>
                  <a:pt x="200" y="1600"/>
                  <a:pt x="152" y="1656"/>
                </a:cubicBezTo>
                <a:cubicBezTo>
                  <a:pt x="104" y="1712"/>
                  <a:pt x="0" y="1696"/>
                  <a:pt x="56" y="1704"/>
                </a:cubicBezTo>
                <a:cubicBezTo>
                  <a:pt x="112" y="1712"/>
                  <a:pt x="368" y="1712"/>
                  <a:pt x="488" y="1704"/>
                </a:cubicBezTo>
                <a:cubicBezTo>
                  <a:pt x="608" y="1696"/>
                  <a:pt x="688" y="1688"/>
                  <a:pt x="776" y="1656"/>
                </a:cubicBezTo>
                <a:cubicBezTo>
                  <a:pt x="864" y="1624"/>
                  <a:pt x="952" y="1568"/>
                  <a:pt x="1016" y="1512"/>
                </a:cubicBezTo>
                <a:cubicBezTo>
                  <a:pt x="1080" y="1456"/>
                  <a:pt x="1120" y="1440"/>
                  <a:pt x="1160" y="1320"/>
                </a:cubicBezTo>
                <a:cubicBezTo>
                  <a:pt x="1200" y="1200"/>
                  <a:pt x="1232" y="944"/>
                  <a:pt x="1256" y="792"/>
                </a:cubicBezTo>
                <a:cubicBezTo>
                  <a:pt x="1280" y="640"/>
                  <a:pt x="1280" y="520"/>
                  <a:pt x="1304" y="408"/>
                </a:cubicBezTo>
                <a:cubicBezTo>
                  <a:pt x="1328" y="296"/>
                  <a:pt x="1368" y="184"/>
                  <a:pt x="1400" y="120"/>
                </a:cubicBezTo>
                <a:cubicBezTo>
                  <a:pt x="1432" y="56"/>
                  <a:pt x="1464" y="40"/>
                  <a:pt x="1496" y="24"/>
                </a:cubicBezTo>
              </a:path>
            </a:pathLst>
          </a:custGeom>
          <a:noFill/>
          <a:ln w="38100" cmpd="sng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4392" name="Rectangle 24"/>
          <p:cNvSpPr>
            <a:spLocks noChangeArrowheads="1"/>
          </p:cNvSpPr>
          <p:nvPr/>
        </p:nvSpPr>
        <p:spPr bwMode="auto">
          <a:xfrm>
            <a:off x="2897188" y="4678363"/>
            <a:ext cx="13700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 baseline="-2500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较小</a:t>
            </a:r>
          </a:p>
        </p:txBody>
      </p:sp>
      <p:sp>
        <p:nvSpPr>
          <p:cNvPr id="2234393" name="Rectangle 25"/>
          <p:cNvSpPr>
            <a:spLocks noChangeArrowheads="1"/>
          </p:cNvSpPr>
          <p:nvPr/>
        </p:nvSpPr>
        <p:spPr bwMode="auto">
          <a:xfrm>
            <a:off x="6986588" y="4681538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2400" b="1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较大</a:t>
            </a:r>
          </a:p>
        </p:txBody>
      </p:sp>
      <p:sp>
        <p:nvSpPr>
          <p:cNvPr id="2234394" name="Text Box 26"/>
          <p:cNvSpPr txBox="1">
            <a:spLocks noChangeArrowheads="1"/>
          </p:cNvSpPr>
          <p:nvPr/>
        </p:nvSpPr>
        <p:spPr bwMode="auto">
          <a:xfrm>
            <a:off x="1219200" y="5083175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易磁化，易退磁</a:t>
            </a:r>
          </a:p>
        </p:txBody>
      </p:sp>
      <p:sp>
        <p:nvSpPr>
          <p:cNvPr id="2234395" name="Text Box 27"/>
          <p:cNvSpPr txBox="1">
            <a:spLocks noChangeArrowheads="1"/>
          </p:cNvSpPr>
          <p:nvPr/>
        </p:nvSpPr>
        <p:spPr bwMode="auto">
          <a:xfrm>
            <a:off x="5362575" y="5076825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剩磁较强，不易退磁</a:t>
            </a:r>
          </a:p>
        </p:txBody>
      </p:sp>
      <p:sp>
        <p:nvSpPr>
          <p:cNvPr id="2234396" name="Text Box 28"/>
          <p:cNvSpPr txBox="1">
            <a:spLocks noChangeArrowheads="1"/>
          </p:cNvSpPr>
          <p:nvPr/>
        </p:nvSpPr>
        <p:spPr bwMode="auto">
          <a:xfrm>
            <a:off x="1244600" y="5494338"/>
            <a:ext cx="29654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可作变压器、电机、电磁铁的铁芯</a:t>
            </a:r>
          </a:p>
        </p:txBody>
      </p:sp>
      <p:sp>
        <p:nvSpPr>
          <p:cNvPr id="2234397" name="Text Box 29"/>
          <p:cNvSpPr txBox="1">
            <a:spLocks noChangeArrowheads="1"/>
          </p:cNvSpPr>
          <p:nvPr/>
        </p:nvSpPr>
        <p:spPr bwMode="auto">
          <a:xfrm>
            <a:off x="5368925" y="5551488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可作永久磁铁</a:t>
            </a:r>
          </a:p>
        </p:txBody>
      </p:sp>
      <p:sp>
        <p:nvSpPr>
          <p:cNvPr id="2234398" name="Text Box 30"/>
          <p:cNvSpPr txBox="1">
            <a:spLocks noChangeArrowheads="1"/>
          </p:cNvSpPr>
          <p:nvPr/>
        </p:nvSpPr>
        <p:spPr bwMode="auto">
          <a:xfrm>
            <a:off x="1382713" y="322263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不同材料，矫顽力不同</a:t>
            </a:r>
          </a:p>
        </p:txBody>
      </p:sp>
      <p:sp>
        <p:nvSpPr>
          <p:cNvPr id="2234399" name="Text Box 31"/>
          <p:cNvSpPr txBox="1">
            <a:spLocks noChangeArrowheads="1"/>
          </p:cNvSpPr>
          <p:nvPr/>
        </p:nvSpPr>
        <p:spPr bwMode="auto">
          <a:xfrm>
            <a:off x="762000" y="750888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铁磁质的磁化状态取决于铁磁质此前的磁化历史</a:t>
            </a:r>
          </a:p>
        </p:txBody>
      </p:sp>
      <p:sp>
        <p:nvSpPr>
          <p:cNvPr id="2234400" name="Rectangle 32"/>
          <p:cNvSpPr>
            <a:spLocks noChangeArrowheads="1"/>
          </p:cNvSpPr>
          <p:nvPr/>
        </p:nvSpPr>
        <p:spPr bwMode="auto">
          <a:xfrm>
            <a:off x="1225550" y="4614863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软磁材料</a:t>
            </a:r>
          </a:p>
        </p:txBody>
      </p:sp>
      <p:sp>
        <p:nvSpPr>
          <p:cNvPr id="2234401" name="Rectangle 33"/>
          <p:cNvSpPr>
            <a:spLocks noChangeArrowheads="1"/>
          </p:cNvSpPr>
          <p:nvPr/>
        </p:nvSpPr>
        <p:spPr bwMode="auto">
          <a:xfrm>
            <a:off x="5376863" y="4606925"/>
            <a:ext cx="141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硬磁材料</a:t>
            </a:r>
          </a:p>
        </p:txBody>
      </p:sp>
      <p:sp>
        <p:nvSpPr>
          <p:cNvPr id="2234403" name="Rectangle 35"/>
          <p:cNvSpPr>
            <a:spLocks noChangeArrowheads="1"/>
          </p:cNvSpPr>
          <p:nvPr/>
        </p:nvSpPr>
        <p:spPr bwMode="auto">
          <a:xfrm>
            <a:off x="3867150" y="3933825"/>
            <a:ext cx="1425575" cy="4667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rPr>
              <a:t>磁性材料</a:t>
            </a:r>
          </a:p>
        </p:txBody>
      </p:sp>
      <p:sp>
        <p:nvSpPr>
          <p:cNvPr id="2234404" name="Line 36"/>
          <p:cNvSpPr>
            <a:spLocks noChangeShapeType="1"/>
          </p:cNvSpPr>
          <p:nvPr/>
        </p:nvSpPr>
        <p:spPr bwMode="auto">
          <a:xfrm flipV="1">
            <a:off x="2195513" y="4437063"/>
            <a:ext cx="1655762" cy="287337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34405" name="Line 37"/>
          <p:cNvSpPr>
            <a:spLocks noChangeShapeType="1"/>
          </p:cNvSpPr>
          <p:nvPr/>
        </p:nvSpPr>
        <p:spPr bwMode="auto">
          <a:xfrm flipH="1" flipV="1">
            <a:off x="5364163" y="4437063"/>
            <a:ext cx="792162" cy="2159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8549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3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3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3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3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3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3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34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34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3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3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3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3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3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23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23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4370" grpId="0" autoUpdateAnimBg="0"/>
      <p:bldP spid="2234391" grpId="0" animBg="1"/>
      <p:bldP spid="2234392" grpId="0" autoUpdateAnimBg="0"/>
      <p:bldP spid="2234393" grpId="0" autoUpdateAnimBg="0"/>
      <p:bldP spid="2234394" grpId="0" autoUpdateAnimBg="0"/>
      <p:bldP spid="2234395" grpId="0" autoUpdateAnimBg="0"/>
      <p:bldP spid="2234396" grpId="0" autoUpdateAnimBg="0"/>
      <p:bldP spid="2234397" grpId="0" autoUpdateAnimBg="0"/>
      <p:bldP spid="2234398" grpId="0" autoUpdateAnimBg="0"/>
      <p:bldP spid="2234399" grpId="0" autoUpdateAnimBg="0"/>
      <p:bldP spid="2234400" grpId="0" autoUpdateAnimBg="0"/>
      <p:bldP spid="2234401" grpId="0" autoUpdateAnimBg="0"/>
      <p:bldP spid="2234403" grpId="0" animBg="1" autoUpdateAnimBg="0"/>
      <p:bldP spid="2234404" grpId="0" animBg="1"/>
      <p:bldP spid="22344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539874" y="3429000"/>
            <a:ext cx="4680198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200" dirty="0" smtClean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2. </a:t>
            </a:r>
            <a:r>
              <a:rPr lang="zh-CN" altLang="en-US" sz="2200" dirty="0" smtClean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敲击法   </a:t>
            </a:r>
            <a:r>
              <a:rPr lang="zh-CN" altLang="en-US" sz="2200" dirty="0" smtClean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通过</a:t>
            </a:r>
            <a:r>
              <a:rPr lang="zh-CN" altLang="en-US" sz="22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振动可提供磁畴转向的能量，使介质失去磁性。如敲击永久磁铁会使磁铁磁性减小。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611188" y="4819799"/>
            <a:ext cx="453687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0" dirty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3</a:t>
            </a:r>
            <a:r>
              <a:rPr lang="en-US" altLang="zh-CN" sz="2200" dirty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. </a:t>
            </a:r>
            <a:r>
              <a:rPr lang="zh-CN" altLang="en-US" sz="2200" dirty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加反向</a:t>
            </a:r>
            <a:r>
              <a:rPr lang="zh-CN" altLang="en-US" sz="2200" dirty="0" smtClean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磁场  </a:t>
            </a:r>
            <a:r>
              <a:rPr lang="zh-CN" altLang="en-US" sz="2200" dirty="0" smtClean="0">
                <a:solidFill>
                  <a:srgbClr val="FFFF00"/>
                </a:solidFill>
                <a:ea typeface="楷体_GB2312" panose="02010609030101010101" pitchFamily="49" charset="-122"/>
              </a:rPr>
              <a:t>加反向磁场，提供一个矫顽力</a:t>
            </a:r>
            <a:r>
              <a:rPr lang="en-US" altLang="zh-CN" sz="2200" b="0" i="1" dirty="0" err="1" smtClean="0">
                <a:solidFill>
                  <a:srgbClr val="FFFF00"/>
                </a:solidFill>
                <a:ea typeface="楷体_GB2312" panose="02010609030101010101" pitchFamily="49" charset="-122"/>
              </a:rPr>
              <a:t>H</a:t>
            </a:r>
            <a:r>
              <a:rPr lang="en-US" altLang="zh-CN" sz="2200" b="0" baseline="-25000" dirty="0" err="1" smtClean="0">
                <a:solidFill>
                  <a:srgbClr val="FFFF00"/>
                </a:solidFill>
                <a:ea typeface="楷体_GB2312" panose="02010609030101010101" pitchFamily="49" charset="-122"/>
              </a:rPr>
              <a:t>c</a:t>
            </a:r>
            <a:r>
              <a:rPr lang="en-US" altLang="zh-CN" sz="2200" b="0" baseline="-25000" dirty="0" smtClean="0">
                <a:solidFill>
                  <a:srgbClr val="FFFF00"/>
                </a:solidFill>
                <a:ea typeface="楷体_GB2312" panose="02010609030101010101" pitchFamily="49" charset="-122"/>
              </a:rPr>
              <a:t> </a:t>
            </a:r>
            <a:r>
              <a:rPr lang="en-US" altLang="zh-CN" sz="2200" i="1" dirty="0" smtClean="0">
                <a:solidFill>
                  <a:srgbClr val="FFFF00"/>
                </a:solidFill>
                <a:ea typeface="楷体_GB2312" panose="02010609030101010101" pitchFamily="49" charset="-122"/>
              </a:rPr>
              <a:t>,</a:t>
            </a:r>
            <a:r>
              <a:rPr lang="zh-CN" altLang="en-US" sz="2200" dirty="0" smtClean="0">
                <a:solidFill>
                  <a:srgbClr val="FFFF00"/>
                </a:solidFill>
                <a:ea typeface="楷体_GB2312" panose="02010609030101010101" pitchFamily="49" charset="-122"/>
              </a:rPr>
              <a:t>使铁磁质退磁。</a:t>
            </a: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11188" y="5738266"/>
            <a:ext cx="4419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0" dirty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4</a:t>
            </a:r>
            <a:r>
              <a:rPr lang="en-US" altLang="zh-CN" sz="2200" dirty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. </a:t>
            </a:r>
            <a:r>
              <a:rPr lang="zh-CN" altLang="en-US" sz="2200" dirty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加交变衰减的磁场</a:t>
            </a:r>
          </a:p>
        </p:txBody>
      </p:sp>
      <p:sp>
        <p:nvSpPr>
          <p:cNvPr id="5" name="Text Box 36"/>
          <p:cNvSpPr txBox="1">
            <a:spLocks noChangeArrowheads="1"/>
          </p:cNvSpPr>
          <p:nvPr/>
        </p:nvSpPr>
        <p:spPr bwMode="auto">
          <a:xfrm>
            <a:off x="250825" y="188640"/>
            <a:ext cx="4681538" cy="46166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00CC9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sym typeface="Wingdings 2" pitchFamily="18" charset="2"/>
              </a:rPr>
              <a:t> 四种</a:t>
            </a:r>
            <a:r>
              <a:rPr lang="zh-CN" altLang="en-US" sz="2400" b="1" dirty="0">
                <a:solidFill>
                  <a:srgbClr val="00CC99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退磁的典型方法</a:t>
            </a:r>
          </a:p>
        </p:txBody>
      </p:sp>
      <p:sp>
        <p:nvSpPr>
          <p:cNvPr id="6" name="Text Box 37"/>
          <p:cNvSpPr txBox="1">
            <a:spLocks noChangeArrowheads="1"/>
          </p:cNvSpPr>
          <p:nvPr/>
        </p:nvSpPr>
        <p:spPr bwMode="auto">
          <a:xfrm>
            <a:off x="684213" y="615678"/>
            <a:ext cx="2514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solidFill>
                  <a:srgbClr val="00CC99">
                    <a:lumMod val="60000"/>
                    <a:lumOff val="40000"/>
                  </a:srgb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sz="2200" dirty="0">
                <a:solidFill>
                  <a:srgbClr val="00CC99">
                    <a:lumMod val="60000"/>
                    <a:lumOff val="40000"/>
                  </a:srgb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加热法</a:t>
            </a:r>
          </a:p>
        </p:txBody>
      </p:sp>
      <p:sp>
        <p:nvSpPr>
          <p:cNvPr id="7" name="Text Box 38"/>
          <p:cNvSpPr txBox="1">
            <a:spLocks noChangeArrowheads="1"/>
          </p:cNvSpPr>
          <p:nvPr/>
        </p:nvSpPr>
        <p:spPr bwMode="auto">
          <a:xfrm>
            <a:off x="647476" y="1026480"/>
            <a:ext cx="8353425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200" dirty="0">
                <a:solidFill>
                  <a:srgbClr val="FFFFFF"/>
                </a:solidFill>
                <a:ea typeface="楷体_GB2312" panose="02010609030101010101" pitchFamily="49" charset="-122"/>
              </a:rPr>
              <a:t>当铁磁质的温度升高到某一温度时，磁性消失，由铁磁质变为顺磁质，该温度为</a:t>
            </a:r>
            <a:r>
              <a:rPr lang="zh-CN" altLang="en-US" sz="2200" dirty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居里温度 </a:t>
            </a:r>
            <a:r>
              <a:rPr lang="en-US" altLang="zh-CN" sz="2200" b="0" dirty="0" err="1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t</a:t>
            </a:r>
            <a:r>
              <a:rPr lang="en-US" altLang="zh-CN" sz="2200" b="0" baseline="-25000" dirty="0" err="1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c</a:t>
            </a:r>
            <a:r>
              <a:rPr lang="en-US" altLang="zh-CN" sz="2200" baseline="-25000" dirty="0">
                <a:solidFill>
                  <a:srgbClr val="00CC99">
                    <a:lumMod val="60000"/>
                    <a:lumOff val="40000"/>
                  </a:srgbClr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200" dirty="0">
                <a:solidFill>
                  <a:srgbClr val="FFFFFF"/>
                </a:solidFill>
                <a:ea typeface="楷体_GB2312" panose="02010609030101010101" pitchFamily="49" charset="-122"/>
              </a:rPr>
              <a:t>。当温度低于 </a:t>
            </a:r>
            <a:r>
              <a:rPr lang="en-US" altLang="zh-CN" sz="2200" b="0" dirty="0" err="1">
                <a:solidFill>
                  <a:srgbClr val="FFFFFF"/>
                </a:solidFill>
                <a:ea typeface="楷体_GB2312" panose="02010609030101010101" pitchFamily="49" charset="-122"/>
              </a:rPr>
              <a:t>t</a:t>
            </a:r>
            <a:r>
              <a:rPr lang="en-US" altLang="zh-CN" sz="2200" b="0" baseline="-25000" dirty="0" err="1">
                <a:solidFill>
                  <a:srgbClr val="FFFFFF"/>
                </a:solidFill>
                <a:ea typeface="楷体_GB2312" panose="02010609030101010101" pitchFamily="49" charset="-122"/>
              </a:rPr>
              <a:t>c</a:t>
            </a:r>
            <a:r>
              <a:rPr lang="en-US" altLang="zh-CN" sz="2200" b="0" baseline="-25000" dirty="0">
                <a:solidFill>
                  <a:srgbClr val="FFFFFF"/>
                </a:solidFill>
                <a:ea typeface="楷体_GB2312" panose="02010609030101010101" pitchFamily="49" charset="-122"/>
              </a:rPr>
              <a:t> </a:t>
            </a:r>
            <a:r>
              <a:rPr lang="zh-CN" altLang="en-US" sz="2200" dirty="0">
                <a:solidFill>
                  <a:srgbClr val="FFFFFF"/>
                </a:solidFill>
                <a:ea typeface="楷体_GB2312" panose="02010609030101010101" pitchFamily="49" charset="-122"/>
              </a:rPr>
              <a:t>时，又由顺磁质转变为铁磁质。</a:t>
            </a:r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539874" y="2353630"/>
            <a:ext cx="77057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200" dirty="0">
                <a:solidFill>
                  <a:srgbClr val="FFFF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</a:t>
            </a:r>
            <a:r>
              <a:rPr lang="zh-CN" altLang="en-US" sz="2200" dirty="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原因：由于加热使磁介质中的分子、原子的振动加剧，提供了磁畴转向的能量，使铁磁质失去磁性。</a:t>
            </a:r>
          </a:p>
        </p:txBody>
      </p: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5364088" y="3494626"/>
            <a:ext cx="3276773" cy="2915357"/>
            <a:chOff x="2653" y="1570"/>
            <a:chExt cx="3016" cy="2631"/>
          </a:xfrm>
        </p:grpSpPr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2653" y="1570"/>
              <a:ext cx="3016" cy="263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1" name="Group 33"/>
            <p:cNvGrpSpPr>
              <a:grpSpLocks/>
            </p:cNvGrpSpPr>
            <p:nvPr/>
          </p:nvGrpSpPr>
          <p:grpSpPr bwMode="auto">
            <a:xfrm>
              <a:off x="2789" y="1665"/>
              <a:ext cx="2784" cy="2400"/>
              <a:chOff x="2832" y="1632"/>
              <a:chExt cx="2784" cy="2400"/>
            </a:xfrm>
          </p:grpSpPr>
          <p:grpSp>
            <p:nvGrpSpPr>
              <p:cNvPr id="12" name="Group 34"/>
              <p:cNvGrpSpPr>
                <a:grpSpLocks/>
              </p:cNvGrpSpPr>
              <p:nvPr/>
            </p:nvGrpSpPr>
            <p:grpSpPr bwMode="auto">
              <a:xfrm>
                <a:off x="2832" y="1632"/>
                <a:ext cx="2784" cy="2400"/>
                <a:chOff x="2832" y="1632"/>
                <a:chExt cx="2784" cy="2400"/>
              </a:xfrm>
            </p:grpSpPr>
            <p:sp>
              <p:nvSpPr>
                <p:cNvPr id="24" name="Line 35"/>
                <p:cNvSpPr>
                  <a:spLocks noChangeShapeType="1"/>
                </p:cNvSpPr>
                <p:nvPr/>
              </p:nvSpPr>
              <p:spPr bwMode="auto">
                <a:xfrm>
                  <a:off x="2832" y="3024"/>
                  <a:ext cx="273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080" y="1680"/>
                  <a:ext cx="0" cy="235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6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697" y="1632"/>
                  <a:ext cx="384" cy="3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0" i="1">
                      <a:solidFill>
                        <a:srgbClr val="000000"/>
                      </a:solidFill>
                      <a:latin typeface="Century Schoolbook" panose="02040604050505020304" pitchFamily="18" charset="0"/>
                    </a:rPr>
                    <a:t>B</a:t>
                  </a:r>
                  <a:endParaRPr lang="en-US" altLang="zh-CN" sz="2800" b="0" i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7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5327" y="3216"/>
                  <a:ext cx="289" cy="3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0" i="1">
                      <a:solidFill>
                        <a:srgbClr val="000000"/>
                      </a:solidFill>
                      <a:latin typeface="Century Schoolbook" panose="02040604050505020304" pitchFamily="18" charset="0"/>
                    </a:rPr>
                    <a:t>H</a:t>
                  </a:r>
                  <a:endParaRPr lang="en-US" altLang="zh-CN" sz="2800" b="0" i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8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271" y="3121"/>
                  <a:ext cx="289" cy="3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0" i="1">
                      <a:solidFill>
                        <a:srgbClr val="000000"/>
                      </a:solidFill>
                      <a:latin typeface="Century Schoolbook" panose="02040604050505020304" pitchFamily="18" charset="0"/>
                    </a:rPr>
                    <a:t>o</a:t>
                  </a:r>
                  <a:endParaRPr lang="en-US" altLang="zh-CN" sz="2800" b="0" i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3" name="Group 40"/>
              <p:cNvGrpSpPr>
                <a:grpSpLocks/>
              </p:cNvGrpSpPr>
              <p:nvPr/>
            </p:nvGrpSpPr>
            <p:grpSpPr bwMode="auto">
              <a:xfrm>
                <a:off x="2928" y="2112"/>
                <a:ext cx="2496" cy="1568"/>
                <a:chOff x="2928" y="2112"/>
                <a:chExt cx="2496" cy="1568"/>
              </a:xfrm>
            </p:grpSpPr>
            <p:sp>
              <p:nvSpPr>
                <p:cNvPr id="14" name="Freeform 41"/>
                <p:cNvSpPr>
                  <a:spLocks/>
                </p:cNvSpPr>
                <p:nvPr/>
              </p:nvSpPr>
              <p:spPr bwMode="auto">
                <a:xfrm>
                  <a:off x="2928" y="2352"/>
                  <a:ext cx="2160" cy="1328"/>
                </a:xfrm>
                <a:custGeom>
                  <a:avLst/>
                  <a:gdLst>
                    <a:gd name="T0" fmla="*/ 1152 w 2160"/>
                    <a:gd name="T1" fmla="*/ 384 h 1328"/>
                    <a:gd name="T2" fmla="*/ 816 w 2160"/>
                    <a:gd name="T3" fmla="*/ 720 h 1328"/>
                    <a:gd name="T4" fmla="*/ 384 w 2160"/>
                    <a:gd name="T5" fmla="*/ 1104 h 1328"/>
                    <a:gd name="T6" fmla="*/ 144 w 2160"/>
                    <a:gd name="T7" fmla="*/ 1248 h 1328"/>
                    <a:gd name="T8" fmla="*/ 48 w 2160"/>
                    <a:gd name="T9" fmla="*/ 1296 h 1328"/>
                    <a:gd name="T10" fmla="*/ 432 w 2160"/>
                    <a:gd name="T11" fmla="*/ 1296 h 1328"/>
                    <a:gd name="T12" fmla="*/ 960 w 2160"/>
                    <a:gd name="T13" fmla="*/ 1104 h 1328"/>
                    <a:gd name="T14" fmla="*/ 1488 w 2160"/>
                    <a:gd name="T15" fmla="*/ 672 h 1328"/>
                    <a:gd name="T16" fmla="*/ 1680 w 2160"/>
                    <a:gd name="T17" fmla="*/ 432 h 1328"/>
                    <a:gd name="T18" fmla="*/ 1872 w 2160"/>
                    <a:gd name="T19" fmla="*/ 192 h 1328"/>
                    <a:gd name="T20" fmla="*/ 2160 w 2160"/>
                    <a:gd name="T21" fmla="*/ 0 h 13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160"/>
                    <a:gd name="T34" fmla="*/ 0 h 1328"/>
                    <a:gd name="T35" fmla="*/ 2160 w 2160"/>
                    <a:gd name="T36" fmla="*/ 1328 h 1328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160" h="1328">
                      <a:moveTo>
                        <a:pt x="1152" y="384"/>
                      </a:moveTo>
                      <a:cubicBezTo>
                        <a:pt x="1048" y="492"/>
                        <a:pt x="944" y="600"/>
                        <a:pt x="816" y="720"/>
                      </a:cubicBezTo>
                      <a:cubicBezTo>
                        <a:pt x="688" y="840"/>
                        <a:pt x="496" y="1016"/>
                        <a:pt x="384" y="1104"/>
                      </a:cubicBezTo>
                      <a:cubicBezTo>
                        <a:pt x="272" y="1192"/>
                        <a:pt x="200" y="1216"/>
                        <a:pt x="144" y="1248"/>
                      </a:cubicBezTo>
                      <a:cubicBezTo>
                        <a:pt x="88" y="1280"/>
                        <a:pt x="0" y="1288"/>
                        <a:pt x="48" y="1296"/>
                      </a:cubicBezTo>
                      <a:cubicBezTo>
                        <a:pt x="96" y="1304"/>
                        <a:pt x="280" y="1328"/>
                        <a:pt x="432" y="1296"/>
                      </a:cubicBezTo>
                      <a:cubicBezTo>
                        <a:pt x="584" y="1264"/>
                        <a:pt x="784" y="1208"/>
                        <a:pt x="960" y="1104"/>
                      </a:cubicBezTo>
                      <a:cubicBezTo>
                        <a:pt x="1136" y="1000"/>
                        <a:pt x="1368" y="784"/>
                        <a:pt x="1488" y="672"/>
                      </a:cubicBezTo>
                      <a:cubicBezTo>
                        <a:pt x="1608" y="560"/>
                        <a:pt x="1616" y="512"/>
                        <a:pt x="1680" y="432"/>
                      </a:cubicBezTo>
                      <a:cubicBezTo>
                        <a:pt x="1744" y="352"/>
                        <a:pt x="1792" y="264"/>
                        <a:pt x="1872" y="192"/>
                      </a:cubicBezTo>
                      <a:cubicBezTo>
                        <a:pt x="1952" y="120"/>
                        <a:pt x="2056" y="60"/>
                        <a:pt x="2160" y="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5" name="Freeform 42"/>
                <p:cNvSpPr>
                  <a:spLocks/>
                </p:cNvSpPr>
                <p:nvPr/>
              </p:nvSpPr>
              <p:spPr bwMode="auto">
                <a:xfrm>
                  <a:off x="4080" y="2344"/>
                  <a:ext cx="1008" cy="680"/>
                </a:xfrm>
                <a:custGeom>
                  <a:avLst/>
                  <a:gdLst>
                    <a:gd name="T0" fmla="*/ 0 w 1008"/>
                    <a:gd name="T1" fmla="*/ 680 h 680"/>
                    <a:gd name="T2" fmla="*/ 144 w 1008"/>
                    <a:gd name="T3" fmla="*/ 632 h 680"/>
                    <a:gd name="T4" fmla="*/ 240 w 1008"/>
                    <a:gd name="T5" fmla="*/ 536 h 680"/>
                    <a:gd name="T6" fmla="*/ 384 w 1008"/>
                    <a:gd name="T7" fmla="*/ 344 h 680"/>
                    <a:gd name="T8" fmla="*/ 528 w 1008"/>
                    <a:gd name="T9" fmla="*/ 200 h 680"/>
                    <a:gd name="T10" fmla="*/ 816 w 1008"/>
                    <a:gd name="T11" fmla="*/ 56 h 680"/>
                    <a:gd name="T12" fmla="*/ 1008 w 1008"/>
                    <a:gd name="T13" fmla="*/ 8 h 680"/>
                    <a:gd name="T14" fmla="*/ 816 w 1008"/>
                    <a:gd name="T15" fmla="*/ 8 h 680"/>
                    <a:gd name="T16" fmla="*/ 528 w 1008"/>
                    <a:gd name="T17" fmla="*/ 56 h 680"/>
                    <a:gd name="T18" fmla="*/ 288 w 1008"/>
                    <a:gd name="T19" fmla="*/ 152 h 680"/>
                    <a:gd name="T20" fmla="*/ 48 w 1008"/>
                    <a:gd name="T21" fmla="*/ 344 h 680"/>
                    <a:gd name="T22" fmla="*/ 0 w 1008"/>
                    <a:gd name="T23" fmla="*/ 392 h 680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008"/>
                    <a:gd name="T37" fmla="*/ 0 h 680"/>
                    <a:gd name="T38" fmla="*/ 1008 w 1008"/>
                    <a:gd name="T39" fmla="*/ 680 h 680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008" h="680">
                      <a:moveTo>
                        <a:pt x="0" y="680"/>
                      </a:moveTo>
                      <a:cubicBezTo>
                        <a:pt x="52" y="668"/>
                        <a:pt x="104" y="656"/>
                        <a:pt x="144" y="632"/>
                      </a:cubicBezTo>
                      <a:cubicBezTo>
                        <a:pt x="184" y="608"/>
                        <a:pt x="200" y="584"/>
                        <a:pt x="240" y="536"/>
                      </a:cubicBezTo>
                      <a:cubicBezTo>
                        <a:pt x="280" y="488"/>
                        <a:pt x="336" y="400"/>
                        <a:pt x="384" y="344"/>
                      </a:cubicBezTo>
                      <a:cubicBezTo>
                        <a:pt x="432" y="288"/>
                        <a:pt x="456" y="248"/>
                        <a:pt x="528" y="200"/>
                      </a:cubicBezTo>
                      <a:cubicBezTo>
                        <a:pt x="600" y="152"/>
                        <a:pt x="736" y="88"/>
                        <a:pt x="816" y="56"/>
                      </a:cubicBezTo>
                      <a:cubicBezTo>
                        <a:pt x="896" y="24"/>
                        <a:pt x="1008" y="16"/>
                        <a:pt x="1008" y="8"/>
                      </a:cubicBezTo>
                      <a:cubicBezTo>
                        <a:pt x="1008" y="0"/>
                        <a:pt x="896" y="0"/>
                        <a:pt x="816" y="8"/>
                      </a:cubicBezTo>
                      <a:cubicBezTo>
                        <a:pt x="736" y="16"/>
                        <a:pt x="616" y="32"/>
                        <a:pt x="528" y="56"/>
                      </a:cubicBezTo>
                      <a:cubicBezTo>
                        <a:pt x="440" y="80"/>
                        <a:pt x="368" y="104"/>
                        <a:pt x="288" y="152"/>
                      </a:cubicBezTo>
                      <a:cubicBezTo>
                        <a:pt x="208" y="200"/>
                        <a:pt x="96" y="304"/>
                        <a:pt x="48" y="344"/>
                      </a:cubicBezTo>
                      <a:cubicBezTo>
                        <a:pt x="0" y="384"/>
                        <a:pt x="8" y="384"/>
                        <a:pt x="0" y="39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6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4320" y="2432"/>
                  <a:ext cx="144" cy="96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5139" y="2112"/>
                  <a:ext cx="285" cy="3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 type="none" w="med" len="lg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0" i="1">
                      <a:solidFill>
                        <a:srgbClr val="000000"/>
                      </a:solidFill>
                      <a:latin typeface="Century Schoolbook" panose="02040604050505020304" pitchFamily="18" charset="0"/>
                    </a:rPr>
                    <a:t>c</a:t>
                  </a:r>
                  <a:endParaRPr lang="en-US" altLang="zh-CN" sz="2800" b="0" i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8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504" y="3552"/>
                  <a:ext cx="144" cy="48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9" name="Freeform 46"/>
                <p:cNvSpPr>
                  <a:spLocks/>
                </p:cNvSpPr>
                <p:nvPr/>
              </p:nvSpPr>
              <p:spPr bwMode="auto">
                <a:xfrm>
                  <a:off x="3328" y="2352"/>
                  <a:ext cx="1760" cy="1240"/>
                </a:xfrm>
                <a:custGeom>
                  <a:avLst/>
                  <a:gdLst>
                    <a:gd name="T0" fmla="*/ 1760 w 1760"/>
                    <a:gd name="T1" fmla="*/ 0 h 1240"/>
                    <a:gd name="T2" fmla="*/ 1472 w 1760"/>
                    <a:gd name="T3" fmla="*/ 48 h 1240"/>
                    <a:gd name="T4" fmla="*/ 1184 w 1760"/>
                    <a:gd name="T5" fmla="*/ 144 h 1240"/>
                    <a:gd name="T6" fmla="*/ 992 w 1760"/>
                    <a:gd name="T7" fmla="*/ 288 h 1240"/>
                    <a:gd name="T8" fmla="*/ 704 w 1760"/>
                    <a:gd name="T9" fmla="*/ 576 h 1240"/>
                    <a:gd name="T10" fmla="*/ 320 w 1760"/>
                    <a:gd name="T11" fmla="*/ 960 h 1240"/>
                    <a:gd name="T12" fmla="*/ 32 w 1760"/>
                    <a:gd name="T13" fmla="*/ 1200 h 1240"/>
                    <a:gd name="T14" fmla="*/ 128 w 1760"/>
                    <a:gd name="T15" fmla="*/ 1200 h 1240"/>
                    <a:gd name="T16" fmla="*/ 464 w 1760"/>
                    <a:gd name="T17" fmla="*/ 1056 h 1240"/>
                    <a:gd name="T18" fmla="*/ 848 w 1760"/>
                    <a:gd name="T19" fmla="*/ 768 h 1240"/>
                    <a:gd name="T20" fmla="*/ 1184 w 1760"/>
                    <a:gd name="T21" fmla="*/ 384 h 1240"/>
                    <a:gd name="T22" fmla="*/ 1328 w 1760"/>
                    <a:gd name="T23" fmla="*/ 144 h 1240"/>
                    <a:gd name="T24" fmla="*/ 1136 w 1760"/>
                    <a:gd name="T25" fmla="*/ 240 h 1240"/>
                    <a:gd name="T26" fmla="*/ 848 w 1760"/>
                    <a:gd name="T27" fmla="*/ 528 h 1240"/>
                    <a:gd name="T28" fmla="*/ 464 w 1760"/>
                    <a:gd name="T29" fmla="*/ 912 h 1240"/>
                    <a:gd name="T30" fmla="*/ 560 w 1760"/>
                    <a:gd name="T31" fmla="*/ 912 h 1240"/>
                    <a:gd name="T32" fmla="*/ 752 w 1760"/>
                    <a:gd name="T33" fmla="*/ 768 h 1240"/>
                    <a:gd name="T34" fmla="*/ 896 w 1760"/>
                    <a:gd name="T35" fmla="*/ 624 h 1240"/>
                    <a:gd name="T36" fmla="*/ 1040 w 1760"/>
                    <a:gd name="T37" fmla="*/ 480 h 1240"/>
                    <a:gd name="T38" fmla="*/ 1040 w 1760"/>
                    <a:gd name="T39" fmla="*/ 432 h 1240"/>
                    <a:gd name="T40" fmla="*/ 752 w 1760"/>
                    <a:gd name="T41" fmla="*/ 672 h 124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1760"/>
                    <a:gd name="T64" fmla="*/ 0 h 1240"/>
                    <a:gd name="T65" fmla="*/ 1760 w 1760"/>
                    <a:gd name="T66" fmla="*/ 1240 h 124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1760" h="1240">
                      <a:moveTo>
                        <a:pt x="1760" y="0"/>
                      </a:moveTo>
                      <a:cubicBezTo>
                        <a:pt x="1664" y="12"/>
                        <a:pt x="1568" y="24"/>
                        <a:pt x="1472" y="48"/>
                      </a:cubicBezTo>
                      <a:cubicBezTo>
                        <a:pt x="1376" y="72"/>
                        <a:pt x="1264" y="104"/>
                        <a:pt x="1184" y="144"/>
                      </a:cubicBezTo>
                      <a:cubicBezTo>
                        <a:pt x="1104" y="184"/>
                        <a:pt x="1072" y="216"/>
                        <a:pt x="992" y="288"/>
                      </a:cubicBezTo>
                      <a:cubicBezTo>
                        <a:pt x="912" y="360"/>
                        <a:pt x="816" y="464"/>
                        <a:pt x="704" y="576"/>
                      </a:cubicBezTo>
                      <a:cubicBezTo>
                        <a:pt x="592" y="688"/>
                        <a:pt x="432" y="856"/>
                        <a:pt x="320" y="960"/>
                      </a:cubicBezTo>
                      <a:cubicBezTo>
                        <a:pt x="208" y="1064"/>
                        <a:pt x="64" y="1160"/>
                        <a:pt x="32" y="1200"/>
                      </a:cubicBezTo>
                      <a:cubicBezTo>
                        <a:pt x="0" y="1240"/>
                        <a:pt x="56" y="1224"/>
                        <a:pt x="128" y="1200"/>
                      </a:cubicBezTo>
                      <a:cubicBezTo>
                        <a:pt x="200" y="1176"/>
                        <a:pt x="344" y="1128"/>
                        <a:pt x="464" y="1056"/>
                      </a:cubicBezTo>
                      <a:cubicBezTo>
                        <a:pt x="584" y="984"/>
                        <a:pt x="728" y="880"/>
                        <a:pt x="848" y="768"/>
                      </a:cubicBezTo>
                      <a:cubicBezTo>
                        <a:pt x="968" y="656"/>
                        <a:pt x="1104" y="488"/>
                        <a:pt x="1184" y="384"/>
                      </a:cubicBezTo>
                      <a:cubicBezTo>
                        <a:pt x="1264" y="280"/>
                        <a:pt x="1336" y="168"/>
                        <a:pt x="1328" y="144"/>
                      </a:cubicBezTo>
                      <a:cubicBezTo>
                        <a:pt x="1320" y="120"/>
                        <a:pt x="1216" y="176"/>
                        <a:pt x="1136" y="240"/>
                      </a:cubicBezTo>
                      <a:cubicBezTo>
                        <a:pt x="1056" y="304"/>
                        <a:pt x="960" y="416"/>
                        <a:pt x="848" y="528"/>
                      </a:cubicBezTo>
                      <a:cubicBezTo>
                        <a:pt x="736" y="640"/>
                        <a:pt x="512" y="848"/>
                        <a:pt x="464" y="912"/>
                      </a:cubicBezTo>
                      <a:cubicBezTo>
                        <a:pt x="416" y="976"/>
                        <a:pt x="512" y="936"/>
                        <a:pt x="560" y="912"/>
                      </a:cubicBezTo>
                      <a:cubicBezTo>
                        <a:pt x="608" y="888"/>
                        <a:pt x="696" y="816"/>
                        <a:pt x="752" y="768"/>
                      </a:cubicBezTo>
                      <a:cubicBezTo>
                        <a:pt x="808" y="720"/>
                        <a:pt x="848" y="672"/>
                        <a:pt x="896" y="624"/>
                      </a:cubicBezTo>
                      <a:cubicBezTo>
                        <a:pt x="944" y="576"/>
                        <a:pt x="1016" y="512"/>
                        <a:pt x="1040" y="480"/>
                      </a:cubicBezTo>
                      <a:cubicBezTo>
                        <a:pt x="1064" y="448"/>
                        <a:pt x="1088" y="400"/>
                        <a:pt x="1040" y="432"/>
                      </a:cubicBezTo>
                      <a:cubicBezTo>
                        <a:pt x="992" y="464"/>
                        <a:pt x="872" y="568"/>
                        <a:pt x="752" y="67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4224" y="2592"/>
                  <a:ext cx="144" cy="144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4176" y="2784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648" y="3408"/>
                  <a:ext cx="144" cy="48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888" y="3168"/>
                  <a:ext cx="96" cy="96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294108" y="6131971"/>
            <a:ext cx="3133876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dirty="0" smtClean="0">
                <a:solidFill>
                  <a:srgbClr val="00FF00"/>
                </a:solidFill>
                <a:ea typeface="楷体_GB2312" panose="02010609030101010101" pitchFamily="49" charset="-122"/>
              </a:rPr>
              <a:t>观看热磁轮实验视频</a:t>
            </a:r>
            <a:endParaRPr lang="zh-CN" altLang="en-US" sz="2200" dirty="0">
              <a:solidFill>
                <a:srgbClr val="00FF00"/>
              </a:solidFill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8775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/>
      <p:bldP spid="6" grpId="0" autoUpdateAnimBg="0"/>
      <p:bldP spid="7" grpId="0" autoUpdateAnimBg="0"/>
      <p:bldP spid="8" grpId="0" autoUpdateAnimBg="0"/>
      <p:bldP spid="2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778" name="Text Box 2"/>
          <p:cNvSpPr txBox="1">
            <a:spLocks noChangeArrowheads="1"/>
          </p:cNvSpPr>
          <p:nvPr/>
        </p:nvSpPr>
        <p:spPr bwMode="auto">
          <a:xfrm>
            <a:off x="279400" y="260350"/>
            <a:ext cx="8685213" cy="690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82800" bIns="82800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3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3400" b="1" dirty="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章 变化的磁场和变化的电场</a:t>
            </a:r>
          </a:p>
        </p:txBody>
      </p:sp>
      <p:pic>
        <p:nvPicPr>
          <p:cNvPr id="4106" name="Picture 3" descr="法拉第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363" y="981075"/>
            <a:ext cx="2203450" cy="25209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4" descr="线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38" y="981075"/>
            <a:ext cx="2297112" cy="25209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1781" name="Text Box 5"/>
          <p:cNvSpPr txBox="1">
            <a:spLocks noChangeArrowheads="1"/>
          </p:cNvSpPr>
          <p:nvPr/>
        </p:nvSpPr>
        <p:spPr bwMode="auto">
          <a:xfrm>
            <a:off x="323850" y="2179638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电流的磁效应</a:t>
            </a:r>
          </a:p>
        </p:txBody>
      </p:sp>
      <p:sp>
        <p:nvSpPr>
          <p:cNvPr id="2251782" name="Text Box 6"/>
          <p:cNvSpPr txBox="1">
            <a:spLocks noChangeArrowheads="1"/>
          </p:cNvSpPr>
          <p:nvPr/>
        </p:nvSpPr>
        <p:spPr bwMode="auto">
          <a:xfrm>
            <a:off x="1447800" y="2840038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磁的电效应</a:t>
            </a:r>
          </a:p>
        </p:txBody>
      </p:sp>
      <p:sp>
        <p:nvSpPr>
          <p:cNvPr id="2251783" name="AutoShape 7"/>
          <p:cNvSpPr>
            <a:spLocks noChangeArrowheads="1"/>
          </p:cNvSpPr>
          <p:nvPr/>
        </p:nvSpPr>
        <p:spPr bwMode="auto">
          <a:xfrm>
            <a:off x="2446338" y="2327275"/>
            <a:ext cx="481012" cy="195263"/>
          </a:xfrm>
          <a:prstGeom prst="rightArrow">
            <a:avLst>
              <a:gd name="adj1" fmla="val 50000"/>
              <a:gd name="adj2" fmla="val 6158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1784" name="AutoShape 8"/>
          <p:cNvSpPr>
            <a:spLocks noChangeArrowheads="1"/>
          </p:cNvSpPr>
          <p:nvPr/>
        </p:nvSpPr>
        <p:spPr bwMode="auto">
          <a:xfrm>
            <a:off x="755650" y="2984500"/>
            <a:ext cx="652463" cy="179388"/>
          </a:xfrm>
          <a:prstGeom prst="rightArrow">
            <a:avLst>
              <a:gd name="adj1" fmla="val 50000"/>
              <a:gd name="adj2" fmla="val 9092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1785" name="Text Box 9"/>
          <p:cNvSpPr txBox="1">
            <a:spLocks noChangeArrowheads="1"/>
          </p:cNvSpPr>
          <p:nvPr/>
        </p:nvSpPr>
        <p:spPr bwMode="auto">
          <a:xfrm>
            <a:off x="2971800" y="217963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电生磁</a:t>
            </a:r>
          </a:p>
        </p:txBody>
      </p:sp>
      <p:pic>
        <p:nvPicPr>
          <p:cNvPr id="2251786" name="Picture 10" descr="BD00028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2782888"/>
            <a:ext cx="584200" cy="57467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1787" name="Text Box 11"/>
          <p:cNvSpPr txBox="1">
            <a:spLocks noChangeArrowheads="1"/>
          </p:cNvSpPr>
          <p:nvPr/>
        </p:nvSpPr>
        <p:spPr bwMode="auto">
          <a:xfrm>
            <a:off x="468313" y="977900"/>
            <a:ext cx="37353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§10.1  </a:t>
            </a:r>
            <a:r>
              <a:rPr kumimoji="1" lang="zh-CN" altLang="en-US" sz="3200" b="1" dirty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电磁感应</a:t>
            </a:r>
          </a:p>
        </p:txBody>
      </p:sp>
      <p:sp>
        <p:nvSpPr>
          <p:cNvPr id="2251788" name="Text Box 12"/>
          <p:cNvSpPr txBox="1">
            <a:spLocks noChangeArrowheads="1"/>
          </p:cNvSpPr>
          <p:nvPr/>
        </p:nvSpPr>
        <p:spPr bwMode="auto">
          <a:xfrm>
            <a:off x="250825" y="1528763"/>
            <a:ext cx="2871788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电磁感应现象</a:t>
            </a:r>
          </a:p>
        </p:txBody>
      </p:sp>
      <p:sp>
        <p:nvSpPr>
          <p:cNvPr id="2251789" name="Text Box 13"/>
          <p:cNvSpPr txBox="1">
            <a:spLocks noChangeArrowheads="1"/>
          </p:cNvSpPr>
          <p:nvPr/>
        </p:nvSpPr>
        <p:spPr bwMode="auto">
          <a:xfrm>
            <a:off x="488950" y="3357563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法拉第的实验：</a:t>
            </a:r>
          </a:p>
        </p:txBody>
      </p:sp>
      <p:sp>
        <p:nvSpPr>
          <p:cNvPr id="2251790" name="Text Box 14"/>
          <p:cNvSpPr txBox="1">
            <a:spLocks noChangeArrowheads="1"/>
          </p:cNvSpPr>
          <p:nvPr/>
        </p:nvSpPr>
        <p:spPr bwMode="auto">
          <a:xfrm>
            <a:off x="469900" y="3763963"/>
            <a:ext cx="683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磁铁与线圈有相对运动，线圈中产生电流</a:t>
            </a:r>
          </a:p>
        </p:txBody>
      </p:sp>
      <p:sp>
        <p:nvSpPr>
          <p:cNvPr id="2251791" name="AutoShape 15"/>
          <p:cNvSpPr>
            <a:spLocks noChangeArrowheads="1"/>
          </p:cNvSpPr>
          <p:nvPr/>
        </p:nvSpPr>
        <p:spPr bwMode="auto">
          <a:xfrm>
            <a:off x="7639050" y="3724275"/>
            <a:ext cx="762000" cy="2209800"/>
          </a:xfrm>
          <a:prstGeom prst="can">
            <a:avLst>
              <a:gd name="adj" fmla="val 36035"/>
            </a:avLst>
          </a:prstGeom>
          <a:gradFill rotWithShape="0">
            <a:gsLst>
              <a:gs pos="0">
                <a:srgbClr val="005E76"/>
              </a:gs>
              <a:gs pos="50000">
                <a:srgbClr val="00CCFF"/>
              </a:gs>
              <a:gs pos="100000">
                <a:srgbClr val="005E7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1792" name="Object 16"/>
          <p:cNvGraphicFramePr>
            <a:graphicFrameLocks noChangeAspect="1"/>
          </p:cNvGraphicFramePr>
          <p:nvPr/>
        </p:nvGraphicFramePr>
        <p:xfrm>
          <a:off x="7715250" y="3952875"/>
          <a:ext cx="62865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196" name="Equation" r:id="rId6" imgW="177480" imgH="177480" progId="Equation.3">
                  <p:embed/>
                </p:oleObj>
              </mc:Choice>
              <mc:Fallback>
                <p:oleObj name="Equation" r:id="rId6" imgW="177480" imgH="177480" progId="Equation.3">
                  <p:embed/>
                  <p:pic>
                    <p:nvPicPr>
                      <p:cNvPr id="225179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3952875"/>
                        <a:ext cx="62865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1793" name="Object 17"/>
          <p:cNvGraphicFramePr>
            <a:graphicFrameLocks noChangeAspect="1"/>
          </p:cNvGraphicFramePr>
          <p:nvPr/>
        </p:nvGraphicFramePr>
        <p:xfrm>
          <a:off x="7791450" y="5324475"/>
          <a:ext cx="4953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197" name="Equation" r:id="rId8" imgW="139680" imgH="177480" progId="Equation.3">
                  <p:embed/>
                </p:oleObj>
              </mc:Choice>
              <mc:Fallback>
                <p:oleObj name="Equation" r:id="rId8" imgW="139680" imgH="177480" progId="Equation.3">
                  <p:embed/>
                  <p:pic>
                    <p:nvPicPr>
                      <p:cNvPr id="22517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450" y="5324475"/>
                        <a:ext cx="4953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1794" name="Oval 18"/>
          <p:cNvSpPr>
            <a:spLocks noChangeArrowheads="1"/>
          </p:cNvSpPr>
          <p:nvPr/>
        </p:nvSpPr>
        <p:spPr bwMode="auto">
          <a:xfrm>
            <a:off x="7213600" y="4637088"/>
            <a:ext cx="1606550" cy="325437"/>
          </a:xfrm>
          <a:prstGeom prst="ellipse">
            <a:avLst/>
          </a:prstGeom>
          <a:noFill/>
          <a:ln w="508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1795" name="AutoShape 19"/>
          <p:cNvSpPr>
            <a:spLocks noChangeArrowheads="1"/>
          </p:cNvSpPr>
          <p:nvPr/>
        </p:nvSpPr>
        <p:spPr bwMode="auto">
          <a:xfrm rot="-1080000">
            <a:off x="7639050" y="4541838"/>
            <a:ext cx="762000" cy="228600"/>
          </a:xfrm>
          <a:prstGeom prst="can">
            <a:avLst>
              <a:gd name="adj" fmla="val 0"/>
            </a:avLst>
          </a:prstGeom>
          <a:gradFill rotWithShape="0">
            <a:gsLst>
              <a:gs pos="0">
                <a:srgbClr val="005E76"/>
              </a:gs>
              <a:gs pos="50000">
                <a:srgbClr val="00CCFF"/>
              </a:gs>
              <a:gs pos="100000">
                <a:srgbClr val="005E7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1796" name="Text Box 20"/>
          <p:cNvSpPr txBox="1">
            <a:spLocks noChangeArrowheads="1"/>
          </p:cNvSpPr>
          <p:nvPr/>
        </p:nvSpPr>
        <p:spPr bwMode="auto">
          <a:xfrm>
            <a:off x="469900" y="4197350"/>
            <a:ext cx="731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一线圈电流变化，在附近其它线圈中产生电流</a:t>
            </a:r>
          </a:p>
        </p:txBody>
      </p:sp>
      <p:sp>
        <p:nvSpPr>
          <p:cNvPr id="2251797" name="Text Box 21"/>
          <p:cNvSpPr txBox="1">
            <a:spLocks noChangeArrowheads="1"/>
          </p:cNvSpPr>
          <p:nvPr/>
        </p:nvSpPr>
        <p:spPr bwMode="auto">
          <a:xfrm>
            <a:off x="755650" y="4983163"/>
            <a:ext cx="936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结</a:t>
            </a:r>
          </a:p>
          <a:p>
            <a:pPr algn="l"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论</a:t>
            </a:r>
          </a:p>
        </p:txBody>
      </p:sp>
      <p:sp>
        <p:nvSpPr>
          <p:cNvPr id="2251798" name="Text Box 22"/>
          <p:cNvSpPr txBox="1">
            <a:spLocks noChangeArrowheads="1"/>
          </p:cNvSpPr>
          <p:nvPr/>
        </p:nvSpPr>
        <p:spPr bwMode="auto">
          <a:xfrm>
            <a:off x="1403350" y="4868863"/>
            <a:ext cx="5434013" cy="914400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当穿过一个闭合导体回路的磁通量发生变化时，回路中就出现感应电流</a:t>
            </a:r>
          </a:p>
        </p:txBody>
      </p:sp>
      <p:graphicFrame>
        <p:nvGraphicFramePr>
          <p:cNvPr id="2251799" name="Object 23"/>
          <p:cNvGraphicFramePr>
            <a:graphicFrameLocks noChangeAspect="1"/>
          </p:cNvGraphicFramePr>
          <p:nvPr/>
        </p:nvGraphicFramePr>
        <p:xfrm>
          <a:off x="684213" y="6038850"/>
          <a:ext cx="1651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198" name="公式" r:id="rId10" imgW="825480" imgH="279360" progId="Equation.3">
                  <p:embed/>
                </p:oleObj>
              </mc:Choice>
              <mc:Fallback>
                <p:oleObj name="公式" r:id="rId10" imgW="825480" imgH="279360" progId="Equation.3">
                  <p:embed/>
                  <p:pic>
                    <p:nvPicPr>
                      <p:cNvPr id="22517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038850"/>
                        <a:ext cx="1651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1800" name="Object 24"/>
          <p:cNvGraphicFramePr>
            <a:graphicFrameLocks noChangeAspect="1"/>
          </p:cNvGraphicFramePr>
          <p:nvPr/>
        </p:nvGraphicFramePr>
        <p:xfrm>
          <a:off x="2343150" y="6013450"/>
          <a:ext cx="17002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199" name="公式" r:id="rId12" imgW="850680" imgH="279360" progId="Equation.3">
                  <p:embed/>
                </p:oleObj>
              </mc:Choice>
              <mc:Fallback>
                <p:oleObj name="公式" r:id="rId12" imgW="850680" imgH="279360" progId="Equation.3">
                  <p:embed/>
                  <p:pic>
                    <p:nvPicPr>
                      <p:cNvPr id="22518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6013450"/>
                        <a:ext cx="17002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1801" name="Line 25"/>
          <p:cNvSpPr>
            <a:spLocks noChangeShapeType="1"/>
          </p:cNvSpPr>
          <p:nvPr/>
        </p:nvSpPr>
        <p:spPr bwMode="auto">
          <a:xfrm flipV="1">
            <a:off x="8509000" y="4029075"/>
            <a:ext cx="0" cy="685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1802" name="Object 26"/>
          <p:cNvGraphicFramePr>
            <a:graphicFrameLocks/>
          </p:cNvGraphicFramePr>
          <p:nvPr/>
        </p:nvGraphicFramePr>
        <p:xfrm>
          <a:off x="8469313" y="3500438"/>
          <a:ext cx="2301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00" name="公式" r:id="rId14" imgW="228600" imgH="304560" progId="Equation.3">
                  <p:embed/>
                </p:oleObj>
              </mc:Choice>
              <mc:Fallback>
                <p:oleObj name="公式" r:id="rId14" imgW="228600" imgH="304560" progId="Equation.3">
                  <p:embed/>
                  <p:pic>
                    <p:nvPicPr>
                      <p:cNvPr id="2251802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9313" y="3500438"/>
                        <a:ext cx="2301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1803" name="Object 27"/>
          <p:cNvGraphicFramePr>
            <a:graphicFrameLocks/>
          </p:cNvGraphicFramePr>
          <p:nvPr/>
        </p:nvGraphicFramePr>
        <p:xfrm>
          <a:off x="8482013" y="5006975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01" name="公式" r:id="rId16" imgW="279360" imgH="304560" progId="Equation.3">
                  <p:embed/>
                </p:oleObj>
              </mc:Choice>
              <mc:Fallback>
                <p:oleObj name="公式" r:id="rId16" imgW="279360" imgH="304560" progId="Equation.3">
                  <p:embed/>
                  <p:pic>
                    <p:nvPicPr>
                      <p:cNvPr id="2251803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2013" y="5006975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1804" name="Line 28"/>
          <p:cNvSpPr>
            <a:spLocks noChangeShapeType="1"/>
          </p:cNvSpPr>
          <p:nvPr/>
        </p:nvSpPr>
        <p:spPr bwMode="auto">
          <a:xfrm>
            <a:off x="2789238" y="6430963"/>
            <a:ext cx="1984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1805" name="Line 29"/>
          <p:cNvSpPr>
            <a:spLocks noChangeShapeType="1"/>
          </p:cNvSpPr>
          <p:nvPr/>
        </p:nvSpPr>
        <p:spPr bwMode="auto">
          <a:xfrm>
            <a:off x="3409950" y="6430963"/>
            <a:ext cx="19843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1806" name="Line 30"/>
          <p:cNvSpPr>
            <a:spLocks noChangeShapeType="1"/>
          </p:cNvSpPr>
          <p:nvPr/>
        </p:nvSpPr>
        <p:spPr bwMode="auto">
          <a:xfrm>
            <a:off x="3810000" y="6430963"/>
            <a:ext cx="18573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180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269185"/>
              </p:ext>
            </p:extLst>
          </p:nvPr>
        </p:nvGraphicFramePr>
        <p:xfrm>
          <a:off x="4788024" y="6102250"/>
          <a:ext cx="428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202" name="公式" r:id="rId18" imgW="215640" imgH="228600" progId="Equation.3">
                  <p:embed/>
                </p:oleObj>
              </mc:Choice>
              <mc:Fallback>
                <p:oleObj name="公式" r:id="rId18" imgW="215640" imgH="228600" progId="Equation.3">
                  <p:embed/>
                  <p:pic>
                    <p:nvPicPr>
                      <p:cNvPr id="22518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6102250"/>
                        <a:ext cx="428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1808" name="AutoShape 32"/>
          <p:cNvSpPr>
            <a:spLocks noChangeArrowheads="1"/>
          </p:cNvSpPr>
          <p:nvPr/>
        </p:nvSpPr>
        <p:spPr bwMode="auto">
          <a:xfrm>
            <a:off x="4139952" y="6180038"/>
            <a:ext cx="533400" cy="255587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1809" name="Text Box 33"/>
          <p:cNvSpPr txBox="1">
            <a:spLocks noChangeArrowheads="1"/>
          </p:cNvSpPr>
          <p:nvPr/>
        </p:nvSpPr>
        <p:spPr bwMode="auto">
          <a:xfrm>
            <a:off x="4953124" y="6049863"/>
            <a:ext cx="70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变</a:t>
            </a:r>
          </a:p>
        </p:txBody>
      </p:sp>
      <p:sp>
        <p:nvSpPr>
          <p:cNvPr id="2251810" name="AutoShape 34"/>
          <p:cNvSpPr>
            <a:spLocks noChangeArrowheads="1"/>
          </p:cNvSpPr>
          <p:nvPr/>
        </p:nvSpPr>
        <p:spPr bwMode="auto">
          <a:xfrm>
            <a:off x="5724128" y="6154638"/>
            <a:ext cx="623887" cy="257175"/>
          </a:xfrm>
          <a:prstGeom prst="rightArrow">
            <a:avLst>
              <a:gd name="adj1" fmla="val 50000"/>
              <a:gd name="adj2" fmla="val 60648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1811" name="Text Box 35"/>
          <p:cNvSpPr txBox="1">
            <a:spLocks noChangeArrowheads="1"/>
          </p:cNvSpPr>
          <p:nvPr/>
        </p:nvSpPr>
        <p:spPr bwMode="auto">
          <a:xfrm>
            <a:off x="5915347" y="6021288"/>
            <a:ext cx="30492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出现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电磁感应现象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464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5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2251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0" fill="hold"/>
                                        <p:tgtEl>
                                          <p:spTgt spid="2251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5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5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0" fill="hold"/>
                                        <p:tgtEl>
                                          <p:spTgt spid="2251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251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25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225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5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5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5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5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5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5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25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25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25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25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25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25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25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1781" grpId="0" autoUpdateAnimBg="0"/>
      <p:bldP spid="2251782" grpId="0" autoUpdateAnimBg="0"/>
      <p:bldP spid="2251783" grpId="0" animBg="1"/>
      <p:bldP spid="2251784" grpId="0" animBg="1"/>
      <p:bldP spid="2251785" grpId="0" autoUpdateAnimBg="0"/>
      <p:bldP spid="2251787" grpId="0" autoUpdateAnimBg="0"/>
      <p:bldP spid="2251788" grpId="0"/>
      <p:bldP spid="2251789" grpId="0" autoUpdateAnimBg="0"/>
      <p:bldP spid="2251790" grpId="0" autoUpdateAnimBg="0"/>
      <p:bldP spid="2251791" grpId="0" animBg="1"/>
      <p:bldP spid="2251794" grpId="0" animBg="1"/>
      <p:bldP spid="2251795" grpId="0" animBg="1"/>
      <p:bldP spid="2251796" grpId="0" autoUpdateAnimBg="0"/>
      <p:bldP spid="2251797" grpId="0" autoUpdateAnimBg="0"/>
      <p:bldP spid="2251798" grpId="0" animBg="1" autoUpdateAnimBg="0"/>
      <p:bldP spid="2251801" grpId="0" animBg="1"/>
      <p:bldP spid="2251804" grpId="0" animBg="1"/>
      <p:bldP spid="2251805" grpId="0" animBg="1"/>
      <p:bldP spid="2251806" grpId="0" animBg="1"/>
      <p:bldP spid="2251808" grpId="0" animBg="1"/>
      <p:bldP spid="2251809" grpId="0" autoUpdateAnimBg="0"/>
      <p:bldP spid="2251810" grpId="0" animBg="1"/>
      <p:bldP spid="2251811" grpId="0" autoUpdateAnimBg="0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17584</TotalTime>
  <Words>1776</Words>
  <Application>Microsoft Office PowerPoint</Application>
  <PresentationFormat>全屏显示(4:3)</PresentationFormat>
  <Paragraphs>265</Paragraphs>
  <Slides>25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仿宋_GB2312</vt:lpstr>
      <vt:lpstr>黑体</vt:lpstr>
      <vt:lpstr>华文仿宋</vt:lpstr>
      <vt:lpstr>华文行楷</vt:lpstr>
      <vt:lpstr>楷体_GB2312</vt:lpstr>
      <vt:lpstr>宋体</vt:lpstr>
      <vt:lpstr>Arial</vt:lpstr>
      <vt:lpstr>Bookman Old Style</vt:lpstr>
      <vt:lpstr>Century Schoolbook</vt:lpstr>
      <vt:lpstr>Symbol</vt:lpstr>
      <vt:lpstr>Times New Roman</vt:lpstr>
      <vt:lpstr>Wingdings 2</vt:lpstr>
      <vt:lpstr>3_默认设计模板</vt:lpstr>
      <vt:lpstr>4_默认设计模板</vt:lpstr>
      <vt:lpstr>Equation</vt:lpstr>
      <vt:lpstr>公式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Zhongfeng Xu</dc:creator>
  <cp:lastModifiedBy>jiangcw</cp:lastModifiedBy>
  <cp:revision>1174</cp:revision>
  <dcterms:created xsi:type="dcterms:W3CDTF">2002-06-18T00:43:24Z</dcterms:created>
  <dcterms:modified xsi:type="dcterms:W3CDTF">2022-06-01T16:28:25Z</dcterms:modified>
</cp:coreProperties>
</file>