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654" r:id="rId2"/>
    <p:sldId id="872" r:id="rId3"/>
    <p:sldId id="857" r:id="rId4"/>
    <p:sldId id="868" r:id="rId5"/>
    <p:sldId id="820" r:id="rId6"/>
    <p:sldId id="869" r:id="rId7"/>
    <p:sldId id="828" r:id="rId8"/>
    <p:sldId id="873" r:id="rId9"/>
    <p:sldId id="829" r:id="rId10"/>
    <p:sldId id="851" r:id="rId11"/>
    <p:sldId id="836" r:id="rId12"/>
    <p:sldId id="837" r:id="rId13"/>
    <p:sldId id="838" r:id="rId14"/>
    <p:sldId id="839" r:id="rId15"/>
    <p:sldId id="840" r:id="rId16"/>
    <p:sldId id="874" r:id="rId17"/>
    <p:sldId id="870" r:id="rId18"/>
    <p:sldId id="841" r:id="rId19"/>
    <p:sldId id="842" r:id="rId20"/>
    <p:sldId id="843" r:id="rId21"/>
    <p:sldId id="871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1823"/>
    <a:srgbClr val="006699"/>
    <a:srgbClr val="D2D274"/>
    <a:srgbClr val="FF00FF"/>
    <a:srgbClr val="FFFF00"/>
    <a:srgbClr val="3333CC"/>
    <a:srgbClr val="33CC33"/>
    <a:srgbClr val="FF33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367" autoAdjust="0"/>
  </p:normalViewPr>
  <p:slideViewPr>
    <p:cSldViewPr>
      <p:cViewPr varScale="1">
        <p:scale>
          <a:sx n="68" d="100"/>
          <a:sy n="68" d="100"/>
        </p:scale>
        <p:origin x="1470" y="72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8.emf"/><Relationship Id="rId3" Type="http://schemas.openxmlformats.org/officeDocument/2006/relationships/image" Target="../media/image88.e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2" Type="http://schemas.openxmlformats.org/officeDocument/2006/relationships/image" Target="../media/image87.emf"/><Relationship Id="rId16" Type="http://schemas.openxmlformats.org/officeDocument/2006/relationships/image" Target="../media/image101.w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5" Type="http://schemas.openxmlformats.org/officeDocument/2006/relationships/image" Target="../media/image90.emf"/><Relationship Id="rId15" Type="http://schemas.openxmlformats.org/officeDocument/2006/relationships/image" Target="../media/image100.emf"/><Relationship Id="rId10" Type="http://schemas.openxmlformats.org/officeDocument/2006/relationships/image" Target="../media/image95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Relationship Id="rId14" Type="http://schemas.openxmlformats.org/officeDocument/2006/relationships/image" Target="../media/image9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114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2" Type="http://schemas.openxmlformats.org/officeDocument/2006/relationships/image" Target="../media/image103.emf"/><Relationship Id="rId16" Type="http://schemas.openxmlformats.org/officeDocument/2006/relationships/image" Target="../media/image117.w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5" Type="http://schemas.openxmlformats.org/officeDocument/2006/relationships/image" Target="../media/image106.emf"/><Relationship Id="rId15" Type="http://schemas.openxmlformats.org/officeDocument/2006/relationships/image" Target="../media/image116.emf"/><Relationship Id="rId10" Type="http://schemas.openxmlformats.org/officeDocument/2006/relationships/image" Target="../media/image111.e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Relationship Id="rId14" Type="http://schemas.openxmlformats.org/officeDocument/2006/relationships/image" Target="../media/image11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4" Type="http://schemas.openxmlformats.org/officeDocument/2006/relationships/image" Target="../media/image121.emf"/><Relationship Id="rId9" Type="http://schemas.openxmlformats.org/officeDocument/2006/relationships/image" Target="../media/image1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image" Target="../media/image141.emf"/><Relationship Id="rId3" Type="http://schemas.openxmlformats.org/officeDocument/2006/relationships/image" Target="../media/image131.emf"/><Relationship Id="rId7" Type="http://schemas.openxmlformats.org/officeDocument/2006/relationships/image" Target="../media/image135.emf"/><Relationship Id="rId12" Type="http://schemas.openxmlformats.org/officeDocument/2006/relationships/image" Target="../media/image140.emf"/><Relationship Id="rId2" Type="http://schemas.openxmlformats.org/officeDocument/2006/relationships/image" Target="../media/image130.emf"/><Relationship Id="rId16" Type="http://schemas.openxmlformats.org/officeDocument/2006/relationships/image" Target="../media/image144.wmf"/><Relationship Id="rId1" Type="http://schemas.openxmlformats.org/officeDocument/2006/relationships/image" Target="../media/image129.emf"/><Relationship Id="rId6" Type="http://schemas.openxmlformats.org/officeDocument/2006/relationships/image" Target="../media/image134.emf"/><Relationship Id="rId11" Type="http://schemas.openxmlformats.org/officeDocument/2006/relationships/image" Target="../media/image139.emf"/><Relationship Id="rId5" Type="http://schemas.openxmlformats.org/officeDocument/2006/relationships/image" Target="../media/image133.emf"/><Relationship Id="rId15" Type="http://schemas.openxmlformats.org/officeDocument/2006/relationships/image" Target="../media/image143.wmf"/><Relationship Id="rId10" Type="http://schemas.openxmlformats.org/officeDocument/2006/relationships/image" Target="../media/image138.emf"/><Relationship Id="rId4" Type="http://schemas.openxmlformats.org/officeDocument/2006/relationships/image" Target="../media/image132.emf"/><Relationship Id="rId9" Type="http://schemas.openxmlformats.org/officeDocument/2006/relationships/image" Target="../media/image137.emf"/><Relationship Id="rId14" Type="http://schemas.openxmlformats.org/officeDocument/2006/relationships/image" Target="../media/image142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37.emf"/><Relationship Id="rId3" Type="http://schemas.openxmlformats.org/officeDocument/2006/relationships/image" Target="../media/image147.emf"/><Relationship Id="rId7" Type="http://schemas.openxmlformats.org/officeDocument/2006/relationships/image" Target="../media/image151.emf"/><Relationship Id="rId12" Type="http://schemas.openxmlformats.org/officeDocument/2006/relationships/image" Target="../media/image136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emf"/><Relationship Id="rId11" Type="http://schemas.openxmlformats.org/officeDocument/2006/relationships/image" Target="../media/image135.emf"/><Relationship Id="rId5" Type="http://schemas.openxmlformats.org/officeDocument/2006/relationships/image" Target="../media/image149.emf"/><Relationship Id="rId15" Type="http://schemas.openxmlformats.org/officeDocument/2006/relationships/image" Target="../media/image152.emf"/><Relationship Id="rId10" Type="http://schemas.openxmlformats.org/officeDocument/2006/relationships/image" Target="../media/image134.emf"/><Relationship Id="rId4" Type="http://schemas.openxmlformats.org/officeDocument/2006/relationships/image" Target="../media/image148.emf"/><Relationship Id="rId9" Type="http://schemas.openxmlformats.org/officeDocument/2006/relationships/image" Target="../media/image133.emf"/><Relationship Id="rId14" Type="http://schemas.openxmlformats.org/officeDocument/2006/relationships/image" Target="../media/image142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7" Type="http://schemas.openxmlformats.org/officeDocument/2006/relationships/image" Target="../media/image159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5" Type="http://schemas.openxmlformats.org/officeDocument/2006/relationships/image" Target="../media/image157.emf"/><Relationship Id="rId4" Type="http://schemas.openxmlformats.org/officeDocument/2006/relationships/image" Target="../media/image15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3" Type="http://schemas.openxmlformats.org/officeDocument/2006/relationships/image" Target="../media/image162.emf"/><Relationship Id="rId7" Type="http://schemas.openxmlformats.org/officeDocument/2006/relationships/image" Target="../media/image164.e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3.emf"/><Relationship Id="rId5" Type="http://schemas.openxmlformats.org/officeDocument/2006/relationships/image" Target="../media/image154.emf"/><Relationship Id="rId10" Type="http://schemas.openxmlformats.org/officeDocument/2006/relationships/image" Target="../media/image166.wmf"/><Relationship Id="rId4" Type="http://schemas.openxmlformats.org/officeDocument/2006/relationships/image" Target="../media/image153.emf"/><Relationship Id="rId9" Type="http://schemas.openxmlformats.org/officeDocument/2006/relationships/image" Target="../media/image15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image" Target="../media/image167.emf"/><Relationship Id="rId7" Type="http://schemas.openxmlformats.org/officeDocument/2006/relationships/image" Target="../media/image169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10" Type="http://schemas.openxmlformats.org/officeDocument/2006/relationships/image" Target="../media/image172.emf"/><Relationship Id="rId4" Type="http://schemas.openxmlformats.org/officeDocument/2006/relationships/image" Target="../media/image168.emf"/><Relationship Id="rId9" Type="http://schemas.openxmlformats.org/officeDocument/2006/relationships/image" Target="../media/image171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10" Type="http://schemas.openxmlformats.org/officeDocument/2006/relationships/image" Target="../media/image182.emf"/><Relationship Id="rId4" Type="http://schemas.openxmlformats.org/officeDocument/2006/relationships/image" Target="../media/image176.emf"/><Relationship Id="rId9" Type="http://schemas.openxmlformats.org/officeDocument/2006/relationships/image" Target="../media/image181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0.emf"/><Relationship Id="rId7" Type="http://schemas.openxmlformats.org/officeDocument/2006/relationships/image" Target="../media/image7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6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image" Target="../media/image29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12" Type="http://schemas.openxmlformats.org/officeDocument/2006/relationships/image" Target="../media/image28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11" Type="http://schemas.openxmlformats.org/officeDocument/2006/relationships/image" Target="../media/image27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Relationship Id="rId14" Type="http://schemas.openxmlformats.org/officeDocument/2006/relationships/image" Target="../media/image30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3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12" Type="http://schemas.openxmlformats.org/officeDocument/2006/relationships/image" Target="../media/image42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6" Type="http://schemas.openxmlformats.org/officeDocument/2006/relationships/image" Target="../media/image36.emf"/><Relationship Id="rId11" Type="http://schemas.openxmlformats.org/officeDocument/2006/relationships/image" Target="../media/image41.emf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emf"/><Relationship Id="rId9" Type="http://schemas.openxmlformats.org/officeDocument/2006/relationships/image" Target="../media/image39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emf"/><Relationship Id="rId7" Type="http://schemas.openxmlformats.org/officeDocument/2006/relationships/image" Target="../media/image51.wmf"/><Relationship Id="rId2" Type="http://schemas.openxmlformats.org/officeDocument/2006/relationships/image" Target="../media/image46.emf"/><Relationship Id="rId1" Type="http://schemas.openxmlformats.org/officeDocument/2006/relationships/image" Target="../media/image45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wmf"/><Relationship Id="rId1" Type="http://schemas.openxmlformats.org/officeDocument/2006/relationships/image" Target="../media/image5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image" Target="../media/image68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12" Type="http://schemas.openxmlformats.org/officeDocument/2006/relationships/image" Target="../media/image67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5" Type="http://schemas.openxmlformats.org/officeDocument/2006/relationships/image" Target="../media/image60.e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image" Target="../media/image81.e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6" Type="http://schemas.openxmlformats.org/officeDocument/2006/relationships/image" Target="../media/image84.w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emf"/><Relationship Id="rId5" Type="http://schemas.openxmlformats.org/officeDocument/2006/relationships/image" Target="../media/image73.emf"/><Relationship Id="rId15" Type="http://schemas.openxmlformats.org/officeDocument/2006/relationships/image" Target="../media/image83.emf"/><Relationship Id="rId10" Type="http://schemas.openxmlformats.org/officeDocument/2006/relationships/image" Target="../media/image78.emf"/><Relationship Id="rId4" Type="http://schemas.openxmlformats.org/officeDocument/2006/relationships/image" Target="../media/image72.emf"/><Relationship Id="rId9" Type="http://schemas.openxmlformats.org/officeDocument/2006/relationships/image" Target="../media/image77.emf"/><Relationship Id="rId14" Type="http://schemas.openxmlformats.org/officeDocument/2006/relationships/image" Target="../media/image8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6551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62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2022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3.bin"/><Relationship Id="rId18" Type="http://schemas.openxmlformats.org/officeDocument/2006/relationships/image" Target="../media/image76.e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8.bin"/><Relationship Id="rId21" Type="http://schemas.openxmlformats.org/officeDocument/2006/relationships/oleObject" Target="../embeddings/oleObject77.bin"/><Relationship Id="rId34" Type="http://schemas.openxmlformats.org/officeDocument/2006/relationships/oleObject" Target="../embeddings/oleObject83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emf"/><Relationship Id="rId17" Type="http://schemas.openxmlformats.org/officeDocument/2006/relationships/oleObject" Target="../embeddings/oleObject75.bin"/><Relationship Id="rId25" Type="http://schemas.openxmlformats.org/officeDocument/2006/relationships/oleObject" Target="../embeddings/oleObject79.bin"/><Relationship Id="rId33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emf"/><Relationship Id="rId20" Type="http://schemas.openxmlformats.org/officeDocument/2006/relationships/image" Target="../media/image77.emf"/><Relationship Id="rId29" Type="http://schemas.openxmlformats.org/officeDocument/2006/relationships/oleObject" Target="../embeddings/oleObject81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2.bin"/><Relationship Id="rId24" Type="http://schemas.openxmlformats.org/officeDocument/2006/relationships/image" Target="../media/image79.emf"/><Relationship Id="rId32" Type="http://schemas.openxmlformats.org/officeDocument/2006/relationships/oleObject" Target="../embeddings/oleObject8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23" Type="http://schemas.openxmlformats.org/officeDocument/2006/relationships/oleObject" Target="../embeddings/oleObject78.bin"/><Relationship Id="rId28" Type="http://schemas.openxmlformats.org/officeDocument/2006/relationships/image" Target="../media/image81.emf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76.bin"/><Relationship Id="rId31" Type="http://schemas.openxmlformats.org/officeDocument/2006/relationships/image" Target="../media/image85.png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4.emf"/><Relationship Id="rId22" Type="http://schemas.openxmlformats.org/officeDocument/2006/relationships/image" Target="../media/image78.emf"/><Relationship Id="rId27" Type="http://schemas.openxmlformats.org/officeDocument/2006/relationships/oleObject" Target="../embeddings/oleObject80.bin"/><Relationship Id="rId30" Type="http://schemas.openxmlformats.org/officeDocument/2006/relationships/image" Target="../media/image82.emf"/><Relationship Id="rId35" Type="http://schemas.openxmlformats.org/officeDocument/2006/relationships/image" Target="../media/image84.wmf"/><Relationship Id="rId8" Type="http://schemas.openxmlformats.org/officeDocument/2006/relationships/image" Target="../media/image71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9.bin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34" Type="http://schemas.openxmlformats.org/officeDocument/2006/relationships/image" Target="../media/image101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33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29" Type="http://schemas.openxmlformats.org/officeDocument/2006/relationships/oleObject" Target="../embeddings/oleObject9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96.emf"/><Relationship Id="rId32" Type="http://schemas.openxmlformats.org/officeDocument/2006/relationships/image" Target="../media/image100.e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98.emf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2.bin"/><Relationship Id="rId31" Type="http://schemas.openxmlformats.org/officeDocument/2006/relationships/oleObject" Target="../embeddings/oleObject98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Relationship Id="rId27" Type="http://schemas.openxmlformats.org/officeDocument/2006/relationships/oleObject" Target="../embeddings/oleObject96.bin"/><Relationship Id="rId30" Type="http://schemas.openxmlformats.org/officeDocument/2006/relationships/image" Target="../media/image99.emf"/><Relationship Id="rId35" Type="http://schemas.openxmlformats.org/officeDocument/2006/relationships/oleObject" Target="../embeddings/oleObject100.bin"/><Relationship Id="rId8" Type="http://schemas.openxmlformats.org/officeDocument/2006/relationships/image" Target="../media/image88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9.emf"/><Relationship Id="rId26" Type="http://schemas.openxmlformats.org/officeDocument/2006/relationships/image" Target="../media/image113.e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34" Type="http://schemas.openxmlformats.org/officeDocument/2006/relationships/image" Target="../media/image117.wmf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33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29" Type="http://schemas.openxmlformats.org/officeDocument/2006/relationships/oleObject" Target="../embeddings/oleObject11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2.emf"/><Relationship Id="rId32" Type="http://schemas.openxmlformats.org/officeDocument/2006/relationships/image" Target="../media/image116.e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14.emf"/><Relationship Id="rId10" Type="http://schemas.openxmlformats.org/officeDocument/2006/relationships/image" Target="../media/image105.emf"/><Relationship Id="rId19" Type="http://schemas.openxmlformats.org/officeDocument/2006/relationships/oleObject" Target="../embeddings/oleObject109.bin"/><Relationship Id="rId31" Type="http://schemas.openxmlformats.org/officeDocument/2006/relationships/oleObject" Target="../embeddings/oleObject115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7.emf"/><Relationship Id="rId22" Type="http://schemas.openxmlformats.org/officeDocument/2006/relationships/image" Target="../media/image111.e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15.emf"/><Relationship Id="rId8" Type="http://schemas.openxmlformats.org/officeDocument/2006/relationships/image" Target="../media/image10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25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emf"/><Relationship Id="rId20" Type="http://schemas.openxmlformats.org/officeDocument/2006/relationships/image" Target="../media/image126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8.e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7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6.emf"/><Relationship Id="rId26" Type="http://schemas.openxmlformats.org/officeDocument/2006/relationships/image" Target="../media/image140.e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34" Type="http://schemas.openxmlformats.org/officeDocument/2006/relationships/image" Target="../media/image144.wmf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3.e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3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emf"/><Relationship Id="rId20" Type="http://schemas.openxmlformats.org/officeDocument/2006/relationships/image" Target="../media/image137.emf"/><Relationship Id="rId29" Type="http://schemas.openxmlformats.org/officeDocument/2006/relationships/oleObject" Target="../embeddings/oleObject14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0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39.emf"/><Relationship Id="rId32" Type="http://schemas.openxmlformats.org/officeDocument/2006/relationships/image" Target="../media/image143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41.emf"/><Relationship Id="rId10" Type="http://schemas.openxmlformats.org/officeDocument/2006/relationships/image" Target="../media/image132.e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2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4.emf"/><Relationship Id="rId22" Type="http://schemas.openxmlformats.org/officeDocument/2006/relationships/image" Target="../media/image138.e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42.emf"/><Relationship Id="rId8" Type="http://schemas.openxmlformats.org/officeDocument/2006/relationships/image" Target="../media/image13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32.emf"/><Relationship Id="rId26" Type="http://schemas.openxmlformats.org/officeDocument/2006/relationships/image" Target="../media/image136.e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emf"/><Relationship Id="rId20" Type="http://schemas.openxmlformats.org/officeDocument/2006/relationships/image" Target="../media/image133.emf"/><Relationship Id="rId29" Type="http://schemas.openxmlformats.org/officeDocument/2006/relationships/oleObject" Target="../embeddings/oleObject15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35.emf"/><Relationship Id="rId32" Type="http://schemas.openxmlformats.org/officeDocument/2006/relationships/image" Target="../media/image152.e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37.emf"/><Relationship Id="rId10" Type="http://schemas.openxmlformats.org/officeDocument/2006/relationships/image" Target="../media/image148.emf"/><Relationship Id="rId19" Type="http://schemas.openxmlformats.org/officeDocument/2006/relationships/oleObject" Target="../embeddings/oleObject152.bin"/><Relationship Id="rId31" Type="http://schemas.openxmlformats.org/officeDocument/2006/relationships/oleObject" Target="../embeddings/oleObject158.bin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0.emf"/><Relationship Id="rId22" Type="http://schemas.openxmlformats.org/officeDocument/2006/relationships/image" Target="../media/image134.emf"/><Relationship Id="rId27" Type="http://schemas.openxmlformats.org/officeDocument/2006/relationships/oleObject" Target="../embeddings/oleObject156.bin"/><Relationship Id="rId30" Type="http://schemas.openxmlformats.org/officeDocument/2006/relationships/image" Target="../media/image14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5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4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56.emf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5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65.e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54.e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emf"/><Relationship Id="rId20" Type="http://schemas.openxmlformats.org/officeDocument/2006/relationships/image" Target="../media/image155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1.e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53.e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3.emf"/><Relationship Id="rId22" Type="http://schemas.openxmlformats.org/officeDocument/2006/relationships/image" Target="../media/image16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58.emf"/><Relationship Id="rId18" Type="http://schemas.openxmlformats.org/officeDocument/2006/relationships/oleObject" Target="../embeddings/oleObject183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71.emf"/><Relationship Id="rId7" Type="http://schemas.openxmlformats.org/officeDocument/2006/relationships/image" Target="../media/image157.e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6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4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68.emf"/><Relationship Id="rId5" Type="http://schemas.openxmlformats.org/officeDocument/2006/relationships/image" Target="../media/image156.emf"/><Relationship Id="rId15" Type="http://schemas.openxmlformats.org/officeDocument/2006/relationships/image" Target="../media/image159.emf"/><Relationship Id="rId23" Type="http://schemas.openxmlformats.org/officeDocument/2006/relationships/image" Target="../media/image172.emf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70.e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67.e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91.bin"/><Relationship Id="rId18" Type="http://schemas.openxmlformats.org/officeDocument/2006/relationships/image" Target="../media/image180.emf"/><Relationship Id="rId3" Type="http://schemas.openxmlformats.org/officeDocument/2006/relationships/oleObject" Target="../embeddings/oleObject186.bin"/><Relationship Id="rId21" Type="http://schemas.openxmlformats.org/officeDocument/2006/relationships/oleObject" Target="../embeddings/oleObject195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emf"/><Relationship Id="rId20" Type="http://schemas.openxmlformats.org/officeDocument/2006/relationships/image" Target="../media/image181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76.emf"/><Relationship Id="rId19" Type="http://schemas.openxmlformats.org/officeDocument/2006/relationships/oleObject" Target="../embeddings/oleObject194.bin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78.emf"/><Relationship Id="rId22" Type="http://schemas.openxmlformats.org/officeDocument/2006/relationships/image" Target="../media/image182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e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emf"/><Relationship Id="rId26" Type="http://schemas.openxmlformats.org/officeDocument/2006/relationships/image" Target="../media/image28.e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4.bin"/><Relationship Id="rId25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emf"/><Relationship Id="rId20" Type="http://schemas.openxmlformats.org/officeDocument/2006/relationships/image" Target="../media/image25.emf"/><Relationship Id="rId29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24" Type="http://schemas.openxmlformats.org/officeDocument/2006/relationships/image" Target="../media/image27.emf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29.emf"/><Relationship Id="rId10" Type="http://schemas.openxmlformats.org/officeDocument/2006/relationships/image" Target="../media/image20.e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7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emf"/><Relationship Id="rId22" Type="http://schemas.openxmlformats.org/officeDocument/2006/relationships/image" Target="../media/image26.emf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8.emf"/><Relationship Id="rId26" Type="http://schemas.openxmlformats.org/officeDocument/2006/relationships/image" Target="../media/image42.e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emf"/><Relationship Id="rId20" Type="http://schemas.openxmlformats.org/officeDocument/2006/relationships/image" Target="../media/image39.emf"/><Relationship Id="rId29" Type="http://schemas.openxmlformats.org/officeDocument/2006/relationships/image" Target="../media/image44.jp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e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1.e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3.emf"/><Relationship Id="rId10" Type="http://schemas.openxmlformats.org/officeDocument/2006/relationships/image" Target="../media/image34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6.emf"/><Relationship Id="rId22" Type="http://schemas.openxmlformats.org/officeDocument/2006/relationships/image" Target="../media/image40.emf"/><Relationship Id="rId27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emf"/><Relationship Id="rId4" Type="http://schemas.openxmlformats.org/officeDocument/2006/relationships/image" Target="../media/image45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5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3.emf"/><Relationship Id="rId26" Type="http://schemas.openxmlformats.org/officeDocument/2006/relationships/image" Target="../media/image67.e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6.e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68.emf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1.emf"/><Relationship Id="rId22" Type="http://schemas.openxmlformats.org/officeDocument/2006/relationships/image" Target="../media/image65.emf"/><Relationship Id="rId27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2012516152057251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944" y="0"/>
            <a:ext cx="9313416" cy="6993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 Jiang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06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09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2022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078452"/>
              </p:ext>
            </p:extLst>
          </p:nvPr>
        </p:nvGraphicFramePr>
        <p:xfrm>
          <a:off x="911225" y="2925465"/>
          <a:ext cx="14287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96" name="公式" r:id="rId3" imgW="1504914" imgH="742871" progId="Equation.3">
                  <p:embed/>
                </p:oleObj>
              </mc:Choice>
              <mc:Fallback>
                <p:oleObj name="公式" r:id="rId3" imgW="1504914" imgH="742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925465"/>
                        <a:ext cx="14287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286835" y="1185565"/>
            <a:ext cx="2590800" cy="2590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3891" y="10800"/>
                </a:moveTo>
                <a:cubicBezTo>
                  <a:pt x="3891" y="14616"/>
                  <a:pt x="6984" y="17709"/>
                  <a:pt x="10800" y="17709"/>
                </a:cubicBezTo>
                <a:cubicBezTo>
                  <a:pt x="14616" y="17709"/>
                  <a:pt x="17709" y="14616"/>
                  <a:pt x="17709" y="10800"/>
                </a:cubicBezTo>
                <a:cubicBezTo>
                  <a:pt x="17709" y="6984"/>
                  <a:pt x="14616" y="3891"/>
                  <a:pt x="10800" y="3891"/>
                </a:cubicBezTo>
                <a:cubicBezTo>
                  <a:pt x="6984" y="3891"/>
                  <a:pt x="3891" y="6984"/>
                  <a:pt x="3891" y="10800"/>
                </a:cubicBezTo>
                <a:close/>
              </a:path>
            </a:pathLst>
          </a:custGeom>
          <a:gradFill rotWithShape="0">
            <a:gsLst>
              <a:gs pos="0">
                <a:srgbClr val="00CCFF"/>
              </a:gs>
              <a:gs pos="100000">
                <a:srgbClr val="007390"/>
              </a:gs>
            </a:gsLst>
            <a:path path="rect">
              <a:fillToRect l="50000" t="50000" r="50000" b="50000"/>
            </a:path>
          </a:gradFill>
          <a:ln w="38100">
            <a:solidFill>
              <a:srgbClr val="B2B2B2">
                <a:alpha val="16862"/>
              </a:srgb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6286835" y="2442865"/>
            <a:ext cx="0" cy="2209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6744035" y="2347615"/>
            <a:ext cx="0" cy="22860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8877635" y="2423815"/>
            <a:ext cx="0" cy="2209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8420435" y="2423815"/>
            <a:ext cx="0" cy="2209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6286835" y="4100215"/>
            <a:ext cx="2590800" cy="533400"/>
            <a:chOff x="3696" y="2160"/>
            <a:chExt cx="1632" cy="336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696" y="2160"/>
              <a:ext cx="1632" cy="33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3984" y="2160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040" y="2160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6777373" y="1495127"/>
            <a:ext cx="838200" cy="990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7591760" y="1984077"/>
            <a:ext cx="627063" cy="4968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286835" y="4100215"/>
            <a:ext cx="457200" cy="5334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8420435" y="4100215"/>
            <a:ext cx="457200" cy="533400"/>
          </a:xfrm>
          <a:prstGeom prst="rect">
            <a:avLst/>
          </a:prstGeom>
          <a:solidFill>
            <a:srgbClr val="00CCFF">
              <a:alpha val="50195"/>
            </a:srgbClr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7315535" y="823615"/>
            <a:ext cx="0" cy="3810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 rot="587367">
            <a:off x="6783723" y="1349077"/>
            <a:ext cx="523875" cy="46355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 rot="20768543">
            <a:off x="6372560" y="1799927"/>
            <a:ext cx="555625" cy="427038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>
            <a:spLocks/>
          </p:cNvSpPr>
          <p:nvPr/>
        </p:nvSpPr>
        <p:spPr bwMode="auto">
          <a:xfrm rot="18316979">
            <a:off x="6271754" y="2319833"/>
            <a:ext cx="558800" cy="477838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 rot="16774612">
            <a:off x="6496385" y="2874665"/>
            <a:ext cx="549275" cy="409575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 rot="15381181">
            <a:off x="6905960" y="3233440"/>
            <a:ext cx="533400" cy="4191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Freeform 22"/>
          <p:cNvSpPr>
            <a:spLocks/>
          </p:cNvSpPr>
          <p:nvPr/>
        </p:nvSpPr>
        <p:spPr bwMode="auto">
          <a:xfrm rot="13203448">
            <a:off x="7506035" y="3338215"/>
            <a:ext cx="520700" cy="4191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 rot="11246324">
            <a:off x="7880685" y="3184227"/>
            <a:ext cx="596900" cy="4191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 rot="9690286">
            <a:off x="8188660" y="2792115"/>
            <a:ext cx="609600" cy="3810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Freeform 25"/>
          <p:cNvSpPr>
            <a:spLocks/>
          </p:cNvSpPr>
          <p:nvPr/>
        </p:nvSpPr>
        <p:spPr bwMode="auto">
          <a:xfrm rot="8026436">
            <a:off x="8322010" y="2276177"/>
            <a:ext cx="596900" cy="3810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6"/>
          <p:cNvSpPr>
            <a:spLocks/>
          </p:cNvSpPr>
          <p:nvPr/>
        </p:nvSpPr>
        <p:spPr bwMode="auto">
          <a:xfrm rot="6046016">
            <a:off x="8200567" y="1691183"/>
            <a:ext cx="514350" cy="379413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 rot="4385294">
            <a:off x="7828298" y="1334790"/>
            <a:ext cx="520700" cy="457200"/>
          </a:xfrm>
          <a:custGeom>
            <a:avLst/>
            <a:gdLst>
              <a:gd name="T0" fmla="*/ 2147483647 w 376"/>
              <a:gd name="T1" fmla="*/ 2147483647 h 312"/>
              <a:gd name="T2" fmla="*/ 2147483647 w 376"/>
              <a:gd name="T3" fmla="*/ 2147483647 h 312"/>
              <a:gd name="T4" fmla="*/ 2147483647 w 376"/>
              <a:gd name="T5" fmla="*/ 2147483647 h 312"/>
              <a:gd name="T6" fmla="*/ 0 w 376"/>
              <a:gd name="T7" fmla="*/ 2147483647 h 3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6" h="312">
                <a:moveTo>
                  <a:pt x="336" y="232"/>
                </a:moveTo>
                <a:cubicBezTo>
                  <a:pt x="356" y="272"/>
                  <a:pt x="376" y="312"/>
                  <a:pt x="336" y="280"/>
                </a:cubicBezTo>
                <a:cubicBezTo>
                  <a:pt x="296" y="248"/>
                  <a:pt x="152" y="80"/>
                  <a:pt x="96" y="40"/>
                </a:cubicBezTo>
                <a:cubicBezTo>
                  <a:pt x="40" y="0"/>
                  <a:pt x="16" y="40"/>
                  <a:pt x="0" y="4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Freeform 28"/>
          <p:cNvSpPr>
            <a:spLocks/>
          </p:cNvSpPr>
          <p:nvPr/>
        </p:nvSpPr>
        <p:spPr bwMode="auto">
          <a:xfrm>
            <a:off x="7696535" y="899815"/>
            <a:ext cx="76200" cy="838200"/>
          </a:xfrm>
          <a:custGeom>
            <a:avLst/>
            <a:gdLst>
              <a:gd name="T0" fmla="*/ 2147483647 w 104"/>
              <a:gd name="T1" fmla="*/ 0 h 528"/>
              <a:gd name="T2" fmla="*/ 2147483647 w 104"/>
              <a:gd name="T3" fmla="*/ 2147483647 h 528"/>
              <a:gd name="T4" fmla="*/ 2147483647 w 104"/>
              <a:gd name="T5" fmla="*/ 2147483647 h 528"/>
              <a:gd name="T6" fmla="*/ 2147483647 w 104"/>
              <a:gd name="T7" fmla="*/ 2147483647 h 528"/>
              <a:gd name="T8" fmla="*/ 2147483647 w 104"/>
              <a:gd name="T9" fmla="*/ 2147483647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4" h="528">
                <a:moveTo>
                  <a:pt x="8" y="0"/>
                </a:moveTo>
                <a:cubicBezTo>
                  <a:pt x="8" y="176"/>
                  <a:pt x="8" y="352"/>
                  <a:pt x="8" y="432"/>
                </a:cubicBezTo>
                <a:cubicBezTo>
                  <a:pt x="8" y="512"/>
                  <a:pt x="0" y="464"/>
                  <a:pt x="8" y="480"/>
                </a:cubicBezTo>
                <a:cubicBezTo>
                  <a:pt x="16" y="496"/>
                  <a:pt x="40" y="528"/>
                  <a:pt x="56" y="528"/>
                </a:cubicBezTo>
                <a:cubicBezTo>
                  <a:pt x="72" y="528"/>
                  <a:pt x="88" y="504"/>
                  <a:pt x="104" y="480"/>
                </a:cubicBezTo>
              </a:path>
            </a:pathLst>
          </a:custGeom>
          <a:noFill/>
          <a:ln w="222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0363" y="1556792"/>
            <a:ext cx="169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904875" y="1582192"/>
            <a:ext cx="57873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由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含磁介质的安培环路定理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，螺绕环内</a:t>
            </a:r>
          </a:p>
        </p:txBody>
      </p:sp>
      <p:graphicFrame>
        <p:nvGraphicFramePr>
          <p:cNvPr id="3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23120"/>
              </p:ext>
            </p:extLst>
          </p:nvPr>
        </p:nvGraphicFramePr>
        <p:xfrm>
          <a:off x="2987675" y="1988840"/>
          <a:ext cx="15763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97" name="公式" r:id="rId5" imgW="1667027" imgH="742871" progId="Equation.3">
                  <p:embed/>
                </p:oleObj>
              </mc:Choice>
              <mc:Fallback>
                <p:oleObj name="公式" r:id="rId5" imgW="1667027" imgH="742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988840"/>
                        <a:ext cx="15763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524800"/>
              </p:ext>
            </p:extLst>
          </p:nvPr>
        </p:nvGraphicFramePr>
        <p:xfrm>
          <a:off x="801688" y="1988840"/>
          <a:ext cx="11874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98" name="公式" r:id="rId7" imgW="1238375" imgH="742871" progId="Equation.3">
                  <p:embed/>
                </p:oleObj>
              </mc:Choice>
              <mc:Fallback>
                <p:oleObj name="公式" r:id="rId7" imgW="1238375" imgH="742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988840"/>
                        <a:ext cx="11874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38913"/>
              </p:ext>
            </p:extLst>
          </p:nvPr>
        </p:nvGraphicFramePr>
        <p:xfrm>
          <a:off x="2370138" y="2879427"/>
          <a:ext cx="1804987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299" name="公式" r:id="rId9" imgW="1923882" imgH="790378" progId="Equation.3">
                  <p:embed/>
                </p:oleObj>
              </mc:Choice>
              <mc:Fallback>
                <p:oleObj name="公式" r:id="rId9" imgW="1923882" imgH="7903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2879427"/>
                        <a:ext cx="1804987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762277"/>
              </p:ext>
            </p:extLst>
          </p:nvPr>
        </p:nvGraphicFramePr>
        <p:xfrm>
          <a:off x="7834648" y="2203152"/>
          <a:ext cx="3317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00" name="公式" r:id="rId11" imgW="247591" imgH="333388" progId="Equation.3">
                  <p:embed/>
                </p:oleObj>
              </mc:Choice>
              <mc:Fallback>
                <p:oleObj name="公式" r:id="rId11" imgW="247591" imgH="3333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648" y="2203152"/>
                        <a:ext cx="3317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760416"/>
              </p:ext>
            </p:extLst>
          </p:nvPr>
        </p:nvGraphicFramePr>
        <p:xfrm>
          <a:off x="7056773" y="2184102"/>
          <a:ext cx="3667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01" name="公式" r:id="rId13" imgW="285908" imgH="333388" progId="Equation.3">
                  <p:embed/>
                </p:oleObj>
              </mc:Choice>
              <mc:Fallback>
                <p:oleObj name="公式" r:id="rId13" imgW="285908" imgH="33338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773" y="2184102"/>
                        <a:ext cx="36671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769370"/>
              </p:ext>
            </p:extLst>
          </p:nvPr>
        </p:nvGraphicFramePr>
        <p:xfrm>
          <a:off x="8143962" y="4183133"/>
          <a:ext cx="215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02" name="公式" r:id="rId15" imgW="133480" imgH="228705" progId="Equation.3">
                  <p:embed/>
                </p:oleObj>
              </mc:Choice>
              <mc:Fallback>
                <p:oleObj name="公式" r:id="rId15" imgW="133480" imgH="22870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962" y="4183133"/>
                        <a:ext cx="215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52545"/>
              </p:ext>
            </p:extLst>
          </p:nvPr>
        </p:nvGraphicFramePr>
        <p:xfrm>
          <a:off x="2654300" y="3771602"/>
          <a:ext cx="172561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03" name="公式" r:id="rId17" imgW="1828719" imgH="228705" progId="Equation.3">
                  <p:embed/>
                </p:oleObj>
              </mc:Choice>
              <mc:Fallback>
                <p:oleObj name="公式" r:id="rId17" imgW="1828719" imgH="2287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771602"/>
                        <a:ext cx="1725613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742950" y="3701752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取体积元</a:t>
            </a:r>
          </a:p>
        </p:txBody>
      </p:sp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178471"/>
              </p:ext>
            </p:extLst>
          </p:nvPr>
        </p:nvGraphicFramePr>
        <p:xfrm>
          <a:off x="825300" y="4305368"/>
          <a:ext cx="17827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04" name="公式" r:id="rId19" imgW="1895670" imgH="523836" progId="Equation.3">
                  <p:embed/>
                </p:oleObj>
              </mc:Choice>
              <mc:Fallback>
                <p:oleObj name="公式" r:id="rId19" imgW="1895670" imgH="523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00" y="4305368"/>
                        <a:ext cx="17827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514747"/>
              </p:ext>
            </p:extLst>
          </p:nvPr>
        </p:nvGraphicFramePr>
        <p:xfrm>
          <a:off x="2628834" y="4121560"/>
          <a:ext cx="2970212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05" name="公式" r:id="rId21" imgW="3219523" imgH="790378" progId="Equation.3">
                  <p:embed/>
                </p:oleObj>
              </mc:Choice>
              <mc:Fallback>
                <p:oleObj name="公式" r:id="rId21" imgW="3219523" imgH="7903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834" y="4121560"/>
                        <a:ext cx="2970212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26063"/>
              </p:ext>
            </p:extLst>
          </p:nvPr>
        </p:nvGraphicFramePr>
        <p:xfrm>
          <a:off x="1321594" y="4922890"/>
          <a:ext cx="223996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06" name="公式" r:id="rId23" imgW="2400115" imgH="904730" progId="Equation.3">
                  <p:embed/>
                </p:oleObj>
              </mc:Choice>
              <mc:Fallback>
                <p:oleObj name="公式" r:id="rId23" imgW="2400115" imgH="9047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594" y="4922890"/>
                        <a:ext cx="2239963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584948"/>
              </p:ext>
            </p:extLst>
          </p:nvPr>
        </p:nvGraphicFramePr>
        <p:xfrm>
          <a:off x="7040898" y="775990"/>
          <a:ext cx="2047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07" name="公式" r:id="rId25" imgW="114111" imgH="209366" progId="Equation.3">
                  <p:embed/>
                </p:oleObj>
              </mc:Choice>
              <mc:Fallback>
                <p:oleObj name="公式" r:id="rId25" imgW="114111" imgH="20936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898" y="775990"/>
                        <a:ext cx="2047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AutoShape 43"/>
          <p:cNvSpPr>
            <a:spLocks noChangeArrowheads="1"/>
          </p:cNvSpPr>
          <p:nvPr/>
        </p:nvSpPr>
        <p:spPr bwMode="auto">
          <a:xfrm>
            <a:off x="2195513" y="2277765"/>
            <a:ext cx="533400" cy="238125"/>
          </a:xfrm>
          <a:prstGeom prst="leftRightArrow">
            <a:avLst>
              <a:gd name="adj1" fmla="val 50000"/>
              <a:gd name="adj2" fmla="val 4480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179388" y="260052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b="1" dirty="0" smtClean="0">
                <a:solidFill>
                  <a:srgbClr val="FFFF00"/>
                </a:solidFill>
                <a:ea typeface="楷体_GB2312" pitchFamily="49" charset="-122"/>
              </a:rPr>
              <a:t>5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：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971550" y="190202"/>
            <a:ext cx="79930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一由 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匝线圈绕成的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螺绕环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其截面为长方形，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通有电流</a:t>
            </a:r>
            <a:r>
              <a:rPr lang="zh-CN" altLang="en-US" b="1" i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，其中充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有相对磁导率为      的均匀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磁介质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370682" y="1098575"/>
            <a:ext cx="32369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求：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磁场能量</a:t>
            </a:r>
            <a:r>
              <a:rPr lang="en-US" altLang="zh-CN" b="1" i="1" dirty="0" err="1">
                <a:solidFill>
                  <a:srgbClr val="66FFFF"/>
                </a:solidFill>
                <a:ea typeface="楷体_GB2312" pitchFamily="49" charset="-122"/>
              </a:rPr>
              <a:t>W</a:t>
            </a:r>
            <a:r>
              <a:rPr lang="en-US" altLang="zh-CN" b="1" i="1" baseline="-25000" dirty="0" err="1">
                <a:solidFill>
                  <a:srgbClr val="66FFFF"/>
                </a:solidFill>
                <a:ea typeface="楷体_GB2312" pitchFamily="49" charset="-122"/>
              </a:rPr>
              <a:t>m</a:t>
            </a:r>
            <a:endParaRPr lang="en-US" altLang="zh-CN" b="1" i="1" dirty="0">
              <a:solidFill>
                <a:srgbClr val="66FFFF"/>
              </a:solidFill>
              <a:ea typeface="楷体_GB2312" pitchFamily="49" charset="-122"/>
            </a:endParaRPr>
          </a:p>
        </p:txBody>
      </p:sp>
      <p:graphicFrame>
        <p:nvGraphicFramePr>
          <p:cNvPr id="47" name="Objec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402474"/>
              </p:ext>
            </p:extLst>
          </p:nvPr>
        </p:nvGraphicFramePr>
        <p:xfrm>
          <a:off x="7512385" y="2377777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08" name="公式" r:id="rId27" imgW="104847" imgH="104683" progId="Equation.3">
                  <p:embed/>
                </p:oleObj>
              </mc:Choice>
              <mc:Fallback>
                <p:oleObj name="公式" r:id="rId27" imgW="104847" imgH="10468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385" y="2377777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13417"/>
              </p:ext>
            </p:extLst>
          </p:nvPr>
        </p:nvGraphicFramePr>
        <p:xfrm>
          <a:off x="7448885" y="2587327"/>
          <a:ext cx="292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09" name="公式" r:id="rId29" imgW="209694" imgH="228705" progId="Equation.3">
                  <p:embed/>
                </p:oleObj>
              </mc:Choice>
              <mc:Fallback>
                <p:oleObj name="公式" r:id="rId29" imgW="209694" imgH="22870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8885" y="2587327"/>
                        <a:ext cx="292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9" descr="宽下对角线"/>
          <p:cNvSpPr>
            <a:spLocks noChangeArrowheads="1"/>
          </p:cNvSpPr>
          <p:nvPr/>
        </p:nvSpPr>
        <p:spPr bwMode="auto">
          <a:xfrm>
            <a:off x="8563310" y="4097040"/>
            <a:ext cx="77788" cy="539750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bg1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" name="Oval 50"/>
          <p:cNvSpPr>
            <a:spLocks noChangeArrowheads="1"/>
          </p:cNvSpPr>
          <p:nvPr/>
        </p:nvSpPr>
        <p:spPr bwMode="auto">
          <a:xfrm>
            <a:off x="6539248" y="1412577"/>
            <a:ext cx="2090737" cy="2163763"/>
          </a:xfrm>
          <a:prstGeom prst="ellips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82800" bIns="82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" name="Oval 51"/>
          <p:cNvSpPr>
            <a:spLocks noChangeArrowheads="1"/>
          </p:cNvSpPr>
          <p:nvPr/>
        </p:nvSpPr>
        <p:spPr bwMode="auto">
          <a:xfrm>
            <a:off x="6602748" y="1455440"/>
            <a:ext cx="1978025" cy="2070100"/>
          </a:xfrm>
          <a:prstGeom prst="ellipse">
            <a:avLst/>
          </a:prstGeom>
          <a:noFill/>
          <a:ln w="19050" algn="ctr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" name="Line 52"/>
          <p:cNvSpPr>
            <a:spLocks noChangeShapeType="1"/>
          </p:cNvSpPr>
          <p:nvPr/>
        </p:nvSpPr>
        <p:spPr bwMode="auto">
          <a:xfrm flipV="1">
            <a:off x="8568073" y="2579390"/>
            <a:ext cx="0" cy="15113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 flipV="1">
            <a:off x="8631573" y="2577802"/>
            <a:ext cx="0" cy="151130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3404461" y="5274758"/>
            <a:ext cx="352055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可求出螺绕环的自感系数，这又提供了一种计算自感系数的方法 </a:t>
            </a: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715910" y="4742342"/>
            <a:ext cx="2176570" cy="1893109"/>
          </a:xfrm>
          <a:prstGeom prst="rect">
            <a:avLst/>
          </a:prstGeom>
        </p:spPr>
      </p:pic>
      <p:sp>
        <p:nvSpPr>
          <p:cNvPr id="57" name="Text Box 44"/>
          <p:cNvSpPr txBox="1">
            <a:spLocks noChangeArrowheads="1"/>
          </p:cNvSpPr>
          <p:nvPr/>
        </p:nvSpPr>
        <p:spPr bwMode="auto">
          <a:xfrm>
            <a:off x="179512" y="5951884"/>
            <a:ext cx="137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思考：</a:t>
            </a:r>
          </a:p>
        </p:txBody>
      </p:sp>
      <p:graphicFrame>
        <p:nvGraphicFramePr>
          <p:cNvPr id="58" name="Objec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428159"/>
              </p:ext>
            </p:extLst>
          </p:nvPr>
        </p:nvGraphicFramePr>
        <p:xfrm>
          <a:off x="1413000" y="5877272"/>
          <a:ext cx="1357312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10" name="公式" r:id="rId32" imgW="1358640" imgH="723600" progId="Equation.3">
                  <p:embed/>
                </p:oleObj>
              </mc:Choice>
              <mc:Fallback>
                <p:oleObj name="公式" r:id="rId32" imgW="1358640" imgH="723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000" y="5877272"/>
                        <a:ext cx="1357312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utoShape 46"/>
          <p:cNvSpPr>
            <a:spLocks noChangeArrowheads="1"/>
          </p:cNvSpPr>
          <p:nvPr/>
        </p:nvSpPr>
        <p:spPr bwMode="auto">
          <a:xfrm>
            <a:off x="2787854" y="6051103"/>
            <a:ext cx="533400" cy="374650"/>
          </a:xfrm>
          <a:prstGeom prst="rightArrow">
            <a:avLst>
              <a:gd name="adj1" fmla="val 50000"/>
              <a:gd name="adj2" fmla="val 3559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0" name="对象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59419"/>
              </p:ext>
            </p:extLst>
          </p:nvPr>
        </p:nvGraphicFramePr>
        <p:xfrm>
          <a:off x="4118370" y="687799"/>
          <a:ext cx="4476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11" name="Equation" r:id="rId34" imgW="190440" imgH="228600" progId="Equation.DSMT4">
                  <p:embed/>
                </p:oleObj>
              </mc:Choice>
              <mc:Fallback>
                <p:oleObj name="Equation" r:id="rId34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8370" y="687799"/>
                        <a:ext cx="4476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1506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8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1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30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500"/>
                            </p:stCondLst>
                            <p:childTnLst>
                              <p:par>
                                <p:cTn id="9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0"/>
                            </p:stCondLst>
                            <p:childTnLst>
                              <p:par>
                                <p:cTn id="19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500"/>
                            </p:stCondLst>
                            <p:childTnLst>
                              <p:par>
                                <p:cTn id="19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6000"/>
                            </p:stCondLst>
                            <p:childTnLst>
                              <p:par>
                                <p:cTn id="2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500"/>
                            </p:stCondLst>
                            <p:childTnLst>
                              <p:par>
                                <p:cTn id="2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utoUpdateAnimBg="0"/>
      <p:bldP spid="30" grpId="0" autoUpdateAnimBg="0"/>
      <p:bldP spid="38" grpId="0" autoUpdateAnimBg="0"/>
      <p:bldP spid="43" grpId="0" animBg="1"/>
      <p:bldP spid="44" grpId="0" autoUpdateAnimBg="0"/>
      <p:bldP spid="45" grpId="0" autoUpdateAnimBg="0"/>
      <p:bldP spid="46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utoUpdateAnimBg="0"/>
      <p:bldP spid="57" grpId="0" autoUpdateAnimBg="0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258" name="Text Box 2"/>
          <p:cNvSpPr txBox="1">
            <a:spLocks noChangeArrowheads="1"/>
          </p:cNvSpPr>
          <p:nvPr/>
        </p:nvSpPr>
        <p:spPr bwMode="auto">
          <a:xfrm>
            <a:off x="141089" y="1416675"/>
            <a:ext cx="356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问题的提出</a:t>
            </a:r>
          </a:p>
        </p:txBody>
      </p:sp>
      <p:sp>
        <p:nvSpPr>
          <p:cNvPr id="2272259" name="Oval 3"/>
          <p:cNvSpPr>
            <a:spLocks noChangeArrowheads="1"/>
          </p:cNvSpPr>
          <p:nvPr/>
        </p:nvSpPr>
        <p:spPr bwMode="auto">
          <a:xfrm>
            <a:off x="6742192" y="1593891"/>
            <a:ext cx="477837" cy="971550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226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777543"/>
              </p:ext>
            </p:extLst>
          </p:nvPr>
        </p:nvGraphicFramePr>
        <p:xfrm>
          <a:off x="2473325" y="1885950"/>
          <a:ext cx="16240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8" name="公式" r:id="rId3" imgW="1625400" imgH="609480" progId="Equation.3">
                  <p:embed/>
                </p:oleObj>
              </mc:Choice>
              <mc:Fallback>
                <p:oleObj name="公式" r:id="rId3" imgW="162540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1885950"/>
                        <a:ext cx="1624013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261" name="Freeform 5"/>
          <p:cNvSpPr>
            <a:spLocks/>
          </p:cNvSpPr>
          <p:nvPr/>
        </p:nvSpPr>
        <p:spPr bwMode="auto">
          <a:xfrm>
            <a:off x="6053217" y="1536741"/>
            <a:ext cx="874712" cy="1028700"/>
          </a:xfrm>
          <a:custGeom>
            <a:avLst/>
            <a:gdLst>
              <a:gd name="T0" fmla="*/ 2147483647 w 704"/>
              <a:gd name="T1" fmla="*/ 2147483647 h 840"/>
              <a:gd name="T2" fmla="*/ 2147483647 w 704"/>
              <a:gd name="T3" fmla="*/ 2147483647 h 840"/>
              <a:gd name="T4" fmla="*/ 2147483647 w 704"/>
              <a:gd name="T5" fmla="*/ 2147483647 h 840"/>
              <a:gd name="T6" fmla="*/ 2147483647 w 704"/>
              <a:gd name="T7" fmla="*/ 2147483647 h 840"/>
              <a:gd name="T8" fmla="*/ 2147483647 w 704"/>
              <a:gd name="T9" fmla="*/ 2147483647 h 840"/>
              <a:gd name="T10" fmla="*/ 2147483647 w 704"/>
              <a:gd name="T11" fmla="*/ 2147483647 h 8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4"/>
              <a:gd name="T19" fmla="*/ 0 h 840"/>
              <a:gd name="T20" fmla="*/ 704 w 704"/>
              <a:gd name="T21" fmla="*/ 840 h 8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4" h="840">
                <a:moveTo>
                  <a:pt x="704" y="24"/>
                </a:moveTo>
                <a:cubicBezTo>
                  <a:pt x="584" y="12"/>
                  <a:pt x="464" y="0"/>
                  <a:pt x="368" y="24"/>
                </a:cubicBezTo>
                <a:cubicBezTo>
                  <a:pt x="272" y="48"/>
                  <a:pt x="184" y="64"/>
                  <a:pt x="128" y="168"/>
                </a:cubicBezTo>
                <a:cubicBezTo>
                  <a:pt x="72" y="272"/>
                  <a:pt x="0" y="544"/>
                  <a:pt x="32" y="648"/>
                </a:cubicBezTo>
                <a:cubicBezTo>
                  <a:pt x="64" y="752"/>
                  <a:pt x="208" y="760"/>
                  <a:pt x="320" y="792"/>
                </a:cubicBezTo>
                <a:cubicBezTo>
                  <a:pt x="432" y="824"/>
                  <a:pt x="568" y="832"/>
                  <a:pt x="704" y="84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2262" name="Freeform 6"/>
          <p:cNvSpPr>
            <a:spLocks/>
          </p:cNvSpPr>
          <p:nvPr/>
        </p:nvSpPr>
        <p:spPr bwMode="auto">
          <a:xfrm>
            <a:off x="6985079" y="1517691"/>
            <a:ext cx="1143000" cy="1209675"/>
          </a:xfrm>
          <a:custGeom>
            <a:avLst/>
            <a:gdLst>
              <a:gd name="T0" fmla="*/ 2147483647 w 920"/>
              <a:gd name="T1" fmla="*/ 2147483647 h 1016"/>
              <a:gd name="T2" fmla="*/ 2147483647 w 920"/>
              <a:gd name="T3" fmla="*/ 2147483647 h 1016"/>
              <a:gd name="T4" fmla="*/ 2147483647 w 920"/>
              <a:gd name="T5" fmla="*/ 2147483647 h 1016"/>
              <a:gd name="T6" fmla="*/ 2147483647 w 920"/>
              <a:gd name="T7" fmla="*/ 2147483647 h 1016"/>
              <a:gd name="T8" fmla="*/ 2147483647 w 920"/>
              <a:gd name="T9" fmla="*/ 2147483647 h 1016"/>
              <a:gd name="T10" fmla="*/ 2147483647 w 920"/>
              <a:gd name="T11" fmla="*/ 2147483647 h 1016"/>
              <a:gd name="T12" fmla="*/ 0 w 920"/>
              <a:gd name="T13" fmla="*/ 2147483647 h 10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0"/>
              <a:gd name="T22" fmla="*/ 0 h 1016"/>
              <a:gd name="T23" fmla="*/ 920 w 920"/>
              <a:gd name="T24" fmla="*/ 1016 h 10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0" h="1016">
                <a:moveTo>
                  <a:pt x="48" y="80"/>
                </a:moveTo>
                <a:cubicBezTo>
                  <a:pt x="140" y="80"/>
                  <a:pt x="232" y="80"/>
                  <a:pt x="336" y="80"/>
                </a:cubicBezTo>
                <a:cubicBezTo>
                  <a:pt x="440" y="80"/>
                  <a:pt x="576" y="0"/>
                  <a:pt x="672" y="80"/>
                </a:cubicBezTo>
                <a:cubicBezTo>
                  <a:pt x="768" y="160"/>
                  <a:pt x="920" y="416"/>
                  <a:pt x="912" y="560"/>
                </a:cubicBezTo>
                <a:cubicBezTo>
                  <a:pt x="904" y="704"/>
                  <a:pt x="728" y="872"/>
                  <a:pt x="624" y="944"/>
                </a:cubicBezTo>
                <a:cubicBezTo>
                  <a:pt x="520" y="1016"/>
                  <a:pt x="392" y="1000"/>
                  <a:pt x="288" y="992"/>
                </a:cubicBezTo>
                <a:cubicBezTo>
                  <a:pt x="184" y="984"/>
                  <a:pt x="92" y="940"/>
                  <a:pt x="0" y="896"/>
                </a:cubicBezTo>
              </a:path>
            </a:pathLst>
          </a:custGeom>
          <a:noFill/>
          <a:ln w="9525" cap="flat">
            <a:solidFill>
              <a:srgbClr val="CC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2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0128974"/>
              </p:ext>
            </p:extLst>
          </p:nvPr>
        </p:nvGraphicFramePr>
        <p:xfrm>
          <a:off x="6210379" y="1593891"/>
          <a:ext cx="4111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79" name="Equation" r:id="rId5" imgW="164880" imgH="215640" progId="Equation.3">
                  <p:embed/>
                </p:oleObj>
              </mc:Choice>
              <mc:Fallback>
                <p:oleObj name="Equation" r:id="rId5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79" y="1593891"/>
                        <a:ext cx="4111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22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59407"/>
              </p:ext>
            </p:extLst>
          </p:nvPr>
        </p:nvGraphicFramePr>
        <p:xfrm>
          <a:off x="7456567" y="2127291"/>
          <a:ext cx="4429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0" name="Equation" r:id="rId7" imgW="177480" imgH="215640" progId="Equation.3">
                  <p:embed/>
                </p:oleObj>
              </mc:Choice>
              <mc:Fallback>
                <p:oleObj name="Equation" r:id="rId7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567" y="2127291"/>
                        <a:ext cx="44291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22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282173"/>
              </p:ext>
            </p:extLst>
          </p:nvPr>
        </p:nvGraphicFramePr>
        <p:xfrm>
          <a:off x="6821567" y="1689141"/>
          <a:ext cx="3476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1" name="Equation" r:id="rId9" imgW="139680" imgH="164880" progId="Equation.3">
                  <p:embed/>
                </p:oleObj>
              </mc:Choice>
              <mc:Fallback>
                <p:oleObj name="Equation" r:id="rId9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567" y="1689141"/>
                        <a:ext cx="347662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6854" y="2203491"/>
            <a:ext cx="3101975" cy="1314450"/>
            <a:chOff x="3024" y="576"/>
            <a:chExt cx="2496" cy="1104"/>
          </a:xfrm>
        </p:grpSpPr>
        <p:sp>
          <p:nvSpPr>
            <p:cNvPr id="4157" name="Line 11"/>
            <p:cNvSpPr>
              <a:spLocks noChangeShapeType="1"/>
            </p:cNvSpPr>
            <p:nvPr/>
          </p:nvSpPr>
          <p:spPr bwMode="auto">
            <a:xfrm>
              <a:off x="3024" y="576"/>
              <a:ext cx="105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8" name="Line 12"/>
            <p:cNvSpPr>
              <a:spLocks noChangeShapeType="1"/>
            </p:cNvSpPr>
            <p:nvPr/>
          </p:nvSpPr>
          <p:spPr bwMode="auto">
            <a:xfrm>
              <a:off x="3024" y="576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9" name="Line 13"/>
            <p:cNvSpPr>
              <a:spLocks noChangeShapeType="1"/>
            </p:cNvSpPr>
            <p:nvPr/>
          </p:nvSpPr>
          <p:spPr bwMode="auto">
            <a:xfrm>
              <a:off x="3024" y="1488"/>
              <a:ext cx="33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0" name="Rectangle 14"/>
            <p:cNvSpPr>
              <a:spLocks noChangeArrowheads="1"/>
            </p:cNvSpPr>
            <p:nvPr/>
          </p:nvSpPr>
          <p:spPr bwMode="auto">
            <a:xfrm>
              <a:off x="3360" y="1392"/>
              <a:ext cx="6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61" name="Line 15"/>
            <p:cNvSpPr>
              <a:spLocks noChangeShapeType="1"/>
            </p:cNvSpPr>
            <p:nvPr/>
          </p:nvSpPr>
          <p:spPr bwMode="auto">
            <a:xfrm>
              <a:off x="4032" y="1488"/>
              <a:ext cx="81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2" name="Line 16"/>
            <p:cNvSpPr>
              <a:spLocks noChangeShapeType="1"/>
            </p:cNvSpPr>
            <p:nvPr/>
          </p:nvSpPr>
          <p:spPr bwMode="auto">
            <a:xfrm>
              <a:off x="4848" y="1296"/>
              <a:ext cx="0" cy="384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3" name="Line 17"/>
            <p:cNvSpPr>
              <a:spLocks noChangeShapeType="1"/>
            </p:cNvSpPr>
            <p:nvPr/>
          </p:nvSpPr>
          <p:spPr bwMode="auto">
            <a:xfrm>
              <a:off x="4992" y="1392"/>
              <a:ext cx="0" cy="24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4" name="Line 18"/>
            <p:cNvSpPr>
              <a:spLocks noChangeShapeType="1"/>
            </p:cNvSpPr>
            <p:nvPr/>
          </p:nvSpPr>
          <p:spPr bwMode="auto">
            <a:xfrm>
              <a:off x="4992" y="1488"/>
              <a:ext cx="52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5" name="Line 19"/>
            <p:cNvSpPr>
              <a:spLocks noChangeShapeType="1"/>
            </p:cNvSpPr>
            <p:nvPr/>
          </p:nvSpPr>
          <p:spPr bwMode="auto">
            <a:xfrm>
              <a:off x="5520" y="576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6" name="Line 20"/>
            <p:cNvSpPr>
              <a:spLocks noChangeShapeType="1"/>
            </p:cNvSpPr>
            <p:nvPr/>
          </p:nvSpPr>
          <p:spPr bwMode="auto">
            <a:xfrm flipV="1">
              <a:off x="3120" y="768"/>
              <a:ext cx="0" cy="43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11" name="Object 21"/>
            <p:cNvGraphicFramePr>
              <a:graphicFrameLocks noChangeAspect="1"/>
            </p:cNvGraphicFramePr>
            <p:nvPr/>
          </p:nvGraphicFramePr>
          <p:xfrm>
            <a:off x="3216" y="816"/>
            <a:ext cx="25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82" name="Equation" r:id="rId11" imgW="126720" imgH="164880" progId="Equation.3">
                    <p:embed/>
                  </p:oleObj>
                </mc:Choice>
                <mc:Fallback>
                  <p:oleObj name="Equation" r:id="rId11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816"/>
                          <a:ext cx="25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2" name="Object 22"/>
            <p:cNvGraphicFramePr>
              <a:graphicFrameLocks noChangeAspect="1"/>
            </p:cNvGraphicFramePr>
            <p:nvPr/>
          </p:nvGraphicFramePr>
          <p:xfrm>
            <a:off x="3552" y="1104"/>
            <a:ext cx="30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83" name="Equation" r:id="rId13" imgW="152280" imgH="164880" progId="Equation.3">
                    <p:embed/>
                  </p:oleObj>
                </mc:Choice>
                <mc:Fallback>
                  <p:oleObj name="Equation" r:id="rId1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04"/>
                          <a:ext cx="30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23"/>
            <p:cNvGraphicFramePr>
              <a:graphicFrameLocks noChangeAspect="1"/>
            </p:cNvGraphicFramePr>
            <p:nvPr/>
          </p:nvGraphicFramePr>
          <p:xfrm>
            <a:off x="4800" y="1008"/>
            <a:ext cx="25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84" name="Equation" r:id="rId15" imgW="126720" imgH="139680" progId="Equation.3">
                    <p:embed/>
                  </p:oleObj>
                </mc:Choice>
                <mc:Fallback>
                  <p:oleObj name="Equation" r:id="rId1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008"/>
                          <a:ext cx="25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67" name="Line 24"/>
            <p:cNvSpPr>
              <a:spLocks noChangeShapeType="1"/>
            </p:cNvSpPr>
            <p:nvPr/>
          </p:nvSpPr>
          <p:spPr bwMode="auto">
            <a:xfrm>
              <a:off x="4080" y="576"/>
              <a:ext cx="1440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2281" name="Oval 25"/>
          <p:cNvSpPr>
            <a:spLocks noChangeArrowheads="1"/>
          </p:cNvSpPr>
          <p:nvPr/>
        </p:nvSpPr>
        <p:spPr bwMode="auto">
          <a:xfrm>
            <a:off x="6742192" y="1593891"/>
            <a:ext cx="477837" cy="9715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2282" name="Freeform 26"/>
          <p:cNvSpPr>
            <a:spLocks/>
          </p:cNvSpPr>
          <p:nvPr/>
        </p:nvSpPr>
        <p:spPr bwMode="auto">
          <a:xfrm>
            <a:off x="5993606" y="3679866"/>
            <a:ext cx="725487" cy="908050"/>
          </a:xfrm>
          <a:custGeom>
            <a:avLst/>
            <a:gdLst>
              <a:gd name="T0" fmla="*/ 2147483647 w 704"/>
              <a:gd name="T1" fmla="*/ 2147483647 h 840"/>
              <a:gd name="T2" fmla="*/ 2147483647 w 704"/>
              <a:gd name="T3" fmla="*/ 2147483647 h 840"/>
              <a:gd name="T4" fmla="*/ 2147483647 w 704"/>
              <a:gd name="T5" fmla="*/ 2147483647 h 840"/>
              <a:gd name="T6" fmla="*/ 2147483647 w 704"/>
              <a:gd name="T7" fmla="*/ 2147483647 h 840"/>
              <a:gd name="T8" fmla="*/ 2147483647 w 704"/>
              <a:gd name="T9" fmla="*/ 2147483647 h 840"/>
              <a:gd name="T10" fmla="*/ 2147483647 w 704"/>
              <a:gd name="T11" fmla="*/ 2147483647 h 8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04"/>
              <a:gd name="T19" fmla="*/ 0 h 840"/>
              <a:gd name="T20" fmla="*/ 704 w 704"/>
              <a:gd name="T21" fmla="*/ 840 h 8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04" h="840">
                <a:moveTo>
                  <a:pt x="704" y="24"/>
                </a:moveTo>
                <a:cubicBezTo>
                  <a:pt x="584" y="12"/>
                  <a:pt x="464" y="0"/>
                  <a:pt x="368" y="24"/>
                </a:cubicBezTo>
                <a:cubicBezTo>
                  <a:pt x="272" y="48"/>
                  <a:pt x="184" y="64"/>
                  <a:pt x="128" y="168"/>
                </a:cubicBezTo>
                <a:cubicBezTo>
                  <a:pt x="72" y="272"/>
                  <a:pt x="0" y="544"/>
                  <a:pt x="32" y="648"/>
                </a:cubicBezTo>
                <a:cubicBezTo>
                  <a:pt x="64" y="752"/>
                  <a:pt x="208" y="760"/>
                  <a:pt x="320" y="792"/>
                </a:cubicBezTo>
                <a:cubicBezTo>
                  <a:pt x="432" y="824"/>
                  <a:pt x="568" y="832"/>
                  <a:pt x="704" y="84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2283" name="Freeform 27"/>
          <p:cNvSpPr>
            <a:spLocks/>
          </p:cNvSpPr>
          <p:nvPr/>
        </p:nvSpPr>
        <p:spPr bwMode="auto">
          <a:xfrm>
            <a:off x="6760368" y="3660816"/>
            <a:ext cx="1074738" cy="1030288"/>
          </a:xfrm>
          <a:custGeom>
            <a:avLst/>
            <a:gdLst>
              <a:gd name="T0" fmla="*/ 2147483647 w 920"/>
              <a:gd name="T1" fmla="*/ 2147483647 h 1016"/>
              <a:gd name="T2" fmla="*/ 2147483647 w 920"/>
              <a:gd name="T3" fmla="*/ 2147483647 h 1016"/>
              <a:gd name="T4" fmla="*/ 2147483647 w 920"/>
              <a:gd name="T5" fmla="*/ 2147483647 h 1016"/>
              <a:gd name="T6" fmla="*/ 2147483647 w 920"/>
              <a:gd name="T7" fmla="*/ 2147483647 h 1016"/>
              <a:gd name="T8" fmla="*/ 2147483647 w 920"/>
              <a:gd name="T9" fmla="*/ 2147483647 h 1016"/>
              <a:gd name="T10" fmla="*/ 2147483647 w 920"/>
              <a:gd name="T11" fmla="*/ 2147483647 h 1016"/>
              <a:gd name="T12" fmla="*/ 0 w 920"/>
              <a:gd name="T13" fmla="*/ 2147483647 h 10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20"/>
              <a:gd name="T22" fmla="*/ 0 h 1016"/>
              <a:gd name="T23" fmla="*/ 920 w 920"/>
              <a:gd name="T24" fmla="*/ 1016 h 10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20" h="1016">
                <a:moveTo>
                  <a:pt x="48" y="80"/>
                </a:moveTo>
                <a:cubicBezTo>
                  <a:pt x="140" y="80"/>
                  <a:pt x="232" y="80"/>
                  <a:pt x="336" y="80"/>
                </a:cubicBezTo>
                <a:cubicBezTo>
                  <a:pt x="440" y="80"/>
                  <a:pt x="576" y="0"/>
                  <a:pt x="672" y="80"/>
                </a:cubicBezTo>
                <a:cubicBezTo>
                  <a:pt x="768" y="160"/>
                  <a:pt x="920" y="416"/>
                  <a:pt x="912" y="560"/>
                </a:cubicBezTo>
                <a:cubicBezTo>
                  <a:pt x="904" y="704"/>
                  <a:pt x="728" y="872"/>
                  <a:pt x="624" y="944"/>
                </a:cubicBezTo>
                <a:cubicBezTo>
                  <a:pt x="520" y="1016"/>
                  <a:pt x="392" y="1000"/>
                  <a:pt x="288" y="992"/>
                </a:cubicBezTo>
                <a:cubicBezTo>
                  <a:pt x="184" y="984"/>
                  <a:pt x="92" y="940"/>
                  <a:pt x="0" y="896"/>
                </a:cubicBezTo>
              </a:path>
            </a:pathLst>
          </a:custGeom>
          <a:noFill/>
          <a:ln w="9525" cap="flat">
            <a:solidFill>
              <a:srgbClr val="CCFF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22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102104"/>
              </p:ext>
            </p:extLst>
          </p:nvPr>
        </p:nvGraphicFramePr>
        <p:xfrm>
          <a:off x="6093618" y="3717966"/>
          <a:ext cx="4111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5" name="Equation" r:id="rId17" imgW="164880" imgH="215640" progId="Equation.3">
                  <p:embed/>
                </p:oleObj>
              </mc:Choice>
              <mc:Fallback>
                <p:oleObj name="Equation" r:id="rId17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618" y="3717966"/>
                        <a:ext cx="4111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228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219693"/>
              </p:ext>
            </p:extLst>
          </p:nvPr>
        </p:nvGraphicFramePr>
        <p:xfrm>
          <a:off x="7655718" y="3565566"/>
          <a:ext cx="4429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6" name="Equation" r:id="rId19" imgW="177480" imgH="215640" progId="Equation.3">
                  <p:embed/>
                </p:oleObj>
              </mc:Choice>
              <mc:Fallback>
                <p:oleObj name="Equation" r:id="rId19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5718" y="3565566"/>
                        <a:ext cx="4429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286" name="Oval 30"/>
          <p:cNvSpPr>
            <a:spLocks noChangeArrowheads="1"/>
          </p:cNvSpPr>
          <p:nvPr/>
        </p:nvSpPr>
        <p:spPr bwMode="auto">
          <a:xfrm>
            <a:off x="6531768" y="3717966"/>
            <a:ext cx="477838" cy="842963"/>
          </a:xfrm>
          <a:prstGeom prst="ellipse">
            <a:avLst/>
          </a:prstGeom>
          <a:solidFill>
            <a:srgbClr val="969696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228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046322"/>
              </p:ext>
            </p:extLst>
          </p:nvPr>
        </p:nvGraphicFramePr>
        <p:xfrm>
          <a:off x="6531768" y="3737016"/>
          <a:ext cx="34766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87" name="Equation" r:id="rId21" imgW="139680" imgH="164880" progId="Equation.3">
                  <p:embed/>
                </p:oleObj>
              </mc:Choice>
              <mc:Fallback>
                <p:oleObj name="Equation" r:id="rId2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768" y="3737016"/>
                        <a:ext cx="34766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922168" y="4270416"/>
            <a:ext cx="3103563" cy="1076325"/>
            <a:chOff x="2976" y="2352"/>
            <a:chExt cx="2496" cy="1104"/>
          </a:xfrm>
        </p:grpSpPr>
        <p:sp>
          <p:nvSpPr>
            <p:cNvPr id="4146" name="Line 33"/>
            <p:cNvSpPr>
              <a:spLocks noChangeShapeType="1"/>
            </p:cNvSpPr>
            <p:nvPr/>
          </p:nvSpPr>
          <p:spPr bwMode="auto">
            <a:xfrm flipV="1">
              <a:off x="3072" y="2592"/>
              <a:ext cx="0" cy="43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8" name="Object 34"/>
            <p:cNvGraphicFramePr>
              <a:graphicFrameLocks noChangeAspect="1"/>
            </p:cNvGraphicFramePr>
            <p:nvPr/>
          </p:nvGraphicFramePr>
          <p:xfrm>
            <a:off x="3120" y="2736"/>
            <a:ext cx="25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88" name="Equation" r:id="rId23" imgW="126720" imgH="164880" progId="Equation.3">
                    <p:embed/>
                  </p:oleObj>
                </mc:Choice>
                <mc:Fallback>
                  <p:oleObj name="Equation" r:id="rId2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736"/>
                          <a:ext cx="25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7" name="Line 35"/>
            <p:cNvSpPr>
              <a:spLocks noChangeShapeType="1"/>
            </p:cNvSpPr>
            <p:nvPr/>
          </p:nvSpPr>
          <p:spPr bwMode="auto">
            <a:xfrm>
              <a:off x="2976" y="2352"/>
              <a:ext cx="105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Line 36"/>
            <p:cNvSpPr>
              <a:spLocks noChangeShapeType="1"/>
            </p:cNvSpPr>
            <p:nvPr/>
          </p:nvSpPr>
          <p:spPr bwMode="auto">
            <a:xfrm>
              <a:off x="2976" y="2352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Line 37"/>
            <p:cNvSpPr>
              <a:spLocks noChangeShapeType="1"/>
            </p:cNvSpPr>
            <p:nvPr/>
          </p:nvSpPr>
          <p:spPr bwMode="auto">
            <a:xfrm>
              <a:off x="2976" y="3264"/>
              <a:ext cx="33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Rectangle 38"/>
            <p:cNvSpPr>
              <a:spLocks noChangeArrowheads="1"/>
            </p:cNvSpPr>
            <p:nvPr/>
          </p:nvSpPr>
          <p:spPr bwMode="auto">
            <a:xfrm>
              <a:off x="3312" y="3168"/>
              <a:ext cx="6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51" name="Line 39"/>
            <p:cNvSpPr>
              <a:spLocks noChangeShapeType="1"/>
            </p:cNvSpPr>
            <p:nvPr/>
          </p:nvSpPr>
          <p:spPr bwMode="auto">
            <a:xfrm>
              <a:off x="3984" y="3264"/>
              <a:ext cx="81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Line 40"/>
            <p:cNvSpPr>
              <a:spLocks noChangeShapeType="1"/>
            </p:cNvSpPr>
            <p:nvPr/>
          </p:nvSpPr>
          <p:spPr bwMode="auto">
            <a:xfrm>
              <a:off x="4800" y="3072"/>
              <a:ext cx="0" cy="384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3" name="Line 41"/>
            <p:cNvSpPr>
              <a:spLocks noChangeShapeType="1"/>
            </p:cNvSpPr>
            <p:nvPr/>
          </p:nvSpPr>
          <p:spPr bwMode="auto">
            <a:xfrm>
              <a:off x="4944" y="3168"/>
              <a:ext cx="0" cy="24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4" name="Line 42"/>
            <p:cNvSpPr>
              <a:spLocks noChangeShapeType="1"/>
            </p:cNvSpPr>
            <p:nvPr/>
          </p:nvSpPr>
          <p:spPr bwMode="auto">
            <a:xfrm>
              <a:off x="4944" y="3264"/>
              <a:ext cx="52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5" name="Line 43"/>
            <p:cNvSpPr>
              <a:spLocks noChangeShapeType="1"/>
            </p:cNvSpPr>
            <p:nvPr/>
          </p:nvSpPr>
          <p:spPr bwMode="auto">
            <a:xfrm>
              <a:off x="5472" y="2352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109" name="Object 44"/>
            <p:cNvGraphicFramePr>
              <a:graphicFrameLocks noChangeAspect="1"/>
            </p:cNvGraphicFramePr>
            <p:nvPr/>
          </p:nvGraphicFramePr>
          <p:xfrm>
            <a:off x="3504" y="2880"/>
            <a:ext cx="30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89" name="Equation" r:id="rId25" imgW="152280" imgH="164880" progId="Equation.3">
                    <p:embed/>
                  </p:oleObj>
                </mc:Choice>
                <mc:Fallback>
                  <p:oleObj name="Equation" r:id="rId2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880"/>
                          <a:ext cx="30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45"/>
            <p:cNvGraphicFramePr>
              <a:graphicFrameLocks noChangeAspect="1"/>
            </p:cNvGraphicFramePr>
            <p:nvPr/>
          </p:nvGraphicFramePr>
          <p:xfrm>
            <a:off x="4752" y="2784"/>
            <a:ext cx="25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90" name="Equation" r:id="rId27" imgW="126720" imgH="139680" progId="Equation.3">
                    <p:embed/>
                  </p:oleObj>
                </mc:Choice>
                <mc:Fallback>
                  <p:oleObj name="Equation" r:id="rId2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784"/>
                          <a:ext cx="25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6" name="Line 46"/>
            <p:cNvSpPr>
              <a:spLocks noChangeShapeType="1"/>
            </p:cNvSpPr>
            <p:nvPr/>
          </p:nvSpPr>
          <p:spPr bwMode="auto">
            <a:xfrm>
              <a:off x="4704" y="2352"/>
              <a:ext cx="76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2303" name="Rectangle 47"/>
          <p:cNvSpPr>
            <a:spLocks noChangeArrowheads="1"/>
          </p:cNvSpPr>
          <p:nvPr/>
        </p:nvSpPr>
        <p:spPr bwMode="auto">
          <a:xfrm>
            <a:off x="8036718" y="3813216"/>
            <a:ext cx="119063" cy="79533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72304" name="Rectangle 48"/>
          <p:cNvSpPr>
            <a:spLocks noChangeArrowheads="1"/>
          </p:cNvSpPr>
          <p:nvPr/>
        </p:nvSpPr>
        <p:spPr bwMode="auto">
          <a:xfrm>
            <a:off x="7255668" y="3813216"/>
            <a:ext cx="119063" cy="795338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72305" name="Text Box 49"/>
          <p:cNvSpPr txBox="1">
            <a:spLocks noChangeArrowheads="1"/>
          </p:cNvSpPr>
          <p:nvPr/>
        </p:nvSpPr>
        <p:spPr bwMode="auto">
          <a:xfrm>
            <a:off x="699889" y="195007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对稳恒电流</a:t>
            </a:r>
          </a:p>
        </p:txBody>
      </p:sp>
      <p:sp>
        <p:nvSpPr>
          <p:cNvPr id="2272306" name="Text Box 50"/>
          <p:cNvSpPr txBox="1">
            <a:spLocks noChangeArrowheads="1"/>
          </p:cNvSpPr>
          <p:nvPr/>
        </p:nvSpPr>
        <p:spPr bwMode="auto">
          <a:xfrm>
            <a:off x="1405035" y="3972980"/>
            <a:ext cx="161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面</a:t>
            </a:r>
          </a:p>
        </p:txBody>
      </p:sp>
      <p:graphicFrame>
        <p:nvGraphicFramePr>
          <p:cNvPr id="2272307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1484455"/>
              </p:ext>
            </p:extLst>
          </p:nvPr>
        </p:nvGraphicFramePr>
        <p:xfrm>
          <a:off x="2730650" y="3932278"/>
          <a:ext cx="16240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1" name="公式" r:id="rId29" imgW="1625400" imgH="609480" progId="Equation.3">
                  <p:embed/>
                </p:oleObj>
              </mc:Choice>
              <mc:Fallback>
                <p:oleObj name="公式" r:id="rId29" imgW="162540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650" y="3932278"/>
                        <a:ext cx="16240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308" name="Text Box 52"/>
          <p:cNvSpPr txBox="1">
            <a:spLocks noChangeArrowheads="1"/>
          </p:cNvSpPr>
          <p:nvPr/>
        </p:nvSpPr>
        <p:spPr bwMode="auto">
          <a:xfrm>
            <a:off x="1416348" y="4638716"/>
            <a:ext cx="1576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面</a:t>
            </a:r>
          </a:p>
        </p:txBody>
      </p:sp>
      <p:graphicFrame>
        <p:nvGraphicFramePr>
          <p:cNvPr id="2272309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05299"/>
              </p:ext>
            </p:extLst>
          </p:nvPr>
        </p:nvGraphicFramePr>
        <p:xfrm>
          <a:off x="2721125" y="4587916"/>
          <a:ext cx="16208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2" name="公式" r:id="rId31" imgW="1625400" imgH="609480" progId="Equation.3">
                  <p:embed/>
                </p:oleObj>
              </mc:Choice>
              <mc:Fallback>
                <p:oleObj name="公式" r:id="rId31" imgW="162540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125" y="4587916"/>
                        <a:ext cx="162083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2310" name="AutoShape 54"/>
          <p:cNvSpPr>
            <a:spLocks/>
          </p:cNvSpPr>
          <p:nvPr/>
        </p:nvSpPr>
        <p:spPr bwMode="auto">
          <a:xfrm>
            <a:off x="4395937" y="4091028"/>
            <a:ext cx="295275" cy="893763"/>
          </a:xfrm>
          <a:prstGeom prst="rightBrace">
            <a:avLst>
              <a:gd name="adj1" fmla="val 25224"/>
              <a:gd name="adj2" fmla="val 50000"/>
            </a:avLst>
          </a:pr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2311" name="Text Box 55"/>
          <p:cNvSpPr txBox="1">
            <a:spLocks noChangeArrowheads="1"/>
          </p:cNvSpPr>
          <p:nvPr/>
        </p:nvSpPr>
        <p:spPr bwMode="auto">
          <a:xfrm>
            <a:off x="4729312" y="4079916"/>
            <a:ext cx="53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矛盾</a:t>
            </a:r>
          </a:p>
        </p:txBody>
      </p:sp>
      <p:sp>
        <p:nvSpPr>
          <p:cNvPr id="2272312" name="Text Box 56"/>
          <p:cNvSpPr txBox="1">
            <a:spLocks noChangeArrowheads="1"/>
          </p:cNvSpPr>
          <p:nvPr/>
        </p:nvSpPr>
        <p:spPr bwMode="auto">
          <a:xfrm>
            <a:off x="534699" y="5217713"/>
            <a:ext cx="85942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稳恒磁场的安培环路定理已不适用于非稳恒电流的电路</a:t>
            </a:r>
          </a:p>
        </p:txBody>
      </p:sp>
      <p:sp>
        <p:nvSpPr>
          <p:cNvPr id="2272313" name="Text Box 57"/>
          <p:cNvSpPr txBox="1">
            <a:spLocks noChangeArrowheads="1"/>
          </p:cNvSpPr>
          <p:nvPr/>
        </p:nvSpPr>
        <p:spPr bwMode="auto">
          <a:xfrm>
            <a:off x="184150" y="564619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二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位移电流假设</a:t>
            </a:r>
          </a:p>
        </p:txBody>
      </p:sp>
      <p:sp>
        <p:nvSpPr>
          <p:cNvPr id="2272314" name="Text Box 58"/>
          <p:cNvSpPr txBox="1">
            <a:spLocks noChangeArrowheads="1"/>
          </p:cNvSpPr>
          <p:nvPr/>
        </p:nvSpPr>
        <p:spPr bwMode="auto">
          <a:xfrm>
            <a:off x="892175" y="6152406"/>
            <a:ext cx="8099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非稳恒电路中，在传导电流中断处必发生电荷分布的变化</a:t>
            </a:r>
          </a:p>
        </p:txBody>
      </p:sp>
      <p:sp>
        <p:nvSpPr>
          <p:cNvPr id="2272317" name="Text Box 61"/>
          <p:cNvSpPr txBox="1">
            <a:spLocks noChangeArrowheads="1"/>
          </p:cNvSpPr>
          <p:nvPr/>
        </p:nvSpPr>
        <p:spPr bwMode="auto">
          <a:xfrm>
            <a:off x="1371600" y="257175"/>
            <a:ext cx="6440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§10.5  </a:t>
            </a:r>
            <a:r>
              <a:rPr kumimoji="1" lang="zh-CN" altLang="en-US" sz="3200" b="1">
                <a:solidFill>
                  <a:srgbClr val="66FF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麦克斯韦电磁场理论简介</a:t>
            </a:r>
          </a:p>
        </p:txBody>
      </p:sp>
      <p:sp>
        <p:nvSpPr>
          <p:cNvPr id="2272318" name="Text Box 62"/>
          <p:cNvSpPr txBox="1">
            <a:spLocks noChangeArrowheads="1"/>
          </p:cNvSpPr>
          <p:nvPr/>
        </p:nvSpPr>
        <p:spPr bwMode="auto">
          <a:xfrm>
            <a:off x="736600" y="93345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变化磁场</a:t>
            </a:r>
          </a:p>
        </p:txBody>
      </p:sp>
      <p:sp>
        <p:nvSpPr>
          <p:cNvPr id="2272319" name="Text Box 63"/>
          <p:cNvSpPr txBox="1">
            <a:spLocks noChangeArrowheads="1"/>
          </p:cNvSpPr>
          <p:nvPr/>
        </p:nvSpPr>
        <p:spPr bwMode="auto">
          <a:xfrm>
            <a:off x="2800350" y="93345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产生感生电场</a:t>
            </a:r>
          </a:p>
        </p:txBody>
      </p:sp>
      <p:sp>
        <p:nvSpPr>
          <p:cNvPr id="2272320" name="AutoShape 64"/>
          <p:cNvSpPr>
            <a:spLocks noChangeArrowheads="1"/>
          </p:cNvSpPr>
          <p:nvPr/>
        </p:nvSpPr>
        <p:spPr bwMode="auto">
          <a:xfrm>
            <a:off x="2266950" y="1042988"/>
            <a:ext cx="609600" cy="271462"/>
          </a:xfrm>
          <a:prstGeom prst="rightArrow">
            <a:avLst>
              <a:gd name="adj1" fmla="val 50000"/>
              <a:gd name="adj2" fmla="val 5614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2321" name="AutoShape 65"/>
          <p:cNvSpPr>
            <a:spLocks noChangeArrowheads="1"/>
          </p:cNvSpPr>
          <p:nvPr/>
        </p:nvSpPr>
        <p:spPr bwMode="auto">
          <a:xfrm>
            <a:off x="6743700" y="1042988"/>
            <a:ext cx="685800" cy="290512"/>
          </a:xfrm>
          <a:prstGeom prst="rightArrow">
            <a:avLst>
              <a:gd name="adj1" fmla="val 50000"/>
              <a:gd name="adj2" fmla="val 59016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2322" name="Text Box 66"/>
          <p:cNvSpPr txBox="1">
            <a:spLocks noChangeArrowheads="1"/>
          </p:cNvSpPr>
          <p:nvPr/>
        </p:nvSpPr>
        <p:spPr bwMode="auto">
          <a:xfrm>
            <a:off x="5181600" y="93345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变化电场</a:t>
            </a:r>
          </a:p>
        </p:txBody>
      </p:sp>
      <p:sp>
        <p:nvSpPr>
          <p:cNvPr id="2272323" name="Text Box 67"/>
          <p:cNvSpPr txBox="1">
            <a:spLocks noChangeArrowheads="1"/>
          </p:cNvSpPr>
          <p:nvPr/>
        </p:nvSpPr>
        <p:spPr bwMode="auto">
          <a:xfrm>
            <a:off x="7448550" y="93345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产生磁场</a:t>
            </a:r>
          </a:p>
        </p:txBody>
      </p:sp>
      <p:sp>
        <p:nvSpPr>
          <p:cNvPr id="2272324" name="Rectangle 68"/>
          <p:cNvSpPr>
            <a:spLocks noChangeArrowheads="1"/>
          </p:cNvSpPr>
          <p:nvPr/>
        </p:nvSpPr>
        <p:spPr bwMode="auto">
          <a:xfrm>
            <a:off x="700088" y="6039693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FFFF66"/>
                </a:solidFill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272325" name="WordArt 69"/>
          <p:cNvSpPr>
            <a:spLocks noChangeArrowheads="1" noChangeShapeType="1" noTextEdit="1"/>
          </p:cNvSpPr>
          <p:nvPr/>
        </p:nvSpPr>
        <p:spPr bwMode="auto">
          <a:xfrm rot="5400000">
            <a:off x="6796088" y="1055687"/>
            <a:ext cx="387350" cy="276225"/>
          </a:xfrm>
          <a:prstGeom prst="rect">
            <a:avLst/>
          </a:prstGeom>
        </p:spPr>
        <p:txBody>
          <a:bodyPr vert="eaVert"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fontAlgn="auto"/>
            <a:r>
              <a:rPr lang="zh-CN" altLang="en-US" sz="3600" i="1" kern="10">
                <a:ln w="9525">
                  <a:solidFill>
                    <a:srgbClr val="66FFFF"/>
                  </a:solidFill>
                  <a:round/>
                  <a:headEnd/>
                  <a:tailEnd/>
                </a:ln>
                <a:solidFill>
                  <a:srgbClr val="66FFFF"/>
                </a:solidFill>
                <a:effectLst>
                  <a:outerShdw dist="35921" dir="2700000" algn="ctr" rotWithShape="0">
                    <a:srgbClr val="B2B2B2">
                      <a:alpha val="79999"/>
                    </a:srgbClr>
                  </a:outerShdw>
                </a:effectLst>
                <a:latin typeface="宋体" panose="02010600030101010101" pitchFamily="2" charset="-122"/>
              </a:rPr>
              <a:t>？</a:t>
            </a:r>
          </a:p>
        </p:txBody>
      </p:sp>
      <p:sp>
        <p:nvSpPr>
          <p:cNvPr id="2272326" name="Oval 70"/>
          <p:cNvSpPr>
            <a:spLocks noChangeArrowheads="1"/>
          </p:cNvSpPr>
          <p:nvPr/>
        </p:nvSpPr>
        <p:spPr bwMode="auto">
          <a:xfrm>
            <a:off x="6761242" y="2063791"/>
            <a:ext cx="273050" cy="280988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2327" name="Oval 71"/>
          <p:cNvSpPr>
            <a:spLocks noChangeArrowheads="1"/>
          </p:cNvSpPr>
          <p:nvPr/>
        </p:nvSpPr>
        <p:spPr bwMode="auto">
          <a:xfrm>
            <a:off x="6552406" y="4114841"/>
            <a:ext cx="273050" cy="280988"/>
          </a:xfrm>
          <a:prstGeom prst="ellipse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849003"/>
              </p:ext>
            </p:extLst>
          </p:nvPr>
        </p:nvGraphicFramePr>
        <p:xfrm>
          <a:off x="4101588" y="1851231"/>
          <a:ext cx="1460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3" name="Equation" r:id="rId33" imgW="672840" imgH="291960" progId="Equation.DSMT4">
                  <p:embed/>
                </p:oleObj>
              </mc:Choice>
              <mc:Fallback>
                <p:oleObj name="Equation" r:id="rId33" imgW="672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1588" y="1851231"/>
                        <a:ext cx="14605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50"/>
          <p:cNvSpPr txBox="1">
            <a:spLocks noChangeArrowheads="1"/>
          </p:cNvSpPr>
          <p:nvPr/>
        </p:nvSpPr>
        <p:spPr bwMode="auto">
          <a:xfrm>
            <a:off x="709761" y="2513345"/>
            <a:ext cx="49852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是穿过以闭合回路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为边界的任意曲面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S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的传导电流。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Text Box 50"/>
          <p:cNvSpPr txBox="1">
            <a:spLocks noChangeArrowheads="1"/>
          </p:cNvSpPr>
          <p:nvPr/>
        </p:nvSpPr>
        <p:spPr bwMode="auto">
          <a:xfrm>
            <a:off x="115263" y="4122410"/>
            <a:ext cx="11988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对右下图电路</a:t>
            </a:r>
            <a:endParaRPr kumimoji="1" lang="zh-CN" altLang="en-US" sz="24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Text Box 50"/>
          <p:cNvSpPr txBox="1">
            <a:spLocks noChangeArrowheads="1"/>
          </p:cNvSpPr>
          <p:nvPr/>
        </p:nvSpPr>
        <p:spPr bwMode="auto">
          <a:xfrm>
            <a:off x="85482" y="3190767"/>
            <a:ext cx="11988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对右</a:t>
            </a:r>
            <a:r>
              <a:rPr kumimoji="1" lang="zh-CN" altLang="en-US" sz="2400" b="1" dirty="0">
                <a:solidFill>
                  <a:srgbClr val="00FF00"/>
                </a:solidFill>
                <a:latin typeface="Times New Roman" panose="02020603050405020304" pitchFamily="18" charset="0"/>
              </a:rPr>
              <a:t>上</a:t>
            </a:r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图电路</a:t>
            </a:r>
            <a:endParaRPr kumimoji="1" lang="zh-CN" altLang="en-US" sz="2400" b="1" dirty="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Text Box 50"/>
          <p:cNvSpPr txBox="1">
            <a:spLocks noChangeArrowheads="1"/>
          </p:cNvSpPr>
          <p:nvPr/>
        </p:nvSpPr>
        <p:spPr bwMode="auto">
          <a:xfrm>
            <a:off x="1159143" y="3351959"/>
            <a:ext cx="17641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对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面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7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781698"/>
              </p:ext>
            </p:extLst>
          </p:nvPr>
        </p:nvGraphicFramePr>
        <p:xfrm>
          <a:off x="2897359" y="3308610"/>
          <a:ext cx="16240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294" name="公式" r:id="rId35" imgW="1625400" imgH="609480" progId="Equation.3">
                  <p:embed/>
                </p:oleObj>
              </mc:Choice>
              <mc:Fallback>
                <p:oleObj name="公式" r:id="rId35" imgW="162540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359" y="3308610"/>
                        <a:ext cx="16240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55"/>
          <p:cNvSpPr txBox="1">
            <a:spLocks noChangeArrowheads="1"/>
          </p:cNvSpPr>
          <p:nvPr/>
        </p:nvSpPr>
        <p:spPr bwMode="auto">
          <a:xfrm>
            <a:off x="4742012" y="3118832"/>
            <a:ext cx="53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成立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" name="Text Box 84"/>
          <p:cNvSpPr txBox="1">
            <a:spLocks noChangeArrowheads="1"/>
          </p:cNvSpPr>
          <p:nvPr/>
        </p:nvSpPr>
        <p:spPr bwMode="auto">
          <a:xfrm>
            <a:off x="3662067" y="1298781"/>
            <a:ext cx="1811633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传导</a:t>
            </a:r>
            <a:r>
              <a:rPr kumimoji="1" lang="zh-CN" altLang="en-US" sz="20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电流密度</a:t>
            </a:r>
            <a:endParaRPr kumimoji="1" lang="zh-CN" altLang="en-US" sz="20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" name="AutoShape 85"/>
          <p:cNvSpPr>
            <a:spLocks noChangeArrowheads="1"/>
          </p:cNvSpPr>
          <p:nvPr/>
        </p:nvSpPr>
        <p:spPr bwMode="auto">
          <a:xfrm>
            <a:off x="3646192" y="1349806"/>
            <a:ext cx="1778887" cy="394866"/>
          </a:xfrm>
          <a:prstGeom prst="wedgeRectCallout">
            <a:avLst>
              <a:gd name="adj1" fmla="val 14861"/>
              <a:gd name="adj2" fmla="val 98958"/>
            </a:avLst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0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3572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0" fill="hold"/>
                                        <p:tgtEl>
                                          <p:spTgt spid="2272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2272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7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7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7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500"/>
                                        <p:tgtEl>
                                          <p:spTgt spid="227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27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27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27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27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3" dur="500"/>
                                        <p:tgtEl>
                                          <p:spTgt spid="227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27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27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27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27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227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27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9" dur="500"/>
                                        <p:tgtEl>
                                          <p:spTgt spid="227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7" dur="500"/>
                                        <p:tgtEl>
                                          <p:spTgt spid="2272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227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227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227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227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0" dur="500"/>
                                        <p:tgtEl>
                                          <p:spTgt spid="227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227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27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27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27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27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2259" grpId="0" animBg="1"/>
      <p:bldP spid="2272261" grpId="0" animBg="1"/>
      <p:bldP spid="2272262" grpId="0" animBg="1"/>
      <p:bldP spid="2272281" grpId="0" animBg="1"/>
      <p:bldP spid="2272282" grpId="0" animBg="1"/>
      <p:bldP spid="2272283" grpId="0" animBg="1"/>
      <p:bldP spid="2272286" grpId="0" animBg="1"/>
      <p:bldP spid="2272303" grpId="0" animBg="1"/>
      <p:bldP spid="2272304" grpId="0" animBg="1"/>
      <p:bldP spid="2272305" grpId="0" autoUpdateAnimBg="0"/>
      <p:bldP spid="2272306" grpId="0" autoUpdateAnimBg="0"/>
      <p:bldP spid="2272308" grpId="0" autoUpdateAnimBg="0"/>
      <p:bldP spid="2272310" grpId="0" animBg="1"/>
      <p:bldP spid="2272311" grpId="0" autoUpdateAnimBg="0"/>
      <p:bldP spid="2272312" grpId="0" autoUpdateAnimBg="0"/>
      <p:bldP spid="2272313" grpId="0" autoUpdateAnimBg="0"/>
      <p:bldP spid="2272314" grpId="0" autoUpdateAnimBg="0"/>
      <p:bldP spid="2272317" grpId="0" autoUpdateAnimBg="0"/>
      <p:bldP spid="2272318" grpId="0" autoUpdateAnimBg="0"/>
      <p:bldP spid="2272319" grpId="0" autoUpdateAnimBg="0"/>
      <p:bldP spid="2272320" grpId="0" animBg="1"/>
      <p:bldP spid="2272321" grpId="0" animBg="1"/>
      <p:bldP spid="2272322" grpId="0" autoUpdateAnimBg="0"/>
      <p:bldP spid="2272323" grpId="0" autoUpdateAnimBg="0"/>
      <p:bldP spid="2272324" grpId="0"/>
      <p:bldP spid="2272325" grpId="0" animBg="1"/>
      <p:bldP spid="2272326" grpId="0" animBg="1"/>
      <p:bldP spid="2272327" grpId="0" animBg="1"/>
      <p:bldP spid="73" grpId="0" autoUpdateAnimBg="0"/>
      <p:bldP spid="74" grpId="0" autoUpdateAnimBg="0"/>
      <p:bldP spid="75" grpId="0" autoUpdateAnimBg="0"/>
      <p:bldP spid="76" grpId="0" autoUpdateAnimBg="0"/>
      <p:bldP spid="78" grpId="0" autoUpdateAnimBg="0"/>
      <p:bldP spid="81" grpId="0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82" name="Text Box 2"/>
          <p:cNvSpPr txBox="1">
            <a:spLocks noChangeArrowheads="1"/>
          </p:cNvSpPr>
          <p:nvPr/>
        </p:nvSpPr>
        <p:spPr bwMode="auto">
          <a:xfrm>
            <a:off x="514350" y="774402"/>
            <a:ext cx="571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极板上电荷的变化必引起电场的变化</a:t>
            </a:r>
          </a:p>
        </p:txBody>
      </p:sp>
      <p:sp>
        <p:nvSpPr>
          <p:cNvPr id="2273283" name="Rectangle 3"/>
          <p:cNvSpPr>
            <a:spLocks noChangeArrowheads="1"/>
          </p:cNvSpPr>
          <p:nvPr/>
        </p:nvSpPr>
        <p:spPr bwMode="auto">
          <a:xfrm>
            <a:off x="5695950" y="1793577"/>
            <a:ext cx="350838" cy="222250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3284" name="Rectangle 4"/>
          <p:cNvSpPr>
            <a:spLocks noChangeArrowheads="1"/>
          </p:cNvSpPr>
          <p:nvPr/>
        </p:nvSpPr>
        <p:spPr bwMode="auto">
          <a:xfrm>
            <a:off x="7219950" y="1793577"/>
            <a:ext cx="350838" cy="2222500"/>
          </a:xfrm>
          <a:prstGeom prst="rect">
            <a:avLst/>
          </a:prstGeom>
          <a:gradFill rotWithShape="0">
            <a:gsLst>
              <a:gs pos="0">
                <a:srgbClr val="00CCFF"/>
              </a:gs>
              <a:gs pos="100000">
                <a:srgbClr val="005E76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3285" name="Line 5"/>
          <p:cNvSpPr>
            <a:spLocks noChangeShapeType="1"/>
          </p:cNvSpPr>
          <p:nvPr/>
        </p:nvSpPr>
        <p:spPr bwMode="auto">
          <a:xfrm>
            <a:off x="5132388" y="2873077"/>
            <a:ext cx="487362" cy="1588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286" name="Line 6"/>
          <p:cNvSpPr>
            <a:spLocks noChangeShapeType="1"/>
          </p:cNvSpPr>
          <p:nvPr/>
        </p:nvSpPr>
        <p:spPr bwMode="auto">
          <a:xfrm flipV="1">
            <a:off x="7658100" y="2857202"/>
            <a:ext cx="530225" cy="15875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3287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628354"/>
              </p:ext>
            </p:extLst>
          </p:nvPr>
        </p:nvGraphicFramePr>
        <p:xfrm>
          <a:off x="5578475" y="1341140"/>
          <a:ext cx="57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7" name="公式" r:id="rId3" imgW="571320" imgH="406080" progId="Equation.3">
                  <p:embed/>
                </p:oleObj>
              </mc:Choice>
              <mc:Fallback>
                <p:oleObj name="公式" r:id="rId3" imgW="571320" imgH="406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1341140"/>
                        <a:ext cx="571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8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088208"/>
              </p:ext>
            </p:extLst>
          </p:nvPr>
        </p:nvGraphicFramePr>
        <p:xfrm>
          <a:off x="6931025" y="1379240"/>
          <a:ext cx="836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8" name="公式" r:id="rId5" imgW="838080" imgH="406080" progId="Equation.3">
                  <p:embed/>
                </p:oleObj>
              </mc:Choice>
              <mc:Fallback>
                <p:oleObj name="公式" r:id="rId5" imgW="838080" imgH="4060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025" y="1379240"/>
                        <a:ext cx="836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8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5779185"/>
              </p:ext>
            </p:extLst>
          </p:nvPr>
        </p:nvGraphicFramePr>
        <p:xfrm>
          <a:off x="5076825" y="2369840"/>
          <a:ext cx="571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09" name="公式" r:id="rId7" imgW="571320" imgH="393480" progId="Equation.3">
                  <p:embed/>
                </p:oleObj>
              </mc:Choice>
              <mc:Fallback>
                <p:oleObj name="公式" r:id="rId7" imgW="5713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369840"/>
                        <a:ext cx="571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90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42074"/>
              </p:ext>
            </p:extLst>
          </p:nvPr>
        </p:nvGraphicFramePr>
        <p:xfrm>
          <a:off x="7662863" y="2389188"/>
          <a:ext cx="571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0" name="公式" r:id="rId9" imgW="571320" imgH="393480" progId="Equation.3">
                  <p:embed/>
                </p:oleObj>
              </mc:Choice>
              <mc:Fallback>
                <p:oleObj name="公式" r:id="rId9" imgW="5713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2863" y="2389188"/>
                        <a:ext cx="571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291" name="Line 11"/>
          <p:cNvSpPr>
            <a:spLocks noChangeShapeType="1"/>
          </p:cNvSpPr>
          <p:nvPr/>
        </p:nvSpPr>
        <p:spPr bwMode="auto">
          <a:xfrm>
            <a:off x="6096000" y="1958677"/>
            <a:ext cx="1143000" cy="158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292" name="Line 12"/>
          <p:cNvSpPr>
            <a:spLocks noChangeShapeType="1"/>
          </p:cNvSpPr>
          <p:nvPr/>
        </p:nvSpPr>
        <p:spPr bwMode="auto">
          <a:xfrm>
            <a:off x="6096000" y="3177877"/>
            <a:ext cx="1143000" cy="158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293" name="Line 13"/>
          <p:cNvSpPr>
            <a:spLocks noChangeShapeType="1"/>
          </p:cNvSpPr>
          <p:nvPr/>
        </p:nvSpPr>
        <p:spPr bwMode="auto">
          <a:xfrm>
            <a:off x="6096000" y="2568277"/>
            <a:ext cx="1143000" cy="158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294" name="Line 14"/>
          <p:cNvSpPr>
            <a:spLocks noChangeShapeType="1"/>
          </p:cNvSpPr>
          <p:nvPr/>
        </p:nvSpPr>
        <p:spPr bwMode="auto">
          <a:xfrm>
            <a:off x="6096000" y="3787477"/>
            <a:ext cx="1143000" cy="158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329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473142"/>
              </p:ext>
            </p:extLst>
          </p:nvPr>
        </p:nvGraphicFramePr>
        <p:xfrm>
          <a:off x="6294438" y="2598440"/>
          <a:ext cx="647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1" name="公式" r:id="rId11" imgW="647640" imgH="444240" progId="Equation.3">
                  <p:embed/>
                </p:oleObj>
              </mc:Choice>
              <mc:Fallback>
                <p:oleObj name="公式" r:id="rId11" imgW="647640" imgH="4442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438" y="2598440"/>
                        <a:ext cx="647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296" name="Text Box 16"/>
          <p:cNvSpPr txBox="1">
            <a:spLocks noChangeArrowheads="1"/>
          </p:cNvSpPr>
          <p:nvPr/>
        </p:nvSpPr>
        <p:spPr bwMode="auto">
          <a:xfrm>
            <a:off x="503238" y="1269702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电位移通量</a:t>
            </a:r>
          </a:p>
        </p:txBody>
      </p:sp>
      <p:graphicFrame>
        <p:nvGraphicFramePr>
          <p:cNvPr id="2273297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572810"/>
              </p:ext>
            </p:extLst>
          </p:nvPr>
        </p:nvGraphicFramePr>
        <p:xfrm>
          <a:off x="1084363" y="2082502"/>
          <a:ext cx="12573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2" name="公式" r:id="rId13" imgW="1257120" imgH="419040" progId="Equation.3">
                  <p:embed/>
                </p:oleObj>
              </mc:Choice>
              <mc:Fallback>
                <p:oleObj name="公式" r:id="rId13" imgW="12571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363" y="2082502"/>
                        <a:ext cx="12573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98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6754630"/>
              </p:ext>
            </p:extLst>
          </p:nvPr>
        </p:nvGraphicFramePr>
        <p:xfrm>
          <a:off x="6510338" y="3362027"/>
          <a:ext cx="2555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3" name="公式" r:id="rId15" imgW="253800" imgH="317160" progId="Equation.3">
                  <p:embed/>
                </p:oleObj>
              </mc:Choice>
              <mc:Fallback>
                <p:oleObj name="公式" r:id="rId15" imgW="2538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3362027"/>
                        <a:ext cx="25558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299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458025"/>
              </p:ext>
            </p:extLst>
          </p:nvPr>
        </p:nvGraphicFramePr>
        <p:xfrm>
          <a:off x="2444850" y="2061865"/>
          <a:ext cx="1041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4" name="公式" r:id="rId17" imgW="1041120" imgH="419040" progId="Equation.3">
                  <p:embed/>
                </p:oleObj>
              </mc:Choice>
              <mc:Fallback>
                <p:oleObj name="公式" r:id="rId17" imgW="10411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850" y="2061865"/>
                        <a:ext cx="10414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00" name="AutoShape 20"/>
          <p:cNvSpPr>
            <a:spLocks noChangeArrowheads="1"/>
          </p:cNvSpPr>
          <p:nvPr/>
        </p:nvSpPr>
        <p:spPr bwMode="auto">
          <a:xfrm>
            <a:off x="979588" y="2638127"/>
            <a:ext cx="1147762" cy="500063"/>
          </a:xfrm>
          <a:prstGeom prst="wedgeRectCallout">
            <a:avLst>
              <a:gd name="adj1" fmla="val 35616"/>
              <a:gd name="adj2" fmla="val -92542"/>
            </a:avLst>
          </a:prstGeom>
          <a:noFill/>
          <a:ln w="9525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2273301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189297"/>
              </p:ext>
            </p:extLst>
          </p:nvPr>
        </p:nvGraphicFramePr>
        <p:xfrm>
          <a:off x="1122463" y="2781002"/>
          <a:ext cx="874712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5" name="公式" r:id="rId19" imgW="876240" imgH="291960" progId="Equation.3">
                  <p:embed/>
                </p:oleObj>
              </mc:Choice>
              <mc:Fallback>
                <p:oleObj name="公式" r:id="rId19" imgW="8762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463" y="2781002"/>
                        <a:ext cx="874712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02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619079"/>
              </p:ext>
            </p:extLst>
          </p:nvPr>
        </p:nvGraphicFramePr>
        <p:xfrm>
          <a:off x="982763" y="3444577"/>
          <a:ext cx="19272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6" name="公式" r:id="rId21" imgW="1930320" imgH="419040" progId="Equation.3">
                  <p:embed/>
                </p:oleObj>
              </mc:Choice>
              <mc:Fallback>
                <p:oleObj name="公式" r:id="rId21" imgW="19303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763" y="3444577"/>
                        <a:ext cx="19272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03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595057"/>
              </p:ext>
            </p:extLst>
          </p:nvPr>
        </p:nvGraphicFramePr>
        <p:xfrm>
          <a:off x="2949675" y="3430290"/>
          <a:ext cx="8493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7" name="公式" r:id="rId23" imgW="850680" imgH="419040" progId="Equation.3">
                  <p:embed/>
                </p:oleObj>
              </mc:Choice>
              <mc:Fallback>
                <p:oleObj name="公式" r:id="rId23" imgW="8506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675" y="3430290"/>
                        <a:ext cx="8493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05" name="Text Box 25"/>
          <p:cNvSpPr txBox="1">
            <a:spLocks noChangeArrowheads="1"/>
          </p:cNvSpPr>
          <p:nvPr/>
        </p:nvSpPr>
        <p:spPr bwMode="auto">
          <a:xfrm>
            <a:off x="395288" y="5086052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电位移通量的变化率等于传导电流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强度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3306" name="Text Box 26"/>
          <p:cNvSpPr txBox="1">
            <a:spLocks noChangeArrowheads="1"/>
          </p:cNvSpPr>
          <p:nvPr/>
        </p:nvSpPr>
        <p:spPr bwMode="auto">
          <a:xfrm>
            <a:off x="3563938" y="4293890"/>
            <a:ext cx="53285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2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sz="2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位移电流</a:t>
            </a:r>
            <a:r>
              <a:rPr kumimoji="1" lang="en-US" altLang="zh-CN" sz="22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将</a:t>
            </a:r>
            <a:r>
              <a:rPr kumimoji="1" lang="zh-CN" altLang="en-US" sz="2200" b="1" dirty="0" smtClean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电场</a:t>
            </a:r>
            <a:r>
              <a:rPr kumimoji="1" lang="zh-CN" altLang="en-US" sz="2200" b="1" dirty="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变化等效为一种电流</a:t>
            </a:r>
            <a:r>
              <a:rPr kumimoji="1" lang="en-US" altLang="zh-CN" sz="22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273307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932982"/>
              </p:ext>
            </p:extLst>
          </p:nvPr>
        </p:nvGraphicFramePr>
        <p:xfrm>
          <a:off x="3563938" y="5755977"/>
          <a:ext cx="314166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8" name="公式" r:id="rId25" imgW="3149280" imgH="825480" progId="Equation.3">
                  <p:embed/>
                </p:oleObj>
              </mc:Choice>
              <mc:Fallback>
                <p:oleObj name="公式" r:id="rId25" imgW="314928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755977"/>
                        <a:ext cx="314166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08" name="Text Box 28"/>
          <p:cNvSpPr txBox="1">
            <a:spLocks noChangeArrowheads="1"/>
          </p:cNvSpPr>
          <p:nvPr/>
        </p:nvSpPr>
        <p:spPr bwMode="auto">
          <a:xfrm>
            <a:off x="742950" y="5924252"/>
            <a:ext cx="274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一般情况位移电流</a:t>
            </a:r>
          </a:p>
        </p:txBody>
      </p:sp>
      <p:graphicFrame>
        <p:nvGraphicFramePr>
          <p:cNvPr id="2273309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764045"/>
              </p:ext>
            </p:extLst>
          </p:nvPr>
        </p:nvGraphicFramePr>
        <p:xfrm>
          <a:off x="6659563" y="5733752"/>
          <a:ext cx="1612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19" name="公式" r:id="rId27" imgW="1612800" imgH="863280" progId="Equation.3">
                  <p:embed/>
                </p:oleObj>
              </mc:Choice>
              <mc:Fallback>
                <p:oleObj name="公式" r:id="rId27" imgW="161280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5733752"/>
                        <a:ext cx="1612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10" name="Rectangle 30"/>
          <p:cNvSpPr>
            <a:spLocks noChangeArrowheads="1"/>
          </p:cNvSpPr>
          <p:nvPr/>
        </p:nvSpPr>
        <p:spPr bwMode="auto">
          <a:xfrm>
            <a:off x="179388" y="664865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FFFF66"/>
                </a:solidFill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273311" name="Text Box 31"/>
          <p:cNvSpPr txBox="1">
            <a:spLocks noChangeArrowheads="1"/>
          </p:cNvSpPr>
          <p:nvPr/>
        </p:nvSpPr>
        <p:spPr bwMode="auto">
          <a:xfrm>
            <a:off x="5435600" y="764877"/>
            <a:ext cx="291465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n-US" altLang="zh-CN" sz="20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0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以平行板电容器为例</a:t>
            </a:r>
            <a:r>
              <a:rPr lang="en-US" altLang="zh-CN" sz="2000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759450" y="1926927"/>
            <a:ext cx="196850" cy="1924050"/>
            <a:chOff x="5926" y="808"/>
            <a:chExt cx="124" cy="1212"/>
          </a:xfrm>
        </p:grpSpPr>
        <p:grpSp>
          <p:nvGrpSpPr>
            <p:cNvPr id="5178" name="Group 33"/>
            <p:cNvGrpSpPr>
              <a:grpSpLocks/>
            </p:cNvGrpSpPr>
            <p:nvPr/>
          </p:nvGrpSpPr>
          <p:grpSpPr bwMode="auto">
            <a:xfrm>
              <a:off x="5926" y="808"/>
              <a:ext cx="124" cy="135"/>
              <a:chOff x="2352" y="1776"/>
              <a:chExt cx="144" cy="144"/>
            </a:xfrm>
          </p:grpSpPr>
          <p:sp>
            <p:nvSpPr>
              <p:cNvPr id="5203" name="Oval 34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04" name="Line 35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5" name="Line 36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79" name="Group 37"/>
            <p:cNvGrpSpPr>
              <a:grpSpLocks/>
            </p:cNvGrpSpPr>
            <p:nvPr/>
          </p:nvGrpSpPr>
          <p:grpSpPr bwMode="auto">
            <a:xfrm>
              <a:off x="5926" y="987"/>
              <a:ext cx="124" cy="135"/>
              <a:chOff x="2352" y="1776"/>
              <a:chExt cx="144" cy="144"/>
            </a:xfrm>
          </p:grpSpPr>
          <p:sp>
            <p:nvSpPr>
              <p:cNvPr id="5200" name="Oval 38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01" name="Line 39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02" name="Line 40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80" name="Group 41"/>
            <p:cNvGrpSpPr>
              <a:grpSpLocks/>
            </p:cNvGrpSpPr>
            <p:nvPr/>
          </p:nvGrpSpPr>
          <p:grpSpPr bwMode="auto">
            <a:xfrm>
              <a:off x="5926" y="1167"/>
              <a:ext cx="124" cy="135"/>
              <a:chOff x="2352" y="1776"/>
              <a:chExt cx="144" cy="144"/>
            </a:xfrm>
          </p:grpSpPr>
          <p:sp>
            <p:nvSpPr>
              <p:cNvPr id="5197" name="Oval 42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98" name="Line 43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9" name="Line 44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81" name="Group 45"/>
            <p:cNvGrpSpPr>
              <a:grpSpLocks/>
            </p:cNvGrpSpPr>
            <p:nvPr/>
          </p:nvGrpSpPr>
          <p:grpSpPr bwMode="auto">
            <a:xfrm>
              <a:off x="5926" y="1346"/>
              <a:ext cx="124" cy="135"/>
              <a:chOff x="2352" y="1776"/>
              <a:chExt cx="144" cy="144"/>
            </a:xfrm>
          </p:grpSpPr>
          <p:sp>
            <p:nvSpPr>
              <p:cNvPr id="5194" name="Oval 46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95" name="Line 47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6" name="Line 48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82" name="Group 49"/>
            <p:cNvGrpSpPr>
              <a:grpSpLocks/>
            </p:cNvGrpSpPr>
            <p:nvPr/>
          </p:nvGrpSpPr>
          <p:grpSpPr bwMode="auto">
            <a:xfrm>
              <a:off x="5926" y="1526"/>
              <a:ext cx="124" cy="135"/>
              <a:chOff x="2352" y="1776"/>
              <a:chExt cx="144" cy="144"/>
            </a:xfrm>
          </p:grpSpPr>
          <p:sp>
            <p:nvSpPr>
              <p:cNvPr id="5191" name="Oval 50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92" name="Line 51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3" name="Line 52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83" name="Group 53"/>
            <p:cNvGrpSpPr>
              <a:grpSpLocks/>
            </p:cNvGrpSpPr>
            <p:nvPr/>
          </p:nvGrpSpPr>
          <p:grpSpPr bwMode="auto">
            <a:xfrm>
              <a:off x="5926" y="1705"/>
              <a:ext cx="124" cy="135"/>
              <a:chOff x="2352" y="1776"/>
              <a:chExt cx="144" cy="144"/>
            </a:xfrm>
          </p:grpSpPr>
          <p:sp>
            <p:nvSpPr>
              <p:cNvPr id="5188" name="Oval 54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89" name="Line 55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90" name="Line 56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84" name="Group 57"/>
            <p:cNvGrpSpPr>
              <a:grpSpLocks/>
            </p:cNvGrpSpPr>
            <p:nvPr/>
          </p:nvGrpSpPr>
          <p:grpSpPr bwMode="auto">
            <a:xfrm>
              <a:off x="5926" y="1885"/>
              <a:ext cx="124" cy="135"/>
              <a:chOff x="2352" y="1776"/>
              <a:chExt cx="144" cy="144"/>
            </a:xfrm>
          </p:grpSpPr>
          <p:sp>
            <p:nvSpPr>
              <p:cNvPr id="5185" name="Oval 58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86" name="Line 59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87" name="Line 60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7296150" y="1947565"/>
            <a:ext cx="193675" cy="1827212"/>
            <a:chOff x="6036" y="880"/>
            <a:chExt cx="122" cy="1151"/>
          </a:xfrm>
        </p:grpSpPr>
        <p:grpSp>
          <p:nvGrpSpPr>
            <p:cNvPr id="5157" name="Group 62"/>
            <p:cNvGrpSpPr>
              <a:grpSpLocks/>
            </p:cNvGrpSpPr>
            <p:nvPr/>
          </p:nvGrpSpPr>
          <p:grpSpPr bwMode="auto">
            <a:xfrm>
              <a:off x="6036" y="880"/>
              <a:ext cx="122" cy="133"/>
              <a:chOff x="2715" y="722"/>
              <a:chExt cx="144" cy="144"/>
            </a:xfrm>
          </p:grpSpPr>
          <p:sp>
            <p:nvSpPr>
              <p:cNvPr id="5176" name="Oval 63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77" name="Line 64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58" name="Group 65"/>
            <p:cNvGrpSpPr>
              <a:grpSpLocks/>
            </p:cNvGrpSpPr>
            <p:nvPr/>
          </p:nvGrpSpPr>
          <p:grpSpPr bwMode="auto">
            <a:xfrm>
              <a:off x="6036" y="1049"/>
              <a:ext cx="122" cy="133"/>
              <a:chOff x="2715" y="722"/>
              <a:chExt cx="144" cy="144"/>
            </a:xfrm>
          </p:grpSpPr>
          <p:sp>
            <p:nvSpPr>
              <p:cNvPr id="5174" name="Oval 66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75" name="Line 67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59" name="Group 68"/>
            <p:cNvGrpSpPr>
              <a:grpSpLocks/>
            </p:cNvGrpSpPr>
            <p:nvPr/>
          </p:nvGrpSpPr>
          <p:grpSpPr bwMode="auto">
            <a:xfrm>
              <a:off x="6036" y="1219"/>
              <a:ext cx="122" cy="133"/>
              <a:chOff x="2715" y="722"/>
              <a:chExt cx="144" cy="144"/>
            </a:xfrm>
          </p:grpSpPr>
          <p:sp>
            <p:nvSpPr>
              <p:cNvPr id="5172" name="Oval 69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73" name="Line 70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60" name="Group 71"/>
            <p:cNvGrpSpPr>
              <a:grpSpLocks/>
            </p:cNvGrpSpPr>
            <p:nvPr/>
          </p:nvGrpSpPr>
          <p:grpSpPr bwMode="auto">
            <a:xfrm>
              <a:off x="6036" y="1389"/>
              <a:ext cx="122" cy="133"/>
              <a:chOff x="2715" y="722"/>
              <a:chExt cx="144" cy="144"/>
            </a:xfrm>
          </p:grpSpPr>
          <p:sp>
            <p:nvSpPr>
              <p:cNvPr id="5170" name="Oval 72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71" name="Line 73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61" name="Group 74"/>
            <p:cNvGrpSpPr>
              <a:grpSpLocks/>
            </p:cNvGrpSpPr>
            <p:nvPr/>
          </p:nvGrpSpPr>
          <p:grpSpPr bwMode="auto">
            <a:xfrm>
              <a:off x="6036" y="1558"/>
              <a:ext cx="122" cy="133"/>
              <a:chOff x="2715" y="722"/>
              <a:chExt cx="144" cy="144"/>
            </a:xfrm>
          </p:grpSpPr>
          <p:sp>
            <p:nvSpPr>
              <p:cNvPr id="5168" name="Oval 75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69" name="Line 76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62" name="Group 77"/>
            <p:cNvGrpSpPr>
              <a:grpSpLocks/>
            </p:cNvGrpSpPr>
            <p:nvPr/>
          </p:nvGrpSpPr>
          <p:grpSpPr bwMode="auto">
            <a:xfrm>
              <a:off x="6036" y="1728"/>
              <a:ext cx="122" cy="133"/>
              <a:chOff x="2715" y="722"/>
              <a:chExt cx="144" cy="144"/>
            </a:xfrm>
          </p:grpSpPr>
          <p:sp>
            <p:nvSpPr>
              <p:cNvPr id="5166" name="Oval 78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67" name="Line 79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63" name="Group 80"/>
            <p:cNvGrpSpPr>
              <a:grpSpLocks/>
            </p:cNvGrpSpPr>
            <p:nvPr/>
          </p:nvGrpSpPr>
          <p:grpSpPr bwMode="auto">
            <a:xfrm>
              <a:off x="6036" y="1898"/>
              <a:ext cx="122" cy="133"/>
              <a:chOff x="2715" y="722"/>
              <a:chExt cx="144" cy="144"/>
            </a:xfrm>
          </p:grpSpPr>
          <p:sp>
            <p:nvSpPr>
              <p:cNvPr id="5164" name="Oval 81"/>
              <p:cNvSpPr>
                <a:spLocks noChangeArrowheads="1"/>
              </p:cNvSpPr>
              <p:nvPr/>
            </p:nvSpPr>
            <p:spPr bwMode="auto">
              <a:xfrm>
                <a:off x="2715" y="722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65" name="Line 82"/>
              <p:cNvSpPr>
                <a:spLocks noChangeShapeType="1"/>
              </p:cNvSpPr>
              <p:nvPr/>
            </p:nvSpPr>
            <p:spPr bwMode="auto">
              <a:xfrm>
                <a:off x="2741" y="807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273363" name="Object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982044"/>
              </p:ext>
            </p:extLst>
          </p:nvPr>
        </p:nvGraphicFramePr>
        <p:xfrm>
          <a:off x="7885113" y="5035252"/>
          <a:ext cx="295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0" name="公式" r:id="rId29" imgW="368280" imgH="431640" progId="Equation.3">
                  <p:embed/>
                </p:oleObj>
              </mc:Choice>
              <mc:Fallback>
                <p:oleObj name="公式" r:id="rId29" imgW="3682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5035252"/>
                        <a:ext cx="2952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64" name="Text Box 84"/>
          <p:cNvSpPr txBox="1">
            <a:spLocks noChangeArrowheads="1"/>
          </p:cNvSpPr>
          <p:nvPr/>
        </p:nvSpPr>
        <p:spPr bwMode="auto">
          <a:xfrm>
            <a:off x="6150073" y="4955580"/>
            <a:ext cx="2303463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位移电流密度</a:t>
            </a:r>
          </a:p>
        </p:txBody>
      </p:sp>
      <p:sp>
        <p:nvSpPr>
          <p:cNvPr id="2273365" name="AutoShape 85"/>
          <p:cNvSpPr>
            <a:spLocks noChangeArrowheads="1"/>
          </p:cNvSpPr>
          <p:nvPr/>
        </p:nvSpPr>
        <p:spPr bwMode="auto">
          <a:xfrm>
            <a:off x="5940425" y="4989215"/>
            <a:ext cx="2579688" cy="457200"/>
          </a:xfrm>
          <a:prstGeom prst="wedgeRectCallout">
            <a:avLst>
              <a:gd name="adj1" fmla="val 14861"/>
              <a:gd name="adj2" fmla="val 98958"/>
            </a:avLst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000" b="1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6" name="Object 5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114527"/>
              </p:ext>
            </p:extLst>
          </p:nvPr>
        </p:nvGraphicFramePr>
        <p:xfrm>
          <a:off x="857251" y="351189"/>
          <a:ext cx="14747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1" name="公式" r:id="rId31" imgW="1473120" imgH="393480" progId="Equation.3">
                  <p:embed/>
                </p:oleObj>
              </mc:Choice>
              <mc:Fallback>
                <p:oleObj name="公式" r:id="rId31" imgW="147312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1" y="351189"/>
                        <a:ext cx="14747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Text Box 60"/>
          <p:cNvSpPr txBox="1">
            <a:spLocks noChangeArrowheads="1"/>
          </p:cNvSpPr>
          <p:nvPr/>
        </p:nvSpPr>
        <p:spPr bwMode="auto">
          <a:xfrm>
            <a:off x="2595563" y="297685"/>
            <a:ext cx="5486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极板上电荷的时间变化率等于传导电流</a:t>
            </a:r>
          </a:p>
        </p:txBody>
      </p:sp>
      <p:graphicFrame>
        <p:nvGraphicFramePr>
          <p:cNvPr id="88" name="对象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31548"/>
              </p:ext>
            </p:extLst>
          </p:nvPr>
        </p:nvGraphicFramePr>
        <p:xfrm>
          <a:off x="827584" y="4074815"/>
          <a:ext cx="280590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122" name="Equation" r:id="rId33" imgW="1193760" imgH="393480" progId="Equation.DSMT4">
                  <p:embed/>
                </p:oleObj>
              </mc:Choice>
              <mc:Fallback>
                <p:oleObj name="Equation" r:id="rId33" imgW="1193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74815"/>
                        <a:ext cx="2805907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1722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7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73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73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73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73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27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27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227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27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227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273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27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3" dur="500"/>
                                        <p:tgtEl>
                                          <p:spTgt spid="227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7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27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8" dur="500"/>
                                        <p:tgtEl>
                                          <p:spTgt spid="227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27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7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27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300" fill="hold"/>
                                        <p:tgtEl>
                                          <p:spTgt spid="2273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00" fill="hold"/>
                                        <p:tgtEl>
                                          <p:spTgt spid="2273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27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27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27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27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27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3" dur="500"/>
                                        <p:tgtEl>
                                          <p:spTgt spid="227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227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282" grpId="0" autoUpdateAnimBg="0"/>
      <p:bldP spid="2273283" grpId="0" animBg="1"/>
      <p:bldP spid="2273284" grpId="0" animBg="1"/>
      <p:bldP spid="2273285" grpId="0" animBg="1"/>
      <p:bldP spid="2273286" grpId="0" animBg="1"/>
      <p:bldP spid="2273291" grpId="0" animBg="1"/>
      <p:bldP spid="2273292" grpId="0" animBg="1"/>
      <p:bldP spid="2273293" grpId="0" animBg="1"/>
      <p:bldP spid="2273294" grpId="0" animBg="1"/>
      <p:bldP spid="2273296" grpId="0" autoUpdateAnimBg="0"/>
      <p:bldP spid="2273300" grpId="0" animBg="1" autoUpdateAnimBg="0"/>
      <p:bldP spid="2273305" grpId="0" autoUpdateAnimBg="0"/>
      <p:bldP spid="2273306" grpId="0" autoUpdateAnimBg="0"/>
      <p:bldP spid="2273308" grpId="0" autoUpdateAnimBg="0"/>
      <p:bldP spid="2273310" grpId="0"/>
      <p:bldP spid="2273311" grpId="0"/>
      <p:bldP spid="2273364" grpId="0"/>
      <p:bldP spid="2273365" grpId="0" animBg="1"/>
      <p:bldP spid="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306" name="Text Box 2"/>
          <p:cNvSpPr txBox="1">
            <a:spLocks noChangeArrowheads="1"/>
          </p:cNvSpPr>
          <p:nvPr/>
        </p:nvSpPr>
        <p:spPr bwMode="auto">
          <a:xfrm>
            <a:off x="671513" y="36195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位移电流与传导电流连接起来恰好构成连续的闭合电流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78450" y="992188"/>
            <a:ext cx="3009900" cy="1524000"/>
            <a:chOff x="3072" y="480"/>
            <a:chExt cx="2496" cy="1536"/>
          </a:xfrm>
        </p:grpSpPr>
        <p:sp>
          <p:nvSpPr>
            <p:cNvPr id="6170" name="Line 4"/>
            <p:cNvSpPr>
              <a:spLocks noChangeShapeType="1"/>
            </p:cNvSpPr>
            <p:nvPr/>
          </p:nvSpPr>
          <p:spPr bwMode="auto">
            <a:xfrm flipV="1">
              <a:off x="3168" y="1056"/>
              <a:ext cx="0" cy="432"/>
            </a:xfrm>
            <a:prstGeom prst="line">
              <a:avLst/>
            </a:prstGeom>
            <a:noFill/>
            <a:ln w="222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2" name="Object 5"/>
            <p:cNvGraphicFramePr>
              <a:graphicFrameLocks noChangeAspect="1"/>
            </p:cNvGraphicFramePr>
            <p:nvPr/>
          </p:nvGraphicFramePr>
          <p:xfrm>
            <a:off x="3264" y="1056"/>
            <a:ext cx="25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899" name="Equation" r:id="rId3" imgW="126720" imgH="164880" progId="Equation.3">
                    <p:embed/>
                  </p:oleObj>
                </mc:Choice>
                <mc:Fallback>
                  <p:oleObj name="Equation" r:id="rId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056"/>
                          <a:ext cx="25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" name="Line 6"/>
            <p:cNvSpPr>
              <a:spLocks noChangeShapeType="1"/>
            </p:cNvSpPr>
            <p:nvPr/>
          </p:nvSpPr>
          <p:spPr bwMode="auto">
            <a:xfrm>
              <a:off x="3072" y="912"/>
              <a:ext cx="81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7"/>
            <p:cNvSpPr>
              <a:spLocks noChangeShapeType="1"/>
            </p:cNvSpPr>
            <p:nvPr/>
          </p:nvSpPr>
          <p:spPr bwMode="auto">
            <a:xfrm>
              <a:off x="3072" y="912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8"/>
            <p:cNvSpPr>
              <a:spLocks noChangeShapeType="1"/>
            </p:cNvSpPr>
            <p:nvPr/>
          </p:nvSpPr>
          <p:spPr bwMode="auto">
            <a:xfrm>
              <a:off x="3072" y="1824"/>
              <a:ext cx="33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Rectangle 9"/>
            <p:cNvSpPr>
              <a:spLocks noChangeArrowheads="1"/>
            </p:cNvSpPr>
            <p:nvPr/>
          </p:nvSpPr>
          <p:spPr bwMode="auto">
            <a:xfrm>
              <a:off x="3408" y="1728"/>
              <a:ext cx="67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75" name="Line 10"/>
            <p:cNvSpPr>
              <a:spLocks noChangeShapeType="1"/>
            </p:cNvSpPr>
            <p:nvPr/>
          </p:nvSpPr>
          <p:spPr bwMode="auto">
            <a:xfrm>
              <a:off x="4080" y="1824"/>
              <a:ext cx="816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11"/>
            <p:cNvSpPr>
              <a:spLocks noChangeShapeType="1"/>
            </p:cNvSpPr>
            <p:nvPr/>
          </p:nvSpPr>
          <p:spPr bwMode="auto">
            <a:xfrm>
              <a:off x="4896" y="1632"/>
              <a:ext cx="0" cy="384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12"/>
            <p:cNvSpPr>
              <a:spLocks noChangeShapeType="1"/>
            </p:cNvSpPr>
            <p:nvPr/>
          </p:nvSpPr>
          <p:spPr bwMode="auto">
            <a:xfrm>
              <a:off x="5040" y="1728"/>
              <a:ext cx="0" cy="24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13"/>
            <p:cNvSpPr>
              <a:spLocks noChangeShapeType="1"/>
            </p:cNvSpPr>
            <p:nvPr/>
          </p:nvSpPr>
          <p:spPr bwMode="auto">
            <a:xfrm>
              <a:off x="5040" y="1824"/>
              <a:ext cx="52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14"/>
            <p:cNvSpPr>
              <a:spLocks noChangeShapeType="1"/>
            </p:cNvSpPr>
            <p:nvPr/>
          </p:nvSpPr>
          <p:spPr bwMode="auto">
            <a:xfrm>
              <a:off x="5568" y="912"/>
              <a:ext cx="0" cy="912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3" name="Object 15"/>
            <p:cNvGraphicFramePr>
              <a:graphicFrameLocks noChangeAspect="1"/>
            </p:cNvGraphicFramePr>
            <p:nvPr/>
          </p:nvGraphicFramePr>
          <p:xfrm>
            <a:off x="3600" y="1440"/>
            <a:ext cx="305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00" name="Equation" r:id="rId5" imgW="152280" imgH="164880" progId="Equation.3">
                    <p:embed/>
                  </p:oleObj>
                </mc:Choice>
                <mc:Fallback>
                  <p:oleObj name="Equation" r:id="rId5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440"/>
                          <a:ext cx="305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6"/>
            <p:cNvGraphicFramePr>
              <a:graphicFrameLocks noChangeAspect="1"/>
            </p:cNvGraphicFramePr>
            <p:nvPr/>
          </p:nvGraphicFramePr>
          <p:xfrm>
            <a:off x="4848" y="1344"/>
            <a:ext cx="25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01" name="Equation" r:id="rId7" imgW="126720" imgH="139680" progId="Equation.3">
                    <p:embed/>
                  </p:oleObj>
                </mc:Choice>
                <mc:Fallback>
                  <p:oleObj name="Equation" r:id="rId7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344"/>
                          <a:ext cx="254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0" name="Line 17"/>
            <p:cNvSpPr>
              <a:spLocks noChangeShapeType="1"/>
            </p:cNvSpPr>
            <p:nvPr/>
          </p:nvSpPr>
          <p:spPr bwMode="auto">
            <a:xfrm>
              <a:off x="4800" y="912"/>
              <a:ext cx="768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4322" name="Rectangle 18"/>
            <p:cNvSpPr>
              <a:spLocks noChangeArrowheads="1"/>
            </p:cNvSpPr>
            <p:nvPr/>
          </p:nvSpPr>
          <p:spPr bwMode="auto">
            <a:xfrm>
              <a:off x="3888" y="480"/>
              <a:ext cx="96" cy="81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74323" name="Rectangle 19"/>
            <p:cNvSpPr>
              <a:spLocks noChangeArrowheads="1"/>
            </p:cNvSpPr>
            <p:nvPr/>
          </p:nvSpPr>
          <p:spPr bwMode="auto">
            <a:xfrm>
              <a:off x="4704" y="480"/>
              <a:ext cx="96" cy="816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559550" y="1027113"/>
            <a:ext cx="777875" cy="708025"/>
            <a:chOff x="4380" y="1018"/>
            <a:chExt cx="490" cy="446"/>
          </a:xfrm>
        </p:grpSpPr>
        <p:grpSp>
          <p:nvGrpSpPr>
            <p:cNvPr id="6165" name="Group 21"/>
            <p:cNvGrpSpPr>
              <a:grpSpLocks/>
            </p:cNvGrpSpPr>
            <p:nvPr/>
          </p:nvGrpSpPr>
          <p:grpSpPr bwMode="auto">
            <a:xfrm>
              <a:off x="4380" y="1018"/>
              <a:ext cx="490" cy="446"/>
              <a:chOff x="4032" y="720"/>
              <a:chExt cx="624" cy="576"/>
            </a:xfrm>
          </p:grpSpPr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>
                <a:off x="4032" y="72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7" name="Line 23"/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Line 24"/>
              <p:cNvSpPr>
                <a:spLocks noChangeShapeType="1"/>
              </p:cNvSpPr>
              <p:nvPr/>
            </p:nvSpPr>
            <p:spPr bwMode="auto">
              <a:xfrm>
                <a:off x="4032" y="11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Line 25"/>
              <p:cNvSpPr>
                <a:spLocks noChangeShapeType="1"/>
              </p:cNvSpPr>
              <p:nvPr/>
            </p:nvSpPr>
            <p:spPr bwMode="auto">
              <a:xfrm>
                <a:off x="4032" y="129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151" name="Object 26"/>
            <p:cNvGraphicFramePr>
              <a:graphicFrameLocks/>
            </p:cNvGraphicFramePr>
            <p:nvPr/>
          </p:nvGraphicFramePr>
          <p:xfrm>
            <a:off x="4505" y="1079"/>
            <a:ext cx="22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902" name="公式" r:id="rId9" imgW="355320" imgH="419040" progId="Equation.3">
                    <p:embed/>
                  </p:oleObj>
                </mc:Choice>
                <mc:Fallback>
                  <p:oleObj name="公式" r:id="rId9" imgW="355320" imgH="4190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1079"/>
                          <a:ext cx="224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74331" name="Text Box 27"/>
          <p:cNvSpPr txBox="1">
            <a:spLocks noChangeArrowheads="1"/>
          </p:cNvSpPr>
          <p:nvPr/>
        </p:nvSpPr>
        <p:spPr bwMode="auto">
          <a:xfrm>
            <a:off x="704850" y="90805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麦克斯韦提出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全电流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的概念</a:t>
            </a:r>
          </a:p>
        </p:txBody>
      </p:sp>
      <p:graphicFrame>
        <p:nvGraphicFramePr>
          <p:cNvPr id="2274332" name="Object 28"/>
          <p:cNvGraphicFramePr>
            <a:graphicFrameLocks/>
          </p:cNvGraphicFramePr>
          <p:nvPr/>
        </p:nvGraphicFramePr>
        <p:xfrm>
          <a:off x="1530350" y="1771650"/>
          <a:ext cx="23066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03" name="公式" r:id="rId11" imgW="2311200" imgH="457200" progId="Equation.3">
                  <p:embed/>
                </p:oleObj>
              </mc:Choice>
              <mc:Fallback>
                <p:oleObj name="公式" r:id="rId11" imgW="2311200" imgH="4572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1771650"/>
                        <a:ext cx="2306638" cy="457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4333" name="Text Box 29"/>
          <p:cNvSpPr txBox="1">
            <a:spLocks noChangeArrowheads="1"/>
          </p:cNvSpPr>
          <p:nvPr/>
        </p:nvSpPr>
        <p:spPr bwMode="auto">
          <a:xfrm>
            <a:off x="3132138" y="5084763"/>
            <a:ext cx="3981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全电流安培环路定理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274334" name="Text Box 30"/>
          <p:cNvSpPr txBox="1">
            <a:spLocks noChangeArrowheads="1"/>
          </p:cNvSpPr>
          <p:nvPr/>
        </p:nvSpPr>
        <p:spPr bwMode="auto">
          <a:xfrm>
            <a:off x="611188" y="2660650"/>
            <a:ext cx="8115300" cy="5588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</a:rPr>
              <a:t>电流在空间永远是连续不中断的，并且构成闭合回路</a:t>
            </a:r>
          </a:p>
        </p:txBody>
      </p:sp>
      <p:graphicFrame>
        <p:nvGraphicFramePr>
          <p:cNvPr id="2274335" name="Object 31"/>
          <p:cNvGraphicFramePr>
            <a:graphicFrameLocks/>
          </p:cNvGraphicFramePr>
          <p:nvPr/>
        </p:nvGraphicFramePr>
        <p:xfrm>
          <a:off x="1411288" y="4197350"/>
          <a:ext cx="38433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04" name="公式" r:id="rId13" imgW="3848040" imgH="609480" progId="Equation.3">
                  <p:embed/>
                </p:oleObj>
              </mc:Choice>
              <mc:Fallback>
                <p:oleObj name="公式" r:id="rId13" imgW="384804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4197350"/>
                        <a:ext cx="38433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4336" name="Object 32"/>
          <p:cNvGraphicFramePr>
            <a:graphicFrameLocks/>
          </p:cNvGraphicFramePr>
          <p:nvPr/>
        </p:nvGraphicFramePr>
        <p:xfrm>
          <a:off x="5314950" y="4076700"/>
          <a:ext cx="25796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05" name="公式" r:id="rId15" imgW="2577960" imgH="863280" progId="Equation.3">
                  <p:embed/>
                </p:oleObj>
              </mc:Choice>
              <mc:Fallback>
                <p:oleObj name="公式" r:id="rId15" imgW="257796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4076700"/>
                        <a:ext cx="25796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4337" name="Text Box 33"/>
          <p:cNvSpPr txBox="1">
            <a:spLocks noChangeArrowheads="1"/>
          </p:cNvSpPr>
          <p:nvPr/>
        </p:nvSpPr>
        <p:spPr bwMode="auto">
          <a:xfrm>
            <a:off x="809625" y="34290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麦克斯韦将安培环路定理推广</a:t>
            </a:r>
          </a:p>
        </p:txBody>
      </p:sp>
      <p:sp>
        <p:nvSpPr>
          <p:cNvPr id="2274338" name="Text Box 34"/>
          <p:cNvSpPr txBox="1">
            <a:spLocks noChangeArrowheads="1"/>
          </p:cNvSpPr>
          <p:nvPr/>
        </p:nvSpPr>
        <p:spPr bwMode="auto">
          <a:xfrm>
            <a:off x="841375" y="58674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若传导电流为零</a:t>
            </a:r>
          </a:p>
        </p:txBody>
      </p:sp>
      <p:graphicFrame>
        <p:nvGraphicFramePr>
          <p:cNvPr id="2274339" name="Object 35"/>
          <p:cNvGraphicFramePr>
            <a:graphicFrameLocks/>
          </p:cNvGraphicFramePr>
          <p:nvPr/>
        </p:nvGraphicFramePr>
        <p:xfrm>
          <a:off x="3489325" y="5802313"/>
          <a:ext cx="10906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06" name="公式" r:id="rId17" imgW="1091880" imgH="609480" progId="Equation.3">
                  <p:embed/>
                </p:oleObj>
              </mc:Choice>
              <mc:Fallback>
                <p:oleObj name="公式" r:id="rId17" imgW="109188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5802313"/>
                        <a:ext cx="10906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4340" name="Object 36"/>
          <p:cNvGraphicFramePr>
            <a:graphicFrameLocks/>
          </p:cNvGraphicFramePr>
          <p:nvPr/>
        </p:nvGraphicFramePr>
        <p:xfrm>
          <a:off x="4567238" y="5651500"/>
          <a:ext cx="1641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907" name="公式" r:id="rId19" imgW="1638000" imgH="863280" progId="Equation.3">
                  <p:embed/>
                </p:oleObj>
              </mc:Choice>
              <mc:Fallback>
                <p:oleObj name="公式" r:id="rId19" imgW="163800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5651500"/>
                        <a:ext cx="16414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4341" name="Rectangle 37"/>
          <p:cNvSpPr>
            <a:spLocks noChangeArrowheads="1"/>
          </p:cNvSpPr>
          <p:nvPr/>
        </p:nvSpPr>
        <p:spPr bwMode="auto">
          <a:xfrm>
            <a:off x="341313" y="242888"/>
            <a:ext cx="3619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4000" b="1">
                <a:solidFill>
                  <a:srgbClr val="FFFF66"/>
                </a:solidFill>
                <a:latin typeface="Times New Roman" panose="02020603050405020304" pitchFamily="18" charset="0"/>
              </a:rPr>
              <a:t>•</a:t>
            </a:r>
          </a:p>
        </p:txBody>
      </p:sp>
      <p:sp>
        <p:nvSpPr>
          <p:cNvPr id="2274342" name="Rectangle 38"/>
          <p:cNvSpPr>
            <a:spLocks noChangeArrowheads="1"/>
          </p:cNvSpPr>
          <p:nvPr/>
        </p:nvSpPr>
        <p:spPr bwMode="auto">
          <a:xfrm>
            <a:off x="979488" y="4011612"/>
            <a:ext cx="7200900" cy="936625"/>
          </a:xfrm>
          <a:prstGeom prst="rect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450013" y="5662885"/>
            <a:ext cx="2514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变化电场产生磁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场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的数学表达式</a:t>
            </a:r>
          </a:p>
        </p:txBody>
      </p:sp>
    </p:spTree>
    <p:extLst>
      <p:ext uri="{BB962C8B-B14F-4D97-AF65-F5344CB8AC3E}">
        <p14:creationId xmlns:p14="http://schemas.microsoft.com/office/powerpoint/2010/main" val="37519756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7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7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7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27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27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7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7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7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4306" grpId="0" autoUpdateAnimBg="0"/>
      <p:bldP spid="2274331" grpId="0" autoUpdateAnimBg="0"/>
      <p:bldP spid="2274333" grpId="0" autoUpdateAnimBg="0"/>
      <p:bldP spid="2274334" grpId="0" animBg="1" autoUpdateAnimBg="0"/>
      <p:bldP spid="2274337" grpId="0" autoUpdateAnimBg="0"/>
      <p:bldP spid="2274338" grpId="0" autoUpdateAnimBg="0"/>
      <p:bldP spid="2274341" grpId="0"/>
      <p:bldP spid="2274342" grpId="0" animBg="1"/>
      <p:bldP spid="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30" name="Text Box 2"/>
          <p:cNvSpPr txBox="1">
            <a:spLocks noChangeArrowheads="1"/>
          </p:cNvSpPr>
          <p:nvPr/>
        </p:nvSpPr>
        <p:spPr bwMode="auto">
          <a:xfrm>
            <a:off x="171450" y="419100"/>
            <a:ext cx="6521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位移电流、传导电流的比较</a:t>
            </a:r>
          </a:p>
        </p:txBody>
      </p:sp>
      <p:sp>
        <p:nvSpPr>
          <p:cNvPr id="2275331" name="Text Box 3"/>
          <p:cNvSpPr txBox="1">
            <a:spLocks noChangeArrowheads="1"/>
          </p:cNvSpPr>
          <p:nvPr/>
        </p:nvSpPr>
        <p:spPr bwMode="auto">
          <a:xfrm>
            <a:off x="417513" y="1135063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位移电流具有磁效应</a:t>
            </a:r>
          </a:p>
        </p:txBody>
      </p:sp>
      <p:sp>
        <p:nvSpPr>
          <p:cNvPr id="2275332" name="Oval 4"/>
          <p:cNvSpPr>
            <a:spLocks noChangeArrowheads="1"/>
          </p:cNvSpPr>
          <p:nvPr/>
        </p:nvSpPr>
        <p:spPr bwMode="auto">
          <a:xfrm>
            <a:off x="5867400" y="2538413"/>
            <a:ext cx="2362200" cy="914400"/>
          </a:xfrm>
          <a:prstGeom prst="ellips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5333" name="AutoShape 5"/>
          <p:cNvSpPr>
            <a:spLocks noChangeArrowheads="1"/>
          </p:cNvSpPr>
          <p:nvPr/>
        </p:nvSpPr>
        <p:spPr bwMode="auto">
          <a:xfrm>
            <a:off x="6934200" y="1700213"/>
            <a:ext cx="228600" cy="1295400"/>
          </a:xfrm>
          <a:prstGeom prst="upArrow">
            <a:avLst>
              <a:gd name="adj1" fmla="val 50000"/>
              <a:gd name="adj2" fmla="val 141667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5334" name="Object 6"/>
          <p:cNvGraphicFramePr>
            <a:graphicFrameLocks/>
          </p:cNvGraphicFramePr>
          <p:nvPr/>
        </p:nvGraphicFramePr>
        <p:xfrm>
          <a:off x="7245350" y="1703388"/>
          <a:ext cx="11953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58" name="公式" r:id="rId3" imgW="1193760" imgH="825480" progId="Equation.3">
                  <p:embed/>
                </p:oleObj>
              </mc:Choice>
              <mc:Fallback>
                <p:oleObj name="公式" r:id="rId3" imgW="119376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350" y="1703388"/>
                        <a:ext cx="11953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5335" name="Object 7"/>
          <p:cNvGraphicFramePr>
            <a:graphicFrameLocks/>
          </p:cNvGraphicFramePr>
          <p:nvPr/>
        </p:nvGraphicFramePr>
        <p:xfrm>
          <a:off x="6915150" y="3036888"/>
          <a:ext cx="2809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59" name="公式" r:id="rId5" imgW="279360" imgH="368280" progId="Equation.3">
                  <p:embed/>
                </p:oleObj>
              </mc:Choice>
              <mc:Fallback>
                <p:oleObj name="公式" r:id="rId5" imgW="27936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3036888"/>
                        <a:ext cx="2809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5336" name="Text Box 8"/>
          <p:cNvSpPr txBox="1">
            <a:spLocks noChangeArrowheads="1"/>
          </p:cNvSpPr>
          <p:nvPr/>
        </p:nvSpPr>
        <p:spPr bwMode="auto">
          <a:xfrm>
            <a:off x="3663572" y="1495030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（与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传导电流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相同）</a:t>
            </a:r>
            <a:endParaRPr kumimoji="1"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275337" name="Text Box 9"/>
          <p:cNvSpPr txBox="1">
            <a:spLocks noChangeArrowheads="1"/>
          </p:cNvSpPr>
          <p:nvPr/>
        </p:nvSpPr>
        <p:spPr bwMode="auto">
          <a:xfrm>
            <a:off x="401638" y="1916113"/>
            <a:ext cx="496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位移电流与传导电流不同之处</a:t>
            </a:r>
          </a:p>
        </p:txBody>
      </p:sp>
      <p:sp>
        <p:nvSpPr>
          <p:cNvPr id="2275338" name="Text Box 10"/>
          <p:cNvSpPr txBox="1">
            <a:spLocks noChangeArrowheads="1"/>
          </p:cNvSpPr>
          <p:nvPr/>
        </p:nvSpPr>
        <p:spPr bwMode="auto">
          <a:xfrm>
            <a:off x="723900" y="25654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产生机理不同</a:t>
            </a:r>
          </a:p>
        </p:txBody>
      </p:sp>
      <p:sp>
        <p:nvSpPr>
          <p:cNvPr id="2275339" name="Text Box 11"/>
          <p:cNvSpPr txBox="1">
            <a:spLocks noChangeArrowheads="1"/>
          </p:cNvSpPr>
          <p:nvPr/>
        </p:nvSpPr>
        <p:spPr bwMode="auto">
          <a:xfrm>
            <a:off x="725488" y="4425850"/>
            <a:ext cx="294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1" lang="zh-CN" altLang="en-US" sz="2400" b="1">
                <a:solidFill>
                  <a:schemeClr val="bg1"/>
                </a:solidFill>
                <a:latin typeface="宋体" panose="02010600030101010101" pitchFamily="2" charset="-122"/>
              </a:rPr>
              <a:t>存在条件不同</a:t>
            </a:r>
          </a:p>
        </p:txBody>
      </p:sp>
      <p:sp>
        <p:nvSpPr>
          <p:cNvPr id="2275340" name="Text Box 12"/>
          <p:cNvSpPr txBox="1">
            <a:spLocks noChangeArrowheads="1"/>
          </p:cNvSpPr>
          <p:nvPr/>
        </p:nvSpPr>
        <p:spPr bwMode="auto">
          <a:xfrm>
            <a:off x="1190625" y="4987825"/>
            <a:ext cx="647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位移电流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可以存在于真空中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、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电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介质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中。</a:t>
            </a:r>
            <a:endParaRPr kumimoji="1" lang="en-US" altLang="zh-CN" sz="2400" b="1" dirty="0" smtClean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传导电流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只能存在导体或半导体中。</a:t>
            </a:r>
            <a:endParaRPr kumimoji="1" lang="zh-CN" altLang="en-US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275341" name="Text Box 13"/>
          <p:cNvSpPr txBox="1">
            <a:spLocks noChangeArrowheads="1"/>
          </p:cNvSpPr>
          <p:nvPr/>
        </p:nvSpPr>
        <p:spPr bwMode="auto">
          <a:xfrm>
            <a:off x="522288" y="5852120"/>
            <a:ext cx="685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位移电流没有热效应，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传导电流能产生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焦耳热</a:t>
            </a:r>
          </a:p>
        </p:txBody>
      </p:sp>
      <p:sp>
        <p:nvSpPr>
          <p:cNvPr id="2275342" name="Arc 14"/>
          <p:cNvSpPr>
            <a:spLocks/>
          </p:cNvSpPr>
          <p:nvPr/>
        </p:nvSpPr>
        <p:spPr bwMode="auto">
          <a:xfrm>
            <a:off x="6538913" y="3151188"/>
            <a:ext cx="1035050" cy="447675"/>
          </a:xfrm>
          <a:custGeom>
            <a:avLst/>
            <a:gdLst>
              <a:gd name="T0" fmla="*/ 2147483647 w 18817"/>
              <a:gd name="T1" fmla="*/ 2147483647 h 21600"/>
              <a:gd name="T2" fmla="*/ 0 w 18817"/>
              <a:gd name="T3" fmla="*/ 2147483647 h 21600"/>
              <a:gd name="T4" fmla="*/ 2147483647 w 18817"/>
              <a:gd name="T5" fmla="*/ 0 h 21600"/>
              <a:gd name="T6" fmla="*/ 0 60000 65536"/>
              <a:gd name="T7" fmla="*/ 0 60000 65536"/>
              <a:gd name="T8" fmla="*/ 0 60000 65536"/>
              <a:gd name="T9" fmla="*/ 0 w 18817"/>
              <a:gd name="T10" fmla="*/ 0 h 21600"/>
              <a:gd name="T11" fmla="*/ 18817 w 1881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817" h="21600" fill="none" extrusionOk="0">
                <a:moveTo>
                  <a:pt x="18817" y="19626"/>
                </a:moveTo>
                <a:cubicBezTo>
                  <a:pt x="15987" y="20926"/>
                  <a:pt x="12910" y="21599"/>
                  <a:pt x="9796" y="21600"/>
                </a:cubicBezTo>
                <a:cubicBezTo>
                  <a:pt x="6391" y="21600"/>
                  <a:pt x="3034" y="20795"/>
                  <a:pt x="0" y="19250"/>
                </a:cubicBezTo>
              </a:path>
              <a:path w="18817" h="21600" stroke="0" extrusionOk="0">
                <a:moveTo>
                  <a:pt x="18817" y="19626"/>
                </a:moveTo>
                <a:cubicBezTo>
                  <a:pt x="15987" y="20926"/>
                  <a:pt x="12910" y="21599"/>
                  <a:pt x="9796" y="21600"/>
                </a:cubicBezTo>
                <a:cubicBezTo>
                  <a:pt x="6391" y="21600"/>
                  <a:pt x="3034" y="20795"/>
                  <a:pt x="0" y="19250"/>
                </a:cubicBezTo>
                <a:lnTo>
                  <a:pt x="9796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48680" y="3115816"/>
            <a:ext cx="43273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电荷的定向运动（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传导电流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）；电位移通量的变化率（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</a:rPr>
              <a:t>位移电流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）</a:t>
            </a:r>
            <a:endParaRPr kumimoji="1" lang="zh-CN" altLang="en-US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3670300" y="112883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宋体" panose="02010600030101010101" pitchFamily="2" charset="-122"/>
                <a:ea typeface="楷体_GB2312" pitchFamily="49" charset="-122"/>
              </a:rPr>
              <a:t>—</a:t>
            </a:r>
            <a:r>
              <a:rPr lang="en-US" altLang="zh-CN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服从右螺旋关系</a:t>
            </a:r>
          </a:p>
        </p:txBody>
      </p:sp>
    </p:spTree>
    <p:extLst>
      <p:ext uri="{BB962C8B-B14F-4D97-AF65-F5344CB8AC3E}">
        <p14:creationId xmlns:p14="http://schemas.microsoft.com/office/powerpoint/2010/main" val="14356787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7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7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7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7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7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7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7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7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5330" grpId="0" autoUpdateAnimBg="0"/>
      <p:bldP spid="2275331" grpId="0" autoUpdateAnimBg="0"/>
      <p:bldP spid="2275332" grpId="0" animBg="1"/>
      <p:bldP spid="2275333" grpId="0" animBg="1"/>
      <p:bldP spid="2275336" grpId="0" autoUpdateAnimBg="0"/>
      <p:bldP spid="2275337" grpId="0" autoUpdateAnimBg="0"/>
      <p:bldP spid="2275338" grpId="0" autoUpdateAnimBg="0"/>
      <p:bldP spid="2275339" grpId="0" autoUpdateAnimBg="0"/>
      <p:bldP spid="2275340" grpId="0" autoUpdateAnimBg="0"/>
      <p:bldP spid="2275341" grpId="0" autoUpdateAnimBg="0"/>
      <p:bldP spid="2275342" grpId="0" animBg="1"/>
      <p:bldP spid="15" grpId="0" autoUpdateAnimBg="0"/>
      <p:bldP spid="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6354" name="Object 2"/>
          <p:cNvGraphicFramePr>
            <a:graphicFrameLocks/>
          </p:cNvGraphicFramePr>
          <p:nvPr/>
        </p:nvGraphicFramePr>
        <p:xfrm>
          <a:off x="2051050" y="415925"/>
          <a:ext cx="28797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95" name="公式" r:id="rId3" imgW="3149280" imgH="825480" progId="Equation.3">
                  <p:embed/>
                </p:oleObj>
              </mc:Choice>
              <mc:Fallback>
                <p:oleObj name="公式" r:id="rId3" imgW="314928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5925"/>
                        <a:ext cx="287972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55" name="Object 3"/>
          <p:cNvGraphicFramePr>
            <a:graphicFrameLocks/>
          </p:cNvGraphicFramePr>
          <p:nvPr/>
        </p:nvGraphicFramePr>
        <p:xfrm>
          <a:off x="4930775" y="393700"/>
          <a:ext cx="14398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96" name="公式" r:id="rId5" imgW="1612800" imgH="863280" progId="Equation.3">
                  <p:embed/>
                </p:oleObj>
              </mc:Choice>
              <mc:Fallback>
                <p:oleObj name="公式" r:id="rId5" imgW="161280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393700"/>
                        <a:ext cx="143986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56" name="Rectangle 4"/>
          <p:cNvSpPr>
            <a:spLocks noChangeArrowheads="1"/>
          </p:cNvSpPr>
          <p:nvPr/>
        </p:nvSpPr>
        <p:spPr bwMode="auto">
          <a:xfrm>
            <a:off x="323850" y="411163"/>
            <a:ext cx="4303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3600" b="1">
                <a:solidFill>
                  <a:srgbClr val="FFFF66"/>
                </a:solidFill>
                <a:latin typeface="Times New Roman" panose="02020603050405020304" pitchFamily="18" charset="0"/>
              </a:rPr>
              <a:t>•</a:t>
            </a:r>
            <a:r>
              <a:rPr kumimoji="1" lang="en-US" altLang="zh-CN" sz="2400" b="1">
                <a:solidFill>
                  <a:srgbClr val="FFFF66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400" b="1">
                <a:solidFill>
                  <a:srgbClr val="FFFF66"/>
                </a:solidFill>
                <a:latin typeface="Times New Roman" panose="02020603050405020304" pitchFamily="18" charset="0"/>
                <a:ea typeface="仿宋_GB2312" pitchFamily="49" charset="-122"/>
              </a:rPr>
              <a:t>位移电流</a:t>
            </a:r>
          </a:p>
        </p:txBody>
      </p:sp>
      <p:graphicFrame>
        <p:nvGraphicFramePr>
          <p:cNvPr id="2276357" name="Object 5"/>
          <p:cNvGraphicFramePr>
            <a:graphicFrameLocks/>
          </p:cNvGraphicFramePr>
          <p:nvPr/>
        </p:nvGraphicFramePr>
        <p:xfrm>
          <a:off x="8464550" y="527050"/>
          <a:ext cx="2952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97" name="公式" r:id="rId7" imgW="368280" imgH="431640" progId="Equation.3">
                  <p:embed/>
                </p:oleObj>
              </mc:Choice>
              <mc:Fallback>
                <p:oleObj name="公式" r:id="rId7" imgW="3682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4550" y="527050"/>
                        <a:ext cx="29527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58" name="AutoShape 6"/>
          <p:cNvSpPr>
            <a:spLocks noChangeArrowheads="1"/>
          </p:cNvSpPr>
          <p:nvPr/>
        </p:nvSpPr>
        <p:spPr bwMode="auto">
          <a:xfrm>
            <a:off x="6732588" y="476250"/>
            <a:ext cx="2124075" cy="457200"/>
          </a:xfrm>
          <a:prstGeom prst="wedgeRectCallout">
            <a:avLst>
              <a:gd name="adj1" fmla="val -89611"/>
              <a:gd name="adj2" fmla="val 76736"/>
            </a:avLst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82800" bIns="8280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1" lang="zh-CN" altLang="en-US" sz="20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位移电流密度</a:t>
            </a:r>
          </a:p>
        </p:txBody>
      </p:sp>
      <p:sp>
        <p:nvSpPr>
          <p:cNvPr id="2276359" name="Text Box 7"/>
          <p:cNvSpPr txBox="1">
            <a:spLocks noChangeArrowheads="1"/>
          </p:cNvSpPr>
          <p:nvPr/>
        </p:nvSpPr>
        <p:spPr bwMode="auto">
          <a:xfrm>
            <a:off x="126131" y="1412776"/>
            <a:ext cx="6479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6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6360" name="Text Box 8"/>
          <p:cNvSpPr txBox="1">
            <a:spLocks noChangeArrowheads="1"/>
          </p:cNvSpPr>
          <p:nvPr/>
        </p:nvSpPr>
        <p:spPr bwMode="auto">
          <a:xfrm>
            <a:off x="682625" y="1436241"/>
            <a:ext cx="83216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设平行板电容器极板为圆板，半径为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R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，两极板间距为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,</a:t>
            </a:r>
          </a:p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用缓变电流 </a:t>
            </a:r>
            <a:r>
              <a:rPr kumimoji="1" lang="en-US" altLang="zh-CN" sz="2400" b="1" i="1">
                <a:solidFill>
                  <a:srgbClr val="66FF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i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400" b="1" baseline="-2500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对电容器充电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43550" y="3078832"/>
            <a:ext cx="1219200" cy="2438400"/>
            <a:chOff x="1488" y="1776"/>
            <a:chExt cx="864" cy="1344"/>
          </a:xfrm>
        </p:grpSpPr>
        <p:sp>
          <p:nvSpPr>
            <p:cNvPr id="8247" name="Oval 10"/>
            <p:cNvSpPr>
              <a:spLocks noChangeArrowheads="1"/>
            </p:cNvSpPr>
            <p:nvPr/>
          </p:nvSpPr>
          <p:spPr bwMode="auto">
            <a:xfrm>
              <a:off x="1488" y="1776"/>
              <a:ext cx="768" cy="134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48" name="Oval 11"/>
            <p:cNvSpPr>
              <a:spLocks noChangeArrowheads="1"/>
            </p:cNvSpPr>
            <p:nvPr/>
          </p:nvSpPr>
          <p:spPr bwMode="auto">
            <a:xfrm>
              <a:off x="1584" y="1776"/>
              <a:ext cx="768" cy="13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143750" y="3078832"/>
            <a:ext cx="1219200" cy="2438400"/>
            <a:chOff x="1488" y="1776"/>
            <a:chExt cx="864" cy="1344"/>
          </a:xfrm>
        </p:grpSpPr>
        <p:sp>
          <p:nvSpPr>
            <p:cNvPr id="8245" name="Oval 13"/>
            <p:cNvSpPr>
              <a:spLocks noChangeArrowheads="1"/>
            </p:cNvSpPr>
            <p:nvPr/>
          </p:nvSpPr>
          <p:spPr bwMode="auto">
            <a:xfrm>
              <a:off x="1488" y="1776"/>
              <a:ext cx="768" cy="1344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46" name="Oval 14"/>
            <p:cNvSpPr>
              <a:spLocks noChangeArrowheads="1"/>
            </p:cNvSpPr>
            <p:nvPr/>
          </p:nvSpPr>
          <p:spPr bwMode="auto">
            <a:xfrm>
              <a:off x="1584" y="1776"/>
              <a:ext cx="768" cy="1344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276367" name="Line 15"/>
          <p:cNvSpPr>
            <a:spLocks noChangeShapeType="1"/>
          </p:cNvSpPr>
          <p:nvPr/>
        </p:nvSpPr>
        <p:spPr bwMode="auto">
          <a:xfrm>
            <a:off x="4629150" y="4298032"/>
            <a:ext cx="914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68" name="Line 16"/>
          <p:cNvSpPr>
            <a:spLocks noChangeShapeType="1"/>
          </p:cNvSpPr>
          <p:nvPr/>
        </p:nvSpPr>
        <p:spPr bwMode="auto">
          <a:xfrm>
            <a:off x="7905750" y="4317082"/>
            <a:ext cx="9144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69" name="Line 17"/>
          <p:cNvSpPr>
            <a:spLocks noChangeShapeType="1"/>
          </p:cNvSpPr>
          <p:nvPr/>
        </p:nvSpPr>
        <p:spPr bwMode="auto">
          <a:xfrm>
            <a:off x="6229350" y="4317082"/>
            <a:ext cx="914400" cy="0"/>
          </a:xfrm>
          <a:prstGeom prst="line">
            <a:avLst/>
          </a:prstGeom>
          <a:noFill/>
          <a:ln w="2222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6370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814352"/>
              </p:ext>
            </p:extLst>
          </p:nvPr>
        </p:nvGraphicFramePr>
        <p:xfrm>
          <a:off x="4427538" y="3790032"/>
          <a:ext cx="341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98" name="公式" r:id="rId9" imgW="342720" imgH="431640" progId="Equation.3">
                  <p:embed/>
                </p:oleObj>
              </mc:Choice>
              <mc:Fallback>
                <p:oleObj name="公式" r:id="rId9" imgW="34272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90032"/>
                        <a:ext cx="341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71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544460"/>
              </p:ext>
            </p:extLst>
          </p:nvPr>
        </p:nvGraphicFramePr>
        <p:xfrm>
          <a:off x="5969000" y="3369344"/>
          <a:ext cx="280988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99" name="公式" r:id="rId11" imgW="279360" imgH="228600" progId="Equation.3">
                  <p:embed/>
                </p:oleObj>
              </mc:Choice>
              <mc:Fallback>
                <p:oleObj name="公式" r:id="rId11" imgW="27936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3369344"/>
                        <a:ext cx="280988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72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389335"/>
              </p:ext>
            </p:extLst>
          </p:nvPr>
        </p:nvGraphicFramePr>
        <p:xfrm>
          <a:off x="7532688" y="3369344"/>
          <a:ext cx="547687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0" name="公式" r:id="rId13" imgW="545760" imgH="228600" progId="Equation.3">
                  <p:embed/>
                </p:oleObj>
              </mc:Choice>
              <mc:Fallback>
                <p:oleObj name="公式" r:id="rId13" imgW="54576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3369344"/>
                        <a:ext cx="547687" cy="227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3" name="Line 21"/>
          <p:cNvSpPr>
            <a:spLocks noChangeShapeType="1"/>
          </p:cNvSpPr>
          <p:nvPr/>
        </p:nvSpPr>
        <p:spPr bwMode="auto">
          <a:xfrm flipH="1">
            <a:off x="7385050" y="4298032"/>
            <a:ext cx="520700" cy="757237"/>
          </a:xfrm>
          <a:prstGeom prst="line">
            <a:avLst/>
          </a:prstGeom>
          <a:noFill/>
          <a:ln w="28575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76374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960449"/>
              </p:ext>
            </p:extLst>
          </p:nvPr>
        </p:nvGraphicFramePr>
        <p:xfrm>
          <a:off x="7734300" y="4496469"/>
          <a:ext cx="2809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1" name="公式" r:id="rId15" imgW="279360" imgH="291960" progId="Equation.3">
                  <p:embed/>
                </p:oleObj>
              </mc:Choice>
              <mc:Fallback>
                <p:oleObj name="公式" r:id="rId15" imgW="27936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4300" y="4496469"/>
                        <a:ext cx="2809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75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822015"/>
              </p:ext>
            </p:extLst>
          </p:nvPr>
        </p:nvGraphicFramePr>
        <p:xfrm>
          <a:off x="5035550" y="3166144"/>
          <a:ext cx="2809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2" name="公式" r:id="rId17" imgW="279360" imgH="419040" progId="Equation.3">
                  <p:embed/>
                </p:oleObj>
              </mc:Choice>
              <mc:Fallback>
                <p:oleObj name="公式" r:id="rId17" imgW="2793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3166144"/>
                        <a:ext cx="2809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76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7241943"/>
              </p:ext>
            </p:extLst>
          </p:nvPr>
        </p:nvGraphicFramePr>
        <p:xfrm>
          <a:off x="6594475" y="2764507"/>
          <a:ext cx="3159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3" name="公式" r:id="rId19" imgW="317160" imgH="419040" progId="Equation.3">
                  <p:embed/>
                </p:oleObj>
              </mc:Choice>
              <mc:Fallback>
                <p:oleObj name="公式" r:id="rId19" imgW="3171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4475" y="2764507"/>
                        <a:ext cx="3159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7" name="Text Box 25"/>
          <p:cNvSpPr txBox="1">
            <a:spLocks noChangeArrowheads="1"/>
          </p:cNvSpPr>
          <p:nvPr/>
        </p:nvSpPr>
        <p:spPr bwMode="auto">
          <a:xfrm>
            <a:off x="298450" y="2996952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2276378" name="Text Box 26"/>
          <p:cNvSpPr txBox="1">
            <a:spLocks noChangeArrowheads="1"/>
          </p:cNvSpPr>
          <p:nvPr/>
        </p:nvSpPr>
        <p:spPr bwMode="auto">
          <a:xfrm>
            <a:off x="700881" y="4269470"/>
            <a:ext cx="423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任一时刻极板间的电场</a:t>
            </a:r>
          </a:p>
        </p:txBody>
      </p:sp>
      <p:graphicFrame>
        <p:nvGraphicFramePr>
          <p:cNvPr id="2276379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6879913"/>
              </p:ext>
            </p:extLst>
          </p:nvPr>
        </p:nvGraphicFramePr>
        <p:xfrm>
          <a:off x="1273969" y="4670338"/>
          <a:ext cx="2736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4" name="公式" r:id="rId21" imgW="1117440" imgH="228600" progId="Equation.3">
                  <p:embed/>
                </p:oleObj>
              </mc:Choice>
              <mc:Fallback>
                <p:oleObj name="公式" r:id="rId21" imgW="1117440" imgH="228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969" y="4670338"/>
                        <a:ext cx="27368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80" name="Text Box 28"/>
          <p:cNvSpPr txBox="1">
            <a:spLocks noChangeArrowheads="1"/>
          </p:cNvSpPr>
          <p:nvPr/>
        </p:nvSpPr>
        <p:spPr bwMode="auto">
          <a:xfrm>
            <a:off x="461291" y="5288631"/>
            <a:ext cx="489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极板间任一点的位移电流密度</a:t>
            </a:r>
          </a:p>
        </p:txBody>
      </p:sp>
      <p:graphicFrame>
        <p:nvGraphicFramePr>
          <p:cNvPr id="227638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685474"/>
              </p:ext>
            </p:extLst>
          </p:nvPr>
        </p:nvGraphicFramePr>
        <p:xfrm>
          <a:off x="1259632" y="5763553"/>
          <a:ext cx="12350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5" name="公式" r:id="rId23" imgW="1231560" imgH="825480" progId="Equation.3">
                  <p:embed/>
                </p:oleObj>
              </mc:Choice>
              <mc:Fallback>
                <p:oleObj name="公式" r:id="rId23" imgW="123156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5763553"/>
                        <a:ext cx="12350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82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6164735"/>
              </p:ext>
            </p:extLst>
          </p:nvPr>
        </p:nvGraphicFramePr>
        <p:xfrm>
          <a:off x="2457153" y="5782902"/>
          <a:ext cx="7874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6" name="公式" r:id="rId25" imgW="787320" imgH="825480" progId="Equation.3">
                  <p:embed/>
                </p:oleObj>
              </mc:Choice>
              <mc:Fallback>
                <p:oleObj name="公式" r:id="rId25" imgW="78732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153" y="5782902"/>
                        <a:ext cx="7874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83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025488"/>
              </p:ext>
            </p:extLst>
          </p:nvPr>
        </p:nvGraphicFramePr>
        <p:xfrm>
          <a:off x="4411588" y="5790318"/>
          <a:ext cx="9525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7" name="公式" r:id="rId27" imgW="952200" imgH="825480" progId="Equation.3">
                  <p:embed/>
                </p:oleObj>
              </mc:Choice>
              <mc:Fallback>
                <p:oleObj name="公式" r:id="rId27" imgW="9522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588" y="5790318"/>
                        <a:ext cx="9525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85" name="Line 33"/>
          <p:cNvSpPr>
            <a:spLocks noChangeShapeType="1"/>
          </p:cNvSpPr>
          <p:nvPr/>
        </p:nvSpPr>
        <p:spPr bwMode="auto">
          <a:xfrm>
            <a:off x="6229350" y="5288632"/>
            <a:ext cx="10668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86" name="Line 34"/>
          <p:cNvSpPr>
            <a:spLocks noChangeShapeType="1"/>
          </p:cNvSpPr>
          <p:nvPr/>
        </p:nvSpPr>
        <p:spPr bwMode="auto">
          <a:xfrm>
            <a:off x="6229350" y="3231232"/>
            <a:ext cx="1143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87" name="Line 35"/>
          <p:cNvSpPr>
            <a:spLocks noChangeShapeType="1"/>
          </p:cNvSpPr>
          <p:nvPr/>
        </p:nvSpPr>
        <p:spPr bwMode="auto">
          <a:xfrm>
            <a:off x="6000750" y="3764632"/>
            <a:ext cx="1143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88" name="Line 36"/>
          <p:cNvSpPr>
            <a:spLocks noChangeShapeType="1"/>
          </p:cNvSpPr>
          <p:nvPr/>
        </p:nvSpPr>
        <p:spPr bwMode="auto">
          <a:xfrm>
            <a:off x="6000750" y="4831432"/>
            <a:ext cx="11430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89" name="Line 37"/>
          <p:cNvSpPr>
            <a:spLocks noChangeShapeType="1"/>
          </p:cNvSpPr>
          <p:nvPr/>
        </p:nvSpPr>
        <p:spPr bwMode="auto">
          <a:xfrm>
            <a:off x="5924550" y="4298032"/>
            <a:ext cx="12192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6394" name="Oval 42"/>
          <p:cNvSpPr>
            <a:spLocks noChangeArrowheads="1"/>
          </p:cNvSpPr>
          <p:nvPr/>
        </p:nvSpPr>
        <p:spPr bwMode="auto">
          <a:xfrm>
            <a:off x="4933950" y="3764632"/>
            <a:ext cx="457200" cy="114300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95" name="Oval 43"/>
          <p:cNvSpPr>
            <a:spLocks noChangeArrowheads="1"/>
          </p:cNvSpPr>
          <p:nvPr/>
        </p:nvSpPr>
        <p:spPr bwMode="auto">
          <a:xfrm>
            <a:off x="6534150" y="3459832"/>
            <a:ext cx="457200" cy="167640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96" name="Oval 44"/>
          <p:cNvSpPr>
            <a:spLocks noChangeArrowheads="1"/>
          </p:cNvSpPr>
          <p:nvPr/>
        </p:nvSpPr>
        <p:spPr bwMode="auto">
          <a:xfrm>
            <a:off x="5086350" y="3688432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397" name="Oval 45"/>
          <p:cNvSpPr>
            <a:spLocks noChangeArrowheads="1"/>
          </p:cNvSpPr>
          <p:nvPr/>
        </p:nvSpPr>
        <p:spPr bwMode="auto">
          <a:xfrm>
            <a:off x="6686550" y="3383632"/>
            <a:ext cx="152400" cy="1524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6403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377651"/>
              </p:ext>
            </p:extLst>
          </p:nvPr>
        </p:nvGraphicFramePr>
        <p:xfrm>
          <a:off x="5868988" y="4098007"/>
          <a:ext cx="355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8" name="公式" r:id="rId29" imgW="355320" imgH="419040" progId="Equation.3">
                  <p:embed/>
                </p:oleObj>
              </mc:Choice>
              <mc:Fallback>
                <p:oleObj name="公式" r:id="rId29" imgW="3553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4098007"/>
                        <a:ext cx="355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405" name="Text Box 53"/>
          <p:cNvSpPr txBox="1">
            <a:spLocks noChangeArrowheads="1"/>
          </p:cNvSpPr>
          <p:nvPr/>
        </p:nvSpPr>
        <p:spPr bwMode="auto">
          <a:xfrm>
            <a:off x="323849" y="2241104"/>
            <a:ext cx="8435975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求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</a:rPr>
              <a:t>,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点处的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磁感应强度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距轴线分别为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,r</a:t>
            </a:r>
            <a:r>
              <a:rPr kumimoji="1" lang="en-US" altLang="zh-CN" sz="2400" b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&lt;R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6407" name="Rectangle 55"/>
          <p:cNvSpPr>
            <a:spLocks noChangeArrowheads="1"/>
          </p:cNvSpPr>
          <p:nvPr/>
        </p:nvSpPr>
        <p:spPr bwMode="auto">
          <a:xfrm>
            <a:off x="5435600" y="346075"/>
            <a:ext cx="444500" cy="884238"/>
          </a:xfrm>
          <a:prstGeom prst="rect">
            <a:avLst/>
          </a:prstGeom>
          <a:noFill/>
          <a:ln w="9525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76408" name="Line 56"/>
          <p:cNvSpPr>
            <a:spLocks noChangeShapeType="1"/>
          </p:cNvSpPr>
          <p:nvPr/>
        </p:nvSpPr>
        <p:spPr bwMode="auto">
          <a:xfrm>
            <a:off x="349250" y="1293813"/>
            <a:ext cx="8496300" cy="0"/>
          </a:xfrm>
          <a:prstGeom prst="line">
            <a:avLst/>
          </a:prstGeom>
          <a:noFill/>
          <a:ln w="9525">
            <a:solidFill>
              <a:srgbClr val="33CC33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59145"/>
              </p:ext>
            </p:extLst>
          </p:nvPr>
        </p:nvGraphicFramePr>
        <p:xfrm>
          <a:off x="3189028" y="5761197"/>
          <a:ext cx="1239528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09" name="Equation" r:id="rId31" imgW="571320" imgH="393480" progId="Equation.DSMT4">
                  <p:embed/>
                </p:oleObj>
              </mc:Choice>
              <mc:Fallback>
                <p:oleObj name="Equation" r:id="rId31" imgW="571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028" y="5761197"/>
                        <a:ext cx="1239528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715254" y="2970377"/>
            <a:ext cx="42306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仿宋_GB2312" pitchFamily="49" charset="-122"/>
                <a:ea typeface="仿宋_GB2312" pitchFamily="49" charset="-122"/>
              </a:rPr>
              <a:t>P</a:t>
            </a:r>
            <a:r>
              <a:rPr kumimoji="1" lang="en-US" altLang="zh-CN" sz="2400" b="1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仿宋_GB2312" pitchFamily="49" charset="-122"/>
                <a:ea typeface="仿宋_GB2312" pitchFamily="49" charset="-122"/>
              </a:rPr>
              <a:t>2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点磁感应强度计算需要</a:t>
            </a:r>
            <a:endParaRPr kumimoji="1" lang="en-US" altLang="zh-CN" sz="2400" b="1" dirty="0" smtClean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获得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仿宋_GB2312" pitchFamily="49" charset="-122"/>
                <a:ea typeface="仿宋_GB2312" pitchFamily="49" charset="-122"/>
              </a:rPr>
              <a:t>电容器内位移电流的</a:t>
            </a:r>
            <a:endParaRPr kumimoji="1" lang="en-US" altLang="zh-CN" sz="24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仿宋_GB2312" pitchFamily="49" charset="-122"/>
                <a:ea typeface="仿宋_GB2312" pitchFamily="49" charset="-122"/>
              </a:rPr>
              <a:t>密度</a:t>
            </a:r>
            <a:endParaRPr kumimoji="1"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465540" y="5735387"/>
            <a:ext cx="3538760" cy="830997"/>
            <a:chOff x="5465540" y="5608771"/>
            <a:chExt cx="3538760" cy="830997"/>
          </a:xfrm>
        </p:grpSpPr>
        <p:sp>
          <p:nvSpPr>
            <p:cNvPr id="60" name="Text Box 28"/>
            <p:cNvSpPr txBox="1">
              <a:spLocks noChangeArrowheads="1"/>
            </p:cNvSpPr>
            <p:nvPr/>
          </p:nvSpPr>
          <p:spPr bwMode="auto">
            <a:xfrm>
              <a:off x="5465540" y="5608771"/>
              <a:ext cx="353876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 b="1" dirty="0" smtClean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也可利用              </a:t>
              </a:r>
              <a:endParaRPr kumimoji="1" lang="en-US" altLang="zh-CN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endParaRPr>
            </a:p>
            <a:p>
              <a:pPr algn="l" eaLnBrk="1" hangingPunct="1"/>
              <a:r>
                <a:rPr kumimoji="1" lang="zh-CN" altLang="en-US" sz="2400" b="1" dirty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计算</a:t>
              </a:r>
              <a:r>
                <a:rPr kumimoji="1" lang="zh-CN" altLang="en-US" sz="2400" b="1" dirty="0" smtClean="0">
                  <a:solidFill>
                    <a:schemeClr val="bg1"/>
                  </a:solidFill>
                  <a:latin typeface="仿宋_GB2312" pitchFamily="49" charset="-122"/>
                  <a:ea typeface="仿宋_GB2312" pitchFamily="49" charset="-122"/>
                </a:rPr>
                <a:t>    </a:t>
              </a:r>
              <a:endPara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8105774"/>
                </p:ext>
              </p:extLst>
            </p:nvPr>
          </p:nvGraphicFramePr>
          <p:xfrm>
            <a:off x="6848763" y="5619723"/>
            <a:ext cx="2113973" cy="543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10" name="Equation" r:id="rId33" imgW="888840" imgH="228600" progId="Equation.DSMT4">
                    <p:embed/>
                  </p:oleObj>
                </mc:Choice>
                <mc:Fallback>
                  <p:oleObj name="Equation" r:id="rId33" imgW="8888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6848763" y="5619723"/>
                          <a:ext cx="2113973" cy="5435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671306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7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227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7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7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7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5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9" dur="500"/>
                                        <p:tgtEl>
                                          <p:spTgt spid="227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6" dur="500"/>
                                        <p:tgtEl>
                                          <p:spTgt spid="227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8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27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7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27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27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27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276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7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27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227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6" dur="500"/>
                                        <p:tgtEl>
                                          <p:spTgt spid="227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0" dur="500"/>
                                        <p:tgtEl>
                                          <p:spTgt spid="227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2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4" dur="500"/>
                                        <p:tgtEl>
                                          <p:spTgt spid="227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8" dur="500"/>
                                        <p:tgtEl>
                                          <p:spTgt spid="227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6" dur="500"/>
                                        <p:tgtEl>
                                          <p:spTgt spid="227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1" dur="500"/>
                                        <p:tgtEl>
                                          <p:spTgt spid="227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356" grpId="0"/>
      <p:bldP spid="2276358" grpId="0" animBg="1"/>
      <p:bldP spid="2276359" grpId="0" autoUpdateAnimBg="0"/>
      <p:bldP spid="2276360" grpId="0" autoUpdateAnimBg="0"/>
      <p:bldP spid="2276367" grpId="0" animBg="1"/>
      <p:bldP spid="2276368" grpId="0" animBg="1"/>
      <p:bldP spid="2276369" grpId="0" animBg="1"/>
      <p:bldP spid="2276373" grpId="0" animBg="1"/>
      <p:bldP spid="2276377" grpId="0" autoUpdateAnimBg="0"/>
      <p:bldP spid="2276378" grpId="0" autoUpdateAnimBg="0"/>
      <p:bldP spid="2276380" grpId="0" autoUpdateAnimBg="0"/>
      <p:bldP spid="2276385" grpId="0" animBg="1"/>
      <p:bldP spid="2276386" grpId="0" animBg="1"/>
      <p:bldP spid="2276387" grpId="0" animBg="1"/>
      <p:bldP spid="2276388" grpId="0" animBg="1"/>
      <p:bldP spid="2276389" grpId="0" animBg="1"/>
      <p:bldP spid="2276394" grpId="0" animBg="1"/>
      <p:bldP spid="2276395" grpId="0" animBg="1"/>
      <p:bldP spid="2276396" grpId="0" animBg="1"/>
      <p:bldP spid="2276397" grpId="0" animBg="1"/>
      <p:bldP spid="2276405" grpId="0"/>
      <p:bldP spid="2276407" grpId="0" animBg="1"/>
      <p:bldP spid="2276408" grpId="0" animBg="1"/>
      <p:bldP spid="5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384" name="Text Box 32"/>
          <p:cNvSpPr txBox="1">
            <a:spLocks noChangeArrowheads="1"/>
          </p:cNvSpPr>
          <p:nvPr/>
        </p:nvSpPr>
        <p:spPr bwMode="auto">
          <a:xfrm>
            <a:off x="325437" y="332656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由全电流安培环路定理</a:t>
            </a:r>
          </a:p>
        </p:txBody>
      </p:sp>
      <p:graphicFrame>
        <p:nvGraphicFramePr>
          <p:cNvPr id="2276390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878801"/>
              </p:ext>
            </p:extLst>
          </p:nvPr>
        </p:nvGraphicFramePr>
        <p:xfrm>
          <a:off x="2282678" y="864394"/>
          <a:ext cx="3530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0" name="公式" r:id="rId3" imgW="3530520" imgH="863280" progId="Equation.3">
                  <p:embed/>
                </p:oleObj>
              </mc:Choice>
              <mc:Fallback>
                <p:oleObj name="公式" r:id="rId3" imgW="3530520" imgH="863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678" y="864394"/>
                        <a:ext cx="3530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91" name="Objec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521229"/>
              </p:ext>
            </p:extLst>
          </p:nvPr>
        </p:nvGraphicFramePr>
        <p:xfrm>
          <a:off x="998538" y="2312310"/>
          <a:ext cx="2809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1" name="公式" r:id="rId5" imgW="279360" imgH="419040" progId="Equation.3">
                  <p:embed/>
                </p:oleObj>
              </mc:Choice>
              <mc:Fallback>
                <p:oleObj name="公式" r:id="rId5" imgW="2793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2312310"/>
                        <a:ext cx="280988" cy="417512"/>
                      </a:xfrm>
                      <a:prstGeom prst="rect">
                        <a:avLst/>
                      </a:prstGeom>
                      <a:solidFill>
                        <a:schemeClr val="bg2">
                          <a:alpha val="2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92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747325"/>
              </p:ext>
            </p:extLst>
          </p:nvPr>
        </p:nvGraphicFramePr>
        <p:xfrm>
          <a:off x="976313" y="2886985"/>
          <a:ext cx="3159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2" name="公式" r:id="rId7" imgW="317160" imgH="419040" progId="Equation.3">
                  <p:embed/>
                </p:oleObj>
              </mc:Choice>
              <mc:Fallback>
                <p:oleObj name="公式" r:id="rId7" imgW="31716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2886985"/>
                        <a:ext cx="315913" cy="420687"/>
                      </a:xfrm>
                      <a:prstGeom prst="rect">
                        <a:avLst/>
                      </a:prstGeom>
                      <a:solidFill>
                        <a:schemeClr val="bg2">
                          <a:alpha val="20000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93" name="AutoShape 41"/>
          <p:cNvSpPr>
            <a:spLocks/>
          </p:cNvSpPr>
          <p:nvPr/>
        </p:nvSpPr>
        <p:spPr bwMode="auto">
          <a:xfrm>
            <a:off x="765176" y="2325700"/>
            <a:ext cx="134937" cy="2367011"/>
          </a:xfrm>
          <a:prstGeom prst="leftBrace">
            <a:avLst>
              <a:gd name="adj1" fmla="val 57721"/>
              <a:gd name="adj2" fmla="val 61176"/>
            </a:avLst>
          </a:pr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6398" name="Objec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718968"/>
              </p:ext>
            </p:extLst>
          </p:nvPr>
        </p:nvGraphicFramePr>
        <p:xfrm>
          <a:off x="1574875" y="2317072"/>
          <a:ext cx="1738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3" name="公式" r:id="rId9" imgW="1739880" imgH="431640" progId="Equation.3">
                  <p:embed/>
                </p:oleObj>
              </mc:Choice>
              <mc:Fallback>
                <p:oleObj name="公式" r:id="rId9" imgW="1739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75" y="2317072"/>
                        <a:ext cx="1738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399" name="Objec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5976033"/>
              </p:ext>
            </p:extLst>
          </p:nvPr>
        </p:nvGraphicFramePr>
        <p:xfrm>
          <a:off x="4464075" y="2154560"/>
          <a:ext cx="1420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4" name="公式" r:id="rId11" imgW="1422360" imgH="914400" progId="Equation.3">
                  <p:embed/>
                </p:oleObj>
              </mc:Choice>
              <mc:Fallback>
                <p:oleObj name="公式" r:id="rId11" imgW="142236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4075" y="2154560"/>
                        <a:ext cx="1420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400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148634"/>
              </p:ext>
            </p:extLst>
          </p:nvPr>
        </p:nvGraphicFramePr>
        <p:xfrm>
          <a:off x="1537915" y="2912385"/>
          <a:ext cx="1117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5" name="公式" r:id="rId13" imgW="1117440" imgH="419040" progId="Equation.3">
                  <p:embed/>
                </p:oleObj>
              </mc:Choice>
              <mc:Fallback>
                <p:oleObj name="公式" r:id="rId13" imgW="111744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915" y="2912385"/>
                        <a:ext cx="1117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6401" name="Objec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408201"/>
              </p:ext>
            </p:extLst>
          </p:nvPr>
        </p:nvGraphicFramePr>
        <p:xfrm>
          <a:off x="1574875" y="3773475"/>
          <a:ext cx="1838325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36" name="公式" r:id="rId15" imgW="1841400" imgH="825480" progId="Equation.3">
                  <p:embed/>
                </p:oleObj>
              </mc:Choice>
              <mc:Fallback>
                <p:oleObj name="公式" r:id="rId15" imgW="184140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75" y="3773475"/>
                        <a:ext cx="1838325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402" name="AutoShape 50"/>
          <p:cNvSpPr>
            <a:spLocks noChangeArrowheads="1"/>
          </p:cNvSpPr>
          <p:nvPr/>
        </p:nvSpPr>
        <p:spPr bwMode="auto">
          <a:xfrm>
            <a:off x="3397325" y="2420888"/>
            <a:ext cx="877813" cy="243847"/>
          </a:xfrm>
          <a:prstGeom prst="rightArrow">
            <a:avLst>
              <a:gd name="adj1" fmla="val 50000"/>
              <a:gd name="adj2" fmla="val 40167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4464075" y="3755396"/>
            <a:ext cx="4392612" cy="2752725"/>
            <a:chOff x="4427538" y="1836738"/>
            <a:chExt cx="4392612" cy="2752725"/>
          </a:xfrm>
        </p:grpSpPr>
        <p:grpSp>
          <p:nvGrpSpPr>
            <p:cNvPr id="2" name="Group 9"/>
            <p:cNvGrpSpPr>
              <a:grpSpLocks/>
            </p:cNvGrpSpPr>
            <p:nvPr/>
          </p:nvGrpSpPr>
          <p:grpSpPr bwMode="auto">
            <a:xfrm>
              <a:off x="5543550" y="2151063"/>
              <a:ext cx="1219200" cy="2438400"/>
              <a:chOff x="1488" y="1776"/>
              <a:chExt cx="864" cy="1344"/>
            </a:xfrm>
          </p:grpSpPr>
          <p:sp>
            <p:nvSpPr>
              <p:cNvPr id="8247" name="Oval 10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768" cy="134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48" name="Oval 11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768" cy="1344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7143750" y="2151063"/>
              <a:ext cx="1219200" cy="2438400"/>
              <a:chOff x="1488" y="1776"/>
              <a:chExt cx="864" cy="1344"/>
            </a:xfrm>
          </p:grpSpPr>
          <p:sp>
            <p:nvSpPr>
              <p:cNvPr id="8245" name="Oval 13"/>
              <p:cNvSpPr>
                <a:spLocks noChangeArrowheads="1"/>
              </p:cNvSpPr>
              <p:nvPr/>
            </p:nvSpPr>
            <p:spPr bwMode="auto">
              <a:xfrm>
                <a:off x="1488" y="1776"/>
                <a:ext cx="768" cy="1344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46" name="Oval 14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768" cy="1344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276367" name="Line 15"/>
            <p:cNvSpPr>
              <a:spLocks noChangeShapeType="1"/>
            </p:cNvSpPr>
            <p:nvPr/>
          </p:nvSpPr>
          <p:spPr bwMode="auto">
            <a:xfrm>
              <a:off x="4629150" y="3370263"/>
              <a:ext cx="9144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68" name="Line 16"/>
            <p:cNvSpPr>
              <a:spLocks noChangeShapeType="1"/>
            </p:cNvSpPr>
            <p:nvPr/>
          </p:nvSpPr>
          <p:spPr bwMode="auto">
            <a:xfrm>
              <a:off x="7905750" y="3389313"/>
              <a:ext cx="9144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69" name="Line 17"/>
            <p:cNvSpPr>
              <a:spLocks noChangeShapeType="1"/>
            </p:cNvSpPr>
            <p:nvPr/>
          </p:nvSpPr>
          <p:spPr bwMode="auto">
            <a:xfrm>
              <a:off x="6229350" y="3389313"/>
              <a:ext cx="914400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76370" name="Object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84763221"/>
                </p:ext>
              </p:extLst>
            </p:nvPr>
          </p:nvGraphicFramePr>
          <p:xfrm>
            <a:off x="4427538" y="2862263"/>
            <a:ext cx="34131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37" name="公式" r:id="rId17" imgW="342720" imgH="431640" progId="Equation.3">
                    <p:embed/>
                  </p:oleObj>
                </mc:Choice>
                <mc:Fallback>
                  <p:oleObj name="公式" r:id="rId17" imgW="342720" imgH="4316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7538" y="2862263"/>
                          <a:ext cx="341312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6371" name="Objec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53085255"/>
                </p:ext>
              </p:extLst>
            </p:nvPr>
          </p:nvGraphicFramePr>
          <p:xfrm>
            <a:off x="5969000" y="2441575"/>
            <a:ext cx="280988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38" name="公式" r:id="rId19" imgW="279360" imgH="228600" progId="Equation.3">
                    <p:embed/>
                  </p:oleObj>
                </mc:Choice>
                <mc:Fallback>
                  <p:oleObj name="公式" r:id="rId19" imgW="279360" imgH="228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9000" y="2441575"/>
                          <a:ext cx="280988" cy="227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6372" name="Object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85347672"/>
                </p:ext>
              </p:extLst>
            </p:nvPr>
          </p:nvGraphicFramePr>
          <p:xfrm>
            <a:off x="7532688" y="2441575"/>
            <a:ext cx="547687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39" name="公式" r:id="rId21" imgW="545760" imgH="228600" progId="Equation.3">
                    <p:embed/>
                  </p:oleObj>
                </mc:Choice>
                <mc:Fallback>
                  <p:oleObj name="公式" r:id="rId21" imgW="545760" imgH="2286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2688" y="2441575"/>
                          <a:ext cx="547687" cy="227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6373" name="Line 21"/>
            <p:cNvSpPr>
              <a:spLocks noChangeShapeType="1"/>
            </p:cNvSpPr>
            <p:nvPr/>
          </p:nvSpPr>
          <p:spPr bwMode="auto">
            <a:xfrm flipH="1">
              <a:off x="7385050" y="3370263"/>
              <a:ext cx="520700" cy="757237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276374" name="Object 2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8190003"/>
                </p:ext>
              </p:extLst>
            </p:nvPr>
          </p:nvGraphicFramePr>
          <p:xfrm>
            <a:off x="7734300" y="3568700"/>
            <a:ext cx="280988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40" name="公式" r:id="rId23" imgW="279360" imgH="291960" progId="Equation.3">
                    <p:embed/>
                  </p:oleObj>
                </mc:Choice>
                <mc:Fallback>
                  <p:oleObj name="公式" r:id="rId23" imgW="279360" imgH="29196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34300" y="3568700"/>
                          <a:ext cx="280988" cy="292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6375" name="Object 2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2049458"/>
                </p:ext>
              </p:extLst>
            </p:nvPr>
          </p:nvGraphicFramePr>
          <p:xfrm>
            <a:off x="5035550" y="2238375"/>
            <a:ext cx="280988" cy="420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41" name="公式" r:id="rId25" imgW="279360" imgH="419040" progId="Equation.3">
                    <p:embed/>
                  </p:oleObj>
                </mc:Choice>
                <mc:Fallback>
                  <p:oleObj name="公式" r:id="rId25" imgW="279360" imgH="4190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550" y="2238375"/>
                          <a:ext cx="280988" cy="420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76376" name="Object 2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16768440"/>
                </p:ext>
              </p:extLst>
            </p:nvPr>
          </p:nvGraphicFramePr>
          <p:xfrm>
            <a:off x="6594475" y="1836738"/>
            <a:ext cx="315913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42" name="公式" r:id="rId27" imgW="317160" imgH="419040" progId="Equation.3">
                    <p:embed/>
                  </p:oleObj>
                </mc:Choice>
                <mc:Fallback>
                  <p:oleObj name="公式" r:id="rId27" imgW="317160" imgH="4190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4475" y="1836738"/>
                          <a:ext cx="315913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6385" name="Line 33"/>
            <p:cNvSpPr>
              <a:spLocks noChangeShapeType="1"/>
            </p:cNvSpPr>
            <p:nvPr/>
          </p:nvSpPr>
          <p:spPr bwMode="auto">
            <a:xfrm>
              <a:off x="6229350" y="4360863"/>
              <a:ext cx="10668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86" name="Line 34"/>
            <p:cNvSpPr>
              <a:spLocks noChangeShapeType="1"/>
            </p:cNvSpPr>
            <p:nvPr/>
          </p:nvSpPr>
          <p:spPr bwMode="auto">
            <a:xfrm>
              <a:off x="6229350" y="2303463"/>
              <a:ext cx="1143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87" name="Line 35"/>
            <p:cNvSpPr>
              <a:spLocks noChangeShapeType="1"/>
            </p:cNvSpPr>
            <p:nvPr/>
          </p:nvSpPr>
          <p:spPr bwMode="auto">
            <a:xfrm>
              <a:off x="6000750" y="2836863"/>
              <a:ext cx="1143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88" name="Line 36"/>
            <p:cNvSpPr>
              <a:spLocks noChangeShapeType="1"/>
            </p:cNvSpPr>
            <p:nvPr/>
          </p:nvSpPr>
          <p:spPr bwMode="auto">
            <a:xfrm>
              <a:off x="6000750" y="3903663"/>
              <a:ext cx="11430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89" name="Line 37"/>
            <p:cNvSpPr>
              <a:spLocks noChangeShapeType="1"/>
            </p:cNvSpPr>
            <p:nvPr/>
          </p:nvSpPr>
          <p:spPr bwMode="auto">
            <a:xfrm>
              <a:off x="5924550" y="3370263"/>
              <a:ext cx="121920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6394" name="Oval 42"/>
            <p:cNvSpPr>
              <a:spLocks noChangeArrowheads="1"/>
            </p:cNvSpPr>
            <p:nvPr/>
          </p:nvSpPr>
          <p:spPr bwMode="auto">
            <a:xfrm>
              <a:off x="4933950" y="2836863"/>
              <a:ext cx="457200" cy="1143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76395" name="Oval 43"/>
            <p:cNvSpPr>
              <a:spLocks noChangeArrowheads="1"/>
            </p:cNvSpPr>
            <p:nvPr/>
          </p:nvSpPr>
          <p:spPr bwMode="auto">
            <a:xfrm>
              <a:off x="6534150" y="2532063"/>
              <a:ext cx="457200" cy="16764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76396" name="Oval 44"/>
            <p:cNvSpPr>
              <a:spLocks noChangeArrowheads="1"/>
            </p:cNvSpPr>
            <p:nvPr/>
          </p:nvSpPr>
          <p:spPr bwMode="auto">
            <a:xfrm>
              <a:off x="5086350" y="2760663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76397" name="Oval 45"/>
            <p:cNvSpPr>
              <a:spLocks noChangeArrowheads="1"/>
            </p:cNvSpPr>
            <p:nvPr/>
          </p:nvSpPr>
          <p:spPr bwMode="auto">
            <a:xfrm>
              <a:off x="6686550" y="2455863"/>
              <a:ext cx="152400" cy="152400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276403" name="Object 5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7772241"/>
                </p:ext>
              </p:extLst>
            </p:nvPr>
          </p:nvGraphicFramePr>
          <p:xfrm>
            <a:off x="5868988" y="3170238"/>
            <a:ext cx="3556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643" name="公式" r:id="rId29" imgW="355320" imgH="419040" progId="Equation.3">
                    <p:embed/>
                  </p:oleObj>
                </mc:Choice>
                <mc:Fallback>
                  <p:oleObj name="公式" r:id="rId29" imgW="355320" imgH="4190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988" y="3170238"/>
                          <a:ext cx="355600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76404" name="Objec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079341"/>
              </p:ext>
            </p:extLst>
          </p:nvPr>
        </p:nvGraphicFramePr>
        <p:xfrm>
          <a:off x="2690440" y="2842535"/>
          <a:ext cx="12334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644" name="公式" r:id="rId31" imgW="1231560" imgH="495000" progId="Equation.3">
                  <p:embed/>
                </p:oleObj>
              </mc:Choice>
              <mc:Fallback>
                <p:oleObj name="公式" r:id="rId31" imgW="1231560" imgH="495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440" y="2842535"/>
                        <a:ext cx="12334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325437" y="1709000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取图示的安培环路</a:t>
            </a:r>
            <a:endParaRPr kumimoji="1" lang="zh-CN" altLang="en-US" sz="2400" b="1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0" name="AutoShape 13"/>
          <p:cNvSpPr>
            <a:spLocks noChangeArrowheads="1"/>
          </p:cNvSpPr>
          <p:nvPr/>
        </p:nvSpPr>
        <p:spPr bwMode="auto">
          <a:xfrm>
            <a:off x="3971181" y="3119602"/>
            <a:ext cx="457200" cy="1354137"/>
          </a:xfrm>
          <a:prstGeom prst="curvedLeftArrow">
            <a:avLst>
              <a:gd name="adj1" fmla="val 59236"/>
              <a:gd name="adj2" fmla="val 118472"/>
              <a:gd name="adj3" fmla="val 3333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tIns="82800" bIns="82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0242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27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7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7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7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7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7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7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7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7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384" grpId="0" autoUpdateAnimBg="0"/>
      <p:bldP spid="2276393" grpId="0" animBg="1"/>
      <p:bldP spid="2276402" grpId="0" animBg="1"/>
      <p:bldP spid="59" grpId="0" autoUpdateAnimBg="0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0500" y="260648"/>
            <a:ext cx="5955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静电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场和稳恒磁场的基本性质和规律</a:t>
            </a:r>
            <a:endParaRPr kumimoji="1" lang="zh-CN" altLang="en-US" sz="2800" b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19100" y="965319"/>
            <a:ext cx="393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电场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的高斯定理</a:t>
            </a:r>
          </a:p>
        </p:txBody>
      </p:sp>
      <p:graphicFrame>
        <p:nvGraphicFramePr>
          <p:cNvPr id="4199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541430"/>
              </p:ext>
            </p:extLst>
          </p:nvPr>
        </p:nvGraphicFramePr>
        <p:xfrm>
          <a:off x="3581659" y="949508"/>
          <a:ext cx="22209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64" name="公式" r:id="rId3" imgW="2222280" imgH="609480" progId="Equation.3">
                  <p:embed/>
                </p:oleObj>
              </mc:Choice>
              <mc:Fallback>
                <p:oleObj name="公式" r:id="rId3" imgW="2222280" imgH="609480" progId="Equation.3">
                  <p:embed/>
                  <p:pic>
                    <p:nvPicPr>
                      <p:cNvPr id="41992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659" y="949508"/>
                        <a:ext cx="22209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8518804"/>
              </p:ext>
            </p:extLst>
          </p:nvPr>
        </p:nvGraphicFramePr>
        <p:xfrm>
          <a:off x="5900997" y="954270"/>
          <a:ext cx="1524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65" name="公式" r:id="rId5" imgW="1523880" imgH="609480" progId="Equation.3">
                  <p:embed/>
                </p:oleObj>
              </mc:Choice>
              <mc:Fallback>
                <p:oleObj name="公式" r:id="rId5" imgW="1523880" imgH="609480" progId="Equation.3">
                  <p:embed/>
                  <p:pic>
                    <p:nvPicPr>
                      <p:cNvPr id="41993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0997" y="954270"/>
                        <a:ext cx="1524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09575" y="2077581"/>
            <a:ext cx="437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稳恒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磁场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的高斯定理</a:t>
            </a:r>
          </a:p>
        </p:txBody>
      </p:sp>
      <p:graphicFrame>
        <p:nvGraphicFramePr>
          <p:cNvPr id="42000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545144"/>
              </p:ext>
            </p:extLst>
          </p:nvPr>
        </p:nvGraphicFramePr>
        <p:xfrm>
          <a:off x="3707904" y="1988840"/>
          <a:ext cx="150018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66" name="公式" r:id="rId7" imgW="1498320" imgH="609480" progId="Equation.3">
                  <p:embed/>
                </p:oleObj>
              </mc:Choice>
              <mc:Fallback>
                <p:oleObj name="公式" r:id="rId7" imgW="1498320" imgH="609480" progId="Equation.3">
                  <p:embed/>
                  <p:pic>
                    <p:nvPicPr>
                      <p:cNvPr id="4200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988840"/>
                        <a:ext cx="1500187" cy="608012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683568" y="2609790"/>
            <a:ext cx="4248471" cy="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传导电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流产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生的磁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场是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无源场</a:t>
            </a: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721841" y="1488565"/>
            <a:ext cx="5794375" cy="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静电场是有源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场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420440" y="3278436"/>
            <a:ext cx="371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电场的环路定理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668240"/>
              </p:ext>
            </p:extLst>
          </p:nvPr>
        </p:nvGraphicFramePr>
        <p:xfrm>
          <a:off x="3635896" y="3278436"/>
          <a:ext cx="889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67" name="公式" r:id="rId9" imgW="888840" imgH="583920" progId="Equation.3">
                  <p:embed/>
                </p:oleObj>
              </mc:Choice>
              <mc:Fallback>
                <p:oleObj name="公式" r:id="rId9" imgW="888840" imgH="583920" progId="Equation.3">
                  <p:embed/>
                  <p:pic>
                    <p:nvPicPr>
                      <p:cNvPr id="43011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278436"/>
                        <a:ext cx="8890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902308"/>
              </p:ext>
            </p:extLst>
          </p:nvPr>
        </p:nvGraphicFramePr>
        <p:xfrm>
          <a:off x="4539456" y="3364204"/>
          <a:ext cx="4968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68" name="公式" r:id="rId11" imgW="495000" imgH="317160" progId="Equation.3">
                  <p:embed/>
                </p:oleObj>
              </mc:Choice>
              <mc:Fallback>
                <p:oleObj name="公式" r:id="rId11" imgW="495000" imgH="317160" progId="Equation.3">
                  <p:embed/>
                  <p:pic>
                    <p:nvPicPr>
                      <p:cNvPr id="43012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456" y="3364204"/>
                        <a:ext cx="4968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366713" y="4482752"/>
            <a:ext cx="456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稳恒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磁场的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安培环路定理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681075"/>
              </p:ext>
            </p:extLst>
          </p:nvPr>
        </p:nvGraphicFramePr>
        <p:xfrm>
          <a:off x="4427984" y="4479291"/>
          <a:ext cx="9509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69" name="公式" r:id="rId13" imgW="952200" imgH="583920" progId="Equation.3">
                  <p:embed/>
                </p:oleObj>
              </mc:Choice>
              <mc:Fallback>
                <p:oleObj name="公式" r:id="rId13" imgW="952200" imgH="583920" progId="Equation.3">
                  <p:embed/>
                  <p:pic>
                    <p:nvPicPr>
                      <p:cNvPr id="4301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4479291"/>
                        <a:ext cx="9509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4483352"/>
              </p:ext>
            </p:extLst>
          </p:nvPr>
        </p:nvGraphicFramePr>
        <p:xfrm>
          <a:off x="5441007" y="4502988"/>
          <a:ext cx="898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70" name="公式" r:id="rId15" imgW="901440" imgH="482400" progId="Equation.3">
                  <p:embed/>
                </p:oleObj>
              </mc:Choice>
              <mc:Fallback>
                <p:oleObj name="公式" r:id="rId15" imgW="901440" imgH="482400" progId="Equation.3">
                  <p:embed/>
                  <p:pic>
                    <p:nvPicPr>
                      <p:cNvPr id="43019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1007" y="4502988"/>
                        <a:ext cx="8985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704384" y="3775400"/>
            <a:ext cx="5794375" cy="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是保守场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683568" y="5059015"/>
            <a:ext cx="638175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传导电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流可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以激发涡旋磁场</a:t>
            </a:r>
          </a:p>
        </p:txBody>
      </p:sp>
    </p:spTree>
    <p:extLst>
      <p:ext uri="{BB962C8B-B14F-4D97-AF65-F5344CB8AC3E}">
        <p14:creationId xmlns:p14="http://schemas.microsoft.com/office/powerpoint/2010/main" val="7612392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95" grpId="0" autoUpdateAnimBg="0"/>
      <p:bldP spid="42001" grpId="0"/>
      <p:bldP spid="23" grpId="0"/>
      <p:bldP spid="24" grpId="0" autoUpdateAnimBg="0"/>
      <p:bldP spid="27" grpId="0" autoUpdateAnimBg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0500" y="260648"/>
            <a:ext cx="3206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四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. </a:t>
            </a:r>
            <a:r>
              <a:rPr kumimoji="1"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麦克斯韦方程组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19100" y="1844824"/>
            <a:ext cx="393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电场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的高斯定理</a:t>
            </a:r>
          </a:p>
        </p:txBody>
      </p:sp>
      <p:graphicFrame>
        <p:nvGraphicFramePr>
          <p:cNvPr id="4198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816701"/>
              </p:ext>
            </p:extLst>
          </p:nvPr>
        </p:nvGraphicFramePr>
        <p:xfrm>
          <a:off x="1198563" y="2405459"/>
          <a:ext cx="9255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14" name="公式" r:id="rId3" imgW="927000" imgH="533160" progId="Equation.3">
                  <p:embed/>
                </p:oleObj>
              </mc:Choice>
              <mc:Fallback>
                <p:oleObj name="公式" r:id="rId3" imgW="927000" imgH="533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2405459"/>
                        <a:ext cx="9255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108588"/>
              </p:ext>
            </p:extLst>
          </p:nvPr>
        </p:nvGraphicFramePr>
        <p:xfrm>
          <a:off x="2170113" y="2380059"/>
          <a:ext cx="2133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15" name="公式" r:id="rId5" imgW="2133360" imgH="533160" progId="Equation.3">
                  <p:embed/>
                </p:oleObj>
              </mc:Choice>
              <mc:Fallback>
                <p:oleObj name="公式" r:id="rId5" imgW="2133360" imgH="533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2380059"/>
                        <a:ext cx="2133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908728"/>
              </p:ext>
            </p:extLst>
          </p:nvPr>
        </p:nvGraphicFramePr>
        <p:xfrm>
          <a:off x="6827986" y="2401257"/>
          <a:ext cx="1511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16" name="公式" r:id="rId7" imgW="1511280" imgH="507960" progId="Equation.3">
                  <p:embed/>
                </p:oleObj>
              </mc:Choice>
              <mc:Fallback>
                <p:oleObj name="公式" r:id="rId7" imgW="1511280" imgH="507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986" y="2401257"/>
                        <a:ext cx="1511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044864"/>
              </p:ext>
            </p:extLst>
          </p:nvPr>
        </p:nvGraphicFramePr>
        <p:xfrm>
          <a:off x="1543050" y="3147666"/>
          <a:ext cx="22209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17" name="公式" r:id="rId9" imgW="2222280" imgH="609480" progId="Equation.3">
                  <p:embed/>
                </p:oleObj>
              </mc:Choice>
              <mc:Fallback>
                <p:oleObj name="公式" r:id="rId9" imgW="222228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3147666"/>
                        <a:ext cx="22209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5370712"/>
              </p:ext>
            </p:extLst>
          </p:nvPr>
        </p:nvGraphicFramePr>
        <p:xfrm>
          <a:off x="3862388" y="3152428"/>
          <a:ext cx="1524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18" name="公式" r:id="rId11" imgW="1523880" imgH="609480" progId="Equation.3">
                  <p:embed/>
                </p:oleObj>
              </mc:Choice>
              <mc:Fallback>
                <p:oleObj name="公式" r:id="rId11" imgW="152388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3152428"/>
                        <a:ext cx="1524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1314450" y="3090516"/>
            <a:ext cx="4283075" cy="752475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09575" y="4480967"/>
            <a:ext cx="437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磁场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的高斯定理</a:t>
            </a:r>
          </a:p>
        </p:txBody>
      </p:sp>
      <p:graphicFrame>
        <p:nvGraphicFramePr>
          <p:cNvPr id="41996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017084"/>
              </p:ext>
            </p:extLst>
          </p:nvPr>
        </p:nvGraphicFramePr>
        <p:xfrm>
          <a:off x="2625873" y="5307558"/>
          <a:ext cx="10541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19" name="公式" r:id="rId13" imgW="1054080" imgH="609480" progId="Equation.3">
                  <p:embed/>
                </p:oleObj>
              </mc:Choice>
              <mc:Fallback>
                <p:oleObj name="公式" r:id="rId13" imgW="105408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873" y="5307558"/>
                        <a:ext cx="10541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5023035"/>
              </p:ext>
            </p:extLst>
          </p:nvPr>
        </p:nvGraphicFramePr>
        <p:xfrm>
          <a:off x="6059636" y="5393283"/>
          <a:ext cx="1536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20" name="公式" r:id="rId15" imgW="1536480" imgH="317160" progId="Equation.3">
                  <p:embed/>
                </p:oleObj>
              </mc:Choice>
              <mc:Fallback>
                <p:oleObj name="公式" r:id="rId15" imgW="153648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636" y="5393283"/>
                        <a:ext cx="1536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8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524334"/>
              </p:ext>
            </p:extLst>
          </p:nvPr>
        </p:nvGraphicFramePr>
        <p:xfrm>
          <a:off x="3638698" y="5301208"/>
          <a:ext cx="24384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21" name="公式" r:id="rId17" imgW="2438280" imgH="609480" progId="Equation.3">
                  <p:embed/>
                </p:oleObj>
              </mc:Choice>
              <mc:Fallback>
                <p:oleObj name="公式" r:id="rId17" imgW="243828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698" y="5301208"/>
                        <a:ext cx="24384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93750" y="3861048"/>
            <a:ext cx="7810698" cy="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静电场是有源场、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感生电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场是涡旋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场（无源场）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000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1507037"/>
              </p:ext>
            </p:extLst>
          </p:nvPr>
        </p:nvGraphicFramePr>
        <p:xfrm>
          <a:off x="887413" y="5906170"/>
          <a:ext cx="150018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22" name="公式" r:id="rId19" imgW="1498320" imgH="609480" progId="Equation.3">
                  <p:embed/>
                </p:oleObj>
              </mc:Choice>
              <mc:Fallback>
                <p:oleObj name="公式" r:id="rId19" imgW="1498320" imgH="609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5906170"/>
                        <a:ext cx="1500187" cy="6080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2555777" y="5903044"/>
            <a:ext cx="6264696" cy="628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传导电流、位移电流产生的磁场都是无源场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409575" y="702188"/>
            <a:ext cx="84733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麦克斯韦提出“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感生电场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”和“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位移电流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”的假设，对描述静电场和稳恒磁场的方程进行了修正，归纳出一组描述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统一电磁场的方程组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，使电磁场理论具有更广泛的适用性。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4283968" y="1779737"/>
            <a:ext cx="1080120" cy="464591"/>
          </a:xfrm>
          <a:prstGeom prst="wedgeRectCallout">
            <a:avLst>
              <a:gd name="adj1" fmla="val 43445"/>
              <a:gd name="adj2" fmla="val 845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 dirty="0">
                <a:ea typeface="楷体_GB2312" pitchFamily="49" charset="-122"/>
              </a:rPr>
              <a:t>静电场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724028" y="1851645"/>
            <a:ext cx="1368252" cy="425227"/>
          </a:xfrm>
          <a:prstGeom prst="wedgeRectCallout">
            <a:avLst>
              <a:gd name="adj1" fmla="val -31074"/>
              <a:gd name="adj2" fmla="val 9091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 dirty="0" smtClean="0">
                <a:ea typeface="楷体_GB2312" pitchFamily="49" charset="-122"/>
              </a:rPr>
              <a:t>感生电场</a:t>
            </a:r>
            <a:endParaRPr lang="zh-CN" altLang="en-US" sz="2200" i="1" dirty="0">
              <a:ea typeface="楷体_GB2312" pitchFamily="49" charset="-122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3763963" y="4427224"/>
            <a:ext cx="1655490" cy="692463"/>
          </a:xfrm>
          <a:prstGeom prst="wedgeRectCallout">
            <a:avLst>
              <a:gd name="adj1" fmla="val -6358"/>
              <a:gd name="adj2" fmla="val 8455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 dirty="0">
                <a:ea typeface="楷体_GB2312" pitchFamily="49" charset="-122"/>
              </a:rPr>
              <a:t>传</a:t>
            </a:r>
            <a:r>
              <a:rPr lang="zh-CN" altLang="en-US" sz="2200" i="1" dirty="0" smtClean="0">
                <a:ea typeface="楷体_GB2312" pitchFamily="49" charset="-122"/>
              </a:rPr>
              <a:t>导电流产生的磁场</a:t>
            </a:r>
            <a:endParaRPr lang="zh-CN" altLang="en-US" sz="2200" i="1" dirty="0">
              <a:ea typeface="楷体_GB2312" pitchFamily="49" charset="-122"/>
            </a:endParaRP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5585197" y="4413280"/>
            <a:ext cx="1655490" cy="692463"/>
          </a:xfrm>
          <a:prstGeom prst="wedgeRectCallout">
            <a:avLst>
              <a:gd name="adj1" fmla="val -71719"/>
              <a:gd name="adj2" fmla="val 9408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i="1" dirty="0">
                <a:ea typeface="楷体_GB2312" pitchFamily="49" charset="-122"/>
              </a:rPr>
              <a:t>位移</a:t>
            </a:r>
            <a:r>
              <a:rPr lang="zh-CN" altLang="en-US" sz="2200" i="1" dirty="0" smtClean="0">
                <a:ea typeface="楷体_GB2312" pitchFamily="49" charset="-122"/>
              </a:rPr>
              <a:t>电流产生的磁场</a:t>
            </a:r>
            <a:endParaRPr lang="zh-CN" altLang="en-US" sz="2200" i="1" dirty="0">
              <a:ea typeface="楷体_GB2312" pitchFamily="49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564627"/>
              </p:ext>
            </p:extLst>
          </p:nvPr>
        </p:nvGraphicFramePr>
        <p:xfrm>
          <a:off x="4265761" y="2326021"/>
          <a:ext cx="256222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23" name="Equation" r:id="rId21" imgW="1180800" imgH="291960" progId="Equation.DSMT4">
                  <p:embed/>
                </p:oleObj>
              </mc:Choice>
              <mc:Fallback>
                <p:oleObj name="Equation" r:id="rId21" imgW="11808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761" y="2326021"/>
                        <a:ext cx="2562225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8030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autoUpdateAnimBg="0"/>
      <p:bldP spid="41987" grpId="0" autoUpdateAnimBg="0"/>
      <p:bldP spid="41994" grpId="0" animBg="1"/>
      <p:bldP spid="41995" grpId="0" autoUpdateAnimBg="0"/>
      <p:bldP spid="41999" grpId="0"/>
      <p:bldP spid="42001" grpId="0"/>
      <p:bldP spid="18" grpId="0" autoUpdateAnimBg="0"/>
      <p:bldP spid="19" grpId="0" animBg="1" autoUpdateAnimBg="0"/>
      <p:bldP spid="20" grpId="0" animBg="1" autoUpdateAnimBg="0"/>
      <p:bldP spid="21" grpId="0" animBg="1" autoUpdateAnimBg="0"/>
      <p:bldP spid="2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47663" y="260350"/>
            <a:ext cx="3719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</a:rPr>
              <a:t>电场的环路定理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3011" name="Object 2"/>
          <p:cNvGraphicFramePr>
            <a:graphicFrameLocks/>
          </p:cNvGraphicFramePr>
          <p:nvPr/>
        </p:nvGraphicFramePr>
        <p:xfrm>
          <a:off x="966788" y="830263"/>
          <a:ext cx="889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0" name="公式" r:id="rId4" imgW="888840" imgH="583920" progId="Equation.3">
                  <p:embed/>
                </p:oleObj>
              </mc:Choice>
              <mc:Fallback>
                <p:oleObj name="公式" r:id="rId4" imgW="88884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788" y="830263"/>
                        <a:ext cx="8890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3"/>
          <p:cNvGraphicFramePr>
            <a:graphicFrameLocks/>
          </p:cNvGraphicFramePr>
          <p:nvPr/>
        </p:nvGraphicFramePr>
        <p:xfrm>
          <a:off x="4375150" y="862013"/>
          <a:ext cx="4968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1" name="公式" r:id="rId6" imgW="495000" imgH="317160" progId="Equation.3">
                  <p:embed/>
                </p:oleObj>
              </mc:Choice>
              <mc:Fallback>
                <p:oleObj name="公式" r:id="rId6" imgW="495000" imgH="317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862013"/>
                        <a:ext cx="4968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4"/>
          <p:cNvGraphicFramePr>
            <a:graphicFrameLocks/>
          </p:cNvGraphicFramePr>
          <p:nvPr/>
        </p:nvGraphicFramePr>
        <p:xfrm>
          <a:off x="4951413" y="658813"/>
          <a:ext cx="13700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2" name="公式" r:id="rId8" imgW="1371600" imgH="749160" progId="Equation.3">
                  <p:embed/>
                </p:oleObj>
              </mc:Choice>
              <mc:Fallback>
                <p:oleObj name="公式" r:id="rId8" imgW="1371600" imgH="749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1413" y="658813"/>
                        <a:ext cx="13700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5"/>
          <p:cNvGraphicFramePr>
            <a:graphicFrameLocks/>
          </p:cNvGraphicFramePr>
          <p:nvPr/>
        </p:nvGraphicFramePr>
        <p:xfrm>
          <a:off x="2046288" y="1557338"/>
          <a:ext cx="34099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3" name="公式" r:id="rId10" imgW="3416040" imgH="749160" progId="Equation.3">
                  <p:embed/>
                </p:oleObj>
              </mc:Choice>
              <mc:Fallback>
                <p:oleObj name="公式" r:id="rId10" imgW="3416040" imgH="749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1557338"/>
                        <a:ext cx="34099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1763713" y="1484313"/>
            <a:ext cx="3863975" cy="844550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124473" y="260350"/>
            <a:ext cx="4687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 dirty="0">
                <a:solidFill>
                  <a:schemeClr val="bg1"/>
                </a:solidFill>
                <a:latin typeface="宋体" panose="02010600030101010101" pitchFamily="2" charset="-122"/>
              </a:rPr>
              <a:t>—— </a:t>
            </a: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法拉第电磁感应定律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66713" y="2924175"/>
            <a:ext cx="456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kumimoji="1" lang="zh-CN" altLang="en-US" sz="2400" b="1">
                <a:solidFill>
                  <a:srgbClr val="66FFFF"/>
                </a:solidFill>
                <a:latin typeface="Times New Roman" panose="02020603050405020304" pitchFamily="18" charset="0"/>
              </a:rPr>
              <a:t>全电流安培环路定理</a:t>
            </a:r>
          </a:p>
        </p:txBody>
      </p:sp>
      <p:graphicFrame>
        <p:nvGraphicFramePr>
          <p:cNvPr id="43018" name="Object 6"/>
          <p:cNvGraphicFramePr>
            <a:graphicFrameLocks/>
          </p:cNvGraphicFramePr>
          <p:nvPr/>
        </p:nvGraphicFramePr>
        <p:xfrm>
          <a:off x="1160463" y="3448050"/>
          <a:ext cx="9509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4" name="公式" r:id="rId12" imgW="952200" imgH="583920" progId="Equation.3">
                  <p:embed/>
                </p:oleObj>
              </mc:Choice>
              <mc:Fallback>
                <p:oleObj name="公式" r:id="rId12" imgW="95220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3448050"/>
                        <a:ext cx="9509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7"/>
          <p:cNvGraphicFramePr>
            <a:graphicFrameLocks/>
          </p:cNvGraphicFramePr>
          <p:nvPr/>
        </p:nvGraphicFramePr>
        <p:xfrm>
          <a:off x="4316413" y="3463925"/>
          <a:ext cx="8985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5" name="公式" r:id="rId14" imgW="901440" imgH="482400" progId="Equation.3">
                  <p:embed/>
                </p:oleObj>
              </mc:Choice>
              <mc:Fallback>
                <p:oleObj name="公式" r:id="rId14" imgW="90144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6413" y="3463925"/>
                        <a:ext cx="8985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8"/>
          <p:cNvGraphicFramePr>
            <a:graphicFrameLocks/>
          </p:cNvGraphicFramePr>
          <p:nvPr/>
        </p:nvGraphicFramePr>
        <p:xfrm>
          <a:off x="5253038" y="3330575"/>
          <a:ext cx="14065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6" name="公式" r:id="rId16" imgW="1409400" imgH="749160" progId="Equation.3">
                  <p:embed/>
                </p:oleObj>
              </mc:Choice>
              <mc:Fallback>
                <p:oleObj name="公式" r:id="rId16" imgW="1409400" imgH="7491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3038" y="3330575"/>
                        <a:ext cx="14065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9"/>
          <p:cNvGraphicFramePr>
            <a:graphicFrameLocks/>
          </p:cNvGraphicFramePr>
          <p:nvPr/>
        </p:nvGraphicFramePr>
        <p:xfrm>
          <a:off x="2081213" y="4127500"/>
          <a:ext cx="30670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7" name="公式" r:id="rId18" imgW="1485720" imgH="419040" progId="Equation.3">
                  <p:embed/>
                </p:oleObj>
              </mc:Choice>
              <mc:Fallback>
                <p:oleObj name="公式" r:id="rId18" imgW="14857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127500"/>
                        <a:ext cx="30670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928813" y="4110038"/>
            <a:ext cx="3363912" cy="890587"/>
          </a:xfrm>
          <a:prstGeom prst="rect">
            <a:avLst/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3023" name="Object 10"/>
          <p:cNvGraphicFramePr>
            <a:graphicFrameLocks/>
          </p:cNvGraphicFramePr>
          <p:nvPr/>
        </p:nvGraphicFramePr>
        <p:xfrm>
          <a:off x="2039938" y="798513"/>
          <a:ext cx="21209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8" name="公式" r:id="rId20" imgW="2120760" imgH="583920" progId="Equation.3">
                  <p:embed/>
                </p:oleObj>
              </mc:Choice>
              <mc:Fallback>
                <p:oleObj name="公式" r:id="rId20" imgW="212076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798513"/>
                        <a:ext cx="21209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4" name="Object 11"/>
          <p:cNvGraphicFramePr>
            <a:graphicFrameLocks/>
          </p:cNvGraphicFramePr>
          <p:nvPr/>
        </p:nvGraphicFramePr>
        <p:xfrm>
          <a:off x="2092325" y="3427413"/>
          <a:ext cx="22336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999" name="公式" r:id="rId22" imgW="2234880" imgH="583920" progId="Equation.3">
                  <p:embed/>
                </p:oleObj>
              </mc:Choice>
              <mc:Fallback>
                <p:oleObj name="公式" r:id="rId22" imgW="2234880" imgH="5839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5" y="3427413"/>
                        <a:ext cx="223361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703263" y="2420938"/>
            <a:ext cx="682148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静电场是保守场，变化磁场可以激发涡旋电场</a:t>
            </a:r>
          </a:p>
        </p:txBody>
      </p:sp>
      <p:sp>
        <p:nvSpPr>
          <p:cNvPr id="43026" name="Text Box 18"/>
          <p:cNvSpPr txBox="1">
            <a:spLocks noChangeArrowheads="1"/>
          </p:cNvSpPr>
          <p:nvPr/>
        </p:nvSpPr>
        <p:spPr bwMode="auto">
          <a:xfrm>
            <a:off x="693738" y="5013325"/>
            <a:ext cx="6381750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传导电流和变化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电场都可以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激发涡旋磁场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657225" y="5527675"/>
            <a:ext cx="809123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上述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四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个方程称为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麦克斯韦方程组的积分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形式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麦克斯韦方程组能完全描述电磁场的各种运动过程。</a:t>
            </a: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323850" y="5516563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845807" y="726341"/>
            <a:ext cx="211868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楷体_GB2312"/>
              </a:rPr>
              <a:t>E1</a:t>
            </a:r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楷体_GB2312"/>
              </a:rPr>
              <a:t>为静电场，</a:t>
            </a:r>
            <a:r>
              <a:rPr kumimoji="1" lang="en-US" altLang="zh-CN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楷体_GB2312"/>
              </a:rPr>
              <a:t>E2</a:t>
            </a:r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宋体" panose="02010600030101010101" pitchFamily="2" charset="-122"/>
                <a:ea typeface="楷体_GB2312"/>
              </a:rPr>
              <a:t>为感生电场</a:t>
            </a:r>
            <a:endParaRPr kumimoji="1" lang="zh-CN" altLang="en-US" sz="2200" b="1" dirty="0">
              <a:solidFill>
                <a:schemeClr val="accent1">
                  <a:lumMod val="60000"/>
                  <a:lumOff val="40000"/>
                </a:schemeClr>
              </a:solidFill>
              <a:latin typeface="宋体" panose="02010600030101010101" pitchFamily="2" charset="-122"/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66361" y="3052704"/>
            <a:ext cx="21860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H1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为传导电流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产生的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磁场，</a:t>
            </a:r>
            <a:endParaRPr lang="en-US" altLang="zh-CN" sz="2200" b="1" dirty="0" smtClean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</a:endParaRPr>
          </a:p>
          <a:p>
            <a:pPr eaLnBrk="1" hangingPunct="1"/>
            <a:r>
              <a:rPr lang="en-US" altLang="zh-CN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H2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为位移电流</a:t>
            </a:r>
            <a:r>
              <a:rPr lang="zh-CN" alt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产生的</a:t>
            </a:r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磁场</a:t>
            </a:r>
            <a:endParaRPr lang="en-US" altLang="zh-CN" sz="2200" b="1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1318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5" grpId="0" animBg="1"/>
      <p:bldP spid="43016" grpId="0" autoUpdateAnimBg="0"/>
      <p:bldP spid="43017" grpId="0" autoUpdateAnimBg="0"/>
      <p:bldP spid="43022" grpId="0" animBg="1"/>
      <p:bldP spid="43025" grpId="0"/>
      <p:bldP spid="43026" grpId="0"/>
      <p:bldP spid="43027" grpId="0" autoUpdateAnimBg="0"/>
      <p:bldP spid="43028" grpId="0" animBg="1"/>
      <p:bldP spid="21" grpId="0" autoUpdateAnimBg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1"/>
          <p:cNvSpPr>
            <a:spLocks noChangeArrowheads="1"/>
          </p:cNvSpPr>
          <p:nvPr/>
        </p:nvSpPr>
        <p:spPr bwMode="auto">
          <a:xfrm>
            <a:off x="5580112" y="1942582"/>
            <a:ext cx="3314856" cy="769938"/>
          </a:xfrm>
          <a:prstGeom prst="wedgeRectCallout">
            <a:avLst>
              <a:gd name="adj1" fmla="val 6304"/>
              <a:gd name="adj2" fmla="val -907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非静电力将单位正电荷</a:t>
            </a:r>
            <a:r>
              <a:rPr lang="zh-CN" altLang="en-US" sz="2200" i="1" dirty="0">
                <a:ea typeface="楷体_GB2312" pitchFamily="49" charset="-122"/>
              </a:rPr>
              <a:t>从负极移到正极所作的功</a:t>
            </a:r>
          </a:p>
        </p:txBody>
      </p:sp>
      <p:graphicFrame>
        <p:nvGraphicFramePr>
          <p:cNvPr id="3" name="Object 49"/>
          <p:cNvGraphicFramePr>
            <a:graphicFrameLocks noChangeAspect="1"/>
          </p:cNvGraphicFramePr>
          <p:nvPr>
            <p:extLst/>
          </p:nvPr>
        </p:nvGraphicFramePr>
        <p:xfrm>
          <a:off x="5887467" y="1002064"/>
          <a:ext cx="20955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42" name="公式" r:id="rId3" imgW="825480" imgH="330120" progId="Equation.3">
                  <p:embed/>
                </p:oleObj>
              </mc:Choice>
              <mc:Fallback>
                <p:oleObj name="公式" r:id="rId3" imgW="825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7467" y="1002064"/>
                        <a:ext cx="2095500" cy="79216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8"/>
          <p:cNvGraphicFramePr>
            <a:graphicFrameLocks noChangeAspect="1"/>
          </p:cNvGraphicFramePr>
          <p:nvPr>
            <p:extLst/>
          </p:nvPr>
        </p:nvGraphicFramePr>
        <p:xfrm>
          <a:off x="1979712" y="919519"/>
          <a:ext cx="9890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43" name="公式" r:id="rId5" imgW="495000" imgH="419040" progId="Equation.3">
                  <p:embed/>
                </p:oleObj>
              </mc:Choice>
              <mc:Fallback>
                <p:oleObj name="公式" r:id="rId5" imgW="4950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919519"/>
                        <a:ext cx="9890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39"/>
          <p:cNvSpPr>
            <a:spLocks noChangeArrowheads="1"/>
          </p:cNvSpPr>
          <p:nvPr/>
        </p:nvSpPr>
        <p:spPr bwMode="auto">
          <a:xfrm>
            <a:off x="3244949" y="1156056"/>
            <a:ext cx="838200" cy="365125"/>
          </a:xfrm>
          <a:prstGeom prst="leftRightArrow">
            <a:avLst>
              <a:gd name="adj1" fmla="val 50000"/>
              <a:gd name="adj2" fmla="val 4591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" name="Object 40"/>
          <p:cNvGraphicFramePr>
            <a:graphicFrameLocks noChangeAspect="1"/>
          </p:cNvGraphicFramePr>
          <p:nvPr>
            <p:extLst/>
          </p:nvPr>
        </p:nvGraphicFramePr>
        <p:xfrm>
          <a:off x="4383187" y="935394"/>
          <a:ext cx="1090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44" name="公式" r:id="rId7" imgW="545760" imgH="419040" progId="Equation.3">
                  <p:embed/>
                </p:oleObj>
              </mc:Choice>
              <mc:Fallback>
                <p:oleObj name="公式" r:id="rId7" imgW="545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187" y="935394"/>
                        <a:ext cx="1090612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/>
          </p:nvPr>
        </p:nvGraphicFramePr>
        <p:xfrm>
          <a:off x="3777158" y="2286226"/>
          <a:ext cx="16589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45" name="公式" r:id="rId9" imgW="685800" imgH="393480" progId="Equation.3">
                  <p:embed/>
                </p:oleObj>
              </mc:Choice>
              <mc:Fallback>
                <p:oleObj name="公式" r:id="rId9" imgW="685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158" y="2286226"/>
                        <a:ext cx="1658938" cy="952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36735" y="2509812"/>
            <a:ext cx="406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法拉第电磁感应定律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16148" y="3893122"/>
            <a:ext cx="7668220" cy="904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相对于实验室参照系，若磁场源静止且</a:t>
            </a:r>
            <a:r>
              <a:rPr lang="zh-CN" altLang="en-US" dirty="0" smtClean="0">
                <a:solidFill>
                  <a:schemeClr val="hlink"/>
                </a:solidFill>
                <a:ea typeface="楷体_GB2312" pitchFamily="49" charset="-122"/>
              </a:rPr>
              <a:t>强弱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不变，而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导体回路运动</a:t>
            </a:r>
            <a:r>
              <a:rPr lang="zh-CN" altLang="en-US" dirty="0">
                <a:solidFill>
                  <a:srgbClr val="00FF00"/>
                </a:solidFill>
                <a:ea typeface="楷体_GB2312" pitchFamily="49" charset="-122"/>
              </a:rPr>
              <a:t>（切割磁场线</a:t>
            </a:r>
            <a:r>
              <a:rPr lang="zh-CN" altLang="en-US" dirty="0" smtClean="0">
                <a:solidFill>
                  <a:srgbClr val="00FF00"/>
                </a:solidFill>
                <a:ea typeface="楷体_GB2312" pitchFamily="49" charset="-122"/>
              </a:rPr>
              <a:t>）</a:t>
            </a:r>
            <a:r>
              <a:rPr lang="en-US" altLang="zh-CN" dirty="0" smtClean="0">
                <a:solidFill>
                  <a:srgbClr val="00FF00"/>
                </a:solidFill>
                <a:ea typeface="楷体_GB2312" pitchFamily="49" charset="-122"/>
              </a:rPr>
              <a:t>------</a:t>
            </a:r>
            <a:r>
              <a:rPr lang="zh-CN" altLang="en-US" dirty="0" smtClean="0">
                <a:solidFill>
                  <a:srgbClr val="00FF00"/>
                </a:solidFill>
                <a:ea typeface="楷体_GB2312" pitchFamily="49" charset="-122"/>
              </a:rPr>
              <a:t>动生电动势</a:t>
            </a:r>
            <a:endParaRPr lang="zh-CN" altLang="en-US" dirty="0">
              <a:solidFill>
                <a:srgbClr val="00FF00"/>
              </a:solidFill>
              <a:ea typeface="楷体_GB2312" pitchFamily="49" charset="-122"/>
            </a:endParaRP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095023" y="4910797"/>
            <a:ext cx="4862512" cy="1066800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" name="Object 43"/>
          <p:cNvGraphicFramePr>
            <a:graphicFrameLocks noChangeAspect="1"/>
          </p:cNvGraphicFramePr>
          <p:nvPr>
            <p:extLst/>
          </p:nvPr>
        </p:nvGraphicFramePr>
        <p:xfrm>
          <a:off x="2352104" y="4910797"/>
          <a:ext cx="237648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46" name="公式" r:id="rId11" imgW="850680" imgH="330120" progId="Equation.3">
                  <p:embed/>
                </p:oleObj>
              </mc:Choice>
              <mc:Fallback>
                <p:oleObj name="公式" r:id="rId11" imgW="850680" imgH="3301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104" y="4910797"/>
                        <a:ext cx="237648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6"/>
          <p:cNvGraphicFramePr>
            <a:graphicFrameLocks noChangeAspect="1"/>
          </p:cNvGraphicFramePr>
          <p:nvPr>
            <p:extLst/>
          </p:nvPr>
        </p:nvGraphicFramePr>
        <p:xfrm>
          <a:off x="4814317" y="4983822"/>
          <a:ext cx="21463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47" name="公式" r:id="rId13" imgW="914400" imgH="330120" progId="Equation.3">
                  <p:embed/>
                </p:oleObj>
              </mc:Choice>
              <mc:Fallback>
                <p:oleObj name="公式" r:id="rId13" imgW="914400" imgH="33012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317" y="4983822"/>
                        <a:ext cx="21463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51"/>
          <p:cNvSpPr>
            <a:spLocks noChangeArrowheads="1"/>
          </p:cNvSpPr>
          <p:nvPr/>
        </p:nvSpPr>
        <p:spPr bwMode="auto">
          <a:xfrm>
            <a:off x="3969299" y="6062262"/>
            <a:ext cx="3026824" cy="463082"/>
          </a:xfrm>
          <a:prstGeom prst="wedgeRectCallout">
            <a:avLst>
              <a:gd name="adj1" fmla="val 12303"/>
              <a:gd name="adj2" fmla="val -1426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非静电力为洛伦兹力</a:t>
            </a:r>
            <a:endParaRPr lang="zh-CN" altLang="en-US" sz="2200" i="1" dirty="0">
              <a:ea typeface="楷体_GB2312" pitchFamily="49" charset="-122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48047" y="908720"/>
            <a:ext cx="13816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电动势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定义</a:t>
            </a:r>
            <a:endParaRPr kumimoji="1" lang="zh-CN" altLang="en-US" sz="2400" b="1" dirty="0">
              <a:solidFill>
                <a:srgbClr val="FF66FF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3419872" y="243129"/>
            <a:ext cx="16559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 smtClean="0">
                <a:solidFill>
                  <a:srgbClr val="FFFF00"/>
                </a:solidFill>
                <a:latin typeface="+mn-ea"/>
                <a:ea typeface="+mn-ea"/>
              </a:rPr>
              <a:t>要点回顾</a:t>
            </a:r>
            <a:endParaRPr kumimoji="1" lang="zh-CN" altLang="en-US" sz="2800" b="1" dirty="0">
              <a:solidFill>
                <a:srgbClr val="66FFFF"/>
              </a:solidFill>
              <a:latin typeface="+mn-ea"/>
              <a:ea typeface="+mn-ea"/>
            </a:endParaRPr>
          </a:p>
        </p:txBody>
      </p:sp>
      <p:sp>
        <p:nvSpPr>
          <p:cNvPr id="17" name="AutoShape 51"/>
          <p:cNvSpPr>
            <a:spLocks noChangeArrowheads="1"/>
          </p:cNvSpPr>
          <p:nvPr/>
        </p:nvSpPr>
        <p:spPr bwMode="auto">
          <a:xfrm>
            <a:off x="5724128" y="3100663"/>
            <a:ext cx="3026824" cy="707793"/>
          </a:xfrm>
          <a:prstGeom prst="wedgeRectCallout">
            <a:avLst>
              <a:gd name="adj1" fmla="val -61879"/>
              <a:gd name="adj2" fmla="val -102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适用于一切感应电动势的计算</a:t>
            </a:r>
            <a:endParaRPr lang="zh-CN" altLang="en-US" sz="2200" i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94509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5" grpId="0" animBg="1"/>
      <p:bldP spid="8" grpId="0" autoUpdateAnimBg="0"/>
      <p:bldP spid="9" grpId="0" autoUpdateAnimBg="0"/>
      <p:bldP spid="10" grpId="0" animBg="1"/>
      <p:bldP spid="15" grpId="0" animBg="1" autoUpdateAnimBg="0"/>
      <p:bldP spid="19" grpId="0" autoUpdateAnimBg="0"/>
      <p:bldP spid="16" grpId="0" autoUpdateAnimBg="0"/>
      <p:bldP spid="1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95288" y="404813"/>
          <a:ext cx="2108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4" name="公式" r:id="rId3" imgW="1054080" imgH="291960" progId="Equation.3">
                  <p:embed/>
                </p:oleObj>
              </mc:Choice>
              <mc:Fallback>
                <p:oleObj name="公式" r:id="rId3" imgW="1054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4813"/>
                        <a:ext cx="2108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059113" y="404813"/>
          <a:ext cx="14208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5" name="公式" r:id="rId5" imgW="711000" imgH="291960" progId="Equation.3">
                  <p:embed/>
                </p:oleObj>
              </mc:Choice>
              <mc:Fallback>
                <p:oleObj name="公式" r:id="rId5" imgW="7110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4813"/>
                        <a:ext cx="14208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385763" y="908050"/>
          <a:ext cx="22844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6" name="公式" r:id="rId7" imgW="1269720" imgH="419040" progId="Equation.3">
                  <p:embed/>
                </p:oleObj>
              </mc:Choice>
              <mc:Fallback>
                <p:oleObj name="公式" r:id="rId7" imgW="1269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908050"/>
                        <a:ext cx="22844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978150" y="836613"/>
          <a:ext cx="26733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7" name="公式" r:id="rId9" imgW="1485720" imgH="419040" progId="Equation.3">
                  <p:embed/>
                </p:oleObj>
              </mc:Choice>
              <mc:Fallback>
                <p:oleObj name="公式" r:id="rId9" imgW="1485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836613"/>
                        <a:ext cx="267335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5795963" y="333375"/>
            <a:ext cx="0" cy="1223963"/>
          </a:xfrm>
          <a:prstGeom prst="line">
            <a:avLst/>
          </a:prstGeom>
          <a:noFill/>
          <a:ln w="28575">
            <a:solidFill>
              <a:srgbClr val="66FF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63" name="Object 6"/>
          <p:cNvGraphicFramePr>
            <a:graphicFrameLocks noChangeAspect="1"/>
          </p:cNvGraphicFramePr>
          <p:nvPr/>
        </p:nvGraphicFramePr>
        <p:xfrm>
          <a:off x="5949950" y="333375"/>
          <a:ext cx="26908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8" name="公式" r:id="rId11" imgW="1346040" imgH="291960" progId="Equation.3">
                  <p:embed/>
                </p:oleObj>
              </mc:Choice>
              <mc:Fallback>
                <p:oleObj name="公式" r:id="rId11" imgW="13460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9950" y="333375"/>
                        <a:ext cx="26908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7"/>
          <p:cNvGraphicFramePr>
            <a:graphicFrameLocks noChangeAspect="1"/>
          </p:cNvGraphicFramePr>
          <p:nvPr/>
        </p:nvGraphicFramePr>
        <p:xfrm>
          <a:off x="5940425" y="981075"/>
          <a:ext cx="28178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999" name="公式" r:id="rId13" imgW="1409400" imgH="291960" progId="Equation.3">
                  <p:embed/>
                </p:oleObj>
              </mc:Choice>
              <mc:Fallback>
                <p:oleObj name="公式" r:id="rId13" imgW="14094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981075"/>
                        <a:ext cx="281781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AutoShape 9"/>
          <p:cNvSpPr>
            <a:spLocks/>
          </p:cNvSpPr>
          <p:nvPr/>
        </p:nvSpPr>
        <p:spPr bwMode="auto">
          <a:xfrm>
            <a:off x="3030537" y="2781300"/>
            <a:ext cx="215900" cy="1944687"/>
          </a:xfrm>
          <a:prstGeom prst="leftBrace">
            <a:avLst>
              <a:gd name="adj1" fmla="val 75061"/>
              <a:gd name="adj2" fmla="val 50000"/>
            </a:avLst>
          </a:prstGeom>
          <a:noFill/>
          <a:ln w="38100">
            <a:solidFill>
              <a:srgbClr val="66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506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638962"/>
              </p:ext>
            </p:extLst>
          </p:nvPr>
        </p:nvGraphicFramePr>
        <p:xfrm>
          <a:off x="3317875" y="2636837"/>
          <a:ext cx="119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0" name="公式" r:id="rId15" imgW="596880" imgH="241200" progId="Equation.3">
                  <p:embed/>
                </p:oleObj>
              </mc:Choice>
              <mc:Fallback>
                <p:oleObj name="公式" r:id="rId15" imgW="596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2636837"/>
                        <a:ext cx="119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524318"/>
              </p:ext>
            </p:extLst>
          </p:nvPr>
        </p:nvGraphicFramePr>
        <p:xfrm>
          <a:off x="3317875" y="3068637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1" name="公式" r:id="rId17" imgW="558720" imgH="215640" progId="Equation.3">
                  <p:embed/>
                </p:oleObj>
              </mc:Choice>
              <mc:Fallback>
                <p:oleObj name="公式" r:id="rId17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068637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872094"/>
              </p:ext>
            </p:extLst>
          </p:nvPr>
        </p:nvGraphicFramePr>
        <p:xfrm>
          <a:off x="3317875" y="3357562"/>
          <a:ext cx="1676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2" name="公式" r:id="rId19" imgW="838080" imgH="419040" progId="Equation.3">
                  <p:embed/>
                </p:oleObj>
              </mc:Choice>
              <mc:Fallback>
                <p:oleObj name="公式" r:id="rId19" imgW="8380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357562"/>
                        <a:ext cx="1676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990411"/>
              </p:ext>
            </p:extLst>
          </p:nvPr>
        </p:nvGraphicFramePr>
        <p:xfrm>
          <a:off x="3317875" y="4175125"/>
          <a:ext cx="1979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03" name="公式" r:id="rId21" imgW="990360" imgH="419040" progId="Equation.3">
                  <p:embed/>
                </p:oleObj>
              </mc:Choice>
              <mc:Fallback>
                <p:oleObj name="公式" r:id="rId21" imgW="990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4175125"/>
                        <a:ext cx="19796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2175780" y="2060575"/>
            <a:ext cx="42780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麦克斯韦方程组的微分形式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395288" y="1751013"/>
            <a:ext cx="8497887" cy="0"/>
          </a:xfrm>
          <a:prstGeom prst="line">
            <a:avLst/>
          </a:prstGeom>
          <a:noFill/>
          <a:ln w="9525">
            <a:solidFill>
              <a:srgbClr val="66FF66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1532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nimBg="1"/>
      <p:bldP spid="45065" grpId="0" animBg="1"/>
      <p:bldP spid="45070" grpId="0" autoUpdateAnimBg="0"/>
      <p:bldP spid="4508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27584" y="1844824"/>
            <a:ext cx="7715574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6500" b="1" dirty="0" smtClean="0">
                <a:solidFill>
                  <a:srgbClr val="FFFF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感谢陪伴，</a:t>
            </a:r>
            <a:endParaRPr kumimoji="1" lang="en-US" altLang="zh-CN" sz="6500" b="1" dirty="0" smtClean="0">
              <a:solidFill>
                <a:srgbClr val="FFFF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 algn="ctr" eaLnBrk="1" hangingPunct="1"/>
            <a:r>
              <a:rPr kumimoji="1" lang="zh-CN" altLang="en-US" sz="6500" b="1" dirty="0" smtClean="0">
                <a:solidFill>
                  <a:srgbClr val="FFFF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祝大家取得好成绩！</a:t>
            </a:r>
            <a:endParaRPr kumimoji="1" lang="zh-CN" altLang="en-US" sz="6500" b="1" dirty="0">
              <a:solidFill>
                <a:srgbClr val="FFFF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8267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5507571" y="2930272"/>
            <a:ext cx="30025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感</a:t>
            </a:r>
            <a:r>
              <a:rPr lang="zh-CN" altLang="en-US" dirty="0">
                <a:solidFill>
                  <a:schemeClr val="bg1"/>
                </a:solidFill>
                <a:ea typeface="仿宋_GB2312" pitchFamily="49" charset="-122"/>
                <a:cs typeface="Times New Roman" panose="02020603050405020304" pitchFamily="18" charset="0"/>
              </a:rPr>
              <a:t>生</a:t>
            </a:r>
            <a:r>
              <a:rPr lang="zh-CN" altLang="en-US" dirty="0" smtClean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电场</a:t>
            </a:r>
            <a:r>
              <a:rPr lang="zh-CN" altLang="en-US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与磁场的变化率成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左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手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螺旋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关系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08104" y="4051885"/>
            <a:ext cx="3508821" cy="2508349"/>
            <a:chOff x="4948163" y="3201045"/>
            <a:chExt cx="4068762" cy="3024336"/>
          </a:xfrm>
        </p:grpSpPr>
        <p:sp>
          <p:nvSpPr>
            <p:cNvPr id="19" name="AutoShape 2"/>
            <p:cNvSpPr>
              <a:spLocks noChangeArrowheads="1"/>
            </p:cNvSpPr>
            <p:nvPr/>
          </p:nvSpPr>
          <p:spPr bwMode="auto">
            <a:xfrm>
              <a:off x="4948163" y="3982095"/>
              <a:ext cx="4068762" cy="1530350"/>
            </a:xfrm>
            <a:prstGeom prst="parallelogram">
              <a:avLst>
                <a:gd name="adj" fmla="val 66468"/>
              </a:avLst>
            </a:prstGeom>
            <a:gradFill rotWithShape="1">
              <a:gsLst>
                <a:gs pos="0">
                  <a:srgbClr val="000000">
                    <a:alpha val="32001"/>
                  </a:srgbClr>
                </a:gs>
                <a:gs pos="100000">
                  <a:srgbClr val="009900">
                    <a:alpha val="29999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82800" bIns="82800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pSp>
          <p:nvGrpSpPr>
            <p:cNvPr id="20" name="Group 3"/>
            <p:cNvGrpSpPr>
              <a:grpSpLocks/>
            </p:cNvGrpSpPr>
            <p:nvPr/>
          </p:nvGrpSpPr>
          <p:grpSpPr bwMode="auto">
            <a:xfrm>
              <a:off x="6876975" y="3312170"/>
              <a:ext cx="323850" cy="1512887"/>
              <a:chOff x="1632" y="1248"/>
              <a:chExt cx="192" cy="2112"/>
            </a:xfrm>
          </p:grpSpPr>
          <p:sp>
            <p:nvSpPr>
              <p:cNvPr id="21" name="Line 4"/>
              <p:cNvSpPr>
                <a:spLocks noChangeShapeType="1"/>
              </p:cNvSpPr>
              <p:nvPr/>
            </p:nvSpPr>
            <p:spPr bwMode="auto">
              <a:xfrm flipV="1">
                <a:off x="1632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5"/>
              <p:cNvSpPr>
                <a:spLocks noChangeShapeType="1"/>
              </p:cNvSpPr>
              <p:nvPr/>
            </p:nvSpPr>
            <p:spPr bwMode="auto">
              <a:xfrm flipV="1">
                <a:off x="1728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 flipV="1">
                <a:off x="1824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" name="Oval 7"/>
            <p:cNvSpPr>
              <a:spLocks noChangeArrowheads="1"/>
            </p:cNvSpPr>
            <p:nvPr/>
          </p:nvSpPr>
          <p:spPr bwMode="auto">
            <a:xfrm>
              <a:off x="5829225" y="4226570"/>
              <a:ext cx="2438400" cy="10668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6134025" y="4378970"/>
              <a:ext cx="1828800" cy="6858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sp>
          <p:nvSpPr>
            <p:cNvPr id="26" name="Oval 9"/>
            <p:cNvSpPr>
              <a:spLocks noChangeArrowheads="1"/>
            </p:cNvSpPr>
            <p:nvPr/>
          </p:nvSpPr>
          <p:spPr bwMode="auto">
            <a:xfrm>
              <a:off x="6438825" y="4531370"/>
              <a:ext cx="1219200" cy="381000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7" name="Object 1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60955269"/>
                </p:ext>
              </p:extLst>
            </p:nvPr>
          </p:nvGraphicFramePr>
          <p:xfrm>
            <a:off x="7284963" y="3201045"/>
            <a:ext cx="457200" cy="86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72" name="公式" r:id="rId3" imgW="381000" imgH="790507" progId="Equation.3">
                    <p:embed/>
                  </p:oleObj>
                </mc:Choice>
                <mc:Fallback>
                  <p:oleObj name="公式" r:id="rId3" imgW="381000" imgH="790507" progId="Equation.3">
                    <p:embed/>
                    <p:pic>
                      <p:nvPicPr>
                        <p:cNvPr id="27" name="Object 1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4963" y="3201045"/>
                          <a:ext cx="457200" cy="863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49592656"/>
                </p:ext>
              </p:extLst>
            </p:nvPr>
          </p:nvGraphicFramePr>
          <p:xfrm>
            <a:off x="5789538" y="5071120"/>
            <a:ext cx="420687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73" name="公式" r:id="rId5" imgW="343069" imgH="390661" progId="Equation.3">
                    <p:embed/>
                  </p:oleObj>
                </mc:Choice>
                <mc:Fallback>
                  <p:oleObj name="公式" r:id="rId5" imgW="343069" imgH="390661" progId="Equation.3">
                    <p:embed/>
                    <p:pic>
                      <p:nvPicPr>
                        <p:cNvPr id="28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538" y="5071120"/>
                          <a:ext cx="420687" cy="47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" name="Group 22"/>
            <p:cNvGrpSpPr>
              <a:grpSpLocks/>
            </p:cNvGrpSpPr>
            <p:nvPr/>
          </p:nvGrpSpPr>
          <p:grpSpPr bwMode="auto">
            <a:xfrm>
              <a:off x="6892379" y="5550693"/>
              <a:ext cx="322263" cy="674688"/>
              <a:chOff x="1632" y="1248"/>
              <a:chExt cx="192" cy="2112"/>
            </a:xfrm>
          </p:grpSpPr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 flipV="1">
                <a:off x="1632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24"/>
              <p:cNvSpPr>
                <a:spLocks noChangeShapeType="1"/>
              </p:cNvSpPr>
              <p:nvPr/>
            </p:nvSpPr>
            <p:spPr bwMode="auto">
              <a:xfrm flipV="1">
                <a:off x="1728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25"/>
              <p:cNvSpPr>
                <a:spLocks noChangeShapeType="1"/>
              </p:cNvSpPr>
              <p:nvPr/>
            </p:nvSpPr>
            <p:spPr bwMode="auto">
              <a:xfrm flipV="1">
                <a:off x="1824" y="1248"/>
                <a:ext cx="0" cy="2112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" name="Arc 26"/>
            <p:cNvSpPr>
              <a:spLocks/>
            </p:cNvSpPr>
            <p:nvPr/>
          </p:nvSpPr>
          <p:spPr bwMode="auto">
            <a:xfrm flipH="1">
              <a:off x="6535663" y="4840932"/>
              <a:ext cx="912812" cy="539750"/>
            </a:xfrm>
            <a:custGeom>
              <a:avLst/>
              <a:gdLst>
                <a:gd name="T0" fmla="*/ 2147483646 w 16593"/>
                <a:gd name="T1" fmla="*/ 2147483646 h 21600"/>
                <a:gd name="T2" fmla="*/ 0 w 16593"/>
                <a:gd name="T3" fmla="*/ 2147483646 h 21600"/>
                <a:gd name="T4" fmla="*/ 2147483646 w 16593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593" h="21600" fill="none" extrusionOk="0">
                  <a:moveTo>
                    <a:pt x="16592" y="19581"/>
                  </a:moveTo>
                  <a:cubicBezTo>
                    <a:pt x="13737" y="20911"/>
                    <a:pt x="10625" y="21599"/>
                    <a:pt x="7476" y="21600"/>
                  </a:cubicBezTo>
                  <a:cubicBezTo>
                    <a:pt x="4924" y="21600"/>
                    <a:pt x="2393" y="21148"/>
                    <a:pt x="0" y="20264"/>
                  </a:cubicBezTo>
                </a:path>
                <a:path w="16593" h="21600" stroke="0" extrusionOk="0">
                  <a:moveTo>
                    <a:pt x="16592" y="19581"/>
                  </a:moveTo>
                  <a:cubicBezTo>
                    <a:pt x="13737" y="20911"/>
                    <a:pt x="10625" y="21599"/>
                    <a:pt x="7476" y="21600"/>
                  </a:cubicBezTo>
                  <a:cubicBezTo>
                    <a:pt x="4924" y="21600"/>
                    <a:pt x="2393" y="21148"/>
                    <a:pt x="0" y="20264"/>
                  </a:cubicBezTo>
                  <a:lnTo>
                    <a:pt x="7476" y="0"/>
                  </a:lnTo>
                  <a:lnTo>
                    <a:pt x="16592" y="19581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49"/>
            <p:cNvSpPr>
              <a:spLocks noChangeShapeType="1"/>
            </p:cNvSpPr>
            <p:nvPr/>
          </p:nvSpPr>
          <p:spPr bwMode="auto">
            <a:xfrm rot="15600000">
              <a:off x="8145685" y="4706463"/>
              <a:ext cx="287338" cy="35877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8" name="Object 5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9727073"/>
                </p:ext>
              </p:extLst>
            </p:nvPr>
          </p:nvGraphicFramePr>
          <p:xfrm>
            <a:off x="8335391" y="4866007"/>
            <a:ext cx="357188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74" name="公式" r:id="rId7" imgW="393480" imgH="393480" progId="Equation.3">
                    <p:embed/>
                  </p:oleObj>
                </mc:Choice>
                <mc:Fallback>
                  <p:oleObj name="公式" r:id="rId7" imgW="393480" imgH="393480" progId="Equation.3">
                    <p:embed/>
                    <p:pic>
                      <p:nvPicPr>
                        <p:cNvPr id="58" name="Object 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5391" y="4866007"/>
                          <a:ext cx="357188" cy="392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403268"/>
              </p:ext>
            </p:extLst>
          </p:nvPr>
        </p:nvGraphicFramePr>
        <p:xfrm>
          <a:off x="587794" y="3067551"/>
          <a:ext cx="286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75" name="公式" r:id="rId9" imgW="1434960" imgH="393480" progId="Equation.3">
                  <p:embed/>
                </p:oleObj>
              </mc:Choice>
              <mc:Fallback>
                <p:oleObj name="公式" r:id="rId9" imgW="1434960" imgH="393480" progId="Equation.3">
                  <p:embed/>
                  <p:pic>
                    <p:nvPicPr>
                      <p:cNvPr id="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94" y="3067551"/>
                        <a:ext cx="2868613" cy="78740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10356"/>
              </p:ext>
            </p:extLst>
          </p:nvPr>
        </p:nvGraphicFramePr>
        <p:xfrm>
          <a:off x="3534250" y="3012455"/>
          <a:ext cx="18018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76" name="公式" r:id="rId11" imgW="1724152" imgH="790507" progId="Equation.3">
                  <p:embed/>
                </p:oleObj>
              </mc:Choice>
              <mc:Fallback>
                <p:oleObj name="公式" r:id="rId11" imgW="1724152" imgH="790507" progId="Equation.3">
                  <p:embed/>
                  <p:pic>
                    <p:nvPicPr>
                      <p:cNvPr id="47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250" y="3012455"/>
                        <a:ext cx="18018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3"/>
          <p:cNvSpPr txBox="1">
            <a:spLocks noChangeArrowheads="1"/>
          </p:cNvSpPr>
          <p:nvPr/>
        </p:nvSpPr>
        <p:spPr bwMode="auto">
          <a:xfrm>
            <a:off x="179512" y="260648"/>
            <a:ext cx="406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求动生电动势的方法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971600" y="752074"/>
            <a:ext cx="7604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一：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法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拉第电磁感应定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律，适当结合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假想回路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65" name="Rectangle 36"/>
          <p:cNvSpPr>
            <a:spLocks noChangeArrowheads="1"/>
          </p:cNvSpPr>
          <p:nvPr/>
        </p:nvSpPr>
        <p:spPr bwMode="auto">
          <a:xfrm>
            <a:off x="980624" y="1359427"/>
            <a:ext cx="46955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二：利用动生电动势的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定义</a:t>
            </a:r>
            <a:endParaRPr kumimoji="1" lang="en-US" altLang="zh-CN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978660"/>
              </p:ext>
            </p:extLst>
          </p:nvPr>
        </p:nvGraphicFramePr>
        <p:xfrm>
          <a:off x="5435600" y="1216025"/>
          <a:ext cx="17113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77" name="公式" r:id="rId13" imgW="850680" imgH="330120" progId="Equation.3">
                  <p:embed/>
                </p:oleObj>
              </mc:Choice>
              <mc:Fallback>
                <p:oleObj name="公式" r:id="rId13" imgW="850680" imgH="330120" progId="Equation.3">
                  <p:embed/>
                  <p:pic>
                    <p:nvPicPr>
                      <p:cNvPr id="12" name="Object 4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216025"/>
                        <a:ext cx="171132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072326"/>
              </p:ext>
            </p:extLst>
          </p:nvPr>
        </p:nvGraphicFramePr>
        <p:xfrm>
          <a:off x="7142163" y="1249363"/>
          <a:ext cx="1677987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78" name="公式" r:id="rId15" imgW="914400" imgH="330120" progId="Equation.3">
                  <p:embed/>
                </p:oleObj>
              </mc:Choice>
              <mc:Fallback>
                <p:oleObj name="公式" r:id="rId15" imgW="914400" imgH="330120" progId="Equation.3">
                  <p:embed/>
                  <p:pic>
                    <p:nvPicPr>
                      <p:cNvPr id="13" name="Object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2163" y="1249363"/>
                        <a:ext cx="1677987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79512" y="1942746"/>
            <a:ext cx="87849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lang="zh-CN" altLang="en-US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磁场变化时，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静止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导</a:t>
            </a:r>
            <a:r>
              <a:rPr lang="zh-CN" altLang="en-US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体或导体回路中出现的感</a:t>
            </a:r>
            <a:r>
              <a:rPr lang="zh-CN" altLang="en-US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应电动</a:t>
            </a:r>
            <a:r>
              <a:rPr lang="zh-CN" altLang="en-US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势</a:t>
            </a:r>
            <a:endParaRPr lang="en-US" altLang="zh-CN" dirty="0" smtClean="0">
              <a:solidFill>
                <a:schemeClr val="hlink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en-US" altLang="zh-CN" dirty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                                     </a:t>
            </a:r>
            <a:r>
              <a:rPr lang="en-US" altLang="zh-CN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dirty="0" smtClean="0">
                <a:solidFill>
                  <a:srgbClr val="00FF00"/>
                </a:solidFill>
                <a:latin typeface="楷体_GB2312" pitchFamily="49" charset="-122"/>
                <a:ea typeface="楷体_GB2312" pitchFamily="49" charset="-122"/>
              </a:rPr>
              <a:t>感生电动势</a:t>
            </a:r>
            <a:endParaRPr lang="zh-CN" altLang="en-US" dirty="0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" name="Text Box 3"/>
          <p:cNvSpPr txBox="1">
            <a:spLocks noChangeArrowheads="1"/>
          </p:cNvSpPr>
          <p:nvPr/>
        </p:nvSpPr>
        <p:spPr bwMode="auto">
          <a:xfrm>
            <a:off x="161609" y="3979912"/>
            <a:ext cx="406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kumimoji="1"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求感生电动势的方法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Rectangle 21"/>
          <p:cNvSpPr>
            <a:spLocks noChangeArrowheads="1"/>
          </p:cNvSpPr>
          <p:nvPr/>
        </p:nvSpPr>
        <p:spPr bwMode="auto">
          <a:xfrm>
            <a:off x="161610" y="4512983"/>
            <a:ext cx="54966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一：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法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拉第电磁感应定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律，适当结   </a:t>
            </a:r>
            <a:endParaRPr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l" eaLnBrk="1" hangingPunct="1"/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       </a:t>
            </a:r>
            <a:r>
              <a:rPr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合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假想回路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1" name="Rectangle 36"/>
          <p:cNvSpPr>
            <a:spLocks noChangeArrowheads="1"/>
          </p:cNvSpPr>
          <p:nvPr/>
        </p:nvSpPr>
        <p:spPr bwMode="auto">
          <a:xfrm>
            <a:off x="155456" y="5370602"/>
            <a:ext cx="53521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方法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二：利用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感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生电动势的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定义，先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            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求</a:t>
            </a:r>
            <a:r>
              <a:rPr kumimoji="1" lang="zh-CN" altLang="en-US" sz="24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感生电场</a:t>
            </a:r>
            <a:r>
              <a:rPr kumimoji="1" lang="en-US" altLang="zh-CN" sz="2400" b="1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E</a:t>
            </a:r>
            <a:r>
              <a:rPr kumimoji="1" lang="en-US" altLang="zh-CN" sz="2400" b="1" baseline="-25000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V</a:t>
            </a:r>
            <a:endParaRPr kumimoji="1" lang="en-US" altLang="zh-CN" sz="2400" b="1" baseline="-25000" dirty="0">
              <a:solidFill>
                <a:srgbClr val="00FF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72" name="AutoShape 51"/>
          <p:cNvSpPr>
            <a:spLocks noChangeArrowheads="1"/>
          </p:cNvSpPr>
          <p:nvPr/>
        </p:nvSpPr>
        <p:spPr bwMode="auto">
          <a:xfrm>
            <a:off x="514778" y="2559315"/>
            <a:ext cx="3026824" cy="463082"/>
          </a:xfrm>
          <a:prstGeom prst="wedgeRectCallout">
            <a:avLst>
              <a:gd name="adj1" fmla="val -30494"/>
              <a:gd name="adj2" fmla="val 997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i="1" dirty="0" smtClean="0">
                <a:ea typeface="楷体_GB2312" pitchFamily="49" charset="-122"/>
              </a:rPr>
              <a:t>非静电力为电场力</a:t>
            </a:r>
            <a:endParaRPr lang="zh-CN" altLang="en-US" sz="2200" i="1" dirty="0">
              <a:ea typeface="楷体_GB2312" pitchFamily="49" charset="-122"/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106225"/>
              </p:ext>
            </p:extLst>
          </p:nvPr>
        </p:nvGraphicFramePr>
        <p:xfrm>
          <a:off x="3400981" y="5889216"/>
          <a:ext cx="200977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3579" name="Equation" r:id="rId17" imgW="927000" imgH="330120" progId="Equation.DSMT4">
                  <p:embed/>
                </p:oleObj>
              </mc:Choice>
              <mc:Fallback>
                <p:oleObj name="Equation" r:id="rId17" imgW="9270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981" y="5889216"/>
                        <a:ext cx="200977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174023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9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3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60" grpId="0" autoUpdateAnimBg="0"/>
      <p:bldP spid="64" grpId="0" autoUpdateAnimBg="0"/>
      <p:bldP spid="65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232606" y="404664"/>
            <a:ext cx="8568952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在一般情况下，计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算感生电场</a:t>
            </a:r>
            <a:r>
              <a:rPr lang="en-US" altLang="zh-CN" sz="2400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E</a:t>
            </a:r>
            <a:r>
              <a:rPr lang="en-US" altLang="zh-CN" sz="2400" b="1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V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是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困难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的。只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有在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某些对称情况下（如长螺线管形成的变化磁场区域）</a:t>
            </a:r>
            <a:r>
              <a:rPr lang="zh-CN" altLang="en-US" sz="2400" b="1" dirty="0">
                <a:solidFill>
                  <a:schemeClr val="bg1"/>
                </a:solidFill>
                <a:ea typeface="楷体_GB2312"/>
              </a:rPr>
              <a:t>，才能比较方便计算感生</a:t>
            </a:r>
            <a:r>
              <a:rPr lang="zh-CN" altLang="en-US" sz="2400" b="1" dirty="0" smtClean="0">
                <a:solidFill>
                  <a:schemeClr val="bg1"/>
                </a:solidFill>
                <a:ea typeface="楷体_GB2312"/>
              </a:rPr>
              <a:t>电场。</a:t>
            </a:r>
            <a:endParaRPr lang="zh-CN" altLang="en-US" sz="2400" b="1" dirty="0">
              <a:solidFill>
                <a:schemeClr val="bg1"/>
              </a:solidFill>
              <a:ea typeface="楷体_GB2312"/>
            </a:endParaRPr>
          </a:p>
        </p:txBody>
      </p:sp>
      <p:pic>
        <p:nvPicPr>
          <p:cNvPr id="11" name="Picture 2" descr="未命名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8" y="1711627"/>
            <a:ext cx="3029471" cy="220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5201850" y="1628800"/>
            <a:ext cx="2144157" cy="2114150"/>
            <a:chOff x="3120" y="2184"/>
            <a:chExt cx="1768" cy="1688"/>
          </a:xfrm>
        </p:grpSpPr>
        <p:grpSp>
          <p:nvGrpSpPr>
            <p:cNvPr id="13" name="Group 4"/>
            <p:cNvGrpSpPr>
              <a:grpSpLocks/>
            </p:cNvGrpSpPr>
            <p:nvPr/>
          </p:nvGrpSpPr>
          <p:grpSpPr bwMode="auto">
            <a:xfrm>
              <a:off x="3120" y="2184"/>
              <a:ext cx="1768" cy="1688"/>
              <a:chOff x="304" y="1168"/>
              <a:chExt cx="1768" cy="1688"/>
            </a:xfrm>
          </p:grpSpPr>
          <p:grpSp>
            <p:nvGrpSpPr>
              <p:cNvPr id="18" name="Group 5"/>
              <p:cNvGrpSpPr>
                <a:grpSpLocks/>
              </p:cNvGrpSpPr>
              <p:nvPr/>
            </p:nvGrpSpPr>
            <p:grpSpPr bwMode="auto">
              <a:xfrm rot="2700000">
                <a:off x="822" y="2592"/>
                <a:ext cx="110" cy="110"/>
                <a:chOff x="541" y="1953"/>
                <a:chExt cx="110" cy="110"/>
              </a:xfrm>
            </p:grpSpPr>
            <p:sp>
              <p:nvSpPr>
                <p:cNvPr id="81" name="Line 6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" name="Line 7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8"/>
              <p:cNvGrpSpPr>
                <a:grpSpLocks/>
              </p:cNvGrpSpPr>
              <p:nvPr/>
            </p:nvGrpSpPr>
            <p:grpSpPr bwMode="auto">
              <a:xfrm rot="2700000">
                <a:off x="1462" y="2600"/>
                <a:ext cx="110" cy="110"/>
                <a:chOff x="541" y="1953"/>
                <a:chExt cx="110" cy="110"/>
              </a:xfrm>
            </p:grpSpPr>
            <p:sp>
              <p:nvSpPr>
                <p:cNvPr id="79" name="Line 9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" name="Line 10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1"/>
              <p:cNvGrpSpPr>
                <a:grpSpLocks/>
              </p:cNvGrpSpPr>
              <p:nvPr/>
            </p:nvGrpSpPr>
            <p:grpSpPr bwMode="auto">
              <a:xfrm rot="2700000">
                <a:off x="1157" y="2598"/>
                <a:ext cx="110" cy="110"/>
                <a:chOff x="541" y="1953"/>
                <a:chExt cx="110" cy="110"/>
              </a:xfrm>
            </p:grpSpPr>
            <p:sp>
              <p:nvSpPr>
                <p:cNvPr id="77" name="Line 12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" name="Line 13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4"/>
              <p:cNvGrpSpPr>
                <a:grpSpLocks/>
              </p:cNvGrpSpPr>
              <p:nvPr/>
            </p:nvGrpSpPr>
            <p:grpSpPr bwMode="auto">
              <a:xfrm>
                <a:off x="497" y="1954"/>
                <a:ext cx="1094" cy="438"/>
                <a:chOff x="544" y="2674"/>
                <a:chExt cx="1094" cy="438"/>
              </a:xfrm>
            </p:grpSpPr>
            <p:grpSp>
              <p:nvGrpSpPr>
                <p:cNvPr id="53" name="Group 15"/>
                <p:cNvGrpSpPr>
                  <a:grpSpLocks/>
                </p:cNvGrpSpPr>
                <p:nvPr/>
              </p:nvGrpSpPr>
              <p:grpSpPr bwMode="auto">
                <a:xfrm rot="2700000">
                  <a:off x="869" y="2680"/>
                  <a:ext cx="110" cy="110"/>
                  <a:chOff x="541" y="1953"/>
                  <a:chExt cx="110" cy="110"/>
                </a:xfrm>
              </p:grpSpPr>
              <p:sp>
                <p:nvSpPr>
                  <p:cNvPr id="7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Line 17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" name="Group 18"/>
                <p:cNvGrpSpPr>
                  <a:grpSpLocks/>
                </p:cNvGrpSpPr>
                <p:nvPr/>
              </p:nvGrpSpPr>
              <p:grpSpPr bwMode="auto">
                <a:xfrm rot="2700000">
                  <a:off x="549" y="3002"/>
                  <a:ext cx="110" cy="110"/>
                  <a:chOff x="541" y="1953"/>
                  <a:chExt cx="110" cy="110"/>
                </a:xfrm>
              </p:grpSpPr>
              <p:sp>
                <p:nvSpPr>
                  <p:cNvPr id="73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Line 20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5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196" y="2998"/>
                  <a:ext cx="110" cy="110"/>
                  <a:chOff x="541" y="1953"/>
                  <a:chExt cx="110" cy="110"/>
                </a:xfrm>
              </p:grpSpPr>
              <p:sp>
                <p:nvSpPr>
                  <p:cNvPr id="71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" name="Group 24"/>
                <p:cNvGrpSpPr>
                  <a:grpSpLocks/>
                </p:cNvGrpSpPr>
                <p:nvPr/>
              </p:nvGrpSpPr>
              <p:grpSpPr bwMode="auto">
                <a:xfrm rot="2700000">
                  <a:off x="544" y="2674"/>
                  <a:ext cx="110" cy="110"/>
                  <a:chOff x="541" y="1953"/>
                  <a:chExt cx="110" cy="110"/>
                </a:xfrm>
              </p:grpSpPr>
              <p:sp>
                <p:nvSpPr>
                  <p:cNvPr id="6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Line 26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7" name="Group 27"/>
                <p:cNvGrpSpPr>
                  <a:grpSpLocks/>
                </p:cNvGrpSpPr>
                <p:nvPr/>
              </p:nvGrpSpPr>
              <p:grpSpPr bwMode="auto">
                <a:xfrm rot="2700000">
                  <a:off x="873" y="2993"/>
                  <a:ext cx="110" cy="110"/>
                  <a:chOff x="541" y="1953"/>
                  <a:chExt cx="110" cy="110"/>
                </a:xfrm>
              </p:grpSpPr>
              <p:sp>
                <p:nvSpPr>
                  <p:cNvPr id="67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8" name="Group 30"/>
                <p:cNvGrpSpPr>
                  <a:grpSpLocks/>
                </p:cNvGrpSpPr>
                <p:nvPr/>
              </p:nvGrpSpPr>
              <p:grpSpPr bwMode="auto">
                <a:xfrm rot="2700000">
                  <a:off x="1509" y="2680"/>
                  <a:ext cx="110" cy="110"/>
                  <a:chOff x="541" y="1953"/>
                  <a:chExt cx="110" cy="110"/>
                </a:xfrm>
              </p:grpSpPr>
              <p:sp>
                <p:nvSpPr>
                  <p:cNvPr id="65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Line 32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9" name="Group 33"/>
                <p:cNvGrpSpPr>
                  <a:grpSpLocks/>
                </p:cNvGrpSpPr>
                <p:nvPr/>
              </p:nvGrpSpPr>
              <p:grpSpPr bwMode="auto">
                <a:xfrm rot="2700000">
                  <a:off x="1204" y="2678"/>
                  <a:ext cx="110" cy="110"/>
                  <a:chOff x="541" y="1953"/>
                  <a:chExt cx="110" cy="110"/>
                </a:xfrm>
              </p:grpSpPr>
              <p:sp>
                <p:nvSpPr>
                  <p:cNvPr id="63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Line 35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0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528" y="2994"/>
                  <a:ext cx="110" cy="110"/>
                  <a:chOff x="541" y="1953"/>
                  <a:chExt cx="110" cy="110"/>
                </a:xfrm>
              </p:grpSpPr>
              <p:sp>
                <p:nvSpPr>
                  <p:cNvPr id="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541" y="2007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539" y="2008"/>
                    <a:ext cx="11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rgbClr val="3399FF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2" name="Group 39"/>
              <p:cNvGrpSpPr>
                <a:grpSpLocks/>
              </p:cNvGrpSpPr>
              <p:nvPr/>
            </p:nvGrpSpPr>
            <p:grpSpPr bwMode="auto">
              <a:xfrm rot="2700000">
                <a:off x="1790" y="2282"/>
                <a:ext cx="110" cy="110"/>
                <a:chOff x="541" y="1953"/>
                <a:chExt cx="110" cy="110"/>
              </a:xfrm>
            </p:grpSpPr>
            <p:sp>
              <p:nvSpPr>
                <p:cNvPr id="51" name="Line 40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42"/>
              <p:cNvGrpSpPr>
                <a:grpSpLocks/>
              </p:cNvGrpSpPr>
              <p:nvPr/>
            </p:nvGrpSpPr>
            <p:grpSpPr bwMode="auto">
              <a:xfrm rot="2700000">
                <a:off x="1785" y="1954"/>
                <a:ext cx="110" cy="110"/>
                <a:chOff x="541" y="1953"/>
                <a:chExt cx="110" cy="110"/>
              </a:xfrm>
            </p:grpSpPr>
            <p:sp>
              <p:nvSpPr>
                <p:cNvPr id="49" name="Line 43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0" name="Line 44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45"/>
              <p:cNvGrpSpPr>
                <a:grpSpLocks/>
              </p:cNvGrpSpPr>
              <p:nvPr/>
            </p:nvGrpSpPr>
            <p:grpSpPr bwMode="auto">
              <a:xfrm rot="2700000">
                <a:off x="814" y="1304"/>
                <a:ext cx="110" cy="110"/>
                <a:chOff x="541" y="1953"/>
                <a:chExt cx="110" cy="110"/>
              </a:xfrm>
            </p:grpSpPr>
            <p:sp>
              <p:nvSpPr>
                <p:cNvPr id="47" name="Line 46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Line 47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48"/>
              <p:cNvGrpSpPr>
                <a:grpSpLocks/>
              </p:cNvGrpSpPr>
              <p:nvPr/>
            </p:nvGrpSpPr>
            <p:grpSpPr bwMode="auto">
              <a:xfrm rot="2700000">
                <a:off x="494" y="1626"/>
                <a:ext cx="110" cy="110"/>
                <a:chOff x="541" y="1953"/>
                <a:chExt cx="110" cy="110"/>
              </a:xfrm>
            </p:grpSpPr>
            <p:sp>
              <p:nvSpPr>
                <p:cNvPr id="45" name="Line 49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Line 50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51"/>
              <p:cNvGrpSpPr>
                <a:grpSpLocks/>
              </p:cNvGrpSpPr>
              <p:nvPr/>
            </p:nvGrpSpPr>
            <p:grpSpPr bwMode="auto">
              <a:xfrm rot="2700000">
                <a:off x="1141" y="1622"/>
                <a:ext cx="110" cy="110"/>
                <a:chOff x="541" y="1953"/>
                <a:chExt cx="110" cy="110"/>
              </a:xfrm>
            </p:grpSpPr>
            <p:sp>
              <p:nvSpPr>
                <p:cNvPr id="43" name="Line 52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Line 53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54"/>
              <p:cNvGrpSpPr>
                <a:grpSpLocks/>
              </p:cNvGrpSpPr>
              <p:nvPr/>
            </p:nvGrpSpPr>
            <p:grpSpPr bwMode="auto">
              <a:xfrm rot="2700000">
                <a:off x="818" y="1617"/>
                <a:ext cx="110" cy="110"/>
                <a:chOff x="541" y="1953"/>
                <a:chExt cx="110" cy="110"/>
              </a:xfrm>
            </p:grpSpPr>
            <p:sp>
              <p:nvSpPr>
                <p:cNvPr id="41" name="Line 55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" name="Line 56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57"/>
              <p:cNvGrpSpPr>
                <a:grpSpLocks/>
              </p:cNvGrpSpPr>
              <p:nvPr/>
            </p:nvGrpSpPr>
            <p:grpSpPr bwMode="auto">
              <a:xfrm rot="2700000">
                <a:off x="1454" y="1304"/>
                <a:ext cx="110" cy="110"/>
                <a:chOff x="541" y="1953"/>
                <a:chExt cx="110" cy="110"/>
              </a:xfrm>
            </p:grpSpPr>
            <p:sp>
              <p:nvSpPr>
                <p:cNvPr id="39" name="Line 58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0" name="Line 59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60"/>
              <p:cNvGrpSpPr>
                <a:grpSpLocks/>
              </p:cNvGrpSpPr>
              <p:nvPr/>
            </p:nvGrpSpPr>
            <p:grpSpPr bwMode="auto">
              <a:xfrm rot="2700000">
                <a:off x="1149" y="1302"/>
                <a:ext cx="110" cy="110"/>
                <a:chOff x="541" y="1953"/>
                <a:chExt cx="110" cy="110"/>
              </a:xfrm>
            </p:grpSpPr>
            <p:sp>
              <p:nvSpPr>
                <p:cNvPr id="37" name="Line 61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" name="Line 62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63"/>
              <p:cNvGrpSpPr>
                <a:grpSpLocks/>
              </p:cNvGrpSpPr>
              <p:nvPr/>
            </p:nvGrpSpPr>
            <p:grpSpPr bwMode="auto">
              <a:xfrm rot="2700000">
                <a:off x="1473" y="1618"/>
                <a:ext cx="110" cy="110"/>
                <a:chOff x="541" y="1953"/>
                <a:chExt cx="110" cy="110"/>
              </a:xfrm>
            </p:grpSpPr>
            <p:sp>
              <p:nvSpPr>
                <p:cNvPr id="35" name="Line 64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6" name="Line 65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66"/>
              <p:cNvGrpSpPr>
                <a:grpSpLocks/>
              </p:cNvGrpSpPr>
              <p:nvPr/>
            </p:nvGrpSpPr>
            <p:grpSpPr bwMode="auto">
              <a:xfrm rot="2700000">
                <a:off x="1782" y="1626"/>
                <a:ext cx="110" cy="110"/>
                <a:chOff x="541" y="1953"/>
                <a:chExt cx="110" cy="110"/>
              </a:xfrm>
            </p:grpSpPr>
            <p:sp>
              <p:nvSpPr>
                <p:cNvPr id="33" name="Line 67"/>
                <p:cNvSpPr>
                  <a:spLocks noChangeShapeType="1"/>
                </p:cNvSpPr>
                <p:nvPr/>
              </p:nvSpPr>
              <p:spPr bwMode="auto">
                <a:xfrm>
                  <a:off x="541" y="2007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4" name="Line 68"/>
                <p:cNvSpPr>
                  <a:spLocks noChangeShapeType="1"/>
                </p:cNvSpPr>
                <p:nvPr/>
              </p:nvSpPr>
              <p:spPr bwMode="auto">
                <a:xfrm rot="-5400000">
                  <a:off x="539" y="2008"/>
                  <a:ext cx="110" cy="0"/>
                </a:xfrm>
                <a:prstGeom prst="line">
                  <a:avLst/>
                </a:prstGeom>
                <a:noFill/>
                <a:ln w="28575" cap="sq">
                  <a:solidFill>
                    <a:srgbClr val="3399FF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32" name="Oval 69"/>
              <p:cNvSpPr>
                <a:spLocks noChangeArrowheads="1"/>
              </p:cNvSpPr>
              <p:nvPr/>
            </p:nvSpPr>
            <p:spPr bwMode="auto">
              <a:xfrm>
                <a:off x="304" y="1168"/>
                <a:ext cx="1768" cy="1688"/>
              </a:xfrm>
              <a:prstGeom prst="ellipse">
                <a:avLst/>
              </a:prstGeom>
              <a:noFill/>
              <a:ln w="1905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" name="Oval 70"/>
            <p:cNvSpPr>
              <a:spLocks noChangeArrowheads="1"/>
            </p:cNvSpPr>
            <p:nvPr/>
          </p:nvSpPr>
          <p:spPr bwMode="auto">
            <a:xfrm>
              <a:off x="3992" y="2992"/>
              <a:ext cx="72" cy="6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 flipV="1">
              <a:off x="4048" y="2480"/>
              <a:ext cx="624" cy="544"/>
            </a:xfrm>
            <a:prstGeom prst="line">
              <a:avLst/>
            </a:prstGeom>
            <a:noFill/>
            <a:ln w="28575" cap="sq">
              <a:solidFill>
                <a:schemeClr val="hlink"/>
              </a:solidFill>
              <a:round/>
              <a:headEnd type="none" w="sm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6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4357431"/>
                </p:ext>
              </p:extLst>
            </p:nvPr>
          </p:nvGraphicFramePr>
          <p:xfrm>
            <a:off x="3832" y="3031"/>
            <a:ext cx="200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232" name="Equation" r:id="rId4" imgW="152280" imgH="177480" progId="Equation.DSMT4">
                    <p:embed/>
                  </p:oleObj>
                </mc:Choice>
                <mc:Fallback>
                  <p:oleObj name="Equation" r:id="rId4" imgW="152280" imgH="177480" progId="Equation.DSMT4">
                    <p:embed/>
                    <p:pic>
                      <p:nvPicPr>
                        <p:cNvPr id="322632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031"/>
                          <a:ext cx="200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4303991"/>
                </p:ext>
              </p:extLst>
            </p:nvPr>
          </p:nvGraphicFramePr>
          <p:xfrm>
            <a:off x="4312" y="2685"/>
            <a:ext cx="26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233" name="Equation" r:id="rId6" imgW="152280" imgH="164880" progId="Equation.DSMT4">
                    <p:embed/>
                  </p:oleObj>
                </mc:Choice>
                <mc:Fallback>
                  <p:oleObj name="Equation" r:id="rId6" imgW="152280" imgH="164880" progId="Equation.DSMT4">
                    <p:embed/>
                    <p:pic>
                      <p:nvPicPr>
                        <p:cNvPr id="322633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2" y="2685"/>
                          <a:ext cx="26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3" name="Text Box 23"/>
          <p:cNvSpPr txBox="1">
            <a:spLocks noChangeArrowheads="1"/>
          </p:cNvSpPr>
          <p:nvPr/>
        </p:nvSpPr>
        <p:spPr bwMode="auto">
          <a:xfrm>
            <a:off x="572227" y="3988950"/>
            <a:ext cx="1902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 smtClean="0">
                <a:solidFill>
                  <a:srgbClr val="66CCFF"/>
                </a:solidFill>
                <a:latin typeface="Times New Roman" panose="02020603050405020304" pitchFamily="18" charset="0"/>
                <a:ea typeface="楷体_GB2312"/>
              </a:rPr>
              <a:t>总结</a:t>
            </a:r>
            <a:endParaRPr kumimoji="1" lang="zh-CN" altLang="en-US" sz="2800" b="1" dirty="0">
              <a:solidFill>
                <a:srgbClr val="66CC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4" name="AutoShape 24"/>
          <p:cNvSpPr>
            <a:spLocks noChangeArrowheads="1"/>
          </p:cNvSpPr>
          <p:nvPr/>
        </p:nvSpPr>
        <p:spPr bwMode="auto">
          <a:xfrm>
            <a:off x="215590" y="4012118"/>
            <a:ext cx="457200" cy="457200"/>
          </a:xfrm>
          <a:prstGeom prst="star5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楷体_GB2312"/>
            </a:endParaRPr>
          </a:p>
        </p:txBody>
      </p:sp>
      <p:sp>
        <p:nvSpPr>
          <p:cNvPr id="85" name="Text Box 18"/>
          <p:cNvSpPr txBox="1">
            <a:spLocks noChangeArrowheads="1"/>
          </p:cNvSpPr>
          <p:nvPr/>
        </p:nvSpPr>
        <p:spPr bwMode="auto">
          <a:xfrm>
            <a:off x="584361" y="4492312"/>
            <a:ext cx="6570662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(1)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动生电动势的本质：来源于洛伦兹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力。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a typeface="楷体_GB231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       感生电动势的本质：来源于感生电场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 </a:t>
            </a:r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。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ea typeface="楷体_GB2312"/>
            </a:endParaRPr>
          </a:p>
        </p:txBody>
      </p: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30287" y="5579564"/>
            <a:ext cx="729615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38163" indent="-53816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</a:rPr>
              <a:t>(2)  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/>
                <a:cs typeface="Times New Roman" panose="02020603050405020304" pitchFamily="18" charset="0"/>
              </a:rPr>
              <a:t>不论是动生还是感生电动势，都是感应电动势，</a:t>
            </a:r>
            <a:r>
              <a:rPr lang="zh-CN" altLang="en-US" dirty="0">
                <a:solidFill>
                  <a:srgbClr val="FFFF00"/>
                </a:solidFill>
                <a:ea typeface="楷体_GB2312"/>
                <a:cs typeface="Times New Roman" panose="02020603050405020304" pitchFamily="18" charset="0"/>
              </a:rPr>
              <a:t>法拉第电磁感应定律总结了这一共</a:t>
            </a:r>
            <a:r>
              <a:rPr lang="zh-CN" altLang="en-US" dirty="0" smtClean="0">
                <a:solidFill>
                  <a:srgbClr val="FFFF00"/>
                </a:solidFill>
                <a:ea typeface="楷体_GB2312"/>
                <a:cs typeface="Times New Roman" panose="02020603050405020304" pitchFamily="18" charset="0"/>
              </a:rPr>
              <a:t>性。</a:t>
            </a:r>
            <a:r>
              <a:rPr lang="zh-CN" altLang="en-US" dirty="0" smtClean="0">
                <a:solidFill>
                  <a:srgbClr val="FFFF00"/>
                </a:solidFill>
                <a:ea typeface="楷体_GB2312"/>
              </a:rPr>
              <a:t> </a:t>
            </a:r>
            <a:endParaRPr lang="zh-CN" altLang="en-US" dirty="0">
              <a:solidFill>
                <a:srgbClr val="FFFF00"/>
              </a:solidFill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2349837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3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3" grpId="0" autoUpdateAnimBg="0"/>
      <p:bldP spid="85" grpId="0" autoUpdateAnimBg="0"/>
      <p:bldP spid="8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6367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130916"/>
              </p:ext>
            </p:extLst>
          </p:nvPr>
        </p:nvGraphicFramePr>
        <p:xfrm>
          <a:off x="344488" y="341113"/>
          <a:ext cx="1141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73" name="公式" r:id="rId3" imgW="1143000" imgH="431640" progId="Equation.3">
                  <p:embed/>
                </p:oleObj>
              </mc:Choice>
              <mc:Fallback>
                <p:oleObj name="公式" r:id="rId3" imgW="114300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341113"/>
                        <a:ext cx="1141412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2225">
                        <a:solidFill>
                          <a:srgbClr val="B2B2B2">
                            <a:alpha val="60001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75" name="Text Box 23"/>
          <p:cNvSpPr txBox="1">
            <a:spLocks noChangeArrowheads="1"/>
          </p:cNvSpPr>
          <p:nvPr/>
        </p:nvSpPr>
        <p:spPr bwMode="auto">
          <a:xfrm>
            <a:off x="3923928" y="260648"/>
            <a:ext cx="5040560" cy="164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（回路周围没有铁磁质时）</a:t>
            </a:r>
            <a:r>
              <a:rPr kumimoji="1"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只取决于回路的几何形状和大小、匝数及周围介质的磁导率等因素，而与回路所通电流无关。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76382" name="Text Box 30"/>
          <p:cNvSpPr txBox="1">
            <a:spLocks noChangeArrowheads="1"/>
          </p:cNvSpPr>
          <p:nvPr/>
        </p:nvSpPr>
        <p:spPr bwMode="auto">
          <a:xfrm>
            <a:off x="1619672" y="289916"/>
            <a:ext cx="2395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 </a:t>
            </a:r>
            <a:r>
              <a:rPr kumimoji="1" lang="en-US" altLang="zh-CN" b="1" dirty="0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——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自感系数</a:t>
            </a:r>
          </a:p>
        </p:txBody>
      </p:sp>
      <p:graphicFrame>
        <p:nvGraphicFramePr>
          <p:cNvPr id="2276383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9124880"/>
              </p:ext>
            </p:extLst>
          </p:nvPr>
        </p:nvGraphicFramePr>
        <p:xfrm>
          <a:off x="2290981" y="968994"/>
          <a:ext cx="141763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74" name="公式" r:id="rId5" imgW="711000" imgH="393480" progId="Equation.3">
                  <p:embed/>
                </p:oleObj>
              </mc:Choice>
              <mc:Fallback>
                <p:oleObj name="公式" r:id="rId5" imgW="7110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0981" y="968994"/>
                        <a:ext cx="1417637" cy="787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2225">
                        <a:solidFill>
                          <a:srgbClr val="B2B2B2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6384" name="Text Box 32"/>
          <p:cNvSpPr txBox="1">
            <a:spLocks noChangeArrowheads="1"/>
          </p:cNvSpPr>
          <p:nvPr/>
        </p:nvSpPr>
        <p:spPr bwMode="auto">
          <a:xfrm>
            <a:off x="130393" y="1042019"/>
            <a:ext cx="30241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自感电动势</a:t>
            </a:r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179512" y="3812436"/>
            <a:ext cx="18363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自感与互感系数的计算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：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2285329" y="3987673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假设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2" name="Objec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2706798"/>
              </p:ext>
            </p:extLst>
          </p:nvPr>
        </p:nvGraphicFramePr>
        <p:xfrm>
          <a:off x="3031157" y="4071811"/>
          <a:ext cx="2016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75" name="公式" r:id="rId7" imgW="203040" imgH="291960" progId="Equation.3">
                  <p:embed/>
                </p:oleObj>
              </mc:Choice>
              <mc:Fallback>
                <p:oleObj name="公式" r:id="rId7" imgW="203040" imgH="291960" progId="Equation.3">
                  <p:embed/>
                  <p:pic>
                    <p:nvPicPr>
                      <p:cNvPr id="2278446" name="Object 4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1157" y="4071811"/>
                        <a:ext cx="2016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3272929" y="3987673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</a:p>
        </p:txBody>
      </p:sp>
      <p:graphicFrame>
        <p:nvGraphicFramePr>
          <p:cNvPr id="44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2164751"/>
              </p:ext>
            </p:extLst>
          </p:nvPr>
        </p:nvGraphicFramePr>
        <p:xfrm>
          <a:off x="3709492" y="4070223"/>
          <a:ext cx="2809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76" name="公式" r:id="rId9" imgW="279360" imgH="291960" progId="Equation.3">
                  <p:embed/>
                </p:oleObj>
              </mc:Choice>
              <mc:Fallback>
                <p:oleObj name="公式" r:id="rId9" imgW="279360" imgH="291960" progId="Equation.3">
                  <p:embed/>
                  <p:pic>
                    <p:nvPicPr>
                      <p:cNvPr id="2278448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492" y="4070223"/>
                        <a:ext cx="2809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067944" y="3987673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</a:t>
            </a:r>
          </a:p>
        </p:txBody>
      </p:sp>
      <p:graphicFrame>
        <p:nvGraphicFramePr>
          <p:cNvPr id="4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842195"/>
              </p:ext>
            </p:extLst>
          </p:nvPr>
        </p:nvGraphicFramePr>
        <p:xfrm>
          <a:off x="4526731" y="3978148"/>
          <a:ext cx="4492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77" name="公式" r:id="rId11" imgW="215640" imgH="228600" progId="Equation.3">
                  <p:embed/>
                </p:oleObj>
              </mc:Choice>
              <mc:Fallback>
                <p:oleObj name="公式" r:id="rId11" imgW="215640" imgH="228600" progId="Equation.3">
                  <p:embed/>
                  <p:pic>
                    <p:nvPicPr>
                      <p:cNvPr id="227845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6731" y="3978148"/>
                        <a:ext cx="4492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371521"/>
              </p:ext>
            </p:extLst>
          </p:nvPr>
        </p:nvGraphicFramePr>
        <p:xfrm>
          <a:off x="6032004" y="4070223"/>
          <a:ext cx="25558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78" name="Equation" r:id="rId13" imgW="253800" imgH="291960" progId="Equation.DSMT4">
                  <p:embed/>
                </p:oleObj>
              </mc:Choice>
              <mc:Fallback>
                <p:oleObj name="Equation" r:id="rId13" imgW="253800" imgH="291960" progId="Equation.DSMT4">
                  <p:embed/>
                  <p:pic>
                    <p:nvPicPr>
                      <p:cNvPr id="2278451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004" y="4070223"/>
                        <a:ext cx="25558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5095049" y="3978148"/>
            <a:ext cx="11544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求 </a:t>
            </a: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kumimoji="1" lang="zh-CN" altLang="en-US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、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6297116" y="3989261"/>
            <a:ext cx="2097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—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与电流无关</a:t>
            </a: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2195736" y="3923379"/>
            <a:ext cx="6312991" cy="585788"/>
          </a:xfrm>
          <a:prstGeom prst="rect">
            <a:avLst/>
          </a:prstGeom>
          <a:noFill/>
          <a:ln w="12700" algn="ctr">
            <a:solidFill>
              <a:srgbClr val="66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tIns="82800" bIns="82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256028"/>
              </p:ext>
            </p:extLst>
          </p:nvPr>
        </p:nvGraphicFramePr>
        <p:xfrm>
          <a:off x="315432" y="2146532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79" name="公式" r:id="rId15" imgW="736560" imgH="215640" progId="Equation.3">
                  <p:embed/>
                </p:oleObj>
              </mc:Choice>
              <mc:Fallback>
                <p:oleObj name="公式" r:id="rId15" imgW="736560" imgH="215640" progId="Equation.3">
                  <p:embed/>
                  <p:pic>
                    <p:nvPicPr>
                      <p:cNvPr id="22579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2" y="2146532"/>
                        <a:ext cx="1473200" cy="431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19050">
                        <a:solidFill>
                          <a:srgbClr val="B2B2B2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1846536" y="2105549"/>
            <a:ext cx="239553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2400" b="1" i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 sz="2400" b="1" i="1" baseline="-25000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21</a:t>
            </a:r>
            <a:r>
              <a:rPr kumimoji="1" lang="en-US" altLang="zh-CN" b="1" dirty="0" smtClean="0">
                <a:solidFill>
                  <a:srgbClr val="66FFFF"/>
                </a:solidFill>
                <a:ea typeface="仿宋_GB2312" pitchFamily="49" charset="-122"/>
                <a:sym typeface="Symbol" panose="05050102010706020507" pitchFamily="18" charset="2"/>
              </a:rPr>
              <a:t>——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互感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系数</a:t>
            </a:r>
          </a:p>
        </p:txBody>
      </p: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3990478" y="2105549"/>
            <a:ext cx="497144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5475" indent="-6254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FFFF"/>
                </a:solidFill>
                <a:latin typeface="Times New Roman" panose="02020603050405020304" pitchFamily="18" charset="0"/>
                <a:ea typeface="楷体_GB2312" pitchFamily="49" charset="-122"/>
              </a:rPr>
              <a:t>（回路周围没有铁磁质时） </a:t>
            </a:r>
            <a:r>
              <a:rPr lang="en-US" altLang="zh-CN" sz="2400" b="1" i="1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baseline="-25000" dirty="0" smtClean="0">
                <a:solidFill>
                  <a:srgbClr val="00FFFF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只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取决于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诸回路的几何形状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和大小、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匝数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及周围介质的磁导率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等因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素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en-US" altLang="zh-CN" sz="2400" b="1" dirty="0" smtClean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而与其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所通电流无关。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91667"/>
              </p:ext>
            </p:extLst>
          </p:nvPr>
        </p:nvGraphicFramePr>
        <p:xfrm>
          <a:off x="2102608" y="2842130"/>
          <a:ext cx="1789261" cy="73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80" name="公式" r:id="rId17" imgW="812520" imgH="393480" progId="Equation.3">
                  <p:embed/>
                </p:oleObj>
              </mc:Choice>
              <mc:Fallback>
                <p:oleObj name="公式" r:id="rId17" imgW="812520" imgH="393480" progId="Equation.3">
                  <p:embed/>
                  <p:pic>
                    <p:nvPicPr>
                      <p:cNvPr id="2257961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608" y="2842130"/>
                        <a:ext cx="1789261" cy="735699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66">
                            <a:alpha val="8000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127833" y="3024200"/>
            <a:ext cx="3024188" cy="53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互感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电动势</a:t>
            </a:r>
          </a:p>
        </p:txBody>
      </p:sp>
      <p:graphicFrame>
        <p:nvGraphicFramePr>
          <p:cNvPr id="5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111929"/>
              </p:ext>
            </p:extLst>
          </p:nvPr>
        </p:nvGraphicFramePr>
        <p:xfrm>
          <a:off x="1925721" y="4821029"/>
          <a:ext cx="24622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81" name="公式" r:id="rId19" imgW="2463480" imgH="419040" progId="Equation.3">
                  <p:embed/>
                </p:oleObj>
              </mc:Choice>
              <mc:Fallback>
                <p:oleObj name="公式" r:id="rId19" imgW="2463480" imgH="419040" progId="Equation.3">
                  <p:embed/>
                  <p:pic>
                    <p:nvPicPr>
                      <p:cNvPr id="225895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721" y="4821029"/>
                        <a:ext cx="2462212" cy="4175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376707" y="4602538"/>
            <a:ext cx="16153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线圈顺接</a:t>
            </a:r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的总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自感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endParaRPr kumimoji="1"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58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106929"/>
              </p:ext>
            </p:extLst>
          </p:nvPr>
        </p:nvGraphicFramePr>
        <p:xfrm>
          <a:off x="6372200" y="4757337"/>
          <a:ext cx="2451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182" name="公式" r:id="rId21" imgW="2450880" imgH="419040" progId="Equation.3">
                  <p:embed/>
                </p:oleObj>
              </mc:Choice>
              <mc:Fallback>
                <p:oleObj name="公式" r:id="rId21" imgW="2450880" imgH="419040" progId="Equation.3">
                  <p:embed/>
                  <p:pic>
                    <p:nvPicPr>
                      <p:cNvPr id="2258994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757337"/>
                        <a:ext cx="2451100" cy="41751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860032" y="4563936"/>
            <a:ext cx="16456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线圈反接的总自感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zh-CN" altLang="en-US" sz="2400" b="1" dirty="0" smtClean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kumimoji="1"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8884" y="5530484"/>
            <a:ext cx="2526398" cy="933994"/>
            <a:chOff x="5076056" y="5406490"/>
            <a:chExt cx="3133725" cy="1371600"/>
          </a:xfrm>
        </p:grpSpPr>
        <p:sp>
          <p:nvSpPr>
            <p:cNvPr id="60" name="Rectangle 12"/>
            <p:cNvSpPr>
              <a:spLocks noChangeArrowheads="1"/>
            </p:cNvSpPr>
            <p:nvPr/>
          </p:nvSpPr>
          <p:spPr bwMode="auto">
            <a:xfrm>
              <a:off x="5076056" y="5406490"/>
              <a:ext cx="3133725" cy="838200"/>
            </a:xfrm>
            <a:prstGeom prst="rect">
              <a:avLst/>
            </a:prstGeom>
            <a:gradFill rotWithShape="0">
              <a:gsLst>
                <a:gs pos="0">
                  <a:srgbClr val="185E5E"/>
                </a:gs>
                <a:gs pos="50000">
                  <a:srgbClr val="33CCCC"/>
                </a:gs>
                <a:gs pos="100000">
                  <a:srgbClr val="185E5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56840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4"/>
            <p:cNvSpPr>
              <a:spLocks noChangeShapeType="1"/>
            </p:cNvSpPr>
            <p:nvPr/>
          </p:nvSpPr>
          <p:spPr bwMode="auto">
            <a:xfrm>
              <a:off x="59126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5"/>
            <p:cNvSpPr>
              <a:spLocks noChangeShapeType="1"/>
            </p:cNvSpPr>
            <p:nvPr/>
          </p:nvSpPr>
          <p:spPr bwMode="auto">
            <a:xfrm>
              <a:off x="61412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6"/>
            <p:cNvSpPr>
              <a:spLocks noChangeShapeType="1"/>
            </p:cNvSpPr>
            <p:nvPr/>
          </p:nvSpPr>
          <p:spPr bwMode="auto">
            <a:xfrm>
              <a:off x="80462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>
              <a:off x="71318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>
              <a:off x="73604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>
              <a:off x="75890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78176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6217469" y="6244690"/>
              <a:ext cx="0" cy="3048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7055669" y="6244690"/>
              <a:ext cx="0" cy="3048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6217469" y="6549490"/>
              <a:ext cx="838200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>
              <a:off x="5150669" y="6244690"/>
              <a:ext cx="0" cy="5334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8122469" y="6244690"/>
              <a:ext cx="0" cy="457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7009130"/>
                </p:ext>
              </p:extLst>
            </p:nvPr>
          </p:nvGraphicFramePr>
          <p:xfrm>
            <a:off x="5474519" y="5482690"/>
            <a:ext cx="63500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183" name="Equation" r:id="rId23" imgW="164880" imgH="215640" progId="Equation.3">
                    <p:embed/>
                  </p:oleObj>
                </mc:Choice>
                <mc:Fallback>
                  <p:oleObj name="Equation" r:id="rId23" imgW="164880" imgH="215640" progId="Equation.3">
                    <p:embed/>
                    <p:pic>
                      <p:nvPicPr>
                        <p:cNvPr id="2258970" name="Object 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4519" y="5482690"/>
                          <a:ext cx="635000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144841"/>
                </p:ext>
              </p:extLst>
            </p:nvPr>
          </p:nvGraphicFramePr>
          <p:xfrm>
            <a:off x="7379519" y="5482690"/>
            <a:ext cx="684212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184" name="Equation" r:id="rId25" imgW="177480" imgH="215640" progId="Equation.DSMT4">
                    <p:embed/>
                  </p:oleObj>
                </mc:Choice>
                <mc:Fallback>
                  <p:oleObj name="Equation" r:id="rId25" imgW="177480" imgH="215640" progId="Equation.DSMT4">
                    <p:embed/>
                    <p:pic>
                      <p:nvPicPr>
                        <p:cNvPr id="2258971" name="Object 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9519" y="5482690"/>
                          <a:ext cx="684212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V="1">
              <a:off x="5150669" y="6320890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8122469" y="6244690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>
              <a:off x="52268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>
              <a:off x="5455469" y="540649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622152" y="5506393"/>
            <a:ext cx="2406849" cy="1099910"/>
            <a:chOff x="5364088" y="5423020"/>
            <a:chExt cx="2982913" cy="1554162"/>
          </a:xfrm>
        </p:grpSpPr>
        <p:sp>
          <p:nvSpPr>
            <p:cNvPr id="81" name="Rectangle 32"/>
            <p:cNvSpPr>
              <a:spLocks noChangeArrowheads="1"/>
            </p:cNvSpPr>
            <p:nvPr/>
          </p:nvSpPr>
          <p:spPr bwMode="auto">
            <a:xfrm>
              <a:off x="5364088" y="5423020"/>
              <a:ext cx="2982913" cy="838200"/>
            </a:xfrm>
            <a:prstGeom prst="rect">
              <a:avLst/>
            </a:prstGeom>
            <a:gradFill rotWithShape="0">
              <a:gsLst>
                <a:gs pos="0">
                  <a:srgbClr val="5E4776"/>
                </a:gs>
                <a:gs pos="50000">
                  <a:srgbClr val="CC99FF"/>
                </a:gs>
                <a:gs pos="100000">
                  <a:srgbClr val="5E47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Line 33"/>
            <p:cNvSpPr>
              <a:spLocks noChangeShapeType="1"/>
            </p:cNvSpPr>
            <p:nvPr/>
          </p:nvSpPr>
          <p:spPr bwMode="auto">
            <a:xfrm>
              <a:off x="55053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34"/>
            <p:cNvSpPr>
              <a:spLocks noChangeShapeType="1"/>
            </p:cNvSpPr>
            <p:nvPr/>
          </p:nvSpPr>
          <p:spPr bwMode="auto">
            <a:xfrm>
              <a:off x="77151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35"/>
            <p:cNvSpPr>
              <a:spLocks noChangeShapeType="1"/>
            </p:cNvSpPr>
            <p:nvPr/>
          </p:nvSpPr>
          <p:spPr bwMode="auto">
            <a:xfrm>
              <a:off x="74865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36"/>
            <p:cNvSpPr>
              <a:spLocks noChangeShapeType="1"/>
            </p:cNvSpPr>
            <p:nvPr/>
          </p:nvSpPr>
          <p:spPr bwMode="auto">
            <a:xfrm>
              <a:off x="64197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37"/>
            <p:cNvSpPr>
              <a:spLocks noChangeShapeType="1"/>
            </p:cNvSpPr>
            <p:nvPr/>
          </p:nvSpPr>
          <p:spPr bwMode="auto">
            <a:xfrm>
              <a:off x="59625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38"/>
            <p:cNvSpPr>
              <a:spLocks noChangeShapeType="1"/>
            </p:cNvSpPr>
            <p:nvPr/>
          </p:nvSpPr>
          <p:spPr bwMode="auto">
            <a:xfrm>
              <a:off x="57339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9"/>
            <p:cNvSpPr>
              <a:spLocks noChangeShapeType="1"/>
            </p:cNvSpPr>
            <p:nvPr/>
          </p:nvSpPr>
          <p:spPr bwMode="auto">
            <a:xfrm>
              <a:off x="81723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40"/>
            <p:cNvSpPr>
              <a:spLocks noChangeShapeType="1"/>
            </p:cNvSpPr>
            <p:nvPr/>
          </p:nvSpPr>
          <p:spPr bwMode="auto">
            <a:xfrm>
              <a:off x="79437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41"/>
            <p:cNvSpPr>
              <a:spLocks noChangeShapeType="1"/>
            </p:cNvSpPr>
            <p:nvPr/>
          </p:nvSpPr>
          <p:spPr bwMode="auto">
            <a:xfrm>
              <a:off x="5429176" y="6261220"/>
              <a:ext cx="0" cy="6096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42"/>
            <p:cNvSpPr>
              <a:spLocks noChangeShapeType="1"/>
            </p:cNvSpPr>
            <p:nvPr/>
          </p:nvSpPr>
          <p:spPr bwMode="auto">
            <a:xfrm flipH="1">
              <a:off x="8248575" y="6261220"/>
              <a:ext cx="1" cy="52705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43"/>
            <p:cNvSpPr>
              <a:spLocks noChangeShapeType="1"/>
            </p:cNvSpPr>
            <p:nvPr/>
          </p:nvSpPr>
          <p:spPr bwMode="auto">
            <a:xfrm>
              <a:off x="7410376" y="6261219"/>
              <a:ext cx="0" cy="715963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44"/>
            <p:cNvSpPr>
              <a:spLocks noChangeShapeType="1"/>
            </p:cNvSpPr>
            <p:nvPr/>
          </p:nvSpPr>
          <p:spPr bwMode="auto">
            <a:xfrm>
              <a:off x="6495976" y="6261220"/>
              <a:ext cx="0" cy="52705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71068"/>
                </p:ext>
              </p:extLst>
            </p:nvPr>
          </p:nvGraphicFramePr>
          <p:xfrm>
            <a:off x="5697463" y="5499220"/>
            <a:ext cx="635000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185" name="Equation" r:id="rId27" imgW="164880" imgH="215640" progId="Equation.3">
                    <p:embed/>
                  </p:oleObj>
                </mc:Choice>
                <mc:Fallback>
                  <p:oleObj name="Equation" r:id="rId27" imgW="164880" imgH="215640" progId="Equation.3">
                    <p:embed/>
                    <p:pic>
                      <p:nvPicPr>
                        <p:cNvPr id="2258989" name="Object 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7463" y="5499220"/>
                          <a:ext cx="635000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6110820"/>
                </p:ext>
              </p:extLst>
            </p:nvPr>
          </p:nvGraphicFramePr>
          <p:xfrm>
            <a:off x="7556426" y="5535733"/>
            <a:ext cx="682625" cy="64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186" name="Equation" r:id="rId29" imgW="177480" imgH="215640" progId="Equation.3">
                    <p:embed/>
                  </p:oleObj>
                </mc:Choice>
                <mc:Fallback>
                  <p:oleObj name="Equation" r:id="rId29" imgW="177480" imgH="215640" progId="Equation.3">
                    <p:embed/>
                    <p:pic>
                      <p:nvPicPr>
                        <p:cNvPr id="2258990" name="Object 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6426" y="5535733"/>
                          <a:ext cx="682625" cy="64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rgbClr val="FF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V="1">
              <a:off x="5429176" y="6413620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48"/>
            <p:cNvSpPr>
              <a:spLocks noChangeShapeType="1"/>
            </p:cNvSpPr>
            <p:nvPr/>
          </p:nvSpPr>
          <p:spPr bwMode="auto">
            <a:xfrm flipV="1">
              <a:off x="8248576" y="6261220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49"/>
            <p:cNvSpPr>
              <a:spLocks noChangeShapeType="1"/>
            </p:cNvSpPr>
            <p:nvPr/>
          </p:nvSpPr>
          <p:spPr bwMode="auto">
            <a:xfrm>
              <a:off x="7410376" y="6261220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52"/>
            <p:cNvSpPr>
              <a:spLocks noChangeShapeType="1"/>
            </p:cNvSpPr>
            <p:nvPr/>
          </p:nvSpPr>
          <p:spPr bwMode="auto">
            <a:xfrm>
              <a:off x="6191176" y="5423020"/>
              <a:ext cx="76200" cy="83820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54"/>
            <p:cNvSpPr>
              <a:spLocks noChangeShapeType="1"/>
            </p:cNvSpPr>
            <p:nvPr/>
          </p:nvSpPr>
          <p:spPr bwMode="auto">
            <a:xfrm>
              <a:off x="6497563" y="6348533"/>
              <a:ext cx="0" cy="304800"/>
            </a:xfrm>
            <a:prstGeom prst="line">
              <a:avLst/>
            </a:prstGeom>
            <a:noFill/>
            <a:ln w="476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23"/>
            <p:cNvSpPr>
              <a:spLocks noChangeShapeType="1"/>
            </p:cNvSpPr>
            <p:nvPr/>
          </p:nvSpPr>
          <p:spPr bwMode="auto">
            <a:xfrm>
              <a:off x="6502325" y="6788270"/>
              <a:ext cx="1736725" cy="0"/>
            </a:xfrm>
            <a:prstGeom prst="line">
              <a:avLst/>
            </a:pr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9932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7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7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7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7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6375" grpId="0"/>
      <p:bldP spid="2276382" grpId="0"/>
      <p:bldP spid="2276384" grpId="0"/>
      <p:bldP spid="40" grpId="0" autoUpdateAnimBg="0"/>
      <p:bldP spid="41" grpId="0" autoUpdateAnimBg="0"/>
      <p:bldP spid="43" grpId="0" autoUpdateAnimBg="0"/>
      <p:bldP spid="45" grpId="0" autoUpdateAnimBg="0"/>
      <p:bldP spid="48" grpId="0" autoUpdateAnimBg="0"/>
      <p:bldP spid="49" grpId="0" autoUpdateAnimBg="0"/>
      <p:bldP spid="50" grpId="0" animBg="1"/>
      <p:bldP spid="52" grpId="0"/>
      <p:bldP spid="53" grpId="0" autoUpdateAnimBg="0"/>
      <p:bldP spid="55" grpId="0"/>
      <p:bldP spid="57" grpId="0" autoUpdateAnimBg="0"/>
      <p:bldP spid="5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24313" y="1301278"/>
            <a:ext cx="4724400" cy="1951039"/>
            <a:chOff x="4024313" y="1301278"/>
            <a:chExt cx="4724400" cy="1951039"/>
          </a:xfrm>
        </p:grpSpPr>
        <p:grpSp>
          <p:nvGrpSpPr>
            <p:cNvPr id="306268" name="Group 92"/>
            <p:cNvGrpSpPr>
              <a:grpSpLocks/>
            </p:cNvGrpSpPr>
            <p:nvPr/>
          </p:nvGrpSpPr>
          <p:grpSpPr bwMode="auto">
            <a:xfrm>
              <a:off x="4024313" y="1499717"/>
              <a:ext cx="4724400" cy="1752600"/>
              <a:chOff x="2640" y="2208"/>
              <a:chExt cx="2976" cy="1104"/>
            </a:xfrm>
          </p:grpSpPr>
          <p:sp>
            <p:nvSpPr>
              <p:cNvPr id="17450" name="Line 104"/>
              <p:cNvSpPr>
                <a:spLocks noChangeShapeType="1"/>
              </p:cNvSpPr>
              <p:nvPr/>
            </p:nvSpPr>
            <p:spPr bwMode="auto">
              <a:xfrm>
                <a:off x="5162" y="2304"/>
                <a:ext cx="454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Line 93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33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Line 94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864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Freeform 95"/>
              <p:cNvSpPr>
                <a:spLocks/>
              </p:cNvSpPr>
              <p:nvPr/>
            </p:nvSpPr>
            <p:spPr bwMode="auto">
              <a:xfrm>
                <a:off x="2976" y="2208"/>
                <a:ext cx="1392" cy="144"/>
              </a:xfrm>
              <a:custGeom>
                <a:avLst/>
                <a:gdLst>
                  <a:gd name="T0" fmla="*/ 0 w 2112"/>
                  <a:gd name="T1" fmla="*/ 0 h 392"/>
                  <a:gd name="T2" fmla="*/ 3 w 2112"/>
                  <a:gd name="T3" fmla="*/ 0 h 392"/>
                  <a:gd name="T4" fmla="*/ 7 w 2112"/>
                  <a:gd name="T5" fmla="*/ 0 h 392"/>
                  <a:gd name="T6" fmla="*/ 9 w 2112"/>
                  <a:gd name="T7" fmla="*/ 0 h 392"/>
                  <a:gd name="T8" fmla="*/ 13 w 2112"/>
                  <a:gd name="T9" fmla="*/ 0 h 392"/>
                  <a:gd name="T10" fmla="*/ 16 w 2112"/>
                  <a:gd name="T11" fmla="*/ 0 h 392"/>
                  <a:gd name="T12" fmla="*/ 19 w 2112"/>
                  <a:gd name="T13" fmla="*/ 0 h 392"/>
                  <a:gd name="T14" fmla="*/ 22 w 2112"/>
                  <a:gd name="T15" fmla="*/ 0 h 392"/>
                  <a:gd name="T16" fmla="*/ 26 w 2112"/>
                  <a:gd name="T17" fmla="*/ 0 h 392"/>
                  <a:gd name="T18" fmla="*/ 29 w 2112"/>
                  <a:gd name="T19" fmla="*/ 0 h 392"/>
                  <a:gd name="T20" fmla="*/ 32 w 2112"/>
                  <a:gd name="T21" fmla="*/ 0 h 392"/>
                  <a:gd name="T22" fmla="*/ 36 w 2112"/>
                  <a:gd name="T23" fmla="*/ 0 h 392"/>
                  <a:gd name="T24" fmla="*/ 40 w 2112"/>
                  <a:gd name="T25" fmla="*/ 0 h 392"/>
                  <a:gd name="T26" fmla="*/ 43 w 2112"/>
                  <a:gd name="T27" fmla="*/ 0 h 392"/>
                  <a:gd name="T28" fmla="*/ 45 w 2112"/>
                  <a:gd name="T29" fmla="*/ 0 h 392"/>
                  <a:gd name="T30" fmla="*/ 49 w 2112"/>
                  <a:gd name="T31" fmla="*/ 0 h 3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112" h="392">
                    <a:moveTo>
                      <a:pt x="0" y="216"/>
                    </a:moveTo>
                    <a:cubicBezTo>
                      <a:pt x="48" y="232"/>
                      <a:pt x="96" y="248"/>
                      <a:pt x="144" y="216"/>
                    </a:cubicBezTo>
                    <a:cubicBezTo>
                      <a:pt x="192" y="184"/>
                      <a:pt x="248" y="0"/>
                      <a:pt x="288" y="24"/>
                    </a:cubicBezTo>
                    <a:cubicBezTo>
                      <a:pt x="328" y="48"/>
                      <a:pt x="344" y="360"/>
                      <a:pt x="384" y="360"/>
                    </a:cubicBezTo>
                    <a:cubicBezTo>
                      <a:pt x="424" y="360"/>
                      <a:pt x="480" y="24"/>
                      <a:pt x="528" y="24"/>
                    </a:cubicBezTo>
                    <a:cubicBezTo>
                      <a:pt x="576" y="24"/>
                      <a:pt x="624" y="360"/>
                      <a:pt x="672" y="360"/>
                    </a:cubicBezTo>
                    <a:cubicBezTo>
                      <a:pt x="720" y="360"/>
                      <a:pt x="768" y="24"/>
                      <a:pt x="816" y="24"/>
                    </a:cubicBezTo>
                    <a:cubicBezTo>
                      <a:pt x="864" y="24"/>
                      <a:pt x="912" y="360"/>
                      <a:pt x="960" y="360"/>
                    </a:cubicBezTo>
                    <a:cubicBezTo>
                      <a:pt x="1008" y="360"/>
                      <a:pt x="1056" y="24"/>
                      <a:pt x="1104" y="24"/>
                    </a:cubicBezTo>
                    <a:cubicBezTo>
                      <a:pt x="1152" y="24"/>
                      <a:pt x="1200" y="360"/>
                      <a:pt x="1248" y="360"/>
                    </a:cubicBezTo>
                    <a:cubicBezTo>
                      <a:pt x="1296" y="360"/>
                      <a:pt x="1344" y="24"/>
                      <a:pt x="1392" y="24"/>
                    </a:cubicBezTo>
                    <a:cubicBezTo>
                      <a:pt x="1440" y="24"/>
                      <a:pt x="1488" y="360"/>
                      <a:pt x="1536" y="360"/>
                    </a:cubicBezTo>
                    <a:cubicBezTo>
                      <a:pt x="1584" y="360"/>
                      <a:pt x="1632" y="24"/>
                      <a:pt x="1680" y="24"/>
                    </a:cubicBezTo>
                    <a:cubicBezTo>
                      <a:pt x="1728" y="24"/>
                      <a:pt x="1784" y="328"/>
                      <a:pt x="1824" y="360"/>
                    </a:cubicBezTo>
                    <a:cubicBezTo>
                      <a:pt x="1864" y="392"/>
                      <a:pt x="1872" y="240"/>
                      <a:pt x="1920" y="216"/>
                    </a:cubicBezTo>
                    <a:cubicBezTo>
                      <a:pt x="1968" y="192"/>
                      <a:pt x="2040" y="204"/>
                      <a:pt x="2112" y="216"/>
                    </a:cubicBezTo>
                  </a:path>
                </a:pathLst>
              </a:custGeom>
              <a:noFill/>
              <a:ln w="412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Line 96"/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797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Line 98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576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5" name="Line 99"/>
              <p:cNvSpPr>
                <a:spLocks noChangeShapeType="1"/>
              </p:cNvSpPr>
              <p:nvPr/>
            </p:nvSpPr>
            <p:spPr bwMode="auto">
              <a:xfrm>
                <a:off x="3504" y="2688"/>
                <a:ext cx="0" cy="384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6" name="Line 100"/>
              <p:cNvSpPr>
                <a:spLocks noChangeShapeType="1"/>
              </p:cNvSpPr>
              <p:nvPr/>
            </p:nvSpPr>
            <p:spPr bwMode="auto">
              <a:xfrm>
                <a:off x="3600" y="2784"/>
                <a:ext cx="0" cy="192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Line 101"/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57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8" name="Line 102"/>
              <p:cNvSpPr>
                <a:spLocks noChangeShapeType="1"/>
              </p:cNvSpPr>
              <p:nvPr/>
            </p:nvSpPr>
            <p:spPr bwMode="auto">
              <a:xfrm>
                <a:off x="2640" y="3264"/>
                <a:ext cx="153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9" name="Line 103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0" cy="384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1" name="Line 105"/>
              <p:cNvSpPr>
                <a:spLocks noChangeShapeType="1"/>
              </p:cNvSpPr>
              <p:nvPr/>
            </p:nvSpPr>
            <p:spPr bwMode="auto">
              <a:xfrm>
                <a:off x="5616" y="2304"/>
                <a:ext cx="0" cy="672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2" name="Line 106"/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1200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3" name="Oval 10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4" name="Oval 108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5" name="Oval 109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456" name="Line 110"/>
              <p:cNvSpPr>
                <a:spLocks noChangeShapeType="1"/>
              </p:cNvSpPr>
              <p:nvPr/>
            </p:nvSpPr>
            <p:spPr bwMode="auto">
              <a:xfrm flipV="1">
                <a:off x="4176" y="273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57" name="Line 111"/>
              <p:cNvSpPr>
                <a:spLocks noChangeShapeType="1"/>
              </p:cNvSpPr>
              <p:nvPr/>
            </p:nvSpPr>
            <p:spPr bwMode="auto">
              <a:xfrm flipV="1">
                <a:off x="4176" y="3120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0" name="Litebulb"/>
            <p:cNvSpPr>
              <a:spLocks noEditPoints="1" noChangeArrowheads="1"/>
            </p:cNvSpPr>
            <p:nvPr/>
          </p:nvSpPr>
          <p:spPr bwMode="auto">
            <a:xfrm flipH="1">
              <a:off x="7858126" y="1301278"/>
              <a:ext cx="268288" cy="38258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6 w 21600"/>
                <a:gd name="T13" fmla="*/ 2188 h 21600"/>
                <a:gd name="T14" fmla="*/ 18277 w 21600"/>
                <a:gd name="T15" fmla="*/ 92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6261" name="Text Box 85"/>
          <p:cNvSpPr txBox="1">
            <a:spLocks noChangeArrowheads="1"/>
          </p:cNvSpPr>
          <p:nvPr/>
        </p:nvSpPr>
        <p:spPr bwMode="auto">
          <a:xfrm>
            <a:off x="2976563" y="271443"/>
            <a:ext cx="34559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66FF33"/>
                </a:solidFill>
                <a:latin typeface="宋体" panose="02010600030101010101" pitchFamily="2" charset="-122"/>
              </a:rPr>
              <a:t>§</a:t>
            </a:r>
            <a:r>
              <a:rPr lang="en-US" altLang="zh-CN" sz="3200" b="1" dirty="0" smtClean="0">
                <a:solidFill>
                  <a:srgbClr val="66FF33"/>
                </a:solidFill>
                <a:ea typeface="楷体_GB2312" pitchFamily="49" charset="-122"/>
              </a:rPr>
              <a:t>10-4  </a:t>
            </a:r>
            <a:r>
              <a:rPr lang="zh-CN" altLang="en-US" sz="3200" b="1" dirty="0">
                <a:solidFill>
                  <a:srgbClr val="66FF33"/>
                </a:solidFill>
                <a:ea typeface="楷体_GB2312" pitchFamily="49" charset="-122"/>
              </a:rPr>
              <a:t>磁场能量</a:t>
            </a:r>
          </a:p>
        </p:txBody>
      </p:sp>
      <p:sp>
        <p:nvSpPr>
          <p:cNvPr id="306262" name="Text Box 86"/>
          <p:cNvSpPr txBox="1">
            <a:spLocks noChangeArrowheads="1"/>
          </p:cNvSpPr>
          <p:nvPr/>
        </p:nvSpPr>
        <p:spPr bwMode="auto">
          <a:xfrm>
            <a:off x="357188" y="764704"/>
            <a:ext cx="2919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99"/>
                </a:solidFill>
                <a:ea typeface="楷体_GB2312" pitchFamily="49" charset="-122"/>
              </a:rPr>
              <a:t>一、磁能的来源</a:t>
            </a:r>
          </a:p>
        </p:txBody>
      </p:sp>
      <p:sp>
        <p:nvSpPr>
          <p:cNvPr id="306267" name="Text Box 91"/>
          <p:cNvSpPr txBox="1">
            <a:spLocks noChangeArrowheads="1"/>
          </p:cNvSpPr>
          <p:nvPr/>
        </p:nvSpPr>
        <p:spPr bwMode="auto">
          <a:xfrm>
            <a:off x="785813" y="1398117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•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分析 </a:t>
            </a:r>
            <a:r>
              <a:rPr lang="en-US" altLang="zh-CN" b="1" i="1">
                <a:solidFill>
                  <a:srgbClr val="66FFFF"/>
                </a:solidFill>
                <a:ea typeface="楷体_GB2312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电路</a:t>
            </a:r>
          </a:p>
        </p:txBody>
      </p:sp>
      <p:graphicFrame>
        <p:nvGraphicFramePr>
          <p:cNvPr id="306288" name="Object 1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8145346"/>
              </p:ext>
            </p:extLst>
          </p:nvPr>
        </p:nvGraphicFramePr>
        <p:xfrm>
          <a:off x="5492750" y="1125067"/>
          <a:ext cx="2555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70" name="公式" r:id="rId3" imgW="171377" imgH="209366" progId="Equation.3">
                  <p:embed/>
                </p:oleObj>
              </mc:Choice>
              <mc:Fallback>
                <p:oleObj name="公式" r:id="rId3" imgW="171377" imgH="209366" progId="Equation.3">
                  <p:embed/>
                  <p:pic>
                    <p:nvPicPr>
                      <p:cNvPr id="306288" name="Object 1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0" y="1125067"/>
                        <a:ext cx="2555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89" name="Object 1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722895"/>
              </p:ext>
            </p:extLst>
          </p:nvPr>
        </p:nvGraphicFramePr>
        <p:xfrm>
          <a:off x="7497763" y="1207617"/>
          <a:ext cx="280988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71" name="公式" r:id="rId5" imgW="190325" imgH="209366" progId="Equation.3">
                  <p:embed/>
                </p:oleObj>
              </mc:Choice>
              <mc:Fallback>
                <p:oleObj name="公式" r:id="rId5" imgW="190325" imgH="209366" progId="Equation.3">
                  <p:embed/>
                  <p:pic>
                    <p:nvPicPr>
                      <p:cNvPr id="306289" name="Object 11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1207617"/>
                        <a:ext cx="280988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90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318092"/>
              </p:ext>
            </p:extLst>
          </p:nvPr>
        </p:nvGraphicFramePr>
        <p:xfrm>
          <a:off x="4862513" y="2033117"/>
          <a:ext cx="379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72" name="Equation" r:id="rId7" imgW="37897" imgH="57176" progId="Equation.3">
                  <p:embed/>
                </p:oleObj>
              </mc:Choice>
              <mc:Fallback>
                <p:oleObj name="Equation" r:id="rId7" imgW="37897" imgH="57176" progId="Equation.3">
                  <p:embed/>
                  <p:pic>
                    <p:nvPicPr>
                      <p:cNvPr id="30629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2033117"/>
                        <a:ext cx="3794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91" name="Object 1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441696"/>
              </p:ext>
            </p:extLst>
          </p:nvPr>
        </p:nvGraphicFramePr>
        <p:xfrm>
          <a:off x="6180138" y="2004542"/>
          <a:ext cx="381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73" name="公式" r:id="rId9" imgW="295172" imgH="333388" progId="Equation.3">
                  <p:embed/>
                </p:oleObj>
              </mc:Choice>
              <mc:Fallback>
                <p:oleObj name="公式" r:id="rId9" imgW="295172" imgH="333388" progId="Equation.3">
                  <p:embed/>
                  <p:pic>
                    <p:nvPicPr>
                      <p:cNvPr id="306291" name="Object 11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2004542"/>
                        <a:ext cx="381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92" name="Object 1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63595"/>
              </p:ext>
            </p:extLst>
          </p:nvPr>
        </p:nvGraphicFramePr>
        <p:xfrm>
          <a:off x="6904038" y="2899892"/>
          <a:ext cx="4175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74" name="公式" r:id="rId11" imgW="333490" imgH="333388" progId="Equation.3">
                  <p:embed/>
                </p:oleObj>
              </mc:Choice>
              <mc:Fallback>
                <p:oleObj name="公式" r:id="rId11" imgW="333490" imgH="333388" progId="Equation.3">
                  <p:embed/>
                  <p:pic>
                    <p:nvPicPr>
                      <p:cNvPr id="306292" name="Object 11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4038" y="2899892"/>
                        <a:ext cx="4175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93" name="Text Box 117"/>
          <p:cNvSpPr txBox="1">
            <a:spLocks noChangeArrowheads="1"/>
          </p:cNvSpPr>
          <p:nvPr/>
        </p:nvSpPr>
        <p:spPr bwMode="auto">
          <a:xfrm>
            <a:off x="766763" y="1958504"/>
            <a:ext cx="2871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当接通</a:t>
            </a:r>
            <a:r>
              <a:rPr lang="en-US" altLang="zh-CN" b="1" i="1">
                <a:solidFill>
                  <a:srgbClr val="66FFFF"/>
                </a:solidFill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rgbClr val="66FFFF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时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通电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306294" name="Object 1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259722"/>
              </p:ext>
            </p:extLst>
          </p:nvPr>
        </p:nvGraphicFramePr>
        <p:xfrm>
          <a:off x="903288" y="2560167"/>
          <a:ext cx="21050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75" name="公式" r:id="rId13" imgW="2019465" imgH="333388" progId="Equation.3">
                  <p:embed/>
                </p:oleObj>
              </mc:Choice>
              <mc:Fallback>
                <p:oleObj name="公式" r:id="rId13" imgW="2019465" imgH="333388" progId="Equation.3">
                  <p:embed/>
                  <p:pic>
                    <p:nvPicPr>
                      <p:cNvPr id="306294" name="Object 11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560167"/>
                        <a:ext cx="21050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295" name="Object 1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191916"/>
              </p:ext>
            </p:extLst>
          </p:nvPr>
        </p:nvGraphicFramePr>
        <p:xfrm>
          <a:off x="909638" y="3131667"/>
          <a:ext cx="2362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76" name="公式" r:id="rId15" imgW="2276320" imgH="742871" progId="Equation.3">
                  <p:embed/>
                </p:oleObj>
              </mc:Choice>
              <mc:Fallback>
                <p:oleObj name="公式" r:id="rId15" imgW="2276320" imgH="742871" progId="Equation.3">
                  <p:embed/>
                  <p:pic>
                    <p:nvPicPr>
                      <p:cNvPr id="306295" name="Object 11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131667"/>
                        <a:ext cx="2362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96" name="AutoShape 120"/>
          <p:cNvSpPr>
            <a:spLocks noChangeArrowheads="1"/>
          </p:cNvSpPr>
          <p:nvPr/>
        </p:nvSpPr>
        <p:spPr bwMode="auto">
          <a:xfrm>
            <a:off x="3529013" y="4230217"/>
            <a:ext cx="609600" cy="104775"/>
          </a:xfrm>
          <a:prstGeom prst="rightArrow">
            <a:avLst>
              <a:gd name="adj1" fmla="val 50000"/>
              <a:gd name="adj2" fmla="val 145455"/>
            </a:avLst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kumimoji="0" lang="zh-CN" altLang="zh-CN" b="1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306297" name="Object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855623"/>
              </p:ext>
            </p:extLst>
          </p:nvPr>
        </p:nvGraphicFramePr>
        <p:xfrm>
          <a:off x="4465638" y="3853979"/>
          <a:ext cx="23241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77" name="公式" r:id="rId17" imgW="2238423" imgH="742871" progId="Equation.3">
                  <p:embed/>
                </p:oleObj>
              </mc:Choice>
              <mc:Fallback>
                <p:oleObj name="公式" r:id="rId17" imgW="2238423" imgH="742871" progId="Equation.3">
                  <p:embed/>
                  <p:pic>
                    <p:nvPicPr>
                      <p:cNvPr id="306297" name="Object 121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3853979"/>
                        <a:ext cx="23241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298" name="AutoShape 122"/>
          <p:cNvSpPr>
            <a:spLocks noChangeArrowheads="1"/>
          </p:cNvSpPr>
          <p:nvPr/>
        </p:nvSpPr>
        <p:spPr bwMode="auto">
          <a:xfrm>
            <a:off x="7696200" y="3133254"/>
            <a:ext cx="838200" cy="1676400"/>
          </a:xfrm>
          <a:prstGeom prst="wedgeRectCallout">
            <a:avLst>
              <a:gd name="adj1" fmla="val -150000"/>
              <a:gd name="adj2" fmla="val 1761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通电时电流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的增长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306299" name="Object 1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6047682"/>
              </p:ext>
            </p:extLst>
          </p:nvPr>
        </p:nvGraphicFramePr>
        <p:xfrm>
          <a:off x="979488" y="4114329"/>
          <a:ext cx="190023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78" name="公式" r:id="rId19" imgW="1819456" imgH="228705" progId="Equation.3">
                  <p:embed/>
                </p:oleObj>
              </mc:Choice>
              <mc:Fallback>
                <p:oleObj name="公式" r:id="rId19" imgW="1819456" imgH="228705" progId="Equation.3">
                  <p:embed/>
                  <p:pic>
                    <p:nvPicPr>
                      <p:cNvPr id="306299" name="Object 123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114329"/>
                        <a:ext cx="1900237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300" name="Text Box 124"/>
          <p:cNvSpPr txBox="1">
            <a:spLocks noChangeArrowheads="1"/>
          </p:cNvSpPr>
          <p:nvPr/>
        </p:nvSpPr>
        <p:spPr bwMode="auto">
          <a:xfrm>
            <a:off x="811213" y="4593754"/>
            <a:ext cx="2348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当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K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断开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、同时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306301" name="Object 1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7191644"/>
              </p:ext>
            </p:extLst>
          </p:nvPr>
        </p:nvGraphicFramePr>
        <p:xfrm>
          <a:off x="922338" y="5200179"/>
          <a:ext cx="20939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79" name="公式" r:id="rId21" imgW="2009781" imgH="333388" progId="Equation.3">
                  <p:embed/>
                </p:oleObj>
              </mc:Choice>
              <mc:Fallback>
                <p:oleObj name="公式" r:id="rId21" imgW="2009781" imgH="333388" progId="Equation.3">
                  <p:embed/>
                  <p:pic>
                    <p:nvPicPr>
                      <p:cNvPr id="306301" name="Object 125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5200179"/>
                        <a:ext cx="209391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302" name="Object 1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796979"/>
              </p:ext>
            </p:extLst>
          </p:nvPr>
        </p:nvGraphicFramePr>
        <p:xfrm>
          <a:off x="3633788" y="4982692"/>
          <a:ext cx="21082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80" name="公式" r:id="rId23" imgW="2019465" imgH="742871" progId="Equation.3">
                  <p:embed/>
                </p:oleObj>
              </mc:Choice>
              <mc:Fallback>
                <p:oleObj name="公式" r:id="rId23" imgW="2019465" imgH="742871" progId="Equation.3">
                  <p:embed/>
                  <p:pic>
                    <p:nvPicPr>
                      <p:cNvPr id="306302" name="Object 126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4982692"/>
                        <a:ext cx="21082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303" name="Text Box 127"/>
          <p:cNvSpPr txBox="1">
            <a:spLocks noChangeArrowheads="1"/>
          </p:cNvSpPr>
          <p:nvPr/>
        </p:nvSpPr>
        <p:spPr bwMode="auto">
          <a:xfrm>
            <a:off x="2987824" y="4595342"/>
            <a:ext cx="1408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K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接通时</a:t>
            </a:r>
          </a:p>
        </p:txBody>
      </p:sp>
      <p:sp>
        <p:nvSpPr>
          <p:cNvPr id="306304" name="AutoShape 128"/>
          <p:cNvSpPr>
            <a:spLocks noChangeArrowheads="1"/>
          </p:cNvSpPr>
          <p:nvPr/>
        </p:nvSpPr>
        <p:spPr bwMode="auto">
          <a:xfrm>
            <a:off x="3729038" y="6062192"/>
            <a:ext cx="685800" cy="119062"/>
          </a:xfrm>
          <a:prstGeom prst="rightArrow">
            <a:avLst>
              <a:gd name="adj1" fmla="val 50000"/>
              <a:gd name="adj2" fmla="val 144001"/>
            </a:avLst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6305" name="Object 1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059245"/>
              </p:ext>
            </p:extLst>
          </p:nvPr>
        </p:nvGraphicFramePr>
        <p:xfrm>
          <a:off x="981075" y="5962179"/>
          <a:ext cx="2397125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81" name="公式" r:id="rId25" imgW="2314637" imgH="228705" progId="Equation.3">
                  <p:embed/>
                </p:oleObj>
              </mc:Choice>
              <mc:Fallback>
                <p:oleObj name="公式" r:id="rId25" imgW="2314637" imgH="228705" progId="Equation.3">
                  <p:embed/>
                  <p:pic>
                    <p:nvPicPr>
                      <p:cNvPr id="306305" name="Object 129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5962179"/>
                        <a:ext cx="2397125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306" name="Object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250038"/>
              </p:ext>
            </p:extLst>
          </p:nvPr>
        </p:nvGraphicFramePr>
        <p:xfrm>
          <a:off x="4772025" y="5633567"/>
          <a:ext cx="139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282" name="公式" r:id="rId27" imgW="1314589" imgH="828636" progId="Equation.3">
                  <p:embed/>
                </p:oleObj>
              </mc:Choice>
              <mc:Fallback>
                <p:oleObj name="公式" r:id="rId27" imgW="1314589" imgH="828636" progId="Equation.3">
                  <p:embed/>
                  <p:pic>
                    <p:nvPicPr>
                      <p:cNvPr id="306306" name="Object 130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2025" y="5633567"/>
                        <a:ext cx="139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307" name="AutoShape 131"/>
          <p:cNvSpPr>
            <a:spLocks noChangeArrowheads="1"/>
          </p:cNvSpPr>
          <p:nvPr/>
        </p:nvSpPr>
        <p:spPr bwMode="auto">
          <a:xfrm>
            <a:off x="6708775" y="5325592"/>
            <a:ext cx="1617663" cy="838200"/>
          </a:xfrm>
          <a:prstGeom prst="wedgeRectCallout">
            <a:avLst>
              <a:gd name="adj1" fmla="val -84051"/>
              <a:gd name="adj2" fmla="val 31440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放电时电流的衰减</a:t>
            </a:r>
          </a:p>
        </p:txBody>
      </p:sp>
      <p:grpSp>
        <p:nvGrpSpPr>
          <p:cNvPr id="306308" name="Group 132"/>
          <p:cNvGrpSpPr>
            <a:grpSpLocks/>
          </p:cNvGrpSpPr>
          <p:nvPr/>
        </p:nvGrpSpPr>
        <p:grpSpPr bwMode="auto">
          <a:xfrm>
            <a:off x="6122988" y="2085504"/>
            <a:ext cx="825500" cy="630238"/>
            <a:chOff x="3818" y="1293"/>
            <a:chExt cx="520" cy="397"/>
          </a:xfrm>
        </p:grpSpPr>
        <p:sp>
          <p:nvSpPr>
            <p:cNvPr id="17437" name="Rectangle 133"/>
            <p:cNvSpPr>
              <a:spLocks noChangeArrowheads="1"/>
            </p:cNvSpPr>
            <p:nvPr/>
          </p:nvSpPr>
          <p:spPr bwMode="auto">
            <a:xfrm rot="1539196">
              <a:off x="3818" y="1293"/>
              <a:ext cx="520" cy="267"/>
            </a:xfrm>
            <a:prstGeom prst="rect">
              <a:avLst/>
            </a:prstGeom>
            <a:solidFill>
              <a:srgbClr val="0018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 useBgFill="1">
          <p:nvSpPr>
            <p:cNvPr id="17438" name="Line 134"/>
            <p:cNvSpPr>
              <a:spLocks noChangeShapeType="1"/>
            </p:cNvSpPr>
            <p:nvPr/>
          </p:nvSpPr>
          <p:spPr bwMode="auto">
            <a:xfrm>
              <a:off x="4013" y="1584"/>
              <a:ext cx="278" cy="106"/>
            </a:xfrm>
            <a:prstGeom prst="line">
              <a:avLst/>
            </a:prstGeom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06311" name="Rectangle 135"/>
          <p:cNvSpPr>
            <a:spLocks noChangeArrowheads="1"/>
          </p:cNvSpPr>
          <p:nvPr/>
        </p:nvSpPr>
        <p:spPr bwMode="auto">
          <a:xfrm rot="18853044">
            <a:off x="6704258" y="2821555"/>
            <a:ext cx="569104" cy="701704"/>
          </a:xfrm>
          <a:prstGeom prst="rect">
            <a:avLst/>
          </a:prstGeom>
          <a:solidFill>
            <a:srgbClr val="001823"/>
          </a:solidFill>
          <a:ln>
            <a:noFill/>
          </a:ln>
          <a:effectLst/>
        </p:spPr>
        <p:txBody>
          <a:bodyPr wrap="square" tIns="82800" bIns="8280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6312" name="Line 136"/>
          <p:cNvSpPr>
            <a:spLocks noChangeShapeType="1"/>
          </p:cNvSpPr>
          <p:nvPr/>
        </p:nvSpPr>
        <p:spPr bwMode="auto">
          <a:xfrm flipV="1">
            <a:off x="6446838" y="2730029"/>
            <a:ext cx="395287" cy="442913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4" y="3172407"/>
            <a:ext cx="4575564" cy="34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723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6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6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0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30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300"/>
                                        <p:tgtEl>
                                          <p:spTgt spid="30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0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0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0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06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06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0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300" fill="hold"/>
                                        <p:tgtEl>
                                          <p:spTgt spid="306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300" fill="hold"/>
                                        <p:tgtEl>
                                          <p:spTgt spid="306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61" grpId="0" autoUpdateAnimBg="0"/>
      <p:bldP spid="306262" grpId="0" autoUpdateAnimBg="0"/>
      <p:bldP spid="306267" grpId="0" autoUpdateAnimBg="0"/>
      <p:bldP spid="306293" grpId="0" autoUpdateAnimBg="0"/>
      <p:bldP spid="306296" grpId="0" animBg="1"/>
      <p:bldP spid="306298" grpId="0" animBg="1" autoUpdateAnimBg="0"/>
      <p:bldP spid="306300" grpId="0" autoUpdateAnimBg="0"/>
      <p:bldP spid="306303" grpId="0" autoUpdateAnimBg="0"/>
      <p:bldP spid="306304" grpId="0" animBg="1"/>
      <p:bldP spid="306307" grpId="0" animBg="1" autoUpdateAnimBg="0"/>
      <p:bldP spid="3063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499" name="Text Box 3"/>
          <p:cNvSpPr txBox="1">
            <a:spLocks noChangeArrowheads="1"/>
          </p:cNvSpPr>
          <p:nvPr/>
        </p:nvSpPr>
        <p:spPr bwMode="auto">
          <a:xfrm>
            <a:off x="242926" y="375047"/>
            <a:ext cx="5830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结论：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在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原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来</a:t>
            </a:r>
            <a:r>
              <a:rPr kumimoji="1" lang="zh-CN" altLang="en-US" sz="2400" b="1" dirty="0" smtClean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通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有电流的线圈中存在能量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solidFill>
                <a:srgbClr val="66FFFF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82500" name="Text Box 4"/>
          <p:cNvSpPr txBox="1">
            <a:spLocks noChangeArrowheads="1"/>
          </p:cNvSpPr>
          <p:nvPr/>
        </p:nvSpPr>
        <p:spPr bwMode="auto">
          <a:xfrm>
            <a:off x="5805543" y="375047"/>
            <a:ext cx="1558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——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磁能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82501" name="Text Box 5"/>
          <p:cNvSpPr txBox="1">
            <a:spLocks noChangeArrowheads="1"/>
          </p:cNvSpPr>
          <p:nvPr/>
        </p:nvSpPr>
        <p:spPr bwMode="auto">
          <a:xfrm>
            <a:off x="323850" y="965671"/>
            <a:ext cx="6599238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自感为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的线圈中通有电流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时所储存的磁能</a:t>
            </a:r>
          </a:p>
        </p:txBody>
      </p:sp>
      <p:sp>
        <p:nvSpPr>
          <p:cNvPr id="2282502" name="Rectangle 6"/>
          <p:cNvSpPr>
            <a:spLocks noChangeArrowheads="1"/>
          </p:cNvSpPr>
          <p:nvPr/>
        </p:nvSpPr>
        <p:spPr bwMode="auto">
          <a:xfrm>
            <a:off x="1958975" y="1613743"/>
            <a:ext cx="5387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</a:t>
            </a:r>
            <a:r>
              <a:rPr kumimoji="1" lang="zh-CN" altLang="en-US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8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消失时自感电动势所做的</a:t>
            </a:r>
            <a:r>
              <a:rPr kumimoji="1"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功</a:t>
            </a:r>
          </a:p>
        </p:txBody>
      </p:sp>
      <p:sp>
        <p:nvSpPr>
          <p:cNvPr id="2282503" name="AutoShape 7"/>
          <p:cNvSpPr>
            <a:spLocks noChangeArrowheads="1"/>
          </p:cNvSpPr>
          <p:nvPr/>
        </p:nvSpPr>
        <p:spPr bwMode="auto">
          <a:xfrm>
            <a:off x="1047750" y="1724868"/>
            <a:ext cx="990600" cy="288925"/>
          </a:xfrm>
          <a:prstGeom prst="rightArrow">
            <a:avLst>
              <a:gd name="adj1" fmla="val 50000"/>
              <a:gd name="adj2" fmla="val 85714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8250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5505422"/>
              </p:ext>
            </p:extLst>
          </p:nvPr>
        </p:nvGraphicFramePr>
        <p:xfrm>
          <a:off x="1474788" y="2130698"/>
          <a:ext cx="194468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46" name="公式" r:id="rId3" imgW="1054080" imgH="393480" progId="Equation.3">
                  <p:embed/>
                </p:oleObj>
              </mc:Choice>
              <mc:Fallback>
                <p:oleObj name="公式" r:id="rId3" imgW="10540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130698"/>
                        <a:ext cx="194468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250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331867"/>
              </p:ext>
            </p:extLst>
          </p:nvPr>
        </p:nvGraphicFramePr>
        <p:xfrm>
          <a:off x="3779838" y="2122760"/>
          <a:ext cx="15843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47" name="公式" r:id="rId5" imgW="850680" imgH="393480" progId="Equation.3">
                  <p:embed/>
                </p:oleObj>
              </mc:Choice>
              <mc:Fallback>
                <p:oleObj name="公式" r:id="rId5" imgW="8506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122760"/>
                        <a:ext cx="1584325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2506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041443"/>
              </p:ext>
            </p:extLst>
          </p:nvPr>
        </p:nvGraphicFramePr>
        <p:xfrm>
          <a:off x="1994098" y="2840310"/>
          <a:ext cx="37449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48" name="公式" r:id="rId7" imgW="1968480" imgH="393480" progId="Equation.3">
                  <p:embed/>
                </p:oleObj>
              </mc:Choice>
              <mc:Fallback>
                <p:oleObj name="公式" r:id="rId7" imgW="196848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098" y="2840310"/>
                        <a:ext cx="3744913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2507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784313"/>
              </p:ext>
            </p:extLst>
          </p:nvPr>
        </p:nvGraphicFramePr>
        <p:xfrm>
          <a:off x="5761236" y="2840310"/>
          <a:ext cx="284321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49" name="公式" r:id="rId9" imgW="1282680" imgH="330120" progId="Equation.3">
                  <p:embed/>
                </p:oleObj>
              </mc:Choice>
              <mc:Fallback>
                <p:oleObj name="公式" r:id="rId9" imgW="1282680" imgH="33012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236" y="2840310"/>
                        <a:ext cx="2843212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2508" name="AutoShape 12"/>
          <p:cNvSpPr>
            <a:spLocks noChangeArrowheads="1"/>
          </p:cNvSpPr>
          <p:nvPr/>
        </p:nvSpPr>
        <p:spPr bwMode="auto">
          <a:xfrm>
            <a:off x="6791523" y="2060203"/>
            <a:ext cx="1646238" cy="720725"/>
          </a:xfrm>
          <a:prstGeom prst="wedgeRectCallout">
            <a:avLst>
              <a:gd name="adj1" fmla="val -51833"/>
              <a:gd name="adj2" fmla="val 88769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282510" name="Rectangle 14"/>
          <p:cNvSpPr>
            <a:spLocks noChangeArrowheads="1"/>
          </p:cNvSpPr>
          <p:nvPr/>
        </p:nvSpPr>
        <p:spPr bwMode="auto">
          <a:xfrm>
            <a:off x="611188" y="3763888"/>
            <a:ext cx="691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电流 </a:t>
            </a:r>
            <a:r>
              <a:rPr kumimoji="1" lang="en-US" altLang="zh-CN" sz="2400" b="1" i="1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1" baseline="-25000" dirty="0">
                <a:solidFill>
                  <a:srgbClr val="66FFFF"/>
                </a:solidFill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消失过程中，自感电动势所做的总功</a:t>
            </a:r>
          </a:p>
        </p:txBody>
      </p:sp>
      <p:graphicFrame>
        <p:nvGraphicFramePr>
          <p:cNvPr id="2282511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876309"/>
              </p:ext>
            </p:extLst>
          </p:nvPr>
        </p:nvGraphicFramePr>
        <p:xfrm>
          <a:off x="1443286" y="4401616"/>
          <a:ext cx="172878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50" name="公式" r:id="rId11" imgW="952200" imgH="393480" progId="Equation.3">
                  <p:embed/>
                </p:oleObj>
              </mc:Choice>
              <mc:Fallback>
                <p:oleObj name="公式" r:id="rId11" imgW="95220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286" y="4401616"/>
                        <a:ext cx="172878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251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919263"/>
              </p:ext>
            </p:extLst>
          </p:nvPr>
        </p:nvGraphicFramePr>
        <p:xfrm>
          <a:off x="3676898" y="4365104"/>
          <a:ext cx="132715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51" name="公式" r:id="rId13" imgW="736560" imgH="393480" progId="Equation.3">
                  <p:embed/>
                </p:oleObj>
              </mc:Choice>
              <mc:Fallback>
                <p:oleObj name="公式" r:id="rId13" imgW="736560" imgH="393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898" y="4365104"/>
                        <a:ext cx="132715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2514" name="Text Box 18"/>
          <p:cNvSpPr txBox="1">
            <a:spLocks noChangeArrowheads="1"/>
          </p:cNvSpPr>
          <p:nvPr/>
        </p:nvSpPr>
        <p:spPr bwMode="auto">
          <a:xfrm>
            <a:off x="179512" y="5212997"/>
            <a:ext cx="5047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讨论</a:t>
            </a:r>
          </a:p>
        </p:txBody>
      </p:sp>
      <p:sp>
        <p:nvSpPr>
          <p:cNvPr id="2282515" name="Rectangle 19"/>
          <p:cNvSpPr>
            <a:spLocks noChangeArrowheads="1"/>
          </p:cNvSpPr>
          <p:nvPr/>
        </p:nvSpPr>
        <p:spPr bwMode="auto">
          <a:xfrm>
            <a:off x="539552" y="5261146"/>
            <a:ext cx="7489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AutoNum type="arabicParenBoth"/>
            </a:pP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在通电过程中</a:t>
            </a:r>
            <a:r>
              <a:rPr kumimoji="1"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电感处于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充电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状态，自感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电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动势</a:t>
            </a:r>
            <a:r>
              <a:rPr kumimoji="1"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反抗电流作负功，电源作正功，电能向磁能转化。 </a:t>
            </a:r>
          </a:p>
        </p:txBody>
      </p:sp>
      <p:sp>
        <p:nvSpPr>
          <p:cNvPr id="2282517" name="Rectangle 21"/>
          <p:cNvSpPr>
            <a:spLocks noChangeArrowheads="1"/>
          </p:cNvSpPr>
          <p:nvPr/>
        </p:nvSpPr>
        <p:spPr bwMode="auto">
          <a:xfrm>
            <a:off x="539552" y="6092143"/>
            <a:ext cx="83665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(2</a:t>
            </a:r>
            <a:r>
              <a:rPr kumimoji="1" lang="en-US" altLang="zh-CN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在电感放电过程中，自感电动势做正功，磁能向电能转化。</a:t>
            </a:r>
            <a:endParaRPr kumimoji="1"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57097" y="2130698"/>
            <a:ext cx="1151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开关闭合时</a:t>
            </a:r>
            <a:endParaRPr kumimoji="1"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173559" y="4326195"/>
            <a:ext cx="115808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开关断开时</a:t>
            </a:r>
            <a:endParaRPr kumimoji="1"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27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989342"/>
              </p:ext>
            </p:extLst>
          </p:nvPr>
        </p:nvGraphicFramePr>
        <p:xfrm>
          <a:off x="5292080" y="4385442"/>
          <a:ext cx="2448197" cy="730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52" name="Equation" r:id="rId15" imgW="1269720" imgH="393480" progId="Equation.DSMT4">
                  <p:embed/>
                </p:oleObj>
              </mc:Choice>
              <mc:Fallback>
                <p:oleObj name="Equation" r:id="rId15" imgW="126972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385442"/>
                        <a:ext cx="2448197" cy="730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853939"/>
              </p:ext>
            </p:extLst>
          </p:nvPr>
        </p:nvGraphicFramePr>
        <p:xfrm>
          <a:off x="6916142" y="2050678"/>
          <a:ext cx="13970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53" name="Equation" r:id="rId17" imgW="723600" imgH="393480" progId="Equation.DSMT4">
                  <p:embed/>
                </p:oleObj>
              </mc:Choice>
              <mc:Fallback>
                <p:oleObj name="Equation" r:id="rId17" imgW="72360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6142" y="2050678"/>
                        <a:ext cx="13970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951072" y="2894925"/>
            <a:ext cx="115808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电源做的总功</a:t>
            </a:r>
            <a:endParaRPr kumimoji="1" lang="zh-CN" altLang="en-US" sz="22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1" name="AutoShape 8"/>
          <p:cNvSpPr>
            <a:spLocks noChangeArrowheads="1"/>
          </p:cNvSpPr>
          <p:nvPr/>
        </p:nvSpPr>
        <p:spPr bwMode="auto">
          <a:xfrm>
            <a:off x="7379307" y="3516527"/>
            <a:ext cx="1329506" cy="704561"/>
          </a:xfrm>
          <a:prstGeom prst="wedgeRectCallout">
            <a:avLst>
              <a:gd name="adj1" fmla="val -16137"/>
              <a:gd name="adj2" fmla="val -7735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i="1" dirty="0">
                <a:ea typeface="楷体_GB2312" pitchFamily="49" charset="-122"/>
              </a:rPr>
              <a:t>灯泡</a:t>
            </a:r>
            <a:r>
              <a:rPr lang="zh-CN" altLang="en-US" sz="2000" i="1" dirty="0" smtClean="0">
                <a:ea typeface="楷体_GB2312" pitchFamily="49" charset="-122"/>
              </a:rPr>
              <a:t>消耗</a:t>
            </a:r>
            <a:r>
              <a:rPr lang="zh-CN" altLang="en-US" sz="2000" i="1" dirty="0">
                <a:ea typeface="楷体_GB2312" pitchFamily="49" charset="-122"/>
              </a:rPr>
              <a:t>的焦耳热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32240" y="1863618"/>
            <a:ext cx="2038435" cy="2789518"/>
            <a:chOff x="6732240" y="1503578"/>
            <a:chExt cx="2038435" cy="2589288"/>
          </a:xfrm>
        </p:grpSpPr>
        <p:grpSp>
          <p:nvGrpSpPr>
            <p:cNvPr id="33" name="Group 17"/>
            <p:cNvGrpSpPr>
              <a:grpSpLocks/>
            </p:cNvGrpSpPr>
            <p:nvPr/>
          </p:nvGrpSpPr>
          <p:grpSpPr bwMode="auto">
            <a:xfrm flipH="1" flipV="1">
              <a:off x="6732240" y="1503578"/>
              <a:ext cx="2038435" cy="2589288"/>
              <a:chOff x="480" y="528"/>
              <a:chExt cx="432" cy="1104"/>
            </a:xfrm>
          </p:grpSpPr>
          <p:sp>
            <p:nvSpPr>
              <p:cNvPr id="34" name="Line 18"/>
              <p:cNvSpPr>
                <a:spLocks noChangeShapeType="1"/>
              </p:cNvSpPr>
              <p:nvPr/>
            </p:nvSpPr>
            <p:spPr bwMode="auto">
              <a:xfrm>
                <a:off x="480" y="528"/>
                <a:ext cx="0" cy="1104"/>
              </a:xfrm>
              <a:prstGeom prst="line">
                <a:avLst/>
              </a:prstGeom>
              <a:noFill/>
              <a:ln w="762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>
                <a:off x="480" y="1632"/>
                <a:ext cx="432" cy="0"/>
              </a:xfrm>
              <a:prstGeom prst="line">
                <a:avLst/>
              </a:prstGeom>
              <a:noFill/>
              <a:ln w="76200">
                <a:solidFill>
                  <a:srgbClr val="FF99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7713027" y="4092866"/>
              <a:ext cx="1057648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306114" y="206957"/>
            <a:ext cx="1640319" cy="1373263"/>
            <a:chOff x="4024313" y="1301278"/>
            <a:chExt cx="4724400" cy="1951039"/>
          </a:xfrm>
        </p:grpSpPr>
        <p:grpSp>
          <p:nvGrpSpPr>
            <p:cNvPr id="38" name="Group 92"/>
            <p:cNvGrpSpPr>
              <a:grpSpLocks/>
            </p:cNvGrpSpPr>
            <p:nvPr/>
          </p:nvGrpSpPr>
          <p:grpSpPr bwMode="auto">
            <a:xfrm>
              <a:off x="4024313" y="1499717"/>
              <a:ext cx="4724400" cy="1752600"/>
              <a:chOff x="2640" y="2208"/>
              <a:chExt cx="2976" cy="1104"/>
            </a:xfrm>
          </p:grpSpPr>
          <p:sp>
            <p:nvSpPr>
              <p:cNvPr id="40" name="Line 104"/>
              <p:cNvSpPr>
                <a:spLocks noChangeShapeType="1"/>
              </p:cNvSpPr>
              <p:nvPr/>
            </p:nvSpPr>
            <p:spPr bwMode="auto">
              <a:xfrm>
                <a:off x="5162" y="2304"/>
                <a:ext cx="454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93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33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94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864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95"/>
              <p:cNvSpPr>
                <a:spLocks/>
              </p:cNvSpPr>
              <p:nvPr/>
            </p:nvSpPr>
            <p:spPr bwMode="auto">
              <a:xfrm>
                <a:off x="2976" y="2208"/>
                <a:ext cx="1392" cy="144"/>
              </a:xfrm>
              <a:custGeom>
                <a:avLst/>
                <a:gdLst>
                  <a:gd name="T0" fmla="*/ 0 w 2112"/>
                  <a:gd name="T1" fmla="*/ 0 h 392"/>
                  <a:gd name="T2" fmla="*/ 3 w 2112"/>
                  <a:gd name="T3" fmla="*/ 0 h 392"/>
                  <a:gd name="T4" fmla="*/ 7 w 2112"/>
                  <a:gd name="T5" fmla="*/ 0 h 392"/>
                  <a:gd name="T6" fmla="*/ 9 w 2112"/>
                  <a:gd name="T7" fmla="*/ 0 h 392"/>
                  <a:gd name="T8" fmla="*/ 13 w 2112"/>
                  <a:gd name="T9" fmla="*/ 0 h 392"/>
                  <a:gd name="T10" fmla="*/ 16 w 2112"/>
                  <a:gd name="T11" fmla="*/ 0 h 392"/>
                  <a:gd name="T12" fmla="*/ 19 w 2112"/>
                  <a:gd name="T13" fmla="*/ 0 h 392"/>
                  <a:gd name="T14" fmla="*/ 22 w 2112"/>
                  <a:gd name="T15" fmla="*/ 0 h 392"/>
                  <a:gd name="T16" fmla="*/ 26 w 2112"/>
                  <a:gd name="T17" fmla="*/ 0 h 392"/>
                  <a:gd name="T18" fmla="*/ 29 w 2112"/>
                  <a:gd name="T19" fmla="*/ 0 h 392"/>
                  <a:gd name="T20" fmla="*/ 32 w 2112"/>
                  <a:gd name="T21" fmla="*/ 0 h 392"/>
                  <a:gd name="T22" fmla="*/ 36 w 2112"/>
                  <a:gd name="T23" fmla="*/ 0 h 392"/>
                  <a:gd name="T24" fmla="*/ 40 w 2112"/>
                  <a:gd name="T25" fmla="*/ 0 h 392"/>
                  <a:gd name="T26" fmla="*/ 43 w 2112"/>
                  <a:gd name="T27" fmla="*/ 0 h 392"/>
                  <a:gd name="T28" fmla="*/ 45 w 2112"/>
                  <a:gd name="T29" fmla="*/ 0 h 392"/>
                  <a:gd name="T30" fmla="*/ 49 w 2112"/>
                  <a:gd name="T31" fmla="*/ 0 h 3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112" h="392">
                    <a:moveTo>
                      <a:pt x="0" y="216"/>
                    </a:moveTo>
                    <a:cubicBezTo>
                      <a:pt x="48" y="232"/>
                      <a:pt x="96" y="248"/>
                      <a:pt x="144" y="216"/>
                    </a:cubicBezTo>
                    <a:cubicBezTo>
                      <a:pt x="192" y="184"/>
                      <a:pt x="248" y="0"/>
                      <a:pt x="288" y="24"/>
                    </a:cubicBezTo>
                    <a:cubicBezTo>
                      <a:pt x="328" y="48"/>
                      <a:pt x="344" y="360"/>
                      <a:pt x="384" y="360"/>
                    </a:cubicBezTo>
                    <a:cubicBezTo>
                      <a:pt x="424" y="360"/>
                      <a:pt x="480" y="24"/>
                      <a:pt x="528" y="24"/>
                    </a:cubicBezTo>
                    <a:cubicBezTo>
                      <a:pt x="576" y="24"/>
                      <a:pt x="624" y="360"/>
                      <a:pt x="672" y="360"/>
                    </a:cubicBezTo>
                    <a:cubicBezTo>
                      <a:pt x="720" y="360"/>
                      <a:pt x="768" y="24"/>
                      <a:pt x="816" y="24"/>
                    </a:cubicBezTo>
                    <a:cubicBezTo>
                      <a:pt x="864" y="24"/>
                      <a:pt x="912" y="360"/>
                      <a:pt x="960" y="360"/>
                    </a:cubicBezTo>
                    <a:cubicBezTo>
                      <a:pt x="1008" y="360"/>
                      <a:pt x="1056" y="24"/>
                      <a:pt x="1104" y="24"/>
                    </a:cubicBezTo>
                    <a:cubicBezTo>
                      <a:pt x="1152" y="24"/>
                      <a:pt x="1200" y="360"/>
                      <a:pt x="1248" y="360"/>
                    </a:cubicBezTo>
                    <a:cubicBezTo>
                      <a:pt x="1296" y="360"/>
                      <a:pt x="1344" y="24"/>
                      <a:pt x="1392" y="24"/>
                    </a:cubicBezTo>
                    <a:cubicBezTo>
                      <a:pt x="1440" y="24"/>
                      <a:pt x="1488" y="360"/>
                      <a:pt x="1536" y="360"/>
                    </a:cubicBezTo>
                    <a:cubicBezTo>
                      <a:pt x="1584" y="360"/>
                      <a:pt x="1632" y="24"/>
                      <a:pt x="1680" y="24"/>
                    </a:cubicBezTo>
                    <a:cubicBezTo>
                      <a:pt x="1728" y="24"/>
                      <a:pt x="1784" y="328"/>
                      <a:pt x="1824" y="360"/>
                    </a:cubicBezTo>
                    <a:cubicBezTo>
                      <a:pt x="1864" y="392"/>
                      <a:pt x="1872" y="240"/>
                      <a:pt x="1920" y="216"/>
                    </a:cubicBezTo>
                    <a:cubicBezTo>
                      <a:pt x="1968" y="192"/>
                      <a:pt x="2040" y="204"/>
                      <a:pt x="2112" y="216"/>
                    </a:cubicBezTo>
                  </a:path>
                </a:pathLst>
              </a:custGeom>
              <a:noFill/>
              <a:ln w="4127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Line 96"/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797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Line 98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0" cy="576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Line 99"/>
              <p:cNvSpPr>
                <a:spLocks noChangeShapeType="1"/>
              </p:cNvSpPr>
              <p:nvPr/>
            </p:nvSpPr>
            <p:spPr bwMode="auto">
              <a:xfrm>
                <a:off x="3504" y="2688"/>
                <a:ext cx="0" cy="384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00"/>
              <p:cNvSpPr>
                <a:spLocks noChangeShapeType="1"/>
              </p:cNvSpPr>
              <p:nvPr/>
            </p:nvSpPr>
            <p:spPr bwMode="auto">
              <a:xfrm>
                <a:off x="3600" y="2784"/>
                <a:ext cx="0" cy="192"/>
              </a:xfrm>
              <a:prstGeom prst="line">
                <a:avLst/>
              </a:prstGeom>
              <a:noFill/>
              <a:ln w="22225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Line 101"/>
              <p:cNvSpPr>
                <a:spLocks noChangeShapeType="1"/>
              </p:cNvSpPr>
              <p:nvPr/>
            </p:nvSpPr>
            <p:spPr bwMode="auto">
              <a:xfrm>
                <a:off x="3600" y="2880"/>
                <a:ext cx="57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Line 102"/>
              <p:cNvSpPr>
                <a:spLocks noChangeShapeType="1"/>
              </p:cNvSpPr>
              <p:nvPr/>
            </p:nvSpPr>
            <p:spPr bwMode="auto">
              <a:xfrm>
                <a:off x="2640" y="3264"/>
                <a:ext cx="1536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103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0" cy="384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105"/>
              <p:cNvSpPr>
                <a:spLocks noChangeShapeType="1"/>
              </p:cNvSpPr>
              <p:nvPr/>
            </p:nvSpPr>
            <p:spPr bwMode="auto">
              <a:xfrm>
                <a:off x="5616" y="2304"/>
                <a:ext cx="0" cy="672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06"/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1200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Oval 10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" name="Oval 108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" name="Oval 109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6" name="Line 110"/>
              <p:cNvSpPr>
                <a:spLocks noChangeShapeType="1"/>
              </p:cNvSpPr>
              <p:nvPr/>
            </p:nvSpPr>
            <p:spPr bwMode="auto">
              <a:xfrm flipV="1">
                <a:off x="4176" y="2736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Line 111"/>
              <p:cNvSpPr>
                <a:spLocks noChangeShapeType="1"/>
              </p:cNvSpPr>
              <p:nvPr/>
            </p:nvSpPr>
            <p:spPr bwMode="auto">
              <a:xfrm flipV="1">
                <a:off x="4176" y="3120"/>
                <a:ext cx="288" cy="144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" name="Litebulb"/>
            <p:cNvSpPr>
              <a:spLocks noEditPoints="1" noChangeArrowheads="1"/>
            </p:cNvSpPr>
            <p:nvPr/>
          </p:nvSpPr>
          <p:spPr bwMode="auto">
            <a:xfrm flipH="1">
              <a:off x="7858126" y="1301278"/>
              <a:ext cx="489905" cy="382587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0 w 21600"/>
                <a:gd name="T5" fmla="*/ 2147483647 h 21600"/>
                <a:gd name="T6" fmla="*/ 2147483647 w 21600"/>
                <a:gd name="T7" fmla="*/ 2147483647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56 w 21600"/>
                <a:gd name="T13" fmla="*/ 2188 h 21600"/>
                <a:gd name="T14" fmla="*/ 18277 w 21600"/>
                <a:gd name="T15" fmla="*/ 928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77010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8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8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8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8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8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8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8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28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8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8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8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8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28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28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499" grpId="0" autoUpdateAnimBg="0"/>
      <p:bldP spid="2282500" grpId="0" autoUpdateAnimBg="0"/>
      <p:bldP spid="2282501" grpId="0" animBg="1" autoUpdateAnimBg="0"/>
      <p:bldP spid="2282502" grpId="0" autoUpdateAnimBg="0"/>
      <p:bldP spid="2282503" grpId="0" animBg="1"/>
      <p:bldP spid="2282508" grpId="0" animBg="1" autoUpdateAnimBg="0"/>
      <p:bldP spid="2282510" grpId="0" autoUpdateAnimBg="0"/>
      <p:bldP spid="2282514" grpId="0" autoUpdateAnimBg="0"/>
      <p:bldP spid="2282515" grpId="0" autoUpdateAnimBg="0"/>
      <p:bldP spid="2282517" grpId="0" autoUpdateAnimBg="0"/>
      <p:bldP spid="25" grpId="0" autoUpdateAnimBg="0"/>
      <p:bldP spid="26" grpId="0" autoUpdateAnimBg="0"/>
      <p:bldP spid="30" grpId="0" autoUpdateAnimBg="0"/>
      <p:bldP spid="3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2516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1422435"/>
              </p:ext>
            </p:extLst>
          </p:nvPr>
        </p:nvGraphicFramePr>
        <p:xfrm>
          <a:off x="5015011" y="637009"/>
          <a:ext cx="15732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4" name="公式" r:id="rId3" imgW="1574640" imgH="825480" progId="Equation.3">
                  <p:embed/>
                </p:oleObj>
              </mc:Choice>
              <mc:Fallback>
                <p:oleObj name="公式" r:id="rId3" imgW="1574640" imgH="8254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011" y="637009"/>
                        <a:ext cx="1573213" cy="8239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2519" name="AutoShape 23"/>
          <p:cNvSpPr>
            <a:spLocks noChangeArrowheads="1"/>
          </p:cNvSpPr>
          <p:nvPr/>
        </p:nvSpPr>
        <p:spPr bwMode="auto">
          <a:xfrm>
            <a:off x="4113311" y="913234"/>
            <a:ext cx="685800" cy="311150"/>
          </a:xfrm>
          <a:prstGeom prst="leftRightArrow">
            <a:avLst>
              <a:gd name="adj1" fmla="val 50000"/>
              <a:gd name="adj2" fmla="val 44082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2520" name="Text Box 24"/>
          <p:cNvSpPr txBox="1">
            <a:spLocks noChangeArrowheads="1"/>
          </p:cNvSpPr>
          <p:nvPr/>
        </p:nvSpPr>
        <p:spPr bwMode="auto">
          <a:xfrm>
            <a:off x="395536" y="1916832"/>
            <a:ext cx="7956515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</a:pP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自感线圈也是一个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储能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元件，自感系数也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反映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线圈储能的本领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657616" y="637009"/>
            <a:ext cx="157977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电容储能比较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51230"/>
              </p:ext>
            </p:extLst>
          </p:nvPr>
        </p:nvGraphicFramePr>
        <p:xfrm>
          <a:off x="2453287" y="605260"/>
          <a:ext cx="1654175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5" name="Equation" r:id="rId5" imgW="761760" imgH="393480" progId="Equation.DSMT4">
                  <p:embed/>
                </p:oleObj>
              </mc:Choice>
              <mc:Fallback>
                <p:oleObj name="Equation" r:id="rId5" imgW="761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287" y="605260"/>
                        <a:ext cx="1654175" cy="8556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54991"/>
              </p:ext>
            </p:extLst>
          </p:nvPr>
        </p:nvGraphicFramePr>
        <p:xfrm>
          <a:off x="2208740" y="3017670"/>
          <a:ext cx="1611313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6" name="Equation" r:id="rId7" imgW="1610760" imgH="862591" progId="Equation.DSMT4">
                  <p:embed/>
                </p:oleObj>
              </mc:Choice>
              <mc:Fallback>
                <p:oleObj name="Equation" r:id="rId7" imgW="1610760" imgH="8625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8740" y="3017670"/>
                        <a:ext cx="1611313" cy="862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475711" y="4365104"/>
            <a:ext cx="7263502" cy="45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05000"/>
              </a:lnSpc>
            </a:pP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该公式适用于一切自感元件中存储的磁能的计算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AutoShape 42"/>
          <p:cNvSpPr>
            <a:spLocks noChangeArrowheads="1"/>
          </p:cNvSpPr>
          <p:nvPr/>
        </p:nvSpPr>
        <p:spPr bwMode="auto">
          <a:xfrm>
            <a:off x="5208434" y="2930785"/>
            <a:ext cx="1595814" cy="914400"/>
          </a:xfrm>
          <a:prstGeom prst="wedgeRectCallout">
            <a:avLst>
              <a:gd name="adj1" fmla="val -135171"/>
              <a:gd name="adj2" fmla="val -7116"/>
            </a:avLst>
          </a:prstGeom>
          <a:gradFill rotWithShape="1">
            <a:gsLst>
              <a:gs pos="0">
                <a:srgbClr val="004747"/>
              </a:gs>
              <a:gs pos="50000">
                <a:srgbClr val="009999"/>
              </a:gs>
              <a:gs pos="100000">
                <a:srgbClr val="004747"/>
              </a:gs>
            </a:gsLst>
            <a:lin ang="5400000" scaled="1"/>
          </a:gradFill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自感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磁能计算公式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52986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8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8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8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2519" grpId="0" animBg="1"/>
      <p:bldP spid="2282520" grpId="0" autoUpdateAnimBg="0"/>
      <p:bldP spid="29" grpId="0" autoUpdateAnimBg="0"/>
      <p:bldP spid="37" grpId="0" autoUpdateAnimBg="0"/>
      <p:bldP spid="3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22" name="Line 2"/>
          <p:cNvSpPr>
            <a:spLocks noChangeShapeType="1"/>
          </p:cNvSpPr>
          <p:nvPr/>
        </p:nvSpPr>
        <p:spPr bwMode="auto">
          <a:xfrm>
            <a:off x="7669213" y="1441450"/>
            <a:ext cx="1262062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523" name="Text Box 3"/>
          <p:cNvSpPr txBox="1">
            <a:spLocks noChangeArrowheads="1"/>
          </p:cNvSpPr>
          <p:nvPr/>
        </p:nvSpPr>
        <p:spPr bwMode="auto">
          <a:xfrm>
            <a:off x="180975" y="404813"/>
            <a:ext cx="3167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kumimoji="1"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磁场能量密度</a:t>
            </a:r>
          </a:p>
        </p:txBody>
      </p:sp>
      <p:sp>
        <p:nvSpPr>
          <p:cNvPr id="2283524" name="Rectangle 4"/>
          <p:cNvSpPr>
            <a:spLocks noChangeArrowheads="1"/>
          </p:cNvSpPr>
          <p:nvPr/>
        </p:nvSpPr>
        <p:spPr bwMode="auto">
          <a:xfrm>
            <a:off x="323850" y="981075"/>
            <a:ext cx="443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以无限长直螺线管为例</a:t>
            </a:r>
          </a:p>
        </p:txBody>
      </p:sp>
      <p:graphicFrame>
        <p:nvGraphicFramePr>
          <p:cNvPr id="2283525" name="Object 5"/>
          <p:cNvGraphicFramePr>
            <a:graphicFrameLocks noChangeAspect="1"/>
          </p:cNvGraphicFramePr>
          <p:nvPr/>
        </p:nvGraphicFramePr>
        <p:xfrm>
          <a:off x="1476375" y="1412875"/>
          <a:ext cx="15827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55" name="公式" r:id="rId3" imgW="736560" imgH="228600" progId="Equation.3">
                  <p:embed/>
                </p:oleObj>
              </mc:Choice>
              <mc:Fallback>
                <p:oleObj name="公式" r:id="rId3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12875"/>
                        <a:ext cx="15827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26" name="Object 6"/>
          <p:cNvGraphicFramePr>
            <a:graphicFrameLocks/>
          </p:cNvGraphicFramePr>
          <p:nvPr/>
        </p:nvGraphicFramePr>
        <p:xfrm>
          <a:off x="4203700" y="898525"/>
          <a:ext cx="2809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56" name="公式" r:id="rId5" imgW="279360" imgH="368280" progId="Equation.3">
                  <p:embed/>
                </p:oleObj>
              </mc:Choice>
              <mc:Fallback>
                <p:oleObj name="公式" r:id="rId5" imgW="279360" imgH="36828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898525"/>
                        <a:ext cx="28098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27" name="Object 7"/>
          <p:cNvGraphicFramePr>
            <a:graphicFrameLocks noChangeAspect="1"/>
          </p:cNvGraphicFramePr>
          <p:nvPr/>
        </p:nvGraphicFramePr>
        <p:xfrm>
          <a:off x="1376363" y="2420938"/>
          <a:ext cx="56213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57" name="公式" r:id="rId7" imgW="2616120" imgH="393480" progId="Equation.3">
                  <p:embed/>
                </p:oleObj>
              </mc:Choice>
              <mc:Fallback>
                <p:oleObj name="公式" r:id="rId7" imgW="2616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420938"/>
                        <a:ext cx="5621337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28" name="Rectangle 8"/>
          <p:cNvSpPr>
            <a:spLocks noChangeArrowheads="1"/>
          </p:cNvSpPr>
          <p:nvPr/>
        </p:nvSpPr>
        <p:spPr bwMode="auto">
          <a:xfrm>
            <a:off x="611188" y="1916113"/>
            <a:ext cx="37869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长度为</a:t>
            </a:r>
            <a:r>
              <a:rPr kumimoji="1" lang="en-US" altLang="zh-CN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的螺线管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的自感</a:t>
            </a:r>
          </a:p>
        </p:txBody>
      </p:sp>
      <p:graphicFrame>
        <p:nvGraphicFramePr>
          <p:cNvPr id="2283529" name="Object 9"/>
          <p:cNvGraphicFramePr>
            <a:graphicFrameLocks noChangeAspect="1"/>
          </p:cNvGraphicFramePr>
          <p:nvPr/>
        </p:nvGraphicFramePr>
        <p:xfrm>
          <a:off x="1344613" y="3284538"/>
          <a:ext cx="3082925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58" name="公式" r:id="rId9" imgW="1434960" imgH="393480" progId="Equation.3">
                  <p:embed/>
                </p:oleObj>
              </mc:Choice>
              <mc:Fallback>
                <p:oleObj name="公式" r:id="rId9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284538"/>
                        <a:ext cx="3082925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30" name="Object 10"/>
          <p:cNvGraphicFramePr>
            <a:graphicFrameLocks noChangeAspect="1"/>
          </p:cNvGraphicFramePr>
          <p:nvPr/>
        </p:nvGraphicFramePr>
        <p:xfrm>
          <a:off x="4421188" y="3205163"/>
          <a:ext cx="207486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59" name="公式" r:id="rId11" imgW="965160" imgH="444240" progId="Equation.3">
                  <p:embed/>
                </p:oleObj>
              </mc:Choice>
              <mc:Fallback>
                <p:oleObj name="公式" r:id="rId11" imgW="965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1188" y="3205163"/>
                        <a:ext cx="207486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31" name="Object 11"/>
          <p:cNvGraphicFramePr>
            <a:graphicFrameLocks noChangeAspect="1"/>
          </p:cNvGraphicFramePr>
          <p:nvPr/>
        </p:nvGraphicFramePr>
        <p:xfrm>
          <a:off x="6532563" y="3219450"/>
          <a:ext cx="10636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60" name="公式" r:id="rId13" imgW="495000" imgH="444240" progId="Equation.3">
                  <p:embed/>
                </p:oleObj>
              </mc:Choice>
              <mc:Fallback>
                <p:oleObj name="公式" r:id="rId13" imgW="495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2563" y="3219450"/>
                        <a:ext cx="10636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32" name="Rectangle 12"/>
          <p:cNvSpPr>
            <a:spLocks noChangeArrowheads="1"/>
          </p:cNvSpPr>
          <p:nvPr/>
        </p:nvSpPr>
        <p:spPr bwMode="auto">
          <a:xfrm>
            <a:off x="611188" y="3424238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磁能</a:t>
            </a:r>
          </a:p>
        </p:txBody>
      </p:sp>
      <p:sp>
        <p:nvSpPr>
          <p:cNvPr id="2283533" name="AutoShape 13"/>
          <p:cNvSpPr>
            <a:spLocks noChangeArrowheads="1"/>
          </p:cNvSpPr>
          <p:nvPr/>
        </p:nvSpPr>
        <p:spPr bwMode="auto">
          <a:xfrm>
            <a:off x="7740650" y="3500438"/>
            <a:ext cx="457200" cy="1354137"/>
          </a:xfrm>
          <a:prstGeom prst="curvedLeftArrow">
            <a:avLst>
              <a:gd name="adj1" fmla="val 59236"/>
              <a:gd name="adj2" fmla="val 118472"/>
              <a:gd name="adj3" fmla="val 3333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tIns="82800" bIns="82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534" name="AutoShape 14"/>
          <p:cNvSpPr>
            <a:spLocks noChangeArrowheads="1"/>
          </p:cNvSpPr>
          <p:nvPr/>
        </p:nvSpPr>
        <p:spPr bwMode="auto">
          <a:xfrm rot="-5395948">
            <a:off x="5922963" y="-565150"/>
            <a:ext cx="1371600" cy="3962400"/>
          </a:xfrm>
          <a:prstGeom prst="can">
            <a:avLst>
              <a:gd name="adj" fmla="val 37957"/>
            </a:avLst>
          </a:prstGeom>
          <a:gradFill rotWithShape="1">
            <a:gsLst>
              <a:gs pos="0">
                <a:srgbClr val="002F76"/>
              </a:gs>
              <a:gs pos="50000">
                <a:srgbClr val="0066FF"/>
              </a:gs>
              <a:gs pos="100000">
                <a:srgbClr val="002F76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240338" y="635000"/>
            <a:ext cx="2971800" cy="1574800"/>
            <a:chOff x="3360" y="1572"/>
            <a:chExt cx="1872" cy="992"/>
          </a:xfrm>
        </p:grpSpPr>
        <p:sp>
          <p:nvSpPr>
            <p:cNvPr id="13341" name="Freeform 16"/>
            <p:cNvSpPr>
              <a:spLocks/>
            </p:cNvSpPr>
            <p:nvPr/>
          </p:nvSpPr>
          <p:spPr bwMode="auto">
            <a:xfrm>
              <a:off x="3360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Freeform 17"/>
            <p:cNvSpPr>
              <a:spLocks/>
            </p:cNvSpPr>
            <p:nvPr/>
          </p:nvSpPr>
          <p:spPr bwMode="auto">
            <a:xfrm>
              <a:off x="3504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Freeform 18"/>
            <p:cNvSpPr>
              <a:spLocks/>
            </p:cNvSpPr>
            <p:nvPr/>
          </p:nvSpPr>
          <p:spPr bwMode="auto">
            <a:xfrm>
              <a:off x="3648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4" name="Freeform 19"/>
            <p:cNvSpPr>
              <a:spLocks/>
            </p:cNvSpPr>
            <p:nvPr/>
          </p:nvSpPr>
          <p:spPr bwMode="auto">
            <a:xfrm>
              <a:off x="3936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5" name="Freeform 20"/>
            <p:cNvSpPr>
              <a:spLocks/>
            </p:cNvSpPr>
            <p:nvPr/>
          </p:nvSpPr>
          <p:spPr bwMode="auto">
            <a:xfrm>
              <a:off x="3792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6" name="Freeform 21"/>
            <p:cNvSpPr>
              <a:spLocks/>
            </p:cNvSpPr>
            <p:nvPr/>
          </p:nvSpPr>
          <p:spPr bwMode="auto">
            <a:xfrm>
              <a:off x="4800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Freeform 22"/>
            <p:cNvSpPr>
              <a:spLocks/>
            </p:cNvSpPr>
            <p:nvPr/>
          </p:nvSpPr>
          <p:spPr bwMode="auto">
            <a:xfrm>
              <a:off x="4944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Freeform 23"/>
            <p:cNvSpPr>
              <a:spLocks/>
            </p:cNvSpPr>
            <p:nvPr/>
          </p:nvSpPr>
          <p:spPr bwMode="auto">
            <a:xfrm>
              <a:off x="5088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Freeform 24"/>
            <p:cNvSpPr>
              <a:spLocks/>
            </p:cNvSpPr>
            <p:nvPr/>
          </p:nvSpPr>
          <p:spPr bwMode="auto">
            <a:xfrm>
              <a:off x="4656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25"/>
            <p:cNvSpPr>
              <a:spLocks/>
            </p:cNvSpPr>
            <p:nvPr/>
          </p:nvSpPr>
          <p:spPr bwMode="auto">
            <a:xfrm>
              <a:off x="4512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Freeform 26"/>
            <p:cNvSpPr>
              <a:spLocks/>
            </p:cNvSpPr>
            <p:nvPr/>
          </p:nvSpPr>
          <p:spPr bwMode="auto">
            <a:xfrm>
              <a:off x="4368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27"/>
            <p:cNvSpPr>
              <a:spLocks/>
            </p:cNvSpPr>
            <p:nvPr/>
          </p:nvSpPr>
          <p:spPr bwMode="auto">
            <a:xfrm>
              <a:off x="4224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Freeform 28"/>
            <p:cNvSpPr>
              <a:spLocks/>
            </p:cNvSpPr>
            <p:nvPr/>
          </p:nvSpPr>
          <p:spPr bwMode="auto">
            <a:xfrm>
              <a:off x="4080" y="1572"/>
              <a:ext cx="144" cy="992"/>
            </a:xfrm>
            <a:custGeom>
              <a:avLst/>
              <a:gdLst>
                <a:gd name="T0" fmla="*/ 0 w 240"/>
                <a:gd name="T1" fmla="*/ 64 h 992"/>
                <a:gd name="T2" fmla="*/ 1 w 240"/>
                <a:gd name="T3" fmla="*/ 16 h 992"/>
                <a:gd name="T4" fmla="*/ 5 w 240"/>
                <a:gd name="T5" fmla="*/ 160 h 992"/>
                <a:gd name="T6" fmla="*/ 7 w 240"/>
                <a:gd name="T7" fmla="*/ 496 h 992"/>
                <a:gd name="T8" fmla="*/ 5 w 240"/>
                <a:gd name="T9" fmla="*/ 832 h 992"/>
                <a:gd name="T10" fmla="*/ 1 w 240"/>
                <a:gd name="T11" fmla="*/ 976 h 992"/>
                <a:gd name="T12" fmla="*/ 1 w 240"/>
                <a:gd name="T13" fmla="*/ 928 h 9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992"/>
                <a:gd name="T23" fmla="*/ 240 w 240"/>
                <a:gd name="T24" fmla="*/ 992 h 9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992">
                  <a:moveTo>
                    <a:pt x="0" y="64"/>
                  </a:moveTo>
                  <a:cubicBezTo>
                    <a:pt x="8" y="32"/>
                    <a:pt x="16" y="0"/>
                    <a:pt x="48" y="16"/>
                  </a:cubicBezTo>
                  <a:cubicBezTo>
                    <a:pt x="80" y="32"/>
                    <a:pt x="160" y="80"/>
                    <a:pt x="192" y="160"/>
                  </a:cubicBezTo>
                  <a:cubicBezTo>
                    <a:pt x="224" y="240"/>
                    <a:pt x="240" y="384"/>
                    <a:pt x="240" y="496"/>
                  </a:cubicBezTo>
                  <a:cubicBezTo>
                    <a:pt x="240" y="608"/>
                    <a:pt x="224" y="752"/>
                    <a:pt x="192" y="832"/>
                  </a:cubicBezTo>
                  <a:cubicBezTo>
                    <a:pt x="160" y="912"/>
                    <a:pt x="72" y="960"/>
                    <a:pt x="48" y="976"/>
                  </a:cubicBezTo>
                  <a:cubicBezTo>
                    <a:pt x="24" y="992"/>
                    <a:pt x="36" y="960"/>
                    <a:pt x="48" y="928"/>
                  </a:cubicBezTo>
                </a:path>
              </a:pathLst>
            </a:custGeom>
            <a:noFill/>
            <a:ln w="222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83549" name="Object 29"/>
          <p:cNvGraphicFramePr>
            <a:graphicFrameLocks noChangeAspect="1"/>
          </p:cNvGraphicFramePr>
          <p:nvPr/>
        </p:nvGraphicFramePr>
        <p:xfrm>
          <a:off x="4743450" y="889000"/>
          <a:ext cx="3857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61" name="公式" r:id="rId15" imgW="190440" imgH="215640" progId="Equation.3">
                  <p:embed/>
                </p:oleObj>
              </mc:Choice>
              <mc:Fallback>
                <p:oleObj name="公式" r:id="rId15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889000"/>
                        <a:ext cx="3857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50" name="Line 30"/>
          <p:cNvSpPr>
            <a:spLocks noChangeShapeType="1"/>
          </p:cNvSpPr>
          <p:nvPr/>
        </p:nvSpPr>
        <p:spPr bwMode="auto">
          <a:xfrm flipV="1">
            <a:off x="6161088" y="1187450"/>
            <a:ext cx="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3551" name="Object 31"/>
          <p:cNvGraphicFramePr>
            <a:graphicFrameLocks/>
          </p:cNvGraphicFramePr>
          <p:nvPr/>
        </p:nvGraphicFramePr>
        <p:xfrm>
          <a:off x="5862638" y="260350"/>
          <a:ext cx="2016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62" name="公式" r:id="rId17" imgW="203040" imgH="291960" progId="Equation.3">
                  <p:embed/>
                </p:oleObj>
              </mc:Choice>
              <mc:Fallback>
                <p:oleObj name="公式" r:id="rId17" imgW="203040" imgH="2919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638" y="260350"/>
                        <a:ext cx="2016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52" name="Line 32"/>
          <p:cNvSpPr>
            <a:spLocks noChangeShapeType="1"/>
          </p:cNvSpPr>
          <p:nvPr/>
        </p:nvSpPr>
        <p:spPr bwMode="auto">
          <a:xfrm flipH="1">
            <a:off x="4135438" y="1443038"/>
            <a:ext cx="685800" cy="0"/>
          </a:xfrm>
          <a:prstGeom prst="line">
            <a:avLst/>
          </a:prstGeom>
          <a:noFill/>
          <a:ln w="444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3553" name="Line 33"/>
          <p:cNvSpPr>
            <a:spLocks noChangeShapeType="1"/>
          </p:cNvSpPr>
          <p:nvPr/>
        </p:nvSpPr>
        <p:spPr bwMode="auto">
          <a:xfrm>
            <a:off x="4140200" y="1443038"/>
            <a:ext cx="6477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83554" name="Object 34"/>
          <p:cNvGraphicFramePr>
            <a:graphicFrameLocks noChangeAspect="1"/>
          </p:cNvGraphicFramePr>
          <p:nvPr/>
        </p:nvGraphicFramePr>
        <p:xfrm>
          <a:off x="5021263" y="4259263"/>
          <a:ext cx="1255712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63" name="公式" r:id="rId19" imgW="583920" imgH="444240" progId="Equation.3">
                  <p:embed/>
                </p:oleObj>
              </mc:Choice>
              <mc:Fallback>
                <p:oleObj name="公式" r:id="rId19" imgW="583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4259263"/>
                        <a:ext cx="1255712" cy="954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55" name="Object 35"/>
          <p:cNvGraphicFramePr>
            <a:graphicFrameLocks noChangeAspect="1"/>
          </p:cNvGraphicFramePr>
          <p:nvPr/>
        </p:nvGraphicFramePr>
        <p:xfrm>
          <a:off x="6218238" y="4308475"/>
          <a:ext cx="12827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64" name="公式" r:id="rId21" imgW="596880" imgH="393480" progId="Equation.3">
                  <p:embed/>
                </p:oleObj>
              </mc:Choice>
              <mc:Fallback>
                <p:oleObj name="公式" r:id="rId21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238" y="4308475"/>
                        <a:ext cx="12827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56" name="Rectangle 36"/>
          <p:cNvSpPr>
            <a:spLocks noChangeArrowheads="1"/>
          </p:cNvSpPr>
          <p:nvPr/>
        </p:nvSpPr>
        <p:spPr bwMode="auto">
          <a:xfrm>
            <a:off x="4900613" y="4260850"/>
            <a:ext cx="2711450" cy="1008063"/>
          </a:xfrm>
          <a:prstGeom prst="rect">
            <a:avLst/>
          </a:prstGeom>
          <a:noFill/>
          <a:ln w="9525" algn="ctr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557" name="Text Box 37"/>
          <p:cNvSpPr txBox="1">
            <a:spLocks noChangeArrowheads="1"/>
          </p:cNvSpPr>
          <p:nvPr/>
        </p:nvSpPr>
        <p:spPr bwMode="auto">
          <a:xfrm>
            <a:off x="554038" y="411797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在有限区域内</a:t>
            </a:r>
          </a:p>
        </p:txBody>
      </p:sp>
      <p:graphicFrame>
        <p:nvGraphicFramePr>
          <p:cNvPr id="2283558" name="Object 38"/>
          <p:cNvGraphicFramePr>
            <a:graphicFrameLocks noChangeAspect="1"/>
          </p:cNvGraphicFramePr>
          <p:nvPr/>
        </p:nvGraphicFramePr>
        <p:xfrm>
          <a:off x="1619250" y="4652963"/>
          <a:ext cx="190976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65" name="公式" r:id="rId23" imgW="888840" imgH="291960" progId="Equation.3">
                  <p:embed/>
                </p:oleObj>
              </mc:Choice>
              <mc:Fallback>
                <p:oleObj name="公式" r:id="rId23" imgW="8888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652963"/>
                        <a:ext cx="1909763" cy="6270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59" name="Text Box 39"/>
          <p:cNvSpPr txBox="1">
            <a:spLocks noChangeArrowheads="1"/>
          </p:cNvSpPr>
          <p:nvPr/>
        </p:nvSpPr>
        <p:spPr bwMode="auto">
          <a:xfrm>
            <a:off x="682625" y="5348288"/>
            <a:ext cx="7993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磁场能量密度与电场能量密度公式具有完全对称的形式</a:t>
            </a:r>
          </a:p>
        </p:txBody>
      </p:sp>
      <p:graphicFrame>
        <p:nvGraphicFramePr>
          <p:cNvPr id="228356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922738"/>
              </p:ext>
            </p:extLst>
          </p:nvPr>
        </p:nvGraphicFramePr>
        <p:xfrm>
          <a:off x="1619250" y="5805488"/>
          <a:ext cx="28114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66" name="公式" r:id="rId25" imgW="1307880" imgH="393480" progId="Equation.3">
                  <p:embed/>
                </p:oleObj>
              </mc:Choice>
              <mc:Fallback>
                <p:oleObj name="公式" r:id="rId25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05488"/>
                        <a:ext cx="28114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6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183783"/>
              </p:ext>
            </p:extLst>
          </p:nvPr>
        </p:nvGraphicFramePr>
        <p:xfrm>
          <a:off x="5436022" y="5949950"/>
          <a:ext cx="180181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67" name="公式" r:id="rId27" imgW="838080" imgH="291960" progId="Equation.3">
                  <p:embed/>
                </p:oleObj>
              </mc:Choice>
              <mc:Fallback>
                <p:oleObj name="公式" r:id="rId27" imgW="838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22" y="5949950"/>
                        <a:ext cx="1801812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8171657" y="2780928"/>
            <a:ext cx="100806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仿宋_GB2312" pitchFamily="49" charset="-122"/>
              </a:rPr>
              <a:t>注意：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该能量密度适用于一切磁场</a:t>
            </a:r>
            <a:endParaRPr kumimoji="1"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3837682" y="4288691"/>
            <a:ext cx="11192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磁场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能量密度</a:t>
            </a:r>
          </a:p>
        </p:txBody>
      </p:sp>
    </p:spTree>
    <p:extLst>
      <p:ext uri="{BB962C8B-B14F-4D97-AF65-F5344CB8AC3E}">
        <p14:creationId xmlns:p14="http://schemas.microsoft.com/office/powerpoint/2010/main" val="27297198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8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8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228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228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2283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8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8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83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83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8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283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283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28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8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228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8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28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8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28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28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22" grpId="0" animBg="1"/>
      <p:bldP spid="2283523" grpId="0" autoUpdateAnimBg="0"/>
      <p:bldP spid="2283524" grpId="0" autoUpdateAnimBg="0"/>
      <p:bldP spid="2283528" grpId="0" autoUpdateAnimBg="0"/>
      <p:bldP spid="2283532" grpId="0" autoUpdateAnimBg="0"/>
      <p:bldP spid="2283533" grpId="0" animBg="1"/>
      <p:bldP spid="2283534" grpId="0" animBg="1"/>
      <p:bldP spid="2283550" grpId="0" animBg="1"/>
      <p:bldP spid="2283552" grpId="0" animBg="1"/>
      <p:bldP spid="2283553" grpId="0" animBg="1"/>
      <p:bldP spid="2283556" grpId="0" animBg="1"/>
      <p:bldP spid="2283557" grpId="0" autoUpdateAnimBg="0"/>
      <p:bldP spid="2283559" grpId="0" autoUpdateAnimBg="0"/>
      <p:bldP spid="42" grpId="0" autoUpdateAnimBg="0"/>
      <p:bldP spid="43" grpId="0" autoUpdateAnimBg="0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22279</TotalTime>
  <Words>1237</Words>
  <Application>Microsoft Office PowerPoint</Application>
  <PresentationFormat>全屏显示(4:3)</PresentationFormat>
  <Paragraphs>185</Paragraphs>
  <Slides>21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方正舒体</vt:lpstr>
      <vt:lpstr>仿宋_GB2312</vt:lpstr>
      <vt:lpstr>黑体</vt:lpstr>
      <vt:lpstr>华文仿宋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公式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蒋臣威</dc:creator>
  <cp:lastModifiedBy>jiangcw</cp:lastModifiedBy>
  <cp:revision>1291</cp:revision>
  <cp:lastPrinted>2019-06-04T07:27:05Z</cp:lastPrinted>
  <dcterms:created xsi:type="dcterms:W3CDTF">2002-06-18T00:43:24Z</dcterms:created>
  <dcterms:modified xsi:type="dcterms:W3CDTF">2022-06-08T10:24:09Z</dcterms:modified>
</cp:coreProperties>
</file>