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418" r:id="rId3"/>
    <p:sldId id="399" r:id="rId4"/>
    <p:sldId id="400" r:id="rId5"/>
    <p:sldId id="401" r:id="rId6"/>
    <p:sldId id="402" r:id="rId7"/>
    <p:sldId id="403" r:id="rId8"/>
    <p:sldId id="404" r:id="rId9"/>
    <p:sldId id="445" r:id="rId10"/>
    <p:sldId id="446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20" r:id="rId23"/>
    <p:sldId id="421" r:id="rId24"/>
    <p:sldId id="447" r:id="rId25"/>
    <p:sldId id="422" r:id="rId26"/>
    <p:sldId id="448" r:id="rId27"/>
    <p:sldId id="449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800000"/>
    <a:srgbClr val="FFCC99"/>
    <a:srgbClr val="CC6600"/>
    <a:srgbClr val="009999"/>
    <a:srgbClr val="0000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296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e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e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w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wmf"/><Relationship Id="rId5" Type="http://schemas.openxmlformats.org/officeDocument/2006/relationships/image" Target="../media/image141.e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3" Type="http://schemas.openxmlformats.org/officeDocument/2006/relationships/image" Target="../media/image150.w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wmf"/><Relationship Id="rId10" Type="http://schemas.openxmlformats.org/officeDocument/2006/relationships/image" Target="../media/image157.emf"/><Relationship Id="rId4" Type="http://schemas.openxmlformats.org/officeDocument/2006/relationships/image" Target="../media/image151.wmf"/><Relationship Id="rId9" Type="http://schemas.openxmlformats.org/officeDocument/2006/relationships/image" Target="../media/image15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image" Target="../media/image174.emf"/><Relationship Id="rId18" Type="http://schemas.openxmlformats.org/officeDocument/2006/relationships/image" Target="../media/image179.wmf"/><Relationship Id="rId3" Type="http://schemas.openxmlformats.org/officeDocument/2006/relationships/image" Target="../media/image164.w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17" Type="http://schemas.openxmlformats.org/officeDocument/2006/relationships/image" Target="../media/image178.wmf"/><Relationship Id="rId2" Type="http://schemas.openxmlformats.org/officeDocument/2006/relationships/image" Target="../media/image163.wmf"/><Relationship Id="rId16" Type="http://schemas.openxmlformats.org/officeDocument/2006/relationships/image" Target="../media/image177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5" Type="http://schemas.openxmlformats.org/officeDocument/2006/relationships/image" Target="../media/image176.emf"/><Relationship Id="rId10" Type="http://schemas.openxmlformats.org/officeDocument/2006/relationships/image" Target="../media/image171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Relationship Id="rId14" Type="http://schemas.openxmlformats.org/officeDocument/2006/relationships/image" Target="../media/image17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6" Type="http://schemas.openxmlformats.org/officeDocument/2006/relationships/image" Target="../media/image202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5" Type="http://schemas.openxmlformats.org/officeDocument/2006/relationships/image" Target="../media/image20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e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e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emf"/><Relationship Id="rId9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E996A0D-89AB-4276-A89C-33C4CF4E0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45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0CE8664-0748-45F0-98A5-6042CD60B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68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7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9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4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2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60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3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5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249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201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6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7053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6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3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4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5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8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9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31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0" smtClean="0">
              <a:solidFill>
                <a:srgbClr val="000000"/>
              </a:solidFill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8.wmf"/><Relationship Id="rId19" Type="http://schemas.openxmlformats.org/officeDocument/2006/relationships/image" Target="../media/image83.jpeg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6.e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9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8.wmf"/><Relationship Id="rId17" Type="http://schemas.openxmlformats.org/officeDocument/2006/relationships/image" Target="../media/image111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8.jpeg"/><Relationship Id="rId4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23.jpeg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1.wmf"/><Relationship Id="rId26" Type="http://schemas.openxmlformats.org/officeDocument/2006/relationships/oleObject" Target="../embeddings/oleObject130.bin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6.bin"/><Relationship Id="rId25" Type="http://schemas.openxmlformats.org/officeDocument/2006/relationships/image" Target="../media/image136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0.e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4.e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9.emf"/><Relationship Id="rId22" Type="http://schemas.openxmlformats.org/officeDocument/2006/relationships/image" Target="../media/image133.wmf"/><Relationship Id="rId27" Type="http://schemas.openxmlformats.org/officeDocument/2006/relationships/image" Target="../media/image1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4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3.e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2.emf"/><Relationship Id="rId22" Type="http://schemas.openxmlformats.org/officeDocument/2006/relationships/image" Target="../media/image1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58.e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60.emf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5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9.emf"/><Relationship Id="rId26" Type="http://schemas.openxmlformats.org/officeDocument/2006/relationships/image" Target="../media/image173.emf"/><Relationship Id="rId21" Type="http://schemas.openxmlformats.org/officeDocument/2006/relationships/oleObject" Target="../embeddings/oleObject164.bin"/><Relationship Id="rId34" Type="http://schemas.openxmlformats.org/officeDocument/2006/relationships/image" Target="../media/image177.e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33" Type="http://schemas.openxmlformats.org/officeDocument/2006/relationships/oleObject" Target="../embeddings/oleObject170.bin"/><Relationship Id="rId38" Type="http://schemas.openxmlformats.org/officeDocument/2006/relationships/image" Target="../media/image17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72.emf"/><Relationship Id="rId32" Type="http://schemas.openxmlformats.org/officeDocument/2006/relationships/image" Target="../media/image176.emf"/><Relationship Id="rId37" Type="http://schemas.openxmlformats.org/officeDocument/2006/relationships/oleObject" Target="../embeddings/oleObject172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74.emf"/><Relationship Id="rId36" Type="http://schemas.openxmlformats.org/officeDocument/2006/relationships/image" Target="../media/image178.w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75.emf"/><Relationship Id="rId35" Type="http://schemas.openxmlformats.org/officeDocument/2006/relationships/oleObject" Target="../embeddings/oleObject171.bin"/><Relationship Id="rId8" Type="http://schemas.openxmlformats.org/officeDocument/2006/relationships/image" Target="../media/image164.wmf"/><Relationship Id="rId3" Type="http://schemas.openxmlformats.org/officeDocument/2006/relationships/oleObject" Target="../embeddings/oleObject1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186.png"/><Relationship Id="rId10" Type="http://schemas.openxmlformats.org/officeDocument/2006/relationships/image" Target="../media/image183.emf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4.emf"/><Relationship Id="rId26" Type="http://schemas.openxmlformats.org/officeDocument/2006/relationships/image" Target="../media/image198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202.e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7.emf"/><Relationship Id="rId32" Type="http://schemas.openxmlformats.org/officeDocument/2006/relationships/image" Target="../media/image201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9.emf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2.emf"/><Relationship Id="rId22" Type="http://schemas.openxmlformats.org/officeDocument/2006/relationships/image" Target="../media/image196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200.emf"/><Relationship Id="rId8" Type="http://schemas.openxmlformats.org/officeDocument/2006/relationships/image" Target="../media/image18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6.jpeg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323850" y="1125538"/>
            <a:ext cx="85693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500" b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Chapter 4</a:t>
            </a:r>
            <a:endParaRPr lang="en-US" altLang="zh-CN" sz="450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0" y="1989138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45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舒体" panose="02010601030101010101" pitchFamily="2" charset="-122"/>
                <a:cs typeface="Times New Roman" panose="02020603050405020304" pitchFamily="18" charset="0"/>
              </a:rPr>
              <a:t>Impulse and Momentum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76600" y="6021388"/>
            <a:ext cx="350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FFFF00"/>
                </a:solidFill>
                <a:ea typeface="方正舒体" panose="02010601030101010101" pitchFamily="2" charset="-122"/>
              </a:rPr>
              <a:t>我国舰艇上发射远程导弹实验</a:t>
            </a:r>
          </a:p>
        </p:txBody>
      </p:sp>
      <p:pic>
        <p:nvPicPr>
          <p:cNvPr id="5125" name="Picture 5" descr="舰上发射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t="1671" r="1669" b="14142"/>
          <a:stretch>
            <a:fillRect/>
          </a:stretch>
        </p:blipFill>
        <p:spPr bwMode="auto">
          <a:xfrm>
            <a:off x="2138363" y="2997200"/>
            <a:ext cx="5097462" cy="2998788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230188" y="585788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4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  </a:t>
            </a:r>
            <a:endParaRPr kumimoji="0"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23850" y="27559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  <a:r>
              <a:rPr kumimoji="0" lang="zh-CN" altLang="en-US">
                <a:solidFill>
                  <a:srgbClr val="FFFF66"/>
                </a:solidFill>
                <a:ea typeface="楷体_GB2312" pitchFamily="49" charset="-122"/>
              </a:rPr>
              <a:t>  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341313" y="1557338"/>
            <a:ext cx="2430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971550" y="490538"/>
            <a:ext cx="7712075" cy="10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质量为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的质点作圆锥摆运动，质点速率为 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，圆半径为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，圆锥的夹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θ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971550" y="1557338"/>
            <a:ext cx="6261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质点绕行半周，作用在质点上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重力的冲量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971550" y="2100263"/>
            <a:ext cx="60531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质点由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a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到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绕行半周，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张力的冲量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                   </a:t>
            </a:r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V="1">
            <a:off x="7396163" y="2176463"/>
            <a:ext cx="0" cy="1066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>
            <a:off x="7396163" y="3243263"/>
            <a:ext cx="0" cy="25146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0" name="Oval 10"/>
          <p:cNvSpPr>
            <a:spLocks noChangeArrowheads="1"/>
          </p:cNvSpPr>
          <p:nvPr/>
        </p:nvSpPr>
        <p:spPr bwMode="auto">
          <a:xfrm>
            <a:off x="6253163" y="4767263"/>
            <a:ext cx="2209800" cy="685800"/>
          </a:xfrm>
          <a:prstGeom prst="ellipse">
            <a:avLst/>
          </a:prstGeom>
          <a:noFill/>
          <a:ln w="38100">
            <a:solidFill>
              <a:srgbClr val="66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 flipV="1">
            <a:off x="6253163" y="4081463"/>
            <a:ext cx="609600" cy="9906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7396163" y="5453063"/>
            <a:ext cx="838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H="1">
            <a:off x="6634163" y="4767263"/>
            <a:ext cx="7620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4" name="Freeform 14"/>
          <p:cNvSpPr>
            <a:spLocks/>
          </p:cNvSpPr>
          <p:nvPr/>
        </p:nvSpPr>
        <p:spPr bwMode="auto">
          <a:xfrm>
            <a:off x="7205663" y="3595688"/>
            <a:ext cx="190500" cy="57150"/>
          </a:xfrm>
          <a:custGeom>
            <a:avLst/>
            <a:gdLst>
              <a:gd name="T0" fmla="*/ 0 w 120"/>
              <a:gd name="T1" fmla="*/ 0 h 36"/>
              <a:gd name="T2" fmla="*/ 2147483646 w 120"/>
              <a:gd name="T3" fmla="*/ 2147483646 h 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36">
                <a:moveTo>
                  <a:pt x="0" y="0"/>
                </a:moveTo>
                <a:cubicBezTo>
                  <a:pt x="41" y="27"/>
                  <a:pt x="70" y="36"/>
                  <a:pt x="120" y="36"/>
                </a:cubicBezTo>
              </a:path>
            </a:pathLst>
          </a:cu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6253163" y="5148263"/>
            <a:ext cx="533400" cy="609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7396163" y="43862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7396163" y="54530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7532688" y="1912938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z</a:t>
            </a:r>
          </a:p>
        </p:txBody>
      </p:sp>
      <p:graphicFrame>
        <p:nvGraphicFramePr>
          <p:cNvPr id="3276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0066"/>
              </p:ext>
            </p:extLst>
          </p:nvPr>
        </p:nvGraphicFramePr>
        <p:xfrm>
          <a:off x="8088313" y="5562600"/>
          <a:ext cx="2809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5562600"/>
                        <a:ext cx="2809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0" name="Object 20"/>
          <p:cNvGraphicFramePr>
            <a:graphicFrameLocks noChangeAspect="1"/>
          </p:cNvGraphicFramePr>
          <p:nvPr/>
        </p:nvGraphicFramePr>
        <p:xfrm>
          <a:off x="7015163" y="3700463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" name="Equation" r:id="rId5" imgW="0" imgH="28672" progId="Equation.3">
                  <p:embed/>
                </p:oleObj>
              </mc:Choice>
              <mc:Fallback>
                <p:oleObj name="Equation" r:id="rId5" imgW="0" imgH="2867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700463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6237288" y="5113338"/>
            <a:ext cx="0" cy="914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96512"/>
              </p:ext>
            </p:extLst>
          </p:nvPr>
        </p:nvGraphicFramePr>
        <p:xfrm>
          <a:off x="5706470" y="5835885"/>
          <a:ext cx="468219" cy="39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470" y="5835885"/>
                        <a:ext cx="468219" cy="398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03" name="Group 23"/>
          <p:cNvGrpSpPr>
            <a:grpSpLocks/>
          </p:cNvGrpSpPr>
          <p:nvPr/>
        </p:nvGrpSpPr>
        <p:grpSpPr bwMode="auto">
          <a:xfrm>
            <a:off x="5856288" y="2628900"/>
            <a:ext cx="2759075" cy="2520950"/>
            <a:chOff x="3689" y="1556"/>
            <a:chExt cx="1738" cy="1588"/>
          </a:xfrm>
        </p:grpSpPr>
        <p:grpSp>
          <p:nvGrpSpPr>
            <p:cNvPr id="14372" name="Group 24"/>
            <p:cNvGrpSpPr>
              <a:grpSpLocks/>
            </p:cNvGrpSpPr>
            <p:nvPr/>
          </p:nvGrpSpPr>
          <p:grpSpPr bwMode="auto">
            <a:xfrm>
              <a:off x="3891" y="1812"/>
              <a:ext cx="1536" cy="96"/>
              <a:chOff x="3891" y="1812"/>
              <a:chExt cx="1536" cy="96"/>
            </a:xfrm>
          </p:grpSpPr>
          <p:sp>
            <p:nvSpPr>
              <p:cNvPr id="14377" name="Line 25"/>
              <p:cNvSpPr>
                <a:spLocks noChangeShapeType="1"/>
              </p:cNvSpPr>
              <p:nvPr/>
            </p:nvSpPr>
            <p:spPr bwMode="auto">
              <a:xfrm>
                <a:off x="3891" y="19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26"/>
              <p:cNvSpPr>
                <a:spLocks noChangeShapeType="1"/>
              </p:cNvSpPr>
              <p:nvPr/>
            </p:nvSpPr>
            <p:spPr bwMode="auto">
              <a:xfrm flipV="1">
                <a:off x="4035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Line 27"/>
              <p:cNvSpPr>
                <a:spLocks noChangeShapeType="1"/>
              </p:cNvSpPr>
              <p:nvPr/>
            </p:nvSpPr>
            <p:spPr bwMode="auto">
              <a:xfrm flipV="1">
                <a:off x="4227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Line 28"/>
              <p:cNvSpPr>
                <a:spLocks noChangeShapeType="1"/>
              </p:cNvSpPr>
              <p:nvPr/>
            </p:nvSpPr>
            <p:spPr bwMode="auto">
              <a:xfrm flipV="1">
                <a:off x="4467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29"/>
              <p:cNvSpPr>
                <a:spLocks noChangeShapeType="1"/>
              </p:cNvSpPr>
              <p:nvPr/>
            </p:nvSpPr>
            <p:spPr bwMode="auto">
              <a:xfrm flipV="1">
                <a:off x="4659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Line 30"/>
              <p:cNvSpPr>
                <a:spLocks noChangeShapeType="1"/>
              </p:cNvSpPr>
              <p:nvPr/>
            </p:nvSpPr>
            <p:spPr bwMode="auto">
              <a:xfrm flipV="1">
                <a:off x="4851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Line 31"/>
              <p:cNvSpPr>
                <a:spLocks noChangeShapeType="1"/>
              </p:cNvSpPr>
              <p:nvPr/>
            </p:nvSpPr>
            <p:spPr bwMode="auto">
              <a:xfrm flipV="1">
                <a:off x="5043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Line 32"/>
              <p:cNvSpPr>
                <a:spLocks noChangeShapeType="1"/>
              </p:cNvSpPr>
              <p:nvPr/>
            </p:nvSpPr>
            <p:spPr bwMode="auto">
              <a:xfrm flipV="1">
                <a:off x="5235" y="181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3" name="Line 33"/>
            <p:cNvSpPr>
              <a:spLocks noChangeShapeType="1"/>
            </p:cNvSpPr>
            <p:nvPr/>
          </p:nvSpPr>
          <p:spPr bwMode="auto">
            <a:xfrm flipV="1">
              <a:off x="3939" y="1908"/>
              <a:ext cx="72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4" name="Object 34"/>
            <p:cNvGraphicFramePr>
              <a:graphicFrameLocks noChangeAspect="1"/>
            </p:cNvGraphicFramePr>
            <p:nvPr/>
          </p:nvGraphicFramePr>
          <p:xfrm>
            <a:off x="3891" y="301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" name="Equation" r:id="rId9" imgW="4876" imgH="4860" progId="Equation.3">
                    <p:embed/>
                  </p:oleObj>
                </mc:Choice>
                <mc:Fallback>
                  <p:oleObj name="Equation" r:id="rId9" imgW="4876" imgH="48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3012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Text Box 35"/>
            <p:cNvSpPr txBox="1">
              <a:spLocks noChangeArrowheads="1"/>
            </p:cNvSpPr>
            <p:nvPr/>
          </p:nvSpPr>
          <p:spPr bwMode="auto">
            <a:xfrm>
              <a:off x="3689" y="284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FFFFFF"/>
                  </a:solidFill>
                  <a:ea typeface="楷体_GB2312" pitchFamily="49" charset="-122"/>
                </a:rPr>
                <a:t>m</a:t>
              </a:r>
            </a:p>
          </p:txBody>
        </p:sp>
        <p:sp>
          <p:nvSpPr>
            <p:cNvPr id="14376" name="Text Box 36"/>
            <p:cNvSpPr txBox="1">
              <a:spLocks noChangeArrowheads="1"/>
            </p:cNvSpPr>
            <p:nvPr/>
          </p:nvSpPr>
          <p:spPr bwMode="auto">
            <a:xfrm>
              <a:off x="4409" y="155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FFFFFF"/>
                  </a:solidFill>
                  <a:ea typeface="楷体_GB2312" pitchFamily="49" charset="-122"/>
                </a:rPr>
                <a:t>A</a:t>
              </a:r>
            </a:p>
          </p:txBody>
        </p:sp>
      </p:grpSp>
      <p:graphicFrame>
        <p:nvGraphicFramePr>
          <p:cNvPr id="3277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20009"/>
              </p:ext>
            </p:extLst>
          </p:nvPr>
        </p:nvGraphicFramePr>
        <p:xfrm>
          <a:off x="6337300" y="3922713"/>
          <a:ext cx="3000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" name="Equation" r:id="rId11" imgW="139680" imgH="190440" progId="Equation.DSMT4">
                  <p:embed/>
                </p:oleObj>
              </mc:Choice>
              <mc:Fallback>
                <p:oleObj name="Equation" r:id="rId11" imgW="139680" imgH="1904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922713"/>
                        <a:ext cx="3000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75006"/>
              </p:ext>
            </p:extLst>
          </p:nvPr>
        </p:nvGraphicFramePr>
        <p:xfrm>
          <a:off x="6769100" y="4341813"/>
          <a:ext cx="3032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4341813"/>
                        <a:ext cx="3032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67270"/>
              </p:ext>
            </p:extLst>
          </p:nvPr>
        </p:nvGraphicFramePr>
        <p:xfrm>
          <a:off x="6800850" y="5803900"/>
          <a:ext cx="3206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803900"/>
                        <a:ext cx="3206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0" name="Text Box 40"/>
          <p:cNvSpPr txBox="1">
            <a:spLocks noChangeArrowheads="1"/>
          </p:cNvSpPr>
          <p:nvPr/>
        </p:nvSpPr>
        <p:spPr bwMode="auto">
          <a:xfrm>
            <a:off x="971550" y="27082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27723" name="Text Box 43"/>
          <p:cNvSpPr txBox="1">
            <a:spLocks noChangeArrowheads="1"/>
          </p:cNvSpPr>
          <p:nvPr/>
        </p:nvSpPr>
        <p:spPr bwMode="auto">
          <a:xfrm>
            <a:off x="1384300" y="2716213"/>
            <a:ext cx="42402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在运动过程中</a:t>
            </a: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, 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重力为恒力      </a:t>
            </a:r>
          </a:p>
        </p:txBody>
      </p:sp>
      <p:sp>
        <p:nvSpPr>
          <p:cNvPr id="327725" name="Text Box 45"/>
          <p:cNvSpPr txBox="1">
            <a:spLocks noChangeArrowheads="1"/>
          </p:cNvSpPr>
          <p:nvPr/>
        </p:nvSpPr>
        <p:spPr bwMode="auto">
          <a:xfrm>
            <a:off x="1042988" y="5300663"/>
            <a:ext cx="365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由质点动量定理</a:t>
            </a:r>
          </a:p>
        </p:txBody>
      </p:sp>
      <p:graphicFrame>
        <p:nvGraphicFramePr>
          <p:cNvPr id="1438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2328"/>
              </p:ext>
            </p:extLst>
          </p:nvPr>
        </p:nvGraphicFramePr>
        <p:xfrm>
          <a:off x="4294696" y="6011931"/>
          <a:ext cx="913383" cy="42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" name="Equation" r:id="rId17" imgW="444240" imgH="177480" progId="Equation.DSMT4">
                  <p:embed/>
                </p:oleObj>
              </mc:Choice>
              <mc:Fallback>
                <p:oleObj name="Equation" r:id="rId17" imgW="444240" imgH="1774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696" y="6011931"/>
                        <a:ext cx="913383" cy="428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-6350" y="3646488"/>
            <a:ext cx="153352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张力的方向不断变化，利用冲量定义求解困难</a:t>
            </a:r>
            <a:r>
              <a:rPr lang="zh-CN" altLang="en-US" sz="2200" dirty="0">
                <a:solidFill>
                  <a:srgbClr val="FFFFFF"/>
                </a:solidFill>
                <a:ea typeface="楷体_GB2312" pitchFamily="49" charset="-122"/>
              </a:rPr>
              <a:t>            </a:t>
            </a:r>
          </a:p>
        </p:txBody>
      </p:sp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9263"/>
              </p:ext>
            </p:extLst>
          </p:nvPr>
        </p:nvGraphicFramePr>
        <p:xfrm>
          <a:off x="1564694" y="3243263"/>
          <a:ext cx="17129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3" name="Equation" r:id="rId19" imgW="736560" imgH="393480" progId="Equation.DSMT4">
                  <p:embed/>
                </p:oleObj>
              </mc:Choice>
              <mc:Fallback>
                <p:oleObj name="Equation" r:id="rId19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94" y="3243263"/>
                        <a:ext cx="17129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94398"/>
              </p:ext>
            </p:extLst>
          </p:nvPr>
        </p:nvGraphicFramePr>
        <p:xfrm>
          <a:off x="3655565" y="3293572"/>
          <a:ext cx="1327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4" name="Equation" r:id="rId21" imgW="571320" imgH="393480" progId="Equation.DSMT4">
                  <p:embed/>
                </p:oleObj>
              </mc:Choice>
              <mc:Fallback>
                <p:oleObj name="Equation" r:id="rId21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565" y="3293572"/>
                        <a:ext cx="1327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0120"/>
              </p:ext>
            </p:extLst>
          </p:nvPr>
        </p:nvGraphicFramePr>
        <p:xfrm>
          <a:off x="1680873" y="4257183"/>
          <a:ext cx="3008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5" name="Equation" r:id="rId23" imgW="1295280" imgH="393480" progId="Equation.DSMT4">
                  <p:embed/>
                </p:oleObj>
              </mc:Choice>
              <mc:Fallback>
                <p:oleObj name="Equation" r:id="rId23" imgW="1295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873" y="4257183"/>
                        <a:ext cx="3008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61222"/>
              </p:ext>
            </p:extLst>
          </p:nvPr>
        </p:nvGraphicFramePr>
        <p:xfrm>
          <a:off x="1165405" y="5939413"/>
          <a:ext cx="3092270" cy="58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" name="Equation" r:id="rId25" imgW="1282680" imgH="253800" progId="Equation.DSMT4">
                  <p:embed/>
                </p:oleObj>
              </mc:Choice>
              <mc:Fallback>
                <p:oleObj name="Equation" r:id="rId25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05" y="5939413"/>
                        <a:ext cx="3092270" cy="58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035856" y="3594100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utoUpdateAnimBg="0"/>
      <p:bldP spid="327683" grpId="0" autoUpdateAnimBg="0"/>
      <p:bldP spid="327684" grpId="0"/>
      <p:bldP spid="327685" grpId="0"/>
      <p:bldP spid="327686" grpId="0"/>
      <p:bldP spid="327687" grpId="0"/>
      <p:bldP spid="327688" grpId="0" animBg="1"/>
      <p:bldP spid="327689" grpId="0" animBg="1"/>
      <p:bldP spid="327690" grpId="0" animBg="1"/>
      <p:bldP spid="327691" grpId="0" animBg="1"/>
      <p:bldP spid="327692" grpId="0" animBg="1"/>
      <p:bldP spid="327693" grpId="0" animBg="1"/>
      <p:bldP spid="327694" grpId="0" animBg="1"/>
      <p:bldP spid="327695" grpId="0" animBg="1"/>
      <p:bldP spid="327696" grpId="0"/>
      <p:bldP spid="327697" grpId="0"/>
      <p:bldP spid="327698" grpId="0"/>
      <p:bldP spid="327701" grpId="0" animBg="1"/>
      <p:bldP spid="327720" grpId="0" autoUpdateAnimBg="0"/>
      <p:bldP spid="327723" grpId="0"/>
      <p:bldP spid="327725" grpId="0" autoUpdateAnimBg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Freeform 2"/>
          <p:cNvSpPr>
            <a:spLocks/>
          </p:cNvSpPr>
          <p:nvPr/>
        </p:nvSpPr>
        <p:spPr bwMode="auto">
          <a:xfrm>
            <a:off x="5535613" y="1925638"/>
            <a:ext cx="358775" cy="193675"/>
          </a:xfrm>
          <a:custGeom>
            <a:avLst/>
            <a:gdLst>
              <a:gd name="T0" fmla="*/ 0 w 276"/>
              <a:gd name="T1" fmla="*/ 0 h 184"/>
              <a:gd name="T2" fmla="*/ 2147483646 w 276"/>
              <a:gd name="T3" fmla="*/ 2147483646 h 184"/>
              <a:gd name="T4" fmla="*/ 2147483646 w 276"/>
              <a:gd name="T5" fmla="*/ 2147483646 h 184"/>
              <a:gd name="T6" fmla="*/ 2147483646 w 276"/>
              <a:gd name="T7" fmla="*/ 2147483646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" h="184">
                <a:moveTo>
                  <a:pt x="0" y="0"/>
                </a:moveTo>
                <a:cubicBezTo>
                  <a:pt x="51" y="17"/>
                  <a:pt x="91" y="42"/>
                  <a:pt x="144" y="60"/>
                </a:cubicBezTo>
                <a:cubicBezTo>
                  <a:pt x="184" y="73"/>
                  <a:pt x="217" y="120"/>
                  <a:pt x="252" y="144"/>
                </a:cubicBezTo>
                <a:cubicBezTo>
                  <a:pt x="265" y="184"/>
                  <a:pt x="251" y="180"/>
                  <a:pt x="276" y="180"/>
                </a:cubicBezTo>
              </a:path>
            </a:pathLst>
          </a:cu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5535613" y="782638"/>
            <a:ext cx="2420937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5535613" y="782638"/>
            <a:ext cx="0" cy="16002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9" name="Line 5"/>
          <p:cNvSpPr>
            <a:spLocks noChangeShapeType="1"/>
          </p:cNvSpPr>
          <p:nvPr/>
        </p:nvSpPr>
        <p:spPr bwMode="auto">
          <a:xfrm flipV="1">
            <a:off x="5535613" y="803275"/>
            <a:ext cx="2341562" cy="1579563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58538"/>
              </p:ext>
            </p:extLst>
          </p:nvPr>
        </p:nvGraphicFramePr>
        <p:xfrm>
          <a:off x="5653088" y="1611313"/>
          <a:ext cx="3095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611313"/>
                        <a:ext cx="3095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42420"/>
              </p:ext>
            </p:extLst>
          </p:nvPr>
        </p:nvGraphicFramePr>
        <p:xfrm>
          <a:off x="5041900" y="1387475"/>
          <a:ext cx="430507" cy="46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" name="Equation" r:id="rId5" imgW="228600" imgH="253800" progId="Equation.DSMT4">
                  <p:embed/>
                </p:oleObj>
              </mc:Choice>
              <mc:Fallback>
                <p:oleObj name="Equation" r:id="rId5" imgW="2286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387475"/>
                        <a:ext cx="430507" cy="463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63972"/>
              </p:ext>
            </p:extLst>
          </p:nvPr>
        </p:nvGraphicFramePr>
        <p:xfrm>
          <a:off x="6443663" y="309453"/>
          <a:ext cx="573087" cy="45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9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09453"/>
                        <a:ext cx="573087" cy="45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85288"/>
              </p:ext>
            </p:extLst>
          </p:nvPr>
        </p:nvGraphicFramePr>
        <p:xfrm>
          <a:off x="6846887" y="1657350"/>
          <a:ext cx="359759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0"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657350"/>
                        <a:ext cx="359759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84788"/>
              </p:ext>
            </p:extLst>
          </p:nvPr>
        </p:nvGraphicFramePr>
        <p:xfrm>
          <a:off x="1116012" y="811356"/>
          <a:ext cx="2809131" cy="75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1" name="Equation" r:id="rId11" imgW="1218960" imgH="304560" progId="Equation.DSMT4">
                  <p:embed/>
                </p:oleObj>
              </mc:Choice>
              <mc:Fallback>
                <p:oleObj name="Equation" r:id="rId11" imgW="1218960" imgH="304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2" y="811356"/>
                        <a:ext cx="2809131" cy="75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054100" y="188913"/>
            <a:ext cx="2927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作矢量图          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65669"/>
              </p:ext>
            </p:extLst>
          </p:nvPr>
        </p:nvGraphicFramePr>
        <p:xfrm>
          <a:off x="1130293" y="1479365"/>
          <a:ext cx="2878981" cy="118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" name="Equation" r:id="rId13" imgW="1231560" imgH="469800" progId="Equation.DSMT4">
                  <p:embed/>
                </p:oleObj>
              </mc:Choice>
              <mc:Fallback>
                <p:oleObj name="Equation" r:id="rId13" imgW="123156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293" y="1479365"/>
                        <a:ext cx="2878981" cy="118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03638" y="2908300"/>
            <a:ext cx="464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“逆风行船”</a:t>
            </a: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帆船比赛</a:t>
            </a:r>
            <a:endParaRPr lang="zh-CN" altLang="en-US" sz="2200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0400" y="2852738"/>
            <a:ext cx="312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hlink"/>
                </a:solidFill>
                <a:ea typeface="楷体_GB2312" pitchFamily="49" charset="-122"/>
              </a:rPr>
              <a:t>动量定理应用</a:t>
            </a:r>
            <a:endParaRPr lang="zh-CN" altLang="en-US" sz="2200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632075" y="2909888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2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681663" y="3454400"/>
            <a:ext cx="762000" cy="914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886700" y="4395788"/>
            <a:ext cx="0" cy="1295400"/>
          </a:xfrm>
          <a:prstGeom prst="line">
            <a:avLst/>
          </a:prstGeom>
          <a:noFill/>
          <a:ln w="412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1570916" flipH="1">
            <a:off x="7048500" y="4395788"/>
            <a:ext cx="847725" cy="965200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048500" y="5386388"/>
            <a:ext cx="838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124700" y="5767388"/>
            <a:ext cx="1295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767263" y="3530600"/>
            <a:ext cx="457200" cy="6096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200"/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4538663" y="4216400"/>
            <a:ext cx="914400" cy="2209800"/>
            <a:chOff x="1392" y="1248"/>
            <a:chExt cx="576" cy="2064"/>
          </a:xfrm>
        </p:grpSpPr>
        <p:sp>
          <p:nvSpPr>
            <p:cNvPr id="15393" name="Oval 36"/>
            <p:cNvSpPr>
              <a:spLocks noChangeArrowheads="1"/>
            </p:cNvSpPr>
            <p:nvPr/>
          </p:nvSpPr>
          <p:spPr bwMode="auto">
            <a:xfrm>
              <a:off x="1392" y="1248"/>
              <a:ext cx="576" cy="2064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200"/>
            </a:p>
          </p:txBody>
        </p:sp>
        <p:sp>
          <p:nvSpPr>
            <p:cNvPr id="15394" name="Rectangle 37"/>
            <p:cNvSpPr>
              <a:spLocks noChangeArrowheads="1"/>
            </p:cNvSpPr>
            <p:nvPr/>
          </p:nvSpPr>
          <p:spPr bwMode="auto">
            <a:xfrm>
              <a:off x="1392" y="2448"/>
              <a:ext cx="576" cy="864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200"/>
            </a:p>
          </p:txBody>
        </p:sp>
      </p:grpSp>
      <p:sp>
        <p:nvSpPr>
          <p:cNvPr id="36" name="Freeform 38"/>
          <p:cNvSpPr>
            <a:spLocks/>
          </p:cNvSpPr>
          <p:nvPr/>
        </p:nvSpPr>
        <p:spPr bwMode="auto">
          <a:xfrm>
            <a:off x="4754563" y="4673600"/>
            <a:ext cx="317500" cy="1447800"/>
          </a:xfrm>
          <a:custGeom>
            <a:avLst/>
            <a:gdLst>
              <a:gd name="T0" fmla="*/ 2147483646 w 200"/>
              <a:gd name="T1" fmla="*/ 0 h 768"/>
              <a:gd name="T2" fmla="*/ 2147483646 w 200"/>
              <a:gd name="T3" fmla="*/ 2147483646 h 768"/>
              <a:gd name="T4" fmla="*/ 2147483646 w 200"/>
              <a:gd name="T5" fmla="*/ 2147483646 h 768"/>
              <a:gd name="T6" fmla="*/ 2147483646 w 200"/>
              <a:gd name="T7" fmla="*/ 2147483646 h 768"/>
              <a:gd name="T8" fmla="*/ 2147483646 w 200"/>
              <a:gd name="T9" fmla="*/ 2147483646 h 768"/>
              <a:gd name="T10" fmla="*/ 2147483646 w 200"/>
              <a:gd name="T11" fmla="*/ 2147483646 h 768"/>
              <a:gd name="T12" fmla="*/ 2147483646 w 200"/>
              <a:gd name="T13" fmla="*/ 2147483646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"/>
              <a:gd name="T22" fmla="*/ 0 h 768"/>
              <a:gd name="T23" fmla="*/ 200 w 200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" h="768">
                <a:moveTo>
                  <a:pt x="200" y="0"/>
                </a:moveTo>
                <a:cubicBezTo>
                  <a:pt x="164" y="36"/>
                  <a:pt x="128" y="72"/>
                  <a:pt x="104" y="96"/>
                </a:cubicBezTo>
                <a:cubicBezTo>
                  <a:pt x="80" y="120"/>
                  <a:pt x="72" y="120"/>
                  <a:pt x="56" y="144"/>
                </a:cubicBezTo>
                <a:cubicBezTo>
                  <a:pt x="40" y="168"/>
                  <a:pt x="16" y="208"/>
                  <a:pt x="8" y="240"/>
                </a:cubicBezTo>
                <a:cubicBezTo>
                  <a:pt x="0" y="272"/>
                  <a:pt x="8" y="272"/>
                  <a:pt x="8" y="336"/>
                </a:cubicBezTo>
                <a:cubicBezTo>
                  <a:pt x="8" y="400"/>
                  <a:pt x="8" y="552"/>
                  <a:pt x="8" y="624"/>
                </a:cubicBezTo>
                <a:cubicBezTo>
                  <a:pt x="8" y="696"/>
                  <a:pt x="8" y="744"/>
                  <a:pt x="8" y="768"/>
                </a:cubicBezTo>
              </a:path>
            </a:pathLst>
          </a:custGeom>
          <a:noFill/>
          <a:ln w="254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4843463" y="4445000"/>
            <a:ext cx="762000" cy="914400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4843463" y="5359400"/>
            <a:ext cx="0" cy="1295400"/>
          </a:xfrm>
          <a:prstGeom prst="line">
            <a:avLst/>
          </a:prstGeom>
          <a:noFill/>
          <a:ln w="412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rot="10737191">
            <a:off x="4005263" y="4976813"/>
            <a:ext cx="7620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4005263" y="436880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F’</a:t>
            </a: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005263" y="5283200"/>
            <a:ext cx="6858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V="1">
            <a:off x="4767263" y="4902200"/>
            <a:ext cx="0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47077"/>
              </p:ext>
            </p:extLst>
          </p:nvPr>
        </p:nvGraphicFramePr>
        <p:xfrm>
          <a:off x="7034213" y="4314825"/>
          <a:ext cx="533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4314825"/>
                        <a:ext cx="533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16637"/>
              </p:ext>
            </p:extLst>
          </p:nvPr>
        </p:nvGraphicFramePr>
        <p:xfrm>
          <a:off x="7967663" y="4675188"/>
          <a:ext cx="5730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4675188"/>
                        <a:ext cx="5730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6" name="Picture 36" descr="timg?image&amp;quality=80&amp;size=b9999_10000&amp;sec=1552564102302&amp;di=ed8b41bd85800e26ef72d8dbee30422e&amp;imgtype=0&amp;src=http%3A%2F%2Fwww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34607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animBg="1"/>
      <p:bldP spid="328708" grpId="0" animBg="1"/>
      <p:bldP spid="328709" grpId="0" animBg="1"/>
      <p:bldP spid="328716" grpId="0"/>
      <p:bldP spid="2" grpId="0" build="p" autoUpdateAnimBg="0"/>
      <p:bldP spid="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build="p" autoUpdateAnimBg="0"/>
      <p:bldP spid="10" grpId="0" animBg="1"/>
      <p:bldP spid="36" grpId="0" animBg="1"/>
      <p:bldP spid="37" grpId="0" animBg="1"/>
      <p:bldP spid="38" grpId="0" animBg="1"/>
      <p:bldP spid="39" grpId="0" animBg="1"/>
      <p:bldP spid="40" grpId="0" build="p" autoUpdateAnimBg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Freeform 2"/>
          <p:cNvSpPr>
            <a:spLocks/>
          </p:cNvSpPr>
          <p:nvPr/>
        </p:nvSpPr>
        <p:spPr bwMode="auto">
          <a:xfrm>
            <a:off x="6494463" y="3986213"/>
            <a:ext cx="1676400" cy="1752600"/>
          </a:xfrm>
          <a:custGeom>
            <a:avLst/>
            <a:gdLst>
              <a:gd name="T0" fmla="*/ 2147483646 w 1216"/>
              <a:gd name="T1" fmla="*/ 2147483646 h 1253"/>
              <a:gd name="T2" fmla="*/ 2147483646 w 1216"/>
              <a:gd name="T3" fmla="*/ 2147483646 h 1253"/>
              <a:gd name="T4" fmla="*/ 2147483646 w 1216"/>
              <a:gd name="T5" fmla="*/ 2147483646 h 1253"/>
              <a:gd name="T6" fmla="*/ 2147483646 w 1216"/>
              <a:gd name="T7" fmla="*/ 2147483646 h 1253"/>
              <a:gd name="T8" fmla="*/ 2147483646 w 1216"/>
              <a:gd name="T9" fmla="*/ 2147483646 h 1253"/>
              <a:gd name="T10" fmla="*/ 2147483646 w 1216"/>
              <a:gd name="T11" fmla="*/ 2147483646 h 1253"/>
              <a:gd name="T12" fmla="*/ 2147483646 w 1216"/>
              <a:gd name="T13" fmla="*/ 2147483646 h 1253"/>
              <a:gd name="T14" fmla="*/ 2147483646 w 1216"/>
              <a:gd name="T15" fmla="*/ 2147483646 h 1253"/>
              <a:gd name="T16" fmla="*/ 2147483646 w 1216"/>
              <a:gd name="T17" fmla="*/ 2147483646 h 1253"/>
              <a:gd name="T18" fmla="*/ 2147483646 w 1216"/>
              <a:gd name="T19" fmla="*/ 2147483646 h 1253"/>
              <a:gd name="T20" fmla="*/ 2147483646 w 1216"/>
              <a:gd name="T21" fmla="*/ 2147483646 h 1253"/>
              <a:gd name="T22" fmla="*/ 2147483646 w 1216"/>
              <a:gd name="T23" fmla="*/ 2147483646 h 1253"/>
              <a:gd name="T24" fmla="*/ 2147483646 w 1216"/>
              <a:gd name="T25" fmla="*/ 2147483646 h 1253"/>
              <a:gd name="T26" fmla="*/ 2147483646 w 1216"/>
              <a:gd name="T27" fmla="*/ 2147483646 h 1253"/>
              <a:gd name="T28" fmla="*/ 2147483646 w 1216"/>
              <a:gd name="T29" fmla="*/ 2147483646 h 1253"/>
              <a:gd name="T30" fmla="*/ 2147483646 w 1216"/>
              <a:gd name="T31" fmla="*/ 2147483646 h 1253"/>
              <a:gd name="T32" fmla="*/ 2147483646 w 1216"/>
              <a:gd name="T33" fmla="*/ 2147483646 h 1253"/>
              <a:gd name="T34" fmla="*/ 2147483646 w 1216"/>
              <a:gd name="T35" fmla="*/ 2147483646 h 1253"/>
              <a:gd name="T36" fmla="*/ 2147483646 w 1216"/>
              <a:gd name="T37" fmla="*/ 2147483646 h 1253"/>
              <a:gd name="T38" fmla="*/ 2147483646 w 1216"/>
              <a:gd name="T39" fmla="*/ 2147483646 h 1253"/>
              <a:gd name="T40" fmla="*/ 2147483646 w 1216"/>
              <a:gd name="T41" fmla="*/ 2147483646 h 12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16" h="1253">
                <a:moveTo>
                  <a:pt x="920" y="365"/>
                </a:moveTo>
                <a:cubicBezTo>
                  <a:pt x="908" y="255"/>
                  <a:pt x="928" y="325"/>
                  <a:pt x="864" y="229"/>
                </a:cubicBezTo>
                <a:cubicBezTo>
                  <a:pt x="847" y="203"/>
                  <a:pt x="838" y="171"/>
                  <a:pt x="816" y="149"/>
                </a:cubicBezTo>
                <a:cubicBezTo>
                  <a:pt x="720" y="53"/>
                  <a:pt x="639" y="34"/>
                  <a:pt x="512" y="13"/>
                </a:cubicBezTo>
                <a:cubicBezTo>
                  <a:pt x="351" y="17"/>
                  <a:pt x="247" y="0"/>
                  <a:pt x="112" y="45"/>
                </a:cubicBezTo>
                <a:cubicBezTo>
                  <a:pt x="91" y="61"/>
                  <a:pt x="65" y="73"/>
                  <a:pt x="48" y="93"/>
                </a:cubicBezTo>
                <a:cubicBezTo>
                  <a:pt x="17" y="131"/>
                  <a:pt x="13" y="287"/>
                  <a:pt x="8" y="333"/>
                </a:cubicBezTo>
                <a:cubicBezTo>
                  <a:pt x="14" y="446"/>
                  <a:pt x="0" y="589"/>
                  <a:pt x="72" y="685"/>
                </a:cubicBezTo>
                <a:cubicBezTo>
                  <a:pt x="81" y="740"/>
                  <a:pt x="86" y="792"/>
                  <a:pt x="104" y="845"/>
                </a:cubicBezTo>
                <a:cubicBezTo>
                  <a:pt x="113" y="915"/>
                  <a:pt x="120" y="1005"/>
                  <a:pt x="152" y="1069"/>
                </a:cubicBezTo>
                <a:cubicBezTo>
                  <a:pt x="187" y="1139"/>
                  <a:pt x="263" y="1147"/>
                  <a:pt x="328" y="1157"/>
                </a:cubicBezTo>
                <a:cubicBezTo>
                  <a:pt x="519" y="1186"/>
                  <a:pt x="598" y="1191"/>
                  <a:pt x="824" y="1197"/>
                </a:cubicBezTo>
                <a:cubicBezTo>
                  <a:pt x="891" y="1214"/>
                  <a:pt x="959" y="1231"/>
                  <a:pt x="1024" y="1253"/>
                </a:cubicBezTo>
                <a:cubicBezTo>
                  <a:pt x="1056" y="1248"/>
                  <a:pt x="1088" y="1243"/>
                  <a:pt x="1120" y="1237"/>
                </a:cubicBezTo>
                <a:cubicBezTo>
                  <a:pt x="1142" y="1233"/>
                  <a:pt x="1169" y="1237"/>
                  <a:pt x="1184" y="1221"/>
                </a:cubicBezTo>
                <a:cubicBezTo>
                  <a:pt x="1198" y="1205"/>
                  <a:pt x="1188" y="1178"/>
                  <a:pt x="1192" y="1157"/>
                </a:cubicBezTo>
                <a:cubicBezTo>
                  <a:pt x="1196" y="1130"/>
                  <a:pt x="1203" y="1104"/>
                  <a:pt x="1208" y="1077"/>
                </a:cubicBezTo>
                <a:cubicBezTo>
                  <a:pt x="1216" y="977"/>
                  <a:pt x="1216" y="886"/>
                  <a:pt x="1192" y="789"/>
                </a:cubicBezTo>
                <a:cubicBezTo>
                  <a:pt x="1182" y="747"/>
                  <a:pt x="1125" y="706"/>
                  <a:pt x="1104" y="685"/>
                </a:cubicBezTo>
                <a:cubicBezTo>
                  <a:pt x="1049" y="630"/>
                  <a:pt x="1012" y="596"/>
                  <a:pt x="944" y="557"/>
                </a:cubicBezTo>
                <a:cubicBezTo>
                  <a:pt x="914" y="497"/>
                  <a:pt x="920" y="431"/>
                  <a:pt x="920" y="365"/>
                </a:cubicBezTo>
                <a:close/>
              </a:path>
            </a:pathLst>
          </a:custGeom>
          <a:gradFill rotWithShape="1">
            <a:gsLst>
              <a:gs pos="0">
                <a:srgbClr val="996633">
                  <a:alpha val="53998"/>
                </a:srgbClr>
              </a:gs>
              <a:gs pos="100000">
                <a:srgbClr val="472F18"/>
              </a:gs>
            </a:gsLst>
            <a:path path="rect">
              <a:fillToRect l="50000" t="50000" r="50000" b="50000"/>
            </a:path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FF00"/>
                </a:solidFill>
                <a:ea typeface="楷体_GB2312" pitchFamily="49" charset="-122"/>
              </a:rPr>
              <a:t>4-2   </a:t>
            </a:r>
            <a:r>
              <a:rPr kumimoji="0" lang="zh-CN" altLang="en-US" sz="2800">
                <a:solidFill>
                  <a:srgbClr val="00FF00"/>
                </a:solidFill>
                <a:ea typeface="楷体_GB2312" pitchFamily="49" charset="-122"/>
              </a:rPr>
              <a:t>质点系动量定理</a:t>
            </a:r>
          </a:p>
        </p:txBody>
      </p:sp>
      <p:graphicFrame>
        <p:nvGraphicFramePr>
          <p:cNvPr id="33075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02758"/>
              </p:ext>
            </p:extLst>
          </p:nvPr>
        </p:nvGraphicFramePr>
        <p:xfrm>
          <a:off x="5708449" y="798513"/>
          <a:ext cx="1471814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" name="Equation" r:id="rId3" imgW="736560" imgH="355320" progId="Equation.DSMT4">
                  <p:embed/>
                </p:oleObj>
              </mc:Choice>
              <mc:Fallback>
                <p:oleObj name="Equation" r:id="rId3" imgW="736560" imgH="35532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49" y="798513"/>
                        <a:ext cx="1471814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229470"/>
              </p:ext>
            </p:extLst>
          </p:nvPr>
        </p:nvGraphicFramePr>
        <p:xfrm>
          <a:off x="838078" y="1941799"/>
          <a:ext cx="3229866" cy="67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7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78" y="1941799"/>
                        <a:ext cx="3229866" cy="672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689184"/>
              </p:ext>
            </p:extLst>
          </p:nvPr>
        </p:nvGraphicFramePr>
        <p:xfrm>
          <a:off x="898377" y="3085225"/>
          <a:ext cx="3169567" cy="65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8" name="Equation" r:id="rId7" imgW="1358640" imgH="253800" progId="Equation.DSMT4">
                  <p:embed/>
                </p:oleObj>
              </mc:Choice>
              <mc:Fallback>
                <p:oleObj name="Equation" r:id="rId7" imgW="1358640" imgH="253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77" y="3085225"/>
                        <a:ext cx="3169567" cy="65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773982"/>
              </p:ext>
            </p:extLst>
          </p:nvPr>
        </p:nvGraphicFramePr>
        <p:xfrm>
          <a:off x="849329" y="3900673"/>
          <a:ext cx="4595924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9" name="Equation" r:id="rId9" imgW="1955520" imgH="253800" progId="Equation.DSMT4">
                  <p:embed/>
                </p:oleObj>
              </mc:Choice>
              <mc:Fallback>
                <p:oleObj name="Equation" r:id="rId9" imgW="1955520" imgH="2538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29" y="3900673"/>
                        <a:ext cx="4595924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60839"/>
              </p:ext>
            </p:extLst>
          </p:nvPr>
        </p:nvGraphicFramePr>
        <p:xfrm>
          <a:off x="1643708" y="4815077"/>
          <a:ext cx="2722161" cy="88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0" name="Equation" r:id="rId11" imgW="1244520" imgH="355320" progId="Equation.DSMT4">
                  <p:embed/>
                </p:oleObj>
              </mc:Choice>
              <mc:Fallback>
                <p:oleObj name="Equation" r:id="rId11" imgW="1244520" imgH="35532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708" y="4815077"/>
                        <a:ext cx="2722161" cy="883131"/>
                      </a:xfrm>
                      <a:prstGeom prst="rect">
                        <a:avLst/>
                      </a:prstGeom>
                      <a:solidFill>
                        <a:srgbClr val="009999">
                          <a:alpha val="47058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2" name="AutoShape 10"/>
          <p:cNvSpPr>
            <a:spLocks noChangeArrowheads="1"/>
          </p:cNvSpPr>
          <p:nvPr/>
        </p:nvSpPr>
        <p:spPr bwMode="auto">
          <a:xfrm>
            <a:off x="4895850" y="1033463"/>
            <a:ext cx="677863" cy="203200"/>
          </a:xfrm>
          <a:prstGeom prst="rightArrow">
            <a:avLst>
              <a:gd name="adj1" fmla="val 50000"/>
              <a:gd name="adj2" fmla="val 83398"/>
            </a:avLst>
          </a:prstGeom>
          <a:gradFill rotWithShape="1">
            <a:gsLst>
              <a:gs pos="0">
                <a:srgbClr val="201636"/>
              </a:gs>
              <a:gs pos="50000">
                <a:srgbClr val="9966FF"/>
              </a:gs>
              <a:gs pos="100000">
                <a:srgbClr val="201636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0763" name="AutoShape 11"/>
          <p:cNvSpPr>
            <a:spLocks/>
          </p:cNvSpPr>
          <p:nvPr/>
        </p:nvSpPr>
        <p:spPr bwMode="auto">
          <a:xfrm>
            <a:off x="3987787" y="2016125"/>
            <a:ext cx="301625" cy="1671638"/>
          </a:xfrm>
          <a:prstGeom prst="rightBrace">
            <a:avLst>
              <a:gd name="adj1" fmla="val 46184"/>
              <a:gd name="adj2" fmla="val 50000"/>
            </a:avLst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H="1" flipV="1">
            <a:off x="6037263" y="3833813"/>
            <a:ext cx="762000" cy="60960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rot="-10628960" flipH="1" flipV="1">
            <a:off x="7789863" y="5129213"/>
            <a:ext cx="762000" cy="60960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 flipV="1">
            <a:off x="6875463" y="3757613"/>
            <a:ext cx="9144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>
            <a:off x="7789863" y="5053013"/>
            <a:ext cx="838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0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4034"/>
              </p:ext>
            </p:extLst>
          </p:nvPr>
        </p:nvGraphicFramePr>
        <p:xfrm>
          <a:off x="6990321" y="4336769"/>
          <a:ext cx="570942" cy="48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1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321" y="4336769"/>
                        <a:ext cx="570942" cy="48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42677"/>
              </p:ext>
            </p:extLst>
          </p:nvPr>
        </p:nvGraphicFramePr>
        <p:xfrm>
          <a:off x="7180263" y="4912136"/>
          <a:ext cx="508701" cy="45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2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4912136"/>
                        <a:ext cx="508701" cy="45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86624"/>
              </p:ext>
            </p:extLst>
          </p:nvPr>
        </p:nvGraphicFramePr>
        <p:xfrm>
          <a:off x="6191498" y="3441700"/>
          <a:ext cx="5507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3" name="Equation" r:id="rId17" imgW="203040" imgH="253800" progId="Equation.DSMT4">
                  <p:embed/>
                </p:oleObj>
              </mc:Choice>
              <mc:Fallback>
                <p:oleObj name="Equation" r:id="rId17" imgW="20304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498" y="3441700"/>
                        <a:ext cx="5507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11635"/>
              </p:ext>
            </p:extLst>
          </p:nvPr>
        </p:nvGraphicFramePr>
        <p:xfrm>
          <a:off x="8218488" y="5778499"/>
          <a:ext cx="626426" cy="68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" name="Equation" r:id="rId19" imgW="215640" imgH="253800" progId="Equation.DSMT4">
                  <p:embed/>
                </p:oleObj>
              </mc:Choice>
              <mc:Fallback>
                <p:oleObj name="Equation" r:id="rId19" imgW="21564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488" y="5778499"/>
                        <a:ext cx="626426" cy="68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94672"/>
              </p:ext>
            </p:extLst>
          </p:nvPr>
        </p:nvGraphicFramePr>
        <p:xfrm>
          <a:off x="7740540" y="3553158"/>
          <a:ext cx="448111" cy="52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5" name="Equation" r:id="rId21" imgW="164880" imgH="253800" progId="Equation.DSMT4">
                  <p:embed/>
                </p:oleObj>
              </mc:Choice>
              <mc:Fallback>
                <p:oleObj name="Equation" r:id="rId21" imgW="16488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540" y="3553158"/>
                        <a:ext cx="448111" cy="52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5888"/>
              </p:ext>
            </p:extLst>
          </p:nvPr>
        </p:nvGraphicFramePr>
        <p:xfrm>
          <a:off x="8450261" y="4580656"/>
          <a:ext cx="442801" cy="52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6" name="Equation" r:id="rId23" imgW="177480" imgH="253800" progId="Equation.DSMT4">
                  <p:embed/>
                </p:oleObj>
              </mc:Choice>
              <mc:Fallback>
                <p:oleObj name="Equation" r:id="rId23" imgW="17748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1" y="4580656"/>
                        <a:ext cx="442801" cy="52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59727"/>
              </p:ext>
            </p:extLst>
          </p:nvPr>
        </p:nvGraphicFramePr>
        <p:xfrm>
          <a:off x="4391348" y="2511264"/>
          <a:ext cx="2026915" cy="66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7" name="Equation" r:id="rId25" imgW="761760" imgH="253800" progId="Equation.DSMT4">
                  <p:embed/>
                </p:oleObj>
              </mc:Choice>
              <mc:Fallback>
                <p:oleObj name="Equation" r:id="rId25" imgW="761760" imgH="25380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348" y="2511264"/>
                        <a:ext cx="2026915" cy="662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043608" y="5890995"/>
            <a:ext cx="4713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质点系</a:t>
            </a:r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动量定理（微分形式）</a:t>
            </a:r>
            <a:endParaRPr kumimoji="0" lang="zh-CN" altLang="en-US" b="0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755650" y="1485900"/>
            <a:ext cx="1741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对质点</a:t>
            </a:r>
            <a:r>
              <a:rPr kumimoji="0"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kumimoji="0" lang="en-US" altLang="zh-CN" baseline="-25000" dirty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有</a:t>
            </a:r>
          </a:p>
        </p:txBody>
      </p:sp>
      <p:sp>
        <p:nvSpPr>
          <p:cNvPr id="330777" name="Rectangle 25"/>
          <p:cNvSpPr>
            <a:spLocks noChangeArrowheads="1"/>
          </p:cNvSpPr>
          <p:nvPr/>
        </p:nvSpPr>
        <p:spPr bwMode="auto">
          <a:xfrm>
            <a:off x="772964" y="2663743"/>
            <a:ext cx="1741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对质点</a:t>
            </a:r>
            <a:r>
              <a:rPr kumimoji="0"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kumimoji="0" lang="en-US" altLang="zh-CN" baseline="-25000" dirty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有</a:t>
            </a:r>
          </a:p>
        </p:txBody>
      </p:sp>
      <p:sp>
        <p:nvSpPr>
          <p:cNvPr id="330778" name="Oval 26"/>
          <p:cNvSpPr>
            <a:spLocks noChangeArrowheads="1"/>
          </p:cNvSpPr>
          <p:nvPr/>
        </p:nvSpPr>
        <p:spPr bwMode="auto">
          <a:xfrm>
            <a:off x="7637463" y="4976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0779" name="Oval 27"/>
          <p:cNvSpPr>
            <a:spLocks noChangeArrowheads="1"/>
          </p:cNvSpPr>
          <p:nvPr/>
        </p:nvSpPr>
        <p:spPr bwMode="auto">
          <a:xfrm>
            <a:off x="6723063" y="4367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6414" name="Group 30"/>
          <p:cNvGrpSpPr>
            <a:grpSpLocks/>
          </p:cNvGrpSpPr>
          <p:nvPr/>
        </p:nvGrpSpPr>
        <p:grpSpPr bwMode="auto">
          <a:xfrm>
            <a:off x="755650" y="908050"/>
            <a:ext cx="4724400" cy="457200"/>
            <a:chOff x="476" y="591"/>
            <a:chExt cx="2976" cy="288"/>
          </a:xfrm>
        </p:grpSpPr>
        <p:sp>
          <p:nvSpPr>
            <p:cNvPr id="16412" name="Text Box 4"/>
            <p:cNvSpPr txBox="1">
              <a:spLocks noChangeArrowheads="1"/>
            </p:cNvSpPr>
            <p:nvPr/>
          </p:nvSpPr>
          <p:spPr bwMode="auto">
            <a:xfrm>
              <a:off x="476" y="591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66FFFF"/>
                  </a:solidFill>
                  <a:ea typeface="楷体_GB2312" pitchFamily="49" charset="-122"/>
                </a:rPr>
                <a:t>   </a:t>
              </a:r>
              <a:r>
                <a:rPr kumimoji="0" lang="en-US" altLang="zh-CN" i="1">
                  <a:solidFill>
                    <a:srgbClr val="FFFFFF"/>
                  </a:solidFill>
                  <a:ea typeface="楷体_GB2312" pitchFamily="49" charset="-122"/>
                </a:rPr>
                <a:t> </a:t>
              </a:r>
              <a:r>
                <a:rPr kumimoji="0" lang="zh-CN" altLang="en-US">
                  <a:solidFill>
                    <a:srgbClr val="FFFFFF"/>
                  </a:solidFill>
                  <a:ea typeface="楷体_GB2312" pitchFamily="49" charset="-122"/>
                </a:rPr>
                <a:t>表示质点系在时刻</a:t>
              </a:r>
              <a:r>
                <a:rPr kumimoji="0" lang="zh-CN" altLang="en-US">
                  <a:solidFill>
                    <a:srgbClr val="66FFFF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i="1">
                  <a:solidFill>
                    <a:srgbClr val="66FFFF"/>
                  </a:solidFill>
                  <a:ea typeface="楷体_GB2312" pitchFamily="49" charset="-122"/>
                </a:rPr>
                <a:t>t</a:t>
              </a:r>
              <a:r>
                <a:rPr kumimoji="0" lang="en-US" altLang="zh-CN" i="1">
                  <a:solidFill>
                    <a:srgbClr val="FFFFFF"/>
                  </a:solidFill>
                  <a:ea typeface="楷体_GB2312" pitchFamily="49" charset="-122"/>
                </a:rPr>
                <a:t> </a:t>
              </a:r>
              <a:r>
                <a:rPr kumimoji="0" lang="zh-CN" altLang="en-US">
                  <a:solidFill>
                    <a:srgbClr val="FFFFFF"/>
                  </a:solidFill>
                  <a:ea typeface="楷体_GB2312" pitchFamily="49" charset="-122"/>
                </a:rPr>
                <a:t>的动量</a:t>
              </a:r>
            </a:p>
          </p:txBody>
        </p:sp>
        <p:graphicFrame>
          <p:nvGraphicFramePr>
            <p:cNvPr id="16413" name="Object 29"/>
            <p:cNvGraphicFramePr>
              <a:graphicFrameLocks noChangeAspect="1"/>
            </p:cNvGraphicFramePr>
            <p:nvPr/>
          </p:nvGraphicFramePr>
          <p:xfrm>
            <a:off x="521" y="618"/>
            <a:ext cx="1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58" name="公式" r:id="rId27" imgW="109716" imgH="156968" progId="Equation.3">
                    <p:embed/>
                  </p:oleObj>
                </mc:Choice>
                <mc:Fallback>
                  <p:oleObj name="公式" r:id="rId27" imgW="109716" imgH="15696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618"/>
                          <a:ext cx="1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/>
      <p:bldP spid="330755" grpId="0" autoUpdateAnimBg="0"/>
      <p:bldP spid="330762" grpId="0" animBg="1"/>
      <p:bldP spid="330763" grpId="0" animBg="1"/>
      <p:bldP spid="330764" grpId="0" animBg="1"/>
      <p:bldP spid="330765" grpId="0" animBg="1"/>
      <p:bldP spid="330766" grpId="0" animBg="1"/>
      <p:bldP spid="330767" grpId="0" animBg="1"/>
      <p:bldP spid="330775" grpId="0" autoUpdateAnimBg="0"/>
      <p:bldP spid="330776" grpId="0" autoUpdateAnimBg="0"/>
      <p:bldP spid="330777" grpId="0" autoUpdateAnimBg="0"/>
      <p:bldP spid="330778" grpId="0" animBg="1"/>
      <p:bldP spid="3307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706438" y="6524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在有限时间内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33177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28631"/>
              </p:ext>
            </p:extLst>
          </p:nvPr>
        </p:nvGraphicFramePr>
        <p:xfrm>
          <a:off x="2970212" y="427099"/>
          <a:ext cx="3546004" cy="93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3" imgW="1904760" imgH="419040" progId="Equation.DSMT4">
                  <p:embed/>
                </p:oleObj>
              </mc:Choice>
              <mc:Fallback>
                <p:oleObj name="Equation" r:id="rId3" imgW="1904760" imgH="4190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2" y="427099"/>
                        <a:ext cx="3546004" cy="938152"/>
                      </a:xfrm>
                      <a:prstGeom prst="rect">
                        <a:avLst/>
                      </a:prstGeom>
                      <a:solidFill>
                        <a:srgbClr val="009999">
                          <a:alpha val="39999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84213" y="1439863"/>
            <a:ext cx="8008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某段时间内，质点系动量的增量，等于作用在质点系上所有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外力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在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同一时间内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的冲量的</a:t>
            </a: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矢量和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——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质点系动量定理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841375" y="2563813"/>
            <a:ext cx="243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说明</a:t>
            </a:r>
          </a:p>
        </p:txBody>
      </p:sp>
      <p:sp>
        <p:nvSpPr>
          <p:cNvPr id="331782" name="AutoShape 6"/>
          <p:cNvSpPr>
            <a:spLocks noChangeAspect="1" noChangeArrowheads="1"/>
          </p:cNvSpPr>
          <p:nvPr/>
        </p:nvSpPr>
        <p:spPr bwMode="auto">
          <a:xfrm>
            <a:off x="439738" y="2593975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3178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70768"/>
              </p:ext>
            </p:extLst>
          </p:nvPr>
        </p:nvGraphicFramePr>
        <p:xfrm>
          <a:off x="2636056" y="2652188"/>
          <a:ext cx="3401988" cy="258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5" imgW="1409400" imgH="1143000" progId="Equation.DSMT4">
                  <p:embed/>
                </p:oleObj>
              </mc:Choice>
              <mc:Fallback>
                <p:oleObj name="Equation" r:id="rId5" imgW="1409400" imgH="11430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056" y="2652188"/>
                        <a:ext cx="3401988" cy="2585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912813" y="37877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直角系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893763" y="5172075"/>
            <a:ext cx="630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只有</a:t>
            </a:r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外力</a:t>
            </a:r>
            <a:r>
              <a:rPr kumimoji="0"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能够</a:t>
            </a: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改变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系统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的总动量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876300" y="5745163"/>
            <a:ext cx="826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(3) 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内力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可改变系统内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单个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质点的动量 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内部作用复杂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890588" y="6197600"/>
            <a:ext cx="3446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(4)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只适用于惯性系       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724367" y="465564"/>
            <a:ext cx="24034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质点系</a:t>
            </a:r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动量定理（积分形式）</a:t>
            </a:r>
            <a:endParaRPr kumimoji="0" lang="zh-CN" altLang="en-US" b="0" dirty="0">
              <a:solidFill>
                <a:srgbClr val="66FFFF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04066"/>
              </p:ext>
            </p:extLst>
          </p:nvPr>
        </p:nvGraphicFramePr>
        <p:xfrm>
          <a:off x="6067000" y="3483641"/>
          <a:ext cx="27606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7" imgW="2759966" imgH="921993" progId="Equation.DSMT4">
                  <p:embed/>
                </p:oleObj>
              </mc:Choice>
              <mc:Fallback>
                <p:oleObj name="Equation" r:id="rId7" imgW="2759966" imgH="92199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7000" y="3483641"/>
                        <a:ext cx="2760663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utoUpdateAnimBg="0"/>
      <p:bldP spid="331780" grpId="0"/>
      <p:bldP spid="331781" grpId="0"/>
      <p:bldP spid="331784" grpId="0" autoUpdateAnimBg="0"/>
      <p:bldP spid="331785" grpId="0" autoUpdateAnimBg="0"/>
      <p:bldP spid="331786" grpId="0" autoUpdateAnimBg="0"/>
      <p:bldP spid="331787" grpId="0"/>
      <p:bldP spid="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931863" y="332656"/>
            <a:ext cx="82121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一粒子弹水平地穿过并排静止放置在</a:t>
            </a: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光滑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水平面上的木块，已知两木块的质量分别为 </a:t>
            </a:r>
            <a:r>
              <a:rPr kumimoji="0"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kumimoji="0" lang="en-US" altLang="zh-CN" baseline="-2500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,</a:t>
            </a:r>
            <a:r>
              <a:rPr kumimoji="0"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kumimoji="0" lang="en-US" altLang="zh-CN" baseline="-250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，子弹穿过两木块的时间各为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0" lang="zh-CN" altLang="en-US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kumimoji="0" lang="en-US" altLang="zh-CN" baseline="-2500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0" lang="en-US" altLang="zh-CN" i="1">
                <a:solidFill>
                  <a:srgbClr val="66FFFF"/>
                </a:solidFill>
                <a:ea typeface="楷体_GB2312" pitchFamily="49" charset="-122"/>
              </a:rPr>
              <a:t> t</a:t>
            </a:r>
            <a:r>
              <a:rPr kumimoji="0" lang="en-US" altLang="zh-CN" baseline="-250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kumimoji="0" lang="en-US" altLang="zh-CN" i="1" baseline="-2500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kumimoji="0" lang="en-US" altLang="zh-CN" baseline="-250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0" lang="zh-CN" altLang="en-US" baseline="-25000">
                <a:solidFill>
                  <a:srgbClr val="FFFFFF"/>
                </a:solidFill>
                <a:ea typeface="楷体_GB2312" pitchFamily="49" charset="-122"/>
              </a:rPr>
              <a:t>，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设子弹在木块中所受的阻力为恒力</a:t>
            </a:r>
            <a:r>
              <a:rPr kumimoji="0" lang="en-US" altLang="zh-CN" i="1">
                <a:solidFill>
                  <a:srgbClr val="66FFFF"/>
                </a:solidFill>
                <a:ea typeface="楷体_GB2312" pitchFamily="49" charset="-122"/>
              </a:rPr>
              <a:t>F</a:t>
            </a:r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87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372737"/>
              </p:ext>
            </p:extLst>
          </p:nvPr>
        </p:nvGraphicFramePr>
        <p:xfrm>
          <a:off x="1049338" y="3940175"/>
          <a:ext cx="3024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940175"/>
                        <a:ext cx="30241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57539"/>
              </p:ext>
            </p:extLst>
          </p:nvPr>
        </p:nvGraphicFramePr>
        <p:xfrm>
          <a:off x="1049338" y="5030859"/>
          <a:ext cx="2736304" cy="59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5030859"/>
                        <a:ext cx="2736304" cy="591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735068"/>
              </p:ext>
            </p:extLst>
          </p:nvPr>
        </p:nvGraphicFramePr>
        <p:xfrm>
          <a:off x="1935163" y="5673702"/>
          <a:ext cx="1850479" cy="103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7" imgW="799920" imgH="431640" progId="Equation.DSMT4">
                  <p:embed/>
                </p:oleObj>
              </mc:Choice>
              <mc:Fallback>
                <p:oleObj name="Equation" r:id="rId7" imgW="799920" imgH="43164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5673702"/>
                        <a:ext cx="1850479" cy="1031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387590"/>
              </p:ext>
            </p:extLst>
          </p:nvPr>
        </p:nvGraphicFramePr>
        <p:xfrm>
          <a:off x="4843785" y="5703083"/>
          <a:ext cx="2453631" cy="9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785" y="5703083"/>
                        <a:ext cx="2453631" cy="9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51" name="Group 7"/>
          <p:cNvGrpSpPr>
            <a:grpSpLocks/>
          </p:cNvGrpSpPr>
          <p:nvPr/>
        </p:nvGrpSpPr>
        <p:grpSpPr bwMode="auto">
          <a:xfrm>
            <a:off x="5626100" y="2517056"/>
            <a:ext cx="2889250" cy="1609725"/>
            <a:chOff x="3940" y="1488"/>
            <a:chExt cx="1820" cy="1290"/>
          </a:xfrm>
        </p:grpSpPr>
        <p:sp>
          <p:nvSpPr>
            <p:cNvPr id="18446" name="Rectangle 8"/>
            <p:cNvSpPr>
              <a:spLocks noChangeArrowheads="1"/>
            </p:cNvSpPr>
            <p:nvPr/>
          </p:nvSpPr>
          <p:spPr bwMode="auto">
            <a:xfrm>
              <a:off x="3940" y="2669"/>
              <a:ext cx="1784" cy="1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CC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18447" name="Freeform 9"/>
            <p:cNvSpPr>
              <a:spLocks/>
            </p:cNvSpPr>
            <p:nvPr/>
          </p:nvSpPr>
          <p:spPr bwMode="auto">
            <a:xfrm>
              <a:off x="4168" y="2674"/>
              <a:ext cx="98" cy="104"/>
            </a:xfrm>
            <a:custGeom>
              <a:avLst/>
              <a:gdLst>
                <a:gd name="T0" fmla="*/ 98 w 98"/>
                <a:gd name="T1" fmla="*/ 93 h 104"/>
                <a:gd name="T2" fmla="*/ 10 w 98"/>
                <a:gd name="T3" fmla="*/ 0 h 104"/>
                <a:gd name="T4" fmla="*/ 0 w 98"/>
                <a:gd name="T5" fmla="*/ 11 h 104"/>
                <a:gd name="T6" fmla="*/ 83 w 98"/>
                <a:gd name="T7" fmla="*/ 104 h 104"/>
                <a:gd name="T8" fmla="*/ 98 w 98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0"/>
            <p:cNvSpPr>
              <a:spLocks/>
            </p:cNvSpPr>
            <p:nvPr/>
          </p:nvSpPr>
          <p:spPr bwMode="auto">
            <a:xfrm>
              <a:off x="4256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6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1"/>
            <p:cNvSpPr>
              <a:spLocks/>
            </p:cNvSpPr>
            <p:nvPr/>
          </p:nvSpPr>
          <p:spPr bwMode="auto">
            <a:xfrm>
              <a:off x="4349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1 w 99"/>
                <a:gd name="T3" fmla="*/ 0 h 104"/>
                <a:gd name="T4" fmla="*/ 0 w 99"/>
                <a:gd name="T5" fmla="*/ 11 h 104"/>
                <a:gd name="T6" fmla="*/ 83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2"/>
            <p:cNvSpPr>
              <a:spLocks/>
            </p:cNvSpPr>
            <p:nvPr/>
          </p:nvSpPr>
          <p:spPr bwMode="auto">
            <a:xfrm>
              <a:off x="4531" y="2674"/>
              <a:ext cx="98" cy="104"/>
            </a:xfrm>
            <a:custGeom>
              <a:avLst/>
              <a:gdLst>
                <a:gd name="T0" fmla="*/ 98 w 98"/>
                <a:gd name="T1" fmla="*/ 93 h 104"/>
                <a:gd name="T2" fmla="*/ 10 w 98"/>
                <a:gd name="T3" fmla="*/ 0 h 104"/>
                <a:gd name="T4" fmla="*/ 0 w 98"/>
                <a:gd name="T5" fmla="*/ 11 h 104"/>
                <a:gd name="T6" fmla="*/ 83 w 98"/>
                <a:gd name="T7" fmla="*/ 104 h 104"/>
                <a:gd name="T8" fmla="*/ 98 w 98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3"/>
            <p:cNvSpPr>
              <a:spLocks/>
            </p:cNvSpPr>
            <p:nvPr/>
          </p:nvSpPr>
          <p:spPr bwMode="auto">
            <a:xfrm>
              <a:off x="4619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6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4"/>
            <p:cNvSpPr>
              <a:spLocks/>
            </p:cNvSpPr>
            <p:nvPr/>
          </p:nvSpPr>
          <p:spPr bwMode="auto">
            <a:xfrm>
              <a:off x="4437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6 w 99"/>
                <a:gd name="T3" fmla="*/ 0 h 104"/>
                <a:gd name="T4" fmla="*/ 0 w 99"/>
                <a:gd name="T5" fmla="*/ 11 h 104"/>
                <a:gd name="T6" fmla="*/ 89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9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5"/>
            <p:cNvSpPr>
              <a:spLocks/>
            </p:cNvSpPr>
            <p:nvPr/>
          </p:nvSpPr>
          <p:spPr bwMode="auto">
            <a:xfrm>
              <a:off x="4577" y="2674"/>
              <a:ext cx="94" cy="104"/>
            </a:xfrm>
            <a:custGeom>
              <a:avLst/>
              <a:gdLst>
                <a:gd name="T0" fmla="*/ 94 w 94"/>
                <a:gd name="T1" fmla="*/ 93 h 104"/>
                <a:gd name="T2" fmla="*/ 11 w 94"/>
                <a:gd name="T3" fmla="*/ 0 h 104"/>
                <a:gd name="T4" fmla="*/ 0 w 94"/>
                <a:gd name="T5" fmla="*/ 11 h 104"/>
                <a:gd name="T6" fmla="*/ 83 w 94"/>
                <a:gd name="T7" fmla="*/ 104 h 104"/>
                <a:gd name="T8" fmla="*/ 94 w 94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04">
                  <a:moveTo>
                    <a:pt x="94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4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16"/>
            <p:cNvSpPr>
              <a:spLocks/>
            </p:cNvSpPr>
            <p:nvPr/>
          </p:nvSpPr>
          <p:spPr bwMode="auto">
            <a:xfrm>
              <a:off x="4666" y="2674"/>
              <a:ext cx="98" cy="104"/>
            </a:xfrm>
            <a:custGeom>
              <a:avLst/>
              <a:gdLst>
                <a:gd name="T0" fmla="*/ 98 w 98"/>
                <a:gd name="T1" fmla="*/ 93 h 104"/>
                <a:gd name="T2" fmla="*/ 10 w 98"/>
                <a:gd name="T3" fmla="*/ 0 h 104"/>
                <a:gd name="T4" fmla="*/ 0 w 98"/>
                <a:gd name="T5" fmla="*/ 11 h 104"/>
                <a:gd name="T6" fmla="*/ 88 w 98"/>
                <a:gd name="T7" fmla="*/ 104 h 104"/>
                <a:gd name="T8" fmla="*/ 98 w 98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17"/>
            <p:cNvSpPr>
              <a:spLocks/>
            </p:cNvSpPr>
            <p:nvPr/>
          </p:nvSpPr>
          <p:spPr bwMode="auto">
            <a:xfrm>
              <a:off x="4712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1 w 99"/>
                <a:gd name="T3" fmla="*/ 0 h 104"/>
                <a:gd name="T4" fmla="*/ 0 w 99"/>
                <a:gd name="T5" fmla="*/ 11 h 104"/>
                <a:gd name="T6" fmla="*/ 83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8"/>
            <p:cNvSpPr>
              <a:spLocks/>
            </p:cNvSpPr>
            <p:nvPr/>
          </p:nvSpPr>
          <p:spPr bwMode="auto">
            <a:xfrm>
              <a:off x="4759" y="2674"/>
              <a:ext cx="93" cy="104"/>
            </a:xfrm>
            <a:custGeom>
              <a:avLst/>
              <a:gdLst>
                <a:gd name="T0" fmla="*/ 93 w 93"/>
                <a:gd name="T1" fmla="*/ 93 h 104"/>
                <a:gd name="T2" fmla="*/ 10 w 93"/>
                <a:gd name="T3" fmla="*/ 0 h 104"/>
                <a:gd name="T4" fmla="*/ 0 w 93"/>
                <a:gd name="T5" fmla="*/ 11 h 104"/>
                <a:gd name="T6" fmla="*/ 83 w 93"/>
                <a:gd name="T7" fmla="*/ 104 h 104"/>
                <a:gd name="T8" fmla="*/ 93 w 93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9"/>
            <p:cNvSpPr>
              <a:spLocks/>
            </p:cNvSpPr>
            <p:nvPr/>
          </p:nvSpPr>
          <p:spPr bwMode="auto">
            <a:xfrm>
              <a:off x="4215" y="2674"/>
              <a:ext cx="93" cy="104"/>
            </a:xfrm>
            <a:custGeom>
              <a:avLst/>
              <a:gdLst>
                <a:gd name="T0" fmla="*/ 93 w 93"/>
                <a:gd name="T1" fmla="*/ 93 h 104"/>
                <a:gd name="T2" fmla="*/ 10 w 93"/>
                <a:gd name="T3" fmla="*/ 0 h 104"/>
                <a:gd name="T4" fmla="*/ 0 w 93"/>
                <a:gd name="T5" fmla="*/ 11 h 104"/>
                <a:gd name="T6" fmla="*/ 82 w 93"/>
                <a:gd name="T7" fmla="*/ 104 h 104"/>
                <a:gd name="T8" fmla="*/ 93 w 93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2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0"/>
            <p:cNvSpPr>
              <a:spLocks/>
            </p:cNvSpPr>
            <p:nvPr/>
          </p:nvSpPr>
          <p:spPr bwMode="auto">
            <a:xfrm>
              <a:off x="4303" y="2674"/>
              <a:ext cx="98" cy="104"/>
            </a:xfrm>
            <a:custGeom>
              <a:avLst/>
              <a:gdLst>
                <a:gd name="T0" fmla="*/ 98 w 98"/>
                <a:gd name="T1" fmla="*/ 93 h 104"/>
                <a:gd name="T2" fmla="*/ 10 w 98"/>
                <a:gd name="T3" fmla="*/ 0 h 104"/>
                <a:gd name="T4" fmla="*/ 0 w 98"/>
                <a:gd name="T5" fmla="*/ 11 h 104"/>
                <a:gd name="T6" fmla="*/ 88 w 98"/>
                <a:gd name="T7" fmla="*/ 104 h 104"/>
                <a:gd name="T8" fmla="*/ 98 w 98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1"/>
            <p:cNvSpPr>
              <a:spLocks/>
            </p:cNvSpPr>
            <p:nvPr/>
          </p:nvSpPr>
          <p:spPr bwMode="auto">
            <a:xfrm>
              <a:off x="4484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1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2"/>
            <p:cNvSpPr>
              <a:spLocks/>
            </p:cNvSpPr>
            <p:nvPr/>
          </p:nvSpPr>
          <p:spPr bwMode="auto">
            <a:xfrm>
              <a:off x="4396" y="2674"/>
              <a:ext cx="93" cy="104"/>
            </a:xfrm>
            <a:custGeom>
              <a:avLst/>
              <a:gdLst>
                <a:gd name="T0" fmla="*/ 93 w 93"/>
                <a:gd name="T1" fmla="*/ 93 h 104"/>
                <a:gd name="T2" fmla="*/ 10 w 93"/>
                <a:gd name="T3" fmla="*/ 0 h 104"/>
                <a:gd name="T4" fmla="*/ 0 w 93"/>
                <a:gd name="T5" fmla="*/ 11 h 104"/>
                <a:gd name="T6" fmla="*/ 83 w 93"/>
                <a:gd name="T7" fmla="*/ 104 h 104"/>
                <a:gd name="T8" fmla="*/ 93 w 93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3"/>
            <p:cNvSpPr>
              <a:spLocks/>
            </p:cNvSpPr>
            <p:nvPr/>
          </p:nvSpPr>
          <p:spPr bwMode="auto">
            <a:xfrm>
              <a:off x="3940" y="2674"/>
              <a:ext cx="98" cy="104"/>
            </a:xfrm>
            <a:custGeom>
              <a:avLst/>
              <a:gdLst>
                <a:gd name="T0" fmla="*/ 98 w 98"/>
                <a:gd name="T1" fmla="*/ 93 h 104"/>
                <a:gd name="T2" fmla="*/ 15 w 98"/>
                <a:gd name="T3" fmla="*/ 0 h 104"/>
                <a:gd name="T4" fmla="*/ 0 w 98"/>
                <a:gd name="T5" fmla="*/ 11 h 104"/>
                <a:gd name="T6" fmla="*/ 88 w 98"/>
                <a:gd name="T7" fmla="*/ 104 h 104"/>
                <a:gd name="T8" fmla="*/ 98 w 98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4">
                  <a:moveTo>
                    <a:pt x="98" y="93"/>
                  </a:moveTo>
                  <a:lnTo>
                    <a:pt x="15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4"/>
            <p:cNvSpPr>
              <a:spLocks/>
            </p:cNvSpPr>
            <p:nvPr/>
          </p:nvSpPr>
          <p:spPr bwMode="auto">
            <a:xfrm>
              <a:off x="3986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1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5"/>
            <p:cNvSpPr>
              <a:spLocks/>
            </p:cNvSpPr>
            <p:nvPr/>
          </p:nvSpPr>
          <p:spPr bwMode="auto">
            <a:xfrm>
              <a:off x="4033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0 w 99"/>
                <a:gd name="T3" fmla="*/ 0 h 104"/>
                <a:gd name="T4" fmla="*/ 0 w 99"/>
                <a:gd name="T5" fmla="*/ 11 h 104"/>
                <a:gd name="T6" fmla="*/ 83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6"/>
            <p:cNvSpPr>
              <a:spLocks/>
            </p:cNvSpPr>
            <p:nvPr/>
          </p:nvSpPr>
          <p:spPr bwMode="auto">
            <a:xfrm>
              <a:off x="4080" y="2674"/>
              <a:ext cx="93" cy="104"/>
            </a:xfrm>
            <a:custGeom>
              <a:avLst/>
              <a:gdLst>
                <a:gd name="T0" fmla="*/ 93 w 93"/>
                <a:gd name="T1" fmla="*/ 93 h 104"/>
                <a:gd name="T2" fmla="*/ 10 w 93"/>
                <a:gd name="T3" fmla="*/ 0 h 104"/>
                <a:gd name="T4" fmla="*/ 0 w 93"/>
                <a:gd name="T5" fmla="*/ 11 h 104"/>
                <a:gd name="T6" fmla="*/ 83 w 93"/>
                <a:gd name="T7" fmla="*/ 104 h 104"/>
                <a:gd name="T8" fmla="*/ 93 w 93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27"/>
            <p:cNvSpPr>
              <a:spLocks/>
            </p:cNvSpPr>
            <p:nvPr/>
          </p:nvSpPr>
          <p:spPr bwMode="auto">
            <a:xfrm>
              <a:off x="4121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1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28"/>
            <p:cNvSpPr>
              <a:spLocks/>
            </p:cNvSpPr>
            <p:nvPr/>
          </p:nvSpPr>
          <p:spPr bwMode="auto">
            <a:xfrm>
              <a:off x="5661" y="2674"/>
              <a:ext cx="99" cy="104"/>
            </a:xfrm>
            <a:custGeom>
              <a:avLst/>
              <a:gdLst>
                <a:gd name="T0" fmla="*/ 99 w 99"/>
                <a:gd name="T1" fmla="*/ 93 h 104"/>
                <a:gd name="T2" fmla="*/ 16 w 99"/>
                <a:gd name="T3" fmla="*/ 0 h 104"/>
                <a:gd name="T4" fmla="*/ 0 w 99"/>
                <a:gd name="T5" fmla="*/ 11 h 104"/>
                <a:gd name="T6" fmla="*/ 88 w 99"/>
                <a:gd name="T7" fmla="*/ 104 h 104"/>
                <a:gd name="T8" fmla="*/ 99 w 99"/>
                <a:gd name="T9" fmla="*/ 9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29"/>
            <p:cNvSpPr>
              <a:spLocks/>
            </p:cNvSpPr>
            <p:nvPr/>
          </p:nvSpPr>
          <p:spPr bwMode="auto">
            <a:xfrm>
              <a:off x="4805" y="1968"/>
              <a:ext cx="280" cy="83"/>
            </a:xfrm>
            <a:custGeom>
              <a:avLst/>
              <a:gdLst>
                <a:gd name="T0" fmla="*/ 151 w 280"/>
                <a:gd name="T1" fmla="*/ 0 h 83"/>
                <a:gd name="T2" fmla="*/ 0 w 280"/>
                <a:gd name="T3" fmla="*/ 0 h 83"/>
                <a:gd name="T4" fmla="*/ 0 w 280"/>
                <a:gd name="T5" fmla="*/ 83 h 83"/>
                <a:gd name="T6" fmla="*/ 151 w 280"/>
                <a:gd name="T7" fmla="*/ 83 h 83"/>
                <a:gd name="T8" fmla="*/ 203 w 280"/>
                <a:gd name="T9" fmla="*/ 77 h 83"/>
                <a:gd name="T10" fmla="*/ 244 w 280"/>
                <a:gd name="T11" fmla="*/ 72 h 83"/>
                <a:gd name="T12" fmla="*/ 270 w 280"/>
                <a:gd name="T13" fmla="*/ 57 h 83"/>
                <a:gd name="T14" fmla="*/ 280 w 280"/>
                <a:gd name="T15" fmla="*/ 51 h 83"/>
                <a:gd name="T16" fmla="*/ 280 w 280"/>
                <a:gd name="T17" fmla="*/ 41 h 83"/>
                <a:gd name="T18" fmla="*/ 280 w 280"/>
                <a:gd name="T19" fmla="*/ 36 h 83"/>
                <a:gd name="T20" fmla="*/ 270 w 280"/>
                <a:gd name="T21" fmla="*/ 26 h 83"/>
                <a:gd name="T22" fmla="*/ 244 w 280"/>
                <a:gd name="T23" fmla="*/ 15 h 83"/>
                <a:gd name="T24" fmla="*/ 203 w 280"/>
                <a:gd name="T25" fmla="*/ 5 h 83"/>
                <a:gd name="T26" fmla="*/ 151 w 280"/>
                <a:gd name="T27" fmla="*/ 0 h 83"/>
                <a:gd name="T28" fmla="*/ 151 w 280"/>
                <a:gd name="T29" fmla="*/ 0 h 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0" h="83">
                  <a:moveTo>
                    <a:pt x="151" y="0"/>
                  </a:moveTo>
                  <a:lnTo>
                    <a:pt x="0" y="0"/>
                  </a:lnTo>
                  <a:lnTo>
                    <a:pt x="0" y="83"/>
                  </a:lnTo>
                  <a:lnTo>
                    <a:pt x="151" y="83"/>
                  </a:lnTo>
                  <a:lnTo>
                    <a:pt x="203" y="77"/>
                  </a:lnTo>
                  <a:lnTo>
                    <a:pt x="244" y="72"/>
                  </a:lnTo>
                  <a:lnTo>
                    <a:pt x="270" y="57"/>
                  </a:lnTo>
                  <a:lnTo>
                    <a:pt x="280" y="51"/>
                  </a:lnTo>
                  <a:lnTo>
                    <a:pt x="280" y="41"/>
                  </a:lnTo>
                  <a:lnTo>
                    <a:pt x="280" y="36"/>
                  </a:lnTo>
                  <a:lnTo>
                    <a:pt x="270" y="26"/>
                  </a:lnTo>
                  <a:lnTo>
                    <a:pt x="244" y="15"/>
                  </a:lnTo>
                  <a:lnTo>
                    <a:pt x="203" y="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30"/>
            <p:cNvSpPr>
              <a:spLocks/>
            </p:cNvSpPr>
            <p:nvPr/>
          </p:nvSpPr>
          <p:spPr bwMode="auto">
            <a:xfrm>
              <a:off x="4054" y="1996"/>
              <a:ext cx="1" cy="10"/>
            </a:xfrm>
            <a:custGeom>
              <a:avLst/>
              <a:gdLst>
                <a:gd name="T0" fmla="*/ 0 w 1"/>
                <a:gd name="T1" fmla="*/ 10 h 10"/>
                <a:gd name="T2" fmla="*/ 0 w 1"/>
                <a:gd name="T3" fmla="*/ 10 h 10"/>
                <a:gd name="T4" fmla="*/ 0 w 1"/>
                <a:gd name="T5" fmla="*/ 0 h 10"/>
                <a:gd name="T6" fmla="*/ 0 w 1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31"/>
            <p:cNvSpPr>
              <a:spLocks/>
            </p:cNvSpPr>
            <p:nvPr/>
          </p:nvSpPr>
          <p:spPr bwMode="auto">
            <a:xfrm>
              <a:off x="4047" y="1498"/>
              <a:ext cx="291" cy="1181"/>
            </a:xfrm>
            <a:custGeom>
              <a:avLst/>
              <a:gdLst>
                <a:gd name="T0" fmla="*/ 0 w 291"/>
                <a:gd name="T1" fmla="*/ 1181 h 1181"/>
                <a:gd name="T2" fmla="*/ 0 w 291"/>
                <a:gd name="T3" fmla="*/ 0 h 1181"/>
                <a:gd name="T4" fmla="*/ 291 w 291"/>
                <a:gd name="T5" fmla="*/ 0 h 1181"/>
                <a:gd name="T6" fmla="*/ 291 w 291"/>
                <a:gd name="T7" fmla="*/ 1181 h 1181"/>
                <a:gd name="T8" fmla="*/ 0 w 291"/>
                <a:gd name="T9" fmla="*/ 1181 h 1181"/>
                <a:gd name="T10" fmla="*/ 0 w 291"/>
                <a:gd name="T11" fmla="*/ 1181 h 1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1181">
                  <a:moveTo>
                    <a:pt x="0" y="1181"/>
                  </a:moveTo>
                  <a:lnTo>
                    <a:pt x="0" y="0"/>
                  </a:lnTo>
                  <a:lnTo>
                    <a:pt x="291" y="0"/>
                  </a:lnTo>
                  <a:lnTo>
                    <a:pt x="291" y="1181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Rectangle 32"/>
            <p:cNvSpPr>
              <a:spLocks noChangeArrowheads="1"/>
            </p:cNvSpPr>
            <p:nvPr/>
          </p:nvSpPr>
          <p:spPr bwMode="auto">
            <a:xfrm>
              <a:off x="4037" y="1498"/>
              <a:ext cx="16" cy="1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18471" name="Freeform 33"/>
            <p:cNvSpPr>
              <a:spLocks noEditPoints="1"/>
            </p:cNvSpPr>
            <p:nvPr/>
          </p:nvSpPr>
          <p:spPr bwMode="auto">
            <a:xfrm>
              <a:off x="4037" y="1488"/>
              <a:ext cx="301" cy="16"/>
            </a:xfrm>
            <a:custGeom>
              <a:avLst/>
              <a:gdLst>
                <a:gd name="T0" fmla="*/ 10 w 301"/>
                <a:gd name="T1" fmla="*/ 16 h 16"/>
                <a:gd name="T2" fmla="*/ 301 w 301"/>
                <a:gd name="T3" fmla="*/ 16 h 16"/>
                <a:gd name="T4" fmla="*/ 301 w 301"/>
                <a:gd name="T5" fmla="*/ 0 h 16"/>
                <a:gd name="T6" fmla="*/ 10 w 301"/>
                <a:gd name="T7" fmla="*/ 0 h 16"/>
                <a:gd name="T8" fmla="*/ 10 w 301"/>
                <a:gd name="T9" fmla="*/ 16 h 16"/>
                <a:gd name="T10" fmla="*/ 10 w 301"/>
                <a:gd name="T11" fmla="*/ 0 h 16"/>
                <a:gd name="T12" fmla="*/ 0 w 301"/>
                <a:gd name="T13" fmla="*/ 0 h 16"/>
                <a:gd name="T14" fmla="*/ 0 w 301"/>
                <a:gd name="T15" fmla="*/ 10 h 16"/>
                <a:gd name="T16" fmla="*/ 10 w 301"/>
                <a:gd name="T17" fmla="*/ 10 h 16"/>
                <a:gd name="T18" fmla="*/ 10 w 30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1" h="16">
                  <a:moveTo>
                    <a:pt x="10" y="16"/>
                  </a:moveTo>
                  <a:lnTo>
                    <a:pt x="301" y="16"/>
                  </a:lnTo>
                  <a:lnTo>
                    <a:pt x="301" y="0"/>
                  </a:lnTo>
                  <a:lnTo>
                    <a:pt x="10" y="0"/>
                  </a:lnTo>
                  <a:lnTo>
                    <a:pt x="10" y="16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34"/>
            <p:cNvSpPr>
              <a:spLocks noEditPoints="1"/>
            </p:cNvSpPr>
            <p:nvPr/>
          </p:nvSpPr>
          <p:spPr bwMode="auto">
            <a:xfrm>
              <a:off x="4327" y="1488"/>
              <a:ext cx="16" cy="1191"/>
            </a:xfrm>
            <a:custGeom>
              <a:avLst/>
              <a:gdLst>
                <a:gd name="T0" fmla="*/ 0 w 16"/>
                <a:gd name="T1" fmla="*/ 10 h 1191"/>
                <a:gd name="T2" fmla="*/ 0 w 16"/>
                <a:gd name="T3" fmla="*/ 1191 h 1191"/>
                <a:gd name="T4" fmla="*/ 16 w 16"/>
                <a:gd name="T5" fmla="*/ 1191 h 1191"/>
                <a:gd name="T6" fmla="*/ 16 w 16"/>
                <a:gd name="T7" fmla="*/ 10 h 1191"/>
                <a:gd name="T8" fmla="*/ 0 w 16"/>
                <a:gd name="T9" fmla="*/ 10 h 1191"/>
                <a:gd name="T10" fmla="*/ 16 w 16"/>
                <a:gd name="T11" fmla="*/ 10 h 1191"/>
                <a:gd name="T12" fmla="*/ 16 w 16"/>
                <a:gd name="T13" fmla="*/ 0 h 1191"/>
                <a:gd name="T14" fmla="*/ 11 w 16"/>
                <a:gd name="T15" fmla="*/ 0 h 1191"/>
                <a:gd name="T16" fmla="*/ 11 w 16"/>
                <a:gd name="T17" fmla="*/ 10 h 1191"/>
                <a:gd name="T18" fmla="*/ 16 w 16"/>
                <a:gd name="T19" fmla="*/ 10 h 11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191">
                  <a:moveTo>
                    <a:pt x="0" y="10"/>
                  </a:moveTo>
                  <a:lnTo>
                    <a:pt x="0" y="1191"/>
                  </a:lnTo>
                  <a:lnTo>
                    <a:pt x="16" y="1191"/>
                  </a:lnTo>
                  <a:lnTo>
                    <a:pt x="16" y="10"/>
                  </a:lnTo>
                  <a:lnTo>
                    <a:pt x="0" y="10"/>
                  </a:lnTo>
                  <a:close/>
                  <a:moveTo>
                    <a:pt x="16" y="10"/>
                  </a:moveTo>
                  <a:lnTo>
                    <a:pt x="16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35"/>
            <p:cNvSpPr>
              <a:spLocks/>
            </p:cNvSpPr>
            <p:nvPr/>
          </p:nvSpPr>
          <p:spPr bwMode="auto">
            <a:xfrm>
              <a:off x="4338" y="1498"/>
              <a:ext cx="285" cy="1181"/>
            </a:xfrm>
            <a:custGeom>
              <a:avLst/>
              <a:gdLst>
                <a:gd name="T0" fmla="*/ 0 w 285"/>
                <a:gd name="T1" fmla="*/ 1181 h 1181"/>
                <a:gd name="T2" fmla="*/ 0 w 285"/>
                <a:gd name="T3" fmla="*/ 0 h 1181"/>
                <a:gd name="T4" fmla="*/ 285 w 285"/>
                <a:gd name="T5" fmla="*/ 0 h 1181"/>
                <a:gd name="T6" fmla="*/ 285 w 285"/>
                <a:gd name="T7" fmla="*/ 1181 h 1181"/>
                <a:gd name="T8" fmla="*/ 0 w 285"/>
                <a:gd name="T9" fmla="*/ 1181 h 1181"/>
                <a:gd name="T10" fmla="*/ 0 w 285"/>
                <a:gd name="T11" fmla="*/ 1181 h 1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1181">
                  <a:moveTo>
                    <a:pt x="0" y="118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181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Rectangle 36"/>
            <p:cNvSpPr>
              <a:spLocks noChangeArrowheads="1"/>
            </p:cNvSpPr>
            <p:nvPr/>
          </p:nvSpPr>
          <p:spPr bwMode="auto">
            <a:xfrm>
              <a:off x="4327" y="1498"/>
              <a:ext cx="16" cy="1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18475" name="Freeform 37"/>
            <p:cNvSpPr>
              <a:spLocks noEditPoints="1"/>
            </p:cNvSpPr>
            <p:nvPr/>
          </p:nvSpPr>
          <p:spPr bwMode="auto">
            <a:xfrm>
              <a:off x="4327" y="1488"/>
              <a:ext cx="296" cy="16"/>
            </a:xfrm>
            <a:custGeom>
              <a:avLst/>
              <a:gdLst>
                <a:gd name="T0" fmla="*/ 11 w 296"/>
                <a:gd name="T1" fmla="*/ 16 h 16"/>
                <a:gd name="T2" fmla="*/ 296 w 296"/>
                <a:gd name="T3" fmla="*/ 16 h 16"/>
                <a:gd name="T4" fmla="*/ 296 w 296"/>
                <a:gd name="T5" fmla="*/ 0 h 16"/>
                <a:gd name="T6" fmla="*/ 11 w 296"/>
                <a:gd name="T7" fmla="*/ 0 h 16"/>
                <a:gd name="T8" fmla="*/ 11 w 296"/>
                <a:gd name="T9" fmla="*/ 16 h 16"/>
                <a:gd name="T10" fmla="*/ 11 w 296"/>
                <a:gd name="T11" fmla="*/ 0 h 16"/>
                <a:gd name="T12" fmla="*/ 0 w 296"/>
                <a:gd name="T13" fmla="*/ 0 h 16"/>
                <a:gd name="T14" fmla="*/ 0 w 296"/>
                <a:gd name="T15" fmla="*/ 10 h 16"/>
                <a:gd name="T16" fmla="*/ 11 w 296"/>
                <a:gd name="T17" fmla="*/ 10 h 16"/>
                <a:gd name="T18" fmla="*/ 11 w 29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6" h="16">
                  <a:moveTo>
                    <a:pt x="11" y="16"/>
                  </a:moveTo>
                  <a:lnTo>
                    <a:pt x="296" y="16"/>
                  </a:lnTo>
                  <a:lnTo>
                    <a:pt x="296" y="0"/>
                  </a:lnTo>
                  <a:lnTo>
                    <a:pt x="11" y="0"/>
                  </a:lnTo>
                  <a:lnTo>
                    <a:pt x="11" y="16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38"/>
            <p:cNvSpPr>
              <a:spLocks noEditPoints="1"/>
            </p:cNvSpPr>
            <p:nvPr/>
          </p:nvSpPr>
          <p:spPr bwMode="auto">
            <a:xfrm>
              <a:off x="4618" y="1488"/>
              <a:ext cx="15" cy="1191"/>
            </a:xfrm>
            <a:custGeom>
              <a:avLst/>
              <a:gdLst>
                <a:gd name="T0" fmla="*/ 0 w 15"/>
                <a:gd name="T1" fmla="*/ 10 h 1191"/>
                <a:gd name="T2" fmla="*/ 0 w 15"/>
                <a:gd name="T3" fmla="*/ 1191 h 1191"/>
                <a:gd name="T4" fmla="*/ 15 w 15"/>
                <a:gd name="T5" fmla="*/ 1191 h 1191"/>
                <a:gd name="T6" fmla="*/ 15 w 15"/>
                <a:gd name="T7" fmla="*/ 10 h 1191"/>
                <a:gd name="T8" fmla="*/ 0 w 15"/>
                <a:gd name="T9" fmla="*/ 10 h 1191"/>
                <a:gd name="T10" fmla="*/ 15 w 15"/>
                <a:gd name="T11" fmla="*/ 10 h 1191"/>
                <a:gd name="T12" fmla="*/ 15 w 15"/>
                <a:gd name="T13" fmla="*/ 0 h 1191"/>
                <a:gd name="T14" fmla="*/ 5 w 15"/>
                <a:gd name="T15" fmla="*/ 0 h 1191"/>
                <a:gd name="T16" fmla="*/ 5 w 15"/>
                <a:gd name="T17" fmla="*/ 10 h 1191"/>
                <a:gd name="T18" fmla="*/ 15 w 15"/>
                <a:gd name="T19" fmla="*/ 10 h 11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91">
                  <a:moveTo>
                    <a:pt x="0" y="10"/>
                  </a:moveTo>
                  <a:lnTo>
                    <a:pt x="0" y="1191"/>
                  </a:lnTo>
                  <a:lnTo>
                    <a:pt x="15" y="1191"/>
                  </a:lnTo>
                  <a:lnTo>
                    <a:pt x="15" y="10"/>
                  </a:lnTo>
                  <a:lnTo>
                    <a:pt x="0" y="10"/>
                  </a:lnTo>
                  <a:close/>
                  <a:moveTo>
                    <a:pt x="15" y="10"/>
                  </a:moveTo>
                  <a:lnTo>
                    <a:pt x="15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39"/>
            <p:cNvSpPr>
              <a:spLocks/>
            </p:cNvSpPr>
            <p:nvPr/>
          </p:nvSpPr>
          <p:spPr bwMode="auto">
            <a:xfrm>
              <a:off x="4089" y="1674"/>
              <a:ext cx="161" cy="109"/>
            </a:xfrm>
            <a:custGeom>
              <a:avLst/>
              <a:gdLst>
                <a:gd name="T0" fmla="*/ 15 w 161"/>
                <a:gd name="T1" fmla="*/ 109 h 109"/>
                <a:gd name="T2" fmla="*/ 26 w 161"/>
                <a:gd name="T3" fmla="*/ 68 h 109"/>
                <a:gd name="T4" fmla="*/ 31 w 161"/>
                <a:gd name="T5" fmla="*/ 42 h 109"/>
                <a:gd name="T6" fmla="*/ 52 w 161"/>
                <a:gd name="T7" fmla="*/ 16 h 109"/>
                <a:gd name="T8" fmla="*/ 62 w 161"/>
                <a:gd name="T9" fmla="*/ 11 h 109"/>
                <a:gd name="T10" fmla="*/ 67 w 161"/>
                <a:gd name="T11" fmla="*/ 16 h 109"/>
                <a:gd name="T12" fmla="*/ 72 w 161"/>
                <a:gd name="T13" fmla="*/ 21 h 109"/>
                <a:gd name="T14" fmla="*/ 72 w 161"/>
                <a:gd name="T15" fmla="*/ 32 h 109"/>
                <a:gd name="T16" fmla="*/ 72 w 161"/>
                <a:gd name="T17" fmla="*/ 109 h 109"/>
                <a:gd name="T18" fmla="*/ 78 w 161"/>
                <a:gd name="T19" fmla="*/ 83 h 109"/>
                <a:gd name="T20" fmla="*/ 83 w 161"/>
                <a:gd name="T21" fmla="*/ 63 h 109"/>
                <a:gd name="T22" fmla="*/ 93 w 161"/>
                <a:gd name="T23" fmla="*/ 37 h 109"/>
                <a:gd name="T24" fmla="*/ 104 w 161"/>
                <a:gd name="T25" fmla="*/ 21 h 109"/>
                <a:gd name="T26" fmla="*/ 114 w 161"/>
                <a:gd name="T27" fmla="*/ 16 h 109"/>
                <a:gd name="T28" fmla="*/ 124 w 161"/>
                <a:gd name="T29" fmla="*/ 16 h 109"/>
                <a:gd name="T30" fmla="*/ 130 w 161"/>
                <a:gd name="T31" fmla="*/ 21 h 109"/>
                <a:gd name="T32" fmla="*/ 130 w 161"/>
                <a:gd name="T33" fmla="*/ 26 h 109"/>
                <a:gd name="T34" fmla="*/ 119 w 161"/>
                <a:gd name="T35" fmla="*/ 83 h 109"/>
                <a:gd name="T36" fmla="*/ 119 w 161"/>
                <a:gd name="T37" fmla="*/ 94 h 109"/>
                <a:gd name="T38" fmla="*/ 119 w 161"/>
                <a:gd name="T39" fmla="*/ 104 h 109"/>
                <a:gd name="T40" fmla="*/ 135 w 161"/>
                <a:gd name="T41" fmla="*/ 109 h 109"/>
                <a:gd name="T42" fmla="*/ 150 w 161"/>
                <a:gd name="T43" fmla="*/ 104 h 109"/>
                <a:gd name="T44" fmla="*/ 161 w 161"/>
                <a:gd name="T45" fmla="*/ 89 h 109"/>
                <a:gd name="T46" fmla="*/ 150 w 161"/>
                <a:gd name="T47" fmla="*/ 89 h 109"/>
                <a:gd name="T48" fmla="*/ 145 w 161"/>
                <a:gd name="T49" fmla="*/ 99 h 109"/>
                <a:gd name="T50" fmla="*/ 135 w 161"/>
                <a:gd name="T51" fmla="*/ 99 h 109"/>
                <a:gd name="T52" fmla="*/ 135 w 161"/>
                <a:gd name="T53" fmla="*/ 94 h 109"/>
                <a:gd name="T54" fmla="*/ 135 w 161"/>
                <a:gd name="T55" fmla="*/ 89 h 109"/>
                <a:gd name="T56" fmla="*/ 145 w 161"/>
                <a:gd name="T57" fmla="*/ 32 h 109"/>
                <a:gd name="T58" fmla="*/ 145 w 161"/>
                <a:gd name="T59" fmla="*/ 21 h 109"/>
                <a:gd name="T60" fmla="*/ 140 w 161"/>
                <a:gd name="T61" fmla="*/ 6 h 109"/>
                <a:gd name="T62" fmla="*/ 124 w 161"/>
                <a:gd name="T63" fmla="*/ 0 h 109"/>
                <a:gd name="T64" fmla="*/ 104 w 161"/>
                <a:gd name="T65" fmla="*/ 6 h 109"/>
                <a:gd name="T66" fmla="*/ 93 w 161"/>
                <a:gd name="T67" fmla="*/ 21 h 109"/>
                <a:gd name="T68" fmla="*/ 88 w 161"/>
                <a:gd name="T69" fmla="*/ 21 h 109"/>
                <a:gd name="T70" fmla="*/ 88 w 161"/>
                <a:gd name="T71" fmla="*/ 16 h 109"/>
                <a:gd name="T72" fmla="*/ 78 w 161"/>
                <a:gd name="T73" fmla="*/ 0 h 109"/>
                <a:gd name="T74" fmla="*/ 62 w 161"/>
                <a:gd name="T75" fmla="*/ 0 h 109"/>
                <a:gd name="T76" fmla="*/ 47 w 161"/>
                <a:gd name="T77" fmla="*/ 6 h 109"/>
                <a:gd name="T78" fmla="*/ 36 w 161"/>
                <a:gd name="T79" fmla="*/ 21 h 109"/>
                <a:gd name="T80" fmla="*/ 36 w 161"/>
                <a:gd name="T81" fmla="*/ 0 h 109"/>
                <a:gd name="T82" fmla="*/ 26 w 161"/>
                <a:gd name="T83" fmla="*/ 6 h 109"/>
                <a:gd name="T84" fmla="*/ 10 w 161"/>
                <a:gd name="T85" fmla="*/ 11 h 109"/>
                <a:gd name="T86" fmla="*/ 0 w 161"/>
                <a:gd name="T87" fmla="*/ 16 h 109"/>
                <a:gd name="T88" fmla="*/ 0 w 161"/>
                <a:gd name="T89" fmla="*/ 109 h 1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1" h="109">
                  <a:moveTo>
                    <a:pt x="0" y="109"/>
                  </a:moveTo>
                  <a:lnTo>
                    <a:pt x="15" y="109"/>
                  </a:lnTo>
                  <a:lnTo>
                    <a:pt x="21" y="78"/>
                  </a:lnTo>
                  <a:lnTo>
                    <a:pt x="26" y="68"/>
                  </a:lnTo>
                  <a:lnTo>
                    <a:pt x="26" y="52"/>
                  </a:lnTo>
                  <a:lnTo>
                    <a:pt x="31" y="42"/>
                  </a:lnTo>
                  <a:lnTo>
                    <a:pt x="36" y="32"/>
                  </a:lnTo>
                  <a:lnTo>
                    <a:pt x="52" y="16"/>
                  </a:lnTo>
                  <a:lnTo>
                    <a:pt x="57" y="16"/>
                  </a:lnTo>
                  <a:lnTo>
                    <a:pt x="62" y="11"/>
                  </a:lnTo>
                  <a:lnTo>
                    <a:pt x="67" y="16"/>
                  </a:lnTo>
                  <a:lnTo>
                    <a:pt x="72" y="21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57" y="109"/>
                  </a:lnTo>
                  <a:lnTo>
                    <a:pt x="72" y="109"/>
                  </a:lnTo>
                  <a:lnTo>
                    <a:pt x="78" y="89"/>
                  </a:lnTo>
                  <a:lnTo>
                    <a:pt x="78" y="83"/>
                  </a:lnTo>
                  <a:lnTo>
                    <a:pt x="83" y="63"/>
                  </a:lnTo>
                  <a:lnTo>
                    <a:pt x="88" y="47"/>
                  </a:lnTo>
                  <a:lnTo>
                    <a:pt x="93" y="37"/>
                  </a:lnTo>
                  <a:lnTo>
                    <a:pt x="98" y="26"/>
                  </a:lnTo>
                  <a:lnTo>
                    <a:pt x="104" y="21"/>
                  </a:lnTo>
                  <a:lnTo>
                    <a:pt x="109" y="16"/>
                  </a:lnTo>
                  <a:lnTo>
                    <a:pt x="114" y="16"/>
                  </a:lnTo>
                  <a:lnTo>
                    <a:pt x="119" y="11"/>
                  </a:lnTo>
                  <a:lnTo>
                    <a:pt x="124" y="16"/>
                  </a:lnTo>
                  <a:lnTo>
                    <a:pt x="130" y="21"/>
                  </a:lnTo>
                  <a:lnTo>
                    <a:pt x="130" y="26"/>
                  </a:lnTo>
                  <a:lnTo>
                    <a:pt x="130" y="32"/>
                  </a:lnTo>
                  <a:lnTo>
                    <a:pt x="119" y="83"/>
                  </a:lnTo>
                  <a:lnTo>
                    <a:pt x="119" y="89"/>
                  </a:lnTo>
                  <a:lnTo>
                    <a:pt x="119" y="94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30" y="109"/>
                  </a:lnTo>
                  <a:lnTo>
                    <a:pt x="135" y="109"/>
                  </a:lnTo>
                  <a:lnTo>
                    <a:pt x="145" y="109"/>
                  </a:lnTo>
                  <a:lnTo>
                    <a:pt x="150" y="104"/>
                  </a:lnTo>
                  <a:lnTo>
                    <a:pt x="155" y="99"/>
                  </a:lnTo>
                  <a:lnTo>
                    <a:pt x="161" y="89"/>
                  </a:lnTo>
                  <a:lnTo>
                    <a:pt x="155" y="83"/>
                  </a:lnTo>
                  <a:lnTo>
                    <a:pt x="150" y="89"/>
                  </a:lnTo>
                  <a:lnTo>
                    <a:pt x="145" y="94"/>
                  </a:lnTo>
                  <a:lnTo>
                    <a:pt x="145" y="99"/>
                  </a:lnTo>
                  <a:lnTo>
                    <a:pt x="140" y="99"/>
                  </a:lnTo>
                  <a:lnTo>
                    <a:pt x="135" y="99"/>
                  </a:lnTo>
                  <a:lnTo>
                    <a:pt x="135" y="94"/>
                  </a:lnTo>
                  <a:lnTo>
                    <a:pt x="135" y="89"/>
                  </a:lnTo>
                  <a:lnTo>
                    <a:pt x="135" y="83"/>
                  </a:lnTo>
                  <a:lnTo>
                    <a:pt x="145" y="32"/>
                  </a:lnTo>
                  <a:lnTo>
                    <a:pt x="145" y="26"/>
                  </a:lnTo>
                  <a:lnTo>
                    <a:pt x="145" y="21"/>
                  </a:lnTo>
                  <a:lnTo>
                    <a:pt x="145" y="16"/>
                  </a:lnTo>
                  <a:lnTo>
                    <a:pt x="140" y="6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09" y="0"/>
                  </a:lnTo>
                  <a:lnTo>
                    <a:pt x="104" y="6"/>
                  </a:lnTo>
                  <a:lnTo>
                    <a:pt x="98" y="11"/>
                  </a:lnTo>
                  <a:lnTo>
                    <a:pt x="93" y="21"/>
                  </a:lnTo>
                  <a:lnTo>
                    <a:pt x="88" y="26"/>
                  </a:lnTo>
                  <a:lnTo>
                    <a:pt x="88" y="21"/>
                  </a:lnTo>
                  <a:lnTo>
                    <a:pt x="88" y="16"/>
                  </a:lnTo>
                  <a:lnTo>
                    <a:pt x="83" y="6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2" y="6"/>
                  </a:lnTo>
                  <a:lnTo>
                    <a:pt x="47" y="6"/>
                  </a:lnTo>
                  <a:lnTo>
                    <a:pt x="41" y="11"/>
                  </a:lnTo>
                  <a:lnTo>
                    <a:pt x="36" y="21"/>
                  </a:lnTo>
                  <a:lnTo>
                    <a:pt x="31" y="26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6"/>
                  </a:lnTo>
                  <a:lnTo>
                    <a:pt x="15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5" y="16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40"/>
            <p:cNvSpPr>
              <a:spLocks/>
            </p:cNvSpPr>
            <p:nvPr/>
          </p:nvSpPr>
          <p:spPr bwMode="auto">
            <a:xfrm>
              <a:off x="4265" y="1716"/>
              <a:ext cx="42" cy="93"/>
            </a:xfrm>
            <a:custGeom>
              <a:avLst/>
              <a:gdLst>
                <a:gd name="T0" fmla="*/ 0 w 42"/>
                <a:gd name="T1" fmla="*/ 5 h 93"/>
                <a:gd name="T2" fmla="*/ 0 w 42"/>
                <a:gd name="T3" fmla="*/ 10 h 93"/>
                <a:gd name="T4" fmla="*/ 16 w 42"/>
                <a:gd name="T5" fmla="*/ 10 h 93"/>
                <a:gd name="T6" fmla="*/ 16 w 42"/>
                <a:gd name="T7" fmla="*/ 78 h 93"/>
                <a:gd name="T8" fmla="*/ 16 w 42"/>
                <a:gd name="T9" fmla="*/ 83 h 93"/>
                <a:gd name="T10" fmla="*/ 16 w 42"/>
                <a:gd name="T11" fmla="*/ 83 h 93"/>
                <a:gd name="T12" fmla="*/ 16 w 42"/>
                <a:gd name="T13" fmla="*/ 88 h 93"/>
                <a:gd name="T14" fmla="*/ 11 w 42"/>
                <a:gd name="T15" fmla="*/ 88 h 93"/>
                <a:gd name="T16" fmla="*/ 11 w 42"/>
                <a:gd name="T17" fmla="*/ 88 h 93"/>
                <a:gd name="T18" fmla="*/ 5 w 42"/>
                <a:gd name="T19" fmla="*/ 88 h 93"/>
                <a:gd name="T20" fmla="*/ 0 w 42"/>
                <a:gd name="T21" fmla="*/ 88 h 93"/>
                <a:gd name="T22" fmla="*/ 0 w 42"/>
                <a:gd name="T23" fmla="*/ 93 h 93"/>
                <a:gd name="T24" fmla="*/ 42 w 42"/>
                <a:gd name="T25" fmla="*/ 93 h 93"/>
                <a:gd name="T26" fmla="*/ 42 w 42"/>
                <a:gd name="T27" fmla="*/ 88 h 93"/>
                <a:gd name="T28" fmla="*/ 36 w 42"/>
                <a:gd name="T29" fmla="*/ 88 h 93"/>
                <a:gd name="T30" fmla="*/ 31 w 42"/>
                <a:gd name="T31" fmla="*/ 88 h 93"/>
                <a:gd name="T32" fmla="*/ 31 w 42"/>
                <a:gd name="T33" fmla="*/ 88 h 93"/>
                <a:gd name="T34" fmla="*/ 26 w 42"/>
                <a:gd name="T35" fmla="*/ 88 h 93"/>
                <a:gd name="T36" fmla="*/ 26 w 42"/>
                <a:gd name="T37" fmla="*/ 83 h 93"/>
                <a:gd name="T38" fmla="*/ 26 w 42"/>
                <a:gd name="T39" fmla="*/ 83 h 93"/>
                <a:gd name="T40" fmla="*/ 26 w 42"/>
                <a:gd name="T41" fmla="*/ 78 h 93"/>
                <a:gd name="T42" fmla="*/ 26 w 42"/>
                <a:gd name="T43" fmla="*/ 0 h 93"/>
                <a:gd name="T44" fmla="*/ 21 w 42"/>
                <a:gd name="T45" fmla="*/ 0 h 93"/>
                <a:gd name="T46" fmla="*/ 11 w 42"/>
                <a:gd name="T47" fmla="*/ 5 h 93"/>
                <a:gd name="T48" fmla="*/ 0 w 42"/>
                <a:gd name="T49" fmla="*/ 5 h 93"/>
                <a:gd name="T50" fmla="*/ 0 w 42"/>
                <a:gd name="T51" fmla="*/ 5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" h="93">
                  <a:moveTo>
                    <a:pt x="0" y="5"/>
                  </a:moveTo>
                  <a:lnTo>
                    <a:pt x="0" y="10"/>
                  </a:lnTo>
                  <a:lnTo>
                    <a:pt x="16" y="10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6" y="88"/>
                  </a:lnTo>
                  <a:lnTo>
                    <a:pt x="11" y="88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88"/>
                  </a:lnTo>
                  <a:lnTo>
                    <a:pt x="36" y="88"/>
                  </a:lnTo>
                  <a:lnTo>
                    <a:pt x="31" y="88"/>
                  </a:lnTo>
                  <a:lnTo>
                    <a:pt x="26" y="88"/>
                  </a:lnTo>
                  <a:lnTo>
                    <a:pt x="26" y="83"/>
                  </a:lnTo>
                  <a:lnTo>
                    <a:pt x="26" y="78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1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41"/>
            <p:cNvSpPr>
              <a:spLocks/>
            </p:cNvSpPr>
            <p:nvPr/>
          </p:nvSpPr>
          <p:spPr bwMode="auto">
            <a:xfrm>
              <a:off x="4379" y="1674"/>
              <a:ext cx="166" cy="109"/>
            </a:xfrm>
            <a:custGeom>
              <a:avLst/>
              <a:gdLst>
                <a:gd name="T0" fmla="*/ 21 w 166"/>
                <a:gd name="T1" fmla="*/ 109 h 109"/>
                <a:gd name="T2" fmla="*/ 26 w 166"/>
                <a:gd name="T3" fmla="*/ 68 h 109"/>
                <a:gd name="T4" fmla="*/ 37 w 166"/>
                <a:gd name="T5" fmla="*/ 42 h 109"/>
                <a:gd name="T6" fmla="*/ 47 w 166"/>
                <a:gd name="T7" fmla="*/ 26 h 109"/>
                <a:gd name="T8" fmla="*/ 62 w 166"/>
                <a:gd name="T9" fmla="*/ 16 h 109"/>
                <a:gd name="T10" fmla="*/ 73 w 166"/>
                <a:gd name="T11" fmla="*/ 16 h 109"/>
                <a:gd name="T12" fmla="*/ 78 w 166"/>
                <a:gd name="T13" fmla="*/ 21 h 109"/>
                <a:gd name="T14" fmla="*/ 78 w 166"/>
                <a:gd name="T15" fmla="*/ 26 h 109"/>
                <a:gd name="T16" fmla="*/ 57 w 166"/>
                <a:gd name="T17" fmla="*/ 109 h 109"/>
                <a:gd name="T18" fmla="*/ 78 w 166"/>
                <a:gd name="T19" fmla="*/ 89 h 109"/>
                <a:gd name="T20" fmla="*/ 83 w 166"/>
                <a:gd name="T21" fmla="*/ 83 h 109"/>
                <a:gd name="T22" fmla="*/ 88 w 166"/>
                <a:gd name="T23" fmla="*/ 47 h 109"/>
                <a:gd name="T24" fmla="*/ 99 w 166"/>
                <a:gd name="T25" fmla="*/ 26 h 109"/>
                <a:gd name="T26" fmla="*/ 114 w 166"/>
                <a:gd name="T27" fmla="*/ 16 h 109"/>
                <a:gd name="T28" fmla="*/ 125 w 166"/>
                <a:gd name="T29" fmla="*/ 11 h 109"/>
                <a:gd name="T30" fmla="*/ 130 w 166"/>
                <a:gd name="T31" fmla="*/ 16 h 109"/>
                <a:gd name="T32" fmla="*/ 135 w 166"/>
                <a:gd name="T33" fmla="*/ 21 h 109"/>
                <a:gd name="T34" fmla="*/ 130 w 166"/>
                <a:gd name="T35" fmla="*/ 32 h 109"/>
                <a:gd name="T36" fmla="*/ 120 w 166"/>
                <a:gd name="T37" fmla="*/ 89 h 109"/>
                <a:gd name="T38" fmla="*/ 125 w 166"/>
                <a:gd name="T39" fmla="*/ 99 h 109"/>
                <a:gd name="T40" fmla="*/ 135 w 166"/>
                <a:gd name="T41" fmla="*/ 109 h 109"/>
                <a:gd name="T42" fmla="*/ 145 w 166"/>
                <a:gd name="T43" fmla="*/ 109 h 109"/>
                <a:gd name="T44" fmla="*/ 161 w 166"/>
                <a:gd name="T45" fmla="*/ 99 h 109"/>
                <a:gd name="T46" fmla="*/ 161 w 166"/>
                <a:gd name="T47" fmla="*/ 83 h 109"/>
                <a:gd name="T48" fmla="*/ 151 w 166"/>
                <a:gd name="T49" fmla="*/ 94 h 109"/>
                <a:gd name="T50" fmla="*/ 140 w 166"/>
                <a:gd name="T51" fmla="*/ 99 h 109"/>
                <a:gd name="T52" fmla="*/ 135 w 166"/>
                <a:gd name="T53" fmla="*/ 94 h 109"/>
                <a:gd name="T54" fmla="*/ 135 w 166"/>
                <a:gd name="T55" fmla="*/ 89 h 109"/>
                <a:gd name="T56" fmla="*/ 151 w 166"/>
                <a:gd name="T57" fmla="*/ 32 h 109"/>
                <a:gd name="T58" fmla="*/ 151 w 166"/>
                <a:gd name="T59" fmla="*/ 21 h 109"/>
                <a:gd name="T60" fmla="*/ 145 w 166"/>
                <a:gd name="T61" fmla="*/ 6 h 109"/>
                <a:gd name="T62" fmla="*/ 130 w 166"/>
                <a:gd name="T63" fmla="*/ 0 h 109"/>
                <a:gd name="T64" fmla="*/ 109 w 166"/>
                <a:gd name="T65" fmla="*/ 6 h 109"/>
                <a:gd name="T66" fmla="*/ 99 w 166"/>
                <a:gd name="T67" fmla="*/ 21 h 109"/>
                <a:gd name="T68" fmla="*/ 94 w 166"/>
                <a:gd name="T69" fmla="*/ 21 h 109"/>
                <a:gd name="T70" fmla="*/ 94 w 166"/>
                <a:gd name="T71" fmla="*/ 16 h 109"/>
                <a:gd name="T72" fmla="*/ 83 w 166"/>
                <a:gd name="T73" fmla="*/ 0 h 109"/>
                <a:gd name="T74" fmla="*/ 68 w 166"/>
                <a:gd name="T75" fmla="*/ 0 h 109"/>
                <a:gd name="T76" fmla="*/ 52 w 166"/>
                <a:gd name="T77" fmla="*/ 6 h 109"/>
                <a:gd name="T78" fmla="*/ 42 w 166"/>
                <a:gd name="T79" fmla="*/ 21 h 109"/>
                <a:gd name="T80" fmla="*/ 42 w 166"/>
                <a:gd name="T81" fmla="*/ 0 h 109"/>
                <a:gd name="T82" fmla="*/ 26 w 166"/>
                <a:gd name="T83" fmla="*/ 6 h 109"/>
                <a:gd name="T84" fmla="*/ 16 w 166"/>
                <a:gd name="T85" fmla="*/ 11 h 109"/>
                <a:gd name="T86" fmla="*/ 0 w 166"/>
                <a:gd name="T87" fmla="*/ 16 h 109"/>
                <a:gd name="T88" fmla="*/ 0 w 166"/>
                <a:gd name="T89" fmla="*/ 109 h 1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6" h="109">
                  <a:moveTo>
                    <a:pt x="0" y="109"/>
                  </a:moveTo>
                  <a:lnTo>
                    <a:pt x="21" y="109"/>
                  </a:lnTo>
                  <a:lnTo>
                    <a:pt x="26" y="78"/>
                  </a:lnTo>
                  <a:lnTo>
                    <a:pt x="26" y="68"/>
                  </a:lnTo>
                  <a:lnTo>
                    <a:pt x="31" y="52"/>
                  </a:lnTo>
                  <a:lnTo>
                    <a:pt x="37" y="42"/>
                  </a:lnTo>
                  <a:lnTo>
                    <a:pt x="42" y="32"/>
                  </a:lnTo>
                  <a:lnTo>
                    <a:pt x="47" y="26"/>
                  </a:lnTo>
                  <a:lnTo>
                    <a:pt x="52" y="16"/>
                  </a:lnTo>
                  <a:lnTo>
                    <a:pt x="62" y="16"/>
                  </a:lnTo>
                  <a:lnTo>
                    <a:pt x="68" y="11"/>
                  </a:lnTo>
                  <a:lnTo>
                    <a:pt x="73" y="16"/>
                  </a:lnTo>
                  <a:lnTo>
                    <a:pt x="78" y="21"/>
                  </a:lnTo>
                  <a:lnTo>
                    <a:pt x="78" y="26"/>
                  </a:lnTo>
                  <a:lnTo>
                    <a:pt x="73" y="32"/>
                  </a:lnTo>
                  <a:lnTo>
                    <a:pt x="57" y="109"/>
                  </a:lnTo>
                  <a:lnTo>
                    <a:pt x="78" y="109"/>
                  </a:lnTo>
                  <a:lnTo>
                    <a:pt x="78" y="89"/>
                  </a:lnTo>
                  <a:lnTo>
                    <a:pt x="83" y="83"/>
                  </a:lnTo>
                  <a:lnTo>
                    <a:pt x="88" y="63"/>
                  </a:lnTo>
                  <a:lnTo>
                    <a:pt x="88" y="47"/>
                  </a:lnTo>
                  <a:lnTo>
                    <a:pt x="94" y="37"/>
                  </a:lnTo>
                  <a:lnTo>
                    <a:pt x="99" y="26"/>
                  </a:lnTo>
                  <a:lnTo>
                    <a:pt x="109" y="21"/>
                  </a:lnTo>
                  <a:lnTo>
                    <a:pt x="114" y="16"/>
                  </a:lnTo>
                  <a:lnTo>
                    <a:pt x="120" y="16"/>
                  </a:lnTo>
                  <a:lnTo>
                    <a:pt x="125" y="11"/>
                  </a:lnTo>
                  <a:lnTo>
                    <a:pt x="130" y="16"/>
                  </a:lnTo>
                  <a:lnTo>
                    <a:pt x="135" y="21"/>
                  </a:lnTo>
                  <a:lnTo>
                    <a:pt x="135" y="26"/>
                  </a:lnTo>
                  <a:lnTo>
                    <a:pt x="130" y="32"/>
                  </a:lnTo>
                  <a:lnTo>
                    <a:pt x="125" y="83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5" y="99"/>
                  </a:lnTo>
                  <a:lnTo>
                    <a:pt x="125" y="104"/>
                  </a:lnTo>
                  <a:lnTo>
                    <a:pt x="135" y="109"/>
                  </a:lnTo>
                  <a:lnTo>
                    <a:pt x="140" y="109"/>
                  </a:lnTo>
                  <a:lnTo>
                    <a:pt x="145" y="109"/>
                  </a:lnTo>
                  <a:lnTo>
                    <a:pt x="151" y="104"/>
                  </a:lnTo>
                  <a:lnTo>
                    <a:pt x="161" y="99"/>
                  </a:lnTo>
                  <a:lnTo>
                    <a:pt x="166" y="89"/>
                  </a:lnTo>
                  <a:lnTo>
                    <a:pt x="161" y="83"/>
                  </a:lnTo>
                  <a:lnTo>
                    <a:pt x="156" y="89"/>
                  </a:lnTo>
                  <a:lnTo>
                    <a:pt x="151" y="94"/>
                  </a:lnTo>
                  <a:lnTo>
                    <a:pt x="145" y="99"/>
                  </a:lnTo>
                  <a:lnTo>
                    <a:pt x="140" y="99"/>
                  </a:lnTo>
                  <a:lnTo>
                    <a:pt x="135" y="94"/>
                  </a:lnTo>
                  <a:lnTo>
                    <a:pt x="135" y="89"/>
                  </a:lnTo>
                  <a:lnTo>
                    <a:pt x="140" y="83"/>
                  </a:lnTo>
                  <a:lnTo>
                    <a:pt x="151" y="32"/>
                  </a:lnTo>
                  <a:lnTo>
                    <a:pt x="151" y="26"/>
                  </a:lnTo>
                  <a:lnTo>
                    <a:pt x="151" y="21"/>
                  </a:lnTo>
                  <a:lnTo>
                    <a:pt x="151" y="16"/>
                  </a:lnTo>
                  <a:lnTo>
                    <a:pt x="145" y="6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14" y="0"/>
                  </a:lnTo>
                  <a:lnTo>
                    <a:pt x="109" y="6"/>
                  </a:lnTo>
                  <a:lnTo>
                    <a:pt x="104" y="11"/>
                  </a:lnTo>
                  <a:lnTo>
                    <a:pt x="99" y="21"/>
                  </a:lnTo>
                  <a:lnTo>
                    <a:pt x="94" y="26"/>
                  </a:lnTo>
                  <a:lnTo>
                    <a:pt x="94" y="21"/>
                  </a:lnTo>
                  <a:lnTo>
                    <a:pt x="94" y="16"/>
                  </a:lnTo>
                  <a:lnTo>
                    <a:pt x="88" y="6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57" y="6"/>
                  </a:lnTo>
                  <a:lnTo>
                    <a:pt x="52" y="6"/>
                  </a:lnTo>
                  <a:lnTo>
                    <a:pt x="47" y="11"/>
                  </a:lnTo>
                  <a:lnTo>
                    <a:pt x="42" y="21"/>
                  </a:lnTo>
                  <a:lnTo>
                    <a:pt x="37" y="2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26" y="6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5" y="11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42"/>
            <p:cNvSpPr>
              <a:spLocks/>
            </p:cNvSpPr>
            <p:nvPr/>
          </p:nvSpPr>
          <p:spPr bwMode="auto">
            <a:xfrm>
              <a:off x="4545" y="1716"/>
              <a:ext cx="47" cy="93"/>
            </a:xfrm>
            <a:custGeom>
              <a:avLst/>
              <a:gdLst>
                <a:gd name="T0" fmla="*/ 36 w 47"/>
                <a:gd name="T1" fmla="*/ 36 h 93"/>
                <a:gd name="T2" fmla="*/ 21 w 47"/>
                <a:gd name="T3" fmla="*/ 52 h 93"/>
                <a:gd name="T4" fmla="*/ 16 w 47"/>
                <a:gd name="T5" fmla="*/ 62 h 93"/>
                <a:gd name="T6" fmla="*/ 5 w 47"/>
                <a:gd name="T7" fmla="*/ 72 h 93"/>
                <a:gd name="T8" fmla="*/ 5 w 47"/>
                <a:gd name="T9" fmla="*/ 78 h 93"/>
                <a:gd name="T10" fmla="*/ 0 w 47"/>
                <a:gd name="T11" fmla="*/ 83 h 93"/>
                <a:gd name="T12" fmla="*/ 0 w 47"/>
                <a:gd name="T13" fmla="*/ 93 h 93"/>
                <a:gd name="T14" fmla="*/ 47 w 47"/>
                <a:gd name="T15" fmla="*/ 93 h 93"/>
                <a:gd name="T16" fmla="*/ 47 w 47"/>
                <a:gd name="T17" fmla="*/ 67 h 93"/>
                <a:gd name="T18" fmla="*/ 47 w 47"/>
                <a:gd name="T19" fmla="*/ 67 h 93"/>
                <a:gd name="T20" fmla="*/ 47 w 47"/>
                <a:gd name="T21" fmla="*/ 72 h 93"/>
                <a:gd name="T22" fmla="*/ 42 w 47"/>
                <a:gd name="T23" fmla="*/ 78 h 93"/>
                <a:gd name="T24" fmla="*/ 36 w 47"/>
                <a:gd name="T25" fmla="*/ 83 h 93"/>
                <a:gd name="T26" fmla="*/ 31 w 47"/>
                <a:gd name="T27" fmla="*/ 83 h 93"/>
                <a:gd name="T28" fmla="*/ 5 w 47"/>
                <a:gd name="T29" fmla="*/ 83 h 93"/>
                <a:gd name="T30" fmla="*/ 11 w 47"/>
                <a:gd name="T31" fmla="*/ 78 h 93"/>
                <a:gd name="T32" fmla="*/ 16 w 47"/>
                <a:gd name="T33" fmla="*/ 72 h 93"/>
                <a:gd name="T34" fmla="*/ 26 w 47"/>
                <a:gd name="T35" fmla="*/ 62 h 93"/>
                <a:gd name="T36" fmla="*/ 36 w 47"/>
                <a:gd name="T37" fmla="*/ 47 h 93"/>
                <a:gd name="T38" fmla="*/ 42 w 47"/>
                <a:gd name="T39" fmla="*/ 41 h 93"/>
                <a:gd name="T40" fmla="*/ 47 w 47"/>
                <a:gd name="T41" fmla="*/ 31 h 93"/>
                <a:gd name="T42" fmla="*/ 47 w 47"/>
                <a:gd name="T43" fmla="*/ 26 h 93"/>
                <a:gd name="T44" fmla="*/ 47 w 47"/>
                <a:gd name="T45" fmla="*/ 21 h 93"/>
                <a:gd name="T46" fmla="*/ 47 w 47"/>
                <a:gd name="T47" fmla="*/ 15 h 93"/>
                <a:gd name="T48" fmla="*/ 42 w 47"/>
                <a:gd name="T49" fmla="*/ 5 h 93"/>
                <a:gd name="T50" fmla="*/ 36 w 47"/>
                <a:gd name="T51" fmla="*/ 0 h 93"/>
                <a:gd name="T52" fmla="*/ 26 w 47"/>
                <a:gd name="T53" fmla="*/ 0 h 93"/>
                <a:gd name="T54" fmla="*/ 21 w 47"/>
                <a:gd name="T55" fmla="*/ 0 h 93"/>
                <a:gd name="T56" fmla="*/ 11 w 47"/>
                <a:gd name="T57" fmla="*/ 5 h 93"/>
                <a:gd name="T58" fmla="*/ 5 w 47"/>
                <a:gd name="T59" fmla="*/ 10 h 93"/>
                <a:gd name="T60" fmla="*/ 0 w 47"/>
                <a:gd name="T61" fmla="*/ 21 h 93"/>
                <a:gd name="T62" fmla="*/ 0 w 47"/>
                <a:gd name="T63" fmla="*/ 26 h 93"/>
                <a:gd name="T64" fmla="*/ 5 w 47"/>
                <a:gd name="T65" fmla="*/ 26 h 93"/>
                <a:gd name="T66" fmla="*/ 5 w 47"/>
                <a:gd name="T67" fmla="*/ 31 h 93"/>
                <a:gd name="T68" fmla="*/ 5 w 47"/>
                <a:gd name="T69" fmla="*/ 31 h 93"/>
                <a:gd name="T70" fmla="*/ 11 w 47"/>
                <a:gd name="T71" fmla="*/ 31 h 93"/>
                <a:gd name="T72" fmla="*/ 11 w 47"/>
                <a:gd name="T73" fmla="*/ 26 h 93"/>
                <a:gd name="T74" fmla="*/ 11 w 47"/>
                <a:gd name="T75" fmla="*/ 26 h 93"/>
                <a:gd name="T76" fmla="*/ 11 w 47"/>
                <a:gd name="T77" fmla="*/ 21 h 93"/>
                <a:gd name="T78" fmla="*/ 11 w 47"/>
                <a:gd name="T79" fmla="*/ 21 h 93"/>
                <a:gd name="T80" fmla="*/ 11 w 47"/>
                <a:gd name="T81" fmla="*/ 15 h 93"/>
                <a:gd name="T82" fmla="*/ 11 w 47"/>
                <a:gd name="T83" fmla="*/ 15 h 93"/>
                <a:gd name="T84" fmla="*/ 11 w 47"/>
                <a:gd name="T85" fmla="*/ 10 h 93"/>
                <a:gd name="T86" fmla="*/ 11 w 47"/>
                <a:gd name="T87" fmla="*/ 5 h 93"/>
                <a:gd name="T88" fmla="*/ 16 w 47"/>
                <a:gd name="T89" fmla="*/ 0 h 93"/>
                <a:gd name="T90" fmla="*/ 21 w 47"/>
                <a:gd name="T91" fmla="*/ 0 h 93"/>
                <a:gd name="T92" fmla="*/ 31 w 47"/>
                <a:gd name="T93" fmla="*/ 5 h 93"/>
                <a:gd name="T94" fmla="*/ 36 w 47"/>
                <a:gd name="T95" fmla="*/ 5 h 93"/>
                <a:gd name="T96" fmla="*/ 36 w 47"/>
                <a:gd name="T97" fmla="*/ 21 h 93"/>
                <a:gd name="T98" fmla="*/ 36 w 47"/>
                <a:gd name="T99" fmla="*/ 36 h 93"/>
                <a:gd name="T100" fmla="*/ 36 w 47"/>
                <a:gd name="T101" fmla="*/ 36 h 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" h="93">
                  <a:moveTo>
                    <a:pt x="36" y="36"/>
                  </a:moveTo>
                  <a:lnTo>
                    <a:pt x="21" y="52"/>
                  </a:lnTo>
                  <a:lnTo>
                    <a:pt x="16" y="62"/>
                  </a:lnTo>
                  <a:lnTo>
                    <a:pt x="5" y="72"/>
                  </a:lnTo>
                  <a:lnTo>
                    <a:pt x="5" y="78"/>
                  </a:lnTo>
                  <a:lnTo>
                    <a:pt x="0" y="83"/>
                  </a:lnTo>
                  <a:lnTo>
                    <a:pt x="0" y="93"/>
                  </a:lnTo>
                  <a:lnTo>
                    <a:pt x="47" y="93"/>
                  </a:lnTo>
                  <a:lnTo>
                    <a:pt x="47" y="67"/>
                  </a:lnTo>
                  <a:lnTo>
                    <a:pt x="47" y="72"/>
                  </a:lnTo>
                  <a:lnTo>
                    <a:pt x="42" y="78"/>
                  </a:lnTo>
                  <a:lnTo>
                    <a:pt x="36" y="83"/>
                  </a:lnTo>
                  <a:lnTo>
                    <a:pt x="31" y="83"/>
                  </a:lnTo>
                  <a:lnTo>
                    <a:pt x="5" y="83"/>
                  </a:lnTo>
                  <a:lnTo>
                    <a:pt x="11" y="78"/>
                  </a:lnTo>
                  <a:lnTo>
                    <a:pt x="16" y="72"/>
                  </a:lnTo>
                  <a:lnTo>
                    <a:pt x="26" y="62"/>
                  </a:lnTo>
                  <a:lnTo>
                    <a:pt x="36" y="47"/>
                  </a:lnTo>
                  <a:lnTo>
                    <a:pt x="42" y="41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7" y="21"/>
                  </a:lnTo>
                  <a:lnTo>
                    <a:pt x="47" y="15"/>
                  </a:lnTo>
                  <a:lnTo>
                    <a:pt x="42" y="5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5" y="31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1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31" y="5"/>
                  </a:lnTo>
                  <a:lnTo>
                    <a:pt x="36" y="5"/>
                  </a:lnTo>
                  <a:lnTo>
                    <a:pt x="36" y="21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Rectangle 43"/>
            <p:cNvSpPr>
              <a:spLocks noChangeArrowheads="1"/>
            </p:cNvSpPr>
            <p:nvPr/>
          </p:nvSpPr>
          <p:spPr bwMode="auto">
            <a:xfrm>
              <a:off x="4039" y="1968"/>
              <a:ext cx="57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18482" name="Line 44"/>
            <p:cNvSpPr>
              <a:spLocks noChangeShapeType="1"/>
            </p:cNvSpPr>
            <p:nvPr/>
          </p:nvSpPr>
          <p:spPr bwMode="auto">
            <a:xfrm>
              <a:off x="5189" y="2016"/>
              <a:ext cx="336" cy="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89" name="Text Box 45"/>
          <p:cNvSpPr txBox="1">
            <a:spLocks noChangeArrowheads="1"/>
          </p:cNvSpPr>
          <p:nvPr/>
        </p:nvSpPr>
        <p:spPr bwMode="auto">
          <a:xfrm>
            <a:off x="914400" y="3017874"/>
            <a:ext cx="472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子弹刚刚穿过第一木块时，两木块速度相同，均为</a:t>
            </a:r>
            <a:r>
              <a:rPr kumimoji="0" lang="en-US" altLang="zh-CN" b="0" i="1" dirty="0">
                <a:solidFill>
                  <a:srgbClr val="66FFFF"/>
                </a:solidFill>
                <a:ea typeface="楷体_GB2312" pitchFamily="49" charset="-122"/>
              </a:rPr>
              <a:t>v</a:t>
            </a:r>
            <a:r>
              <a:rPr kumimoji="0" lang="en-US" altLang="zh-CN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kumimoji="0" lang="en-US" altLang="zh-CN" dirty="0">
                <a:solidFill>
                  <a:srgbClr val="66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827088" y="464583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子弹穿过第二木块后，第二木块速度变为</a:t>
            </a:r>
            <a:r>
              <a:rPr kumimoji="0" lang="en-US" altLang="zh-CN" b="0" i="1" dirty="0">
                <a:solidFill>
                  <a:srgbClr val="66FFFF"/>
                </a:solidFill>
                <a:ea typeface="楷体_GB2312" pitchFamily="49" charset="-122"/>
              </a:rPr>
              <a:t>v</a:t>
            </a:r>
            <a:r>
              <a:rPr kumimoji="0" lang="en-US" altLang="zh-CN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87791" name="Text Box 47"/>
          <p:cNvSpPr txBox="1">
            <a:spLocks noChangeArrowheads="1"/>
          </p:cNvSpPr>
          <p:nvPr/>
        </p:nvSpPr>
        <p:spPr bwMode="auto">
          <a:xfrm>
            <a:off x="179388" y="361231"/>
            <a:ext cx="14303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87792" name="Text Box 48"/>
          <p:cNvSpPr txBox="1">
            <a:spLocks noChangeArrowheads="1"/>
          </p:cNvSpPr>
          <p:nvPr/>
        </p:nvSpPr>
        <p:spPr bwMode="auto">
          <a:xfrm>
            <a:off x="323850" y="2466256"/>
            <a:ext cx="12684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323850" y="1864593"/>
            <a:ext cx="6858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子弹穿过后， 两木块各以多大速度运动</a:t>
            </a: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827088" y="5872286"/>
            <a:ext cx="1108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解得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894556" y="2480920"/>
            <a:ext cx="4685507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子弹给木块的推力大小也恒为</a:t>
            </a:r>
            <a:r>
              <a:rPr kumimoji="0" lang="en-US" altLang="zh-CN" i="1" dirty="0" smtClean="0">
                <a:solidFill>
                  <a:srgbClr val="00FFFF"/>
                </a:solidFill>
                <a:ea typeface="楷体_GB2312" pitchFamily="49" charset="-122"/>
              </a:rPr>
              <a:t>F</a:t>
            </a:r>
            <a:endParaRPr kumimoji="0" lang="en-US" altLang="zh-CN" i="1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utoUpdateAnimBg="0"/>
      <p:bldP spid="287789" grpId="0" autoUpdateAnimBg="0"/>
      <p:bldP spid="287790" grpId="0" autoUpdateAnimBg="0"/>
      <p:bldP spid="287791" grpId="0"/>
      <p:bldP spid="287792" grpId="0"/>
      <p:bldP spid="287793" grpId="0"/>
      <p:bldP spid="287794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807" name="Group 39"/>
          <p:cNvGrpSpPr>
            <a:grpSpLocks/>
          </p:cNvGrpSpPr>
          <p:nvPr/>
        </p:nvGrpSpPr>
        <p:grpSpPr bwMode="auto">
          <a:xfrm>
            <a:off x="4491038" y="3743325"/>
            <a:ext cx="3276600" cy="1219200"/>
            <a:chOff x="2683" y="2283"/>
            <a:chExt cx="2064" cy="768"/>
          </a:xfrm>
        </p:grpSpPr>
        <p:sp>
          <p:nvSpPr>
            <p:cNvPr id="19488" name="Rectangle 40"/>
            <p:cNvSpPr>
              <a:spLocks noChangeArrowheads="1"/>
            </p:cNvSpPr>
            <p:nvPr/>
          </p:nvSpPr>
          <p:spPr bwMode="auto">
            <a:xfrm>
              <a:off x="2683" y="2283"/>
              <a:ext cx="206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9" name="Oval 41"/>
            <p:cNvSpPr>
              <a:spLocks noChangeArrowheads="1"/>
            </p:cNvSpPr>
            <p:nvPr/>
          </p:nvSpPr>
          <p:spPr bwMode="auto">
            <a:xfrm>
              <a:off x="3115" y="281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19490" name="Oval 42"/>
            <p:cNvSpPr>
              <a:spLocks noChangeArrowheads="1"/>
            </p:cNvSpPr>
            <p:nvPr/>
          </p:nvSpPr>
          <p:spPr bwMode="auto">
            <a:xfrm>
              <a:off x="4219" y="281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</p:grpSp>
      <p:sp>
        <p:nvSpPr>
          <p:cNvPr id="288811" name="Line 43"/>
          <p:cNvSpPr>
            <a:spLocks noChangeShapeType="1"/>
          </p:cNvSpPr>
          <p:nvPr/>
        </p:nvSpPr>
        <p:spPr bwMode="auto">
          <a:xfrm>
            <a:off x="4719638" y="3438525"/>
            <a:ext cx="914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2" name="Text Box 44"/>
          <p:cNvSpPr txBox="1">
            <a:spLocks noChangeArrowheads="1"/>
          </p:cNvSpPr>
          <p:nvPr/>
        </p:nvSpPr>
        <p:spPr bwMode="auto">
          <a:xfrm>
            <a:off x="4932363" y="2870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 dirty="0">
                <a:solidFill>
                  <a:srgbClr val="FFFF00"/>
                </a:solidFill>
                <a:ea typeface="楷体_GB2312" pitchFamily="49" charset="-122"/>
              </a:rPr>
              <a:t>v</a:t>
            </a:r>
          </a:p>
        </p:txBody>
      </p:sp>
      <p:sp>
        <p:nvSpPr>
          <p:cNvPr id="288813" name="Line 45"/>
          <p:cNvSpPr>
            <a:spLocks noChangeShapeType="1"/>
          </p:cNvSpPr>
          <p:nvPr/>
        </p:nvSpPr>
        <p:spPr bwMode="auto">
          <a:xfrm>
            <a:off x="7767638" y="4200525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4" name="Text Box 46"/>
          <p:cNvSpPr txBox="1">
            <a:spLocks noChangeArrowheads="1"/>
          </p:cNvSpPr>
          <p:nvPr/>
        </p:nvSpPr>
        <p:spPr bwMode="auto">
          <a:xfrm>
            <a:off x="8509000" y="35623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288815" name="Group 47"/>
          <p:cNvGrpSpPr>
            <a:grpSpLocks/>
          </p:cNvGrpSpPr>
          <p:nvPr/>
        </p:nvGrpSpPr>
        <p:grpSpPr bwMode="auto">
          <a:xfrm>
            <a:off x="6929438" y="2544763"/>
            <a:ext cx="533400" cy="1187450"/>
            <a:chOff x="4219" y="1528"/>
            <a:chExt cx="336" cy="748"/>
          </a:xfrm>
        </p:grpSpPr>
        <p:sp>
          <p:nvSpPr>
            <p:cNvPr id="19481" name="Line 48"/>
            <p:cNvSpPr>
              <a:spLocks noChangeShapeType="1"/>
            </p:cNvSpPr>
            <p:nvPr/>
          </p:nvSpPr>
          <p:spPr bwMode="auto">
            <a:xfrm>
              <a:off x="4219" y="1563"/>
              <a:ext cx="0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49"/>
            <p:cNvSpPr>
              <a:spLocks noChangeShapeType="1"/>
            </p:cNvSpPr>
            <p:nvPr/>
          </p:nvSpPr>
          <p:spPr bwMode="auto">
            <a:xfrm>
              <a:off x="4219" y="1851"/>
              <a:ext cx="96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50"/>
            <p:cNvSpPr>
              <a:spLocks noChangeShapeType="1"/>
            </p:cNvSpPr>
            <p:nvPr/>
          </p:nvSpPr>
          <p:spPr bwMode="auto">
            <a:xfrm>
              <a:off x="4315" y="1995"/>
              <a:ext cx="0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51"/>
            <p:cNvSpPr>
              <a:spLocks noChangeShapeType="1"/>
            </p:cNvSpPr>
            <p:nvPr/>
          </p:nvSpPr>
          <p:spPr bwMode="auto">
            <a:xfrm>
              <a:off x="4555" y="1563"/>
              <a:ext cx="0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52"/>
            <p:cNvSpPr>
              <a:spLocks noChangeShapeType="1"/>
            </p:cNvSpPr>
            <p:nvPr/>
          </p:nvSpPr>
          <p:spPr bwMode="auto">
            <a:xfrm flipH="1">
              <a:off x="4507" y="1851"/>
              <a:ext cx="48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53"/>
            <p:cNvSpPr>
              <a:spLocks noChangeShapeType="1"/>
            </p:cNvSpPr>
            <p:nvPr/>
          </p:nvSpPr>
          <p:spPr bwMode="auto">
            <a:xfrm>
              <a:off x="4507" y="1995"/>
              <a:ext cx="0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Text Box 54"/>
            <p:cNvSpPr txBox="1">
              <a:spLocks noChangeArrowheads="1"/>
            </p:cNvSpPr>
            <p:nvPr/>
          </p:nvSpPr>
          <p:spPr bwMode="auto">
            <a:xfrm>
              <a:off x="4257" y="1528"/>
              <a:ext cx="29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………</a:t>
              </a:r>
            </a:p>
          </p:txBody>
        </p:sp>
      </p:grpSp>
      <p:sp>
        <p:nvSpPr>
          <p:cNvPr id="288823" name="Text Box 55"/>
          <p:cNvSpPr txBox="1">
            <a:spLocks noChangeArrowheads="1"/>
          </p:cNvSpPr>
          <p:nvPr/>
        </p:nvSpPr>
        <p:spPr bwMode="auto">
          <a:xfrm>
            <a:off x="6853238" y="38401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……</a:t>
            </a:r>
          </a:p>
        </p:txBody>
      </p:sp>
      <p:sp>
        <p:nvSpPr>
          <p:cNvPr id="288824" name="Line 56"/>
          <p:cNvSpPr>
            <a:spLocks noChangeShapeType="1"/>
          </p:cNvSpPr>
          <p:nvPr/>
        </p:nvSpPr>
        <p:spPr bwMode="auto">
          <a:xfrm>
            <a:off x="4643438" y="4962525"/>
            <a:ext cx="41783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5" name="Text Box 57"/>
          <p:cNvSpPr txBox="1">
            <a:spLocks noChangeArrowheads="1"/>
          </p:cNvSpPr>
          <p:nvPr/>
        </p:nvSpPr>
        <p:spPr bwMode="auto">
          <a:xfrm>
            <a:off x="1006475" y="404813"/>
            <a:ext cx="8137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一辆装煤的车以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=3m/s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的速率从煤斗下面通过， 每秒钟落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入车厢的煤为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△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=50kg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288826" name="Rectangle 58"/>
          <p:cNvSpPr>
            <a:spLocks noChangeArrowheads="1"/>
          </p:cNvSpPr>
          <p:nvPr/>
        </p:nvSpPr>
        <p:spPr bwMode="auto">
          <a:xfrm>
            <a:off x="984250" y="1412875"/>
            <a:ext cx="776446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要使车厢的速率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保持不变，应用多大的牵引力拉车厢？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车厢与轨道间无摩擦）</a:t>
            </a:r>
          </a:p>
        </p:txBody>
      </p:sp>
      <p:sp>
        <p:nvSpPr>
          <p:cNvPr id="288827" name="Text Box 59"/>
          <p:cNvSpPr txBox="1">
            <a:spLocks noChangeArrowheads="1"/>
          </p:cNvSpPr>
          <p:nvPr/>
        </p:nvSpPr>
        <p:spPr bwMode="auto">
          <a:xfrm>
            <a:off x="340065" y="2781300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88828" name="Text Box 60"/>
          <p:cNvSpPr txBox="1">
            <a:spLocks noChangeArrowheads="1"/>
          </p:cNvSpPr>
          <p:nvPr/>
        </p:nvSpPr>
        <p:spPr bwMode="auto">
          <a:xfrm>
            <a:off x="179388" y="409575"/>
            <a:ext cx="15843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88829" name="Text Box 61"/>
          <p:cNvSpPr txBox="1">
            <a:spLocks noChangeArrowheads="1"/>
          </p:cNvSpPr>
          <p:nvPr/>
        </p:nvSpPr>
        <p:spPr bwMode="auto">
          <a:xfrm>
            <a:off x="323850" y="1506538"/>
            <a:ext cx="2024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288832" name="Text Box 64"/>
          <p:cNvSpPr txBox="1">
            <a:spLocks noChangeArrowheads="1"/>
          </p:cNvSpPr>
          <p:nvPr/>
        </p:nvSpPr>
        <p:spPr bwMode="auto">
          <a:xfrm>
            <a:off x="971550" y="2781300"/>
            <a:ext cx="412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质点系水平方向总动量</a:t>
            </a:r>
          </a:p>
        </p:txBody>
      </p:sp>
      <p:sp>
        <p:nvSpPr>
          <p:cNvPr id="288833" name="Text Box 65"/>
          <p:cNvSpPr txBox="1">
            <a:spLocks noChangeArrowheads="1"/>
          </p:cNvSpPr>
          <p:nvPr/>
        </p:nvSpPr>
        <p:spPr bwMode="auto">
          <a:xfrm>
            <a:off x="992188" y="339248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时刻</a:t>
            </a:r>
          </a:p>
        </p:txBody>
      </p:sp>
      <p:graphicFrame>
        <p:nvGraphicFramePr>
          <p:cNvPr id="28883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46637"/>
              </p:ext>
            </p:extLst>
          </p:nvPr>
        </p:nvGraphicFramePr>
        <p:xfrm>
          <a:off x="2208572" y="3486150"/>
          <a:ext cx="59444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3" name="Equation" r:id="rId3" imgW="241200" imgH="139680" progId="Equation.DSMT4">
                  <p:embed/>
                </p:oleObj>
              </mc:Choice>
              <mc:Fallback>
                <p:oleObj name="Equation" r:id="rId3" imgW="241200" imgH="1396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572" y="3486150"/>
                        <a:ext cx="594444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3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64248"/>
              </p:ext>
            </p:extLst>
          </p:nvPr>
        </p:nvGraphicFramePr>
        <p:xfrm>
          <a:off x="2626968" y="3936999"/>
          <a:ext cx="1295511" cy="4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4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68" y="3936999"/>
                        <a:ext cx="1295511" cy="46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36" name="Text Box 68"/>
          <p:cNvSpPr txBox="1">
            <a:spLocks noChangeArrowheads="1"/>
          </p:cNvSpPr>
          <p:nvPr/>
        </p:nvSpPr>
        <p:spPr bwMode="auto">
          <a:xfrm>
            <a:off x="971550" y="3940175"/>
            <a:ext cx="171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时刻</a:t>
            </a:r>
          </a:p>
        </p:txBody>
      </p:sp>
      <p:graphicFrame>
        <p:nvGraphicFramePr>
          <p:cNvPr id="2888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98718"/>
              </p:ext>
            </p:extLst>
          </p:nvPr>
        </p:nvGraphicFramePr>
        <p:xfrm>
          <a:off x="981075" y="4735915"/>
          <a:ext cx="1373188" cy="48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5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735915"/>
                        <a:ext cx="1373188" cy="48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3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49256"/>
              </p:ext>
            </p:extLst>
          </p:nvPr>
        </p:nvGraphicFramePr>
        <p:xfrm>
          <a:off x="2393553" y="4767754"/>
          <a:ext cx="838598" cy="37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6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53" y="4767754"/>
                        <a:ext cx="838598" cy="372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3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25021"/>
              </p:ext>
            </p:extLst>
          </p:nvPr>
        </p:nvGraphicFramePr>
        <p:xfrm>
          <a:off x="971550" y="5458854"/>
          <a:ext cx="1107579" cy="7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7" name="Equation" r:id="rId11" imgW="672840" imgH="393480" progId="Equation.DSMT4">
                  <p:embed/>
                </p:oleObj>
              </mc:Choice>
              <mc:Fallback>
                <p:oleObj name="Equation" r:id="rId11" imgW="672840" imgH="39348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58854"/>
                        <a:ext cx="1107579" cy="7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96440"/>
              </p:ext>
            </p:extLst>
          </p:nvPr>
        </p:nvGraphicFramePr>
        <p:xfrm>
          <a:off x="2130199" y="5619167"/>
          <a:ext cx="1030264" cy="40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8" name="Equation" r:id="rId13" imgW="520560" imgH="177480" progId="Equation.DSMT4">
                  <p:embed/>
                </p:oleObj>
              </mc:Choice>
              <mc:Fallback>
                <p:oleObj name="Equation" r:id="rId13" imgW="520560" imgH="17748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199" y="5619167"/>
                        <a:ext cx="1030264" cy="402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0638"/>
              </p:ext>
            </p:extLst>
          </p:nvPr>
        </p:nvGraphicFramePr>
        <p:xfrm>
          <a:off x="3211533" y="5591277"/>
          <a:ext cx="1584498" cy="45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9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33" y="5591277"/>
                        <a:ext cx="1584498" cy="45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5323682" y="5458854"/>
            <a:ext cx="34250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思考：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能否用牛顿运动定律求解？（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变质量问题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）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225" y="3781245"/>
            <a:ext cx="6051625" cy="293154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11" grpId="0" animBg="1"/>
      <p:bldP spid="288812" grpId="0"/>
      <p:bldP spid="288813" grpId="0" animBg="1"/>
      <p:bldP spid="288814" grpId="0"/>
      <p:bldP spid="288823" grpId="0"/>
      <p:bldP spid="288824" grpId="0" animBg="1"/>
      <p:bldP spid="288825" grpId="0"/>
      <p:bldP spid="288826" grpId="0"/>
      <p:bldP spid="288827" grpId="0" autoUpdateAnimBg="0"/>
      <p:bldP spid="288828" grpId="0" autoUpdateAnimBg="0"/>
      <p:bldP spid="288829" grpId="0" autoUpdateAnimBg="0"/>
      <p:bldP spid="288832" grpId="0" autoUpdateAnimBg="0"/>
      <p:bldP spid="288833" grpId="0" autoUpdateAnimBg="0"/>
      <p:bldP spid="288836" grpId="0" autoUpdateAnimBg="0"/>
      <p:bldP spid="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276225" y="260350"/>
            <a:ext cx="573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FF00"/>
                </a:solidFill>
                <a:ea typeface="楷体_GB2312" pitchFamily="49" charset="-122"/>
              </a:rPr>
              <a:t>4-3 </a:t>
            </a:r>
            <a:r>
              <a:rPr kumimoji="0" lang="zh-CN" altLang="en-US" sz="2800">
                <a:solidFill>
                  <a:srgbClr val="00FF00"/>
                </a:solidFill>
                <a:ea typeface="楷体_GB2312" pitchFamily="49" charset="-122"/>
              </a:rPr>
              <a:t>质点系动量守恒定律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3492500" y="92392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，当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897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508471"/>
              </p:ext>
            </p:extLst>
          </p:nvPr>
        </p:nvGraphicFramePr>
        <p:xfrm>
          <a:off x="4324350" y="877095"/>
          <a:ext cx="10445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3" name="Equation" r:id="rId3" imgW="583920" imgH="355320" progId="Equation.DSMT4">
                  <p:embed/>
                </p:oleObj>
              </mc:Choice>
              <mc:Fallback>
                <p:oleObj name="Equation" r:id="rId3" imgW="583920" imgH="35532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877095"/>
                        <a:ext cx="10445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AutoShape 5"/>
          <p:cNvSpPr>
            <a:spLocks noChangeArrowheads="1"/>
          </p:cNvSpPr>
          <p:nvPr/>
        </p:nvSpPr>
        <p:spPr bwMode="auto">
          <a:xfrm>
            <a:off x="5700713" y="995363"/>
            <a:ext cx="685800" cy="271462"/>
          </a:xfrm>
          <a:prstGeom prst="rightArrow">
            <a:avLst>
              <a:gd name="adj1" fmla="val 50000"/>
              <a:gd name="adj2" fmla="val 63158"/>
            </a:avLst>
          </a:prstGeom>
          <a:gradFill rotWithShape="1">
            <a:gsLst>
              <a:gs pos="0">
                <a:srgbClr val="201636"/>
              </a:gs>
              <a:gs pos="50000">
                <a:srgbClr val="9966FF"/>
              </a:gs>
              <a:gs pos="100000">
                <a:srgbClr val="201636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8979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676247"/>
              </p:ext>
            </p:extLst>
          </p:nvPr>
        </p:nvGraphicFramePr>
        <p:xfrm>
          <a:off x="6637338" y="791765"/>
          <a:ext cx="1849437" cy="67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Equation" r:id="rId5" imgW="927000" imgH="279360" progId="Equation.DSMT4">
                  <p:embed/>
                </p:oleObj>
              </mc:Choice>
              <mc:Fallback>
                <p:oleObj name="Equation" r:id="rId5" imgW="927000" imgH="27936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791765"/>
                        <a:ext cx="1849437" cy="678657"/>
                      </a:xfrm>
                      <a:prstGeom prst="rect">
                        <a:avLst/>
                      </a:prstGeom>
                      <a:solidFill>
                        <a:srgbClr val="009999">
                          <a:alpha val="45097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15130"/>
              </p:ext>
            </p:extLst>
          </p:nvPr>
        </p:nvGraphicFramePr>
        <p:xfrm>
          <a:off x="6637338" y="1761561"/>
          <a:ext cx="18494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7" imgW="863280" imgH="279360" progId="Equation.DSMT4">
                  <p:embed/>
                </p:oleObj>
              </mc:Choice>
              <mc:Fallback>
                <p:oleObj name="Equation" r:id="rId7" imgW="863280" imgH="2793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1761561"/>
                        <a:ext cx="1849437" cy="647700"/>
                      </a:xfrm>
                      <a:prstGeom prst="rect">
                        <a:avLst/>
                      </a:prstGeom>
                      <a:solidFill>
                        <a:srgbClr val="009999">
                          <a:alpha val="45097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708025" y="2517775"/>
            <a:ext cx="335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动量守恒的分量表述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8980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35026"/>
              </p:ext>
            </p:extLst>
          </p:nvPr>
        </p:nvGraphicFramePr>
        <p:xfrm>
          <a:off x="1954213" y="3068960"/>
          <a:ext cx="4345979" cy="193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068960"/>
                        <a:ext cx="4345979" cy="1934866"/>
                      </a:xfrm>
                      <a:prstGeom prst="rect">
                        <a:avLst/>
                      </a:prstGeom>
                      <a:solidFill>
                        <a:srgbClr val="009999">
                          <a:alpha val="45097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735013" y="1617663"/>
            <a:ext cx="3641725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质点系动量守恒定律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347663" y="207486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讨论</a:t>
            </a:r>
          </a:p>
        </p:txBody>
      </p:sp>
      <p:sp>
        <p:nvSpPr>
          <p:cNvPr id="289804" name="AutoShape 12"/>
          <p:cNvSpPr>
            <a:spLocks noChangeAspect="1" noChangeArrowheads="1"/>
          </p:cNvSpPr>
          <p:nvPr/>
        </p:nvSpPr>
        <p:spPr bwMode="auto">
          <a:xfrm>
            <a:off x="295275" y="2097088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504825" y="5027613"/>
            <a:ext cx="84105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若某个方向上合外力为零，则该方向上的分动量守恒，尽管总动量可能并不守恒。</a:t>
            </a:r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684213" y="6107113"/>
            <a:ext cx="512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动量守恒定律只适用于惯性系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33076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251811"/>
              </p:ext>
            </p:extLst>
          </p:nvPr>
        </p:nvGraphicFramePr>
        <p:xfrm>
          <a:off x="755650" y="890575"/>
          <a:ext cx="2736850" cy="7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Equation" r:id="rId11" imgW="1244520" imgH="355320" progId="Equation.DSMT4">
                  <p:embed/>
                </p:oleObj>
              </mc:Choice>
              <mc:Fallback>
                <p:oleObj name="Equation" r:id="rId11" imgW="1244520" imgH="35532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90575"/>
                        <a:ext cx="2736850" cy="752500"/>
                      </a:xfrm>
                      <a:prstGeom prst="rect">
                        <a:avLst/>
                      </a:prstGeom>
                      <a:solidFill>
                        <a:srgbClr val="009999">
                          <a:alpha val="47058"/>
                        </a:srgbClr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700713" y="1858963"/>
            <a:ext cx="685800" cy="271462"/>
          </a:xfrm>
          <a:prstGeom prst="rightArrow">
            <a:avLst>
              <a:gd name="adj1" fmla="val 50000"/>
              <a:gd name="adj2" fmla="val 63158"/>
            </a:avLst>
          </a:prstGeom>
          <a:gradFill rotWithShape="1">
            <a:gsLst>
              <a:gs pos="0">
                <a:srgbClr val="201636"/>
              </a:gs>
              <a:gs pos="50000">
                <a:srgbClr val="9966FF"/>
              </a:gs>
              <a:gs pos="100000">
                <a:srgbClr val="201636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700" y="92392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由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7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795" grpId="0" autoUpdateAnimBg="0"/>
      <p:bldP spid="289797" grpId="0" animBg="1"/>
      <p:bldP spid="289800" grpId="0"/>
      <p:bldP spid="289802" grpId="0"/>
      <p:bldP spid="289803" grpId="0"/>
      <p:bldP spid="289805" grpId="0"/>
      <p:bldP spid="289806" grpId="0"/>
      <p:bldP spid="2" grpId="0" animBg="1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733425" y="430213"/>
            <a:ext cx="8034338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en-US" altLang="zh-CN" dirty="0">
                <a:solidFill>
                  <a:srgbClr val="FFFFFF"/>
                </a:solidFill>
              </a:rPr>
              <a:t>(3) 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在一些实际问题中，当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外力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内力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，且作用时间极短      </a:t>
            </a: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时（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如两物体的碰撞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），往往可以略去外力的冲量，而认为动量守恒。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733425" y="1917700"/>
            <a:ext cx="8410575" cy="10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(4) 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在牛顿力学中，因为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力与惯性系的选择无关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， 故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动量   </a:t>
            </a: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  若在某一惯性系中守恒，则在其它任何惯性系中均守恒 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698500" y="3022600"/>
            <a:ext cx="84105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(5)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自然界的普适定律之一，也适用于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高速、微观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领域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564063" y="26701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2670175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8" descr="timg?image&amp;quality=80&amp;size=b9999_10000&amp;sec=1552564921570&amp;di=f2a72d1414237f1b40cd0eb48d20e326&amp;imgtype=0&amp;src=http%3A%2F%2Fup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860800"/>
            <a:ext cx="4318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/>
      <p:bldP spid="290819" grpId="0"/>
      <p:bldP spid="2908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24" name="Rectangle 84"/>
          <p:cNvSpPr>
            <a:spLocks noChangeArrowheads="1"/>
          </p:cNvSpPr>
          <p:nvPr/>
        </p:nvSpPr>
        <p:spPr bwMode="auto">
          <a:xfrm>
            <a:off x="1012825" y="115888"/>
            <a:ext cx="788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一绳跨过一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轻质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定滑轮，两端分别拴有质量为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及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的物体，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静止在桌面上。抬高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，使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绳处于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松弛状态。当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自由落下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h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距离后，绳才被拉紧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      </a:t>
            </a:r>
          </a:p>
        </p:txBody>
      </p:sp>
      <p:sp>
        <p:nvSpPr>
          <p:cNvPr id="291925" name="Rectangle 85"/>
          <p:cNvSpPr>
            <a:spLocks noChangeArrowheads="1"/>
          </p:cNvSpPr>
          <p:nvPr/>
        </p:nvSpPr>
        <p:spPr bwMode="auto">
          <a:xfrm>
            <a:off x="1025525" y="1606550"/>
            <a:ext cx="42672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此时两物体的速度及</a:t>
            </a:r>
            <a:r>
              <a:rPr lang="en-US" altLang="zh-CN" i="1">
                <a:solidFill>
                  <a:srgbClr val="00FFFF"/>
                </a:solidFill>
                <a:ea typeface="楷体_GB2312" pitchFamily="49" charset="-122"/>
              </a:rPr>
              <a:t>M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所能</a:t>
            </a:r>
          </a:p>
          <a:p>
            <a:pPr algn="just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上升的最大高度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.  </a:t>
            </a:r>
          </a:p>
        </p:txBody>
      </p:sp>
      <p:grpSp>
        <p:nvGrpSpPr>
          <p:cNvPr id="291926" name="Group 86"/>
          <p:cNvGrpSpPr>
            <a:grpSpLocks/>
          </p:cNvGrpSpPr>
          <p:nvPr/>
        </p:nvGrpSpPr>
        <p:grpSpPr bwMode="auto">
          <a:xfrm>
            <a:off x="6116638" y="4703763"/>
            <a:ext cx="2546350" cy="195262"/>
            <a:chOff x="3415" y="3936"/>
            <a:chExt cx="1604" cy="123"/>
          </a:xfrm>
        </p:grpSpPr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3415" y="3936"/>
              <a:ext cx="1604" cy="1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0" name="Line 88"/>
            <p:cNvSpPr>
              <a:spLocks noChangeShapeType="1"/>
            </p:cNvSpPr>
            <p:nvPr/>
          </p:nvSpPr>
          <p:spPr bwMode="auto">
            <a:xfrm flipH="1">
              <a:off x="4731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1" name="Line 89"/>
            <p:cNvSpPr>
              <a:spLocks noChangeShapeType="1"/>
            </p:cNvSpPr>
            <p:nvPr/>
          </p:nvSpPr>
          <p:spPr bwMode="auto">
            <a:xfrm flipH="1">
              <a:off x="4482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2" name="Line 90"/>
            <p:cNvSpPr>
              <a:spLocks noChangeShapeType="1"/>
            </p:cNvSpPr>
            <p:nvPr/>
          </p:nvSpPr>
          <p:spPr bwMode="auto">
            <a:xfrm flipH="1">
              <a:off x="4234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3" name="Line 91"/>
            <p:cNvSpPr>
              <a:spLocks noChangeShapeType="1"/>
            </p:cNvSpPr>
            <p:nvPr/>
          </p:nvSpPr>
          <p:spPr bwMode="auto">
            <a:xfrm flipH="1">
              <a:off x="3986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4" name="Line 92"/>
            <p:cNvSpPr>
              <a:spLocks noChangeShapeType="1"/>
            </p:cNvSpPr>
            <p:nvPr/>
          </p:nvSpPr>
          <p:spPr bwMode="auto">
            <a:xfrm flipH="1">
              <a:off x="3738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5" name="Line 93"/>
            <p:cNvSpPr>
              <a:spLocks noChangeShapeType="1"/>
            </p:cNvSpPr>
            <p:nvPr/>
          </p:nvSpPr>
          <p:spPr bwMode="auto">
            <a:xfrm flipH="1">
              <a:off x="3490" y="3963"/>
              <a:ext cx="110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1934" name="Line 94"/>
          <p:cNvSpPr>
            <a:spLocks noChangeShapeType="1"/>
          </p:cNvSpPr>
          <p:nvPr/>
        </p:nvSpPr>
        <p:spPr bwMode="auto">
          <a:xfrm>
            <a:off x="8120063" y="3500438"/>
            <a:ext cx="6540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91935" name="Line 95"/>
          <p:cNvSpPr>
            <a:spLocks noChangeShapeType="1"/>
          </p:cNvSpPr>
          <p:nvPr/>
        </p:nvSpPr>
        <p:spPr bwMode="auto">
          <a:xfrm>
            <a:off x="8094663" y="4148138"/>
            <a:ext cx="6540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91936" name="Line 96"/>
          <p:cNvSpPr>
            <a:spLocks noChangeAspect="1" noChangeShapeType="1"/>
          </p:cNvSpPr>
          <p:nvPr/>
        </p:nvSpPr>
        <p:spPr bwMode="auto">
          <a:xfrm>
            <a:off x="8388350" y="3473450"/>
            <a:ext cx="0" cy="6746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91937" name="Text Box 97"/>
          <p:cNvSpPr txBox="1">
            <a:spLocks noChangeArrowheads="1"/>
          </p:cNvSpPr>
          <p:nvPr/>
        </p:nvSpPr>
        <p:spPr bwMode="auto">
          <a:xfrm>
            <a:off x="8551863" y="3532188"/>
            <a:ext cx="3540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 dirty="0">
                <a:solidFill>
                  <a:srgbClr val="FFFFFF"/>
                </a:solidFill>
                <a:ea typeface="楷体_GB2312" pitchFamily="49" charset="-122"/>
              </a:rPr>
              <a:t>h</a:t>
            </a:r>
          </a:p>
        </p:txBody>
      </p:sp>
      <p:grpSp>
        <p:nvGrpSpPr>
          <p:cNvPr id="291938" name="Group 98"/>
          <p:cNvGrpSpPr>
            <a:grpSpLocks/>
          </p:cNvGrpSpPr>
          <p:nvPr/>
        </p:nvGrpSpPr>
        <p:grpSpPr bwMode="auto">
          <a:xfrm>
            <a:off x="6792913" y="1139825"/>
            <a:ext cx="1263650" cy="1323975"/>
            <a:chOff x="4121" y="1691"/>
            <a:chExt cx="796" cy="834"/>
          </a:xfrm>
        </p:grpSpPr>
        <p:grpSp>
          <p:nvGrpSpPr>
            <p:cNvPr id="22567" name="Group 99"/>
            <p:cNvGrpSpPr>
              <a:grpSpLocks/>
            </p:cNvGrpSpPr>
            <p:nvPr/>
          </p:nvGrpSpPr>
          <p:grpSpPr bwMode="auto">
            <a:xfrm>
              <a:off x="4121" y="1691"/>
              <a:ext cx="796" cy="834"/>
              <a:chOff x="4121" y="2083"/>
              <a:chExt cx="796" cy="834"/>
            </a:xfrm>
          </p:grpSpPr>
          <p:sp>
            <p:nvSpPr>
              <p:cNvPr id="22569" name="Oval 100"/>
              <p:cNvSpPr>
                <a:spLocks noChangeAspect="1" noChangeArrowheads="1"/>
              </p:cNvSpPr>
              <p:nvPr/>
            </p:nvSpPr>
            <p:spPr bwMode="auto">
              <a:xfrm>
                <a:off x="4238" y="2395"/>
                <a:ext cx="571" cy="52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0" name="Rectangle 101"/>
              <p:cNvSpPr>
                <a:spLocks noChangeArrowheads="1"/>
              </p:cNvSpPr>
              <p:nvPr/>
            </p:nvSpPr>
            <p:spPr bwMode="auto">
              <a:xfrm>
                <a:off x="4491" y="2203"/>
                <a:ext cx="6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71" name="Group 102"/>
              <p:cNvGrpSpPr>
                <a:grpSpLocks/>
              </p:cNvGrpSpPr>
              <p:nvPr/>
            </p:nvGrpSpPr>
            <p:grpSpPr bwMode="auto">
              <a:xfrm flipV="1">
                <a:off x="4121" y="2083"/>
                <a:ext cx="796" cy="123"/>
                <a:chOff x="3415" y="3936"/>
                <a:chExt cx="1604" cy="123"/>
              </a:xfrm>
            </p:grpSpPr>
            <p:sp>
              <p:nvSpPr>
                <p:cNvPr id="22572" name="Line 103"/>
                <p:cNvSpPr>
                  <a:spLocks noChangeShapeType="1"/>
                </p:cNvSpPr>
                <p:nvPr/>
              </p:nvSpPr>
              <p:spPr bwMode="auto">
                <a:xfrm>
                  <a:off x="3415" y="3936"/>
                  <a:ext cx="1604" cy="1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3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4731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4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4482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4234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6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986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7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38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490" y="3963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82800" bIns="82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68" name="Text Box 110"/>
            <p:cNvSpPr txBox="1">
              <a:spLocks noChangeArrowheads="1"/>
            </p:cNvSpPr>
            <p:nvPr/>
          </p:nvSpPr>
          <p:spPr bwMode="auto">
            <a:xfrm>
              <a:off x="4236" y="21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  <a:r>
                <a:rPr lang="en-US" altLang="zh-CN" b="0" dirty="0">
                  <a:solidFill>
                    <a:srgbClr val="FFFF66"/>
                  </a:solidFill>
                  <a:ea typeface="楷体_GB2312" pitchFamily="49" charset="-122"/>
                </a:rPr>
                <a:t>'</a:t>
              </a:r>
              <a:endParaRPr lang="en-US" altLang="zh-CN" b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91951" name="Rectangle 111" descr="再生纸"/>
          <p:cNvSpPr>
            <a:spLocks noChangeArrowheads="1"/>
          </p:cNvSpPr>
          <p:nvPr/>
        </p:nvSpPr>
        <p:spPr bwMode="auto">
          <a:xfrm>
            <a:off x="7756525" y="3873500"/>
            <a:ext cx="327025" cy="304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1952" name="Text Box 112"/>
          <p:cNvSpPr txBox="1">
            <a:spLocks noChangeArrowheads="1"/>
          </p:cNvSpPr>
          <p:nvPr/>
        </p:nvSpPr>
        <p:spPr bwMode="auto">
          <a:xfrm>
            <a:off x="301625" y="24590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91953" name="Text Box 113"/>
          <p:cNvSpPr txBox="1">
            <a:spLocks noChangeArrowheads="1"/>
          </p:cNvSpPr>
          <p:nvPr/>
        </p:nvSpPr>
        <p:spPr bwMode="auto">
          <a:xfrm>
            <a:off x="179388" y="161925"/>
            <a:ext cx="2736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91954" name="Text Box 114"/>
          <p:cNvSpPr txBox="1">
            <a:spLocks noChangeArrowheads="1"/>
          </p:cNvSpPr>
          <p:nvPr/>
        </p:nvSpPr>
        <p:spPr bwMode="auto">
          <a:xfrm>
            <a:off x="346075" y="1573213"/>
            <a:ext cx="2138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endParaRPr kumimoji="0" lang="zh-CN" altLang="en-US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291955" name="Rectangle 115"/>
          <p:cNvSpPr>
            <a:spLocks noChangeArrowheads="1"/>
          </p:cNvSpPr>
          <p:nvPr/>
        </p:nvSpPr>
        <p:spPr bwMode="auto">
          <a:xfrm>
            <a:off x="1306513" y="2451100"/>
            <a:ext cx="1812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自由下落</a:t>
            </a:r>
          </a:p>
        </p:txBody>
      </p:sp>
      <p:graphicFrame>
        <p:nvGraphicFramePr>
          <p:cNvPr id="291956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51322"/>
              </p:ext>
            </p:extLst>
          </p:nvPr>
        </p:nvGraphicFramePr>
        <p:xfrm>
          <a:off x="3316979" y="2308338"/>
          <a:ext cx="1570036" cy="81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6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979" y="2308338"/>
                        <a:ext cx="1570036" cy="815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57" name="Rectangle 117"/>
          <p:cNvSpPr>
            <a:spLocks noChangeArrowheads="1"/>
          </p:cNvSpPr>
          <p:nvPr/>
        </p:nvSpPr>
        <p:spPr bwMode="auto">
          <a:xfrm>
            <a:off x="1282700" y="3068638"/>
            <a:ext cx="5521325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绳子拉紧瞬间，系统竖直方向动量守恒（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内力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&gt;&gt;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外力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29195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92816"/>
              </p:ext>
            </p:extLst>
          </p:nvPr>
        </p:nvGraphicFramePr>
        <p:xfrm>
          <a:off x="1562397" y="3890046"/>
          <a:ext cx="1897909" cy="41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" name="Equation" r:id="rId6" imgW="1002960" imgH="203040" progId="Equation.DSMT4">
                  <p:embed/>
                </p:oleObj>
              </mc:Choice>
              <mc:Fallback>
                <p:oleObj name="Equation" r:id="rId6" imgW="1002960" imgH="20304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397" y="3890046"/>
                        <a:ext cx="1897909" cy="41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59" name="Rectangle 119"/>
          <p:cNvSpPr>
            <a:spLocks noChangeArrowheads="1"/>
          </p:cNvSpPr>
          <p:nvPr/>
        </p:nvSpPr>
        <p:spPr bwMode="auto">
          <a:xfrm>
            <a:off x="1252538" y="4149725"/>
            <a:ext cx="5684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下降，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上升，设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能上升的最大高度为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，此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过程系统机械能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守恒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(?)</a:t>
            </a:r>
            <a:endParaRPr lang="en-US" altLang="zh-CN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291962" name="Text Box 122"/>
          <p:cNvSpPr txBox="1">
            <a:spLocks noChangeArrowheads="1"/>
          </p:cNvSpPr>
          <p:nvPr/>
        </p:nvSpPr>
        <p:spPr bwMode="auto">
          <a:xfrm>
            <a:off x="817563" y="2100263"/>
            <a:ext cx="79375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4800">
                <a:solidFill>
                  <a:srgbClr val="FFFF00"/>
                </a:solidFill>
                <a:ea typeface="楷体_GB2312" pitchFamily="49" charset="-122"/>
              </a:rPr>
              <a:t>．</a:t>
            </a:r>
          </a:p>
        </p:txBody>
      </p:sp>
      <p:sp>
        <p:nvSpPr>
          <p:cNvPr id="291963" name="Rectangle 123"/>
          <p:cNvSpPr>
            <a:spLocks noChangeArrowheads="1"/>
          </p:cNvSpPr>
          <p:nvPr/>
        </p:nvSpPr>
        <p:spPr bwMode="auto">
          <a:xfrm>
            <a:off x="827088" y="2708275"/>
            <a:ext cx="79375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4800">
                <a:solidFill>
                  <a:srgbClr val="FFFF00"/>
                </a:solidFill>
                <a:ea typeface="楷体_GB2312" pitchFamily="49" charset="-122"/>
              </a:rPr>
              <a:t>．</a:t>
            </a:r>
          </a:p>
        </p:txBody>
      </p:sp>
      <p:sp>
        <p:nvSpPr>
          <p:cNvPr id="291964" name="Rectangle 124"/>
          <p:cNvSpPr>
            <a:spLocks noChangeArrowheads="1"/>
          </p:cNvSpPr>
          <p:nvPr/>
        </p:nvSpPr>
        <p:spPr bwMode="auto">
          <a:xfrm>
            <a:off x="820738" y="3900488"/>
            <a:ext cx="79375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4800">
                <a:solidFill>
                  <a:srgbClr val="FFFF00"/>
                </a:solidFill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2257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80952"/>
              </p:ext>
            </p:extLst>
          </p:nvPr>
        </p:nvGraphicFramePr>
        <p:xfrm>
          <a:off x="1979712" y="5065560"/>
          <a:ext cx="5111650" cy="9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" name="Equation" r:id="rId8" imgW="2374560" imgH="393480" progId="Equation.DSMT4">
                  <p:embed/>
                </p:oleObj>
              </mc:Choice>
              <mc:Fallback>
                <p:oleObj name="Equation" r:id="rId8" imgW="2374560" imgH="3934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65560"/>
                        <a:ext cx="5111650" cy="962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93503"/>
              </p:ext>
            </p:extLst>
          </p:nvPr>
        </p:nvGraphicFramePr>
        <p:xfrm>
          <a:off x="1768574" y="5758258"/>
          <a:ext cx="5114825" cy="105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Equation" r:id="rId10" imgW="2260440" imgH="419040" progId="Equation.DSMT4">
                  <p:embed/>
                </p:oleObj>
              </mc:Choice>
              <mc:Fallback>
                <p:oleObj name="Equation" r:id="rId10" imgW="2260440" imgH="4190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574" y="5758258"/>
                        <a:ext cx="5114825" cy="1056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19"/>
          <p:cNvSpPr>
            <a:spLocks noChangeArrowheads="1"/>
          </p:cNvSpPr>
          <p:nvPr/>
        </p:nvSpPr>
        <p:spPr bwMode="auto">
          <a:xfrm>
            <a:off x="7302500" y="5300663"/>
            <a:ext cx="16208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i="1">
                <a:solidFill>
                  <a:srgbClr val="FFFF00"/>
                </a:solidFill>
                <a:ea typeface="楷体_GB2312" pitchFamily="49" charset="-122"/>
              </a:rPr>
              <a:t>取桌面为零势能面</a:t>
            </a:r>
            <a:endParaRPr lang="zh-CN" altLang="en-US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" name="Line 94"/>
          <p:cNvSpPr>
            <a:spLocks noChangeShapeType="1"/>
          </p:cNvSpPr>
          <p:nvPr/>
        </p:nvSpPr>
        <p:spPr bwMode="auto">
          <a:xfrm>
            <a:off x="8101013" y="4148138"/>
            <a:ext cx="6540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4" name="Text Box 97"/>
          <p:cNvSpPr txBox="1">
            <a:spLocks noChangeArrowheads="1"/>
          </p:cNvSpPr>
          <p:nvPr/>
        </p:nvSpPr>
        <p:spPr bwMode="auto">
          <a:xfrm>
            <a:off x="8532813" y="4149725"/>
            <a:ext cx="2682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 dirty="0">
                <a:solidFill>
                  <a:srgbClr val="00FFFF"/>
                </a:solidFill>
                <a:ea typeface="楷体_GB2312" pitchFamily="49" charset="-122"/>
              </a:rPr>
              <a:t>l</a:t>
            </a:r>
          </a:p>
        </p:txBody>
      </p:sp>
      <p:sp>
        <p:nvSpPr>
          <p:cNvPr id="5" name="Line 96"/>
          <p:cNvSpPr>
            <a:spLocks noChangeAspect="1" noChangeShapeType="1"/>
          </p:cNvSpPr>
          <p:nvPr/>
        </p:nvSpPr>
        <p:spPr bwMode="auto">
          <a:xfrm>
            <a:off x="8459788" y="4148138"/>
            <a:ext cx="0" cy="5762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8" name="Rectangle 115"/>
          <p:cNvSpPr>
            <a:spLocks noChangeArrowheads="1"/>
          </p:cNvSpPr>
          <p:nvPr/>
        </p:nvSpPr>
        <p:spPr bwMode="auto">
          <a:xfrm>
            <a:off x="5664002" y="4862381"/>
            <a:ext cx="3419872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系统非保守内力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做功为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0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759575" y="1997075"/>
            <a:ext cx="1384300" cy="2719388"/>
            <a:chOff x="6758785" y="1997075"/>
            <a:chExt cx="1384896" cy="2719388"/>
          </a:xfrm>
        </p:grpSpPr>
        <p:grpSp>
          <p:nvGrpSpPr>
            <p:cNvPr id="22559" name="Group 78"/>
            <p:cNvGrpSpPr>
              <a:grpSpLocks/>
            </p:cNvGrpSpPr>
            <p:nvPr/>
          </p:nvGrpSpPr>
          <p:grpSpPr bwMode="auto">
            <a:xfrm>
              <a:off x="6781800" y="1997075"/>
              <a:ext cx="1303338" cy="2719388"/>
              <a:chOff x="3876" y="1489"/>
              <a:chExt cx="821" cy="1713"/>
            </a:xfrm>
          </p:grpSpPr>
          <p:sp>
            <p:nvSpPr>
              <p:cNvPr id="22562" name="Line 79"/>
              <p:cNvSpPr>
                <a:spLocks noChangeShapeType="1"/>
              </p:cNvSpPr>
              <p:nvPr/>
            </p:nvSpPr>
            <p:spPr bwMode="auto">
              <a:xfrm flipH="1">
                <a:off x="4006" y="1489"/>
                <a:ext cx="0" cy="14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80"/>
              <p:cNvSpPr>
                <a:spLocks noChangeShapeType="1"/>
              </p:cNvSpPr>
              <p:nvPr/>
            </p:nvSpPr>
            <p:spPr bwMode="auto">
              <a:xfrm>
                <a:off x="4571" y="1515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Rectangle 81" descr="再生纸"/>
              <p:cNvSpPr>
                <a:spLocks noChangeArrowheads="1"/>
              </p:cNvSpPr>
              <p:nvPr/>
            </p:nvSpPr>
            <p:spPr bwMode="auto">
              <a:xfrm>
                <a:off x="3876" y="2873"/>
                <a:ext cx="274" cy="329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5" name="Freeform 82"/>
              <p:cNvSpPr>
                <a:spLocks/>
              </p:cNvSpPr>
              <p:nvPr/>
            </p:nvSpPr>
            <p:spPr bwMode="auto">
              <a:xfrm>
                <a:off x="4518" y="1992"/>
                <a:ext cx="101" cy="288"/>
              </a:xfrm>
              <a:custGeom>
                <a:avLst/>
                <a:gdLst>
                  <a:gd name="T0" fmla="*/ 59 w 101"/>
                  <a:gd name="T1" fmla="*/ 0 h 412"/>
                  <a:gd name="T2" fmla="*/ 5 w 101"/>
                  <a:gd name="T3" fmla="*/ 1 h 412"/>
                  <a:gd name="T4" fmla="*/ 46 w 101"/>
                  <a:gd name="T5" fmla="*/ 1 h 412"/>
                  <a:gd name="T6" fmla="*/ 73 w 101"/>
                  <a:gd name="T7" fmla="*/ 1 h 412"/>
                  <a:gd name="T8" fmla="*/ 59 w 101"/>
                  <a:gd name="T9" fmla="*/ 1 h 412"/>
                  <a:gd name="T10" fmla="*/ 18 w 101"/>
                  <a:gd name="T11" fmla="*/ 1 h 412"/>
                  <a:gd name="T12" fmla="*/ 101 w 101"/>
                  <a:gd name="T13" fmla="*/ 1 h 412"/>
                  <a:gd name="T14" fmla="*/ 73 w 101"/>
                  <a:gd name="T15" fmla="*/ 1 h 412"/>
                  <a:gd name="T16" fmla="*/ 32 w 101"/>
                  <a:gd name="T17" fmla="*/ 1 h 412"/>
                  <a:gd name="T18" fmla="*/ 101 w 101"/>
                  <a:gd name="T19" fmla="*/ 2 h 4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412">
                    <a:moveTo>
                      <a:pt x="59" y="0"/>
                    </a:moveTo>
                    <a:cubicBezTo>
                      <a:pt x="50" y="9"/>
                      <a:pt x="2" y="55"/>
                      <a:pt x="5" y="69"/>
                    </a:cubicBezTo>
                    <a:cubicBezTo>
                      <a:pt x="8" y="85"/>
                      <a:pt x="33" y="86"/>
                      <a:pt x="46" y="96"/>
                    </a:cubicBezTo>
                    <a:cubicBezTo>
                      <a:pt x="56" y="104"/>
                      <a:pt x="64" y="115"/>
                      <a:pt x="73" y="124"/>
                    </a:cubicBezTo>
                    <a:cubicBezTo>
                      <a:pt x="68" y="138"/>
                      <a:pt x="68" y="154"/>
                      <a:pt x="59" y="165"/>
                    </a:cubicBezTo>
                    <a:cubicBezTo>
                      <a:pt x="49" y="178"/>
                      <a:pt x="24" y="177"/>
                      <a:pt x="18" y="192"/>
                    </a:cubicBezTo>
                    <a:cubicBezTo>
                      <a:pt x="0" y="237"/>
                      <a:pt x="76" y="267"/>
                      <a:pt x="101" y="275"/>
                    </a:cubicBezTo>
                    <a:cubicBezTo>
                      <a:pt x="92" y="284"/>
                      <a:pt x="83" y="294"/>
                      <a:pt x="73" y="302"/>
                    </a:cubicBezTo>
                    <a:cubicBezTo>
                      <a:pt x="60" y="312"/>
                      <a:pt x="38" y="314"/>
                      <a:pt x="32" y="329"/>
                    </a:cubicBezTo>
                    <a:cubicBezTo>
                      <a:pt x="20" y="361"/>
                      <a:pt x="76" y="412"/>
                      <a:pt x="101" y="412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Rectangle 83" descr="再生纸"/>
              <p:cNvSpPr>
                <a:spLocks noChangeArrowheads="1"/>
              </p:cNvSpPr>
              <p:nvPr/>
            </p:nvSpPr>
            <p:spPr bwMode="auto">
              <a:xfrm>
                <a:off x="4491" y="2270"/>
                <a:ext cx="206" cy="192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60" name="矩形 8"/>
            <p:cNvSpPr>
              <a:spLocks noChangeArrowheads="1"/>
            </p:cNvSpPr>
            <p:nvPr/>
          </p:nvSpPr>
          <p:spPr bwMode="auto">
            <a:xfrm>
              <a:off x="7720167" y="3123555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</a:rPr>
                <a:t>m</a:t>
              </a:r>
              <a:endParaRPr lang="zh-CN" altLang="en-US"/>
            </a:p>
          </p:txBody>
        </p:sp>
        <p:sp>
          <p:nvSpPr>
            <p:cNvPr id="22561" name="矩形 9"/>
            <p:cNvSpPr>
              <a:spLocks noChangeArrowheads="1"/>
            </p:cNvSpPr>
            <p:nvPr/>
          </p:nvSpPr>
          <p:spPr bwMode="auto">
            <a:xfrm>
              <a:off x="6758785" y="4246215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>
                  <a:solidFill>
                    <a:srgbClr val="00FFFF"/>
                  </a:solidFill>
                  <a:ea typeface="楷体_GB2312" pitchFamily="49" charset="-122"/>
                </a:rPr>
                <a:t>M</a:t>
              </a:r>
              <a:endParaRPr lang="zh-CN" altLang="en-US" dirty="0"/>
            </a:p>
          </p:txBody>
        </p:sp>
      </p:grpSp>
      <p:sp>
        <p:nvSpPr>
          <p:cNvPr id="57" name="Rectangle 119"/>
          <p:cNvSpPr>
            <a:spLocks noChangeArrowheads="1"/>
          </p:cNvSpPr>
          <p:nvPr/>
        </p:nvSpPr>
        <p:spPr bwMode="auto">
          <a:xfrm>
            <a:off x="-15875" y="3119438"/>
            <a:ext cx="1147763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i="1" dirty="0" smtClean="0">
                <a:solidFill>
                  <a:srgbClr val="00FFFF"/>
                </a:solidFill>
                <a:latin typeface="+mn-ea"/>
                <a:ea typeface="楷体_GB2312"/>
              </a:rPr>
              <a:t>注意：虽然单独对于</a:t>
            </a:r>
            <a:r>
              <a:rPr lang="en-US" altLang="zh-CN" sz="2000" i="1" dirty="0" smtClean="0">
                <a:solidFill>
                  <a:srgbClr val="00FFFF"/>
                </a:solidFill>
                <a:latin typeface="+mn-ea"/>
                <a:ea typeface="楷体_GB2312"/>
              </a:rPr>
              <a:t>m</a:t>
            </a:r>
            <a:r>
              <a:rPr lang="zh-CN" altLang="en-US" sz="2000" i="1" dirty="0" smtClean="0">
                <a:solidFill>
                  <a:srgbClr val="00FFFF"/>
                </a:solidFill>
                <a:latin typeface="+mn-ea"/>
                <a:ea typeface="楷体_GB2312"/>
              </a:rPr>
              <a:t>和</a:t>
            </a:r>
            <a:r>
              <a:rPr lang="en-US" altLang="zh-CN" sz="2000" i="1" dirty="0" smtClean="0">
                <a:solidFill>
                  <a:srgbClr val="00FFFF"/>
                </a:solidFill>
                <a:latin typeface="+mn-ea"/>
                <a:ea typeface="楷体_GB2312"/>
              </a:rPr>
              <a:t>M</a:t>
            </a:r>
            <a:r>
              <a:rPr lang="zh-CN" altLang="en-US" sz="2000" i="1" dirty="0" smtClean="0">
                <a:solidFill>
                  <a:srgbClr val="00FFFF"/>
                </a:solidFill>
                <a:latin typeface="+mn-ea"/>
                <a:ea typeface="楷体_GB2312"/>
              </a:rPr>
              <a:t>，机械能不守恒，但系统机械能守恒</a:t>
            </a:r>
            <a:endParaRPr lang="zh-CN" altLang="en-US" sz="2000" b="0" dirty="0" smtClean="0">
              <a:solidFill>
                <a:srgbClr val="00FFFF"/>
              </a:solidFill>
              <a:latin typeface="+mn-ea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8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24" grpId="0"/>
      <p:bldP spid="291925" grpId="0"/>
      <p:bldP spid="291934" grpId="0" animBg="1"/>
      <p:bldP spid="291935" grpId="0" animBg="1"/>
      <p:bldP spid="291936" grpId="0" animBg="1"/>
      <p:bldP spid="291937" grpId="0"/>
      <p:bldP spid="291951" grpId="0" animBg="1"/>
      <p:bldP spid="291952" grpId="0" autoUpdateAnimBg="0"/>
      <p:bldP spid="291953" grpId="0"/>
      <p:bldP spid="291954" grpId="0"/>
      <p:bldP spid="291955" grpId="0"/>
      <p:bldP spid="291957" grpId="0"/>
      <p:bldP spid="291959" grpId="0"/>
      <p:bldP spid="291962" grpId="0"/>
      <p:bldP spid="291963" grpId="0"/>
      <p:bldP spid="291964" grpId="0"/>
      <p:bldP spid="2" grpId="0"/>
      <p:bldP spid="3" grpId="0" animBg="1"/>
      <p:bldP spid="4" grpId="0"/>
      <p:bldP spid="5" grpId="0" animBg="1"/>
      <p:bldP spid="8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209550" y="476250"/>
            <a:ext cx="80152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2788" indent="-71278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在恒星系中，两质量分别为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lang="en-US" altLang="zh-CN" sz="1600" i="1">
                <a:solidFill>
                  <a:srgbClr val="FFFF00"/>
                </a:solidFill>
                <a:ea typeface="楷体_GB2312" pitchFamily="49" charset="-122"/>
              </a:rPr>
              <a:t>1 </a:t>
            </a:r>
            <a:r>
              <a:rPr lang="zh-CN" altLang="zh-CN">
                <a:solidFill>
                  <a:srgbClr val="FFFFFF"/>
                </a:solidFill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CC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lang="en-US" altLang="zh-CN" sz="1600" i="1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的星球，原来为静止，且相距无穷远。后在引力作用下，互相接近，到相距为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r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时，它们之间相对速率为多少？</a:t>
            </a:r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>
            <a:off x="5314950" y="2497138"/>
            <a:ext cx="304800" cy="304800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rgbClr val="765E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>
            <a:off x="7981950" y="2497138"/>
            <a:ext cx="304800" cy="3048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V="1">
            <a:off x="5619750" y="2649538"/>
            <a:ext cx="838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 rot="10810340" flipV="1">
            <a:off x="7219950" y="2649538"/>
            <a:ext cx="762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8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85300"/>
              </p:ext>
            </p:extLst>
          </p:nvPr>
        </p:nvGraphicFramePr>
        <p:xfrm>
          <a:off x="5591154" y="1995487"/>
          <a:ext cx="483613" cy="57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9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4" y="1995487"/>
                        <a:ext cx="483613" cy="571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235952"/>
              </p:ext>
            </p:extLst>
          </p:nvPr>
        </p:nvGraphicFramePr>
        <p:xfrm>
          <a:off x="7769363" y="1878281"/>
          <a:ext cx="539749" cy="5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363" y="1878281"/>
                        <a:ext cx="539749" cy="5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09790"/>
              </p:ext>
            </p:extLst>
          </p:nvPr>
        </p:nvGraphicFramePr>
        <p:xfrm>
          <a:off x="5705976" y="2681658"/>
          <a:ext cx="366042" cy="60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1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976" y="2681658"/>
                        <a:ext cx="366042" cy="604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3288"/>
              </p:ext>
            </p:extLst>
          </p:nvPr>
        </p:nvGraphicFramePr>
        <p:xfrm>
          <a:off x="7594995" y="2666331"/>
          <a:ext cx="478634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2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995" y="2666331"/>
                        <a:ext cx="478634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358775" y="1811338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解：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2929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60453"/>
              </p:ext>
            </p:extLst>
          </p:nvPr>
        </p:nvGraphicFramePr>
        <p:xfrm>
          <a:off x="2066925" y="2212975"/>
          <a:ext cx="24876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3" name="Equation" r:id="rId11" imgW="1054080" imgH="457200" progId="Equation.DSMT4">
                  <p:embed/>
                </p:oleObj>
              </mc:Choice>
              <mc:Fallback>
                <p:oleObj name="Equation" r:id="rId11" imgW="105408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12975"/>
                        <a:ext cx="248761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5238750" y="3284538"/>
            <a:ext cx="3505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906" name="Object 42"/>
          <p:cNvGraphicFramePr>
            <a:graphicFrameLocks noChangeAspect="1"/>
          </p:cNvGraphicFramePr>
          <p:nvPr/>
        </p:nvGraphicFramePr>
        <p:xfrm>
          <a:off x="8439150" y="2878138"/>
          <a:ext cx="3762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4" name="公式" r:id="rId13" imgW="0" imgH="14093" progId="Equation.3">
                  <p:embed/>
                </p:oleObj>
              </mc:Choice>
              <mc:Fallback>
                <p:oleObj name="公式" r:id="rId13" imgW="0" imgH="1409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2878138"/>
                        <a:ext cx="3762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7" name="Object 43"/>
          <p:cNvGraphicFramePr>
            <a:graphicFrameLocks noChangeAspect="1"/>
          </p:cNvGraphicFramePr>
          <p:nvPr/>
        </p:nvGraphicFramePr>
        <p:xfrm>
          <a:off x="5148263" y="3716338"/>
          <a:ext cx="29321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5" name="Equation" r:id="rId15" imgW="1204929" imgH="261938" progId="Equation.DSMT4">
                  <p:embed/>
                </p:oleObj>
              </mc:Choice>
              <mc:Fallback>
                <p:oleObj name="Equation" r:id="rId15" imgW="1204929" imgH="261938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16338"/>
                        <a:ext cx="293211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08" name="AutoShape 44"/>
          <p:cNvSpPr>
            <a:spLocks/>
          </p:cNvSpPr>
          <p:nvPr/>
        </p:nvSpPr>
        <p:spPr bwMode="auto">
          <a:xfrm>
            <a:off x="590550" y="1963738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222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2909" name="Text Box 45"/>
          <p:cNvSpPr txBox="1">
            <a:spLocks noChangeArrowheads="1"/>
          </p:cNvSpPr>
          <p:nvPr/>
        </p:nvSpPr>
        <p:spPr bwMode="auto">
          <a:xfrm>
            <a:off x="1200150" y="1811338"/>
            <a:ext cx="560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Conservation of  momentum</a:t>
            </a:r>
            <a:r>
              <a:rPr lang="zh-CN" altLang="en-US" i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endParaRPr lang="zh-CN" altLang="en-US" b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2910" name="Text Box 46"/>
          <p:cNvSpPr txBox="1">
            <a:spLocks noChangeArrowheads="1"/>
          </p:cNvSpPr>
          <p:nvPr/>
        </p:nvSpPr>
        <p:spPr bwMode="auto">
          <a:xfrm>
            <a:off x="1200150" y="3357563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Conservation of mechanical energy </a:t>
            </a:r>
            <a:r>
              <a:rPr lang="zh-CN" altLang="en-US" i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endParaRPr lang="zh-CN" altLang="en-US" b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929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06301"/>
              </p:ext>
            </p:extLst>
          </p:nvPr>
        </p:nvGraphicFramePr>
        <p:xfrm>
          <a:off x="1200151" y="4823825"/>
          <a:ext cx="2930524" cy="126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6" name="Equation" r:id="rId17" imgW="1257120" imgH="482400" progId="Equation.DSMT4">
                  <p:embed/>
                </p:oleObj>
              </mc:Choice>
              <mc:Fallback>
                <p:oleObj name="Equation" r:id="rId17" imgW="1257120" imgH="4824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4823825"/>
                        <a:ext cx="2930524" cy="1269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88887"/>
              </p:ext>
            </p:extLst>
          </p:nvPr>
        </p:nvGraphicFramePr>
        <p:xfrm>
          <a:off x="4740274" y="4774828"/>
          <a:ext cx="2927351" cy="128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7" name="Equation" r:id="rId19" imgW="1257120" imgH="482400" progId="Equation.DSMT4">
                  <p:embed/>
                </p:oleObj>
              </mc:Choice>
              <mc:Fallback>
                <p:oleObj name="Equation" r:id="rId19" imgW="1257120" imgH="482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4" y="4774828"/>
                        <a:ext cx="2927351" cy="1289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66150"/>
              </p:ext>
            </p:extLst>
          </p:nvPr>
        </p:nvGraphicFramePr>
        <p:xfrm>
          <a:off x="3142593" y="6096865"/>
          <a:ext cx="1976164" cy="68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8" name="Equation" r:id="rId21" imgW="749160" imgH="228600" progId="Equation.DSMT4">
                  <p:embed/>
                </p:oleObj>
              </mc:Choice>
              <mc:Fallback>
                <p:oleObj name="Equation" r:id="rId21" imgW="749160" imgH="228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593" y="6096865"/>
                        <a:ext cx="1976164" cy="6861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14" name="AutoShape 50"/>
          <p:cNvSpPr>
            <a:spLocks noChangeArrowheads="1"/>
          </p:cNvSpPr>
          <p:nvPr/>
        </p:nvSpPr>
        <p:spPr bwMode="auto">
          <a:xfrm rot="10800000">
            <a:off x="5619750" y="5880100"/>
            <a:ext cx="8382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738 h 21600"/>
              <a:gd name="T14" fmla="*/ 19489 w 21600"/>
              <a:gd name="T15" fmla="*/ 8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118" y="0"/>
                </a:lnTo>
                <a:lnTo>
                  <a:pt x="16118" y="3738"/>
                </a:lnTo>
                <a:lnTo>
                  <a:pt x="12427" y="3738"/>
                </a:lnTo>
                <a:cubicBezTo>
                  <a:pt x="5564" y="3738"/>
                  <a:pt x="0" y="7508"/>
                  <a:pt x="0" y="12158"/>
                </a:cubicBezTo>
                <a:lnTo>
                  <a:pt x="0" y="21600"/>
                </a:lnTo>
                <a:lnTo>
                  <a:pt x="4786" y="21600"/>
                </a:lnTo>
                <a:lnTo>
                  <a:pt x="4786" y="12158"/>
                </a:lnTo>
                <a:cubicBezTo>
                  <a:pt x="4786" y="10094"/>
                  <a:pt x="8207" y="8420"/>
                  <a:pt x="12427" y="8420"/>
                </a:cubicBezTo>
                <a:lnTo>
                  <a:pt x="16118" y="8420"/>
                </a:lnTo>
                <a:lnTo>
                  <a:pt x="1611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916" name="Object 52"/>
          <p:cNvGraphicFramePr>
            <a:graphicFrameLocks noChangeAspect="1"/>
          </p:cNvGraphicFramePr>
          <p:nvPr/>
        </p:nvGraphicFramePr>
        <p:xfrm>
          <a:off x="1354138" y="3716338"/>
          <a:ext cx="2876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9" name="Equation" r:id="rId23" imgW="1176159" imgH="261938" progId="Equation.DSMT4">
                  <p:embed/>
                </p:oleObj>
              </mc:Choice>
              <mc:Fallback>
                <p:oleObj name="Equation" r:id="rId23" imgW="1176159" imgH="261938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716338"/>
                        <a:ext cx="2876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17" name="AutoShape 53"/>
          <p:cNvSpPr>
            <a:spLocks noChangeArrowheads="1"/>
          </p:cNvSpPr>
          <p:nvPr/>
        </p:nvSpPr>
        <p:spPr bwMode="auto">
          <a:xfrm rot="10800000" flipH="1">
            <a:off x="1581150" y="5803900"/>
            <a:ext cx="8382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738 h 21600"/>
              <a:gd name="T14" fmla="*/ 19489 w 21600"/>
              <a:gd name="T15" fmla="*/ 84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118" y="0"/>
                </a:lnTo>
                <a:lnTo>
                  <a:pt x="16118" y="3738"/>
                </a:lnTo>
                <a:lnTo>
                  <a:pt x="12427" y="3738"/>
                </a:lnTo>
                <a:cubicBezTo>
                  <a:pt x="5564" y="3738"/>
                  <a:pt x="0" y="7508"/>
                  <a:pt x="0" y="12158"/>
                </a:cubicBezTo>
                <a:lnTo>
                  <a:pt x="0" y="21600"/>
                </a:lnTo>
                <a:lnTo>
                  <a:pt x="4786" y="21600"/>
                </a:lnTo>
                <a:lnTo>
                  <a:pt x="4786" y="12158"/>
                </a:lnTo>
                <a:cubicBezTo>
                  <a:pt x="4786" y="10094"/>
                  <a:pt x="8207" y="8420"/>
                  <a:pt x="12427" y="8420"/>
                </a:cubicBezTo>
                <a:lnTo>
                  <a:pt x="16118" y="8420"/>
                </a:lnTo>
                <a:lnTo>
                  <a:pt x="1611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76700"/>
            <a:ext cx="2951163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81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05263"/>
            <a:ext cx="295116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292918" name="Rectangle 54"/>
          <p:cNvSpPr>
            <a:spLocks noChangeArrowheads="1"/>
          </p:cNvSpPr>
          <p:nvPr/>
        </p:nvSpPr>
        <p:spPr bwMode="auto">
          <a:xfrm>
            <a:off x="1042988" y="3716338"/>
            <a:ext cx="76962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291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4041"/>
              </p:ext>
            </p:extLst>
          </p:nvPr>
        </p:nvGraphicFramePr>
        <p:xfrm>
          <a:off x="1809750" y="3784587"/>
          <a:ext cx="4367213" cy="10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0" name="Equation" r:id="rId26" imgW="1904760" imgH="393480" progId="Equation.DSMT4">
                  <p:embed/>
                </p:oleObj>
              </mc:Choice>
              <mc:Fallback>
                <p:oleObj name="Equation" r:id="rId26" imgW="1904760" imgH="3934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784587"/>
                        <a:ext cx="4367213" cy="1087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29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9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94" grpId="0" autoUpdateAnimBg="0"/>
      <p:bldP spid="292895" grpId="0" animBg="1"/>
      <p:bldP spid="292896" grpId="0" animBg="1"/>
      <p:bldP spid="292897" grpId="0" animBg="1"/>
      <p:bldP spid="292898" grpId="0" animBg="1"/>
      <p:bldP spid="292903" grpId="0" build="p" autoUpdateAnimBg="0"/>
      <p:bldP spid="292905" grpId="0" animBg="1"/>
      <p:bldP spid="292908" grpId="0" animBg="1"/>
      <p:bldP spid="292909" grpId="0" build="p" autoUpdateAnimBg="0"/>
      <p:bldP spid="292910" grpId="0" build="p" autoUpdateAnimBg="0"/>
      <p:bldP spid="292914" grpId="0" animBg="1"/>
      <p:bldP spid="292917" grpId="0" animBg="1"/>
      <p:bldP spid="2929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力的空间累积 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功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=&gt;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能量的变化</a:t>
            </a:r>
            <a:endParaRPr lang="zh-CN" altLang="en-US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468313" y="1509713"/>
            <a:ext cx="279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力的时间累积 ？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420688" y="220503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一、动量（ </a:t>
            </a:r>
            <a:r>
              <a:rPr lang="en-US" altLang="zh-CN" i="1">
                <a:solidFill>
                  <a:srgbClr val="00FF00"/>
                </a:solidFill>
              </a:rPr>
              <a:t>momentum</a:t>
            </a:r>
            <a:r>
              <a:rPr lang="zh-CN" altLang="en-US"/>
              <a:t> </a:t>
            </a:r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380935" name="Oval 7"/>
          <p:cNvSpPr>
            <a:spLocks noChangeArrowheads="1"/>
          </p:cNvSpPr>
          <p:nvPr/>
        </p:nvSpPr>
        <p:spPr bwMode="auto">
          <a:xfrm>
            <a:off x="5678488" y="28416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V="1">
            <a:off x="5983288" y="2460625"/>
            <a:ext cx="1143000" cy="457200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5602288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00FFFF"/>
                </a:solidFill>
                <a:ea typeface="楷体_GB2312" pitchFamily="49" charset="-122"/>
              </a:rPr>
              <a:t>m</a:t>
            </a:r>
            <a:endParaRPr kumimoji="0" lang="en-US" altLang="zh-CN" b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80938" name="Object 10"/>
          <p:cNvGraphicFramePr>
            <a:graphicFrameLocks/>
          </p:cNvGraphicFramePr>
          <p:nvPr/>
        </p:nvGraphicFramePr>
        <p:xfrm>
          <a:off x="3516313" y="2924175"/>
          <a:ext cx="1127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公式" r:id="rId3" imgW="1005001" imgH="252218" progId="Equation.3">
                  <p:embed/>
                </p:oleObj>
              </mc:Choice>
              <mc:Fallback>
                <p:oleObj name="公式" r:id="rId3" imgW="1005001" imgH="25221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924175"/>
                        <a:ext cx="1127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Text Box 11"/>
          <p:cNvSpPr txBox="1">
            <a:spLocks noChangeArrowheads="1"/>
          </p:cNvSpPr>
          <p:nvPr/>
        </p:nvSpPr>
        <p:spPr bwMode="auto">
          <a:xfrm>
            <a:off x="900113" y="2852738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质点的动量</a:t>
            </a:r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6418263" y="1989138"/>
          <a:ext cx="1249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公式" r:id="rId5" imgW="1005001" imgH="252218" progId="Equation.3">
                  <p:embed/>
                </p:oleObj>
              </mc:Choice>
              <mc:Fallback>
                <p:oleObj name="公式" r:id="rId5" imgW="1005001" imgH="2522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1989138"/>
                        <a:ext cx="12493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1" name="Object 13"/>
          <p:cNvGraphicFramePr>
            <a:graphicFrameLocks noChangeAspect="1"/>
          </p:cNvGraphicFramePr>
          <p:nvPr/>
        </p:nvGraphicFramePr>
        <p:xfrm>
          <a:off x="7089775" y="25257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公式" r:id="rId7" imgW="99964" imgH="176407" progId="Equation.3">
                  <p:embed/>
                </p:oleObj>
              </mc:Choice>
              <mc:Fallback>
                <p:oleObj name="公式" r:id="rId7" imgW="99964" imgH="1764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525713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2" name="Text Box 14"/>
          <p:cNvSpPr txBox="1">
            <a:spLocks noChangeArrowheads="1"/>
          </p:cNvSpPr>
          <p:nvPr/>
        </p:nvSpPr>
        <p:spPr bwMode="auto">
          <a:xfrm>
            <a:off x="900113" y="35734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质点系的动量</a:t>
            </a:r>
          </a:p>
        </p:txBody>
      </p:sp>
      <p:graphicFrame>
        <p:nvGraphicFramePr>
          <p:cNvPr id="380943" name="Object 15"/>
          <p:cNvGraphicFramePr>
            <a:graphicFrameLocks/>
          </p:cNvGraphicFramePr>
          <p:nvPr/>
        </p:nvGraphicFramePr>
        <p:xfrm>
          <a:off x="3492500" y="3500438"/>
          <a:ext cx="1647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公式" r:id="rId9" imgW="1519449" imgH="595312" progId="Equation.3">
                  <p:embed/>
                </p:oleObj>
              </mc:Choice>
              <mc:Fallback>
                <p:oleObj name="公式" r:id="rId9" imgW="1519449" imgH="59531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0438"/>
                        <a:ext cx="16478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4" name="Text Box 16"/>
          <p:cNvSpPr txBox="1">
            <a:spLocks noChangeArrowheads="1"/>
          </p:cNvSpPr>
          <p:nvPr/>
        </p:nvSpPr>
        <p:spPr bwMode="auto">
          <a:xfrm>
            <a:off x="660400" y="41719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说明：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71550" y="4652963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矢量性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，动量 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与速度 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v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方向相同</a:t>
            </a:r>
            <a:endParaRPr lang="zh-CN" altLang="en-US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0946" name="Text Box 18"/>
          <p:cNvSpPr txBox="1">
            <a:spLocks noChangeArrowheads="1"/>
          </p:cNvSpPr>
          <p:nvPr/>
        </p:nvSpPr>
        <p:spPr bwMode="auto">
          <a:xfrm>
            <a:off x="971550" y="521335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状态量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速度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是一状态量</a:t>
            </a:r>
            <a:endParaRPr lang="zh-CN" altLang="en-US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0947" name="Text Box 19"/>
          <p:cNvSpPr txBox="1">
            <a:spLocks noChangeArrowheads="1"/>
          </p:cNvSpPr>
          <p:nvPr/>
        </p:nvSpPr>
        <p:spPr bwMode="auto">
          <a:xfrm>
            <a:off x="971550" y="5718175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动量 </a:t>
            </a: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是度量物体的机械运动的物理量</a:t>
            </a:r>
            <a:endParaRPr lang="zh-CN" altLang="en-US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0948" name="AutoShape 20"/>
          <p:cNvSpPr>
            <a:spLocks/>
          </p:cNvSpPr>
          <p:nvPr/>
        </p:nvSpPr>
        <p:spPr bwMode="auto">
          <a:xfrm>
            <a:off x="590550" y="472916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4-1  </a:t>
            </a:r>
            <a:r>
              <a:rPr kumimoji="0" lang="zh-CN" altLang="en-US" sz="3200">
                <a:solidFill>
                  <a:srgbClr val="66FF33"/>
                </a:solidFill>
                <a:ea typeface="黑体" panose="02010609060101010101" pitchFamily="49" charset="-122"/>
              </a:rPr>
              <a:t>动量定理（ </a:t>
            </a:r>
            <a:r>
              <a:rPr lang="en-US" altLang="zh-CN" sz="3200" i="1">
                <a:solidFill>
                  <a:srgbClr val="00FF00"/>
                </a:solidFill>
              </a:rPr>
              <a:t>Theorem of momentum</a:t>
            </a:r>
            <a:r>
              <a:rPr kumimoji="0" lang="zh-CN" altLang="en-US"/>
              <a:t> </a:t>
            </a:r>
            <a:r>
              <a:rPr kumimoji="0" lang="zh-CN" altLang="en-US" sz="3200">
                <a:solidFill>
                  <a:srgbClr val="66FF33"/>
                </a:solidFill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3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300"/>
                                        <p:tgtEl>
                                          <p:spTgt spid="3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utoUpdateAnimBg="0"/>
      <p:bldP spid="380932" grpId="0" autoUpdateAnimBg="0"/>
      <p:bldP spid="380934" grpId="0" autoUpdateAnimBg="0"/>
      <p:bldP spid="380935" grpId="0" animBg="1"/>
      <p:bldP spid="380936" grpId="0" animBg="1"/>
      <p:bldP spid="380937" grpId="0" autoUpdateAnimBg="0"/>
      <p:bldP spid="380939" grpId="0" autoUpdateAnimBg="0"/>
      <p:bldP spid="380942" grpId="0" autoUpdateAnimBg="0"/>
      <p:bldP spid="380944" grpId="0" build="p" autoUpdateAnimBg="0"/>
      <p:bldP spid="380945" grpId="0" autoUpdateAnimBg="0"/>
      <p:bldP spid="380946" grpId="0" autoUpdateAnimBg="0"/>
      <p:bldP spid="380947" grpId="0" build="p" autoUpdateAnimBg="0"/>
      <p:bldP spid="380948" grpId="0" animBg="1"/>
      <p:bldP spid="6400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755650" y="622300"/>
            <a:ext cx="668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运用动量守恒定律解题思路与方法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84213" y="1303338"/>
            <a:ext cx="668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选取研究对象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684213" y="1892300"/>
            <a:ext cx="668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确定运动过程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684213" y="2468563"/>
            <a:ext cx="668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分析受力：动量定理，动量守恒定律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684213" y="3116263"/>
            <a:ext cx="668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列方程求解，并讨论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2" grpId="0" build="p" autoUpdateAnimBg="0"/>
      <p:bldP spid="318473" grpId="0" build="p" autoUpdateAnimBg="0"/>
      <p:bldP spid="318474" grpId="0" build="p" autoUpdateAnimBg="0"/>
      <p:bldP spid="318475" grpId="0" build="p" autoUpdateAnimBg="0"/>
      <p:bldP spid="3184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827088" y="476250"/>
            <a:ext cx="6432550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•   </a:t>
            </a:r>
            <a:r>
              <a:rPr lang="zh-CN" altLang="en-US" sz="2800">
                <a:solidFill>
                  <a:srgbClr val="00FFFF"/>
                </a:solidFill>
                <a:latin typeface="方正书宋简体" charset="0"/>
                <a:ea typeface="楷体_GB2312" pitchFamily="49" charset="-122"/>
              </a:rPr>
              <a:t>对心碰撞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73100" y="3225800"/>
            <a:ext cx="8147050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完全弹性碰撞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碰撞前后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，系统动量守恒，总动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能不变。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非完全弹性碰撞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碰撞前后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，系统动量守恒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，总动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能有改变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转化为热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声等能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）。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完全非弹性碰撞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碰撞前后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，系统动量守恒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，总动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能有改变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并以</a:t>
            </a: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共同的速度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运动。</a:t>
            </a:r>
          </a:p>
        </p:txBody>
      </p:sp>
      <p:sp>
        <p:nvSpPr>
          <p:cNvPr id="293904" name="Oval 16"/>
          <p:cNvSpPr>
            <a:spLocks noChangeAspect="1" noChangeArrowheads="1"/>
          </p:cNvSpPr>
          <p:nvPr/>
        </p:nvSpPr>
        <p:spPr bwMode="auto">
          <a:xfrm>
            <a:off x="2487613" y="1736725"/>
            <a:ext cx="468312" cy="4746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AA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5098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05" name="Object 17"/>
          <p:cNvGraphicFramePr>
            <a:graphicFrameLocks noChangeAspect="1"/>
          </p:cNvGraphicFramePr>
          <p:nvPr/>
        </p:nvGraphicFramePr>
        <p:xfrm>
          <a:off x="2501900" y="1711325"/>
          <a:ext cx="449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0" name="公式" r:id="rId3" imgW="99964" imgH="119062" progId="Equation.3">
                  <p:embed/>
                </p:oleObj>
              </mc:Choice>
              <mc:Fallback>
                <p:oleObj name="公式" r:id="rId3" imgW="99964" imgH="1190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711325"/>
                        <a:ext cx="4492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06" name="Group 18"/>
          <p:cNvGrpSpPr>
            <a:grpSpLocks/>
          </p:cNvGrpSpPr>
          <p:nvPr/>
        </p:nvGrpSpPr>
        <p:grpSpPr bwMode="auto">
          <a:xfrm>
            <a:off x="2527300" y="1116014"/>
            <a:ext cx="511175" cy="527051"/>
            <a:chOff x="1591" y="400"/>
            <a:chExt cx="322" cy="332"/>
          </a:xfrm>
        </p:grpSpPr>
        <p:graphicFrame>
          <p:nvGraphicFramePr>
            <p:cNvPr id="2563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76079"/>
                </p:ext>
              </p:extLst>
            </p:nvPr>
          </p:nvGraphicFramePr>
          <p:xfrm>
            <a:off x="1591" y="400"/>
            <a:ext cx="32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1"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400"/>
                          <a:ext cx="32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20"/>
            <p:cNvSpPr>
              <a:spLocks noChangeAspect="1" noChangeShapeType="1"/>
            </p:cNvSpPr>
            <p:nvPr/>
          </p:nvSpPr>
          <p:spPr bwMode="auto">
            <a:xfrm>
              <a:off x="1615" y="726"/>
              <a:ext cx="22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3909" name="Oval 21"/>
          <p:cNvSpPr>
            <a:spLocks noChangeAspect="1" noChangeArrowheads="1"/>
          </p:cNvSpPr>
          <p:nvPr/>
        </p:nvSpPr>
        <p:spPr bwMode="auto">
          <a:xfrm>
            <a:off x="1244600" y="1747838"/>
            <a:ext cx="460375" cy="466725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B2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7843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10" name="Object 22"/>
          <p:cNvGraphicFramePr>
            <a:graphicFrameLocks/>
          </p:cNvGraphicFramePr>
          <p:nvPr/>
        </p:nvGraphicFramePr>
        <p:xfrm>
          <a:off x="1252538" y="1719263"/>
          <a:ext cx="468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2" name="公式" r:id="rId7" imgW="90699" imgH="119062" progId="Equation.3">
                  <p:embed/>
                </p:oleObj>
              </mc:Choice>
              <mc:Fallback>
                <p:oleObj name="公式" r:id="rId7" imgW="90699" imgH="119062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719263"/>
                        <a:ext cx="4683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11" name="Group 23"/>
          <p:cNvGrpSpPr>
            <a:grpSpLocks/>
          </p:cNvGrpSpPr>
          <p:nvPr/>
        </p:nvGrpSpPr>
        <p:grpSpPr bwMode="auto">
          <a:xfrm>
            <a:off x="1244600" y="1121324"/>
            <a:ext cx="587376" cy="500064"/>
            <a:chOff x="791" y="363"/>
            <a:chExt cx="370" cy="315"/>
          </a:xfrm>
        </p:grpSpPr>
        <p:graphicFrame>
          <p:nvGraphicFramePr>
            <p:cNvPr id="2563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954957"/>
                </p:ext>
              </p:extLst>
            </p:nvPr>
          </p:nvGraphicFramePr>
          <p:xfrm>
            <a:off x="863" y="363"/>
            <a:ext cx="29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3"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363"/>
                          <a:ext cx="29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25"/>
            <p:cNvSpPr>
              <a:spLocks noChangeAspect="1" noChangeShapeType="1"/>
            </p:cNvSpPr>
            <p:nvPr/>
          </p:nvSpPr>
          <p:spPr bwMode="auto">
            <a:xfrm>
              <a:off x="791" y="678"/>
              <a:ext cx="33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3914" name="Line 26"/>
          <p:cNvSpPr>
            <a:spLocks noChangeAspect="1" noChangeShapeType="1"/>
          </p:cNvSpPr>
          <p:nvPr/>
        </p:nvSpPr>
        <p:spPr bwMode="auto">
          <a:xfrm>
            <a:off x="890588" y="2235200"/>
            <a:ext cx="75088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3915" name="Text Box 27"/>
          <p:cNvSpPr txBox="1">
            <a:spLocks noChangeAspect="1" noChangeArrowheads="1"/>
          </p:cNvSpPr>
          <p:nvPr/>
        </p:nvSpPr>
        <p:spPr bwMode="auto">
          <a:xfrm>
            <a:off x="1374775" y="2328863"/>
            <a:ext cx="1441450" cy="466725"/>
          </a:xfrm>
          <a:prstGeom prst="rect">
            <a:avLst/>
          </a:prstGeom>
          <a:solidFill>
            <a:srgbClr val="00CCFF">
              <a:alpha val="25000"/>
            </a:srgbClr>
          </a:solidFill>
          <a:ln w="9525">
            <a:solidFill>
              <a:srgbClr val="FFFFFF">
                <a:alpha val="23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碰撞前</a:t>
            </a:r>
          </a:p>
        </p:txBody>
      </p:sp>
      <p:sp>
        <p:nvSpPr>
          <p:cNvPr id="293916" name="Rectangle 28"/>
          <p:cNvSpPr>
            <a:spLocks noChangeArrowheads="1"/>
          </p:cNvSpPr>
          <p:nvPr/>
        </p:nvSpPr>
        <p:spPr bwMode="auto">
          <a:xfrm>
            <a:off x="3163888" y="2746375"/>
            <a:ext cx="28940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>
                    <a:alpha val="21001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000000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楷体_GB2312" pitchFamily="49" charset="-122"/>
              </a:rPr>
              <a:t>动量守恒</a:t>
            </a:r>
            <a:endParaRPr lang="zh-CN" altLang="en-US" smtClean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293917" name="Text Box 29"/>
          <p:cNvSpPr txBox="1">
            <a:spLocks noChangeAspect="1" noChangeArrowheads="1"/>
          </p:cNvSpPr>
          <p:nvPr/>
        </p:nvSpPr>
        <p:spPr bwMode="auto">
          <a:xfrm>
            <a:off x="3889375" y="2328863"/>
            <a:ext cx="1441450" cy="466725"/>
          </a:xfrm>
          <a:prstGeom prst="rect">
            <a:avLst/>
          </a:prstGeom>
          <a:solidFill>
            <a:srgbClr val="00CCFF">
              <a:alpha val="25000"/>
            </a:srgbClr>
          </a:solidFill>
          <a:ln w="9525">
            <a:solidFill>
              <a:srgbClr val="FFFFFF">
                <a:alpha val="23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碰撞</a:t>
            </a:r>
          </a:p>
        </p:txBody>
      </p:sp>
      <p:sp>
        <p:nvSpPr>
          <p:cNvPr id="293918" name="Text Box 30"/>
          <p:cNvSpPr txBox="1">
            <a:spLocks noChangeAspect="1" noChangeArrowheads="1"/>
          </p:cNvSpPr>
          <p:nvPr/>
        </p:nvSpPr>
        <p:spPr bwMode="auto">
          <a:xfrm>
            <a:off x="6569075" y="2328863"/>
            <a:ext cx="1441450" cy="466725"/>
          </a:xfrm>
          <a:prstGeom prst="rect">
            <a:avLst/>
          </a:prstGeom>
          <a:solidFill>
            <a:srgbClr val="00CCFF">
              <a:alpha val="25000"/>
            </a:srgbClr>
          </a:solidFill>
          <a:ln w="9525">
            <a:solidFill>
              <a:srgbClr val="FFFFFF">
                <a:alpha val="23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碰撞后</a:t>
            </a:r>
          </a:p>
        </p:txBody>
      </p:sp>
      <p:sp>
        <p:nvSpPr>
          <p:cNvPr id="293919" name="Oval 31"/>
          <p:cNvSpPr>
            <a:spLocks noChangeAspect="1" noChangeArrowheads="1"/>
          </p:cNvSpPr>
          <p:nvPr/>
        </p:nvSpPr>
        <p:spPr bwMode="auto">
          <a:xfrm>
            <a:off x="4608513" y="1738313"/>
            <a:ext cx="468312" cy="4746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AA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5098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20" name="Object 32"/>
          <p:cNvGraphicFramePr>
            <a:graphicFrameLocks noChangeAspect="1"/>
          </p:cNvGraphicFramePr>
          <p:nvPr/>
        </p:nvGraphicFramePr>
        <p:xfrm>
          <a:off x="4622800" y="1717675"/>
          <a:ext cx="449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4" name="公式" r:id="rId11" imgW="99964" imgH="119062" progId="Equation.3">
                  <p:embed/>
                </p:oleObj>
              </mc:Choice>
              <mc:Fallback>
                <p:oleObj name="公式" r:id="rId11" imgW="99964" imgH="11906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717675"/>
                        <a:ext cx="4492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1" name="Oval 33"/>
          <p:cNvSpPr>
            <a:spLocks noChangeAspect="1" noChangeArrowheads="1"/>
          </p:cNvSpPr>
          <p:nvPr/>
        </p:nvSpPr>
        <p:spPr bwMode="auto">
          <a:xfrm>
            <a:off x="4152900" y="1747838"/>
            <a:ext cx="460375" cy="466725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B2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7843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22" name="Object 34"/>
          <p:cNvGraphicFramePr>
            <a:graphicFrameLocks/>
          </p:cNvGraphicFramePr>
          <p:nvPr/>
        </p:nvGraphicFramePr>
        <p:xfrm>
          <a:off x="4154488" y="1716088"/>
          <a:ext cx="468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5" name="公式" r:id="rId13" imgW="90699" imgH="119062" progId="Equation.3">
                  <p:embed/>
                </p:oleObj>
              </mc:Choice>
              <mc:Fallback>
                <p:oleObj name="公式" r:id="rId13" imgW="90699" imgH="119062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716088"/>
                        <a:ext cx="4683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3" name="Oval 35"/>
          <p:cNvSpPr>
            <a:spLocks noChangeAspect="1" noChangeArrowheads="1"/>
          </p:cNvSpPr>
          <p:nvPr/>
        </p:nvSpPr>
        <p:spPr bwMode="auto">
          <a:xfrm>
            <a:off x="7580313" y="1741488"/>
            <a:ext cx="468312" cy="4746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AA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5098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24" name="Object 36"/>
          <p:cNvGraphicFramePr>
            <a:graphicFrameLocks noChangeAspect="1"/>
          </p:cNvGraphicFramePr>
          <p:nvPr/>
        </p:nvGraphicFramePr>
        <p:xfrm>
          <a:off x="7585075" y="1720850"/>
          <a:ext cx="449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6" name="公式" r:id="rId15" imgW="99964" imgH="119062" progId="Equation.3">
                  <p:embed/>
                </p:oleObj>
              </mc:Choice>
              <mc:Fallback>
                <p:oleObj name="公式" r:id="rId15" imgW="99964" imgH="11906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720850"/>
                        <a:ext cx="4492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5" name="Oval 37"/>
          <p:cNvSpPr>
            <a:spLocks noChangeAspect="1" noChangeArrowheads="1"/>
          </p:cNvSpPr>
          <p:nvPr/>
        </p:nvSpPr>
        <p:spPr bwMode="auto">
          <a:xfrm>
            <a:off x="6337300" y="1747838"/>
            <a:ext cx="460375" cy="466725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B2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FFFF">
                <a:alpha val="27843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93926" name="Object 38"/>
          <p:cNvGraphicFramePr>
            <a:graphicFrameLocks/>
          </p:cNvGraphicFramePr>
          <p:nvPr/>
        </p:nvGraphicFramePr>
        <p:xfrm>
          <a:off x="6345238" y="1724025"/>
          <a:ext cx="4683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7" name="公式" r:id="rId17" imgW="90699" imgH="119062" progId="Equation.3">
                  <p:embed/>
                </p:oleObj>
              </mc:Choice>
              <mc:Fallback>
                <p:oleObj name="公式" r:id="rId17" imgW="90699" imgH="119062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1724025"/>
                        <a:ext cx="4683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27" name="Group 39"/>
          <p:cNvGrpSpPr>
            <a:grpSpLocks/>
          </p:cNvGrpSpPr>
          <p:nvPr/>
        </p:nvGrpSpPr>
        <p:grpSpPr bwMode="auto">
          <a:xfrm>
            <a:off x="6380170" y="1087437"/>
            <a:ext cx="427038" cy="531813"/>
            <a:chOff x="4018" y="382"/>
            <a:chExt cx="269" cy="335"/>
          </a:xfrm>
        </p:grpSpPr>
        <p:sp>
          <p:nvSpPr>
            <p:cNvPr id="25629" name="Line 40"/>
            <p:cNvSpPr>
              <a:spLocks noChangeAspect="1" noChangeShapeType="1"/>
            </p:cNvSpPr>
            <p:nvPr/>
          </p:nvSpPr>
          <p:spPr bwMode="auto">
            <a:xfrm>
              <a:off x="4039" y="710"/>
              <a:ext cx="222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3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1305770"/>
                </p:ext>
              </p:extLst>
            </p:nvPr>
          </p:nvGraphicFramePr>
          <p:xfrm>
            <a:off x="4018" y="382"/>
            <a:ext cx="26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8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382"/>
                          <a:ext cx="269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930" name="Group 42"/>
          <p:cNvGrpSpPr>
            <a:grpSpLocks/>
          </p:cNvGrpSpPr>
          <p:nvPr/>
        </p:nvGrpSpPr>
        <p:grpSpPr bwMode="auto">
          <a:xfrm>
            <a:off x="7466019" y="1031925"/>
            <a:ext cx="628644" cy="601613"/>
            <a:chOff x="4759" y="364"/>
            <a:chExt cx="339" cy="362"/>
          </a:xfrm>
        </p:grpSpPr>
        <p:graphicFrame>
          <p:nvGraphicFramePr>
            <p:cNvPr id="2562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7511808"/>
                </p:ext>
              </p:extLst>
            </p:nvPr>
          </p:nvGraphicFramePr>
          <p:xfrm>
            <a:off x="4800" y="364"/>
            <a:ext cx="292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9" name="Equation" r:id="rId21" imgW="164880" imgH="228600" progId="Equation.DSMT4">
                    <p:embed/>
                  </p:oleObj>
                </mc:Choice>
                <mc:Fallback>
                  <p:oleObj name="Equation" r:id="rId21" imgW="16488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64"/>
                          <a:ext cx="292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44"/>
            <p:cNvSpPr>
              <a:spLocks noChangeAspect="1" noChangeShapeType="1"/>
            </p:cNvSpPr>
            <p:nvPr/>
          </p:nvSpPr>
          <p:spPr bwMode="auto">
            <a:xfrm>
              <a:off x="4759" y="726"/>
              <a:ext cx="33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39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18602"/>
              </p:ext>
            </p:extLst>
          </p:nvPr>
        </p:nvGraphicFramePr>
        <p:xfrm>
          <a:off x="6276578" y="5548628"/>
          <a:ext cx="1733947" cy="102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0" name="Equation" r:id="rId23" imgW="774360" imgH="431640" progId="Equation.DSMT4">
                  <p:embed/>
                </p:oleObj>
              </mc:Choice>
              <mc:Fallback>
                <p:oleObj name="Equation" r:id="rId23" imgW="774360" imgH="431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578" y="5548628"/>
                        <a:ext cx="1733947" cy="1027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34" name="Text Box 46"/>
          <p:cNvSpPr txBox="1">
            <a:spLocks noChangeArrowheads="1"/>
          </p:cNvSpPr>
          <p:nvPr/>
        </p:nvSpPr>
        <p:spPr bwMode="auto">
          <a:xfrm>
            <a:off x="641350" y="5664200"/>
            <a:ext cx="52197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9900"/>
              </a:buClr>
              <a:buSzPct val="80000"/>
              <a:buFont typeface="Monotype Sorts" pitchFamily="2" charset="2"/>
              <a:buChar char="v"/>
            </a:pPr>
            <a:r>
              <a:rPr kumimoji="0" lang="zh-CN" altLang="en-US">
                <a:solidFill>
                  <a:srgbClr val="00FFFF"/>
                </a:solidFill>
                <a:latin typeface="仿宋_GB2312" pitchFamily="49" charset="-122"/>
                <a:ea typeface="楷体_GB2312" pitchFamily="49" charset="-122"/>
              </a:rPr>
              <a:t>恢复系数</a:t>
            </a:r>
            <a:r>
              <a:rPr kumimoji="0" lang="zh-CN" altLang="en-US">
                <a:solidFill>
                  <a:srgbClr val="FFFFFF"/>
                </a:solidFill>
                <a:latin typeface="仿宋_GB2312" pitchFamily="49" charset="-122"/>
                <a:ea typeface="楷体_GB2312" pitchFamily="49" charset="-122"/>
              </a:rPr>
              <a:t>：碰撞后两球的分离速度与碰撞前两球的接近速度的比值。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9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3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3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3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/>
      <p:bldP spid="293903" grpId="0" build="p"/>
      <p:bldP spid="293904" grpId="0" animBg="1"/>
      <p:bldP spid="293909" grpId="0" animBg="1"/>
      <p:bldP spid="293914" grpId="0" animBg="1"/>
      <p:bldP spid="293915" grpId="0" animBg="1"/>
      <p:bldP spid="293916" grpId="0"/>
      <p:bldP spid="293917" grpId="0" animBg="1"/>
      <p:bldP spid="293918" grpId="0" animBg="1"/>
      <p:bldP spid="293919" grpId="0" animBg="1"/>
      <p:bldP spid="293921" grpId="0" animBg="1"/>
      <p:bldP spid="293923" grpId="0" animBg="1"/>
      <p:bldP spid="293925" grpId="0" animBg="1"/>
      <p:bldP spid="2939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85" name="Rectangle 13"/>
          <p:cNvSpPr>
            <a:spLocks noChangeAspect="1" noChangeArrowheads="1"/>
          </p:cNvSpPr>
          <p:nvPr/>
        </p:nvSpPr>
        <p:spPr bwMode="auto">
          <a:xfrm>
            <a:off x="2551113" y="1120775"/>
            <a:ext cx="4983162" cy="1397000"/>
          </a:xfrm>
          <a:prstGeom prst="rect">
            <a:avLst/>
          </a:prstGeom>
          <a:solidFill>
            <a:srgbClr val="0000CA">
              <a:alpha val="0"/>
            </a:srgbClr>
          </a:solidFill>
          <a:ln w="9525" algn="ctr">
            <a:solidFill>
              <a:srgbClr val="00CCFF">
                <a:alpha val="80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0099CC">
                <a:alpha val="20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kumimoji="0" lang="en-US" altLang="zh-CN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rPr>
              <a:t> </a:t>
            </a: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611188" y="476250"/>
            <a:ext cx="40386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1.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完全弹性碰撞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792163" y="2697163"/>
            <a:ext cx="303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FFFF"/>
              </a:buClr>
              <a:buFont typeface="Monotype Sorts" pitchFamily="2" charset="2"/>
              <a:buNone/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系统动量守恒</a:t>
            </a:r>
          </a:p>
        </p:txBody>
      </p:sp>
      <p:graphicFrame>
        <p:nvGraphicFramePr>
          <p:cNvPr id="310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1945"/>
              </p:ext>
            </p:extLst>
          </p:nvPr>
        </p:nvGraphicFramePr>
        <p:xfrm>
          <a:off x="3295650" y="2665808"/>
          <a:ext cx="3155038" cy="49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1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665808"/>
                        <a:ext cx="3155038" cy="49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1181100" y="4867275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351487"/>
              </p:ext>
            </p:extLst>
          </p:nvPr>
        </p:nvGraphicFramePr>
        <p:xfrm>
          <a:off x="3683151" y="4057193"/>
          <a:ext cx="2108988" cy="54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2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151" y="4057193"/>
                        <a:ext cx="2108988" cy="54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91" name="Text Box 19"/>
          <p:cNvSpPr txBox="1">
            <a:spLocks noChangeArrowheads="1"/>
          </p:cNvSpPr>
          <p:nvPr/>
        </p:nvSpPr>
        <p:spPr bwMode="auto">
          <a:xfrm>
            <a:off x="1085850" y="4067175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可得</a:t>
            </a:r>
          </a:p>
        </p:txBody>
      </p:sp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787400" y="33639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FFFF"/>
              </a:buClr>
              <a:buFont typeface="Monotype Sorts" pitchFamily="2" charset="2"/>
              <a:buNone/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系统动能守恒</a:t>
            </a:r>
          </a:p>
        </p:txBody>
      </p:sp>
      <p:graphicFrame>
        <p:nvGraphicFramePr>
          <p:cNvPr id="310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22186"/>
              </p:ext>
            </p:extLst>
          </p:nvPr>
        </p:nvGraphicFramePr>
        <p:xfrm>
          <a:off x="3093266" y="3175259"/>
          <a:ext cx="4381375" cy="8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3" name="Equation" r:id="rId7" imgW="2184120" imgH="393480" progId="Equation.DSMT4">
                  <p:embed/>
                </p:oleObj>
              </mc:Choice>
              <mc:Fallback>
                <p:oleObj name="Equation" r:id="rId7" imgW="218412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266" y="3175259"/>
                        <a:ext cx="4381375" cy="8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12478"/>
              </p:ext>
            </p:extLst>
          </p:nvPr>
        </p:nvGraphicFramePr>
        <p:xfrm>
          <a:off x="2859717" y="4680882"/>
          <a:ext cx="4075399" cy="103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4" name="Equation" r:id="rId9" imgW="2095200" imgH="482400" progId="Equation.DSMT4">
                  <p:embed/>
                </p:oleObj>
              </mc:Choice>
              <mc:Fallback>
                <p:oleObj name="Equation" r:id="rId9" imgW="209520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717" y="4680882"/>
                        <a:ext cx="4075399" cy="103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12886"/>
              </p:ext>
            </p:extLst>
          </p:nvPr>
        </p:nvGraphicFramePr>
        <p:xfrm>
          <a:off x="2859339" y="5710116"/>
          <a:ext cx="4088925" cy="103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5" name="Equation" r:id="rId11" imgW="2108160" imgH="482400" progId="Equation.DSMT4">
                  <p:embed/>
                </p:oleObj>
              </mc:Choice>
              <mc:Fallback>
                <p:oleObj name="Equation" r:id="rId11" imgW="2108160" imgH="48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39" y="5710116"/>
                        <a:ext cx="4088925" cy="103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96" name="Group 24"/>
          <p:cNvGrpSpPr>
            <a:grpSpLocks noChangeAspect="1"/>
          </p:cNvGrpSpPr>
          <p:nvPr/>
        </p:nvGrpSpPr>
        <p:grpSpPr bwMode="auto">
          <a:xfrm>
            <a:off x="2790825" y="1223963"/>
            <a:ext cx="4332288" cy="900112"/>
            <a:chOff x="560" y="391"/>
            <a:chExt cx="3434" cy="714"/>
          </a:xfrm>
        </p:grpSpPr>
        <p:sp>
          <p:nvSpPr>
            <p:cNvPr id="26638" name="Oval 25"/>
            <p:cNvSpPr>
              <a:spLocks noChangeAspect="1" noChangeArrowheads="1"/>
            </p:cNvSpPr>
            <p:nvPr/>
          </p:nvSpPr>
          <p:spPr bwMode="auto">
            <a:xfrm>
              <a:off x="1566" y="791"/>
              <a:ext cx="295" cy="299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39" name="Object 26"/>
            <p:cNvGraphicFramePr>
              <a:graphicFrameLocks noChangeAspect="1"/>
            </p:cNvGraphicFramePr>
            <p:nvPr/>
          </p:nvGraphicFramePr>
          <p:xfrm>
            <a:off x="1575" y="775"/>
            <a:ext cx="28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96" name="公式" r:id="rId13" imgW="99964" imgH="119062" progId="Equation.3">
                    <p:embed/>
                  </p:oleObj>
                </mc:Choice>
                <mc:Fallback>
                  <p:oleObj name="公式" r:id="rId13" imgW="99964" imgH="1190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775"/>
                          <a:ext cx="28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0" name="Group 27"/>
            <p:cNvGrpSpPr>
              <a:grpSpLocks noChangeAspect="1"/>
            </p:cNvGrpSpPr>
            <p:nvPr/>
          </p:nvGrpSpPr>
          <p:grpSpPr bwMode="auto">
            <a:xfrm>
              <a:off x="1569" y="396"/>
              <a:ext cx="288" cy="330"/>
              <a:chOff x="1569" y="396"/>
              <a:chExt cx="288" cy="330"/>
            </a:xfrm>
          </p:grpSpPr>
          <p:graphicFrame>
            <p:nvGraphicFramePr>
              <p:cNvPr id="26657" name="Object 28"/>
              <p:cNvGraphicFramePr>
                <a:graphicFrameLocks noChangeAspect="1"/>
              </p:cNvGraphicFramePr>
              <p:nvPr/>
            </p:nvGraphicFramePr>
            <p:xfrm>
              <a:off x="1569" y="396"/>
              <a:ext cx="28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7" name="公式" r:id="rId15" imgW="357431" imgH="357188" progId="Equation.3">
                      <p:embed/>
                    </p:oleObj>
                  </mc:Choice>
                  <mc:Fallback>
                    <p:oleObj name="公式" r:id="rId15" imgW="357431" imgH="357188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396"/>
                            <a:ext cx="28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8" name="Line 29"/>
              <p:cNvSpPr>
                <a:spLocks noChangeAspect="1" noChangeShapeType="1"/>
              </p:cNvSpPr>
              <p:nvPr/>
            </p:nvSpPr>
            <p:spPr bwMode="auto">
              <a:xfrm>
                <a:off x="1615" y="726"/>
                <a:ext cx="22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41" name="Oval 30"/>
            <p:cNvSpPr>
              <a:spLocks noChangeAspect="1" noChangeArrowheads="1"/>
            </p:cNvSpPr>
            <p:nvPr/>
          </p:nvSpPr>
          <p:spPr bwMode="auto">
            <a:xfrm>
              <a:off x="783" y="798"/>
              <a:ext cx="290" cy="29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42" name="Object 31"/>
            <p:cNvGraphicFramePr>
              <a:graphicFrameLocks noChangeAspect="1"/>
            </p:cNvGraphicFramePr>
            <p:nvPr/>
          </p:nvGraphicFramePr>
          <p:xfrm>
            <a:off x="788" y="780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98" name="公式" r:id="rId17" imgW="90699" imgH="119062" progId="Equation.3">
                    <p:embed/>
                  </p:oleObj>
                </mc:Choice>
                <mc:Fallback>
                  <p:oleObj name="公式" r:id="rId17" imgW="90699" imgH="11906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780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3" name="Group 32"/>
            <p:cNvGrpSpPr>
              <a:grpSpLocks noChangeAspect="1"/>
            </p:cNvGrpSpPr>
            <p:nvPr/>
          </p:nvGrpSpPr>
          <p:grpSpPr bwMode="auto">
            <a:xfrm>
              <a:off x="791" y="391"/>
              <a:ext cx="339" cy="327"/>
              <a:chOff x="791" y="351"/>
              <a:chExt cx="339" cy="327"/>
            </a:xfrm>
          </p:grpSpPr>
          <p:graphicFrame>
            <p:nvGraphicFramePr>
              <p:cNvPr id="26655" name="Object 33"/>
              <p:cNvGraphicFramePr>
                <a:graphicFrameLocks noChangeAspect="1"/>
              </p:cNvGraphicFramePr>
              <p:nvPr/>
            </p:nvGraphicFramePr>
            <p:xfrm>
              <a:off x="847" y="351"/>
              <a:ext cx="27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9" name="公式" r:id="rId19" imgW="328661" imgH="357188" progId="Equation.3">
                      <p:embed/>
                    </p:oleObj>
                  </mc:Choice>
                  <mc:Fallback>
                    <p:oleObj name="公式" r:id="rId19" imgW="328661" imgH="357188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" y="351"/>
                            <a:ext cx="27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6" name="Line 34"/>
              <p:cNvSpPr>
                <a:spLocks noChangeAspect="1" noChangeShapeType="1"/>
              </p:cNvSpPr>
              <p:nvPr/>
            </p:nvSpPr>
            <p:spPr bwMode="auto">
              <a:xfrm>
                <a:off x="791" y="678"/>
                <a:ext cx="339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44" name="Line 35"/>
            <p:cNvSpPr>
              <a:spLocks noChangeAspect="1" noChangeShapeType="1"/>
            </p:cNvSpPr>
            <p:nvPr/>
          </p:nvSpPr>
          <p:spPr bwMode="auto">
            <a:xfrm>
              <a:off x="560" y="1105"/>
              <a:ext cx="3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Oval 36"/>
            <p:cNvSpPr>
              <a:spLocks noChangeAspect="1" noChangeArrowheads="1"/>
            </p:cNvSpPr>
            <p:nvPr/>
          </p:nvSpPr>
          <p:spPr bwMode="auto">
            <a:xfrm>
              <a:off x="3422" y="794"/>
              <a:ext cx="295" cy="299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46" name="Object 37"/>
            <p:cNvGraphicFramePr>
              <a:graphicFrameLocks noChangeAspect="1"/>
            </p:cNvGraphicFramePr>
            <p:nvPr/>
          </p:nvGraphicFramePr>
          <p:xfrm>
            <a:off x="3425" y="781"/>
            <a:ext cx="28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00" name="公式" r:id="rId21" imgW="99964" imgH="119062" progId="Equation.3">
                    <p:embed/>
                  </p:oleObj>
                </mc:Choice>
                <mc:Fallback>
                  <p:oleObj name="公式" r:id="rId21" imgW="99964" imgH="11906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781"/>
                          <a:ext cx="28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Oval 38"/>
            <p:cNvSpPr>
              <a:spLocks noChangeAspect="1" noChangeArrowheads="1"/>
            </p:cNvSpPr>
            <p:nvPr/>
          </p:nvSpPr>
          <p:spPr bwMode="auto">
            <a:xfrm>
              <a:off x="2639" y="798"/>
              <a:ext cx="290" cy="29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48" name="Object 39"/>
            <p:cNvGraphicFramePr>
              <a:graphicFrameLocks noChangeAspect="1"/>
            </p:cNvGraphicFramePr>
            <p:nvPr/>
          </p:nvGraphicFramePr>
          <p:xfrm>
            <a:off x="2644" y="783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01" name="公式" r:id="rId23" imgW="90699" imgH="119062" progId="Equation.3">
                    <p:embed/>
                  </p:oleObj>
                </mc:Choice>
                <mc:Fallback>
                  <p:oleObj name="公式" r:id="rId23" imgW="90699" imgH="11906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783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9" name="Group 40"/>
            <p:cNvGrpSpPr>
              <a:grpSpLocks noChangeAspect="1"/>
            </p:cNvGrpSpPr>
            <p:nvPr/>
          </p:nvGrpSpPr>
          <p:grpSpPr bwMode="auto">
            <a:xfrm>
              <a:off x="2687" y="399"/>
              <a:ext cx="222" cy="311"/>
              <a:chOff x="4039" y="399"/>
              <a:chExt cx="222" cy="311"/>
            </a:xfrm>
          </p:grpSpPr>
          <p:sp>
            <p:nvSpPr>
              <p:cNvPr id="26653" name="Line 41"/>
              <p:cNvSpPr>
                <a:spLocks noChangeAspect="1" noChangeShapeType="1"/>
              </p:cNvSpPr>
              <p:nvPr/>
            </p:nvSpPr>
            <p:spPr bwMode="auto">
              <a:xfrm>
                <a:off x="4039" y="710"/>
                <a:ext cx="222" cy="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6654" name="Object 42"/>
              <p:cNvGraphicFramePr>
                <a:graphicFrameLocks noChangeAspect="1"/>
              </p:cNvGraphicFramePr>
              <p:nvPr/>
            </p:nvGraphicFramePr>
            <p:xfrm>
              <a:off x="4055" y="399"/>
              <a:ext cx="19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02" name="公式" r:id="rId25" imgW="204804" imgH="357188" progId="Equation.3">
                      <p:embed/>
                    </p:oleObj>
                  </mc:Choice>
                  <mc:Fallback>
                    <p:oleObj name="公式" r:id="rId25" imgW="204804" imgH="357188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99"/>
                            <a:ext cx="19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50" name="Group 43"/>
            <p:cNvGrpSpPr>
              <a:grpSpLocks noChangeAspect="1"/>
            </p:cNvGrpSpPr>
            <p:nvPr/>
          </p:nvGrpSpPr>
          <p:grpSpPr bwMode="auto">
            <a:xfrm>
              <a:off x="3407" y="396"/>
              <a:ext cx="339" cy="330"/>
              <a:chOff x="4759" y="396"/>
              <a:chExt cx="339" cy="330"/>
            </a:xfrm>
          </p:grpSpPr>
          <p:graphicFrame>
            <p:nvGraphicFramePr>
              <p:cNvPr id="26651" name="Object 44"/>
              <p:cNvGraphicFramePr>
                <a:graphicFrameLocks noChangeAspect="1"/>
              </p:cNvGraphicFramePr>
              <p:nvPr/>
            </p:nvGraphicFramePr>
            <p:xfrm>
              <a:off x="4813" y="396"/>
              <a:ext cx="2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03" name="公式" r:id="rId27" imgW="242839" imgH="357188" progId="Equation.3">
                      <p:embed/>
                    </p:oleObj>
                  </mc:Choice>
                  <mc:Fallback>
                    <p:oleObj name="公式" r:id="rId27" imgW="242839" imgH="357188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396"/>
                            <a:ext cx="21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2" name="Line 45"/>
              <p:cNvSpPr>
                <a:spLocks noChangeAspect="1" noChangeShapeType="1"/>
              </p:cNvSpPr>
              <p:nvPr/>
            </p:nvSpPr>
            <p:spPr bwMode="auto">
              <a:xfrm>
                <a:off x="4759" y="726"/>
                <a:ext cx="33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5" grpId="0" animBg="1"/>
      <p:bldP spid="310286" grpId="0"/>
      <p:bldP spid="310287" grpId="0"/>
      <p:bldP spid="310289" grpId="0"/>
      <p:bldP spid="310291" grpId="0"/>
      <p:bldP spid="310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0"/>
            <a:ext cx="5196599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7" name="Rectangle 13"/>
          <p:cNvSpPr>
            <a:spLocks noChangeAspect="1" noChangeArrowheads="1"/>
          </p:cNvSpPr>
          <p:nvPr/>
        </p:nvSpPr>
        <p:spPr bwMode="auto">
          <a:xfrm>
            <a:off x="5173663" y="873125"/>
            <a:ext cx="3687762" cy="1498600"/>
          </a:xfrm>
          <a:prstGeom prst="rect">
            <a:avLst/>
          </a:prstGeom>
          <a:solidFill>
            <a:srgbClr val="0000CA">
              <a:alpha val="0"/>
            </a:srgbClr>
          </a:solidFill>
          <a:ln w="9525" algn="ctr">
            <a:solidFill>
              <a:srgbClr val="00CCFF">
                <a:alpha val="80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0099CC">
                <a:alpha val="20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kumimoji="0" lang="en-US" altLang="zh-CN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rPr>
              <a:t> 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468313" y="3206750"/>
            <a:ext cx="138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讨论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766763" y="3763963"/>
            <a:ext cx="412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FFCC00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完全弹性碰撞时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5295900" y="4511675"/>
            <a:ext cx="334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两球交换速度</a:t>
            </a:r>
          </a:p>
        </p:txBody>
      </p:sp>
      <p:graphicFrame>
        <p:nvGraphicFramePr>
          <p:cNvPr id="313361" name="Object 17"/>
          <p:cNvGraphicFramePr>
            <a:graphicFrameLocks noChangeAspect="1"/>
          </p:cNvGraphicFramePr>
          <p:nvPr/>
        </p:nvGraphicFramePr>
        <p:xfrm>
          <a:off x="3025775" y="4587875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公式" r:id="rId3" imgW="824091" imgH="280890" progId="Equation.3">
                  <p:embed/>
                </p:oleObj>
              </mc:Choice>
              <mc:Fallback>
                <p:oleObj name="公式" r:id="rId3" imgW="824091" imgH="280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587875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96128"/>
              </p:ext>
            </p:extLst>
          </p:nvPr>
        </p:nvGraphicFramePr>
        <p:xfrm>
          <a:off x="872725" y="1013877"/>
          <a:ext cx="4113241" cy="104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25" y="1013877"/>
                        <a:ext cx="4113241" cy="104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809550"/>
              </p:ext>
            </p:extLst>
          </p:nvPr>
        </p:nvGraphicFramePr>
        <p:xfrm>
          <a:off x="798923" y="2102267"/>
          <a:ext cx="4298024" cy="108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7" imgW="2108160" imgH="482400" progId="Equation.DSMT4">
                  <p:embed/>
                </p:oleObj>
              </mc:Choice>
              <mc:Fallback>
                <p:oleObj name="Equation" r:id="rId7" imgW="2108160" imgH="48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23" y="2102267"/>
                        <a:ext cx="4298024" cy="108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754063" y="5211763"/>
            <a:ext cx="412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FFCC00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当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&lt;&lt; 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，且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20 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 0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313365" name="Object 21"/>
          <p:cNvGraphicFramePr>
            <a:graphicFrameLocks noChangeAspect="1"/>
          </p:cNvGraphicFramePr>
          <p:nvPr/>
        </p:nvGraphicFramePr>
        <p:xfrm>
          <a:off x="4003675" y="4587875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公式" r:id="rId9" imgW="1052301" imgH="280890" progId="Equation.3">
                  <p:embed/>
                </p:oleObj>
              </mc:Choice>
              <mc:Fallback>
                <p:oleObj name="公式" r:id="rId9" imgW="1052301" imgH="2808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4587875"/>
                        <a:ext cx="1155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6" name="Object 22"/>
          <p:cNvGraphicFramePr>
            <a:graphicFrameLocks noChangeAspect="1"/>
          </p:cNvGraphicFramePr>
          <p:nvPr/>
        </p:nvGraphicFramePr>
        <p:xfrm>
          <a:off x="4695825" y="5280025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9" name="公式" r:id="rId11" imgW="995249" imgH="280890" progId="Equation.3">
                  <p:embed/>
                </p:oleObj>
              </mc:Choice>
              <mc:Fallback>
                <p:oleObj name="公式" r:id="rId11" imgW="995249" imgH="280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280025"/>
                        <a:ext cx="109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7" name="Object 23"/>
          <p:cNvGraphicFramePr>
            <a:graphicFrameLocks noChangeAspect="1"/>
          </p:cNvGraphicFramePr>
          <p:nvPr/>
        </p:nvGraphicFramePr>
        <p:xfrm>
          <a:off x="5845175" y="5286375"/>
          <a:ext cx="105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公式" r:id="rId13" imgW="957214" imgH="271657" progId="Equation.3">
                  <p:embed/>
                </p:oleObj>
              </mc:Choice>
              <mc:Fallback>
                <p:oleObj name="公式" r:id="rId13" imgW="957214" imgH="27165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286375"/>
                        <a:ext cx="1054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754063" y="5808663"/>
            <a:ext cx="412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FFCC00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当</a:t>
            </a: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&gt;&gt; </a:t>
            </a: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，且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20 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 0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时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313369" name="Object 25"/>
          <p:cNvGraphicFramePr>
            <a:graphicFrameLocks noChangeAspect="1"/>
          </p:cNvGraphicFramePr>
          <p:nvPr/>
        </p:nvGraphicFramePr>
        <p:xfrm>
          <a:off x="4708525" y="58420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公式" r:id="rId15" imgW="814339" imgH="280890" progId="Equation.3">
                  <p:embed/>
                </p:oleObj>
              </mc:Choice>
              <mc:Fallback>
                <p:oleObj name="公式" r:id="rId15" imgW="814339" imgH="28089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8420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70" name="Object 26"/>
          <p:cNvGraphicFramePr>
            <a:graphicFrameLocks noChangeAspect="1"/>
          </p:cNvGraphicFramePr>
          <p:nvPr/>
        </p:nvGraphicFramePr>
        <p:xfrm>
          <a:off x="5768975" y="58420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公式" r:id="rId17" imgW="1357556" imgH="280890" progId="Equation.3">
                  <p:embed/>
                </p:oleObj>
              </mc:Choice>
              <mc:Fallback>
                <p:oleObj name="公式" r:id="rId17" imgW="1357556" imgH="28089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584200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8" name="Group 27"/>
          <p:cNvGrpSpPr>
            <a:grpSpLocks noChangeAspect="1"/>
          </p:cNvGrpSpPr>
          <p:nvPr/>
        </p:nvGrpSpPr>
        <p:grpSpPr bwMode="auto">
          <a:xfrm>
            <a:off x="5337175" y="1103313"/>
            <a:ext cx="3390900" cy="900112"/>
            <a:chOff x="1604" y="1111"/>
            <a:chExt cx="2137" cy="567"/>
          </a:xfrm>
        </p:grpSpPr>
        <p:sp>
          <p:nvSpPr>
            <p:cNvPr id="28692" name="Oval 28"/>
            <p:cNvSpPr>
              <a:spLocks noChangeAspect="1" noChangeArrowheads="1"/>
            </p:cNvSpPr>
            <p:nvPr/>
          </p:nvSpPr>
          <p:spPr bwMode="auto">
            <a:xfrm>
              <a:off x="2235" y="1429"/>
              <a:ext cx="235" cy="23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693" name="Object 29"/>
            <p:cNvGraphicFramePr>
              <a:graphicFrameLocks noChangeAspect="1"/>
            </p:cNvGraphicFramePr>
            <p:nvPr/>
          </p:nvGraphicFramePr>
          <p:xfrm>
            <a:off x="2243" y="1416"/>
            <a:ext cx="22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3" name="公式" r:id="rId19" imgW="99964" imgH="119062" progId="Equation.3">
                    <p:embed/>
                  </p:oleObj>
                </mc:Choice>
                <mc:Fallback>
                  <p:oleObj name="公式" r:id="rId19" imgW="99964" imgH="11906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416"/>
                          <a:ext cx="22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4" name="Group 30"/>
            <p:cNvGrpSpPr>
              <a:grpSpLocks noChangeAspect="1"/>
            </p:cNvGrpSpPr>
            <p:nvPr/>
          </p:nvGrpSpPr>
          <p:grpSpPr bwMode="auto">
            <a:xfrm>
              <a:off x="2238" y="1115"/>
              <a:ext cx="229" cy="262"/>
              <a:chOff x="1569" y="396"/>
              <a:chExt cx="288" cy="330"/>
            </a:xfrm>
          </p:grpSpPr>
          <p:graphicFrame>
            <p:nvGraphicFramePr>
              <p:cNvPr id="28711" name="Object 31"/>
              <p:cNvGraphicFramePr>
                <a:graphicFrameLocks noChangeAspect="1"/>
              </p:cNvGraphicFramePr>
              <p:nvPr/>
            </p:nvGraphicFramePr>
            <p:xfrm>
              <a:off x="1569" y="396"/>
              <a:ext cx="28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74" name="公式" r:id="rId21" imgW="357431" imgH="357188" progId="Equation.3">
                      <p:embed/>
                    </p:oleObj>
                  </mc:Choice>
                  <mc:Fallback>
                    <p:oleObj name="公式" r:id="rId21" imgW="357431" imgH="35718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396"/>
                            <a:ext cx="28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2" name="Line 32"/>
              <p:cNvSpPr>
                <a:spLocks noChangeAspect="1" noChangeShapeType="1"/>
              </p:cNvSpPr>
              <p:nvPr/>
            </p:nvSpPr>
            <p:spPr bwMode="auto">
              <a:xfrm>
                <a:off x="1615" y="726"/>
                <a:ext cx="22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5" name="Oval 33"/>
            <p:cNvSpPr>
              <a:spLocks noChangeAspect="1" noChangeArrowheads="1"/>
            </p:cNvSpPr>
            <p:nvPr/>
          </p:nvSpPr>
          <p:spPr bwMode="auto">
            <a:xfrm>
              <a:off x="1781" y="1434"/>
              <a:ext cx="231" cy="23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696" name="Object 34"/>
            <p:cNvGraphicFramePr>
              <a:graphicFrameLocks noChangeAspect="1"/>
            </p:cNvGraphicFramePr>
            <p:nvPr/>
          </p:nvGraphicFramePr>
          <p:xfrm>
            <a:off x="1785" y="1420"/>
            <a:ext cx="2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5" name="公式" r:id="rId23" imgW="90699" imgH="119062" progId="Equation.3">
                    <p:embed/>
                  </p:oleObj>
                </mc:Choice>
                <mc:Fallback>
                  <p:oleObj name="公式" r:id="rId23" imgW="90699" imgH="11906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1420"/>
                          <a:ext cx="23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7" name="Group 35"/>
            <p:cNvGrpSpPr>
              <a:grpSpLocks noChangeAspect="1"/>
            </p:cNvGrpSpPr>
            <p:nvPr/>
          </p:nvGrpSpPr>
          <p:grpSpPr bwMode="auto">
            <a:xfrm>
              <a:off x="1788" y="1111"/>
              <a:ext cx="269" cy="260"/>
              <a:chOff x="791" y="351"/>
              <a:chExt cx="339" cy="327"/>
            </a:xfrm>
          </p:grpSpPr>
          <p:graphicFrame>
            <p:nvGraphicFramePr>
              <p:cNvPr id="28709" name="Object 36"/>
              <p:cNvGraphicFramePr>
                <a:graphicFrameLocks noChangeAspect="1"/>
              </p:cNvGraphicFramePr>
              <p:nvPr/>
            </p:nvGraphicFramePr>
            <p:xfrm>
              <a:off x="847" y="351"/>
              <a:ext cx="27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76" name="公式" r:id="rId25" imgW="328661" imgH="357188" progId="Equation.3">
                      <p:embed/>
                    </p:oleObj>
                  </mc:Choice>
                  <mc:Fallback>
                    <p:oleObj name="公式" r:id="rId25" imgW="328661" imgH="357188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" y="351"/>
                            <a:ext cx="27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0" name="Line 37"/>
              <p:cNvSpPr>
                <a:spLocks noChangeAspect="1" noChangeShapeType="1"/>
              </p:cNvSpPr>
              <p:nvPr/>
            </p:nvSpPr>
            <p:spPr bwMode="auto">
              <a:xfrm>
                <a:off x="791" y="678"/>
                <a:ext cx="339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98" name="Line 38"/>
            <p:cNvSpPr>
              <a:spLocks noChangeAspect="1" noChangeShapeType="1"/>
            </p:cNvSpPr>
            <p:nvPr/>
          </p:nvSpPr>
          <p:spPr bwMode="auto">
            <a:xfrm>
              <a:off x="1604" y="1678"/>
              <a:ext cx="213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9" name="Oval 39"/>
            <p:cNvSpPr>
              <a:spLocks noChangeAspect="1" noChangeArrowheads="1"/>
            </p:cNvSpPr>
            <p:nvPr/>
          </p:nvSpPr>
          <p:spPr bwMode="auto">
            <a:xfrm>
              <a:off x="3262" y="1431"/>
              <a:ext cx="235" cy="23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700" name="Object 40"/>
            <p:cNvGraphicFramePr>
              <a:graphicFrameLocks noChangeAspect="1"/>
            </p:cNvGraphicFramePr>
            <p:nvPr/>
          </p:nvGraphicFramePr>
          <p:xfrm>
            <a:off x="3265" y="1421"/>
            <a:ext cx="22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7" name="公式" r:id="rId27" imgW="99964" imgH="119062" progId="Equation.3">
                    <p:embed/>
                  </p:oleObj>
                </mc:Choice>
                <mc:Fallback>
                  <p:oleObj name="公式" r:id="rId27" imgW="99964" imgH="11906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21"/>
                          <a:ext cx="22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Oval 41"/>
            <p:cNvSpPr>
              <a:spLocks noChangeAspect="1" noChangeArrowheads="1"/>
            </p:cNvSpPr>
            <p:nvPr/>
          </p:nvSpPr>
          <p:spPr bwMode="auto">
            <a:xfrm>
              <a:off x="2872" y="1434"/>
              <a:ext cx="231" cy="23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702" name="Object 42"/>
            <p:cNvGraphicFramePr>
              <a:graphicFrameLocks noChangeAspect="1"/>
            </p:cNvGraphicFramePr>
            <p:nvPr/>
          </p:nvGraphicFramePr>
          <p:xfrm>
            <a:off x="2876" y="1422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8" name="公式" r:id="rId29" imgW="90699" imgH="119062" progId="Equation.3">
                    <p:embed/>
                  </p:oleObj>
                </mc:Choice>
                <mc:Fallback>
                  <p:oleObj name="公式" r:id="rId29" imgW="90699" imgH="11906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1422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3" name="Group 43"/>
            <p:cNvGrpSpPr>
              <a:grpSpLocks noChangeAspect="1"/>
            </p:cNvGrpSpPr>
            <p:nvPr/>
          </p:nvGrpSpPr>
          <p:grpSpPr bwMode="auto">
            <a:xfrm>
              <a:off x="2910" y="1117"/>
              <a:ext cx="177" cy="247"/>
              <a:chOff x="4039" y="399"/>
              <a:chExt cx="222" cy="311"/>
            </a:xfrm>
          </p:grpSpPr>
          <p:sp>
            <p:nvSpPr>
              <p:cNvPr id="28707" name="Line 44"/>
              <p:cNvSpPr>
                <a:spLocks noChangeAspect="1" noChangeShapeType="1"/>
              </p:cNvSpPr>
              <p:nvPr/>
            </p:nvSpPr>
            <p:spPr bwMode="auto">
              <a:xfrm>
                <a:off x="4039" y="710"/>
                <a:ext cx="222" cy="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8708" name="Object 45"/>
              <p:cNvGraphicFramePr>
                <a:graphicFrameLocks noChangeAspect="1"/>
              </p:cNvGraphicFramePr>
              <p:nvPr/>
            </p:nvGraphicFramePr>
            <p:xfrm>
              <a:off x="4055" y="399"/>
              <a:ext cx="19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79" name="公式" r:id="rId31" imgW="204804" imgH="357188" progId="Equation.3">
                      <p:embed/>
                    </p:oleObj>
                  </mc:Choice>
                  <mc:Fallback>
                    <p:oleObj name="公式" r:id="rId31" imgW="204804" imgH="357188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99"/>
                            <a:ext cx="19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04" name="Group 46"/>
            <p:cNvGrpSpPr>
              <a:grpSpLocks noChangeAspect="1"/>
            </p:cNvGrpSpPr>
            <p:nvPr/>
          </p:nvGrpSpPr>
          <p:grpSpPr bwMode="auto">
            <a:xfrm>
              <a:off x="3251" y="1115"/>
              <a:ext cx="269" cy="262"/>
              <a:chOff x="4759" y="396"/>
              <a:chExt cx="339" cy="330"/>
            </a:xfrm>
          </p:grpSpPr>
          <p:graphicFrame>
            <p:nvGraphicFramePr>
              <p:cNvPr id="28705" name="Object 47"/>
              <p:cNvGraphicFramePr>
                <a:graphicFrameLocks noChangeAspect="1"/>
              </p:cNvGraphicFramePr>
              <p:nvPr/>
            </p:nvGraphicFramePr>
            <p:xfrm>
              <a:off x="4813" y="396"/>
              <a:ext cx="2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80" name="公式" r:id="rId33" imgW="242839" imgH="357188" progId="Equation.3">
                      <p:embed/>
                    </p:oleObj>
                  </mc:Choice>
                  <mc:Fallback>
                    <p:oleObj name="公式" r:id="rId33" imgW="242839" imgH="357188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396"/>
                            <a:ext cx="21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6" name="Line 48"/>
              <p:cNvSpPr>
                <a:spLocks noChangeAspect="1" noChangeShapeType="1"/>
              </p:cNvSpPr>
              <p:nvPr/>
            </p:nvSpPr>
            <p:spPr bwMode="auto">
              <a:xfrm>
                <a:off x="4759" y="726"/>
                <a:ext cx="33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3393" name="Text Box 49"/>
          <p:cNvSpPr txBox="1">
            <a:spLocks noChangeArrowheads="1"/>
          </p:cNvSpPr>
          <p:nvPr/>
        </p:nvSpPr>
        <p:spPr bwMode="auto">
          <a:xfrm>
            <a:off x="754063" y="4510088"/>
            <a:ext cx="412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FFCC00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当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 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时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3133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20259"/>
              </p:ext>
            </p:extLst>
          </p:nvPr>
        </p:nvGraphicFramePr>
        <p:xfrm>
          <a:off x="3867410" y="3542604"/>
          <a:ext cx="2056879" cy="98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Equation" r:id="rId35" imgW="977760" imgH="431640" progId="Equation.DSMT4">
                  <p:embed/>
                </p:oleObj>
              </mc:Choice>
              <mc:Fallback>
                <p:oleObj name="Equation" r:id="rId35" imgW="977760" imgH="4316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410" y="3542604"/>
                        <a:ext cx="2056879" cy="98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67769"/>
              </p:ext>
            </p:extLst>
          </p:nvPr>
        </p:nvGraphicFramePr>
        <p:xfrm>
          <a:off x="939891" y="418883"/>
          <a:ext cx="1978774" cy="55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Equation" r:id="rId37" imgW="1066680" imgH="228600" progId="Equation.DSMT4">
                  <p:embed/>
                </p:oleObj>
              </mc:Choice>
              <mc:Fallback>
                <p:oleObj name="Equation" r:id="rId37" imgW="106668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91" y="418883"/>
                        <a:ext cx="1978774" cy="550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8" grpId="0" autoUpdateAnimBg="0"/>
      <p:bldP spid="313359" grpId="0" autoUpdateAnimBg="0"/>
      <p:bldP spid="313360" grpId="0"/>
      <p:bldP spid="313364" grpId="0" autoUpdateAnimBg="0"/>
      <p:bldP spid="313368" grpId="0" autoUpdateAnimBg="0"/>
      <p:bldP spid="3133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649288" y="333375"/>
            <a:ext cx="40386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完全非弹性碰撞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14402" name="Text Box 34"/>
          <p:cNvSpPr txBox="1">
            <a:spLocks noChangeArrowheads="1"/>
          </p:cNvSpPr>
          <p:nvPr/>
        </p:nvSpPr>
        <p:spPr bwMode="auto">
          <a:xfrm>
            <a:off x="1055688" y="2513013"/>
            <a:ext cx="57880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FFFF"/>
              </a:buClr>
              <a:buFont typeface="Monotype Sorts" pitchFamily="2" charset="2"/>
              <a:buNone/>
              <a:defRPr/>
            </a:pPr>
            <a:r>
              <a:rPr kumimoji="0"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系统动量守恒，且以</a:t>
            </a:r>
            <a:r>
              <a:rPr kumimoji="0" lang="zh-CN" altLang="en-US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共同速度</a:t>
            </a:r>
            <a:r>
              <a:rPr kumimoji="0"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运动，则</a:t>
            </a:r>
          </a:p>
        </p:txBody>
      </p:sp>
      <p:graphicFrame>
        <p:nvGraphicFramePr>
          <p:cNvPr id="314403" name="Object 35"/>
          <p:cNvGraphicFramePr>
            <a:graphicFrameLocks noChangeAspect="1"/>
          </p:cNvGraphicFramePr>
          <p:nvPr/>
        </p:nvGraphicFramePr>
        <p:xfrm>
          <a:off x="2776538" y="3081338"/>
          <a:ext cx="3236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公式" r:id="rId3" imgW="3138374" imgH="280890" progId="Equation.3">
                  <p:embed/>
                </p:oleObj>
              </mc:Choice>
              <mc:Fallback>
                <p:oleObj name="公式" r:id="rId3" imgW="3138374" imgH="280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081338"/>
                        <a:ext cx="3236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1403350" y="3641725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可得</a:t>
            </a:r>
          </a:p>
        </p:txBody>
      </p:sp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1416050" y="4333875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动能变化</a:t>
            </a:r>
            <a:endParaRPr lang="en-US" altLang="zh-CN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314406" name="Object 38"/>
          <p:cNvGraphicFramePr>
            <a:graphicFrameLocks noChangeAspect="1"/>
          </p:cNvGraphicFramePr>
          <p:nvPr/>
        </p:nvGraphicFramePr>
        <p:xfrm>
          <a:off x="3087688" y="3513138"/>
          <a:ext cx="21320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公式" r:id="rId5" imgW="2033409" imgH="700282" progId="Equation.3">
                  <p:embed/>
                </p:oleObj>
              </mc:Choice>
              <mc:Fallback>
                <p:oleObj name="公式" r:id="rId5" imgW="2033409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513138"/>
                        <a:ext cx="21320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408" name="Object 40"/>
          <p:cNvGraphicFramePr>
            <a:graphicFrameLocks noChangeAspect="1"/>
          </p:cNvGraphicFramePr>
          <p:nvPr/>
        </p:nvGraphicFramePr>
        <p:xfrm>
          <a:off x="3348038" y="4967288"/>
          <a:ext cx="2690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公式" r:id="rId7" imgW="2595644" imgH="738188" progId="Equation.3">
                  <p:embed/>
                </p:oleObj>
              </mc:Choice>
              <mc:Fallback>
                <p:oleObj name="公式" r:id="rId7" imgW="2595644" imgH="738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67288"/>
                        <a:ext cx="26908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409" name="Object 41"/>
          <p:cNvGraphicFramePr>
            <a:graphicFrameLocks noChangeAspect="1"/>
          </p:cNvGraphicFramePr>
          <p:nvPr/>
        </p:nvGraphicFramePr>
        <p:xfrm>
          <a:off x="6084888" y="5237163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公式" r:id="rId9" imgW="318909" imgH="176407" progId="Equation.3">
                  <p:embed/>
                </p:oleObj>
              </mc:Choice>
              <mc:Fallback>
                <p:oleObj name="公式" r:id="rId9" imgW="318909" imgH="1764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237163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1473200" y="5849938"/>
            <a:ext cx="17653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CC00"/>
              </a:buClr>
              <a:buSzPct val="80000"/>
              <a:buFont typeface="Monotype Sorts" pitchFamily="2" charset="2"/>
              <a:buNone/>
            </a:pP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恢复系数</a:t>
            </a:r>
          </a:p>
        </p:txBody>
      </p:sp>
      <p:graphicFrame>
        <p:nvGraphicFramePr>
          <p:cNvPr id="314411" name="Object 43"/>
          <p:cNvGraphicFramePr>
            <a:graphicFrameLocks noChangeAspect="1"/>
          </p:cNvGraphicFramePr>
          <p:nvPr/>
        </p:nvGraphicFramePr>
        <p:xfrm>
          <a:off x="3190875" y="5797550"/>
          <a:ext cx="1943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公式" r:id="rId11" imgW="1843234" imgH="700282" progId="Equation.3">
                  <p:embed/>
                </p:oleObj>
              </mc:Choice>
              <mc:Fallback>
                <p:oleObj name="公式" r:id="rId11" imgW="1843234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797550"/>
                        <a:ext cx="1943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2916238" y="4221163"/>
          <a:ext cx="5689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3" imgW="2919429" imgH="347468" progId="Equation.DSMT4">
                  <p:embed/>
                </p:oleObj>
              </mc:Choice>
              <mc:Fallback>
                <p:oleObj name="Equation" r:id="rId13" imgW="2919429" imgH="347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21163"/>
                        <a:ext cx="56896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07" name="Picture 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908050"/>
            <a:ext cx="4103687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2" grpId="0"/>
      <p:bldP spid="314402" grpId="0"/>
      <p:bldP spid="314404" grpId="0" autoUpdateAnimBg="0"/>
      <p:bldP spid="314405" grpId="0" autoUpdateAnimBg="0"/>
      <p:bldP spid="3144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3" name="Rectangle 13"/>
          <p:cNvSpPr>
            <a:spLocks noChangeAspect="1" noChangeArrowheads="1"/>
          </p:cNvSpPr>
          <p:nvPr/>
        </p:nvSpPr>
        <p:spPr bwMode="auto">
          <a:xfrm>
            <a:off x="3262313" y="1125538"/>
            <a:ext cx="3763962" cy="1146175"/>
          </a:xfrm>
          <a:prstGeom prst="rect">
            <a:avLst/>
          </a:prstGeom>
          <a:solidFill>
            <a:srgbClr val="0000CA">
              <a:alpha val="0"/>
            </a:srgbClr>
          </a:solidFill>
          <a:ln w="9525" algn="ctr">
            <a:solidFill>
              <a:srgbClr val="B2B2B2">
                <a:alpha val="50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0099CC">
                <a:alpha val="20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endParaRPr kumimoji="0" lang="zh-CN" altLang="en-GB" b="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kumimoji="0" lang="en-US" altLang="zh-CN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rPr>
              <a:t> </a:t>
            </a:r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671513" y="487363"/>
            <a:ext cx="40386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非完全弹性碰撞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1063625" y="2386013"/>
            <a:ext cx="303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FFFF"/>
              </a:buClr>
              <a:buFont typeface="Monotype Sorts" pitchFamily="2" charset="2"/>
              <a:buNone/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系统动量守恒</a:t>
            </a:r>
          </a:p>
        </p:txBody>
      </p:sp>
      <p:graphicFrame>
        <p:nvGraphicFramePr>
          <p:cNvPr id="317456" name="Object 16"/>
          <p:cNvGraphicFramePr>
            <a:graphicFrameLocks noChangeAspect="1"/>
          </p:cNvGraphicFramePr>
          <p:nvPr/>
        </p:nvGraphicFramePr>
        <p:xfrm>
          <a:off x="1522413" y="2863850"/>
          <a:ext cx="3325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公式" r:id="rId3" imgW="3224196" imgH="280890" progId="Equation.3">
                  <p:embed/>
                </p:oleObj>
              </mc:Choice>
              <mc:Fallback>
                <p:oleObj name="公式" r:id="rId3" imgW="3224196" imgH="280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863850"/>
                        <a:ext cx="33258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7" name="AutoShape 17"/>
          <p:cNvSpPr>
            <a:spLocks noChangeArrowheads="1"/>
          </p:cNvSpPr>
          <p:nvPr/>
        </p:nvSpPr>
        <p:spPr bwMode="auto">
          <a:xfrm>
            <a:off x="5076825" y="2924175"/>
            <a:ext cx="746125" cy="304800"/>
          </a:xfrm>
          <a:prstGeom prst="leftArrow">
            <a:avLst>
              <a:gd name="adj1" fmla="val 44787"/>
              <a:gd name="adj2" fmla="val 148110"/>
            </a:avLst>
          </a:prstGeom>
          <a:solidFill>
            <a:srgbClr val="33CCCC">
              <a:alpha val="70195"/>
            </a:srgbClr>
          </a:solidFill>
          <a:ln w="9525" algn="ctr">
            <a:solidFill>
              <a:srgbClr val="B2B2B2">
                <a:alpha val="50195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17458" name="Object 18"/>
          <p:cNvGraphicFramePr>
            <a:graphicFrameLocks noChangeAspect="1"/>
          </p:cNvGraphicFramePr>
          <p:nvPr/>
        </p:nvGraphicFramePr>
        <p:xfrm>
          <a:off x="6129338" y="2865438"/>
          <a:ext cx="2474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公式" r:id="rId5" imgW="2376699" imgH="280890" progId="Equation.3">
                  <p:embed/>
                </p:oleObj>
              </mc:Choice>
              <mc:Fallback>
                <p:oleObj name="公式" r:id="rId5" imgW="2376699" imgH="280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2865438"/>
                        <a:ext cx="2474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1063625" y="3433763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317460" name="Object 20"/>
          <p:cNvGraphicFramePr>
            <a:graphicFrameLocks noChangeAspect="1"/>
          </p:cNvGraphicFramePr>
          <p:nvPr/>
        </p:nvGraphicFramePr>
        <p:xfrm>
          <a:off x="3408363" y="3308350"/>
          <a:ext cx="41005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公式" r:id="rId7" imgW="4005376" imgH="700282" progId="Equation.3">
                  <p:embed/>
                </p:oleObj>
              </mc:Choice>
              <mc:Fallback>
                <p:oleObj name="公式" r:id="rId7" imgW="4005376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308350"/>
                        <a:ext cx="41005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1" name="Object 21"/>
          <p:cNvGraphicFramePr>
            <a:graphicFrameLocks noChangeAspect="1"/>
          </p:cNvGraphicFramePr>
          <p:nvPr/>
        </p:nvGraphicFramePr>
        <p:xfrm>
          <a:off x="3429000" y="4060825"/>
          <a:ext cx="41513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公式" r:id="rId9" imgW="4052676" imgH="700282" progId="Equation.3">
                  <p:embed/>
                </p:oleObj>
              </mc:Choice>
              <mc:Fallback>
                <p:oleObj name="公式" r:id="rId9" imgW="4052676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60825"/>
                        <a:ext cx="41513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1063625" y="4713288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FF"/>
              </a:buClr>
              <a:buFont typeface="Monotype Sorts" pitchFamily="2" charset="2"/>
              <a:buNone/>
              <a:defRPr/>
            </a:pPr>
            <a:r>
              <a: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动能变化</a:t>
            </a:r>
          </a:p>
        </p:txBody>
      </p:sp>
      <p:graphicFrame>
        <p:nvGraphicFramePr>
          <p:cNvPr id="317463" name="Object 23"/>
          <p:cNvGraphicFramePr>
            <a:graphicFrameLocks noChangeAspect="1"/>
          </p:cNvGraphicFramePr>
          <p:nvPr/>
        </p:nvGraphicFramePr>
        <p:xfrm>
          <a:off x="1898650" y="5243513"/>
          <a:ext cx="1725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公式" r:id="rId11" imgW="1623801" imgH="280890" progId="Equation.3">
                  <p:embed/>
                </p:oleObj>
              </mc:Choice>
              <mc:Fallback>
                <p:oleObj name="公式" r:id="rId11" imgW="1623801" imgH="280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243513"/>
                        <a:ext cx="17256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4" name="Object 24"/>
          <p:cNvGraphicFramePr>
            <a:graphicFrameLocks noChangeAspect="1"/>
          </p:cNvGraphicFramePr>
          <p:nvPr/>
        </p:nvGraphicFramePr>
        <p:xfrm>
          <a:off x="3684588" y="5014913"/>
          <a:ext cx="46418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公式" r:id="rId13" imgW="5358056" imgH="776093" progId="Equation.3">
                  <p:embed/>
                </p:oleObj>
              </mc:Choice>
              <mc:Fallback>
                <p:oleObj name="公式" r:id="rId13" imgW="5358056" imgH="776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5014913"/>
                        <a:ext cx="46418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/>
        </p:nvGraphicFramePr>
        <p:xfrm>
          <a:off x="3698875" y="5868988"/>
          <a:ext cx="38211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公式" r:id="rId15" imgW="3719626" imgH="700282" progId="Equation.3">
                  <p:embed/>
                </p:oleObj>
              </mc:Choice>
              <mc:Fallback>
                <p:oleObj name="公式" r:id="rId15" imgW="3719626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5868988"/>
                        <a:ext cx="38211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66" name="Group 26"/>
          <p:cNvGrpSpPr>
            <a:grpSpLocks noChangeAspect="1"/>
          </p:cNvGrpSpPr>
          <p:nvPr/>
        </p:nvGrpSpPr>
        <p:grpSpPr bwMode="auto">
          <a:xfrm>
            <a:off x="3395663" y="1235075"/>
            <a:ext cx="3390900" cy="900113"/>
            <a:chOff x="1604" y="1111"/>
            <a:chExt cx="2137" cy="567"/>
          </a:xfrm>
        </p:grpSpPr>
        <p:sp>
          <p:nvSpPr>
            <p:cNvPr id="9234" name="Oval 27"/>
            <p:cNvSpPr>
              <a:spLocks noChangeAspect="1" noChangeArrowheads="1"/>
            </p:cNvSpPr>
            <p:nvPr/>
          </p:nvSpPr>
          <p:spPr bwMode="auto">
            <a:xfrm>
              <a:off x="2235" y="1429"/>
              <a:ext cx="235" cy="23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5" name="Object 28"/>
            <p:cNvGraphicFramePr>
              <a:graphicFrameLocks noChangeAspect="1"/>
            </p:cNvGraphicFramePr>
            <p:nvPr/>
          </p:nvGraphicFramePr>
          <p:xfrm>
            <a:off x="2243" y="1416"/>
            <a:ext cx="22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7" name="公式" r:id="rId17" imgW="99964" imgH="119062" progId="Equation.3">
                    <p:embed/>
                  </p:oleObj>
                </mc:Choice>
                <mc:Fallback>
                  <p:oleObj name="公式" r:id="rId17" imgW="99964" imgH="1190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416"/>
                          <a:ext cx="22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6" name="Group 29"/>
            <p:cNvGrpSpPr>
              <a:grpSpLocks noChangeAspect="1"/>
            </p:cNvGrpSpPr>
            <p:nvPr/>
          </p:nvGrpSpPr>
          <p:grpSpPr bwMode="auto">
            <a:xfrm>
              <a:off x="2238" y="1115"/>
              <a:ext cx="229" cy="262"/>
              <a:chOff x="1569" y="396"/>
              <a:chExt cx="288" cy="330"/>
            </a:xfrm>
          </p:grpSpPr>
          <p:graphicFrame>
            <p:nvGraphicFramePr>
              <p:cNvPr id="9253" name="Object 30"/>
              <p:cNvGraphicFramePr>
                <a:graphicFrameLocks noChangeAspect="1"/>
              </p:cNvGraphicFramePr>
              <p:nvPr/>
            </p:nvGraphicFramePr>
            <p:xfrm>
              <a:off x="1569" y="396"/>
              <a:ext cx="28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8" name="公式" r:id="rId19" imgW="357431" imgH="357188" progId="Equation.3">
                      <p:embed/>
                    </p:oleObj>
                  </mc:Choice>
                  <mc:Fallback>
                    <p:oleObj name="公式" r:id="rId19" imgW="357431" imgH="3571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396"/>
                            <a:ext cx="28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4" name="Line 31"/>
              <p:cNvSpPr>
                <a:spLocks noChangeAspect="1" noChangeShapeType="1"/>
              </p:cNvSpPr>
              <p:nvPr/>
            </p:nvSpPr>
            <p:spPr bwMode="auto">
              <a:xfrm>
                <a:off x="1615" y="726"/>
                <a:ext cx="22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37" name="Oval 32"/>
            <p:cNvSpPr>
              <a:spLocks noChangeAspect="1" noChangeArrowheads="1"/>
            </p:cNvSpPr>
            <p:nvPr/>
          </p:nvSpPr>
          <p:spPr bwMode="auto">
            <a:xfrm>
              <a:off x="1781" y="1434"/>
              <a:ext cx="231" cy="23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8" name="Object 33"/>
            <p:cNvGraphicFramePr>
              <a:graphicFrameLocks noChangeAspect="1"/>
            </p:cNvGraphicFramePr>
            <p:nvPr/>
          </p:nvGraphicFramePr>
          <p:xfrm>
            <a:off x="1785" y="1420"/>
            <a:ext cx="2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9" name="公式" r:id="rId21" imgW="90699" imgH="119062" progId="Equation.3">
                    <p:embed/>
                  </p:oleObj>
                </mc:Choice>
                <mc:Fallback>
                  <p:oleObj name="公式" r:id="rId21" imgW="90699" imgH="1190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1420"/>
                          <a:ext cx="23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9" name="Group 34"/>
            <p:cNvGrpSpPr>
              <a:grpSpLocks noChangeAspect="1"/>
            </p:cNvGrpSpPr>
            <p:nvPr/>
          </p:nvGrpSpPr>
          <p:grpSpPr bwMode="auto">
            <a:xfrm>
              <a:off x="1788" y="1111"/>
              <a:ext cx="269" cy="260"/>
              <a:chOff x="791" y="351"/>
              <a:chExt cx="339" cy="327"/>
            </a:xfrm>
          </p:grpSpPr>
          <p:graphicFrame>
            <p:nvGraphicFramePr>
              <p:cNvPr id="9251" name="Object 35"/>
              <p:cNvGraphicFramePr>
                <a:graphicFrameLocks noChangeAspect="1"/>
              </p:cNvGraphicFramePr>
              <p:nvPr/>
            </p:nvGraphicFramePr>
            <p:xfrm>
              <a:off x="847" y="351"/>
              <a:ext cx="27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0" name="公式" r:id="rId23" imgW="328661" imgH="357188" progId="Equation.3">
                      <p:embed/>
                    </p:oleObj>
                  </mc:Choice>
                  <mc:Fallback>
                    <p:oleObj name="公式" r:id="rId23" imgW="328661" imgH="3571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" y="351"/>
                            <a:ext cx="27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2" name="Line 36"/>
              <p:cNvSpPr>
                <a:spLocks noChangeAspect="1" noChangeShapeType="1"/>
              </p:cNvSpPr>
              <p:nvPr/>
            </p:nvSpPr>
            <p:spPr bwMode="auto">
              <a:xfrm>
                <a:off x="791" y="678"/>
                <a:ext cx="339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40" name="Line 37"/>
            <p:cNvSpPr>
              <a:spLocks noChangeAspect="1" noChangeShapeType="1"/>
            </p:cNvSpPr>
            <p:nvPr/>
          </p:nvSpPr>
          <p:spPr bwMode="auto">
            <a:xfrm>
              <a:off x="1604" y="1678"/>
              <a:ext cx="213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Oval 38"/>
            <p:cNvSpPr>
              <a:spLocks noChangeAspect="1" noChangeArrowheads="1"/>
            </p:cNvSpPr>
            <p:nvPr/>
          </p:nvSpPr>
          <p:spPr bwMode="auto">
            <a:xfrm>
              <a:off x="3262" y="1431"/>
              <a:ext cx="235" cy="23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AA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5098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2" name="Object 39"/>
            <p:cNvGraphicFramePr>
              <a:graphicFrameLocks noChangeAspect="1"/>
            </p:cNvGraphicFramePr>
            <p:nvPr/>
          </p:nvGraphicFramePr>
          <p:xfrm>
            <a:off x="3265" y="1421"/>
            <a:ext cx="22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1" name="公式" r:id="rId25" imgW="99964" imgH="119062" progId="Equation.3">
                    <p:embed/>
                  </p:oleObj>
                </mc:Choice>
                <mc:Fallback>
                  <p:oleObj name="公式" r:id="rId25" imgW="99964" imgH="1190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21"/>
                          <a:ext cx="22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Oval 40"/>
            <p:cNvSpPr>
              <a:spLocks noChangeAspect="1" noChangeArrowheads="1"/>
            </p:cNvSpPr>
            <p:nvPr/>
          </p:nvSpPr>
          <p:spPr bwMode="auto">
            <a:xfrm>
              <a:off x="2872" y="1434"/>
              <a:ext cx="231" cy="23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B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>
                  <a:alpha val="27843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4" name="Object 41"/>
            <p:cNvGraphicFramePr>
              <a:graphicFrameLocks noChangeAspect="1"/>
            </p:cNvGraphicFramePr>
            <p:nvPr/>
          </p:nvGraphicFramePr>
          <p:xfrm>
            <a:off x="2876" y="1422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2" name="公式" r:id="rId27" imgW="90699" imgH="119062" progId="Equation.3">
                    <p:embed/>
                  </p:oleObj>
                </mc:Choice>
                <mc:Fallback>
                  <p:oleObj name="公式" r:id="rId27" imgW="90699" imgH="1190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1422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5" name="Group 42"/>
            <p:cNvGrpSpPr>
              <a:grpSpLocks noChangeAspect="1"/>
            </p:cNvGrpSpPr>
            <p:nvPr/>
          </p:nvGrpSpPr>
          <p:grpSpPr bwMode="auto">
            <a:xfrm>
              <a:off x="2910" y="1117"/>
              <a:ext cx="177" cy="247"/>
              <a:chOff x="4039" y="399"/>
              <a:chExt cx="222" cy="311"/>
            </a:xfrm>
          </p:grpSpPr>
          <p:sp>
            <p:nvSpPr>
              <p:cNvPr id="9249" name="Line 43"/>
              <p:cNvSpPr>
                <a:spLocks noChangeAspect="1" noChangeShapeType="1"/>
              </p:cNvSpPr>
              <p:nvPr/>
            </p:nvSpPr>
            <p:spPr bwMode="auto">
              <a:xfrm>
                <a:off x="4039" y="710"/>
                <a:ext cx="222" cy="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250" name="Object 44"/>
              <p:cNvGraphicFramePr>
                <a:graphicFrameLocks noChangeAspect="1"/>
              </p:cNvGraphicFramePr>
              <p:nvPr/>
            </p:nvGraphicFramePr>
            <p:xfrm>
              <a:off x="4055" y="399"/>
              <a:ext cx="19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3" name="公式" r:id="rId29" imgW="204804" imgH="357188" progId="Equation.3">
                      <p:embed/>
                    </p:oleObj>
                  </mc:Choice>
                  <mc:Fallback>
                    <p:oleObj name="公式" r:id="rId29" imgW="204804" imgH="3571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99"/>
                            <a:ext cx="192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6" name="Group 45"/>
            <p:cNvGrpSpPr>
              <a:grpSpLocks noChangeAspect="1"/>
            </p:cNvGrpSpPr>
            <p:nvPr/>
          </p:nvGrpSpPr>
          <p:grpSpPr bwMode="auto">
            <a:xfrm>
              <a:off x="3251" y="1115"/>
              <a:ext cx="269" cy="262"/>
              <a:chOff x="4759" y="396"/>
              <a:chExt cx="339" cy="330"/>
            </a:xfrm>
          </p:grpSpPr>
          <p:graphicFrame>
            <p:nvGraphicFramePr>
              <p:cNvPr id="9247" name="Object 46"/>
              <p:cNvGraphicFramePr>
                <a:graphicFrameLocks noChangeAspect="1"/>
              </p:cNvGraphicFramePr>
              <p:nvPr/>
            </p:nvGraphicFramePr>
            <p:xfrm>
              <a:off x="4813" y="396"/>
              <a:ext cx="2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4" name="公式" r:id="rId31" imgW="242839" imgH="357188" progId="Equation.3">
                      <p:embed/>
                    </p:oleObj>
                  </mc:Choice>
                  <mc:Fallback>
                    <p:oleObj name="公式" r:id="rId31" imgW="242839" imgH="3571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396"/>
                            <a:ext cx="21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Line 47"/>
              <p:cNvSpPr>
                <a:spLocks noChangeAspect="1" noChangeShapeType="1"/>
              </p:cNvSpPr>
              <p:nvPr/>
            </p:nvSpPr>
            <p:spPr bwMode="auto">
              <a:xfrm>
                <a:off x="4759" y="726"/>
                <a:ext cx="33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93933" name="Object 45"/>
          <p:cNvGraphicFramePr>
            <a:graphicFrameLocks noChangeAspect="1"/>
          </p:cNvGraphicFramePr>
          <p:nvPr/>
        </p:nvGraphicFramePr>
        <p:xfrm>
          <a:off x="7380288" y="1341438"/>
          <a:ext cx="1485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公式" r:id="rId33" imgW="1385839" imgH="700282" progId="Equation.3">
                  <p:embed/>
                </p:oleObj>
              </mc:Choice>
              <mc:Fallback>
                <p:oleObj name="公式" r:id="rId33" imgW="1385839" imgH="700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341438"/>
                        <a:ext cx="1485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7"/>
          <p:cNvSpPr>
            <a:spLocks noChangeArrowheads="1"/>
          </p:cNvSpPr>
          <p:nvPr/>
        </p:nvSpPr>
        <p:spPr bwMode="auto">
          <a:xfrm rot="-5400000">
            <a:off x="7950200" y="2355851"/>
            <a:ext cx="688975" cy="304800"/>
          </a:xfrm>
          <a:prstGeom prst="leftArrow">
            <a:avLst>
              <a:gd name="adj1" fmla="val 44787"/>
              <a:gd name="adj2" fmla="val 136766"/>
            </a:avLst>
          </a:prstGeom>
          <a:solidFill>
            <a:srgbClr val="33CCCC">
              <a:alpha val="70195"/>
            </a:srgbClr>
          </a:solidFill>
          <a:ln w="9525" algn="ctr">
            <a:solidFill>
              <a:srgbClr val="B2B2B2">
                <a:alpha val="50195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220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3" grpId="0" animBg="1"/>
      <p:bldP spid="317454" grpId="0"/>
      <p:bldP spid="317455" grpId="0"/>
      <p:bldP spid="317457" grpId="0" animBg="1"/>
      <p:bldP spid="317459" grpId="0"/>
      <p:bldP spid="31746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3713163" y="40925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1103313" y="115728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牛顿第二定律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3819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971632"/>
              </p:ext>
            </p:extLst>
          </p:nvPr>
        </p:nvGraphicFramePr>
        <p:xfrm>
          <a:off x="1458417" y="1770856"/>
          <a:ext cx="1728191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17" y="1770856"/>
                        <a:ext cx="1728191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03323"/>
              </p:ext>
            </p:extLst>
          </p:nvPr>
        </p:nvGraphicFramePr>
        <p:xfrm>
          <a:off x="1822749" y="2749156"/>
          <a:ext cx="1728191" cy="5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749" y="2749156"/>
                        <a:ext cx="1728191" cy="58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708025" y="3535363"/>
            <a:ext cx="227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381959" name="AutoShape 7"/>
          <p:cNvSpPr>
            <a:spLocks noChangeArrowheads="1"/>
          </p:cNvSpPr>
          <p:nvPr/>
        </p:nvSpPr>
        <p:spPr bwMode="auto">
          <a:xfrm>
            <a:off x="6156325" y="2852738"/>
            <a:ext cx="2447925" cy="762000"/>
          </a:xfrm>
          <a:prstGeom prst="wedgeRoundRectCallout">
            <a:avLst>
              <a:gd name="adj1" fmla="val -93514"/>
              <a:gd name="adj2" fmla="val -7917"/>
              <a:gd name="adj3" fmla="val 16667"/>
            </a:avLst>
          </a:prstGeom>
          <a:solidFill>
            <a:srgbClr val="009999">
              <a:alpha val="56862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力</a:t>
            </a:r>
            <a:r>
              <a:rPr kumimoji="0" lang="en-US" altLang="zh-CN" i="1">
                <a:solidFill>
                  <a:srgbClr val="FFFFFF"/>
                </a:solidFill>
                <a:ea typeface="楷体_GB2312" pitchFamily="49" charset="-122"/>
              </a:rPr>
              <a:t>F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的元冲量（</a:t>
            </a:r>
            <a:r>
              <a:rPr kumimoji="0" lang="zh-CN" altLang="en-US"/>
              <a:t> </a:t>
            </a:r>
            <a:r>
              <a:rPr kumimoji="0" lang="en-US" altLang="zh-CN">
                <a:solidFill>
                  <a:srgbClr val="00FFFF"/>
                </a:solidFill>
              </a:rPr>
              <a:t>impulse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396875" y="476250"/>
            <a:ext cx="359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二、</a:t>
            </a:r>
            <a:r>
              <a:rPr kumimoji="0" lang="zh-CN" altLang="en-US">
                <a:solidFill>
                  <a:srgbClr val="FFFF99"/>
                </a:solidFill>
                <a:ea typeface="楷体_GB2312" pitchFamily="49" charset="-122"/>
              </a:rPr>
              <a:t>质点动量定理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84213" y="4014788"/>
            <a:ext cx="7869237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(1) 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质点动量的增量等于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合外力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作用时间的增量</a:t>
            </a:r>
          </a:p>
        </p:txBody>
      </p:sp>
      <p:graphicFrame>
        <p:nvGraphicFramePr>
          <p:cNvPr id="38196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462683"/>
              </p:ext>
            </p:extLst>
          </p:nvPr>
        </p:nvGraphicFramePr>
        <p:xfrm>
          <a:off x="3550940" y="2800946"/>
          <a:ext cx="805036" cy="47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7" imgW="393480" imgH="215640" progId="Equation.DSMT4">
                  <p:embed/>
                </p:oleObj>
              </mc:Choice>
              <mc:Fallback>
                <p:oleObj name="Equation" r:id="rId7" imgW="393480" imgH="21564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40" y="2800946"/>
                        <a:ext cx="805036" cy="47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06245"/>
              </p:ext>
            </p:extLst>
          </p:nvPr>
        </p:nvGraphicFramePr>
        <p:xfrm>
          <a:off x="4370326" y="2825166"/>
          <a:ext cx="692274" cy="45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9" imgW="330120" imgH="215640" progId="Equation.DSMT4">
                  <p:embed/>
                </p:oleObj>
              </mc:Choice>
              <mc:Fallback>
                <p:oleObj name="Equation" r:id="rId9" imgW="330120" imgH="21564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26" y="2825166"/>
                        <a:ext cx="692274" cy="456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4" name="AutoShape 12"/>
          <p:cNvSpPr>
            <a:spLocks noChangeAspect="1" noChangeArrowheads="1"/>
          </p:cNvSpPr>
          <p:nvPr/>
        </p:nvSpPr>
        <p:spPr bwMode="auto">
          <a:xfrm>
            <a:off x="250825" y="335756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704850" y="4510088"/>
            <a:ext cx="75390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marL="444500" indent="-4445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要使质点动量发生变化，仅有力的作用是不够的，力还必须累积作用一定时间</a:t>
            </a: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156325" y="476250"/>
            <a:ext cx="2376488" cy="762000"/>
          </a:xfrm>
          <a:prstGeom prst="wedgeRoundRectCallout">
            <a:avLst>
              <a:gd name="adj1" fmla="val -65898"/>
              <a:gd name="adj2" fmla="val 152292"/>
              <a:gd name="adj3" fmla="val 16667"/>
            </a:avLst>
          </a:prstGeom>
          <a:solidFill>
            <a:srgbClr val="009999">
              <a:alpha val="56862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质点动量定理的微分形式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4716463" y="1989138"/>
          <a:ext cx="1368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11" imgW="557359" imgH="176407" progId="Equation.DSMT4">
                  <p:embed/>
                </p:oleObj>
              </mc:Choice>
              <mc:Fallback>
                <p:oleObj name="Equation" r:id="rId11" imgW="557359" imgH="1764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89138"/>
                        <a:ext cx="1368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utoUpdateAnimBg="0"/>
      <p:bldP spid="381955" grpId="0" autoUpdateAnimBg="0"/>
      <p:bldP spid="381958" grpId="0"/>
      <p:bldP spid="381959" grpId="0" animBg="1" autoUpdateAnimBg="0"/>
      <p:bldP spid="381960" grpId="0" autoUpdateAnimBg="0"/>
      <p:bldP spid="381961" grpId="0"/>
      <p:bldP spid="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468313" y="2000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对一段有限时间，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>
            <a:off x="6337300" y="2511425"/>
            <a:ext cx="18446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V="1">
            <a:off x="6337300" y="758825"/>
            <a:ext cx="0" cy="1752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5791200" y="2511425"/>
            <a:ext cx="54610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3" name="Freeform 7"/>
          <p:cNvSpPr>
            <a:spLocks/>
          </p:cNvSpPr>
          <p:nvPr/>
        </p:nvSpPr>
        <p:spPr bwMode="auto">
          <a:xfrm>
            <a:off x="6470650" y="1165225"/>
            <a:ext cx="1630363" cy="2108200"/>
          </a:xfrm>
          <a:custGeom>
            <a:avLst/>
            <a:gdLst>
              <a:gd name="T0" fmla="*/ 2147483646 w 976"/>
              <a:gd name="T1" fmla="*/ 2147483646 h 1328"/>
              <a:gd name="T2" fmla="*/ 2147483646 w 976"/>
              <a:gd name="T3" fmla="*/ 2147483646 h 1328"/>
              <a:gd name="T4" fmla="*/ 2147483646 w 976"/>
              <a:gd name="T5" fmla="*/ 2147483646 h 1328"/>
              <a:gd name="T6" fmla="*/ 2147483646 w 976"/>
              <a:gd name="T7" fmla="*/ 2147483646 h 1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6" h="1328">
                <a:moveTo>
                  <a:pt x="112" y="1328"/>
                </a:moveTo>
                <a:cubicBezTo>
                  <a:pt x="56" y="1024"/>
                  <a:pt x="0" y="720"/>
                  <a:pt x="64" y="512"/>
                </a:cubicBezTo>
                <a:cubicBezTo>
                  <a:pt x="128" y="304"/>
                  <a:pt x="344" y="160"/>
                  <a:pt x="496" y="80"/>
                </a:cubicBezTo>
                <a:cubicBezTo>
                  <a:pt x="648" y="0"/>
                  <a:pt x="896" y="40"/>
                  <a:pt x="976" y="32"/>
                </a:cubicBezTo>
              </a:path>
            </a:pathLst>
          </a:custGeom>
          <a:noFill/>
          <a:ln w="38100" cmpd="sng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4" name="Line 8"/>
          <p:cNvSpPr>
            <a:spLocks noChangeShapeType="1"/>
          </p:cNvSpPr>
          <p:nvPr/>
        </p:nvSpPr>
        <p:spPr bwMode="auto">
          <a:xfrm flipV="1">
            <a:off x="7459663" y="992188"/>
            <a:ext cx="882650" cy="228600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5638800" y="2371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FF"/>
                </a:solidFill>
                <a:ea typeface="楷体_GB2312" pitchFamily="49" charset="-122"/>
              </a:rPr>
              <a:t>x</a:t>
            </a:r>
            <a:endParaRPr kumimoji="0" lang="en-US" altLang="zh-CN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8274050" y="228282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FF"/>
                </a:solidFill>
                <a:ea typeface="楷体_GB2312" pitchFamily="49" charset="-122"/>
              </a:rPr>
              <a:t>y</a:t>
            </a:r>
            <a:endParaRPr kumimoji="0" lang="en-US" altLang="zh-CN" b="0" i="1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5972175" y="5572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FF"/>
                </a:solidFill>
                <a:ea typeface="楷体_GB2312" pitchFamily="49" charset="-122"/>
              </a:rPr>
              <a:t>z</a:t>
            </a:r>
            <a:endParaRPr kumimoji="0" lang="en-US" altLang="zh-CN" b="0" i="1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6183313" y="24685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FF"/>
                </a:solidFill>
                <a:ea typeface="楷体_GB2312" pitchFamily="49" charset="-122"/>
              </a:rPr>
              <a:t>O</a:t>
            </a:r>
            <a:endParaRPr kumimoji="0" lang="en-US" altLang="zh-CN" b="0" i="1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V="1">
            <a:off x="6592888" y="1063625"/>
            <a:ext cx="560387" cy="838200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6629400" y="1901825"/>
            <a:ext cx="914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7435850" y="1216025"/>
            <a:ext cx="685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V="1">
            <a:off x="6165850" y="3967163"/>
            <a:ext cx="560388" cy="838200"/>
          </a:xfrm>
          <a:prstGeom prst="line">
            <a:avLst/>
          </a:prstGeom>
          <a:noFill/>
          <a:ln w="41275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V="1">
            <a:off x="6165850" y="4576763"/>
            <a:ext cx="882650" cy="228600"/>
          </a:xfrm>
          <a:prstGeom prst="line">
            <a:avLst/>
          </a:prstGeom>
          <a:noFill/>
          <a:ln w="41275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6699250" y="3967163"/>
            <a:ext cx="3810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29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47195"/>
              </p:ext>
            </p:extLst>
          </p:nvPr>
        </p:nvGraphicFramePr>
        <p:xfrm>
          <a:off x="6654800" y="535661"/>
          <a:ext cx="498475" cy="47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" name="Equation" r:id="rId3" imgW="266400" imgH="228600" progId="Equation.DSMT4">
                  <p:embed/>
                </p:oleObj>
              </mc:Choice>
              <mc:Fallback>
                <p:oleObj name="Equation" r:id="rId3" imgW="2664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35661"/>
                        <a:ext cx="498475" cy="47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66897"/>
              </p:ext>
            </p:extLst>
          </p:nvPr>
        </p:nvGraphicFramePr>
        <p:xfrm>
          <a:off x="8069432" y="454025"/>
          <a:ext cx="50306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5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432" y="454025"/>
                        <a:ext cx="50306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692150" y="5049838"/>
            <a:ext cx="214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</a:t>
            </a:r>
            <a:r>
              <a:rPr kumimoji="0" lang="en-US" altLang="zh-CN" b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物理意义：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2508572" y="5050464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质点动量的变化依赖于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作用力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时间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累积过程</a:t>
            </a:r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1111250" y="5564188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893763" indent="-8937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合力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对质点作用的冲量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3003" name="Rectangle 27"/>
          <p:cNvSpPr>
            <a:spLocks noChangeArrowheads="1"/>
          </p:cNvSpPr>
          <p:nvPr/>
        </p:nvSpPr>
        <p:spPr bwMode="auto">
          <a:xfrm>
            <a:off x="5249863" y="55610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质点动量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矢量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的变化</a:t>
            </a:r>
          </a:p>
        </p:txBody>
      </p:sp>
      <p:sp>
        <p:nvSpPr>
          <p:cNvPr id="383004" name="Rectangle 28"/>
          <p:cNvSpPr>
            <a:spLocks noChangeArrowheads="1"/>
          </p:cNvSpPr>
          <p:nvPr/>
        </p:nvSpPr>
        <p:spPr bwMode="auto">
          <a:xfrm>
            <a:off x="733425" y="614045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</a:t>
            </a:r>
            <a:r>
              <a:rPr kumimoji="0" lang="en-US" altLang="zh-CN" b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矢量性：</a:t>
            </a:r>
          </a:p>
        </p:txBody>
      </p:sp>
      <p:sp>
        <p:nvSpPr>
          <p:cNvPr id="383005" name="Rectangle 29"/>
          <p:cNvSpPr>
            <a:spLocks noChangeArrowheads="1"/>
          </p:cNvSpPr>
          <p:nvPr/>
        </p:nvSpPr>
        <p:spPr bwMode="auto">
          <a:xfrm>
            <a:off x="2405063" y="6126163"/>
            <a:ext cx="5133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冲量的方向与动量的改变量方向相同</a:t>
            </a:r>
          </a:p>
        </p:txBody>
      </p:sp>
      <p:sp>
        <p:nvSpPr>
          <p:cNvPr id="383006" name="AutoShape 30"/>
          <p:cNvSpPr>
            <a:spLocks noChangeArrowheads="1"/>
          </p:cNvSpPr>
          <p:nvPr/>
        </p:nvSpPr>
        <p:spPr bwMode="auto">
          <a:xfrm>
            <a:off x="4479925" y="5711825"/>
            <a:ext cx="676275" cy="228600"/>
          </a:xfrm>
          <a:prstGeom prst="rightArrow">
            <a:avLst>
              <a:gd name="adj1" fmla="val 50000"/>
              <a:gd name="adj2" fmla="val 73958"/>
            </a:avLst>
          </a:prstGeom>
          <a:gradFill rotWithShape="1">
            <a:gsLst>
              <a:gs pos="0">
                <a:srgbClr val="9966FF">
                  <a:gamma/>
                  <a:shade val="46275"/>
                  <a:invGamma/>
                </a:srgbClr>
              </a:gs>
              <a:gs pos="50000">
                <a:srgbClr val="9966FF">
                  <a:alpha val="71001"/>
                </a:srgbClr>
              </a:gs>
              <a:gs pos="100000">
                <a:srgbClr val="9966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403225" y="443706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讨论</a:t>
            </a:r>
          </a:p>
        </p:txBody>
      </p:sp>
      <p:graphicFrame>
        <p:nvGraphicFramePr>
          <p:cNvPr id="3830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35223"/>
              </p:ext>
            </p:extLst>
          </p:nvPr>
        </p:nvGraphicFramePr>
        <p:xfrm>
          <a:off x="7523957" y="1723256"/>
          <a:ext cx="596900" cy="42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6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957" y="1723256"/>
                        <a:ext cx="596900" cy="42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28597"/>
              </p:ext>
            </p:extLst>
          </p:nvPr>
        </p:nvGraphicFramePr>
        <p:xfrm>
          <a:off x="8145463" y="1404702"/>
          <a:ext cx="393700" cy="39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7" name="Equation" r:id="rId9" imgW="190440" imgH="190440" progId="Equation.DSMT4">
                  <p:embed/>
                </p:oleObj>
              </mc:Choice>
              <mc:Fallback>
                <p:oleObj name="Equation" r:id="rId9" imgW="190440" imgH="1904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1404702"/>
                        <a:ext cx="393700" cy="39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10" name="Rectangle 34"/>
          <p:cNvSpPr>
            <a:spLocks noChangeArrowheads="1"/>
          </p:cNvSpPr>
          <p:nvPr/>
        </p:nvSpPr>
        <p:spPr bwMode="auto">
          <a:xfrm>
            <a:off x="2835275" y="161925"/>
            <a:ext cx="3536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对上述微分形式积分，有</a:t>
            </a:r>
          </a:p>
        </p:txBody>
      </p:sp>
      <p:sp>
        <p:nvSpPr>
          <p:cNvPr id="383011" name="AutoShape 35"/>
          <p:cNvSpPr>
            <a:spLocks noChangeAspect="1" noChangeArrowheads="1"/>
          </p:cNvSpPr>
          <p:nvPr/>
        </p:nvSpPr>
        <p:spPr bwMode="auto">
          <a:xfrm>
            <a:off x="295275" y="4446588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83014" name="Object 38"/>
          <p:cNvGraphicFramePr>
            <a:graphicFrameLocks noChangeAspect="1"/>
          </p:cNvGraphicFramePr>
          <p:nvPr/>
        </p:nvGraphicFramePr>
        <p:xfrm>
          <a:off x="6948488" y="4005263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8" name="Equation" r:id="rId11" imgW="0" imgH="61718" progId="Equation.DSMT4">
                  <p:embed/>
                </p:oleObj>
              </mc:Choice>
              <mc:Fallback>
                <p:oleObj name="Equation" r:id="rId11" imgW="0" imgH="61718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005263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479425" y="2451100"/>
            <a:ext cx="52816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63"/>
              </a:lnSpc>
            </a:pPr>
            <a:r>
              <a:rPr lang="en-US" altLang="zh-CN" sz="2200">
                <a:solidFill>
                  <a:srgbClr val="FFFFCC"/>
                </a:solidFill>
                <a:ea typeface="楷体_GB2312" pitchFamily="49" charset="-122"/>
              </a:rPr>
              <a:t>  •   </a:t>
            </a:r>
            <a:r>
              <a:rPr lang="en-US" altLang="zh-CN" sz="2200" i="1">
                <a:solidFill>
                  <a:srgbClr val="FFFFCC"/>
                </a:solidFill>
                <a:ea typeface="楷体_GB2312" pitchFamily="49" charset="-122"/>
              </a:rPr>
              <a:t>The change in momentum of a particle during a time interval equals the impulse of the net force that acts on the particle during that interval.</a:t>
            </a: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    </a:t>
            </a:r>
            <a:endParaRPr lang="en-US" altLang="zh-CN" sz="2200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9651" name="Rectangle 35"/>
          <p:cNvSpPr>
            <a:spLocks noChangeArrowheads="1"/>
          </p:cNvSpPr>
          <p:nvPr/>
        </p:nvSpPr>
        <p:spPr bwMode="auto">
          <a:xfrm>
            <a:off x="454025" y="2060575"/>
            <a:ext cx="548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Impulse-momentum theorem</a:t>
            </a: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98303"/>
              </p:ext>
            </p:extLst>
          </p:nvPr>
        </p:nvGraphicFramePr>
        <p:xfrm>
          <a:off x="1835696" y="1287463"/>
          <a:ext cx="2865338" cy="87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9" name="Equation" r:id="rId13" imgW="1333440" imgH="355320" progId="Equation.DSMT4">
                  <p:embed/>
                </p:oleObj>
              </mc:Choice>
              <mc:Fallback>
                <p:oleObj name="Equation" r:id="rId13" imgW="1333440" imgH="3553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87463"/>
                        <a:ext cx="2865338" cy="871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56002"/>
              </p:ext>
            </p:extLst>
          </p:nvPr>
        </p:nvGraphicFramePr>
        <p:xfrm>
          <a:off x="6330555" y="1375745"/>
          <a:ext cx="362742" cy="5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0" name="Equation" r:id="rId15" imgW="114120" imgH="228600" progId="Equation.DSMT4">
                  <p:embed/>
                </p:oleObj>
              </mc:Choice>
              <mc:Fallback>
                <p:oleObj name="Equation" r:id="rId15" imgW="11412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555" y="1375745"/>
                        <a:ext cx="362742" cy="55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20504"/>
              </p:ext>
            </p:extLst>
          </p:nvPr>
        </p:nvGraphicFramePr>
        <p:xfrm>
          <a:off x="7356007" y="615951"/>
          <a:ext cx="39734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007" y="615951"/>
                        <a:ext cx="39734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341169"/>
              </p:ext>
            </p:extLst>
          </p:nvPr>
        </p:nvGraphicFramePr>
        <p:xfrm>
          <a:off x="543955" y="587375"/>
          <a:ext cx="2901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" name="Equation" r:id="rId19" imgW="1346040" imgH="355320" progId="Equation.DSMT4">
                  <p:embed/>
                </p:oleObj>
              </mc:Choice>
              <mc:Fallback>
                <p:oleObj name="Equation" r:id="rId19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5" y="587375"/>
                        <a:ext cx="29019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96146"/>
              </p:ext>
            </p:extLst>
          </p:nvPr>
        </p:nvGraphicFramePr>
        <p:xfrm>
          <a:off x="6432550" y="3495139"/>
          <a:ext cx="576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" name="Equation" r:id="rId21" imgW="266400" imgH="228600" progId="Equation.DSMT4">
                  <p:embed/>
                </p:oleObj>
              </mc:Choice>
              <mc:Fallback>
                <p:oleObj name="Equation" r:id="rId21" imgW="26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3495139"/>
                        <a:ext cx="5762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227"/>
              </p:ext>
            </p:extLst>
          </p:nvPr>
        </p:nvGraphicFramePr>
        <p:xfrm>
          <a:off x="7088188" y="4414838"/>
          <a:ext cx="603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" name="Equation" r:id="rId23" imgW="279360" imgH="228600" progId="Equation.DSMT4">
                  <p:embed/>
                </p:oleObj>
              </mc:Choice>
              <mc:Fallback>
                <p:oleObj name="Equation" r:id="rId23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4414838"/>
                        <a:ext cx="603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97702"/>
              </p:ext>
            </p:extLst>
          </p:nvPr>
        </p:nvGraphicFramePr>
        <p:xfrm>
          <a:off x="7016749" y="4027400"/>
          <a:ext cx="212379" cy="38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" name="Equation" r:id="rId25" imgW="126720" imgH="203040" progId="Equation.DSMT4">
                  <p:embed/>
                </p:oleObj>
              </mc:Choice>
              <mc:Fallback>
                <p:oleObj name="Equation" r:id="rId25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49" y="4027400"/>
                        <a:ext cx="212379" cy="38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3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utoUpdateAnimBg="0"/>
      <p:bldP spid="382980" grpId="0" animBg="1"/>
      <p:bldP spid="382981" grpId="0" animBg="1"/>
      <p:bldP spid="382982" grpId="0" animBg="1"/>
      <p:bldP spid="382983" grpId="0" animBg="1"/>
      <p:bldP spid="382984" grpId="0" animBg="1"/>
      <p:bldP spid="382985" grpId="0" autoUpdateAnimBg="0"/>
      <p:bldP spid="382986" grpId="0" autoUpdateAnimBg="0"/>
      <p:bldP spid="382987" grpId="0" autoUpdateAnimBg="0"/>
      <p:bldP spid="382988" grpId="0"/>
      <p:bldP spid="382989" grpId="0" animBg="1"/>
      <p:bldP spid="382990" grpId="0" animBg="1"/>
      <p:bldP spid="382991" grpId="0" animBg="1"/>
      <p:bldP spid="382993" grpId="0" animBg="1"/>
      <p:bldP spid="382994" grpId="0" animBg="1"/>
      <p:bldP spid="382995" grpId="0" animBg="1"/>
      <p:bldP spid="383000" grpId="0" autoUpdateAnimBg="0"/>
      <p:bldP spid="383001" grpId="0" autoUpdateAnimBg="0"/>
      <p:bldP spid="383002" grpId="0" autoUpdateAnimBg="0"/>
      <p:bldP spid="383003" grpId="0" autoUpdateAnimBg="0"/>
      <p:bldP spid="383004" grpId="0" autoUpdateAnimBg="0"/>
      <p:bldP spid="383005" grpId="0" autoUpdateAnimBg="0"/>
      <p:bldP spid="383007" grpId="0"/>
      <p:bldP spid="383010" grpId="0"/>
      <p:bldP spid="2396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755650" y="5591175"/>
            <a:ext cx="4191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在力的整个作用时间内，平均力的冲量等于变力的冲量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4005" name="AutoShape 5"/>
          <p:cNvSpPr>
            <a:spLocks noChangeArrowheads="1"/>
          </p:cNvSpPr>
          <p:nvPr/>
        </p:nvSpPr>
        <p:spPr bwMode="auto">
          <a:xfrm>
            <a:off x="2987675" y="5014913"/>
            <a:ext cx="246063" cy="635000"/>
          </a:xfrm>
          <a:prstGeom prst="wedgeRoundRectCallout">
            <a:avLst>
              <a:gd name="adj1" fmla="val 884838"/>
              <a:gd name="adj2" fmla="val -99250"/>
              <a:gd name="adj3" fmla="val 16667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 rot="-880051">
            <a:off x="3635375" y="443388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平均力</a:t>
            </a:r>
          </a:p>
        </p:txBody>
      </p:sp>
      <p:grpSp>
        <p:nvGrpSpPr>
          <p:cNvPr id="384007" name="Group 7"/>
          <p:cNvGrpSpPr>
            <a:grpSpLocks/>
          </p:cNvGrpSpPr>
          <p:nvPr/>
        </p:nvGrpSpPr>
        <p:grpSpPr bwMode="auto">
          <a:xfrm>
            <a:off x="5581650" y="3444875"/>
            <a:ext cx="2981325" cy="3205163"/>
            <a:chOff x="3497" y="1748"/>
            <a:chExt cx="1878" cy="2019"/>
          </a:xfrm>
        </p:grpSpPr>
        <p:graphicFrame>
          <p:nvGraphicFramePr>
            <p:cNvPr id="923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761706"/>
                </p:ext>
              </p:extLst>
            </p:nvPr>
          </p:nvGraphicFramePr>
          <p:xfrm>
            <a:off x="4196" y="3465"/>
            <a:ext cx="27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6" name="Equation" r:id="rId3" imgW="190440" imgH="177480" progId="Equation.DSMT4">
                    <p:embed/>
                  </p:oleObj>
                </mc:Choice>
                <mc:Fallback>
                  <p:oleObj name="Equation" r:id="rId3" imgW="19044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3465"/>
                          <a:ext cx="27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Line 9"/>
            <p:cNvSpPr>
              <a:spLocks noChangeShapeType="1"/>
            </p:cNvSpPr>
            <p:nvPr/>
          </p:nvSpPr>
          <p:spPr bwMode="auto">
            <a:xfrm flipV="1">
              <a:off x="3608" y="1748"/>
              <a:ext cx="0" cy="168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0"/>
            <p:cNvSpPr>
              <a:spLocks noChangeShapeType="1"/>
            </p:cNvSpPr>
            <p:nvPr/>
          </p:nvSpPr>
          <p:spPr bwMode="auto">
            <a:xfrm>
              <a:off x="3597" y="3402"/>
              <a:ext cx="1728" cy="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091714"/>
                </p:ext>
              </p:extLst>
            </p:nvPr>
          </p:nvGraphicFramePr>
          <p:xfrm>
            <a:off x="3497" y="3483"/>
            <a:ext cx="15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7" name="Equation" r:id="rId5" imgW="152280" imgH="177480" progId="Equation.DSMT4">
                    <p:embed/>
                  </p:oleObj>
                </mc:Choice>
                <mc:Fallback>
                  <p:oleObj name="Equation" r:id="rId5" imgW="15228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3483"/>
                          <a:ext cx="15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722236"/>
                </p:ext>
              </p:extLst>
            </p:nvPr>
          </p:nvGraphicFramePr>
          <p:xfrm>
            <a:off x="3865" y="3449"/>
            <a:ext cx="18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8" name="Equation" r:id="rId7" imgW="114120" imgH="228600" progId="Equation.DSMT4">
                    <p:embed/>
                  </p:oleObj>
                </mc:Choice>
                <mc:Fallback>
                  <p:oleObj name="Equation" r:id="rId7" imgW="1141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449"/>
                          <a:ext cx="18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180977"/>
                </p:ext>
              </p:extLst>
            </p:nvPr>
          </p:nvGraphicFramePr>
          <p:xfrm>
            <a:off x="4581" y="3440"/>
            <a:ext cx="23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9" name="Equation" r:id="rId9" imgW="139680" imgH="241200" progId="Equation.DSMT4">
                    <p:embed/>
                  </p:oleObj>
                </mc:Choice>
                <mc:Fallback>
                  <p:oleObj name="Equation" r:id="rId9" imgW="13968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3440"/>
                          <a:ext cx="23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Object 15"/>
            <p:cNvGraphicFramePr>
              <a:graphicFrameLocks noChangeAspect="1"/>
            </p:cNvGraphicFramePr>
            <p:nvPr/>
          </p:nvGraphicFramePr>
          <p:xfrm>
            <a:off x="5277" y="3442"/>
            <a:ext cx="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" name="Equation" r:id="rId11" imgW="0" imgH="47625" progId="Equation.3">
                    <p:embed/>
                  </p:oleObj>
                </mc:Choice>
                <mc:Fallback>
                  <p:oleObj name="Equation" r:id="rId11" imgW="0" imgH="476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7" y="3442"/>
                          <a:ext cx="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Freeform 16"/>
            <p:cNvSpPr>
              <a:spLocks/>
            </p:cNvSpPr>
            <p:nvPr/>
          </p:nvSpPr>
          <p:spPr bwMode="auto">
            <a:xfrm>
              <a:off x="4009" y="1924"/>
              <a:ext cx="645" cy="1474"/>
            </a:xfrm>
            <a:custGeom>
              <a:avLst/>
              <a:gdLst>
                <a:gd name="T0" fmla="*/ 0 w 645"/>
                <a:gd name="T1" fmla="*/ 1474 h 1474"/>
                <a:gd name="T2" fmla="*/ 299 w 645"/>
                <a:gd name="T3" fmla="*/ 0 h 1474"/>
                <a:gd name="T4" fmla="*/ 645 w 645"/>
                <a:gd name="T5" fmla="*/ 1474 h 1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5" h="1474">
                  <a:moveTo>
                    <a:pt x="0" y="1474"/>
                  </a:moveTo>
                  <a:cubicBezTo>
                    <a:pt x="96" y="737"/>
                    <a:pt x="192" y="0"/>
                    <a:pt x="299" y="0"/>
                  </a:cubicBezTo>
                  <a:cubicBezTo>
                    <a:pt x="406" y="0"/>
                    <a:pt x="525" y="737"/>
                    <a:pt x="645" y="1474"/>
                  </a:cubicBezTo>
                </a:path>
              </a:pathLst>
            </a:custGeom>
            <a:solidFill>
              <a:srgbClr val="FFCC99"/>
            </a:solidFill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4017" name="Group 17"/>
          <p:cNvGrpSpPr>
            <a:grpSpLocks/>
          </p:cNvGrpSpPr>
          <p:nvPr/>
        </p:nvGrpSpPr>
        <p:grpSpPr bwMode="auto">
          <a:xfrm>
            <a:off x="5367339" y="4616452"/>
            <a:ext cx="2060576" cy="1476375"/>
            <a:chOff x="3388" y="2700"/>
            <a:chExt cx="1298" cy="930"/>
          </a:xfrm>
        </p:grpSpPr>
        <p:graphicFrame>
          <p:nvGraphicFramePr>
            <p:cNvPr id="923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700932"/>
                </p:ext>
              </p:extLst>
            </p:nvPr>
          </p:nvGraphicFramePr>
          <p:xfrm>
            <a:off x="3388" y="2700"/>
            <a:ext cx="21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700"/>
                          <a:ext cx="21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Line 19"/>
            <p:cNvSpPr>
              <a:spLocks noChangeShapeType="1"/>
            </p:cNvSpPr>
            <p:nvPr/>
          </p:nvSpPr>
          <p:spPr bwMode="auto">
            <a:xfrm>
              <a:off x="3630" y="2737"/>
              <a:ext cx="10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0"/>
            <p:cNvSpPr>
              <a:spLocks noChangeShapeType="1"/>
            </p:cNvSpPr>
            <p:nvPr/>
          </p:nvSpPr>
          <p:spPr bwMode="auto">
            <a:xfrm flipV="1">
              <a:off x="4021" y="2738"/>
              <a:ext cx="4" cy="8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1"/>
            <p:cNvSpPr>
              <a:spLocks noChangeShapeType="1"/>
            </p:cNvSpPr>
            <p:nvPr/>
          </p:nvSpPr>
          <p:spPr bwMode="auto">
            <a:xfrm flipV="1">
              <a:off x="4663" y="2731"/>
              <a:ext cx="8" cy="8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4022" name="Group 22"/>
          <p:cNvGrpSpPr>
            <a:grpSpLocks/>
          </p:cNvGrpSpPr>
          <p:nvPr/>
        </p:nvGrpSpPr>
        <p:grpSpPr bwMode="auto">
          <a:xfrm>
            <a:off x="5708650" y="4124326"/>
            <a:ext cx="939800" cy="1968500"/>
            <a:chOff x="3618" y="2409"/>
            <a:chExt cx="592" cy="1240"/>
          </a:xfrm>
        </p:grpSpPr>
        <p:sp>
          <p:nvSpPr>
            <p:cNvPr id="9231" name="Line 24"/>
            <p:cNvSpPr>
              <a:spLocks noChangeShapeType="1"/>
            </p:cNvSpPr>
            <p:nvPr/>
          </p:nvSpPr>
          <p:spPr bwMode="auto">
            <a:xfrm>
              <a:off x="3618" y="2421"/>
              <a:ext cx="55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25"/>
            <p:cNvSpPr>
              <a:spLocks noChangeShapeType="1"/>
            </p:cNvSpPr>
            <p:nvPr/>
          </p:nvSpPr>
          <p:spPr bwMode="auto">
            <a:xfrm flipH="1">
              <a:off x="4202" y="2409"/>
              <a:ext cx="8" cy="1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684213" y="333375"/>
            <a:ext cx="7775575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marL="538163" indent="-5381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冲量是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过程量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，动量是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状态量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，动量定理在二者之间   搭起桥梁。给我们提供了一种计算合力冲量的方法；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FFCC66"/>
                </a:solidFill>
                <a:ea typeface="楷体_GB2312" pitchFamily="49" charset="-122"/>
              </a:rPr>
              <a:t>在不同惯性系中同一力的冲量相同。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588963" y="1649413"/>
            <a:ext cx="34798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(4) 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只适用于惯性系       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3810000" y="1630363"/>
            <a:ext cx="3282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(5)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在直角坐标系中       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827088" y="4438650"/>
            <a:ext cx="206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(6)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平均力       </a:t>
            </a: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44318"/>
              </p:ext>
            </p:extLst>
          </p:nvPr>
        </p:nvGraphicFramePr>
        <p:xfrm>
          <a:off x="1378893" y="1959752"/>
          <a:ext cx="3066752" cy="26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" name="Equation" r:id="rId15" imgW="1498320" imgH="1193760" progId="Equation.DSMT4">
                  <p:embed/>
                </p:oleObj>
              </mc:Choice>
              <mc:Fallback>
                <p:oleObj name="Equation" r:id="rId15" imgW="149832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893" y="1959752"/>
                        <a:ext cx="3066752" cy="267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51420"/>
              </p:ext>
            </p:extLst>
          </p:nvPr>
        </p:nvGraphicFramePr>
        <p:xfrm>
          <a:off x="968237" y="4917150"/>
          <a:ext cx="336740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" name="Equation" r:id="rId17" imgW="1447560" imgH="380880" progId="Equation.DSMT4">
                  <p:embed/>
                </p:oleObj>
              </mc:Choice>
              <mc:Fallback>
                <p:oleObj name="Equation" r:id="rId17" imgW="1447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37" y="4917150"/>
                        <a:ext cx="336740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10377"/>
              </p:ext>
            </p:extLst>
          </p:nvPr>
        </p:nvGraphicFramePr>
        <p:xfrm>
          <a:off x="5367338" y="3939382"/>
          <a:ext cx="3841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4" name="Equation" r:id="rId19" imgW="164880" imgH="164880" progId="Equation.DSMT4">
                  <p:embed/>
                </p:oleObj>
              </mc:Choice>
              <mc:Fallback>
                <p:oleObj name="Equation" r:id="rId19" imgW="164880" imgH="164880" progId="Equation.DSMT4">
                  <p:embed/>
                  <p:pic>
                    <p:nvPicPr>
                      <p:cNvPr id="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3939382"/>
                        <a:ext cx="3841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44544"/>
              </p:ext>
            </p:extLst>
          </p:nvPr>
        </p:nvGraphicFramePr>
        <p:xfrm>
          <a:off x="5807077" y="3322639"/>
          <a:ext cx="3841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" name="Equation" r:id="rId21" imgW="164880" imgH="164880" progId="Equation.DSMT4">
                  <p:embed/>
                </p:oleObj>
              </mc:Choice>
              <mc:Fallback>
                <p:oleObj name="Equation" r:id="rId21" imgW="164880" imgH="164880" progId="Equation.DSMT4">
                  <p:embed/>
                  <p:pic>
                    <p:nvPicPr>
                      <p:cNvPr id="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7" y="3322639"/>
                        <a:ext cx="3841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/>
      <p:bldP spid="384005" grpId="0" animBg="1" autoUpdateAnimBg="0"/>
      <p:bldP spid="384006" grpId="0" autoUpdateAnimBg="0"/>
      <p:bldP spid="384026" grpId="0"/>
      <p:bldP spid="384027" grpId="0"/>
      <p:bldP spid="384028" grpId="0"/>
      <p:bldP spid="3840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935038" y="530225"/>
            <a:ext cx="6400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质量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m=2.0kg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的质点，受合力                         </a:t>
            </a:r>
          </a:p>
        </p:txBody>
      </p:sp>
      <p:graphicFrame>
        <p:nvGraphicFramePr>
          <p:cNvPr id="324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9050"/>
              </p:ext>
            </p:extLst>
          </p:nvPr>
        </p:nvGraphicFramePr>
        <p:xfrm>
          <a:off x="5001152" y="529431"/>
          <a:ext cx="189494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152" y="529431"/>
                        <a:ext cx="189494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912813" y="1931988"/>
            <a:ext cx="7686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从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=0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到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=3s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这段时间内，合力的冲量  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6875463" y="569912"/>
            <a:ext cx="2089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的作用，沿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Ox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35038" y="1154113"/>
            <a:ext cx="57165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轴作直线运动，已知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=0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时，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66FFFF"/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=0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66FFFF"/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=0 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250825" y="57785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  </a:t>
            </a:r>
            <a:endParaRPr kumimoji="0"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5925" y="3376613"/>
            <a:ext cx="134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  <a:r>
              <a:rPr kumimoji="0" lang="zh-CN" altLang="en-US">
                <a:solidFill>
                  <a:srgbClr val="FFFF66"/>
                </a:solidFill>
                <a:ea typeface="楷体_GB2312" pitchFamily="49" charset="-122"/>
              </a:rPr>
              <a:t>  </a:t>
            </a:r>
            <a:endParaRPr kumimoji="0"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415925" y="1912938"/>
            <a:ext cx="1998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912813" y="2605088"/>
            <a:ext cx="46450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3s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末质点的速度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4619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118134"/>
              </p:ext>
            </p:extLst>
          </p:nvPr>
        </p:nvGraphicFramePr>
        <p:xfrm>
          <a:off x="2153544" y="3352801"/>
          <a:ext cx="1768375" cy="72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" name="Equation" r:id="rId5" imgW="672840" imgH="355320" progId="Equation.DSMT4">
                  <p:embed/>
                </p:oleObj>
              </mc:Choice>
              <mc:Fallback>
                <p:oleObj name="Equation" r:id="rId5" imgW="672840" imgH="35532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544" y="3352801"/>
                        <a:ext cx="1768375" cy="722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0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874061"/>
              </p:ext>
            </p:extLst>
          </p:nvPr>
        </p:nvGraphicFramePr>
        <p:xfrm>
          <a:off x="3921919" y="3318367"/>
          <a:ext cx="1485277" cy="78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" name="Equation" r:id="rId7" imgW="660240" imgH="355320" progId="Equation.DSMT4">
                  <p:embed/>
                </p:oleObj>
              </mc:Choice>
              <mc:Fallback>
                <p:oleObj name="Equation" r:id="rId7" imgW="660240" imgH="35532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919" y="3318367"/>
                        <a:ext cx="1485277" cy="78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29657"/>
              </p:ext>
            </p:extLst>
          </p:nvPr>
        </p:nvGraphicFramePr>
        <p:xfrm>
          <a:off x="5417801" y="3464774"/>
          <a:ext cx="1317625" cy="40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801" y="3464774"/>
                        <a:ext cx="1317625" cy="406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952500" y="3346450"/>
            <a:ext cx="615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952500" y="4330700"/>
            <a:ext cx="615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(2) </a:t>
            </a:r>
          </a:p>
        </p:txBody>
      </p:sp>
      <p:graphicFrame>
        <p:nvGraphicFramePr>
          <p:cNvPr id="324625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690065"/>
              </p:ext>
            </p:extLst>
          </p:nvPr>
        </p:nvGraphicFramePr>
        <p:xfrm>
          <a:off x="5292080" y="5335095"/>
          <a:ext cx="1116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Equation" r:id="rId11" imgW="558720" imgH="241200" progId="Equation.DSMT4">
                  <p:embed/>
                </p:oleObj>
              </mc:Choice>
              <mc:Fallback>
                <p:oleObj name="Equation" r:id="rId11" imgW="558720" imgH="24120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335095"/>
                        <a:ext cx="11160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95896"/>
              </p:ext>
            </p:extLst>
          </p:nvPr>
        </p:nvGraphicFramePr>
        <p:xfrm>
          <a:off x="1779588" y="4232275"/>
          <a:ext cx="23431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" name="Equation" r:id="rId13" imgW="1104840" imgH="419040" progId="Equation.DSMT4">
                  <p:embed/>
                </p:oleObj>
              </mc:Choice>
              <mc:Fallback>
                <p:oleObj name="Equation" r:id="rId13" imgW="110484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232275"/>
                        <a:ext cx="23431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70697"/>
              </p:ext>
            </p:extLst>
          </p:nvPr>
        </p:nvGraphicFramePr>
        <p:xfrm>
          <a:off x="1062038" y="5162550"/>
          <a:ext cx="34163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" name="Equation" r:id="rId15" imgW="1638000" imgH="355320" progId="Equation.DSMT4">
                  <p:embed/>
                </p:oleObj>
              </mc:Choice>
              <mc:Fallback>
                <p:oleObj name="Equation" r:id="rId15" imgW="1638000" imgH="35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162550"/>
                        <a:ext cx="34163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Line 8"/>
          <p:cNvSpPr>
            <a:spLocks noChangeShapeType="1"/>
          </p:cNvSpPr>
          <p:nvPr/>
        </p:nvSpPr>
        <p:spPr bwMode="auto">
          <a:xfrm flipV="1">
            <a:off x="4643438" y="4292600"/>
            <a:ext cx="0" cy="1584325"/>
          </a:xfrm>
          <a:prstGeom prst="line">
            <a:avLst/>
          </a:prstGeom>
          <a:noFill/>
          <a:ln w="4127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476375" y="6021388"/>
            <a:ext cx="28082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应用牛顿运动定律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932363" y="5994400"/>
            <a:ext cx="28082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应用动量定理 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01372"/>
              </p:ext>
            </p:extLst>
          </p:nvPr>
        </p:nvGraphicFramePr>
        <p:xfrm>
          <a:off x="5173663" y="4238625"/>
          <a:ext cx="27924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" name="Equation" r:id="rId17" imgW="1206360" imgH="380880" progId="Equation.DSMT4">
                  <p:embed/>
                </p:oleObj>
              </mc:Choice>
              <mc:Fallback>
                <p:oleObj name="Equation" r:id="rId17" imgW="1206360" imgH="380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238625"/>
                        <a:ext cx="27924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12" grpId="0"/>
      <p:bldP spid="324613" grpId="0"/>
      <p:bldP spid="324614" grpId="0"/>
      <p:bldP spid="324615" grpId="0" autoUpdateAnimBg="0"/>
      <p:bldP spid="324616" grpId="0" autoUpdateAnimBg="0"/>
      <p:bldP spid="324617" grpId="0"/>
      <p:bldP spid="324618" grpId="0"/>
      <p:bldP spid="324622" grpId="0"/>
      <p:bldP spid="324623" grpId="0"/>
      <p:bldP spid="380936" grpId="0" animBg="1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98438" y="333375"/>
            <a:ext cx="883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： </a:t>
            </a:r>
            <a:r>
              <a:rPr kumimoji="0" lang="zh-CN" altLang="en-US">
                <a:solidFill>
                  <a:srgbClr val="FFFF66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一篮球质量</a:t>
            </a:r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0.58kg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，从</a:t>
            </a:r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2.0m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高度</a:t>
            </a: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竖直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下落，到达地面后，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23850" y="220503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  <a:r>
              <a:rPr kumimoji="0" lang="zh-CN" altLang="en-US">
                <a:solidFill>
                  <a:srgbClr val="FFFF66"/>
                </a:solidFill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篮球到达地面的速率</a:t>
            </a:r>
          </a:p>
        </p:txBody>
      </p:sp>
      <p:graphicFrame>
        <p:nvGraphicFramePr>
          <p:cNvPr id="32563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135872"/>
              </p:ext>
            </p:extLst>
          </p:nvPr>
        </p:nvGraphicFramePr>
        <p:xfrm>
          <a:off x="989012" y="3444876"/>
          <a:ext cx="43640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8" name="Equation" r:id="rId3" imgW="2133360" imgH="253800" progId="Equation.DSMT4">
                  <p:embed/>
                </p:oleObj>
              </mc:Choice>
              <mc:Fallback>
                <p:oleObj name="Equation" r:id="rId3" imgW="2133360" imgH="2538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2" y="3444876"/>
                        <a:ext cx="43640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731838" y="4052888"/>
            <a:ext cx="520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地对球的平均冲力（</a:t>
            </a: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规定向上为正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6588224" y="819150"/>
            <a:ext cx="2478088" cy="3892550"/>
            <a:chOff x="3785" y="609"/>
            <a:chExt cx="1561" cy="2452"/>
          </a:xfrm>
        </p:grpSpPr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4057" y="2725"/>
              <a:ext cx="1255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 flipV="1">
              <a:off x="4057" y="938"/>
              <a:ext cx="0" cy="1787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Freeform 10"/>
            <p:cNvSpPr>
              <a:spLocks/>
            </p:cNvSpPr>
            <p:nvPr/>
          </p:nvSpPr>
          <p:spPr bwMode="auto">
            <a:xfrm>
              <a:off x="4281" y="1268"/>
              <a:ext cx="718" cy="1496"/>
            </a:xfrm>
            <a:custGeom>
              <a:avLst/>
              <a:gdLst>
                <a:gd name="T0" fmla="*/ 2 w 936"/>
                <a:gd name="T1" fmla="*/ 810 h 1560"/>
                <a:gd name="T2" fmla="*/ 2 w 936"/>
                <a:gd name="T3" fmla="*/ 606 h 1560"/>
                <a:gd name="T4" fmla="*/ 2 w 936"/>
                <a:gd name="T5" fmla="*/ 120 h 1560"/>
                <a:gd name="T6" fmla="*/ 5 w 936"/>
                <a:gd name="T7" fmla="*/ 17 h 1560"/>
                <a:gd name="T8" fmla="*/ 7 w 936"/>
                <a:gd name="T9" fmla="*/ 222 h 1560"/>
                <a:gd name="T10" fmla="*/ 10 w 936"/>
                <a:gd name="T11" fmla="*/ 325 h 1560"/>
                <a:gd name="T12" fmla="*/ 12 w 936"/>
                <a:gd name="T13" fmla="*/ 247 h 1560"/>
                <a:gd name="T14" fmla="*/ 14 w 936"/>
                <a:gd name="T15" fmla="*/ 247 h 1560"/>
                <a:gd name="T16" fmla="*/ 15 w 936"/>
                <a:gd name="T17" fmla="*/ 376 h 1560"/>
                <a:gd name="T18" fmla="*/ 16 w 936"/>
                <a:gd name="T19" fmla="*/ 657 h 1560"/>
                <a:gd name="T20" fmla="*/ 17 w 936"/>
                <a:gd name="T21" fmla="*/ 810 h 1560"/>
                <a:gd name="T22" fmla="*/ 17 w 936"/>
                <a:gd name="T23" fmla="*/ 785 h 15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36" h="1560">
                  <a:moveTo>
                    <a:pt x="16" y="1520"/>
                  </a:moveTo>
                  <a:cubicBezTo>
                    <a:pt x="8" y="1436"/>
                    <a:pt x="0" y="1352"/>
                    <a:pt x="16" y="1136"/>
                  </a:cubicBezTo>
                  <a:cubicBezTo>
                    <a:pt x="32" y="920"/>
                    <a:pt x="72" y="408"/>
                    <a:pt x="112" y="224"/>
                  </a:cubicBezTo>
                  <a:cubicBezTo>
                    <a:pt x="152" y="40"/>
                    <a:pt x="208" y="0"/>
                    <a:pt x="256" y="32"/>
                  </a:cubicBezTo>
                  <a:cubicBezTo>
                    <a:pt x="304" y="64"/>
                    <a:pt x="352" y="320"/>
                    <a:pt x="400" y="416"/>
                  </a:cubicBezTo>
                  <a:cubicBezTo>
                    <a:pt x="448" y="512"/>
                    <a:pt x="504" y="600"/>
                    <a:pt x="544" y="608"/>
                  </a:cubicBezTo>
                  <a:cubicBezTo>
                    <a:pt x="584" y="616"/>
                    <a:pt x="608" y="488"/>
                    <a:pt x="640" y="464"/>
                  </a:cubicBezTo>
                  <a:cubicBezTo>
                    <a:pt x="672" y="440"/>
                    <a:pt x="712" y="424"/>
                    <a:pt x="736" y="464"/>
                  </a:cubicBezTo>
                  <a:cubicBezTo>
                    <a:pt x="760" y="504"/>
                    <a:pt x="760" y="576"/>
                    <a:pt x="784" y="704"/>
                  </a:cubicBezTo>
                  <a:cubicBezTo>
                    <a:pt x="808" y="832"/>
                    <a:pt x="856" y="1096"/>
                    <a:pt x="880" y="1232"/>
                  </a:cubicBezTo>
                  <a:cubicBezTo>
                    <a:pt x="904" y="1368"/>
                    <a:pt x="920" y="1480"/>
                    <a:pt x="928" y="1520"/>
                  </a:cubicBezTo>
                  <a:cubicBezTo>
                    <a:pt x="936" y="1560"/>
                    <a:pt x="928" y="1480"/>
                    <a:pt x="928" y="1472"/>
                  </a:cubicBezTo>
                </a:path>
              </a:pathLst>
            </a:custGeom>
            <a:noFill/>
            <a:ln w="38100" cmpd="sng">
              <a:solidFill>
                <a:srgbClr val="CC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Text Box 11"/>
            <p:cNvSpPr txBox="1">
              <a:spLocks noChangeArrowheads="1"/>
            </p:cNvSpPr>
            <p:nvPr/>
          </p:nvSpPr>
          <p:spPr bwMode="auto">
            <a:xfrm>
              <a:off x="5177" y="2349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CC"/>
                  </a:solidFill>
                  <a:ea typeface="楷体_GB2312" pitchFamily="49" charset="-122"/>
                </a:rPr>
                <a:t>t</a:t>
              </a:r>
              <a:endParaRPr kumimoji="0" lang="en-US" altLang="zh-CN" b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1283" name="Text Box 12"/>
            <p:cNvSpPr txBox="1">
              <a:spLocks noChangeArrowheads="1"/>
            </p:cNvSpPr>
            <p:nvPr/>
          </p:nvSpPr>
          <p:spPr bwMode="auto">
            <a:xfrm>
              <a:off x="4371" y="891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>
                  <a:solidFill>
                    <a:srgbClr val="FFFFCC"/>
                  </a:solidFill>
                  <a:ea typeface="楷体_GB2312" pitchFamily="49" charset="-122"/>
                </a:rPr>
                <a:t>F(max)</a:t>
              </a:r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4012" y="60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CC"/>
                  </a:solidFill>
                  <a:ea typeface="楷体_GB2312" pitchFamily="49" charset="-122"/>
                </a:rPr>
                <a:t>F</a:t>
              </a:r>
              <a:endParaRPr kumimoji="0" lang="en-US" altLang="zh-CN" b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4057" y="1926"/>
              <a:ext cx="9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4999" y="1926"/>
              <a:ext cx="0" cy="799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4371" y="2773"/>
              <a:ext cx="6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>
                  <a:solidFill>
                    <a:srgbClr val="FFFF00"/>
                  </a:solidFill>
                  <a:ea typeface="楷体_GB2312" pitchFamily="49" charset="-122"/>
                </a:rPr>
                <a:t>0.019s</a:t>
              </a:r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>
              <a:off x="4281" y="2725"/>
              <a:ext cx="0" cy="1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>
              <a:off x="4999" y="2725"/>
              <a:ext cx="0" cy="2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Rectangle 19"/>
            <p:cNvSpPr>
              <a:spLocks noChangeArrowheads="1"/>
            </p:cNvSpPr>
            <p:nvPr/>
          </p:nvSpPr>
          <p:spPr bwMode="auto">
            <a:xfrm>
              <a:off x="3831" y="2631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CC"/>
                  </a:solidFill>
                  <a:ea typeface="楷体_GB2312" pitchFamily="49" charset="-122"/>
                </a:rPr>
                <a:t>O</a:t>
              </a:r>
              <a:endParaRPr kumimoji="0" lang="en-US" altLang="zh-CN" b="0" i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1291" name="Line 20"/>
            <p:cNvSpPr>
              <a:spLocks noChangeShapeType="1"/>
            </p:cNvSpPr>
            <p:nvPr/>
          </p:nvSpPr>
          <p:spPr bwMode="auto">
            <a:xfrm>
              <a:off x="4057" y="1268"/>
              <a:ext cx="896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21"/>
            <p:cNvGraphicFramePr>
              <a:graphicFrameLocks noChangeAspect="1"/>
            </p:cNvGraphicFramePr>
            <p:nvPr/>
          </p:nvGraphicFramePr>
          <p:xfrm>
            <a:off x="3785" y="1724"/>
            <a:ext cx="2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" name="Equation" r:id="rId5" imgW="99964" imgH="147735" progId="Equation.3">
                    <p:embed/>
                  </p:oleObj>
                </mc:Choice>
                <mc:Fallback>
                  <p:oleObj name="Equation" r:id="rId5" imgW="99964" imgH="14773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724"/>
                          <a:ext cx="2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2051720" y="6052637"/>
            <a:ext cx="3929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相当于 </a:t>
            </a:r>
            <a:r>
              <a:rPr kumimoji="0" lang="en-US" altLang="zh-CN" dirty="0">
                <a:solidFill>
                  <a:srgbClr val="66FFFF"/>
                </a:solidFill>
                <a:ea typeface="楷体_GB2312" pitchFamily="49" charset="-122"/>
              </a:rPr>
              <a:t>40kg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重物所受重力</a:t>
            </a: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325655" name="Text Box 23"/>
          <p:cNvSpPr txBox="1">
            <a:spLocks noChangeArrowheads="1"/>
          </p:cNvSpPr>
          <p:nvPr/>
        </p:nvSpPr>
        <p:spPr bwMode="auto">
          <a:xfrm>
            <a:off x="1116013" y="889000"/>
            <a:ext cx="538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以同样速率反弹，接触时间仅</a:t>
            </a:r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0.019s.</a:t>
            </a:r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250825" y="1503363"/>
            <a:ext cx="42497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地对球的</a:t>
            </a:r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平均冲力</a:t>
            </a:r>
            <a:r>
              <a:rPr kumimoji="0" lang="en-US" altLang="zh-CN">
                <a:solidFill>
                  <a:srgbClr val="FFFFFF"/>
                </a:solidFill>
                <a:ea typeface="楷体_GB2312" pitchFamily="49" charset="-122"/>
              </a:rPr>
              <a:t>?</a:t>
            </a:r>
          </a:p>
        </p:txBody>
      </p:sp>
      <p:pic>
        <p:nvPicPr>
          <p:cNvPr id="11290" name="Picture 26" descr="100727105426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724400"/>
            <a:ext cx="287972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04595"/>
              </p:ext>
            </p:extLst>
          </p:nvPr>
        </p:nvGraphicFramePr>
        <p:xfrm>
          <a:off x="52388" y="4594225"/>
          <a:ext cx="60293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" name="Equation" r:id="rId8" imgW="2831760" imgH="571320" progId="Equation.DSMT4">
                  <p:embed/>
                </p:oleObj>
              </mc:Choice>
              <mc:Fallback>
                <p:oleObj name="Equation" r:id="rId8" imgW="2831760" imgH="571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4594225"/>
                        <a:ext cx="60293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55962"/>
              </p:ext>
            </p:extLst>
          </p:nvPr>
        </p:nvGraphicFramePr>
        <p:xfrm>
          <a:off x="3733800" y="1374775"/>
          <a:ext cx="2895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" name="Equation" r:id="rId10" imgW="1396800" imgH="355320" progId="Equation.DSMT4">
                  <p:embed/>
                </p:oleObj>
              </mc:Choice>
              <mc:Fallback>
                <p:oleObj name="Equation" r:id="rId10" imgW="1396800" imgH="35532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74775"/>
                        <a:ext cx="2895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75659"/>
              </p:ext>
            </p:extLst>
          </p:nvPr>
        </p:nvGraphicFramePr>
        <p:xfrm>
          <a:off x="923925" y="2657475"/>
          <a:ext cx="17510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" name="Equation" r:id="rId12" imgW="850680" imgH="393480" progId="Equation.DSMT4">
                  <p:embed/>
                </p:oleObj>
              </mc:Choice>
              <mc:Fallback>
                <p:oleObj name="Equation" r:id="rId12" imgW="850680" imgH="393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657475"/>
                        <a:ext cx="17510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539750" y="3068638"/>
            <a:ext cx="409575" cy="792162"/>
          </a:xfrm>
          <a:prstGeom prst="curvedRightArrow">
            <a:avLst>
              <a:gd name="adj1" fmla="val 21660"/>
              <a:gd name="adj2" fmla="val 64640"/>
              <a:gd name="adj3" fmla="val 3550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90218"/>
              </p:ext>
            </p:extLst>
          </p:nvPr>
        </p:nvGraphicFramePr>
        <p:xfrm>
          <a:off x="508578" y="6032805"/>
          <a:ext cx="1643248" cy="50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3" name="Equation" r:id="rId14" imgW="749160" imgH="228600" progId="Equation.DSMT4">
                  <p:embed/>
                </p:oleObj>
              </mc:Choice>
              <mc:Fallback>
                <p:oleObj name="Equation" r:id="rId14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8578" y="6032805"/>
                        <a:ext cx="1643248" cy="50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utoUpdateAnimBg="0"/>
      <p:bldP spid="325638" grpId="0" autoUpdateAnimBg="0"/>
      <p:bldP spid="325654" grpId="0"/>
      <p:bldP spid="325655" grpId="0"/>
      <p:bldP spid="325656" grpId="0"/>
      <p:bldP spid="11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250825" y="2251075"/>
            <a:ext cx="643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</a:rPr>
              <a:t>解：</a:t>
            </a:r>
            <a:r>
              <a:rPr kumimoji="0" lang="zh-CN" altLang="en-US">
                <a:solidFill>
                  <a:srgbClr val="FFFF66"/>
                </a:solidFill>
              </a:rPr>
              <a:t>（方法一）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设</a:t>
            </a:r>
            <a:r>
              <a:rPr kumimoji="0" lang="zh-CN" altLang="en-US">
                <a:solidFill>
                  <a:srgbClr val="FF9900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FF9900"/>
                </a:solidFill>
                <a:ea typeface="仿宋_GB2312" pitchFamily="49" charset="-122"/>
              </a:rPr>
              <a:t>t</a:t>
            </a:r>
            <a:r>
              <a:rPr kumimoji="0" lang="en-US" altLang="zh-CN">
                <a:solidFill>
                  <a:srgbClr val="FF9900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时刻</a:t>
            </a:r>
            <a:r>
              <a:rPr kumimoji="0" lang="zh-CN" altLang="en-US">
                <a:solidFill>
                  <a:srgbClr val="66FFFF"/>
                </a:solidFill>
              </a:rPr>
              <a:t>（</a:t>
            </a:r>
            <a:r>
              <a:rPr kumimoji="0"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地面上有</a:t>
            </a:r>
            <a:r>
              <a:rPr kumimoji="0" lang="en-US" altLang="zh-CN" i="1">
                <a:solidFill>
                  <a:srgbClr val="FFFF00"/>
                </a:solidFill>
                <a:ea typeface="楷体_GB2312" pitchFamily="49" charset="-122"/>
              </a:rPr>
              <a:t>l </a:t>
            </a:r>
            <a:r>
              <a:rPr kumimoji="0"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长的绳子</a:t>
            </a:r>
            <a:r>
              <a:rPr kumimoji="0" lang="zh-CN" altLang="en-US">
                <a:solidFill>
                  <a:srgbClr val="66FFFF"/>
                </a:solidFill>
              </a:rPr>
              <a:t>）</a:t>
            </a:r>
            <a:endParaRPr kumimoji="0" lang="zh-CN" altLang="en-US" b="0">
              <a:solidFill>
                <a:srgbClr val="66FFFF"/>
              </a:solidFill>
            </a:endParaRPr>
          </a:p>
        </p:txBody>
      </p:sp>
      <p:graphicFrame>
        <p:nvGraphicFramePr>
          <p:cNvPr id="64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82232"/>
              </p:ext>
            </p:extLst>
          </p:nvPr>
        </p:nvGraphicFramePr>
        <p:xfrm>
          <a:off x="2141538" y="2593574"/>
          <a:ext cx="1725612" cy="88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593574"/>
                        <a:ext cx="1725612" cy="881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39687"/>
              </p:ext>
            </p:extLst>
          </p:nvPr>
        </p:nvGraphicFramePr>
        <p:xfrm>
          <a:off x="2970126" y="3368734"/>
          <a:ext cx="2181398" cy="6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1" name="Equation" r:id="rId5" imgW="1041120" imgH="253800" progId="Equation.DSMT4">
                  <p:embed/>
                </p:oleObj>
              </mc:Choice>
              <mc:Fallback>
                <p:oleObj name="Equation" r:id="rId5" imgW="10411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126" y="3368734"/>
                        <a:ext cx="2181398" cy="6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0" name="Text Box 8"/>
          <p:cNvSpPr txBox="1">
            <a:spLocks noChangeArrowheads="1"/>
          </p:cNvSpPr>
          <p:nvPr/>
        </p:nvSpPr>
        <p:spPr bwMode="auto">
          <a:xfrm>
            <a:off x="684213" y="3453022"/>
            <a:ext cx="337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此时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绳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的速度为</a:t>
            </a:r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6294438" y="333375"/>
            <a:ext cx="1085850" cy="2741613"/>
            <a:chOff x="3765" y="210"/>
            <a:chExt cx="684" cy="1727"/>
          </a:xfrm>
        </p:grpSpPr>
        <p:sp>
          <p:nvSpPr>
            <p:cNvPr id="12319" name="Line 11"/>
            <p:cNvSpPr>
              <a:spLocks noChangeShapeType="1"/>
            </p:cNvSpPr>
            <p:nvPr/>
          </p:nvSpPr>
          <p:spPr bwMode="auto">
            <a:xfrm>
              <a:off x="3921" y="1937"/>
              <a:ext cx="52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Rectangle 12"/>
            <p:cNvSpPr>
              <a:spLocks noChangeArrowheads="1"/>
            </p:cNvSpPr>
            <p:nvPr/>
          </p:nvSpPr>
          <p:spPr bwMode="auto">
            <a:xfrm>
              <a:off x="3765" y="66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12321" name="Rectangle 13"/>
            <p:cNvSpPr>
              <a:spLocks noChangeArrowheads="1"/>
            </p:cNvSpPr>
            <p:nvPr/>
          </p:nvSpPr>
          <p:spPr bwMode="auto">
            <a:xfrm>
              <a:off x="3969" y="145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00"/>
                  </a:solidFill>
                </a:rPr>
                <a:t>h</a:t>
              </a:r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>
              <a:off x="4065" y="1313"/>
              <a:ext cx="28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15"/>
            <p:cNvSpPr>
              <a:spLocks noChangeShapeType="1"/>
            </p:cNvSpPr>
            <p:nvPr/>
          </p:nvSpPr>
          <p:spPr bwMode="auto">
            <a:xfrm>
              <a:off x="4257" y="1313"/>
              <a:ext cx="0" cy="62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Rectangle 16"/>
            <p:cNvSpPr>
              <a:spLocks noChangeArrowheads="1"/>
            </p:cNvSpPr>
            <p:nvPr/>
          </p:nvSpPr>
          <p:spPr bwMode="auto">
            <a:xfrm>
              <a:off x="4113" y="64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00"/>
                  </a:solidFill>
                </a:rPr>
                <a:t>m</a:t>
              </a:r>
            </a:p>
          </p:txBody>
        </p:sp>
        <p:grpSp>
          <p:nvGrpSpPr>
            <p:cNvPr id="12325" name="Group 17"/>
            <p:cNvGrpSpPr>
              <a:grpSpLocks/>
            </p:cNvGrpSpPr>
            <p:nvPr/>
          </p:nvGrpSpPr>
          <p:grpSpPr bwMode="auto">
            <a:xfrm>
              <a:off x="4014" y="210"/>
              <a:ext cx="59" cy="1109"/>
              <a:chOff x="2413" y="1666"/>
              <a:chExt cx="59" cy="1109"/>
            </a:xfrm>
          </p:grpSpPr>
          <p:sp>
            <p:nvSpPr>
              <p:cNvPr id="12326" name="Oval 18"/>
              <p:cNvSpPr>
                <a:spLocks noChangeArrowheads="1"/>
              </p:cNvSpPr>
              <p:nvPr/>
            </p:nvSpPr>
            <p:spPr bwMode="auto">
              <a:xfrm>
                <a:off x="2413" y="1876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27" name="Oval 19"/>
              <p:cNvSpPr>
                <a:spLocks noChangeArrowheads="1"/>
              </p:cNvSpPr>
              <p:nvPr/>
            </p:nvSpPr>
            <p:spPr bwMode="auto">
              <a:xfrm>
                <a:off x="2413" y="1946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28" name="Oval 20"/>
              <p:cNvSpPr>
                <a:spLocks noChangeArrowheads="1"/>
              </p:cNvSpPr>
              <p:nvPr/>
            </p:nvSpPr>
            <p:spPr bwMode="auto">
              <a:xfrm>
                <a:off x="2413" y="2017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29" name="Oval 21"/>
              <p:cNvSpPr>
                <a:spLocks noChangeArrowheads="1"/>
              </p:cNvSpPr>
              <p:nvPr/>
            </p:nvSpPr>
            <p:spPr bwMode="auto">
              <a:xfrm>
                <a:off x="2413" y="2087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0" name="Oval 22"/>
              <p:cNvSpPr>
                <a:spLocks noChangeArrowheads="1"/>
              </p:cNvSpPr>
              <p:nvPr/>
            </p:nvSpPr>
            <p:spPr bwMode="auto">
              <a:xfrm>
                <a:off x="2413" y="2297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1" name="Oval 23"/>
              <p:cNvSpPr>
                <a:spLocks noChangeArrowheads="1"/>
              </p:cNvSpPr>
              <p:nvPr/>
            </p:nvSpPr>
            <p:spPr bwMode="auto">
              <a:xfrm>
                <a:off x="2413" y="2157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2" name="Oval 24"/>
              <p:cNvSpPr>
                <a:spLocks noChangeArrowheads="1"/>
              </p:cNvSpPr>
              <p:nvPr/>
            </p:nvSpPr>
            <p:spPr bwMode="auto">
              <a:xfrm>
                <a:off x="2413" y="2227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3" name="Oval 25"/>
              <p:cNvSpPr>
                <a:spLocks noChangeArrowheads="1"/>
              </p:cNvSpPr>
              <p:nvPr/>
            </p:nvSpPr>
            <p:spPr bwMode="auto">
              <a:xfrm>
                <a:off x="2413" y="2368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4" name="Oval 26"/>
              <p:cNvSpPr>
                <a:spLocks noChangeArrowheads="1"/>
              </p:cNvSpPr>
              <p:nvPr/>
            </p:nvSpPr>
            <p:spPr bwMode="auto">
              <a:xfrm>
                <a:off x="2413" y="1806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5" name="Oval 27"/>
              <p:cNvSpPr>
                <a:spLocks noChangeArrowheads="1"/>
              </p:cNvSpPr>
              <p:nvPr/>
            </p:nvSpPr>
            <p:spPr bwMode="auto">
              <a:xfrm>
                <a:off x="2413" y="2438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6" name="Oval 28"/>
              <p:cNvSpPr>
                <a:spLocks noChangeArrowheads="1"/>
              </p:cNvSpPr>
              <p:nvPr/>
            </p:nvSpPr>
            <p:spPr bwMode="auto">
              <a:xfrm>
                <a:off x="2413" y="2508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7" name="Oval 29"/>
              <p:cNvSpPr>
                <a:spLocks noChangeArrowheads="1"/>
              </p:cNvSpPr>
              <p:nvPr/>
            </p:nvSpPr>
            <p:spPr bwMode="auto">
              <a:xfrm>
                <a:off x="2413" y="2578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8" name="Oval 30"/>
              <p:cNvSpPr>
                <a:spLocks noChangeArrowheads="1"/>
              </p:cNvSpPr>
              <p:nvPr/>
            </p:nvSpPr>
            <p:spPr bwMode="auto">
              <a:xfrm>
                <a:off x="2413" y="2719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39" name="Oval 31"/>
              <p:cNvSpPr>
                <a:spLocks noChangeArrowheads="1"/>
              </p:cNvSpPr>
              <p:nvPr/>
            </p:nvSpPr>
            <p:spPr bwMode="auto">
              <a:xfrm>
                <a:off x="2413" y="1736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40" name="Oval 32"/>
              <p:cNvSpPr>
                <a:spLocks noChangeArrowheads="1"/>
              </p:cNvSpPr>
              <p:nvPr/>
            </p:nvSpPr>
            <p:spPr bwMode="auto">
              <a:xfrm>
                <a:off x="2413" y="1666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41" name="Oval 33"/>
              <p:cNvSpPr>
                <a:spLocks noChangeArrowheads="1"/>
              </p:cNvSpPr>
              <p:nvPr/>
            </p:nvSpPr>
            <p:spPr bwMode="auto">
              <a:xfrm>
                <a:off x="2413" y="2648"/>
                <a:ext cx="59" cy="56"/>
              </a:xfrm>
              <a:prstGeom prst="ellipse">
                <a:avLst/>
              </a:prstGeom>
              <a:noFill/>
              <a:ln w="28575" algn="ctr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82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43106" name="Text Box 34"/>
          <p:cNvSpPr txBox="1">
            <a:spLocks noChangeArrowheads="1"/>
          </p:cNvSpPr>
          <p:nvPr/>
        </p:nvSpPr>
        <p:spPr bwMode="auto">
          <a:xfrm>
            <a:off x="684213" y="3994150"/>
            <a:ext cx="6119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以</a:t>
            </a:r>
            <a:r>
              <a:rPr kumimoji="0" lang="en-US" altLang="zh-CN" dirty="0" err="1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FF9900"/>
                </a:solidFill>
                <a:ea typeface="仿宋_GB2312" pitchFamily="49" charset="-122"/>
              </a:rPr>
              <a:t>m</a:t>
            </a:r>
            <a:r>
              <a:rPr kumimoji="0" lang="en-US" altLang="zh-CN" i="1" dirty="0">
                <a:solidFill>
                  <a:srgbClr val="FF9900"/>
                </a:solidFill>
                <a:ea typeface="仿宋_GB2312" pitchFamily="49" charset="-122"/>
              </a:rPr>
              <a:t> 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kumimoji="0" lang="en-US" altLang="zh-CN" dirty="0" err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00FFFF"/>
                </a:solidFill>
                <a:ea typeface="仿宋_GB2312" pitchFamily="49" charset="-122"/>
              </a:rPr>
              <a:t>t</a:t>
            </a:r>
            <a:r>
              <a:rPr kumimoji="0" lang="en-US" altLang="zh-CN" sz="2000" i="1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zh-CN" altLang="en-US" sz="2000" dirty="0">
                <a:solidFill>
                  <a:srgbClr val="00FFFF"/>
                </a:solidFill>
                <a:ea typeface="仿宋_GB2312" pitchFamily="49" charset="-122"/>
              </a:rPr>
              <a:t>时间下落到地面的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绳子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)</a:t>
            </a:r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为研究对象</a:t>
            </a:r>
          </a:p>
        </p:txBody>
      </p:sp>
      <p:sp>
        <p:nvSpPr>
          <p:cNvPr id="643108" name="Text Box 36"/>
          <p:cNvSpPr txBox="1">
            <a:spLocks noChangeArrowheads="1"/>
          </p:cNvSpPr>
          <p:nvPr/>
        </p:nvSpPr>
        <p:spPr bwMode="auto">
          <a:xfrm>
            <a:off x="684213" y="4522788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根据动量定理</a:t>
            </a:r>
            <a:endParaRPr kumimoji="0" lang="zh-CN" altLang="en-US" b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643109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904306"/>
              </p:ext>
            </p:extLst>
          </p:nvPr>
        </p:nvGraphicFramePr>
        <p:xfrm>
          <a:off x="2704005" y="5042664"/>
          <a:ext cx="4004791" cy="92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2" name="Equation" r:id="rId7" imgW="1841400" imgH="393480" progId="Equation.DSMT4">
                  <p:embed/>
                </p:oleObj>
              </mc:Choice>
              <mc:Fallback>
                <p:oleObj name="Equation" r:id="rId7" imgW="1841400" imgH="393480" progId="Equation.DSMT4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05" y="5042664"/>
                        <a:ext cx="4004791" cy="92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10" name="Text Box 38"/>
          <p:cNvSpPr txBox="1">
            <a:spLocks noChangeArrowheads="1"/>
          </p:cNvSpPr>
          <p:nvPr/>
        </p:nvSpPr>
        <p:spPr bwMode="auto">
          <a:xfrm>
            <a:off x="733290" y="6012236"/>
            <a:ext cx="195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地面受力</a:t>
            </a:r>
            <a:endParaRPr kumimoji="0" lang="zh-CN" altLang="en-US" b="0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627938" y="404813"/>
            <a:ext cx="742950" cy="1968500"/>
            <a:chOff x="4805" y="255"/>
            <a:chExt cx="468" cy="1240"/>
          </a:xfrm>
        </p:grpSpPr>
        <p:sp>
          <p:nvSpPr>
            <p:cNvPr id="12312" name="Oval 41"/>
            <p:cNvSpPr>
              <a:spLocks noChangeArrowheads="1"/>
            </p:cNvSpPr>
            <p:nvPr/>
          </p:nvSpPr>
          <p:spPr bwMode="auto">
            <a:xfrm>
              <a:off x="5012" y="955"/>
              <a:ext cx="59" cy="56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82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13" name="Oval 42"/>
            <p:cNvSpPr>
              <a:spLocks noChangeArrowheads="1"/>
            </p:cNvSpPr>
            <p:nvPr/>
          </p:nvSpPr>
          <p:spPr bwMode="auto">
            <a:xfrm>
              <a:off x="5012" y="885"/>
              <a:ext cx="59" cy="56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82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14" name="Oval 43"/>
            <p:cNvSpPr>
              <a:spLocks noChangeArrowheads="1"/>
            </p:cNvSpPr>
            <p:nvPr/>
          </p:nvSpPr>
          <p:spPr bwMode="auto">
            <a:xfrm>
              <a:off x="5012" y="815"/>
              <a:ext cx="59" cy="56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82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15" name="Line 44"/>
            <p:cNvSpPr>
              <a:spLocks noChangeShapeType="1"/>
            </p:cNvSpPr>
            <p:nvPr/>
          </p:nvSpPr>
          <p:spPr bwMode="auto">
            <a:xfrm>
              <a:off x="5039" y="1023"/>
              <a:ext cx="0" cy="23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45"/>
            <p:cNvSpPr>
              <a:spLocks noChangeShapeType="1"/>
            </p:cNvSpPr>
            <p:nvPr/>
          </p:nvSpPr>
          <p:spPr bwMode="auto">
            <a:xfrm rot="10800000">
              <a:off x="5039" y="518"/>
              <a:ext cx="0" cy="3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4921" y="25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2318" name="Rectangle 47"/>
            <p:cNvSpPr>
              <a:spLocks noChangeArrowheads="1"/>
            </p:cNvSpPr>
            <p:nvPr/>
          </p:nvSpPr>
          <p:spPr bwMode="auto">
            <a:xfrm>
              <a:off x="4805" y="1207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i="1">
                  <a:solidFill>
                    <a:srgbClr val="FFFF00"/>
                  </a:solidFill>
                </a:rPr>
                <a:t>g</a:t>
              </a:r>
              <a:r>
                <a:rPr kumimoji="0" lang="en-US" altLang="zh-CN">
                  <a:solidFill>
                    <a:srgbClr val="FFFF00"/>
                  </a:solidFill>
                  <a:ea typeface="仿宋_GB2312" pitchFamily="49" charset="-122"/>
                  <a:sym typeface="Symbol" panose="05050102010706020507" pitchFamily="18" charset="2"/>
                </a:rPr>
                <a:t>d</a:t>
              </a:r>
              <a:r>
                <a:rPr kumimoji="0" lang="en-US" altLang="zh-CN" i="1">
                  <a:solidFill>
                    <a:srgbClr val="FFFF00"/>
                  </a:solidFill>
                </a:rPr>
                <a:t>m</a:t>
              </a:r>
            </a:p>
          </p:txBody>
        </p:sp>
      </p:grpSp>
      <p:sp>
        <p:nvSpPr>
          <p:cNvPr id="643120" name="Line 48"/>
          <p:cNvSpPr>
            <a:spLocks noChangeShapeType="1"/>
          </p:cNvSpPr>
          <p:nvPr/>
        </p:nvSpPr>
        <p:spPr bwMode="auto">
          <a:xfrm>
            <a:off x="8532813" y="981075"/>
            <a:ext cx="0" cy="1031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3124" name="Rectangle 52"/>
          <p:cNvSpPr>
            <a:spLocks noChangeArrowheads="1"/>
          </p:cNvSpPr>
          <p:nvPr/>
        </p:nvSpPr>
        <p:spPr bwMode="auto">
          <a:xfrm>
            <a:off x="8574088" y="16287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6084888" y="4556125"/>
            <a:ext cx="248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忽略</a:t>
            </a:r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dm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所受重力</a:t>
            </a:r>
            <a:endParaRPr kumimoji="0" lang="zh-CN" altLang="en-US" b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543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74842"/>
              </p:ext>
            </p:extLst>
          </p:nvPr>
        </p:nvGraphicFramePr>
        <p:xfrm>
          <a:off x="6294438" y="3962108"/>
          <a:ext cx="2304256" cy="4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3" name="Equation" r:id="rId9" imgW="1054080" imgH="177480" progId="Equation.DSMT4">
                  <p:embed/>
                </p:oleObj>
              </mc:Choice>
              <mc:Fallback>
                <p:oleObj name="Equation" r:id="rId9" imgW="1054080" imgH="177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3962108"/>
                        <a:ext cx="2304256" cy="48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2559"/>
              </p:ext>
            </p:extLst>
          </p:nvPr>
        </p:nvGraphicFramePr>
        <p:xfrm>
          <a:off x="2704005" y="4554238"/>
          <a:ext cx="3413611" cy="51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4" name="Equation" r:id="rId11" imgW="1536480" imgH="203040" progId="Equation.DSMT4">
                  <p:embed/>
                </p:oleObj>
              </mc:Choice>
              <mc:Fallback>
                <p:oleObj name="Equation" r:id="rId11" imgW="1536480" imgH="2030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05" y="4554238"/>
                        <a:ext cx="3413611" cy="514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99171"/>
              </p:ext>
            </p:extLst>
          </p:nvPr>
        </p:nvGraphicFramePr>
        <p:xfrm>
          <a:off x="684213" y="5229225"/>
          <a:ext cx="1799555" cy="45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" name="Equation" r:id="rId13" imgW="643181" imgH="128782" progId="Equation.DSMT4">
                  <p:embed/>
                </p:oleObj>
              </mc:Choice>
              <mc:Fallback>
                <p:oleObj name="Equation" r:id="rId13" imgW="643181" imgH="128782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1799555" cy="45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2"/>
          <p:cNvSpPr txBox="1">
            <a:spLocks noChangeArrowheads="1"/>
          </p:cNvSpPr>
          <p:nvPr/>
        </p:nvSpPr>
        <p:spPr bwMode="auto">
          <a:xfrm>
            <a:off x="239713" y="260350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</a:rPr>
              <a:t>例</a:t>
            </a:r>
            <a:r>
              <a:rPr kumimoji="0" lang="en-US" altLang="zh-CN">
                <a:solidFill>
                  <a:srgbClr val="FFFF00"/>
                </a:solidFill>
              </a:rPr>
              <a:t>3</a:t>
            </a:r>
            <a:r>
              <a:rPr kumimoji="0" lang="en-US" altLang="zh-CN">
                <a:solidFill>
                  <a:schemeClr val="hlink"/>
                </a:solidFill>
                <a:ea typeface="仿宋_GB2312" pitchFamily="49" charset="-122"/>
              </a:rPr>
              <a:t> 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质量为 </a:t>
            </a:r>
            <a:r>
              <a:rPr kumimoji="0"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的匀质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柔软绳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，全长为</a:t>
            </a:r>
            <a:r>
              <a:rPr kumimoji="0" lang="zh-CN" altLang="en-US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kumimoji="0" lang="zh-CN" altLang="en-US" i="1">
                <a:solidFill>
                  <a:schemeClr val="bg1"/>
                </a:solidFill>
                <a:ea typeface="仿宋_GB2312" pitchFamily="49" charset="-122"/>
              </a:rPr>
              <a:t>，</a:t>
            </a:r>
          </a:p>
        </p:txBody>
      </p:sp>
      <p:sp>
        <p:nvSpPr>
          <p:cNvPr id="12307" name="Text Box 3"/>
          <p:cNvSpPr txBox="1">
            <a:spLocks noChangeArrowheads="1"/>
          </p:cNvSpPr>
          <p:nvPr/>
        </p:nvSpPr>
        <p:spPr bwMode="auto">
          <a:xfrm>
            <a:off x="711200" y="769938"/>
            <a:ext cx="477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开始时，下端与地面的距离为</a:t>
            </a:r>
            <a:r>
              <a:rPr kumimoji="0"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。</a:t>
            </a:r>
            <a:endParaRPr lang="zh-CN" altLang="en-US">
              <a:solidFill>
                <a:srgbClr val="FF9900"/>
              </a:solidFill>
              <a:ea typeface="仿宋_GB2312" pitchFamily="49" charset="-122"/>
            </a:endParaRPr>
          </a:p>
        </p:txBody>
      </p:sp>
      <p:sp>
        <p:nvSpPr>
          <p:cNvPr id="12308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时，地面所受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绳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的作用力？</a:t>
            </a:r>
          </a:p>
        </p:txBody>
      </p:sp>
      <p:sp>
        <p:nvSpPr>
          <p:cNvPr id="12309" name="Text Box 9"/>
          <p:cNvSpPr txBox="1">
            <a:spLocks noChangeArrowheads="1"/>
          </p:cNvSpPr>
          <p:nvPr/>
        </p:nvSpPr>
        <p:spPr bwMode="auto">
          <a:xfrm>
            <a:off x="250825" y="1296988"/>
            <a:ext cx="6965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</a:rPr>
              <a:t>求</a:t>
            </a:r>
            <a:r>
              <a:rPr kumimoji="0" lang="zh-CN" altLang="en-US">
                <a:solidFill>
                  <a:srgbClr val="FFFF00"/>
                </a:solidFill>
                <a:ea typeface="仿宋_GB2312" pitchFamily="49" charset="-122"/>
              </a:rPr>
              <a:t>  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绳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自由下落，地面上的长度为 </a:t>
            </a:r>
            <a:r>
              <a:rPr kumimoji="0" lang="en-US" altLang="zh-CN" i="1">
                <a:solidFill>
                  <a:srgbClr val="66FFFF"/>
                </a:solidFill>
                <a:ea typeface="仿宋_GB2312" pitchFamily="49" charset="-122"/>
              </a:rPr>
              <a:t>l </a:t>
            </a:r>
            <a:r>
              <a:rPr kumimoji="0" lang="en-US" altLang="zh-CN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kumimoji="0" lang="en-US" altLang="zh-CN" i="1">
                <a:solidFill>
                  <a:srgbClr val="66FFFF"/>
                </a:solidFill>
                <a:ea typeface="仿宋_GB2312" pitchFamily="49" charset="-122"/>
              </a:rPr>
              <a:t> l&lt;L</a:t>
            </a:r>
            <a:r>
              <a:rPr kumimoji="0" lang="en-US" altLang="zh-CN">
                <a:solidFill>
                  <a:srgbClr val="66FFFF"/>
                </a:solidFill>
                <a:ea typeface="仿宋_GB2312" pitchFamily="49" charset="-122"/>
              </a:rPr>
              <a:t> )</a:t>
            </a:r>
            <a:endParaRPr kumimoji="0" lang="en-US" altLang="zh-CN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12310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22505"/>
              </p:ext>
            </p:extLst>
          </p:nvPr>
        </p:nvGraphicFramePr>
        <p:xfrm>
          <a:off x="2141538" y="5809829"/>
          <a:ext cx="57070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6" name="Equation" r:id="rId15" imgW="2908080" imgH="393480" progId="Equation.DSMT4">
                  <p:embed/>
                </p:oleObj>
              </mc:Choice>
              <mc:Fallback>
                <p:oleObj name="Equation" r:id="rId15" imgW="2908080" imgH="3934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809829"/>
                        <a:ext cx="570706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824256" y="3465504"/>
            <a:ext cx="4296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落地前</a:t>
            </a:r>
            <a:r>
              <a:rPr kumimoji="0"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绳上各质点机械能守恒</a:t>
            </a:r>
            <a:endParaRPr kumimoji="0"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Text Box 5"/>
          <p:cNvSpPr txBox="1">
            <a:spLocks noChangeArrowheads="1"/>
          </p:cNvSpPr>
          <p:nvPr/>
        </p:nvSpPr>
        <p:spPr bwMode="auto">
          <a:xfrm>
            <a:off x="181769" y="180623"/>
            <a:ext cx="89646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00FFFF"/>
                </a:solidFill>
              </a:rPr>
              <a:t>（方法二）</a:t>
            </a:r>
            <a:r>
              <a:rPr kumimoji="0" lang="zh-CN" altLang="en-US" dirty="0">
                <a:solidFill>
                  <a:srgbClr val="FFFF00"/>
                </a:solidFill>
              </a:rPr>
              <a:t>上</a:t>
            </a:r>
            <a:r>
              <a:rPr kumimoji="0" lang="zh-CN" altLang="en-US" dirty="0" smtClean="0">
                <a:solidFill>
                  <a:srgbClr val="FFFF00"/>
                </a:solidFill>
              </a:rPr>
              <a:t>题应用</a:t>
            </a:r>
            <a:r>
              <a:rPr kumimoji="0" lang="zh-CN" altLang="en-US" dirty="0">
                <a:solidFill>
                  <a:srgbClr val="FFFF00"/>
                </a:solidFill>
              </a:rPr>
              <a:t>牛顿运动定律的求解方法参考如下题目，第二章</a:t>
            </a:r>
            <a:r>
              <a:rPr kumimoji="0" lang="zh-CN" altLang="en-US" dirty="0">
                <a:solidFill>
                  <a:srgbClr val="00FFFF"/>
                </a:solidFill>
              </a:rPr>
              <a:t>牛顿运动定律</a:t>
            </a:r>
            <a:r>
              <a:rPr kumimoji="0" lang="zh-CN" altLang="en-US" dirty="0" smtClean="0">
                <a:solidFill>
                  <a:srgbClr val="FFFF00"/>
                </a:solidFill>
              </a:rPr>
              <a:t>例题</a:t>
            </a:r>
            <a:r>
              <a:rPr kumimoji="0" lang="en-US" altLang="zh-CN" dirty="0" smtClean="0">
                <a:solidFill>
                  <a:srgbClr val="FFFF00"/>
                </a:solidFill>
              </a:rPr>
              <a:t>6,</a:t>
            </a:r>
            <a:r>
              <a:rPr kumimoji="0" lang="zh-CN" altLang="en-US" dirty="0">
                <a:solidFill>
                  <a:srgbClr val="FFFF00"/>
                </a:solidFill>
              </a:rPr>
              <a:t>留作思考题</a:t>
            </a:r>
            <a:endParaRPr kumimoji="0" lang="zh-CN" altLang="en-US" b="0" dirty="0">
              <a:solidFill>
                <a:srgbClr val="66FFFF"/>
              </a:solidFill>
            </a:endParaRPr>
          </a:p>
        </p:txBody>
      </p:sp>
      <p:sp>
        <p:nvSpPr>
          <p:cNvPr id="36" name="Line 2"/>
          <p:cNvSpPr>
            <a:spLocks noChangeShapeType="1"/>
          </p:cNvSpPr>
          <p:nvPr/>
        </p:nvSpPr>
        <p:spPr bwMode="auto">
          <a:xfrm>
            <a:off x="7435069" y="4314952"/>
            <a:ext cx="1909762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693024" y="4316566"/>
            <a:ext cx="74613" cy="2149475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38140" y="1031523"/>
            <a:ext cx="8112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6</a:t>
            </a:r>
            <a:endParaRPr kumimoji="1" lang="en-US" altLang="zh-CN" sz="2400" b="1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95339" y="2079278"/>
            <a:ext cx="774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以绳最高点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为原点，在竖直向下方向建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坐标（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如图）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.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21103" y="2580928"/>
            <a:ext cx="530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设压力为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（地面给绳的支持力也为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）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02041"/>
              </p:ext>
            </p:extLst>
          </p:nvPr>
        </p:nvGraphicFramePr>
        <p:xfrm>
          <a:off x="1375044" y="3875930"/>
          <a:ext cx="2596951" cy="90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4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044" y="3875930"/>
                        <a:ext cx="2596951" cy="905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31543"/>
              </p:ext>
            </p:extLst>
          </p:nvPr>
        </p:nvGraphicFramePr>
        <p:xfrm>
          <a:off x="3244056" y="2961506"/>
          <a:ext cx="17668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56" y="2961506"/>
                        <a:ext cx="17668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16950"/>
              </p:ext>
            </p:extLst>
          </p:nvPr>
        </p:nvGraphicFramePr>
        <p:xfrm>
          <a:off x="5360923" y="3342790"/>
          <a:ext cx="12160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6" name="Equation" r:id="rId7" imgW="1171770" imgH="266797" progId="Equation.3">
                  <p:embed/>
                </p:oleObj>
              </mc:Choice>
              <mc:Fallback>
                <p:oleObj name="Equation" r:id="rId7" imgW="1171770" imgH="266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23" y="3342790"/>
                        <a:ext cx="12160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38140" y="20999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8522492" y="390312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8602755" y="602291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686674" y="5298931"/>
            <a:ext cx="76200" cy="118139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8" name="Freeform 14"/>
          <p:cNvSpPr>
            <a:spLocks/>
          </p:cNvSpPr>
          <p:nvPr/>
        </p:nvSpPr>
        <p:spPr bwMode="auto">
          <a:xfrm>
            <a:off x="6924674" y="6318404"/>
            <a:ext cx="1409700" cy="176212"/>
          </a:xfrm>
          <a:custGeom>
            <a:avLst/>
            <a:gdLst>
              <a:gd name="T0" fmla="*/ 2147483646 w 848"/>
              <a:gd name="T1" fmla="*/ 2147483646 h 104"/>
              <a:gd name="T2" fmla="*/ 2147483646 w 848"/>
              <a:gd name="T3" fmla="*/ 0 h 104"/>
              <a:gd name="T4" fmla="*/ 2147483646 w 848"/>
              <a:gd name="T5" fmla="*/ 2147483646 h 104"/>
              <a:gd name="T6" fmla="*/ 2147483646 w 848"/>
              <a:gd name="T7" fmla="*/ 2147483646 h 104"/>
              <a:gd name="T8" fmla="*/ 2147483646 w 848"/>
              <a:gd name="T9" fmla="*/ 2147483646 h 104"/>
              <a:gd name="T10" fmla="*/ 2147483646 w 848"/>
              <a:gd name="T11" fmla="*/ 2147483646 h 104"/>
              <a:gd name="T12" fmla="*/ 2147483646 w 848"/>
              <a:gd name="T13" fmla="*/ 2147483646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8"/>
              <a:gd name="T22" fmla="*/ 0 h 104"/>
              <a:gd name="T23" fmla="*/ 848 w 848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8" h="104">
                <a:moveTo>
                  <a:pt x="168" y="48"/>
                </a:moveTo>
                <a:cubicBezTo>
                  <a:pt x="256" y="32"/>
                  <a:pt x="512" y="0"/>
                  <a:pt x="600" y="0"/>
                </a:cubicBezTo>
                <a:cubicBezTo>
                  <a:pt x="688" y="0"/>
                  <a:pt x="656" y="32"/>
                  <a:pt x="696" y="48"/>
                </a:cubicBezTo>
                <a:cubicBezTo>
                  <a:pt x="736" y="64"/>
                  <a:pt x="848" y="88"/>
                  <a:pt x="840" y="96"/>
                </a:cubicBezTo>
                <a:cubicBezTo>
                  <a:pt x="832" y="104"/>
                  <a:pt x="776" y="96"/>
                  <a:pt x="648" y="96"/>
                </a:cubicBezTo>
                <a:cubicBezTo>
                  <a:pt x="520" y="96"/>
                  <a:pt x="144" y="104"/>
                  <a:pt x="72" y="96"/>
                </a:cubicBezTo>
                <a:cubicBezTo>
                  <a:pt x="0" y="88"/>
                  <a:pt x="80" y="64"/>
                  <a:pt x="168" y="48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8272462" y="4316566"/>
            <a:ext cx="0" cy="2133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8383587" y="5151591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7129462" y="5271348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043737" y="553422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V="1">
            <a:off x="7204074" y="5271348"/>
            <a:ext cx="0" cy="37904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7204074" y="6022919"/>
            <a:ext cx="0" cy="45741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8770505" y="4310157"/>
            <a:ext cx="3175" cy="176877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7591424" y="4316566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19413"/>
              </p:ext>
            </p:extLst>
          </p:nvPr>
        </p:nvGraphicFramePr>
        <p:xfrm>
          <a:off x="1403648" y="4737334"/>
          <a:ext cx="3966520" cy="89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7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37334"/>
                        <a:ext cx="3966520" cy="893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41766"/>
              </p:ext>
            </p:extLst>
          </p:nvPr>
        </p:nvGraphicFramePr>
        <p:xfrm>
          <a:off x="4808538" y="5990480"/>
          <a:ext cx="2139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8" name="Equation" r:id="rId11" imgW="2095337" imgH="343094" progId="Equation.3">
                  <p:embed/>
                </p:oleObj>
              </mc:Choice>
              <mc:Fallback>
                <p:oleObj name="Equation" r:id="rId11" imgW="2095337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990480"/>
                        <a:ext cx="2139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047474"/>
              </p:ext>
            </p:extLst>
          </p:nvPr>
        </p:nvGraphicFramePr>
        <p:xfrm>
          <a:off x="1645283" y="6127501"/>
          <a:ext cx="2684691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9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83" y="6127501"/>
                        <a:ext cx="2684691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739790" y="2557116"/>
            <a:ext cx="317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取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整条绳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为研究对象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771540" y="1006128"/>
            <a:ext cx="6968574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一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柔软绳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长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，线密度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，一端着地开始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自由下落</a:t>
            </a: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238140" y="1488728"/>
            <a:ext cx="4940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695340" y="1510953"/>
            <a:ext cx="70993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下落到任意长度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y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时刻，给地面的压力为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多大？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64" name="Oval 31"/>
          <p:cNvSpPr>
            <a:spLocks noChangeArrowheads="1"/>
          </p:cNvSpPr>
          <p:nvPr/>
        </p:nvSpPr>
        <p:spPr bwMode="auto">
          <a:xfrm>
            <a:off x="7680324" y="519991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5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787243"/>
              </p:ext>
            </p:extLst>
          </p:nvPr>
        </p:nvGraphicFramePr>
        <p:xfrm>
          <a:off x="1384363" y="3068659"/>
          <a:ext cx="1384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0" name="公式" r:id="rId15" imgW="1333663" imgH="724094" progId="Equation.3">
                  <p:embed/>
                </p:oleObj>
              </mc:Choice>
              <mc:Fallback>
                <p:oleObj name="公式" r:id="rId15" imgW="1333663" imgH="7240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63" y="3068659"/>
                        <a:ext cx="1384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19453"/>
              </p:ext>
            </p:extLst>
          </p:nvPr>
        </p:nvGraphicFramePr>
        <p:xfrm>
          <a:off x="1331913" y="5558680"/>
          <a:ext cx="2795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1" name="公式" r:id="rId17" imgW="1247840" imgH="180781" progId="Equation.3">
                  <p:embed/>
                </p:oleObj>
              </mc:Choice>
              <mc:Fallback>
                <p:oleObj name="公式" r:id="rId17" imgW="124784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58680"/>
                        <a:ext cx="2795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511175" y="4320430"/>
            <a:ext cx="733425" cy="1800225"/>
          </a:xfrm>
          <a:prstGeom prst="curvedRightArrow">
            <a:avLst>
              <a:gd name="adj1" fmla="val 27489"/>
              <a:gd name="adj2" fmla="val 82034"/>
              <a:gd name="adj3" fmla="val 3550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8" name="AutoShape 35"/>
          <p:cNvSpPr>
            <a:spLocks/>
          </p:cNvSpPr>
          <p:nvPr/>
        </p:nvSpPr>
        <p:spPr bwMode="auto">
          <a:xfrm>
            <a:off x="4159250" y="5703143"/>
            <a:ext cx="504825" cy="914400"/>
          </a:xfrm>
          <a:prstGeom prst="rightBrace">
            <a:avLst>
              <a:gd name="adj1" fmla="val 15094"/>
              <a:gd name="adj2" fmla="val 54861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7631127" y="1281660"/>
            <a:ext cx="1273175" cy="83185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变质量问题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0" y="5919043"/>
            <a:ext cx="2160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绳子顶端质点机械能守恒</a:t>
            </a:r>
            <a:endParaRPr kumimoji="1" lang="en-US" altLang="zh-CN" sz="240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7164287" y="4335244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 flipV="1">
            <a:off x="7236295" y="4335244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>
            <a:off x="7236295" y="4947348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6982058" y="4524759"/>
            <a:ext cx="508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96579"/>
              </p:ext>
            </p:extLst>
          </p:nvPr>
        </p:nvGraphicFramePr>
        <p:xfrm>
          <a:off x="4296589" y="3952601"/>
          <a:ext cx="2550237" cy="85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2" name="Equation" r:id="rId19" imgW="1180800" imgH="393480" progId="Equation.DSMT4">
                  <p:embed/>
                </p:oleObj>
              </mc:Choice>
              <mc:Fallback>
                <p:oleObj name="Equation" r:id="rId19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96589" y="3952601"/>
                        <a:ext cx="2550237" cy="850079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</TotalTime>
  <Words>1607</Words>
  <Application>Microsoft Office PowerPoint</Application>
  <PresentationFormat>全屏显示(4:3)</PresentationFormat>
  <Paragraphs>238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Monotype Sorts</vt:lpstr>
      <vt:lpstr>方正书宋简体</vt:lpstr>
      <vt:lpstr>方正舒体</vt:lpstr>
      <vt:lpstr>仿宋_GB2312</vt:lpstr>
      <vt:lpstr>黑体</vt:lpstr>
      <vt:lpstr>华文仿宋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1_默认设计模板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蒋臣威</dc:creator>
  <cp:lastModifiedBy>jiangcw</cp:lastModifiedBy>
  <cp:revision>773</cp:revision>
  <cp:lastPrinted>2022-03-17T03:59:00Z</cp:lastPrinted>
  <dcterms:created xsi:type="dcterms:W3CDTF">1998-11-21T01:35:42Z</dcterms:created>
  <dcterms:modified xsi:type="dcterms:W3CDTF">2022-03-17T04:15:00Z</dcterms:modified>
</cp:coreProperties>
</file>