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74" r:id="rId2"/>
    <p:sldId id="566" r:id="rId3"/>
    <p:sldId id="581" r:id="rId4"/>
    <p:sldId id="583" r:id="rId5"/>
    <p:sldId id="585" r:id="rId6"/>
    <p:sldId id="584" r:id="rId7"/>
    <p:sldId id="586" r:id="rId8"/>
    <p:sldId id="587" r:id="rId9"/>
    <p:sldId id="588" r:id="rId10"/>
    <p:sldId id="589" r:id="rId11"/>
    <p:sldId id="606" r:id="rId12"/>
    <p:sldId id="590" r:id="rId13"/>
    <p:sldId id="592" r:id="rId14"/>
    <p:sldId id="593" r:id="rId15"/>
    <p:sldId id="594" r:id="rId16"/>
    <p:sldId id="596" r:id="rId17"/>
    <p:sldId id="607" r:id="rId18"/>
    <p:sldId id="597" r:id="rId19"/>
    <p:sldId id="608" r:id="rId20"/>
    <p:sldId id="598" r:id="rId21"/>
    <p:sldId id="599" r:id="rId22"/>
    <p:sldId id="600" r:id="rId23"/>
    <p:sldId id="601" r:id="rId24"/>
    <p:sldId id="602" r:id="rId25"/>
    <p:sldId id="603" r:id="rId26"/>
    <p:sldId id="542" r:id="rId27"/>
    <p:sldId id="559" r:id="rId28"/>
    <p:sldId id="609" r:id="rId29"/>
    <p:sldId id="610" r:id="rId30"/>
    <p:sldId id="605" r:id="rId31"/>
    <p:sldId id="582" r:id="rId32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104"/>
    <a:srgbClr val="E60C12"/>
    <a:srgbClr val="FEFEFE"/>
    <a:srgbClr val="0000FF"/>
    <a:srgbClr val="004386"/>
    <a:srgbClr val="5B9BD5"/>
    <a:srgbClr val="F21717"/>
    <a:srgbClr val="F22B00"/>
    <a:srgbClr val="FF00FF"/>
    <a:srgbClr val="5B9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682"/>
      </p:cViewPr>
      <p:guideLst>
        <p:guide orient="horz" pos="2069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7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5329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70"/>
            </a:lvl1pPr>
          </a:lstStyle>
          <a:p>
            <a:fld id="{0F9B84EA-7D68-4D60-9CB1-D50884785D1C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7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5329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7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00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09CD-524F-4CD8-A8B5-6C97A94FC08A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B66F-9356-4FE3-88B4-9DF3283A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3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7994A-4B79-4F05-A007-19F042D74A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5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7994A-4B79-4F05-A007-19F042D74A1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五边形 34">
            <a:extLst>
              <a:ext uri="{FF2B5EF4-FFF2-40B4-BE49-F238E27FC236}">
                <a16:creationId xmlns:a16="http://schemas.microsoft.com/office/drawing/2014/main" id="{7E579DF3-BCF6-4C7C-A3EE-0DBAF9906E92}"/>
              </a:ext>
            </a:extLst>
          </p:cNvPr>
          <p:cNvSpPr/>
          <p:nvPr userDrawn="1"/>
        </p:nvSpPr>
        <p:spPr>
          <a:xfrm>
            <a:off x="0" y="413146"/>
            <a:ext cx="942109" cy="584775"/>
          </a:xfrm>
          <a:prstGeom prst="homePlate">
            <a:avLst/>
          </a:pr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F59A846-7838-4076-B370-3022AA8613E1}"/>
              </a:ext>
            </a:extLst>
          </p:cNvPr>
          <p:cNvGrpSpPr/>
          <p:nvPr userDrawn="1"/>
        </p:nvGrpSpPr>
        <p:grpSpPr>
          <a:xfrm>
            <a:off x="2870672" y="1030431"/>
            <a:ext cx="495306" cy="4779635"/>
            <a:chOff x="7636995" y="1679426"/>
            <a:chExt cx="421216" cy="409233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403C220-234A-4986-9DDA-406CDDC6463C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443343-3408-4DE4-9362-7AB33A3ABD9D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任意多边形 4">
            <a:extLst>
              <a:ext uri="{FF2B5EF4-FFF2-40B4-BE49-F238E27FC236}">
                <a16:creationId xmlns:a16="http://schemas.microsoft.com/office/drawing/2014/main" id="{D4FC4C4B-18B2-4ABC-A77B-CE8302B743F8}"/>
              </a:ext>
            </a:extLst>
          </p:cNvPr>
          <p:cNvSpPr/>
          <p:nvPr userDrawn="1"/>
        </p:nvSpPr>
        <p:spPr>
          <a:xfrm>
            <a:off x="2423042" y="2319266"/>
            <a:ext cx="7643595" cy="1592519"/>
          </a:xfrm>
          <a:custGeom>
            <a:avLst/>
            <a:gdLst>
              <a:gd name="connsiteX0" fmla="*/ 0 w 5229817"/>
              <a:gd name="connsiteY0" fmla="*/ 0 h 1429030"/>
              <a:gd name="connsiteX1" fmla="*/ 4515302 w 5229817"/>
              <a:gd name="connsiteY1" fmla="*/ 0 h 1429030"/>
              <a:gd name="connsiteX2" fmla="*/ 5229817 w 5229817"/>
              <a:gd name="connsiteY2" fmla="*/ 714515 h 1429030"/>
              <a:gd name="connsiteX3" fmla="*/ 5229816 w 5229817"/>
              <a:gd name="connsiteY3" fmla="*/ 714515 h 1429030"/>
              <a:gd name="connsiteX4" fmla="*/ 4515301 w 5229817"/>
              <a:gd name="connsiteY4" fmla="*/ 1429030 h 1429030"/>
              <a:gd name="connsiteX5" fmla="*/ 0 w 5229817"/>
              <a:gd name="connsiteY5" fmla="*/ 1429029 h 14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9817" h="1429030">
                <a:moveTo>
                  <a:pt x="0" y="0"/>
                </a:moveTo>
                <a:lnTo>
                  <a:pt x="4515302" y="0"/>
                </a:lnTo>
                <a:cubicBezTo>
                  <a:pt x="4909918" y="0"/>
                  <a:pt x="5229817" y="319899"/>
                  <a:pt x="5229817" y="714515"/>
                </a:cubicBezTo>
                <a:lnTo>
                  <a:pt x="5229816" y="714515"/>
                </a:lnTo>
                <a:cubicBezTo>
                  <a:pt x="5229816" y="1109131"/>
                  <a:pt x="4909917" y="1429030"/>
                  <a:pt x="4515301" y="1429030"/>
                </a:cubicBezTo>
                <a:lnTo>
                  <a:pt x="0" y="1429029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4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A805AB-91C9-4340-8AAD-EE1F0FA8AA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5" r="30758"/>
          <a:stretch/>
        </p:blipFill>
        <p:spPr>
          <a:xfrm>
            <a:off x="-24558" y="0"/>
            <a:ext cx="4025348" cy="6858000"/>
          </a:xfrm>
          <a:prstGeom prst="rect">
            <a:avLst/>
          </a:prstGeom>
        </p:spPr>
      </p:pic>
      <p:sp>
        <p:nvSpPr>
          <p:cNvPr id="3" name="任意多边形: 形状 76">
            <a:extLst>
              <a:ext uri="{FF2B5EF4-FFF2-40B4-BE49-F238E27FC236}">
                <a16:creationId xmlns:a16="http://schemas.microsoft.com/office/drawing/2014/main" id="{64F081CD-765C-4A92-8C71-E631A2A03F5E}"/>
              </a:ext>
            </a:extLst>
          </p:cNvPr>
          <p:cNvSpPr/>
          <p:nvPr userDrawn="1"/>
        </p:nvSpPr>
        <p:spPr>
          <a:xfrm>
            <a:off x="0" y="3269285"/>
            <a:ext cx="5304426" cy="1437615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E3F8AB7-8C00-4C61-8852-BBF59C754C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9" t="430" r="20469" b="4660"/>
          <a:stretch/>
        </p:blipFill>
        <p:spPr>
          <a:xfrm>
            <a:off x="7656071" y="1907819"/>
            <a:ext cx="4535929" cy="300667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339160-B122-4848-B90B-DC6E64FF2833}"/>
              </a:ext>
            </a:extLst>
          </p:cNvPr>
          <p:cNvSpPr/>
          <p:nvPr userDrawn="1"/>
        </p:nvSpPr>
        <p:spPr>
          <a:xfrm>
            <a:off x="435340" y="1907819"/>
            <a:ext cx="11460595" cy="30106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7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1AF638-6634-43EA-A7E2-1063A08F058C}"/>
              </a:ext>
            </a:extLst>
          </p:cNvPr>
          <p:cNvSpPr/>
          <p:nvPr userDrawn="1"/>
        </p:nvSpPr>
        <p:spPr>
          <a:xfrm>
            <a:off x="1416818" y="1601876"/>
            <a:ext cx="1433897" cy="695739"/>
          </a:xfrm>
          <a:prstGeom prst="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13">
            <a:extLst>
              <a:ext uri="{FF2B5EF4-FFF2-40B4-BE49-F238E27FC236}">
                <a16:creationId xmlns:a16="http://schemas.microsoft.com/office/drawing/2014/main" id="{FD2939DF-60E9-476C-8406-D0F8A026F10A}"/>
              </a:ext>
            </a:extLst>
          </p:cNvPr>
          <p:cNvSpPr/>
          <p:nvPr userDrawn="1"/>
        </p:nvSpPr>
        <p:spPr>
          <a:xfrm>
            <a:off x="0" y="1458771"/>
            <a:ext cx="2864941" cy="981947"/>
          </a:xfrm>
          <a:custGeom>
            <a:avLst/>
            <a:gdLst>
              <a:gd name="connsiteX0" fmla="*/ 0 w 2864941"/>
              <a:gd name="connsiteY0" fmla="*/ 0 h 981947"/>
              <a:gd name="connsiteX1" fmla="*/ 2864941 w 2864941"/>
              <a:gd name="connsiteY1" fmla="*/ 0 h 981947"/>
              <a:gd name="connsiteX2" fmla="*/ 2041802 w 2864941"/>
              <a:gd name="connsiteY2" fmla="*/ 981947 h 981947"/>
              <a:gd name="connsiteX3" fmla="*/ 0 w 2864941"/>
              <a:gd name="connsiteY3" fmla="*/ 981947 h 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41" h="981947">
                <a:moveTo>
                  <a:pt x="0" y="0"/>
                </a:moveTo>
                <a:lnTo>
                  <a:pt x="2864941" y="0"/>
                </a:lnTo>
                <a:lnTo>
                  <a:pt x="2041802" y="981947"/>
                </a:lnTo>
                <a:lnTo>
                  <a:pt x="0" y="9819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31C6ED1-993B-4160-8C36-2C84FBE1CB40}"/>
              </a:ext>
            </a:extLst>
          </p:cNvPr>
          <p:cNvGrpSpPr/>
          <p:nvPr userDrawn="1"/>
        </p:nvGrpSpPr>
        <p:grpSpPr>
          <a:xfrm>
            <a:off x="9255510" y="4503873"/>
            <a:ext cx="3038061" cy="652026"/>
            <a:chOff x="9013270" y="4438183"/>
            <a:chExt cx="3178730" cy="79513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3DB816-045F-4EB8-AD9A-FF13DCC70D8D}"/>
                </a:ext>
              </a:extLst>
            </p:cNvPr>
            <p:cNvSpPr/>
            <p:nvPr/>
          </p:nvSpPr>
          <p:spPr>
            <a:xfrm>
              <a:off x="9352722" y="4438184"/>
              <a:ext cx="2839278" cy="7951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DDC6BBE-1F39-4ADD-A2F5-E3B7996A25BE}"/>
                </a:ext>
              </a:extLst>
            </p:cNvPr>
            <p:cNvSpPr/>
            <p:nvPr/>
          </p:nvSpPr>
          <p:spPr>
            <a:xfrm flipH="1">
              <a:off x="9013270" y="4438183"/>
              <a:ext cx="339452" cy="643598"/>
            </a:xfrm>
            <a:prstGeom prst="rtTriangle">
              <a:avLst/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4EF92620-3ADE-4EB4-A3F5-1DD2626C2A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116850" y="4573828"/>
            <a:ext cx="1639810" cy="5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9">
            <a:extLst>
              <a:ext uri="{FF2B5EF4-FFF2-40B4-BE49-F238E27FC236}">
                <a16:creationId xmlns:a16="http://schemas.microsoft.com/office/drawing/2014/main" id="{A6656E65-B93A-490F-96D3-85BB408358C6}"/>
              </a:ext>
            </a:extLst>
          </p:cNvPr>
          <p:cNvSpPr/>
          <p:nvPr userDrawn="1"/>
        </p:nvSpPr>
        <p:spPr>
          <a:xfrm>
            <a:off x="599136" y="552449"/>
            <a:ext cx="333375" cy="30999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34">
            <a:extLst>
              <a:ext uri="{FF2B5EF4-FFF2-40B4-BE49-F238E27FC236}">
                <a16:creationId xmlns:a16="http://schemas.microsoft.com/office/drawing/2014/main" id="{6296888D-1F54-428C-A10F-E9D0263E3B6A}"/>
              </a:ext>
            </a:extLst>
          </p:cNvPr>
          <p:cNvSpPr/>
          <p:nvPr userDrawn="1"/>
        </p:nvSpPr>
        <p:spPr>
          <a:xfrm>
            <a:off x="318581" y="552449"/>
            <a:ext cx="337705" cy="309995"/>
          </a:xfrm>
          <a:prstGeom prst="chevron">
            <a:avLst/>
          </a:prstGeom>
          <a:solidFill>
            <a:srgbClr val="B50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E94B1E9-7291-4D1C-8E77-0A33FFD40249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30" r="7017" b="4660"/>
          <a:stretch/>
        </p:blipFill>
        <p:spPr>
          <a:xfrm>
            <a:off x="0" y="-22123"/>
            <a:ext cx="12192000" cy="6880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2124"/>
            <a:ext cx="12192000" cy="688012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81206" y="3916018"/>
            <a:ext cx="4653441" cy="147498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5360" y="4170523"/>
            <a:ext cx="299703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2023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月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071191"/>
            <a:ext cx="8388626" cy="2842593"/>
            <a:chOff x="0" y="3071191"/>
            <a:chExt cx="8388626" cy="2842593"/>
          </a:xfrm>
        </p:grpSpPr>
        <p:sp>
          <p:nvSpPr>
            <p:cNvPr id="7" name="矩形 6"/>
            <p:cNvSpPr/>
            <p:nvPr/>
          </p:nvSpPr>
          <p:spPr>
            <a:xfrm>
              <a:off x="0" y="3071191"/>
              <a:ext cx="8388626" cy="2842593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2887" y="3345524"/>
              <a:ext cx="6782934" cy="2317895"/>
              <a:chOff x="3364482" y="2466802"/>
              <a:chExt cx="6317959" cy="23178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64482" y="2466802"/>
                <a:ext cx="1326583" cy="2317895"/>
              </a:xfrm>
              <a:prstGeom prst="rect">
                <a:avLst/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7774" y="2799589"/>
                <a:ext cx="5654667" cy="1676036"/>
              </a:xfrm>
              <a:prstGeom prst="rect">
                <a:avLst/>
              </a:prstGeom>
              <a:solidFill>
                <a:srgbClr val="BA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计算机图形学</a:t>
                </a:r>
                <a:endPara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5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OpenGL</a:t>
                </a:r>
                <a:r>
                  <a:rPr lang="zh-CN" altLang="en-US" sz="5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实验汇报</a:t>
                </a: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96686" y="2473022"/>
                <a:ext cx="360000" cy="511034"/>
                <a:chOff x="1088136" y="1335024"/>
                <a:chExt cx="360000" cy="511034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1088136" y="1335024"/>
                  <a:ext cx="36000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1092732" y="1486058"/>
                  <a:ext cx="0" cy="36000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直接连接符 17"/>
          <p:cNvCxnSpPr/>
          <p:nvPr/>
        </p:nvCxnSpPr>
        <p:spPr>
          <a:xfrm flipH="1" flipV="1">
            <a:off x="1094821" y="5557263"/>
            <a:ext cx="60590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926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第三讲 多边形反转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CF544E-F020-1F65-4267-EE3813C8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36" y="1311908"/>
            <a:ext cx="4781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926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第三讲 多边形镂空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FDB40E-0359-4468-F7F1-1241DF34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81" y="1304682"/>
            <a:ext cx="4793037" cy="51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4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879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 </a:t>
            </a: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RGBA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CCF76F-5C82-978F-ADA5-1CBC7973B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20" y="1308846"/>
            <a:ext cx="4894760" cy="52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4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900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第五讲 太阳月亮地球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2FB96-5F92-35E5-6E5C-B1CDBECC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42" y="1188983"/>
            <a:ext cx="4900701" cy="52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6285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第六讲 太阳月亮地球加旋转</a:t>
            </a:r>
          </a:p>
        </p:txBody>
      </p:sp>
      <p:pic>
        <p:nvPicPr>
          <p:cNvPr id="2" name="QQ录屏20231228230844">
            <a:hlinkClick r:id="" action="ppaction://media"/>
            <a:extLst>
              <a:ext uri="{FF2B5EF4-FFF2-40B4-BE49-F238E27FC236}">
                <a16:creationId xmlns:a16="http://schemas.microsoft.com/office/drawing/2014/main" id="{6420384F-C60B-AA27-2E50-F4D3C78AA5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7302" y="1480498"/>
            <a:ext cx="4587875" cy="49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5362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第七讲 太阳地球加光照</a:t>
            </a:r>
          </a:p>
        </p:txBody>
      </p:sp>
      <p:pic>
        <p:nvPicPr>
          <p:cNvPr id="3" name="QQ录屏20231228231154">
            <a:hlinkClick r:id="" action="ppaction://media"/>
            <a:extLst>
              <a:ext uri="{FF2B5EF4-FFF2-40B4-BE49-F238E27FC236}">
                <a16:creationId xmlns:a16="http://schemas.microsoft.com/office/drawing/2014/main" id="{D5C040A9-8F51-B771-4773-104573EDE6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02062" y="1532570"/>
            <a:ext cx="4587875" cy="49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3977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第八讲 显示列表</a:t>
            </a:r>
          </a:p>
        </p:txBody>
      </p:sp>
      <p:pic>
        <p:nvPicPr>
          <p:cNvPr id="3" name="QQ录屏20231228231441">
            <a:hlinkClick r:id="" action="ppaction://media"/>
            <a:extLst>
              <a:ext uri="{FF2B5EF4-FFF2-40B4-BE49-F238E27FC236}">
                <a16:creationId xmlns:a16="http://schemas.microsoft.com/office/drawing/2014/main" id="{CE57DDEA-01D4-B85A-A196-CCFE72D408D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02062" y="1532571"/>
            <a:ext cx="4587875" cy="49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7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3977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第九讲 颜色混合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7BD9F0-0013-80DE-009F-458DCA52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65" y="1317327"/>
            <a:ext cx="4781270" cy="51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3977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第九讲 颜色混合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EF2CC7-27D1-7639-ACEE-512EE0D4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311908"/>
            <a:ext cx="4781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8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750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第十讲 像素读取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EBF4B8-1287-7A62-1CC0-17006487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90" y="1421524"/>
            <a:ext cx="4750019" cy="50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702149" y="2839527"/>
            <a:ext cx="4158444" cy="589473"/>
            <a:chOff x="5738920" y="1479693"/>
            <a:chExt cx="4158444" cy="58947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38920" y="1479693"/>
              <a:ext cx="679374" cy="589473"/>
              <a:chOff x="725726" y="1781746"/>
              <a:chExt cx="515267" cy="515267"/>
            </a:xfrm>
          </p:grpSpPr>
          <p:sp>
            <p:nvSpPr>
              <p:cNvPr id="63" name="椭圆 62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charset="-122"/>
                  <a:sym typeface="Palatino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59891" y="1823935"/>
                <a:ext cx="453732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01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6481044" y="1512819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zh-CN" altLang="en-US" sz="28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十二讲代码运行展示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02149" y="3942574"/>
            <a:ext cx="3808405" cy="589473"/>
            <a:chOff x="5738920" y="2637001"/>
            <a:chExt cx="3808405" cy="589473"/>
          </a:xfrm>
        </p:grpSpPr>
        <p:sp>
          <p:nvSpPr>
            <p:cNvPr id="41" name="矩形 40"/>
            <p:cNvSpPr/>
            <p:nvPr/>
          </p:nvSpPr>
          <p:spPr>
            <a:xfrm>
              <a:off x="6481044" y="2685266"/>
              <a:ext cx="30662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地球仪的绘制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738920" y="2637001"/>
              <a:ext cx="676565" cy="589473"/>
              <a:chOff x="725726" y="1781746"/>
              <a:chExt cx="515267" cy="515267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charset="-122"/>
                  <a:sym typeface="Palatino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8950" y="1823935"/>
                <a:ext cx="455616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02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</p:grpSp>
      <p:sp>
        <p:nvSpPr>
          <p:cNvPr id="66" name="文本占位符 1"/>
          <p:cNvSpPr txBox="1">
            <a:spLocks/>
          </p:cNvSpPr>
          <p:nvPr/>
        </p:nvSpPr>
        <p:spPr>
          <a:xfrm>
            <a:off x="425460" y="3724190"/>
            <a:ext cx="3330203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1800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750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第十讲 像素读取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9C314E-C904-8F69-13F1-DD205780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85" y="1196848"/>
            <a:ext cx="5236229" cy="55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68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750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10-2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第十讲 像素复制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A05C00-53B3-A36C-559C-A430AE0F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71" y="1343010"/>
            <a:ext cx="4750019" cy="50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第十一讲 纹理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195184-2BA6-81FB-1DDB-D9A009F0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64" y="1327402"/>
            <a:ext cx="4549277" cy="48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3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56444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第十二讲 </a:t>
            </a: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12ACEB-8F3B-D910-488F-727B0A47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41" y="1217145"/>
            <a:ext cx="5145118" cy="54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12-2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第十二讲 模板测试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0CDB87-CEAF-F53A-221D-7062443C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58" y="1219252"/>
            <a:ext cx="5211683" cy="55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绘制地球仪</a:t>
            </a: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02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350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绘制地球仪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1FFC54-E453-685C-FCEF-101EB0C5BA8C}"/>
              </a:ext>
            </a:extLst>
          </p:cNvPr>
          <p:cNvSpPr txBox="1"/>
          <p:nvPr/>
        </p:nvSpPr>
        <p:spPr>
          <a:xfrm>
            <a:off x="1015980" y="1675032"/>
            <a:ext cx="8916914" cy="4062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基本要求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绘制圆球，采用纹理映射的方式将给定的世界地图贴到圆球上（纹理贴图无缝），也可以使用其它世界地图；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需要具有简单的光照和材质效果；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双点触控缩放球体，拖动旋转球体；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附加要求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增加支架，生成真实的地球仪；</a:t>
            </a:r>
          </a:p>
          <a:p>
            <a:pPr lvl="0" algn="just">
              <a:lnSpc>
                <a:spcPct val="12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加入光照，阴影，增加逼真度。</a:t>
            </a:r>
          </a:p>
        </p:txBody>
      </p:sp>
    </p:spTree>
    <p:extLst>
      <p:ext uri="{BB962C8B-B14F-4D97-AF65-F5344CB8AC3E}">
        <p14:creationId xmlns:p14="http://schemas.microsoft.com/office/powerpoint/2010/main" val="134318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477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绘制地球仪 代码展示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812239-2197-E648-1801-FAB9D465641B}"/>
              </a:ext>
            </a:extLst>
          </p:cNvPr>
          <p:cNvSpPr txBox="1"/>
          <p:nvPr/>
        </p:nvSpPr>
        <p:spPr>
          <a:xfrm>
            <a:off x="799022" y="1279263"/>
            <a:ext cx="10295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处理按键操作</a:t>
            </a:r>
            <a:endParaRPr lang="zh-CN" altLang="en-US" sz="16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handleKey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unsigned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600" b="0" dirty="0">
                <a:solidFill>
                  <a:srgbClr val="8F08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switch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则放大</a:t>
            </a:r>
            <a:endParaRPr lang="zh-CN" altLang="en-US" sz="16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600" b="0" dirty="0">
                <a:solidFill>
                  <a:srgbClr val="8F08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sz="1600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r +=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rout +=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basePos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-=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10.0f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axiPos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+=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6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glutPostRedisplay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600" b="0" dirty="0">
                <a:solidFill>
                  <a:srgbClr val="8F08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则缩小</a:t>
            </a:r>
            <a:endParaRPr lang="zh-CN" altLang="en-US" sz="16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600" b="0" dirty="0">
                <a:solidFill>
                  <a:srgbClr val="8F08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600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r -=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rout -=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basePos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+=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10.0f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axiPos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-=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6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glutPostRedisplay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600" b="0" dirty="0">
                <a:solidFill>
                  <a:srgbClr val="8F08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51DB12-BDCC-5CBC-D00F-297F9C69D2BA}"/>
              </a:ext>
            </a:extLst>
          </p:cNvPr>
          <p:cNvSpPr txBox="1"/>
          <p:nvPr/>
        </p:nvSpPr>
        <p:spPr>
          <a:xfrm>
            <a:off x="6692655" y="1117379"/>
            <a:ext cx="61645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处理鼠标滑动</a:t>
            </a:r>
            <a:endParaRPr lang="zh-CN" altLang="en-US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handleMotion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solidFill>
                  <a:srgbClr val="1F377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-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oldX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b="0" dirty="0">
                <a:solidFill>
                  <a:srgbClr val="1F377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%d</a:t>
            </a:r>
            <a:r>
              <a:rPr lang="en-US" altLang="zh-CN" b="0" dirty="0">
                <a:solidFill>
                  <a:srgbClr val="B776F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lang="en-US" altLang="zh-CN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b="0" dirty="0" err="1">
                <a:solidFill>
                  <a:srgbClr val="1F377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angle += </a:t>
            </a:r>
            <a:r>
              <a:rPr lang="en-US" altLang="zh-CN" b="0" dirty="0" err="1">
                <a:solidFill>
                  <a:srgbClr val="1F377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重画</a:t>
            </a:r>
            <a:endParaRPr lang="zh-CN" altLang="en-US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glutPostRedisplay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oldX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549D8A-4F9C-2AA6-2F2C-79DAF79EDC16}"/>
              </a:ext>
            </a:extLst>
          </p:cNvPr>
          <p:cNvSpPr txBox="1"/>
          <p:nvPr/>
        </p:nvSpPr>
        <p:spPr>
          <a:xfrm>
            <a:off x="5428930" y="4141585"/>
            <a:ext cx="61632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自转</a:t>
            </a:r>
            <a:endParaRPr lang="zh-CN" altLang="en-US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angle +=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1.5f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b="0" dirty="0">
                <a:solidFill>
                  <a:srgbClr val="8F08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(angle &gt;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angle -=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360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glutPostRedisplay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glutTimerFunc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b="0" dirty="0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404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477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绘制地球仪 代码展示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A74B80-A3C0-BB32-B01F-FC0E59ECDF78}"/>
              </a:ext>
            </a:extLst>
          </p:cNvPr>
          <p:cNvSpPr txBox="1"/>
          <p:nvPr/>
        </p:nvSpPr>
        <p:spPr>
          <a:xfrm>
            <a:off x="703954" y="1177244"/>
            <a:ext cx="6164580" cy="570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0" dirty="0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0" dirty="0" err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 </a:t>
            </a:r>
            <a:r>
              <a:rPr lang="en-US" altLang="zh-CN" sz="1400" b="0" dirty="0" err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glutInit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(&amp;</a:t>
            </a:r>
            <a:r>
              <a:rPr lang="en-US" altLang="zh-CN" sz="1400" b="0" dirty="0" err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0" dirty="0" err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glutInitDisplayMode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(GLUT_DOUBLE | GLUT_RGBA | GLUT_DEPTH);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glutInitWindowSize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480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创建窗口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glutCreateWindow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b="0" dirty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地球仪</a:t>
            </a:r>
            <a:r>
              <a:rPr lang="en-US" altLang="zh-CN" sz="1400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initRendering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设置用户操作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texEarth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load_texture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earth.bmp</a:t>
            </a:r>
            <a:r>
              <a:rPr lang="en-US" altLang="zh-CN" sz="1400" b="0" dirty="0">
                <a:solidFill>
                  <a:srgbClr val="E21F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glutDisplayFunc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drawScene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glutKeyboardFunc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handleKey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glutReshapeFunc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handleResize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glutMotionFunc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handleMotion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动画效果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glutTimerFunc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0" dirty="0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glutMainLoop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退出时删除建模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gluDeleteQuadric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(earth);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>
                <a:solidFill>
                  <a:srgbClr val="8F08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C5551E-C7ED-F2F3-E184-6ABF41BCA2C0}"/>
              </a:ext>
            </a:extLst>
          </p:cNvPr>
          <p:cNvSpPr txBox="1"/>
          <p:nvPr/>
        </p:nvSpPr>
        <p:spPr>
          <a:xfrm>
            <a:off x="6308912" y="1337007"/>
            <a:ext cx="588308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绘制地球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drawEarth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0" dirty="0">
                <a:solidFill>
                  <a:srgbClr val="1F377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loaded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纹理绑定到目标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glBindTexture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(GL_TEXTURE_2D,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texEarth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>
                <a:solidFill>
                  <a:srgbClr val="8F08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(!</a:t>
            </a:r>
            <a:r>
              <a:rPr lang="en-US" altLang="zh-CN" sz="1400" b="0" dirty="0">
                <a:solidFill>
                  <a:srgbClr val="1F377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loaded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纹理坐标自动生成  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glTexGeni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(GL_S, GL_TEXTURE_GEN_MODE, GL_SPHERE_MAP);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glTexGeni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(GL_T, GL_TEXTURE_GEN_MODE, GL_SPHERE_MAP);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表面生成纹理坐标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gluQuadricDrawStyle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(earth, GL_FILL);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gluQuadricNormals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(earth, GLU_SMOOTH);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gluQuadricTexture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(earth, GL_TRUE);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}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生成球体</a:t>
            </a:r>
            <a:endParaRPr lang="zh-CN" altLang="en-US" sz="1400" b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glPushMatrix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glEnable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(GL_TEXTURE_2D);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glRotatef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gluSphere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(earth, r,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glDisable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(GL_TEXTURE_2D);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    </a:t>
            </a:r>
            <a:r>
              <a:rPr lang="en-US" altLang="zh-CN" sz="1400" b="0" dirty="0" err="1">
                <a:solidFill>
                  <a:srgbClr val="74531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glPopMatrix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51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4477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绘制地球仪 结果展示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A94DC-71EF-6D91-ECFC-8E717398E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29" y="1250082"/>
            <a:ext cx="7542283" cy="48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十二讲代码运行展示</a:t>
            </a: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01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60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4477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绘制地球仪 亮点总结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690336-95A7-9CF6-BBD3-FBB5F6A6F7F1}"/>
              </a:ext>
            </a:extLst>
          </p:cNvPr>
          <p:cNvSpPr txBox="1"/>
          <p:nvPr/>
        </p:nvSpPr>
        <p:spPr>
          <a:xfrm>
            <a:off x="903193" y="1675031"/>
            <a:ext cx="9773772" cy="3952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地球仪绘制： 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库提供的函数，绘制出圆球并成功地将世界地图作为纹理映射到球体表面上，实现了地球仪的基本外观。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光照和材质：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通过使用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的光照模型和材质属性设置，成功地加入了光影效果。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支架： 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绘制了支架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和底座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，使地球仪更具立体感和真实感。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放大缩小： 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实现了通过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控制缩放。放大缩小时，支架和底座也会同步放大和缩小，提升了地球仪的真实感。</a:t>
            </a:r>
          </a:p>
          <a:p>
            <a:pPr marL="285750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旋转： 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可以通过鼠标拖动旋转地球仪，来观察地球仪不同方向的细节。同时，地球仪还会自动模拟地球的自转。</a:t>
            </a:r>
          </a:p>
        </p:txBody>
      </p:sp>
    </p:spTree>
    <p:extLst>
      <p:ext uri="{BB962C8B-B14F-4D97-AF65-F5344CB8AC3E}">
        <p14:creationId xmlns:p14="http://schemas.microsoft.com/office/powerpoint/2010/main" val="445549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30" r="7017" b="4660"/>
          <a:stretch/>
        </p:blipFill>
        <p:spPr>
          <a:xfrm>
            <a:off x="0" y="-22123"/>
            <a:ext cx="12192000" cy="6880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2124"/>
            <a:ext cx="12192000" cy="688012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81206" y="3916018"/>
            <a:ext cx="4653441" cy="147498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5360" y="4170523"/>
            <a:ext cx="299703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2023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月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071191"/>
            <a:ext cx="8388626" cy="2842593"/>
            <a:chOff x="0" y="3071191"/>
            <a:chExt cx="8388626" cy="2842593"/>
          </a:xfrm>
        </p:grpSpPr>
        <p:sp>
          <p:nvSpPr>
            <p:cNvPr id="7" name="矩形 6"/>
            <p:cNvSpPr/>
            <p:nvPr/>
          </p:nvSpPr>
          <p:spPr>
            <a:xfrm>
              <a:off x="0" y="3071191"/>
              <a:ext cx="8388626" cy="2842593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2887" y="3345524"/>
              <a:ext cx="5527344" cy="2317895"/>
              <a:chOff x="3364482" y="2466802"/>
              <a:chExt cx="5148441" cy="23178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64482" y="2466802"/>
                <a:ext cx="1326583" cy="2317895"/>
              </a:xfrm>
              <a:prstGeom prst="rect">
                <a:avLst/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7774" y="2949496"/>
                <a:ext cx="4485149" cy="1569660"/>
              </a:xfrm>
              <a:prstGeom prst="rect">
                <a:avLst/>
              </a:prstGeom>
              <a:solidFill>
                <a:srgbClr val="BA0000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8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谢谢大家！</a:t>
                </a: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96686" y="2473022"/>
                <a:ext cx="360000" cy="511034"/>
                <a:chOff x="1088136" y="1335024"/>
                <a:chExt cx="360000" cy="511034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1088136" y="1335024"/>
                  <a:ext cx="36000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1092732" y="1486058"/>
                  <a:ext cx="0" cy="36000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直接连接符 17"/>
          <p:cNvCxnSpPr/>
          <p:nvPr/>
        </p:nvCxnSpPr>
        <p:spPr>
          <a:xfrm flipH="1" flipV="1">
            <a:off x="1094821" y="5557263"/>
            <a:ext cx="60590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3515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 画矩形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9A3293-96A7-2FC8-F107-BB5E1503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3" y="1298059"/>
            <a:ext cx="4799200" cy="51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354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第二讲 画圆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8A185A-3161-E1E3-58C3-68351C96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386167"/>
            <a:ext cx="4781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5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464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第二讲 画五角星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15E0A6-1AAC-7492-BC7E-DEFA1D64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311908"/>
            <a:ext cx="4781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3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926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第二讲 画正弦函数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54EF18-2F7D-CA20-EB9E-09D97652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311908"/>
            <a:ext cx="4781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3541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第三讲 画点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6A7B48-2CF5-6220-DF8A-ABF941EB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386168"/>
            <a:ext cx="4781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51422" y="402592"/>
            <a:ext cx="4003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 </a:t>
            </a:r>
            <a:r>
              <a:rPr lang="zh-CN" altLang="en-US" sz="3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第三讲 画虚线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A3D547-091E-F8EB-7446-808C0941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311908"/>
            <a:ext cx="4781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0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859</Words>
  <Application>Microsoft Office PowerPoint</Application>
  <PresentationFormat>宽屏</PresentationFormat>
  <Paragraphs>142</Paragraphs>
  <Slides>31</Slides>
  <Notes>2</Notes>
  <HiddenSlides>0</HiddenSlides>
  <MMClips>3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Palatino</vt:lpstr>
      <vt:lpstr>等线</vt:lpstr>
      <vt:lpstr>宋体</vt:lpstr>
      <vt:lpstr>微软雅黑</vt:lpstr>
      <vt:lpstr>Arial</vt:lpstr>
      <vt:lpstr>Arial Black</vt:lpstr>
      <vt:lpstr>Calibri</vt:lpstr>
      <vt:lpstr>Stencil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张子杰</dc:creator>
  <cp:lastModifiedBy>ZiJie Zhang</cp:lastModifiedBy>
  <cp:revision>4</cp:revision>
  <cp:lastPrinted>2020-05-02T23:08:00Z</cp:lastPrinted>
  <dcterms:created xsi:type="dcterms:W3CDTF">2019-06-26T12:35:00Z</dcterms:created>
  <dcterms:modified xsi:type="dcterms:W3CDTF">2024-06-10T10:45:11Z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