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7" r:id="rId1"/>
  </p:sldMasterIdLst>
  <p:notesMasterIdLst>
    <p:notesMasterId r:id="rId76"/>
  </p:notesMasterIdLst>
  <p:sldIdLst>
    <p:sldId id="383" r:id="rId2"/>
    <p:sldId id="367" r:id="rId3"/>
    <p:sldId id="388" r:id="rId4"/>
    <p:sldId id="503" r:id="rId5"/>
    <p:sldId id="1107" r:id="rId6"/>
    <p:sldId id="1108" r:id="rId7"/>
    <p:sldId id="1109" r:id="rId8"/>
    <p:sldId id="1110" r:id="rId9"/>
    <p:sldId id="1112" r:id="rId10"/>
    <p:sldId id="1113" r:id="rId11"/>
    <p:sldId id="1114" r:id="rId12"/>
    <p:sldId id="1115" r:id="rId13"/>
    <p:sldId id="1117" r:id="rId14"/>
    <p:sldId id="1116" r:id="rId15"/>
    <p:sldId id="1118" r:id="rId16"/>
    <p:sldId id="1119" r:id="rId17"/>
    <p:sldId id="1120" r:id="rId18"/>
    <p:sldId id="1121" r:id="rId19"/>
    <p:sldId id="1122" r:id="rId20"/>
    <p:sldId id="1123" r:id="rId21"/>
    <p:sldId id="1124" r:id="rId22"/>
    <p:sldId id="1125" r:id="rId23"/>
    <p:sldId id="1126" r:id="rId24"/>
    <p:sldId id="1127" r:id="rId25"/>
    <p:sldId id="1128" r:id="rId26"/>
    <p:sldId id="1129" r:id="rId27"/>
    <p:sldId id="1130" r:id="rId28"/>
    <p:sldId id="1131" r:id="rId29"/>
    <p:sldId id="1132" r:id="rId30"/>
    <p:sldId id="1133" r:id="rId31"/>
    <p:sldId id="1134" r:id="rId32"/>
    <p:sldId id="1135" r:id="rId33"/>
    <p:sldId id="1136" r:id="rId34"/>
    <p:sldId id="1137" r:id="rId35"/>
    <p:sldId id="1138" r:id="rId36"/>
    <p:sldId id="1139" r:id="rId37"/>
    <p:sldId id="1140" r:id="rId38"/>
    <p:sldId id="1141" r:id="rId39"/>
    <p:sldId id="1142" r:id="rId40"/>
    <p:sldId id="1143" r:id="rId41"/>
    <p:sldId id="1144" r:id="rId42"/>
    <p:sldId id="1145" r:id="rId43"/>
    <p:sldId id="1146" r:id="rId44"/>
    <p:sldId id="1147" r:id="rId45"/>
    <p:sldId id="1148" r:id="rId46"/>
    <p:sldId id="1149" r:id="rId47"/>
    <p:sldId id="1150" r:id="rId48"/>
    <p:sldId id="1151" r:id="rId49"/>
    <p:sldId id="1152" r:id="rId50"/>
    <p:sldId id="1153" r:id="rId51"/>
    <p:sldId id="1154" r:id="rId52"/>
    <p:sldId id="1155" r:id="rId53"/>
    <p:sldId id="1156" r:id="rId54"/>
    <p:sldId id="1157" r:id="rId55"/>
    <p:sldId id="1159" r:id="rId56"/>
    <p:sldId id="1158" r:id="rId57"/>
    <p:sldId id="1160" r:id="rId58"/>
    <p:sldId id="1162" r:id="rId59"/>
    <p:sldId id="1161" r:id="rId60"/>
    <p:sldId id="1163" r:id="rId61"/>
    <p:sldId id="1164" r:id="rId62"/>
    <p:sldId id="1165" r:id="rId63"/>
    <p:sldId id="1166" r:id="rId64"/>
    <p:sldId id="1167" r:id="rId65"/>
    <p:sldId id="1168" r:id="rId66"/>
    <p:sldId id="1169" r:id="rId67"/>
    <p:sldId id="1170" r:id="rId68"/>
    <p:sldId id="1171" r:id="rId69"/>
    <p:sldId id="1172" r:id="rId70"/>
    <p:sldId id="1173" r:id="rId71"/>
    <p:sldId id="1174" r:id="rId72"/>
    <p:sldId id="1175" r:id="rId73"/>
    <p:sldId id="1176" r:id="rId74"/>
    <p:sldId id="1177" r:id="rId75"/>
  </p:sldIdLst>
  <p:sldSz cx="9144000" cy="5143500" type="screen16x9"/>
  <p:notesSz cx="6858000" cy="9144000"/>
  <p:custDataLst>
    <p:tags r:id="rId77"/>
  </p:custDataLst>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22275" indent="-60325" algn="l" rtl="0" eaLnBrk="0" fontAlgn="base" hangingPunct="0">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846138" indent="-120650" algn="l" rtl="0" eaLnBrk="0" fontAlgn="base" hangingPunct="0">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271588" indent="-182563" algn="l" rtl="0" eaLnBrk="0" fontAlgn="base" hangingPunct="0">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693863" indent="-242888" algn="l" rtl="0" eaLnBrk="0" fontAlgn="base" hangingPunct="0">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xmlns="">
        <p15:guide id="1" orient="horz" pos="1416">
          <p15:clr>
            <a:srgbClr val="A4A3A4"/>
          </p15:clr>
        </p15:guide>
        <p15:guide id="2" orient="horz" pos="327">
          <p15:clr>
            <a:srgbClr val="A4A3A4"/>
          </p15:clr>
        </p15:guide>
        <p15:guide id="3" orient="horz" pos="2402">
          <p15:clr>
            <a:srgbClr val="A4A3A4"/>
          </p15:clr>
        </p15:guide>
        <p15:guide id="4" orient="horz" pos="2674">
          <p15:clr>
            <a:srgbClr val="A4A3A4"/>
          </p15:clr>
        </p15:guide>
        <p15:guide id="5" orient="horz" pos="3083">
          <p15:clr>
            <a:srgbClr val="A4A3A4"/>
          </p15:clr>
        </p15:guide>
        <p15:guide id="6" pos="295">
          <p15:clr>
            <a:srgbClr val="A4A3A4"/>
          </p15:clr>
        </p15:guide>
        <p15:guide id="7" pos="2880">
          <p15:clr>
            <a:srgbClr val="A4A3A4"/>
          </p15:clr>
        </p15:guide>
        <p15:guide id="8" pos="5465">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CC"/>
    <a:srgbClr val="00FFFF"/>
    <a:srgbClr val="FF99FF"/>
    <a:srgbClr val="FF0000"/>
    <a:srgbClr val="33CCFF"/>
    <a:srgbClr val="0066FF"/>
    <a:srgbClr val="00CC00"/>
    <a:srgbClr val="FFAFA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083" autoAdjust="0"/>
    <p:restoredTop sz="94627" autoAdjust="0"/>
  </p:normalViewPr>
  <p:slideViewPr>
    <p:cSldViewPr>
      <p:cViewPr varScale="1">
        <p:scale>
          <a:sx n="89" d="100"/>
          <a:sy n="89" d="100"/>
        </p:scale>
        <p:origin x="-990" y="-96"/>
      </p:cViewPr>
      <p:guideLst>
        <p:guide orient="horz" pos="1416"/>
        <p:guide orient="horz" pos="327"/>
        <p:guide orient="horz" pos="2402"/>
        <p:guide orient="horz" pos="2674"/>
        <p:guide orient="horz" pos="3083"/>
        <p:guide pos="295"/>
        <p:guide pos="2880"/>
        <p:guide pos="5465"/>
      </p:guideLst>
    </p:cSldViewPr>
  </p:slideViewPr>
  <p:outlineViewPr>
    <p:cViewPr>
      <p:scale>
        <a:sx n="33" d="100"/>
        <a:sy n="33" d="100"/>
      </p:scale>
      <p:origin x="0" y="-7422"/>
    </p:cViewPr>
  </p:outlineViewPr>
  <p:notesTextViewPr>
    <p:cViewPr>
      <p:scale>
        <a:sx n="100" d="100"/>
        <a:sy n="100" d="100"/>
      </p:scale>
      <p:origin x="0" y="0"/>
    </p:cViewPr>
  </p:notesTextViewPr>
  <p:sorterViewPr>
    <p:cViewPr>
      <p:scale>
        <a:sx n="124" d="100"/>
        <a:sy n="124" d="100"/>
      </p:scale>
      <p:origin x="0" y="-21150"/>
    </p:cViewPr>
  </p:sorterViewPr>
  <p:notesViewPr>
    <p:cSldViewPr>
      <p:cViewPr varScale="1">
        <p:scale>
          <a:sx n="63" d="100"/>
          <a:sy n="63" d="100"/>
        </p:scale>
        <p:origin x="-214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8A17DD5D-4014-4A9F-A03D-F5C16F5EBE8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charset="0"/>
        <a:ea typeface="宋体" pitchFamily="2" charset="-122"/>
        <a:cs typeface="+mn-cs"/>
      </a:defRPr>
    </a:lvl1pPr>
    <a:lvl2pPr marL="422275" algn="l" rtl="0" eaLnBrk="0" fontAlgn="base" hangingPunct="0">
      <a:spcBef>
        <a:spcPct val="30000"/>
      </a:spcBef>
      <a:spcAft>
        <a:spcPct val="0"/>
      </a:spcAft>
      <a:defRPr sz="1100" kern="1200">
        <a:solidFill>
          <a:schemeClr val="tx1"/>
        </a:solidFill>
        <a:latin typeface="Arial" charset="0"/>
        <a:ea typeface="宋体" pitchFamily="2" charset="-122"/>
        <a:cs typeface="+mn-cs"/>
      </a:defRPr>
    </a:lvl2pPr>
    <a:lvl3pPr marL="846138" algn="l" rtl="0" eaLnBrk="0" fontAlgn="base" hangingPunct="0">
      <a:spcBef>
        <a:spcPct val="30000"/>
      </a:spcBef>
      <a:spcAft>
        <a:spcPct val="0"/>
      </a:spcAft>
      <a:defRPr sz="1100" kern="1200">
        <a:solidFill>
          <a:schemeClr val="tx1"/>
        </a:solidFill>
        <a:latin typeface="Arial" charset="0"/>
        <a:ea typeface="宋体" pitchFamily="2" charset="-122"/>
        <a:cs typeface="+mn-cs"/>
      </a:defRPr>
    </a:lvl3pPr>
    <a:lvl4pPr marL="1271588" algn="l" rtl="0" eaLnBrk="0" fontAlgn="base" hangingPunct="0">
      <a:spcBef>
        <a:spcPct val="30000"/>
      </a:spcBef>
      <a:spcAft>
        <a:spcPct val="0"/>
      </a:spcAft>
      <a:defRPr sz="1100" kern="1200">
        <a:solidFill>
          <a:schemeClr val="tx1"/>
        </a:solidFill>
        <a:latin typeface="Arial" charset="0"/>
        <a:ea typeface="宋体" pitchFamily="2" charset="-122"/>
        <a:cs typeface="+mn-cs"/>
      </a:defRPr>
    </a:lvl4pPr>
    <a:lvl5pPr marL="1693863" algn="l" rtl="0" eaLnBrk="0" fontAlgn="base" hangingPunct="0">
      <a:spcBef>
        <a:spcPct val="30000"/>
      </a:spcBef>
      <a:spcAft>
        <a:spcPct val="0"/>
      </a:spcAft>
      <a:defRPr sz="1100" kern="1200">
        <a:solidFill>
          <a:schemeClr val="tx1"/>
        </a:solidFill>
        <a:latin typeface="Arial" charset="0"/>
        <a:ea typeface="宋体" pitchFamily="2" charset="-122"/>
        <a:cs typeface="+mn-cs"/>
      </a:defRPr>
    </a:lvl5pPr>
    <a:lvl6pPr marL="2120204" algn="l" defTabSz="848081" rtl="0" eaLnBrk="1" latinLnBrk="0" hangingPunct="1">
      <a:defRPr sz="1100" kern="1200">
        <a:solidFill>
          <a:schemeClr val="tx1"/>
        </a:solidFill>
        <a:latin typeface="+mn-lt"/>
        <a:ea typeface="+mn-ea"/>
        <a:cs typeface="+mn-cs"/>
      </a:defRPr>
    </a:lvl6pPr>
    <a:lvl7pPr marL="2544247" algn="l" defTabSz="848081" rtl="0" eaLnBrk="1" latinLnBrk="0" hangingPunct="1">
      <a:defRPr sz="1100" kern="1200">
        <a:solidFill>
          <a:schemeClr val="tx1"/>
        </a:solidFill>
        <a:latin typeface="+mn-lt"/>
        <a:ea typeface="+mn-ea"/>
        <a:cs typeface="+mn-cs"/>
      </a:defRPr>
    </a:lvl7pPr>
    <a:lvl8pPr marL="2968288" algn="l" defTabSz="848081" rtl="0" eaLnBrk="1" latinLnBrk="0" hangingPunct="1">
      <a:defRPr sz="1100" kern="1200">
        <a:solidFill>
          <a:schemeClr val="tx1"/>
        </a:solidFill>
        <a:latin typeface="+mn-lt"/>
        <a:ea typeface="+mn-ea"/>
        <a:cs typeface="+mn-cs"/>
      </a:defRPr>
    </a:lvl8pPr>
    <a:lvl9pPr marL="3392328" algn="l" defTabSz="848081"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ln/>
        </p:spPr>
      </p:sp>
      <p:sp>
        <p:nvSpPr>
          <p:cNvPr id="4099"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100"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fld id="{F95FA37C-D48B-4A00-94E2-9173302BC9A1}" type="slidenum">
              <a:rPr lang="zh-CN" altLang="en-US" smtClean="0"/>
              <a:pPr/>
              <a:t>0</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9</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006621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10</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987262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11</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768703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12</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855546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13</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748964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14</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959258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15</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630924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16</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138943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17</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358652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18</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1552082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2292"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31BC09CD-BEDD-44DC-AE2C-49897C67EC1F}" type="slidenum">
              <a:rPr lang="en-US" altLang="zh-CN" sz="1200" smtClean="0">
                <a:ea typeface="华文细黑" panose="02010600040101010101" pitchFamily="2" charset="-122"/>
                <a:cs typeface="宋体" panose="02010600030101010101" pitchFamily="2" charset="-122"/>
              </a:rPr>
              <a:pPr>
                <a:spcBef>
                  <a:spcPct val="0"/>
                </a:spcBef>
              </a:pPr>
              <a:t>1</a:t>
            </a:fld>
            <a:endParaRPr lang="en-US" altLang="zh-CN" sz="1200" smtClean="0">
              <a:ea typeface="华文细黑" panose="02010600040101010101" pitchFamily="2" charset="-122"/>
              <a:cs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19</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428637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20</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252653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21</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237742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22</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784355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23</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554472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ln/>
        </p:spPr>
      </p:sp>
      <p:sp>
        <p:nvSpPr>
          <p:cNvPr id="14339"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3C7A9D43-C916-4F6D-B366-B72CBC881A0E}" type="slidenum">
              <a:rPr lang="en-US" altLang="zh-CN" sz="1200" smtClean="0">
                <a:ea typeface="华文细黑" panose="02010600040101010101" pitchFamily="2" charset="-122"/>
                <a:cs typeface="宋体" panose="02010600030101010101" pitchFamily="2" charset="-122"/>
              </a:rPr>
              <a:pPr>
                <a:spcBef>
                  <a:spcPct val="0"/>
                </a:spcBef>
              </a:pPr>
              <a:t>24</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632778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25</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396256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26</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662795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27</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9678614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28</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95426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ln/>
        </p:spPr>
      </p:sp>
      <p:sp>
        <p:nvSpPr>
          <p:cNvPr id="14339"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3C7A9D43-C916-4F6D-B366-B72CBC881A0E}" type="slidenum">
              <a:rPr lang="en-US" altLang="zh-CN" sz="1200" smtClean="0">
                <a:ea typeface="华文细黑" panose="02010600040101010101" pitchFamily="2" charset="-122"/>
                <a:cs typeface="宋体" panose="02010600030101010101" pitchFamily="2" charset="-122"/>
              </a:rPr>
              <a:pPr>
                <a:spcBef>
                  <a:spcPct val="0"/>
                </a:spcBef>
              </a:pPr>
              <a:t>2</a:t>
            </a:fld>
            <a:endParaRPr lang="en-US" altLang="zh-CN" sz="1200" smtClean="0">
              <a:ea typeface="华文细黑" panose="02010600040101010101" pitchFamily="2" charset="-122"/>
              <a:cs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29</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1786331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30</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3852962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31</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3084867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32</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3423065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33</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1710272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34</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6040473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35</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7015814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36</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1465367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ln/>
        </p:spPr>
      </p:sp>
      <p:sp>
        <p:nvSpPr>
          <p:cNvPr id="14339"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3C7A9D43-C916-4F6D-B366-B72CBC881A0E}" type="slidenum">
              <a:rPr lang="en-US" altLang="zh-CN" sz="1200" smtClean="0">
                <a:ea typeface="华文细黑" panose="02010600040101010101" pitchFamily="2" charset="-122"/>
                <a:cs typeface="宋体" panose="02010600030101010101" pitchFamily="2" charset="-122"/>
              </a:rPr>
              <a:pPr>
                <a:spcBef>
                  <a:spcPct val="0"/>
                </a:spcBef>
              </a:pPr>
              <a:t>37</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0047875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38</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1729316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3</a:t>
            </a:fld>
            <a:endParaRPr lang="en-US" altLang="zh-CN" sz="1200" smtClean="0">
              <a:ea typeface="华文细黑" panose="02010600040101010101" pitchFamily="2" charset="-122"/>
              <a:cs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39</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14126359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40</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1317238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41</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42389117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42</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1088590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43</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6468481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44</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8792350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45</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5801645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46</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17851287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47</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5094405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48</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1151577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4</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15674355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49</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1553372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50</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8645778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51</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19481285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52</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0294331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53</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257113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54</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727313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55</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6475162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56</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2501186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57</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7806910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58</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032855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5</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5994537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59</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15775820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60</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8819431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61</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0107038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62</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3107691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63</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7173826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64</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4096813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65</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12147071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66</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5163863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67</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1303437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68</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860015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6</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78628082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69</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17008226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70</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9467295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71</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6479042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72</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9727335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73</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281724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AE8E8ACF-57B7-460D-8EBD-089379D75BB9}" type="slidenum">
              <a:rPr lang="en-US" altLang="zh-CN" sz="1200" smtClean="0">
                <a:ea typeface="华文细黑" panose="02010600040101010101" pitchFamily="2" charset="-122"/>
                <a:cs typeface="宋体" panose="02010600030101010101" pitchFamily="2" charset="-122"/>
              </a:rPr>
              <a:pPr>
                <a:spcBef>
                  <a:spcPct val="0"/>
                </a:spcBef>
              </a:pPr>
              <a:t>7</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492184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ln/>
        </p:spPr>
      </p:sp>
      <p:sp>
        <p:nvSpPr>
          <p:cNvPr id="14339" name="备注占位符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sz="1100">
                <a:solidFill>
                  <a:schemeClr val="tx1"/>
                </a:solidFill>
                <a:latin typeface="Arial" panose="020B0604020202020204" pitchFamily="34" charset="0"/>
                <a:ea typeface="宋体" panose="02010600030101010101" pitchFamily="2" charset="-122"/>
              </a:defRPr>
            </a:lvl2pPr>
            <a:lvl3pPr marL="1143000" indent="-228600">
              <a:spcBef>
                <a:spcPct val="30000"/>
              </a:spcBef>
              <a:defRPr sz="1100">
                <a:solidFill>
                  <a:schemeClr val="tx1"/>
                </a:solidFill>
                <a:latin typeface="Arial" panose="020B0604020202020204" pitchFamily="34" charset="0"/>
                <a:ea typeface="宋体" panose="02010600030101010101" pitchFamily="2" charset="-122"/>
              </a:defRPr>
            </a:lvl3pPr>
            <a:lvl4pPr marL="1600200" indent="-228600">
              <a:spcBef>
                <a:spcPct val="30000"/>
              </a:spcBef>
              <a:defRPr sz="1100">
                <a:solidFill>
                  <a:schemeClr val="tx1"/>
                </a:solidFill>
                <a:latin typeface="Arial" panose="020B0604020202020204" pitchFamily="34" charset="0"/>
                <a:ea typeface="宋体" panose="02010600030101010101" pitchFamily="2" charset="-122"/>
              </a:defRPr>
            </a:lvl4pPr>
            <a:lvl5pPr marL="2057400" indent="-228600">
              <a:spcBef>
                <a:spcPct val="30000"/>
              </a:spcBef>
              <a:defRPr sz="11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pPr>
              <a:spcBef>
                <a:spcPct val="0"/>
              </a:spcBef>
            </a:pPr>
            <a:fld id="{3C7A9D43-C916-4F6D-B366-B72CBC881A0E}" type="slidenum">
              <a:rPr lang="en-US" altLang="zh-CN" sz="1200" smtClean="0">
                <a:ea typeface="华文细黑" panose="02010600040101010101" pitchFamily="2" charset="-122"/>
                <a:cs typeface="宋体" panose="02010600030101010101" pitchFamily="2" charset="-122"/>
              </a:rPr>
              <a:pPr>
                <a:spcBef>
                  <a:spcPct val="0"/>
                </a:spcBef>
              </a:pPr>
              <a:t>8</a:t>
            </a:fld>
            <a:endParaRPr lang="en-US" altLang="zh-CN" sz="1200" smtClean="0">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xmlns="" val="3790486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480125350"/>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45983937"/>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80883298"/>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66014764"/>
      </p:ext>
    </p:extLst>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7168099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9374728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4"/>
            <a:ext cx="5486400" cy="425055"/>
          </a:xfrm>
          <a:prstGeom prst="rect">
            <a:avLst/>
          </a:prstGeom>
        </p:spPr>
        <p:txBody>
          <a:bodyPr lIns="72545" tIns="36273" rIns="72545" bIns="36273"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lIns="72545" tIns="36273" rIns="72545" bIns="36273"/>
          <a:lstStyle>
            <a:lvl1pPr marL="0" indent="0">
              <a:buNone/>
              <a:defRPr sz="2900"/>
            </a:lvl1pPr>
            <a:lvl2pPr marL="424041" indent="0">
              <a:buNone/>
              <a:defRPr sz="2600"/>
            </a:lvl2pPr>
            <a:lvl3pPr marL="848081" indent="0">
              <a:buNone/>
              <a:defRPr sz="2200"/>
            </a:lvl3pPr>
            <a:lvl4pPr marL="1272122" indent="0">
              <a:buNone/>
              <a:defRPr sz="1900"/>
            </a:lvl4pPr>
            <a:lvl5pPr marL="1696164" indent="0">
              <a:buNone/>
              <a:defRPr sz="1900"/>
            </a:lvl5pPr>
            <a:lvl6pPr marL="2120204" indent="0">
              <a:buNone/>
              <a:defRPr sz="1900"/>
            </a:lvl6pPr>
            <a:lvl7pPr marL="2544247" indent="0">
              <a:buNone/>
              <a:defRPr sz="1900"/>
            </a:lvl7pPr>
            <a:lvl8pPr marL="2968288" indent="0">
              <a:buNone/>
              <a:defRPr sz="1900"/>
            </a:lvl8pPr>
            <a:lvl9pPr marL="3392328" indent="0">
              <a:buNone/>
              <a:defRPr sz="1900"/>
            </a:lvl9pPr>
          </a:lstStyle>
          <a:p>
            <a:pPr lvl="0"/>
            <a:endParaRPr lang="zh-CN" altLang="en-US" noProof="0" smtClean="0"/>
          </a:p>
        </p:txBody>
      </p:sp>
      <p:sp>
        <p:nvSpPr>
          <p:cNvPr id="4" name="文本占位符 3"/>
          <p:cNvSpPr>
            <a:spLocks noGrp="1"/>
          </p:cNvSpPr>
          <p:nvPr>
            <p:ph type="body" sz="half" idx="2"/>
          </p:nvPr>
        </p:nvSpPr>
        <p:spPr>
          <a:xfrm>
            <a:off x="1792288" y="4025509"/>
            <a:ext cx="5486400" cy="603645"/>
          </a:xfrm>
          <a:prstGeom prst="rect">
            <a:avLst/>
          </a:prstGeom>
        </p:spPr>
        <p:txBody>
          <a:bodyPr lIns="72545" tIns="36273" rIns="72545" bIns="36273"/>
          <a:lstStyle>
            <a:lvl1pPr marL="0" indent="0">
              <a:buNone/>
              <a:defRPr sz="1300"/>
            </a:lvl1pPr>
            <a:lvl2pPr marL="424041" indent="0">
              <a:buNone/>
              <a:defRPr sz="1100"/>
            </a:lvl2pPr>
            <a:lvl3pPr marL="848081" indent="0">
              <a:buNone/>
              <a:defRPr sz="1000"/>
            </a:lvl3pPr>
            <a:lvl4pPr marL="1272122" indent="0">
              <a:buNone/>
              <a:defRPr sz="800"/>
            </a:lvl4pPr>
            <a:lvl5pPr marL="1696164" indent="0">
              <a:buNone/>
              <a:defRPr sz="800"/>
            </a:lvl5pPr>
            <a:lvl6pPr marL="2120204" indent="0">
              <a:buNone/>
              <a:defRPr sz="800"/>
            </a:lvl6pPr>
            <a:lvl7pPr marL="2544247" indent="0">
              <a:buNone/>
              <a:defRPr sz="800"/>
            </a:lvl7pPr>
            <a:lvl8pPr marL="2968288" indent="0">
              <a:buNone/>
              <a:defRPr sz="800"/>
            </a:lvl8pPr>
            <a:lvl9pPr marL="3392328" indent="0">
              <a:buNone/>
              <a:defRPr sz="800"/>
            </a:lvl9pPr>
          </a:lstStyle>
          <a:p>
            <a:pPr lvl="0"/>
            <a:r>
              <a:rPr lang="zh-CN" altLang="en-US" smtClean="0"/>
              <a:t>单击此处编辑母版文本样式</a:t>
            </a:r>
          </a:p>
        </p:txBody>
      </p:sp>
    </p:spTree>
    <p:extLst>
      <p:ext uri="{BB962C8B-B14F-4D97-AF65-F5344CB8AC3E}">
        <p14:creationId xmlns:p14="http://schemas.microsoft.com/office/powerpoint/2010/main" xmlns="" val="2205855368"/>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671" y="87314"/>
            <a:ext cx="8206671" cy="486455"/>
          </a:xfrm>
          <a:prstGeom prst="rect">
            <a:avLst/>
          </a:prstGeom>
        </p:spPr>
        <p:txBody>
          <a:bodyPr lIns="72545" tIns="36273" rIns="72545" bIns="36273"/>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671" y="735920"/>
            <a:ext cx="8206671" cy="4029982"/>
          </a:xfrm>
          <a:prstGeom prst="rect">
            <a:avLst/>
          </a:prstGeom>
        </p:spPr>
        <p:txBody>
          <a:bodyPr vert="eaVert" lIns="72545" tIns="36273" rIns="72545" bIns="36273"/>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915453576"/>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86922"/>
            <a:ext cx="2051050" cy="4679156"/>
          </a:xfrm>
          <a:prstGeom prst="rect">
            <a:avLst/>
          </a:prstGeom>
        </p:spPr>
        <p:txBody>
          <a:bodyPr vert="eaVert" lIns="72545" tIns="36273" rIns="72545" bIns="36273"/>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8" y="86922"/>
            <a:ext cx="6003925" cy="4679156"/>
          </a:xfrm>
          <a:prstGeom prst="rect">
            <a:avLst/>
          </a:prstGeom>
        </p:spPr>
        <p:txBody>
          <a:bodyPr vert="eaVert" lIns="72545" tIns="36273" rIns="72545" bIns="36273"/>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040923826"/>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6" name="矩形 5"/>
          <p:cNvSpPr/>
          <p:nvPr userDrawn="1"/>
        </p:nvSpPr>
        <p:spPr>
          <a:xfrm>
            <a:off x="174625" y="152400"/>
            <a:ext cx="373063" cy="373063"/>
          </a:xfrm>
          <a:prstGeom prst="rect">
            <a:avLst/>
          </a:prstGeom>
          <a:solidFill>
            <a:srgbClr val="A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358775" y="352425"/>
            <a:ext cx="249238" cy="247650"/>
          </a:xfrm>
          <a:prstGeom prst="rect">
            <a:avLst/>
          </a:prstGeom>
          <a:solidFill>
            <a:srgbClr val="FFAF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9" name="直接连接符 46"/>
          <p:cNvCxnSpPr>
            <a:cxnSpLocks noChangeShapeType="1"/>
          </p:cNvCxnSpPr>
          <p:nvPr userDrawn="1"/>
        </p:nvCxnSpPr>
        <p:spPr bwMode="auto">
          <a:xfrm flipH="1">
            <a:off x="641350" y="771525"/>
            <a:ext cx="8351838" cy="0"/>
          </a:xfrm>
          <a:prstGeom prst="line">
            <a:avLst/>
          </a:prstGeom>
          <a:noFill/>
          <a:ln w="15875">
            <a:solidFill>
              <a:srgbClr val="C00000"/>
            </a:solidFill>
            <a:prstDash val="dash"/>
            <a:round/>
            <a:headEnd/>
            <a:tailEnd/>
          </a:ln>
          <a:extLst>
            <a:ext uri="{909E8E84-426E-40DD-AFC4-6F175D3DCCD1}">
              <a14:hiddenFill xmlns:a14="http://schemas.microsoft.com/office/drawing/2010/main" xmlns="">
                <a:noFill/>
              </a14:hiddenFill>
            </a:ext>
          </a:extLst>
        </p:spPr>
      </p:cxnSp>
      <p:sp>
        <p:nvSpPr>
          <p:cNvPr id="5" name="Text Box 7"/>
          <p:cNvSpPr txBox="1">
            <a:spLocks noChangeArrowheads="1"/>
          </p:cNvSpPr>
          <p:nvPr userDrawn="1"/>
        </p:nvSpPr>
        <p:spPr bwMode="auto">
          <a:xfrm>
            <a:off x="5076825" y="268288"/>
            <a:ext cx="4464050" cy="400050"/>
          </a:xfrm>
          <a:prstGeom prst="rect">
            <a:avLst/>
          </a:prstGeom>
          <a:noFill/>
          <a:ln w="9525">
            <a:noFill/>
            <a:miter lim="800000"/>
            <a:headEnd/>
            <a:tailEnd/>
          </a:ln>
          <a:effectLst/>
        </p:spPr>
        <p:txBody>
          <a:bodyPr>
            <a:spAutoFit/>
          </a:bodyPr>
          <a:lstStyle/>
          <a:p>
            <a:pPr>
              <a:defRPr/>
            </a:pPr>
            <a:r>
              <a:rPr lang="zh-CN" altLang="en-US" sz="2000" dirty="0">
                <a:solidFill>
                  <a:srgbClr val="0000CC"/>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微软雅黑" panose="020B0503020204020204" pitchFamily="34" charset="-122"/>
                <a:ea typeface="微软雅黑" panose="020B0503020204020204" pitchFamily="34" charset="-122"/>
              </a:rPr>
              <a:t>西安交通大学理学院应用化学系</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ransition spd="slow">
    <p:fade/>
  </p:transition>
  <p:timing>
    <p:tnLst>
      <p:par>
        <p:cTn id="1" dur="indefinite" restart="never" nodeType="tmRoot"/>
      </p:par>
    </p:tnLst>
  </p:timing>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2pPr>
      <a:lvl3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3pPr>
      <a:lvl4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4pPr>
      <a:lvl5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5pPr>
      <a:lvl6pPr marL="424041" algn="l" rtl="0" fontAlgn="base">
        <a:spcBef>
          <a:spcPct val="0"/>
        </a:spcBef>
        <a:spcAft>
          <a:spcPct val="0"/>
        </a:spcAft>
        <a:defRPr sz="2600" b="1">
          <a:solidFill>
            <a:schemeClr val="tx1"/>
          </a:solidFill>
          <a:latin typeface="Arial" charset="0"/>
          <a:ea typeface="微软雅黑" pitchFamily="34" charset="-122"/>
          <a:cs typeface="宋体" pitchFamily="2" charset="-122"/>
        </a:defRPr>
      </a:lvl6pPr>
      <a:lvl7pPr marL="848081" algn="l" rtl="0" fontAlgn="base">
        <a:spcBef>
          <a:spcPct val="0"/>
        </a:spcBef>
        <a:spcAft>
          <a:spcPct val="0"/>
        </a:spcAft>
        <a:defRPr sz="2600" b="1">
          <a:solidFill>
            <a:schemeClr val="tx1"/>
          </a:solidFill>
          <a:latin typeface="Arial" charset="0"/>
          <a:ea typeface="微软雅黑" pitchFamily="34" charset="-122"/>
          <a:cs typeface="宋体" pitchFamily="2" charset="-122"/>
        </a:defRPr>
      </a:lvl7pPr>
      <a:lvl8pPr marL="1272122" algn="l" rtl="0" fontAlgn="base">
        <a:spcBef>
          <a:spcPct val="0"/>
        </a:spcBef>
        <a:spcAft>
          <a:spcPct val="0"/>
        </a:spcAft>
        <a:defRPr sz="2600" b="1">
          <a:solidFill>
            <a:schemeClr val="tx1"/>
          </a:solidFill>
          <a:latin typeface="Arial" charset="0"/>
          <a:ea typeface="微软雅黑" pitchFamily="34" charset="-122"/>
          <a:cs typeface="宋体" pitchFamily="2" charset="-122"/>
        </a:defRPr>
      </a:lvl8pPr>
      <a:lvl9pPr marL="1696164" algn="l" rtl="0" fontAlgn="base">
        <a:spcBef>
          <a:spcPct val="0"/>
        </a:spcBef>
        <a:spcAft>
          <a:spcPct val="0"/>
        </a:spcAft>
        <a:defRPr sz="2600" b="1">
          <a:solidFill>
            <a:schemeClr val="tx1"/>
          </a:solidFill>
          <a:latin typeface="Arial" charset="0"/>
          <a:ea typeface="微软雅黑" pitchFamily="34" charset="-122"/>
          <a:cs typeface="宋体" pitchFamily="2" charset="-122"/>
        </a:defRPr>
      </a:lvl9pPr>
    </p:titleStyle>
    <p:body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p:bodyStyle>
    <p:otherStyle>
      <a:defPPr>
        <a:defRPr lang="zh-CN"/>
      </a:defPPr>
      <a:lvl1pPr marL="0" algn="l" defTabSz="848081" rtl="0" eaLnBrk="1" latinLnBrk="0" hangingPunct="1">
        <a:defRPr sz="1700" kern="1200">
          <a:solidFill>
            <a:schemeClr val="tx1"/>
          </a:solidFill>
          <a:latin typeface="+mn-lt"/>
          <a:ea typeface="+mn-ea"/>
          <a:cs typeface="+mn-cs"/>
        </a:defRPr>
      </a:lvl1pPr>
      <a:lvl2pPr marL="424041" algn="l" defTabSz="848081" rtl="0" eaLnBrk="1" latinLnBrk="0" hangingPunct="1">
        <a:defRPr sz="1700" kern="1200">
          <a:solidFill>
            <a:schemeClr val="tx1"/>
          </a:solidFill>
          <a:latin typeface="+mn-lt"/>
          <a:ea typeface="+mn-ea"/>
          <a:cs typeface="+mn-cs"/>
        </a:defRPr>
      </a:lvl2pPr>
      <a:lvl3pPr marL="848081" algn="l" defTabSz="848081" rtl="0" eaLnBrk="1" latinLnBrk="0" hangingPunct="1">
        <a:defRPr sz="1700" kern="1200">
          <a:solidFill>
            <a:schemeClr val="tx1"/>
          </a:solidFill>
          <a:latin typeface="+mn-lt"/>
          <a:ea typeface="+mn-ea"/>
          <a:cs typeface="+mn-cs"/>
        </a:defRPr>
      </a:lvl3pPr>
      <a:lvl4pPr marL="1272122" algn="l" defTabSz="848081" rtl="0" eaLnBrk="1" latinLnBrk="0" hangingPunct="1">
        <a:defRPr sz="1700" kern="1200">
          <a:solidFill>
            <a:schemeClr val="tx1"/>
          </a:solidFill>
          <a:latin typeface="+mn-lt"/>
          <a:ea typeface="+mn-ea"/>
          <a:cs typeface="+mn-cs"/>
        </a:defRPr>
      </a:lvl4pPr>
      <a:lvl5pPr marL="1696164" algn="l" defTabSz="848081" rtl="0" eaLnBrk="1" latinLnBrk="0" hangingPunct="1">
        <a:defRPr sz="1700" kern="1200">
          <a:solidFill>
            <a:schemeClr val="tx1"/>
          </a:solidFill>
          <a:latin typeface="+mn-lt"/>
          <a:ea typeface="+mn-ea"/>
          <a:cs typeface="+mn-cs"/>
        </a:defRPr>
      </a:lvl5pPr>
      <a:lvl6pPr marL="2120204" algn="l" defTabSz="848081" rtl="0" eaLnBrk="1" latinLnBrk="0" hangingPunct="1">
        <a:defRPr sz="1700" kern="1200">
          <a:solidFill>
            <a:schemeClr val="tx1"/>
          </a:solidFill>
          <a:latin typeface="+mn-lt"/>
          <a:ea typeface="+mn-ea"/>
          <a:cs typeface="+mn-cs"/>
        </a:defRPr>
      </a:lvl6pPr>
      <a:lvl7pPr marL="2544247" algn="l" defTabSz="848081" rtl="0" eaLnBrk="1" latinLnBrk="0" hangingPunct="1">
        <a:defRPr sz="1700" kern="1200">
          <a:solidFill>
            <a:schemeClr val="tx1"/>
          </a:solidFill>
          <a:latin typeface="+mn-lt"/>
          <a:ea typeface="+mn-ea"/>
          <a:cs typeface="+mn-cs"/>
        </a:defRPr>
      </a:lvl7pPr>
      <a:lvl8pPr marL="2968288" algn="l" defTabSz="848081" rtl="0" eaLnBrk="1" latinLnBrk="0" hangingPunct="1">
        <a:defRPr sz="1700" kern="1200">
          <a:solidFill>
            <a:schemeClr val="tx1"/>
          </a:solidFill>
          <a:latin typeface="+mn-lt"/>
          <a:ea typeface="+mn-ea"/>
          <a:cs typeface="+mn-cs"/>
        </a:defRPr>
      </a:lvl8pPr>
      <a:lvl9pPr marL="3392328" algn="l" defTabSz="848081"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5.xml"/><Relationship Id="rId7"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oleObject" Target="../embeddings/oleObject13.bin"/><Relationship Id="rId10" Type="http://schemas.openxmlformats.org/officeDocument/2006/relationships/oleObject" Target="../embeddings/oleObject18.bin"/><Relationship Id="rId4" Type="http://schemas.openxmlformats.org/officeDocument/2006/relationships/oleObject" Target="../embeddings/oleObject12.bin"/><Relationship Id="rId9"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embeddings/oleObject19.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7.xml"/><Relationship Id="rId7"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vmlDrawing" Target="../drawings/vmlDrawing12.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vmlDrawing" Target="../drawings/vmlDrawing13.vml"/><Relationship Id="rId4" Type="http://schemas.openxmlformats.org/officeDocument/2006/relationships/oleObject" Target="../embeddings/oleObject33.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oleObject" Target="../embeddings/oleObject37.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xml"/><Relationship Id="rId1" Type="http://schemas.openxmlformats.org/officeDocument/2006/relationships/vmlDrawing" Target="../drawings/vmlDrawing17.vml"/><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8.png"/><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4" descr="backic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335713" y="2524125"/>
            <a:ext cx="2808287" cy="2606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 name="TextBox 38"/>
          <p:cNvSpPr txBox="1">
            <a:spLocks noChangeArrowheads="1"/>
          </p:cNvSpPr>
          <p:nvPr/>
        </p:nvSpPr>
        <p:spPr bwMode="auto">
          <a:xfrm>
            <a:off x="827584" y="1851670"/>
            <a:ext cx="7523210" cy="923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8" tIns="45719" rIns="91438" bIns="4571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algn="r"/>
            <a:r>
              <a:rPr lang="zh-CN" altLang="en-US" sz="5400" dirty="0" smtClean="0">
                <a:solidFill>
                  <a:srgbClr val="0000CC"/>
                </a:solidFill>
                <a:latin typeface="微软雅黑" panose="020B0503020204020204" pitchFamily="34" charset="-122"/>
                <a:ea typeface="微软雅黑" panose="020B0503020204020204" pitchFamily="34" charset="-122"/>
              </a:rPr>
              <a:t>第九章  表面现象与胶体</a:t>
            </a:r>
            <a:endParaRPr lang="zh-CN" altLang="en-US" sz="5400" dirty="0">
              <a:solidFill>
                <a:srgbClr val="0000CC"/>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71550" y="233363"/>
            <a:ext cx="2160588" cy="460375"/>
          </a:xfrm>
          <a:prstGeom prst="rect">
            <a:avLst/>
          </a:prstGeom>
          <a:noFill/>
        </p:spPr>
        <p:txBody>
          <a:bodyPr>
            <a:spAutoFit/>
          </a:bodyPr>
          <a:lstStyle/>
          <a:p>
            <a:pPr>
              <a:defRPr/>
            </a:pPr>
            <a:r>
              <a:rPr lang="zh-CN" altLang="en-US" sz="2400" dirty="0">
                <a:solidFill>
                  <a:srgbClr val="FF0000"/>
                </a:solidFill>
                <a:latin typeface="+mn-ea"/>
                <a:ea typeface="+mn-ea"/>
              </a:rPr>
              <a:t>参考学时：</a:t>
            </a:r>
            <a:r>
              <a:rPr lang="en-US" altLang="zh-CN" sz="2400" dirty="0">
                <a:solidFill>
                  <a:srgbClr val="FF0000"/>
                </a:solidFill>
                <a:latin typeface="+mn-ea"/>
                <a:ea typeface="+mn-ea"/>
              </a:rPr>
              <a:t>4</a:t>
            </a:r>
            <a:endParaRPr lang="zh-CN" altLang="en-US" sz="2400" dirty="0">
              <a:solidFill>
                <a:srgbClr val="FF0000"/>
              </a:solidFill>
              <a:latin typeface="+mn-ea"/>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6" fill="hold" grpId="0" nodeType="afterEffect">
                                  <p:stCondLst>
                                    <p:cond delay="0"/>
                                  </p:stCondLst>
                                  <p:iterate type="lt">
                                    <p:tmPct val="14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strVal val="(6*min(max(#ppt_w*#ppt_h,.3),1)-7.4)/-.7*#ppt_w"/>
                                          </p:val>
                                        </p:tav>
                                        <p:tav tm="100000">
                                          <p:val>
                                            <p:strVal val="#ppt_w"/>
                                          </p:val>
                                        </p:tav>
                                      </p:tavLst>
                                    </p:anim>
                                    <p:anim calcmode="lin" valueType="num">
                                      <p:cBhvr>
                                        <p:cTn id="8" dur="500" fill="hold"/>
                                        <p:tgtEl>
                                          <p:spTgt spid="39"/>
                                        </p:tgtEl>
                                        <p:attrNameLst>
                                          <p:attrName>ppt_h</p:attrName>
                                        </p:attrNameLst>
                                      </p:cBhvr>
                                      <p:tavLst>
                                        <p:tav tm="0">
                                          <p:val>
                                            <p:strVal val="(6*min(max(#ppt_w*#ppt_h,.3),1)-7.4)/-.7*#ppt_h"/>
                                          </p:val>
                                        </p:tav>
                                        <p:tav tm="100000">
                                          <p:val>
                                            <p:strVal val="#ppt_h"/>
                                          </p:val>
                                        </p:tav>
                                      </p:tavLst>
                                    </p:anim>
                                    <p:anim calcmode="lin" valueType="num">
                                      <p:cBhvr>
                                        <p:cTn id="9" dur="500" fill="hold"/>
                                        <p:tgtEl>
                                          <p:spTgt spid="39"/>
                                        </p:tgtEl>
                                        <p:attrNameLst>
                                          <p:attrName>ppt_x</p:attrName>
                                        </p:attrNameLst>
                                      </p:cBhvr>
                                      <p:tavLst>
                                        <p:tav tm="0">
                                          <p:val>
                                            <p:fltVal val="0.5"/>
                                          </p:val>
                                        </p:tav>
                                        <p:tav tm="100000">
                                          <p:val>
                                            <p:strVal val="#ppt_x"/>
                                          </p:val>
                                        </p:tav>
                                      </p:tavLst>
                                    </p:anim>
                                    <p:anim calcmode="lin" valueType="num">
                                      <p:cBhvr>
                                        <p:cTn id="10" dur="500" fill="hold"/>
                                        <p:tgtEl>
                                          <p:spTgt spid="39"/>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55"/>
          <p:cNvSpPr txBox="1">
            <a:spLocks noChangeArrowheads="1"/>
          </p:cNvSpPr>
          <p:nvPr/>
        </p:nvSpPr>
        <p:spPr bwMode="auto">
          <a:xfrm>
            <a:off x="503647" y="273045"/>
            <a:ext cx="6696546" cy="4308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100" dirty="0" smtClean="0">
                <a:latin typeface="微软雅黑" panose="020B0503020204020204" pitchFamily="34" charset="-122"/>
                <a:ea typeface="微软雅黑" panose="020B0503020204020204" pitchFamily="34" charset="-122"/>
              </a:rPr>
              <a:t>9.2.1 </a:t>
            </a:r>
            <a:r>
              <a:rPr lang="zh-CN" altLang="en-US" sz="2100" dirty="0" smtClean="0">
                <a:latin typeface="微软雅黑" panose="020B0503020204020204" pitchFamily="34" charset="-122"/>
                <a:ea typeface="微软雅黑" panose="020B0503020204020204" pitchFamily="34" charset="-122"/>
              </a:rPr>
              <a:t>液体在固体表面上的铺展与润湿</a:t>
            </a:r>
            <a:endParaRPr lang="zh-CN" altLang="en-US" sz="21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142976" y="857238"/>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液体在固体表面上的铺展</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Rectangle 3"/>
          <p:cNvSpPr txBox="1">
            <a:spLocks noRot="1" noChangeArrowheads="1"/>
          </p:cNvSpPr>
          <p:nvPr/>
        </p:nvSpPr>
        <p:spPr>
          <a:xfrm>
            <a:off x="1013968" y="1214428"/>
            <a:ext cx="7272808" cy="1440138"/>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marL="0" indent="457200" eaLnBrk="1" hangingPunct="1">
              <a:lnSpc>
                <a:spcPct val="135000"/>
              </a:lnSpc>
              <a:buFont typeface="Wingdings" panose="05000000000000000000" pitchFamily="2" charset="2"/>
              <a:buNone/>
            </a:pPr>
            <a:r>
              <a:rPr lang="zh-CN" altLang="en-US" sz="2200" kern="0" dirty="0" smtClean="0">
                <a:latin typeface="Times New Roman" panose="02020603050405020304" pitchFamily="18" charset="0"/>
                <a:cs typeface="Times New Roman" panose="02020603050405020304" pitchFamily="18" charset="0"/>
              </a:rPr>
              <a:t>铺展前，液体以球形存在，表面积可忽略，只存在固气表面。铺展后，新形成固液界面和气液界面。假设这几个界面的表面积为 </a:t>
            </a:r>
            <a:r>
              <a:rPr lang="en-US" altLang="zh-CN" sz="2200" i="1" kern="0" dirty="0" smtClean="0">
                <a:latin typeface="Times New Roman" panose="02020603050405020304" pitchFamily="18" charset="0"/>
                <a:cs typeface="Times New Roman" panose="02020603050405020304" pitchFamily="18" charset="0"/>
              </a:rPr>
              <a:t>A</a:t>
            </a:r>
            <a:r>
              <a:rPr lang="zh-CN" altLang="en-US" sz="2200" kern="0" dirty="0" smtClean="0">
                <a:latin typeface="Times New Roman" panose="02020603050405020304" pitchFamily="18" charset="0"/>
                <a:cs typeface="Times New Roman" panose="02020603050405020304" pitchFamily="18" charset="0"/>
              </a:rPr>
              <a:t>，该过程吉布斯函数变化为： </a:t>
            </a:r>
          </a:p>
        </p:txBody>
      </p:sp>
      <p:graphicFrame>
        <p:nvGraphicFramePr>
          <p:cNvPr id="8" name="Object 5"/>
          <p:cNvGraphicFramePr>
            <a:graphicFrameLocks noChangeAspect="1"/>
          </p:cNvGraphicFramePr>
          <p:nvPr>
            <p:extLst>
              <p:ext uri="{D42A27DB-BD31-4B8C-83A1-F6EECF244321}">
                <p14:modId xmlns:p14="http://schemas.microsoft.com/office/powerpoint/2010/main" xmlns="" val="2863284728"/>
              </p:ext>
            </p:extLst>
          </p:nvPr>
        </p:nvGraphicFramePr>
        <p:xfrm>
          <a:off x="1363513" y="2859782"/>
          <a:ext cx="3081096" cy="461840"/>
        </p:xfrm>
        <a:graphic>
          <a:graphicData uri="http://schemas.openxmlformats.org/presentationml/2006/ole">
            <p:oleObj spid="_x0000_s280917" name="Equation" r:id="rId4" imgW="1524000" imgH="241300" progId="Equation.DSMT4">
              <p:embed/>
            </p:oleObj>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xmlns="" val="1499438536"/>
              </p:ext>
            </p:extLst>
          </p:nvPr>
        </p:nvGraphicFramePr>
        <p:xfrm>
          <a:off x="1363513" y="3489287"/>
          <a:ext cx="2707284" cy="570112"/>
        </p:xfrm>
        <a:graphic>
          <a:graphicData uri="http://schemas.openxmlformats.org/presentationml/2006/ole">
            <p:oleObj spid="_x0000_s280918" name="Equation" r:id="rId5" imgW="1129810" imgH="241195" progId="Equation.DSMT4">
              <p:embed/>
            </p:oleObj>
          </a:graphicData>
        </a:graphic>
      </p:graphicFrame>
      <p:sp>
        <p:nvSpPr>
          <p:cNvPr id="10" name="Rectangle 10"/>
          <p:cNvSpPr>
            <a:spLocks noChangeArrowheads="1"/>
          </p:cNvSpPr>
          <p:nvPr/>
        </p:nvSpPr>
        <p:spPr bwMode="auto">
          <a:xfrm>
            <a:off x="4767759" y="3525405"/>
            <a:ext cx="36728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0000CC"/>
                </a:solidFill>
                <a:latin typeface="+mj-ea"/>
                <a:ea typeface="+mj-ea"/>
              </a:rPr>
              <a:t>液体能在固体表面上铺展</a:t>
            </a:r>
            <a:r>
              <a:rPr lang="zh-CN" altLang="en-US" sz="2400" dirty="0">
                <a:solidFill>
                  <a:srgbClr val="0000CC"/>
                </a:solidFill>
                <a:latin typeface="+mj-ea"/>
                <a:ea typeface="+mj-ea"/>
              </a:rPr>
              <a:t> </a:t>
            </a:r>
          </a:p>
        </p:txBody>
      </p:sp>
      <p:graphicFrame>
        <p:nvGraphicFramePr>
          <p:cNvPr id="11" name="Object 11"/>
          <p:cNvGraphicFramePr>
            <a:graphicFrameLocks noChangeAspect="1"/>
          </p:cNvGraphicFramePr>
          <p:nvPr>
            <p:extLst>
              <p:ext uri="{D42A27DB-BD31-4B8C-83A1-F6EECF244321}">
                <p14:modId xmlns:p14="http://schemas.microsoft.com/office/powerpoint/2010/main" xmlns="" val="61697431"/>
              </p:ext>
            </p:extLst>
          </p:nvPr>
        </p:nvGraphicFramePr>
        <p:xfrm>
          <a:off x="1363576" y="4243221"/>
          <a:ext cx="2612095" cy="531347"/>
        </p:xfrm>
        <a:graphic>
          <a:graphicData uri="http://schemas.openxmlformats.org/presentationml/2006/ole">
            <p:oleObj spid="_x0000_s280919" name="Equation" r:id="rId6" imgW="1168400" imgH="241300" progId="Equation.DSMT4">
              <p:embed/>
            </p:oleObj>
          </a:graphicData>
        </a:graphic>
      </p:graphicFrame>
      <p:sp>
        <p:nvSpPr>
          <p:cNvPr id="12" name="Rectangle 13"/>
          <p:cNvSpPr>
            <a:spLocks noChangeArrowheads="1"/>
          </p:cNvSpPr>
          <p:nvPr/>
        </p:nvSpPr>
        <p:spPr bwMode="auto">
          <a:xfrm>
            <a:off x="4767759" y="4299942"/>
            <a:ext cx="405271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0000CC"/>
                </a:solidFill>
                <a:latin typeface="+mj-ea"/>
                <a:ea typeface="+mj-ea"/>
              </a:rPr>
              <a:t>液体不能在固体表面上铺展 </a:t>
            </a:r>
          </a:p>
        </p:txBody>
      </p:sp>
    </p:spTree>
    <p:extLst>
      <p:ext uri="{BB962C8B-B14F-4D97-AF65-F5344CB8AC3E}">
        <p14:creationId xmlns:p14="http://schemas.microsoft.com/office/powerpoint/2010/main" xmlns="" val="415701639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714348" y="824201"/>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液体在固体表面上的润湿 </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接触角</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286380" y="2071684"/>
            <a:ext cx="3228975" cy="116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Rectangle 3"/>
          <p:cNvSpPr txBox="1">
            <a:spLocks noRot="1" noChangeArrowheads="1"/>
          </p:cNvSpPr>
          <p:nvPr/>
        </p:nvSpPr>
        <p:spPr>
          <a:xfrm>
            <a:off x="932932" y="1329858"/>
            <a:ext cx="7496720" cy="1584325"/>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indent="0" eaLnBrk="1" hangingPunct="1">
              <a:lnSpc>
                <a:spcPct val="135000"/>
              </a:lnSpc>
              <a:buFont typeface="Wingdings" panose="05000000000000000000" pitchFamily="2" charset="2"/>
              <a:buNone/>
            </a:pPr>
            <a:r>
              <a:rPr lang="zh-CN" altLang="en-US" sz="2000" kern="0" dirty="0" smtClean="0">
                <a:latin typeface="Times New Roman" panose="02020603050405020304" pitchFamily="18" charset="0"/>
                <a:cs typeface="Times New Roman" panose="02020603050405020304" pitchFamily="18" charset="0"/>
              </a:rPr>
              <a:t>当液体不能在固体表面铺展时，常用接触角来表示液体对固体表面的润湿情况。 </a:t>
            </a:r>
          </a:p>
        </p:txBody>
      </p:sp>
      <p:sp>
        <p:nvSpPr>
          <p:cNvPr id="15" name="Rectangle 5"/>
          <p:cNvSpPr>
            <a:spLocks noChangeArrowheads="1"/>
          </p:cNvSpPr>
          <p:nvPr/>
        </p:nvSpPr>
        <p:spPr bwMode="auto">
          <a:xfrm>
            <a:off x="1106496" y="2355726"/>
            <a:ext cx="4251322"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000" b="1" dirty="0">
                <a:latin typeface="Times New Roman" panose="02020603050405020304" pitchFamily="18" charset="0"/>
                <a:ea typeface="+mn-ea"/>
                <a:cs typeface="Times New Roman" panose="02020603050405020304" pitchFamily="18" charset="0"/>
              </a:rPr>
              <a:t>在气、液、固三相交界点，气</a:t>
            </a:r>
            <a:r>
              <a:rPr lang="en-US" altLang="zh-CN" sz="2000" b="1" dirty="0">
                <a:latin typeface="Times New Roman" panose="02020603050405020304" pitchFamily="18" charset="0"/>
                <a:ea typeface="+mn-ea"/>
                <a:cs typeface="Times New Roman" panose="02020603050405020304" pitchFamily="18" charset="0"/>
              </a:rPr>
              <a:t>-</a:t>
            </a:r>
            <a:r>
              <a:rPr lang="zh-CN" altLang="en-US" sz="2000" b="1" dirty="0">
                <a:latin typeface="Times New Roman" panose="02020603050405020304" pitchFamily="18" charset="0"/>
                <a:ea typeface="+mn-ea"/>
                <a:cs typeface="Times New Roman" panose="02020603050405020304" pitchFamily="18" charset="0"/>
              </a:rPr>
              <a:t>液与液</a:t>
            </a:r>
            <a:r>
              <a:rPr lang="en-US" altLang="zh-CN" sz="2000" b="1" dirty="0">
                <a:latin typeface="Times New Roman" panose="02020603050405020304" pitchFamily="18" charset="0"/>
                <a:ea typeface="+mn-ea"/>
                <a:cs typeface="Times New Roman" panose="02020603050405020304" pitchFamily="18" charset="0"/>
              </a:rPr>
              <a:t>-</a:t>
            </a:r>
            <a:r>
              <a:rPr lang="zh-CN" altLang="en-US" sz="2000" b="1" dirty="0">
                <a:latin typeface="Times New Roman" panose="02020603050405020304" pitchFamily="18" charset="0"/>
                <a:ea typeface="+mn-ea"/>
                <a:cs typeface="Times New Roman" panose="02020603050405020304" pitchFamily="18" charset="0"/>
              </a:rPr>
              <a:t>固</a:t>
            </a:r>
            <a:r>
              <a:rPr lang="zh-CN" altLang="en-US" sz="2000" b="1" dirty="0" smtClean="0">
                <a:latin typeface="Times New Roman" panose="02020603050405020304" pitchFamily="18" charset="0"/>
                <a:ea typeface="+mn-ea"/>
                <a:cs typeface="Times New Roman" panose="02020603050405020304" pitchFamily="18" charset="0"/>
              </a:rPr>
              <a:t>界面张力之间</a:t>
            </a:r>
            <a:r>
              <a:rPr lang="zh-CN" altLang="en-US" sz="2000" b="1" dirty="0">
                <a:latin typeface="Times New Roman" panose="02020603050405020304" pitchFamily="18" charset="0"/>
                <a:ea typeface="+mn-ea"/>
                <a:cs typeface="Times New Roman" panose="02020603050405020304" pitchFamily="18" charset="0"/>
              </a:rPr>
              <a:t>的夹角称为</a:t>
            </a:r>
            <a:r>
              <a:rPr lang="zh-CN" altLang="en-US" sz="2000" b="1" dirty="0" smtClean="0">
                <a:latin typeface="Times New Roman" panose="02020603050405020304" pitchFamily="18" charset="0"/>
                <a:ea typeface="+mn-ea"/>
                <a:cs typeface="Times New Roman" panose="02020603050405020304" pitchFamily="18" charset="0"/>
              </a:rPr>
              <a:t>接触角，用</a:t>
            </a:r>
            <a:r>
              <a:rPr lang="en-US" altLang="zh-CN" sz="2000" dirty="0">
                <a:latin typeface="Times New Roman" panose="02020603050405020304" pitchFamily="18" charset="0"/>
                <a:ea typeface="+mn-ea"/>
                <a:cs typeface="Times New Roman" panose="02020603050405020304" pitchFamily="18" charset="0"/>
              </a:rPr>
              <a:t>θ</a:t>
            </a:r>
            <a:r>
              <a:rPr lang="zh-CN" altLang="en-US" sz="2000" b="1" dirty="0" smtClean="0">
                <a:latin typeface="Times New Roman" panose="02020603050405020304" pitchFamily="18" charset="0"/>
                <a:ea typeface="+mn-ea"/>
                <a:cs typeface="Times New Roman" panose="02020603050405020304" pitchFamily="18" charset="0"/>
              </a:rPr>
              <a:t>表示。</a:t>
            </a:r>
            <a:endParaRPr lang="en-US" altLang="zh-CN" sz="2000" b="1" dirty="0">
              <a:latin typeface="Times New Roman" panose="02020603050405020304" pitchFamily="18" charset="0"/>
              <a:ea typeface="+mn-ea"/>
              <a:cs typeface="Times New Roman" panose="02020603050405020304" pitchFamily="18" charset="0"/>
            </a:endParaRPr>
          </a:p>
        </p:txBody>
      </p:sp>
      <p:sp>
        <p:nvSpPr>
          <p:cNvPr id="16" name="Rectangle 6"/>
          <p:cNvSpPr>
            <a:spLocks noChangeArrowheads="1"/>
          </p:cNvSpPr>
          <p:nvPr/>
        </p:nvSpPr>
        <p:spPr bwMode="auto">
          <a:xfrm>
            <a:off x="1050741" y="3987907"/>
            <a:ext cx="759322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000" b="1" dirty="0">
                <a:latin typeface="Times New Roman" panose="02020603050405020304" pitchFamily="18" charset="0"/>
                <a:ea typeface="+mn-ea"/>
                <a:cs typeface="Times New Roman" panose="02020603050405020304" pitchFamily="18" charset="0"/>
              </a:rPr>
              <a:t>若接触角大于</a:t>
            </a:r>
            <a:r>
              <a:rPr lang="en-US" altLang="zh-CN" sz="2000" b="1" dirty="0">
                <a:latin typeface="Times New Roman" panose="02020603050405020304" pitchFamily="18" charset="0"/>
                <a:ea typeface="+mn-ea"/>
                <a:cs typeface="Times New Roman" panose="02020603050405020304" pitchFamily="18" charset="0"/>
              </a:rPr>
              <a:t>90°</a:t>
            </a:r>
            <a:r>
              <a:rPr lang="zh-CN" altLang="en-US" sz="2000" b="1" dirty="0">
                <a:latin typeface="Times New Roman" panose="02020603050405020304" pitchFamily="18" charset="0"/>
                <a:ea typeface="+mn-ea"/>
                <a:cs typeface="Times New Roman" panose="02020603050405020304" pitchFamily="18" charset="0"/>
              </a:rPr>
              <a:t>，液体不能润湿固体，如汞在玻璃表面；若接触角小于</a:t>
            </a:r>
            <a:r>
              <a:rPr lang="en-US" altLang="zh-CN" sz="2000" b="1" dirty="0">
                <a:latin typeface="Times New Roman" panose="02020603050405020304" pitchFamily="18" charset="0"/>
                <a:ea typeface="+mn-ea"/>
                <a:cs typeface="Times New Roman" panose="02020603050405020304" pitchFamily="18" charset="0"/>
              </a:rPr>
              <a:t>90°</a:t>
            </a:r>
            <a:r>
              <a:rPr lang="zh-CN" altLang="en-US" sz="2000" b="1" dirty="0">
                <a:latin typeface="Times New Roman" panose="02020603050405020304" pitchFamily="18" charset="0"/>
                <a:ea typeface="+mn-ea"/>
                <a:cs typeface="Times New Roman" panose="02020603050405020304" pitchFamily="18" charset="0"/>
              </a:rPr>
              <a:t>，液体能润湿固体，如水在洁净的玻璃表面。</a:t>
            </a:r>
          </a:p>
        </p:txBody>
      </p:sp>
      <p:graphicFrame>
        <p:nvGraphicFramePr>
          <p:cNvPr id="17" name="Object 7"/>
          <p:cNvGraphicFramePr>
            <a:graphicFrameLocks noChangeAspect="1"/>
          </p:cNvGraphicFramePr>
          <p:nvPr>
            <p:extLst>
              <p:ext uri="{D42A27DB-BD31-4B8C-83A1-F6EECF244321}">
                <p14:modId xmlns:p14="http://schemas.microsoft.com/office/powerpoint/2010/main" xmlns="" val="3418521887"/>
              </p:ext>
            </p:extLst>
          </p:nvPr>
        </p:nvGraphicFramePr>
        <p:xfrm>
          <a:off x="2857488" y="3143254"/>
          <a:ext cx="2087563" cy="906463"/>
        </p:xfrm>
        <a:graphic>
          <a:graphicData uri="http://schemas.openxmlformats.org/presentationml/2006/ole">
            <p:oleObj spid="_x0000_s281713" name="Equation" r:id="rId5" imgW="1079500" imgH="469900" progId="Equation.DSMT4">
              <p:embed/>
            </p:oleObj>
          </a:graphicData>
        </a:graphic>
      </p:graphicFrame>
      <p:sp>
        <p:nvSpPr>
          <p:cNvPr id="9" name="Text Box 55"/>
          <p:cNvSpPr txBox="1">
            <a:spLocks noChangeArrowheads="1"/>
          </p:cNvSpPr>
          <p:nvPr/>
        </p:nvSpPr>
        <p:spPr bwMode="auto">
          <a:xfrm>
            <a:off x="503647" y="273045"/>
            <a:ext cx="6696546" cy="4308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100" dirty="0" smtClean="0">
                <a:latin typeface="微软雅黑" panose="020B0503020204020204" pitchFamily="34" charset="-122"/>
                <a:ea typeface="微软雅黑" panose="020B0503020204020204" pitchFamily="34" charset="-122"/>
              </a:rPr>
              <a:t>9.2.1 </a:t>
            </a:r>
            <a:r>
              <a:rPr lang="zh-CN" altLang="en-US" sz="2100" dirty="0" smtClean="0">
                <a:latin typeface="微软雅黑" panose="020B0503020204020204" pitchFamily="34" charset="-122"/>
                <a:ea typeface="微软雅黑" panose="020B0503020204020204" pitchFamily="34" charset="-122"/>
              </a:rPr>
              <a:t>液体在固体表面上的铺展与润湿</a:t>
            </a:r>
            <a:endParaRPr lang="zh-CN" altLang="en-US" sz="2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3259091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55"/>
          <p:cNvSpPr txBox="1">
            <a:spLocks noChangeArrowheads="1"/>
          </p:cNvSpPr>
          <p:nvPr/>
        </p:nvSpPr>
        <p:spPr bwMode="auto">
          <a:xfrm>
            <a:off x="323726" y="242133"/>
            <a:ext cx="6696546"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000" dirty="0" smtClean="0">
                <a:latin typeface="微软雅黑" panose="020B0503020204020204" pitchFamily="34" charset="-122"/>
                <a:ea typeface="微软雅黑" panose="020B0503020204020204" pitchFamily="34" charset="-122"/>
              </a:rPr>
              <a:t>9.2.2 </a:t>
            </a:r>
            <a:r>
              <a:rPr lang="zh-CN" altLang="en-US" sz="2000" dirty="0" smtClean="0">
                <a:latin typeface="微软雅黑" panose="020B0503020204020204" pitchFamily="34" charset="-122"/>
                <a:ea typeface="微软雅黑" panose="020B0503020204020204" pitchFamily="34" charset="-122"/>
              </a:rPr>
              <a:t>弯曲液面下的附加压力和毛细管现象</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22026" y="793005"/>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弯曲液面下的附加压力</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Rectangle 3"/>
          <p:cNvSpPr txBox="1">
            <a:spLocks noRot="1" noChangeArrowheads="1"/>
          </p:cNvSpPr>
          <p:nvPr/>
        </p:nvSpPr>
        <p:spPr>
          <a:xfrm>
            <a:off x="822027" y="1168173"/>
            <a:ext cx="7321873" cy="1303660"/>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marL="0" indent="457200" eaLnBrk="1" hangingPunct="1">
              <a:buFont typeface="Wingdings" panose="05000000000000000000" pitchFamily="2" charset="2"/>
              <a:buNone/>
            </a:pPr>
            <a:r>
              <a:rPr lang="zh-CN" altLang="en-US" sz="2000" kern="0" dirty="0" smtClean="0">
                <a:latin typeface="Times New Roman" panose="02020603050405020304" pitchFamily="18" charset="0"/>
                <a:cs typeface="Times New Roman" panose="02020603050405020304" pitchFamily="18" charset="0"/>
              </a:rPr>
              <a:t>在水平液面上，任取一个圆环作为边界，由于环上每点的两边都存在表面张力，大小相等，方向相反，所以没有附加压力。附加压力 </a:t>
            </a:r>
            <a:r>
              <a:rPr lang="en-US" altLang="zh-CN" sz="2000" kern="0" dirty="0" smtClean="0">
                <a:latin typeface="Times New Roman" panose="02020603050405020304" pitchFamily="18" charset="0"/>
                <a:cs typeface="Times New Roman" panose="02020603050405020304" pitchFamily="18" charset="0"/>
              </a:rPr>
              <a:t>Δ</a:t>
            </a:r>
            <a:r>
              <a:rPr lang="en-US" altLang="zh-CN" sz="2000" i="1" kern="0" dirty="0" smtClean="0">
                <a:latin typeface="Times New Roman" panose="02020603050405020304" pitchFamily="18" charset="0"/>
                <a:cs typeface="Times New Roman" panose="02020603050405020304" pitchFamily="18" charset="0"/>
              </a:rPr>
              <a:t>P </a:t>
            </a:r>
            <a:r>
              <a:rPr lang="zh-CN" altLang="en-US" sz="2000" kern="0" dirty="0" smtClean="0">
                <a:latin typeface="Times New Roman" panose="02020603050405020304" pitchFamily="18" charset="0"/>
                <a:cs typeface="Times New Roman" panose="02020603050405020304" pitchFamily="18" charset="0"/>
              </a:rPr>
              <a:t>等于零。</a:t>
            </a: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08304" y="2027488"/>
            <a:ext cx="1676400" cy="212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6"/>
          <p:cNvSpPr>
            <a:spLocks noChangeArrowheads="1"/>
          </p:cNvSpPr>
          <p:nvPr/>
        </p:nvSpPr>
        <p:spPr bwMode="auto">
          <a:xfrm>
            <a:off x="807107" y="2389622"/>
            <a:ext cx="4275486"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20000"/>
              </a:lnSpc>
            </a:pPr>
            <a:r>
              <a:rPr lang="zh-CN" altLang="en-US" sz="2000" b="1" dirty="0">
                <a:solidFill>
                  <a:srgbClr val="0000CC"/>
                </a:solidFill>
                <a:latin typeface="Times New Roman" panose="02020603050405020304" pitchFamily="18" charset="0"/>
                <a:ea typeface="+mn-ea"/>
                <a:cs typeface="Times New Roman" panose="02020603050405020304" pitchFamily="18" charset="0"/>
              </a:rPr>
              <a:t>在凸液面上，取</a:t>
            </a:r>
            <a:r>
              <a:rPr lang="en-US" altLang="zh-CN" sz="2000" b="1" dirty="0">
                <a:solidFill>
                  <a:srgbClr val="0000CC"/>
                </a:solidFill>
                <a:latin typeface="Times New Roman" panose="02020603050405020304" pitchFamily="18" charset="0"/>
                <a:ea typeface="+mn-ea"/>
                <a:cs typeface="Times New Roman" panose="02020603050405020304" pitchFamily="18" charset="0"/>
              </a:rPr>
              <a:t>AB</a:t>
            </a:r>
            <a:r>
              <a:rPr lang="zh-CN" altLang="en-US" sz="2000" b="1" dirty="0">
                <a:solidFill>
                  <a:srgbClr val="0000CC"/>
                </a:solidFill>
                <a:latin typeface="Times New Roman" panose="02020603050405020304" pitchFamily="18" charset="0"/>
                <a:ea typeface="+mn-ea"/>
                <a:cs typeface="Times New Roman" panose="02020603050405020304" pitchFamily="18" charset="0"/>
              </a:rPr>
              <a:t>为弦长的一个环作为边界。环上每点两边的表面张力都与液面相切，大小相等，但不在同一平面上，所有的点产生的合力</a:t>
            </a:r>
            <a:r>
              <a:rPr lang="en-US" altLang="zh-CN" sz="2000" b="1" dirty="0">
                <a:solidFill>
                  <a:srgbClr val="0000CC"/>
                </a:solidFill>
                <a:latin typeface="Times New Roman" panose="02020603050405020304" pitchFamily="18" charset="0"/>
                <a:ea typeface="+mn-ea"/>
                <a:cs typeface="Times New Roman" panose="02020603050405020304" pitchFamily="18" charset="0"/>
              </a:rPr>
              <a:t>Δ</a:t>
            </a:r>
            <a:r>
              <a:rPr lang="en-US" altLang="zh-CN" sz="2000" b="1" i="1" dirty="0">
                <a:solidFill>
                  <a:srgbClr val="0000CC"/>
                </a:solidFill>
                <a:latin typeface="Times New Roman" panose="02020603050405020304" pitchFamily="18" charset="0"/>
                <a:ea typeface="+mn-ea"/>
                <a:cs typeface="Times New Roman" panose="02020603050405020304" pitchFamily="18" charset="0"/>
              </a:rPr>
              <a:t>P</a:t>
            </a:r>
            <a:r>
              <a:rPr lang="zh-CN" altLang="en-US" sz="2000" b="1" dirty="0">
                <a:solidFill>
                  <a:srgbClr val="0000CC"/>
                </a:solidFill>
                <a:latin typeface="Times New Roman" panose="02020603050405020304" pitchFamily="18" charset="0"/>
                <a:ea typeface="+mn-ea"/>
                <a:cs typeface="Times New Roman" panose="02020603050405020304" pitchFamily="18" charset="0"/>
              </a:rPr>
              <a:t>，称为附加压力。</a:t>
            </a:r>
            <a:r>
              <a:rPr lang="zh-CN" altLang="en-US" sz="2000" dirty="0">
                <a:solidFill>
                  <a:srgbClr val="0000CC"/>
                </a:solidFill>
                <a:latin typeface="Times New Roman" panose="02020603050405020304" pitchFamily="18" charset="0"/>
                <a:ea typeface="+mn-ea"/>
                <a:cs typeface="Times New Roman" panose="02020603050405020304" pitchFamily="18" charset="0"/>
              </a:rPr>
              <a:t> </a:t>
            </a:r>
          </a:p>
        </p:txBody>
      </p:sp>
      <p:pic>
        <p:nvPicPr>
          <p:cNvPr id="12" name="Picture 7"/>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436096" y="2139702"/>
            <a:ext cx="1790700"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Rectangle 8"/>
          <p:cNvSpPr>
            <a:spLocks noChangeArrowheads="1"/>
          </p:cNvSpPr>
          <p:nvPr/>
        </p:nvSpPr>
        <p:spPr bwMode="auto">
          <a:xfrm>
            <a:off x="1071538" y="4360001"/>
            <a:ext cx="6380914" cy="497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b="1" dirty="0">
                <a:latin typeface="Times New Roman" panose="02020603050405020304" pitchFamily="18" charset="0"/>
                <a:ea typeface="+mn-ea"/>
                <a:cs typeface="Times New Roman" panose="02020603050405020304" pitchFamily="18" charset="0"/>
              </a:rPr>
              <a:t>凸面上受的总压力为：</a:t>
            </a:r>
            <a:r>
              <a:rPr lang="en-US" altLang="zh-CN" sz="2400" b="1" dirty="0">
                <a:latin typeface="Times New Roman" panose="02020603050405020304" pitchFamily="18" charset="0"/>
                <a:ea typeface="+mn-ea"/>
                <a:cs typeface="Times New Roman" panose="02020603050405020304" pitchFamily="18" charset="0"/>
              </a:rPr>
              <a:t>P</a:t>
            </a:r>
            <a:r>
              <a:rPr lang="en-US" altLang="zh-CN" sz="2400" b="1" baseline="-25000" dirty="0">
                <a:latin typeface="Times New Roman" panose="02020603050405020304" pitchFamily="18" charset="0"/>
                <a:ea typeface="+mn-ea"/>
                <a:cs typeface="Times New Roman" panose="02020603050405020304" pitchFamily="18" charset="0"/>
              </a:rPr>
              <a:t>0</a:t>
            </a:r>
            <a:r>
              <a:rPr lang="en-US" altLang="zh-CN" sz="2400" b="1" dirty="0" smtClean="0">
                <a:latin typeface="Times New Roman" panose="02020603050405020304" pitchFamily="18" charset="0"/>
                <a:ea typeface="+mn-ea"/>
                <a:cs typeface="Times New Roman" panose="02020603050405020304" pitchFamily="18" charset="0"/>
              </a:rPr>
              <a:t>+ ΔP</a:t>
            </a:r>
            <a:r>
              <a:rPr lang="zh-CN" altLang="en-US" sz="2400" b="1" dirty="0">
                <a:latin typeface="Times New Roman" panose="02020603050405020304" pitchFamily="18" charset="0"/>
                <a:ea typeface="+mn-ea"/>
                <a:cs typeface="Times New Roman" panose="02020603050405020304" pitchFamily="18" charset="0"/>
              </a:rPr>
              <a:t>。 </a:t>
            </a:r>
            <a:r>
              <a:rPr lang="en-US" altLang="zh-CN" sz="2400" b="1" dirty="0">
                <a:latin typeface="Times New Roman" panose="02020603050405020304" pitchFamily="18" charset="0"/>
                <a:ea typeface="+mn-ea"/>
                <a:cs typeface="Times New Roman" panose="02020603050405020304" pitchFamily="18" charset="0"/>
              </a:rPr>
              <a:t>P</a:t>
            </a:r>
            <a:r>
              <a:rPr lang="en-US" altLang="zh-CN" sz="2400" b="1" baseline="-25000" dirty="0">
                <a:latin typeface="Times New Roman" panose="02020603050405020304" pitchFamily="18" charset="0"/>
                <a:ea typeface="+mn-ea"/>
                <a:cs typeface="Times New Roman" panose="02020603050405020304" pitchFamily="18" charset="0"/>
              </a:rPr>
              <a:t>0</a:t>
            </a:r>
            <a:r>
              <a:rPr lang="zh-CN" altLang="en-US" sz="2400" b="1" dirty="0">
                <a:latin typeface="Times New Roman" panose="02020603050405020304" pitchFamily="18" charset="0"/>
                <a:ea typeface="+mn-ea"/>
                <a:cs typeface="Times New Roman" panose="02020603050405020304" pitchFamily="18" charset="0"/>
              </a:rPr>
              <a:t>为</a:t>
            </a:r>
            <a:r>
              <a:rPr lang="zh-CN" altLang="en-US" sz="2400" b="1" dirty="0" smtClean="0">
                <a:latin typeface="Times New Roman" panose="02020603050405020304" pitchFamily="18" charset="0"/>
                <a:ea typeface="+mn-ea"/>
                <a:cs typeface="Times New Roman" panose="02020603050405020304" pitchFamily="18" charset="0"/>
              </a:rPr>
              <a:t>大气压力</a:t>
            </a:r>
            <a:endParaRPr lang="en-US" altLang="zh-CN" sz="24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xmlns="" val="398791214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857224" y="752763"/>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弯曲液面下的附加压力</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Rectangle 3"/>
          <p:cNvSpPr txBox="1">
            <a:spLocks noRot="1" noChangeArrowheads="1"/>
          </p:cNvSpPr>
          <p:nvPr/>
        </p:nvSpPr>
        <p:spPr>
          <a:xfrm>
            <a:off x="683568" y="1133199"/>
            <a:ext cx="5080894" cy="1560375"/>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indent="457200" eaLnBrk="1" hangingPunct="1">
              <a:spcBef>
                <a:spcPts val="0"/>
              </a:spcBef>
              <a:buFont typeface="Wingdings" panose="05000000000000000000" pitchFamily="2" charset="2"/>
              <a:buNone/>
            </a:pPr>
            <a:r>
              <a:rPr lang="zh-CN" altLang="en-US" sz="2000" kern="0" dirty="0" smtClean="0">
                <a:latin typeface="Times New Roman" panose="02020603050405020304" pitchFamily="18" charset="0"/>
                <a:ea typeface="+mj-ea"/>
                <a:cs typeface="Times New Roman" panose="02020603050405020304" pitchFamily="18" charset="0"/>
              </a:rPr>
              <a:t>在凹液面上，取</a:t>
            </a:r>
            <a:r>
              <a:rPr lang="en-US" altLang="zh-CN" sz="2000" kern="0" dirty="0" smtClean="0">
                <a:latin typeface="Times New Roman" panose="02020603050405020304" pitchFamily="18" charset="0"/>
                <a:ea typeface="+mj-ea"/>
                <a:cs typeface="Times New Roman" panose="02020603050405020304" pitchFamily="18" charset="0"/>
              </a:rPr>
              <a:t>AB</a:t>
            </a:r>
            <a:r>
              <a:rPr lang="zh-CN" altLang="en-US" sz="2000" kern="0" dirty="0" smtClean="0">
                <a:latin typeface="Times New Roman" panose="02020603050405020304" pitchFamily="18" charset="0"/>
                <a:ea typeface="+mj-ea"/>
                <a:cs typeface="Times New Roman" panose="02020603050405020304" pitchFamily="18" charset="0"/>
              </a:rPr>
              <a:t>为弦长的环作为边界。环上每点两边的表面张力都与凹形的液面相切，大小相等，不在同一平面上，所以会产生一个向上的合力</a:t>
            </a:r>
            <a:r>
              <a:rPr lang="en-US" altLang="zh-CN" sz="2000" kern="0" dirty="0" smtClean="0">
                <a:latin typeface="Times New Roman" panose="02020603050405020304" pitchFamily="18" charset="0"/>
                <a:ea typeface="+mj-ea"/>
                <a:cs typeface="Times New Roman" panose="02020603050405020304" pitchFamily="18" charset="0"/>
              </a:rPr>
              <a:t>ΔP </a:t>
            </a:r>
            <a:r>
              <a:rPr lang="zh-CN" altLang="en-US" sz="2000" kern="0" dirty="0" smtClean="0">
                <a:latin typeface="Times New Roman" panose="02020603050405020304" pitchFamily="18" charset="0"/>
                <a:ea typeface="+mj-ea"/>
                <a:cs typeface="Times New Roman" panose="02020603050405020304" pitchFamily="18" charset="0"/>
              </a:rPr>
              <a:t>。</a:t>
            </a:r>
          </a:p>
        </p:txBody>
      </p:sp>
      <p:pic>
        <p:nvPicPr>
          <p:cNvPr id="14" name="Picture 4"/>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3109" t="2858" r="3623"/>
          <a:stretch/>
        </p:blipFill>
        <p:spPr bwMode="auto">
          <a:xfrm>
            <a:off x="6688119" y="1113581"/>
            <a:ext cx="2160240" cy="24473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Rectangle 5"/>
          <p:cNvSpPr>
            <a:spLocks noChangeArrowheads="1"/>
          </p:cNvSpPr>
          <p:nvPr/>
        </p:nvSpPr>
        <p:spPr bwMode="auto">
          <a:xfrm>
            <a:off x="1284162" y="2722179"/>
            <a:ext cx="566410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Font typeface="Wingdings" panose="05000000000000000000" pitchFamily="2" charset="2"/>
              <a:buNone/>
            </a:pPr>
            <a:r>
              <a:rPr lang="zh-CN" altLang="en-US" sz="2000" b="1" dirty="0">
                <a:solidFill>
                  <a:srgbClr val="0000CC"/>
                </a:solidFill>
                <a:latin typeface="Times New Roman" panose="02020603050405020304" pitchFamily="18" charset="0"/>
                <a:ea typeface="+mj-ea"/>
                <a:cs typeface="Times New Roman" panose="02020603050405020304" pitchFamily="18" charset="0"/>
              </a:rPr>
              <a:t>凹面上向下的总压力为：</a:t>
            </a:r>
            <a:r>
              <a:rPr lang="en-US" altLang="zh-CN" sz="2000" b="1" dirty="0">
                <a:solidFill>
                  <a:srgbClr val="0000CC"/>
                </a:solidFill>
                <a:latin typeface="Times New Roman" panose="02020603050405020304" pitchFamily="18" charset="0"/>
                <a:ea typeface="+mj-ea"/>
                <a:cs typeface="Times New Roman" panose="02020603050405020304" pitchFamily="18" charset="0"/>
              </a:rPr>
              <a:t>P</a:t>
            </a:r>
            <a:r>
              <a:rPr lang="en-US" altLang="zh-CN" sz="2000" b="1" baseline="-25000" dirty="0">
                <a:solidFill>
                  <a:srgbClr val="0000CC"/>
                </a:solidFill>
                <a:latin typeface="Times New Roman" panose="02020603050405020304" pitchFamily="18" charset="0"/>
                <a:ea typeface="+mj-ea"/>
                <a:cs typeface="Times New Roman" panose="02020603050405020304" pitchFamily="18" charset="0"/>
              </a:rPr>
              <a:t>0</a:t>
            </a:r>
            <a:r>
              <a:rPr lang="en-US" altLang="zh-CN" sz="2000" b="1" dirty="0">
                <a:solidFill>
                  <a:srgbClr val="0000CC"/>
                </a:solidFill>
                <a:latin typeface="Times New Roman" panose="02020603050405020304" pitchFamily="18" charset="0"/>
                <a:ea typeface="+mj-ea"/>
                <a:cs typeface="Times New Roman" panose="02020603050405020304" pitchFamily="18" charset="0"/>
              </a:rPr>
              <a:t> –ΔP</a:t>
            </a:r>
            <a:r>
              <a:rPr lang="en-US" altLang="zh-CN" sz="2000" b="1" i="1" dirty="0">
                <a:solidFill>
                  <a:srgbClr val="0000CC"/>
                </a:solidFill>
                <a:latin typeface="Times New Roman" panose="02020603050405020304" pitchFamily="18" charset="0"/>
                <a:ea typeface="+mj-ea"/>
                <a:cs typeface="Times New Roman" panose="02020603050405020304" pitchFamily="18" charset="0"/>
              </a:rPr>
              <a:t>. </a:t>
            </a:r>
            <a:r>
              <a:rPr lang="en-US" altLang="zh-CN" sz="2000" b="1" dirty="0">
                <a:solidFill>
                  <a:srgbClr val="0000CC"/>
                </a:solidFill>
                <a:latin typeface="Times New Roman" panose="02020603050405020304" pitchFamily="18" charset="0"/>
                <a:ea typeface="+mj-ea"/>
                <a:cs typeface="Times New Roman" panose="02020603050405020304" pitchFamily="18" charset="0"/>
              </a:rPr>
              <a:t>P</a:t>
            </a:r>
            <a:r>
              <a:rPr lang="en-US" altLang="zh-CN" sz="2000" b="1" baseline="-25000" dirty="0">
                <a:solidFill>
                  <a:srgbClr val="0000CC"/>
                </a:solidFill>
                <a:latin typeface="Times New Roman" panose="02020603050405020304" pitchFamily="18" charset="0"/>
                <a:ea typeface="+mj-ea"/>
                <a:cs typeface="Times New Roman" panose="02020603050405020304" pitchFamily="18" charset="0"/>
              </a:rPr>
              <a:t>0</a:t>
            </a:r>
            <a:r>
              <a:rPr lang="zh-CN" altLang="en-US" sz="2000" b="1" dirty="0">
                <a:solidFill>
                  <a:srgbClr val="0000CC"/>
                </a:solidFill>
                <a:latin typeface="Times New Roman" panose="02020603050405020304" pitchFamily="18" charset="0"/>
                <a:ea typeface="+mj-ea"/>
                <a:cs typeface="Times New Roman" panose="02020603050405020304" pitchFamily="18" charset="0"/>
              </a:rPr>
              <a:t>为</a:t>
            </a:r>
            <a:r>
              <a:rPr lang="zh-CN" altLang="en-US" sz="2000" b="1" dirty="0" smtClean="0">
                <a:solidFill>
                  <a:srgbClr val="0000CC"/>
                </a:solidFill>
                <a:latin typeface="Times New Roman" panose="02020603050405020304" pitchFamily="18" charset="0"/>
                <a:ea typeface="+mj-ea"/>
                <a:cs typeface="Times New Roman" panose="02020603050405020304" pitchFamily="18" charset="0"/>
              </a:rPr>
              <a:t>大气压力</a:t>
            </a:r>
            <a:endParaRPr lang="en-US" altLang="zh-CN" sz="2000" b="1" dirty="0">
              <a:solidFill>
                <a:srgbClr val="0000CC"/>
              </a:solidFill>
              <a:latin typeface="Times New Roman" panose="02020603050405020304" pitchFamily="18" charset="0"/>
              <a:ea typeface="+mj-ea"/>
              <a:cs typeface="Times New Roman" panose="02020603050405020304" pitchFamily="18" charset="0"/>
            </a:endParaRPr>
          </a:p>
        </p:txBody>
      </p:sp>
      <p:pic>
        <p:nvPicPr>
          <p:cNvPr id="16" name="Picture 19"/>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3208" t="3999"/>
          <a:stretch/>
        </p:blipFill>
        <p:spPr bwMode="auto">
          <a:xfrm>
            <a:off x="4355976" y="3160051"/>
            <a:ext cx="2304256" cy="193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20"/>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366614" y="3064483"/>
            <a:ext cx="2305385" cy="20500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 Box 55"/>
          <p:cNvSpPr txBox="1">
            <a:spLocks noChangeArrowheads="1"/>
          </p:cNvSpPr>
          <p:nvPr/>
        </p:nvSpPr>
        <p:spPr bwMode="auto">
          <a:xfrm>
            <a:off x="323726" y="242133"/>
            <a:ext cx="6696546"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000" dirty="0" smtClean="0">
                <a:latin typeface="微软雅黑" panose="020B0503020204020204" pitchFamily="34" charset="-122"/>
                <a:ea typeface="微软雅黑" panose="020B0503020204020204" pitchFamily="34" charset="-122"/>
              </a:rPr>
              <a:t>9.2.2 </a:t>
            </a:r>
            <a:r>
              <a:rPr lang="zh-CN" altLang="en-US" sz="2000" dirty="0" smtClean="0">
                <a:latin typeface="微软雅黑" panose="020B0503020204020204" pitchFamily="34" charset="-122"/>
                <a:ea typeface="微软雅黑" panose="020B0503020204020204" pitchFamily="34" charset="-122"/>
              </a:rPr>
              <a:t>弯曲液面下的附加压力和毛细管现象</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6023759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3"/>
          <p:cNvSpPr>
            <a:spLocks noChangeArrowheads="1"/>
          </p:cNvSpPr>
          <p:nvPr/>
        </p:nvSpPr>
        <p:spPr bwMode="auto">
          <a:xfrm>
            <a:off x="1300880" y="1522920"/>
            <a:ext cx="4343400" cy="896399"/>
          </a:xfrm>
          <a:prstGeom prst="rect">
            <a:avLst/>
          </a:prstGeom>
          <a:solidFill>
            <a:schemeClr val="bg1"/>
          </a:solidFill>
          <a:ln>
            <a:noFill/>
          </a:ln>
          <a:extLst>
            <a:ext uri="{91240B29-F687-4F45-9708-019B960494DF}">
              <a14:hiddenLine xmlns:a14="http://schemas.microsoft.com/office/drawing/2010/main" xmlns="" w="12700" cap="sq">
                <a:solidFill>
                  <a:srgbClr val="000000"/>
                </a:solidFill>
                <a:miter lim="800000"/>
                <a:headEnd/>
                <a:tailEnd/>
              </a14:hiddenLine>
            </a:ext>
          </a:extLst>
        </p:spPr>
        <p:txBody>
          <a:bodyPr t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FontTx/>
              <a:buNone/>
            </a:pPr>
            <a:r>
              <a:rPr kumimoji="1" lang="zh-CN" altLang="en-US" sz="2200" dirty="0">
                <a:solidFill>
                  <a:srgbClr val="1C1C1C"/>
                </a:solidFill>
                <a:latin typeface="Times New Roman" panose="02020603050405020304" pitchFamily="18" charset="0"/>
                <a:ea typeface="+mn-ea"/>
                <a:cs typeface="Times New Roman" panose="02020603050405020304" pitchFamily="18" charset="0"/>
              </a:rPr>
              <a:t>在毛细管内充满液体，管端有半径为</a:t>
            </a:r>
            <a:r>
              <a:rPr kumimoji="1" lang="en-US" altLang="en-US" sz="2200" i="1" dirty="0">
                <a:solidFill>
                  <a:srgbClr val="1C1C1C"/>
                </a:solidFill>
                <a:latin typeface="Times New Roman" panose="02020603050405020304" pitchFamily="18" charset="0"/>
                <a:ea typeface="+mn-ea"/>
                <a:cs typeface="Times New Roman" panose="02020603050405020304" pitchFamily="18" charset="0"/>
              </a:rPr>
              <a:t>R’ </a:t>
            </a:r>
            <a:r>
              <a:rPr kumimoji="1" lang="zh-CN" altLang="en-US" sz="2200" dirty="0">
                <a:solidFill>
                  <a:srgbClr val="1C1C1C"/>
                </a:solidFill>
                <a:latin typeface="Times New Roman" panose="02020603050405020304" pitchFamily="18" charset="0"/>
                <a:ea typeface="+mn-ea"/>
                <a:cs typeface="Times New Roman" panose="02020603050405020304" pitchFamily="18" charset="0"/>
              </a:rPr>
              <a:t>的球状液滴与之平衡。</a:t>
            </a:r>
            <a:endParaRPr kumimoji="1" lang="zh-CN" altLang="zh-CN" sz="2200" dirty="0">
              <a:solidFill>
                <a:srgbClr val="1C1C1C"/>
              </a:solidFill>
              <a:latin typeface="Times New Roman" panose="02020603050405020304" pitchFamily="18" charset="0"/>
              <a:ea typeface="+mn-ea"/>
              <a:cs typeface="Times New Roman" panose="02020603050405020304" pitchFamily="18" charset="0"/>
            </a:endParaRPr>
          </a:p>
        </p:txBody>
      </p:sp>
      <p:sp>
        <p:nvSpPr>
          <p:cNvPr id="20" name="Rectangle 4"/>
          <p:cNvSpPr>
            <a:spLocks noChangeArrowheads="1"/>
          </p:cNvSpPr>
          <p:nvPr/>
        </p:nvSpPr>
        <p:spPr bwMode="auto">
          <a:xfrm>
            <a:off x="1321443" y="2753111"/>
            <a:ext cx="4527551" cy="896399"/>
          </a:xfrm>
          <a:prstGeom prst="rect">
            <a:avLst/>
          </a:prstGeom>
          <a:solidFill>
            <a:schemeClr val="bg1"/>
          </a:solidFill>
          <a:ln>
            <a:noFill/>
          </a:ln>
          <a:extLst>
            <a:ext uri="{91240B29-F687-4F45-9708-019B960494DF}">
              <a14:hiddenLine xmlns:a14="http://schemas.microsoft.com/office/drawing/2010/main" xmlns="" w="12700" cap="sq">
                <a:solidFill>
                  <a:srgbClr val="000000"/>
                </a:solidFill>
                <a:miter lim="800000"/>
                <a:headEnd/>
                <a:tailEnd/>
              </a14:hiddenLine>
            </a:ext>
          </a:extLst>
        </p:spPr>
        <p:txBody>
          <a:bodyPr wrap="square" t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FontTx/>
              <a:buNone/>
            </a:pPr>
            <a:r>
              <a:rPr kumimoji="1" lang="zh-CN" altLang="en-US" sz="2200" dirty="0" smtClean="0">
                <a:solidFill>
                  <a:srgbClr val="1C1C1C"/>
                </a:solidFill>
                <a:latin typeface="Times New Roman" panose="02020603050405020304" pitchFamily="18" charset="0"/>
                <a:ea typeface="+mn-ea"/>
                <a:cs typeface="Times New Roman" panose="02020603050405020304" pitchFamily="18" charset="0"/>
              </a:rPr>
              <a:t>外</a:t>
            </a:r>
            <a:r>
              <a:rPr kumimoji="1" lang="zh-CN" altLang="en-US" sz="2200" dirty="0">
                <a:solidFill>
                  <a:srgbClr val="1C1C1C"/>
                </a:solidFill>
                <a:latin typeface="Times New Roman" panose="02020603050405020304" pitchFamily="18" charset="0"/>
                <a:ea typeface="+mn-ea"/>
                <a:cs typeface="Times New Roman" panose="02020603050405020304" pitchFamily="18" charset="0"/>
              </a:rPr>
              <a:t>压为 </a:t>
            </a:r>
            <a:r>
              <a:rPr kumimoji="1" lang="en-US" altLang="en-US" sz="2200" i="1" dirty="0">
                <a:solidFill>
                  <a:srgbClr val="1C1C1C"/>
                </a:solidFill>
                <a:latin typeface="Times New Roman" panose="02020603050405020304" pitchFamily="18" charset="0"/>
                <a:ea typeface="+mn-ea"/>
                <a:cs typeface="Times New Roman" panose="02020603050405020304" pitchFamily="18" charset="0"/>
              </a:rPr>
              <a:t>p</a:t>
            </a:r>
            <a:r>
              <a:rPr kumimoji="1" lang="en-US" altLang="en-US" sz="2200" baseline="-25000" dirty="0">
                <a:solidFill>
                  <a:srgbClr val="1C1C1C"/>
                </a:solidFill>
                <a:latin typeface="Times New Roman" panose="02020603050405020304" pitchFamily="18" charset="0"/>
                <a:ea typeface="+mn-ea"/>
                <a:cs typeface="Times New Roman" panose="02020603050405020304" pitchFamily="18" charset="0"/>
              </a:rPr>
              <a:t>0 </a:t>
            </a:r>
            <a:r>
              <a:rPr kumimoji="1" lang="zh-CN" altLang="en-US" sz="2200" dirty="0">
                <a:solidFill>
                  <a:srgbClr val="1C1C1C"/>
                </a:solidFill>
                <a:latin typeface="Times New Roman" panose="02020603050405020304" pitchFamily="18" charset="0"/>
                <a:ea typeface="+mn-ea"/>
                <a:cs typeface="Times New Roman" panose="02020603050405020304" pitchFamily="18" charset="0"/>
              </a:rPr>
              <a:t>，附加压力为 </a:t>
            </a:r>
            <a:r>
              <a:rPr kumimoji="1" lang="el-GR" altLang="zh-CN" sz="2200" dirty="0">
                <a:solidFill>
                  <a:srgbClr val="1C1C1C"/>
                </a:solidFill>
                <a:latin typeface="Times New Roman" panose="02020603050405020304" pitchFamily="18" charset="0"/>
                <a:ea typeface="+mn-ea"/>
                <a:cs typeface="Times New Roman" panose="02020603050405020304" pitchFamily="18" charset="0"/>
              </a:rPr>
              <a:t>Δ</a:t>
            </a:r>
            <a:r>
              <a:rPr kumimoji="1" lang="en-US" altLang="en-US" sz="2200" i="1" dirty="0">
                <a:solidFill>
                  <a:srgbClr val="1C1C1C"/>
                </a:solidFill>
                <a:latin typeface="Times New Roman" panose="02020603050405020304" pitchFamily="18" charset="0"/>
                <a:ea typeface="+mn-ea"/>
                <a:cs typeface="Times New Roman" panose="02020603050405020304" pitchFamily="18" charset="0"/>
              </a:rPr>
              <a:t>p</a:t>
            </a:r>
            <a:r>
              <a:rPr kumimoji="1" lang="en-US" altLang="en-US" sz="2200" baseline="-25000" dirty="0">
                <a:solidFill>
                  <a:srgbClr val="1C1C1C"/>
                </a:solidFill>
                <a:latin typeface="Times New Roman" panose="02020603050405020304" pitchFamily="18" charset="0"/>
                <a:ea typeface="+mn-ea"/>
                <a:cs typeface="Times New Roman" panose="02020603050405020304" pitchFamily="18" charset="0"/>
              </a:rPr>
              <a:t> </a:t>
            </a:r>
            <a:r>
              <a:rPr kumimoji="1" lang="zh-CN" altLang="en-US" sz="2200" dirty="0" smtClean="0">
                <a:solidFill>
                  <a:srgbClr val="1C1C1C"/>
                </a:solidFill>
                <a:latin typeface="Times New Roman" panose="02020603050405020304" pitchFamily="18" charset="0"/>
                <a:ea typeface="+mn-ea"/>
                <a:cs typeface="Times New Roman" panose="02020603050405020304" pitchFamily="18" charset="0"/>
              </a:rPr>
              <a:t>，液滴</a:t>
            </a:r>
            <a:r>
              <a:rPr kumimoji="1" lang="zh-CN" altLang="en-US" sz="2200" dirty="0">
                <a:solidFill>
                  <a:srgbClr val="1C1C1C"/>
                </a:solidFill>
                <a:latin typeface="Times New Roman" panose="02020603050405020304" pitchFamily="18" charset="0"/>
                <a:ea typeface="+mn-ea"/>
                <a:cs typeface="Times New Roman" panose="02020603050405020304" pitchFamily="18" charset="0"/>
              </a:rPr>
              <a:t>所受总压为：</a:t>
            </a:r>
            <a:endParaRPr kumimoji="1" lang="zh-CN" altLang="zh-CN" sz="2200" dirty="0">
              <a:solidFill>
                <a:srgbClr val="1C1C1C"/>
              </a:solidFill>
              <a:latin typeface="Times New Roman" panose="02020603050405020304" pitchFamily="18" charset="0"/>
              <a:ea typeface="+mn-ea"/>
              <a:cs typeface="Times New Roman" panose="02020603050405020304" pitchFamily="18" charset="0"/>
            </a:endParaRPr>
          </a:p>
        </p:txBody>
      </p:sp>
      <p:sp>
        <p:nvSpPr>
          <p:cNvPr id="21" name="Rectangle 5"/>
          <p:cNvSpPr>
            <a:spLocks noChangeArrowheads="1"/>
          </p:cNvSpPr>
          <p:nvPr/>
        </p:nvSpPr>
        <p:spPr bwMode="auto">
          <a:xfrm>
            <a:off x="1214414" y="4000510"/>
            <a:ext cx="2438400" cy="536557"/>
          </a:xfrm>
          <a:prstGeom prst="rect">
            <a:avLst/>
          </a:prstGeom>
          <a:solidFill>
            <a:schemeClr val="bg1"/>
          </a:solidFill>
          <a:ln>
            <a:noFill/>
          </a:ln>
          <a:extLst>
            <a:ext uri="{91240B29-F687-4F45-9708-019B960494DF}">
              <a14:hiddenLine xmlns:a14="http://schemas.microsoft.com/office/drawing/2010/main" xmlns="" w="12700" cap="sq">
                <a:solidFill>
                  <a:srgbClr val="000000"/>
                </a:solidFill>
                <a:miter lim="800000"/>
                <a:headEnd/>
                <a:tailEnd/>
              </a14:hiddenLine>
            </a:ext>
          </a:extLst>
        </p:spPr>
        <p:txBody>
          <a:bodyPr t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FontTx/>
              <a:buNone/>
            </a:pPr>
            <a:r>
              <a:rPr kumimoji="1" lang="en-US" altLang="zh-CN" sz="2400" i="1" dirty="0">
                <a:solidFill>
                  <a:srgbClr val="1C1C1C"/>
                </a:solidFill>
                <a:latin typeface="Times New Roman" panose="02020603050405020304" pitchFamily="18" charset="0"/>
                <a:ea typeface="+mn-ea"/>
                <a:cs typeface="Times New Roman" panose="02020603050405020304" pitchFamily="18" charset="0"/>
              </a:rPr>
              <a:t>   </a:t>
            </a:r>
            <a:r>
              <a:rPr kumimoji="1" lang="en-US" altLang="en-US" sz="2800" i="1" dirty="0">
                <a:solidFill>
                  <a:srgbClr val="0000CC"/>
                </a:solidFill>
                <a:latin typeface="Times New Roman" panose="02020603050405020304" pitchFamily="18" charset="0"/>
                <a:ea typeface="+mn-ea"/>
                <a:cs typeface="Times New Roman" panose="02020603050405020304" pitchFamily="18" charset="0"/>
              </a:rPr>
              <a:t>p</a:t>
            </a:r>
            <a:r>
              <a:rPr kumimoji="1" lang="en-US" altLang="en-US" sz="2800" baseline="-25000" dirty="0">
                <a:solidFill>
                  <a:srgbClr val="0000CC"/>
                </a:solidFill>
                <a:latin typeface="Times New Roman" panose="02020603050405020304" pitchFamily="18" charset="0"/>
                <a:ea typeface="+mn-ea"/>
                <a:cs typeface="Times New Roman" panose="02020603050405020304" pitchFamily="18" charset="0"/>
              </a:rPr>
              <a:t>0 </a:t>
            </a:r>
            <a:r>
              <a:rPr kumimoji="1" lang="en-US" altLang="en-US" sz="2800" dirty="0">
                <a:solidFill>
                  <a:srgbClr val="0000CC"/>
                </a:solidFill>
                <a:latin typeface="Times New Roman" panose="02020603050405020304" pitchFamily="18" charset="0"/>
                <a:ea typeface="+mn-ea"/>
                <a:cs typeface="Times New Roman" panose="02020603050405020304" pitchFamily="18" charset="0"/>
              </a:rPr>
              <a:t>+ </a:t>
            </a:r>
            <a:r>
              <a:rPr kumimoji="1" lang="el-GR" altLang="zh-CN" sz="2800" dirty="0">
                <a:solidFill>
                  <a:srgbClr val="0000CC"/>
                </a:solidFill>
                <a:latin typeface="Times New Roman" panose="02020603050405020304" pitchFamily="18" charset="0"/>
                <a:ea typeface="+mn-ea"/>
                <a:cs typeface="Times New Roman" panose="02020603050405020304" pitchFamily="18" charset="0"/>
              </a:rPr>
              <a:t>Δ</a:t>
            </a:r>
            <a:r>
              <a:rPr kumimoji="1" lang="en-US" altLang="en-US" sz="2800" dirty="0">
                <a:solidFill>
                  <a:srgbClr val="0000CC"/>
                </a:solidFill>
                <a:latin typeface="Times New Roman" panose="02020603050405020304" pitchFamily="18" charset="0"/>
                <a:ea typeface="+mn-ea"/>
                <a:cs typeface="Times New Roman" panose="02020603050405020304" pitchFamily="18" charset="0"/>
              </a:rPr>
              <a:t> </a:t>
            </a:r>
            <a:r>
              <a:rPr kumimoji="1" lang="en-US" altLang="en-US" sz="2800" i="1" dirty="0">
                <a:solidFill>
                  <a:srgbClr val="0000CC"/>
                </a:solidFill>
                <a:latin typeface="Times New Roman" panose="02020603050405020304" pitchFamily="18" charset="0"/>
                <a:ea typeface="+mn-ea"/>
                <a:cs typeface="Times New Roman" panose="02020603050405020304" pitchFamily="18" charset="0"/>
              </a:rPr>
              <a:t>p</a:t>
            </a:r>
            <a:r>
              <a:rPr kumimoji="1" lang="en-US" altLang="en-US" sz="2800" baseline="-25000" dirty="0">
                <a:solidFill>
                  <a:srgbClr val="0000CC"/>
                </a:solidFill>
                <a:latin typeface="Times New Roman" panose="02020603050405020304" pitchFamily="18" charset="0"/>
                <a:ea typeface="+mn-ea"/>
                <a:cs typeface="Times New Roman" panose="02020603050405020304" pitchFamily="18" charset="0"/>
              </a:rPr>
              <a:t> </a:t>
            </a:r>
            <a:endParaRPr kumimoji="1" lang="en-US" altLang="zh-CN" sz="2800" baseline="-25000" dirty="0">
              <a:solidFill>
                <a:srgbClr val="0000CC"/>
              </a:solidFill>
              <a:latin typeface="Times New Roman" panose="02020603050405020304" pitchFamily="18" charset="0"/>
              <a:ea typeface="+mn-ea"/>
              <a:cs typeface="Times New Roman" panose="02020603050405020304" pitchFamily="18" charset="0"/>
            </a:endParaRPr>
          </a:p>
        </p:txBody>
      </p:sp>
      <p:grpSp>
        <p:nvGrpSpPr>
          <p:cNvPr id="22" name="Group 6"/>
          <p:cNvGrpSpPr>
            <a:grpSpLocks/>
          </p:cNvGrpSpPr>
          <p:nvPr/>
        </p:nvGrpSpPr>
        <p:grpSpPr bwMode="auto">
          <a:xfrm>
            <a:off x="6156176" y="771550"/>
            <a:ext cx="2263775" cy="4114800"/>
            <a:chOff x="3758" y="960"/>
            <a:chExt cx="1426" cy="2592"/>
          </a:xfrm>
        </p:grpSpPr>
        <p:sp>
          <p:nvSpPr>
            <p:cNvPr id="23" name="Rectangle 7"/>
            <p:cNvSpPr>
              <a:spLocks noChangeArrowheads="1"/>
            </p:cNvSpPr>
            <p:nvPr/>
          </p:nvSpPr>
          <p:spPr bwMode="auto">
            <a:xfrm>
              <a:off x="4214" y="2163"/>
              <a:ext cx="116" cy="233"/>
            </a:xfrm>
            <a:prstGeom prst="rect">
              <a:avLst/>
            </a:prstGeom>
            <a:solidFill>
              <a:srgbClr val="CCECFF"/>
            </a:solidFill>
            <a:ln>
              <a:noFill/>
            </a:ln>
            <a:extLst>
              <a:ext uri="{91240B29-F687-4F45-9708-019B960494DF}">
                <a14:hiddenLine xmlns:a14="http://schemas.microsoft.com/office/drawing/2010/main" xmlns="" w="12700" cap="sq">
                  <a:solidFill>
                    <a:srgbClr val="000000"/>
                  </a:solidFill>
                  <a:miter lim="800000"/>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400">
                <a:latin typeface="Times New Roman" panose="02020603050405020304" pitchFamily="18" charset="0"/>
                <a:ea typeface="+mn-ea"/>
                <a:cs typeface="Times New Roman" panose="02020603050405020304" pitchFamily="18" charset="0"/>
              </a:endParaRPr>
            </a:p>
          </p:txBody>
        </p:sp>
        <p:grpSp>
          <p:nvGrpSpPr>
            <p:cNvPr id="24" name="Group 8"/>
            <p:cNvGrpSpPr>
              <a:grpSpLocks/>
            </p:cNvGrpSpPr>
            <p:nvPr/>
          </p:nvGrpSpPr>
          <p:grpSpPr bwMode="auto">
            <a:xfrm>
              <a:off x="3758" y="960"/>
              <a:ext cx="1426" cy="2592"/>
              <a:chOff x="3470" y="960"/>
              <a:chExt cx="1426" cy="2592"/>
            </a:xfrm>
          </p:grpSpPr>
          <p:sp>
            <p:nvSpPr>
              <p:cNvPr id="25" name="Rectangle 9"/>
              <p:cNvSpPr>
                <a:spLocks noChangeArrowheads="1"/>
              </p:cNvSpPr>
              <p:nvPr/>
            </p:nvSpPr>
            <p:spPr bwMode="auto">
              <a:xfrm>
                <a:off x="3950" y="1488"/>
                <a:ext cx="96" cy="96"/>
              </a:xfrm>
              <a:prstGeom prst="rect">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400">
                  <a:latin typeface="Times New Roman" panose="02020603050405020304" pitchFamily="18" charset="0"/>
                  <a:ea typeface="+mn-ea"/>
                  <a:cs typeface="Times New Roman" panose="02020603050405020304" pitchFamily="18" charset="0"/>
                </a:endParaRPr>
              </a:p>
            </p:txBody>
          </p:sp>
          <p:sp>
            <p:nvSpPr>
              <p:cNvPr id="26" name="Line 10"/>
              <p:cNvSpPr>
                <a:spLocks noChangeShapeType="1"/>
              </p:cNvSpPr>
              <p:nvPr/>
            </p:nvSpPr>
            <p:spPr bwMode="auto">
              <a:xfrm flipV="1">
                <a:off x="3857" y="1200"/>
                <a:ext cx="0" cy="1344"/>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2400">
                  <a:latin typeface="Times New Roman" panose="02020603050405020304" pitchFamily="18" charset="0"/>
                  <a:ea typeface="+mn-ea"/>
                  <a:cs typeface="Times New Roman" panose="02020603050405020304" pitchFamily="18" charset="0"/>
                </a:endParaRPr>
              </a:p>
            </p:txBody>
          </p:sp>
          <p:sp>
            <p:nvSpPr>
              <p:cNvPr id="27" name="Line 11"/>
              <p:cNvSpPr>
                <a:spLocks noChangeShapeType="1"/>
              </p:cNvSpPr>
              <p:nvPr/>
            </p:nvSpPr>
            <p:spPr bwMode="auto">
              <a:xfrm flipV="1">
                <a:off x="4142" y="1200"/>
                <a:ext cx="0" cy="1344"/>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2400">
                  <a:latin typeface="Times New Roman" panose="02020603050405020304" pitchFamily="18" charset="0"/>
                  <a:ea typeface="+mn-ea"/>
                  <a:cs typeface="Times New Roman" panose="02020603050405020304" pitchFamily="18" charset="0"/>
                </a:endParaRPr>
              </a:p>
            </p:txBody>
          </p:sp>
          <p:sp>
            <p:nvSpPr>
              <p:cNvPr id="28" name="Oval 12"/>
              <p:cNvSpPr>
                <a:spLocks noChangeArrowheads="1"/>
              </p:cNvSpPr>
              <p:nvPr/>
            </p:nvSpPr>
            <p:spPr bwMode="auto">
              <a:xfrm>
                <a:off x="3470" y="2496"/>
                <a:ext cx="1056" cy="1056"/>
              </a:xfrm>
              <a:prstGeom prst="ellipse">
                <a:avLst/>
              </a:prstGeom>
              <a:solidFill>
                <a:srgbClr val="33CCFF"/>
              </a:solidFill>
              <a:ln w="28575">
                <a:solidFill>
                  <a:srgbClr val="000000"/>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400">
                  <a:latin typeface="Times New Roman" panose="02020603050405020304" pitchFamily="18" charset="0"/>
                  <a:ea typeface="+mn-ea"/>
                  <a:cs typeface="Times New Roman" panose="02020603050405020304" pitchFamily="18" charset="0"/>
                </a:endParaRPr>
              </a:p>
            </p:txBody>
          </p:sp>
          <p:sp>
            <p:nvSpPr>
              <p:cNvPr id="29" name="Line 13"/>
              <p:cNvSpPr>
                <a:spLocks noChangeShapeType="1"/>
              </p:cNvSpPr>
              <p:nvPr/>
            </p:nvSpPr>
            <p:spPr bwMode="auto">
              <a:xfrm>
                <a:off x="3854" y="1200"/>
                <a:ext cx="96"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2400">
                  <a:latin typeface="Times New Roman" panose="02020603050405020304" pitchFamily="18" charset="0"/>
                  <a:ea typeface="+mn-ea"/>
                  <a:cs typeface="Times New Roman" panose="02020603050405020304" pitchFamily="18" charset="0"/>
                </a:endParaRPr>
              </a:p>
            </p:txBody>
          </p:sp>
          <p:sp>
            <p:nvSpPr>
              <p:cNvPr id="30" name="Line 14"/>
              <p:cNvSpPr>
                <a:spLocks noChangeShapeType="1"/>
              </p:cNvSpPr>
              <p:nvPr/>
            </p:nvSpPr>
            <p:spPr bwMode="auto">
              <a:xfrm>
                <a:off x="4046" y="1200"/>
                <a:ext cx="96"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2400">
                  <a:latin typeface="Times New Roman" panose="02020603050405020304" pitchFamily="18" charset="0"/>
                  <a:ea typeface="+mn-ea"/>
                  <a:cs typeface="Times New Roman" panose="02020603050405020304" pitchFamily="18" charset="0"/>
                </a:endParaRPr>
              </a:p>
            </p:txBody>
          </p:sp>
          <p:sp>
            <p:nvSpPr>
              <p:cNvPr id="31" name="Rectangle 15"/>
              <p:cNvSpPr>
                <a:spLocks noChangeArrowheads="1"/>
              </p:cNvSpPr>
              <p:nvPr/>
            </p:nvSpPr>
            <p:spPr bwMode="auto">
              <a:xfrm>
                <a:off x="3950" y="1584"/>
                <a:ext cx="96" cy="960"/>
              </a:xfrm>
              <a:prstGeom prst="rect">
                <a:avLst/>
              </a:prstGeom>
              <a:solidFill>
                <a:srgbClr val="33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400">
                  <a:latin typeface="Times New Roman" panose="02020603050405020304" pitchFamily="18" charset="0"/>
                  <a:ea typeface="+mn-ea"/>
                  <a:cs typeface="Times New Roman" panose="02020603050405020304" pitchFamily="18" charset="0"/>
                </a:endParaRPr>
              </a:p>
            </p:txBody>
          </p:sp>
          <p:sp>
            <p:nvSpPr>
              <p:cNvPr id="32" name="Line 16"/>
              <p:cNvSpPr>
                <a:spLocks noChangeShapeType="1"/>
              </p:cNvSpPr>
              <p:nvPr/>
            </p:nvSpPr>
            <p:spPr bwMode="auto">
              <a:xfrm flipV="1">
                <a:off x="4046" y="1200"/>
                <a:ext cx="0" cy="1296"/>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2400">
                  <a:latin typeface="Times New Roman" panose="02020603050405020304" pitchFamily="18" charset="0"/>
                  <a:ea typeface="+mn-ea"/>
                  <a:cs typeface="Times New Roman" panose="02020603050405020304" pitchFamily="18" charset="0"/>
                </a:endParaRPr>
              </a:p>
            </p:txBody>
          </p:sp>
          <p:sp>
            <p:nvSpPr>
              <p:cNvPr id="33" name="Line 17"/>
              <p:cNvSpPr>
                <a:spLocks noChangeShapeType="1"/>
              </p:cNvSpPr>
              <p:nvPr/>
            </p:nvSpPr>
            <p:spPr bwMode="auto">
              <a:xfrm flipV="1">
                <a:off x="3950" y="1200"/>
                <a:ext cx="0" cy="1296"/>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2400">
                  <a:latin typeface="Times New Roman" panose="02020603050405020304" pitchFamily="18" charset="0"/>
                  <a:ea typeface="+mn-ea"/>
                  <a:cs typeface="Times New Roman" panose="02020603050405020304" pitchFamily="18" charset="0"/>
                </a:endParaRPr>
              </a:p>
            </p:txBody>
          </p:sp>
          <p:sp>
            <p:nvSpPr>
              <p:cNvPr id="34" name="Rectangle 18"/>
              <p:cNvSpPr>
                <a:spLocks noChangeArrowheads="1"/>
              </p:cNvSpPr>
              <p:nvPr/>
            </p:nvSpPr>
            <p:spPr bwMode="auto">
              <a:xfrm>
                <a:off x="3973" y="960"/>
                <a:ext cx="48" cy="528"/>
              </a:xfrm>
              <a:prstGeom prst="rect">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400">
                  <a:latin typeface="Times New Roman" panose="02020603050405020304" pitchFamily="18" charset="0"/>
                  <a:ea typeface="+mn-ea"/>
                  <a:cs typeface="Times New Roman" panose="02020603050405020304" pitchFamily="18" charset="0"/>
                </a:endParaRPr>
              </a:p>
            </p:txBody>
          </p:sp>
          <p:sp>
            <p:nvSpPr>
              <p:cNvPr id="35" name="Line 19"/>
              <p:cNvSpPr>
                <a:spLocks noChangeShapeType="1"/>
              </p:cNvSpPr>
              <p:nvPr/>
            </p:nvSpPr>
            <p:spPr bwMode="auto">
              <a:xfrm flipH="1">
                <a:off x="3662" y="3024"/>
                <a:ext cx="336" cy="384"/>
              </a:xfrm>
              <a:prstGeom prst="line">
                <a:avLst/>
              </a:prstGeom>
              <a:noFill/>
              <a:ln w="38100">
                <a:solidFill>
                  <a:srgbClr val="FF0000"/>
                </a:solidFill>
                <a:round/>
                <a:headEnd/>
                <a:tailEnd type="arrow" w="sm" len="med"/>
              </a:ln>
              <a:extLst>
                <a:ext uri="{909E8E84-426E-40DD-AFC4-6F175D3DCCD1}">
                  <a14:hiddenFill xmlns:a14="http://schemas.microsoft.com/office/drawing/2010/main" xmlns="">
                    <a:noFill/>
                  </a14:hiddenFill>
                </a:ext>
              </a:extLst>
            </p:spPr>
            <p:txBody>
              <a:bodyPr wrap="none" anchor="ctr"/>
              <a:lstStyle/>
              <a:p>
                <a:endParaRPr lang="zh-CN" altLang="en-US" sz="2400">
                  <a:latin typeface="Times New Roman" panose="02020603050405020304" pitchFamily="18" charset="0"/>
                  <a:ea typeface="+mn-ea"/>
                  <a:cs typeface="Times New Roman" panose="02020603050405020304" pitchFamily="18" charset="0"/>
                </a:endParaRPr>
              </a:p>
            </p:txBody>
          </p:sp>
          <p:graphicFrame>
            <p:nvGraphicFramePr>
              <p:cNvPr id="36" name="Object 20"/>
              <p:cNvGraphicFramePr>
                <a:graphicFrameLocks noChangeAspect="1"/>
              </p:cNvGraphicFramePr>
              <p:nvPr/>
            </p:nvGraphicFramePr>
            <p:xfrm>
              <a:off x="3854" y="3216"/>
              <a:ext cx="252" cy="216"/>
            </p:xfrm>
            <a:graphic>
              <a:graphicData uri="http://schemas.openxmlformats.org/presentationml/2006/ole">
                <p:oleObj spid="_x0000_s282950" name="Equation" r:id="rId4" imgW="190335" imgH="164957" progId="Equation.DSMT4">
                  <p:embed/>
                </p:oleObj>
              </a:graphicData>
            </a:graphic>
          </p:graphicFrame>
          <p:graphicFrame>
            <p:nvGraphicFramePr>
              <p:cNvPr id="37" name="Object 21"/>
              <p:cNvGraphicFramePr>
                <a:graphicFrameLocks noChangeAspect="1"/>
              </p:cNvGraphicFramePr>
              <p:nvPr/>
            </p:nvGraphicFramePr>
            <p:xfrm>
              <a:off x="4179" y="2862"/>
              <a:ext cx="372" cy="256"/>
            </p:xfrm>
            <a:graphic>
              <a:graphicData uri="http://schemas.openxmlformats.org/presentationml/2006/ole">
                <p:oleObj spid="_x0000_s282951" name="Equation" r:id="rId5" imgW="241091" imgH="164957" progId="Equation.DSMT4">
                  <p:embed/>
                </p:oleObj>
              </a:graphicData>
            </a:graphic>
          </p:graphicFrame>
          <p:graphicFrame>
            <p:nvGraphicFramePr>
              <p:cNvPr id="38" name="Object 22"/>
              <p:cNvGraphicFramePr>
                <a:graphicFrameLocks noChangeAspect="1"/>
              </p:cNvGraphicFramePr>
              <p:nvPr/>
            </p:nvGraphicFramePr>
            <p:xfrm>
              <a:off x="4646" y="2626"/>
              <a:ext cx="250" cy="350"/>
            </p:xfrm>
            <a:graphic>
              <a:graphicData uri="http://schemas.openxmlformats.org/presentationml/2006/ole">
                <p:oleObj spid="_x0000_s282952" name="Equation" r:id="rId6" imgW="165028" imgH="228501" progId="Equation.DSMT4">
                  <p:embed/>
                </p:oleObj>
              </a:graphicData>
            </a:graphic>
          </p:graphicFrame>
        </p:grpSp>
      </p:grpSp>
      <p:sp>
        <p:nvSpPr>
          <p:cNvPr id="39" name="文本框 38"/>
          <p:cNvSpPr txBox="1"/>
          <p:nvPr/>
        </p:nvSpPr>
        <p:spPr>
          <a:xfrm>
            <a:off x="857224" y="824201"/>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弯曲液面下的附加压力</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Text Box 55"/>
          <p:cNvSpPr txBox="1">
            <a:spLocks noChangeArrowheads="1"/>
          </p:cNvSpPr>
          <p:nvPr/>
        </p:nvSpPr>
        <p:spPr bwMode="auto">
          <a:xfrm>
            <a:off x="323726" y="242133"/>
            <a:ext cx="6696546"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000" dirty="0" smtClean="0">
                <a:latin typeface="微软雅黑" panose="020B0503020204020204" pitchFamily="34" charset="-122"/>
                <a:ea typeface="微软雅黑" panose="020B0503020204020204" pitchFamily="34" charset="-122"/>
              </a:rPr>
              <a:t>9.2.2 </a:t>
            </a:r>
            <a:r>
              <a:rPr lang="zh-CN" altLang="en-US" sz="2000" dirty="0" smtClean="0">
                <a:latin typeface="微软雅黑" panose="020B0503020204020204" pitchFamily="34" charset="-122"/>
                <a:ea typeface="微软雅黑" panose="020B0503020204020204" pitchFamily="34" charset="-122"/>
              </a:rPr>
              <a:t>弯曲液面下的附加压力和毛细管现象</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1507637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autoUpdateAnimBg="0"/>
      <p:bldP spid="20" grpId="0" animBg="1" autoUpdateAnimBg="0"/>
      <p:bldP spid="21"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
          <p:cNvSpPr>
            <a:spLocks noChangeArrowheads="1"/>
          </p:cNvSpPr>
          <p:nvPr/>
        </p:nvSpPr>
        <p:spPr bwMode="auto">
          <a:xfrm>
            <a:off x="757971" y="1370652"/>
            <a:ext cx="4831039" cy="1846659"/>
          </a:xfrm>
          <a:prstGeom prst="rect">
            <a:avLst/>
          </a:prstGeom>
          <a:solidFill>
            <a:schemeClr val="bg1"/>
          </a:solidFill>
          <a:ln>
            <a:noFill/>
          </a:ln>
          <a:extLst>
            <a:ext uri="{91240B29-F687-4F45-9708-019B960494DF}">
              <a14:hiddenLine xmlns:a14="http://schemas.microsoft.com/office/drawing/2010/main" xmlns="" w="12700" cap="sq">
                <a:solidFill>
                  <a:srgbClr val="000000"/>
                </a:solidFill>
                <a:miter lim="800000"/>
                <a:headEnd/>
                <a:tailEnd/>
              </a14:hiddenLine>
            </a:ext>
          </a:extLst>
        </p:spPr>
        <p:txBody>
          <a:bodyPr wrap="square" t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indent="457200" eaLnBrk="1" hangingPunct="1">
              <a:lnSpc>
                <a:spcPct val="120000"/>
              </a:lnSpc>
              <a:spcBef>
                <a:spcPct val="0"/>
              </a:spcBef>
              <a:buClrTx/>
              <a:buFontTx/>
              <a:buNone/>
            </a:pPr>
            <a:r>
              <a:rPr kumimoji="1" lang="zh-CN" altLang="en-US" sz="2000" dirty="0">
                <a:solidFill>
                  <a:srgbClr val="1C1C1C"/>
                </a:solidFill>
                <a:latin typeface="Times New Roman" panose="02020603050405020304" pitchFamily="18" charset="0"/>
                <a:ea typeface="+mn-ea"/>
                <a:cs typeface="Times New Roman" panose="02020603050405020304" pitchFamily="18" charset="0"/>
              </a:rPr>
              <a:t>对活塞稍加压力，将毛细管内液体压出少许，</a:t>
            </a:r>
            <a:r>
              <a:rPr kumimoji="1" lang="zh-CN" altLang="en-US" sz="2000" dirty="0">
                <a:solidFill>
                  <a:srgbClr val="FF0000"/>
                </a:solidFill>
                <a:latin typeface="Times New Roman" panose="02020603050405020304" pitchFamily="18" charset="0"/>
                <a:ea typeface="+mn-ea"/>
                <a:cs typeface="Times New Roman" panose="02020603050405020304" pitchFamily="18" charset="0"/>
              </a:rPr>
              <a:t>使液滴体积</a:t>
            </a:r>
            <a:r>
              <a:rPr kumimoji="1" lang="zh-CN" altLang="en-US" sz="2000" dirty="0" smtClean="0">
                <a:solidFill>
                  <a:srgbClr val="FF0000"/>
                </a:solidFill>
                <a:latin typeface="Times New Roman" panose="02020603050405020304" pitchFamily="18" charset="0"/>
                <a:ea typeface="+mn-ea"/>
                <a:cs typeface="Times New Roman" panose="02020603050405020304" pitchFamily="18" charset="0"/>
              </a:rPr>
              <a:t>增加 </a:t>
            </a:r>
            <a:r>
              <a:rPr kumimoji="1" lang="en-US" altLang="en-US" sz="2000" dirty="0" err="1" smtClean="0">
                <a:solidFill>
                  <a:srgbClr val="FF0000"/>
                </a:solidFill>
                <a:latin typeface="Times New Roman" panose="02020603050405020304" pitchFamily="18" charset="0"/>
                <a:ea typeface="+mn-ea"/>
                <a:cs typeface="Times New Roman" panose="02020603050405020304" pitchFamily="18" charset="0"/>
              </a:rPr>
              <a:t>d</a:t>
            </a:r>
            <a:r>
              <a:rPr kumimoji="1" lang="en-US" altLang="en-US" sz="2000" i="1" dirty="0" err="1" smtClean="0">
                <a:solidFill>
                  <a:srgbClr val="FF0000"/>
                </a:solidFill>
                <a:latin typeface="Times New Roman" panose="02020603050405020304" pitchFamily="18" charset="0"/>
                <a:ea typeface="+mn-ea"/>
                <a:cs typeface="Times New Roman" panose="02020603050405020304" pitchFamily="18" charset="0"/>
              </a:rPr>
              <a:t>V</a:t>
            </a:r>
            <a:r>
              <a:rPr kumimoji="1" lang="zh-CN" altLang="en-US" sz="2000" dirty="0">
                <a:solidFill>
                  <a:srgbClr val="1C1C1C"/>
                </a:solidFill>
                <a:latin typeface="Times New Roman" panose="02020603050405020304" pitchFamily="18" charset="0"/>
                <a:ea typeface="+mn-ea"/>
                <a:cs typeface="Times New Roman" panose="02020603050405020304" pitchFamily="18" charset="0"/>
              </a:rPr>
              <a:t>，相应地其</a:t>
            </a:r>
            <a:r>
              <a:rPr kumimoji="1" lang="zh-CN" altLang="en-US" sz="2000" dirty="0">
                <a:solidFill>
                  <a:srgbClr val="FF0000"/>
                </a:solidFill>
                <a:latin typeface="Times New Roman" panose="02020603050405020304" pitchFamily="18" charset="0"/>
                <a:ea typeface="+mn-ea"/>
                <a:cs typeface="Times New Roman" panose="02020603050405020304" pitchFamily="18" charset="0"/>
              </a:rPr>
              <a:t>表面积</a:t>
            </a:r>
            <a:r>
              <a:rPr kumimoji="1" lang="zh-CN" altLang="en-US" sz="2000" dirty="0" smtClean="0">
                <a:solidFill>
                  <a:srgbClr val="FF0000"/>
                </a:solidFill>
                <a:latin typeface="Times New Roman" panose="02020603050405020304" pitchFamily="18" charset="0"/>
                <a:ea typeface="+mn-ea"/>
                <a:cs typeface="Times New Roman" panose="02020603050405020304" pitchFamily="18" charset="0"/>
              </a:rPr>
              <a:t>增加 </a:t>
            </a:r>
            <a:r>
              <a:rPr kumimoji="1" lang="en-US" altLang="en-US" sz="2000" dirty="0" err="1" smtClean="0">
                <a:solidFill>
                  <a:srgbClr val="FF0000"/>
                </a:solidFill>
                <a:latin typeface="Times New Roman" panose="02020603050405020304" pitchFamily="18" charset="0"/>
                <a:ea typeface="+mn-ea"/>
                <a:cs typeface="Times New Roman" panose="02020603050405020304" pitchFamily="18" charset="0"/>
              </a:rPr>
              <a:t>d</a:t>
            </a:r>
            <a:r>
              <a:rPr kumimoji="1" lang="en-US" altLang="en-US" sz="2000" i="1" dirty="0" err="1" smtClean="0">
                <a:solidFill>
                  <a:srgbClr val="FF0000"/>
                </a:solidFill>
                <a:latin typeface="Times New Roman" panose="02020603050405020304" pitchFamily="18" charset="0"/>
                <a:ea typeface="+mn-ea"/>
                <a:cs typeface="Times New Roman" panose="02020603050405020304" pitchFamily="18" charset="0"/>
              </a:rPr>
              <a:t>A</a:t>
            </a:r>
            <a:r>
              <a:rPr kumimoji="1" lang="zh-CN" altLang="en-US" sz="2000" dirty="0">
                <a:solidFill>
                  <a:srgbClr val="1C1C1C"/>
                </a:solidFill>
                <a:latin typeface="Times New Roman" panose="02020603050405020304" pitchFamily="18" charset="0"/>
                <a:ea typeface="+mn-ea"/>
                <a:cs typeface="Times New Roman" panose="02020603050405020304" pitchFamily="18" charset="0"/>
              </a:rPr>
              <a:t>。克服附加</a:t>
            </a:r>
            <a:r>
              <a:rPr kumimoji="1" lang="zh-CN" altLang="en-US" sz="2000" dirty="0" smtClean="0">
                <a:solidFill>
                  <a:srgbClr val="1C1C1C"/>
                </a:solidFill>
                <a:latin typeface="Times New Roman" panose="02020603050405020304" pitchFamily="18" charset="0"/>
                <a:ea typeface="+mn-ea"/>
                <a:cs typeface="Times New Roman" panose="02020603050405020304" pitchFamily="18" charset="0"/>
              </a:rPr>
              <a:t>压力 </a:t>
            </a:r>
            <a:r>
              <a:rPr kumimoji="1" lang="el-GR" altLang="zh-CN" sz="2000" dirty="0" smtClean="0">
                <a:solidFill>
                  <a:srgbClr val="FF0000"/>
                </a:solidFill>
                <a:latin typeface="Times New Roman" panose="02020603050405020304" pitchFamily="18" charset="0"/>
                <a:ea typeface="+mn-ea"/>
                <a:cs typeface="Times New Roman" panose="02020603050405020304" pitchFamily="18" charset="0"/>
              </a:rPr>
              <a:t>Δ</a:t>
            </a:r>
            <a:r>
              <a:rPr kumimoji="1" lang="en-US" altLang="en-US" sz="2000" i="1" dirty="0" smtClean="0">
                <a:solidFill>
                  <a:srgbClr val="FF0000"/>
                </a:solidFill>
                <a:latin typeface="Times New Roman" panose="02020603050405020304" pitchFamily="18" charset="0"/>
                <a:ea typeface="+mn-ea"/>
                <a:cs typeface="Times New Roman" panose="02020603050405020304" pitchFamily="18" charset="0"/>
              </a:rPr>
              <a:t>p </a:t>
            </a:r>
            <a:r>
              <a:rPr kumimoji="1" lang="zh-CN" altLang="en-US" sz="2000" dirty="0" smtClean="0">
                <a:solidFill>
                  <a:srgbClr val="1C1C1C"/>
                </a:solidFill>
                <a:latin typeface="Times New Roman" panose="02020603050405020304" pitchFamily="18" charset="0"/>
                <a:ea typeface="+mn-ea"/>
                <a:cs typeface="Times New Roman" panose="02020603050405020304" pitchFamily="18" charset="0"/>
              </a:rPr>
              <a:t>环境</a:t>
            </a:r>
            <a:r>
              <a:rPr kumimoji="1" lang="zh-CN" altLang="en-US" sz="2000" dirty="0">
                <a:solidFill>
                  <a:srgbClr val="1C1C1C"/>
                </a:solidFill>
                <a:latin typeface="Times New Roman" panose="02020603050405020304" pitchFamily="18" charset="0"/>
                <a:ea typeface="+mn-ea"/>
                <a:cs typeface="Times New Roman" panose="02020603050405020304" pitchFamily="18" charset="0"/>
              </a:rPr>
              <a:t>所作的功与可逆增加</a:t>
            </a:r>
            <a:r>
              <a:rPr kumimoji="1" lang="zh-CN" altLang="en-US" sz="2000" dirty="0" smtClean="0">
                <a:solidFill>
                  <a:srgbClr val="1C1C1C"/>
                </a:solidFill>
                <a:latin typeface="Times New Roman" panose="02020603050405020304" pitchFamily="18" charset="0"/>
                <a:ea typeface="+mn-ea"/>
                <a:cs typeface="Times New Roman" panose="02020603050405020304" pitchFamily="18" charset="0"/>
              </a:rPr>
              <a:t>表面积，</a:t>
            </a:r>
            <a:r>
              <a:rPr kumimoji="1" lang="zh-CN" altLang="en-US" sz="2000" b="1" dirty="0" smtClean="0">
                <a:latin typeface="Times New Roman" panose="02020603050405020304" pitchFamily="18" charset="0"/>
                <a:ea typeface="+mn-ea"/>
                <a:cs typeface="Times New Roman" panose="02020603050405020304" pitchFamily="18" charset="0"/>
              </a:rPr>
              <a:t>产生</a:t>
            </a:r>
            <a:r>
              <a:rPr kumimoji="1" lang="zh-CN" altLang="en-US" sz="2000" b="1" dirty="0">
                <a:latin typeface="Times New Roman" panose="02020603050405020304" pitchFamily="18" charset="0"/>
                <a:ea typeface="+mn-ea"/>
                <a:cs typeface="Times New Roman" panose="02020603050405020304" pitchFamily="18" charset="0"/>
              </a:rPr>
              <a:t>的</a:t>
            </a:r>
            <a:r>
              <a:rPr kumimoji="1" lang="zh-CN" altLang="en-US" sz="2000" b="1" dirty="0">
                <a:solidFill>
                  <a:srgbClr val="1C1C1C"/>
                </a:solidFill>
                <a:latin typeface="Times New Roman" panose="02020603050405020304" pitchFamily="18" charset="0"/>
                <a:ea typeface="+mn-ea"/>
                <a:cs typeface="Times New Roman" panose="02020603050405020304" pitchFamily="18" charset="0"/>
              </a:rPr>
              <a:t>吉布斯自由能增加应该相等。</a:t>
            </a:r>
            <a:endParaRPr kumimoji="1" lang="zh-CN" altLang="zh-CN" sz="2000" b="1" dirty="0">
              <a:solidFill>
                <a:srgbClr val="1C1C1C"/>
              </a:solidFill>
              <a:latin typeface="Times New Roman" panose="02020603050405020304" pitchFamily="18" charset="0"/>
              <a:ea typeface="+mn-ea"/>
              <a:cs typeface="Times New Roman" panose="02020603050405020304" pitchFamily="18" charset="0"/>
            </a:endParaRPr>
          </a:p>
        </p:txBody>
      </p:sp>
      <p:graphicFrame>
        <p:nvGraphicFramePr>
          <p:cNvPr id="40" name="Object 4"/>
          <p:cNvGraphicFramePr>
            <a:graphicFrameLocks noChangeAspect="1"/>
          </p:cNvGraphicFramePr>
          <p:nvPr>
            <p:extLst>
              <p:ext uri="{D42A27DB-BD31-4B8C-83A1-F6EECF244321}">
                <p14:modId xmlns:p14="http://schemas.microsoft.com/office/powerpoint/2010/main" xmlns="" val="3556118857"/>
              </p:ext>
            </p:extLst>
          </p:nvPr>
        </p:nvGraphicFramePr>
        <p:xfrm>
          <a:off x="1003877" y="3663815"/>
          <a:ext cx="3676972" cy="776787"/>
        </p:xfrm>
        <a:graphic>
          <a:graphicData uri="http://schemas.openxmlformats.org/presentationml/2006/ole">
            <p:oleObj spid="_x0000_s284399" name="Equation" r:id="rId4" imgW="1854200" imgH="393700" progId="Equation.DSMT4">
              <p:embed/>
            </p:oleObj>
          </a:graphicData>
        </a:graphic>
      </p:graphicFrame>
      <p:sp>
        <p:nvSpPr>
          <p:cNvPr id="41" name="Rectangle 6"/>
          <p:cNvSpPr>
            <a:spLocks noChangeArrowheads="1"/>
          </p:cNvSpPr>
          <p:nvPr/>
        </p:nvSpPr>
        <p:spPr bwMode="auto">
          <a:xfrm>
            <a:off x="5589010" y="4299291"/>
            <a:ext cx="1217000" cy="307777"/>
          </a:xfrm>
          <a:prstGeom prst="rect">
            <a:avLst/>
          </a:prstGeom>
          <a:solidFill>
            <a:schemeClr val="bg1"/>
          </a:solidFill>
          <a:ln>
            <a:noFill/>
          </a:ln>
          <a:extLst>
            <a:ext uri="{91240B29-F687-4F45-9708-019B960494DF}">
              <a14:hiddenLine xmlns:a14="http://schemas.microsoft.com/office/drawing/2010/main" xmlns="" w="12700" cap="sq">
                <a:solidFill>
                  <a:srgbClr val="000000"/>
                </a:solidFill>
                <a:miter lim="800000"/>
                <a:headEnd/>
                <a:tailEnd/>
              </a14:hiddenLine>
            </a:ext>
          </a:extLst>
        </p:spPr>
        <p:txBody>
          <a:bodyPr wrap="none" t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2000" b="1" dirty="0">
                <a:solidFill>
                  <a:srgbClr val="1C1C1C"/>
                </a:solidFill>
                <a:latin typeface="Times New Roman" panose="02020603050405020304" pitchFamily="18" charset="0"/>
                <a:ea typeface="+mn-ea"/>
                <a:cs typeface="Times New Roman" panose="02020603050405020304" pitchFamily="18" charset="0"/>
              </a:rPr>
              <a:t>代入得：</a:t>
            </a:r>
          </a:p>
        </p:txBody>
      </p:sp>
      <p:graphicFrame>
        <p:nvGraphicFramePr>
          <p:cNvPr id="42" name="Object 8"/>
          <p:cNvGraphicFramePr>
            <a:graphicFrameLocks noChangeAspect="1"/>
          </p:cNvGraphicFramePr>
          <p:nvPr>
            <p:extLst>
              <p:ext uri="{D42A27DB-BD31-4B8C-83A1-F6EECF244321}">
                <p14:modId xmlns:p14="http://schemas.microsoft.com/office/powerpoint/2010/main" xmlns="" val="2025827550"/>
              </p:ext>
            </p:extLst>
          </p:nvPr>
        </p:nvGraphicFramePr>
        <p:xfrm>
          <a:off x="967380" y="3222967"/>
          <a:ext cx="1886396" cy="464593"/>
        </p:xfrm>
        <a:graphic>
          <a:graphicData uri="http://schemas.openxmlformats.org/presentationml/2006/ole">
            <p:oleObj spid="_x0000_s284400" name="Equation" r:id="rId5" imgW="825500" imgH="203200" progId="Equation.DSMT4">
              <p:embed/>
            </p:oleObj>
          </a:graphicData>
        </a:graphic>
      </p:graphicFrame>
      <p:graphicFrame>
        <p:nvGraphicFramePr>
          <p:cNvPr id="43" name="Object 9"/>
          <p:cNvGraphicFramePr>
            <a:graphicFrameLocks noChangeAspect="1"/>
          </p:cNvGraphicFramePr>
          <p:nvPr>
            <p:extLst>
              <p:ext uri="{D42A27DB-BD31-4B8C-83A1-F6EECF244321}">
                <p14:modId xmlns:p14="http://schemas.microsoft.com/office/powerpoint/2010/main" xmlns="" val="2290849267"/>
              </p:ext>
            </p:extLst>
          </p:nvPr>
        </p:nvGraphicFramePr>
        <p:xfrm>
          <a:off x="957344" y="4396890"/>
          <a:ext cx="3837759" cy="460487"/>
        </p:xfrm>
        <a:graphic>
          <a:graphicData uri="http://schemas.openxmlformats.org/presentationml/2006/ole">
            <p:oleObj spid="_x0000_s284401" name="Equation" r:id="rId6" imgW="1726451" imgH="203112" progId="Equation.DSMT4">
              <p:embed/>
            </p:oleObj>
          </a:graphicData>
        </a:graphic>
      </p:graphicFrame>
      <p:grpSp>
        <p:nvGrpSpPr>
          <p:cNvPr id="44" name="Group 10"/>
          <p:cNvGrpSpPr>
            <a:grpSpLocks/>
          </p:cNvGrpSpPr>
          <p:nvPr/>
        </p:nvGrpSpPr>
        <p:grpSpPr bwMode="auto">
          <a:xfrm>
            <a:off x="5830592" y="986981"/>
            <a:ext cx="3085465" cy="2967549"/>
            <a:chOff x="480" y="960"/>
            <a:chExt cx="2712" cy="2690"/>
          </a:xfrm>
        </p:grpSpPr>
        <p:sp>
          <p:nvSpPr>
            <p:cNvPr id="45" name="Rectangle 11"/>
            <p:cNvSpPr>
              <a:spLocks noChangeArrowheads="1"/>
            </p:cNvSpPr>
            <p:nvPr/>
          </p:nvSpPr>
          <p:spPr bwMode="auto">
            <a:xfrm>
              <a:off x="480" y="960"/>
              <a:ext cx="2712" cy="2690"/>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000">
                <a:latin typeface="Times New Roman" panose="02020603050405020304" pitchFamily="18" charset="0"/>
                <a:ea typeface="+mn-ea"/>
                <a:cs typeface="Times New Roman" panose="02020603050405020304" pitchFamily="18" charset="0"/>
              </a:endParaRPr>
            </a:p>
          </p:txBody>
        </p:sp>
        <p:sp>
          <p:nvSpPr>
            <p:cNvPr id="46" name="Rectangle 12"/>
            <p:cNvSpPr>
              <a:spLocks noChangeArrowheads="1"/>
            </p:cNvSpPr>
            <p:nvPr/>
          </p:nvSpPr>
          <p:spPr bwMode="auto">
            <a:xfrm>
              <a:off x="1824" y="1632"/>
              <a:ext cx="96" cy="96"/>
            </a:xfrm>
            <a:prstGeom prst="rect">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000">
                <a:latin typeface="Times New Roman" panose="02020603050405020304" pitchFamily="18" charset="0"/>
                <a:ea typeface="+mn-ea"/>
                <a:cs typeface="Times New Roman" panose="02020603050405020304" pitchFamily="18" charset="0"/>
              </a:endParaRPr>
            </a:p>
          </p:txBody>
        </p:sp>
        <p:sp>
          <p:nvSpPr>
            <p:cNvPr id="47" name="Line 13"/>
            <p:cNvSpPr>
              <a:spLocks noChangeShapeType="1"/>
            </p:cNvSpPr>
            <p:nvPr/>
          </p:nvSpPr>
          <p:spPr bwMode="auto">
            <a:xfrm flipV="1">
              <a:off x="1731" y="1200"/>
              <a:ext cx="0" cy="1344"/>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2000">
                <a:latin typeface="Times New Roman" panose="02020603050405020304" pitchFamily="18" charset="0"/>
                <a:ea typeface="+mn-ea"/>
                <a:cs typeface="Times New Roman" panose="02020603050405020304" pitchFamily="18" charset="0"/>
              </a:endParaRPr>
            </a:p>
          </p:txBody>
        </p:sp>
        <p:sp>
          <p:nvSpPr>
            <p:cNvPr id="48" name="Line 14"/>
            <p:cNvSpPr>
              <a:spLocks noChangeShapeType="1"/>
            </p:cNvSpPr>
            <p:nvPr/>
          </p:nvSpPr>
          <p:spPr bwMode="auto">
            <a:xfrm flipV="1">
              <a:off x="2016" y="1200"/>
              <a:ext cx="0" cy="1344"/>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2000">
                <a:latin typeface="Times New Roman" panose="02020603050405020304" pitchFamily="18" charset="0"/>
                <a:ea typeface="+mn-ea"/>
                <a:cs typeface="Times New Roman" panose="02020603050405020304" pitchFamily="18" charset="0"/>
              </a:endParaRPr>
            </a:p>
          </p:txBody>
        </p:sp>
        <p:sp>
          <p:nvSpPr>
            <p:cNvPr id="49" name="Oval 15"/>
            <p:cNvSpPr>
              <a:spLocks noChangeArrowheads="1"/>
            </p:cNvSpPr>
            <p:nvPr/>
          </p:nvSpPr>
          <p:spPr bwMode="auto">
            <a:xfrm>
              <a:off x="1344" y="2496"/>
              <a:ext cx="1056" cy="1056"/>
            </a:xfrm>
            <a:prstGeom prst="ellipse">
              <a:avLst/>
            </a:prstGeom>
            <a:solidFill>
              <a:srgbClr val="33CCFF"/>
            </a:solidFill>
            <a:ln w="28575">
              <a:solidFill>
                <a:srgbClr val="000000"/>
              </a:solidFill>
              <a:round/>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000">
                <a:latin typeface="Times New Roman" panose="02020603050405020304" pitchFamily="18" charset="0"/>
                <a:ea typeface="+mn-ea"/>
                <a:cs typeface="Times New Roman" panose="02020603050405020304" pitchFamily="18" charset="0"/>
              </a:endParaRPr>
            </a:p>
          </p:txBody>
        </p:sp>
        <p:sp>
          <p:nvSpPr>
            <p:cNvPr id="50" name="Line 16"/>
            <p:cNvSpPr>
              <a:spLocks noChangeShapeType="1"/>
            </p:cNvSpPr>
            <p:nvPr/>
          </p:nvSpPr>
          <p:spPr bwMode="auto">
            <a:xfrm>
              <a:off x="1728" y="1200"/>
              <a:ext cx="96"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2000">
                <a:latin typeface="Times New Roman" panose="02020603050405020304" pitchFamily="18" charset="0"/>
                <a:ea typeface="+mn-ea"/>
                <a:cs typeface="Times New Roman" panose="02020603050405020304" pitchFamily="18" charset="0"/>
              </a:endParaRPr>
            </a:p>
          </p:txBody>
        </p:sp>
        <p:sp>
          <p:nvSpPr>
            <p:cNvPr id="51" name="Line 17"/>
            <p:cNvSpPr>
              <a:spLocks noChangeShapeType="1"/>
            </p:cNvSpPr>
            <p:nvPr/>
          </p:nvSpPr>
          <p:spPr bwMode="auto">
            <a:xfrm>
              <a:off x="1920" y="1200"/>
              <a:ext cx="96"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2000">
                <a:latin typeface="Times New Roman" panose="02020603050405020304" pitchFamily="18" charset="0"/>
                <a:ea typeface="+mn-ea"/>
                <a:cs typeface="Times New Roman" panose="02020603050405020304" pitchFamily="18" charset="0"/>
              </a:endParaRPr>
            </a:p>
          </p:txBody>
        </p:sp>
        <p:sp>
          <p:nvSpPr>
            <p:cNvPr id="52" name="Rectangle 18"/>
            <p:cNvSpPr>
              <a:spLocks noChangeArrowheads="1"/>
            </p:cNvSpPr>
            <p:nvPr/>
          </p:nvSpPr>
          <p:spPr bwMode="auto">
            <a:xfrm>
              <a:off x="1824" y="1728"/>
              <a:ext cx="96" cy="816"/>
            </a:xfrm>
            <a:prstGeom prst="rect">
              <a:avLst/>
            </a:prstGeom>
            <a:solidFill>
              <a:srgbClr val="33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000">
                <a:latin typeface="Times New Roman" panose="02020603050405020304" pitchFamily="18" charset="0"/>
                <a:ea typeface="+mn-ea"/>
                <a:cs typeface="Times New Roman" panose="02020603050405020304" pitchFamily="18" charset="0"/>
              </a:endParaRPr>
            </a:p>
          </p:txBody>
        </p:sp>
        <p:sp>
          <p:nvSpPr>
            <p:cNvPr id="53" name="Line 19"/>
            <p:cNvSpPr>
              <a:spLocks noChangeShapeType="1"/>
            </p:cNvSpPr>
            <p:nvPr/>
          </p:nvSpPr>
          <p:spPr bwMode="auto">
            <a:xfrm flipV="1">
              <a:off x="1920" y="1200"/>
              <a:ext cx="0" cy="1296"/>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2000">
                <a:latin typeface="Times New Roman" panose="02020603050405020304" pitchFamily="18" charset="0"/>
                <a:ea typeface="+mn-ea"/>
                <a:cs typeface="Times New Roman" panose="02020603050405020304" pitchFamily="18" charset="0"/>
              </a:endParaRPr>
            </a:p>
          </p:txBody>
        </p:sp>
        <p:sp>
          <p:nvSpPr>
            <p:cNvPr id="54" name="Line 20"/>
            <p:cNvSpPr>
              <a:spLocks noChangeShapeType="1"/>
            </p:cNvSpPr>
            <p:nvPr/>
          </p:nvSpPr>
          <p:spPr bwMode="auto">
            <a:xfrm flipV="1">
              <a:off x="1824" y="1200"/>
              <a:ext cx="0" cy="1296"/>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2000">
                <a:latin typeface="Times New Roman" panose="02020603050405020304" pitchFamily="18" charset="0"/>
                <a:ea typeface="+mn-ea"/>
                <a:cs typeface="Times New Roman" panose="02020603050405020304" pitchFamily="18" charset="0"/>
              </a:endParaRPr>
            </a:p>
          </p:txBody>
        </p:sp>
        <p:sp>
          <p:nvSpPr>
            <p:cNvPr id="55" name="Rectangle 21"/>
            <p:cNvSpPr>
              <a:spLocks noChangeArrowheads="1"/>
            </p:cNvSpPr>
            <p:nvPr/>
          </p:nvSpPr>
          <p:spPr bwMode="auto">
            <a:xfrm>
              <a:off x="1847" y="1104"/>
              <a:ext cx="48" cy="528"/>
            </a:xfrm>
            <a:prstGeom prst="rect">
              <a:avLst/>
            </a:prstGeom>
            <a:solidFill>
              <a:srgbClr val="808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000">
                <a:latin typeface="Times New Roman" panose="02020603050405020304" pitchFamily="18" charset="0"/>
                <a:ea typeface="+mn-ea"/>
                <a:cs typeface="Times New Roman" panose="02020603050405020304" pitchFamily="18" charset="0"/>
              </a:endParaRPr>
            </a:p>
          </p:txBody>
        </p:sp>
        <p:sp>
          <p:nvSpPr>
            <p:cNvPr id="56" name="Line 22"/>
            <p:cNvSpPr>
              <a:spLocks noChangeShapeType="1"/>
            </p:cNvSpPr>
            <p:nvPr/>
          </p:nvSpPr>
          <p:spPr bwMode="auto">
            <a:xfrm flipH="1">
              <a:off x="1536" y="3024"/>
              <a:ext cx="336" cy="384"/>
            </a:xfrm>
            <a:prstGeom prst="line">
              <a:avLst/>
            </a:prstGeom>
            <a:noFill/>
            <a:ln w="38100">
              <a:solidFill>
                <a:srgbClr val="FF0000"/>
              </a:solidFill>
              <a:round/>
              <a:headEnd/>
              <a:tailEnd type="arrow" w="sm" len="med"/>
            </a:ln>
            <a:extLst>
              <a:ext uri="{909E8E84-426E-40DD-AFC4-6F175D3DCCD1}">
                <a14:hiddenFill xmlns:a14="http://schemas.microsoft.com/office/drawing/2010/main" xmlns="">
                  <a:noFill/>
                </a14:hiddenFill>
              </a:ext>
            </a:extLst>
          </p:spPr>
          <p:txBody>
            <a:bodyPr wrap="none" anchor="ctr"/>
            <a:lstStyle/>
            <a:p>
              <a:endParaRPr lang="zh-CN" altLang="en-US" sz="2000">
                <a:latin typeface="Times New Roman" panose="02020603050405020304" pitchFamily="18" charset="0"/>
                <a:ea typeface="+mn-ea"/>
                <a:cs typeface="Times New Roman" panose="02020603050405020304" pitchFamily="18" charset="0"/>
              </a:endParaRPr>
            </a:p>
          </p:txBody>
        </p:sp>
        <p:graphicFrame>
          <p:nvGraphicFramePr>
            <p:cNvPr id="57" name="Object 23"/>
            <p:cNvGraphicFramePr>
              <a:graphicFrameLocks noChangeAspect="1"/>
            </p:cNvGraphicFramePr>
            <p:nvPr/>
          </p:nvGraphicFramePr>
          <p:xfrm>
            <a:off x="2112" y="2813"/>
            <a:ext cx="254" cy="355"/>
          </p:xfrm>
          <a:graphic>
            <a:graphicData uri="http://schemas.openxmlformats.org/presentationml/2006/ole">
              <p:oleObj spid="_x0000_s284402" name="Equation" r:id="rId7" imgW="165028" imgH="228501" progId="Equation.DSMT4">
                <p:embed/>
              </p:oleObj>
            </a:graphicData>
          </a:graphic>
        </p:graphicFrame>
        <p:graphicFrame>
          <p:nvGraphicFramePr>
            <p:cNvPr id="58" name="Object 24"/>
            <p:cNvGraphicFramePr>
              <a:graphicFrameLocks noChangeAspect="1"/>
            </p:cNvGraphicFramePr>
            <p:nvPr/>
          </p:nvGraphicFramePr>
          <p:xfrm>
            <a:off x="2395" y="2626"/>
            <a:ext cx="677" cy="350"/>
          </p:xfrm>
          <a:graphic>
            <a:graphicData uri="http://schemas.openxmlformats.org/presentationml/2006/ole">
              <p:oleObj spid="_x0000_s284403" name="Equation" r:id="rId8" imgW="444307" imgH="228501" progId="Equation.DSMT4">
                <p:embed/>
              </p:oleObj>
            </a:graphicData>
          </a:graphic>
        </p:graphicFrame>
        <p:graphicFrame>
          <p:nvGraphicFramePr>
            <p:cNvPr id="59" name="Object 25"/>
            <p:cNvGraphicFramePr>
              <a:graphicFrameLocks noChangeAspect="1"/>
            </p:cNvGraphicFramePr>
            <p:nvPr/>
          </p:nvGraphicFramePr>
          <p:xfrm>
            <a:off x="703" y="3175"/>
            <a:ext cx="689" cy="233"/>
          </p:xfrm>
          <a:graphic>
            <a:graphicData uri="http://schemas.openxmlformats.org/presentationml/2006/ole">
              <p:oleObj spid="_x0000_s284404" name="Equation" r:id="rId9" imgW="520248" imgH="177646" progId="Equation.DSMT4">
                <p:embed/>
              </p:oleObj>
            </a:graphicData>
          </a:graphic>
        </p:graphicFrame>
      </p:grpSp>
      <p:graphicFrame>
        <p:nvGraphicFramePr>
          <p:cNvPr id="60" name="Object 27"/>
          <p:cNvGraphicFramePr>
            <a:graphicFrameLocks noChangeAspect="1"/>
          </p:cNvGraphicFramePr>
          <p:nvPr>
            <p:extLst>
              <p:ext uri="{D42A27DB-BD31-4B8C-83A1-F6EECF244321}">
                <p14:modId xmlns:p14="http://schemas.microsoft.com/office/powerpoint/2010/main" xmlns="" val="3109690619"/>
              </p:ext>
            </p:extLst>
          </p:nvPr>
        </p:nvGraphicFramePr>
        <p:xfrm>
          <a:off x="6873893" y="4043314"/>
          <a:ext cx="1189998" cy="802451"/>
        </p:xfrm>
        <a:graphic>
          <a:graphicData uri="http://schemas.openxmlformats.org/presentationml/2006/ole">
            <p:oleObj spid="_x0000_s284405" name="Equation" r:id="rId10" imgW="583947" imgH="393529" progId="Equation.DSMT4">
              <p:embed/>
            </p:oleObj>
          </a:graphicData>
        </a:graphic>
      </p:graphicFrame>
      <p:sp>
        <p:nvSpPr>
          <p:cNvPr id="61" name="文本框 60"/>
          <p:cNvSpPr txBox="1"/>
          <p:nvPr/>
        </p:nvSpPr>
        <p:spPr>
          <a:xfrm>
            <a:off x="755576" y="813941"/>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弯曲液面下的附加压力</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Text Box 55"/>
          <p:cNvSpPr txBox="1">
            <a:spLocks noChangeArrowheads="1"/>
          </p:cNvSpPr>
          <p:nvPr/>
        </p:nvSpPr>
        <p:spPr bwMode="auto">
          <a:xfrm>
            <a:off x="323726" y="242133"/>
            <a:ext cx="6696546"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000" dirty="0" smtClean="0">
                <a:latin typeface="微软雅黑" panose="020B0503020204020204" pitchFamily="34" charset="-122"/>
                <a:ea typeface="微软雅黑" panose="020B0503020204020204" pitchFamily="34" charset="-122"/>
              </a:rPr>
              <a:t>9.2.2 </a:t>
            </a:r>
            <a:r>
              <a:rPr lang="zh-CN" altLang="en-US" sz="2000" dirty="0" smtClean="0">
                <a:latin typeface="微软雅黑" panose="020B0503020204020204" pitchFamily="34" charset="-122"/>
                <a:ea typeface="微软雅黑" panose="020B0503020204020204" pitchFamily="34" charset="-122"/>
              </a:rPr>
              <a:t>弯曲液面下的附加压力和毛细管现象</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4174360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strips(downRight)">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strips(downRight)">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strips(downRight)">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strips(downRight)">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autoUpdateAnimBg="0"/>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文本框 60"/>
          <p:cNvSpPr txBox="1"/>
          <p:nvPr/>
        </p:nvSpPr>
        <p:spPr>
          <a:xfrm>
            <a:off x="857224" y="857238"/>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拉普拉斯</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方程</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26" name="Rectangle 4"/>
          <p:cNvSpPr txBox="1">
            <a:spLocks noRot="1" noChangeArrowheads="1"/>
          </p:cNvSpPr>
          <p:nvPr/>
        </p:nvSpPr>
        <p:spPr>
          <a:xfrm>
            <a:off x="857224" y="1544828"/>
            <a:ext cx="7848872" cy="3384376"/>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eaLnBrk="1" hangingPunct="1">
              <a:buClr>
                <a:srgbClr val="FF0000"/>
              </a:buClr>
              <a:buSzPct val="80000"/>
              <a:buFont typeface="Wingdings" panose="05000000000000000000" pitchFamily="2" charset="2"/>
              <a:buChar char="p"/>
            </a:pPr>
            <a:r>
              <a:rPr lang="zh-CN" altLang="en-US" sz="2200" kern="0" dirty="0" smtClean="0">
                <a:latin typeface="Times New Roman" panose="02020603050405020304" pitchFamily="18" charset="0"/>
                <a:cs typeface="Times New Roman" panose="02020603050405020304" pitchFamily="18" charset="0"/>
              </a:rPr>
              <a:t>    对指定液体，曲面附加压力与液面的曲率半径</a:t>
            </a:r>
            <a:r>
              <a:rPr lang="en-US" altLang="zh-CN" sz="2200" kern="0" dirty="0" smtClean="0">
                <a:latin typeface="Times New Roman" panose="02020603050405020304" pitchFamily="18" charset="0"/>
                <a:cs typeface="Times New Roman" panose="02020603050405020304" pitchFamily="18" charset="0"/>
              </a:rPr>
              <a:t>R′</a:t>
            </a:r>
            <a:r>
              <a:rPr lang="zh-CN" altLang="en-US" sz="2200" kern="0" dirty="0" smtClean="0">
                <a:latin typeface="Times New Roman" panose="02020603050405020304" pitchFamily="18" charset="0"/>
                <a:cs typeface="Times New Roman" panose="02020603050405020304" pitchFamily="18" charset="0"/>
              </a:rPr>
              <a:t>成反比。</a:t>
            </a:r>
          </a:p>
          <a:p>
            <a:pPr eaLnBrk="1" hangingPunct="1">
              <a:buClr>
                <a:srgbClr val="FF0000"/>
              </a:buClr>
              <a:buSzPct val="80000"/>
              <a:buFont typeface="Wingdings" panose="05000000000000000000" pitchFamily="2" charset="2"/>
              <a:buChar char="p"/>
            </a:pPr>
            <a:r>
              <a:rPr lang="zh-CN" altLang="en-US" sz="2200" kern="0" dirty="0" smtClean="0">
                <a:latin typeface="Times New Roman" panose="02020603050405020304" pitchFamily="18" charset="0"/>
                <a:cs typeface="Times New Roman" panose="02020603050405020304" pitchFamily="18" charset="0"/>
              </a:rPr>
              <a:t>    </a:t>
            </a:r>
            <a:r>
              <a:rPr lang="zh-CN" altLang="en-US" sz="2200" kern="0" dirty="0" smtClean="0">
                <a:solidFill>
                  <a:srgbClr val="0000CC"/>
                </a:solidFill>
                <a:latin typeface="Times New Roman" panose="02020603050405020304" pitchFamily="18" charset="0"/>
                <a:cs typeface="Times New Roman" panose="02020603050405020304" pitchFamily="18" charset="0"/>
              </a:rPr>
              <a:t>水平液面 </a:t>
            </a:r>
            <a:r>
              <a:rPr lang="en-US" altLang="zh-CN" sz="2200" kern="0" dirty="0" smtClean="0">
                <a:solidFill>
                  <a:srgbClr val="0000CC"/>
                </a:solidFill>
                <a:latin typeface="Times New Roman" panose="02020603050405020304" pitchFamily="18" charset="0"/>
                <a:cs typeface="Times New Roman" panose="02020603050405020304" pitchFamily="18" charset="0"/>
              </a:rPr>
              <a:t>R′ = ∝</a:t>
            </a:r>
            <a:r>
              <a:rPr lang="zh-CN" altLang="en-US" sz="2200" kern="0" dirty="0" smtClean="0">
                <a:solidFill>
                  <a:srgbClr val="0000CC"/>
                </a:solidFill>
                <a:latin typeface="Times New Roman" panose="02020603050405020304" pitchFamily="18" charset="0"/>
                <a:cs typeface="Times New Roman" panose="02020603050405020304" pitchFamily="18" charset="0"/>
              </a:rPr>
              <a:t>，附加压力为 </a:t>
            </a:r>
            <a:r>
              <a:rPr lang="en-US" altLang="zh-CN" sz="2200" kern="0" dirty="0" smtClean="0">
                <a:solidFill>
                  <a:srgbClr val="0000CC"/>
                </a:solidFill>
                <a:latin typeface="Times New Roman" panose="02020603050405020304" pitchFamily="18" charset="0"/>
                <a:cs typeface="Times New Roman" panose="02020603050405020304" pitchFamily="18" charset="0"/>
              </a:rPr>
              <a:t>0 </a:t>
            </a:r>
            <a:r>
              <a:rPr lang="zh-CN" altLang="en-US" sz="2200" kern="0" dirty="0" smtClean="0">
                <a:solidFill>
                  <a:srgbClr val="0000CC"/>
                </a:solidFill>
                <a:latin typeface="Times New Roman" panose="02020603050405020304" pitchFamily="18" charset="0"/>
                <a:cs typeface="Times New Roman" panose="02020603050405020304" pitchFamily="18" charset="0"/>
              </a:rPr>
              <a:t>；</a:t>
            </a:r>
          </a:p>
          <a:p>
            <a:pPr marL="0" indent="0" eaLnBrk="1" hangingPunct="1">
              <a:buClr>
                <a:srgbClr val="FF0000"/>
              </a:buClr>
              <a:buSzPct val="80000"/>
              <a:buNone/>
            </a:pPr>
            <a:r>
              <a:rPr lang="zh-CN" altLang="en-US" sz="2200" kern="0" dirty="0">
                <a:solidFill>
                  <a:srgbClr val="0000CC"/>
                </a:solidFill>
                <a:latin typeface="Times New Roman" panose="02020603050405020304" pitchFamily="18" charset="0"/>
                <a:cs typeface="Times New Roman" panose="02020603050405020304" pitchFamily="18" charset="0"/>
              </a:rPr>
              <a:t> </a:t>
            </a:r>
            <a:r>
              <a:rPr lang="zh-CN" altLang="en-US" sz="2200" kern="0" dirty="0" smtClean="0">
                <a:solidFill>
                  <a:srgbClr val="0000CC"/>
                </a:solidFill>
                <a:latin typeface="Times New Roman" panose="02020603050405020304" pitchFamily="18" charset="0"/>
                <a:cs typeface="Times New Roman" panose="02020603050405020304" pitchFamily="18" charset="0"/>
              </a:rPr>
              <a:t>      凸液面 </a:t>
            </a:r>
            <a:r>
              <a:rPr lang="en-US" altLang="zh-CN" sz="2200" kern="0" dirty="0" smtClean="0">
                <a:solidFill>
                  <a:srgbClr val="0000CC"/>
                </a:solidFill>
                <a:latin typeface="Times New Roman" panose="02020603050405020304" pitchFamily="18" charset="0"/>
                <a:cs typeface="Times New Roman" panose="02020603050405020304" pitchFamily="18" charset="0"/>
              </a:rPr>
              <a:t>R′</a:t>
            </a:r>
            <a:r>
              <a:rPr lang="zh-CN" altLang="en-US" sz="2200" kern="0" dirty="0" smtClean="0">
                <a:solidFill>
                  <a:srgbClr val="0000CC"/>
                </a:solidFill>
                <a:latin typeface="Times New Roman" panose="02020603050405020304" pitchFamily="18" charset="0"/>
                <a:cs typeface="Times New Roman" panose="02020603050405020304" pitchFamily="18" charset="0"/>
              </a:rPr>
              <a:t>＞</a:t>
            </a:r>
            <a:r>
              <a:rPr lang="en-US" altLang="zh-CN" sz="2200" kern="0" dirty="0" smtClean="0">
                <a:solidFill>
                  <a:srgbClr val="0000CC"/>
                </a:solidFill>
                <a:latin typeface="Times New Roman" panose="02020603050405020304" pitchFamily="18" charset="0"/>
                <a:cs typeface="Times New Roman" panose="02020603050405020304" pitchFamily="18" charset="0"/>
              </a:rPr>
              <a:t>0</a:t>
            </a:r>
            <a:r>
              <a:rPr lang="zh-CN" altLang="en-US" sz="2200" kern="0" dirty="0" smtClean="0">
                <a:solidFill>
                  <a:srgbClr val="0000CC"/>
                </a:solidFill>
                <a:latin typeface="Times New Roman" panose="02020603050405020304" pitchFamily="18" charset="0"/>
                <a:cs typeface="Times New Roman" panose="02020603050405020304" pitchFamily="18" charset="0"/>
              </a:rPr>
              <a:t>；附加压力＞</a:t>
            </a:r>
            <a:r>
              <a:rPr lang="en-US" altLang="zh-CN" sz="2200" kern="0" dirty="0" smtClean="0">
                <a:solidFill>
                  <a:srgbClr val="0000CC"/>
                </a:solidFill>
                <a:latin typeface="Times New Roman" panose="02020603050405020304" pitchFamily="18" charset="0"/>
                <a:cs typeface="Times New Roman" panose="02020603050405020304" pitchFamily="18" charset="0"/>
              </a:rPr>
              <a:t>0 </a:t>
            </a:r>
            <a:r>
              <a:rPr lang="zh-CN" altLang="en-US" sz="2200" kern="0" dirty="0" smtClean="0">
                <a:solidFill>
                  <a:srgbClr val="0000CC"/>
                </a:solidFill>
                <a:latin typeface="Times New Roman" panose="02020603050405020304" pitchFamily="18" charset="0"/>
                <a:cs typeface="Times New Roman" panose="02020603050405020304" pitchFamily="18" charset="0"/>
              </a:rPr>
              <a:t>；</a:t>
            </a:r>
            <a:endParaRPr lang="en-US" altLang="zh-CN" sz="2200" kern="0" dirty="0" smtClean="0">
              <a:solidFill>
                <a:srgbClr val="0000CC"/>
              </a:solidFill>
              <a:latin typeface="Times New Roman" panose="02020603050405020304" pitchFamily="18" charset="0"/>
              <a:cs typeface="Times New Roman" panose="02020603050405020304" pitchFamily="18" charset="0"/>
            </a:endParaRPr>
          </a:p>
          <a:p>
            <a:pPr marL="0" indent="0" eaLnBrk="1" hangingPunct="1">
              <a:buClr>
                <a:srgbClr val="FF0000"/>
              </a:buClr>
              <a:buSzPct val="80000"/>
              <a:buNone/>
            </a:pPr>
            <a:r>
              <a:rPr lang="zh-CN" altLang="en-US" sz="2200" kern="0" dirty="0" smtClean="0">
                <a:solidFill>
                  <a:srgbClr val="0000CC"/>
                </a:solidFill>
                <a:latin typeface="Times New Roman" panose="02020603050405020304" pitchFamily="18" charset="0"/>
                <a:cs typeface="Times New Roman" panose="02020603050405020304" pitchFamily="18" charset="0"/>
              </a:rPr>
              <a:t>       对于凹液面 </a:t>
            </a:r>
            <a:r>
              <a:rPr lang="en-US" altLang="zh-CN" sz="2200" kern="0" dirty="0" smtClean="0">
                <a:solidFill>
                  <a:srgbClr val="0000CC"/>
                </a:solidFill>
                <a:latin typeface="Times New Roman" panose="02020603050405020304" pitchFamily="18" charset="0"/>
                <a:cs typeface="Times New Roman" panose="02020603050405020304" pitchFamily="18" charset="0"/>
              </a:rPr>
              <a:t>R′</a:t>
            </a:r>
            <a:r>
              <a:rPr lang="zh-CN" altLang="en-US" sz="2200" kern="0" dirty="0" smtClean="0">
                <a:solidFill>
                  <a:srgbClr val="0000CC"/>
                </a:solidFill>
                <a:latin typeface="Times New Roman" panose="02020603050405020304" pitchFamily="18" charset="0"/>
                <a:cs typeface="Times New Roman" panose="02020603050405020304" pitchFamily="18" charset="0"/>
              </a:rPr>
              <a:t>＜</a:t>
            </a:r>
            <a:r>
              <a:rPr lang="en-US" altLang="zh-CN" sz="2200" kern="0" dirty="0" smtClean="0">
                <a:solidFill>
                  <a:srgbClr val="0000CC"/>
                </a:solidFill>
                <a:latin typeface="Times New Roman" panose="02020603050405020304" pitchFamily="18" charset="0"/>
                <a:cs typeface="Times New Roman" panose="02020603050405020304" pitchFamily="18" charset="0"/>
              </a:rPr>
              <a:t>0</a:t>
            </a:r>
            <a:r>
              <a:rPr lang="zh-CN" altLang="en-US" sz="2200" kern="0" dirty="0" smtClean="0">
                <a:solidFill>
                  <a:srgbClr val="0000CC"/>
                </a:solidFill>
                <a:latin typeface="Times New Roman" panose="02020603050405020304" pitchFamily="18" charset="0"/>
                <a:cs typeface="Times New Roman" panose="02020603050405020304" pitchFamily="18" charset="0"/>
              </a:rPr>
              <a:t>，附加压力＜</a:t>
            </a:r>
            <a:r>
              <a:rPr lang="en-US" altLang="zh-CN" sz="2200" kern="0" dirty="0" smtClean="0">
                <a:solidFill>
                  <a:srgbClr val="0000CC"/>
                </a:solidFill>
                <a:latin typeface="Times New Roman" panose="02020603050405020304" pitchFamily="18" charset="0"/>
                <a:cs typeface="Times New Roman" panose="02020603050405020304" pitchFamily="18" charset="0"/>
              </a:rPr>
              <a:t>0</a:t>
            </a:r>
            <a:r>
              <a:rPr lang="zh-CN" altLang="en-US" sz="2200" kern="0" dirty="0" smtClean="0">
                <a:solidFill>
                  <a:srgbClr val="0000CC"/>
                </a:solidFill>
                <a:latin typeface="Times New Roman" panose="02020603050405020304" pitchFamily="18" charset="0"/>
                <a:cs typeface="Times New Roman" panose="02020603050405020304" pitchFamily="18" charset="0"/>
              </a:rPr>
              <a:t>；</a:t>
            </a:r>
            <a:endParaRPr lang="en-US" altLang="zh-CN" sz="2200" kern="0" dirty="0">
              <a:solidFill>
                <a:srgbClr val="0000CC"/>
              </a:solidFill>
              <a:latin typeface="Times New Roman" panose="02020603050405020304" pitchFamily="18" charset="0"/>
              <a:cs typeface="Times New Roman" panose="02020603050405020304" pitchFamily="18" charset="0"/>
            </a:endParaRPr>
          </a:p>
          <a:p>
            <a:pPr eaLnBrk="1" hangingPunct="1">
              <a:buClr>
                <a:srgbClr val="FF0000"/>
              </a:buClr>
              <a:buSzPct val="80000"/>
              <a:buFont typeface="Wingdings" panose="05000000000000000000" pitchFamily="2" charset="2"/>
              <a:buChar char="p"/>
            </a:pPr>
            <a:r>
              <a:rPr lang="zh-CN" altLang="en-US" sz="2200" kern="0" dirty="0" smtClean="0">
                <a:latin typeface="Times New Roman" panose="02020603050405020304" pitchFamily="18" charset="0"/>
                <a:cs typeface="Times New Roman" panose="02020603050405020304" pitchFamily="18" charset="0"/>
              </a:rPr>
              <a:t>    附加</a:t>
            </a:r>
            <a:r>
              <a:rPr lang="zh-CN" altLang="en-US" sz="2200" kern="0" dirty="0">
                <a:latin typeface="Times New Roman" panose="02020603050405020304" pitchFamily="18" charset="0"/>
                <a:cs typeface="Times New Roman" panose="02020603050405020304" pitchFamily="18" charset="0"/>
              </a:rPr>
              <a:t>压力的方向总是指向曲面的球心。</a:t>
            </a:r>
          </a:p>
          <a:p>
            <a:pPr eaLnBrk="1" hangingPunct="1">
              <a:buClr>
                <a:srgbClr val="FF0000"/>
              </a:buClr>
              <a:buSzPct val="80000"/>
              <a:buFont typeface="Wingdings" panose="05000000000000000000" pitchFamily="2" charset="2"/>
              <a:buChar char="p"/>
            </a:pPr>
            <a:r>
              <a:rPr lang="zh-CN" altLang="en-US" sz="2200" kern="0" dirty="0">
                <a:latin typeface="Times New Roman" panose="02020603050405020304" pitchFamily="18" charset="0"/>
                <a:cs typeface="Times New Roman" panose="02020603050405020304" pitchFamily="18" charset="0"/>
              </a:rPr>
              <a:t>   </a:t>
            </a:r>
            <a:r>
              <a:rPr lang="zh-CN" altLang="en-US" sz="2200" kern="0" dirty="0" smtClean="0">
                <a:latin typeface="Times New Roman" panose="02020603050405020304" pitchFamily="18" charset="0"/>
                <a:cs typeface="Times New Roman" panose="02020603050405020304" pitchFamily="18" charset="0"/>
              </a:rPr>
              <a:t> 对于</a:t>
            </a:r>
            <a:r>
              <a:rPr lang="zh-CN" altLang="en-US" sz="2200" kern="0" dirty="0">
                <a:latin typeface="Times New Roman" panose="02020603050405020304" pitchFamily="18" charset="0"/>
                <a:cs typeface="Times New Roman" panose="02020603050405020304" pitchFamily="18" charset="0"/>
              </a:rPr>
              <a:t>不同液体来说，曲率半径</a:t>
            </a:r>
            <a:r>
              <a:rPr lang="zh-CN" altLang="en-US" sz="2200" kern="0" dirty="0" smtClean="0">
                <a:latin typeface="Times New Roman" panose="02020603050405020304" pitchFamily="18" charset="0"/>
                <a:cs typeface="Times New Roman" panose="02020603050405020304" pitchFamily="18" charset="0"/>
              </a:rPr>
              <a:t>相同时，曲面下的附加压力</a:t>
            </a:r>
            <a:endParaRPr lang="en-US" altLang="zh-CN" sz="2200" kern="0" dirty="0" smtClean="0">
              <a:latin typeface="Times New Roman" panose="02020603050405020304" pitchFamily="18" charset="0"/>
              <a:cs typeface="Times New Roman" panose="02020603050405020304" pitchFamily="18" charset="0"/>
            </a:endParaRPr>
          </a:p>
          <a:p>
            <a:pPr marL="0" indent="0" eaLnBrk="1" hangingPunct="1">
              <a:buClr>
                <a:srgbClr val="FF0000"/>
              </a:buClr>
              <a:buSzPct val="80000"/>
              <a:buNone/>
            </a:pPr>
            <a:r>
              <a:rPr lang="zh-CN" altLang="en-US" sz="2200" kern="0" dirty="0" smtClean="0">
                <a:latin typeface="Times New Roman" panose="02020603050405020304" pitchFamily="18" charset="0"/>
                <a:cs typeface="Times New Roman" panose="02020603050405020304" pitchFamily="18" charset="0"/>
              </a:rPr>
              <a:t>      与液体的表面张力成正比。</a:t>
            </a:r>
          </a:p>
        </p:txBody>
      </p:sp>
      <p:graphicFrame>
        <p:nvGraphicFramePr>
          <p:cNvPr id="27" name="Object 5"/>
          <p:cNvGraphicFramePr>
            <a:graphicFrameLocks noChangeAspect="1"/>
          </p:cNvGraphicFramePr>
          <p:nvPr>
            <p:extLst>
              <p:ext uri="{D42A27DB-BD31-4B8C-83A1-F6EECF244321}">
                <p14:modId xmlns:p14="http://schemas.microsoft.com/office/powerpoint/2010/main" xmlns="" val="3963677414"/>
              </p:ext>
            </p:extLst>
          </p:nvPr>
        </p:nvGraphicFramePr>
        <p:xfrm>
          <a:off x="3563888" y="1013297"/>
          <a:ext cx="1309277" cy="713581"/>
        </p:xfrm>
        <a:graphic>
          <a:graphicData uri="http://schemas.openxmlformats.org/presentationml/2006/ole">
            <p:oleObj spid="_x0000_s284779" name="Equation" r:id="rId4" imgW="596641" imgH="393529" progId="Equation.DSMT4">
              <p:embed/>
            </p:oleObj>
          </a:graphicData>
        </a:graphic>
      </p:graphicFrame>
      <p:sp>
        <p:nvSpPr>
          <p:cNvPr id="6" name="Text Box 55"/>
          <p:cNvSpPr txBox="1">
            <a:spLocks noChangeArrowheads="1"/>
          </p:cNvSpPr>
          <p:nvPr/>
        </p:nvSpPr>
        <p:spPr bwMode="auto">
          <a:xfrm>
            <a:off x="323726" y="242133"/>
            <a:ext cx="6696546"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000" dirty="0" smtClean="0">
                <a:latin typeface="微软雅黑" panose="020B0503020204020204" pitchFamily="34" charset="-122"/>
                <a:ea typeface="微软雅黑" panose="020B0503020204020204" pitchFamily="34" charset="-122"/>
              </a:rPr>
              <a:t>9.2.2 </a:t>
            </a:r>
            <a:r>
              <a:rPr lang="zh-CN" altLang="en-US" sz="2000" dirty="0" smtClean="0">
                <a:latin typeface="微软雅黑" panose="020B0503020204020204" pitchFamily="34" charset="-122"/>
                <a:ea typeface="微软雅黑" panose="020B0503020204020204" pitchFamily="34" charset="-122"/>
              </a:rPr>
              <a:t>弯曲液面下的附加压力和毛细管现象</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4913237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文本框 60"/>
          <p:cNvSpPr txBox="1"/>
          <p:nvPr/>
        </p:nvSpPr>
        <p:spPr>
          <a:xfrm>
            <a:off x="928662" y="785800"/>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毛细管现象</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Picture 12" descr="D:\物理化学\物理化学ppt\图库\BMP\12_001.bmp"/>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237982" y="1174673"/>
            <a:ext cx="27432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11"/>
          <p:cNvSpPr>
            <a:spLocks noChangeArrowheads="1"/>
          </p:cNvSpPr>
          <p:nvPr/>
        </p:nvSpPr>
        <p:spPr bwMode="auto">
          <a:xfrm>
            <a:off x="889980" y="1327058"/>
            <a:ext cx="5410212" cy="371640"/>
          </a:xfrm>
          <a:prstGeom prst="rect">
            <a:avLst/>
          </a:prstGeom>
          <a:noFill/>
          <a:ln>
            <a:noFill/>
          </a:ln>
          <a:extLst/>
        </p:spPr>
        <p:txBody>
          <a:bodyPr wrap="square" t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r>
              <a:rPr kumimoji="1" lang="en-US" altLang="zh-CN" sz="2200" dirty="0" smtClean="0">
                <a:solidFill>
                  <a:srgbClr val="1C1C1C"/>
                </a:solidFill>
                <a:latin typeface="Times New Roman" panose="02020603050405020304" pitchFamily="18" charset="0"/>
                <a:ea typeface="+mn-ea"/>
                <a:cs typeface="Times New Roman" panose="02020603050405020304" pitchFamily="18" charset="0"/>
              </a:rPr>
              <a:t>A.  </a:t>
            </a:r>
            <a:r>
              <a:rPr kumimoji="1" lang="zh-CN" altLang="en-US" sz="2200" dirty="0" smtClean="0">
                <a:solidFill>
                  <a:srgbClr val="1C1C1C"/>
                </a:solidFill>
                <a:latin typeface="Times New Roman" panose="02020603050405020304" pitchFamily="18" charset="0"/>
                <a:ea typeface="+mn-ea"/>
                <a:cs typeface="Times New Roman" panose="02020603050405020304" pitchFamily="18" charset="0"/>
              </a:rPr>
              <a:t>曲率半径</a:t>
            </a:r>
            <a:r>
              <a:rPr kumimoji="1" lang="en-US" altLang="zh-CN" sz="2200" i="1" dirty="0" smtClean="0">
                <a:solidFill>
                  <a:srgbClr val="1C1C1C"/>
                </a:solidFill>
                <a:latin typeface="Times New Roman" panose="02020603050405020304" pitchFamily="18" charset="0"/>
                <a:ea typeface="+mn-ea"/>
                <a:cs typeface="Times New Roman" panose="02020603050405020304" pitchFamily="18" charset="0"/>
              </a:rPr>
              <a:t>R</a:t>
            </a:r>
            <a:r>
              <a:rPr kumimoji="1" lang="en-US" altLang="zh-CN" sz="2200" dirty="0" smtClean="0">
                <a:solidFill>
                  <a:srgbClr val="1C1C1C"/>
                </a:solidFill>
                <a:latin typeface="Times New Roman" panose="02020603050405020304" pitchFamily="18" charset="0"/>
                <a:ea typeface="+mn-ea"/>
                <a:cs typeface="Times New Roman" panose="02020603050405020304" pitchFamily="18" charset="0"/>
              </a:rPr>
              <a:t>’</a:t>
            </a:r>
            <a:r>
              <a:rPr kumimoji="1" lang="zh-CN" altLang="en-US" sz="2200" dirty="0" smtClean="0">
                <a:solidFill>
                  <a:srgbClr val="1C1C1C"/>
                </a:solidFill>
                <a:latin typeface="Times New Roman" panose="02020603050405020304" pitchFamily="18" charset="0"/>
                <a:ea typeface="+mn-ea"/>
                <a:cs typeface="Times New Roman" panose="02020603050405020304" pitchFamily="18" charset="0"/>
              </a:rPr>
              <a:t>与</a:t>
            </a:r>
            <a:r>
              <a:rPr kumimoji="1" lang="zh-CN" altLang="en-US" sz="2200" dirty="0">
                <a:solidFill>
                  <a:srgbClr val="1C1C1C"/>
                </a:solidFill>
                <a:latin typeface="Times New Roman" panose="02020603050405020304" pitchFamily="18" charset="0"/>
                <a:ea typeface="+mn-ea"/>
                <a:cs typeface="Times New Roman" panose="02020603050405020304" pitchFamily="18" charset="0"/>
              </a:rPr>
              <a:t>毛细管</a:t>
            </a:r>
            <a:r>
              <a:rPr kumimoji="1" lang="zh-CN" altLang="en-US" sz="2200" dirty="0" smtClean="0">
                <a:solidFill>
                  <a:srgbClr val="1C1C1C"/>
                </a:solidFill>
                <a:latin typeface="Times New Roman" panose="02020603050405020304" pitchFamily="18" charset="0"/>
                <a:ea typeface="+mn-ea"/>
                <a:cs typeface="Times New Roman" panose="02020603050405020304" pitchFamily="18" charset="0"/>
              </a:rPr>
              <a:t>半径 </a:t>
            </a:r>
            <a:r>
              <a:rPr kumimoji="1" lang="en-US" altLang="en-US" sz="2200" i="1" dirty="0" smtClean="0">
                <a:solidFill>
                  <a:srgbClr val="1C1C1C"/>
                </a:solidFill>
                <a:latin typeface="Times New Roman" panose="02020603050405020304" pitchFamily="18" charset="0"/>
                <a:ea typeface="+mn-ea"/>
                <a:cs typeface="Times New Roman" panose="02020603050405020304" pitchFamily="18" charset="0"/>
              </a:rPr>
              <a:t>R </a:t>
            </a:r>
            <a:r>
              <a:rPr kumimoji="1" lang="zh-CN" altLang="en-US" sz="2200" dirty="0" smtClean="0">
                <a:solidFill>
                  <a:srgbClr val="1C1C1C"/>
                </a:solidFill>
                <a:latin typeface="Times New Roman" panose="02020603050405020304" pitchFamily="18" charset="0"/>
                <a:ea typeface="+mn-ea"/>
                <a:cs typeface="Times New Roman" panose="02020603050405020304" pitchFamily="18" charset="0"/>
              </a:rPr>
              <a:t>的</a:t>
            </a:r>
            <a:r>
              <a:rPr kumimoji="1" lang="zh-CN" altLang="en-US" sz="2200" dirty="0">
                <a:solidFill>
                  <a:srgbClr val="1C1C1C"/>
                </a:solidFill>
                <a:latin typeface="Times New Roman" panose="02020603050405020304" pitchFamily="18" charset="0"/>
                <a:ea typeface="+mn-ea"/>
                <a:cs typeface="Times New Roman" panose="02020603050405020304" pitchFamily="18" charset="0"/>
              </a:rPr>
              <a:t>关系：</a:t>
            </a:r>
            <a:endParaRPr kumimoji="1" lang="zh-CN" altLang="en-US" sz="2200" i="1" dirty="0">
              <a:solidFill>
                <a:srgbClr val="1C1C1C"/>
              </a:solidFill>
              <a:latin typeface="Times New Roman" panose="02020603050405020304" pitchFamily="18" charset="0"/>
              <a:ea typeface="+mn-ea"/>
              <a:cs typeface="Times New Roman" panose="02020603050405020304" pitchFamily="18" charset="0"/>
            </a:endParaRPr>
          </a:p>
        </p:txBody>
      </p:sp>
      <p:graphicFrame>
        <p:nvGraphicFramePr>
          <p:cNvPr id="8" name="Object 14"/>
          <p:cNvGraphicFramePr>
            <a:graphicFrameLocks noChangeAspect="1"/>
          </p:cNvGraphicFramePr>
          <p:nvPr>
            <p:extLst>
              <p:ext uri="{D42A27DB-BD31-4B8C-83A1-F6EECF244321}">
                <p14:modId xmlns:p14="http://schemas.microsoft.com/office/powerpoint/2010/main" xmlns="" val="1618482014"/>
              </p:ext>
            </p:extLst>
          </p:nvPr>
        </p:nvGraphicFramePr>
        <p:xfrm>
          <a:off x="2166862" y="1698010"/>
          <a:ext cx="1251192" cy="730864"/>
        </p:xfrm>
        <a:graphic>
          <a:graphicData uri="http://schemas.openxmlformats.org/presentationml/2006/ole">
            <p:oleObj spid="_x0000_s286118" name="Equation" r:id="rId5" imgW="672808" imgH="393529" progId="Equation.DSMT4">
              <p:embed/>
            </p:oleObj>
          </a:graphicData>
        </a:graphic>
      </p:graphicFrame>
      <p:grpSp>
        <p:nvGrpSpPr>
          <p:cNvPr id="9" name="Group 15"/>
          <p:cNvGrpSpPr>
            <a:grpSpLocks/>
          </p:cNvGrpSpPr>
          <p:nvPr/>
        </p:nvGrpSpPr>
        <p:grpSpPr bwMode="auto">
          <a:xfrm>
            <a:off x="889980" y="2435031"/>
            <a:ext cx="3500439" cy="801688"/>
            <a:chOff x="240" y="1982"/>
            <a:chExt cx="2205" cy="505"/>
          </a:xfrm>
        </p:grpSpPr>
        <p:sp>
          <p:nvSpPr>
            <p:cNvPr id="10" name="Rectangle 16"/>
            <p:cNvSpPr>
              <a:spLocks noChangeArrowheads="1"/>
            </p:cNvSpPr>
            <p:nvPr/>
          </p:nvSpPr>
          <p:spPr bwMode="auto">
            <a:xfrm>
              <a:off x="240" y="2016"/>
              <a:ext cx="432" cy="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a:tailEnd/>
                </a14:hiddenLine>
              </a:ext>
            </a:extLst>
          </p:spPr>
          <p:txBody>
            <a:bodyPr t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0"/>
                </a:spcBef>
                <a:buClrTx/>
                <a:buFontTx/>
                <a:buNone/>
              </a:pPr>
              <a:r>
                <a:rPr kumimoji="1" lang="en-US" altLang="zh-CN" sz="2400" i="1" dirty="0">
                  <a:solidFill>
                    <a:srgbClr val="1C1C1C"/>
                  </a:solidFill>
                  <a:latin typeface="Times New Roman" panose="02020603050405020304" pitchFamily="18" charset="0"/>
                  <a:ea typeface="+mn-ea"/>
                  <a:cs typeface="Times New Roman" panose="02020603050405020304" pitchFamily="18" charset="0"/>
                </a:rPr>
                <a:t>B.</a:t>
              </a:r>
            </a:p>
          </p:txBody>
        </p:sp>
        <p:graphicFrame>
          <p:nvGraphicFramePr>
            <p:cNvPr id="11" name="Object 17"/>
            <p:cNvGraphicFramePr>
              <a:graphicFrameLocks noChangeAspect="1"/>
            </p:cNvGraphicFramePr>
            <p:nvPr>
              <p:extLst>
                <p:ext uri="{D42A27DB-BD31-4B8C-83A1-F6EECF244321}">
                  <p14:modId xmlns:p14="http://schemas.microsoft.com/office/powerpoint/2010/main" xmlns="" val="3389174036"/>
                </p:ext>
              </p:extLst>
            </p:nvPr>
          </p:nvGraphicFramePr>
          <p:xfrm>
            <a:off x="602" y="1982"/>
            <a:ext cx="1843" cy="505"/>
          </p:xfrm>
          <a:graphic>
            <a:graphicData uri="http://schemas.openxmlformats.org/presentationml/2006/ole">
              <p:oleObj spid="_x0000_s286119" name="Equation" r:id="rId6" imgW="1435100" imgH="393700" progId="Equation.DSMT4">
                <p:embed/>
              </p:oleObj>
            </a:graphicData>
          </a:graphic>
        </p:graphicFrame>
      </p:grpSp>
      <p:grpSp>
        <p:nvGrpSpPr>
          <p:cNvPr id="12" name="Group 18"/>
          <p:cNvGrpSpPr>
            <a:grpSpLocks/>
          </p:cNvGrpSpPr>
          <p:nvPr/>
        </p:nvGrpSpPr>
        <p:grpSpPr bwMode="auto">
          <a:xfrm>
            <a:off x="855539" y="3105817"/>
            <a:ext cx="3716339" cy="917575"/>
            <a:chOff x="192" y="2610"/>
            <a:chExt cx="2341" cy="578"/>
          </a:xfrm>
        </p:grpSpPr>
        <p:sp>
          <p:nvSpPr>
            <p:cNvPr id="13" name="Rectangle 19"/>
            <p:cNvSpPr>
              <a:spLocks noChangeArrowheads="1"/>
            </p:cNvSpPr>
            <p:nvPr/>
          </p:nvSpPr>
          <p:spPr bwMode="auto">
            <a:xfrm>
              <a:off x="192" y="2737"/>
              <a:ext cx="1200" cy="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a:tailEnd/>
                </a14:hiddenLine>
              </a:ext>
            </a:extLst>
          </p:spPr>
          <p:txBody>
            <a:bodyPr t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0"/>
                </a:spcBef>
                <a:buClrTx/>
                <a:buFontTx/>
                <a:buNone/>
              </a:pPr>
              <a:r>
                <a:rPr kumimoji="1" lang="zh-CN" altLang="zh-CN" sz="2400" dirty="0" smtClean="0">
                  <a:solidFill>
                    <a:srgbClr val="1C1C1C"/>
                  </a:solidFill>
                  <a:latin typeface="Times New Roman" panose="02020603050405020304" pitchFamily="18" charset="0"/>
                  <a:ea typeface="+mn-ea"/>
                  <a:cs typeface="Times New Roman" panose="02020603050405020304" pitchFamily="18" charset="0"/>
                </a:rPr>
                <a:t>因</a:t>
              </a:r>
              <a:r>
                <a:rPr kumimoji="1" lang="en-US" altLang="zh-CN" sz="2400" dirty="0" smtClean="0">
                  <a:solidFill>
                    <a:srgbClr val="1C1C1C"/>
                  </a:solidFill>
                  <a:latin typeface="Times New Roman" panose="02020603050405020304" pitchFamily="18" charset="0"/>
                  <a:ea typeface="+mn-ea"/>
                  <a:cs typeface="Times New Roman" panose="02020603050405020304" pitchFamily="18" charset="0"/>
                </a:rPr>
                <a:t>  </a:t>
              </a:r>
              <a:r>
                <a:rPr kumimoji="1" lang="en-US" altLang="zh-CN" sz="2400" i="1" dirty="0" smtClean="0">
                  <a:solidFill>
                    <a:srgbClr val="1C1C1C"/>
                  </a:solidFill>
                  <a:latin typeface="Symbol" panose="05050102010706020507" pitchFamily="18" charset="2"/>
                  <a:ea typeface="黑体" panose="02010609060101010101" pitchFamily="49" charset="-122"/>
                </a:rPr>
                <a:t>r </a:t>
              </a:r>
              <a:r>
                <a:rPr kumimoji="1" lang="en-US" altLang="zh-CN" sz="2400" baseline="-25000" dirty="0" smtClean="0">
                  <a:solidFill>
                    <a:srgbClr val="1C1C1C"/>
                  </a:solidFill>
                  <a:latin typeface="Times New Roman" panose="02020603050405020304" pitchFamily="18" charset="0"/>
                  <a:ea typeface="黑体" panose="02010609060101010101" pitchFamily="49" charset="-122"/>
                </a:rPr>
                <a:t>l  </a:t>
              </a:r>
              <a:r>
                <a:rPr kumimoji="1" lang="en-US" altLang="zh-CN" sz="2400" dirty="0" smtClean="0">
                  <a:solidFill>
                    <a:srgbClr val="1C1C1C"/>
                  </a:solidFill>
                  <a:latin typeface="Times New Roman" panose="02020603050405020304" pitchFamily="18" charset="0"/>
                  <a:ea typeface="+mn-ea"/>
                  <a:cs typeface="Times New Roman" panose="02020603050405020304" pitchFamily="18" charset="0"/>
                </a:rPr>
                <a:t>&gt;&gt; </a:t>
              </a:r>
              <a:r>
                <a:rPr kumimoji="1" lang="en-US" altLang="zh-CN" sz="2400" i="1" dirty="0" smtClean="0">
                  <a:solidFill>
                    <a:srgbClr val="1C1C1C"/>
                  </a:solidFill>
                  <a:latin typeface="Symbol" panose="05050102010706020507" pitchFamily="18" charset="2"/>
                  <a:ea typeface="黑体" panose="02010609060101010101" pitchFamily="49" charset="-122"/>
                </a:rPr>
                <a:t>r </a:t>
              </a:r>
              <a:r>
                <a:rPr kumimoji="1" lang="en-US" altLang="zh-CN" sz="2400" baseline="-25000" dirty="0" smtClean="0">
                  <a:solidFill>
                    <a:srgbClr val="1C1C1C"/>
                  </a:solidFill>
                  <a:latin typeface="Times New Roman" panose="02020603050405020304" pitchFamily="18" charset="0"/>
                  <a:ea typeface="黑体" panose="02010609060101010101" pitchFamily="49" charset="-122"/>
                </a:rPr>
                <a:t>g </a:t>
              </a:r>
              <a:r>
                <a:rPr kumimoji="1" lang="zh-CN" altLang="zh-CN" sz="2400" dirty="0" smtClean="0">
                  <a:solidFill>
                    <a:srgbClr val="1C1C1C"/>
                  </a:solidFill>
                  <a:latin typeface="Times New Roman" panose="02020603050405020304" pitchFamily="18" charset="0"/>
                  <a:ea typeface="+mn-ea"/>
                  <a:cs typeface="Times New Roman" panose="02020603050405020304" pitchFamily="18" charset="0"/>
                </a:rPr>
                <a:t>：</a:t>
              </a:r>
              <a:endParaRPr kumimoji="1" lang="zh-CN" altLang="en-US" sz="2400" i="1" dirty="0">
                <a:solidFill>
                  <a:srgbClr val="FF3300"/>
                </a:solidFill>
                <a:latin typeface="Times New Roman" panose="02020603050405020304" pitchFamily="18" charset="0"/>
                <a:ea typeface="+mn-ea"/>
                <a:cs typeface="Times New Roman" panose="02020603050405020304" pitchFamily="18" charset="0"/>
              </a:endParaRPr>
            </a:p>
          </p:txBody>
        </p:sp>
        <p:graphicFrame>
          <p:nvGraphicFramePr>
            <p:cNvPr id="14" name="Object 20"/>
            <p:cNvGraphicFramePr>
              <a:graphicFrameLocks noChangeAspect="1"/>
            </p:cNvGraphicFramePr>
            <p:nvPr>
              <p:extLst>
                <p:ext uri="{D42A27DB-BD31-4B8C-83A1-F6EECF244321}">
                  <p14:modId xmlns:p14="http://schemas.microsoft.com/office/powerpoint/2010/main" xmlns="" val="1665805609"/>
                </p:ext>
              </p:extLst>
            </p:nvPr>
          </p:nvGraphicFramePr>
          <p:xfrm>
            <a:off x="1508" y="2610"/>
            <a:ext cx="1025" cy="578"/>
          </p:xfrm>
          <a:graphic>
            <a:graphicData uri="http://schemas.openxmlformats.org/presentationml/2006/ole">
              <p:oleObj spid="_x0000_s286120" name="Equation" r:id="rId7" imgW="698197" imgH="393529" progId="Equation.DSMT4">
                <p:embed/>
              </p:oleObj>
            </a:graphicData>
          </a:graphic>
        </p:graphicFrame>
      </p:grpSp>
      <p:grpSp>
        <p:nvGrpSpPr>
          <p:cNvPr id="15" name="Group 21"/>
          <p:cNvGrpSpPr>
            <a:grpSpLocks/>
          </p:cNvGrpSpPr>
          <p:nvPr/>
        </p:nvGrpSpPr>
        <p:grpSpPr bwMode="auto">
          <a:xfrm>
            <a:off x="752353" y="4094103"/>
            <a:ext cx="3819525" cy="865188"/>
            <a:chOff x="240" y="3286"/>
            <a:chExt cx="2406" cy="545"/>
          </a:xfrm>
        </p:grpSpPr>
        <p:sp>
          <p:nvSpPr>
            <p:cNvPr id="16" name="Rectangle 22"/>
            <p:cNvSpPr>
              <a:spLocks noChangeArrowheads="1"/>
            </p:cNvSpPr>
            <p:nvPr/>
          </p:nvSpPr>
          <p:spPr bwMode="auto">
            <a:xfrm>
              <a:off x="240" y="3397"/>
              <a:ext cx="1056" cy="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a:tailEnd/>
                </a14:hiddenLine>
              </a:ext>
            </a:extLst>
          </p:spPr>
          <p:txBody>
            <a:bodyPr t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0"/>
                </a:spcBef>
                <a:buClrTx/>
                <a:buFontTx/>
                <a:buNone/>
              </a:pPr>
              <a:r>
                <a:rPr kumimoji="1" lang="zh-CN" altLang="en-US" sz="2400" dirty="0">
                  <a:solidFill>
                    <a:srgbClr val="1C1C1C"/>
                  </a:solidFill>
                  <a:latin typeface="Times New Roman" panose="02020603050405020304" pitchFamily="18" charset="0"/>
                  <a:ea typeface="+mn-ea"/>
                  <a:cs typeface="Times New Roman" panose="02020603050405020304" pitchFamily="18" charset="0"/>
                </a:rPr>
                <a:t>一般式：</a:t>
              </a:r>
              <a:endParaRPr kumimoji="1" lang="zh-CN" altLang="en-US" sz="2400" i="1" dirty="0">
                <a:solidFill>
                  <a:srgbClr val="0000FF"/>
                </a:solidFill>
                <a:latin typeface="Times New Roman" panose="02020603050405020304" pitchFamily="18" charset="0"/>
                <a:ea typeface="+mn-ea"/>
                <a:cs typeface="Times New Roman" panose="02020603050405020304" pitchFamily="18" charset="0"/>
              </a:endParaRPr>
            </a:p>
          </p:txBody>
        </p:sp>
        <p:graphicFrame>
          <p:nvGraphicFramePr>
            <p:cNvPr id="17" name="Object 23"/>
            <p:cNvGraphicFramePr>
              <a:graphicFrameLocks noChangeAspect="1"/>
            </p:cNvGraphicFramePr>
            <p:nvPr>
              <p:extLst>
                <p:ext uri="{D42A27DB-BD31-4B8C-83A1-F6EECF244321}">
                  <p14:modId xmlns:p14="http://schemas.microsoft.com/office/powerpoint/2010/main" xmlns="" val="1026654108"/>
                </p:ext>
              </p:extLst>
            </p:nvPr>
          </p:nvGraphicFramePr>
          <p:xfrm>
            <a:off x="1151" y="3286"/>
            <a:ext cx="1495" cy="545"/>
          </p:xfrm>
          <a:graphic>
            <a:graphicData uri="http://schemas.openxmlformats.org/presentationml/2006/ole">
              <p:oleObj spid="_x0000_s286121" name="Equation" r:id="rId8" imgW="1079032" imgH="393529" progId="Equation.DSMT4">
                <p:embed/>
              </p:oleObj>
            </a:graphicData>
          </a:graphic>
        </p:graphicFrame>
      </p:grpSp>
      <p:sp>
        <p:nvSpPr>
          <p:cNvPr id="18" name="Text Box 55"/>
          <p:cNvSpPr txBox="1">
            <a:spLocks noChangeArrowheads="1"/>
          </p:cNvSpPr>
          <p:nvPr/>
        </p:nvSpPr>
        <p:spPr bwMode="auto">
          <a:xfrm>
            <a:off x="323726" y="242133"/>
            <a:ext cx="6696546"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000" dirty="0" smtClean="0">
                <a:latin typeface="微软雅黑" panose="020B0503020204020204" pitchFamily="34" charset="-122"/>
                <a:ea typeface="微软雅黑" panose="020B0503020204020204" pitchFamily="34" charset="-122"/>
              </a:rPr>
              <a:t>9.2.2 </a:t>
            </a:r>
            <a:r>
              <a:rPr lang="zh-CN" altLang="en-US" sz="2000" dirty="0" smtClean="0">
                <a:latin typeface="微软雅黑" panose="020B0503020204020204" pitchFamily="34" charset="-122"/>
                <a:ea typeface="微软雅黑" panose="020B0503020204020204" pitchFamily="34" charset="-122"/>
              </a:rPr>
              <a:t>弯曲液面下的附加压力和毛细管现象</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6612536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文本框 60"/>
          <p:cNvSpPr txBox="1"/>
          <p:nvPr/>
        </p:nvSpPr>
        <p:spPr>
          <a:xfrm>
            <a:off x="928662" y="785800"/>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毛细管现象</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8" name="Picture 3" descr="D:\物理化学\物理化学ppt\图库\BMP\12_001.bmp"/>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87824" y="1708684"/>
            <a:ext cx="3333937" cy="3333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Rectangle 2"/>
          <p:cNvSpPr txBox="1">
            <a:spLocks noChangeArrowheads="1"/>
          </p:cNvSpPr>
          <p:nvPr/>
        </p:nvSpPr>
        <p:spPr>
          <a:xfrm>
            <a:off x="2267744" y="1238314"/>
            <a:ext cx="4968552" cy="609600"/>
          </a:xfrm>
          <a:prstGeom prst="rect">
            <a:avLst/>
          </a:prstGeom>
        </p:spPr>
        <p:txBody>
          <a:bodyPr/>
          <a:lst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2pPr>
            <a:lvl3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3pPr>
            <a:lvl4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4pPr>
            <a:lvl5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5pPr>
            <a:lvl6pPr marL="424041" algn="l" rtl="0" fontAlgn="base">
              <a:spcBef>
                <a:spcPct val="0"/>
              </a:spcBef>
              <a:spcAft>
                <a:spcPct val="0"/>
              </a:spcAft>
              <a:defRPr sz="2600" b="1">
                <a:solidFill>
                  <a:schemeClr val="tx1"/>
                </a:solidFill>
                <a:latin typeface="Arial" charset="0"/>
                <a:ea typeface="微软雅黑" pitchFamily="34" charset="-122"/>
                <a:cs typeface="宋体" pitchFamily="2" charset="-122"/>
              </a:defRPr>
            </a:lvl6pPr>
            <a:lvl7pPr marL="848081" algn="l" rtl="0" fontAlgn="base">
              <a:spcBef>
                <a:spcPct val="0"/>
              </a:spcBef>
              <a:spcAft>
                <a:spcPct val="0"/>
              </a:spcAft>
              <a:defRPr sz="2600" b="1">
                <a:solidFill>
                  <a:schemeClr val="tx1"/>
                </a:solidFill>
                <a:latin typeface="Arial" charset="0"/>
                <a:ea typeface="微软雅黑" pitchFamily="34" charset="-122"/>
                <a:cs typeface="宋体" pitchFamily="2" charset="-122"/>
              </a:defRPr>
            </a:lvl7pPr>
            <a:lvl8pPr marL="1272122" algn="l" rtl="0" fontAlgn="base">
              <a:spcBef>
                <a:spcPct val="0"/>
              </a:spcBef>
              <a:spcAft>
                <a:spcPct val="0"/>
              </a:spcAft>
              <a:defRPr sz="2600" b="1">
                <a:solidFill>
                  <a:schemeClr val="tx1"/>
                </a:solidFill>
                <a:latin typeface="Arial" charset="0"/>
                <a:ea typeface="微软雅黑" pitchFamily="34" charset="-122"/>
                <a:cs typeface="宋体" pitchFamily="2" charset="-122"/>
              </a:defRPr>
            </a:lvl8pPr>
            <a:lvl9pPr marL="1696164" algn="l" rtl="0" fontAlgn="base">
              <a:spcBef>
                <a:spcPct val="0"/>
              </a:spcBef>
              <a:spcAft>
                <a:spcPct val="0"/>
              </a:spcAft>
              <a:defRPr sz="2600" b="1">
                <a:solidFill>
                  <a:schemeClr val="tx1"/>
                </a:solidFill>
                <a:latin typeface="Arial" charset="0"/>
                <a:ea typeface="微软雅黑" pitchFamily="34" charset="-122"/>
                <a:cs typeface="宋体" pitchFamily="2" charset="-122"/>
              </a:defRPr>
            </a:lvl9pPr>
          </a:lstStyle>
          <a:p>
            <a:pPr eaLnBrk="1" hangingPunct="1">
              <a:defRPr/>
            </a:pPr>
            <a:r>
              <a:rPr lang="zh-CN" altLang="en-US" sz="2200" kern="0" dirty="0" smtClean="0">
                <a:solidFill>
                  <a:srgbClr val="0000CC"/>
                </a:solidFill>
                <a:latin typeface="+mn-ea"/>
                <a:ea typeface="+mn-ea"/>
              </a:rPr>
              <a:t>附加压力与毛细管中液面高度的关系</a:t>
            </a:r>
            <a:endParaRPr lang="zh-CN" altLang="en-US" sz="2200" kern="0" dirty="0" smtClean="0">
              <a:solidFill>
                <a:srgbClr val="0000CC"/>
              </a:solidFill>
              <a:effectLst>
                <a:outerShdw blurRad="38100" dist="38100" dir="2700000" algn="tl">
                  <a:srgbClr val="C0C0C0"/>
                </a:outerShdw>
              </a:effectLst>
              <a:latin typeface="+mn-ea"/>
              <a:ea typeface="+mn-ea"/>
            </a:endParaRPr>
          </a:p>
        </p:txBody>
      </p:sp>
      <p:sp>
        <p:nvSpPr>
          <p:cNvPr id="6" name="Text Box 55"/>
          <p:cNvSpPr txBox="1">
            <a:spLocks noChangeArrowheads="1"/>
          </p:cNvSpPr>
          <p:nvPr/>
        </p:nvSpPr>
        <p:spPr bwMode="auto">
          <a:xfrm>
            <a:off x="323726" y="242133"/>
            <a:ext cx="6696546"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000" dirty="0" smtClean="0">
                <a:latin typeface="微软雅黑" panose="020B0503020204020204" pitchFamily="34" charset="-122"/>
                <a:ea typeface="微软雅黑" panose="020B0503020204020204" pitchFamily="34" charset="-122"/>
              </a:rPr>
              <a:t>9.2.2 </a:t>
            </a:r>
            <a:r>
              <a:rPr lang="zh-CN" altLang="en-US" sz="2000" dirty="0" smtClean="0">
                <a:latin typeface="微软雅黑" panose="020B0503020204020204" pitchFamily="34" charset="-122"/>
                <a:ea typeface="微软雅黑" panose="020B0503020204020204" pitchFamily="34" charset="-122"/>
              </a:rPr>
              <a:t>弯曲液面下的附加压力和毛细管现象</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96823985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文本框 60"/>
          <p:cNvSpPr txBox="1"/>
          <p:nvPr/>
        </p:nvSpPr>
        <p:spPr>
          <a:xfrm>
            <a:off x="1071538" y="1000114"/>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思考：</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Rectangle 2"/>
          <p:cNvSpPr txBox="1">
            <a:spLocks noRot="1" noChangeArrowheads="1"/>
          </p:cNvSpPr>
          <p:nvPr/>
        </p:nvSpPr>
        <p:spPr>
          <a:xfrm>
            <a:off x="937468" y="1513564"/>
            <a:ext cx="7632848" cy="3240360"/>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marL="457200" indent="-457200" eaLnBrk="1" hangingPunct="1">
              <a:buClr>
                <a:srgbClr val="FF0000"/>
              </a:buClr>
              <a:buSzPct val="80000"/>
              <a:buFont typeface="+mj-lt"/>
              <a:buAutoNum type="arabicPeriod"/>
            </a:pPr>
            <a:r>
              <a:rPr lang="zh-CN" altLang="en-US" sz="2400" kern="0" dirty="0" smtClean="0">
                <a:latin typeface="Times New Roman" panose="02020603050405020304" pitchFamily="18" charset="0"/>
                <a:cs typeface="Times New Roman" panose="02020603050405020304" pitchFamily="18" charset="0"/>
              </a:rPr>
              <a:t>一根水平放置的毛细管两端连接两个不同大小的肥皂泡，随着时间的变化，两个不同大小的肥皂泡如何变化？</a:t>
            </a:r>
          </a:p>
          <a:p>
            <a:pPr marL="457200" indent="-457200" eaLnBrk="1" hangingPunct="1">
              <a:spcBef>
                <a:spcPts val="1800"/>
              </a:spcBef>
              <a:buClr>
                <a:srgbClr val="FF0000"/>
              </a:buClr>
              <a:buSzPct val="80000"/>
              <a:buFont typeface="+mj-lt"/>
              <a:buAutoNum type="arabicPeriod"/>
            </a:pPr>
            <a:r>
              <a:rPr lang="zh-CN" altLang="en-US" sz="2400" kern="0" dirty="0" smtClean="0">
                <a:latin typeface="Times New Roman" panose="02020603050405020304" pitchFamily="18" charset="0"/>
                <a:cs typeface="Times New Roman" panose="02020603050405020304" pitchFamily="18" charset="0"/>
              </a:rPr>
              <a:t>水在两玻璃板间形成凹液面，在两石蜡板间形成凸液面，试解释为什么在两玻璃板间放一点水很难拉开，二两石蜡板间放点水很易拉开。</a:t>
            </a:r>
          </a:p>
        </p:txBody>
      </p:sp>
      <p:sp>
        <p:nvSpPr>
          <p:cNvPr id="7" name="Text Box 55"/>
          <p:cNvSpPr txBox="1">
            <a:spLocks noChangeArrowheads="1"/>
          </p:cNvSpPr>
          <p:nvPr/>
        </p:nvSpPr>
        <p:spPr bwMode="auto">
          <a:xfrm>
            <a:off x="323726" y="242133"/>
            <a:ext cx="6696546"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000" dirty="0" smtClean="0">
                <a:latin typeface="微软雅黑" panose="020B0503020204020204" pitchFamily="34" charset="-122"/>
                <a:ea typeface="微软雅黑" panose="020B0503020204020204" pitchFamily="34" charset="-122"/>
              </a:rPr>
              <a:t>9.2.2 </a:t>
            </a:r>
            <a:r>
              <a:rPr lang="zh-CN" altLang="en-US" sz="2000" dirty="0" smtClean="0">
                <a:latin typeface="微软雅黑" panose="020B0503020204020204" pitchFamily="34" charset="-122"/>
                <a:ea typeface="微软雅黑" panose="020B0503020204020204" pitchFamily="34" charset="-122"/>
              </a:rPr>
              <a:t>弯曲液面下的附加压力和毛细管现象</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584613673"/>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63"/>
          <p:cNvGrpSpPr>
            <a:grpSpLocks/>
          </p:cNvGrpSpPr>
          <p:nvPr/>
        </p:nvGrpSpPr>
        <p:grpSpPr bwMode="auto">
          <a:xfrm>
            <a:off x="395288" y="761073"/>
            <a:ext cx="8588375" cy="4130675"/>
            <a:chOff x="1358950" y="1173758"/>
            <a:chExt cx="7072312" cy="3482975"/>
          </a:xfrm>
        </p:grpSpPr>
        <p:sp>
          <p:nvSpPr>
            <p:cNvPr id="65" name="Freeform 5"/>
            <p:cNvSpPr>
              <a:spLocks/>
            </p:cNvSpPr>
            <p:nvPr/>
          </p:nvSpPr>
          <p:spPr bwMode="auto">
            <a:xfrm>
              <a:off x="1358950" y="1173758"/>
              <a:ext cx="7072312" cy="3482975"/>
            </a:xfrm>
            <a:custGeom>
              <a:avLst/>
              <a:gdLst>
                <a:gd name="T0" fmla="*/ 97 w 9549"/>
                <a:gd name="T1" fmla="*/ 0 h 4700"/>
                <a:gd name="T2" fmla="*/ 9452 w 9549"/>
                <a:gd name="T3" fmla="*/ 0 h 4700"/>
                <a:gd name="T4" fmla="*/ 9549 w 9549"/>
                <a:gd name="T5" fmla="*/ 97 h 4700"/>
                <a:gd name="T6" fmla="*/ 9549 w 9549"/>
                <a:gd name="T7" fmla="*/ 4603 h 4700"/>
                <a:gd name="T8" fmla="*/ 9452 w 9549"/>
                <a:gd name="T9" fmla="*/ 4700 h 4700"/>
                <a:gd name="T10" fmla="*/ 97 w 9549"/>
                <a:gd name="T11" fmla="*/ 4700 h 4700"/>
                <a:gd name="T12" fmla="*/ 0 w 9549"/>
                <a:gd name="T13" fmla="*/ 4603 h 4700"/>
                <a:gd name="T14" fmla="*/ 0 w 9549"/>
                <a:gd name="T15" fmla="*/ 97 h 4700"/>
                <a:gd name="T16" fmla="*/ 97 w 9549"/>
                <a:gd name="T17" fmla="*/ 0 h 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500" dirty="0">
                <a:solidFill>
                  <a:schemeClr val="tx1">
                    <a:lumMod val="65000"/>
                    <a:lumOff val="35000"/>
                  </a:schemeClr>
                </a:solidFill>
                <a:latin typeface="微软雅黑" panose="020B0503020204020204" pitchFamily="34" charset="-122"/>
              </a:endParaRPr>
            </a:p>
          </p:txBody>
        </p:sp>
        <p:sp>
          <p:nvSpPr>
            <p:cNvPr id="11277" name="Freeform 8"/>
            <p:cNvSpPr>
              <a:spLocks/>
            </p:cNvSpPr>
            <p:nvPr/>
          </p:nvSpPr>
          <p:spPr bwMode="auto">
            <a:xfrm>
              <a:off x="7851825" y="4077295"/>
              <a:ext cx="579437" cy="579438"/>
            </a:xfrm>
            <a:custGeom>
              <a:avLst/>
              <a:gdLst>
                <a:gd name="T0" fmla="*/ 2147483646 w 782"/>
                <a:gd name="T1" fmla="*/ 0 h 782"/>
                <a:gd name="T2" fmla="*/ 2147483646 w 782"/>
                <a:gd name="T3" fmla="*/ 2147483646 h 782"/>
                <a:gd name="T4" fmla="*/ 2147483646 w 782"/>
                <a:gd name="T5" fmla="*/ 2147483646 h 782"/>
                <a:gd name="T6" fmla="*/ 0 w 782"/>
                <a:gd name="T7" fmla="*/ 2147483646 h 782"/>
                <a:gd name="T8" fmla="*/ 2147483646 w 782"/>
                <a:gd name="T9" fmla="*/ 0 h 782"/>
                <a:gd name="T10" fmla="*/ 0 60000 65536"/>
                <a:gd name="T11" fmla="*/ 0 60000 65536"/>
                <a:gd name="T12" fmla="*/ 0 60000 65536"/>
                <a:gd name="T13" fmla="*/ 0 60000 65536"/>
                <a:gd name="T14" fmla="*/ 0 60000 65536"/>
                <a:gd name="T15" fmla="*/ 0 w 782"/>
                <a:gd name="T16" fmla="*/ 0 h 782"/>
                <a:gd name="T17" fmla="*/ 782 w 782"/>
                <a:gd name="T18" fmla="*/ 782 h 782"/>
              </a:gdLst>
              <a:ahLst/>
              <a:cxnLst>
                <a:cxn ang="T10">
                  <a:pos x="T0" y="T1"/>
                </a:cxn>
                <a:cxn ang="T11">
                  <a:pos x="T2" y="T3"/>
                </a:cxn>
                <a:cxn ang="T12">
                  <a:pos x="T4" y="T5"/>
                </a:cxn>
                <a:cxn ang="T13">
                  <a:pos x="T6" y="T7"/>
                </a:cxn>
                <a:cxn ang="T14">
                  <a:pos x="T8" y="T9"/>
                </a:cxn>
              </a:cxnLst>
              <a:rect l="T15" t="T16" r="T17" b="T18"/>
              <a:pathLst>
                <a:path w="782" h="782">
                  <a:moveTo>
                    <a:pt x="782" y="0"/>
                  </a:moveTo>
                  <a:lnTo>
                    <a:pt x="782" y="685"/>
                  </a:lnTo>
                  <a:cubicBezTo>
                    <a:pt x="782" y="738"/>
                    <a:pt x="738" y="782"/>
                    <a:pt x="685" y="782"/>
                  </a:cubicBezTo>
                  <a:lnTo>
                    <a:pt x="0" y="782"/>
                  </a:lnTo>
                  <a:lnTo>
                    <a:pt x="782" y="0"/>
                  </a:lnTo>
                  <a:close/>
                </a:path>
              </a:pathLst>
            </a:custGeom>
            <a:solidFill>
              <a:srgbClr val="AC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grpSp>
      <p:sp>
        <p:nvSpPr>
          <p:cNvPr id="67" name="Freeform 6"/>
          <p:cNvSpPr>
            <a:spLocks/>
          </p:cNvSpPr>
          <p:nvPr/>
        </p:nvSpPr>
        <p:spPr bwMode="auto">
          <a:xfrm>
            <a:off x="395288" y="700088"/>
            <a:ext cx="2422525" cy="193675"/>
          </a:xfrm>
          <a:custGeom>
            <a:avLst/>
            <a:gdLst>
              <a:gd name="T0" fmla="*/ 2147483646 w 3270"/>
              <a:gd name="T1" fmla="*/ 2147483646 h 261"/>
              <a:gd name="T2" fmla="*/ 2147483646 w 3270"/>
              <a:gd name="T3" fmla="*/ 2147483646 h 261"/>
              <a:gd name="T4" fmla="*/ 2147483646 w 3270"/>
              <a:gd name="T5" fmla="*/ 0 h 261"/>
              <a:gd name="T6" fmla="*/ 0 w 3270"/>
              <a:gd name="T7" fmla="*/ 0 h 261"/>
              <a:gd name="T8" fmla="*/ 2147483646 w 3270"/>
              <a:gd name="T9" fmla="*/ 2147483646 h 261"/>
              <a:gd name="T10" fmla="*/ 0 60000 65536"/>
              <a:gd name="T11" fmla="*/ 0 60000 65536"/>
              <a:gd name="T12" fmla="*/ 0 60000 65536"/>
              <a:gd name="T13" fmla="*/ 0 60000 65536"/>
              <a:gd name="T14" fmla="*/ 0 60000 65536"/>
              <a:gd name="T15" fmla="*/ 0 w 3270"/>
              <a:gd name="T16" fmla="*/ 0 h 261"/>
              <a:gd name="T17" fmla="*/ 3270 w 3270"/>
              <a:gd name="T18" fmla="*/ 261 h 261"/>
            </a:gdLst>
            <a:ahLst/>
            <a:cxnLst>
              <a:cxn ang="T10">
                <a:pos x="T0" y="T1"/>
              </a:cxn>
              <a:cxn ang="T11">
                <a:pos x="T2" y="T3"/>
              </a:cxn>
              <a:cxn ang="T12">
                <a:pos x="T4" y="T5"/>
              </a:cxn>
              <a:cxn ang="T13">
                <a:pos x="T6" y="T7"/>
              </a:cxn>
              <a:cxn ang="T14">
                <a:pos x="T8" y="T9"/>
              </a:cxn>
            </a:cxnLst>
            <a:rect l="T15" t="T16" r="T17" b="T18"/>
            <a:pathLst>
              <a:path w="3270" h="261">
                <a:moveTo>
                  <a:pt x="249" y="261"/>
                </a:moveTo>
                <a:lnTo>
                  <a:pt x="3270" y="261"/>
                </a:lnTo>
                <a:lnTo>
                  <a:pt x="3022" y="0"/>
                </a:lnTo>
                <a:lnTo>
                  <a:pt x="0" y="0"/>
                </a:lnTo>
                <a:lnTo>
                  <a:pt x="249" y="261"/>
                </a:lnTo>
                <a:close/>
              </a:path>
            </a:pathLst>
          </a:custGeom>
          <a:solidFill>
            <a:srgbClr val="AC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68" name="Freeform 7"/>
          <p:cNvSpPr>
            <a:spLocks/>
          </p:cNvSpPr>
          <p:nvPr/>
        </p:nvSpPr>
        <p:spPr bwMode="auto">
          <a:xfrm>
            <a:off x="395288" y="555625"/>
            <a:ext cx="2238375" cy="1554163"/>
          </a:xfrm>
          <a:custGeom>
            <a:avLst/>
            <a:gdLst>
              <a:gd name="T0" fmla="*/ 3022 w 3022"/>
              <a:gd name="T1" fmla="*/ 0 h 2098"/>
              <a:gd name="T2" fmla="*/ 0 w 3022"/>
              <a:gd name="T3" fmla="*/ 0 h 2098"/>
              <a:gd name="T4" fmla="*/ 0 w 3022"/>
              <a:gd name="T5" fmla="*/ 2098 h 2098"/>
              <a:gd name="T6" fmla="*/ 2165 w 3022"/>
              <a:gd name="T7" fmla="*/ 2098 h 2098"/>
              <a:gd name="T8" fmla="*/ 3022 w 3022"/>
              <a:gd name="T9" fmla="*/ 0 h 2098"/>
            </a:gdLst>
            <a:ahLst/>
            <a:cxnLst>
              <a:cxn ang="0">
                <a:pos x="T0" y="T1"/>
              </a:cxn>
              <a:cxn ang="0">
                <a:pos x="T2" y="T3"/>
              </a:cxn>
              <a:cxn ang="0">
                <a:pos x="T4" y="T5"/>
              </a:cxn>
              <a:cxn ang="0">
                <a:pos x="T6" y="T7"/>
              </a:cxn>
              <a:cxn ang="0">
                <a:pos x="T8" y="T9"/>
              </a:cxn>
            </a:cxnLst>
            <a:rect l="0" t="0" r="r" b="b"/>
            <a:pathLst>
              <a:path w="3022" h="2098">
                <a:moveTo>
                  <a:pt x="3022" y="0"/>
                </a:moveTo>
                <a:lnTo>
                  <a:pt x="0" y="0"/>
                </a:lnTo>
                <a:lnTo>
                  <a:pt x="0" y="2098"/>
                </a:lnTo>
                <a:lnTo>
                  <a:pt x="2165" y="2098"/>
                </a:lnTo>
                <a:lnTo>
                  <a:pt x="3022" y="0"/>
                </a:lnTo>
                <a:close/>
              </a:path>
            </a:pathLst>
          </a:custGeom>
          <a:solidFill>
            <a:srgbClr val="DE0000"/>
          </a:solidFill>
          <a:ln w="25400">
            <a:solidFill>
              <a:srgbClr val="DE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0"/>
          </a:p>
        </p:txBody>
      </p:sp>
      <p:sp>
        <p:nvSpPr>
          <p:cNvPr id="11269" name="Freeform 9"/>
          <p:cNvSpPr>
            <a:spLocks noEditPoints="1"/>
          </p:cNvSpPr>
          <p:nvPr/>
        </p:nvSpPr>
        <p:spPr bwMode="auto">
          <a:xfrm>
            <a:off x="7288213" y="4130675"/>
            <a:ext cx="198437" cy="198438"/>
          </a:xfrm>
          <a:custGeom>
            <a:avLst/>
            <a:gdLst>
              <a:gd name="T0" fmla="*/ 2147483646 w 268"/>
              <a:gd name="T1" fmla="*/ 2147483646 h 268"/>
              <a:gd name="T2" fmla="*/ 2147483646 w 268"/>
              <a:gd name="T3" fmla="*/ 2147483646 h 268"/>
              <a:gd name="T4" fmla="*/ 2147483646 w 268"/>
              <a:gd name="T5" fmla="*/ 2147483646 h 268"/>
              <a:gd name="T6" fmla="*/ 2147483646 w 268"/>
              <a:gd name="T7" fmla="*/ 2147483646 h 268"/>
              <a:gd name="T8" fmla="*/ 2147483646 w 268"/>
              <a:gd name="T9" fmla="*/ 2147483646 h 268"/>
              <a:gd name="T10" fmla="*/ 2147483646 w 268"/>
              <a:gd name="T11" fmla="*/ 2147483646 h 268"/>
              <a:gd name="T12" fmla="*/ 2147483646 w 268"/>
              <a:gd name="T13" fmla="*/ 2147483646 h 268"/>
              <a:gd name="T14" fmla="*/ 2147483646 w 268"/>
              <a:gd name="T15" fmla="*/ 2147483646 h 268"/>
              <a:gd name="T16" fmla="*/ 2147483646 w 268"/>
              <a:gd name="T17" fmla="*/ 2147483646 h 268"/>
              <a:gd name="T18" fmla="*/ 2147483646 w 268"/>
              <a:gd name="T19" fmla="*/ 2147483646 h 268"/>
              <a:gd name="T20" fmla="*/ 2147483646 w 268"/>
              <a:gd name="T21" fmla="*/ 0 h 268"/>
              <a:gd name="T22" fmla="*/ 2147483646 w 268"/>
              <a:gd name="T23" fmla="*/ 2147483646 h 268"/>
              <a:gd name="T24" fmla="*/ 2147483646 w 268"/>
              <a:gd name="T25" fmla="*/ 2147483646 h 268"/>
              <a:gd name="T26" fmla="*/ 0 w 268"/>
              <a:gd name="T27" fmla="*/ 2147483646 h 268"/>
              <a:gd name="T28" fmla="*/ 2147483646 w 268"/>
              <a:gd name="T29" fmla="*/ 0 h 268"/>
              <a:gd name="T30" fmla="*/ 2147483646 w 268"/>
              <a:gd name="T31" fmla="*/ 2147483646 h 268"/>
              <a:gd name="T32" fmla="*/ 2147483646 w 268"/>
              <a:gd name="T33" fmla="*/ 2147483646 h 268"/>
              <a:gd name="T34" fmla="*/ 2147483646 w 268"/>
              <a:gd name="T35" fmla="*/ 2147483646 h 268"/>
              <a:gd name="T36" fmla="*/ 2147483646 w 268"/>
              <a:gd name="T37" fmla="*/ 2147483646 h 268"/>
              <a:gd name="T38" fmla="*/ 2147483646 w 268"/>
              <a:gd name="T39" fmla="*/ 2147483646 h 2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68"/>
              <a:gd name="T61" fmla="*/ 0 h 268"/>
              <a:gd name="T62" fmla="*/ 268 w 268"/>
              <a:gd name="T63" fmla="*/ 268 h 2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68" h="268">
                <a:moveTo>
                  <a:pt x="146" y="226"/>
                </a:moveTo>
                <a:lnTo>
                  <a:pt x="125" y="209"/>
                </a:lnTo>
                <a:lnTo>
                  <a:pt x="177" y="148"/>
                </a:lnTo>
                <a:lnTo>
                  <a:pt x="43" y="148"/>
                </a:lnTo>
                <a:lnTo>
                  <a:pt x="43" y="120"/>
                </a:lnTo>
                <a:lnTo>
                  <a:pt x="177" y="120"/>
                </a:lnTo>
                <a:lnTo>
                  <a:pt x="125" y="60"/>
                </a:lnTo>
                <a:lnTo>
                  <a:pt x="146" y="42"/>
                </a:lnTo>
                <a:lnTo>
                  <a:pt x="224" y="134"/>
                </a:lnTo>
                <a:lnTo>
                  <a:pt x="146" y="226"/>
                </a:lnTo>
                <a:close/>
                <a:moveTo>
                  <a:pt x="134" y="0"/>
                </a:moveTo>
                <a:cubicBezTo>
                  <a:pt x="208" y="0"/>
                  <a:pt x="268" y="60"/>
                  <a:pt x="268" y="134"/>
                </a:cubicBezTo>
                <a:cubicBezTo>
                  <a:pt x="268" y="208"/>
                  <a:pt x="208" y="268"/>
                  <a:pt x="134" y="268"/>
                </a:cubicBezTo>
                <a:cubicBezTo>
                  <a:pt x="60" y="268"/>
                  <a:pt x="0" y="208"/>
                  <a:pt x="0" y="134"/>
                </a:cubicBezTo>
                <a:cubicBezTo>
                  <a:pt x="0" y="60"/>
                  <a:pt x="60" y="0"/>
                  <a:pt x="134" y="0"/>
                </a:cubicBezTo>
                <a:close/>
                <a:moveTo>
                  <a:pt x="134" y="17"/>
                </a:moveTo>
                <a:cubicBezTo>
                  <a:pt x="198" y="17"/>
                  <a:pt x="250" y="70"/>
                  <a:pt x="250" y="134"/>
                </a:cubicBezTo>
                <a:cubicBezTo>
                  <a:pt x="250" y="199"/>
                  <a:pt x="198" y="251"/>
                  <a:pt x="134" y="251"/>
                </a:cubicBezTo>
                <a:cubicBezTo>
                  <a:pt x="69" y="251"/>
                  <a:pt x="17" y="199"/>
                  <a:pt x="17" y="134"/>
                </a:cubicBezTo>
                <a:cubicBezTo>
                  <a:pt x="17" y="70"/>
                  <a:pt x="69" y="17"/>
                  <a:pt x="134" y="17"/>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70" name="TextBox 69"/>
          <p:cNvSpPr txBox="1">
            <a:spLocks noChangeArrowheads="1"/>
          </p:cNvSpPr>
          <p:nvPr/>
        </p:nvSpPr>
        <p:spPr bwMode="auto">
          <a:xfrm>
            <a:off x="1006475" y="865188"/>
            <a:ext cx="698500" cy="1322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8000" dirty="0" smtClean="0">
                <a:solidFill>
                  <a:srgbClr val="F8F8F8"/>
                </a:solidFill>
                <a:latin typeface="微软雅黑" panose="020B0503020204020204" pitchFamily="34" charset="-122"/>
                <a:ea typeface="微软雅黑" panose="020B0503020204020204" pitchFamily="34" charset="-122"/>
              </a:rPr>
              <a:t>9</a:t>
            </a:r>
            <a:endParaRPr lang="zh-CN" altLang="en-US" sz="8000" dirty="0">
              <a:solidFill>
                <a:srgbClr val="F8F8F8"/>
              </a:solidFill>
              <a:latin typeface="微软雅黑" panose="020B0503020204020204" pitchFamily="34" charset="-122"/>
              <a:ea typeface="微软雅黑" panose="020B0503020204020204" pitchFamily="34" charset="-122"/>
            </a:endParaRPr>
          </a:p>
        </p:txBody>
      </p:sp>
      <p:sp>
        <p:nvSpPr>
          <p:cNvPr id="71" name="TextBox 70"/>
          <p:cNvSpPr txBox="1">
            <a:spLocks noChangeArrowheads="1"/>
          </p:cNvSpPr>
          <p:nvPr/>
        </p:nvSpPr>
        <p:spPr bwMode="auto">
          <a:xfrm>
            <a:off x="2630648" y="946650"/>
            <a:ext cx="582295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zh-CN" altLang="en-US" sz="3600" dirty="0" smtClean="0">
                <a:solidFill>
                  <a:srgbClr val="2B2A30"/>
                </a:solidFill>
                <a:latin typeface="微软雅黑" panose="020B0503020204020204" pitchFamily="34" charset="-122"/>
                <a:ea typeface="微软雅黑" panose="020B0503020204020204" pitchFamily="34" charset="-122"/>
              </a:rPr>
              <a:t>第九章 表面现象与胶体</a:t>
            </a:r>
            <a:endParaRPr lang="zh-CN" altLang="en-US" sz="3600" dirty="0">
              <a:solidFill>
                <a:srgbClr val="2B2A30"/>
              </a:solidFill>
              <a:latin typeface="微软雅黑" panose="020B0503020204020204" pitchFamily="34" charset="-122"/>
              <a:ea typeface="微软雅黑" panose="020B0503020204020204" pitchFamily="34" charset="-122"/>
            </a:endParaRPr>
          </a:p>
        </p:txBody>
      </p:sp>
      <p:sp>
        <p:nvSpPr>
          <p:cNvPr id="72" name="Rectangle 13"/>
          <p:cNvSpPr>
            <a:spLocks noChangeArrowheads="1"/>
          </p:cNvSpPr>
          <p:nvPr/>
        </p:nvSpPr>
        <p:spPr bwMode="auto">
          <a:xfrm>
            <a:off x="485775" y="1579563"/>
            <a:ext cx="566738" cy="354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zh-CN" altLang="zh-CN" sz="2300">
                <a:solidFill>
                  <a:srgbClr val="FFFFFF"/>
                </a:solidFill>
                <a:latin typeface="微软雅黑" panose="020B0503020204020204" pitchFamily="34" charset="-122"/>
                <a:ea typeface="微软雅黑" panose="020B0503020204020204" pitchFamily="34" charset="-122"/>
              </a:rPr>
              <a:t>Part</a:t>
            </a:r>
            <a:endParaRPr lang="zh-CN" altLang="zh-CN">
              <a:solidFill>
                <a:srgbClr val="FEAE01"/>
              </a:solidFill>
              <a:latin typeface="微软雅黑" panose="020B0503020204020204" pitchFamily="34" charset="-122"/>
              <a:ea typeface="微软雅黑" panose="020B0503020204020204" pitchFamily="34" charset="-122"/>
            </a:endParaRPr>
          </a:p>
        </p:txBody>
      </p:sp>
      <p:sp>
        <p:nvSpPr>
          <p:cNvPr id="74" name="TextBox 73"/>
          <p:cNvSpPr txBox="1">
            <a:spLocks noChangeArrowheads="1"/>
          </p:cNvSpPr>
          <p:nvPr/>
        </p:nvSpPr>
        <p:spPr bwMode="auto">
          <a:xfrm>
            <a:off x="2649604" y="1798714"/>
            <a:ext cx="5984279"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85750" indent="-285750">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lnSpc>
                <a:spcPct val="150000"/>
              </a:lnSpc>
              <a:buFont typeface="Wingdings" panose="05000000000000000000" pitchFamily="2" charset="2"/>
              <a:buChar char="n"/>
              <a:defRPr/>
            </a:pPr>
            <a:r>
              <a:rPr lang="en-US" altLang="zh-CN" sz="2400" dirty="0" smtClean="0">
                <a:solidFill>
                  <a:srgbClr val="2B2A30"/>
                </a:solidFill>
                <a:latin typeface="+mj-lt"/>
                <a:ea typeface="微软雅黑" panose="020B0503020204020204" pitchFamily="34" charset="-122"/>
              </a:rPr>
              <a:t> 9.1</a:t>
            </a:r>
            <a:r>
              <a:rPr lang="en-US" altLang="zh-CN" sz="2400" dirty="0" smtClean="0">
                <a:solidFill>
                  <a:srgbClr val="2B2A30"/>
                </a:solidFill>
                <a:latin typeface="微软雅黑" panose="020B0503020204020204" pitchFamily="34" charset="-122"/>
                <a:ea typeface="微软雅黑" panose="020B0503020204020204" pitchFamily="34" charset="-122"/>
              </a:rPr>
              <a:t>  </a:t>
            </a:r>
            <a:r>
              <a:rPr lang="zh-CN" altLang="en-US" sz="2400" dirty="0" smtClean="0">
                <a:solidFill>
                  <a:srgbClr val="2B2A30"/>
                </a:solidFill>
                <a:latin typeface="微软雅黑" panose="020B0503020204020204" pitchFamily="34" charset="-122"/>
                <a:ea typeface="微软雅黑" panose="020B0503020204020204" pitchFamily="34" charset="-122"/>
              </a:rPr>
              <a:t>表面张力和表面吉布斯函数</a:t>
            </a:r>
            <a:endParaRPr lang="en-US" altLang="zh-CN" sz="2400" dirty="0" smtClean="0">
              <a:solidFill>
                <a:srgbClr val="2B2A30"/>
              </a:solidFill>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n"/>
              <a:defRPr/>
            </a:pPr>
            <a:r>
              <a:rPr lang="en-US" altLang="zh-CN" sz="2400" dirty="0" smtClean="0">
                <a:solidFill>
                  <a:srgbClr val="2B2A30"/>
                </a:solidFill>
                <a:latin typeface="+mj-lt"/>
                <a:ea typeface="微软雅黑" panose="020B0503020204020204" pitchFamily="34" charset="-122"/>
              </a:rPr>
              <a:t> 9.2</a:t>
            </a:r>
            <a:r>
              <a:rPr lang="en-US" altLang="zh-CN" sz="2400" dirty="0" smtClean="0">
                <a:solidFill>
                  <a:srgbClr val="2B2A30"/>
                </a:solidFill>
                <a:latin typeface="微软雅黑" panose="020B0503020204020204" pitchFamily="34" charset="-122"/>
                <a:ea typeface="微软雅黑" panose="020B0503020204020204" pitchFamily="34" charset="-122"/>
              </a:rPr>
              <a:t>  </a:t>
            </a:r>
            <a:r>
              <a:rPr lang="zh-CN" altLang="en-US" sz="2400" dirty="0" smtClean="0">
                <a:solidFill>
                  <a:srgbClr val="2B2A30"/>
                </a:solidFill>
                <a:latin typeface="微软雅黑" panose="020B0503020204020204" pitchFamily="34" charset="-122"/>
                <a:ea typeface="微软雅黑" panose="020B0503020204020204" pitchFamily="34" charset="-122"/>
              </a:rPr>
              <a:t>常见的一些界面现象</a:t>
            </a:r>
            <a:endParaRPr lang="en-US" altLang="zh-CN" sz="2400" dirty="0" smtClean="0">
              <a:solidFill>
                <a:srgbClr val="2B2A30"/>
              </a:solidFill>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n"/>
              <a:defRPr/>
            </a:pPr>
            <a:r>
              <a:rPr lang="en-US" altLang="zh-CN" sz="2400" dirty="0" smtClean="0">
                <a:solidFill>
                  <a:srgbClr val="2B2A30"/>
                </a:solidFill>
                <a:latin typeface="+mn-lt"/>
                <a:ea typeface="微软雅黑" panose="020B0503020204020204" pitchFamily="34" charset="-122"/>
              </a:rPr>
              <a:t> 9.3</a:t>
            </a:r>
            <a:r>
              <a:rPr lang="en-US" altLang="zh-CN" sz="2400" dirty="0" smtClean="0">
                <a:solidFill>
                  <a:srgbClr val="2B2A30"/>
                </a:solidFill>
                <a:latin typeface="微软雅黑" panose="020B0503020204020204" pitchFamily="34" charset="-122"/>
                <a:ea typeface="微软雅黑" panose="020B0503020204020204" pitchFamily="34" charset="-122"/>
              </a:rPr>
              <a:t>  </a:t>
            </a:r>
            <a:r>
              <a:rPr lang="zh-CN" altLang="en-US" sz="2400" dirty="0" smtClean="0">
                <a:solidFill>
                  <a:srgbClr val="2B2A30"/>
                </a:solidFill>
                <a:latin typeface="微软雅黑" panose="020B0503020204020204" pitchFamily="34" charset="-122"/>
                <a:ea typeface="微软雅黑" panose="020B0503020204020204" pitchFamily="34" charset="-122"/>
              </a:rPr>
              <a:t>溶液表面的吸附与表面活性物质</a:t>
            </a:r>
            <a:endParaRPr lang="en-US" altLang="zh-CN" sz="2400" dirty="0" smtClean="0">
              <a:solidFill>
                <a:srgbClr val="2B2A30"/>
              </a:solidFill>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n"/>
              <a:defRPr/>
            </a:pPr>
            <a:r>
              <a:rPr lang="en-US" altLang="zh-CN" sz="2400" dirty="0" smtClean="0">
                <a:solidFill>
                  <a:srgbClr val="2B2A30"/>
                </a:solidFill>
                <a:latin typeface="微软雅黑" panose="020B0503020204020204" pitchFamily="34" charset="-122"/>
                <a:ea typeface="微软雅黑" panose="020B0503020204020204" pitchFamily="34" charset="-122"/>
              </a:rPr>
              <a:t> </a:t>
            </a:r>
            <a:r>
              <a:rPr lang="en-US" altLang="zh-CN" sz="2400" dirty="0" smtClean="0">
                <a:solidFill>
                  <a:srgbClr val="2B2A30"/>
                </a:solidFill>
                <a:latin typeface="+mj-lt"/>
                <a:ea typeface="微软雅黑" panose="020B0503020204020204" pitchFamily="34" charset="-122"/>
              </a:rPr>
              <a:t>9.4 </a:t>
            </a:r>
            <a:r>
              <a:rPr lang="en-US" altLang="zh-CN" sz="2400" dirty="0" smtClean="0">
                <a:solidFill>
                  <a:srgbClr val="2B2A30"/>
                </a:solidFill>
                <a:latin typeface="微软雅黑" panose="020B0503020204020204" pitchFamily="34" charset="-122"/>
                <a:ea typeface="微软雅黑" panose="020B0503020204020204" pitchFamily="34" charset="-122"/>
              </a:rPr>
              <a:t> </a:t>
            </a:r>
            <a:r>
              <a:rPr lang="zh-CN" altLang="en-US" sz="2400" dirty="0" smtClean="0">
                <a:solidFill>
                  <a:srgbClr val="2B2A30"/>
                </a:solidFill>
                <a:latin typeface="微软雅黑" panose="020B0503020204020204" pitchFamily="34" charset="-122"/>
                <a:ea typeface="微软雅黑" panose="020B0503020204020204" pitchFamily="34" charset="-122"/>
              </a:rPr>
              <a:t>胶体</a:t>
            </a:r>
            <a:endParaRPr lang="en-US" altLang="zh-CN" sz="2400" dirty="0" smtClean="0">
              <a:solidFill>
                <a:srgbClr val="2B2A30"/>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55"/>
          <p:cNvSpPr txBox="1">
            <a:spLocks noChangeArrowheads="1"/>
          </p:cNvSpPr>
          <p:nvPr/>
        </p:nvSpPr>
        <p:spPr bwMode="auto">
          <a:xfrm>
            <a:off x="642910" y="214296"/>
            <a:ext cx="6696546"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9.2.3 </a:t>
            </a:r>
            <a:r>
              <a:rPr lang="zh-CN" altLang="en-US" sz="2800" dirty="0" smtClean="0">
                <a:latin typeface="微软雅黑" panose="020B0503020204020204" pitchFamily="34" charset="-122"/>
                <a:ea typeface="微软雅黑" panose="020B0503020204020204" pitchFamily="34" charset="-122"/>
              </a:rPr>
              <a:t>固体表面上的吸附</a:t>
            </a:r>
            <a:endParaRPr lang="zh-CN" altLang="en-US" sz="2800" dirty="0">
              <a:latin typeface="微软雅黑" panose="020B0503020204020204" pitchFamily="34" charset="-122"/>
              <a:ea typeface="微软雅黑" panose="020B0503020204020204" pitchFamily="34" charset="-122"/>
            </a:endParaRPr>
          </a:p>
        </p:txBody>
      </p:sp>
      <p:sp>
        <p:nvSpPr>
          <p:cNvPr id="7" name="Rectangle 3"/>
          <p:cNvSpPr txBox="1">
            <a:spLocks noRot="1" noChangeArrowheads="1"/>
          </p:cNvSpPr>
          <p:nvPr/>
        </p:nvSpPr>
        <p:spPr>
          <a:xfrm>
            <a:off x="899592" y="785174"/>
            <a:ext cx="7560840" cy="4111600"/>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marL="0" indent="457200" eaLnBrk="1" hangingPunct="1">
              <a:buFont typeface="Wingdings" panose="05000000000000000000" pitchFamily="2" charset="2"/>
              <a:buNone/>
            </a:pPr>
            <a:r>
              <a:rPr lang="zh-CN" altLang="en-US" sz="2000" kern="0" dirty="0" smtClean="0">
                <a:solidFill>
                  <a:srgbClr val="0000CC"/>
                </a:solidFill>
                <a:latin typeface="Times New Roman" panose="02020603050405020304" pitchFamily="18" charset="0"/>
                <a:cs typeface="Times New Roman" panose="02020603050405020304" pitchFamily="18" charset="0"/>
              </a:rPr>
              <a:t>固体具有比液体更大的比表面吉布斯函数</a:t>
            </a:r>
            <a:r>
              <a:rPr lang="zh-CN" altLang="en-US" sz="2000" kern="0" dirty="0" smtClean="0">
                <a:latin typeface="Times New Roman" panose="02020603050405020304" pitchFamily="18" charset="0"/>
                <a:cs typeface="Times New Roman" panose="02020603050405020304" pitchFamily="18" charset="0"/>
              </a:rPr>
              <a:t>，不能像液体那样用尽量减小表面积的方法来降低系统的表面吉布斯函数。</a:t>
            </a:r>
          </a:p>
          <a:p>
            <a:pPr marL="0" indent="457200" eaLnBrk="1" hangingPunct="1">
              <a:buFont typeface="Wingdings" panose="05000000000000000000" pitchFamily="2" charset="2"/>
              <a:buNone/>
            </a:pPr>
            <a:r>
              <a:rPr lang="zh-CN" altLang="en-US" sz="2000" kern="0" dirty="0" smtClean="0">
                <a:latin typeface="Times New Roman" panose="02020603050405020304" pitchFamily="18" charset="0"/>
                <a:cs typeface="Times New Roman" panose="02020603050405020304" pitchFamily="18" charset="0"/>
              </a:rPr>
              <a:t>固体表面的构成粒子能对气体分子（或溶液中的溶质分子）产生吸引力，使气体分子（或溶质分子）在固体表面上发生相对聚集，降低固体的的表面吉布斯函数，</a:t>
            </a:r>
            <a:r>
              <a:rPr lang="zh-CN" altLang="en-US" sz="2000" kern="0" dirty="0" smtClean="0">
                <a:solidFill>
                  <a:srgbClr val="0000CC"/>
                </a:solidFill>
                <a:latin typeface="Times New Roman" panose="02020603050405020304" pitchFamily="18" charset="0"/>
                <a:cs typeface="Times New Roman" panose="02020603050405020304" pitchFamily="18" charset="0"/>
              </a:rPr>
              <a:t>这种现象称为气体（或溶质）在固体表面的吸附。</a:t>
            </a:r>
          </a:p>
          <a:p>
            <a:pPr marL="0" indent="457200" eaLnBrk="1" hangingPunct="1">
              <a:buFont typeface="Wingdings" panose="05000000000000000000" pitchFamily="2" charset="2"/>
              <a:buNone/>
            </a:pPr>
            <a:r>
              <a:rPr lang="zh-CN" altLang="en-US" sz="2000" kern="0" dirty="0" smtClean="0">
                <a:latin typeface="Times New Roman" panose="02020603050405020304" pitchFamily="18" charset="0"/>
                <a:cs typeface="Times New Roman" panose="02020603050405020304" pitchFamily="18" charset="0"/>
              </a:rPr>
              <a:t>能吸附气体（或溶质）的固体称作吸附剂，被吸附的气体（或溶质）称为吸附质。</a:t>
            </a:r>
          </a:p>
          <a:p>
            <a:pPr marL="0" indent="457200" eaLnBrk="1" hangingPunct="1">
              <a:buFont typeface="Wingdings" panose="05000000000000000000" pitchFamily="2" charset="2"/>
              <a:buNone/>
            </a:pPr>
            <a:r>
              <a:rPr lang="zh-CN" altLang="en-US" sz="2000" kern="0" dirty="0" smtClean="0">
                <a:solidFill>
                  <a:srgbClr val="FF0000"/>
                </a:solidFill>
                <a:latin typeface="Times New Roman" panose="02020603050405020304" pitchFamily="18" charset="0"/>
                <a:cs typeface="Times New Roman" panose="02020603050405020304" pitchFamily="18" charset="0"/>
              </a:rPr>
              <a:t>按固体表面与与吸附质之间作用力（吸附力）的性质可将吸附分为</a:t>
            </a:r>
            <a:r>
              <a:rPr lang="zh-CN" altLang="en-US" sz="2000" kern="0" dirty="0" smtClean="0">
                <a:solidFill>
                  <a:srgbClr val="0000CC"/>
                </a:solidFill>
                <a:latin typeface="Times New Roman" panose="02020603050405020304" pitchFamily="18" charset="0"/>
                <a:cs typeface="Times New Roman" panose="02020603050405020304" pitchFamily="18" charset="0"/>
              </a:rPr>
              <a:t>物理吸附</a:t>
            </a:r>
            <a:r>
              <a:rPr lang="zh-CN" altLang="en-US" sz="2000" kern="0" dirty="0" smtClean="0">
                <a:solidFill>
                  <a:srgbClr val="FF0000"/>
                </a:solidFill>
                <a:latin typeface="Times New Roman" panose="02020603050405020304" pitchFamily="18" charset="0"/>
                <a:cs typeface="Times New Roman" panose="02020603050405020304" pitchFamily="18" charset="0"/>
              </a:rPr>
              <a:t>和</a:t>
            </a:r>
            <a:r>
              <a:rPr lang="zh-CN" altLang="en-US" sz="2000" kern="0" dirty="0" smtClean="0">
                <a:solidFill>
                  <a:srgbClr val="0000CC"/>
                </a:solidFill>
                <a:latin typeface="Times New Roman" panose="02020603050405020304" pitchFamily="18" charset="0"/>
                <a:cs typeface="Times New Roman" panose="02020603050405020304" pitchFamily="18" charset="0"/>
              </a:rPr>
              <a:t>化学吸附</a:t>
            </a:r>
            <a:r>
              <a:rPr lang="zh-CN" altLang="en-US" sz="2000" kern="0" dirty="0" smtClean="0">
                <a:solidFill>
                  <a:srgbClr val="FF0000"/>
                </a:solidFill>
                <a:latin typeface="Times New Roman" panose="02020603050405020304" pitchFamily="18" charset="0"/>
                <a:cs typeface="Times New Roman" panose="02020603050405020304" pitchFamily="18" charset="0"/>
              </a:rPr>
              <a:t>两种类型。</a:t>
            </a:r>
          </a:p>
        </p:txBody>
      </p:sp>
    </p:spTree>
    <p:extLst>
      <p:ext uri="{BB962C8B-B14F-4D97-AF65-F5344CB8AC3E}">
        <p14:creationId xmlns:p14="http://schemas.microsoft.com/office/powerpoint/2010/main" xmlns="" val="33992362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55"/>
          <p:cNvSpPr txBox="1">
            <a:spLocks noChangeArrowheads="1"/>
          </p:cNvSpPr>
          <p:nvPr/>
        </p:nvSpPr>
        <p:spPr bwMode="auto">
          <a:xfrm>
            <a:off x="467544" y="267494"/>
            <a:ext cx="6696546"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9.2.3 </a:t>
            </a:r>
            <a:r>
              <a:rPr lang="zh-CN" altLang="en-US" sz="2800" dirty="0" smtClean="0">
                <a:latin typeface="微软雅黑" panose="020B0503020204020204" pitchFamily="34" charset="-122"/>
                <a:ea typeface="微软雅黑" panose="020B0503020204020204" pitchFamily="34" charset="-122"/>
              </a:rPr>
              <a:t>固体表面上的吸附</a:t>
            </a:r>
            <a:endParaRPr lang="zh-CN" altLang="en-US" sz="2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99592" y="915566"/>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物理吸附与化学吸附</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Rectangle 3"/>
          <p:cNvSpPr txBox="1">
            <a:spLocks noRot="1" noChangeArrowheads="1"/>
          </p:cNvSpPr>
          <p:nvPr/>
        </p:nvSpPr>
        <p:spPr>
          <a:xfrm>
            <a:off x="827584" y="1419622"/>
            <a:ext cx="7560840" cy="3159273"/>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marL="0" indent="457200" eaLnBrk="1" hangingPunct="1">
              <a:lnSpc>
                <a:spcPct val="125000"/>
              </a:lnSpc>
              <a:buFont typeface="Wingdings" panose="05000000000000000000" pitchFamily="2" charset="2"/>
              <a:buNone/>
            </a:pPr>
            <a:r>
              <a:rPr lang="zh-CN" altLang="en-US" sz="2200" kern="0" dirty="0" smtClean="0">
                <a:solidFill>
                  <a:srgbClr val="0000CC"/>
                </a:solidFill>
                <a:latin typeface="Times New Roman" panose="02020603050405020304" pitchFamily="18" charset="0"/>
                <a:cs typeface="Times New Roman" panose="02020603050405020304" pitchFamily="18" charset="0"/>
              </a:rPr>
              <a:t>物理吸附</a:t>
            </a:r>
            <a:r>
              <a:rPr lang="en-US" altLang="zh-CN" sz="2200" kern="0" dirty="0" smtClean="0">
                <a:solidFill>
                  <a:srgbClr val="0000CC"/>
                </a:solidFill>
                <a:latin typeface="Times New Roman" panose="02020603050405020304" pitchFamily="18" charset="0"/>
                <a:cs typeface="Times New Roman" panose="02020603050405020304" pitchFamily="18" charset="0"/>
              </a:rPr>
              <a:t>: </a:t>
            </a:r>
            <a:r>
              <a:rPr lang="zh-CN" altLang="en-US" sz="2200" kern="0" dirty="0" smtClean="0">
                <a:latin typeface="Times New Roman" panose="02020603050405020304" pitchFamily="18" charset="0"/>
                <a:cs typeface="Times New Roman" panose="02020603050405020304" pitchFamily="18" charset="0"/>
              </a:rPr>
              <a:t>吸附力是</a:t>
            </a:r>
            <a:r>
              <a:rPr lang="zh-CN" altLang="en-US" sz="2200" kern="0" dirty="0" smtClean="0">
                <a:solidFill>
                  <a:srgbClr val="FF0000"/>
                </a:solidFill>
                <a:latin typeface="Times New Roman" panose="02020603050405020304" pitchFamily="18" charset="0"/>
                <a:cs typeface="Times New Roman" panose="02020603050405020304" pitchFamily="18" charset="0"/>
              </a:rPr>
              <a:t>范德华力</a:t>
            </a:r>
            <a:r>
              <a:rPr lang="zh-CN" altLang="en-US" sz="2200" kern="0" dirty="0" smtClean="0">
                <a:latin typeface="Times New Roman" panose="02020603050405020304" pitchFamily="18" charset="0"/>
                <a:cs typeface="Times New Roman" panose="02020603050405020304" pitchFamily="18" charset="0"/>
              </a:rPr>
              <a:t>，因而</a:t>
            </a:r>
            <a:r>
              <a:rPr lang="zh-CN" altLang="en-US" sz="2200" kern="0" dirty="0" smtClean="0">
                <a:solidFill>
                  <a:srgbClr val="FF0000"/>
                </a:solidFill>
                <a:latin typeface="Times New Roman" panose="02020603050405020304" pitchFamily="18" charset="0"/>
                <a:cs typeface="Times New Roman" panose="02020603050405020304" pitchFamily="18" charset="0"/>
              </a:rPr>
              <a:t>无选择性</a:t>
            </a:r>
            <a:r>
              <a:rPr lang="zh-CN" altLang="en-US" sz="2200" kern="0" dirty="0" smtClean="0">
                <a:latin typeface="Times New Roman" panose="02020603050405020304" pitchFamily="18" charset="0"/>
                <a:cs typeface="Times New Roman" panose="02020603050405020304" pitchFamily="18" charset="0"/>
              </a:rPr>
              <a:t>，吸附力小，吸附热小，</a:t>
            </a:r>
            <a:r>
              <a:rPr lang="zh-CN" altLang="en-US" sz="2200" kern="0" dirty="0" smtClean="0">
                <a:solidFill>
                  <a:srgbClr val="FF0000"/>
                </a:solidFill>
                <a:latin typeface="Times New Roman" panose="02020603050405020304" pitchFamily="18" charset="0"/>
                <a:cs typeface="Times New Roman" panose="02020603050405020304" pitchFamily="18" charset="0"/>
              </a:rPr>
              <a:t>吸附速率快</a:t>
            </a:r>
            <a:r>
              <a:rPr lang="zh-CN" altLang="en-US" sz="2200" kern="0" dirty="0" smtClean="0">
                <a:latin typeface="Times New Roman" panose="02020603050405020304" pitchFamily="18" charset="0"/>
                <a:cs typeface="Times New Roman" panose="02020603050405020304" pitchFamily="18" charset="0"/>
              </a:rPr>
              <a:t>，已被吸附的分子解吸的速率也快，固体表面吸附一层气体分子后，还可以继续吸附气体分子，因此既可以发生单分子层吸附又可以发生多</a:t>
            </a:r>
            <a:r>
              <a:rPr lang="zh-CN" altLang="en-US" sz="2200" kern="0" dirty="0" smtClean="0">
                <a:solidFill>
                  <a:srgbClr val="FF0000"/>
                </a:solidFill>
                <a:latin typeface="Times New Roman" panose="02020603050405020304" pitchFamily="18" charset="0"/>
                <a:cs typeface="Times New Roman" panose="02020603050405020304" pitchFamily="18" charset="0"/>
              </a:rPr>
              <a:t>分子层吸附</a:t>
            </a:r>
            <a:r>
              <a:rPr lang="zh-CN" altLang="en-US" sz="2200" kern="0" dirty="0" smtClean="0">
                <a:latin typeface="Times New Roman" panose="02020603050405020304" pitchFamily="18" charset="0"/>
                <a:cs typeface="Times New Roman" panose="02020603050405020304" pitchFamily="18" charset="0"/>
              </a:rPr>
              <a:t>。</a:t>
            </a:r>
            <a:r>
              <a:rPr lang="zh-CN" altLang="en-US" sz="2200" kern="0" dirty="0" smtClean="0">
                <a:solidFill>
                  <a:schemeClr val="tx2"/>
                </a:solidFill>
                <a:latin typeface="Times New Roman" panose="02020603050405020304" pitchFamily="18" charset="0"/>
                <a:cs typeface="Times New Roman" panose="02020603050405020304" pitchFamily="18" charset="0"/>
              </a:rPr>
              <a:t>    </a:t>
            </a:r>
            <a:endParaRPr lang="zh-CN" altLang="en-US" sz="2200" kern="0" dirty="0" smtClean="0">
              <a:latin typeface="Times New Roman" panose="02020603050405020304" pitchFamily="18" charset="0"/>
              <a:cs typeface="Times New Roman" panose="02020603050405020304" pitchFamily="18" charset="0"/>
            </a:endParaRPr>
          </a:p>
          <a:p>
            <a:pPr marL="0" indent="457200" eaLnBrk="1" hangingPunct="1">
              <a:lnSpc>
                <a:spcPct val="125000"/>
              </a:lnSpc>
              <a:spcBef>
                <a:spcPts val="1800"/>
              </a:spcBef>
              <a:buFont typeface="Wingdings" panose="05000000000000000000" pitchFamily="2" charset="2"/>
              <a:buNone/>
            </a:pPr>
            <a:r>
              <a:rPr lang="zh-CN" altLang="en-US" sz="2200" kern="0" dirty="0" smtClean="0">
                <a:solidFill>
                  <a:srgbClr val="0000CC"/>
                </a:solidFill>
                <a:latin typeface="Times New Roman" panose="02020603050405020304" pitchFamily="18" charset="0"/>
                <a:cs typeface="Times New Roman" panose="02020603050405020304" pitchFamily="18" charset="0"/>
              </a:rPr>
              <a:t>化学吸附</a:t>
            </a:r>
            <a:r>
              <a:rPr lang="en-US" altLang="zh-CN" sz="2200" kern="0" dirty="0" smtClean="0">
                <a:solidFill>
                  <a:srgbClr val="0000CC"/>
                </a:solidFill>
                <a:latin typeface="Times New Roman" panose="02020603050405020304" pitchFamily="18" charset="0"/>
                <a:cs typeface="Times New Roman" panose="02020603050405020304" pitchFamily="18" charset="0"/>
              </a:rPr>
              <a:t>: </a:t>
            </a:r>
            <a:r>
              <a:rPr lang="zh-CN" altLang="en-US" sz="2200" kern="0" dirty="0" smtClean="0">
                <a:latin typeface="Times New Roman" panose="02020603050405020304" pitchFamily="18" charset="0"/>
                <a:cs typeface="Times New Roman" panose="02020603050405020304" pitchFamily="18" charset="0"/>
              </a:rPr>
              <a:t>吸附力是</a:t>
            </a:r>
            <a:r>
              <a:rPr lang="zh-CN" altLang="en-US" sz="2200" kern="0" dirty="0" smtClean="0">
                <a:solidFill>
                  <a:srgbClr val="FF0000"/>
                </a:solidFill>
                <a:latin typeface="Times New Roman" panose="02020603050405020304" pitchFamily="18" charset="0"/>
                <a:cs typeface="Times New Roman" panose="02020603050405020304" pitchFamily="18" charset="0"/>
              </a:rPr>
              <a:t>化学键力</a:t>
            </a:r>
            <a:r>
              <a:rPr lang="zh-CN" altLang="en-US" sz="2200" kern="0" dirty="0" smtClean="0">
                <a:latin typeface="Times New Roman" panose="02020603050405020304" pitchFamily="18" charset="0"/>
                <a:cs typeface="Times New Roman" panose="02020603050405020304" pitchFamily="18" charset="0"/>
              </a:rPr>
              <a:t>，吸附</a:t>
            </a:r>
            <a:r>
              <a:rPr lang="zh-CN" altLang="en-US" sz="2200" kern="0" dirty="0" smtClean="0">
                <a:solidFill>
                  <a:srgbClr val="FF0000"/>
                </a:solidFill>
                <a:latin typeface="Times New Roman" panose="02020603050405020304" pitchFamily="18" charset="0"/>
                <a:cs typeface="Times New Roman" panose="02020603050405020304" pitchFamily="18" charset="0"/>
              </a:rPr>
              <a:t>具有选择性</a:t>
            </a:r>
            <a:r>
              <a:rPr lang="zh-CN" altLang="en-US" sz="2200" kern="0" dirty="0" smtClean="0">
                <a:latin typeface="Times New Roman" panose="02020603050405020304" pitchFamily="18" charset="0"/>
                <a:cs typeface="Times New Roman" panose="02020603050405020304" pitchFamily="18" charset="0"/>
              </a:rPr>
              <a:t>，而且只能形成</a:t>
            </a:r>
            <a:r>
              <a:rPr lang="zh-CN" altLang="en-US" sz="2200" kern="0" dirty="0" smtClean="0">
                <a:solidFill>
                  <a:srgbClr val="FF0000"/>
                </a:solidFill>
                <a:latin typeface="Times New Roman" panose="02020603050405020304" pitchFamily="18" charset="0"/>
                <a:cs typeface="Times New Roman" panose="02020603050405020304" pitchFamily="18" charset="0"/>
              </a:rPr>
              <a:t>单分子层吸附</a:t>
            </a:r>
            <a:r>
              <a:rPr lang="zh-CN" altLang="en-US" sz="2200" kern="0" dirty="0" smtClean="0">
                <a:latin typeface="Times New Roman" panose="02020603050405020304" pitchFamily="18" charset="0"/>
                <a:cs typeface="Times New Roman" panose="02020603050405020304" pitchFamily="18" charset="0"/>
              </a:rPr>
              <a:t>，吸附力大，吸附热大，</a:t>
            </a:r>
            <a:r>
              <a:rPr lang="zh-CN" altLang="en-US" sz="2200" kern="0" dirty="0" smtClean="0">
                <a:solidFill>
                  <a:srgbClr val="FF0000"/>
                </a:solidFill>
                <a:latin typeface="Times New Roman" panose="02020603050405020304" pitchFamily="18" charset="0"/>
                <a:cs typeface="Times New Roman" panose="02020603050405020304" pitchFamily="18" charset="0"/>
              </a:rPr>
              <a:t>吸附速率慢</a:t>
            </a:r>
            <a:r>
              <a:rPr lang="zh-CN" altLang="en-US" sz="2200" kern="0" dirty="0" smtClean="0">
                <a:latin typeface="Times New Roman" panose="02020603050405020304" pitchFamily="18" charset="0"/>
                <a:cs typeface="Times New Roman" panose="02020603050405020304" pitchFamily="18" charset="0"/>
              </a:rPr>
              <a:t>，解吸速率也慢。</a:t>
            </a:r>
          </a:p>
        </p:txBody>
      </p:sp>
    </p:spTree>
    <p:extLst>
      <p:ext uri="{BB962C8B-B14F-4D97-AF65-F5344CB8AC3E}">
        <p14:creationId xmlns:p14="http://schemas.microsoft.com/office/powerpoint/2010/main" xmlns="" val="333447330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55"/>
          <p:cNvSpPr txBox="1">
            <a:spLocks noChangeArrowheads="1"/>
          </p:cNvSpPr>
          <p:nvPr/>
        </p:nvSpPr>
        <p:spPr bwMode="auto">
          <a:xfrm>
            <a:off x="650442" y="217629"/>
            <a:ext cx="6696546"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9.2.3 </a:t>
            </a:r>
            <a:r>
              <a:rPr lang="zh-CN" altLang="en-US" sz="2800" dirty="0" smtClean="0">
                <a:latin typeface="微软雅黑" panose="020B0503020204020204" pitchFamily="34" charset="-122"/>
                <a:ea typeface="微软雅黑" panose="020B0503020204020204" pitchFamily="34" charset="-122"/>
              </a:rPr>
              <a:t>固体表面上的吸附</a:t>
            </a:r>
            <a:endParaRPr lang="zh-CN" altLang="en-US" sz="2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99592" y="915566"/>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朗格缪尔</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单分子层吸附固体</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理论</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Rectangle 3"/>
          <p:cNvSpPr txBox="1">
            <a:spLocks noRot="1" noChangeArrowheads="1"/>
          </p:cNvSpPr>
          <p:nvPr/>
        </p:nvSpPr>
        <p:spPr>
          <a:xfrm>
            <a:off x="890092" y="1428742"/>
            <a:ext cx="7704856" cy="3498775"/>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marL="457200" indent="-457200" eaLnBrk="1" hangingPunct="1">
              <a:buClr>
                <a:srgbClr val="FF0000"/>
              </a:buClr>
              <a:buSzPct val="80000"/>
              <a:buFont typeface="+mj-ea"/>
              <a:buAutoNum type="circleNumDbPlain"/>
            </a:pPr>
            <a:r>
              <a:rPr lang="zh-CN" altLang="en-US" sz="2400" kern="0" dirty="0" smtClean="0">
                <a:latin typeface="Times New Roman" panose="02020603050405020304" pitchFamily="18" charset="0"/>
                <a:cs typeface="Times New Roman" panose="02020603050405020304" pitchFamily="18" charset="0"/>
              </a:rPr>
              <a:t>气体在固体表面上的吸附是单分子层的。只有当气体分子碰撞固体的空白表面上时才能被吸附；若碰撞到已吸附了气体分子的固体表面上时，不再发生吸附。</a:t>
            </a:r>
          </a:p>
          <a:p>
            <a:pPr marL="457200" indent="-457200" eaLnBrk="1" hangingPunct="1">
              <a:buClr>
                <a:srgbClr val="FF0000"/>
              </a:buClr>
              <a:buSzPct val="80000"/>
              <a:buFont typeface="+mj-ea"/>
              <a:buAutoNum type="circleNumDbPlain"/>
            </a:pPr>
            <a:r>
              <a:rPr lang="zh-CN" altLang="en-US" sz="2400" kern="0" dirty="0" smtClean="0">
                <a:solidFill>
                  <a:srgbClr val="0000CC"/>
                </a:solidFill>
                <a:latin typeface="Times New Roman" panose="02020603050405020304" pitchFamily="18" charset="0"/>
                <a:cs typeface="Times New Roman" panose="02020603050405020304" pitchFamily="18" charset="0"/>
              </a:rPr>
              <a:t>已被吸附了的气体分子离开固体表面即解吸的几率不受周围被吸附分子的影响，即被吸附的分子之间无相互作用力。</a:t>
            </a:r>
            <a:endParaRPr lang="en-US" altLang="zh-CN" sz="2400" kern="0" dirty="0" smtClean="0">
              <a:solidFill>
                <a:srgbClr val="0000CC"/>
              </a:solidFill>
              <a:latin typeface="Times New Roman" panose="02020603050405020304" pitchFamily="18" charset="0"/>
              <a:cs typeface="Times New Roman" panose="02020603050405020304" pitchFamily="18" charset="0"/>
            </a:endParaRPr>
          </a:p>
          <a:p>
            <a:pPr marL="457200" indent="-457200" eaLnBrk="1" hangingPunct="1">
              <a:buClr>
                <a:srgbClr val="FF0000"/>
              </a:buClr>
              <a:buSzPct val="80000"/>
              <a:buFont typeface="+mj-ea"/>
              <a:buAutoNum type="circleNumDbPlain"/>
            </a:pPr>
            <a:r>
              <a:rPr lang="zh-CN" altLang="en-US" sz="2400" kern="0" dirty="0" smtClean="0">
                <a:latin typeface="Times New Roman" panose="02020603050405020304" pitchFamily="18" charset="0"/>
                <a:cs typeface="Times New Roman" panose="02020603050405020304" pitchFamily="18" charset="0"/>
              </a:rPr>
              <a:t>固体表面是均匀的。 </a:t>
            </a:r>
          </a:p>
        </p:txBody>
      </p:sp>
    </p:spTree>
    <p:extLst>
      <p:ext uri="{BB962C8B-B14F-4D97-AF65-F5344CB8AC3E}">
        <p14:creationId xmlns:p14="http://schemas.microsoft.com/office/powerpoint/2010/main" xmlns="" val="41566807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1187624" y="898116"/>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朗格缪尔</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单分子层吸附固体</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理论</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Rectangle 3"/>
          <p:cNvSpPr txBox="1">
            <a:spLocks noRot="1" noChangeArrowheads="1"/>
          </p:cNvSpPr>
          <p:nvPr/>
        </p:nvSpPr>
        <p:spPr>
          <a:xfrm>
            <a:off x="652614" y="3075806"/>
            <a:ext cx="8136904" cy="1832868"/>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eaLnBrk="1" hangingPunct="1">
              <a:buFont typeface="Wingdings" panose="05000000000000000000" pitchFamily="2" charset="2"/>
              <a:buNone/>
            </a:pPr>
            <a:r>
              <a:rPr lang="en-US" altLang="zh-CN" sz="2000" kern="0" dirty="0" smtClean="0">
                <a:latin typeface="Times New Roman" panose="02020603050405020304" pitchFamily="18" charset="0"/>
                <a:ea typeface="+mj-ea"/>
                <a:cs typeface="Times New Roman" panose="02020603050405020304" pitchFamily="18" charset="0"/>
              </a:rPr>
              <a:t>      </a:t>
            </a:r>
            <a:r>
              <a:rPr lang="zh-CN" altLang="en-US" sz="2000" kern="0" dirty="0" smtClean="0">
                <a:latin typeface="Times New Roman" panose="02020603050405020304" pitchFamily="18" charset="0"/>
                <a:ea typeface="+mj-ea"/>
                <a:cs typeface="Times New Roman" panose="02020603050405020304" pitchFamily="18" charset="0"/>
              </a:rPr>
              <a:t>发生吸附的速率与气体的压力以及固体表面的未覆盖度成正比：</a:t>
            </a:r>
          </a:p>
          <a:p>
            <a:pPr eaLnBrk="1" hangingPunct="1">
              <a:spcBef>
                <a:spcPts val="300"/>
              </a:spcBef>
              <a:buFont typeface="Wingdings" panose="05000000000000000000" pitchFamily="2" charset="2"/>
              <a:buNone/>
            </a:pPr>
            <a:r>
              <a:rPr lang="zh-CN" altLang="en-US" sz="2400" kern="0" dirty="0" smtClean="0">
                <a:solidFill>
                  <a:srgbClr val="FF0000"/>
                </a:solidFill>
                <a:latin typeface="Times New Roman" panose="02020603050405020304" pitchFamily="18" charset="0"/>
                <a:ea typeface="+mj-ea"/>
                <a:cs typeface="Times New Roman" panose="02020603050405020304" pitchFamily="18" charset="0"/>
              </a:rPr>
              <a:t>                                </a:t>
            </a:r>
            <a:r>
              <a:rPr lang="en-US" altLang="zh-CN" sz="2400" i="1" kern="0" dirty="0" smtClean="0">
                <a:solidFill>
                  <a:srgbClr val="FF0000"/>
                </a:solidFill>
                <a:latin typeface="Times New Roman" panose="02020603050405020304" pitchFamily="18" charset="0"/>
                <a:ea typeface="+mj-ea"/>
                <a:cs typeface="Times New Roman" panose="02020603050405020304" pitchFamily="18" charset="0"/>
              </a:rPr>
              <a:t>r </a:t>
            </a:r>
            <a:r>
              <a:rPr lang="en-US" altLang="zh-CN" sz="2000" kern="0" dirty="0" smtClean="0">
                <a:solidFill>
                  <a:srgbClr val="FF0000"/>
                </a:solidFill>
                <a:latin typeface="Times New Roman" panose="02020603050405020304" pitchFamily="18" charset="0"/>
                <a:ea typeface="+mj-ea"/>
                <a:cs typeface="Times New Roman" panose="02020603050405020304" pitchFamily="18" charset="0"/>
              </a:rPr>
              <a:t>(</a:t>
            </a:r>
            <a:r>
              <a:rPr lang="zh-CN" altLang="en-US" sz="2000" kern="0" dirty="0" smtClean="0">
                <a:solidFill>
                  <a:srgbClr val="FF0000"/>
                </a:solidFill>
                <a:latin typeface="Times New Roman" panose="02020603050405020304" pitchFamily="18" charset="0"/>
                <a:ea typeface="+mj-ea"/>
                <a:cs typeface="Times New Roman" panose="02020603050405020304" pitchFamily="18" charset="0"/>
              </a:rPr>
              <a:t>吸附</a:t>
            </a:r>
            <a:r>
              <a:rPr lang="en-US" altLang="zh-CN" sz="2000" kern="0" dirty="0" smtClean="0">
                <a:solidFill>
                  <a:srgbClr val="FF0000"/>
                </a:solidFill>
                <a:latin typeface="Times New Roman" panose="02020603050405020304" pitchFamily="18" charset="0"/>
                <a:ea typeface="+mj-ea"/>
                <a:cs typeface="Times New Roman" panose="02020603050405020304" pitchFamily="18" charset="0"/>
              </a:rPr>
              <a:t>) </a:t>
            </a:r>
            <a:r>
              <a:rPr lang="en-US" altLang="zh-CN" sz="2400" kern="0" dirty="0" smtClean="0">
                <a:solidFill>
                  <a:srgbClr val="FF0000"/>
                </a:solidFill>
                <a:latin typeface="Times New Roman" panose="02020603050405020304" pitchFamily="18" charset="0"/>
                <a:ea typeface="+mj-ea"/>
                <a:cs typeface="Times New Roman" panose="02020603050405020304" pitchFamily="18" charset="0"/>
              </a:rPr>
              <a:t>=</a:t>
            </a:r>
            <a:r>
              <a:rPr lang="en-US" altLang="zh-CN" sz="2400" i="1" kern="0" dirty="0" smtClean="0">
                <a:solidFill>
                  <a:srgbClr val="FF0000"/>
                </a:solidFill>
                <a:latin typeface="Times New Roman" panose="02020603050405020304" pitchFamily="18" charset="0"/>
                <a:ea typeface="+mj-ea"/>
                <a:cs typeface="Times New Roman" panose="02020603050405020304" pitchFamily="18" charset="0"/>
              </a:rPr>
              <a:t>  </a:t>
            </a:r>
            <a:r>
              <a:rPr lang="en-US" altLang="zh-CN" sz="2400" i="1" kern="0" dirty="0" err="1" smtClean="0">
                <a:solidFill>
                  <a:srgbClr val="FF0000"/>
                </a:solidFill>
                <a:latin typeface="Times New Roman" panose="02020603050405020304" pitchFamily="18" charset="0"/>
                <a:ea typeface="+mj-ea"/>
                <a:cs typeface="Times New Roman" panose="02020603050405020304" pitchFamily="18" charset="0"/>
              </a:rPr>
              <a:t>k</a:t>
            </a:r>
            <a:r>
              <a:rPr lang="en-US" altLang="zh-CN" sz="2400" kern="0" dirty="0" err="1" smtClean="0">
                <a:solidFill>
                  <a:srgbClr val="FF0000"/>
                </a:solidFill>
                <a:latin typeface="Times New Roman" panose="02020603050405020304" pitchFamily="18" charset="0"/>
                <a:ea typeface="+mj-ea"/>
                <a:cs typeface="Times New Roman" panose="02020603050405020304" pitchFamily="18" charset="0"/>
              </a:rPr>
              <a:t>a</a:t>
            </a:r>
            <a:r>
              <a:rPr lang="en-US" altLang="zh-CN" sz="2400" i="1" kern="0" dirty="0" smtClean="0">
                <a:solidFill>
                  <a:srgbClr val="FF0000"/>
                </a:solidFill>
                <a:latin typeface="Times New Roman" panose="02020603050405020304" pitchFamily="18" charset="0"/>
                <a:ea typeface="+mj-ea"/>
                <a:cs typeface="Times New Roman" panose="02020603050405020304" pitchFamily="18" charset="0"/>
              </a:rPr>
              <a:t> </a:t>
            </a:r>
            <a:r>
              <a:rPr lang="en-US" altLang="zh-CN" sz="2400" kern="0" dirty="0" smtClean="0">
                <a:solidFill>
                  <a:srgbClr val="FF0000"/>
                </a:solidFill>
                <a:latin typeface="Times New Roman" panose="02020603050405020304" pitchFamily="18" charset="0"/>
                <a:ea typeface="+mj-ea"/>
                <a:cs typeface="Times New Roman" panose="02020603050405020304" pitchFamily="18" charset="0"/>
              </a:rPr>
              <a:t>×</a:t>
            </a:r>
            <a:r>
              <a:rPr lang="en-US" altLang="zh-CN" sz="2400" i="1" kern="0" dirty="0" smtClean="0">
                <a:solidFill>
                  <a:srgbClr val="FF0000"/>
                </a:solidFill>
                <a:latin typeface="Times New Roman" panose="02020603050405020304" pitchFamily="18" charset="0"/>
                <a:ea typeface="+mj-ea"/>
                <a:cs typeface="Times New Roman" panose="02020603050405020304" pitchFamily="18" charset="0"/>
              </a:rPr>
              <a:t>P</a:t>
            </a:r>
            <a:r>
              <a:rPr lang="en-US" altLang="zh-CN" sz="2400" kern="0" dirty="0" smtClean="0">
                <a:solidFill>
                  <a:srgbClr val="FF0000"/>
                </a:solidFill>
                <a:latin typeface="Times New Roman" panose="02020603050405020304" pitchFamily="18" charset="0"/>
                <a:ea typeface="+mj-ea"/>
                <a:cs typeface="Times New Roman" panose="02020603050405020304" pitchFamily="18" charset="0"/>
              </a:rPr>
              <a:t> ×</a:t>
            </a:r>
            <a:r>
              <a:rPr lang="en-US" altLang="zh-CN" sz="2400" i="1" kern="0" dirty="0" smtClean="0">
                <a:solidFill>
                  <a:srgbClr val="FF0000"/>
                </a:solidFill>
                <a:latin typeface="Times New Roman" panose="02020603050405020304" pitchFamily="18" charset="0"/>
                <a:ea typeface="+mj-ea"/>
                <a:cs typeface="Times New Roman" panose="02020603050405020304" pitchFamily="18" charset="0"/>
              </a:rPr>
              <a:t> </a:t>
            </a:r>
            <a:r>
              <a:rPr lang="en-US" altLang="zh-CN" sz="2400" kern="0" dirty="0" smtClean="0">
                <a:solidFill>
                  <a:srgbClr val="FF0000"/>
                </a:solidFill>
                <a:latin typeface="Times New Roman" panose="02020603050405020304" pitchFamily="18" charset="0"/>
                <a:ea typeface="+mj-ea"/>
                <a:cs typeface="Times New Roman" panose="02020603050405020304" pitchFamily="18" charset="0"/>
              </a:rPr>
              <a:t>( 1-</a:t>
            </a:r>
            <a:r>
              <a:rPr lang="en-US" altLang="zh-CN" sz="2400" i="1" kern="0" dirty="0" smtClean="0">
                <a:solidFill>
                  <a:srgbClr val="FF0000"/>
                </a:solidFill>
                <a:latin typeface="Times New Roman" panose="02020603050405020304" pitchFamily="18" charset="0"/>
                <a:ea typeface="+mj-ea"/>
                <a:cs typeface="Times New Roman" panose="02020603050405020304" pitchFamily="18" charset="0"/>
              </a:rPr>
              <a:t>θ</a:t>
            </a:r>
            <a:r>
              <a:rPr lang="en-US" altLang="zh-CN" sz="2400" kern="0" dirty="0" smtClean="0">
                <a:solidFill>
                  <a:srgbClr val="FF0000"/>
                </a:solidFill>
                <a:latin typeface="Times New Roman" panose="02020603050405020304" pitchFamily="18" charset="0"/>
                <a:ea typeface="+mj-ea"/>
                <a:cs typeface="Times New Roman" panose="02020603050405020304" pitchFamily="18" charset="0"/>
              </a:rPr>
              <a:t> )</a:t>
            </a:r>
          </a:p>
          <a:p>
            <a:pPr eaLnBrk="1" hangingPunct="1">
              <a:buFont typeface="Wingdings" panose="05000000000000000000" pitchFamily="2" charset="2"/>
              <a:buNone/>
            </a:pPr>
            <a:r>
              <a:rPr lang="en-US" altLang="zh-CN" sz="2000" kern="0" dirty="0" smtClean="0">
                <a:latin typeface="Times New Roman" panose="02020603050405020304" pitchFamily="18" charset="0"/>
                <a:ea typeface="+mj-ea"/>
                <a:cs typeface="Times New Roman" panose="02020603050405020304" pitchFamily="18" charset="0"/>
              </a:rPr>
              <a:t>      </a:t>
            </a:r>
            <a:r>
              <a:rPr lang="zh-CN" altLang="en-US" sz="2000" kern="0" dirty="0" smtClean="0">
                <a:latin typeface="Times New Roman" panose="02020603050405020304" pitchFamily="18" charset="0"/>
                <a:ea typeface="+mj-ea"/>
                <a:cs typeface="Times New Roman" panose="02020603050405020304" pitchFamily="18" charset="0"/>
              </a:rPr>
              <a:t>被吸附的分子解吸的速率与已吸附气体的固体表面的覆盖度成正比：</a:t>
            </a:r>
            <a:endParaRPr lang="zh-CN" altLang="en-US" sz="2000" i="1" kern="0" dirty="0" smtClean="0">
              <a:latin typeface="Times New Roman" panose="02020603050405020304" pitchFamily="18" charset="0"/>
              <a:ea typeface="+mj-ea"/>
              <a:cs typeface="Times New Roman" panose="02020603050405020304" pitchFamily="18" charset="0"/>
            </a:endParaRPr>
          </a:p>
          <a:p>
            <a:pPr eaLnBrk="1" hangingPunct="1">
              <a:spcBef>
                <a:spcPts val="300"/>
              </a:spcBef>
              <a:buFont typeface="Wingdings" panose="05000000000000000000" pitchFamily="2" charset="2"/>
              <a:buNone/>
            </a:pPr>
            <a:r>
              <a:rPr lang="zh-CN" altLang="en-US" sz="2400" i="1" kern="0" dirty="0" smtClean="0">
                <a:solidFill>
                  <a:srgbClr val="FF0000"/>
                </a:solidFill>
                <a:latin typeface="Times New Roman" panose="02020603050405020304" pitchFamily="18" charset="0"/>
                <a:ea typeface="+mj-ea"/>
                <a:cs typeface="Times New Roman" panose="02020603050405020304" pitchFamily="18" charset="0"/>
              </a:rPr>
              <a:t>                                    </a:t>
            </a:r>
            <a:r>
              <a:rPr lang="en-US" altLang="zh-CN" sz="2400" i="1" kern="0" dirty="0" smtClean="0">
                <a:solidFill>
                  <a:srgbClr val="FF0000"/>
                </a:solidFill>
                <a:latin typeface="Times New Roman" panose="02020603050405020304" pitchFamily="18" charset="0"/>
                <a:ea typeface="+mj-ea"/>
                <a:cs typeface="Times New Roman" panose="02020603050405020304" pitchFamily="18" charset="0"/>
              </a:rPr>
              <a:t>r </a:t>
            </a:r>
            <a:r>
              <a:rPr lang="en-US" altLang="zh-CN" sz="2000" kern="0" dirty="0" smtClean="0">
                <a:solidFill>
                  <a:srgbClr val="FF0000"/>
                </a:solidFill>
                <a:latin typeface="Times New Roman" panose="02020603050405020304" pitchFamily="18" charset="0"/>
                <a:ea typeface="+mj-ea"/>
                <a:cs typeface="Times New Roman" panose="02020603050405020304" pitchFamily="18" charset="0"/>
              </a:rPr>
              <a:t>(</a:t>
            </a:r>
            <a:r>
              <a:rPr lang="zh-CN" altLang="en-US" sz="2000" kern="0" dirty="0" smtClean="0">
                <a:solidFill>
                  <a:srgbClr val="FF0000"/>
                </a:solidFill>
                <a:latin typeface="Times New Roman" panose="02020603050405020304" pitchFamily="18" charset="0"/>
                <a:ea typeface="+mj-ea"/>
                <a:cs typeface="Times New Roman" panose="02020603050405020304" pitchFamily="18" charset="0"/>
              </a:rPr>
              <a:t>脱附</a:t>
            </a:r>
            <a:r>
              <a:rPr lang="en-US" altLang="zh-CN" sz="2000" kern="0" dirty="0" smtClean="0">
                <a:solidFill>
                  <a:srgbClr val="FF0000"/>
                </a:solidFill>
                <a:latin typeface="Times New Roman" panose="02020603050405020304" pitchFamily="18" charset="0"/>
                <a:ea typeface="+mj-ea"/>
                <a:cs typeface="Times New Roman" panose="02020603050405020304" pitchFamily="18" charset="0"/>
              </a:rPr>
              <a:t>)  </a:t>
            </a:r>
            <a:r>
              <a:rPr lang="en-US" altLang="zh-CN" sz="2400" kern="0" dirty="0" smtClean="0">
                <a:solidFill>
                  <a:srgbClr val="FF0000"/>
                </a:solidFill>
                <a:latin typeface="Times New Roman" panose="02020603050405020304" pitchFamily="18" charset="0"/>
                <a:ea typeface="+mj-ea"/>
                <a:cs typeface="Times New Roman" panose="02020603050405020304" pitchFamily="18" charset="0"/>
              </a:rPr>
              <a:t>=</a:t>
            </a:r>
            <a:r>
              <a:rPr lang="en-US" altLang="zh-CN" sz="2400" i="1" kern="0" dirty="0" smtClean="0">
                <a:solidFill>
                  <a:srgbClr val="FF0000"/>
                </a:solidFill>
                <a:latin typeface="Times New Roman" panose="02020603050405020304" pitchFamily="18" charset="0"/>
                <a:ea typeface="+mj-ea"/>
                <a:cs typeface="Times New Roman" panose="02020603050405020304" pitchFamily="18" charset="0"/>
              </a:rPr>
              <a:t> </a:t>
            </a:r>
            <a:r>
              <a:rPr lang="en-US" altLang="zh-CN" sz="2400" i="1" kern="0" dirty="0" err="1" smtClean="0">
                <a:solidFill>
                  <a:srgbClr val="FF0000"/>
                </a:solidFill>
                <a:latin typeface="Times New Roman" panose="02020603050405020304" pitchFamily="18" charset="0"/>
                <a:ea typeface="+mj-ea"/>
                <a:cs typeface="Times New Roman" panose="02020603050405020304" pitchFamily="18" charset="0"/>
              </a:rPr>
              <a:t>k</a:t>
            </a:r>
            <a:r>
              <a:rPr lang="en-US" altLang="zh-CN" sz="2400" kern="0" dirty="0" err="1" smtClean="0">
                <a:solidFill>
                  <a:srgbClr val="FF0000"/>
                </a:solidFill>
                <a:latin typeface="Times New Roman" panose="02020603050405020304" pitchFamily="18" charset="0"/>
                <a:ea typeface="+mj-ea"/>
                <a:cs typeface="Times New Roman" panose="02020603050405020304" pitchFamily="18" charset="0"/>
              </a:rPr>
              <a:t>d</a:t>
            </a:r>
            <a:r>
              <a:rPr lang="en-US" altLang="zh-CN" sz="2400" kern="0" dirty="0" smtClean="0">
                <a:solidFill>
                  <a:srgbClr val="FF0000"/>
                </a:solidFill>
                <a:latin typeface="Times New Roman" panose="02020603050405020304" pitchFamily="18" charset="0"/>
                <a:ea typeface="+mj-ea"/>
                <a:cs typeface="Times New Roman" panose="02020603050405020304" pitchFamily="18" charset="0"/>
              </a:rPr>
              <a:t> × </a:t>
            </a:r>
            <a:r>
              <a:rPr lang="en-US" altLang="zh-CN" sz="2400" i="1" kern="0" dirty="0" smtClean="0">
                <a:solidFill>
                  <a:srgbClr val="FF0000"/>
                </a:solidFill>
                <a:latin typeface="Times New Roman" panose="02020603050405020304" pitchFamily="18" charset="0"/>
                <a:ea typeface="+mj-ea"/>
                <a:cs typeface="Times New Roman" panose="02020603050405020304" pitchFamily="18" charset="0"/>
              </a:rPr>
              <a:t>θ</a:t>
            </a:r>
          </a:p>
        </p:txBody>
      </p:sp>
      <p:sp>
        <p:nvSpPr>
          <p:cNvPr id="8" name="Rectangle 9"/>
          <p:cNvSpPr>
            <a:spLocks noChangeArrowheads="1"/>
          </p:cNvSpPr>
          <p:nvPr/>
        </p:nvSpPr>
        <p:spPr bwMode="auto">
          <a:xfrm>
            <a:off x="971600" y="1347614"/>
            <a:ext cx="6324425"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lang="zh-CN" altLang="en-US" sz="2000" b="1" dirty="0" smtClean="0">
                <a:latin typeface="Times New Roman" panose="02020603050405020304" pitchFamily="18" charset="0"/>
                <a:ea typeface="+mj-ea"/>
                <a:cs typeface="Times New Roman" panose="02020603050405020304" pitchFamily="18" charset="0"/>
              </a:rPr>
              <a:t>   设：表面</a:t>
            </a:r>
            <a:r>
              <a:rPr lang="zh-CN" altLang="en-US" sz="2000" b="1" dirty="0">
                <a:latin typeface="Times New Roman" panose="02020603050405020304" pitchFamily="18" charset="0"/>
                <a:ea typeface="+mj-ea"/>
                <a:cs typeface="Times New Roman" panose="02020603050405020304" pitchFamily="18" charset="0"/>
              </a:rPr>
              <a:t>覆盖</a:t>
            </a:r>
            <a:r>
              <a:rPr lang="zh-CN" altLang="en-US" sz="2000" b="1" dirty="0" smtClean="0">
                <a:latin typeface="Times New Roman" panose="02020603050405020304" pitchFamily="18" charset="0"/>
                <a:ea typeface="+mj-ea"/>
                <a:cs typeface="Times New Roman" panose="02020603050405020304" pitchFamily="18" charset="0"/>
              </a:rPr>
              <a:t>度 </a:t>
            </a:r>
            <a:r>
              <a:rPr lang="en-US" altLang="zh-CN" sz="2000" b="1" i="1" dirty="0" smtClean="0">
                <a:solidFill>
                  <a:srgbClr val="0000CC"/>
                </a:solidFill>
                <a:latin typeface="Times New Roman" panose="02020603050405020304" pitchFamily="18" charset="0"/>
                <a:ea typeface="+mj-ea"/>
                <a:cs typeface="Times New Roman" panose="02020603050405020304" pitchFamily="18" charset="0"/>
              </a:rPr>
              <a:t>θ </a:t>
            </a:r>
            <a:r>
              <a:rPr lang="en-US" altLang="zh-CN" sz="2000" b="1" dirty="0" smtClean="0">
                <a:solidFill>
                  <a:srgbClr val="0000CC"/>
                </a:solidFill>
                <a:latin typeface="Times New Roman" panose="02020603050405020304" pitchFamily="18" charset="0"/>
                <a:ea typeface="+mj-ea"/>
                <a:cs typeface="Times New Roman" panose="02020603050405020304" pitchFamily="18" charset="0"/>
              </a:rPr>
              <a:t>= </a:t>
            </a:r>
            <a:r>
              <a:rPr lang="en-US" altLang="zh-CN" sz="2000" b="1" i="1" dirty="0" smtClean="0">
                <a:solidFill>
                  <a:srgbClr val="0000CC"/>
                </a:solidFill>
                <a:latin typeface="Times New Roman" panose="02020603050405020304" pitchFamily="18" charset="0"/>
                <a:ea typeface="+mj-ea"/>
                <a:cs typeface="Times New Roman" panose="02020603050405020304" pitchFamily="18" charset="0"/>
              </a:rPr>
              <a:t>V </a:t>
            </a:r>
            <a:r>
              <a:rPr lang="en-US" altLang="zh-CN" sz="2000" b="1" dirty="0" smtClean="0">
                <a:solidFill>
                  <a:srgbClr val="0000CC"/>
                </a:solidFill>
                <a:latin typeface="Times New Roman" panose="02020603050405020304" pitchFamily="18" charset="0"/>
                <a:ea typeface="+mj-ea"/>
                <a:cs typeface="Times New Roman" panose="02020603050405020304" pitchFamily="18" charset="0"/>
              </a:rPr>
              <a:t>/ </a:t>
            </a:r>
            <a:r>
              <a:rPr lang="en-US" altLang="zh-CN" sz="2000" b="1" i="1" dirty="0" err="1" smtClean="0">
                <a:solidFill>
                  <a:srgbClr val="0000CC"/>
                </a:solidFill>
                <a:latin typeface="Times New Roman" panose="02020603050405020304" pitchFamily="18" charset="0"/>
                <a:ea typeface="+mj-ea"/>
                <a:cs typeface="Times New Roman" panose="02020603050405020304" pitchFamily="18" charset="0"/>
              </a:rPr>
              <a:t>V</a:t>
            </a:r>
            <a:r>
              <a:rPr lang="en-US" altLang="zh-CN" sz="2000" b="1" baseline="-25000" dirty="0" err="1" smtClean="0">
                <a:solidFill>
                  <a:srgbClr val="0000CC"/>
                </a:solidFill>
                <a:latin typeface="Times New Roman" panose="02020603050405020304" pitchFamily="18" charset="0"/>
                <a:ea typeface="+mj-ea"/>
                <a:cs typeface="Times New Roman" panose="02020603050405020304" pitchFamily="18" charset="0"/>
              </a:rPr>
              <a:t>m</a:t>
            </a:r>
            <a:r>
              <a:rPr lang="zh-CN" altLang="en-US" sz="2000" b="1" dirty="0" smtClean="0">
                <a:latin typeface="Times New Roman" panose="02020603050405020304" pitchFamily="18" charset="0"/>
                <a:ea typeface="+mj-ea"/>
                <a:cs typeface="Times New Roman" panose="02020603050405020304" pitchFamily="18" charset="0"/>
              </a:rPr>
              <a:t>，</a:t>
            </a:r>
            <a:r>
              <a:rPr lang="zh-CN" altLang="en-US" sz="2000" b="1" dirty="0">
                <a:latin typeface="Times New Roman" panose="02020603050405020304" pitchFamily="18" charset="0"/>
                <a:ea typeface="+mj-ea"/>
                <a:cs typeface="Times New Roman" panose="02020603050405020304" pitchFamily="18" charset="0"/>
              </a:rPr>
              <a:t>表面未覆盖度</a:t>
            </a:r>
            <a:r>
              <a:rPr lang="zh-CN" altLang="en-US" sz="2000" b="1" dirty="0" smtClean="0">
                <a:latin typeface="Times New Roman" panose="02020603050405020304" pitchFamily="18" charset="0"/>
                <a:ea typeface="+mj-ea"/>
                <a:cs typeface="Times New Roman" panose="02020603050405020304" pitchFamily="18" charset="0"/>
              </a:rPr>
              <a:t>为 </a:t>
            </a:r>
            <a:r>
              <a:rPr lang="en-US" altLang="zh-CN" sz="2000" b="1" dirty="0" smtClean="0">
                <a:solidFill>
                  <a:srgbClr val="0000CC"/>
                </a:solidFill>
                <a:latin typeface="Times New Roman" panose="02020603050405020304" pitchFamily="18" charset="0"/>
                <a:ea typeface="+mj-ea"/>
                <a:cs typeface="Times New Roman" panose="02020603050405020304" pitchFamily="18" charset="0"/>
              </a:rPr>
              <a:t>( 1-</a:t>
            </a:r>
            <a:r>
              <a:rPr lang="en-US" altLang="zh-CN" sz="2000" b="1" i="1" dirty="0" smtClean="0">
                <a:solidFill>
                  <a:srgbClr val="0000CC"/>
                </a:solidFill>
                <a:latin typeface="Times New Roman" panose="02020603050405020304" pitchFamily="18" charset="0"/>
                <a:ea typeface="+mj-ea"/>
                <a:cs typeface="Times New Roman" panose="02020603050405020304" pitchFamily="18" charset="0"/>
              </a:rPr>
              <a:t>θ </a:t>
            </a:r>
            <a:r>
              <a:rPr lang="en-US" altLang="zh-CN" sz="2000" b="1" dirty="0" smtClean="0">
                <a:solidFill>
                  <a:srgbClr val="0000CC"/>
                </a:solidFill>
                <a:latin typeface="Times New Roman" panose="02020603050405020304" pitchFamily="18" charset="0"/>
                <a:ea typeface="+mj-ea"/>
                <a:cs typeface="Times New Roman" panose="02020603050405020304" pitchFamily="18" charset="0"/>
              </a:rPr>
              <a:t>) </a:t>
            </a:r>
            <a:endParaRPr lang="en-US" altLang="zh-CN" sz="2000" b="1" dirty="0">
              <a:solidFill>
                <a:srgbClr val="0000CC"/>
              </a:solidFill>
              <a:latin typeface="Times New Roman" panose="02020603050405020304" pitchFamily="18" charset="0"/>
              <a:ea typeface="+mj-ea"/>
              <a:cs typeface="Times New Roman" panose="02020603050405020304" pitchFamily="18" charset="0"/>
            </a:endParaRPr>
          </a:p>
          <a:p>
            <a:pPr eaLnBrk="1" hangingPunct="1">
              <a:lnSpc>
                <a:spcPct val="140000"/>
              </a:lnSpc>
            </a:pPr>
            <a:r>
              <a:rPr lang="en-US" altLang="zh-CN" sz="2000" b="1" i="1" dirty="0">
                <a:latin typeface="Times New Roman" panose="02020603050405020304" pitchFamily="18" charset="0"/>
                <a:ea typeface="+mj-ea"/>
                <a:cs typeface="Times New Roman" panose="02020603050405020304" pitchFamily="18" charset="0"/>
              </a:rPr>
              <a:t>   </a:t>
            </a:r>
            <a:r>
              <a:rPr lang="en-US" altLang="zh-CN" sz="2000" b="1" i="1" dirty="0" smtClean="0">
                <a:latin typeface="Times New Roman" panose="02020603050405020304" pitchFamily="18" charset="0"/>
                <a:ea typeface="+mj-ea"/>
                <a:cs typeface="Times New Roman" panose="02020603050405020304" pitchFamily="18" charset="0"/>
              </a:rPr>
              <a:t>V</a:t>
            </a:r>
            <a:r>
              <a:rPr lang="en-US" altLang="zh-CN" sz="2000" b="1" dirty="0" smtClean="0">
                <a:latin typeface="Times New Roman" panose="02020603050405020304" pitchFamily="18" charset="0"/>
                <a:ea typeface="+mj-ea"/>
                <a:cs typeface="Times New Roman" panose="02020603050405020304" pitchFamily="18" charset="0"/>
              </a:rPr>
              <a:t>:    </a:t>
            </a:r>
            <a:r>
              <a:rPr lang="zh-CN" altLang="en-US" sz="2000" b="1" dirty="0" smtClean="0">
                <a:latin typeface="Times New Roman" panose="02020603050405020304" pitchFamily="18" charset="0"/>
                <a:ea typeface="+mj-ea"/>
                <a:cs typeface="Times New Roman" panose="02020603050405020304" pitchFamily="18" charset="0"/>
              </a:rPr>
              <a:t>固体</a:t>
            </a:r>
            <a:r>
              <a:rPr lang="zh-CN" altLang="en-US" sz="2000" b="1" dirty="0">
                <a:latin typeface="Times New Roman" panose="02020603050405020304" pitchFamily="18" charset="0"/>
                <a:ea typeface="+mj-ea"/>
                <a:cs typeface="Times New Roman" panose="02020603050405020304" pitchFamily="18" charset="0"/>
              </a:rPr>
              <a:t>吸附的气体</a:t>
            </a:r>
            <a:r>
              <a:rPr lang="zh-CN" altLang="en-US" sz="2000" b="1" dirty="0" smtClean="0">
                <a:latin typeface="Times New Roman" panose="02020603050405020304" pitchFamily="18" charset="0"/>
                <a:ea typeface="+mj-ea"/>
                <a:cs typeface="Times New Roman" panose="02020603050405020304" pitchFamily="18" charset="0"/>
              </a:rPr>
              <a:t>的体积</a:t>
            </a:r>
            <a:r>
              <a:rPr lang="en-US" altLang="zh-CN" sz="2000" b="1" dirty="0">
                <a:latin typeface="Times New Roman" panose="02020603050405020304" pitchFamily="18" charset="0"/>
                <a:ea typeface="+mj-ea"/>
                <a:cs typeface="Times New Roman" panose="02020603050405020304" pitchFamily="18" charset="0"/>
              </a:rPr>
              <a:t>(</a:t>
            </a:r>
            <a:r>
              <a:rPr lang="zh-CN" altLang="en-US" sz="2000" b="1" dirty="0">
                <a:latin typeface="Times New Roman" panose="02020603050405020304" pitchFamily="18" charset="0"/>
                <a:ea typeface="+mj-ea"/>
                <a:cs typeface="Times New Roman" panose="02020603050405020304" pitchFamily="18" charset="0"/>
              </a:rPr>
              <a:t>标准状态</a:t>
            </a:r>
            <a:r>
              <a:rPr lang="en-US" altLang="zh-CN" sz="2000" b="1" dirty="0">
                <a:latin typeface="Times New Roman" panose="02020603050405020304" pitchFamily="18" charset="0"/>
                <a:ea typeface="+mj-ea"/>
                <a:cs typeface="Times New Roman" panose="02020603050405020304" pitchFamily="18" charset="0"/>
              </a:rPr>
              <a:t>)</a:t>
            </a:r>
            <a:r>
              <a:rPr lang="zh-CN" altLang="en-US" sz="2000" b="1" dirty="0">
                <a:latin typeface="Times New Roman" panose="02020603050405020304" pitchFamily="18" charset="0"/>
                <a:ea typeface="+mj-ea"/>
                <a:cs typeface="Times New Roman" panose="02020603050405020304" pitchFamily="18" charset="0"/>
              </a:rPr>
              <a:t>。</a:t>
            </a:r>
            <a:endParaRPr lang="zh-CN" altLang="en-US" sz="2000" b="1" i="1" dirty="0">
              <a:latin typeface="Times New Roman" panose="02020603050405020304" pitchFamily="18" charset="0"/>
              <a:ea typeface="+mj-ea"/>
              <a:cs typeface="Times New Roman" panose="02020603050405020304" pitchFamily="18" charset="0"/>
            </a:endParaRPr>
          </a:p>
          <a:p>
            <a:pPr eaLnBrk="1" hangingPunct="1">
              <a:lnSpc>
                <a:spcPct val="140000"/>
              </a:lnSpc>
            </a:pPr>
            <a:r>
              <a:rPr lang="zh-CN" altLang="en-US" sz="2000" b="1" i="1" dirty="0">
                <a:latin typeface="Times New Roman" panose="02020603050405020304" pitchFamily="18" charset="0"/>
                <a:ea typeface="+mj-ea"/>
                <a:cs typeface="Times New Roman" panose="02020603050405020304" pitchFamily="18" charset="0"/>
              </a:rPr>
              <a:t>   </a:t>
            </a:r>
            <a:r>
              <a:rPr lang="en-US" altLang="zh-CN" sz="2000" b="1" i="1" dirty="0" err="1">
                <a:latin typeface="Times New Roman" panose="02020603050405020304" pitchFamily="18" charset="0"/>
                <a:ea typeface="+mj-ea"/>
                <a:cs typeface="Times New Roman" panose="02020603050405020304" pitchFamily="18" charset="0"/>
              </a:rPr>
              <a:t>V</a:t>
            </a:r>
            <a:r>
              <a:rPr lang="en-US" altLang="zh-CN" sz="2000" b="1" baseline="-25000" dirty="0" err="1">
                <a:latin typeface="Times New Roman" panose="02020603050405020304" pitchFamily="18" charset="0"/>
                <a:ea typeface="+mj-ea"/>
                <a:cs typeface="Times New Roman" panose="02020603050405020304" pitchFamily="18" charset="0"/>
              </a:rPr>
              <a:t>m</a:t>
            </a:r>
            <a:r>
              <a:rPr lang="en-US" altLang="zh-CN" sz="2000" b="1" dirty="0" smtClean="0">
                <a:latin typeface="Times New Roman" panose="02020603050405020304" pitchFamily="18" charset="0"/>
                <a:ea typeface="+mj-ea"/>
                <a:cs typeface="Times New Roman" panose="02020603050405020304" pitchFamily="18" charset="0"/>
              </a:rPr>
              <a:t>:  </a:t>
            </a:r>
            <a:r>
              <a:rPr lang="zh-CN" altLang="en-US" sz="2000" b="1" dirty="0" smtClean="0">
                <a:latin typeface="Times New Roman" panose="02020603050405020304" pitchFamily="18" charset="0"/>
                <a:ea typeface="+mj-ea"/>
                <a:cs typeface="Times New Roman" panose="02020603050405020304" pitchFamily="18" charset="0"/>
              </a:rPr>
              <a:t>固体</a:t>
            </a:r>
            <a:r>
              <a:rPr lang="zh-CN" altLang="en-US" sz="2000" b="1" dirty="0">
                <a:latin typeface="Times New Roman" panose="02020603050405020304" pitchFamily="18" charset="0"/>
                <a:ea typeface="+mj-ea"/>
                <a:cs typeface="Times New Roman" panose="02020603050405020304" pitchFamily="18" charset="0"/>
              </a:rPr>
              <a:t>吸满单分子层时气体的体积</a:t>
            </a:r>
            <a:r>
              <a:rPr lang="en-US" altLang="zh-CN" sz="2000" b="1" dirty="0">
                <a:latin typeface="Times New Roman" panose="02020603050405020304" pitchFamily="18" charset="0"/>
                <a:ea typeface="+mj-ea"/>
                <a:cs typeface="Times New Roman" panose="02020603050405020304" pitchFamily="18" charset="0"/>
              </a:rPr>
              <a:t>(</a:t>
            </a:r>
            <a:r>
              <a:rPr lang="zh-CN" altLang="en-US" sz="2000" b="1" dirty="0">
                <a:latin typeface="Times New Roman" panose="02020603050405020304" pitchFamily="18" charset="0"/>
                <a:ea typeface="+mj-ea"/>
                <a:cs typeface="Times New Roman" panose="02020603050405020304" pitchFamily="18" charset="0"/>
              </a:rPr>
              <a:t>标准状态</a:t>
            </a:r>
            <a:r>
              <a:rPr lang="en-US" altLang="zh-CN" sz="2000" b="1" dirty="0">
                <a:latin typeface="Times New Roman" panose="02020603050405020304" pitchFamily="18" charset="0"/>
                <a:ea typeface="+mj-ea"/>
                <a:cs typeface="Times New Roman" panose="02020603050405020304" pitchFamily="18" charset="0"/>
              </a:rPr>
              <a:t>)</a:t>
            </a:r>
            <a:r>
              <a:rPr lang="zh-CN" altLang="en-US" sz="2000" b="1" dirty="0">
                <a:latin typeface="Times New Roman" panose="02020603050405020304" pitchFamily="18" charset="0"/>
                <a:ea typeface="+mj-ea"/>
                <a:cs typeface="Times New Roman" panose="02020603050405020304" pitchFamily="18" charset="0"/>
              </a:rPr>
              <a:t>。</a:t>
            </a:r>
          </a:p>
          <a:p>
            <a:pPr eaLnBrk="1" hangingPunct="1">
              <a:lnSpc>
                <a:spcPct val="140000"/>
              </a:lnSpc>
            </a:pPr>
            <a:r>
              <a:rPr lang="zh-CN" altLang="en-US" sz="2000" b="1" dirty="0">
                <a:latin typeface="Times New Roman" panose="02020603050405020304" pitchFamily="18" charset="0"/>
                <a:ea typeface="+mj-ea"/>
                <a:cs typeface="Times New Roman" panose="02020603050405020304" pitchFamily="18" charset="0"/>
              </a:rPr>
              <a:t> </a:t>
            </a:r>
            <a:r>
              <a:rPr lang="zh-CN" altLang="en-US" sz="2000" b="1" dirty="0" smtClean="0">
                <a:latin typeface="Times New Roman" panose="02020603050405020304" pitchFamily="18" charset="0"/>
                <a:ea typeface="+mj-ea"/>
                <a:cs typeface="Times New Roman" panose="02020603050405020304" pitchFamily="18" charset="0"/>
              </a:rPr>
              <a:t>          标准状态</a:t>
            </a:r>
            <a:r>
              <a:rPr lang="en-US" altLang="zh-CN" sz="2000" b="1" dirty="0" smtClean="0">
                <a:latin typeface="Times New Roman" panose="02020603050405020304" pitchFamily="18" charset="0"/>
                <a:ea typeface="+mj-ea"/>
                <a:cs typeface="Times New Roman" panose="02020603050405020304" pitchFamily="18" charset="0"/>
              </a:rPr>
              <a:t>: 101.325Pa, 273K</a:t>
            </a:r>
            <a:endParaRPr lang="en-US" altLang="zh-CN" sz="2000" b="1" dirty="0">
              <a:latin typeface="Times New Roman" panose="02020603050405020304" pitchFamily="18" charset="0"/>
              <a:ea typeface="+mj-ea"/>
              <a:cs typeface="Times New Roman" panose="02020603050405020304" pitchFamily="18" charset="0"/>
            </a:endParaRPr>
          </a:p>
        </p:txBody>
      </p:sp>
      <p:sp>
        <p:nvSpPr>
          <p:cNvPr id="7" name="Text Box 55"/>
          <p:cNvSpPr txBox="1">
            <a:spLocks noChangeArrowheads="1"/>
          </p:cNvSpPr>
          <p:nvPr/>
        </p:nvSpPr>
        <p:spPr bwMode="auto">
          <a:xfrm>
            <a:off x="650442" y="217629"/>
            <a:ext cx="6696546"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9.2.3 </a:t>
            </a:r>
            <a:r>
              <a:rPr lang="zh-CN" altLang="en-US" sz="2800" dirty="0" smtClean="0">
                <a:latin typeface="微软雅黑" panose="020B0503020204020204" pitchFamily="34" charset="-122"/>
                <a:ea typeface="微软雅黑" panose="020B0503020204020204" pitchFamily="34" charset="-122"/>
              </a:rPr>
              <a:t>固体表面上的吸附</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16687706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947960" y="847851"/>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朗格缪尔</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单分子层吸附固体</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理论</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Rectangle 3"/>
          <p:cNvSpPr txBox="1">
            <a:spLocks noRot="1" noChangeArrowheads="1"/>
          </p:cNvSpPr>
          <p:nvPr/>
        </p:nvSpPr>
        <p:spPr>
          <a:xfrm>
            <a:off x="1259632" y="3800248"/>
            <a:ext cx="7416824" cy="1069791"/>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eaLnBrk="1" hangingPunct="1">
              <a:buFont typeface="Wingdings" panose="05000000000000000000" pitchFamily="2" charset="2"/>
              <a:buNone/>
            </a:pPr>
            <a:r>
              <a:rPr lang="en-US" altLang="zh-CN" sz="2400" i="1" kern="0" dirty="0" smtClean="0">
                <a:solidFill>
                  <a:srgbClr val="FF0000"/>
                </a:solidFill>
                <a:latin typeface="Times New Roman" panose="02020603050405020304" pitchFamily="18" charset="0"/>
                <a:cs typeface="Times New Roman" panose="02020603050405020304" pitchFamily="18" charset="0"/>
              </a:rPr>
              <a:t>a</a:t>
            </a:r>
            <a:r>
              <a:rPr lang="en-US" altLang="zh-CN" sz="2400" kern="0" dirty="0" smtClean="0">
                <a:solidFill>
                  <a:srgbClr val="FF0000"/>
                </a:solidFill>
                <a:latin typeface="Times New Roman" panose="02020603050405020304" pitchFamily="18" charset="0"/>
                <a:cs typeface="Times New Roman" panose="02020603050405020304" pitchFamily="18" charset="0"/>
              </a:rPr>
              <a:t>: </a:t>
            </a:r>
            <a:r>
              <a:rPr lang="zh-CN" altLang="en-US" sz="2400" kern="0" dirty="0" smtClean="0">
                <a:latin typeface="Times New Roman" panose="02020603050405020304" pitchFamily="18" charset="0"/>
                <a:cs typeface="Times New Roman" panose="02020603050405020304" pitchFamily="18" charset="0"/>
              </a:rPr>
              <a:t>吸附系数，是温度的函数，它的大小代表了固体表</a:t>
            </a:r>
            <a:endParaRPr lang="en-US" altLang="zh-CN" sz="2400" kern="0"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kern="0" dirty="0">
                <a:latin typeface="Times New Roman" panose="02020603050405020304" pitchFamily="18" charset="0"/>
                <a:cs typeface="Times New Roman" panose="02020603050405020304" pitchFamily="18" charset="0"/>
              </a:rPr>
              <a:t> </a:t>
            </a:r>
            <a:r>
              <a:rPr lang="en-US" altLang="zh-CN" sz="2400" kern="0" dirty="0" smtClean="0">
                <a:latin typeface="Times New Roman" panose="02020603050405020304" pitchFamily="18" charset="0"/>
                <a:cs typeface="Times New Roman" panose="02020603050405020304" pitchFamily="18" charset="0"/>
              </a:rPr>
              <a:t>    </a:t>
            </a:r>
            <a:r>
              <a:rPr lang="zh-CN" altLang="en-US" sz="2400" kern="0" dirty="0" smtClean="0">
                <a:latin typeface="Times New Roman" panose="02020603050405020304" pitchFamily="18" charset="0"/>
                <a:cs typeface="Times New Roman" panose="02020603050405020304" pitchFamily="18" charset="0"/>
              </a:rPr>
              <a:t>面吸附气体能力的强弱。</a:t>
            </a:r>
          </a:p>
        </p:txBody>
      </p:sp>
      <p:graphicFrame>
        <p:nvGraphicFramePr>
          <p:cNvPr id="9" name="Object 7"/>
          <p:cNvGraphicFramePr>
            <a:graphicFrameLocks noChangeAspect="1"/>
          </p:cNvGraphicFramePr>
          <p:nvPr>
            <p:extLst>
              <p:ext uri="{D42A27DB-BD31-4B8C-83A1-F6EECF244321}">
                <p14:modId xmlns:p14="http://schemas.microsoft.com/office/powerpoint/2010/main" xmlns="" val="2303754023"/>
              </p:ext>
            </p:extLst>
          </p:nvPr>
        </p:nvGraphicFramePr>
        <p:xfrm>
          <a:off x="2195736" y="2953659"/>
          <a:ext cx="1251821" cy="746532"/>
        </p:xfrm>
        <a:graphic>
          <a:graphicData uri="http://schemas.openxmlformats.org/presentationml/2006/ole">
            <p:oleObj spid="_x0000_s286918" name="Equation" r:id="rId4" imgW="660113" imgH="393529" progId="Equation.DSMT4">
              <p:embed/>
            </p:oleObj>
          </a:graphicData>
        </a:graphic>
      </p:graphicFrame>
      <p:sp>
        <p:nvSpPr>
          <p:cNvPr id="10" name="Rectangle 6"/>
          <p:cNvSpPr>
            <a:spLocks noChangeArrowheads="1"/>
          </p:cNvSpPr>
          <p:nvPr/>
        </p:nvSpPr>
        <p:spPr bwMode="auto">
          <a:xfrm>
            <a:off x="1331641" y="1285866"/>
            <a:ext cx="5616624" cy="17297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达到</a:t>
            </a:r>
            <a:r>
              <a:rPr lang="zh-CN" altLang="en-US" sz="2400" b="1" dirty="0">
                <a:solidFill>
                  <a:srgbClr val="0000CC"/>
                </a:solidFill>
                <a:latin typeface="Times New Roman" panose="02020603050405020304" pitchFamily="18" charset="0"/>
                <a:ea typeface="+mn-ea"/>
                <a:cs typeface="Times New Roman" panose="02020603050405020304" pitchFamily="18" charset="0"/>
              </a:rPr>
              <a:t>平衡时，吸附与脱附速率</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相等</a:t>
            </a:r>
            <a:r>
              <a:rPr lang="zh-CN" altLang="en-US" sz="2400" b="1" i="1" dirty="0" smtClean="0">
                <a:solidFill>
                  <a:srgbClr val="0000CC"/>
                </a:solidFill>
                <a:latin typeface="Times New Roman" panose="02020603050405020304" pitchFamily="18" charset="0"/>
                <a:ea typeface="+mn-ea"/>
                <a:cs typeface="Times New Roman" panose="02020603050405020304" pitchFamily="18" charset="0"/>
              </a:rPr>
              <a:t>。</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   </a:t>
            </a:r>
            <a:endParaRPr lang="zh-CN" altLang="en-US" sz="2400" b="1" dirty="0">
              <a:solidFill>
                <a:srgbClr val="0000CC"/>
              </a:solidFill>
              <a:latin typeface="Times New Roman" panose="02020603050405020304" pitchFamily="18" charset="0"/>
              <a:ea typeface="+mn-ea"/>
              <a:cs typeface="Times New Roman" panose="02020603050405020304" pitchFamily="18" charset="0"/>
            </a:endParaRPr>
          </a:p>
          <a:p>
            <a:pPr eaLnBrk="1" hangingPunct="1">
              <a:lnSpc>
                <a:spcPct val="120000"/>
              </a:lnSpc>
              <a:spcBef>
                <a:spcPts val="1200"/>
              </a:spcBef>
              <a:spcAft>
                <a:spcPts val="1200"/>
              </a:spcAft>
            </a:pPr>
            <a:r>
              <a:rPr lang="en-US" altLang="zh-CN" sz="2400" b="1" i="1" dirty="0" smtClean="0">
                <a:latin typeface="Times New Roman" panose="02020603050405020304" pitchFamily="18" charset="0"/>
                <a:ea typeface="+mn-ea"/>
                <a:cs typeface="Times New Roman" panose="02020603050405020304" pitchFamily="18" charset="0"/>
              </a:rPr>
              <a:t>            k </a:t>
            </a:r>
            <a:r>
              <a:rPr lang="en-US" altLang="zh-CN" sz="2400" b="1" dirty="0" smtClean="0">
                <a:latin typeface="Times New Roman" panose="02020603050405020304" pitchFamily="18" charset="0"/>
                <a:ea typeface="+mn-ea"/>
                <a:cs typeface="Times New Roman" panose="02020603050405020304" pitchFamily="18" charset="0"/>
              </a:rPr>
              <a:t>a × </a:t>
            </a:r>
            <a:r>
              <a:rPr lang="en-US" altLang="zh-CN" sz="2400" b="1" i="1" dirty="0" smtClean="0">
                <a:latin typeface="Times New Roman" panose="02020603050405020304" pitchFamily="18" charset="0"/>
                <a:ea typeface="+mn-ea"/>
                <a:cs typeface="Times New Roman" panose="02020603050405020304" pitchFamily="18" charset="0"/>
              </a:rPr>
              <a:t>P </a:t>
            </a:r>
            <a:r>
              <a:rPr lang="en-US" altLang="zh-CN" sz="2400" b="1" dirty="0" smtClean="0">
                <a:latin typeface="Times New Roman" panose="02020603050405020304" pitchFamily="18" charset="0"/>
                <a:ea typeface="+mn-ea"/>
                <a:cs typeface="Times New Roman" panose="02020603050405020304" pitchFamily="18" charset="0"/>
              </a:rPr>
              <a:t>× (1-</a:t>
            </a:r>
            <a:r>
              <a:rPr lang="en-US" altLang="zh-CN" sz="2400" b="1" i="1" dirty="0" smtClean="0">
                <a:latin typeface="Times New Roman" panose="02020603050405020304" pitchFamily="18" charset="0"/>
                <a:ea typeface="+mn-ea"/>
                <a:cs typeface="Times New Roman" panose="02020603050405020304" pitchFamily="18" charset="0"/>
              </a:rPr>
              <a:t>θ</a:t>
            </a:r>
            <a:r>
              <a:rPr lang="en-US" altLang="zh-CN" sz="2400" b="1" dirty="0" smtClean="0">
                <a:latin typeface="Times New Roman" panose="02020603050405020304" pitchFamily="18" charset="0"/>
                <a:ea typeface="+mn-ea"/>
                <a:cs typeface="Times New Roman" panose="02020603050405020304" pitchFamily="18" charset="0"/>
              </a:rPr>
              <a:t>) = </a:t>
            </a:r>
            <a:r>
              <a:rPr lang="en-US" altLang="zh-CN" sz="2400" b="1" i="1" dirty="0" err="1" smtClean="0">
                <a:latin typeface="Times New Roman" panose="02020603050405020304" pitchFamily="18" charset="0"/>
                <a:ea typeface="+mn-ea"/>
                <a:cs typeface="Times New Roman" panose="02020603050405020304" pitchFamily="18" charset="0"/>
              </a:rPr>
              <a:t>k</a:t>
            </a:r>
            <a:r>
              <a:rPr lang="en-US" altLang="zh-CN" sz="2400" b="1" dirty="0" err="1" smtClean="0">
                <a:latin typeface="Times New Roman" panose="02020603050405020304" pitchFamily="18" charset="0"/>
                <a:ea typeface="+mn-ea"/>
                <a:cs typeface="Times New Roman" panose="02020603050405020304" pitchFamily="18" charset="0"/>
              </a:rPr>
              <a:t>d</a:t>
            </a:r>
            <a:r>
              <a:rPr lang="en-US" altLang="zh-CN" sz="2400" b="1" dirty="0" smtClean="0">
                <a:latin typeface="Times New Roman" panose="02020603050405020304" pitchFamily="18" charset="0"/>
                <a:ea typeface="+mn-ea"/>
                <a:cs typeface="Times New Roman" panose="02020603050405020304" pitchFamily="18" charset="0"/>
              </a:rPr>
              <a:t> × </a:t>
            </a:r>
            <a:r>
              <a:rPr lang="en-US" altLang="zh-CN" sz="2400" b="1" i="1" dirty="0" smtClean="0">
                <a:latin typeface="Times New Roman" panose="02020603050405020304" pitchFamily="18" charset="0"/>
                <a:ea typeface="+mn-ea"/>
                <a:cs typeface="Times New Roman" panose="02020603050405020304" pitchFamily="18" charset="0"/>
              </a:rPr>
              <a:t>θ</a:t>
            </a:r>
            <a:endParaRPr lang="en-US" altLang="zh-CN" sz="2400" b="1" i="1" dirty="0">
              <a:latin typeface="Times New Roman" panose="02020603050405020304" pitchFamily="18" charset="0"/>
              <a:ea typeface="+mn-ea"/>
              <a:cs typeface="Times New Roman" panose="02020603050405020304" pitchFamily="18" charset="0"/>
            </a:endParaRPr>
          </a:p>
          <a:p>
            <a:pPr eaLnBrk="1" hangingPunct="1">
              <a:lnSpc>
                <a:spcPct val="120000"/>
              </a:lnSpc>
            </a:pPr>
            <a:r>
              <a:rPr lang="zh-CN" altLang="en-US" sz="2400" b="1" dirty="0" smtClean="0">
                <a:latin typeface="Times New Roman" panose="02020603050405020304" pitchFamily="18" charset="0"/>
                <a:ea typeface="+mn-ea"/>
                <a:cs typeface="Times New Roman" panose="02020603050405020304" pitchFamily="18" charset="0"/>
              </a:rPr>
              <a:t>设 </a:t>
            </a:r>
            <a:r>
              <a:rPr lang="en-US" altLang="zh-CN" sz="2400" b="1" i="1" dirty="0" smtClean="0">
                <a:latin typeface="Times New Roman" panose="02020603050405020304" pitchFamily="18" charset="0"/>
                <a:ea typeface="+mn-ea"/>
                <a:cs typeface="Times New Roman" panose="02020603050405020304" pitchFamily="18" charset="0"/>
              </a:rPr>
              <a:t>a </a:t>
            </a:r>
            <a:r>
              <a:rPr lang="en-US" altLang="zh-CN" sz="2400" b="1" dirty="0">
                <a:latin typeface="Times New Roman" panose="02020603050405020304" pitchFamily="18" charset="0"/>
                <a:ea typeface="+mn-ea"/>
                <a:cs typeface="Times New Roman" panose="02020603050405020304" pitchFamily="18" charset="0"/>
              </a:rPr>
              <a:t>= </a:t>
            </a:r>
            <a:r>
              <a:rPr lang="en-US" altLang="zh-CN" sz="2400" b="1" i="1" dirty="0" err="1" smtClean="0">
                <a:latin typeface="Times New Roman" panose="02020603050405020304" pitchFamily="18" charset="0"/>
                <a:ea typeface="+mn-ea"/>
                <a:cs typeface="Times New Roman" panose="02020603050405020304" pitchFamily="18" charset="0"/>
              </a:rPr>
              <a:t>k</a:t>
            </a:r>
            <a:r>
              <a:rPr lang="en-US" altLang="zh-CN" sz="2400" b="1" dirty="0" err="1" smtClean="0">
                <a:latin typeface="Times New Roman" panose="02020603050405020304" pitchFamily="18" charset="0"/>
                <a:ea typeface="+mn-ea"/>
                <a:cs typeface="Times New Roman" panose="02020603050405020304" pitchFamily="18" charset="0"/>
              </a:rPr>
              <a:t>a</a:t>
            </a:r>
            <a:r>
              <a:rPr lang="en-US" altLang="zh-CN" sz="2400" b="1" dirty="0" smtClean="0">
                <a:latin typeface="Times New Roman" panose="02020603050405020304" pitchFamily="18" charset="0"/>
                <a:ea typeface="+mn-ea"/>
                <a:cs typeface="Times New Roman" panose="02020603050405020304" pitchFamily="18" charset="0"/>
              </a:rPr>
              <a:t> / </a:t>
            </a:r>
            <a:r>
              <a:rPr lang="en-US" altLang="zh-CN" sz="2400" b="1" i="1" dirty="0" err="1" smtClean="0">
                <a:latin typeface="Times New Roman" panose="02020603050405020304" pitchFamily="18" charset="0"/>
                <a:ea typeface="+mn-ea"/>
                <a:cs typeface="Times New Roman" panose="02020603050405020304" pitchFamily="18" charset="0"/>
              </a:rPr>
              <a:t>k</a:t>
            </a:r>
            <a:r>
              <a:rPr lang="en-US" altLang="zh-CN" sz="2400" b="1" dirty="0" err="1" smtClean="0">
                <a:latin typeface="Times New Roman" panose="02020603050405020304" pitchFamily="18" charset="0"/>
                <a:ea typeface="+mn-ea"/>
                <a:cs typeface="Times New Roman" panose="02020603050405020304" pitchFamily="18" charset="0"/>
              </a:rPr>
              <a:t>d</a:t>
            </a:r>
            <a:r>
              <a:rPr lang="zh-CN" altLang="en-US" sz="2400" b="1" dirty="0">
                <a:latin typeface="Times New Roman" panose="02020603050405020304" pitchFamily="18" charset="0"/>
                <a:ea typeface="+mn-ea"/>
                <a:cs typeface="Times New Roman" panose="02020603050405020304" pitchFamily="18" charset="0"/>
              </a:rPr>
              <a:t>，</a:t>
            </a:r>
            <a:r>
              <a:rPr lang="zh-CN" altLang="en-US" sz="2400" b="1" dirty="0">
                <a:solidFill>
                  <a:srgbClr val="0000CC"/>
                </a:solidFill>
                <a:latin typeface="Times New Roman" panose="02020603050405020304" pitchFamily="18" charset="0"/>
                <a:ea typeface="+mn-ea"/>
                <a:cs typeface="Times New Roman" panose="02020603050405020304" pitchFamily="18" charset="0"/>
              </a:rPr>
              <a:t>得</a:t>
            </a:r>
            <a:r>
              <a:rPr lang="zh-CN" altLang="en-US" sz="2400" b="1" dirty="0">
                <a:solidFill>
                  <a:srgbClr val="FF0000"/>
                </a:solidFill>
                <a:latin typeface="Times New Roman" panose="02020603050405020304" pitchFamily="18" charset="0"/>
                <a:ea typeface="+mn-ea"/>
                <a:cs typeface="Times New Roman" panose="02020603050405020304" pitchFamily="18" charset="0"/>
              </a:rPr>
              <a:t>朗格缪尔吸附等温式：</a:t>
            </a:r>
          </a:p>
        </p:txBody>
      </p:sp>
      <p:graphicFrame>
        <p:nvGraphicFramePr>
          <p:cNvPr id="11" name="Object 10"/>
          <p:cNvGraphicFramePr>
            <a:graphicFrameLocks noChangeAspect="1"/>
          </p:cNvGraphicFramePr>
          <p:nvPr>
            <p:extLst>
              <p:ext uri="{D42A27DB-BD31-4B8C-83A1-F6EECF244321}">
                <p14:modId xmlns:p14="http://schemas.microsoft.com/office/powerpoint/2010/main" xmlns="" val="3865925434"/>
              </p:ext>
            </p:extLst>
          </p:nvPr>
        </p:nvGraphicFramePr>
        <p:xfrm>
          <a:off x="4572000" y="2945127"/>
          <a:ext cx="1656184" cy="755064"/>
        </p:xfrm>
        <a:graphic>
          <a:graphicData uri="http://schemas.openxmlformats.org/presentationml/2006/ole">
            <p:oleObj spid="_x0000_s286919" name="Equation" r:id="rId5" imgW="863225" imgH="393529" progId="Equation.DSMT4">
              <p:embed/>
            </p:oleObj>
          </a:graphicData>
        </a:graphic>
      </p:graphicFrame>
      <p:sp>
        <p:nvSpPr>
          <p:cNvPr id="8" name="Text Box 55"/>
          <p:cNvSpPr txBox="1">
            <a:spLocks noChangeArrowheads="1"/>
          </p:cNvSpPr>
          <p:nvPr/>
        </p:nvSpPr>
        <p:spPr bwMode="auto">
          <a:xfrm>
            <a:off x="650442" y="217629"/>
            <a:ext cx="6696546"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9.2.3 </a:t>
            </a:r>
            <a:r>
              <a:rPr lang="zh-CN" altLang="en-US" sz="2800" dirty="0" smtClean="0">
                <a:latin typeface="微软雅黑" panose="020B0503020204020204" pitchFamily="34" charset="-122"/>
                <a:ea typeface="微软雅黑" panose="020B0503020204020204" pitchFamily="34" charset="-122"/>
              </a:rPr>
              <a:t>固体表面上的吸附</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9863893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73"/>
          <p:cNvSpPr txBox="1">
            <a:spLocks noChangeArrowheads="1"/>
          </p:cNvSpPr>
          <p:nvPr/>
        </p:nvSpPr>
        <p:spPr bwMode="auto">
          <a:xfrm>
            <a:off x="1043608" y="1203598"/>
            <a:ext cx="6121400"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marL="342900" indent="-342900" eaLnBrk="1" hangingPunct="1">
              <a:lnSpc>
                <a:spcPct val="200000"/>
              </a:lnSpc>
              <a:buFont typeface="Wingdings" panose="05000000000000000000" pitchFamily="2" charset="2"/>
              <a:buChar char="p"/>
              <a:defRPr/>
            </a:pPr>
            <a:r>
              <a:rPr lang="en-US" altLang="zh-CN" sz="2400" dirty="0" smtClean="0">
                <a:solidFill>
                  <a:srgbClr val="2B2A30"/>
                </a:solidFill>
                <a:latin typeface="+mj-lt"/>
                <a:ea typeface="微软雅黑" panose="020B0503020204020204" pitchFamily="34" charset="-122"/>
              </a:rPr>
              <a:t> 9.3.1  </a:t>
            </a:r>
            <a:r>
              <a:rPr lang="zh-CN" altLang="en-US" sz="2400" dirty="0" smtClean="0">
                <a:solidFill>
                  <a:srgbClr val="2B2A30"/>
                </a:solidFill>
                <a:latin typeface="+mj-lt"/>
                <a:ea typeface="微软雅黑" panose="020B0503020204020204" pitchFamily="34" charset="-122"/>
              </a:rPr>
              <a:t>溶液表面的吸附现象</a:t>
            </a:r>
            <a:endParaRPr lang="en-US" altLang="zh-CN" sz="2400" dirty="0" smtClean="0">
              <a:solidFill>
                <a:srgbClr val="2B2A30"/>
              </a:solidFill>
              <a:latin typeface="+mj-lt"/>
              <a:ea typeface="微软雅黑" panose="020B0503020204020204" pitchFamily="34" charset="-122"/>
            </a:endParaRPr>
          </a:p>
          <a:p>
            <a:pPr marL="342900" indent="-342900" eaLnBrk="1" hangingPunct="1">
              <a:lnSpc>
                <a:spcPct val="200000"/>
              </a:lnSpc>
              <a:buFont typeface="Wingdings" panose="05000000000000000000" pitchFamily="2" charset="2"/>
              <a:buChar char="p"/>
              <a:defRPr/>
            </a:pPr>
            <a:r>
              <a:rPr lang="en-US" altLang="zh-CN" sz="2400" dirty="0" smtClean="0">
                <a:solidFill>
                  <a:srgbClr val="2B2A30"/>
                </a:solidFill>
                <a:ea typeface="微软雅黑" panose="020B0503020204020204" pitchFamily="34" charset="-122"/>
              </a:rPr>
              <a:t> 9.3.2  </a:t>
            </a:r>
            <a:r>
              <a:rPr lang="en-US" altLang="zh-CN" sz="2400" dirty="0" smtClean="0">
                <a:solidFill>
                  <a:srgbClr val="2B2A30"/>
                </a:solidFill>
                <a:latin typeface="Times New Roman" panose="02020603050405020304" pitchFamily="18" charset="0"/>
                <a:ea typeface="微软雅黑" panose="020B0503020204020204" pitchFamily="34" charset="-122"/>
                <a:cs typeface="Times New Roman" panose="02020603050405020304" pitchFamily="18" charset="0"/>
              </a:rPr>
              <a:t>Gibbs</a:t>
            </a:r>
            <a:r>
              <a:rPr lang="zh-CN" altLang="en-US" sz="2400" dirty="0">
                <a:solidFill>
                  <a:srgbClr val="2B2A30"/>
                </a:solidFill>
                <a:ea typeface="微软雅黑" panose="020B0503020204020204" pitchFamily="34" charset="-122"/>
              </a:rPr>
              <a:t>溶液表面吸附</a:t>
            </a:r>
            <a:r>
              <a:rPr lang="zh-CN" altLang="en-US" sz="2400" dirty="0" smtClean="0">
                <a:solidFill>
                  <a:srgbClr val="2B2A30"/>
                </a:solidFill>
                <a:ea typeface="微软雅黑" panose="020B0503020204020204" pitchFamily="34" charset="-122"/>
              </a:rPr>
              <a:t>公式</a:t>
            </a:r>
            <a:r>
              <a:rPr lang="en-US" altLang="zh-CN" sz="2400" dirty="0" smtClean="0">
                <a:solidFill>
                  <a:srgbClr val="2B2A30"/>
                </a:solidFill>
                <a:ea typeface="微软雅黑" panose="020B0503020204020204" pitchFamily="34" charset="-122"/>
              </a:rPr>
              <a:t> </a:t>
            </a:r>
          </a:p>
          <a:p>
            <a:pPr marL="342900" indent="-342900" eaLnBrk="1" hangingPunct="1">
              <a:lnSpc>
                <a:spcPct val="200000"/>
              </a:lnSpc>
              <a:buFont typeface="Wingdings" panose="05000000000000000000" pitchFamily="2" charset="2"/>
              <a:buChar char="p"/>
              <a:defRPr/>
            </a:pPr>
            <a:r>
              <a:rPr lang="en-US" altLang="zh-CN" sz="2400" dirty="0" smtClean="0">
                <a:solidFill>
                  <a:srgbClr val="2B2A30"/>
                </a:solidFill>
                <a:ea typeface="微软雅黑" panose="020B0503020204020204" pitchFamily="34" charset="-122"/>
              </a:rPr>
              <a:t> 9.3.3  </a:t>
            </a:r>
            <a:r>
              <a:rPr lang="zh-CN" altLang="en-US" sz="2400" dirty="0" smtClean="0">
                <a:solidFill>
                  <a:srgbClr val="2B2A30"/>
                </a:solidFill>
                <a:ea typeface="微软雅黑" panose="020B0503020204020204" pitchFamily="34" charset="-122"/>
              </a:rPr>
              <a:t>表面活性剂 </a:t>
            </a:r>
            <a:r>
              <a:rPr lang="en-US" altLang="zh-CN" sz="2400" dirty="0" smtClean="0">
                <a:solidFill>
                  <a:srgbClr val="2B2A30"/>
                </a:solidFill>
                <a:ea typeface="微软雅黑" panose="020B0503020204020204" pitchFamily="34" charset="-122"/>
              </a:rPr>
              <a:t>(</a:t>
            </a:r>
            <a:r>
              <a:rPr lang="zh-CN" altLang="en-US" sz="2400" dirty="0" smtClean="0">
                <a:solidFill>
                  <a:srgbClr val="FF0000"/>
                </a:solidFill>
                <a:ea typeface="微软雅黑" panose="020B0503020204020204" pitchFamily="34" charset="-122"/>
              </a:rPr>
              <a:t>选讲</a:t>
            </a:r>
            <a:r>
              <a:rPr lang="en-US" altLang="zh-CN" sz="2400" dirty="0" smtClean="0">
                <a:solidFill>
                  <a:srgbClr val="2B2A30"/>
                </a:solidFill>
                <a:ea typeface="微软雅黑" panose="020B0503020204020204" pitchFamily="34" charset="-122"/>
              </a:rPr>
              <a:t>)</a:t>
            </a:r>
            <a:endParaRPr lang="en-US" altLang="zh-CN" sz="2400" dirty="0" smtClean="0">
              <a:solidFill>
                <a:srgbClr val="2B2A30"/>
              </a:solidFill>
              <a:latin typeface="微软雅黑" panose="020B0503020204020204" pitchFamily="34" charset="-122"/>
              <a:ea typeface="微软雅黑" panose="020B0503020204020204" pitchFamily="34" charset="-122"/>
            </a:endParaRPr>
          </a:p>
        </p:txBody>
      </p:sp>
      <p:sp>
        <p:nvSpPr>
          <p:cNvPr id="4" name="Text Box 55"/>
          <p:cNvSpPr txBox="1">
            <a:spLocks noChangeArrowheads="1"/>
          </p:cNvSpPr>
          <p:nvPr/>
        </p:nvSpPr>
        <p:spPr bwMode="auto">
          <a:xfrm>
            <a:off x="467544" y="267494"/>
            <a:ext cx="5904458" cy="461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300" dirty="0" smtClean="0">
                <a:latin typeface="微软雅黑" panose="020B0503020204020204" pitchFamily="34" charset="-122"/>
                <a:ea typeface="微软雅黑" panose="020B0503020204020204" pitchFamily="34" charset="-122"/>
              </a:rPr>
              <a:t>9.3 </a:t>
            </a:r>
            <a:r>
              <a:rPr lang="zh-CN" altLang="en-US" sz="2300" dirty="0" smtClean="0">
                <a:latin typeface="微软雅黑" panose="020B0503020204020204" pitchFamily="34" charset="-122"/>
                <a:ea typeface="微软雅黑" panose="020B0503020204020204" pitchFamily="34" charset="-122"/>
              </a:rPr>
              <a:t>溶液表面的吸附与表面活性物质</a:t>
            </a:r>
            <a:endParaRPr lang="zh-CN" altLang="en-US" sz="2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72245651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55"/>
          <p:cNvSpPr txBox="1">
            <a:spLocks noChangeArrowheads="1"/>
          </p:cNvSpPr>
          <p:nvPr/>
        </p:nvSpPr>
        <p:spPr bwMode="auto">
          <a:xfrm>
            <a:off x="467544" y="195486"/>
            <a:ext cx="6696546"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9.3.1 </a:t>
            </a:r>
            <a:r>
              <a:rPr lang="zh-CN" altLang="en-US" sz="2800" dirty="0" smtClean="0">
                <a:latin typeface="微软雅黑" panose="020B0503020204020204" pitchFamily="34" charset="-122"/>
                <a:ea typeface="微软雅黑" panose="020B0503020204020204" pitchFamily="34" charset="-122"/>
              </a:rPr>
              <a:t>溶液表面的吸附现象</a:t>
            </a:r>
            <a:endParaRPr lang="zh-CN" altLang="en-US" sz="2800" dirty="0">
              <a:latin typeface="微软雅黑" panose="020B0503020204020204" pitchFamily="34" charset="-122"/>
              <a:ea typeface="微软雅黑" panose="020B0503020204020204" pitchFamily="34" charset="-122"/>
            </a:endParaRPr>
          </a:p>
        </p:txBody>
      </p:sp>
      <p:sp>
        <p:nvSpPr>
          <p:cNvPr id="8" name="Rectangle 3"/>
          <p:cNvSpPr txBox="1">
            <a:spLocks noRot="1" noChangeArrowheads="1"/>
          </p:cNvSpPr>
          <p:nvPr/>
        </p:nvSpPr>
        <p:spPr>
          <a:xfrm>
            <a:off x="755576" y="1059581"/>
            <a:ext cx="4104456" cy="3390999"/>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marL="0" indent="457200" eaLnBrk="1" hangingPunct="1">
              <a:buFont typeface="Wingdings" panose="05000000000000000000" pitchFamily="2" charset="2"/>
              <a:buNone/>
            </a:pPr>
            <a:r>
              <a:rPr lang="zh-CN" altLang="en-US" sz="2200" kern="0" dirty="0" smtClean="0">
                <a:solidFill>
                  <a:srgbClr val="0000CC"/>
                </a:solidFill>
                <a:latin typeface="Times New Roman" panose="02020603050405020304" pitchFamily="18" charset="0"/>
                <a:ea typeface="+mj-ea"/>
                <a:cs typeface="Times New Roman" panose="02020603050405020304" pitchFamily="18" charset="0"/>
              </a:rPr>
              <a:t>溶液表面也可以对溶质产生吸附，使溶液的比表面吉布斯函数 </a:t>
            </a:r>
            <a:r>
              <a:rPr lang="el-GR" altLang="zh-CN" sz="2200" kern="0" dirty="0" smtClean="0">
                <a:solidFill>
                  <a:srgbClr val="FF0000"/>
                </a:solidFill>
                <a:latin typeface="Times New Roman" panose="02020603050405020304" pitchFamily="18" charset="0"/>
                <a:ea typeface="+mj-ea"/>
                <a:cs typeface="Times New Roman" panose="02020603050405020304" pitchFamily="18" charset="0"/>
              </a:rPr>
              <a:t>σ</a:t>
            </a:r>
            <a:r>
              <a:rPr lang="en-US" altLang="zh-CN" sz="2200" kern="0" dirty="0" smtClean="0">
                <a:solidFill>
                  <a:srgbClr val="FF0000"/>
                </a:solidFill>
                <a:latin typeface="Times New Roman" panose="02020603050405020304" pitchFamily="18" charset="0"/>
                <a:ea typeface="+mj-ea"/>
                <a:cs typeface="Times New Roman" panose="02020603050405020304" pitchFamily="18" charset="0"/>
              </a:rPr>
              <a:t> </a:t>
            </a:r>
            <a:r>
              <a:rPr lang="zh-CN" altLang="en-US" sz="2200" kern="0" dirty="0" smtClean="0">
                <a:solidFill>
                  <a:srgbClr val="0000CC"/>
                </a:solidFill>
                <a:latin typeface="Times New Roman" panose="02020603050405020304" pitchFamily="18" charset="0"/>
                <a:ea typeface="+mj-ea"/>
                <a:cs typeface="Times New Roman" panose="02020603050405020304" pitchFamily="18" charset="0"/>
              </a:rPr>
              <a:t>发生变化。</a:t>
            </a:r>
          </a:p>
          <a:p>
            <a:pPr marL="0" indent="457200" eaLnBrk="1" hangingPunct="1">
              <a:spcBef>
                <a:spcPts val="1800"/>
              </a:spcBef>
              <a:buFont typeface="Wingdings" panose="05000000000000000000" pitchFamily="2" charset="2"/>
              <a:buNone/>
            </a:pPr>
            <a:r>
              <a:rPr lang="zh-CN" altLang="en-US" sz="2200" kern="0" dirty="0" smtClean="0">
                <a:solidFill>
                  <a:srgbClr val="0000CC"/>
                </a:solidFill>
                <a:latin typeface="Times New Roman" panose="02020603050405020304" pitchFamily="18" charset="0"/>
                <a:ea typeface="+mj-ea"/>
                <a:cs typeface="Times New Roman" panose="02020603050405020304" pitchFamily="18" charset="0"/>
              </a:rPr>
              <a:t>在一定温度下，在纯水中分别加入不同种类的溶质时，溶液的</a:t>
            </a:r>
            <a:r>
              <a:rPr lang="el-GR" altLang="zh-CN" sz="2200" kern="0" dirty="0" smtClean="0">
                <a:solidFill>
                  <a:srgbClr val="FF0000"/>
                </a:solidFill>
                <a:latin typeface="Times New Roman" panose="02020603050405020304" pitchFamily="18" charset="0"/>
                <a:ea typeface="+mj-ea"/>
                <a:cs typeface="Times New Roman" panose="02020603050405020304" pitchFamily="18" charset="0"/>
              </a:rPr>
              <a:t>σ</a:t>
            </a:r>
            <a:r>
              <a:rPr lang="en-US" altLang="zh-CN" sz="2200" kern="0" dirty="0" smtClean="0">
                <a:solidFill>
                  <a:srgbClr val="FF0000"/>
                </a:solidFill>
                <a:latin typeface="Times New Roman" panose="02020603050405020304" pitchFamily="18" charset="0"/>
                <a:ea typeface="+mj-ea"/>
                <a:cs typeface="Times New Roman" panose="02020603050405020304" pitchFamily="18" charset="0"/>
              </a:rPr>
              <a:t> </a:t>
            </a:r>
            <a:r>
              <a:rPr lang="zh-CN" altLang="en-US" sz="2200" kern="0" dirty="0" smtClean="0">
                <a:solidFill>
                  <a:srgbClr val="0000CC"/>
                </a:solidFill>
                <a:latin typeface="Times New Roman" panose="02020603050405020304" pitchFamily="18" charset="0"/>
                <a:ea typeface="+mj-ea"/>
                <a:cs typeface="Times New Roman" panose="02020603050405020304" pitchFamily="18" charset="0"/>
              </a:rPr>
              <a:t>变化情况可分为</a:t>
            </a:r>
            <a:r>
              <a:rPr lang="zh-CN" altLang="en-US" sz="2200" kern="0" dirty="0" smtClean="0">
                <a:solidFill>
                  <a:srgbClr val="FF0000"/>
                </a:solidFill>
                <a:latin typeface="Times New Roman" panose="02020603050405020304" pitchFamily="18" charset="0"/>
                <a:ea typeface="+mj-ea"/>
                <a:cs typeface="Times New Roman" panose="02020603050405020304" pitchFamily="18" charset="0"/>
              </a:rPr>
              <a:t>三种类型。</a:t>
            </a:r>
            <a:endParaRPr lang="en-US" altLang="zh-CN" sz="2200" kern="0" dirty="0" smtClean="0">
              <a:solidFill>
                <a:srgbClr val="FF0000"/>
              </a:solidFill>
              <a:latin typeface="Times New Roman" panose="02020603050405020304" pitchFamily="18" charset="0"/>
              <a:ea typeface="+mj-ea"/>
              <a:cs typeface="Times New Roman" panose="02020603050405020304" pitchFamily="18" charset="0"/>
            </a:endParaRPr>
          </a:p>
        </p:txBody>
      </p:sp>
      <p:pic>
        <p:nvPicPr>
          <p:cNvPr id="12" name="Picture 5"/>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2258" r="2624" b="2988"/>
          <a:stretch/>
        </p:blipFill>
        <p:spPr bwMode="auto">
          <a:xfrm>
            <a:off x="5004048" y="1059581"/>
            <a:ext cx="3780460" cy="37117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4681642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55"/>
          <p:cNvSpPr txBox="1">
            <a:spLocks noChangeArrowheads="1"/>
          </p:cNvSpPr>
          <p:nvPr/>
        </p:nvSpPr>
        <p:spPr bwMode="auto">
          <a:xfrm>
            <a:off x="467544" y="195486"/>
            <a:ext cx="6696546"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9.3.1 </a:t>
            </a:r>
            <a:r>
              <a:rPr lang="zh-CN" altLang="en-US" sz="2800" dirty="0" smtClean="0">
                <a:latin typeface="微软雅黑" panose="020B0503020204020204" pitchFamily="34" charset="-122"/>
                <a:ea typeface="微软雅黑" panose="020B0503020204020204" pitchFamily="34" charset="-122"/>
              </a:rPr>
              <a:t>溶液表面的吸附现象</a:t>
            </a:r>
            <a:endParaRPr lang="zh-CN" altLang="en-US" sz="2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016960" y="847851"/>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非表面活性物质</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Rectangle 3"/>
          <p:cNvSpPr txBox="1">
            <a:spLocks noRot="1" noChangeArrowheads="1"/>
          </p:cNvSpPr>
          <p:nvPr/>
        </p:nvSpPr>
        <p:spPr>
          <a:xfrm>
            <a:off x="795664" y="1330325"/>
            <a:ext cx="7276798" cy="3600400"/>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indent="457200" eaLnBrk="1" hangingPunct="1">
              <a:buFont typeface="Wingdings" panose="05000000000000000000" pitchFamily="2" charset="2"/>
              <a:buNone/>
            </a:pPr>
            <a:r>
              <a:rPr lang="zh-CN" altLang="en-US" sz="2200" kern="0" dirty="0" smtClean="0">
                <a:solidFill>
                  <a:srgbClr val="0000CC"/>
                </a:solidFill>
                <a:latin typeface="Times New Roman" panose="02020603050405020304" pitchFamily="18" charset="0"/>
                <a:ea typeface="+mj-ea"/>
                <a:cs typeface="Times New Roman" panose="02020603050405020304" pitchFamily="18" charset="0"/>
              </a:rPr>
              <a:t>能使溶液的比表面吉布斯函数升高的物质。非挥发性的无机酸、碱、盐都是非表面活性物质。</a:t>
            </a:r>
          </a:p>
          <a:p>
            <a:pPr indent="457200" eaLnBrk="1" hangingPunct="1">
              <a:spcBef>
                <a:spcPts val="1200"/>
              </a:spcBef>
              <a:buFont typeface="Wingdings" panose="05000000000000000000" pitchFamily="2" charset="2"/>
              <a:buNone/>
            </a:pPr>
            <a:r>
              <a:rPr lang="zh-CN" altLang="en-US" sz="2200" kern="0" dirty="0" smtClean="0">
                <a:latin typeface="Times New Roman" panose="02020603050405020304" pitchFamily="18" charset="0"/>
                <a:ea typeface="+mj-ea"/>
                <a:cs typeface="Times New Roman" panose="02020603050405020304" pitchFamily="18" charset="0"/>
              </a:rPr>
              <a:t>在表面层中，溶质分子比</a:t>
            </a:r>
            <a:r>
              <a:rPr lang="en-US" altLang="zh-CN" sz="2200" kern="0" dirty="0" smtClean="0">
                <a:latin typeface="Times New Roman" panose="02020603050405020304" pitchFamily="18" charset="0"/>
                <a:ea typeface="+mj-ea"/>
                <a:cs typeface="Times New Roman" panose="02020603050405020304" pitchFamily="18" charset="0"/>
              </a:rPr>
              <a:t>H</a:t>
            </a:r>
            <a:r>
              <a:rPr lang="en-US" altLang="zh-CN" sz="2200" kern="0" baseline="-25000" dirty="0" smtClean="0">
                <a:latin typeface="Times New Roman" panose="02020603050405020304" pitchFamily="18" charset="0"/>
                <a:ea typeface="+mj-ea"/>
                <a:cs typeface="Times New Roman" panose="02020603050405020304" pitchFamily="18" charset="0"/>
              </a:rPr>
              <a:t>2</a:t>
            </a:r>
            <a:r>
              <a:rPr lang="en-US" altLang="zh-CN" sz="2200" kern="0" dirty="0" smtClean="0">
                <a:latin typeface="Times New Roman" panose="02020603050405020304" pitchFamily="18" charset="0"/>
                <a:ea typeface="+mj-ea"/>
                <a:cs typeface="Times New Roman" panose="02020603050405020304" pitchFamily="18" charset="0"/>
              </a:rPr>
              <a:t>O</a:t>
            </a:r>
            <a:r>
              <a:rPr lang="zh-CN" altLang="en-US" sz="2200" kern="0" dirty="0" smtClean="0">
                <a:latin typeface="Times New Roman" panose="02020603050405020304" pitchFamily="18" charset="0"/>
                <a:ea typeface="+mj-ea"/>
                <a:cs typeface="Times New Roman" panose="02020603050405020304" pitchFamily="18" charset="0"/>
              </a:rPr>
              <a:t>分子所受到的指向溶液内部的引力要大。</a:t>
            </a:r>
          </a:p>
          <a:p>
            <a:pPr indent="457200" eaLnBrk="1" hangingPunct="1">
              <a:spcBef>
                <a:spcPts val="1200"/>
              </a:spcBef>
              <a:buFont typeface="Wingdings" panose="05000000000000000000" pitchFamily="2" charset="2"/>
              <a:buNone/>
            </a:pPr>
            <a:r>
              <a:rPr lang="zh-CN" altLang="en-US" sz="2200" kern="0" dirty="0" smtClean="0">
                <a:latin typeface="Times New Roman" panose="02020603050405020304" pitchFamily="18" charset="0"/>
                <a:ea typeface="+mj-ea"/>
                <a:cs typeface="Times New Roman" panose="02020603050405020304" pitchFamily="18" charset="0"/>
              </a:rPr>
              <a:t>为了减小系统的吉布斯函数，溶质将会更多地进入溶液内部，结果溶质在表面层中的浓度比在溶液内部的浓度要小，这种现象称为</a:t>
            </a:r>
            <a:r>
              <a:rPr lang="zh-CN" altLang="en-US" sz="2200" kern="0" dirty="0" smtClean="0">
                <a:solidFill>
                  <a:srgbClr val="FF0000"/>
                </a:solidFill>
                <a:latin typeface="Times New Roman" panose="02020603050405020304" pitchFamily="18" charset="0"/>
                <a:ea typeface="+mj-ea"/>
                <a:cs typeface="Times New Roman" panose="02020603050405020304" pitchFamily="18" charset="0"/>
              </a:rPr>
              <a:t>负吸附</a:t>
            </a:r>
            <a:r>
              <a:rPr lang="zh-CN" altLang="en-US" sz="2200" kern="0" dirty="0" smtClean="0">
                <a:latin typeface="楷体_GB2312" pitchFamily="49" charset="-122"/>
                <a:ea typeface="楷体_GB2312" pitchFamily="49" charset="-122"/>
              </a:rPr>
              <a:t>。</a:t>
            </a:r>
          </a:p>
        </p:txBody>
      </p:sp>
    </p:spTree>
    <p:extLst>
      <p:ext uri="{BB962C8B-B14F-4D97-AF65-F5344CB8AC3E}">
        <p14:creationId xmlns:p14="http://schemas.microsoft.com/office/powerpoint/2010/main" xmlns="" val="154148522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55"/>
          <p:cNvSpPr txBox="1">
            <a:spLocks noChangeArrowheads="1"/>
          </p:cNvSpPr>
          <p:nvPr/>
        </p:nvSpPr>
        <p:spPr bwMode="auto">
          <a:xfrm>
            <a:off x="467544" y="195486"/>
            <a:ext cx="6696546"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9.3.1 </a:t>
            </a:r>
            <a:r>
              <a:rPr lang="zh-CN" altLang="en-US" sz="2800" dirty="0" smtClean="0">
                <a:latin typeface="微软雅黑" panose="020B0503020204020204" pitchFamily="34" charset="-122"/>
                <a:ea typeface="微软雅黑" panose="020B0503020204020204" pitchFamily="34" charset="-122"/>
              </a:rPr>
              <a:t>溶液表面的吸附现象</a:t>
            </a:r>
            <a:endParaRPr lang="zh-CN" altLang="en-US" sz="2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47960" y="847851"/>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表面活性物质</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Rectangle 3"/>
          <p:cNvSpPr txBox="1">
            <a:spLocks noRot="1" noChangeArrowheads="1"/>
          </p:cNvSpPr>
          <p:nvPr/>
        </p:nvSpPr>
        <p:spPr>
          <a:xfrm>
            <a:off x="947960" y="1310932"/>
            <a:ext cx="7381328" cy="3683690"/>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marL="0" indent="457200" eaLnBrk="1" hangingPunct="1">
              <a:buFont typeface="Wingdings" panose="05000000000000000000" pitchFamily="2" charset="2"/>
              <a:buNone/>
            </a:pPr>
            <a:r>
              <a:rPr lang="zh-CN" altLang="en-US" sz="2100" kern="0" dirty="0" smtClean="0">
                <a:solidFill>
                  <a:srgbClr val="0000CC"/>
                </a:solidFill>
                <a:latin typeface="Times New Roman" panose="02020603050405020304" pitchFamily="18" charset="0"/>
                <a:cs typeface="Times New Roman" panose="02020603050405020304" pitchFamily="18" charset="0"/>
              </a:rPr>
              <a:t>溶入水溶液后，能使溶液的比表面吉布斯函数减小的物质。</a:t>
            </a:r>
          </a:p>
          <a:p>
            <a:pPr marL="0" indent="457200" eaLnBrk="1" hangingPunct="1">
              <a:buFont typeface="Wingdings" panose="05000000000000000000" pitchFamily="2" charset="2"/>
              <a:buNone/>
            </a:pPr>
            <a:r>
              <a:rPr lang="zh-CN" altLang="en-US" sz="2100" kern="0" dirty="0" smtClean="0">
                <a:latin typeface="Times New Roman" panose="02020603050405020304" pitchFamily="18" charset="0"/>
                <a:cs typeface="Times New Roman" panose="02020603050405020304" pitchFamily="18" charset="0"/>
              </a:rPr>
              <a:t>在表面层中，溶质分子比</a:t>
            </a:r>
            <a:r>
              <a:rPr lang="en-US" altLang="zh-CN" sz="2100" kern="0" dirty="0" smtClean="0">
                <a:latin typeface="Times New Roman" panose="02020603050405020304" pitchFamily="18" charset="0"/>
                <a:cs typeface="Times New Roman" panose="02020603050405020304" pitchFamily="18" charset="0"/>
              </a:rPr>
              <a:t>H</a:t>
            </a:r>
            <a:r>
              <a:rPr lang="en-US" altLang="zh-CN" sz="2100" kern="0" baseline="-25000" dirty="0" smtClean="0">
                <a:latin typeface="Times New Roman" panose="02020603050405020304" pitchFamily="18" charset="0"/>
                <a:cs typeface="Times New Roman" panose="02020603050405020304" pitchFamily="18" charset="0"/>
              </a:rPr>
              <a:t>2</a:t>
            </a:r>
            <a:r>
              <a:rPr lang="en-US" altLang="zh-CN" sz="2100" kern="0" dirty="0" smtClean="0">
                <a:latin typeface="Times New Roman" panose="02020603050405020304" pitchFamily="18" charset="0"/>
                <a:cs typeface="Times New Roman" panose="02020603050405020304" pitchFamily="18" charset="0"/>
              </a:rPr>
              <a:t>O</a:t>
            </a:r>
            <a:r>
              <a:rPr lang="zh-CN" altLang="en-US" sz="2100" kern="0" dirty="0" smtClean="0">
                <a:latin typeface="Times New Roman" panose="02020603050405020304" pitchFamily="18" charset="0"/>
                <a:cs typeface="Times New Roman" panose="02020603050405020304" pitchFamily="18" charset="0"/>
              </a:rPr>
              <a:t>分子所受到的指向溶液内部的引力要小。</a:t>
            </a:r>
          </a:p>
          <a:p>
            <a:pPr marL="0" indent="457200" eaLnBrk="1" hangingPunct="1">
              <a:buFont typeface="Wingdings" panose="05000000000000000000" pitchFamily="2" charset="2"/>
              <a:buNone/>
            </a:pPr>
            <a:r>
              <a:rPr lang="zh-CN" altLang="en-US" sz="2100" kern="0" dirty="0" smtClean="0">
                <a:latin typeface="Times New Roman" panose="02020603050405020304" pitchFamily="18" charset="0"/>
                <a:cs typeface="Times New Roman" panose="02020603050405020304" pitchFamily="18" charset="0"/>
              </a:rPr>
              <a:t>为了减小系统的表面吉布斯函数，溶质分子将会更多留在溶液表面层中，结果溶质在表面层中的浓度比在溶液内部的浓度要大，这种现象称为</a:t>
            </a:r>
            <a:r>
              <a:rPr lang="zh-CN" altLang="en-US" sz="2100" kern="0" dirty="0" smtClean="0">
                <a:solidFill>
                  <a:srgbClr val="FF0000"/>
                </a:solidFill>
                <a:latin typeface="Times New Roman" panose="02020603050405020304" pitchFamily="18" charset="0"/>
                <a:cs typeface="Times New Roman" panose="02020603050405020304" pitchFamily="18" charset="0"/>
              </a:rPr>
              <a:t>正吸附</a:t>
            </a:r>
            <a:r>
              <a:rPr lang="zh-CN" altLang="en-US" sz="2100" kern="0" dirty="0" smtClean="0">
                <a:latin typeface="Times New Roman" panose="02020603050405020304" pitchFamily="18" charset="0"/>
                <a:cs typeface="Times New Roman" panose="02020603050405020304" pitchFamily="18" charset="0"/>
              </a:rPr>
              <a:t>。</a:t>
            </a:r>
          </a:p>
          <a:p>
            <a:pPr marL="0" indent="457200" eaLnBrk="1" hangingPunct="1">
              <a:buFont typeface="Wingdings" panose="05000000000000000000" pitchFamily="2" charset="2"/>
              <a:buNone/>
            </a:pPr>
            <a:r>
              <a:rPr lang="zh-CN" altLang="en-US" sz="2100" kern="0" dirty="0" smtClean="0">
                <a:latin typeface="Times New Roman" panose="02020603050405020304" pitchFamily="18" charset="0"/>
                <a:cs typeface="Times New Roman" panose="02020603050405020304" pitchFamily="18" charset="0"/>
              </a:rPr>
              <a:t>表面活性物质又可分为</a:t>
            </a:r>
            <a:r>
              <a:rPr lang="zh-CN" altLang="en-US" sz="2100" kern="0" dirty="0" smtClean="0">
                <a:solidFill>
                  <a:srgbClr val="FF0000"/>
                </a:solidFill>
                <a:latin typeface="Times New Roman" panose="02020603050405020304" pitchFamily="18" charset="0"/>
                <a:cs typeface="Times New Roman" panose="02020603050405020304" pitchFamily="18" charset="0"/>
              </a:rPr>
              <a:t>两类</a:t>
            </a:r>
            <a:r>
              <a:rPr lang="en-US" altLang="zh-CN" sz="2100" kern="0" dirty="0" smtClean="0">
                <a:solidFill>
                  <a:srgbClr val="FF0000"/>
                </a:solidFill>
                <a:latin typeface="Times New Roman" panose="02020603050405020304" pitchFamily="18" charset="0"/>
                <a:cs typeface="Times New Roman" panose="02020603050405020304" pitchFamily="18" charset="0"/>
              </a:rPr>
              <a:t>: </a:t>
            </a:r>
            <a:r>
              <a:rPr lang="zh-CN" altLang="en-US" sz="2100" kern="0" dirty="0" smtClean="0">
                <a:solidFill>
                  <a:srgbClr val="FF0000"/>
                </a:solidFill>
                <a:latin typeface="Times New Roman" panose="02020603050405020304" pitchFamily="18" charset="0"/>
                <a:cs typeface="Times New Roman" panose="02020603050405020304" pitchFamily="18" charset="0"/>
              </a:rPr>
              <a:t>其一</a:t>
            </a:r>
            <a:r>
              <a:rPr lang="zh-CN" altLang="en-US" sz="2100" kern="0" dirty="0" smtClean="0">
                <a:latin typeface="Times New Roman" panose="02020603050405020304" pitchFamily="18" charset="0"/>
                <a:cs typeface="Times New Roman" panose="02020603050405020304" pitchFamily="18" charset="0"/>
              </a:rPr>
              <a:t>是有机酸、有机酯、醇、醛等可溶性的有机化合物。           </a:t>
            </a:r>
          </a:p>
        </p:txBody>
      </p:sp>
    </p:spTree>
    <p:extLst>
      <p:ext uri="{BB962C8B-B14F-4D97-AF65-F5344CB8AC3E}">
        <p14:creationId xmlns:p14="http://schemas.microsoft.com/office/powerpoint/2010/main" xmlns="" val="36995664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55"/>
          <p:cNvSpPr txBox="1">
            <a:spLocks noChangeArrowheads="1"/>
          </p:cNvSpPr>
          <p:nvPr/>
        </p:nvSpPr>
        <p:spPr bwMode="auto">
          <a:xfrm>
            <a:off x="467544" y="195486"/>
            <a:ext cx="6696546"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9.3.1 </a:t>
            </a:r>
            <a:r>
              <a:rPr lang="zh-CN" altLang="en-US" sz="2800" dirty="0" smtClean="0">
                <a:latin typeface="微软雅黑" panose="020B0503020204020204" pitchFamily="34" charset="-122"/>
                <a:ea typeface="微软雅黑" panose="020B0503020204020204" pitchFamily="34" charset="-122"/>
              </a:rPr>
              <a:t>溶液表面的吸附现象</a:t>
            </a:r>
            <a:endParaRPr lang="zh-CN" altLang="en-US" sz="2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071538" y="824201"/>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表面活性物质</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Rectangle 3"/>
          <p:cNvSpPr txBox="1">
            <a:spLocks noRot="1" noChangeArrowheads="1"/>
          </p:cNvSpPr>
          <p:nvPr/>
        </p:nvSpPr>
        <p:spPr>
          <a:xfrm>
            <a:off x="974580" y="1247800"/>
            <a:ext cx="7383634" cy="3895700"/>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marL="0" indent="457200" eaLnBrk="1" hangingPunct="1">
              <a:lnSpc>
                <a:spcPct val="135000"/>
              </a:lnSpc>
              <a:buFont typeface="Wingdings" panose="05000000000000000000" pitchFamily="2" charset="2"/>
              <a:buNone/>
            </a:pPr>
            <a:r>
              <a:rPr lang="zh-CN" altLang="en-US" sz="2000" kern="0" dirty="0" smtClean="0">
                <a:latin typeface="+mj-ea"/>
                <a:ea typeface="+mj-ea"/>
              </a:rPr>
              <a:t>其二是具有长碳氢链的有机酸的碱金属盐和烷基磺酸盐等，称为</a:t>
            </a:r>
            <a:r>
              <a:rPr lang="zh-CN" altLang="en-US" sz="2000" kern="0" dirty="0" smtClean="0">
                <a:solidFill>
                  <a:srgbClr val="FF0000"/>
                </a:solidFill>
                <a:latin typeface="+mj-ea"/>
                <a:ea typeface="+mj-ea"/>
              </a:rPr>
              <a:t>表面活性剂</a:t>
            </a:r>
            <a:r>
              <a:rPr lang="en-US" altLang="zh-CN" sz="2000" kern="0" dirty="0" smtClean="0">
                <a:solidFill>
                  <a:srgbClr val="FF0000"/>
                </a:solidFill>
                <a:latin typeface="+mj-ea"/>
                <a:ea typeface="+mj-ea"/>
              </a:rPr>
              <a:t>,</a:t>
            </a:r>
            <a:r>
              <a:rPr lang="zh-CN" altLang="en-US" sz="2000" kern="0" dirty="0" smtClean="0">
                <a:latin typeface="+mj-ea"/>
                <a:ea typeface="+mj-ea"/>
              </a:rPr>
              <a:t>分子中既含有亲水的极性基团（如羟基、羧基）又含有憎水的非极性基团（如长链烷基）。</a:t>
            </a:r>
          </a:p>
          <a:p>
            <a:pPr marL="0" indent="457200" eaLnBrk="1" hangingPunct="1">
              <a:lnSpc>
                <a:spcPct val="135000"/>
              </a:lnSpc>
              <a:buFont typeface="Wingdings" panose="05000000000000000000" pitchFamily="2" charset="2"/>
              <a:buNone/>
            </a:pPr>
            <a:r>
              <a:rPr lang="zh-CN" altLang="en-US" sz="2000" kern="0" dirty="0" smtClean="0">
                <a:solidFill>
                  <a:srgbClr val="0000CC"/>
                </a:solidFill>
                <a:latin typeface="+mj-ea"/>
                <a:ea typeface="+mj-ea"/>
              </a:rPr>
              <a:t>少量表面活性剂的溶入，就会使水溶液的比表面吉布斯函数急剧下降，但下降到一定程度后，变化又趋于平缓。</a:t>
            </a:r>
          </a:p>
          <a:p>
            <a:pPr marL="0" indent="457200" eaLnBrk="1" hangingPunct="1">
              <a:lnSpc>
                <a:spcPct val="135000"/>
              </a:lnSpc>
              <a:buFont typeface="Wingdings" panose="05000000000000000000" pitchFamily="2" charset="2"/>
              <a:buNone/>
            </a:pPr>
            <a:r>
              <a:rPr lang="zh-CN" altLang="en-US" sz="2000" kern="0" dirty="0" smtClean="0">
                <a:latin typeface="+mj-ea"/>
                <a:ea typeface="+mj-ea"/>
              </a:rPr>
              <a:t>当表面活性剂溶入水中时，亲水的极性基团力图溶于水中，而憎水的非极性基团倾向于逃出水面伸向空中，因此在表面层中定向排列</a:t>
            </a:r>
            <a:r>
              <a:rPr lang="en-US" altLang="zh-CN" sz="2000" kern="0" dirty="0" smtClean="0">
                <a:latin typeface="+mj-ea"/>
                <a:ea typeface="+mj-ea"/>
              </a:rPr>
              <a:t>,</a:t>
            </a:r>
            <a:r>
              <a:rPr lang="zh-CN" altLang="en-US" sz="2000" kern="0" dirty="0" smtClean="0">
                <a:solidFill>
                  <a:srgbClr val="FF0000"/>
                </a:solidFill>
                <a:latin typeface="+mj-ea"/>
                <a:ea typeface="+mj-ea"/>
              </a:rPr>
              <a:t>发生正吸附，极大地降低溶液的比表面吉布斯函数</a:t>
            </a:r>
            <a:r>
              <a:rPr lang="zh-CN" altLang="en-US" sz="2000" kern="0" dirty="0" smtClean="0">
                <a:latin typeface="+mj-ea"/>
                <a:ea typeface="+mj-ea"/>
              </a:rPr>
              <a:t>。</a:t>
            </a:r>
          </a:p>
        </p:txBody>
      </p:sp>
    </p:spTree>
    <p:extLst>
      <p:ext uri="{BB962C8B-B14F-4D97-AF65-F5344CB8AC3E}">
        <p14:creationId xmlns:p14="http://schemas.microsoft.com/office/powerpoint/2010/main" xmlns="" val="34907705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55"/>
          <p:cNvSpPr txBox="1">
            <a:spLocks noChangeArrowheads="1"/>
          </p:cNvSpPr>
          <p:nvPr/>
        </p:nvSpPr>
        <p:spPr bwMode="auto">
          <a:xfrm>
            <a:off x="467544" y="195486"/>
            <a:ext cx="5112370" cy="492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600" dirty="0" smtClean="0">
                <a:latin typeface="微软雅黑" panose="020B0503020204020204" pitchFamily="34" charset="-122"/>
                <a:ea typeface="微软雅黑" panose="020B0503020204020204" pitchFamily="34" charset="-122"/>
              </a:rPr>
              <a:t>9.1 </a:t>
            </a:r>
            <a:r>
              <a:rPr lang="zh-CN" altLang="en-US" sz="2600" dirty="0" smtClean="0">
                <a:latin typeface="微软雅黑" panose="020B0503020204020204" pitchFamily="34" charset="-122"/>
                <a:ea typeface="微软雅黑" panose="020B0503020204020204" pitchFamily="34" charset="-122"/>
              </a:rPr>
              <a:t>表面张力和表面吉布斯函数</a:t>
            </a:r>
            <a:endParaRPr lang="zh-CN" altLang="en-US" sz="2600" dirty="0">
              <a:latin typeface="微软雅黑" panose="020B0503020204020204" pitchFamily="34" charset="-122"/>
              <a:ea typeface="微软雅黑" panose="020B0503020204020204" pitchFamily="34" charset="-122"/>
            </a:endParaRPr>
          </a:p>
        </p:txBody>
      </p:sp>
      <p:sp>
        <p:nvSpPr>
          <p:cNvPr id="15" name="TextBox 73"/>
          <p:cNvSpPr txBox="1">
            <a:spLocks noChangeArrowheads="1"/>
          </p:cNvSpPr>
          <p:nvPr/>
        </p:nvSpPr>
        <p:spPr bwMode="auto">
          <a:xfrm>
            <a:off x="1043608" y="1491630"/>
            <a:ext cx="6121400" cy="14575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marL="342900" indent="-342900" eaLnBrk="1" hangingPunct="1">
              <a:lnSpc>
                <a:spcPct val="200000"/>
              </a:lnSpc>
              <a:buFont typeface="Wingdings" panose="05000000000000000000" pitchFamily="2" charset="2"/>
              <a:buChar char="p"/>
              <a:defRPr/>
            </a:pPr>
            <a:r>
              <a:rPr lang="en-US" altLang="zh-CN" sz="2400" dirty="0" smtClean="0">
                <a:solidFill>
                  <a:srgbClr val="2B2A30"/>
                </a:solidFill>
                <a:latin typeface="+mj-lt"/>
                <a:ea typeface="微软雅黑" panose="020B0503020204020204" pitchFamily="34" charset="-122"/>
              </a:rPr>
              <a:t> 9.1.1 </a:t>
            </a:r>
            <a:r>
              <a:rPr lang="zh-CN" altLang="en-US" sz="2400" dirty="0" smtClean="0">
                <a:solidFill>
                  <a:srgbClr val="2B2A30"/>
                </a:solidFill>
                <a:latin typeface="+mj-lt"/>
                <a:ea typeface="微软雅黑" panose="020B0503020204020204" pitchFamily="34" charset="-122"/>
              </a:rPr>
              <a:t>表面张力和表面吉布斯函数</a:t>
            </a:r>
            <a:endParaRPr lang="en-US" altLang="zh-CN" sz="2400" dirty="0" smtClean="0">
              <a:solidFill>
                <a:srgbClr val="2B2A30"/>
              </a:solidFill>
              <a:latin typeface="+mj-lt"/>
              <a:ea typeface="微软雅黑" panose="020B0503020204020204" pitchFamily="34" charset="-122"/>
            </a:endParaRPr>
          </a:p>
          <a:p>
            <a:pPr marL="342900" indent="-342900" eaLnBrk="1" hangingPunct="1">
              <a:lnSpc>
                <a:spcPct val="200000"/>
              </a:lnSpc>
              <a:buFont typeface="Wingdings" panose="05000000000000000000" pitchFamily="2" charset="2"/>
              <a:buChar char="p"/>
              <a:defRPr/>
            </a:pPr>
            <a:r>
              <a:rPr lang="en-US" altLang="zh-CN" sz="2400" dirty="0" smtClean="0">
                <a:solidFill>
                  <a:srgbClr val="2B2A30"/>
                </a:solidFill>
                <a:ea typeface="微软雅黑" panose="020B0503020204020204" pitchFamily="34" charset="-122"/>
              </a:rPr>
              <a:t> 9.1.2 </a:t>
            </a:r>
            <a:r>
              <a:rPr lang="zh-CN" altLang="en-US" sz="2400" dirty="0" smtClean="0">
                <a:solidFill>
                  <a:srgbClr val="2B2A30"/>
                </a:solidFill>
                <a:latin typeface="微软雅黑" panose="020B0503020204020204" pitchFamily="34" charset="-122"/>
                <a:ea typeface="微软雅黑" panose="020B0503020204020204" pitchFamily="34" charset="-122"/>
              </a:rPr>
              <a:t>影响比表面吉布斯函数的因素</a:t>
            </a:r>
            <a:endParaRPr lang="en-US" altLang="zh-CN" sz="2400" dirty="0" smtClean="0">
              <a:solidFill>
                <a:srgbClr val="2B2A30"/>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55"/>
          <p:cNvSpPr txBox="1">
            <a:spLocks noChangeArrowheads="1"/>
          </p:cNvSpPr>
          <p:nvPr/>
        </p:nvSpPr>
        <p:spPr bwMode="auto">
          <a:xfrm>
            <a:off x="467544" y="195486"/>
            <a:ext cx="6696546"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9.3.1 </a:t>
            </a:r>
            <a:r>
              <a:rPr lang="zh-CN" altLang="en-US" sz="2800" dirty="0" smtClean="0">
                <a:latin typeface="微软雅黑" panose="020B0503020204020204" pitchFamily="34" charset="-122"/>
                <a:ea typeface="微软雅黑" panose="020B0503020204020204" pitchFamily="34" charset="-122"/>
              </a:rPr>
              <a:t>溶液表面的吸附现象</a:t>
            </a:r>
            <a:endParaRPr lang="zh-CN" altLang="en-US" sz="2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57224" y="928676"/>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两</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亲分子在气液界面上的定向排列</a:t>
            </a:r>
          </a:p>
        </p:txBody>
      </p:sp>
      <p:pic>
        <p:nvPicPr>
          <p:cNvPr id="8" name="Picture 10" descr="D:\物理化学\物理化学ppt\图库\BMP\12_000.bmp"/>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00628" y="2571750"/>
            <a:ext cx="3505200" cy="2262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11"/>
          <p:cNvSpPr>
            <a:spLocks noChangeArrowheads="1"/>
          </p:cNvSpPr>
          <p:nvPr/>
        </p:nvSpPr>
        <p:spPr bwMode="auto">
          <a:xfrm>
            <a:off x="857256" y="3000378"/>
            <a:ext cx="4143372" cy="1421928"/>
          </a:xfrm>
          <a:prstGeom prst="rect">
            <a:avLst/>
          </a:prstGeom>
          <a:noFill/>
          <a:ln>
            <a:noFill/>
          </a:ln>
          <a:extLst/>
        </p:spPr>
        <p:txBody>
          <a:bodyPr wrap="square" t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FontTx/>
              <a:buNone/>
            </a:pPr>
            <a:r>
              <a:rPr kumimoji="1" lang="zh-CN" altLang="en-US" sz="2200" dirty="0" smtClean="0">
                <a:solidFill>
                  <a:srgbClr val="1C1C1C"/>
                </a:solidFill>
                <a:latin typeface="+mn-ea"/>
                <a:ea typeface="+mn-ea"/>
              </a:rPr>
              <a:t>这时</a:t>
            </a:r>
            <a:r>
              <a:rPr kumimoji="1" lang="zh-CN" altLang="en-US" sz="2200" dirty="0">
                <a:solidFill>
                  <a:srgbClr val="1C1C1C"/>
                </a:solidFill>
                <a:latin typeface="+mn-ea"/>
                <a:ea typeface="+mn-ea"/>
              </a:rPr>
              <a:t>，表面吸附已达到饱和，脂肪酸分子合理</a:t>
            </a:r>
            <a:r>
              <a:rPr kumimoji="1" lang="zh-CN" altLang="en-US" sz="2200" dirty="0" smtClean="0">
                <a:solidFill>
                  <a:srgbClr val="1C1C1C"/>
                </a:solidFill>
                <a:latin typeface="+mn-ea"/>
                <a:ea typeface="+mn-ea"/>
              </a:rPr>
              <a:t>的</a:t>
            </a:r>
            <a:r>
              <a:rPr kumimoji="1" lang="zh-CN" altLang="en-US" sz="2200" dirty="0" smtClean="0">
                <a:solidFill>
                  <a:srgbClr val="FF0000"/>
                </a:solidFill>
                <a:latin typeface="+mn-ea"/>
                <a:ea typeface="+mn-ea"/>
              </a:rPr>
              <a:t>排列</a:t>
            </a:r>
            <a:r>
              <a:rPr kumimoji="1" lang="zh-CN" altLang="en-US" sz="2200" dirty="0">
                <a:solidFill>
                  <a:srgbClr val="FF0000"/>
                </a:solidFill>
                <a:latin typeface="+mn-ea"/>
                <a:ea typeface="+mn-ea"/>
              </a:rPr>
              <a:t>是羧基向水，碳氢链向空气。</a:t>
            </a:r>
            <a:endParaRPr kumimoji="1" lang="zh-CN" altLang="zh-CN" sz="2200" dirty="0">
              <a:solidFill>
                <a:srgbClr val="FF0000"/>
              </a:solidFill>
              <a:latin typeface="+mn-ea"/>
              <a:ea typeface="+mn-ea"/>
            </a:endParaRPr>
          </a:p>
        </p:txBody>
      </p:sp>
      <p:sp>
        <p:nvSpPr>
          <p:cNvPr id="10" name="Rectangle 9"/>
          <p:cNvSpPr>
            <a:spLocks noChangeArrowheads="1"/>
          </p:cNvSpPr>
          <p:nvPr/>
        </p:nvSpPr>
        <p:spPr bwMode="auto">
          <a:xfrm>
            <a:off x="785094" y="1419622"/>
            <a:ext cx="7501682" cy="1421928"/>
          </a:xfrm>
          <a:prstGeom prst="rect">
            <a:avLst/>
          </a:prstGeom>
          <a:noFill/>
          <a:ln>
            <a:noFill/>
          </a:ln>
          <a:extLst/>
        </p:spPr>
        <p:txBody>
          <a:bodyPr wrap="square" t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indent="457200" eaLnBrk="1" hangingPunct="1">
              <a:lnSpc>
                <a:spcPct val="140000"/>
              </a:lnSpc>
              <a:spcBef>
                <a:spcPct val="0"/>
              </a:spcBef>
              <a:buClrTx/>
              <a:buFontTx/>
              <a:buNone/>
            </a:pPr>
            <a:r>
              <a:rPr kumimoji="1" lang="zh-CN" altLang="en-US" sz="2200" dirty="0" smtClean="0">
                <a:solidFill>
                  <a:srgbClr val="1C1C1C"/>
                </a:solidFill>
                <a:latin typeface="+mn-ea"/>
                <a:ea typeface="+mn-ea"/>
              </a:rPr>
              <a:t>根据</a:t>
            </a:r>
            <a:r>
              <a:rPr kumimoji="1" lang="zh-CN" altLang="en-US" sz="2200" dirty="0">
                <a:solidFill>
                  <a:srgbClr val="1C1C1C"/>
                </a:solidFill>
                <a:latin typeface="+mn-ea"/>
                <a:ea typeface="+mn-ea"/>
              </a:rPr>
              <a:t>实验，脂肪酸在水中的浓度达到一定数值后，它在表面层中的超额为一定值，与本体浓度无关，并且和它的碳氢链的长度也无关。</a:t>
            </a:r>
          </a:p>
        </p:txBody>
      </p:sp>
    </p:spTree>
    <p:extLst>
      <p:ext uri="{BB962C8B-B14F-4D97-AF65-F5344CB8AC3E}">
        <p14:creationId xmlns:p14="http://schemas.microsoft.com/office/powerpoint/2010/main" xmlns="" val="22611426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55"/>
          <p:cNvSpPr txBox="1">
            <a:spLocks noChangeArrowheads="1"/>
          </p:cNvSpPr>
          <p:nvPr/>
        </p:nvSpPr>
        <p:spPr bwMode="auto">
          <a:xfrm>
            <a:off x="467544" y="195486"/>
            <a:ext cx="6696546"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700" dirty="0" smtClean="0">
                <a:latin typeface="微软雅黑" panose="020B0503020204020204" pitchFamily="34" charset="-122"/>
                <a:ea typeface="微软雅黑" panose="020B0503020204020204" pitchFamily="34" charset="-122"/>
              </a:rPr>
              <a:t>9.3.2 </a:t>
            </a:r>
            <a:r>
              <a:rPr lang="en-US" altLang="zh-CN" sz="2700" dirty="0" smtClean="0">
                <a:latin typeface="Times New Roman" panose="02020603050405020304" pitchFamily="18" charset="0"/>
                <a:ea typeface="微软雅黑" panose="020B0503020204020204" pitchFamily="34" charset="-122"/>
                <a:cs typeface="Times New Roman" panose="02020603050405020304" pitchFamily="18" charset="0"/>
              </a:rPr>
              <a:t>Gibbs</a:t>
            </a:r>
            <a:r>
              <a:rPr lang="zh-CN" altLang="en-US" sz="2700" dirty="0">
                <a:latin typeface="Times New Roman" panose="02020603050405020304" pitchFamily="18" charset="0"/>
                <a:ea typeface="微软雅黑" panose="020B0503020204020204" pitchFamily="34" charset="-122"/>
                <a:cs typeface="Times New Roman" panose="02020603050405020304" pitchFamily="18" charset="0"/>
              </a:rPr>
              <a:t>溶</a:t>
            </a:r>
            <a:r>
              <a:rPr lang="zh-CN" altLang="en-US" sz="2700" dirty="0">
                <a:latin typeface="微软雅黑" panose="020B0503020204020204" pitchFamily="34" charset="-122"/>
                <a:ea typeface="微软雅黑" panose="020B0503020204020204" pitchFamily="34" charset="-122"/>
              </a:rPr>
              <a:t>液表面吸附公式</a:t>
            </a:r>
          </a:p>
        </p:txBody>
      </p:sp>
      <p:sp>
        <p:nvSpPr>
          <p:cNvPr id="7" name="Rectangle 8"/>
          <p:cNvSpPr>
            <a:spLocks noChangeArrowheads="1"/>
          </p:cNvSpPr>
          <p:nvPr/>
        </p:nvSpPr>
        <p:spPr bwMode="auto">
          <a:xfrm>
            <a:off x="801471" y="1706117"/>
            <a:ext cx="7751352" cy="777905"/>
          </a:xfrm>
          <a:prstGeom prst="rect">
            <a:avLst/>
          </a:prstGeom>
          <a:noFill/>
          <a:ln>
            <a:noFill/>
          </a:ln>
          <a:extLst/>
        </p:spPr>
        <p:txBody>
          <a:bodyPr wrap="square" t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r>
              <a:rPr kumimoji="1" lang="zh-CN" altLang="en-US" sz="2200" dirty="0">
                <a:latin typeface="Times New Roman" panose="02020603050405020304" pitchFamily="18" charset="0"/>
                <a:ea typeface="+mn-ea"/>
                <a:cs typeface="Times New Roman" panose="02020603050405020304" pitchFamily="18" charset="0"/>
              </a:rPr>
              <a:t>物理意义</a:t>
            </a:r>
            <a:r>
              <a:rPr kumimoji="1" lang="zh-CN" altLang="en-US" sz="2200" dirty="0">
                <a:solidFill>
                  <a:srgbClr val="CC0000"/>
                </a:solidFill>
                <a:latin typeface="Times New Roman" panose="02020603050405020304" pitchFamily="18" charset="0"/>
                <a:ea typeface="+mn-ea"/>
                <a:cs typeface="Times New Roman" panose="02020603050405020304" pitchFamily="18" charset="0"/>
              </a:rPr>
              <a:t>：</a:t>
            </a:r>
            <a:r>
              <a:rPr kumimoji="1" lang="zh-CN" altLang="en-US" sz="2200" b="1" dirty="0">
                <a:solidFill>
                  <a:srgbClr val="FF0000"/>
                </a:solidFill>
                <a:latin typeface="Times New Roman" panose="02020603050405020304" pitchFamily="18" charset="0"/>
                <a:ea typeface="+mn-ea"/>
                <a:cs typeface="Times New Roman" panose="02020603050405020304" pitchFamily="18" charset="0"/>
              </a:rPr>
              <a:t>在单位面积的表面层中，所含溶质的摩尔数与具有相同数量溶剂的本体溶液中所含溶质的摩尔数之差值。即：</a:t>
            </a:r>
          </a:p>
        </p:txBody>
      </p:sp>
      <p:graphicFrame>
        <p:nvGraphicFramePr>
          <p:cNvPr id="11" name="Object 9"/>
          <p:cNvGraphicFramePr>
            <a:graphicFrameLocks noChangeAspect="1"/>
          </p:cNvGraphicFramePr>
          <p:nvPr>
            <p:extLst>
              <p:ext uri="{D42A27DB-BD31-4B8C-83A1-F6EECF244321}">
                <p14:modId xmlns:p14="http://schemas.microsoft.com/office/powerpoint/2010/main" xmlns="" val="3133007078"/>
              </p:ext>
            </p:extLst>
          </p:nvPr>
        </p:nvGraphicFramePr>
        <p:xfrm>
          <a:off x="1214414" y="857238"/>
          <a:ext cx="1944216" cy="877545"/>
        </p:xfrm>
        <a:graphic>
          <a:graphicData uri="http://schemas.openxmlformats.org/presentationml/2006/ole">
            <p:oleObj spid="_x0000_s287922" name="Equation" r:id="rId4" imgW="952087" imgH="431613" progId="Equation.DSMT4">
              <p:embed/>
            </p:oleObj>
          </a:graphicData>
        </a:graphic>
      </p:graphicFrame>
      <p:graphicFrame>
        <p:nvGraphicFramePr>
          <p:cNvPr id="12" name="Object 10"/>
          <p:cNvGraphicFramePr>
            <a:graphicFrameLocks noChangeAspect="1"/>
          </p:cNvGraphicFramePr>
          <p:nvPr>
            <p:extLst>
              <p:ext uri="{D42A27DB-BD31-4B8C-83A1-F6EECF244321}">
                <p14:modId xmlns:p14="http://schemas.microsoft.com/office/powerpoint/2010/main" xmlns="" val="981787146"/>
              </p:ext>
            </p:extLst>
          </p:nvPr>
        </p:nvGraphicFramePr>
        <p:xfrm>
          <a:off x="683568" y="2849234"/>
          <a:ext cx="2936472" cy="1018660"/>
        </p:xfrm>
        <a:graphic>
          <a:graphicData uri="http://schemas.openxmlformats.org/presentationml/2006/ole">
            <p:oleObj spid="_x0000_s287923" name="公式" r:id="rId5" imgW="1244600" imgH="419100" progId="Equation.3">
              <p:embed/>
            </p:oleObj>
          </a:graphicData>
        </a:graphic>
      </p:graphicFrame>
      <p:sp>
        <p:nvSpPr>
          <p:cNvPr id="13" name="Rectangle 11"/>
          <p:cNvSpPr>
            <a:spLocks noChangeArrowheads="1"/>
          </p:cNvSpPr>
          <p:nvPr/>
        </p:nvSpPr>
        <p:spPr bwMode="auto">
          <a:xfrm>
            <a:off x="3810000" y="1018724"/>
            <a:ext cx="5334000" cy="406265"/>
          </a:xfrm>
          <a:prstGeom prst="rect">
            <a:avLst/>
          </a:prstGeom>
          <a:solidFill>
            <a:schemeClr val="bg1"/>
          </a:solidFill>
          <a:ln>
            <a:noFill/>
          </a:ln>
          <a:extLst>
            <a:ext uri="{91240B29-F687-4F45-9708-019B960494DF}">
              <a14:hiddenLine xmlns:a14="http://schemas.microsoft.com/office/drawing/2010/main" xmlns="" w="12700" cap="sq">
                <a:solidFill>
                  <a:srgbClr val="000000"/>
                </a:solidFill>
                <a:miter lim="800000"/>
                <a:headEnd/>
                <a:tailEnd/>
              </a14:hiddenLine>
            </a:ext>
          </a:extLst>
        </p:spPr>
        <p:txBody>
          <a:bodyPr t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FontTx/>
              <a:buNone/>
            </a:pPr>
            <a:r>
              <a:rPr kumimoji="1" lang="en-US" altLang="zh-CN" sz="2400" dirty="0">
                <a:solidFill>
                  <a:srgbClr val="CC0000"/>
                </a:solidFill>
                <a:latin typeface="Times New Roman" panose="02020603050405020304" pitchFamily="18" charset="0"/>
                <a:ea typeface="+mn-ea"/>
                <a:cs typeface="Times New Roman" panose="02020603050405020304" pitchFamily="18" charset="0"/>
              </a:rPr>
              <a:t> </a:t>
            </a:r>
            <a:r>
              <a:rPr kumimoji="1" lang="en-US" altLang="en-US" sz="2400" i="1" dirty="0" smtClean="0">
                <a:solidFill>
                  <a:srgbClr val="FF3300"/>
                </a:solidFill>
                <a:latin typeface="Symbol" panose="05050102010706020507" pitchFamily="18" charset="2"/>
                <a:ea typeface="黑体" panose="02010609060101010101" pitchFamily="49" charset="-122"/>
              </a:rPr>
              <a:t>G</a:t>
            </a:r>
            <a:r>
              <a:rPr kumimoji="1" lang="en-US" altLang="zh-CN" sz="2400" baseline="-25000" dirty="0" smtClean="0">
                <a:solidFill>
                  <a:srgbClr val="FF3300"/>
                </a:solidFill>
                <a:latin typeface="黑体" panose="02010609060101010101" pitchFamily="49" charset="-122"/>
                <a:ea typeface="黑体" panose="02010609060101010101" pitchFamily="49" charset="-122"/>
              </a:rPr>
              <a:t>2 </a:t>
            </a:r>
            <a:r>
              <a:rPr kumimoji="1" lang="en-US" altLang="zh-CN" sz="2400" dirty="0" smtClean="0">
                <a:solidFill>
                  <a:srgbClr val="FF3300"/>
                </a:solidFill>
                <a:latin typeface="Times New Roman" panose="02020603050405020304" pitchFamily="18" charset="0"/>
                <a:ea typeface="+mn-ea"/>
                <a:cs typeface="Times New Roman" panose="02020603050405020304" pitchFamily="18" charset="0"/>
              </a:rPr>
              <a:t>;</a:t>
            </a:r>
            <a:r>
              <a:rPr kumimoji="1" lang="en-US" altLang="zh-CN" sz="2400" baseline="-25000" dirty="0" smtClean="0">
                <a:solidFill>
                  <a:srgbClr val="FF3300"/>
                </a:solidFill>
                <a:latin typeface="Times New Roman" panose="02020603050405020304" pitchFamily="18" charset="0"/>
                <a:ea typeface="+mn-ea"/>
                <a:cs typeface="Times New Roman" panose="02020603050405020304" pitchFamily="18" charset="0"/>
              </a:rPr>
              <a:t> </a:t>
            </a:r>
            <a:r>
              <a:rPr kumimoji="1" lang="zh-CN" altLang="en-US" sz="2400" dirty="0" smtClean="0">
                <a:latin typeface="Times New Roman" panose="02020603050405020304" pitchFamily="18" charset="0"/>
                <a:ea typeface="+mn-ea"/>
                <a:cs typeface="Times New Roman" panose="02020603050405020304" pitchFamily="18" charset="0"/>
              </a:rPr>
              <a:t>溶质</a:t>
            </a:r>
            <a:r>
              <a:rPr kumimoji="1" lang="en-US" altLang="zh-CN" sz="2400" dirty="0">
                <a:latin typeface="Times New Roman" panose="02020603050405020304" pitchFamily="18" charset="0"/>
                <a:ea typeface="+mn-ea"/>
                <a:cs typeface="Times New Roman" panose="02020603050405020304" pitchFamily="18" charset="0"/>
              </a:rPr>
              <a:t>2</a:t>
            </a:r>
            <a:r>
              <a:rPr kumimoji="1" lang="zh-CN" altLang="en-US" sz="2400" dirty="0">
                <a:latin typeface="Times New Roman" panose="02020603050405020304" pitchFamily="18" charset="0"/>
                <a:ea typeface="+mn-ea"/>
                <a:cs typeface="Times New Roman" panose="02020603050405020304" pitchFamily="18" charset="0"/>
              </a:rPr>
              <a:t>在溶剂</a:t>
            </a:r>
            <a:r>
              <a:rPr kumimoji="1" lang="en-US" altLang="zh-CN" sz="2400" dirty="0">
                <a:latin typeface="Times New Roman" panose="02020603050405020304" pitchFamily="18" charset="0"/>
                <a:ea typeface="+mn-ea"/>
                <a:cs typeface="Times New Roman" panose="02020603050405020304" pitchFamily="18" charset="0"/>
              </a:rPr>
              <a:t>1</a:t>
            </a:r>
            <a:r>
              <a:rPr kumimoji="1" lang="zh-CN" altLang="en-US" sz="2400" dirty="0">
                <a:latin typeface="Times New Roman" panose="02020603050405020304" pitchFamily="18" charset="0"/>
                <a:ea typeface="+mn-ea"/>
                <a:cs typeface="Times New Roman" panose="02020603050405020304" pitchFamily="18" charset="0"/>
              </a:rPr>
              <a:t>表面的吸附量。</a:t>
            </a:r>
          </a:p>
        </p:txBody>
      </p:sp>
      <p:sp>
        <p:nvSpPr>
          <p:cNvPr id="14" name="Rectangle 12"/>
          <p:cNvSpPr>
            <a:spLocks noChangeArrowheads="1"/>
          </p:cNvSpPr>
          <p:nvPr/>
        </p:nvSpPr>
        <p:spPr bwMode="auto">
          <a:xfrm>
            <a:off x="880854" y="4079011"/>
            <a:ext cx="7704856" cy="777905"/>
          </a:xfrm>
          <a:prstGeom prst="rect">
            <a:avLst/>
          </a:prstGeom>
          <a:noFill/>
          <a:ln>
            <a:noFill/>
          </a:ln>
          <a:extLst/>
        </p:spPr>
        <p:txBody>
          <a:bodyPr wrap="square" t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r>
              <a:rPr kumimoji="1" lang="en-US" altLang="zh-CN" sz="2200" i="1" dirty="0" smtClean="0">
                <a:solidFill>
                  <a:srgbClr val="0000FF"/>
                </a:solidFill>
                <a:latin typeface="Times New Roman" panose="02020603050405020304" pitchFamily="18" charset="0"/>
                <a:ea typeface="+mn-ea"/>
                <a:cs typeface="Times New Roman" panose="02020603050405020304" pitchFamily="18" charset="0"/>
              </a:rPr>
              <a:t>A</a:t>
            </a:r>
            <a:r>
              <a:rPr kumimoji="1" lang="en-US" altLang="zh-CN" sz="2200" baseline="-25000" dirty="0" smtClean="0">
                <a:solidFill>
                  <a:srgbClr val="0000FF"/>
                </a:solidFill>
                <a:latin typeface="Times New Roman" panose="02020603050405020304" pitchFamily="18" charset="0"/>
                <a:ea typeface="+mn-ea"/>
                <a:cs typeface="Times New Roman" panose="02020603050405020304" pitchFamily="18" charset="0"/>
              </a:rPr>
              <a:t>2 </a:t>
            </a:r>
            <a:r>
              <a:rPr kumimoji="1" lang="zh-CN" altLang="zh-CN" sz="2200" dirty="0" smtClean="0">
                <a:latin typeface="Times New Roman" panose="02020603050405020304" pitchFamily="18" charset="0"/>
                <a:ea typeface="+mn-ea"/>
                <a:cs typeface="Times New Roman" panose="02020603050405020304" pitchFamily="18" charset="0"/>
              </a:rPr>
              <a:t>是</a:t>
            </a:r>
            <a:r>
              <a:rPr kumimoji="1" lang="zh-CN" altLang="zh-CN" sz="2200" dirty="0">
                <a:latin typeface="Times New Roman" panose="02020603050405020304" pitchFamily="18" charset="0"/>
                <a:ea typeface="+mn-ea"/>
                <a:cs typeface="Times New Roman" panose="02020603050405020304" pitchFamily="18" charset="0"/>
              </a:rPr>
              <a:t>溶质2的</a:t>
            </a:r>
            <a:r>
              <a:rPr kumimoji="1" lang="zh-CN" altLang="zh-CN" sz="2200" dirty="0" smtClean="0">
                <a:latin typeface="Times New Roman" panose="02020603050405020304" pitchFamily="18" charset="0"/>
                <a:ea typeface="+mn-ea"/>
                <a:cs typeface="Times New Roman" panose="02020603050405020304" pitchFamily="18" charset="0"/>
              </a:rPr>
              <a:t>活度</a:t>
            </a:r>
            <a:r>
              <a:rPr kumimoji="1" lang="zh-CN" altLang="en-US" sz="2200" dirty="0" smtClean="0">
                <a:latin typeface="Times New Roman" panose="02020603050405020304" pitchFamily="18" charset="0"/>
                <a:ea typeface="+mn-ea"/>
                <a:cs typeface="Times New Roman" panose="02020603050405020304" pitchFamily="18" charset="0"/>
              </a:rPr>
              <a:t>，</a:t>
            </a:r>
            <a:r>
              <a:rPr kumimoji="1" lang="zh-CN" altLang="zh-CN" sz="2200" dirty="0" smtClean="0">
                <a:solidFill>
                  <a:srgbClr val="0000FF"/>
                </a:solidFill>
                <a:latin typeface="Times New Roman" panose="02020603050405020304" pitchFamily="18" charset="0"/>
                <a:ea typeface="+mn-ea"/>
                <a:cs typeface="Times New Roman" panose="02020603050405020304" pitchFamily="18" charset="0"/>
              </a:rPr>
              <a:t>d</a:t>
            </a:r>
            <a:r>
              <a:rPr kumimoji="1" lang="en-US" altLang="zh-CN" sz="2200" i="1" dirty="0">
                <a:solidFill>
                  <a:srgbClr val="0000FF"/>
                </a:solidFill>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zh-CN" altLang="zh-CN" sz="2200" dirty="0">
                <a:solidFill>
                  <a:srgbClr val="0000FF"/>
                </a:solidFill>
                <a:latin typeface="Times New Roman" panose="02020603050405020304" pitchFamily="18" charset="0"/>
                <a:ea typeface="+mn-ea"/>
                <a:cs typeface="Times New Roman" panose="02020603050405020304" pitchFamily="18" charset="0"/>
              </a:rPr>
              <a:t> /d</a:t>
            </a:r>
            <a:r>
              <a:rPr kumimoji="1" lang="en-US" altLang="zh-CN" sz="2200" i="1" dirty="0">
                <a:solidFill>
                  <a:srgbClr val="0000FF"/>
                </a:solidFill>
                <a:latin typeface="Times New Roman" panose="02020603050405020304" pitchFamily="18" charset="0"/>
                <a:ea typeface="+mn-ea"/>
                <a:cs typeface="Times New Roman" panose="02020603050405020304" pitchFamily="18" charset="0"/>
              </a:rPr>
              <a:t>a</a:t>
            </a:r>
            <a:r>
              <a:rPr kumimoji="1" lang="en-US" altLang="zh-CN" sz="2200" baseline="-25000" dirty="0">
                <a:solidFill>
                  <a:srgbClr val="0000FF"/>
                </a:solidFill>
                <a:latin typeface="Times New Roman" panose="02020603050405020304" pitchFamily="18" charset="0"/>
                <a:ea typeface="+mn-ea"/>
                <a:cs typeface="Times New Roman" panose="02020603050405020304" pitchFamily="18" charset="0"/>
              </a:rPr>
              <a:t>2</a:t>
            </a:r>
            <a:r>
              <a:rPr kumimoji="1" lang="zh-CN" altLang="zh-CN" sz="2200" dirty="0">
                <a:latin typeface="Times New Roman" panose="02020603050405020304" pitchFamily="18" charset="0"/>
                <a:ea typeface="+mn-ea"/>
                <a:cs typeface="Times New Roman" panose="02020603050405020304" pitchFamily="18" charset="0"/>
              </a:rPr>
              <a:t>是在等温下，表面张力</a:t>
            </a:r>
            <a:r>
              <a:rPr kumimoji="1" lang="zh-CN" altLang="en-US" sz="2200" i="1" dirty="0">
                <a:solidFill>
                  <a:srgbClr val="1C1C1C"/>
                </a:solidFill>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zh-CN" altLang="zh-CN" sz="2200" dirty="0">
                <a:latin typeface="Times New Roman" panose="02020603050405020304" pitchFamily="18" charset="0"/>
                <a:ea typeface="+mn-ea"/>
                <a:cs typeface="Times New Roman" panose="02020603050405020304" pitchFamily="18" charset="0"/>
              </a:rPr>
              <a:t> </a:t>
            </a:r>
            <a:r>
              <a:rPr kumimoji="1" lang="zh-CN" altLang="zh-CN" sz="2200" i="1" dirty="0">
                <a:solidFill>
                  <a:srgbClr val="0000FF"/>
                </a:solidFill>
                <a:latin typeface="Times New Roman" panose="02020603050405020304" pitchFamily="18" charset="0"/>
                <a:ea typeface="+mn-ea"/>
                <a:cs typeface="Times New Roman" panose="02020603050405020304" pitchFamily="18" charset="0"/>
              </a:rPr>
              <a:t> </a:t>
            </a:r>
            <a:r>
              <a:rPr kumimoji="1" lang="zh-CN" altLang="zh-CN" sz="2200" dirty="0">
                <a:latin typeface="Times New Roman" panose="02020603050405020304" pitchFamily="18" charset="0"/>
                <a:ea typeface="+mn-ea"/>
                <a:cs typeface="Times New Roman" panose="02020603050405020304" pitchFamily="18" charset="0"/>
              </a:rPr>
              <a:t>随溶质活度的变化率。</a:t>
            </a:r>
            <a:endParaRPr kumimoji="1" lang="zh-CN" altLang="en-US" sz="2200" dirty="0">
              <a:latin typeface="Times New Roman" panose="02020603050405020304" pitchFamily="18" charset="0"/>
              <a:ea typeface="+mn-ea"/>
              <a:cs typeface="Times New Roman" panose="02020603050405020304" pitchFamily="18" charset="0"/>
            </a:endParaRPr>
          </a:p>
        </p:txBody>
      </p:sp>
      <p:sp>
        <p:nvSpPr>
          <p:cNvPr id="15" name="Text Box 9"/>
          <p:cNvSpPr txBox="1">
            <a:spLocks noChangeArrowheads="1"/>
          </p:cNvSpPr>
          <p:nvPr/>
        </p:nvSpPr>
        <p:spPr bwMode="auto">
          <a:xfrm>
            <a:off x="3707904" y="2652503"/>
            <a:ext cx="4176463" cy="1348061"/>
          </a:xfrm>
          <a:prstGeom prst="rect">
            <a:avLst/>
          </a:prstGeom>
          <a:noFill/>
          <a:ln w="12700">
            <a:solidFill>
              <a:srgbClr val="000000"/>
            </a:solidFill>
            <a:prstDash val="sysDash"/>
            <a:miter lim="800000"/>
            <a:headEnd/>
            <a:tailEnd/>
          </a:ln>
          <a:effectLst>
            <a:prstShdw prst="shdw13" dist="53882" dir="13500000">
              <a:srgbClr val="808080">
                <a:alpha val="50000"/>
              </a:srgbClr>
            </a:prstShdw>
          </a:effectLst>
          <a:extLst>
            <a:ext uri="{909E8E84-426E-40DD-AFC4-6F175D3DCCD1}">
              <a14:hiddenFill xmlns:a14="http://schemas.microsoft.com/office/drawing/2010/main" xmlns="">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t">
              <a:lnSpc>
                <a:spcPct val="120000"/>
              </a:lnSpc>
              <a:spcBef>
                <a:spcPct val="50000"/>
              </a:spcBef>
            </a:pPr>
            <a:r>
              <a:rPr kumimoji="1" lang="en-US" altLang="zh-CN" sz="2200" b="1" dirty="0" smtClean="0">
                <a:solidFill>
                  <a:srgbClr val="FF0000"/>
                </a:solidFill>
                <a:latin typeface="Times New Roman" panose="02020603050405020304" pitchFamily="18" charset="0"/>
                <a:ea typeface="+mn-ea"/>
                <a:cs typeface="Times New Roman" panose="02020603050405020304" pitchFamily="18" charset="0"/>
              </a:rPr>
              <a:t>n</a:t>
            </a:r>
            <a:r>
              <a:rPr kumimoji="1" lang="en-US" altLang="zh-CN" sz="2200" b="1" baseline="-25000" dirty="0" smtClean="0">
                <a:solidFill>
                  <a:srgbClr val="FF0000"/>
                </a:solidFill>
                <a:latin typeface="Times New Roman" panose="02020603050405020304" pitchFamily="18" charset="0"/>
                <a:ea typeface="+mn-ea"/>
                <a:cs typeface="Times New Roman" panose="02020603050405020304" pitchFamily="18" charset="0"/>
              </a:rPr>
              <a:t>1 </a:t>
            </a:r>
            <a:r>
              <a:rPr kumimoji="1" lang="zh-CN" altLang="en-US" sz="2200" b="1" dirty="0">
                <a:solidFill>
                  <a:srgbClr val="FF0000"/>
                </a:solidFill>
                <a:latin typeface="Times New Roman" panose="02020603050405020304" pitchFamily="18" charset="0"/>
                <a:ea typeface="+mn-ea"/>
                <a:cs typeface="Times New Roman" panose="02020603050405020304" pitchFamily="18" charset="0"/>
              </a:rPr>
              <a:t>和</a:t>
            </a:r>
            <a:r>
              <a:rPr kumimoji="1" lang="zh-CN" altLang="en-US" sz="2200" b="1" baseline="-25000" dirty="0">
                <a:solidFill>
                  <a:srgbClr val="FF0000"/>
                </a:solidFill>
                <a:latin typeface="Times New Roman" panose="02020603050405020304" pitchFamily="18" charset="0"/>
                <a:ea typeface="+mn-ea"/>
                <a:cs typeface="Times New Roman" panose="02020603050405020304" pitchFamily="18" charset="0"/>
              </a:rPr>
              <a:t> </a:t>
            </a:r>
            <a:r>
              <a:rPr kumimoji="1" lang="en-US" altLang="zh-CN" sz="2200" b="1" dirty="0" smtClean="0">
                <a:solidFill>
                  <a:srgbClr val="FF0000"/>
                </a:solidFill>
                <a:latin typeface="Times New Roman" panose="02020603050405020304" pitchFamily="18" charset="0"/>
                <a:ea typeface="+mn-ea"/>
                <a:cs typeface="Times New Roman" panose="02020603050405020304" pitchFamily="18" charset="0"/>
              </a:rPr>
              <a:t>n</a:t>
            </a:r>
            <a:r>
              <a:rPr kumimoji="1" lang="en-US" altLang="zh-CN" sz="2200" b="1" baseline="-25000" dirty="0" smtClean="0">
                <a:solidFill>
                  <a:srgbClr val="FF0000"/>
                </a:solidFill>
                <a:latin typeface="Times New Roman" panose="02020603050405020304" pitchFamily="18" charset="0"/>
                <a:ea typeface="+mn-ea"/>
                <a:cs typeface="Times New Roman" panose="02020603050405020304" pitchFamily="18" charset="0"/>
              </a:rPr>
              <a:t>2</a:t>
            </a:r>
            <a:r>
              <a:rPr kumimoji="1" lang="zh-CN" altLang="en-US" sz="2200" b="1" dirty="0" smtClean="0">
                <a:solidFill>
                  <a:srgbClr val="FF0000"/>
                </a:solidFill>
                <a:latin typeface="Times New Roman" panose="02020603050405020304" pitchFamily="18" charset="0"/>
                <a:ea typeface="+mn-ea"/>
                <a:cs typeface="Times New Roman" panose="02020603050405020304" pitchFamily="18" charset="0"/>
              </a:rPr>
              <a:t>分别</a:t>
            </a:r>
            <a:r>
              <a:rPr kumimoji="1" lang="zh-CN" altLang="en-US" sz="2200" b="1" dirty="0">
                <a:solidFill>
                  <a:srgbClr val="FF0000"/>
                </a:solidFill>
                <a:latin typeface="Times New Roman" panose="02020603050405020304" pitchFamily="18" charset="0"/>
                <a:ea typeface="+mn-ea"/>
                <a:cs typeface="Times New Roman" panose="02020603050405020304" pitchFamily="18" charset="0"/>
              </a:rPr>
              <a:t>表示表面层中溶剂和溶质的量。</a:t>
            </a:r>
            <a:r>
              <a:rPr kumimoji="1" lang="en-US" altLang="zh-CN" sz="2200" b="1" dirty="0">
                <a:solidFill>
                  <a:srgbClr val="FF0000"/>
                </a:solidFill>
                <a:latin typeface="Times New Roman" panose="02020603050405020304" pitchFamily="18" charset="0"/>
                <a:ea typeface="+mn-ea"/>
                <a:cs typeface="Times New Roman" panose="02020603050405020304" pitchFamily="18" charset="0"/>
              </a:rPr>
              <a:t>n</a:t>
            </a:r>
            <a:r>
              <a:rPr kumimoji="1" lang="en-US" altLang="zh-CN" sz="2200" b="1" baseline="-25000" dirty="0">
                <a:solidFill>
                  <a:srgbClr val="FF0000"/>
                </a:solidFill>
                <a:latin typeface="Times New Roman" panose="02020603050405020304" pitchFamily="18" charset="0"/>
                <a:ea typeface="+mn-ea"/>
                <a:cs typeface="Times New Roman" panose="02020603050405020304" pitchFamily="18" charset="0"/>
              </a:rPr>
              <a:t>1</a:t>
            </a:r>
            <a:r>
              <a:rPr kumimoji="1" lang="en-US" altLang="zh-CN" sz="2200" b="1" baseline="30000" dirty="0">
                <a:solidFill>
                  <a:srgbClr val="FF0000"/>
                </a:solidFill>
                <a:latin typeface="Times New Roman" panose="02020603050405020304" pitchFamily="18" charset="0"/>
                <a:ea typeface="+mn-ea"/>
                <a:cs typeface="Times New Roman" panose="02020603050405020304" pitchFamily="18" charset="0"/>
              </a:rPr>
              <a:t>0</a:t>
            </a:r>
            <a:r>
              <a:rPr kumimoji="1" lang="en-US" altLang="zh-CN" sz="2200" b="1" dirty="0">
                <a:solidFill>
                  <a:srgbClr val="FF0000"/>
                </a:solidFill>
                <a:latin typeface="Times New Roman" panose="02020603050405020304" pitchFamily="18" charset="0"/>
                <a:ea typeface="+mn-ea"/>
                <a:cs typeface="Times New Roman" panose="02020603050405020304" pitchFamily="18" charset="0"/>
              </a:rPr>
              <a:t> </a:t>
            </a:r>
            <a:r>
              <a:rPr kumimoji="1" lang="zh-CN" altLang="en-US" sz="2200" b="1" dirty="0">
                <a:solidFill>
                  <a:srgbClr val="FF0000"/>
                </a:solidFill>
                <a:latin typeface="Times New Roman" panose="02020603050405020304" pitchFamily="18" charset="0"/>
                <a:ea typeface="+mn-ea"/>
                <a:cs typeface="Times New Roman" panose="02020603050405020304" pitchFamily="18" charset="0"/>
              </a:rPr>
              <a:t>和</a:t>
            </a:r>
            <a:r>
              <a:rPr kumimoji="1" lang="en-US" altLang="zh-CN" sz="2200" b="1" dirty="0">
                <a:solidFill>
                  <a:srgbClr val="FF0000"/>
                </a:solidFill>
                <a:latin typeface="Times New Roman" panose="02020603050405020304" pitchFamily="18" charset="0"/>
                <a:ea typeface="+mn-ea"/>
                <a:cs typeface="Times New Roman" panose="02020603050405020304" pitchFamily="18" charset="0"/>
              </a:rPr>
              <a:t>n</a:t>
            </a:r>
            <a:r>
              <a:rPr kumimoji="1" lang="en-US" altLang="zh-CN" sz="2200" b="1" baseline="-25000" dirty="0">
                <a:solidFill>
                  <a:srgbClr val="FF0000"/>
                </a:solidFill>
                <a:latin typeface="Times New Roman" panose="02020603050405020304" pitchFamily="18" charset="0"/>
                <a:ea typeface="+mn-ea"/>
                <a:cs typeface="Times New Roman" panose="02020603050405020304" pitchFamily="18" charset="0"/>
              </a:rPr>
              <a:t>2</a:t>
            </a:r>
            <a:r>
              <a:rPr kumimoji="1" lang="en-US" altLang="zh-CN" sz="2200" b="1" baseline="30000" dirty="0">
                <a:solidFill>
                  <a:srgbClr val="FF0000"/>
                </a:solidFill>
                <a:latin typeface="Times New Roman" panose="02020603050405020304" pitchFamily="18" charset="0"/>
                <a:ea typeface="+mn-ea"/>
                <a:cs typeface="Times New Roman" panose="02020603050405020304" pitchFamily="18" charset="0"/>
              </a:rPr>
              <a:t>0</a:t>
            </a:r>
            <a:r>
              <a:rPr kumimoji="1" lang="zh-CN" altLang="en-US" sz="2200" b="1" dirty="0">
                <a:solidFill>
                  <a:srgbClr val="FF0000"/>
                </a:solidFill>
                <a:latin typeface="Times New Roman" panose="02020603050405020304" pitchFamily="18" charset="0"/>
                <a:ea typeface="+mn-ea"/>
                <a:cs typeface="Times New Roman" panose="02020603050405020304" pitchFamily="18" charset="0"/>
              </a:rPr>
              <a:t>分别本体溶液中溶剂和溶质的量</a:t>
            </a:r>
            <a:r>
              <a:rPr kumimoji="1" lang="zh-CN" altLang="en-US" sz="2400" b="1" dirty="0">
                <a:solidFill>
                  <a:srgbClr val="FF0000"/>
                </a:solidFill>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xmlns="" val="36020606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downRigh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Righ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autoUpdateAnimBg="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Box 55"/>
          <p:cNvSpPr txBox="1">
            <a:spLocks noChangeArrowheads="1"/>
          </p:cNvSpPr>
          <p:nvPr/>
        </p:nvSpPr>
        <p:spPr bwMode="auto">
          <a:xfrm>
            <a:off x="571472" y="142858"/>
            <a:ext cx="6696546"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9.3.3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表面活性剂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选讲</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微软雅黑" panose="020B0503020204020204" pitchFamily="34" charset="-122"/>
              <a:ea typeface="微软雅黑" panose="020B0503020204020204" pitchFamily="34" charset="-122"/>
            </a:endParaRPr>
          </a:p>
        </p:txBody>
      </p:sp>
      <p:sp>
        <p:nvSpPr>
          <p:cNvPr id="9" name="Rectangle 7"/>
          <p:cNvSpPr>
            <a:spLocks noChangeArrowheads="1"/>
          </p:cNvSpPr>
          <p:nvPr/>
        </p:nvSpPr>
        <p:spPr bwMode="auto">
          <a:xfrm>
            <a:off x="928662" y="880421"/>
            <a:ext cx="7143800" cy="1107996"/>
          </a:xfrm>
          <a:prstGeom prst="rect">
            <a:avLst/>
          </a:prstGeom>
          <a:solidFill>
            <a:schemeClr val="bg1"/>
          </a:solidFill>
          <a:ln>
            <a:noFill/>
          </a:ln>
          <a:extLst>
            <a:ext uri="{91240B29-F687-4F45-9708-019B960494DF}">
              <a14:hiddenLine xmlns:a14="http://schemas.microsoft.com/office/drawing/2010/main" xmlns="" w="12700" cap="sq">
                <a:solidFill>
                  <a:srgbClr val="000000"/>
                </a:solidFill>
                <a:miter lim="800000"/>
                <a:headEnd/>
                <a:tailEnd/>
              </a14:hiddenLine>
            </a:ext>
          </a:extLst>
        </p:spPr>
        <p:txBody>
          <a:bodyPr wrap="square" t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indent="457200" eaLnBrk="1" hangingPunct="1">
              <a:lnSpc>
                <a:spcPct val="120000"/>
              </a:lnSpc>
              <a:spcBef>
                <a:spcPct val="0"/>
              </a:spcBef>
              <a:buClrTx/>
              <a:buFontTx/>
              <a:buNone/>
            </a:pPr>
            <a:r>
              <a:rPr kumimoji="1" lang="en-US" altLang="zh-CN" sz="2000" dirty="0" smtClean="0">
                <a:solidFill>
                  <a:srgbClr val="1C1C1C"/>
                </a:solidFill>
                <a:latin typeface="Times New Roman" panose="02020603050405020304" pitchFamily="18" charset="0"/>
                <a:ea typeface="+mj-ea"/>
                <a:cs typeface="Times New Roman" panose="02020603050405020304" pitchFamily="18" charset="0"/>
              </a:rPr>
              <a:t> </a:t>
            </a:r>
            <a:r>
              <a:rPr kumimoji="1" lang="zh-CN" altLang="zh-CN" sz="2000" dirty="0" smtClean="0">
                <a:solidFill>
                  <a:srgbClr val="1C1C1C"/>
                </a:solidFill>
                <a:latin typeface="Times New Roman" panose="02020603050405020304" pitchFamily="18" charset="0"/>
                <a:ea typeface="+mj-ea"/>
                <a:cs typeface="Times New Roman" panose="02020603050405020304" pitchFamily="18" charset="0"/>
              </a:rPr>
              <a:t>表面活性剂</a:t>
            </a:r>
            <a:r>
              <a:rPr kumimoji="1" lang="zh-CN" altLang="zh-CN" sz="2000" dirty="0">
                <a:solidFill>
                  <a:srgbClr val="1C1C1C"/>
                </a:solidFill>
                <a:latin typeface="Times New Roman" panose="02020603050405020304" pitchFamily="18" charset="0"/>
                <a:ea typeface="+mj-ea"/>
                <a:cs typeface="Times New Roman" panose="02020603050405020304" pitchFamily="18" charset="0"/>
              </a:rPr>
              <a:t>在水中随着浓度增大，表面上聚集的活性剂分子形成定向排列的紧密单分子层，多余的分子在体相内部也三三两两的以憎水基互相靠拢，聚集在一起形成胶束</a:t>
            </a:r>
            <a:r>
              <a:rPr kumimoji="1" lang="zh-CN" altLang="en-US" sz="2000" dirty="0">
                <a:solidFill>
                  <a:srgbClr val="1C1C1C"/>
                </a:solidFill>
                <a:latin typeface="Times New Roman" panose="02020603050405020304" pitchFamily="18" charset="0"/>
                <a:ea typeface="+mj-ea"/>
                <a:cs typeface="Times New Roman" panose="02020603050405020304" pitchFamily="18" charset="0"/>
              </a:rPr>
              <a:t>。</a:t>
            </a:r>
            <a:endParaRPr kumimoji="1" lang="zh-CN" altLang="zh-CN" sz="2000" dirty="0">
              <a:solidFill>
                <a:srgbClr val="1C1C1C"/>
              </a:solidFill>
              <a:latin typeface="Times New Roman" panose="02020603050405020304" pitchFamily="18" charset="0"/>
              <a:ea typeface="+mj-ea"/>
              <a:cs typeface="Times New Roman" panose="02020603050405020304" pitchFamily="18" charset="0"/>
            </a:endParaRPr>
          </a:p>
        </p:txBody>
      </p:sp>
      <p:sp>
        <p:nvSpPr>
          <p:cNvPr id="10" name="Rectangle 8"/>
          <p:cNvSpPr>
            <a:spLocks noChangeArrowheads="1"/>
          </p:cNvSpPr>
          <p:nvPr/>
        </p:nvSpPr>
        <p:spPr bwMode="auto">
          <a:xfrm>
            <a:off x="928662" y="2831906"/>
            <a:ext cx="7286676" cy="1107996"/>
          </a:xfrm>
          <a:prstGeom prst="rect">
            <a:avLst/>
          </a:prstGeom>
          <a:solidFill>
            <a:schemeClr val="bg1"/>
          </a:solidFill>
          <a:ln>
            <a:noFill/>
          </a:ln>
          <a:extLst>
            <a:ext uri="{91240B29-F687-4F45-9708-019B960494DF}">
              <a14:hiddenLine xmlns:a14="http://schemas.microsoft.com/office/drawing/2010/main" xmlns="" w="12700" cap="sq">
                <a:solidFill>
                  <a:srgbClr val="000000"/>
                </a:solidFill>
                <a:miter lim="800000"/>
                <a:headEnd/>
                <a:tailEnd/>
              </a14:hiddenLine>
            </a:ext>
          </a:extLst>
        </p:spPr>
        <p:txBody>
          <a:bodyPr wrap="square" t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indent="457200" eaLnBrk="1" hangingPunct="1">
              <a:lnSpc>
                <a:spcPct val="120000"/>
              </a:lnSpc>
              <a:spcBef>
                <a:spcPct val="0"/>
              </a:spcBef>
              <a:buClrTx/>
              <a:buFontTx/>
              <a:buNone/>
            </a:pPr>
            <a:r>
              <a:rPr kumimoji="1" lang="en-US" altLang="zh-CN" sz="2000" dirty="0" smtClean="0">
                <a:solidFill>
                  <a:srgbClr val="1C1C1C"/>
                </a:solidFill>
                <a:latin typeface="Times New Roman" panose="02020603050405020304" pitchFamily="18" charset="0"/>
                <a:ea typeface="+mj-ea"/>
                <a:cs typeface="Times New Roman" panose="02020603050405020304" pitchFamily="18" charset="0"/>
              </a:rPr>
              <a:t> </a:t>
            </a:r>
            <a:r>
              <a:rPr kumimoji="1" lang="zh-CN" altLang="zh-CN" sz="2000" dirty="0" smtClean="0">
                <a:solidFill>
                  <a:srgbClr val="1C1C1C"/>
                </a:solidFill>
                <a:latin typeface="Times New Roman" panose="02020603050405020304" pitchFamily="18" charset="0"/>
                <a:ea typeface="+mj-ea"/>
                <a:cs typeface="Times New Roman" panose="02020603050405020304" pitchFamily="18" charset="0"/>
              </a:rPr>
              <a:t>这时溶液性质与理想性质发生偏离，在表面张力对浓度绘制的曲线上会</a:t>
            </a:r>
            <a:r>
              <a:rPr kumimoji="1" lang="zh-CN" altLang="zh-CN" sz="2000" dirty="0">
                <a:solidFill>
                  <a:srgbClr val="1C1C1C"/>
                </a:solidFill>
                <a:latin typeface="Times New Roman" panose="02020603050405020304" pitchFamily="18" charset="0"/>
                <a:ea typeface="+mj-ea"/>
                <a:cs typeface="Times New Roman" panose="02020603050405020304" pitchFamily="18" charset="0"/>
              </a:rPr>
              <a:t>出现转折。继续增加活性剂浓度，表面张力不再降低，而体相中的胶束不断增多、增大。</a:t>
            </a:r>
          </a:p>
        </p:txBody>
      </p:sp>
      <p:sp>
        <p:nvSpPr>
          <p:cNvPr id="16" name="Rectangle 9"/>
          <p:cNvSpPr>
            <a:spLocks noChangeArrowheads="1"/>
          </p:cNvSpPr>
          <p:nvPr/>
        </p:nvSpPr>
        <p:spPr bwMode="auto">
          <a:xfrm>
            <a:off x="1427300" y="2129661"/>
            <a:ext cx="6434869" cy="406265"/>
          </a:xfrm>
          <a:prstGeom prst="rect">
            <a:avLst/>
          </a:prstGeom>
          <a:solidFill>
            <a:schemeClr val="bg1"/>
          </a:solidFill>
          <a:ln>
            <a:noFill/>
          </a:ln>
          <a:extLst>
            <a:ext uri="{91240B29-F687-4F45-9708-019B960494DF}">
              <a14:hiddenLine xmlns:a14="http://schemas.microsoft.com/office/drawing/2010/main" xmlns="" w="12700" cap="sq">
                <a:solidFill>
                  <a:srgbClr val="000000"/>
                </a:solidFill>
                <a:miter lim="800000"/>
                <a:headEnd/>
                <a:tailEnd/>
              </a14:hiddenLine>
            </a:ext>
          </a:extLst>
        </p:spPr>
        <p:txBody>
          <a:bodyPr wrap="square" tIns="0" bIns="0">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r>
              <a:rPr kumimoji="1" lang="zh-CN" altLang="zh-CN" sz="2200" dirty="0">
                <a:solidFill>
                  <a:srgbClr val="FF0000"/>
                </a:solidFill>
                <a:latin typeface="Times New Roman" panose="02020603050405020304" pitchFamily="18" charset="0"/>
                <a:ea typeface="+mj-ea"/>
                <a:cs typeface="Times New Roman" panose="02020603050405020304" pitchFamily="18" charset="0"/>
              </a:rPr>
              <a:t>开始形成胶束的最低浓度称为临界胶束浓度</a:t>
            </a:r>
            <a:r>
              <a:rPr kumimoji="1" lang="en-US" altLang="zh-CN" sz="2200" dirty="0">
                <a:solidFill>
                  <a:srgbClr val="FF0000"/>
                </a:solidFill>
                <a:latin typeface="Times New Roman" panose="02020603050405020304" pitchFamily="18" charset="0"/>
                <a:ea typeface="+mj-ea"/>
                <a:cs typeface="Times New Roman" panose="02020603050405020304" pitchFamily="18" charset="0"/>
              </a:rPr>
              <a:t>CMC</a:t>
            </a:r>
            <a:endParaRPr kumimoji="1" lang="zh-CN" altLang="zh-CN" sz="2200" dirty="0">
              <a:solidFill>
                <a:srgbClr val="FF0000"/>
              </a:solidFill>
              <a:latin typeface="Times New Roman" panose="02020603050405020304" pitchFamily="18" charset="0"/>
              <a:ea typeface="+mj-ea"/>
              <a:cs typeface="Times New Roman" panose="02020603050405020304" pitchFamily="18" charset="0"/>
            </a:endParaRPr>
          </a:p>
        </p:txBody>
      </p:sp>
      <p:sp>
        <p:nvSpPr>
          <p:cNvPr id="17" name="Rectangle 8"/>
          <p:cNvSpPr>
            <a:spLocks noChangeArrowheads="1"/>
          </p:cNvSpPr>
          <p:nvPr/>
        </p:nvSpPr>
        <p:spPr bwMode="auto">
          <a:xfrm>
            <a:off x="1355292" y="4202660"/>
            <a:ext cx="6391493"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zh-CN" sz="2200" b="1" dirty="0">
                <a:solidFill>
                  <a:srgbClr val="1C1C1C"/>
                </a:solidFill>
                <a:latin typeface="Times New Roman" panose="02020603050405020304" pitchFamily="18" charset="0"/>
                <a:ea typeface="+mj-ea"/>
                <a:cs typeface="Times New Roman" panose="02020603050405020304" pitchFamily="18" charset="0"/>
              </a:rPr>
              <a:t>形成的胶束可呈现</a:t>
            </a:r>
            <a:r>
              <a:rPr kumimoji="1" lang="zh-CN" altLang="zh-CN" sz="2200" b="1" dirty="0">
                <a:solidFill>
                  <a:srgbClr val="0000FF"/>
                </a:solidFill>
                <a:latin typeface="Times New Roman" panose="02020603050405020304" pitchFamily="18" charset="0"/>
                <a:ea typeface="+mj-ea"/>
                <a:cs typeface="Times New Roman" panose="02020603050405020304" pitchFamily="18" charset="0"/>
              </a:rPr>
              <a:t>棒状</a:t>
            </a:r>
            <a:r>
              <a:rPr kumimoji="1" lang="zh-CN" altLang="zh-CN" sz="2200" b="1" dirty="0">
                <a:solidFill>
                  <a:srgbClr val="1C1C1C"/>
                </a:solidFill>
                <a:latin typeface="Times New Roman" panose="02020603050405020304" pitchFamily="18" charset="0"/>
                <a:ea typeface="+mj-ea"/>
                <a:cs typeface="Times New Roman" panose="02020603050405020304" pitchFamily="18" charset="0"/>
              </a:rPr>
              <a:t>、</a:t>
            </a:r>
            <a:r>
              <a:rPr kumimoji="1" lang="zh-CN" altLang="zh-CN" sz="2200" b="1" dirty="0">
                <a:solidFill>
                  <a:srgbClr val="0000FF"/>
                </a:solidFill>
                <a:latin typeface="Times New Roman" panose="02020603050405020304" pitchFamily="18" charset="0"/>
                <a:ea typeface="+mj-ea"/>
                <a:cs typeface="Times New Roman" panose="02020603050405020304" pitchFamily="18" charset="0"/>
              </a:rPr>
              <a:t>层状或球状等</a:t>
            </a:r>
            <a:r>
              <a:rPr kumimoji="1" lang="zh-CN" altLang="zh-CN" sz="2200" b="1" dirty="0">
                <a:solidFill>
                  <a:srgbClr val="1C1C1C"/>
                </a:solidFill>
                <a:latin typeface="Times New Roman" panose="02020603050405020304" pitchFamily="18" charset="0"/>
                <a:ea typeface="+mj-ea"/>
                <a:cs typeface="Times New Roman" panose="02020603050405020304" pitchFamily="18" charset="0"/>
              </a:rPr>
              <a:t>多种形状。</a:t>
            </a:r>
            <a:endParaRPr kumimoji="1" lang="zh-CN" altLang="en-US" sz="2200" b="1" dirty="0">
              <a:solidFill>
                <a:srgbClr val="1C1C1C"/>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16246828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trips(downRigh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Righ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P spid="16"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7" descr="E:\物理化学\OTHER\doc_ppt文档\物理化学ppt\图库\后修改\12_44_1.bmp"/>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64540" y="1247110"/>
            <a:ext cx="5532094" cy="3786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文本框 11"/>
          <p:cNvSpPr txBox="1"/>
          <p:nvPr/>
        </p:nvSpPr>
        <p:spPr>
          <a:xfrm>
            <a:off x="1241552" y="788099"/>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胶束</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(micelle</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 Box 55"/>
          <p:cNvSpPr txBox="1">
            <a:spLocks noChangeArrowheads="1"/>
          </p:cNvSpPr>
          <p:nvPr/>
        </p:nvSpPr>
        <p:spPr bwMode="auto">
          <a:xfrm>
            <a:off x="571472" y="142858"/>
            <a:ext cx="6696546"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9.3.3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表面活性剂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选讲</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623961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11"/>
          <p:cNvSpPr txBox="1"/>
          <p:nvPr/>
        </p:nvSpPr>
        <p:spPr>
          <a:xfrm>
            <a:off x="1241552" y="771550"/>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胶束</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(micelle</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Picture 6" descr="E:\物理化学\OTHER\doc_ppt文档\物理化学ppt\图库\后修改\12_44_2.bmp"/>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19672" y="1233215"/>
            <a:ext cx="4930305" cy="3818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Box 55"/>
          <p:cNvSpPr txBox="1">
            <a:spLocks noChangeArrowheads="1"/>
          </p:cNvSpPr>
          <p:nvPr/>
        </p:nvSpPr>
        <p:spPr bwMode="auto">
          <a:xfrm>
            <a:off x="571472" y="142858"/>
            <a:ext cx="6696546"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9.3.3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表面活性剂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选讲</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3317069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11"/>
          <p:cNvSpPr txBox="1"/>
          <p:nvPr/>
        </p:nvSpPr>
        <p:spPr>
          <a:xfrm>
            <a:off x="1241552" y="771550"/>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胶束</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(micelle</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Picture 6" descr="E:\物理化学\OTHER\doc_ppt文档\物理化学ppt\图库\后修改\12_44_3.bmp"/>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75656" y="1219349"/>
            <a:ext cx="3816424" cy="38616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7" descr="E:\物理化学\OTHER\doc_ppt文档\物理化学ppt\图库\后修改\12_44_4.bmp"/>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526184" y="868094"/>
            <a:ext cx="2255146" cy="4194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55"/>
          <p:cNvSpPr txBox="1">
            <a:spLocks noChangeArrowheads="1"/>
          </p:cNvSpPr>
          <p:nvPr/>
        </p:nvSpPr>
        <p:spPr bwMode="auto">
          <a:xfrm>
            <a:off x="571472" y="142858"/>
            <a:ext cx="6696546"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9.3.3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表面活性剂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选讲</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6586676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11"/>
          <p:cNvSpPr txBox="1"/>
          <p:nvPr/>
        </p:nvSpPr>
        <p:spPr>
          <a:xfrm>
            <a:off x="1241552" y="771550"/>
            <a:ext cx="289840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胶束</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(micelle</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 name="Picture 7" descr="E:\物理化学\OTHER\doc_ppt文档\物理化学ppt\图库\后修改\12_44_5.bmp"/>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47664" y="1302055"/>
            <a:ext cx="7056784" cy="35270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55"/>
          <p:cNvSpPr txBox="1">
            <a:spLocks noChangeArrowheads="1"/>
          </p:cNvSpPr>
          <p:nvPr/>
        </p:nvSpPr>
        <p:spPr bwMode="auto">
          <a:xfrm>
            <a:off x="571472" y="142858"/>
            <a:ext cx="6696546"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9.3.3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表面活性剂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选讲</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4937020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4" name="Rectangle 1032"/>
          <p:cNvSpPr>
            <a:spLocks noChangeArrowheads="1"/>
          </p:cNvSpPr>
          <p:nvPr/>
        </p:nvSpPr>
        <p:spPr bwMode="auto">
          <a:xfrm>
            <a:off x="755576" y="987574"/>
            <a:ext cx="8064896" cy="3682087"/>
          </a:xfrm>
          <a:prstGeom prst="rect">
            <a:avLst/>
          </a:prstGeom>
          <a:solidFill>
            <a:srgbClr val="CCECFF"/>
          </a:solidFill>
          <a:ln w="9525">
            <a:solidFill>
              <a:schemeClr val="tx1"/>
            </a:solidFill>
            <a:miter lim="800000"/>
            <a:headEnd/>
            <a:tailEnd/>
          </a:ln>
          <a:effectLst>
            <a:outerShdw dist="35921" dir="2700000" algn="ctr" rotWithShape="0">
              <a:srgbClr val="808080"/>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t" hangingPunct="1"/>
            <a:endParaRPr kumimoji="1" lang="zh-CN" altLang="en-US" sz="2800">
              <a:latin typeface="黑体" panose="02010609060101010101" pitchFamily="49" charset="-122"/>
              <a:ea typeface="黑体" panose="02010609060101010101" pitchFamily="49" charset="-122"/>
            </a:endParaRPr>
          </a:p>
        </p:txBody>
      </p:sp>
      <p:grpSp>
        <p:nvGrpSpPr>
          <p:cNvPr id="255" name="Group 1033"/>
          <p:cNvGrpSpPr>
            <a:grpSpLocks/>
          </p:cNvGrpSpPr>
          <p:nvPr/>
        </p:nvGrpSpPr>
        <p:grpSpPr bwMode="auto">
          <a:xfrm>
            <a:off x="885876" y="1137473"/>
            <a:ext cx="2395538" cy="3532188"/>
            <a:chOff x="480" y="1152"/>
            <a:chExt cx="1509" cy="2225"/>
          </a:xfrm>
        </p:grpSpPr>
        <p:sp>
          <p:nvSpPr>
            <p:cNvPr id="256" name="Rectangle 1034"/>
            <p:cNvSpPr>
              <a:spLocks noChangeArrowheads="1"/>
            </p:cNvSpPr>
            <p:nvPr/>
          </p:nvSpPr>
          <p:spPr bwMode="auto">
            <a:xfrm>
              <a:off x="480" y="1152"/>
              <a:ext cx="1392" cy="1968"/>
            </a:xfrm>
            <a:prstGeom prst="rect">
              <a:avLst/>
            </a:prstGeom>
            <a:solidFill>
              <a:srgbClr val="C0C0C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sp>
          <p:nvSpPr>
            <p:cNvPr id="257" name="Rectangle 1035"/>
            <p:cNvSpPr>
              <a:spLocks noChangeArrowheads="1"/>
            </p:cNvSpPr>
            <p:nvPr/>
          </p:nvSpPr>
          <p:spPr bwMode="auto">
            <a:xfrm>
              <a:off x="480" y="1152"/>
              <a:ext cx="1392" cy="576"/>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solidFill>
                  <a:srgbClr val="FF0000"/>
                </a:solidFill>
                <a:latin typeface="黑体" panose="02010609060101010101" pitchFamily="49" charset="-122"/>
                <a:ea typeface="黑体" panose="02010609060101010101" pitchFamily="49" charset="-122"/>
              </a:endParaRPr>
            </a:p>
          </p:txBody>
        </p:sp>
        <p:grpSp>
          <p:nvGrpSpPr>
            <p:cNvPr id="258" name="Group 1036"/>
            <p:cNvGrpSpPr>
              <a:grpSpLocks/>
            </p:cNvGrpSpPr>
            <p:nvPr/>
          </p:nvGrpSpPr>
          <p:grpSpPr bwMode="auto">
            <a:xfrm>
              <a:off x="528" y="1536"/>
              <a:ext cx="96" cy="336"/>
              <a:chOff x="624" y="1536"/>
              <a:chExt cx="96" cy="336"/>
            </a:xfrm>
          </p:grpSpPr>
          <p:sp>
            <p:nvSpPr>
              <p:cNvPr id="282" name="Freeform 1037"/>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283" name="Oval 1038"/>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sp>
          <p:nvSpPr>
            <p:cNvPr id="259" name="Rectangle 1039"/>
            <p:cNvSpPr>
              <a:spLocks noChangeArrowheads="1"/>
            </p:cNvSpPr>
            <p:nvPr/>
          </p:nvSpPr>
          <p:spPr bwMode="auto">
            <a:xfrm>
              <a:off x="480" y="1152"/>
              <a:ext cx="1392" cy="196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nvGrpSpPr>
            <p:cNvPr id="260" name="Group 1040"/>
            <p:cNvGrpSpPr>
              <a:grpSpLocks/>
            </p:cNvGrpSpPr>
            <p:nvPr/>
          </p:nvGrpSpPr>
          <p:grpSpPr bwMode="auto">
            <a:xfrm>
              <a:off x="768" y="1536"/>
              <a:ext cx="96" cy="336"/>
              <a:chOff x="624" y="1536"/>
              <a:chExt cx="96" cy="336"/>
            </a:xfrm>
          </p:grpSpPr>
          <p:sp>
            <p:nvSpPr>
              <p:cNvPr id="280" name="Freeform 1041"/>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281" name="Oval 1042"/>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261" name="Group 1043"/>
            <p:cNvGrpSpPr>
              <a:grpSpLocks/>
            </p:cNvGrpSpPr>
            <p:nvPr/>
          </p:nvGrpSpPr>
          <p:grpSpPr bwMode="auto">
            <a:xfrm>
              <a:off x="1008" y="1536"/>
              <a:ext cx="96" cy="336"/>
              <a:chOff x="624" y="1536"/>
              <a:chExt cx="96" cy="336"/>
            </a:xfrm>
          </p:grpSpPr>
          <p:sp>
            <p:nvSpPr>
              <p:cNvPr id="278" name="Freeform 1044"/>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279" name="Oval 1045"/>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262" name="Group 1046"/>
            <p:cNvGrpSpPr>
              <a:grpSpLocks/>
            </p:cNvGrpSpPr>
            <p:nvPr/>
          </p:nvGrpSpPr>
          <p:grpSpPr bwMode="auto">
            <a:xfrm>
              <a:off x="1248" y="1536"/>
              <a:ext cx="96" cy="336"/>
              <a:chOff x="624" y="1536"/>
              <a:chExt cx="96" cy="336"/>
            </a:xfrm>
          </p:grpSpPr>
          <p:sp>
            <p:nvSpPr>
              <p:cNvPr id="276" name="Freeform 1047"/>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277" name="Oval 1048"/>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263" name="Group 1049"/>
            <p:cNvGrpSpPr>
              <a:grpSpLocks/>
            </p:cNvGrpSpPr>
            <p:nvPr/>
          </p:nvGrpSpPr>
          <p:grpSpPr bwMode="auto">
            <a:xfrm>
              <a:off x="1488" y="1536"/>
              <a:ext cx="96" cy="336"/>
              <a:chOff x="624" y="1536"/>
              <a:chExt cx="96" cy="336"/>
            </a:xfrm>
          </p:grpSpPr>
          <p:sp>
            <p:nvSpPr>
              <p:cNvPr id="274" name="Freeform 1050"/>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275" name="Oval 1051"/>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264" name="Group 1052"/>
            <p:cNvGrpSpPr>
              <a:grpSpLocks/>
            </p:cNvGrpSpPr>
            <p:nvPr/>
          </p:nvGrpSpPr>
          <p:grpSpPr bwMode="auto">
            <a:xfrm>
              <a:off x="1728" y="1536"/>
              <a:ext cx="96" cy="336"/>
              <a:chOff x="624" y="1536"/>
              <a:chExt cx="96" cy="336"/>
            </a:xfrm>
          </p:grpSpPr>
          <p:sp>
            <p:nvSpPr>
              <p:cNvPr id="272" name="Freeform 1053"/>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273" name="Oval 1054"/>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265" name="Group 1055"/>
            <p:cNvGrpSpPr>
              <a:grpSpLocks/>
            </p:cNvGrpSpPr>
            <p:nvPr/>
          </p:nvGrpSpPr>
          <p:grpSpPr bwMode="auto">
            <a:xfrm rot="-2356607">
              <a:off x="864" y="2208"/>
              <a:ext cx="96" cy="336"/>
              <a:chOff x="624" y="1536"/>
              <a:chExt cx="96" cy="336"/>
            </a:xfrm>
          </p:grpSpPr>
          <p:sp>
            <p:nvSpPr>
              <p:cNvPr id="270" name="Freeform 1056"/>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271" name="Oval 1057"/>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266" name="Group 1058"/>
            <p:cNvGrpSpPr>
              <a:grpSpLocks/>
            </p:cNvGrpSpPr>
            <p:nvPr/>
          </p:nvGrpSpPr>
          <p:grpSpPr bwMode="auto">
            <a:xfrm rot="-707869">
              <a:off x="1344" y="2352"/>
              <a:ext cx="96" cy="336"/>
              <a:chOff x="624" y="1536"/>
              <a:chExt cx="96" cy="336"/>
            </a:xfrm>
          </p:grpSpPr>
          <p:sp>
            <p:nvSpPr>
              <p:cNvPr id="268" name="Freeform 1059"/>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269" name="Oval 1060"/>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sp>
          <p:nvSpPr>
            <p:cNvPr id="267" name="Text Box 1061"/>
            <p:cNvSpPr txBox="1">
              <a:spLocks noChangeArrowheads="1"/>
            </p:cNvSpPr>
            <p:nvPr/>
          </p:nvSpPr>
          <p:spPr bwMode="auto">
            <a:xfrm>
              <a:off x="507" y="3144"/>
              <a:ext cx="148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fontAlgn="t" hangingPunct="1">
                <a:spcBef>
                  <a:spcPct val="0"/>
                </a:spcBef>
                <a:buClrTx/>
                <a:buFontTx/>
                <a:buNone/>
              </a:pPr>
              <a:r>
                <a:rPr kumimoji="1" lang="zh-CN" altLang="en-US" sz="1800" dirty="0">
                  <a:latin typeface="Times New Roman" panose="02020603050405020304" pitchFamily="18" charset="0"/>
                  <a:ea typeface="+mn-ea"/>
                  <a:cs typeface="Times New Roman" panose="02020603050405020304" pitchFamily="18" charset="0"/>
                </a:rPr>
                <a:t>活性剂</a:t>
              </a:r>
              <a:r>
                <a:rPr kumimoji="1" lang="zh-CN" altLang="en-US" sz="1800" dirty="0" smtClean="0">
                  <a:latin typeface="Times New Roman" panose="02020603050405020304" pitchFamily="18" charset="0"/>
                  <a:ea typeface="+mn-ea"/>
                  <a:cs typeface="Times New Roman" panose="02020603050405020304" pitchFamily="18" charset="0"/>
                </a:rPr>
                <a:t>浓度低于</a:t>
              </a:r>
              <a:r>
                <a:rPr kumimoji="1" lang="en-US" altLang="zh-CN" sz="1800" dirty="0" smtClean="0">
                  <a:latin typeface="Times New Roman" panose="02020603050405020304" pitchFamily="18" charset="0"/>
                  <a:ea typeface="+mn-ea"/>
                  <a:cs typeface="Times New Roman" panose="02020603050405020304" pitchFamily="18" charset="0"/>
                </a:rPr>
                <a:t>CMC</a:t>
              </a:r>
              <a:endParaRPr kumimoji="1" lang="en-US" altLang="zh-CN" sz="1800" dirty="0">
                <a:latin typeface="Times New Roman" panose="02020603050405020304" pitchFamily="18" charset="0"/>
                <a:ea typeface="+mn-ea"/>
                <a:cs typeface="Times New Roman" panose="02020603050405020304" pitchFamily="18" charset="0"/>
              </a:endParaRPr>
            </a:p>
          </p:txBody>
        </p:sp>
      </p:grpSp>
      <p:grpSp>
        <p:nvGrpSpPr>
          <p:cNvPr id="284" name="Group 1062"/>
          <p:cNvGrpSpPr>
            <a:grpSpLocks/>
          </p:cNvGrpSpPr>
          <p:nvPr/>
        </p:nvGrpSpPr>
        <p:grpSpPr bwMode="auto">
          <a:xfrm>
            <a:off x="3629076" y="1137473"/>
            <a:ext cx="2395537" cy="3503613"/>
            <a:chOff x="2208" y="1152"/>
            <a:chExt cx="1509" cy="2207"/>
          </a:xfrm>
        </p:grpSpPr>
        <p:grpSp>
          <p:nvGrpSpPr>
            <p:cNvPr id="285" name="Group 1063"/>
            <p:cNvGrpSpPr>
              <a:grpSpLocks/>
            </p:cNvGrpSpPr>
            <p:nvPr/>
          </p:nvGrpSpPr>
          <p:grpSpPr bwMode="auto">
            <a:xfrm>
              <a:off x="2208" y="1152"/>
              <a:ext cx="1392" cy="1968"/>
              <a:chOff x="2352" y="1152"/>
              <a:chExt cx="1392" cy="1968"/>
            </a:xfrm>
          </p:grpSpPr>
          <p:sp>
            <p:nvSpPr>
              <p:cNvPr id="327" name="Rectangle 1064"/>
              <p:cNvSpPr>
                <a:spLocks noChangeArrowheads="1"/>
              </p:cNvSpPr>
              <p:nvPr/>
            </p:nvSpPr>
            <p:spPr bwMode="auto">
              <a:xfrm>
                <a:off x="2352" y="1152"/>
                <a:ext cx="1392" cy="1968"/>
              </a:xfrm>
              <a:prstGeom prst="rect">
                <a:avLst/>
              </a:prstGeom>
              <a:solidFill>
                <a:srgbClr val="C0C0C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sp>
            <p:nvSpPr>
              <p:cNvPr id="328" name="Rectangle 1065"/>
              <p:cNvSpPr>
                <a:spLocks noChangeArrowheads="1"/>
              </p:cNvSpPr>
              <p:nvPr/>
            </p:nvSpPr>
            <p:spPr bwMode="auto">
              <a:xfrm>
                <a:off x="2352" y="1152"/>
                <a:ext cx="1392" cy="576"/>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sp>
            <p:nvSpPr>
              <p:cNvPr id="329" name="Rectangle 1066"/>
              <p:cNvSpPr>
                <a:spLocks noChangeArrowheads="1"/>
              </p:cNvSpPr>
              <p:nvPr/>
            </p:nvSpPr>
            <p:spPr bwMode="auto">
              <a:xfrm>
                <a:off x="2352" y="1152"/>
                <a:ext cx="1392" cy="196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286" name="Group 1067"/>
            <p:cNvGrpSpPr>
              <a:grpSpLocks/>
            </p:cNvGrpSpPr>
            <p:nvPr/>
          </p:nvGrpSpPr>
          <p:grpSpPr bwMode="auto">
            <a:xfrm>
              <a:off x="2256" y="1536"/>
              <a:ext cx="96" cy="336"/>
              <a:chOff x="624" y="1536"/>
              <a:chExt cx="96" cy="336"/>
            </a:xfrm>
          </p:grpSpPr>
          <p:sp>
            <p:nvSpPr>
              <p:cNvPr id="325" name="Freeform 1068"/>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26" name="Oval 1069"/>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287" name="Group 1070"/>
            <p:cNvGrpSpPr>
              <a:grpSpLocks/>
            </p:cNvGrpSpPr>
            <p:nvPr/>
          </p:nvGrpSpPr>
          <p:grpSpPr bwMode="auto">
            <a:xfrm>
              <a:off x="2496" y="1536"/>
              <a:ext cx="96" cy="336"/>
              <a:chOff x="624" y="1536"/>
              <a:chExt cx="96" cy="336"/>
            </a:xfrm>
          </p:grpSpPr>
          <p:sp>
            <p:nvSpPr>
              <p:cNvPr id="323" name="Freeform 1071"/>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24" name="Oval 1072"/>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288" name="Group 1073"/>
            <p:cNvGrpSpPr>
              <a:grpSpLocks/>
            </p:cNvGrpSpPr>
            <p:nvPr/>
          </p:nvGrpSpPr>
          <p:grpSpPr bwMode="auto">
            <a:xfrm>
              <a:off x="2736" y="1536"/>
              <a:ext cx="96" cy="336"/>
              <a:chOff x="624" y="1536"/>
              <a:chExt cx="96" cy="336"/>
            </a:xfrm>
          </p:grpSpPr>
          <p:sp>
            <p:nvSpPr>
              <p:cNvPr id="321" name="Freeform 1074"/>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22" name="Oval 1075"/>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289" name="Group 1076"/>
            <p:cNvGrpSpPr>
              <a:grpSpLocks/>
            </p:cNvGrpSpPr>
            <p:nvPr/>
          </p:nvGrpSpPr>
          <p:grpSpPr bwMode="auto">
            <a:xfrm>
              <a:off x="2976" y="1536"/>
              <a:ext cx="96" cy="336"/>
              <a:chOff x="624" y="1536"/>
              <a:chExt cx="96" cy="336"/>
            </a:xfrm>
          </p:grpSpPr>
          <p:sp>
            <p:nvSpPr>
              <p:cNvPr id="319" name="Freeform 1077"/>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20" name="Oval 1078"/>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290" name="Group 1079"/>
            <p:cNvGrpSpPr>
              <a:grpSpLocks/>
            </p:cNvGrpSpPr>
            <p:nvPr/>
          </p:nvGrpSpPr>
          <p:grpSpPr bwMode="auto">
            <a:xfrm>
              <a:off x="3216" y="1536"/>
              <a:ext cx="96" cy="336"/>
              <a:chOff x="624" y="1536"/>
              <a:chExt cx="96" cy="336"/>
            </a:xfrm>
          </p:grpSpPr>
          <p:sp>
            <p:nvSpPr>
              <p:cNvPr id="317" name="Freeform 1080"/>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18" name="Oval 1081"/>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291" name="Group 1082"/>
            <p:cNvGrpSpPr>
              <a:grpSpLocks/>
            </p:cNvGrpSpPr>
            <p:nvPr/>
          </p:nvGrpSpPr>
          <p:grpSpPr bwMode="auto">
            <a:xfrm>
              <a:off x="3456" y="1536"/>
              <a:ext cx="96" cy="336"/>
              <a:chOff x="624" y="1536"/>
              <a:chExt cx="96" cy="336"/>
            </a:xfrm>
          </p:grpSpPr>
          <p:sp>
            <p:nvSpPr>
              <p:cNvPr id="315" name="Freeform 1083"/>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16" name="Oval 1084"/>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292" name="Group 1085"/>
            <p:cNvGrpSpPr>
              <a:grpSpLocks/>
            </p:cNvGrpSpPr>
            <p:nvPr/>
          </p:nvGrpSpPr>
          <p:grpSpPr bwMode="auto">
            <a:xfrm rot="5568091">
              <a:off x="2448" y="2256"/>
              <a:ext cx="96" cy="336"/>
              <a:chOff x="624" y="1536"/>
              <a:chExt cx="96" cy="336"/>
            </a:xfrm>
          </p:grpSpPr>
          <p:sp>
            <p:nvSpPr>
              <p:cNvPr id="313" name="Freeform 1086"/>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14" name="Oval 1087"/>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293" name="Group 1088"/>
            <p:cNvGrpSpPr>
              <a:grpSpLocks/>
            </p:cNvGrpSpPr>
            <p:nvPr/>
          </p:nvGrpSpPr>
          <p:grpSpPr bwMode="auto">
            <a:xfrm rot="-5231909">
              <a:off x="2472" y="2301"/>
              <a:ext cx="96" cy="336"/>
              <a:chOff x="624" y="1536"/>
              <a:chExt cx="96" cy="336"/>
            </a:xfrm>
          </p:grpSpPr>
          <p:sp>
            <p:nvSpPr>
              <p:cNvPr id="311" name="Freeform 1089"/>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12" name="Oval 1090"/>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294" name="Group 1091"/>
            <p:cNvGrpSpPr>
              <a:grpSpLocks/>
            </p:cNvGrpSpPr>
            <p:nvPr/>
          </p:nvGrpSpPr>
          <p:grpSpPr bwMode="auto">
            <a:xfrm rot="894486">
              <a:off x="2976" y="2232"/>
              <a:ext cx="273" cy="408"/>
              <a:chOff x="2976" y="2352"/>
              <a:chExt cx="273" cy="408"/>
            </a:xfrm>
          </p:grpSpPr>
          <p:grpSp>
            <p:nvGrpSpPr>
              <p:cNvPr id="297" name="Group 1092"/>
              <p:cNvGrpSpPr>
                <a:grpSpLocks/>
              </p:cNvGrpSpPr>
              <p:nvPr/>
            </p:nvGrpSpPr>
            <p:grpSpPr bwMode="auto">
              <a:xfrm rot="3575021">
                <a:off x="2867" y="2509"/>
                <a:ext cx="360" cy="141"/>
                <a:chOff x="2472" y="2643"/>
                <a:chExt cx="360" cy="141"/>
              </a:xfrm>
            </p:grpSpPr>
            <p:grpSp>
              <p:nvGrpSpPr>
                <p:cNvPr id="305" name="Group 1093"/>
                <p:cNvGrpSpPr>
                  <a:grpSpLocks/>
                </p:cNvGrpSpPr>
                <p:nvPr/>
              </p:nvGrpSpPr>
              <p:grpSpPr bwMode="auto">
                <a:xfrm rot="5568091">
                  <a:off x="2592" y="2523"/>
                  <a:ext cx="96" cy="336"/>
                  <a:chOff x="624" y="1536"/>
                  <a:chExt cx="96" cy="336"/>
                </a:xfrm>
              </p:grpSpPr>
              <p:sp>
                <p:nvSpPr>
                  <p:cNvPr id="309" name="Freeform 1094"/>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10" name="Oval 1095"/>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06" name="Group 1096"/>
                <p:cNvGrpSpPr>
                  <a:grpSpLocks/>
                </p:cNvGrpSpPr>
                <p:nvPr/>
              </p:nvGrpSpPr>
              <p:grpSpPr bwMode="auto">
                <a:xfrm rot="-5231909">
                  <a:off x="2616" y="2568"/>
                  <a:ext cx="96" cy="336"/>
                  <a:chOff x="624" y="1536"/>
                  <a:chExt cx="96" cy="336"/>
                </a:xfrm>
              </p:grpSpPr>
              <p:sp>
                <p:nvSpPr>
                  <p:cNvPr id="307" name="Freeform 1097"/>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08" name="Oval 1098"/>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grpSp>
            <p:nvGrpSpPr>
              <p:cNvPr id="298" name="Group 1099"/>
              <p:cNvGrpSpPr>
                <a:grpSpLocks/>
              </p:cNvGrpSpPr>
              <p:nvPr/>
            </p:nvGrpSpPr>
            <p:grpSpPr bwMode="auto">
              <a:xfrm rot="3575021">
                <a:off x="2999" y="2461"/>
                <a:ext cx="360" cy="141"/>
                <a:chOff x="2472" y="2643"/>
                <a:chExt cx="360" cy="141"/>
              </a:xfrm>
            </p:grpSpPr>
            <p:grpSp>
              <p:nvGrpSpPr>
                <p:cNvPr id="299" name="Group 1100"/>
                <p:cNvGrpSpPr>
                  <a:grpSpLocks/>
                </p:cNvGrpSpPr>
                <p:nvPr/>
              </p:nvGrpSpPr>
              <p:grpSpPr bwMode="auto">
                <a:xfrm rot="5568091">
                  <a:off x="2592" y="2523"/>
                  <a:ext cx="96" cy="336"/>
                  <a:chOff x="624" y="1536"/>
                  <a:chExt cx="96" cy="336"/>
                </a:xfrm>
              </p:grpSpPr>
              <p:sp>
                <p:nvSpPr>
                  <p:cNvPr id="303" name="Freeform 1101"/>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04" name="Oval 1102"/>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00" name="Group 1103"/>
                <p:cNvGrpSpPr>
                  <a:grpSpLocks/>
                </p:cNvGrpSpPr>
                <p:nvPr/>
              </p:nvGrpSpPr>
              <p:grpSpPr bwMode="auto">
                <a:xfrm rot="-5231909">
                  <a:off x="2616" y="2568"/>
                  <a:ext cx="96" cy="336"/>
                  <a:chOff x="624" y="1536"/>
                  <a:chExt cx="96" cy="336"/>
                </a:xfrm>
              </p:grpSpPr>
              <p:sp>
                <p:nvSpPr>
                  <p:cNvPr id="301" name="Freeform 1104"/>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02" name="Oval 1105"/>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grpSp>
        <p:sp>
          <p:nvSpPr>
            <p:cNvPr id="295" name="Text Box 1106"/>
            <p:cNvSpPr txBox="1">
              <a:spLocks noChangeArrowheads="1"/>
            </p:cNvSpPr>
            <p:nvPr/>
          </p:nvSpPr>
          <p:spPr bwMode="auto">
            <a:xfrm>
              <a:off x="2553" y="2770"/>
              <a:ext cx="698"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fontAlgn="t" hangingPunct="1">
                <a:spcBef>
                  <a:spcPct val="0"/>
                </a:spcBef>
                <a:buClrTx/>
                <a:buFontTx/>
                <a:buNone/>
              </a:pPr>
              <a:r>
                <a:rPr kumimoji="1" lang="zh-CN" altLang="en-US" sz="1800" dirty="0">
                  <a:solidFill>
                    <a:srgbClr val="FF0000"/>
                  </a:solidFill>
                  <a:latin typeface="+mn-ea"/>
                  <a:ea typeface="+mn-ea"/>
                </a:rPr>
                <a:t>小型胶束</a:t>
              </a:r>
            </a:p>
          </p:txBody>
        </p:sp>
        <p:sp>
          <p:nvSpPr>
            <p:cNvPr id="296" name="Text Box 1107"/>
            <p:cNvSpPr txBox="1">
              <a:spLocks noChangeArrowheads="1"/>
            </p:cNvSpPr>
            <p:nvPr/>
          </p:nvSpPr>
          <p:spPr bwMode="auto">
            <a:xfrm>
              <a:off x="2235" y="3126"/>
              <a:ext cx="148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fontAlgn="t" hangingPunct="1">
                <a:spcBef>
                  <a:spcPct val="0"/>
                </a:spcBef>
                <a:buClrTx/>
                <a:buFontTx/>
                <a:buNone/>
              </a:pPr>
              <a:r>
                <a:rPr kumimoji="1" lang="zh-CN" altLang="en-US" sz="1800" b="1" dirty="0">
                  <a:latin typeface="Times New Roman" panose="02020603050405020304" pitchFamily="18" charset="0"/>
                  <a:ea typeface="+mn-ea"/>
                  <a:cs typeface="Times New Roman" panose="02020603050405020304" pitchFamily="18" charset="0"/>
                </a:rPr>
                <a:t>活性剂浓度等于</a:t>
              </a:r>
              <a:r>
                <a:rPr kumimoji="1" lang="en-US" altLang="zh-CN" sz="1800" b="1" dirty="0">
                  <a:latin typeface="Times New Roman" panose="02020603050405020304" pitchFamily="18" charset="0"/>
                  <a:ea typeface="+mn-ea"/>
                  <a:cs typeface="Times New Roman" panose="02020603050405020304" pitchFamily="18" charset="0"/>
                </a:rPr>
                <a:t>CMC</a:t>
              </a:r>
            </a:p>
          </p:txBody>
        </p:sp>
      </p:grpSp>
      <p:grpSp>
        <p:nvGrpSpPr>
          <p:cNvPr id="330" name="Group 1108"/>
          <p:cNvGrpSpPr>
            <a:grpSpLocks/>
          </p:cNvGrpSpPr>
          <p:nvPr/>
        </p:nvGrpSpPr>
        <p:grpSpPr bwMode="auto">
          <a:xfrm>
            <a:off x="6359576" y="1137473"/>
            <a:ext cx="2387600" cy="3468688"/>
            <a:chOff x="3928" y="1152"/>
            <a:chExt cx="1504" cy="2185"/>
          </a:xfrm>
        </p:grpSpPr>
        <p:grpSp>
          <p:nvGrpSpPr>
            <p:cNvPr id="331" name="Group 1109"/>
            <p:cNvGrpSpPr>
              <a:grpSpLocks/>
            </p:cNvGrpSpPr>
            <p:nvPr/>
          </p:nvGrpSpPr>
          <p:grpSpPr bwMode="auto">
            <a:xfrm>
              <a:off x="3936" y="1152"/>
              <a:ext cx="1392" cy="1926"/>
              <a:chOff x="4032" y="1104"/>
              <a:chExt cx="1392" cy="1926"/>
            </a:xfrm>
          </p:grpSpPr>
          <p:sp>
            <p:nvSpPr>
              <p:cNvPr id="497" name="Rectangle 1110"/>
              <p:cNvSpPr>
                <a:spLocks noChangeArrowheads="1"/>
              </p:cNvSpPr>
              <p:nvPr/>
            </p:nvSpPr>
            <p:spPr bwMode="auto">
              <a:xfrm>
                <a:off x="4032" y="1104"/>
                <a:ext cx="1392" cy="1926"/>
              </a:xfrm>
              <a:prstGeom prst="rect">
                <a:avLst/>
              </a:prstGeom>
              <a:solidFill>
                <a:srgbClr val="C0C0C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sp>
            <p:nvSpPr>
              <p:cNvPr id="498" name="Rectangle 1111"/>
              <p:cNvSpPr>
                <a:spLocks noChangeArrowheads="1"/>
              </p:cNvSpPr>
              <p:nvPr/>
            </p:nvSpPr>
            <p:spPr bwMode="auto">
              <a:xfrm>
                <a:off x="4032" y="1104"/>
                <a:ext cx="1392" cy="576"/>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sp>
            <p:nvSpPr>
              <p:cNvPr id="499" name="Rectangle 1112"/>
              <p:cNvSpPr>
                <a:spLocks noChangeArrowheads="1"/>
              </p:cNvSpPr>
              <p:nvPr/>
            </p:nvSpPr>
            <p:spPr bwMode="auto">
              <a:xfrm>
                <a:off x="4032" y="1104"/>
                <a:ext cx="1392" cy="192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32" name="Group 1113"/>
            <p:cNvGrpSpPr>
              <a:grpSpLocks/>
            </p:cNvGrpSpPr>
            <p:nvPr/>
          </p:nvGrpSpPr>
          <p:grpSpPr bwMode="auto">
            <a:xfrm>
              <a:off x="3984" y="1536"/>
              <a:ext cx="96" cy="336"/>
              <a:chOff x="624" y="1536"/>
              <a:chExt cx="96" cy="336"/>
            </a:xfrm>
          </p:grpSpPr>
          <p:sp>
            <p:nvSpPr>
              <p:cNvPr id="495" name="Freeform 1114"/>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96" name="Oval 1115"/>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33" name="Group 1116"/>
            <p:cNvGrpSpPr>
              <a:grpSpLocks/>
            </p:cNvGrpSpPr>
            <p:nvPr/>
          </p:nvGrpSpPr>
          <p:grpSpPr bwMode="auto">
            <a:xfrm>
              <a:off x="4096" y="1536"/>
              <a:ext cx="96" cy="336"/>
              <a:chOff x="624" y="1536"/>
              <a:chExt cx="96" cy="336"/>
            </a:xfrm>
          </p:grpSpPr>
          <p:sp>
            <p:nvSpPr>
              <p:cNvPr id="493" name="Freeform 1117"/>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94" name="Oval 1118"/>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34" name="Group 1119"/>
            <p:cNvGrpSpPr>
              <a:grpSpLocks/>
            </p:cNvGrpSpPr>
            <p:nvPr/>
          </p:nvGrpSpPr>
          <p:grpSpPr bwMode="auto">
            <a:xfrm>
              <a:off x="4208" y="1536"/>
              <a:ext cx="96" cy="336"/>
              <a:chOff x="624" y="1536"/>
              <a:chExt cx="96" cy="336"/>
            </a:xfrm>
          </p:grpSpPr>
          <p:sp>
            <p:nvSpPr>
              <p:cNvPr id="491" name="Freeform 1120"/>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92" name="Oval 1121"/>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35" name="Group 1122"/>
            <p:cNvGrpSpPr>
              <a:grpSpLocks/>
            </p:cNvGrpSpPr>
            <p:nvPr/>
          </p:nvGrpSpPr>
          <p:grpSpPr bwMode="auto">
            <a:xfrm>
              <a:off x="4320" y="1536"/>
              <a:ext cx="96" cy="336"/>
              <a:chOff x="624" y="1536"/>
              <a:chExt cx="96" cy="336"/>
            </a:xfrm>
          </p:grpSpPr>
          <p:sp>
            <p:nvSpPr>
              <p:cNvPr id="489" name="Freeform 1123"/>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90" name="Oval 1124"/>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36" name="Group 1125"/>
            <p:cNvGrpSpPr>
              <a:grpSpLocks/>
            </p:cNvGrpSpPr>
            <p:nvPr/>
          </p:nvGrpSpPr>
          <p:grpSpPr bwMode="auto">
            <a:xfrm>
              <a:off x="4448" y="1536"/>
              <a:ext cx="96" cy="336"/>
              <a:chOff x="624" y="1536"/>
              <a:chExt cx="96" cy="336"/>
            </a:xfrm>
          </p:grpSpPr>
          <p:sp>
            <p:nvSpPr>
              <p:cNvPr id="487" name="Freeform 1126"/>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88" name="Oval 1127"/>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37" name="Group 1128"/>
            <p:cNvGrpSpPr>
              <a:grpSpLocks/>
            </p:cNvGrpSpPr>
            <p:nvPr/>
          </p:nvGrpSpPr>
          <p:grpSpPr bwMode="auto">
            <a:xfrm>
              <a:off x="4560" y="1536"/>
              <a:ext cx="96" cy="336"/>
              <a:chOff x="624" y="1536"/>
              <a:chExt cx="96" cy="336"/>
            </a:xfrm>
          </p:grpSpPr>
          <p:sp>
            <p:nvSpPr>
              <p:cNvPr id="485" name="Freeform 1129"/>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86" name="Oval 1130"/>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38" name="Group 1131"/>
            <p:cNvGrpSpPr>
              <a:grpSpLocks/>
            </p:cNvGrpSpPr>
            <p:nvPr/>
          </p:nvGrpSpPr>
          <p:grpSpPr bwMode="auto">
            <a:xfrm>
              <a:off x="4688" y="1536"/>
              <a:ext cx="96" cy="336"/>
              <a:chOff x="624" y="1536"/>
              <a:chExt cx="96" cy="336"/>
            </a:xfrm>
          </p:grpSpPr>
          <p:sp>
            <p:nvSpPr>
              <p:cNvPr id="483" name="Freeform 1132"/>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84" name="Oval 1133"/>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39" name="Group 1134"/>
            <p:cNvGrpSpPr>
              <a:grpSpLocks/>
            </p:cNvGrpSpPr>
            <p:nvPr/>
          </p:nvGrpSpPr>
          <p:grpSpPr bwMode="auto">
            <a:xfrm>
              <a:off x="4800" y="1536"/>
              <a:ext cx="96" cy="336"/>
              <a:chOff x="624" y="1536"/>
              <a:chExt cx="96" cy="336"/>
            </a:xfrm>
          </p:grpSpPr>
          <p:sp>
            <p:nvSpPr>
              <p:cNvPr id="481" name="Freeform 1135"/>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82" name="Oval 1136"/>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40" name="Group 1137"/>
            <p:cNvGrpSpPr>
              <a:grpSpLocks/>
            </p:cNvGrpSpPr>
            <p:nvPr/>
          </p:nvGrpSpPr>
          <p:grpSpPr bwMode="auto">
            <a:xfrm>
              <a:off x="4928" y="1536"/>
              <a:ext cx="96" cy="336"/>
              <a:chOff x="624" y="1536"/>
              <a:chExt cx="96" cy="336"/>
            </a:xfrm>
          </p:grpSpPr>
          <p:sp>
            <p:nvSpPr>
              <p:cNvPr id="479" name="Freeform 1138"/>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80" name="Oval 1139"/>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41" name="Group 1140"/>
            <p:cNvGrpSpPr>
              <a:grpSpLocks/>
            </p:cNvGrpSpPr>
            <p:nvPr/>
          </p:nvGrpSpPr>
          <p:grpSpPr bwMode="auto">
            <a:xfrm>
              <a:off x="5040" y="1536"/>
              <a:ext cx="96" cy="336"/>
              <a:chOff x="624" y="1536"/>
              <a:chExt cx="96" cy="336"/>
            </a:xfrm>
          </p:grpSpPr>
          <p:sp>
            <p:nvSpPr>
              <p:cNvPr id="477" name="Freeform 1141"/>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78" name="Oval 1142"/>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42" name="Group 1143"/>
            <p:cNvGrpSpPr>
              <a:grpSpLocks/>
            </p:cNvGrpSpPr>
            <p:nvPr/>
          </p:nvGrpSpPr>
          <p:grpSpPr bwMode="auto">
            <a:xfrm>
              <a:off x="5168" y="1536"/>
              <a:ext cx="96" cy="336"/>
              <a:chOff x="624" y="1536"/>
              <a:chExt cx="96" cy="336"/>
            </a:xfrm>
          </p:grpSpPr>
          <p:sp>
            <p:nvSpPr>
              <p:cNvPr id="475" name="Freeform 1144"/>
              <p:cNvSpPr>
                <a:spLocks/>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76" name="Oval 1145"/>
              <p:cNvSpPr>
                <a:spLocks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43" name="Group 1146"/>
            <p:cNvGrpSpPr>
              <a:grpSpLocks noChangeAspect="1"/>
            </p:cNvGrpSpPr>
            <p:nvPr/>
          </p:nvGrpSpPr>
          <p:grpSpPr bwMode="auto">
            <a:xfrm rot="905752">
              <a:off x="4688" y="2013"/>
              <a:ext cx="428" cy="370"/>
              <a:chOff x="4608" y="2112"/>
              <a:chExt cx="528" cy="456"/>
            </a:xfrm>
          </p:grpSpPr>
          <p:grpSp>
            <p:nvGrpSpPr>
              <p:cNvPr id="445" name="Group 1147"/>
              <p:cNvGrpSpPr>
                <a:grpSpLocks noChangeAspect="1"/>
              </p:cNvGrpSpPr>
              <p:nvPr/>
            </p:nvGrpSpPr>
            <p:grpSpPr bwMode="auto">
              <a:xfrm rot="894486">
                <a:off x="4863" y="2112"/>
                <a:ext cx="273" cy="408"/>
                <a:chOff x="2976" y="2352"/>
                <a:chExt cx="273" cy="408"/>
              </a:xfrm>
            </p:grpSpPr>
            <p:grpSp>
              <p:nvGrpSpPr>
                <p:cNvPr id="461" name="Group 1148"/>
                <p:cNvGrpSpPr>
                  <a:grpSpLocks noChangeAspect="1"/>
                </p:cNvGrpSpPr>
                <p:nvPr/>
              </p:nvGrpSpPr>
              <p:grpSpPr bwMode="auto">
                <a:xfrm rot="3575021">
                  <a:off x="2867" y="2509"/>
                  <a:ext cx="360" cy="141"/>
                  <a:chOff x="2472" y="2643"/>
                  <a:chExt cx="360" cy="141"/>
                </a:xfrm>
              </p:grpSpPr>
              <p:grpSp>
                <p:nvGrpSpPr>
                  <p:cNvPr id="469" name="Group 1149"/>
                  <p:cNvGrpSpPr>
                    <a:grpSpLocks noChangeAspect="1"/>
                  </p:cNvGrpSpPr>
                  <p:nvPr/>
                </p:nvGrpSpPr>
                <p:grpSpPr bwMode="auto">
                  <a:xfrm rot="5568091">
                    <a:off x="2592" y="2523"/>
                    <a:ext cx="96" cy="336"/>
                    <a:chOff x="624" y="1536"/>
                    <a:chExt cx="96" cy="336"/>
                  </a:xfrm>
                </p:grpSpPr>
                <p:sp>
                  <p:nvSpPr>
                    <p:cNvPr id="473" name="Freeform 1150"/>
                    <p:cNvSpPr>
                      <a:spLocks noChangeAspect="1"/>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74" name="Oval 1151"/>
                    <p:cNvSpPr>
                      <a:spLocks noChangeAspect="1"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470" name="Group 1152"/>
                  <p:cNvGrpSpPr>
                    <a:grpSpLocks noChangeAspect="1"/>
                  </p:cNvGrpSpPr>
                  <p:nvPr/>
                </p:nvGrpSpPr>
                <p:grpSpPr bwMode="auto">
                  <a:xfrm rot="-5231909">
                    <a:off x="2616" y="2568"/>
                    <a:ext cx="96" cy="336"/>
                    <a:chOff x="624" y="1536"/>
                    <a:chExt cx="96" cy="336"/>
                  </a:xfrm>
                </p:grpSpPr>
                <p:sp>
                  <p:nvSpPr>
                    <p:cNvPr id="471" name="Freeform 1153"/>
                    <p:cNvSpPr>
                      <a:spLocks noChangeAspect="1"/>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72" name="Oval 1154"/>
                    <p:cNvSpPr>
                      <a:spLocks noChangeAspect="1"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grpSp>
              <p:nvGrpSpPr>
                <p:cNvPr id="462" name="Group 1155"/>
                <p:cNvGrpSpPr>
                  <a:grpSpLocks noChangeAspect="1"/>
                </p:cNvGrpSpPr>
                <p:nvPr/>
              </p:nvGrpSpPr>
              <p:grpSpPr bwMode="auto">
                <a:xfrm rot="3575021">
                  <a:off x="2999" y="2461"/>
                  <a:ext cx="360" cy="141"/>
                  <a:chOff x="2472" y="2643"/>
                  <a:chExt cx="360" cy="141"/>
                </a:xfrm>
              </p:grpSpPr>
              <p:grpSp>
                <p:nvGrpSpPr>
                  <p:cNvPr id="463" name="Group 1156"/>
                  <p:cNvGrpSpPr>
                    <a:grpSpLocks noChangeAspect="1"/>
                  </p:cNvGrpSpPr>
                  <p:nvPr/>
                </p:nvGrpSpPr>
                <p:grpSpPr bwMode="auto">
                  <a:xfrm rot="5568091">
                    <a:off x="2592" y="2523"/>
                    <a:ext cx="96" cy="336"/>
                    <a:chOff x="624" y="1536"/>
                    <a:chExt cx="96" cy="336"/>
                  </a:xfrm>
                </p:grpSpPr>
                <p:sp>
                  <p:nvSpPr>
                    <p:cNvPr id="467" name="Freeform 1157"/>
                    <p:cNvSpPr>
                      <a:spLocks noChangeAspect="1"/>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68" name="Oval 1158"/>
                    <p:cNvSpPr>
                      <a:spLocks noChangeAspect="1"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464" name="Group 1159"/>
                  <p:cNvGrpSpPr>
                    <a:grpSpLocks noChangeAspect="1"/>
                  </p:cNvGrpSpPr>
                  <p:nvPr/>
                </p:nvGrpSpPr>
                <p:grpSpPr bwMode="auto">
                  <a:xfrm rot="-5231909">
                    <a:off x="2616" y="2568"/>
                    <a:ext cx="96" cy="336"/>
                    <a:chOff x="624" y="1536"/>
                    <a:chExt cx="96" cy="336"/>
                  </a:xfrm>
                </p:grpSpPr>
                <p:sp>
                  <p:nvSpPr>
                    <p:cNvPr id="465" name="Freeform 1160"/>
                    <p:cNvSpPr>
                      <a:spLocks noChangeAspect="1"/>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66" name="Oval 1161"/>
                    <p:cNvSpPr>
                      <a:spLocks noChangeAspect="1"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grpSp>
          <p:grpSp>
            <p:nvGrpSpPr>
              <p:cNvPr id="446" name="Group 1162"/>
              <p:cNvGrpSpPr>
                <a:grpSpLocks noChangeAspect="1"/>
              </p:cNvGrpSpPr>
              <p:nvPr/>
            </p:nvGrpSpPr>
            <p:grpSpPr bwMode="auto">
              <a:xfrm rot="894486">
                <a:off x="4608" y="2160"/>
                <a:ext cx="273" cy="408"/>
                <a:chOff x="2976" y="2352"/>
                <a:chExt cx="273" cy="408"/>
              </a:xfrm>
            </p:grpSpPr>
            <p:grpSp>
              <p:nvGrpSpPr>
                <p:cNvPr id="447" name="Group 1163"/>
                <p:cNvGrpSpPr>
                  <a:grpSpLocks noChangeAspect="1"/>
                </p:cNvGrpSpPr>
                <p:nvPr/>
              </p:nvGrpSpPr>
              <p:grpSpPr bwMode="auto">
                <a:xfrm rot="3575021">
                  <a:off x="2867" y="2509"/>
                  <a:ext cx="360" cy="141"/>
                  <a:chOff x="2472" y="2643"/>
                  <a:chExt cx="360" cy="141"/>
                </a:xfrm>
              </p:grpSpPr>
              <p:grpSp>
                <p:nvGrpSpPr>
                  <p:cNvPr id="455" name="Group 1164"/>
                  <p:cNvGrpSpPr>
                    <a:grpSpLocks noChangeAspect="1"/>
                  </p:cNvGrpSpPr>
                  <p:nvPr/>
                </p:nvGrpSpPr>
                <p:grpSpPr bwMode="auto">
                  <a:xfrm rot="5568091">
                    <a:off x="2592" y="2523"/>
                    <a:ext cx="96" cy="336"/>
                    <a:chOff x="624" y="1536"/>
                    <a:chExt cx="96" cy="336"/>
                  </a:xfrm>
                </p:grpSpPr>
                <p:sp>
                  <p:nvSpPr>
                    <p:cNvPr id="459" name="Freeform 1165"/>
                    <p:cNvSpPr>
                      <a:spLocks noChangeAspect="1"/>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60" name="Oval 1166"/>
                    <p:cNvSpPr>
                      <a:spLocks noChangeAspect="1"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456" name="Group 1167"/>
                  <p:cNvGrpSpPr>
                    <a:grpSpLocks noChangeAspect="1"/>
                  </p:cNvGrpSpPr>
                  <p:nvPr/>
                </p:nvGrpSpPr>
                <p:grpSpPr bwMode="auto">
                  <a:xfrm rot="-5231909">
                    <a:off x="2616" y="2568"/>
                    <a:ext cx="96" cy="336"/>
                    <a:chOff x="624" y="1536"/>
                    <a:chExt cx="96" cy="336"/>
                  </a:xfrm>
                </p:grpSpPr>
                <p:sp>
                  <p:nvSpPr>
                    <p:cNvPr id="457" name="Freeform 1168"/>
                    <p:cNvSpPr>
                      <a:spLocks noChangeAspect="1"/>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58" name="Oval 1169"/>
                    <p:cNvSpPr>
                      <a:spLocks noChangeAspect="1"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grpSp>
              <p:nvGrpSpPr>
                <p:cNvPr id="448" name="Group 1170"/>
                <p:cNvGrpSpPr>
                  <a:grpSpLocks noChangeAspect="1"/>
                </p:cNvGrpSpPr>
                <p:nvPr/>
              </p:nvGrpSpPr>
              <p:grpSpPr bwMode="auto">
                <a:xfrm rot="3575021">
                  <a:off x="2999" y="2461"/>
                  <a:ext cx="360" cy="141"/>
                  <a:chOff x="2472" y="2643"/>
                  <a:chExt cx="360" cy="141"/>
                </a:xfrm>
              </p:grpSpPr>
              <p:grpSp>
                <p:nvGrpSpPr>
                  <p:cNvPr id="449" name="Group 1171"/>
                  <p:cNvGrpSpPr>
                    <a:grpSpLocks noChangeAspect="1"/>
                  </p:cNvGrpSpPr>
                  <p:nvPr/>
                </p:nvGrpSpPr>
                <p:grpSpPr bwMode="auto">
                  <a:xfrm rot="5568091">
                    <a:off x="2592" y="2523"/>
                    <a:ext cx="96" cy="336"/>
                    <a:chOff x="624" y="1536"/>
                    <a:chExt cx="96" cy="336"/>
                  </a:xfrm>
                </p:grpSpPr>
                <p:sp>
                  <p:nvSpPr>
                    <p:cNvPr id="453" name="Freeform 1172"/>
                    <p:cNvSpPr>
                      <a:spLocks noChangeAspect="1"/>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54" name="Oval 1173"/>
                    <p:cNvSpPr>
                      <a:spLocks noChangeAspect="1"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450" name="Group 1174"/>
                  <p:cNvGrpSpPr>
                    <a:grpSpLocks noChangeAspect="1"/>
                  </p:cNvGrpSpPr>
                  <p:nvPr/>
                </p:nvGrpSpPr>
                <p:grpSpPr bwMode="auto">
                  <a:xfrm rot="-5231909">
                    <a:off x="2616" y="2568"/>
                    <a:ext cx="96" cy="336"/>
                    <a:chOff x="624" y="1536"/>
                    <a:chExt cx="96" cy="336"/>
                  </a:xfrm>
                </p:grpSpPr>
                <p:sp>
                  <p:nvSpPr>
                    <p:cNvPr id="451" name="Freeform 1175"/>
                    <p:cNvSpPr>
                      <a:spLocks noChangeAspect="1"/>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52" name="Oval 1176"/>
                    <p:cNvSpPr>
                      <a:spLocks noChangeAspect="1"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grpSp>
        </p:grpSp>
        <p:grpSp>
          <p:nvGrpSpPr>
            <p:cNvPr id="344" name="Group 1177"/>
            <p:cNvGrpSpPr>
              <a:grpSpLocks noChangeAspect="1"/>
            </p:cNvGrpSpPr>
            <p:nvPr/>
          </p:nvGrpSpPr>
          <p:grpSpPr bwMode="auto">
            <a:xfrm rot="-794069">
              <a:off x="4827" y="2643"/>
              <a:ext cx="428" cy="370"/>
              <a:chOff x="4608" y="2112"/>
              <a:chExt cx="528" cy="456"/>
            </a:xfrm>
          </p:grpSpPr>
          <p:grpSp>
            <p:nvGrpSpPr>
              <p:cNvPr id="415" name="Group 1178"/>
              <p:cNvGrpSpPr>
                <a:grpSpLocks noChangeAspect="1"/>
              </p:cNvGrpSpPr>
              <p:nvPr/>
            </p:nvGrpSpPr>
            <p:grpSpPr bwMode="auto">
              <a:xfrm rot="894486">
                <a:off x="4863" y="2112"/>
                <a:ext cx="273" cy="408"/>
                <a:chOff x="2976" y="2352"/>
                <a:chExt cx="273" cy="408"/>
              </a:xfrm>
            </p:grpSpPr>
            <p:grpSp>
              <p:nvGrpSpPr>
                <p:cNvPr id="431" name="Group 1179"/>
                <p:cNvGrpSpPr>
                  <a:grpSpLocks noChangeAspect="1"/>
                </p:cNvGrpSpPr>
                <p:nvPr/>
              </p:nvGrpSpPr>
              <p:grpSpPr bwMode="auto">
                <a:xfrm rot="3575021">
                  <a:off x="2867" y="2509"/>
                  <a:ext cx="360" cy="141"/>
                  <a:chOff x="2472" y="2643"/>
                  <a:chExt cx="360" cy="141"/>
                </a:xfrm>
              </p:grpSpPr>
              <p:grpSp>
                <p:nvGrpSpPr>
                  <p:cNvPr id="439" name="Group 1180"/>
                  <p:cNvGrpSpPr>
                    <a:grpSpLocks noChangeAspect="1"/>
                  </p:cNvGrpSpPr>
                  <p:nvPr/>
                </p:nvGrpSpPr>
                <p:grpSpPr bwMode="auto">
                  <a:xfrm rot="5568091">
                    <a:off x="2592" y="2523"/>
                    <a:ext cx="96" cy="336"/>
                    <a:chOff x="624" y="1536"/>
                    <a:chExt cx="96" cy="336"/>
                  </a:xfrm>
                </p:grpSpPr>
                <p:sp>
                  <p:nvSpPr>
                    <p:cNvPr id="443" name="Freeform 1181"/>
                    <p:cNvSpPr>
                      <a:spLocks noChangeAspect="1"/>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44" name="Oval 1182"/>
                    <p:cNvSpPr>
                      <a:spLocks noChangeAspect="1"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440" name="Group 1183"/>
                  <p:cNvGrpSpPr>
                    <a:grpSpLocks noChangeAspect="1"/>
                  </p:cNvGrpSpPr>
                  <p:nvPr/>
                </p:nvGrpSpPr>
                <p:grpSpPr bwMode="auto">
                  <a:xfrm rot="-5231909">
                    <a:off x="2616" y="2568"/>
                    <a:ext cx="96" cy="336"/>
                    <a:chOff x="624" y="1536"/>
                    <a:chExt cx="96" cy="336"/>
                  </a:xfrm>
                </p:grpSpPr>
                <p:sp>
                  <p:nvSpPr>
                    <p:cNvPr id="441" name="Freeform 1184"/>
                    <p:cNvSpPr>
                      <a:spLocks noChangeAspect="1"/>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42" name="Oval 1185"/>
                    <p:cNvSpPr>
                      <a:spLocks noChangeAspect="1"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grpSp>
              <p:nvGrpSpPr>
                <p:cNvPr id="432" name="Group 1186"/>
                <p:cNvGrpSpPr>
                  <a:grpSpLocks noChangeAspect="1"/>
                </p:cNvGrpSpPr>
                <p:nvPr/>
              </p:nvGrpSpPr>
              <p:grpSpPr bwMode="auto">
                <a:xfrm rot="3575021">
                  <a:off x="2999" y="2461"/>
                  <a:ext cx="360" cy="141"/>
                  <a:chOff x="2472" y="2643"/>
                  <a:chExt cx="360" cy="141"/>
                </a:xfrm>
              </p:grpSpPr>
              <p:grpSp>
                <p:nvGrpSpPr>
                  <p:cNvPr id="433" name="Group 1187"/>
                  <p:cNvGrpSpPr>
                    <a:grpSpLocks noChangeAspect="1"/>
                  </p:cNvGrpSpPr>
                  <p:nvPr/>
                </p:nvGrpSpPr>
                <p:grpSpPr bwMode="auto">
                  <a:xfrm rot="5568091">
                    <a:off x="2592" y="2523"/>
                    <a:ext cx="96" cy="336"/>
                    <a:chOff x="624" y="1536"/>
                    <a:chExt cx="96" cy="336"/>
                  </a:xfrm>
                </p:grpSpPr>
                <p:sp>
                  <p:nvSpPr>
                    <p:cNvPr id="437" name="Freeform 1188"/>
                    <p:cNvSpPr>
                      <a:spLocks noChangeAspect="1"/>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38" name="Oval 1189"/>
                    <p:cNvSpPr>
                      <a:spLocks noChangeAspect="1"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434" name="Group 1190"/>
                  <p:cNvGrpSpPr>
                    <a:grpSpLocks noChangeAspect="1"/>
                  </p:cNvGrpSpPr>
                  <p:nvPr/>
                </p:nvGrpSpPr>
                <p:grpSpPr bwMode="auto">
                  <a:xfrm rot="-5231909">
                    <a:off x="2616" y="2568"/>
                    <a:ext cx="96" cy="336"/>
                    <a:chOff x="624" y="1536"/>
                    <a:chExt cx="96" cy="336"/>
                  </a:xfrm>
                </p:grpSpPr>
                <p:sp>
                  <p:nvSpPr>
                    <p:cNvPr id="435" name="Freeform 1191"/>
                    <p:cNvSpPr>
                      <a:spLocks noChangeAspect="1"/>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36" name="Oval 1192"/>
                    <p:cNvSpPr>
                      <a:spLocks noChangeAspect="1"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grpSp>
          <p:grpSp>
            <p:nvGrpSpPr>
              <p:cNvPr id="416" name="Group 1193"/>
              <p:cNvGrpSpPr>
                <a:grpSpLocks noChangeAspect="1"/>
              </p:cNvGrpSpPr>
              <p:nvPr/>
            </p:nvGrpSpPr>
            <p:grpSpPr bwMode="auto">
              <a:xfrm rot="894486">
                <a:off x="4608" y="2160"/>
                <a:ext cx="273" cy="408"/>
                <a:chOff x="2976" y="2352"/>
                <a:chExt cx="273" cy="408"/>
              </a:xfrm>
            </p:grpSpPr>
            <p:grpSp>
              <p:nvGrpSpPr>
                <p:cNvPr id="417" name="Group 1194"/>
                <p:cNvGrpSpPr>
                  <a:grpSpLocks noChangeAspect="1"/>
                </p:cNvGrpSpPr>
                <p:nvPr/>
              </p:nvGrpSpPr>
              <p:grpSpPr bwMode="auto">
                <a:xfrm rot="3575021">
                  <a:off x="2867" y="2509"/>
                  <a:ext cx="360" cy="141"/>
                  <a:chOff x="2472" y="2643"/>
                  <a:chExt cx="360" cy="141"/>
                </a:xfrm>
              </p:grpSpPr>
              <p:grpSp>
                <p:nvGrpSpPr>
                  <p:cNvPr id="425" name="Group 1195"/>
                  <p:cNvGrpSpPr>
                    <a:grpSpLocks noChangeAspect="1"/>
                  </p:cNvGrpSpPr>
                  <p:nvPr/>
                </p:nvGrpSpPr>
                <p:grpSpPr bwMode="auto">
                  <a:xfrm rot="5568091">
                    <a:off x="2592" y="2523"/>
                    <a:ext cx="96" cy="336"/>
                    <a:chOff x="624" y="1536"/>
                    <a:chExt cx="96" cy="336"/>
                  </a:xfrm>
                </p:grpSpPr>
                <p:sp>
                  <p:nvSpPr>
                    <p:cNvPr id="429" name="Freeform 1196"/>
                    <p:cNvSpPr>
                      <a:spLocks noChangeAspect="1"/>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30" name="Oval 1197"/>
                    <p:cNvSpPr>
                      <a:spLocks noChangeAspect="1"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426" name="Group 1198"/>
                  <p:cNvGrpSpPr>
                    <a:grpSpLocks noChangeAspect="1"/>
                  </p:cNvGrpSpPr>
                  <p:nvPr/>
                </p:nvGrpSpPr>
                <p:grpSpPr bwMode="auto">
                  <a:xfrm rot="-5231909">
                    <a:off x="2616" y="2568"/>
                    <a:ext cx="96" cy="336"/>
                    <a:chOff x="624" y="1536"/>
                    <a:chExt cx="96" cy="336"/>
                  </a:xfrm>
                </p:grpSpPr>
                <p:sp>
                  <p:nvSpPr>
                    <p:cNvPr id="427" name="Freeform 1199"/>
                    <p:cNvSpPr>
                      <a:spLocks noChangeAspect="1"/>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28" name="Oval 1200"/>
                    <p:cNvSpPr>
                      <a:spLocks noChangeAspect="1"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grpSp>
              <p:nvGrpSpPr>
                <p:cNvPr id="418" name="Group 1201"/>
                <p:cNvGrpSpPr>
                  <a:grpSpLocks noChangeAspect="1"/>
                </p:cNvGrpSpPr>
                <p:nvPr/>
              </p:nvGrpSpPr>
              <p:grpSpPr bwMode="auto">
                <a:xfrm rot="3575021">
                  <a:off x="2999" y="2461"/>
                  <a:ext cx="360" cy="141"/>
                  <a:chOff x="2472" y="2643"/>
                  <a:chExt cx="360" cy="141"/>
                </a:xfrm>
              </p:grpSpPr>
              <p:grpSp>
                <p:nvGrpSpPr>
                  <p:cNvPr id="419" name="Group 1202"/>
                  <p:cNvGrpSpPr>
                    <a:grpSpLocks noChangeAspect="1"/>
                  </p:cNvGrpSpPr>
                  <p:nvPr/>
                </p:nvGrpSpPr>
                <p:grpSpPr bwMode="auto">
                  <a:xfrm rot="5568091">
                    <a:off x="2592" y="2523"/>
                    <a:ext cx="96" cy="336"/>
                    <a:chOff x="624" y="1536"/>
                    <a:chExt cx="96" cy="336"/>
                  </a:xfrm>
                </p:grpSpPr>
                <p:sp>
                  <p:nvSpPr>
                    <p:cNvPr id="423" name="Freeform 1203"/>
                    <p:cNvSpPr>
                      <a:spLocks noChangeAspect="1"/>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24" name="Oval 1204"/>
                    <p:cNvSpPr>
                      <a:spLocks noChangeAspect="1"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420" name="Group 1205"/>
                  <p:cNvGrpSpPr>
                    <a:grpSpLocks noChangeAspect="1"/>
                  </p:cNvGrpSpPr>
                  <p:nvPr/>
                </p:nvGrpSpPr>
                <p:grpSpPr bwMode="auto">
                  <a:xfrm rot="-5231909">
                    <a:off x="2616" y="2568"/>
                    <a:ext cx="96" cy="336"/>
                    <a:chOff x="624" y="1536"/>
                    <a:chExt cx="96" cy="336"/>
                  </a:xfrm>
                </p:grpSpPr>
                <p:sp>
                  <p:nvSpPr>
                    <p:cNvPr id="421" name="Freeform 1206"/>
                    <p:cNvSpPr>
                      <a:spLocks noChangeAspect="1"/>
                    </p:cNvSpPr>
                    <p:nvPr/>
                  </p:nvSpPr>
                  <p:spPr bwMode="auto">
                    <a:xfrm>
                      <a:off x="627" y="1536"/>
                      <a:ext cx="48" cy="240"/>
                    </a:xfrm>
                    <a:custGeom>
                      <a:avLst/>
                      <a:gdLst>
                        <a:gd name="T0" fmla="*/ 41 w 56"/>
                        <a:gd name="T1" fmla="*/ 240 h 288"/>
                        <a:gd name="T2" fmla="*/ 41 w 56"/>
                        <a:gd name="T3" fmla="*/ 160 h 288"/>
                        <a:gd name="T4" fmla="*/ 41 w 56"/>
                        <a:gd name="T5" fmla="*/ 80 h 288"/>
                        <a:gd name="T6" fmla="*/ 0 w 56"/>
                        <a:gd name="T7" fmla="*/ 40 h 288"/>
                        <a:gd name="T8" fmla="*/ 41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57150"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22" name="Oval 1207"/>
                    <p:cNvSpPr>
                      <a:spLocks noChangeAspect="1" noChangeArrowheads="1"/>
                    </p:cNvSpPr>
                    <p:nvPr/>
                  </p:nvSpPr>
                  <p:spPr bwMode="auto">
                    <a:xfrm>
                      <a:off x="624" y="1776"/>
                      <a:ext cx="96" cy="96"/>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grpSp>
        </p:grpSp>
        <p:grpSp>
          <p:nvGrpSpPr>
            <p:cNvPr id="345" name="Group 1208"/>
            <p:cNvGrpSpPr>
              <a:grpSpLocks/>
            </p:cNvGrpSpPr>
            <p:nvPr/>
          </p:nvGrpSpPr>
          <p:grpSpPr bwMode="auto">
            <a:xfrm rot="7717557">
              <a:off x="4080" y="2304"/>
              <a:ext cx="63" cy="222"/>
              <a:chOff x="4080" y="2304"/>
              <a:chExt cx="63" cy="222"/>
            </a:xfrm>
          </p:grpSpPr>
          <p:sp>
            <p:nvSpPr>
              <p:cNvPr id="413" name="Freeform 1209"/>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14" name="Oval 1210"/>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46" name="Group 1211"/>
            <p:cNvGrpSpPr>
              <a:grpSpLocks/>
            </p:cNvGrpSpPr>
            <p:nvPr/>
          </p:nvGrpSpPr>
          <p:grpSpPr bwMode="auto">
            <a:xfrm rot="9495968">
              <a:off x="4113" y="2274"/>
              <a:ext cx="63" cy="222"/>
              <a:chOff x="4080" y="2304"/>
              <a:chExt cx="63" cy="222"/>
            </a:xfrm>
          </p:grpSpPr>
          <p:sp>
            <p:nvSpPr>
              <p:cNvPr id="411" name="Freeform 1212"/>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12" name="Oval 1213"/>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47" name="Group 1214"/>
            <p:cNvGrpSpPr>
              <a:grpSpLocks/>
            </p:cNvGrpSpPr>
            <p:nvPr/>
          </p:nvGrpSpPr>
          <p:grpSpPr bwMode="auto">
            <a:xfrm rot="10259786">
              <a:off x="4161" y="2256"/>
              <a:ext cx="63" cy="222"/>
              <a:chOff x="4080" y="2304"/>
              <a:chExt cx="63" cy="222"/>
            </a:xfrm>
          </p:grpSpPr>
          <p:sp>
            <p:nvSpPr>
              <p:cNvPr id="409" name="Freeform 1215"/>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10" name="Oval 1216"/>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48" name="Group 1217"/>
            <p:cNvGrpSpPr>
              <a:grpSpLocks/>
            </p:cNvGrpSpPr>
            <p:nvPr/>
          </p:nvGrpSpPr>
          <p:grpSpPr bwMode="auto">
            <a:xfrm rot="-10411523">
              <a:off x="4209" y="2256"/>
              <a:ext cx="63" cy="222"/>
              <a:chOff x="4080" y="2304"/>
              <a:chExt cx="63" cy="222"/>
            </a:xfrm>
          </p:grpSpPr>
          <p:sp>
            <p:nvSpPr>
              <p:cNvPr id="407" name="Freeform 1218"/>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08" name="Oval 1219"/>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49" name="Group 1220"/>
            <p:cNvGrpSpPr>
              <a:grpSpLocks/>
            </p:cNvGrpSpPr>
            <p:nvPr/>
          </p:nvGrpSpPr>
          <p:grpSpPr bwMode="auto">
            <a:xfrm rot="6087875">
              <a:off x="4081" y="2354"/>
              <a:ext cx="63" cy="222"/>
              <a:chOff x="4080" y="2304"/>
              <a:chExt cx="63" cy="222"/>
            </a:xfrm>
          </p:grpSpPr>
          <p:sp>
            <p:nvSpPr>
              <p:cNvPr id="405" name="Freeform 1221"/>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06" name="Oval 1222"/>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50" name="Group 1223"/>
            <p:cNvGrpSpPr>
              <a:grpSpLocks/>
            </p:cNvGrpSpPr>
            <p:nvPr/>
          </p:nvGrpSpPr>
          <p:grpSpPr bwMode="auto">
            <a:xfrm rot="-5990051">
              <a:off x="4016" y="2464"/>
              <a:ext cx="271" cy="240"/>
              <a:chOff x="4032" y="2496"/>
              <a:chExt cx="271" cy="240"/>
            </a:xfrm>
          </p:grpSpPr>
          <p:grpSp>
            <p:nvGrpSpPr>
              <p:cNvPr id="390" name="Group 1224"/>
              <p:cNvGrpSpPr>
                <a:grpSpLocks/>
              </p:cNvGrpSpPr>
              <p:nvPr/>
            </p:nvGrpSpPr>
            <p:grpSpPr bwMode="auto">
              <a:xfrm rot="7717557">
                <a:off x="4111" y="2544"/>
                <a:ext cx="63" cy="222"/>
                <a:chOff x="4080" y="2304"/>
                <a:chExt cx="63" cy="222"/>
              </a:xfrm>
            </p:grpSpPr>
            <p:sp>
              <p:nvSpPr>
                <p:cNvPr id="403" name="Freeform 1225"/>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04" name="Oval 1226"/>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91" name="Group 1227"/>
              <p:cNvGrpSpPr>
                <a:grpSpLocks/>
              </p:cNvGrpSpPr>
              <p:nvPr/>
            </p:nvGrpSpPr>
            <p:grpSpPr bwMode="auto">
              <a:xfrm rot="9495968">
                <a:off x="4144" y="2514"/>
                <a:ext cx="63" cy="222"/>
                <a:chOff x="4080" y="2304"/>
                <a:chExt cx="63" cy="222"/>
              </a:xfrm>
            </p:grpSpPr>
            <p:sp>
              <p:nvSpPr>
                <p:cNvPr id="401" name="Freeform 1228"/>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02" name="Oval 1229"/>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92" name="Group 1230"/>
              <p:cNvGrpSpPr>
                <a:grpSpLocks/>
              </p:cNvGrpSpPr>
              <p:nvPr/>
            </p:nvGrpSpPr>
            <p:grpSpPr bwMode="auto">
              <a:xfrm rot="10259786">
                <a:off x="4192" y="2496"/>
                <a:ext cx="63" cy="222"/>
                <a:chOff x="4080" y="2304"/>
                <a:chExt cx="63" cy="222"/>
              </a:xfrm>
            </p:grpSpPr>
            <p:sp>
              <p:nvSpPr>
                <p:cNvPr id="399" name="Freeform 1231"/>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400" name="Oval 1232"/>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93" name="Group 1233"/>
              <p:cNvGrpSpPr>
                <a:grpSpLocks/>
              </p:cNvGrpSpPr>
              <p:nvPr/>
            </p:nvGrpSpPr>
            <p:grpSpPr bwMode="auto">
              <a:xfrm rot="-10411523">
                <a:off x="4240" y="2496"/>
                <a:ext cx="63" cy="222"/>
                <a:chOff x="4080" y="2304"/>
                <a:chExt cx="63" cy="222"/>
              </a:xfrm>
            </p:grpSpPr>
            <p:sp>
              <p:nvSpPr>
                <p:cNvPr id="397" name="Freeform 1234"/>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98" name="Oval 1235"/>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94" name="Group 1236"/>
              <p:cNvGrpSpPr>
                <a:grpSpLocks/>
              </p:cNvGrpSpPr>
              <p:nvPr/>
            </p:nvGrpSpPr>
            <p:grpSpPr bwMode="auto">
              <a:xfrm rot="6087875">
                <a:off x="4112" y="2594"/>
                <a:ext cx="63" cy="222"/>
                <a:chOff x="4080" y="2304"/>
                <a:chExt cx="63" cy="222"/>
              </a:xfrm>
            </p:grpSpPr>
            <p:sp>
              <p:nvSpPr>
                <p:cNvPr id="395" name="Freeform 1237"/>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96" name="Oval 1238"/>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grpSp>
          <p:nvGrpSpPr>
            <p:cNvPr id="351" name="Group 1239"/>
            <p:cNvGrpSpPr>
              <a:grpSpLocks/>
            </p:cNvGrpSpPr>
            <p:nvPr/>
          </p:nvGrpSpPr>
          <p:grpSpPr bwMode="auto">
            <a:xfrm rot="6264766">
              <a:off x="4208" y="2289"/>
              <a:ext cx="271" cy="240"/>
              <a:chOff x="4097" y="2352"/>
              <a:chExt cx="271" cy="240"/>
            </a:xfrm>
          </p:grpSpPr>
          <p:grpSp>
            <p:nvGrpSpPr>
              <p:cNvPr id="375" name="Group 1240"/>
              <p:cNvGrpSpPr>
                <a:grpSpLocks/>
              </p:cNvGrpSpPr>
              <p:nvPr/>
            </p:nvGrpSpPr>
            <p:grpSpPr bwMode="auto">
              <a:xfrm rot="7717557">
                <a:off x="4176" y="2400"/>
                <a:ext cx="63" cy="222"/>
                <a:chOff x="4080" y="2304"/>
                <a:chExt cx="63" cy="222"/>
              </a:xfrm>
            </p:grpSpPr>
            <p:sp>
              <p:nvSpPr>
                <p:cNvPr id="388" name="Freeform 1241"/>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89" name="Oval 1242"/>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76" name="Group 1243"/>
              <p:cNvGrpSpPr>
                <a:grpSpLocks/>
              </p:cNvGrpSpPr>
              <p:nvPr/>
            </p:nvGrpSpPr>
            <p:grpSpPr bwMode="auto">
              <a:xfrm rot="9495968">
                <a:off x="4209" y="2370"/>
                <a:ext cx="63" cy="222"/>
                <a:chOff x="4080" y="2304"/>
                <a:chExt cx="63" cy="222"/>
              </a:xfrm>
            </p:grpSpPr>
            <p:sp>
              <p:nvSpPr>
                <p:cNvPr id="386" name="Freeform 1244"/>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87" name="Oval 1245"/>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77" name="Group 1246"/>
              <p:cNvGrpSpPr>
                <a:grpSpLocks/>
              </p:cNvGrpSpPr>
              <p:nvPr/>
            </p:nvGrpSpPr>
            <p:grpSpPr bwMode="auto">
              <a:xfrm rot="10259786">
                <a:off x="4257" y="2352"/>
                <a:ext cx="63" cy="222"/>
                <a:chOff x="4080" y="2304"/>
                <a:chExt cx="63" cy="222"/>
              </a:xfrm>
            </p:grpSpPr>
            <p:sp>
              <p:nvSpPr>
                <p:cNvPr id="384" name="Freeform 1247"/>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85" name="Oval 1248"/>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78" name="Group 1249"/>
              <p:cNvGrpSpPr>
                <a:grpSpLocks/>
              </p:cNvGrpSpPr>
              <p:nvPr/>
            </p:nvGrpSpPr>
            <p:grpSpPr bwMode="auto">
              <a:xfrm rot="-10411523">
                <a:off x="4305" y="2352"/>
                <a:ext cx="63" cy="222"/>
                <a:chOff x="4080" y="2304"/>
                <a:chExt cx="63" cy="222"/>
              </a:xfrm>
            </p:grpSpPr>
            <p:sp>
              <p:nvSpPr>
                <p:cNvPr id="382" name="Freeform 1250"/>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83" name="Oval 1251"/>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79" name="Group 1252"/>
              <p:cNvGrpSpPr>
                <a:grpSpLocks/>
              </p:cNvGrpSpPr>
              <p:nvPr/>
            </p:nvGrpSpPr>
            <p:grpSpPr bwMode="auto">
              <a:xfrm rot="6087875">
                <a:off x="4177" y="2450"/>
                <a:ext cx="63" cy="222"/>
                <a:chOff x="4080" y="2304"/>
                <a:chExt cx="63" cy="222"/>
              </a:xfrm>
            </p:grpSpPr>
            <p:sp>
              <p:nvSpPr>
                <p:cNvPr id="380" name="Freeform 1253"/>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81" name="Oval 1254"/>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grpSp>
          <p:nvGrpSpPr>
            <p:cNvPr id="352" name="Group 1255"/>
            <p:cNvGrpSpPr>
              <a:grpSpLocks/>
            </p:cNvGrpSpPr>
            <p:nvPr/>
          </p:nvGrpSpPr>
          <p:grpSpPr bwMode="auto">
            <a:xfrm rot="9666481">
              <a:off x="4193" y="2448"/>
              <a:ext cx="271" cy="240"/>
              <a:chOff x="4097" y="2352"/>
              <a:chExt cx="271" cy="240"/>
            </a:xfrm>
          </p:grpSpPr>
          <p:grpSp>
            <p:nvGrpSpPr>
              <p:cNvPr id="360" name="Group 1256"/>
              <p:cNvGrpSpPr>
                <a:grpSpLocks/>
              </p:cNvGrpSpPr>
              <p:nvPr/>
            </p:nvGrpSpPr>
            <p:grpSpPr bwMode="auto">
              <a:xfrm rot="7717557">
                <a:off x="4176" y="2400"/>
                <a:ext cx="63" cy="222"/>
                <a:chOff x="4080" y="2304"/>
                <a:chExt cx="63" cy="222"/>
              </a:xfrm>
            </p:grpSpPr>
            <p:sp>
              <p:nvSpPr>
                <p:cNvPr id="373" name="Freeform 1257"/>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74" name="Oval 1258"/>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61" name="Group 1259"/>
              <p:cNvGrpSpPr>
                <a:grpSpLocks/>
              </p:cNvGrpSpPr>
              <p:nvPr/>
            </p:nvGrpSpPr>
            <p:grpSpPr bwMode="auto">
              <a:xfrm rot="9495968">
                <a:off x="4209" y="2370"/>
                <a:ext cx="63" cy="222"/>
                <a:chOff x="4080" y="2304"/>
                <a:chExt cx="63" cy="222"/>
              </a:xfrm>
            </p:grpSpPr>
            <p:sp>
              <p:nvSpPr>
                <p:cNvPr id="371" name="Freeform 1260"/>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72" name="Oval 1261"/>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62" name="Group 1262"/>
              <p:cNvGrpSpPr>
                <a:grpSpLocks/>
              </p:cNvGrpSpPr>
              <p:nvPr/>
            </p:nvGrpSpPr>
            <p:grpSpPr bwMode="auto">
              <a:xfrm rot="10259786">
                <a:off x="4257" y="2352"/>
                <a:ext cx="63" cy="222"/>
                <a:chOff x="4080" y="2304"/>
                <a:chExt cx="63" cy="222"/>
              </a:xfrm>
            </p:grpSpPr>
            <p:sp>
              <p:nvSpPr>
                <p:cNvPr id="369" name="Freeform 1263"/>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70" name="Oval 1264"/>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63" name="Group 1265"/>
              <p:cNvGrpSpPr>
                <a:grpSpLocks/>
              </p:cNvGrpSpPr>
              <p:nvPr/>
            </p:nvGrpSpPr>
            <p:grpSpPr bwMode="auto">
              <a:xfrm rot="-10411523">
                <a:off x="4305" y="2352"/>
                <a:ext cx="63" cy="222"/>
                <a:chOff x="4080" y="2304"/>
                <a:chExt cx="63" cy="222"/>
              </a:xfrm>
            </p:grpSpPr>
            <p:sp>
              <p:nvSpPr>
                <p:cNvPr id="367" name="Freeform 1266"/>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68" name="Oval 1267"/>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nvGrpSpPr>
              <p:cNvPr id="364" name="Group 1268"/>
              <p:cNvGrpSpPr>
                <a:grpSpLocks/>
              </p:cNvGrpSpPr>
              <p:nvPr/>
            </p:nvGrpSpPr>
            <p:grpSpPr bwMode="auto">
              <a:xfrm rot="6087875">
                <a:off x="4177" y="2450"/>
                <a:ext cx="63" cy="222"/>
                <a:chOff x="4080" y="2304"/>
                <a:chExt cx="63" cy="222"/>
              </a:xfrm>
            </p:grpSpPr>
            <p:sp>
              <p:nvSpPr>
                <p:cNvPr id="365" name="Freeform 1269"/>
                <p:cNvSpPr>
                  <a:spLocks noChangeAspect="1"/>
                </p:cNvSpPr>
                <p:nvPr/>
              </p:nvSpPr>
              <p:spPr bwMode="auto">
                <a:xfrm>
                  <a:off x="4082" y="2304"/>
                  <a:ext cx="31" cy="159"/>
                </a:xfrm>
                <a:custGeom>
                  <a:avLst/>
                  <a:gdLst>
                    <a:gd name="T0" fmla="*/ 27 w 56"/>
                    <a:gd name="T1" fmla="*/ 159 h 288"/>
                    <a:gd name="T2" fmla="*/ 27 w 56"/>
                    <a:gd name="T3" fmla="*/ 106 h 288"/>
                    <a:gd name="T4" fmla="*/ 27 w 56"/>
                    <a:gd name="T5" fmla="*/ 53 h 288"/>
                    <a:gd name="T6" fmla="*/ 0 w 56"/>
                    <a:gd name="T7" fmla="*/ 27 h 288"/>
                    <a:gd name="T8" fmla="*/ 27 w 56"/>
                    <a:gd name="T9" fmla="*/ 0 h 288"/>
                    <a:gd name="T10" fmla="*/ 0 60000 65536"/>
                    <a:gd name="T11" fmla="*/ 0 60000 65536"/>
                    <a:gd name="T12" fmla="*/ 0 60000 65536"/>
                    <a:gd name="T13" fmla="*/ 0 60000 65536"/>
                    <a:gd name="T14" fmla="*/ 0 60000 65536"/>
                    <a:gd name="T15" fmla="*/ 0 w 56"/>
                    <a:gd name="T16" fmla="*/ 0 h 288"/>
                    <a:gd name="T17" fmla="*/ 56 w 56"/>
                    <a:gd name="T18" fmla="*/ 288 h 288"/>
                  </a:gdLst>
                  <a:ahLst/>
                  <a:cxnLst>
                    <a:cxn ang="T10">
                      <a:pos x="T0" y="T1"/>
                    </a:cxn>
                    <a:cxn ang="T11">
                      <a:pos x="T2" y="T3"/>
                    </a:cxn>
                    <a:cxn ang="T12">
                      <a:pos x="T4" y="T5"/>
                    </a:cxn>
                    <a:cxn ang="T13">
                      <a:pos x="T6" y="T7"/>
                    </a:cxn>
                    <a:cxn ang="T14">
                      <a:pos x="T8" y="T9"/>
                    </a:cxn>
                  </a:cxnLst>
                  <a:rect l="T15" t="T16" r="T17" b="T18"/>
                  <a:pathLst>
                    <a:path w="56" h="288">
                      <a:moveTo>
                        <a:pt x="48" y="288"/>
                      </a:moveTo>
                      <a:cubicBezTo>
                        <a:pt x="48" y="256"/>
                        <a:pt x="48" y="224"/>
                        <a:pt x="48" y="192"/>
                      </a:cubicBezTo>
                      <a:cubicBezTo>
                        <a:pt x="48" y="160"/>
                        <a:pt x="56" y="120"/>
                        <a:pt x="48" y="96"/>
                      </a:cubicBezTo>
                      <a:cubicBezTo>
                        <a:pt x="40" y="72"/>
                        <a:pt x="0" y="64"/>
                        <a:pt x="0" y="48"/>
                      </a:cubicBezTo>
                      <a:cubicBezTo>
                        <a:pt x="0" y="32"/>
                        <a:pt x="32" y="8"/>
                        <a:pt x="48" y="0"/>
                      </a:cubicBezTo>
                    </a:path>
                  </a:pathLst>
                </a:custGeom>
                <a:noFill/>
                <a:ln w="28575" cap="sq">
                  <a:solidFill>
                    <a:srgbClr val="0000A4"/>
                  </a:solidFill>
                  <a:round/>
                  <a:headEnd/>
                  <a:tailEnd/>
                </a:ln>
                <a:extLst>
                  <a:ext uri="{909E8E84-426E-40DD-AFC4-6F175D3DCCD1}">
                    <a14:hiddenFill xmlns:a14="http://schemas.microsoft.com/office/drawing/2010/main" xmlns="">
                      <a:solidFill>
                        <a:srgbClr val="FFFFFF"/>
                      </a:solidFill>
                    </a14:hiddenFill>
                  </a:ext>
                </a:extLst>
              </p:spPr>
              <p:txBody>
                <a:bodyPr tIns="0" bIns="0" anchor="ctr">
                  <a:spAutoFit/>
                </a:bodyPr>
                <a:lstStyle/>
                <a:p>
                  <a:endParaRPr lang="zh-CN" altLang="en-US"/>
                </a:p>
              </p:txBody>
            </p:sp>
            <p:sp>
              <p:nvSpPr>
                <p:cNvPr id="366" name="Oval 1270"/>
                <p:cNvSpPr>
                  <a:spLocks noChangeAspect="1" noChangeArrowheads="1"/>
                </p:cNvSpPr>
                <p:nvPr/>
              </p:nvSpPr>
              <p:spPr bwMode="auto">
                <a:xfrm>
                  <a:off x="4080" y="2463"/>
                  <a:ext cx="63" cy="63"/>
                </a:xfrm>
                <a:prstGeom prst="ellipse">
                  <a:avLst/>
                </a:prstGeom>
                <a:solidFill>
                  <a:srgbClr val="FF3300"/>
                </a:solidFill>
                <a:ln>
                  <a:noFill/>
                </a:ln>
                <a:extLst>
                  <a:ext uri="{91240B29-F687-4F45-9708-019B960494DF}">
                    <a14:hiddenLine xmlns:a14="http://schemas.microsoft.com/office/drawing/2010/main" xmlns="" w="12700" cap="sq">
                      <a:solidFill>
                        <a:srgbClr val="000000"/>
                      </a:solidFill>
                      <a:round/>
                      <a:headEnd/>
                      <a:tailEnd/>
                    </a14:hiddenLine>
                  </a:ext>
                </a:extLst>
              </p:spPr>
              <p:txBody>
                <a:bodyPr wrap="none" tIns="0" bIns="0"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t">
                    <a:spcBef>
                      <a:spcPct val="0"/>
                    </a:spcBef>
                    <a:buClrTx/>
                    <a:buFontTx/>
                    <a:buNone/>
                  </a:pPr>
                  <a:endParaRPr kumimoji="1" lang="zh-CN" altLang="zh-CN" sz="2800">
                    <a:latin typeface="黑体" panose="02010609060101010101" pitchFamily="49" charset="-122"/>
                    <a:ea typeface="黑体" panose="02010609060101010101" pitchFamily="49" charset="-122"/>
                  </a:endParaRPr>
                </a:p>
              </p:txBody>
            </p:sp>
          </p:grpSp>
        </p:grpSp>
        <p:sp>
          <p:nvSpPr>
            <p:cNvPr id="353" name="Text Box 1271"/>
            <p:cNvSpPr txBox="1">
              <a:spLocks noChangeArrowheads="1"/>
            </p:cNvSpPr>
            <p:nvPr/>
          </p:nvSpPr>
          <p:spPr bwMode="auto">
            <a:xfrm>
              <a:off x="3928" y="2845"/>
              <a:ext cx="698"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fontAlgn="t" hangingPunct="1">
                <a:spcBef>
                  <a:spcPct val="0"/>
                </a:spcBef>
                <a:buClrTx/>
                <a:buFontTx/>
                <a:buNone/>
              </a:pPr>
              <a:r>
                <a:rPr kumimoji="1" lang="zh-CN" altLang="en-US" sz="1800" dirty="0">
                  <a:solidFill>
                    <a:srgbClr val="FF0000"/>
                  </a:solidFill>
                  <a:latin typeface="+mn-ea"/>
                  <a:ea typeface="+mn-ea"/>
                </a:rPr>
                <a:t>棒状胶束</a:t>
              </a:r>
            </a:p>
          </p:txBody>
        </p:sp>
        <p:sp>
          <p:nvSpPr>
            <p:cNvPr id="354" name="Line 1272"/>
            <p:cNvSpPr>
              <a:spLocks noChangeShapeType="1"/>
            </p:cNvSpPr>
            <p:nvPr/>
          </p:nvSpPr>
          <p:spPr bwMode="auto">
            <a:xfrm flipV="1">
              <a:off x="3936" y="2688"/>
              <a:ext cx="192" cy="288"/>
            </a:xfrm>
            <a:prstGeom prst="line">
              <a:avLst/>
            </a:prstGeom>
            <a:noFill/>
            <a:ln w="38100">
              <a:solidFill>
                <a:srgbClr val="000000"/>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55" name="Text Box 1273"/>
            <p:cNvSpPr txBox="1">
              <a:spLocks noChangeArrowheads="1"/>
            </p:cNvSpPr>
            <p:nvPr/>
          </p:nvSpPr>
          <p:spPr bwMode="auto">
            <a:xfrm>
              <a:off x="4689" y="2392"/>
              <a:ext cx="74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fontAlgn="t" hangingPunct="1">
                <a:spcBef>
                  <a:spcPct val="0"/>
                </a:spcBef>
                <a:buClrTx/>
                <a:buFontTx/>
                <a:buNone/>
              </a:pPr>
              <a:r>
                <a:rPr kumimoji="1" lang="zh-CN" altLang="en-US" sz="1800" dirty="0">
                  <a:solidFill>
                    <a:srgbClr val="FF0000"/>
                  </a:solidFill>
                  <a:latin typeface="+mn-ea"/>
                  <a:ea typeface="+mn-ea"/>
                </a:rPr>
                <a:t>层状胶束 </a:t>
              </a:r>
            </a:p>
          </p:txBody>
        </p:sp>
        <p:sp>
          <p:nvSpPr>
            <p:cNvPr id="356" name="Line 1274"/>
            <p:cNvSpPr>
              <a:spLocks noChangeShapeType="1"/>
            </p:cNvSpPr>
            <p:nvPr/>
          </p:nvSpPr>
          <p:spPr bwMode="auto">
            <a:xfrm flipH="1" flipV="1">
              <a:off x="5136" y="2304"/>
              <a:ext cx="144" cy="96"/>
            </a:xfrm>
            <a:prstGeom prst="line">
              <a:avLst/>
            </a:prstGeom>
            <a:noFill/>
            <a:ln w="38100">
              <a:solidFill>
                <a:srgbClr val="000000"/>
              </a:solidFill>
              <a:round/>
              <a:headEnd/>
              <a:tailEnd type="triangle" w="sm"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57" name="Line 1275"/>
            <p:cNvSpPr>
              <a:spLocks noChangeShapeType="1"/>
            </p:cNvSpPr>
            <p:nvPr/>
          </p:nvSpPr>
          <p:spPr bwMode="auto">
            <a:xfrm rot="-5400000" flipH="1" flipV="1">
              <a:off x="5232" y="2616"/>
              <a:ext cx="144" cy="96"/>
            </a:xfrm>
            <a:prstGeom prst="line">
              <a:avLst/>
            </a:prstGeom>
            <a:noFill/>
            <a:ln w="38100">
              <a:solidFill>
                <a:srgbClr val="000000"/>
              </a:solidFill>
              <a:round/>
              <a:headEnd/>
              <a:tailEnd type="triangle" w="sm"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58" name="Text Box 1276"/>
            <p:cNvSpPr txBox="1">
              <a:spLocks noChangeArrowheads="1"/>
            </p:cNvSpPr>
            <p:nvPr/>
          </p:nvSpPr>
          <p:spPr bwMode="auto">
            <a:xfrm>
              <a:off x="3950" y="3104"/>
              <a:ext cx="148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fontAlgn="t" hangingPunct="1">
                <a:spcBef>
                  <a:spcPct val="0"/>
                </a:spcBef>
                <a:buClrTx/>
                <a:buFontTx/>
                <a:buNone/>
              </a:pPr>
              <a:r>
                <a:rPr kumimoji="1" lang="zh-CN" altLang="en-US" sz="1800" b="1" dirty="0">
                  <a:latin typeface="Times New Roman" panose="02020603050405020304" pitchFamily="18" charset="0"/>
                  <a:ea typeface="+mn-ea"/>
                  <a:cs typeface="Times New Roman" panose="02020603050405020304" pitchFamily="18" charset="0"/>
                </a:rPr>
                <a:t>活性剂浓度大于</a:t>
              </a:r>
              <a:r>
                <a:rPr kumimoji="1" lang="en-US" altLang="zh-CN" sz="1800" b="1" dirty="0">
                  <a:latin typeface="Times New Roman" panose="02020603050405020304" pitchFamily="18" charset="0"/>
                  <a:ea typeface="+mn-ea"/>
                  <a:cs typeface="Times New Roman" panose="02020603050405020304" pitchFamily="18" charset="0"/>
                </a:rPr>
                <a:t>CMC</a:t>
              </a:r>
            </a:p>
          </p:txBody>
        </p:sp>
        <p:sp>
          <p:nvSpPr>
            <p:cNvPr id="359" name="Freeform 1277"/>
            <p:cNvSpPr>
              <a:spLocks/>
            </p:cNvSpPr>
            <p:nvPr/>
          </p:nvSpPr>
          <p:spPr bwMode="auto">
            <a:xfrm>
              <a:off x="4320" y="2293"/>
              <a:ext cx="367" cy="395"/>
            </a:xfrm>
            <a:custGeom>
              <a:avLst/>
              <a:gdLst>
                <a:gd name="T0" fmla="*/ 20 w 367"/>
                <a:gd name="T1" fmla="*/ 0 h 395"/>
                <a:gd name="T2" fmla="*/ 307 w 367"/>
                <a:gd name="T3" fmla="*/ 107 h 395"/>
                <a:gd name="T4" fmla="*/ 356 w 367"/>
                <a:gd name="T5" fmla="*/ 246 h 395"/>
                <a:gd name="T6" fmla="*/ 241 w 367"/>
                <a:gd name="T7" fmla="*/ 345 h 395"/>
                <a:gd name="T8" fmla="*/ 0 w 367"/>
                <a:gd name="T9" fmla="*/ 395 h 395"/>
                <a:gd name="T10" fmla="*/ 0 60000 65536"/>
                <a:gd name="T11" fmla="*/ 0 60000 65536"/>
                <a:gd name="T12" fmla="*/ 0 60000 65536"/>
                <a:gd name="T13" fmla="*/ 0 60000 65536"/>
                <a:gd name="T14" fmla="*/ 0 60000 65536"/>
                <a:gd name="T15" fmla="*/ 0 w 367"/>
                <a:gd name="T16" fmla="*/ 0 h 395"/>
                <a:gd name="T17" fmla="*/ 367 w 367"/>
                <a:gd name="T18" fmla="*/ 395 h 395"/>
              </a:gdLst>
              <a:ahLst/>
              <a:cxnLst>
                <a:cxn ang="T10">
                  <a:pos x="T0" y="T1"/>
                </a:cxn>
                <a:cxn ang="T11">
                  <a:pos x="T2" y="T3"/>
                </a:cxn>
                <a:cxn ang="T12">
                  <a:pos x="T4" y="T5"/>
                </a:cxn>
                <a:cxn ang="T13">
                  <a:pos x="T6" y="T7"/>
                </a:cxn>
                <a:cxn ang="T14">
                  <a:pos x="T8" y="T9"/>
                </a:cxn>
              </a:cxnLst>
              <a:rect l="T15" t="T16" r="T17" b="T18"/>
              <a:pathLst>
                <a:path w="367" h="395">
                  <a:moveTo>
                    <a:pt x="20" y="0"/>
                  </a:moveTo>
                  <a:cubicBezTo>
                    <a:pt x="66" y="18"/>
                    <a:pt x="251" y="66"/>
                    <a:pt x="307" y="107"/>
                  </a:cubicBezTo>
                  <a:cubicBezTo>
                    <a:pt x="363" y="148"/>
                    <a:pt x="367" y="206"/>
                    <a:pt x="356" y="246"/>
                  </a:cubicBezTo>
                  <a:cubicBezTo>
                    <a:pt x="345" y="286"/>
                    <a:pt x="300" y="320"/>
                    <a:pt x="241" y="345"/>
                  </a:cubicBezTo>
                  <a:cubicBezTo>
                    <a:pt x="182" y="370"/>
                    <a:pt x="50" y="385"/>
                    <a:pt x="0" y="395"/>
                  </a:cubicBezTo>
                </a:path>
              </a:pathLst>
            </a:custGeom>
            <a:noFill/>
            <a:ln w="28575">
              <a:solidFill>
                <a:srgbClr val="FF33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249" name="Text Box 55"/>
          <p:cNvSpPr txBox="1">
            <a:spLocks noChangeArrowheads="1"/>
          </p:cNvSpPr>
          <p:nvPr/>
        </p:nvSpPr>
        <p:spPr bwMode="auto">
          <a:xfrm>
            <a:off x="571472" y="142858"/>
            <a:ext cx="6696546"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9.3.3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表面活性剂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选讲</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182976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wipe(up)">
                                      <p:cBhvr>
                                        <p:cTn id="7" dur="500"/>
                                        <p:tgtEl>
                                          <p:spTgt spid="2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4"/>
                                        </p:tgtEl>
                                        <p:attrNameLst>
                                          <p:attrName>style.visibility</p:attrName>
                                        </p:attrNameLst>
                                      </p:cBhvr>
                                      <p:to>
                                        <p:strVal val="visible"/>
                                      </p:to>
                                    </p:set>
                                    <p:animEffect transition="in" filter="wipe(up)">
                                      <p:cBhvr>
                                        <p:cTn id="12" dur="500"/>
                                        <p:tgtEl>
                                          <p:spTgt spid="2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30"/>
                                        </p:tgtEl>
                                        <p:attrNameLst>
                                          <p:attrName>style.visibility</p:attrName>
                                        </p:attrNameLst>
                                      </p:cBhvr>
                                      <p:to>
                                        <p:strVal val="visible"/>
                                      </p:to>
                                    </p:set>
                                    <p:animEffect transition="in" filter="wipe(up)">
                                      <p:cBhvr>
                                        <p:cTn id="17" dur="500"/>
                                        <p:tgtEl>
                                          <p:spTgt spid="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73"/>
          <p:cNvSpPr txBox="1">
            <a:spLocks noChangeArrowheads="1"/>
          </p:cNvSpPr>
          <p:nvPr/>
        </p:nvSpPr>
        <p:spPr bwMode="auto">
          <a:xfrm>
            <a:off x="1619672" y="843558"/>
            <a:ext cx="6121400" cy="3453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marL="342900" indent="-342900" eaLnBrk="1" hangingPunct="1">
              <a:lnSpc>
                <a:spcPct val="130000"/>
              </a:lnSpc>
              <a:buFont typeface="Wingdings" panose="05000000000000000000" pitchFamily="2" charset="2"/>
              <a:buChar char="p"/>
              <a:defRPr/>
            </a:pPr>
            <a:r>
              <a:rPr lang="en-US" altLang="zh-CN" sz="2400" dirty="0" smtClean="0">
                <a:solidFill>
                  <a:srgbClr val="2B2A30"/>
                </a:solidFill>
                <a:latin typeface="+mj-lt"/>
                <a:ea typeface="微软雅黑" panose="020B0503020204020204" pitchFamily="34" charset="-122"/>
              </a:rPr>
              <a:t> 9.4.1  </a:t>
            </a:r>
            <a:r>
              <a:rPr lang="zh-CN" altLang="en-US" sz="2400" dirty="0" smtClean="0">
                <a:solidFill>
                  <a:srgbClr val="2B2A30"/>
                </a:solidFill>
                <a:latin typeface="+mj-lt"/>
                <a:ea typeface="微软雅黑" panose="020B0503020204020204" pitchFamily="34" charset="-122"/>
              </a:rPr>
              <a:t>胶体分散系统</a:t>
            </a:r>
            <a:endParaRPr lang="en-US" altLang="zh-CN" sz="2400" dirty="0" smtClean="0">
              <a:solidFill>
                <a:srgbClr val="2B2A30"/>
              </a:solidFill>
              <a:latin typeface="+mj-lt"/>
              <a:ea typeface="微软雅黑" panose="020B0503020204020204" pitchFamily="34" charset="-122"/>
            </a:endParaRPr>
          </a:p>
          <a:p>
            <a:pPr marL="342900" indent="-342900" eaLnBrk="1" hangingPunct="1">
              <a:lnSpc>
                <a:spcPct val="130000"/>
              </a:lnSpc>
              <a:buFont typeface="Wingdings" panose="05000000000000000000" pitchFamily="2" charset="2"/>
              <a:buChar char="p"/>
              <a:defRPr/>
            </a:pPr>
            <a:r>
              <a:rPr lang="en-US" altLang="zh-CN" sz="2400" dirty="0" smtClean="0">
                <a:solidFill>
                  <a:srgbClr val="2B2A30"/>
                </a:solidFill>
                <a:ea typeface="微软雅黑" panose="020B0503020204020204" pitchFamily="34" charset="-122"/>
              </a:rPr>
              <a:t> 9.4.2  </a:t>
            </a:r>
            <a:r>
              <a:rPr lang="zh-CN" altLang="en-US" sz="2400" dirty="0" smtClean="0">
                <a:solidFill>
                  <a:srgbClr val="2B2A30"/>
                </a:solidFill>
                <a:latin typeface="Times New Roman" panose="02020603050405020304" pitchFamily="18" charset="0"/>
                <a:ea typeface="微软雅黑" panose="020B0503020204020204" pitchFamily="34" charset="-122"/>
                <a:cs typeface="Times New Roman" panose="02020603050405020304" pitchFamily="18" charset="0"/>
              </a:rPr>
              <a:t>胶体的结构</a:t>
            </a:r>
            <a:endParaRPr lang="en-US" altLang="zh-CN" sz="2400" dirty="0" smtClean="0">
              <a:solidFill>
                <a:srgbClr val="2B2A3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eaLnBrk="1" hangingPunct="1">
              <a:lnSpc>
                <a:spcPct val="130000"/>
              </a:lnSpc>
              <a:buFont typeface="Wingdings" panose="05000000000000000000" pitchFamily="2" charset="2"/>
              <a:buChar char="p"/>
              <a:defRPr/>
            </a:pPr>
            <a:r>
              <a:rPr lang="en-US" altLang="zh-CN" sz="2400" dirty="0" smtClean="0">
                <a:solidFill>
                  <a:srgbClr val="2B2A30"/>
                </a:solidFill>
                <a:ea typeface="微软雅黑" panose="020B0503020204020204" pitchFamily="34" charset="-122"/>
              </a:rPr>
              <a:t> 9.4.3  </a:t>
            </a:r>
            <a:r>
              <a:rPr lang="zh-CN" altLang="en-US" sz="2400" dirty="0" smtClean="0">
                <a:solidFill>
                  <a:srgbClr val="2B2A30"/>
                </a:solidFill>
                <a:ea typeface="微软雅黑" panose="020B0503020204020204" pitchFamily="34" charset="-122"/>
              </a:rPr>
              <a:t>溶胶的制备</a:t>
            </a:r>
            <a:r>
              <a:rPr lang="en-US" altLang="zh-CN" sz="2400" dirty="0" smtClean="0">
                <a:solidFill>
                  <a:srgbClr val="2B2A30"/>
                </a:solidFill>
                <a:ea typeface="微软雅黑" panose="020B0503020204020204" pitchFamily="34" charset="-122"/>
              </a:rPr>
              <a:t>(</a:t>
            </a:r>
            <a:r>
              <a:rPr lang="zh-CN" altLang="en-US" sz="2400" dirty="0" smtClean="0">
                <a:solidFill>
                  <a:srgbClr val="FF0000"/>
                </a:solidFill>
                <a:ea typeface="微软雅黑" panose="020B0503020204020204" pitchFamily="34" charset="-122"/>
              </a:rPr>
              <a:t>选讲</a:t>
            </a:r>
            <a:r>
              <a:rPr lang="en-US" altLang="zh-CN" sz="2400" dirty="0" smtClean="0">
                <a:solidFill>
                  <a:srgbClr val="2B2A30"/>
                </a:solidFill>
                <a:ea typeface="微软雅黑" panose="020B0503020204020204" pitchFamily="34" charset="-122"/>
              </a:rPr>
              <a:t>)</a:t>
            </a:r>
          </a:p>
          <a:p>
            <a:pPr marL="342900" indent="-342900" eaLnBrk="1" hangingPunct="1">
              <a:lnSpc>
                <a:spcPct val="130000"/>
              </a:lnSpc>
              <a:buFont typeface="Wingdings" panose="05000000000000000000" pitchFamily="2" charset="2"/>
              <a:buChar char="p"/>
              <a:defRPr/>
            </a:pPr>
            <a:r>
              <a:rPr lang="en-US" altLang="zh-CN" sz="2400" dirty="0" smtClean="0">
                <a:solidFill>
                  <a:srgbClr val="2B2A30"/>
                </a:solidFill>
                <a:ea typeface="微软雅黑" panose="020B0503020204020204" pitchFamily="34" charset="-122"/>
              </a:rPr>
              <a:t> 9.4.4  </a:t>
            </a:r>
            <a:r>
              <a:rPr lang="zh-CN" altLang="en-US" sz="2400" dirty="0" smtClean="0">
                <a:solidFill>
                  <a:srgbClr val="2B2A30"/>
                </a:solidFill>
                <a:ea typeface="微软雅黑" panose="020B0503020204020204" pitchFamily="34" charset="-122"/>
              </a:rPr>
              <a:t>溶胶的动力性质</a:t>
            </a:r>
            <a:endParaRPr lang="en-US" altLang="zh-CN" sz="2400" dirty="0" smtClean="0">
              <a:solidFill>
                <a:srgbClr val="2B2A30"/>
              </a:solidFill>
              <a:ea typeface="微软雅黑" panose="020B0503020204020204" pitchFamily="34" charset="-122"/>
            </a:endParaRPr>
          </a:p>
          <a:p>
            <a:pPr marL="342900" indent="-342900" eaLnBrk="1" hangingPunct="1">
              <a:lnSpc>
                <a:spcPct val="130000"/>
              </a:lnSpc>
              <a:buFont typeface="Wingdings" panose="05000000000000000000" pitchFamily="2" charset="2"/>
              <a:buChar char="p"/>
              <a:defRPr/>
            </a:pPr>
            <a:r>
              <a:rPr lang="en-US" altLang="zh-CN" sz="2400" dirty="0" smtClean="0">
                <a:solidFill>
                  <a:srgbClr val="2B2A30"/>
                </a:solidFill>
                <a:ea typeface="微软雅黑" panose="020B0503020204020204" pitchFamily="34" charset="-122"/>
              </a:rPr>
              <a:t> 9.4.5  </a:t>
            </a:r>
            <a:r>
              <a:rPr lang="zh-CN" altLang="en-US" sz="2400" dirty="0">
                <a:solidFill>
                  <a:srgbClr val="2B2A30"/>
                </a:solidFill>
                <a:ea typeface="微软雅黑" panose="020B0503020204020204" pitchFamily="34" charset="-122"/>
              </a:rPr>
              <a:t>溶胶</a:t>
            </a:r>
            <a:r>
              <a:rPr lang="zh-CN" altLang="en-US" sz="2400" dirty="0" smtClean="0">
                <a:solidFill>
                  <a:srgbClr val="2B2A30"/>
                </a:solidFill>
                <a:ea typeface="微软雅黑" panose="020B0503020204020204" pitchFamily="34" charset="-122"/>
              </a:rPr>
              <a:t>的光学性质</a:t>
            </a:r>
            <a:endParaRPr lang="en-US" altLang="zh-CN" sz="2400" dirty="0">
              <a:solidFill>
                <a:srgbClr val="2B2A30"/>
              </a:solidFill>
              <a:ea typeface="微软雅黑" panose="020B0503020204020204" pitchFamily="34" charset="-122"/>
            </a:endParaRPr>
          </a:p>
          <a:p>
            <a:pPr marL="342900" indent="-342900" eaLnBrk="1" hangingPunct="1">
              <a:lnSpc>
                <a:spcPct val="130000"/>
              </a:lnSpc>
              <a:buFont typeface="Wingdings" panose="05000000000000000000" pitchFamily="2" charset="2"/>
              <a:buChar char="p"/>
              <a:defRPr/>
            </a:pPr>
            <a:r>
              <a:rPr lang="en-US" altLang="zh-CN" sz="2400" dirty="0" smtClean="0">
                <a:solidFill>
                  <a:srgbClr val="2B2A30"/>
                </a:solidFill>
                <a:ea typeface="微软雅黑" panose="020B0503020204020204" pitchFamily="34" charset="-122"/>
              </a:rPr>
              <a:t> 9.4.6  </a:t>
            </a:r>
            <a:r>
              <a:rPr lang="zh-CN" altLang="en-US" sz="2400" dirty="0">
                <a:solidFill>
                  <a:srgbClr val="2B2A30"/>
                </a:solidFill>
                <a:ea typeface="微软雅黑" panose="020B0503020204020204" pitchFamily="34" charset="-122"/>
              </a:rPr>
              <a:t>溶胶</a:t>
            </a:r>
            <a:r>
              <a:rPr lang="zh-CN" altLang="en-US" sz="2400" dirty="0" smtClean="0">
                <a:solidFill>
                  <a:srgbClr val="2B2A30"/>
                </a:solidFill>
                <a:ea typeface="微软雅黑" panose="020B0503020204020204" pitchFamily="34" charset="-122"/>
              </a:rPr>
              <a:t>的电学性质</a:t>
            </a:r>
            <a:endParaRPr lang="en-US" altLang="zh-CN" sz="2400" dirty="0" smtClean="0">
              <a:solidFill>
                <a:srgbClr val="2B2A30"/>
              </a:solidFill>
              <a:ea typeface="微软雅黑" panose="020B0503020204020204" pitchFamily="34" charset="-122"/>
            </a:endParaRPr>
          </a:p>
          <a:p>
            <a:pPr marL="342900" indent="-342900" eaLnBrk="1" hangingPunct="1">
              <a:lnSpc>
                <a:spcPct val="130000"/>
              </a:lnSpc>
              <a:buFont typeface="Wingdings" panose="05000000000000000000" pitchFamily="2" charset="2"/>
              <a:buChar char="p"/>
              <a:defRPr/>
            </a:pPr>
            <a:r>
              <a:rPr lang="en-US" altLang="zh-CN" sz="2400" dirty="0" smtClean="0">
                <a:solidFill>
                  <a:srgbClr val="2B2A30"/>
                </a:solidFill>
                <a:ea typeface="微软雅黑" panose="020B0503020204020204" pitchFamily="34" charset="-122"/>
              </a:rPr>
              <a:t> 9.4.7  </a:t>
            </a:r>
            <a:r>
              <a:rPr lang="zh-CN" altLang="en-US" sz="2400" dirty="0">
                <a:solidFill>
                  <a:srgbClr val="2B2A30"/>
                </a:solidFill>
                <a:ea typeface="微软雅黑" panose="020B0503020204020204" pitchFamily="34" charset="-122"/>
              </a:rPr>
              <a:t>溶胶</a:t>
            </a:r>
            <a:r>
              <a:rPr lang="zh-CN" altLang="en-US" sz="2400" dirty="0" smtClean="0">
                <a:solidFill>
                  <a:srgbClr val="2B2A30"/>
                </a:solidFill>
                <a:ea typeface="微软雅黑" panose="020B0503020204020204" pitchFamily="34" charset="-122"/>
              </a:rPr>
              <a:t>的稳定性和聚沉作用</a:t>
            </a:r>
            <a:endParaRPr lang="en-US" altLang="zh-CN" sz="2400" dirty="0">
              <a:solidFill>
                <a:srgbClr val="2B2A30"/>
              </a:solidFill>
              <a:ea typeface="微软雅黑" panose="020B0503020204020204" pitchFamily="34" charset="-122"/>
            </a:endParaRPr>
          </a:p>
        </p:txBody>
      </p:sp>
      <p:sp>
        <p:nvSpPr>
          <p:cNvPr id="4" name="Text Box 55"/>
          <p:cNvSpPr txBox="1">
            <a:spLocks noChangeArrowheads="1"/>
          </p:cNvSpPr>
          <p:nvPr/>
        </p:nvSpPr>
        <p:spPr bwMode="auto">
          <a:xfrm>
            <a:off x="683568" y="195486"/>
            <a:ext cx="3816424"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  </a:t>
            </a:r>
            <a:r>
              <a:rPr lang="zh-CN" altLang="en-US" sz="2800" dirty="0" smtClean="0">
                <a:latin typeface="微软雅黑" panose="020B0503020204020204" pitchFamily="34" charset="-122"/>
                <a:ea typeface="微软雅黑" panose="020B0503020204020204" pitchFamily="34" charset="-122"/>
              </a:rPr>
              <a:t>胶体</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9076600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6696546"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9.4.1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胶体分散系统</a:t>
            </a:r>
            <a:endParaRPr lang="zh-CN" altLang="en-US" sz="2800" dirty="0">
              <a:latin typeface="微软雅黑" panose="020B0503020204020204" pitchFamily="34" charset="-122"/>
              <a:ea typeface="微软雅黑" panose="020B0503020204020204" pitchFamily="34" charset="-122"/>
            </a:endParaRPr>
          </a:p>
        </p:txBody>
      </p:sp>
      <p:sp>
        <p:nvSpPr>
          <p:cNvPr id="249" name="Rectangle 3"/>
          <p:cNvSpPr txBox="1">
            <a:spLocks noRot="1" noChangeArrowheads="1"/>
          </p:cNvSpPr>
          <p:nvPr/>
        </p:nvSpPr>
        <p:spPr>
          <a:xfrm>
            <a:off x="1043608" y="843558"/>
            <a:ext cx="6984776" cy="3607469"/>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marL="0" indent="457200" eaLnBrk="1" hangingPunct="1">
              <a:lnSpc>
                <a:spcPct val="125000"/>
              </a:lnSpc>
              <a:spcAft>
                <a:spcPts val="600"/>
              </a:spcAft>
              <a:buFont typeface="Wingdings" panose="05000000000000000000" pitchFamily="2" charset="2"/>
              <a:buNone/>
            </a:pPr>
            <a:r>
              <a:rPr lang="zh-CN" altLang="en-US" sz="2200" kern="0" dirty="0" smtClean="0">
                <a:solidFill>
                  <a:srgbClr val="0000CC"/>
                </a:solidFill>
                <a:latin typeface="Times New Roman" panose="02020603050405020304" pitchFamily="18" charset="0"/>
                <a:cs typeface="Times New Roman" panose="02020603050405020304" pitchFamily="18" charset="0"/>
              </a:rPr>
              <a:t>按稳定性分为</a:t>
            </a:r>
            <a:r>
              <a:rPr lang="zh-CN" altLang="en-US" sz="2200" kern="0" dirty="0" smtClean="0">
                <a:solidFill>
                  <a:srgbClr val="FF0000"/>
                </a:solidFill>
                <a:latin typeface="Times New Roman" panose="02020603050405020304" pitchFamily="18" charset="0"/>
                <a:cs typeface="Times New Roman" panose="02020603050405020304" pitchFamily="18" charset="0"/>
              </a:rPr>
              <a:t>亲液溶胶</a:t>
            </a:r>
            <a:r>
              <a:rPr lang="zh-CN" altLang="en-US" sz="2200" kern="0" dirty="0" smtClean="0">
                <a:solidFill>
                  <a:srgbClr val="0000CC"/>
                </a:solidFill>
                <a:latin typeface="Times New Roman" panose="02020603050405020304" pitchFamily="18" charset="0"/>
                <a:cs typeface="Times New Roman" panose="02020603050405020304" pitchFamily="18" charset="0"/>
              </a:rPr>
              <a:t>和</a:t>
            </a:r>
            <a:r>
              <a:rPr lang="zh-CN" altLang="en-US" sz="2200" kern="0" dirty="0" smtClean="0">
                <a:solidFill>
                  <a:srgbClr val="FF0000"/>
                </a:solidFill>
                <a:latin typeface="Times New Roman" panose="02020603050405020304" pitchFamily="18" charset="0"/>
                <a:cs typeface="Times New Roman" panose="02020603050405020304" pitchFamily="18" charset="0"/>
              </a:rPr>
              <a:t>憎液溶胶</a:t>
            </a:r>
            <a:r>
              <a:rPr lang="zh-CN" altLang="en-US" sz="2200" kern="0" dirty="0" smtClean="0">
                <a:solidFill>
                  <a:srgbClr val="0000CC"/>
                </a:solidFill>
                <a:latin typeface="Times New Roman" panose="02020603050405020304" pitchFamily="18" charset="0"/>
                <a:cs typeface="Times New Roman" panose="02020603050405020304" pitchFamily="18" charset="0"/>
              </a:rPr>
              <a:t>两类。 </a:t>
            </a:r>
          </a:p>
          <a:p>
            <a:pPr marL="0" indent="457200" eaLnBrk="1" hangingPunct="1">
              <a:lnSpc>
                <a:spcPct val="125000"/>
              </a:lnSpc>
              <a:buFont typeface="Wingdings" panose="05000000000000000000" pitchFamily="2" charset="2"/>
              <a:buNone/>
            </a:pPr>
            <a:r>
              <a:rPr lang="zh-CN" altLang="en-US" sz="2200" kern="0" dirty="0" smtClean="0">
                <a:solidFill>
                  <a:srgbClr val="FF0000"/>
                </a:solidFill>
                <a:latin typeface="Times New Roman" panose="02020603050405020304" pitchFamily="18" charset="0"/>
                <a:cs typeface="Times New Roman" panose="02020603050405020304" pitchFamily="18" charset="0"/>
              </a:rPr>
              <a:t>亲液溶胶</a:t>
            </a:r>
            <a:r>
              <a:rPr lang="en-US" altLang="zh-CN" sz="2200" kern="0" dirty="0" smtClean="0">
                <a:solidFill>
                  <a:srgbClr val="FF0000"/>
                </a:solidFill>
                <a:latin typeface="Times New Roman" panose="02020603050405020304" pitchFamily="18" charset="0"/>
                <a:cs typeface="Times New Roman" panose="02020603050405020304" pitchFamily="18" charset="0"/>
              </a:rPr>
              <a:t>: </a:t>
            </a:r>
            <a:r>
              <a:rPr lang="zh-CN" altLang="en-US" sz="2200" kern="0" dirty="0" smtClean="0">
                <a:latin typeface="Times New Roman" panose="02020603050405020304" pitchFamily="18" charset="0"/>
                <a:cs typeface="Times New Roman" panose="02020603050405020304" pitchFamily="18" charset="0"/>
              </a:rPr>
              <a:t>指线度落在胶体粒子范围内的大分子溶液，是热力学上稳定、可逆的单相体系。</a:t>
            </a:r>
          </a:p>
          <a:p>
            <a:pPr marL="0" indent="457200" eaLnBrk="1" hangingPunct="1">
              <a:lnSpc>
                <a:spcPct val="125000"/>
              </a:lnSpc>
              <a:spcBef>
                <a:spcPts val="1800"/>
              </a:spcBef>
              <a:spcAft>
                <a:spcPts val="600"/>
              </a:spcAft>
              <a:buFont typeface="Wingdings" panose="05000000000000000000" pitchFamily="2" charset="2"/>
              <a:buNone/>
            </a:pPr>
            <a:r>
              <a:rPr lang="zh-CN" altLang="en-US" sz="2200" kern="0" dirty="0" smtClean="0">
                <a:solidFill>
                  <a:srgbClr val="FF0000"/>
                </a:solidFill>
                <a:latin typeface="Times New Roman" panose="02020603050405020304" pitchFamily="18" charset="0"/>
                <a:cs typeface="Times New Roman" panose="02020603050405020304" pitchFamily="18" charset="0"/>
              </a:rPr>
              <a:t>憎液溶胶</a:t>
            </a:r>
            <a:r>
              <a:rPr lang="en-US" altLang="zh-CN" sz="2200" kern="0" dirty="0" smtClean="0">
                <a:solidFill>
                  <a:srgbClr val="FF0000"/>
                </a:solidFill>
                <a:latin typeface="Times New Roman" panose="02020603050405020304" pitchFamily="18" charset="0"/>
                <a:cs typeface="Times New Roman" panose="02020603050405020304" pitchFamily="18" charset="0"/>
              </a:rPr>
              <a:t>: </a:t>
            </a:r>
            <a:r>
              <a:rPr lang="zh-CN" altLang="en-US" sz="2200" kern="0" dirty="0" smtClean="0">
                <a:latin typeface="Times New Roman" panose="02020603050405020304" pitchFamily="18" charset="0"/>
                <a:cs typeface="Times New Roman" panose="02020603050405020304" pitchFamily="18" charset="0"/>
              </a:rPr>
              <a:t>指粒径在</a:t>
            </a:r>
            <a:r>
              <a:rPr lang="en-US" altLang="zh-CN" sz="2200" kern="0" dirty="0" smtClean="0">
                <a:latin typeface="Times New Roman" panose="02020603050405020304" pitchFamily="18" charset="0"/>
                <a:cs typeface="Times New Roman" panose="02020603050405020304" pitchFamily="18" charset="0"/>
              </a:rPr>
              <a:t>1 nm ~ 100 nm</a:t>
            </a:r>
            <a:r>
              <a:rPr lang="zh-CN" altLang="en-US" sz="2200" kern="0" dirty="0" smtClean="0">
                <a:latin typeface="Times New Roman" panose="02020603050405020304" pitchFamily="18" charset="0"/>
                <a:cs typeface="Times New Roman" panose="02020603050405020304" pitchFamily="18" charset="0"/>
              </a:rPr>
              <a:t>之间的难溶物固体粒子分散在液体介质中形成的分散系统。每个粒子中都包含有许多个分子、原子或离子，是热力学上不稳定的</a:t>
            </a:r>
            <a:r>
              <a:rPr lang="zh-CN" altLang="zh-CN" sz="2200" kern="0" dirty="0" smtClean="0">
                <a:latin typeface="Times New Roman" panose="02020603050405020304" pitchFamily="18" charset="0"/>
                <a:cs typeface="Times New Roman" panose="02020603050405020304" pitchFamily="18" charset="0"/>
              </a:rPr>
              <a:t>多</a:t>
            </a:r>
            <a:r>
              <a:rPr lang="zh-CN" altLang="en-US" sz="2200" kern="0" dirty="0" smtClean="0">
                <a:latin typeface="Times New Roman" panose="02020603050405020304" pitchFamily="18" charset="0"/>
                <a:cs typeface="Times New Roman" panose="02020603050405020304" pitchFamily="18" charset="0"/>
              </a:rPr>
              <a:t>相系统。 </a:t>
            </a:r>
          </a:p>
        </p:txBody>
      </p:sp>
    </p:spTree>
    <p:extLst>
      <p:ext uri="{BB962C8B-B14F-4D97-AF65-F5344CB8AC3E}">
        <p14:creationId xmlns:p14="http://schemas.microsoft.com/office/powerpoint/2010/main" xmlns="" val="20568877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Box 55"/>
          <p:cNvSpPr txBox="1">
            <a:spLocks noChangeArrowheads="1"/>
          </p:cNvSpPr>
          <p:nvPr/>
        </p:nvSpPr>
        <p:spPr bwMode="auto">
          <a:xfrm>
            <a:off x="539552" y="233492"/>
            <a:ext cx="5688434" cy="477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400" dirty="0" smtClean="0">
                <a:latin typeface="微软雅黑" panose="020B0503020204020204" pitchFamily="34" charset="-122"/>
                <a:ea typeface="微软雅黑" panose="020B0503020204020204" pitchFamily="34" charset="-122"/>
              </a:rPr>
              <a:t>9.1.1 </a:t>
            </a:r>
            <a:r>
              <a:rPr lang="zh-CN" altLang="en-US" sz="2400" dirty="0" smtClean="0">
                <a:latin typeface="微软雅黑" panose="020B0503020204020204" pitchFamily="34" charset="-122"/>
                <a:ea typeface="微软雅黑" panose="020B0503020204020204" pitchFamily="34" charset="-122"/>
              </a:rPr>
              <a:t>表面张力和表面吉布斯函数</a:t>
            </a:r>
            <a:endParaRPr lang="zh-CN" altLang="en-US" sz="2400" dirty="0">
              <a:latin typeface="微软雅黑" panose="020B0503020204020204" pitchFamily="34" charset="-122"/>
              <a:ea typeface="微软雅黑" panose="020B0503020204020204" pitchFamily="34" charset="-122"/>
            </a:endParaRPr>
          </a:p>
        </p:txBody>
      </p:sp>
      <p:sp>
        <p:nvSpPr>
          <p:cNvPr id="5" name="Rectangle 4"/>
          <p:cNvSpPr txBox="1">
            <a:spLocks noRot="1" noChangeArrowheads="1"/>
          </p:cNvSpPr>
          <p:nvPr/>
        </p:nvSpPr>
        <p:spPr>
          <a:xfrm>
            <a:off x="755576" y="771550"/>
            <a:ext cx="7560840" cy="1152525"/>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marL="0" indent="457200" eaLnBrk="1" hangingPunct="1">
              <a:buNone/>
            </a:pPr>
            <a:r>
              <a:rPr lang="zh-CN" altLang="en-US" sz="2400" kern="0" dirty="0" smtClean="0">
                <a:latin typeface="+mn-ea"/>
              </a:rPr>
              <a:t>相表面上的分子（或原子、离子）与相内部分子的受力不同，是各种表面现象产生的的主要原因。</a:t>
            </a:r>
            <a:endParaRPr lang="en-US" altLang="zh-CN" sz="2400" kern="0" dirty="0" smtClean="0">
              <a:latin typeface="+mn-ea"/>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99592" y="1851670"/>
            <a:ext cx="3352800" cy="3057525"/>
          </a:xfrm>
          <a:prstGeom prst="rect">
            <a:avLst/>
          </a:prstGeom>
          <a:noFill/>
          <a:ln>
            <a:noFill/>
          </a:ln>
          <a:effectLst>
            <a:prstShdw prst="shdw13" dist="53882" dir="13500000">
              <a:schemeClr val="bg2"/>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a:tailEnd/>
              </a14:hiddenLine>
            </a:ext>
          </a:extLst>
        </p:spPr>
      </p:pic>
      <p:sp>
        <p:nvSpPr>
          <p:cNvPr id="8" name="Rectangle 6"/>
          <p:cNvSpPr>
            <a:spLocks noChangeArrowheads="1"/>
          </p:cNvSpPr>
          <p:nvPr/>
        </p:nvSpPr>
        <p:spPr bwMode="auto">
          <a:xfrm>
            <a:off x="4392613" y="1985102"/>
            <a:ext cx="4499867" cy="27515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hlink"/>
              </a:buClr>
              <a:buFont typeface="Wingdings" panose="05000000000000000000" pitchFamily="2" charset="2"/>
              <a:buNone/>
            </a:pPr>
            <a:r>
              <a:rPr lang="en-US" altLang="zh-CN" sz="2400" b="1" dirty="0">
                <a:solidFill>
                  <a:srgbClr val="0000CC"/>
                </a:solidFill>
                <a:latin typeface="+mn-ea"/>
                <a:ea typeface="+mn-ea"/>
              </a:rPr>
              <a:t>    </a:t>
            </a:r>
            <a:r>
              <a:rPr lang="zh-CN" altLang="en-US" sz="2400" b="1" dirty="0">
                <a:solidFill>
                  <a:srgbClr val="0000CC"/>
                </a:solidFill>
                <a:latin typeface="+mn-ea"/>
                <a:ea typeface="+mn-ea"/>
              </a:rPr>
              <a:t>以水与水蒸气两相平衡系统为例，在液相（或气相）内部，一个水分子周围被其它相同的水分子包围着，受到的分子之间的吸引力是对称的，相互抵消，总合力为零。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6696546"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9.4.1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胶体分散系统</a:t>
            </a:r>
            <a:endParaRPr lang="zh-CN" altLang="en-US" sz="2800" dirty="0">
              <a:latin typeface="微软雅黑" panose="020B0503020204020204" pitchFamily="34" charset="-122"/>
              <a:ea typeface="微软雅黑" panose="020B0503020204020204" pitchFamily="34" charset="-122"/>
            </a:endParaRPr>
          </a:p>
        </p:txBody>
      </p:sp>
      <p:sp>
        <p:nvSpPr>
          <p:cNvPr id="4" name="Rectangle 3"/>
          <p:cNvSpPr txBox="1">
            <a:spLocks noRot="1" noChangeArrowheads="1"/>
          </p:cNvSpPr>
          <p:nvPr/>
        </p:nvSpPr>
        <p:spPr>
          <a:xfrm>
            <a:off x="1071538" y="1142990"/>
            <a:ext cx="6984776" cy="2490663"/>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marL="457200" indent="-457200" eaLnBrk="1" hangingPunct="1">
              <a:buClr>
                <a:srgbClr val="FF0000"/>
              </a:buClr>
              <a:buSzPct val="80000"/>
              <a:buFont typeface="+mj-ea"/>
              <a:buAutoNum type="circleNumDbPlain"/>
            </a:pPr>
            <a:r>
              <a:rPr lang="zh-CN" altLang="en-US" sz="2000" kern="0" dirty="0" smtClean="0">
                <a:latin typeface="Times New Roman" panose="02020603050405020304" pitchFamily="18" charset="0"/>
                <a:cs typeface="Times New Roman" panose="02020603050405020304" pitchFamily="18" charset="0"/>
              </a:rPr>
              <a:t>特有的分散程度 ；粒径</a:t>
            </a:r>
            <a:r>
              <a:rPr lang="en-US" altLang="zh-CN" sz="2000" kern="0" dirty="0" smtClean="0">
                <a:latin typeface="Times New Roman" panose="02020603050405020304" pitchFamily="18" charset="0"/>
                <a:cs typeface="Times New Roman" panose="02020603050405020304" pitchFamily="18" charset="0"/>
              </a:rPr>
              <a:t>10</a:t>
            </a:r>
            <a:r>
              <a:rPr lang="en-US" altLang="zh-CN" sz="2000" kern="0" baseline="30000" dirty="0" smtClean="0">
                <a:latin typeface="Times New Roman" panose="02020603050405020304" pitchFamily="18" charset="0"/>
                <a:cs typeface="Times New Roman" panose="02020603050405020304" pitchFamily="18" charset="0"/>
              </a:rPr>
              <a:t>-9 </a:t>
            </a:r>
            <a:r>
              <a:rPr lang="en-US" altLang="zh-CN" sz="2000" kern="0" dirty="0" smtClean="0">
                <a:latin typeface="Times New Roman" panose="02020603050405020304" pitchFamily="18" charset="0"/>
                <a:cs typeface="Times New Roman" panose="02020603050405020304" pitchFamily="18" charset="0"/>
              </a:rPr>
              <a:t>~ 10</a:t>
            </a:r>
            <a:r>
              <a:rPr lang="en-US" altLang="zh-CN" sz="2000" kern="0" baseline="30000" dirty="0" smtClean="0">
                <a:latin typeface="Times New Roman" panose="02020603050405020304" pitchFamily="18" charset="0"/>
                <a:cs typeface="Times New Roman" panose="02020603050405020304" pitchFamily="18" charset="0"/>
              </a:rPr>
              <a:t>-7 </a:t>
            </a:r>
            <a:r>
              <a:rPr lang="en-US" altLang="zh-CN" sz="2000" kern="0" dirty="0" smtClean="0">
                <a:latin typeface="Times New Roman" panose="02020603050405020304" pitchFamily="18" charset="0"/>
                <a:cs typeface="Times New Roman" panose="02020603050405020304" pitchFamily="18" charset="0"/>
              </a:rPr>
              <a:t>m</a:t>
            </a:r>
            <a:r>
              <a:rPr lang="zh-CN" altLang="en-US" sz="2000" kern="0" dirty="0" smtClean="0">
                <a:latin typeface="Times New Roman" panose="02020603050405020304" pitchFamily="18" charset="0"/>
                <a:cs typeface="Times New Roman" panose="02020603050405020304" pitchFamily="18" charset="0"/>
              </a:rPr>
              <a:t>之间，扩散较慢，不能透过半透膜，渗透压低，有一定的稳定性。</a:t>
            </a:r>
          </a:p>
          <a:p>
            <a:pPr marL="457200" indent="-457200" eaLnBrk="1" hangingPunct="1">
              <a:buClr>
                <a:srgbClr val="FF0000"/>
              </a:buClr>
              <a:buSzPct val="80000"/>
              <a:buFont typeface="+mj-ea"/>
              <a:buAutoNum type="circleNumDbPlain"/>
            </a:pPr>
            <a:r>
              <a:rPr lang="zh-CN" altLang="en-US" sz="2000" kern="0" dirty="0" smtClean="0">
                <a:latin typeface="Times New Roman" panose="02020603050405020304" pitchFamily="18" charset="0"/>
                <a:cs typeface="Times New Roman" panose="02020603050405020304" pitchFamily="18" charset="0"/>
              </a:rPr>
              <a:t>多相不均匀性；粒子由许多分子</a:t>
            </a:r>
            <a:r>
              <a:rPr lang="en-US" altLang="zh-CN" sz="2000" kern="0" dirty="0" smtClean="0">
                <a:latin typeface="Times New Roman" panose="02020603050405020304" pitchFamily="18" charset="0"/>
                <a:cs typeface="Times New Roman" panose="02020603050405020304" pitchFamily="18" charset="0"/>
              </a:rPr>
              <a:t>(</a:t>
            </a:r>
            <a:r>
              <a:rPr lang="zh-CN" altLang="en-US" sz="2000" kern="0" dirty="0" smtClean="0">
                <a:latin typeface="Times New Roman" panose="02020603050405020304" pitchFamily="18" charset="0"/>
                <a:cs typeface="Times New Roman" panose="02020603050405020304" pitchFamily="18" charset="0"/>
              </a:rPr>
              <a:t>离子</a:t>
            </a:r>
            <a:r>
              <a:rPr lang="en-US" altLang="zh-CN" sz="2000" kern="0" dirty="0" smtClean="0">
                <a:latin typeface="Times New Roman" panose="02020603050405020304" pitchFamily="18" charset="0"/>
                <a:cs typeface="Times New Roman" panose="02020603050405020304" pitchFamily="18" charset="0"/>
              </a:rPr>
              <a:t>)</a:t>
            </a:r>
            <a:r>
              <a:rPr lang="zh-CN" altLang="en-US" sz="2000" kern="0" dirty="0" smtClean="0">
                <a:latin typeface="Times New Roman" panose="02020603050405020304" pitchFamily="18" charset="0"/>
                <a:cs typeface="Times New Roman" panose="02020603050405020304" pitchFamily="18" charset="0"/>
              </a:rPr>
              <a:t>聚结而成，大小不一，比表面很大。</a:t>
            </a:r>
          </a:p>
          <a:p>
            <a:pPr marL="457200" indent="-457200" eaLnBrk="1" hangingPunct="1">
              <a:buClr>
                <a:srgbClr val="FF0000"/>
              </a:buClr>
              <a:buSzPct val="80000"/>
              <a:buFont typeface="+mj-ea"/>
              <a:buAutoNum type="circleNumDbPlain"/>
            </a:pPr>
            <a:r>
              <a:rPr lang="zh-CN" altLang="en-US" sz="2000" kern="0" dirty="0" smtClean="0">
                <a:latin typeface="Times New Roman" panose="02020603050405020304" pitchFamily="18" charset="0"/>
                <a:cs typeface="Times New Roman" panose="02020603050405020304" pitchFamily="18" charset="0"/>
              </a:rPr>
              <a:t>热力学不稳定性；粒子小，表面吉布斯函数高</a:t>
            </a:r>
            <a:r>
              <a:rPr lang="en-US" altLang="zh-CN" sz="2000" kern="0" dirty="0" smtClean="0">
                <a:latin typeface="Times New Roman" panose="02020603050405020304" pitchFamily="18" charset="0"/>
                <a:cs typeface="Times New Roman" panose="02020603050405020304" pitchFamily="18" charset="0"/>
              </a:rPr>
              <a:t>,</a:t>
            </a:r>
            <a:r>
              <a:rPr lang="zh-CN" altLang="en-US" sz="2000" kern="0" dirty="0" smtClean="0">
                <a:latin typeface="Times New Roman" panose="02020603050405020304" pitchFamily="18" charset="0"/>
                <a:cs typeface="Times New Roman" panose="02020603050405020304" pitchFamily="18" charset="0"/>
              </a:rPr>
              <a:t>胶粒有自发聚结成大粒子最终沉淀的趋势。</a:t>
            </a:r>
          </a:p>
        </p:txBody>
      </p:sp>
      <p:sp>
        <p:nvSpPr>
          <p:cNvPr id="5" name="文本框 4"/>
          <p:cNvSpPr txBox="1"/>
          <p:nvPr/>
        </p:nvSpPr>
        <p:spPr>
          <a:xfrm>
            <a:off x="1126799" y="773720"/>
            <a:ext cx="2898400" cy="430887"/>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憎液溶液的特性</a:t>
            </a:r>
            <a:endParaRPr lang="en-US" altLang="zh-CN" sz="2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1090164" y="3579862"/>
            <a:ext cx="6142558" cy="430887"/>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形成憎液溶胶的必需具备如下条件：</a:t>
            </a:r>
            <a:endParaRPr lang="en-US" altLang="zh-CN" sz="2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Rectangle 3"/>
          <p:cNvSpPr txBox="1">
            <a:spLocks noRot="1" noChangeArrowheads="1"/>
          </p:cNvSpPr>
          <p:nvPr/>
        </p:nvSpPr>
        <p:spPr>
          <a:xfrm>
            <a:off x="1126799" y="3988967"/>
            <a:ext cx="6264597" cy="905091"/>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eaLnBrk="1" hangingPunct="1">
              <a:lnSpc>
                <a:spcPct val="115000"/>
              </a:lnSpc>
              <a:buClr>
                <a:srgbClr val="FF0000"/>
              </a:buClr>
              <a:buSzPct val="80000"/>
              <a:buFont typeface="Wingdings" panose="05000000000000000000" pitchFamily="2" charset="2"/>
              <a:buChar char="p"/>
            </a:pPr>
            <a:r>
              <a:rPr lang="zh-CN" altLang="en-US" sz="2000" kern="0" dirty="0" smtClean="0">
                <a:latin typeface="+mn-ea"/>
              </a:rPr>
              <a:t>  分散相的溶解度要小；</a:t>
            </a:r>
          </a:p>
          <a:p>
            <a:pPr eaLnBrk="1" hangingPunct="1">
              <a:lnSpc>
                <a:spcPct val="115000"/>
              </a:lnSpc>
              <a:buClr>
                <a:srgbClr val="FF0000"/>
              </a:buClr>
              <a:buSzPct val="80000"/>
              <a:buFont typeface="Wingdings" panose="05000000000000000000" pitchFamily="2" charset="2"/>
              <a:buChar char="p"/>
            </a:pPr>
            <a:r>
              <a:rPr lang="zh-CN" altLang="en-US" sz="2000" kern="0" dirty="0" smtClean="0">
                <a:latin typeface="+mn-ea"/>
              </a:rPr>
              <a:t>  必须有稳定剂存在，否则胶粒易聚结而聚沉。</a:t>
            </a:r>
          </a:p>
        </p:txBody>
      </p:sp>
    </p:spTree>
    <p:extLst>
      <p:ext uri="{BB962C8B-B14F-4D97-AF65-F5344CB8AC3E}">
        <p14:creationId xmlns:p14="http://schemas.microsoft.com/office/powerpoint/2010/main" xmlns="" val="421115358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9.4.2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胶体结构</a:t>
            </a:r>
            <a:endParaRPr lang="zh-CN" altLang="en-US" sz="2800" dirty="0">
              <a:latin typeface="微软雅黑" panose="020B0503020204020204" pitchFamily="34" charset="-122"/>
              <a:ea typeface="微软雅黑" panose="020B0503020204020204" pitchFamily="34" charset="-122"/>
            </a:endParaRPr>
          </a:p>
        </p:txBody>
      </p:sp>
      <p:sp>
        <p:nvSpPr>
          <p:cNvPr id="9" name="Text Box 3"/>
          <p:cNvSpPr txBox="1">
            <a:spLocks noChangeArrowheads="1"/>
          </p:cNvSpPr>
          <p:nvPr/>
        </p:nvSpPr>
        <p:spPr bwMode="auto">
          <a:xfrm>
            <a:off x="970732" y="970269"/>
            <a:ext cx="7373363" cy="955839"/>
          </a:xfrm>
          <a:prstGeom prst="rect">
            <a:avLst/>
          </a:prstGeom>
          <a:noFill/>
          <a:ln>
            <a:noFill/>
          </a:ln>
          <a:effectLs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50000"/>
              </a:lnSpc>
            </a:pPr>
            <a:r>
              <a:rPr lang="zh-CN" altLang="zh-CN" sz="2200" dirty="0" smtClean="0">
                <a:latin typeface="+mn-ea"/>
                <a:ea typeface="+mn-ea"/>
              </a:rPr>
              <a:t>胶粒</a:t>
            </a:r>
            <a:r>
              <a:rPr lang="zh-CN" altLang="zh-CN" sz="2200" dirty="0">
                <a:latin typeface="+mn-ea"/>
                <a:ea typeface="+mn-ea"/>
              </a:rPr>
              <a:t>的结构比较复杂，先有一定量的难溶物分子聚结形成胶粒的中心，称为</a:t>
            </a:r>
            <a:r>
              <a:rPr lang="zh-CN" altLang="zh-CN" sz="2200" dirty="0">
                <a:solidFill>
                  <a:srgbClr val="FF0000"/>
                </a:solidFill>
                <a:latin typeface="+mn-ea"/>
                <a:ea typeface="+mn-ea"/>
              </a:rPr>
              <a:t>胶核</a:t>
            </a:r>
            <a:r>
              <a:rPr lang="zh-CN" altLang="zh-CN" sz="2200" dirty="0">
                <a:latin typeface="+mn-ea"/>
                <a:ea typeface="+mn-ea"/>
              </a:rPr>
              <a:t>；</a:t>
            </a:r>
            <a:endParaRPr lang="zh-CN" altLang="en-US" sz="2200" dirty="0">
              <a:solidFill>
                <a:srgbClr val="000000"/>
              </a:solidFill>
              <a:latin typeface="+mn-ea"/>
              <a:ea typeface="+mn-ea"/>
            </a:endParaRPr>
          </a:p>
        </p:txBody>
      </p:sp>
      <p:sp>
        <p:nvSpPr>
          <p:cNvPr id="10" name="Text Box 4"/>
          <p:cNvSpPr txBox="1">
            <a:spLocks noChangeArrowheads="1"/>
          </p:cNvSpPr>
          <p:nvPr/>
        </p:nvSpPr>
        <p:spPr bwMode="auto">
          <a:xfrm>
            <a:off x="951047" y="2139702"/>
            <a:ext cx="7704856" cy="1463670"/>
          </a:xfrm>
          <a:prstGeom prst="rect">
            <a:avLst/>
          </a:prstGeom>
          <a:noFill/>
          <a:ln>
            <a:noFill/>
          </a:ln>
          <a:effectLs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50000"/>
              </a:lnSpc>
            </a:pPr>
            <a:r>
              <a:rPr lang="zh-CN" altLang="zh-CN" sz="2200" dirty="0" smtClean="0">
                <a:latin typeface="+mn-ea"/>
                <a:ea typeface="+mn-ea"/>
              </a:rPr>
              <a:t>然后</a:t>
            </a:r>
            <a:r>
              <a:rPr lang="zh-CN" altLang="zh-CN" sz="2200" dirty="0">
                <a:latin typeface="+mn-ea"/>
                <a:ea typeface="+mn-ea"/>
              </a:rPr>
              <a:t>胶核选择性的吸附稳定剂中的一种离子，形成紧密吸附层；由于正、负电荷相吸，在紧密层外形成反号离子的包围圈，从而形成了带与紧密层相同电荷的</a:t>
            </a:r>
            <a:r>
              <a:rPr lang="zh-CN" altLang="zh-CN" sz="2200" dirty="0">
                <a:solidFill>
                  <a:srgbClr val="FF0000"/>
                </a:solidFill>
                <a:latin typeface="+mn-ea"/>
                <a:ea typeface="+mn-ea"/>
              </a:rPr>
              <a:t>胶粒</a:t>
            </a:r>
            <a:r>
              <a:rPr lang="zh-CN" altLang="zh-CN" sz="2200" dirty="0">
                <a:latin typeface="+mn-ea"/>
                <a:ea typeface="+mn-ea"/>
              </a:rPr>
              <a:t>；</a:t>
            </a:r>
            <a:endParaRPr lang="zh-CN" altLang="en-US" sz="2200" dirty="0">
              <a:solidFill>
                <a:srgbClr val="000000"/>
              </a:solidFill>
              <a:latin typeface="+mn-ea"/>
              <a:ea typeface="+mn-ea"/>
            </a:endParaRPr>
          </a:p>
        </p:txBody>
      </p:sp>
      <p:sp>
        <p:nvSpPr>
          <p:cNvPr id="11" name="Text Box 5"/>
          <p:cNvSpPr txBox="1">
            <a:spLocks noChangeArrowheads="1"/>
          </p:cNvSpPr>
          <p:nvPr/>
        </p:nvSpPr>
        <p:spPr bwMode="auto">
          <a:xfrm>
            <a:off x="1331640" y="3928407"/>
            <a:ext cx="7200799" cy="448008"/>
          </a:xfrm>
          <a:prstGeom prst="rect">
            <a:avLst/>
          </a:prstGeom>
          <a:noFill/>
          <a:ln>
            <a:noFill/>
          </a:ln>
          <a:effectLs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zh-CN" sz="2200" dirty="0">
                <a:latin typeface="+mn-ea"/>
                <a:ea typeface="+mn-ea"/>
              </a:rPr>
              <a:t>胶粒与扩散层中的反号离子，形成一个电中性的</a:t>
            </a:r>
            <a:r>
              <a:rPr lang="zh-CN" altLang="zh-CN" sz="2200" dirty="0">
                <a:solidFill>
                  <a:srgbClr val="FF0000"/>
                </a:solidFill>
                <a:latin typeface="+mn-ea"/>
                <a:ea typeface="+mn-ea"/>
              </a:rPr>
              <a:t>胶团</a:t>
            </a:r>
            <a:r>
              <a:rPr lang="zh-CN" altLang="zh-CN" sz="2200" dirty="0">
                <a:latin typeface="+mn-ea"/>
                <a:ea typeface="+mn-ea"/>
              </a:rPr>
              <a:t>。</a:t>
            </a:r>
            <a:endParaRPr lang="zh-CN" altLang="en-US" sz="2200" dirty="0">
              <a:solidFill>
                <a:srgbClr val="000000"/>
              </a:solidFill>
              <a:latin typeface="+mn-ea"/>
              <a:ea typeface="+mn-ea"/>
            </a:endParaRPr>
          </a:p>
        </p:txBody>
      </p:sp>
    </p:spTree>
    <p:extLst>
      <p:ext uri="{BB962C8B-B14F-4D97-AF65-F5344CB8AC3E}">
        <p14:creationId xmlns:p14="http://schemas.microsoft.com/office/powerpoint/2010/main" xmlns="" val="4672477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9.4.2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胶体结构</a:t>
            </a:r>
            <a:endParaRPr lang="zh-CN" altLang="en-US" sz="2800" dirty="0">
              <a:latin typeface="微软雅黑" panose="020B0503020204020204" pitchFamily="34" charset="-122"/>
              <a:ea typeface="微软雅黑" panose="020B0503020204020204" pitchFamily="34" charset="-122"/>
            </a:endParaRPr>
          </a:p>
        </p:txBody>
      </p:sp>
      <p:sp>
        <p:nvSpPr>
          <p:cNvPr id="6" name="Text Box 3"/>
          <p:cNvSpPr txBox="1">
            <a:spLocks noChangeArrowheads="1"/>
          </p:cNvSpPr>
          <p:nvPr/>
        </p:nvSpPr>
        <p:spPr bwMode="auto">
          <a:xfrm>
            <a:off x="518162" y="834581"/>
            <a:ext cx="7810832" cy="1625060"/>
          </a:xfrm>
          <a:prstGeom prst="rect">
            <a:avLst/>
          </a:prstGeom>
          <a:noFill/>
          <a:ln>
            <a:noFill/>
          </a:ln>
          <a:effectLs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400" dirty="0" smtClean="0">
                <a:latin typeface="Times New Roman" panose="02020603050405020304" pitchFamily="18" charset="0"/>
                <a:ea typeface="+mn-ea"/>
                <a:cs typeface="Times New Roman" panose="02020603050405020304" pitchFamily="18" charset="0"/>
              </a:rPr>
              <a:t>     </a:t>
            </a:r>
            <a:r>
              <a:rPr lang="en-US" altLang="zh-CN" sz="2400" dirty="0" smtClean="0">
                <a:solidFill>
                  <a:srgbClr val="FF0000"/>
                </a:solidFill>
                <a:latin typeface="Times New Roman" panose="02020603050405020304" pitchFamily="18" charset="0"/>
                <a:ea typeface="+mn-ea"/>
                <a:cs typeface="Times New Roman" panose="02020603050405020304" pitchFamily="18" charset="0"/>
              </a:rPr>
              <a:t> </a:t>
            </a:r>
            <a:r>
              <a:rPr lang="zh-CN" altLang="zh-CN" sz="2400" dirty="0" smtClean="0">
                <a:solidFill>
                  <a:srgbClr val="FF0000"/>
                </a:solidFill>
                <a:latin typeface="Times New Roman" panose="02020603050405020304" pitchFamily="18" charset="0"/>
                <a:ea typeface="+mn-ea"/>
                <a:cs typeface="Times New Roman" panose="02020603050405020304" pitchFamily="18" charset="0"/>
              </a:rPr>
              <a:t>例：</a:t>
            </a:r>
            <a:r>
              <a:rPr lang="en-US" altLang="zh-CN" sz="2400" dirty="0">
                <a:latin typeface="Times New Roman" panose="02020603050405020304" pitchFamily="18" charset="0"/>
                <a:ea typeface="+mn-ea"/>
                <a:cs typeface="Times New Roman" panose="02020603050405020304" pitchFamily="18" charset="0"/>
              </a:rPr>
              <a:t>AgNO</a:t>
            </a:r>
            <a:r>
              <a:rPr lang="en-US" altLang="zh-CN" sz="2400" baseline="-25000" dirty="0">
                <a:latin typeface="Times New Roman" panose="02020603050405020304" pitchFamily="18" charset="0"/>
                <a:ea typeface="+mn-ea"/>
                <a:cs typeface="Times New Roman" panose="02020603050405020304" pitchFamily="18" charset="0"/>
              </a:rPr>
              <a:t>3 </a:t>
            </a:r>
            <a:r>
              <a:rPr lang="en-US" altLang="zh-CN" sz="2400" dirty="0">
                <a:latin typeface="Times New Roman" panose="02020603050405020304" pitchFamily="18" charset="0"/>
                <a:ea typeface="+mn-ea"/>
                <a:cs typeface="Times New Roman" panose="02020603050405020304" pitchFamily="18" charset="0"/>
              </a:rPr>
              <a:t>+</a:t>
            </a:r>
            <a:r>
              <a:rPr lang="en-US" altLang="zh-CN" sz="2400" baseline="-25000" dirty="0">
                <a:latin typeface="Times New Roman" panose="02020603050405020304" pitchFamily="18" charset="0"/>
                <a:ea typeface="+mn-ea"/>
                <a:cs typeface="Times New Roman" panose="02020603050405020304" pitchFamily="18" charset="0"/>
              </a:rPr>
              <a:t> </a:t>
            </a:r>
            <a:r>
              <a:rPr lang="en-US" altLang="zh-CN" sz="2400" baseline="-25000" dirty="0" smtClean="0">
                <a:latin typeface="Times New Roman" panose="02020603050405020304" pitchFamily="18" charset="0"/>
                <a:ea typeface="+mn-ea"/>
                <a:cs typeface="Times New Roman" panose="02020603050405020304" pitchFamily="18" charset="0"/>
              </a:rPr>
              <a:t> </a:t>
            </a:r>
            <a:r>
              <a:rPr lang="en-US" altLang="zh-CN" sz="2400" dirty="0" smtClean="0">
                <a:latin typeface="Times New Roman" panose="02020603050405020304" pitchFamily="18" charset="0"/>
                <a:ea typeface="+mn-ea"/>
                <a:cs typeface="Times New Roman" panose="02020603050405020304" pitchFamily="18" charset="0"/>
              </a:rPr>
              <a:t>KI </a:t>
            </a:r>
            <a:r>
              <a:rPr lang="zh-CN" altLang="zh-CN" sz="2400" dirty="0" smtClean="0">
                <a:latin typeface="Times New Roman" panose="02020603050405020304" pitchFamily="18" charset="0"/>
                <a:ea typeface="+mn-ea"/>
                <a:cs typeface="Times New Roman" panose="02020603050405020304" pitchFamily="18" charset="0"/>
              </a:rPr>
              <a:t>→</a:t>
            </a:r>
            <a:r>
              <a:rPr lang="en-US" altLang="zh-CN" sz="2400" dirty="0" smtClean="0">
                <a:latin typeface="Times New Roman" panose="02020603050405020304" pitchFamily="18" charset="0"/>
                <a:ea typeface="+mn-ea"/>
                <a:cs typeface="Times New Roman" panose="02020603050405020304" pitchFamily="18" charset="0"/>
              </a:rPr>
              <a:t> </a:t>
            </a:r>
            <a:r>
              <a:rPr lang="zh-CN" altLang="zh-CN" sz="2400" dirty="0" smtClean="0">
                <a:latin typeface="Times New Roman" panose="02020603050405020304" pitchFamily="18" charset="0"/>
                <a:ea typeface="+mn-ea"/>
                <a:cs typeface="Times New Roman" panose="02020603050405020304" pitchFamily="18" charset="0"/>
              </a:rPr>
              <a:t>KNO</a:t>
            </a:r>
            <a:r>
              <a:rPr lang="en-US" altLang="zh-CN" sz="2400" baseline="-25000" dirty="0">
                <a:latin typeface="Times New Roman" panose="02020603050405020304" pitchFamily="18" charset="0"/>
                <a:ea typeface="+mn-ea"/>
                <a:cs typeface="Times New Roman" panose="02020603050405020304" pitchFamily="18" charset="0"/>
              </a:rPr>
              <a:t>3 </a:t>
            </a:r>
            <a:r>
              <a:rPr lang="en-US" altLang="zh-CN" sz="2400" baseline="-25000" dirty="0" smtClean="0">
                <a:latin typeface="Times New Roman" panose="02020603050405020304" pitchFamily="18" charset="0"/>
                <a:ea typeface="+mn-ea"/>
                <a:cs typeface="Times New Roman" panose="02020603050405020304" pitchFamily="18" charset="0"/>
              </a:rPr>
              <a:t>  </a:t>
            </a:r>
            <a:r>
              <a:rPr lang="en-US" altLang="zh-CN" sz="2400" dirty="0">
                <a:latin typeface="Times New Roman" panose="02020603050405020304" pitchFamily="18" charset="0"/>
                <a:ea typeface="+mn-ea"/>
                <a:cs typeface="Times New Roman" panose="02020603050405020304" pitchFamily="18" charset="0"/>
              </a:rPr>
              <a:t>+ </a:t>
            </a:r>
            <a:r>
              <a:rPr lang="en-US" altLang="zh-CN" sz="2400" dirty="0" smtClean="0">
                <a:latin typeface="Times New Roman" panose="02020603050405020304" pitchFamily="18" charset="0"/>
                <a:ea typeface="+mn-ea"/>
                <a:cs typeface="Times New Roman" panose="02020603050405020304" pitchFamily="18" charset="0"/>
              </a:rPr>
              <a:t> </a:t>
            </a:r>
            <a:r>
              <a:rPr lang="en-US" altLang="zh-CN" sz="2400" dirty="0" err="1" smtClean="0">
                <a:latin typeface="Times New Roman" panose="02020603050405020304" pitchFamily="18" charset="0"/>
                <a:ea typeface="+mn-ea"/>
                <a:cs typeface="Times New Roman" panose="02020603050405020304" pitchFamily="18" charset="0"/>
              </a:rPr>
              <a:t>AgI</a:t>
            </a:r>
            <a:r>
              <a:rPr lang="en-US" altLang="zh-CN" sz="2400" dirty="0" smtClean="0">
                <a:latin typeface="Times New Roman" panose="02020603050405020304" pitchFamily="18" charset="0"/>
                <a:ea typeface="+mn-ea"/>
                <a:cs typeface="Times New Roman" panose="02020603050405020304" pitchFamily="18" charset="0"/>
              </a:rPr>
              <a:t> ↓</a:t>
            </a:r>
            <a:endParaRPr lang="en-US" altLang="zh-CN" sz="2400" dirty="0">
              <a:latin typeface="Times New Roman" panose="02020603050405020304" pitchFamily="18" charset="0"/>
              <a:ea typeface="+mn-ea"/>
              <a:cs typeface="Times New Roman" panose="02020603050405020304" pitchFamily="18" charset="0"/>
            </a:endParaRPr>
          </a:p>
          <a:p>
            <a:pPr indent="457200" eaLnBrk="1" hangingPunct="1">
              <a:lnSpc>
                <a:spcPct val="160000"/>
              </a:lnSpc>
            </a:pPr>
            <a:r>
              <a:rPr lang="zh-CN" altLang="en-US" sz="2400" dirty="0" smtClean="0">
                <a:latin typeface="Times New Roman" panose="02020603050405020304" pitchFamily="18" charset="0"/>
                <a:ea typeface="+mn-ea"/>
                <a:cs typeface="Times New Roman" panose="02020603050405020304" pitchFamily="18" charset="0"/>
              </a:rPr>
              <a:t>过量</a:t>
            </a:r>
            <a:r>
              <a:rPr lang="zh-CN" altLang="en-US" sz="2400" dirty="0">
                <a:latin typeface="Times New Roman" panose="02020603050405020304" pitchFamily="18" charset="0"/>
                <a:ea typeface="+mn-ea"/>
                <a:cs typeface="Times New Roman" panose="02020603050405020304" pitchFamily="18" charset="0"/>
              </a:rPr>
              <a:t>的 </a:t>
            </a:r>
            <a:r>
              <a:rPr lang="en-US" altLang="zh-CN" sz="2400" dirty="0">
                <a:solidFill>
                  <a:srgbClr val="0000CC"/>
                </a:solidFill>
                <a:latin typeface="Times New Roman" panose="02020603050405020304" pitchFamily="18" charset="0"/>
                <a:ea typeface="+mn-ea"/>
                <a:cs typeface="Times New Roman" panose="02020603050405020304" pitchFamily="18" charset="0"/>
              </a:rPr>
              <a:t>KI </a:t>
            </a:r>
            <a:r>
              <a:rPr lang="zh-CN" altLang="en-US" sz="2400" dirty="0">
                <a:solidFill>
                  <a:srgbClr val="0000CC"/>
                </a:solidFill>
                <a:latin typeface="Times New Roman" panose="02020603050405020304" pitchFamily="18" charset="0"/>
                <a:ea typeface="+mn-ea"/>
                <a:cs typeface="Times New Roman" panose="02020603050405020304" pitchFamily="18" charset="0"/>
              </a:rPr>
              <a:t>作稳定剂，</a:t>
            </a:r>
            <a:r>
              <a:rPr lang="zh-CN" altLang="en-US" sz="2400" b="1" dirty="0">
                <a:latin typeface="Times New Roman" panose="02020603050405020304" pitchFamily="18" charset="0"/>
                <a:ea typeface="+mn-ea"/>
                <a:cs typeface="Times New Roman" panose="02020603050405020304" pitchFamily="18" charset="0"/>
              </a:rPr>
              <a:t>胶核优先吸附</a:t>
            </a:r>
            <a:r>
              <a:rPr lang="zh-CN" altLang="en-US" sz="2400" b="1" dirty="0">
                <a:solidFill>
                  <a:srgbClr val="0000CC"/>
                </a:solidFill>
                <a:latin typeface="Times New Roman" panose="02020603050405020304" pitchFamily="18" charset="0"/>
                <a:ea typeface="+mn-ea"/>
                <a:cs typeface="Times New Roman" panose="02020603050405020304" pitchFamily="18" charset="0"/>
              </a:rPr>
              <a:t>构晶离子</a:t>
            </a:r>
            <a:r>
              <a:rPr lang="zh-CN" altLang="en-US" sz="2400" b="1" dirty="0">
                <a:latin typeface="Times New Roman" panose="02020603050405020304" pitchFamily="18" charset="0"/>
                <a:ea typeface="+mn-ea"/>
                <a:cs typeface="Times New Roman" panose="02020603050405020304" pitchFamily="18" charset="0"/>
              </a:rPr>
              <a:t>。</a:t>
            </a:r>
            <a:endParaRPr lang="zh-CN" altLang="en-US" sz="2400" dirty="0">
              <a:latin typeface="Times New Roman" panose="02020603050405020304" pitchFamily="18" charset="0"/>
              <a:ea typeface="+mn-ea"/>
              <a:cs typeface="Times New Roman" panose="02020603050405020304" pitchFamily="18" charset="0"/>
            </a:endParaRPr>
          </a:p>
          <a:p>
            <a:pPr indent="457200" eaLnBrk="1" hangingPunct="1">
              <a:lnSpc>
                <a:spcPct val="160000"/>
              </a:lnSpc>
            </a:pPr>
            <a:r>
              <a:rPr lang="zh-CN" altLang="en-US" sz="2400" dirty="0" smtClean="0">
                <a:latin typeface="Times New Roman" panose="02020603050405020304" pitchFamily="18" charset="0"/>
                <a:ea typeface="+mn-ea"/>
                <a:cs typeface="Times New Roman" panose="02020603050405020304" pitchFamily="18" charset="0"/>
              </a:rPr>
              <a:t>胶团</a:t>
            </a:r>
            <a:r>
              <a:rPr lang="zh-CN" altLang="en-US" sz="2400" dirty="0">
                <a:latin typeface="Times New Roman" panose="02020603050405020304" pitchFamily="18" charset="0"/>
                <a:ea typeface="+mn-ea"/>
                <a:cs typeface="Times New Roman" panose="02020603050405020304" pitchFamily="18" charset="0"/>
              </a:rPr>
              <a:t>的结构表达式 ：             </a:t>
            </a:r>
          </a:p>
        </p:txBody>
      </p:sp>
      <p:grpSp>
        <p:nvGrpSpPr>
          <p:cNvPr id="17" name="Group 10"/>
          <p:cNvGrpSpPr>
            <a:grpSpLocks/>
          </p:cNvGrpSpPr>
          <p:nvPr/>
        </p:nvGrpSpPr>
        <p:grpSpPr bwMode="auto">
          <a:xfrm>
            <a:off x="5155016" y="2193447"/>
            <a:ext cx="4056106" cy="2612343"/>
            <a:chOff x="1872" y="1405"/>
            <a:chExt cx="3264" cy="2099"/>
          </a:xfrm>
          <a:noFill/>
        </p:grpSpPr>
        <p:pic>
          <p:nvPicPr>
            <p:cNvPr id="18" name="Picture 11" descr="a1"/>
            <p:cNvPicPr>
              <a:picLocks noChangeAspect="1" noChangeArrowheads="1"/>
            </p:cNvPicPr>
            <p:nvPr/>
          </p:nvPicPr>
          <p:blipFill>
            <a:blip r:embed="rId3">
              <a:lum bright="6000" contrast="36000"/>
              <a:extLst>
                <a:ext uri="{28A0092B-C50C-407E-A947-70E740481C1C}">
                  <a14:useLocalDpi xmlns:a14="http://schemas.microsoft.com/office/drawing/2010/main" xmlns="" val="0"/>
                </a:ext>
              </a:extLst>
            </a:blip>
            <a:srcRect/>
            <a:stretch>
              <a:fillRect/>
            </a:stretch>
          </p:blipFill>
          <p:spPr bwMode="auto">
            <a:xfrm>
              <a:off x="1872" y="1488"/>
              <a:ext cx="1906" cy="201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19" name="Line 12"/>
            <p:cNvSpPr>
              <a:spLocks noChangeShapeType="1"/>
            </p:cNvSpPr>
            <p:nvPr/>
          </p:nvSpPr>
          <p:spPr bwMode="auto">
            <a:xfrm flipV="1">
              <a:off x="2880" y="1617"/>
              <a:ext cx="1406" cy="783"/>
            </a:xfrm>
            <a:prstGeom prst="line">
              <a:avLst/>
            </a:prstGeom>
            <a:grpFill/>
            <a:ln w="12700" cap="sq">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nchor="ctr">
              <a:spAutoFit/>
            </a:bodyPr>
            <a:lstStyle/>
            <a:p>
              <a:endParaRPr lang="zh-CN" altLang="en-US"/>
            </a:p>
          </p:txBody>
        </p:sp>
        <p:sp>
          <p:nvSpPr>
            <p:cNvPr id="20" name="Line 13"/>
            <p:cNvSpPr>
              <a:spLocks noChangeShapeType="1"/>
            </p:cNvSpPr>
            <p:nvPr/>
          </p:nvSpPr>
          <p:spPr bwMode="auto">
            <a:xfrm flipV="1">
              <a:off x="3264" y="1889"/>
              <a:ext cx="1317" cy="559"/>
            </a:xfrm>
            <a:prstGeom prst="line">
              <a:avLst/>
            </a:prstGeom>
            <a:grpFill/>
            <a:ln w="12700" cap="sq">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nchor="ctr">
              <a:spAutoFit/>
            </a:bodyPr>
            <a:lstStyle/>
            <a:p>
              <a:endParaRPr lang="zh-CN" altLang="en-US"/>
            </a:p>
          </p:txBody>
        </p:sp>
        <p:sp>
          <p:nvSpPr>
            <p:cNvPr id="21" name="Line 14"/>
            <p:cNvSpPr>
              <a:spLocks noChangeShapeType="1"/>
            </p:cNvSpPr>
            <p:nvPr/>
          </p:nvSpPr>
          <p:spPr bwMode="auto">
            <a:xfrm flipV="1">
              <a:off x="3600" y="2400"/>
              <a:ext cx="975" cy="288"/>
            </a:xfrm>
            <a:prstGeom prst="line">
              <a:avLst/>
            </a:prstGeom>
            <a:grpFill/>
            <a:ln w="12700" cap="sq">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nchor="ctr">
              <a:spAutoFit/>
            </a:bodyPr>
            <a:lstStyle/>
            <a:p>
              <a:endParaRPr lang="zh-CN" altLang="en-US"/>
            </a:p>
          </p:txBody>
        </p:sp>
        <p:sp>
          <p:nvSpPr>
            <p:cNvPr id="22" name="Text Box 15"/>
            <p:cNvSpPr txBox="1">
              <a:spLocks noChangeArrowheads="1"/>
            </p:cNvSpPr>
            <p:nvPr/>
          </p:nvSpPr>
          <p:spPr bwMode="auto">
            <a:xfrm>
              <a:off x="4230" y="1405"/>
              <a:ext cx="561" cy="272"/>
            </a:xfrm>
            <a:prstGeom prst="rect">
              <a:avLst/>
            </a:prstGeom>
            <a:grp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2000" dirty="0">
                  <a:solidFill>
                    <a:srgbClr val="000000"/>
                  </a:solidFill>
                  <a:latin typeface="+mn-ea"/>
                  <a:ea typeface="+mn-ea"/>
                </a:rPr>
                <a:t>胶核</a:t>
              </a:r>
            </a:p>
          </p:txBody>
        </p:sp>
        <p:sp>
          <p:nvSpPr>
            <p:cNvPr id="23" name="Text Box 16"/>
            <p:cNvSpPr txBox="1">
              <a:spLocks noChangeArrowheads="1"/>
            </p:cNvSpPr>
            <p:nvPr/>
          </p:nvSpPr>
          <p:spPr bwMode="auto">
            <a:xfrm>
              <a:off x="4575" y="1711"/>
              <a:ext cx="561" cy="272"/>
            </a:xfrm>
            <a:prstGeom prst="rect">
              <a:avLst/>
            </a:prstGeom>
            <a:grp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2000" dirty="0">
                  <a:solidFill>
                    <a:srgbClr val="000000"/>
                  </a:solidFill>
                  <a:latin typeface="+mn-ea"/>
                  <a:ea typeface="+mn-ea"/>
                </a:rPr>
                <a:t>胶粒</a:t>
              </a:r>
            </a:p>
          </p:txBody>
        </p:sp>
        <p:sp>
          <p:nvSpPr>
            <p:cNvPr id="24" name="Text Box 17"/>
            <p:cNvSpPr txBox="1">
              <a:spLocks noChangeArrowheads="1"/>
            </p:cNvSpPr>
            <p:nvPr/>
          </p:nvSpPr>
          <p:spPr bwMode="auto">
            <a:xfrm>
              <a:off x="4568" y="2222"/>
              <a:ext cx="561" cy="272"/>
            </a:xfrm>
            <a:prstGeom prst="rect">
              <a:avLst/>
            </a:prstGeom>
            <a:grp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2000" dirty="0">
                  <a:solidFill>
                    <a:srgbClr val="000000"/>
                  </a:solidFill>
                  <a:latin typeface="+mn-ea"/>
                  <a:ea typeface="+mn-ea"/>
                </a:rPr>
                <a:t>胶团</a:t>
              </a:r>
            </a:p>
          </p:txBody>
        </p:sp>
      </p:grpSp>
      <p:grpSp>
        <p:nvGrpSpPr>
          <p:cNvPr id="38" name="组合 37"/>
          <p:cNvGrpSpPr/>
          <p:nvPr/>
        </p:nvGrpSpPr>
        <p:grpSpPr>
          <a:xfrm>
            <a:off x="897820" y="2607433"/>
            <a:ext cx="4458272" cy="2069897"/>
            <a:chOff x="933602" y="2766778"/>
            <a:chExt cx="4458272" cy="2069897"/>
          </a:xfrm>
        </p:grpSpPr>
        <p:sp>
          <p:nvSpPr>
            <p:cNvPr id="8" name="Text Box 5"/>
            <p:cNvSpPr txBox="1">
              <a:spLocks noChangeArrowheads="1"/>
            </p:cNvSpPr>
            <p:nvPr/>
          </p:nvSpPr>
          <p:spPr bwMode="auto">
            <a:xfrm>
              <a:off x="933602" y="2766778"/>
              <a:ext cx="4458272" cy="7063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bIns="0">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pPr>
              <a:r>
                <a:rPr lang="en-US" altLang="zh-CN" sz="2800" dirty="0">
                  <a:latin typeface="Times New Roman" panose="02020603050405020304" pitchFamily="18" charset="0"/>
                  <a:ea typeface="黑体" panose="02010609060101010101" pitchFamily="49" charset="-122"/>
                </a:rPr>
                <a:t>[(</a:t>
              </a:r>
              <a:r>
                <a:rPr lang="en-US" altLang="en-US" sz="2800" dirty="0" err="1">
                  <a:latin typeface="Times New Roman" panose="02020603050405020304" pitchFamily="18" charset="0"/>
                  <a:ea typeface="黑体" panose="02010609060101010101" pitchFamily="49" charset="-122"/>
                </a:rPr>
                <a:t>AgI</a:t>
              </a:r>
              <a:r>
                <a:rPr lang="en-US" altLang="en-US" sz="2800" dirty="0">
                  <a:latin typeface="Times New Roman" panose="02020603050405020304" pitchFamily="18" charset="0"/>
                  <a:ea typeface="黑体" panose="02010609060101010101" pitchFamily="49" charset="-122"/>
                </a:rPr>
                <a:t>)</a:t>
              </a:r>
              <a:r>
                <a:rPr lang="en-US" altLang="en-US" sz="2800" baseline="-25000" dirty="0">
                  <a:latin typeface="Times New Roman" panose="02020603050405020304" pitchFamily="18" charset="0"/>
                  <a:ea typeface="黑体" panose="02010609060101010101" pitchFamily="49" charset="-122"/>
                </a:rPr>
                <a:t>m  </a:t>
              </a:r>
              <a:r>
                <a:rPr lang="en-US" altLang="en-US" sz="2800" i="1" dirty="0">
                  <a:latin typeface="Times New Roman" panose="02020603050405020304" pitchFamily="18" charset="0"/>
                  <a:ea typeface="黑体" panose="02010609060101010101" pitchFamily="49" charset="-122"/>
                </a:rPr>
                <a:t>n</a:t>
              </a:r>
              <a:r>
                <a:rPr lang="en-US" altLang="en-US" sz="2800" dirty="0">
                  <a:latin typeface="Times New Roman" panose="02020603050405020304" pitchFamily="18" charset="0"/>
                  <a:ea typeface="黑体" panose="02010609060101010101" pitchFamily="49" charset="-122"/>
                </a:rPr>
                <a:t> I</a:t>
              </a:r>
              <a:r>
                <a:rPr lang="en-US" altLang="en-US" sz="2800" baseline="30000" dirty="0">
                  <a:latin typeface="Times New Roman" panose="02020603050405020304" pitchFamily="18" charset="0"/>
                  <a:ea typeface="黑体" panose="02010609060101010101" pitchFamily="49" charset="-122"/>
                </a:rPr>
                <a:t> – </a:t>
              </a:r>
              <a:r>
                <a:rPr lang="en-US" altLang="en-US" sz="2800" dirty="0">
                  <a:latin typeface="Times New Roman" panose="02020603050405020304" pitchFamily="18" charset="0"/>
                  <a:ea typeface="黑体" panose="02010609060101010101" pitchFamily="49" charset="-122"/>
                </a:rPr>
                <a:t>(</a:t>
              </a:r>
              <a:r>
                <a:rPr lang="en-US" altLang="en-US" sz="2800" i="1" dirty="0">
                  <a:latin typeface="Times New Roman" panose="02020603050405020304" pitchFamily="18" charset="0"/>
                  <a:ea typeface="黑体" panose="02010609060101010101" pitchFamily="49" charset="-122"/>
                </a:rPr>
                <a:t>n-x</a:t>
              </a:r>
              <a:r>
                <a:rPr lang="en-US" altLang="en-US" sz="2800" dirty="0">
                  <a:latin typeface="Times New Roman" panose="02020603050405020304" pitchFamily="18" charset="0"/>
                  <a:ea typeface="黑体" panose="02010609060101010101" pitchFamily="49" charset="-122"/>
                </a:rPr>
                <a:t>)K</a:t>
              </a:r>
              <a:r>
                <a:rPr lang="en-US" altLang="en-US" sz="2800" baseline="30000" dirty="0">
                  <a:latin typeface="Times New Roman" panose="02020603050405020304" pitchFamily="18" charset="0"/>
                  <a:ea typeface="黑体" panose="02010609060101010101" pitchFamily="49" charset="-122"/>
                </a:rPr>
                <a:t>+</a:t>
              </a:r>
              <a:r>
                <a:rPr lang="en-US" altLang="en-US" sz="2800" dirty="0">
                  <a:latin typeface="Times New Roman" panose="02020603050405020304" pitchFamily="18" charset="0"/>
                  <a:ea typeface="黑体" panose="02010609060101010101" pitchFamily="49" charset="-122"/>
                </a:rPr>
                <a:t>]</a:t>
              </a:r>
              <a:r>
                <a:rPr lang="en-US" altLang="en-US" sz="2800" baseline="30000" dirty="0">
                  <a:latin typeface="Times New Roman" panose="02020603050405020304" pitchFamily="18" charset="0"/>
                  <a:ea typeface="黑体" panose="02010609060101010101" pitchFamily="49" charset="-122"/>
                </a:rPr>
                <a:t>x–  </a:t>
              </a:r>
              <a:r>
                <a:rPr lang="en-US" altLang="zh-CN" sz="2800" i="1" dirty="0" err="1">
                  <a:latin typeface="Times New Roman" panose="02020603050405020304" pitchFamily="18" charset="0"/>
                  <a:ea typeface="黑体" panose="02010609060101010101" pitchFamily="49" charset="-122"/>
                </a:rPr>
                <a:t>x</a:t>
              </a:r>
              <a:r>
                <a:rPr lang="en-US" altLang="zh-CN" sz="2800" dirty="0" err="1">
                  <a:latin typeface="Times New Roman" panose="02020603050405020304" pitchFamily="18" charset="0"/>
                  <a:ea typeface="黑体" panose="02010609060101010101" pitchFamily="49" charset="-122"/>
                </a:rPr>
                <a:t>K</a:t>
              </a:r>
              <a:r>
                <a:rPr lang="en-US" altLang="zh-CN" sz="2800" baseline="30000" dirty="0">
                  <a:latin typeface="Times New Roman" panose="02020603050405020304" pitchFamily="18" charset="0"/>
                  <a:ea typeface="黑体" panose="02010609060101010101" pitchFamily="49" charset="-122"/>
                </a:rPr>
                <a:t>+</a:t>
              </a:r>
              <a:r>
                <a:rPr lang="en-US" altLang="en-US" sz="2800" baseline="30000" dirty="0">
                  <a:latin typeface="Times New Roman" panose="02020603050405020304" pitchFamily="18" charset="0"/>
                  <a:ea typeface="黑体" panose="02010609060101010101" pitchFamily="49" charset="-122"/>
                </a:rPr>
                <a:t>  </a:t>
              </a:r>
            </a:p>
            <a:p>
              <a:pPr eaLnBrk="1" hangingPunct="1">
                <a:lnSpc>
                  <a:spcPct val="160000"/>
                </a:lnSpc>
              </a:pPr>
              <a:r>
                <a:rPr lang="en-US" altLang="zh-CN" sz="2800" baseline="30000" dirty="0">
                  <a:latin typeface="Times New Roman" panose="02020603050405020304" pitchFamily="18" charset="0"/>
                  <a:ea typeface="黑体" panose="02010609060101010101" pitchFamily="49" charset="-122"/>
                </a:rPr>
                <a:t>                      </a:t>
              </a:r>
            </a:p>
            <a:p>
              <a:pPr eaLnBrk="1" hangingPunct="1">
                <a:lnSpc>
                  <a:spcPct val="110000"/>
                </a:lnSpc>
              </a:pPr>
              <a:endParaRPr lang="en-US" altLang="zh-CN" sz="2800" dirty="0">
                <a:solidFill>
                  <a:srgbClr val="000000"/>
                </a:solidFill>
                <a:latin typeface="Times New Roman" panose="02020603050405020304" pitchFamily="18" charset="0"/>
                <a:ea typeface="黑体" panose="02010609060101010101" pitchFamily="49" charset="-122"/>
              </a:endParaRPr>
            </a:p>
          </p:txBody>
        </p:sp>
        <p:cxnSp>
          <p:nvCxnSpPr>
            <p:cNvPr id="5" name="直接连接符 4"/>
            <p:cNvCxnSpPr/>
            <p:nvPr/>
          </p:nvCxnSpPr>
          <p:spPr bwMode="auto">
            <a:xfrm>
              <a:off x="1043608" y="3457107"/>
              <a:ext cx="1008112" cy="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sp>
          <p:nvSpPr>
            <p:cNvPr id="25" name="文本框 24"/>
            <p:cNvSpPr txBox="1"/>
            <p:nvPr/>
          </p:nvSpPr>
          <p:spPr>
            <a:xfrm>
              <a:off x="1200240" y="3494599"/>
              <a:ext cx="864096" cy="400110"/>
            </a:xfrm>
            <a:prstGeom prst="rect">
              <a:avLst/>
            </a:prstGeom>
            <a:noFill/>
          </p:spPr>
          <p:txBody>
            <a:bodyPr wrap="square" rtlCol="0">
              <a:spAutoFit/>
            </a:bodyPr>
            <a:lstStyle/>
            <a:p>
              <a:r>
                <a:rPr lang="zh-CN" altLang="en-US" sz="2000" dirty="0" smtClean="0">
                  <a:latin typeface="+mn-ea"/>
                  <a:ea typeface="+mn-ea"/>
                </a:rPr>
                <a:t>胶核</a:t>
              </a:r>
              <a:endParaRPr lang="zh-CN" altLang="en-US" sz="2000" dirty="0">
                <a:latin typeface="+mn-ea"/>
                <a:ea typeface="+mn-ea"/>
              </a:endParaRPr>
            </a:p>
          </p:txBody>
        </p:sp>
        <p:grpSp>
          <p:nvGrpSpPr>
            <p:cNvPr id="31" name="组合 30"/>
            <p:cNvGrpSpPr/>
            <p:nvPr/>
          </p:nvGrpSpPr>
          <p:grpSpPr>
            <a:xfrm>
              <a:off x="1061053" y="3652480"/>
              <a:ext cx="3096000" cy="294484"/>
              <a:chOff x="1043608" y="3703558"/>
              <a:chExt cx="3096000" cy="294484"/>
            </a:xfrm>
          </p:grpSpPr>
          <p:cxnSp>
            <p:nvCxnSpPr>
              <p:cNvPr id="27" name="直接连接符 26"/>
              <p:cNvCxnSpPr/>
              <p:nvPr/>
            </p:nvCxnSpPr>
            <p:spPr bwMode="auto">
              <a:xfrm>
                <a:off x="1043608" y="3703558"/>
                <a:ext cx="0" cy="28800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29" name="直接连接符 28"/>
              <p:cNvCxnSpPr/>
              <p:nvPr/>
            </p:nvCxnSpPr>
            <p:spPr bwMode="auto">
              <a:xfrm>
                <a:off x="1043608" y="3995182"/>
                <a:ext cx="3096000" cy="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30" name="直接连接符 29"/>
              <p:cNvCxnSpPr/>
              <p:nvPr/>
            </p:nvCxnSpPr>
            <p:spPr bwMode="auto">
              <a:xfrm>
                <a:off x="4122507" y="3710042"/>
                <a:ext cx="0" cy="28800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grpSp>
        <p:grpSp>
          <p:nvGrpSpPr>
            <p:cNvPr id="32" name="组合 31"/>
            <p:cNvGrpSpPr/>
            <p:nvPr/>
          </p:nvGrpSpPr>
          <p:grpSpPr>
            <a:xfrm>
              <a:off x="1061053" y="4126323"/>
              <a:ext cx="3942995" cy="294484"/>
              <a:chOff x="1043608" y="3703558"/>
              <a:chExt cx="3942995" cy="294484"/>
            </a:xfrm>
          </p:grpSpPr>
          <p:cxnSp>
            <p:nvCxnSpPr>
              <p:cNvPr id="33" name="直接连接符 32"/>
              <p:cNvCxnSpPr/>
              <p:nvPr/>
            </p:nvCxnSpPr>
            <p:spPr bwMode="auto">
              <a:xfrm>
                <a:off x="1043608" y="3703558"/>
                <a:ext cx="0" cy="28800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34" name="直接连接符 33"/>
              <p:cNvCxnSpPr/>
              <p:nvPr/>
            </p:nvCxnSpPr>
            <p:spPr bwMode="auto">
              <a:xfrm>
                <a:off x="1043608" y="3995182"/>
                <a:ext cx="3924000" cy="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35" name="直接连接符 34"/>
              <p:cNvCxnSpPr/>
              <p:nvPr/>
            </p:nvCxnSpPr>
            <p:spPr bwMode="auto">
              <a:xfrm>
                <a:off x="4986603" y="3710042"/>
                <a:ext cx="0" cy="28800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grpSp>
        <p:sp>
          <p:nvSpPr>
            <p:cNvPr id="36" name="文本框 35"/>
            <p:cNvSpPr txBox="1"/>
            <p:nvPr/>
          </p:nvSpPr>
          <p:spPr>
            <a:xfrm>
              <a:off x="1632288" y="3965582"/>
              <a:ext cx="1945973" cy="400110"/>
            </a:xfrm>
            <a:prstGeom prst="rect">
              <a:avLst/>
            </a:prstGeom>
            <a:noFill/>
          </p:spPr>
          <p:txBody>
            <a:bodyPr wrap="square" rtlCol="0">
              <a:spAutoFit/>
            </a:bodyPr>
            <a:lstStyle/>
            <a:p>
              <a:r>
                <a:rPr lang="zh-CN" altLang="en-US" sz="2000" dirty="0" smtClean="0">
                  <a:latin typeface="+mn-ea"/>
                  <a:ea typeface="+mn-ea"/>
                </a:rPr>
                <a:t>胶粒</a:t>
              </a:r>
              <a:r>
                <a:rPr lang="en-US" altLang="zh-CN" sz="2000" dirty="0" smtClean="0">
                  <a:latin typeface="+mn-ea"/>
                  <a:ea typeface="+mn-ea"/>
                </a:rPr>
                <a:t>(</a:t>
              </a:r>
              <a:r>
                <a:rPr lang="zh-CN" altLang="en-US" sz="2000" dirty="0" smtClean="0">
                  <a:latin typeface="+mn-ea"/>
                  <a:ea typeface="+mn-ea"/>
                </a:rPr>
                <a:t>带负电</a:t>
              </a:r>
              <a:r>
                <a:rPr lang="en-US" altLang="zh-CN" sz="2000" dirty="0" smtClean="0">
                  <a:latin typeface="+mn-ea"/>
                  <a:ea typeface="+mn-ea"/>
                </a:rPr>
                <a:t>)</a:t>
              </a:r>
              <a:endParaRPr lang="zh-CN" altLang="en-US" sz="2000" dirty="0">
                <a:latin typeface="+mn-ea"/>
                <a:ea typeface="+mn-ea"/>
              </a:endParaRPr>
            </a:p>
          </p:txBody>
        </p:sp>
        <p:sp>
          <p:nvSpPr>
            <p:cNvPr id="37" name="文本框 36"/>
            <p:cNvSpPr txBox="1"/>
            <p:nvPr/>
          </p:nvSpPr>
          <p:spPr>
            <a:xfrm>
              <a:off x="2554019" y="4436565"/>
              <a:ext cx="1945973" cy="400110"/>
            </a:xfrm>
            <a:prstGeom prst="rect">
              <a:avLst/>
            </a:prstGeom>
            <a:noFill/>
          </p:spPr>
          <p:txBody>
            <a:bodyPr wrap="square" rtlCol="0">
              <a:spAutoFit/>
            </a:bodyPr>
            <a:lstStyle/>
            <a:p>
              <a:r>
                <a:rPr lang="zh-CN" altLang="en-US" sz="2000" dirty="0" smtClean="0">
                  <a:latin typeface="+mn-ea"/>
                  <a:ea typeface="+mn-ea"/>
                </a:rPr>
                <a:t>胶团</a:t>
              </a:r>
              <a:r>
                <a:rPr lang="en-US" altLang="zh-CN" sz="2000" dirty="0" smtClean="0">
                  <a:latin typeface="+mn-ea"/>
                  <a:ea typeface="+mn-ea"/>
                </a:rPr>
                <a:t>(</a:t>
              </a:r>
              <a:r>
                <a:rPr lang="zh-CN" altLang="en-US" sz="2000" dirty="0" smtClean="0">
                  <a:latin typeface="+mn-ea"/>
                  <a:ea typeface="+mn-ea"/>
                </a:rPr>
                <a:t>电中性</a:t>
              </a:r>
              <a:r>
                <a:rPr lang="en-US" altLang="zh-CN" sz="2000" dirty="0" smtClean="0">
                  <a:latin typeface="+mn-ea"/>
                  <a:ea typeface="+mn-ea"/>
                </a:rPr>
                <a:t>)</a:t>
              </a:r>
              <a:endParaRPr lang="zh-CN" altLang="en-US" sz="2000" dirty="0">
                <a:latin typeface="+mn-ea"/>
                <a:ea typeface="+mn-ea"/>
              </a:endParaRPr>
            </a:p>
          </p:txBody>
        </p:sp>
      </p:grpSp>
    </p:spTree>
    <p:extLst>
      <p:ext uri="{BB962C8B-B14F-4D97-AF65-F5344CB8AC3E}">
        <p14:creationId xmlns:p14="http://schemas.microsoft.com/office/powerpoint/2010/main" xmlns="" val="9891209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9.4.2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胶体结构</a:t>
            </a:r>
            <a:endParaRPr lang="zh-CN" altLang="en-US" sz="2800" dirty="0">
              <a:latin typeface="微软雅黑" panose="020B0503020204020204" pitchFamily="34" charset="-122"/>
              <a:ea typeface="微软雅黑" panose="020B0503020204020204" pitchFamily="34" charset="-122"/>
            </a:endParaRPr>
          </a:p>
        </p:txBody>
      </p:sp>
      <p:grpSp>
        <p:nvGrpSpPr>
          <p:cNvPr id="118" name="Group 2"/>
          <p:cNvGrpSpPr>
            <a:grpSpLocks/>
          </p:cNvGrpSpPr>
          <p:nvPr/>
        </p:nvGrpSpPr>
        <p:grpSpPr bwMode="auto">
          <a:xfrm>
            <a:off x="3637345" y="2246468"/>
            <a:ext cx="1484028" cy="1565347"/>
            <a:chOff x="2442" y="1745"/>
            <a:chExt cx="967" cy="967"/>
          </a:xfrm>
        </p:grpSpPr>
        <p:sp>
          <p:nvSpPr>
            <p:cNvPr id="119" name="Oval 3"/>
            <p:cNvSpPr>
              <a:spLocks noChangeArrowheads="1"/>
            </p:cNvSpPr>
            <p:nvPr/>
          </p:nvSpPr>
          <p:spPr bwMode="auto">
            <a:xfrm>
              <a:off x="2442" y="1745"/>
              <a:ext cx="967" cy="967"/>
            </a:xfrm>
            <a:prstGeom prst="ellipse">
              <a:avLst/>
            </a:prstGeom>
            <a:gradFill rotWithShape="1">
              <a:gsLst>
                <a:gs pos="0">
                  <a:srgbClr val="FF0000"/>
                </a:gs>
                <a:gs pos="100000">
                  <a:srgbClr val="760000"/>
                </a:gs>
              </a:gsLst>
              <a:path path="shape">
                <a:fillToRect l="50000" t="50000" r="50000" b="50000"/>
              </a:path>
            </a:gradFill>
            <a:ln>
              <a:noFill/>
            </a:ln>
            <a:effectLst/>
            <a:extLst>
              <a:ext uri="{91240B29-F687-4F45-9708-019B960494DF}">
                <a14:hiddenLine xmlns:a14="http://schemas.microsoft.com/office/drawing/2010/main" xmlns="" w="9525" algn="ctr">
                  <a:solidFill>
                    <a:srgbClr val="FF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 name="Text Box 4"/>
            <p:cNvSpPr txBox="1">
              <a:spLocks noChangeArrowheads="1"/>
            </p:cNvSpPr>
            <p:nvPr/>
          </p:nvSpPr>
          <p:spPr bwMode="auto">
            <a:xfrm>
              <a:off x="2539" y="1982"/>
              <a:ext cx="809"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dirty="0">
                  <a:solidFill>
                    <a:srgbClr val="66FF33"/>
                  </a:solidFill>
                </a:rPr>
                <a:t>(</a:t>
              </a:r>
              <a:r>
                <a:rPr lang="en-US" altLang="zh-CN" sz="2400" b="1" dirty="0" err="1">
                  <a:solidFill>
                    <a:srgbClr val="66FF33"/>
                  </a:solidFill>
                </a:rPr>
                <a:t>AgI</a:t>
              </a:r>
              <a:r>
                <a:rPr lang="en-US" altLang="zh-CN" sz="2400" b="1" dirty="0">
                  <a:solidFill>
                    <a:srgbClr val="66FF33"/>
                  </a:solidFill>
                </a:rPr>
                <a:t>)</a:t>
              </a:r>
              <a:r>
                <a:rPr lang="en-US" altLang="zh-CN" sz="2400" b="1" baseline="-25000" dirty="0">
                  <a:solidFill>
                    <a:srgbClr val="66FF33"/>
                  </a:solidFill>
                </a:rPr>
                <a:t>m</a:t>
              </a:r>
              <a:endParaRPr lang="en-US" altLang="zh-CN" sz="2400" b="1" dirty="0">
                <a:solidFill>
                  <a:srgbClr val="66FF33"/>
                </a:solidFill>
              </a:endParaRPr>
            </a:p>
            <a:p>
              <a:pPr algn="ctr" eaLnBrk="1" hangingPunct="1"/>
              <a:r>
                <a:rPr lang="zh-CN" altLang="en-US" sz="2400" b="1" dirty="0">
                  <a:solidFill>
                    <a:srgbClr val="66FF33"/>
                  </a:solidFill>
                  <a:latin typeface="+mn-ea"/>
                  <a:ea typeface="+mn-ea"/>
                </a:rPr>
                <a:t>胶核</a:t>
              </a:r>
            </a:p>
          </p:txBody>
        </p:sp>
      </p:grpSp>
      <p:grpSp>
        <p:nvGrpSpPr>
          <p:cNvPr id="121" name="Group 5"/>
          <p:cNvGrpSpPr>
            <a:grpSpLocks/>
          </p:cNvGrpSpPr>
          <p:nvPr/>
        </p:nvGrpSpPr>
        <p:grpSpPr bwMode="auto">
          <a:xfrm>
            <a:off x="2163739" y="836214"/>
            <a:ext cx="5072557" cy="4256168"/>
            <a:chOff x="1045" y="388"/>
            <a:chExt cx="4044" cy="3588"/>
          </a:xfrm>
        </p:grpSpPr>
        <p:grpSp>
          <p:nvGrpSpPr>
            <p:cNvPr id="122" name="Group 6"/>
            <p:cNvGrpSpPr>
              <a:grpSpLocks/>
            </p:cNvGrpSpPr>
            <p:nvPr/>
          </p:nvGrpSpPr>
          <p:grpSpPr bwMode="auto">
            <a:xfrm>
              <a:off x="1742" y="643"/>
              <a:ext cx="413" cy="313"/>
              <a:chOff x="822" y="1342"/>
              <a:chExt cx="413" cy="313"/>
            </a:xfrm>
          </p:grpSpPr>
          <p:sp>
            <p:nvSpPr>
              <p:cNvPr id="134" name="Oval 7"/>
              <p:cNvSpPr>
                <a:spLocks noChangeArrowheads="1"/>
              </p:cNvSpPr>
              <p:nvPr/>
            </p:nvSpPr>
            <p:spPr bwMode="auto">
              <a:xfrm>
                <a:off x="873" y="1342"/>
                <a:ext cx="312" cy="312"/>
              </a:xfrm>
              <a:prstGeom prst="ellipse">
                <a:avLst/>
              </a:prstGeom>
              <a:gradFill rotWithShape="1">
                <a:gsLst>
                  <a:gs pos="0">
                    <a:srgbClr val="0033CC"/>
                  </a:gs>
                  <a:gs pos="100000">
                    <a:srgbClr val="00081F"/>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 name="Text Box 8"/>
              <p:cNvSpPr txBox="1">
                <a:spLocks noChangeArrowheads="1"/>
              </p:cNvSpPr>
              <p:nvPr/>
            </p:nvSpPr>
            <p:spPr bwMode="auto">
              <a:xfrm>
                <a:off x="822" y="1372"/>
                <a:ext cx="413" cy="2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00" b="1" dirty="0">
                    <a:solidFill>
                      <a:srgbClr val="FFFF66"/>
                    </a:solidFill>
                  </a:rPr>
                  <a:t>K</a:t>
                </a:r>
                <a:r>
                  <a:rPr lang="en-US" altLang="zh-CN" sz="1600" b="1" baseline="30000" dirty="0">
                    <a:solidFill>
                      <a:srgbClr val="FFFF66"/>
                    </a:solidFill>
                  </a:rPr>
                  <a:t>+</a:t>
                </a:r>
                <a:endParaRPr lang="en-US" altLang="zh-CN" sz="1600" b="1" dirty="0">
                  <a:solidFill>
                    <a:srgbClr val="FFFF66"/>
                  </a:solidFill>
                </a:endParaRPr>
              </a:p>
            </p:txBody>
          </p:sp>
        </p:grpSp>
        <p:grpSp>
          <p:nvGrpSpPr>
            <p:cNvPr id="123" name="Group 9"/>
            <p:cNvGrpSpPr>
              <a:grpSpLocks/>
            </p:cNvGrpSpPr>
            <p:nvPr/>
          </p:nvGrpSpPr>
          <p:grpSpPr bwMode="auto">
            <a:xfrm>
              <a:off x="4205" y="1293"/>
              <a:ext cx="426" cy="312"/>
              <a:chOff x="752" y="1544"/>
              <a:chExt cx="426" cy="312"/>
            </a:xfrm>
          </p:grpSpPr>
          <p:sp>
            <p:nvSpPr>
              <p:cNvPr id="132" name="Oval 10"/>
              <p:cNvSpPr>
                <a:spLocks noChangeArrowheads="1"/>
              </p:cNvSpPr>
              <p:nvPr/>
            </p:nvSpPr>
            <p:spPr bwMode="auto">
              <a:xfrm>
                <a:off x="784" y="1544"/>
                <a:ext cx="312" cy="312"/>
              </a:xfrm>
              <a:prstGeom prst="ellipse">
                <a:avLst/>
              </a:prstGeom>
              <a:gradFill rotWithShape="1">
                <a:gsLst>
                  <a:gs pos="0">
                    <a:srgbClr val="0033CC"/>
                  </a:gs>
                  <a:gs pos="100000">
                    <a:srgbClr val="00081F"/>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 name="Text Box 11"/>
              <p:cNvSpPr txBox="1">
                <a:spLocks noChangeArrowheads="1"/>
              </p:cNvSpPr>
              <p:nvPr/>
            </p:nvSpPr>
            <p:spPr bwMode="auto">
              <a:xfrm>
                <a:off x="752" y="1558"/>
                <a:ext cx="426" cy="2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00" b="1" dirty="0">
                    <a:solidFill>
                      <a:srgbClr val="FFFF66"/>
                    </a:solidFill>
                  </a:rPr>
                  <a:t>K</a:t>
                </a:r>
                <a:r>
                  <a:rPr lang="en-US" altLang="zh-CN" sz="1600" b="1" baseline="30000" dirty="0">
                    <a:solidFill>
                      <a:srgbClr val="FFFF66"/>
                    </a:solidFill>
                  </a:rPr>
                  <a:t>+</a:t>
                </a:r>
                <a:endParaRPr lang="en-US" altLang="zh-CN" sz="1600" b="1" dirty="0">
                  <a:solidFill>
                    <a:srgbClr val="FFFF66"/>
                  </a:solidFill>
                </a:endParaRPr>
              </a:p>
            </p:txBody>
          </p:sp>
        </p:grpSp>
        <p:grpSp>
          <p:nvGrpSpPr>
            <p:cNvPr id="124" name="Group 12"/>
            <p:cNvGrpSpPr>
              <a:grpSpLocks/>
            </p:cNvGrpSpPr>
            <p:nvPr/>
          </p:nvGrpSpPr>
          <p:grpSpPr bwMode="auto">
            <a:xfrm>
              <a:off x="1321" y="2847"/>
              <a:ext cx="352" cy="312"/>
              <a:chOff x="861" y="1118"/>
              <a:chExt cx="352" cy="312"/>
            </a:xfrm>
          </p:grpSpPr>
          <p:sp>
            <p:nvSpPr>
              <p:cNvPr id="130" name="Oval 13"/>
              <p:cNvSpPr>
                <a:spLocks noChangeArrowheads="1"/>
              </p:cNvSpPr>
              <p:nvPr/>
            </p:nvSpPr>
            <p:spPr bwMode="auto">
              <a:xfrm>
                <a:off x="892" y="1118"/>
                <a:ext cx="312" cy="312"/>
              </a:xfrm>
              <a:prstGeom prst="ellipse">
                <a:avLst/>
              </a:prstGeom>
              <a:gradFill rotWithShape="1">
                <a:gsLst>
                  <a:gs pos="0">
                    <a:srgbClr val="0033CC"/>
                  </a:gs>
                  <a:gs pos="100000">
                    <a:srgbClr val="00081F"/>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 name="Text Box 14"/>
              <p:cNvSpPr txBox="1">
                <a:spLocks noChangeArrowheads="1"/>
              </p:cNvSpPr>
              <p:nvPr/>
            </p:nvSpPr>
            <p:spPr bwMode="auto">
              <a:xfrm>
                <a:off x="861" y="1127"/>
                <a:ext cx="352" cy="2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00" b="1" dirty="0">
                    <a:solidFill>
                      <a:srgbClr val="FFFF66"/>
                    </a:solidFill>
                  </a:rPr>
                  <a:t>K</a:t>
                </a:r>
                <a:r>
                  <a:rPr lang="en-US" altLang="zh-CN" sz="1600" b="1" baseline="30000" dirty="0">
                    <a:solidFill>
                      <a:srgbClr val="FFFF66"/>
                    </a:solidFill>
                  </a:rPr>
                  <a:t>+</a:t>
                </a:r>
                <a:endParaRPr lang="en-US" altLang="zh-CN" sz="1600" b="1" dirty="0">
                  <a:solidFill>
                    <a:srgbClr val="FFFF66"/>
                  </a:solidFill>
                </a:endParaRPr>
              </a:p>
            </p:txBody>
          </p:sp>
        </p:grpSp>
        <p:grpSp>
          <p:nvGrpSpPr>
            <p:cNvPr id="125" name="Group 15"/>
            <p:cNvGrpSpPr>
              <a:grpSpLocks/>
            </p:cNvGrpSpPr>
            <p:nvPr/>
          </p:nvGrpSpPr>
          <p:grpSpPr bwMode="auto">
            <a:xfrm>
              <a:off x="3883" y="3082"/>
              <a:ext cx="472" cy="347"/>
              <a:chOff x="501" y="1254"/>
              <a:chExt cx="472" cy="347"/>
            </a:xfrm>
          </p:grpSpPr>
          <p:sp>
            <p:nvSpPr>
              <p:cNvPr id="128" name="Oval 16"/>
              <p:cNvSpPr>
                <a:spLocks noChangeArrowheads="1"/>
              </p:cNvSpPr>
              <p:nvPr/>
            </p:nvSpPr>
            <p:spPr bwMode="auto">
              <a:xfrm>
                <a:off x="563" y="1254"/>
                <a:ext cx="334" cy="347"/>
              </a:xfrm>
              <a:prstGeom prst="ellipse">
                <a:avLst/>
              </a:prstGeom>
              <a:gradFill rotWithShape="1">
                <a:gsLst>
                  <a:gs pos="0">
                    <a:srgbClr val="0033CC"/>
                  </a:gs>
                  <a:gs pos="100000">
                    <a:srgbClr val="00081F"/>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 name="Text Box 17"/>
              <p:cNvSpPr txBox="1">
                <a:spLocks noChangeArrowheads="1"/>
              </p:cNvSpPr>
              <p:nvPr/>
            </p:nvSpPr>
            <p:spPr bwMode="auto">
              <a:xfrm>
                <a:off x="501" y="1283"/>
                <a:ext cx="472" cy="2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00" b="1" dirty="0">
                    <a:solidFill>
                      <a:srgbClr val="FFFF66"/>
                    </a:solidFill>
                  </a:rPr>
                  <a:t>K</a:t>
                </a:r>
                <a:r>
                  <a:rPr lang="en-US" altLang="zh-CN" sz="1600" b="1" baseline="30000" dirty="0">
                    <a:solidFill>
                      <a:srgbClr val="FFFF66"/>
                    </a:solidFill>
                  </a:rPr>
                  <a:t>+</a:t>
                </a:r>
                <a:endParaRPr lang="en-US" altLang="zh-CN" sz="1600" b="1" dirty="0">
                  <a:solidFill>
                    <a:srgbClr val="FFFF66"/>
                  </a:solidFill>
                </a:endParaRPr>
              </a:p>
            </p:txBody>
          </p:sp>
        </p:grpSp>
        <p:sp>
          <p:nvSpPr>
            <p:cNvPr id="126" name="Oval 18"/>
            <p:cNvSpPr>
              <a:spLocks noChangeArrowheads="1"/>
            </p:cNvSpPr>
            <p:nvPr/>
          </p:nvSpPr>
          <p:spPr bwMode="auto">
            <a:xfrm>
              <a:off x="1045" y="388"/>
              <a:ext cx="3700" cy="3588"/>
            </a:xfrm>
            <a:prstGeom prst="ellipse">
              <a:avLst/>
            </a:prstGeom>
            <a:noFill/>
            <a:ln w="38100" algn="ctr">
              <a:solidFill>
                <a:srgbClr val="000099"/>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 name="Text Box 19"/>
            <p:cNvSpPr txBox="1">
              <a:spLocks noChangeArrowheads="1"/>
            </p:cNvSpPr>
            <p:nvPr/>
          </p:nvSpPr>
          <p:spPr bwMode="auto">
            <a:xfrm>
              <a:off x="4728" y="2062"/>
              <a:ext cx="361" cy="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200" b="1" dirty="0">
                  <a:solidFill>
                    <a:srgbClr val="800000"/>
                  </a:solidFill>
                  <a:latin typeface="+mn-ea"/>
                  <a:ea typeface="+mn-ea"/>
                </a:rPr>
                <a:t>胶团</a:t>
              </a:r>
            </a:p>
          </p:txBody>
        </p:sp>
      </p:grpSp>
      <p:grpSp>
        <p:nvGrpSpPr>
          <p:cNvPr id="136" name="Group 20"/>
          <p:cNvGrpSpPr>
            <a:grpSpLocks/>
          </p:cNvGrpSpPr>
          <p:nvPr/>
        </p:nvGrpSpPr>
        <p:grpSpPr bwMode="auto">
          <a:xfrm>
            <a:off x="2700426" y="1222419"/>
            <a:ext cx="3959808" cy="3507310"/>
            <a:chOff x="1752" y="991"/>
            <a:chExt cx="2713" cy="2436"/>
          </a:xfrm>
        </p:grpSpPr>
        <p:grpSp>
          <p:nvGrpSpPr>
            <p:cNvPr id="137" name="Group 21"/>
            <p:cNvGrpSpPr>
              <a:grpSpLocks/>
            </p:cNvGrpSpPr>
            <p:nvPr/>
          </p:nvGrpSpPr>
          <p:grpSpPr bwMode="auto">
            <a:xfrm>
              <a:off x="2375" y="2666"/>
              <a:ext cx="351" cy="351"/>
              <a:chOff x="2295" y="2706"/>
              <a:chExt cx="351" cy="351"/>
            </a:xfrm>
          </p:grpSpPr>
          <p:sp>
            <p:nvSpPr>
              <p:cNvPr id="197" name="Oval 22"/>
              <p:cNvSpPr>
                <a:spLocks noChangeArrowheads="1"/>
              </p:cNvSpPr>
              <p:nvPr/>
            </p:nvSpPr>
            <p:spPr bwMode="auto">
              <a:xfrm>
                <a:off x="2295" y="2706"/>
                <a:ext cx="351" cy="351"/>
              </a:xfrm>
              <a:prstGeom prst="ellipse">
                <a:avLst/>
              </a:prstGeom>
              <a:gradFill rotWithShape="1">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8" name="Text Box 23"/>
              <p:cNvSpPr txBox="1">
                <a:spLocks noChangeArrowheads="1"/>
              </p:cNvSpPr>
              <p:nvPr/>
            </p:nvSpPr>
            <p:spPr bwMode="auto">
              <a:xfrm>
                <a:off x="2333" y="2744"/>
                <a:ext cx="28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solidFill>
                      <a:srgbClr val="800000"/>
                    </a:solidFill>
                  </a:rPr>
                  <a:t>I</a:t>
                </a:r>
                <a:r>
                  <a:rPr lang="en-US" altLang="zh-CN" sz="2400" b="1" baseline="30000">
                    <a:solidFill>
                      <a:srgbClr val="800000"/>
                    </a:solidFill>
                  </a:rPr>
                  <a:t>-</a:t>
                </a:r>
                <a:endParaRPr lang="en-US" altLang="zh-CN" sz="2400" b="1">
                  <a:solidFill>
                    <a:srgbClr val="800000"/>
                  </a:solidFill>
                </a:endParaRPr>
              </a:p>
            </p:txBody>
          </p:sp>
        </p:grpSp>
        <p:grpSp>
          <p:nvGrpSpPr>
            <p:cNvPr id="138" name="Group 24"/>
            <p:cNvGrpSpPr>
              <a:grpSpLocks/>
            </p:cNvGrpSpPr>
            <p:nvPr/>
          </p:nvGrpSpPr>
          <p:grpSpPr bwMode="auto">
            <a:xfrm>
              <a:off x="2746" y="2753"/>
              <a:ext cx="351" cy="351"/>
              <a:chOff x="2676" y="2813"/>
              <a:chExt cx="351" cy="351"/>
            </a:xfrm>
          </p:grpSpPr>
          <p:sp>
            <p:nvSpPr>
              <p:cNvPr id="195" name="Oval 25"/>
              <p:cNvSpPr>
                <a:spLocks noChangeArrowheads="1"/>
              </p:cNvSpPr>
              <p:nvPr/>
            </p:nvSpPr>
            <p:spPr bwMode="auto">
              <a:xfrm>
                <a:off x="2676" y="2813"/>
                <a:ext cx="351" cy="351"/>
              </a:xfrm>
              <a:prstGeom prst="ellipse">
                <a:avLst/>
              </a:prstGeom>
              <a:gradFill rotWithShape="1">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6" name="Text Box 26"/>
              <p:cNvSpPr txBox="1">
                <a:spLocks noChangeArrowheads="1"/>
              </p:cNvSpPr>
              <p:nvPr/>
            </p:nvSpPr>
            <p:spPr bwMode="auto">
              <a:xfrm>
                <a:off x="2706" y="2857"/>
                <a:ext cx="28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solidFill>
                      <a:srgbClr val="800000"/>
                    </a:solidFill>
                  </a:rPr>
                  <a:t>I</a:t>
                </a:r>
                <a:r>
                  <a:rPr lang="en-US" altLang="zh-CN" sz="2400" b="1" baseline="30000">
                    <a:solidFill>
                      <a:srgbClr val="800000"/>
                    </a:solidFill>
                  </a:rPr>
                  <a:t>-</a:t>
                </a:r>
                <a:endParaRPr lang="en-US" altLang="zh-CN" sz="2400" b="1">
                  <a:solidFill>
                    <a:srgbClr val="800000"/>
                  </a:solidFill>
                </a:endParaRPr>
              </a:p>
            </p:txBody>
          </p:sp>
        </p:grpSp>
        <p:grpSp>
          <p:nvGrpSpPr>
            <p:cNvPr id="139" name="Group 27"/>
            <p:cNvGrpSpPr>
              <a:grpSpLocks/>
            </p:cNvGrpSpPr>
            <p:nvPr/>
          </p:nvGrpSpPr>
          <p:grpSpPr bwMode="auto">
            <a:xfrm>
              <a:off x="3118" y="2656"/>
              <a:ext cx="351" cy="351"/>
              <a:chOff x="3048" y="2716"/>
              <a:chExt cx="351" cy="351"/>
            </a:xfrm>
          </p:grpSpPr>
          <p:sp>
            <p:nvSpPr>
              <p:cNvPr id="193" name="Oval 28"/>
              <p:cNvSpPr>
                <a:spLocks noChangeArrowheads="1"/>
              </p:cNvSpPr>
              <p:nvPr/>
            </p:nvSpPr>
            <p:spPr bwMode="auto">
              <a:xfrm>
                <a:off x="3048" y="2716"/>
                <a:ext cx="351" cy="351"/>
              </a:xfrm>
              <a:prstGeom prst="ellipse">
                <a:avLst/>
              </a:prstGeom>
              <a:gradFill rotWithShape="1">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 name="Text Box 29"/>
              <p:cNvSpPr txBox="1">
                <a:spLocks noChangeArrowheads="1"/>
              </p:cNvSpPr>
              <p:nvPr/>
            </p:nvSpPr>
            <p:spPr bwMode="auto">
              <a:xfrm>
                <a:off x="3076" y="2767"/>
                <a:ext cx="28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solidFill>
                      <a:srgbClr val="800000"/>
                    </a:solidFill>
                  </a:rPr>
                  <a:t>I</a:t>
                </a:r>
                <a:r>
                  <a:rPr lang="en-US" altLang="zh-CN" sz="2400" b="1" baseline="30000">
                    <a:solidFill>
                      <a:srgbClr val="800000"/>
                    </a:solidFill>
                  </a:rPr>
                  <a:t>-</a:t>
                </a:r>
                <a:endParaRPr lang="en-US" altLang="zh-CN" sz="2400" b="1">
                  <a:solidFill>
                    <a:srgbClr val="800000"/>
                  </a:solidFill>
                </a:endParaRPr>
              </a:p>
            </p:txBody>
          </p:sp>
        </p:grpSp>
        <p:grpSp>
          <p:nvGrpSpPr>
            <p:cNvPr id="140" name="Group 30"/>
            <p:cNvGrpSpPr>
              <a:grpSpLocks/>
            </p:cNvGrpSpPr>
            <p:nvPr/>
          </p:nvGrpSpPr>
          <p:grpSpPr bwMode="auto">
            <a:xfrm>
              <a:off x="2094" y="2421"/>
              <a:ext cx="351" cy="351"/>
              <a:chOff x="2004" y="2471"/>
              <a:chExt cx="351" cy="351"/>
            </a:xfrm>
          </p:grpSpPr>
          <p:sp>
            <p:nvSpPr>
              <p:cNvPr id="191" name="Oval 31"/>
              <p:cNvSpPr>
                <a:spLocks noChangeArrowheads="1"/>
              </p:cNvSpPr>
              <p:nvPr/>
            </p:nvSpPr>
            <p:spPr bwMode="auto">
              <a:xfrm>
                <a:off x="2004" y="2471"/>
                <a:ext cx="351" cy="351"/>
              </a:xfrm>
              <a:prstGeom prst="ellipse">
                <a:avLst/>
              </a:prstGeom>
              <a:gradFill rotWithShape="1">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2" name="Text Box 32"/>
              <p:cNvSpPr txBox="1">
                <a:spLocks noChangeArrowheads="1"/>
              </p:cNvSpPr>
              <p:nvPr/>
            </p:nvSpPr>
            <p:spPr bwMode="auto">
              <a:xfrm>
                <a:off x="2046" y="2517"/>
                <a:ext cx="28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solidFill>
                      <a:srgbClr val="800000"/>
                    </a:solidFill>
                  </a:rPr>
                  <a:t>I</a:t>
                </a:r>
                <a:r>
                  <a:rPr lang="en-US" altLang="zh-CN" sz="2400" b="1" baseline="30000">
                    <a:solidFill>
                      <a:srgbClr val="800000"/>
                    </a:solidFill>
                  </a:rPr>
                  <a:t>-</a:t>
                </a:r>
                <a:endParaRPr lang="en-US" altLang="zh-CN" sz="2400" b="1">
                  <a:solidFill>
                    <a:srgbClr val="800000"/>
                  </a:solidFill>
                </a:endParaRPr>
              </a:p>
            </p:txBody>
          </p:sp>
        </p:grpSp>
        <p:grpSp>
          <p:nvGrpSpPr>
            <p:cNvPr id="141" name="Group 33"/>
            <p:cNvGrpSpPr>
              <a:grpSpLocks/>
            </p:cNvGrpSpPr>
            <p:nvPr/>
          </p:nvGrpSpPr>
          <p:grpSpPr bwMode="auto">
            <a:xfrm>
              <a:off x="2050" y="2065"/>
              <a:ext cx="351" cy="351"/>
              <a:chOff x="1890" y="2095"/>
              <a:chExt cx="351" cy="351"/>
            </a:xfrm>
          </p:grpSpPr>
          <p:sp>
            <p:nvSpPr>
              <p:cNvPr id="189" name="Oval 34"/>
              <p:cNvSpPr>
                <a:spLocks noChangeArrowheads="1"/>
              </p:cNvSpPr>
              <p:nvPr/>
            </p:nvSpPr>
            <p:spPr bwMode="auto">
              <a:xfrm>
                <a:off x="1890" y="2095"/>
                <a:ext cx="351" cy="351"/>
              </a:xfrm>
              <a:prstGeom prst="ellipse">
                <a:avLst/>
              </a:prstGeom>
              <a:gradFill rotWithShape="1">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0" name="Text Box 35"/>
              <p:cNvSpPr txBox="1">
                <a:spLocks noChangeArrowheads="1"/>
              </p:cNvSpPr>
              <p:nvPr/>
            </p:nvSpPr>
            <p:spPr bwMode="auto">
              <a:xfrm>
                <a:off x="1929" y="2150"/>
                <a:ext cx="28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solidFill>
                      <a:srgbClr val="800000"/>
                    </a:solidFill>
                  </a:rPr>
                  <a:t>I</a:t>
                </a:r>
                <a:r>
                  <a:rPr lang="en-US" altLang="zh-CN" sz="2400" b="1" baseline="30000">
                    <a:solidFill>
                      <a:srgbClr val="800000"/>
                    </a:solidFill>
                  </a:rPr>
                  <a:t>-</a:t>
                </a:r>
                <a:endParaRPr lang="en-US" altLang="zh-CN" sz="2400" b="1">
                  <a:solidFill>
                    <a:srgbClr val="800000"/>
                  </a:solidFill>
                </a:endParaRPr>
              </a:p>
            </p:txBody>
          </p:sp>
        </p:grpSp>
        <p:grpSp>
          <p:nvGrpSpPr>
            <p:cNvPr id="142" name="Group 36"/>
            <p:cNvGrpSpPr>
              <a:grpSpLocks/>
            </p:cNvGrpSpPr>
            <p:nvPr/>
          </p:nvGrpSpPr>
          <p:grpSpPr bwMode="auto">
            <a:xfrm>
              <a:off x="2738" y="1359"/>
              <a:ext cx="351" cy="351"/>
              <a:chOff x="2658" y="1389"/>
              <a:chExt cx="351" cy="351"/>
            </a:xfrm>
          </p:grpSpPr>
          <p:sp>
            <p:nvSpPr>
              <p:cNvPr id="187" name="Oval 37"/>
              <p:cNvSpPr>
                <a:spLocks noChangeArrowheads="1"/>
              </p:cNvSpPr>
              <p:nvPr/>
            </p:nvSpPr>
            <p:spPr bwMode="auto">
              <a:xfrm>
                <a:off x="2658" y="1389"/>
                <a:ext cx="351" cy="351"/>
              </a:xfrm>
              <a:prstGeom prst="ellipse">
                <a:avLst/>
              </a:prstGeom>
              <a:gradFill rotWithShape="1">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8" name="Text Box 38"/>
              <p:cNvSpPr txBox="1">
                <a:spLocks noChangeArrowheads="1"/>
              </p:cNvSpPr>
              <p:nvPr/>
            </p:nvSpPr>
            <p:spPr bwMode="auto">
              <a:xfrm>
                <a:off x="2706" y="1429"/>
                <a:ext cx="28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solidFill>
                      <a:srgbClr val="800000"/>
                    </a:solidFill>
                  </a:rPr>
                  <a:t>I</a:t>
                </a:r>
                <a:r>
                  <a:rPr lang="en-US" altLang="zh-CN" sz="2400" b="1" baseline="30000">
                    <a:solidFill>
                      <a:srgbClr val="800000"/>
                    </a:solidFill>
                  </a:rPr>
                  <a:t>-</a:t>
                </a:r>
                <a:endParaRPr lang="en-US" altLang="zh-CN" sz="2400" b="1">
                  <a:solidFill>
                    <a:srgbClr val="800000"/>
                  </a:solidFill>
                </a:endParaRPr>
              </a:p>
            </p:txBody>
          </p:sp>
        </p:grpSp>
        <p:grpSp>
          <p:nvGrpSpPr>
            <p:cNvPr id="143" name="Group 39"/>
            <p:cNvGrpSpPr>
              <a:grpSpLocks/>
            </p:cNvGrpSpPr>
            <p:nvPr/>
          </p:nvGrpSpPr>
          <p:grpSpPr bwMode="auto">
            <a:xfrm>
              <a:off x="3089" y="1427"/>
              <a:ext cx="351" cy="351"/>
              <a:chOff x="3019" y="1457"/>
              <a:chExt cx="351" cy="351"/>
            </a:xfrm>
          </p:grpSpPr>
          <p:sp>
            <p:nvSpPr>
              <p:cNvPr id="185" name="Oval 40"/>
              <p:cNvSpPr>
                <a:spLocks noChangeArrowheads="1"/>
              </p:cNvSpPr>
              <p:nvPr/>
            </p:nvSpPr>
            <p:spPr bwMode="auto">
              <a:xfrm>
                <a:off x="3019" y="1457"/>
                <a:ext cx="351" cy="351"/>
              </a:xfrm>
              <a:prstGeom prst="ellipse">
                <a:avLst/>
              </a:prstGeom>
              <a:gradFill rotWithShape="1">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6" name="Text Box 41"/>
              <p:cNvSpPr txBox="1">
                <a:spLocks noChangeArrowheads="1"/>
              </p:cNvSpPr>
              <p:nvPr/>
            </p:nvSpPr>
            <p:spPr bwMode="auto">
              <a:xfrm>
                <a:off x="3049" y="1512"/>
                <a:ext cx="28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solidFill>
                      <a:srgbClr val="800000"/>
                    </a:solidFill>
                  </a:rPr>
                  <a:t>I</a:t>
                </a:r>
                <a:r>
                  <a:rPr lang="en-US" altLang="zh-CN" sz="2400" b="1" baseline="30000">
                    <a:solidFill>
                      <a:srgbClr val="800000"/>
                    </a:solidFill>
                  </a:rPr>
                  <a:t>-</a:t>
                </a:r>
                <a:endParaRPr lang="en-US" altLang="zh-CN" sz="2400" b="1">
                  <a:solidFill>
                    <a:srgbClr val="800000"/>
                  </a:solidFill>
                </a:endParaRPr>
              </a:p>
            </p:txBody>
          </p:sp>
        </p:grpSp>
        <p:grpSp>
          <p:nvGrpSpPr>
            <p:cNvPr id="144" name="Group 42"/>
            <p:cNvGrpSpPr>
              <a:grpSpLocks/>
            </p:cNvGrpSpPr>
            <p:nvPr/>
          </p:nvGrpSpPr>
          <p:grpSpPr bwMode="auto">
            <a:xfrm>
              <a:off x="3353" y="1681"/>
              <a:ext cx="351" cy="351"/>
              <a:chOff x="3303" y="1711"/>
              <a:chExt cx="351" cy="351"/>
            </a:xfrm>
          </p:grpSpPr>
          <p:sp>
            <p:nvSpPr>
              <p:cNvPr id="183" name="Oval 43"/>
              <p:cNvSpPr>
                <a:spLocks noChangeArrowheads="1"/>
              </p:cNvSpPr>
              <p:nvPr/>
            </p:nvSpPr>
            <p:spPr bwMode="auto">
              <a:xfrm>
                <a:off x="3303" y="1711"/>
                <a:ext cx="351" cy="351"/>
              </a:xfrm>
              <a:prstGeom prst="ellipse">
                <a:avLst/>
              </a:prstGeom>
              <a:gradFill rotWithShape="1">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 name="Text Box 44"/>
              <p:cNvSpPr txBox="1">
                <a:spLocks noChangeArrowheads="1"/>
              </p:cNvSpPr>
              <p:nvPr/>
            </p:nvSpPr>
            <p:spPr bwMode="auto">
              <a:xfrm>
                <a:off x="3329" y="1762"/>
                <a:ext cx="28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solidFill>
                      <a:srgbClr val="800000"/>
                    </a:solidFill>
                  </a:rPr>
                  <a:t>I</a:t>
                </a:r>
                <a:r>
                  <a:rPr lang="en-US" altLang="zh-CN" sz="2400" b="1" baseline="30000">
                    <a:solidFill>
                      <a:srgbClr val="800000"/>
                    </a:solidFill>
                  </a:rPr>
                  <a:t>-</a:t>
                </a:r>
                <a:endParaRPr lang="en-US" altLang="zh-CN" sz="2400" b="1">
                  <a:solidFill>
                    <a:srgbClr val="800000"/>
                  </a:solidFill>
                </a:endParaRPr>
              </a:p>
            </p:txBody>
          </p:sp>
        </p:grpSp>
        <p:grpSp>
          <p:nvGrpSpPr>
            <p:cNvPr id="145" name="Group 45"/>
            <p:cNvGrpSpPr>
              <a:grpSpLocks/>
            </p:cNvGrpSpPr>
            <p:nvPr/>
          </p:nvGrpSpPr>
          <p:grpSpPr bwMode="auto">
            <a:xfrm>
              <a:off x="3439" y="2041"/>
              <a:ext cx="351" cy="351"/>
              <a:chOff x="3379" y="2071"/>
              <a:chExt cx="351" cy="351"/>
            </a:xfrm>
          </p:grpSpPr>
          <p:sp>
            <p:nvSpPr>
              <p:cNvPr id="181" name="Oval 46"/>
              <p:cNvSpPr>
                <a:spLocks noChangeArrowheads="1"/>
              </p:cNvSpPr>
              <p:nvPr/>
            </p:nvSpPr>
            <p:spPr bwMode="auto">
              <a:xfrm>
                <a:off x="3379" y="2071"/>
                <a:ext cx="351" cy="351"/>
              </a:xfrm>
              <a:prstGeom prst="ellipse">
                <a:avLst/>
              </a:prstGeom>
              <a:gradFill rotWithShape="1">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2" name="Text Box 47"/>
              <p:cNvSpPr txBox="1">
                <a:spLocks noChangeArrowheads="1"/>
              </p:cNvSpPr>
              <p:nvPr/>
            </p:nvSpPr>
            <p:spPr bwMode="auto">
              <a:xfrm>
                <a:off x="3419" y="2102"/>
                <a:ext cx="28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solidFill>
                      <a:srgbClr val="800000"/>
                    </a:solidFill>
                  </a:rPr>
                  <a:t>I</a:t>
                </a:r>
                <a:r>
                  <a:rPr lang="en-US" altLang="zh-CN" sz="2400" b="1" baseline="30000">
                    <a:solidFill>
                      <a:srgbClr val="800000"/>
                    </a:solidFill>
                  </a:rPr>
                  <a:t>-</a:t>
                </a:r>
                <a:endParaRPr lang="en-US" altLang="zh-CN" sz="2400" b="1">
                  <a:solidFill>
                    <a:srgbClr val="800000"/>
                  </a:solidFill>
                </a:endParaRPr>
              </a:p>
            </p:txBody>
          </p:sp>
        </p:grpSp>
        <p:grpSp>
          <p:nvGrpSpPr>
            <p:cNvPr id="146" name="Group 48"/>
            <p:cNvGrpSpPr>
              <a:grpSpLocks/>
            </p:cNvGrpSpPr>
            <p:nvPr/>
          </p:nvGrpSpPr>
          <p:grpSpPr bwMode="auto">
            <a:xfrm>
              <a:off x="3362" y="2392"/>
              <a:ext cx="351" cy="351"/>
              <a:chOff x="3312" y="2452"/>
              <a:chExt cx="351" cy="351"/>
            </a:xfrm>
          </p:grpSpPr>
          <p:sp>
            <p:nvSpPr>
              <p:cNvPr id="179" name="Oval 49"/>
              <p:cNvSpPr>
                <a:spLocks noChangeArrowheads="1"/>
              </p:cNvSpPr>
              <p:nvPr/>
            </p:nvSpPr>
            <p:spPr bwMode="auto">
              <a:xfrm>
                <a:off x="3312" y="2452"/>
                <a:ext cx="351" cy="351"/>
              </a:xfrm>
              <a:prstGeom prst="ellipse">
                <a:avLst/>
              </a:prstGeom>
              <a:gradFill rotWithShape="1">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0" name="Text Box 50"/>
              <p:cNvSpPr txBox="1">
                <a:spLocks noChangeArrowheads="1"/>
              </p:cNvSpPr>
              <p:nvPr/>
            </p:nvSpPr>
            <p:spPr bwMode="auto">
              <a:xfrm>
                <a:off x="3345" y="2499"/>
                <a:ext cx="28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solidFill>
                      <a:srgbClr val="800000"/>
                    </a:solidFill>
                  </a:rPr>
                  <a:t>I</a:t>
                </a:r>
                <a:r>
                  <a:rPr lang="en-US" altLang="zh-CN" sz="2400" b="1" baseline="30000">
                    <a:solidFill>
                      <a:srgbClr val="800000"/>
                    </a:solidFill>
                  </a:rPr>
                  <a:t>-</a:t>
                </a:r>
              </a:p>
            </p:txBody>
          </p:sp>
        </p:grpSp>
        <p:grpSp>
          <p:nvGrpSpPr>
            <p:cNvPr id="147" name="Group 51"/>
            <p:cNvGrpSpPr>
              <a:grpSpLocks/>
            </p:cNvGrpSpPr>
            <p:nvPr/>
          </p:nvGrpSpPr>
          <p:grpSpPr bwMode="auto">
            <a:xfrm>
              <a:off x="2376" y="1446"/>
              <a:ext cx="351" cy="351"/>
              <a:chOff x="2286" y="1496"/>
              <a:chExt cx="351" cy="351"/>
            </a:xfrm>
          </p:grpSpPr>
          <p:sp>
            <p:nvSpPr>
              <p:cNvPr id="177" name="Oval 52"/>
              <p:cNvSpPr>
                <a:spLocks noChangeArrowheads="1"/>
              </p:cNvSpPr>
              <p:nvPr/>
            </p:nvSpPr>
            <p:spPr bwMode="auto">
              <a:xfrm>
                <a:off x="2286" y="1496"/>
                <a:ext cx="351" cy="351"/>
              </a:xfrm>
              <a:prstGeom prst="ellipse">
                <a:avLst/>
              </a:prstGeom>
              <a:gradFill rotWithShape="1">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8" name="Text Box 53"/>
              <p:cNvSpPr txBox="1">
                <a:spLocks noChangeArrowheads="1"/>
              </p:cNvSpPr>
              <p:nvPr/>
            </p:nvSpPr>
            <p:spPr bwMode="auto">
              <a:xfrm>
                <a:off x="2319" y="1542"/>
                <a:ext cx="28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solidFill>
                      <a:srgbClr val="800000"/>
                    </a:solidFill>
                  </a:rPr>
                  <a:t>I</a:t>
                </a:r>
                <a:r>
                  <a:rPr lang="en-US" altLang="zh-CN" sz="2400" b="1" baseline="30000">
                    <a:solidFill>
                      <a:srgbClr val="800000"/>
                    </a:solidFill>
                  </a:rPr>
                  <a:t>-</a:t>
                </a:r>
                <a:endParaRPr lang="en-US" altLang="zh-CN" sz="2400" b="1">
                  <a:solidFill>
                    <a:srgbClr val="800000"/>
                  </a:solidFill>
                </a:endParaRPr>
              </a:p>
            </p:txBody>
          </p:sp>
        </p:grpSp>
        <p:grpSp>
          <p:nvGrpSpPr>
            <p:cNvPr id="148" name="Group 54"/>
            <p:cNvGrpSpPr>
              <a:grpSpLocks/>
            </p:cNvGrpSpPr>
            <p:nvPr/>
          </p:nvGrpSpPr>
          <p:grpSpPr bwMode="auto">
            <a:xfrm>
              <a:off x="2104" y="1710"/>
              <a:ext cx="351" cy="351"/>
              <a:chOff x="1994" y="1730"/>
              <a:chExt cx="351" cy="351"/>
            </a:xfrm>
          </p:grpSpPr>
          <p:sp>
            <p:nvSpPr>
              <p:cNvPr id="175" name="Oval 55"/>
              <p:cNvSpPr>
                <a:spLocks noChangeArrowheads="1"/>
              </p:cNvSpPr>
              <p:nvPr/>
            </p:nvSpPr>
            <p:spPr bwMode="auto">
              <a:xfrm>
                <a:off x="1994" y="1730"/>
                <a:ext cx="351" cy="351"/>
              </a:xfrm>
              <a:prstGeom prst="ellipse">
                <a:avLst/>
              </a:prstGeom>
              <a:gradFill rotWithShape="1">
                <a:gsLst>
                  <a:gs pos="0">
                    <a:srgbClr val="66FF33"/>
                  </a:gs>
                  <a:gs pos="100000">
                    <a:srgbClr val="2F7618"/>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6" name="Text Box 56"/>
              <p:cNvSpPr txBox="1">
                <a:spLocks noChangeArrowheads="1"/>
              </p:cNvSpPr>
              <p:nvPr/>
            </p:nvSpPr>
            <p:spPr bwMode="auto">
              <a:xfrm>
                <a:off x="2029" y="1782"/>
                <a:ext cx="28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solidFill>
                      <a:srgbClr val="800000"/>
                    </a:solidFill>
                  </a:rPr>
                  <a:t>I</a:t>
                </a:r>
                <a:r>
                  <a:rPr lang="en-US" altLang="zh-CN" sz="2400" b="1" baseline="30000">
                    <a:solidFill>
                      <a:srgbClr val="800000"/>
                    </a:solidFill>
                  </a:rPr>
                  <a:t>-</a:t>
                </a:r>
                <a:endParaRPr lang="en-US" altLang="zh-CN" sz="2400" b="1">
                  <a:solidFill>
                    <a:srgbClr val="800000"/>
                  </a:solidFill>
                </a:endParaRPr>
              </a:p>
            </p:txBody>
          </p:sp>
        </p:grpSp>
        <p:grpSp>
          <p:nvGrpSpPr>
            <p:cNvPr id="149" name="Group 57"/>
            <p:cNvGrpSpPr>
              <a:grpSpLocks/>
            </p:cNvGrpSpPr>
            <p:nvPr/>
          </p:nvGrpSpPr>
          <p:grpSpPr bwMode="auto">
            <a:xfrm>
              <a:off x="1917" y="1502"/>
              <a:ext cx="312" cy="312"/>
              <a:chOff x="1917" y="1502"/>
              <a:chExt cx="312" cy="312"/>
            </a:xfrm>
          </p:grpSpPr>
          <p:sp>
            <p:nvSpPr>
              <p:cNvPr id="173" name="Oval 58"/>
              <p:cNvSpPr>
                <a:spLocks noChangeArrowheads="1"/>
              </p:cNvSpPr>
              <p:nvPr/>
            </p:nvSpPr>
            <p:spPr bwMode="auto">
              <a:xfrm>
                <a:off x="1917" y="1502"/>
                <a:ext cx="312" cy="312"/>
              </a:xfrm>
              <a:prstGeom prst="ellipse">
                <a:avLst/>
              </a:prstGeom>
              <a:gradFill rotWithShape="1">
                <a:gsLst>
                  <a:gs pos="0">
                    <a:srgbClr val="0033CC"/>
                  </a:gs>
                  <a:gs pos="100000">
                    <a:srgbClr val="00081F"/>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 name="Text Box 59"/>
              <p:cNvSpPr txBox="1">
                <a:spLocks noChangeArrowheads="1"/>
              </p:cNvSpPr>
              <p:nvPr/>
            </p:nvSpPr>
            <p:spPr bwMode="auto">
              <a:xfrm>
                <a:off x="1928" y="1528"/>
                <a:ext cx="29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00" b="1" dirty="0">
                    <a:solidFill>
                      <a:srgbClr val="FFFF66"/>
                    </a:solidFill>
                  </a:rPr>
                  <a:t>K</a:t>
                </a:r>
                <a:r>
                  <a:rPr lang="en-US" altLang="zh-CN" sz="1600" b="1" baseline="30000" dirty="0">
                    <a:solidFill>
                      <a:srgbClr val="FFFF66"/>
                    </a:solidFill>
                  </a:rPr>
                  <a:t>+</a:t>
                </a:r>
                <a:endParaRPr lang="en-US" altLang="zh-CN" sz="1600" b="1" dirty="0">
                  <a:solidFill>
                    <a:srgbClr val="FFFF66"/>
                  </a:solidFill>
                </a:endParaRPr>
              </a:p>
            </p:txBody>
          </p:sp>
        </p:grpSp>
        <p:grpSp>
          <p:nvGrpSpPr>
            <p:cNvPr id="150" name="Group 60"/>
            <p:cNvGrpSpPr>
              <a:grpSpLocks/>
            </p:cNvGrpSpPr>
            <p:nvPr/>
          </p:nvGrpSpPr>
          <p:grpSpPr bwMode="auto">
            <a:xfrm>
              <a:off x="3689" y="2631"/>
              <a:ext cx="312" cy="312"/>
              <a:chOff x="3689" y="2631"/>
              <a:chExt cx="312" cy="312"/>
            </a:xfrm>
          </p:grpSpPr>
          <p:sp>
            <p:nvSpPr>
              <p:cNvPr id="171" name="Oval 61"/>
              <p:cNvSpPr>
                <a:spLocks noChangeArrowheads="1"/>
              </p:cNvSpPr>
              <p:nvPr/>
            </p:nvSpPr>
            <p:spPr bwMode="auto">
              <a:xfrm>
                <a:off x="3689" y="2631"/>
                <a:ext cx="312" cy="312"/>
              </a:xfrm>
              <a:prstGeom prst="ellipse">
                <a:avLst/>
              </a:prstGeom>
              <a:gradFill rotWithShape="1">
                <a:gsLst>
                  <a:gs pos="0">
                    <a:srgbClr val="0033CC"/>
                  </a:gs>
                  <a:gs pos="100000">
                    <a:srgbClr val="00081F"/>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2" name="Text Box 62"/>
              <p:cNvSpPr txBox="1">
                <a:spLocks noChangeArrowheads="1"/>
              </p:cNvSpPr>
              <p:nvPr/>
            </p:nvSpPr>
            <p:spPr bwMode="auto">
              <a:xfrm>
                <a:off x="3707" y="2679"/>
                <a:ext cx="29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00" b="1">
                    <a:solidFill>
                      <a:srgbClr val="FFFF66"/>
                    </a:solidFill>
                  </a:rPr>
                  <a:t>K</a:t>
                </a:r>
                <a:r>
                  <a:rPr lang="en-US" altLang="zh-CN" sz="1600" b="1" baseline="30000">
                    <a:solidFill>
                      <a:srgbClr val="FFFF66"/>
                    </a:solidFill>
                  </a:rPr>
                  <a:t>+</a:t>
                </a:r>
                <a:endParaRPr lang="en-US" altLang="zh-CN" sz="1600" b="1">
                  <a:solidFill>
                    <a:srgbClr val="FFFF66"/>
                  </a:solidFill>
                </a:endParaRPr>
              </a:p>
            </p:txBody>
          </p:sp>
        </p:grpSp>
        <p:grpSp>
          <p:nvGrpSpPr>
            <p:cNvPr id="151" name="Group 63"/>
            <p:cNvGrpSpPr>
              <a:grpSpLocks/>
            </p:cNvGrpSpPr>
            <p:nvPr/>
          </p:nvGrpSpPr>
          <p:grpSpPr bwMode="auto">
            <a:xfrm>
              <a:off x="2216" y="2948"/>
              <a:ext cx="312" cy="312"/>
              <a:chOff x="2216" y="2948"/>
              <a:chExt cx="312" cy="312"/>
            </a:xfrm>
          </p:grpSpPr>
          <p:sp>
            <p:nvSpPr>
              <p:cNvPr id="169" name="Oval 64"/>
              <p:cNvSpPr>
                <a:spLocks noChangeArrowheads="1"/>
              </p:cNvSpPr>
              <p:nvPr/>
            </p:nvSpPr>
            <p:spPr bwMode="auto">
              <a:xfrm>
                <a:off x="2216" y="2948"/>
                <a:ext cx="312" cy="312"/>
              </a:xfrm>
              <a:prstGeom prst="ellipse">
                <a:avLst/>
              </a:prstGeom>
              <a:gradFill rotWithShape="1">
                <a:gsLst>
                  <a:gs pos="0">
                    <a:srgbClr val="0033CC"/>
                  </a:gs>
                  <a:gs pos="100000">
                    <a:srgbClr val="00081F"/>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0" name="Text Box 65"/>
              <p:cNvSpPr txBox="1">
                <a:spLocks noChangeArrowheads="1"/>
              </p:cNvSpPr>
              <p:nvPr/>
            </p:nvSpPr>
            <p:spPr bwMode="auto">
              <a:xfrm>
                <a:off x="2225" y="3012"/>
                <a:ext cx="29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00" b="1" dirty="0">
                    <a:solidFill>
                      <a:srgbClr val="FFFF66"/>
                    </a:solidFill>
                  </a:rPr>
                  <a:t>K</a:t>
                </a:r>
                <a:r>
                  <a:rPr lang="en-US" altLang="zh-CN" sz="1600" b="1" baseline="30000" dirty="0">
                    <a:solidFill>
                      <a:srgbClr val="FFFF66"/>
                    </a:solidFill>
                  </a:rPr>
                  <a:t>+</a:t>
                </a:r>
                <a:endParaRPr lang="en-US" altLang="zh-CN" sz="1600" b="1" dirty="0">
                  <a:solidFill>
                    <a:srgbClr val="FFFF66"/>
                  </a:solidFill>
                </a:endParaRPr>
              </a:p>
            </p:txBody>
          </p:sp>
        </p:grpSp>
        <p:grpSp>
          <p:nvGrpSpPr>
            <p:cNvPr id="152" name="Group 66"/>
            <p:cNvGrpSpPr>
              <a:grpSpLocks/>
            </p:cNvGrpSpPr>
            <p:nvPr/>
          </p:nvGrpSpPr>
          <p:grpSpPr bwMode="auto">
            <a:xfrm>
              <a:off x="3325" y="1117"/>
              <a:ext cx="312" cy="312"/>
              <a:chOff x="3325" y="1117"/>
              <a:chExt cx="312" cy="312"/>
            </a:xfrm>
          </p:grpSpPr>
          <p:sp>
            <p:nvSpPr>
              <p:cNvPr id="167" name="Oval 67"/>
              <p:cNvSpPr>
                <a:spLocks noChangeArrowheads="1"/>
              </p:cNvSpPr>
              <p:nvPr/>
            </p:nvSpPr>
            <p:spPr bwMode="auto">
              <a:xfrm>
                <a:off x="3325" y="1117"/>
                <a:ext cx="312" cy="312"/>
              </a:xfrm>
              <a:prstGeom prst="ellipse">
                <a:avLst/>
              </a:prstGeom>
              <a:gradFill rotWithShape="1">
                <a:gsLst>
                  <a:gs pos="0">
                    <a:srgbClr val="0033CC"/>
                  </a:gs>
                  <a:gs pos="100000">
                    <a:srgbClr val="00081F"/>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8" name="Text Box 68"/>
              <p:cNvSpPr txBox="1">
                <a:spLocks noChangeArrowheads="1"/>
              </p:cNvSpPr>
              <p:nvPr/>
            </p:nvSpPr>
            <p:spPr bwMode="auto">
              <a:xfrm>
                <a:off x="3332" y="1165"/>
                <a:ext cx="29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00" b="1">
                    <a:solidFill>
                      <a:srgbClr val="FFFF66"/>
                    </a:solidFill>
                  </a:rPr>
                  <a:t>K</a:t>
                </a:r>
                <a:r>
                  <a:rPr lang="en-US" altLang="zh-CN" sz="1600" b="1" baseline="30000">
                    <a:solidFill>
                      <a:srgbClr val="FFFF66"/>
                    </a:solidFill>
                  </a:rPr>
                  <a:t>+</a:t>
                </a:r>
                <a:endParaRPr lang="en-US" altLang="zh-CN" sz="1600" b="1">
                  <a:solidFill>
                    <a:srgbClr val="FFFF66"/>
                  </a:solidFill>
                </a:endParaRPr>
              </a:p>
            </p:txBody>
          </p:sp>
        </p:grpSp>
        <p:grpSp>
          <p:nvGrpSpPr>
            <p:cNvPr id="153" name="Group 69"/>
            <p:cNvGrpSpPr>
              <a:grpSpLocks/>
            </p:cNvGrpSpPr>
            <p:nvPr/>
          </p:nvGrpSpPr>
          <p:grpSpPr bwMode="auto">
            <a:xfrm>
              <a:off x="1785" y="2302"/>
              <a:ext cx="312" cy="312"/>
              <a:chOff x="1785" y="2302"/>
              <a:chExt cx="312" cy="312"/>
            </a:xfrm>
          </p:grpSpPr>
          <p:sp>
            <p:nvSpPr>
              <p:cNvPr id="165" name="Oval 70"/>
              <p:cNvSpPr>
                <a:spLocks noChangeArrowheads="1"/>
              </p:cNvSpPr>
              <p:nvPr/>
            </p:nvSpPr>
            <p:spPr bwMode="auto">
              <a:xfrm>
                <a:off x="1785" y="2302"/>
                <a:ext cx="312" cy="312"/>
              </a:xfrm>
              <a:prstGeom prst="ellipse">
                <a:avLst/>
              </a:prstGeom>
              <a:gradFill rotWithShape="1">
                <a:gsLst>
                  <a:gs pos="0">
                    <a:srgbClr val="0033CC"/>
                  </a:gs>
                  <a:gs pos="100000">
                    <a:srgbClr val="00081F"/>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6" name="Text Box 71"/>
              <p:cNvSpPr txBox="1">
                <a:spLocks noChangeArrowheads="1"/>
              </p:cNvSpPr>
              <p:nvPr/>
            </p:nvSpPr>
            <p:spPr bwMode="auto">
              <a:xfrm>
                <a:off x="1803" y="2350"/>
                <a:ext cx="29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00" b="1" dirty="0">
                    <a:solidFill>
                      <a:srgbClr val="FFFF66"/>
                    </a:solidFill>
                  </a:rPr>
                  <a:t>K</a:t>
                </a:r>
                <a:r>
                  <a:rPr lang="en-US" altLang="zh-CN" sz="1600" b="1" baseline="30000" dirty="0">
                    <a:solidFill>
                      <a:srgbClr val="FFFF66"/>
                    </a:solidFill>
                  </a:rPr>
                  <a:t>+</a:t>
                </a:r>
                <a:endParaRPr lang="en-US" altLang="zh-CN" sz="1600" b="1" dirty="0">
                  <a:solidFill>
                    <a:srgbClr val="FFFF66"/>
                  </a:solidFill>
                </a:endParaRPr>
              </a:p>
            </p:txBody>
          </p:sp>
        </p:grpSp>
        <p:grpSp>
          <p:nvGrpSpPr>
            <p:cNvPr id="154" name="Group 72"/>
            <p:cNvGrpSpPr>
              <a:grpSpLocks/>
            </p:cNvGrpSpPr>
            <p:nvPr/>
          </p:nvGrpSpPr>
          <p:grpSpPr bwMode="auto">
            <a:xfrm>
              <a:off x="3793" y="1814"/>
              <a:ext cx="312" cy="312"/>
              <a:chOff x="3793" y="1814"/>
              <a:chExt cx="312" cy="312"/>
            </a:xfrm>
          </p:grpSpPr>
          <p:sp>
            <p:nvSpPr>
              <p:cNvPr id="163" name="Oval 73"/>
              <p:cNvSpPr>
                <a:spLocks noChangeArrowheads="1"/>
              </p:cNvSpPr>
              <p:nvPr/>
            </p:nvSpPr>
            <p:spPr bwMode="auto">
              <a:xfrm>
                <a:off x="3793" y="1814"/>
                <a:ext cx="312" cy="312"/>
              </a:xfrm>
              <a:prstGeom prst="ellipse">
                <a:avLst/>
              </a:prstGeom>
              <a:gradFill rotWithShape="1">
                <a:gsLst>
                  <a:gs pos="0">
                    <a:srgbClr val="0033CC"/>
                  </a:gs>
                  <a:gs pos="100000">
                    <a:srgbClr val="00081F"/>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 name="Text Box 74"/>
              <p:cNvSpPr txBox="1">
                <a:spLocks noChangeArrowheads="1"/>
              </p:cNvSpPr>
              <p:nvPr/>
            </p:nvSpPr>
            <p:spPr bwMode="auto">
              <a:xfrm>
                <a:off x="3811" y="1862"/>
                <a:ext cx="29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00" b="1">
                    <a:solidFill>
                      <a:srgbClr val="FFFF66"/>
                    </a:solidFill>
                  </a:rPr>
                  <a:t>K</a:t>
                </a:r>
                <a:r>
                  <a:rPr lang="en-US" altLang="zh-CN" sz="1600" b="1" baseline="30000">
                    <a:solidFill>
                      <a:srgbClr val="FFFF66"/>
                    </a:solidFill>
                  </a:rPr>
                  <a:t>+</a:t>
                </a:r>
                <a:endParaRPr lang="en-US" altLang="zh-CN" sz="1600" b="1">
                  <a:solidFill>
                    <a:srgbClr val="FFFF66"/>
                  </a:solidFill>
                </a:endParaRPr>
              </a:p>
            </p:txBody>
          </p:sp>
        </p:grpSp>
        <p:grpSp>
          <p:nvGrpSpPr>
            <p:cNvPr id="155" name="Group 75"/>
            <p:cNvGrpSpPr>
              <a:grpSpLocks/>
            </p:cNvGrpSpPr>
            <p:nvPr/>
          </p:nvGrpSpPr>
          <p:grpSpPr bwMode="auto">
            <a:xfrm>
              <a:off x="2483" y="1073"/>
              <a:ext cx="312" cy="312"/>
              <a:chOff x="2483" y="1073"/>
              <a:chExt cx="312" cy="312"/>
            </a:xfrm>
          </p:grpSpPr>
          <p:sp>
            <p:nvSpPr>
              <p:cNvPr id="161" name="Oval 76"/>
              <p:cNvSpPr>
                <a:spLocks noChangeArrowheads="1"/>
              </p:cNvSpPr>
              <p:nvPr/>
            </p:nvSpPr>
            <p:spPr bwMode="auto">
              <a:xfrm>
                <a:off x="2483" y="1073"/>
                <a:ext cx="312" cy="312"/>
              </a:xfrm>
              <a:prstGeom prst="ellipse">
                <a:avLst/>
              </a:prstGeom>
              <a:gradFill rotWithShape="1">
                <a:gsLst>
                  <a:gs pos="0">
                    <a:srgbClr val="0033CC"/>
                  </a:gs>
                  <a:gs pos="100000">
                    <a:srgbClr val="00081F"/>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2" name="Text Box 77"/>
              <p:cNvSpPr txBox="1">
                <a:spLocks noChangeArrowheads="1"/>
              </p:cNvSpPr>
              <p:nvPr/>
            </p:nvSpPr>
            <p:spPr bwMode="auto">
              <a:xfrm>
                <a:off x="2501" y="1121"/>
                <a:ext cx="29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00" b="1">
                    <a:solidFill>
                      <a:srgbClr val="FFFF66"/>
                    </a:solidFill>
                  </a:rPr>
                  <a:t>K</a:t>
                </a:r>
                <a:r>
                  <a:rPr lang="en-US" altLang="zh-CN" sz="1600" b="1" baseline="30000">
                    <a:solidFill>
                      <a:srgbClr val="FFFF66"/>
                    </a:solidFill>
                  </a:rPr>
                  <a:t>+</a:t>
                </a:r>
                <a:endParaRPr lang="en-US" altLang="zh-CN" sz="1600" b="1">
                  <a:solidFill>
                    <a:srgbClr val="FFFF66"/>
                  </a:solidFill>
                </a:endParaRPr>
              </a:p>
            </p:txBody>
          </p:sp>
        </p:grpSp>
        <p:grpSp>
          <p:nvGrpSpPr>
            <p:cNvPr id="156" name="Group 78"/>
            <p:cNvGrpSpPr>
              <a:grpSpLocks/>
            </p:cNvGrpSpPr>
            <p:nvPr/>
          </p:nvGrpSpPr>
          <p:grpSpPr bwMode="auto">
            <a:xfrm>
              <a:off x="3044" y="3073"/>
              <a:ext cx="312" cy="312"/>
              <a:chOff x="3044" y="3073"/>
              <a:chExt cx="312" cy="312"/>
            </a:xfrm>
          </p:grpSpPr>
          <p:sp>
            <p:nvSpPr>
              <p:cNvPr id="159" name="Oval 79"/>
              <p:cNvSpPr>
                <a:spLocks noChangeArrowheads="1"/>
              </p:cNvSpPr>
              <p:nvPr/>
            </p:nvSpPr>
            <p:spPr bwMode="auto">
              <a:xfrm>
                <a:off x="3044" y="3073"/>
                <a:ext cx="312" cy="312"/>
              </a:xfrm>
              <a:prstGeom prst="ellipse">
                <a:avLst/>
              </a:prstGeom>
              <a:gradFill rotWithShape="1">
                <a:gsLst>
                  <a:gs pos="0">
                    <a:srgbClr val="0033CC"/>
                  </a:gs>
                  <a:gs pos="100000">
                    <a:srgbClr val="00081F"/>
                  </a:gs>
                </a:gsLst>
                <a:path path="shape">
                  <a:fillToRect l="50000" t="50000" r="50000" b="50000"/>
                </a:path>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0" name="Text Box 80"/>
              <p:cNvSpPr txBox="1">
                <a:spLocks noChangeArrowheads="1"/>
              </p:cNvSpPr>
              <p:nvPr/>
            </p:nvSpPr>
            <p:spPr bwMode="auto">
              <a:xfrm>
                <a:off x="3062" y="3121"/>
                <a:ext cx="29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600" b="1" dirty="0">
                    <a:solidFill>
                      <a:srgbClr val="FFFF66"/>
                    </a:solidFill>
                  </a:rPr>
                  <a:t>K</a:t>
                </a:r>
                <a:r>
                  <a:rPr lang="en-US" altLang="zh-CN" sz="1600" b="1" baseline="30000" dirty="0">
                    <a:solidFill>
                      <a:srgbClr val="FFFF66"/>
                    </a:solidFill>
                  </a:rPr>
                  <a:t>+</a:t>
                </a:r>
                <a:endParaRPr lang="en-US" altLang="zh-CN" sz="1600" b="1" dirty="0">
                  <a:solidFill>
                    <a:srgbClr val="FFFF66"/>
                  </a:solidFill>
                </a:endParaRPr>
              </a:p>
            </p:txBody>
          </p:sp>
        </p:grpSp>
        <p:sp>
          <p:nvSpPr>
            <p:cNvPr id="157" name="Oval 81"/>
            <p:cNvSpPr>
              <a:spLocks noChangeArrowheads="1"/>
            </p:cNvSpPr>
            <p:nvPr/>
          </p:nvSpPr>
          <p:spPr bwMode="auto">
            <a:xfrm>
              <a:off x="1752" y="991"/>
              <a:ext cx="2418" cy="2436"/>
            </a:xfrm>
            <a:prstGeom prst="ellipse">
              <a:avLst/>
            </a:prstGeom>
            <a:noFill/>
            <a:ln w="38100" algn="ctr">
              <a:solidFill>
                <a:srgbClr val="800000"/>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 name="Text Box 82"/>
            <p:cNvSpPr txBox="1">
              <a:spLocks noChangeArrowheads="1"/>
            </p:cNvSpPr>
            <p:nvPr/>
          </p:nvSpPr>
          <p:spPr bwMode="auto">
            <a:xfrm>
              <a:off x="4192" y="2011"/>
              <a:ext cx="273" cy="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dirty="0">
                  <a:solidFill>
                    <a:srgbClr val="000066"/>
                  </a:solidFill>
                  <a:latin typeface="+mn-ea"/>
                  <a:ea typeface="+mn-ea"/>
                </a:rPr>
                <a:t>胶粒</a:t>
              </a:r>
            </a:p>
          </p:txBody>
        </p:sp>
      </p:grpSp>
    </p:spTree>
    <p:extLst>
      <p:ext uri="{BB962C8B-B14F-4D97-AF65-F5344CB8AC3E}">
        <p14:creationId xmlns:p14="http://schemas.microsoft.com/office/powerpoint/2010/main" xmlns="" val="37804900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dissolve">
                                      <p:cBhvr>
                                        <p:cTn id="7" dur="500"/>
                                        <p:tgtEl>
                                          <p:spTgt spid="1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circle(out)">
                                      <p:cBhvr>
                                        <p:cTn id="12" dur="1000"/>
                                        <p:tgtEl>
                                          <p:spTgt spid="13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circle(out)">
                                      <p:cBhvr>
                                        <p:cTn id="17" dur="10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9.4.2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胶体结构</a:t>
            </a:r>
            <a:endParaRPr lang="zh-CN" altLang="en-US" sz="2800" dirty="0">
              <a:latin typeface="微软雅黑" panose="020B0503020204020204" pitchFamily="34" charset="-122"/>
              <a:ea typeface="微软雅黑" panose="020B0503020204020204" pitchFamily="34" charset="-122"/>
            </a:endParaRPr>
          </a:p>
        </p:txBody>
      </p:sp>
      <p:sp>
        <p:nvSpPr>
          <p:cNvPr id="3" name="Text Box 3"/>
          <p:cNvSpPr txBox="1">
            <a:spLocks noChangeArrowheads="1"/>
          </p:cNvSpPr>
          <p:nvPr/>
        </p:nvSpPr>
        <p:spPr bwMode="auto">
          <a:xfrm>
            <a:off x="863303" y="843558"/>
            <a:ext cx="7272932" cy="1329595"/>
          </a:xfrm>
          <a:prstGeom prst="rect">
            <a:avLst/>
          </a:prstGeom>
          <a:solidFill>
            <a:schemeClr val="bg1"/>
          </a:solidFill>
          <a:ln>
            <a:noFill/>
          </a:ln>
          <a:effectLst/>
          <a:extLst>
            <a:ext uri="{91240B29-F687-4F45-9708-019B960494DF}">
              <a14:hiddenLine xmlns:a14="http://schemas.microsoft.com/office/drawing/2010/main" xmlns="" w="12700" cap="sq">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zh-CN" sz="2400" dirty="0">
                <a:solidFill>
                  <a:srgbClr val="FF0000"/>
                </a:solidFill>
                <a:latin typeface="Times New Roman" panose="02020603050405020304" pitchFamily="18" charset="0"/>
                <a:ea typeface="+mn-ea"/>
                <a:cs typeface="Times New Roman" panose="02020603050405020304" pitchFamily="18" charset="0"/>
              </a:rPr>
              <a:t>例</a:t>
            </a:r>
            <a:r>
              <a:rPr lang="zh-CN" altLang="en-US" sz="2400" dirty="0" smtClean="0">
                <a:solidFill>
                  <a:srgbClr val="FF0000"/>
                </a:solidFill>
                <a:latin typeface="Times New Roman" panose="02020603050405020304" pitchFamily="18" charset="0"/>
                <a:ea typeface="+mn-ea"/>
                <a:cs typeface="Times New Roman" panose="02020603050405020304" pitchFamily="18" charset="0"/>
              </a:rPr>
              <a:t>：</a:t>
            </a:r>
            <a:r>
              <a:rPr lang="zh-CN" altLang="en-US" sz="2400" dirty="0" smtClean="0">
                <a:latin typeface="Times New Roman" panose="02020603050405020304" pitchFamily="18" charset="0"/>
                <a:ea typeface="+mn-ea"/>
                <a:cs typeface="Times New Roman" panose="02020603050405020304" pitchFamily="18" charset="0"/>
              </a:rPr>
              <a:t>已知</a:t>
            </a:r>
            <a:r>
              <a:rPr lang="zh-CN" altLang="en-US" sz="2400" dirty="0">
                <a:latin typeface="Times New Roman" panose="02020603050405020304" pitchFamily="18" charset="0"/>
                <a:ea typeface="+mn-ea"/>
                <a:cs typeface="Times New Roman" panose="02020603050405020304" pitchFamily="18" charset="0"/>
              </a:rPr>
              <a:t>二氧化硅溶胶形成过程中存在下列反应：                                     </a:t>
            </a:r>
          </a:p>
          <a:p>
            <a:pPr>
              <a:lnSpc>
                <a:spcPct val="120000"/>
              </a:lnSpc>
            </a:pPr>
            <a:r>
              <a:rPr lang="zh-CN" altLang="en-US" sz="2400" dirty="0">
                <a:latin typeface="Times New Roman" panose="02020603050405020304" pitchFamily="18" charset="0"/>
                <a:ea typeface="+mn-ea"/>
                <a:cs typeface="Times New Roman" panose="02020603050405020304" pitchFamily="18" charset="0"/>
              </a:rPr>
              <a:t>       </a:t>
            </a:r>
            <a:r>
              <a:rPr lang="zh-CN" altLang="en-US" sz="2400" dirty="0" smtClean="0">
                <a:latin typeface="Times New Roman" panose="02020603050405020304" pitchFamily="18" charset="0"/>
                <a:ea typeface="+mn-ea"/>
                <a:cs typeface="Times New Roman" panose="02020603050405020304" pitchFamily="18" charset="0"/>
              </a:rPr>
              <a:t> </a:t>
            </a:r>
            <a:r>
              <a:rPr lang="en-US" altLang="zh-CN" sz="2400" dirty="0" smtClean="0">
                <a:latin typeface="Times New Roman" panose="02020603050405020304" pitchFamily="18" charset="0"/>
                <a:ea typeface="+mn-ea"/>
                <a:cs typeface="Times New Roman" panose="02020603050405020304" pitchFamily="18" charset="0"/>
              </a:rPr>
              <a:t>SiO</a:t>
            </a:r>
            <a:r>
              <a:rPr lang="en-US" altLang="zh-CN" sz="2400" baseline="-25000" dirty="0" smtClean="0">
                <a:latin typeface="Times New Roman" panose="02020603050405020304" pitchFamily="18" charset="0"/>
                <a:ea typeface="+mn-ea"/>
                <a:cs typeface="Times New Roman" panose="02020603050405020304" pitchFamily="18" charset="0"/>
              </a:rPr>
              <a:t>2</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H</a:t>
            </a:r>
            <a:r>
              <a:rPr lang="en-US" altLang="zh-CN" sz="2400" baseline="-25000" dirty="0">
                <a:latin typeface="Times New Roman" panose="02020603050405020304" pitchFamily="18" charset="0"/>
                <a:ea typeface="+mn-ea"/>
                <a:cs typeface="Times New Roman" panose="02020603050405020304" pitchFamily="18" charset="0"/>
              </a:rPr>
              <a:t>2</a:t>
            </a:r>
            <a:r>
              <a:rPr lang="en-US" altLang="zh-CN" sz="2400" dirty="0">
                <a:latin typeface="Times New Roman" panose="02020603050405020304" pitchFamily="18" charset="0"/>
                <a:ea typeface="+mn-ea"/>
                <a:cs typeface="Times New Roman" panose="02020603050405020304" pitchFamily="18" charset="0"/>
              </a:rPr>
              <a:t>O </a:t>
            </a:r>
            <a:r>
              <a:rPr lang="en-US" altLang="zh-CN" sz="2400" dirty="0" smtClean="0">
                <a:latin typeface="Times New Roman" panose="02020603050405020304" pitchFamily="18" charset="0"/>
                <a:ea typeface="+mn-ea"/>
                <a:cs typeface="Times New Roman" panose="02020603050405020304" pitchFamily="18" charset="0"/>
              </a:rPr>
              <a:t>─→ </a:t>
            </a:r>
            <a:r>
              <a:rPr lang="en-US" altLang="zh-CN" sz="2400" dirty="0">
                <a:latin typeface="Times New Roman" panose="02020603050405020304" pitchFamily="18" charset="0"/>
                <a:ea typeface="+mn-ea"/>
                <a:cs typeface="Times New Roman" panose="02020603050405020304" pitchFamily="18" charset="0"/>
              </a:rPr>
              <a:t>H</a:t>
            </a:r>
            <a:r>
              <a:rPr lang="en-US" altLang="zh-CN" sz="2400" baseline="-25000" dirty="0">
                <a:latin typeface="Times New Roman" panose="02020603050405020304" pitchFamily="18" charset="0"/>
                <a:ea typeface="+mn-ea"/>
                <a:cs typeface="Times New Roman" panose="02020603050405020304" pitchFamily="18" charset="0"/>
              </a:rPr>
              <a:t>2</a:t>
            </a:r>
            <a:r>
              <a:rPr lang="en-US" altLang="zh-CN" sz="2400" dirty="0">
                <a:latin typeface="Times New Roman" panose="02020603050405020304" pitchFamily="18" charset="0"/>
                <a:ea typeface="+mn-ea"/>
                <a:cs typeface="Times New Roman" panose="02020603050405020304" pitchFamily="18" charset="0"/>
              </a:rPr>
              <a:t>SiO</a:t>
            </a:r>
            <a:r>
              <a:rPr lang="en-US" altLang="zh-CN" sz="2400" baseline="-25000" dirty="0">
                <a:latin typeface="Times New Roman" panose="02020603050405020304" pitchFamily="18" charset="0"/>
                <a:ea typeface="+mn-ea"/>
                <a:cs typeface="Times New Roman" panose="02020603050405020304" pitchFamily="18" charset="0"/>
              </a:rPr>
              <a:t>3</a:t>
            </a:r>
            <a:r>
              <a:rPr lang="en-US" altLang="zh-CN" sz="2400" dirty="0">
                <a:latin typeface="Times New Roman" panose="02020603050405020304" pitchFamily="18" charset="0"/>
                <a:ea typeface="+mn-ea"/>
                <a:cs typeface="Times New Roman" panose="02020603050405020304" pitchFamily="18" charset="0"/>
              </a:rPr>
              <a:t> ─→ SiO</a:t>
            </a:r>
            <a:r>
              <a:rPr lang="en-US" altLang="zh-CN" sz="2400" baseline="-25000" dirty="0">
                <a:latin typeface="Times New Roman" panose="02020603050405020304" pitchFamily="18" charset="0"/>
                <a:ea typeface="+mn-ea"/>
                <a:cs typeface="Times New Roman" panose="02020603050405020304" pitchFamily="18" charset="0"/>
              </a:rPr>
              <a:t>3</a:t>
            </a:r>
            <a:r>
              <a:rPr lang="en-US" altLang="zh-CN" sz="2400" baseline="30000" dirty="0">
                <a:latin typeface="Times New Roman" panose="02020603050405020304" pitchFamily="18" charset="0"/>
                <a:ea typeface="+mn-ea"/>
                <a:cs typeface="Times New Roman" panose="02020603050405020304" pitchFamily="18" charset="0"/>
              </a:rPr>
              <a:t>2-</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2H</a:t>
            </a:r>
            <a:r>
              <a:rPr lang="en-US" altLang="zh-CN" sz="2400" baseline="300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                                   </a:t>
            </a:r>
          </a:p>
          <a:p>
            <a:pPr>
              <a:lnSpc>
                <a:spcPct val="120000"/>
              </a:lnSpc>
            </a:pPr>
            <a:r>
              <a:rPr lang="en-US" altLang="zh-CN" sz="2400" dirty="0">
                <a:latin typeface="Times New Roman" panose="02020603050405020304" pitchFamily="18" charset="0"/>
                <a:ea typeface="+mn-ea"/>
                <a:cs typeface="Times New Roman" panose="02020603050405020304" pitchFamily="18" charset="0"/>
              </a:rPr>
              <a:t>     </a:t>
            </a:r>
            <a:r>
              <a:rPr lang="en-US" altLang="zh-CN" sz="2400" dirty="0" smtClean="0">
                <a:latin typeface="Times New Roman" panose="02020603050405020304" pitchFamily="18" charset="0"/>
                <a:ea typeface="+mn-ea"/>
                <a:cs typeface="Times New Roman" panose="02020603050405020304" pitchFamily="18" charset="0"/>
              </a:rPr>
              <a:t>   </a:t>
            </a:r>
            <a:r>
              <a:rPr lang="zh-CN" altLang="en-US" sz="2400" dirty="0" smtClean="0">
                <a:latin typeface="Times New Roman" panose="02020603050405020304" pitchFamily="18" charset="0"/>
                <a:ea typeface="+mn-ea"/>
                <a:cs typeface="Times New Roman" panose="02020603050405020304" pitchFamily="18" charset="0"/>
              </a:rPr>
              <a:t>写出</a:t>
            </a:r>
            <a:r>
              <a:rPr lang="zh-CN" altLang="en-US" sz="2400" dirty="0">
                <a:latin typeface="Times New Roman" panose="02020603050405020304" pitchFamily="18" charset="0"/>
                <a:ea typeface="+mn-ea"/>
                <a:cs typeface="Times New Roman" panose="02020603050405020304" pitchFamily="18" charset="0"/>
              </a:rPr>
              <a:t>胶团</a:t>
            </a:r>
            <a:r>
              <a:rPr lang="zh-CN" altLang="en-US" sz="2400" dirty="0" smtClean="0">
                <a:latin typeface="Times New Roman" panose="02020603050405020304" pitchFamily="18" charset="0"/>
                <a:ea typeface="+mn-ea"/>
                <a:cs typeface="Times New Roman" panose="02020603050405020304" pitchFamily="18" charset="0"/>
              </a:rPr>
              <a:t>结构式 </a:t>
            </a:r>
            <a:r>
              <a:rPr lang="en-US" altLang="zh-CN" sz="2400" dirty="0" smtClean="0">
                <a:latin typeface="Times New Roman" panose="02020603050405020304" pitchFamily="18" charset="0"/>
                <a:ea typeface="+mn-ea"/>
                <a:cs typeface="Times New Roman" panose="02020603050405020304" pitchFamily="18" charset="0"/>
              </a:rPr>
              <a:t>(</a:t>
            </a:r>
            <a:r>
              <a:rPr lang="zh-CN" altLang="en-US" sz="2400" dirty="0">
                <a:latin typeface="Times New Roman" panose="02020603050405020304" pitchFamily="18" charset="0"/>
                <a:ea typeface="+mn-ea"/>
                <a:cs typeface="Times New Roman" panose="02020603050405020304" pitchFamily="18" charset="0"/>
              </a:rPr>
              <a:t>标明胶</a:t>
            </a:r>
            <a:r>
              <a:rPr lang="zh-CN" altLang="en-US" sz="2400" dirty="0" smtClean="0">
                <a:latin typeface="Times New Roman" panose="02020603050405020304" pitchFamily="18" charset="0"/>
                <a:ea typeface="+mn-ea"/>
                <a:cs typeface="Times New Roman" panose="02020603050405020304" pitchFamily="18" charset="0"/>
              </a:rPr>
              <a:t>核，胶粒</a:t>
            </a:r>
            <a:r>
              <a:rPr lang="zh-CN" altLang="en-US" sz="2400" dirty="0">
                <a:latin typeface="Times New Roman" panose="02020603050405020304" pitchFamily="18" charset="0"/>
                <a:ea typeface="+mn-ea"/>
                <a:cs typeface="Times New Roman" panose="02020603050405020304" pitchFamily="18" charset="0"/>
              </a:rPr>
              <a:t>及胶团</a:t>
            </a:r>
            <a:r>
              <a:rPr lang="en-US" altLang="zh-CN" sz="2400" dirty="0">
                <a:latin typeface="Times New Roman" panose="02020603050405020304" pitchFamily="18" charset="0"/>
                <a:ea typeface="+mn-ea"/>
                <a:cs typeface="Times New Roman" panose="02020603050405020304" pitchFamily="18" charset="0"/>
              </a:rPr>
              <a:t>)</a:t>
            </a:r>
          </a:p>
        </p:txBody>
      </p:sp>
      <p:sp>
        <p:nvSpPr>
          <p:cNvPr id="4" name="Text Box 4"/>
          <p:cNvSpPr txBox="1">
            <a:spLocks noChangeArrowheads="1"/>
          </p:cNvSpPr>
          <p:nvPr/>
        </p:nvSpPr>
        <p:spPr bwMode="auto">
          <a:xfrm>
            <a:off x="1475656" y="2173153"/>
            <a:ext cx="5521772" cy="26591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kumimoji="1" lang="en-US" altLang="zh-CN" sz="2400" dirty="0">
                <a:solidFill>
                  <a:srgbClr val="FF0000"/>
                </a:solidFill>
                <a:latin typeface="Times New Roman" panose="02020603050405020304" pitchFamily="18" charset="0"/>
                <a:ea typeface="+mn-ea"/>
                <a:cs typeface="Times New Roman" panose="02020603050405020304" pitchFamily="18" charset="0"/>
              </a:rPr>
              <a:t>[(SiO</a:t>
            </a:r>
            <a:r>
              <a:rPr kumimoji="1" lang="en-US" altLang="zh-CN" sz="2400" baseline="-25000" dirty="0">
                <a:solidFill>
                  <a:srgbClr val="FF0000"/>
                </a:solidFill>
                <a:latin typeface="Times New Roman" panose="02020603050405020304" pitchFamily="18" charset="0"/>
                <a:ea typeface="+mn-ea"/>
                <a:cs typeface="Times New Roman" panose="02020603050405020304" pitchFamily="18" charset="0"/>
              </a:rPr>
              <a:t>2</a:t>
            </a:r>
            <a:r>
              <a:rPr kumimoji="1" lang="en-US" altLang="zh-CN" sz="2400" dirty="0">
                <a:solidFill>
                  <a:srgbClr val="FF0000"/>
                </a:solidFill>
                <a:latin typeface="Times New Roman" panose="02020603050405020304" pitchFamily="18" charset="0"/>
                <a:ea typeface="+mn-ea"/>
                <a:cs typeface="Times New Roman" panose="02020603050405020304" pitchFamily="18" charset="0"/>
              </a:rPr>
              <a:t>)</a:t>
            </a:r>
            <a:r>
              <a:rPr kumimoji="1" lang="en-US" altLang="zh-CN" sz="2400" i="1" baseline="-25000" dirty="0">
                <a:solidFill>
                  <a:srgbClr val="FF0000"/>
                </a:solidFill>
                <a:latin typeface="Times New Roman" panose="02020603050405020304" pitchFamily="18" charset="0"/>
                <a:ea typeface="+mn-ea"/>
                <a:cs typeface="Times New Roman" panose="02020603050405020304" pitchFamily="18" charset="0"/>
              </a:rPr>
              <a:t>m</a:t>
            </a:r>
            <a:r>
              <a:rPr kumimoji="1" lang="en-US" altLang="zh-CN" sz="2400" dirty="0" smtClean="0">
                <a:solidFill>
                  <a:srgbClr val="FF0000"/>
                </a:solidFill>
                <a:latin typeface="Times New Roman" panose="02020603050405020304" pitchFamily="18" charset="0"/>
                <a:ea typeface="+mn-ea"/>
                <a:cs typeface="Times New Roman" panose="02020603050405020304" pitchFamily="18" charset="0"/>
              </a:rPr>
              <a:t>· </a:t>
            </a:r>
            <a:r>
              <a:rPr kumimoji="1" lang="en-US" altLang="zh-CN" sz="2400" i="1" dirty="0" smtClean="0">
                <a:solidFill>
                  <a:srgbClr val="FF0000"/>
                </a:solidFill>
                <a:latin typeface="Times New Roman" panose="02020603050405020304" pitchFamily="18" charset="0"/>
                <a:ea typeface="+mn-ea"/>
                <a:cs typeface="Times New Roman" panose="02020603050405020304" pitchFamily="18" charset="0"/>
              </a:rPr>
              <a:t>n </a:t>
            </a:r>
            <a:r>
              <a:rPr kumimoji="1" lang="en-US" altLang="zh-CN" sz="2400" dirty="0">
                <a:solidFill>
                  <a:srgbClr val="FF0000"/>
                </a:solidFill>
                <a:latin typeface="Times New Roman" panose="02020603050405020304" pitchFamily="18" charset="0"/>
                <a:ea typeface="+mn-ea"/>
                <a:cs typeface="Times New Roman" panose="02020603050405020304" pitchFamily="18" charset="0"/>
              </a:rPr>
              <a:t>SiO</a:t>
            </a:r>
            <a:r>
              <a:rPr kumimoji="1" lang="en-US" altLang="zh-CN" sz="2400" baseline="-25000" dirty="0">
                <a:solidFill>
                  <a:srgbClr val="FF0000"/>
                </a:solidFill>
                <a:latin typeface="Times New Roman" panose="02020603050405020304" pitchFamily="18" charset="0"/>
                <a:ea typeface="+mn-ea"/>
                <a:cs typeface="Times New Roman" panose="02020603050405020304" pitchFamily="18" charset="0"/>
              </a:rPr>
              <a:t>3</a:t>
            </a:r>
            <a:r>
              <a:rPr kumimoji="1" lang="en-US" altLang="zh-CN" sz="2400" baseline="30000" dirty="0">
                <a:solidFill>
                  <a:srgbClr val="FF0000"/>
                </a:solidFill>
                <a:latin typeface="Times New Roman" panose="02020603050405020304" pitchFamily="18" charset="0"/>
                <a:ea typeface="+mn-ea"/>
                <a:cs typeface="Times New Roman" panose="02020603050405020304" pitchFamily="18" charset="0"/>
              </a:rPr>
              <a:t>2-</a:t>
            </a:r>
            <a:r>
              <a:rPr kumimoji="1" lang="en-US" altLang="zh-CN" sz="2400" dirty="0" smtClean="0">
                <a:solidFill>
                  <a:srgbClr val="FF0000"/>
                </a:solidFill>
                <a:latin typeface="Times New Roman" panose="02020603050405020304" pitchFamily="18" charset="0"/>
                <a:ea typeface="+mn-ea"/>
                <a:cs typeface="Times New Roman" panose="02020603050405020304" pitchFamily="18" charset="0"/>
              </a:rPr>
              <a:t>· 2(</a:t>
            </a:r>
            <a:r>
              <a:rPr kumimoji="1" lang="en-US" altLang="zh-CN" sz="2400" i="1" dirty="0" smtClean="0">
                <a:solidFill>
                  <a:srgbClr val="FF0000"/>
                </a:solidFill>
                <a:latin typeface="Times New Roman" panose="02020603050405020304" pitchFamily="18" charset="0"/>
                <a:ea typeface="+mn-ea"/>
                <a:cs typeface="Times New Roman" panose="02020603050405020304" pitchFamily="18" charset="0"/>
              </a:rPr>
              <a:t>n</a:t>
            </a:r>
            <a:r>
              <a:rPr kumimoji="1" lang="en-US" altLang="zh-CN" sz="2400" dirty="0" smtClean="0">
                <a:solidFill>
                  <a:srgbClr val="FF0000"/>
                </a:solidFill>
                <a:latin typeface="Times New Roman" panose="02020603050405020304" pitchFamily="18" charset="0"/>
                <a:ea typeface="+mn-ea"/>
                <a:cs typeface="Times New Roman" panose="02020603050405020304" pitchFamily="18" charset="0"/>
              </a:rPr>
              <a:t>-</a:t>
            </a:r>
            <a:r>
              <a:rPr kumimoji="1" lang="en-US" altLang="zh-CN" sz="2400" i="1" dirty="0" smtClean="0">
                <a:solidFill>
                  <a:srgbClr val="FF0000"/>
                </a:solidFill>
                <a:latin typeface="Times New Roman" panose="02020603050405020304" pitchFamily="18" charset="0"/>
                <a:ea typeface="+mn-ea"/>
                <a:cs typeface="Times New Roman" panose="02020603050405020304" pitchFamily="18" charset="0"/>
              </a:rPr>
              <a:t>x</a:t>
            </a:r>
            <a:r>
              <a:rPr kumimoji="1" lang="en-US" altLang="zh-CN" sz="2400" dirty="0" smtClean="0">
                <a:solidFill>
                  <a:srgbClr val="FF0000"/>
                </a:solidFill>
                <a:latin typeface="Times New Roman" panose="02020603050405020304" pitchFamily="18" charset="0"/>
                <a:ea typeface="+mn-ea"/>
                <a:cs typeface="Times New Roman" panose="02020603050405020304" pitchFamily="18" charset="0"/>
              </a:rPr>
              <a:t>)H</a:t>
            </a:r>
            <a:r>
              <a:rPr kumimoji="1" lang="en-US" altLang="zh-CN" sz="2400" baseline="30000" dirty="0">
                <a:solidFill>
                  <a:srgbClr val="FF0000"/>
                </a:solidFill>
                <a:latin typeface="Times New Roman" panose="02020603050405020304" pitchFamily="18" charset="0"/>
                <a:ea typeface="+mn-ea"/>
                <a:cs typeface="Times New Roman" panose="02020603050405020304" pitchFamily="18" charset="0"/>
              </a:rPr>
              <a:t>+</a:t>
            </a:r>
            <a:r>
              <a:rPr kumimoji="1" lang="en-US" altLang="zh-CN" sz="2400" dirty="0">
                <a:solidFill>
                  <a:srgbClr val="FF0000"/>
                </a:solidFill>
                <a:latin typeface="Times New Roman" panose="02020603050405020304" pitchFamily="18" charset="0"/>
                <a:ea typeface="+mn-ea"/>
                <a:cs typeface="Times New Roman" panose="02020603050405020304" pitchFamily="18" charset="0"/>
              </a:rPr>
              <a:t>]</a:t>
            </a:r>
            <a:r>
              <a:rPr kumimoji="1" lang="en-US" altLang="zh-CN" sz="2400" baseline="30000" dirty="0">
                <a:solidFill>
                  <a:srgbClr val="FF0000"/>
                </a:solidFill>
                <a:latin typeface="Times New Roman" panose="02020603050405020304" pitchFamily="18" charset="0"/>
                <a:ea typeface="+mn-ea"/>
                <a:cs typeface="Times New Roman" panose="02020603050405020304" pitchFamily="18" charset="0"/>
              </a:rPr>
              <a:t>2x-</a:t>
            </a:r>
            <a:r>
              <a:rPr kumimoji="1" lang="en-US" altLang="zh-CN" sz="2400" dirty="0">
                <a:solidFill>
                  <a:srgbClr val="FF0000"/>
                </a:solidFill>
                <a:latin typeface="Times New Roman" panose="02020603050405020304" pitchFamily="18" charset="0"/>
                <a:ea typeface="+mn-ea"/>
                <a:cs typeface="Times New Roman" panose="02020603050405020304" pitchFamily="18" charset="0"/>
              </a:rPr>
              <a:t>· 2</a:t>
            </a:r>
            <a:r>
              <a:rPr kumimoji="1" lang="en-US" altLang="zh-CN" sz="2400" i="1" dirty="0">
                <a:solidFill>
                  <a:srgbClr val="FF0000"/>
                </a:solidFill>
                <a:latin typeface="Times New Roman" panose="02020603050405020304" pitchFamily="18" charset="0"/>
                <a:ea typeface="+mn-ea"/>
                <a:cs typeface="Times New Roman" panose="02020603050405020304" pitchFamily="18" charset="0"/>
              </a:rPr>
              <a:t>x </a:t>
            </a:r>
            <a:r>
              <a:rPr kumimoji="1" lang="en-US" altLang="zh-CN" sz="2400" dirty="0">
                <a:solidFill>
                  <a:srgbClr val="FF0000"/>
                </a:solidFill>
                <a:latin typeface="Times New Roman" panose="02020603050405020304" pitchFamily="18" charset="0"/>
                <a:ea typeface="+mn-ea"/>
                <a:cs typeface="Times New Roman" panose="02020603050405020304" pitchFamily="18" charset="0"/>
              </a:rPr>
              <a:t>H</a:t>
            </a:r>
            <a:r>
              <a:rPr kumimoji="1" lang="en-US" altLang="zh-CN" sz="2400" baseline="30000" dirty="0">
                <a:solidFill>
                  <a:srgbClr val="FF0000"/>
                </a:solidFill>
                <a:latin typeface="Times New Roman" panose="02020603050405020304" pitchFamily="18" charset="0"/>
                <a:ea typeface="+mn-ea"/>
                <a:cs typeface="Times New Roman" panose="02020603050405020304" pitchFamily="18" charset="0"/>
              </a:rPr>
              <a:t>+</a:t>
            </a:r>
            <a:r>
              <a:rPr kumimoji="1" lang="en-US" altLang="zh-CN" sz="2400" dirty="0">
                <a:solidFill>
                  <a:srgbClr val="FF0000"/>
                </a:solidFill>
                <a:latin typeface="Times New Roman" panose="02020603050405020304" pitchFamily="18" charset="0"/>
                <a:ea typeface="+mn-ea"/>
                <a:cs typeface="Times New Roman" panose="02020603050405020304" pitchFamily="18" charset="0"/>
              </a:rPr>
              <a:t>                          </a:t>
            </a:r>
            <a:r>
              <a:rPr kumimoji="1" lang="en-US" altLang="zh-CN" sz="2400" dirty="0" smtClean="0">
                <a:solidFill>
                  <a:srgbClr val="FF0000"/>
                </a:solidFill>
                <a:latin typeface="Times New Roman" panose="02020603050405020304" pitchFamily="18" charset="0"/>
                <a:ea typeface="+mn-ea"/>
                <a:cs typeface="Times New Roman" panose="02020603050405020304" pitchFamily="18" charset="0"/>
              </a:rPr>
              <a:t>└──┘                                                                 </a:t>
            </a:r>
            <a:endParaRPr kumimoji="1" lang="en-US" altLang="zh-CN" sz="2400" dirty="0">
              <a:solidFill>
                <a:srgbClr val="FF0000"/>
              </a:solidFill>
              <a:latin typeface="Times New Roman" panose="02020603050405020304" pitchFamily="18" charset="0"/>
              <a:ea typeface="+mn-ea"/>
              <a:cs typeface="Times New Roman" panose="02020603050405020304" pitchFamily="18" charset="0"/>
            </a:endParaRPr>
          </a:p>
          <a:p>
            <a:pPr>
              <a:lnSpc>
                <a:spcPct val="120000"/>
              </a:lnSpc>
            </a:pPr>
            <a:r>
              <a:rPr kumimoji="1" lang="en-US" altLang="zh-CN" sz="2400" dirty="0">
                <a:solidFill>
                  <a:srgbClr val="FF0000"/>
                </a:solidFill>
                <a:latin typeface="Times New Roman" panose="02020603050405020304" pitchFamily="18" charset="0"/>
                <a:ea typeface="+mn-ea"/>
                <a:cs typeface="Times New Roman" panose="02020603050405020304" pitchFamily="18" charset="0"/>
              </a:rPr>
              <a:t>   </a:t>
            </a:r>
            <a:r>
              <a:rPr kumimoji="1" lang="zh-CN" altLang="en-US" sz="2400" dirty="0" smtClean="0">
                <a:solidFill>
                  <a:srgbClr val="FF0000"/>
                </a:solidFill>
                <a:latin typeface="Times New Roman" panose="02020603050405020304" pitchFamily="18" charset="0"/>
                <a:ea typeface="+mn-ea"/>
                <a:cs typeface="Times New Roman" panose="02020603050405020304" pitchFamily="18" charset="0"/>
              </a:rPr>
              <a:t>胶</a:t>
            </a:r>
            <a:r>
              <a:rPr kumimoji="1" lang="zh-CN" altLang="en-US" sz="2400" dirty="0">
                <a:solidFill>
                  <a:srgbClr val="FF0000"/>
                </a:solidFill>
                <a:latin typeface="Times New Roman" panose="02020603050405020304" pitchFamily="18" charset="0"/>
                <a:ea typeface="+mn-ea"/>
                <a:cs typeface="Times New Roman" panose="02020603050405020304" pitchFamily="18" charset="0"/>
              </a:rPr>
              <a:t>核                                                                     </a:t>
            </a:r>
          </a:p>
          <a:p>
            <a:pPr>
              <a:lnSpc>
                <a:spcPct val="120000"/>
              </a:lnSpc>
            </a:pPr>
            <a:r>
              <a:rPr kumimoji="1" lang="zh-CN" altLang="en-US" sz="2400" dirty="0">
                <a:solidFill>
                  <a:srgbClr val="FF0000"/>
                </a:solidFill>
                <a:latin typeface="Times New Roman" panose="02020603050405020304" pitchFamily="18" charset="0"/>
                <a:ea typeface="+mn-ea"/>
                <a:cs typeface="Times New Roman" panose="02020603050405020304" pitchFamily="18" charset="0"/>
              </a:rPr>
              <a:t>       └───────┘                                          </a:t>
            </a:r>
          </a:p>
          <a:p>
            <a:pPr>
              <a:lnSpc>
                <a:spcPct val="120000"/>
              </a:lnSpc>
            </a:pPr>
            <a:r>
              <a:rPr kumimoji="1" lang="zh-CN" altLang="en-US" sz="2400" dirty="0" smtClean="0">
                <a:solidFill>
                  <a:srgbClr val="FF0000"/>
                </a:solidFill>
                <a:latin typeface="Times New Roman" panose="02020603050405020304" pitchFamily="18" charset="0"/>
                <a:ea typeface="+mn-ea"/>
                <a:cs typeface="Times New Roman" panose="02020603050405020304" pitchFamily="18" charset="0"/>
              </a:rPr>
              <a:t>                胶粒                                                        </a:t>
            </a:r>
            <a:endParaRPr kumimoji="1" lang="zh-CN" altLang="en-US" sz="2400" dirty="0">
              <a:solidFill>
                <a:srgbClr val="FF0000"/>
              </a:solidFill>
              <a:latin typeface="Times New Roman" panose="02020603050405020304" pitchFamily="18" charset="0"/>
              <a:ea typeface="+mn-ea"/>
              <a:cs typeface="Times New Roman" panose="02020603050405020304" pitchFamily="18" charset="0"/>
            </a:endParaRPr>
          </a:p>
          <a:p>
            <a:pPr>
              <a:lnSpc>
                <a:spcPct val="120000"/>
              </a:lnSpc>
            </a:pPr>
            <a:r>
              <a:rPr kumimoji="1" lang="zh-CN" altLang="en-US" sz="2400" dirty="0">
                <a:solidFill>
                  <a:srgbClr val="FF0000"/>
                </a:solidFill>
                <a:latin typeface="Times New Roman" panose="02020603050405020304" pitchFamily="18" charset="0"/>
                <a:ea typeface="+mn-ea"/>
                <a:cs typeface="Times New Roman" panose="02020603050405020304" pitchFamily="18" charset="0"/>
              </a:rPr>
              <a:t>                             胶团</a:t>
            </a:r>
          </a:p>
        </p:txBody>
      </p:sp>
    </p:spTree>
    <p:extLst>
      <p:ext uri="{BB962C8B-B14F-4D97-AF65-F5344CB8AC3E}">
        <p14:creationId xmlns:p14="http://schemas.microsoft.com/office/powerpoint/2010/main" xmlns="" val="143821038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1"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in)">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3" grpId="1" animBg="1"/>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9.4.3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溶胶的制备</a:t>
            </a:r>
            <a:r>
              <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选讲</a:t>
            </a:r>
            <a:r>
              <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endParaRPr>
          </a:p>
        </p:txBody>
      </p:sp>
      <p:sp>
        <p:nvSpPr>
          <p:cNvPr id="5" name="Text Box 3"/>
          <p:cNvSpPr txBox="1">
            <a:spLocks noChangeArrowheads="1"/>
          </p:cNvSpPr>
          <p:nvPr/>
        </p:nvSpPr>
        <p:spPr bwMode="auto">
          <a:xfrm>
            <a:off x="1018343" y="972684"/>
            <a:ext cx="7010041" cy="1215717"/>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15000"/>
              </a:lnSpc>
            </a:pPr>
            <a:r>
              <a:rPr lang="zh-CN" altLang="zh-CN" sz="2000" b="1" dirty="0" smtClean="0">
                <a:latin typeface="+mj-ea"/>
                <a:ea typeface="+mj-ea"/>
              </a:rPr>
              <a:t>制备</a:t>
            </a:r>
            <a:r>
              <a:rPr lang="zh-CN" altLang="zh-CN" sz="2000" b="1" dirty="0">
                <a:latin typeface="+mj-ea"/>
                <a:ea typeface="+mj-ea"/>
              </a:rPr>
              <a:t>溶胶必须使分散相粒子的大小落在胶体分散体系的范围之内，并加入适当的稳定剂。</a:t>
            </a:r>
            <a:endParaRPr lang="zh-CN" altLang="en-US" sz="2000" b="1" dirty="0">
              <a:latin typeface="+mj-ea"/>
              <a:ea typeface="+mj-ea"/>
            </a:endParaRPr>
          </a:p>
          <a:p>
            <a:pPr indent="457200" eaLnBrk="1" hangingPunct="1">
              <a:lnSpc>
                <a:spcPct val="115000"/>
              </a:lnSpc>
              <a:spcBef>
                <a:spcPts val="1200"/>
              </a:spcBef>
            </a:pPr>
            <a:r>
              <a:rPr lang="zh-CN" altLang="zh-CN" sz="2000" b="1" dirty="0">
                <a:solidFill>
                  <a:srgbClr val="FF0000"/>
                </a:solidFill>
                <a:latin typeface="+mj-ea"/>
                <a:ea typeface="+mj-ea"/>
              </a:rPr>
              <a:t>制备方法可分为两类：分散法</a:t>
            </a:r>
            <a:r>
              <a:rPr lang="zh-CN" altLang="en-US" sz="2000" b="1" dirty="0">
                <a:solidFill>
                  <a:srgbClr val="FF0000"/>
                </a:solidFill>
                <a:latin typeface="+mj-ea"/>
                <a:ea typeface="+mj-ea"/>
              </a:rPr>
              <a:t>与</a:t>
            </a:r>
            <a:r>
              <a:rPr lang="zh-CN" altLang="zh-CN" sz="2000" b="1" dirty="0">
                <a:solidFill>
                  <a:srgbClr val="FF0000"/>
                </a:solidFill>
                <a:latin typeface="+mj-ea"/>
                <a:ea typeface="+mj-ea"/>
              </a:rPr>
              <a:t>凝聚法 </a:t>
            </a:r>
          </a:p>
        </p:txBody>
      </p:sp>
      <p:sp>
        <p:nvSpPr>
          <p:cNvPr id="6" name="Text Box 4"/>
          <p:cNvSpPr txBox="1">
            <a:spLocks noChangeArrowheads="1"/>
          </p:cNvSpPr>
          <p:nvPr/>
        </p:nvSpPr>
        <p:spPr bwMode="auto">
          <a:xfrm>
            <a:off x="1426393" y="2361823"/>
            <a:ext cx="6241951" cy="353943"/>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pPr>
            <a:r>
              <a:rPr lang="zh-CN" altLang="zh-CN" sz="2000" b="1" dirty="0" smtClean="0">
                <a:solidFill>
                  <a:srgbClr val="FF0000"/>
                </a:solidFill>
                <a:latin typeface="+mj-ea"/>
                <a:ea typeface="+mj-ea"/>
              </a:rPr>
              <a:t>分散</a:t>
            </a:r>
            <a:r>
              <a:rPr lang="zh-CN" altLang="zh-CN" sz="2000" b="1" dirty="0">
                <a:solidFill>
                  <a:srgbClr val="FF0000"/>
                </a:solidFill>
                <a:latin typeface="+mj-ea"/>
                <a:ea typeface="+mj-ea"/>
              </a:rPr>
              <a:t>法</a:t>
            </a:r>
            <a:r>
              <a:rPr lang="en-US" altLang="zh-CN" sz="2000" b="1" dirty="0" smtClean="0">
                <a:solidFill>
                  <a:srgbClr val="FF0000"/>
                </a:solidFill>
                <a:latin typeface="+mj-ea"/>
                <a:ea typeface="+mj-ea"/>
              </a:rPr>
              <a:t>: </a:t>
            </a:r>
            <a:r>
              <a:rPr lang="zh-CN" altLang="zh-CN" sz="2000" b="1" dirty="0" smtClean="0">
                <a:latin typeface="+mj-ea"/>
                <a:ea typeface="+mj-ea"/>
              </a:rPr>
              <a:t>用</a:t>
            </a:r>
            <a:r>
              <a:rPr lang="zh-CN" altLang="zh-CN" sz="2000" b="1" dirty="0">
                <a:latin typeface="+mj-ea"/>
                <a:ea typeface="+mj-ea"/>
              </a:rPr>
              <a:t>机械、化学等方法使固体的粒子变小。</a:t>
            </a:r>
            <a:r>
              <a:rPr lang="zh-CN" altLang="en-US" sz="2000" b="1" dirty="0">
                <a:latin typeface="+mj-ea"/>
                <a:ea typeface="+mj-ea"/>
              </a:rPr>
              <a:t>        </a:t>
            </a:r>
          </a:p>
        </p:txBody>
      </p:sp>
      <p:sp>
        <p:nvSpPr>
          <p:cNvPr id="7" name="Rectangle 14"/>
          <p:cNvSpPr>
            <a:spLocks noRot="1" noChangeArrowheads="1"/>
          </p:cNvSpPr>
          <p:nvPr/>
        </p:nvSpPr>
        <p:spPr bwMode="auto">
          <a:xfrm>
            <a:off x="1431767" y="2771006"/>
            <a:ext cx="5154216"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solidFill>
                  <a:srgbClr val="FF0000"/>
                </a:solidFill>
                <a:latin typeface="+mj-ea"/>
                <a:ea typeface="+mj-ea"/>
              </a:rPr>
              <a:t>凝聚</a:t>
            </a:r>
            <a:r>
              <a:rPr lang="zh-CN" altLang="en-US" sz="2000" b="1" dirty="0">
                <a:solidFill>
                  <a:srgbClr val="FF0000"/>
                </a:solidFill>
                <a:latin typeface="+mj-ea"/>
                <a:ea typeface="+mj-ea"/>
              </a:rPr>
              <a:t>法</a:t>
            </a:r>
            <a:r>
              <a:rPr lang="en-US" altLang="zh-CN" sz="2000" b="1" dirty="0" smtClean="0">
                <a:solidFill>
                  <a:srgbClr val="FF0000"/>
                </a:solidFill>
                <a:latin typeface="+mj-ea"/>
                <a:ea typeface="+mj-ea"/>
              </a:rPr>
              <a:t>: </a:t>
            </a:r>
            <a:r>
              <a:rPr lang="zh-CN" altLang="en-US" sz="2000" b="1" dirty="0" smtClean="0">
                <a:latin typeface="+mj-ea"/>
                <a:ea typeface="+mj-ea"/>
              </a:rPr>
              <a:t>使</a:t>
            </a:r>
            <a:r>
              <a:rPr lang="zh-CN" altLang="en-US" sz="2000" b="1" dirty="0">
                <a:latin typeface="+mj-ea"/>
                <a:ea typeface="+mj-ea"/>
              </a:rPr>
              <a:t>分子或离子聚结成胶粒</a:t>
            </a:r>
            <a:r>
              <a:rPr lang="zh-CN" altLang="en-US" sz="2000" dirty="0">
                <a:latin typeface="+mj-ea"/>
                <a:ea typeface="+mj-ea"/>
              </a:rPr>
              <a:t>。</a:t>
            </a:r>
          </a:p>
        </p:txBody>
      </p:sp>
      <p:sp>
        <p:nvSpPr>
          <p:cNvPr id="8" name="Rectangle 15"/>
          <p:cNvSpPr>
            <a:spLocks noChangeArrowheads="1"/>
          </p:cNvSpPr>
          <p:nvPr/>
        </p:nvSpPr>
        <p:spPr bwMode="auto">
          <a:xfrm>
            <a:off x="1426393" y="3380606"/>
            <a:ext cx="7021065" cy="13349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lang="zh-CN" altLang="en-US" sz="2000" b="1" dirty="0">
                <a:solidFill>
                  <a:srgbClr val="0000CC"/>
                </a:solidFill>
                <a:latin typeface="+mj-ea"/>
                <a:ea typeface="+mj-ea"/>
              </a:rPr>
              <a:t>物理凝聚法：</a:t>
            </a:r>
            <a:r>
              <a:rPr lang="zh-CN" altLang="en-US" sz="2000" b="1" dirty="0">
                <a:latin typeface="+mj-ea"/>
                <a:ea typeface="+mj-ea"/>
              </a:rPr>
              <a:t>更换溶剂法；如将松香的乙醇溶液滴入水中可制备松香的水溶胶。</a:t>
            </a:r>
            <a:r>
              <a:rPr lang="zh-CN" altLang="en-US" sz="2000" dirty="0">
                <a:latin typeface="+mj-ea"/>
                <a:ea typeface="+mj-ea"/>
              </a:rPr>
              <a:t> </a:t>
            </a:r>
          </a:p>
          <a:p>
            <a:pPr eaLnBrk="1" hangingPunct="1">
              <a:lnSpc>
                <a:spcPct val="140000"/>
              </a:lnSpc>
            </a:pPr>
            <a:r>
              <a:rPr lang="zh-CN" altLang="en-US" sz="2000" b="1" dirty="0">
                <a:solidFill>
                  <a:srgbClr val="0000CC"/>
                </a:solidFill>
                <a:latin typeface="+mj-ea"/>
                <a:ea typeface="+mj-ea"/>
              </a:rPr>
              <a:t>蒸气骤冷</a:t>
            </a:r>
            <a:r>
              <a:rPr lang="zh-CN" altLang="en-US" sz="2000" b="1" dirty="0" smtClean="0">
                <a:solidFill>
                  <a:srgbClr val="0000CC"/>
                </a:solidFill>
                <a:latin typeface="+mj-ea"/>
                <a:ea typeface="+mj-ea"/>
              </a:rPr>
              <a:t>法</a:t>
            </a:r>
            <a:r>
              <a:rPr lang="zh-CN" altLang="en-US" sz="2000" dirty="0">
                <a:solidFill>
                  <a:srgbClr val="0000CC"/>
                </a:solidFill>
                <a:latin typeface="+mj-ea"/>
              </a:rPr>
              <a:t>：</a:t>
            </a:r>
            <a:r>
              <a:rPr lang="zh-CN" altLang="en-US" sz="2000" b="1" dirty="0" smtClean="0">
                <a:latin typeface="+mj-ea"/>
                <a:ea typeface="+mj-ea"/>
              </a:rPr>
              <a:t>如</a:t>
            </a:r>
            <a:r>
              <a:rPr lang="zh-CN" altLang="en-US" sz="2000" b="1" dirty="0">
                <a:latin typeface="+mj-ea"/>
                <a:ea typeface="+mj-ea"/>
              </a:rPr>
              <a:t>将汞的蒸气通入冷水中可以得到汞</a:t>
            </a:r>
            <a:r>
              <a:rPr lang="zh-CN" altLang="en-US" sz="2000" b="1" dirty="0" smtClean="0">
                <a:latin typeface="+mj-ea"/>
                <a:ea typeface="+mj-ea"/>
              </a:rPr>
              <a:t>的水溶胶</a:t>
            </a:r>
            <a:r>
              <a:rPr lang="zh-CN" altLang="en-US" sz="2000" b="1" dirty="0">
                <a:latin typeface="+mj-ea"/>
                <a:ea typeface="+mj-ea"/>
              </a:rPr>
              <a:t>。</a:t>
            </a:r>
          </a:p>
        </p:txBody>
      </p:sp>
    </p:spTree>
    <p:extLst>
      <p:ext uri="{BB962C8B-B14F-4D97-AF65-F5344CB8AC3E}">
        <p14:creationId xmlns:p14="http://schemas.microsoft.com/office/powerpoint/2010/main" xmlns="" val="11913013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9.4.3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溶胶的制备</a:t>
            </a:r>
            <a:r>
              <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选讲</a:t>
            </a:r>
            <a:r>
              <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endParaRPr>
          </a:p>
        </p:txBody>
      </p:sp>
      <p:sp>
        <p:nvSpPr>
          <p:cNvPr id="9" name="Text Box 3"/>
          <p:cNvSpPr txBox="1">
            <a:spLocks noChangeArrowheads="1"/>
          </p:cNvSpPr>
          <p:nvPr/>
        </p:nvSpPr>
        <p:spPr bwMode="auto">
          <a:xfrm>
            <a:off x="1486610" y="1012614"/>
            <a:ext cx="7339339" cy="2068259"/>
          </a:xfrm>
          <a:prstGeom prst="rect">
            <a:avLst/>
          </a:prstGeom>
          <a:noFill/>
          <a:ln>
            <a:noFill/>
          </a:ln>
          <a:effectLs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2400" b="1" dirty="0">
                <a:solidFill>
                  <a:srgbClr val="0000CC"/>
                </a:solidFill>
                <a:latin typeface="Times New Roman" panose="02020603050405020304" pitchFamily="18" charset="0"/>
                <a:ea typeface="+mn-ea"/>
                <a:cs typeface="Times New Roman" panose="02020603050405020304" pitchFamily="18" charset="0"/>
              </a:rPr>
              <a:t>化学凝聚法</a:t>
            </a:r>
            <a:r>
              <a:rPr lang="en-US" altLang="zh-CN" sz="2400" b="1" dirty="0">
                <a:solidFill>
                  <a:srgbClr val="0000CC"/>
                </a:solidFill>
                <a:latin typeface="Times New Roman" panose="02020603050405020304" pitchFamily="18" charset="0"/>
                <a:ea typeface="+mn-ea"/>
                <a:cs typeface="Times New Roman" panose="02020603050405020304" pitchFamily="18" charset="0"/>
              </a:rPr>
              <a:t>:</a:t>
            </a:r>
          </a:p>
          <a:p>
            <a:pPr eaLnBrk="1" hangingPunct="1">
              <a:lnSpc>
                <a:spcPct val="150000"/>
              </a:lnSpc>
            </a:pPr>
            <a:r>
              <a:rPr lang="zh-CN" altLang="en-US" sz="2400" b="1" dirty="0">
                <a:latin typeface="Times New Roman" panose="02020603050405020304" pitchFamily="18" charset="0"/>
                <a:ea typeface="+mn-ea"/>
                <a:cs typeface="Times New Roman" panose="02020603050405020304" pitchFamily="18" charset="0"/>
              </a:rPr>
              <a:t>通过各种化学反应使生成物呈过饱和状态，使生成的难溶物微粒结合成胶粒，在少量</a:t>
            </a:r>
            <a:r>
              <a:rPr lang="zh-CN" altLang="en-US" sz="2400" b="1" dirty="0">
                <a:solidFill>
                  <a:srgbClr val="FF3300"/>
                </a:solidFill>
                <a:latin typeface="Times New Roman" panose="02020603050405020304" pitchFamily="18" charset="0"/>
                <a:ea typeface="+mn-ea"/>
                <a:cs typeface="Times New Roman" panose="02020603050405020304" pitchFamily="18" charset="0"/>
              </a:rPr>
              <a:t>稳定剂</a:t>
            </a:r>
            <a:r>
              <a:rPr lang="zh-CN" altLang="en-US" sz="2400" b="1" dirty="0">
                <a:latin typeface="Times New Roman" panose="02020603050405020304" pitchFamily="18" charset="0"/>
                <a:ea typeface="+mn-ea"/>
                <a:cs typeface="Times New Roman" panose="02020603050405020304" pitchFamily="18" charset="0"/>
              </a:rPr>
              <a:t>存在下形成溶胶，稳定剂一般是某一过量的反应物。</a:t>
            </a:r>
          </a:p>
        </p:txBody>
      </p:sp>
      <p:sp>
        <p:nvSpPr>
          <p:cNvPr id="10" name="Text Box 5"/>
          <p:cNvSpPr txBox="1">
            <a:spLocks noChangeArrowheads="1"/>
          </p:cNvSpPr>
          <p:nvPr/>
        </p:nvSpPr>
        <p:spPr bwMode="auto">
          <a:xfrm>
            <a:off x="1488524" y="3291830"/>
            <a:ext cx="7337425" cy="406265"/>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t" hangingPunct="1">
              <a:lnSpc>
                <a:spcPct val="110000"/>
              </a:lnSpc>
            </a:pPr>
            <a:r>
              <a:rPr lang="en-US" altLang="zh-CN" sz="2400" dirty="0">
                <a:latin typeface="Times New Roman" panose="02020603050405020304" pitchFamily="18" charset="0"/>
                <a:ea typeface="+mn-ea"/>
                <a:cs typeface="Times New Roman" panose="02020603050405020304" pitchFamily="18" charset="0"/>
              </a:rPr>
              <a:t>2</a:t>
            </a:r>
            <a:r>
              <a:rPr lang="en-US" altLang="en-US" sz="2400" dirty="0">
                <a:latin typeface="Times New Roman" panose="02020603050405020304" pitchFamily="18" charset="0"/>
                <a:ea typeface="+mn-ea"/>
                <a:cs typeface="Times New Roman" panose="02020603050405020304" pitchFamily="18" charset="0"/>
              </a:rPr>
              <a:t>H</a:t>
            </a:r>
            <a:r>
              <a:rPr lang="en-US" altLang="en-US" sz="2400" baseline="-25000" dirty="0">
                <a:latin typeface="Times New Roman" panose="02020603050405020304" pitchFamily="18" charset="0"/>
                <a:ea typeface="+mn-ea"/>
                <a:cs typeface="Times New Roman" panose="02020603050405020304" pitchFamily="18" charset="0"/>
              </a:rPr>
              <a:t>3</a:t>
            </a:r>
            <a:r>
              <a:rPr lang="en-US" altLang="en-US" sz="2400" dirty="0">
                <a:latin typeface="Times New Roman" panose="02020603050405020304" pitchFamily="18" charset="0"/>
                <a:ea typeface="+mn-ea"/>
                <a:cs typeface="Times New Roman" panose="02020603050405020304" pitchFamily="18" charset="0"/>
              </a:rPr>
              <a:t>AsO</a:t>
            </a:r>
            <a:r>
              <a:rPr lang="en-US" altLang="en-US" sz="2400" baseline="-25000" dirty="0">
                <a:latin typeface="Times New Roman" panose="02020603050405020304" pitchFamily="18" charset="0"/>
                <a:ea typeface="+mn-ea"/>
                <a:cs typeface="Times New Roman" panose="02020603050405020304" pitchFamily="18" charset="0"/>
              </a:rPr>
              <a:t>3</a:t>
            </a:r>
            <a:r>
              <a:rPr lang="zh-CN" altLang="en-US" sz="2400" dirty="0">
                <a:latin typeface="Times New Roman" panose="02020603050405020304" pitchFamily="18" charset="0"/>
                <a:ea typeface="+mn-ea"/>
                <a:cs typeface="Times New Roman" panose="02020603050405020304" pitchFamily="18" charset="0"/>
              </a:rPr>
              <a:t>（稀）</a:t>
            </a:r>
            <a:r>
              <a:rPr lang="en-US" altLang="zh-CN" sz="2400" dirty="0">
                <a:latin typeface="Times New Roman" panose="02020603050405020304" pitchFamily="18" charset="0"/>
                <a:ea typeface="+mn-ea"/>
                <a:cs typeface="Times New Roman" panose="02020603050405020304" pitchFamily="18" charset="0"/>
              </a:rPr>
              <a:t>+ 3H</a:t>
            </a:r>
            <a:r>
              <a:rPr lang="en-US" altLang="zh-CN" sz="2400" baseline="-25000" dirty="0">
                <a:latin typeface="Times New Roman" panose="02020603050405020304" pitchFamily="18" charset="0"/>
                <a:ea typeface="+mn-ea"/>
                <a:cs typeface="Times New Roman" panose="02020603050405020304" pitchFamily="18" charset="0"/>
              </a:rPr>
              <a:t>2</a:t>
            </a:r>
            <a:r>
              <a:rPr lang="en-US" altLang="zh-CN" sz="2400" dirty="0">
                <a:latin typeface="Times New Roman" panose="02020603050405020304" pitchFamily="18" charset="0"/>
                <a:ea typeface="+mn-ea"/>
                <a:cs typeface="Times New Roman" panose="02020603050405020304" pitchFamily="18" charset="0"/>
              </a:rPr>
              <a:t>S →As</a:t>
            </a:r>
            <a:r>
              <a:rPr lang="en-US" altLang="zh-CN" sz="2400" baseline="-30000" dirty="0">
                <a:latin typeface="Times New Roman" panose="02020603050405020304" pitchFamily="18" charset="0"/>
                <a:ea typeface="+mn-ea"/>
                <a:cs typeface="Times New Roman" panose="02020603050405020304" pitchFamily="18" charset="0"/>
              </a:rPr>
              <a:t>2</a:t>
            </a:r>
            <a:r>
              <a:rPr lang="en-US" altLang="zh-CN" sz="2400" dirty="0">
                <a:latin typeface="Times New Roman" panose="02020603050405020304" pitchFamily="18" charset="0"/>
                <a:ea typeface="+mn-ea"/>
                <a:cs typeface="Times New Roman" panose="02020603050405020304" pitchFamily="18" charset="0"/>
              </a:rPr>
              <a:t>S</a:t>
            </a:r>
            <a:r>
              <a:rPr lang="en-US" altLang="zh-CN" sz="2400" baseline="-25000" dirty="0">
                <a:latin typeface="Times New Roman" panose="02020603050405020304" pitchFamily="18" charset="0"/>
                <a:ea typeface="+mn-ea"/>
                <a:cs typeface="Times New Roman" panose="02020603050405020304" pitchFamily="18" charset="0"/>
              </a:rPr>
              <a:t>3</a:t>
            </a:r>
            <a:r>
              <a:rPr lang="zh-CN" altLang="en-US" sz="2400" dirty="0">
                <a:latin typeface="Times New Roman" panose="02020603050405020304" pitchFamily="18" charset="0"/>
                <a:ea typeface="+mn-ea"/>
                <a:cs typeface="Times New Roman" panose="02020603050405020304" pitchFamily="18" charset="0"/>
              </a:rPr>
              <a:t>（溶胶）</a:t>
            </a:r>
            <a:r>
              <a:rPr lang="en-US" altLang="zh-CN" sz="2400" dirty="0">
                <a:latin typeface="Times New Roman" panose="02020603050405020304" pitchFamily="18" charset="0"/>
                <a:ea typeface="+mn-ea"/>
                <a:cs typeface="Times New Roman" panose="02020603050405020304" pitchFamily="18" charset="0"/>
              </a:rPr>
              <a:t>+6</a:t>
            </a:r>
            <a:r>
              <a:rPr lang="en-US" altLang="en-US" sz="2400" dirty="0">
                <a:latin typeface="Times New Roman" panose="02020603050405020304" pitchFamily="18" charset="0"/>
                <a:ea typeface="+mn-ea"/>
                <a:cs typeface="Times New Roman" panose="02020603050405020304" pitchFamily="18" charset="0"/>
              </a:rPr>
              <a:t>H</a:t>
            </a:r>
            <a:r>
              <a:rPr lang="en-US" altLang="en-US" sz="2400" baseline="-25000" dirty="0">
                <a:latin typeface="Times New Roman" panose="02020603050405020304" pitchFamily="18" charset="0"/>
                <a:ea typeface="+mn-ea"/>
                <a:cs typeface="Times New Roman" panose="02020603050405020304" pitchFamily="18" charset="0"/>
              </a:rPr>
              <a:t>2</a:t>
            </a:r>
            <a:r>
              <a:rPr lang="en-US" altLang="en-US" sz="2400" dirty="0">
                <a:latin typeface="Times New Roman" panose="02020603050405020304" pitchFamily="18" charset="0"/>
                <a:ea typeface="+mn-ea"/>
                <a:cs typeface="Times New Roman" panose="02020603050405020304" pitchFamily="18" charset="0"/>
              </a:rPr>
              <a:t>O</a:t>
            </a:r>
          </a:p>
        </p:txBody>
      </p:sp>
      <p:sp>
        <p:nvSpPr>
          <p:cNvPr id="11" name="Text Box 6"/>
          <p:cNvSpPr txBox="1">
            <a:spLocks noChangeArrowheads="1"/>
          </p:cNvSpPr>
          <p:nvPr/>
        </p:nvSpPr>
        <p:spPr bwMode="auto">
          <a:xfrm>
            <a:off x="1486610" y="3909052"/>
            <a:ext cx="7549886" cy="480131"/>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en-US" sz="2400" dirty="0">
                <a:latin typeface="Times New Roman" panose="02020603050405020304" pitchFamily="18" charset="0"/>
                <a:ea typeface="+mn-ea"/>
                <a:cs typeface="Times New Roman" panose="02020603050405020304" pitchFamily="18" charset="0"/>
              </a:rPr>
              <a:t>FeCl</a:t>
            </a:r>
            <a:r>
              <a:rPr lang="en-US" altLang="en-US" sz="2400" baseline="-25000" dirty="0">
                <a:latin typeface="Times New Roman" panose="02020603050405020304" pitchFamily="18" charset="0"/>
                <a:ea typeface="+mn-ea"/>
                <a:cs typeface="Times New Roman" panose="02020603050405020304" pitchFamily="18" charset="0"/>
              </a:rPr>
              <a:t>3 </a:t>
            </a:r>
            <a:r>
              <a:rPr lang="zh-CN" altLang="en-US" sz="2400" dirty="0">
                <a:latin typeface="Times New Roman" panose="02020603050405020304" pitchFamily="18" charset="0"/>
                <a:ea typeface="+mn-ea"/>
                <a:cs typeface="Times New Roman" panose="02020603050405020304" pitchFamily="18" charset="0"/>
              </a:rPr>
              <a:t>（稀）</a:t>
            </a:r>
            <a:r>
              <a:rPr lang="en-US" altLang="zh-CN" sz="2400" dirty="0" smtClean="0">
                <a:latin typeface="Times New Roman" panose="02020603050405020304" pitchFamily="18" charset="0"/>
                <a:ea typeface="+mn-ea"/>
                <a:cs typeface="Times New Roman" panose="02020603050405020304" pitchFamily="18" charset="0"/>
              </a:rPr>
              <a:t>+ 3</a:t>
            </a:r>
            <a:r>
              <a:rPr lang="en-US" altLang="en-US" sz="2400" dirty="0" smtClean="0">
                <a:latin typeface="Times New Roman" panose="02020603050405020304" pitchFamily="18" charset="0"/>
                <a:ea typeface="+mn-ea"/>
                <a:cs typeface="Times New Roman" panose="02020603050405020304" pitchFamily="18" charset="0"/>
              </a:rPr>
              <a:t>H</a:t>
            </a:r>
            <a:r>
              <a:rPr lang="en-US" altLang="en-US" sz="2400" baseline="-25000" dirty="0" smtClean="0">
                <a:latin typeface="Times New Roman" panose="02020603050405020304" pitchFamily="18" charset="0"/>
                <a:ea typeface="+mn-ea"/>
                <a:cs typeface="Times New Roman" panose="02020603050405020304" pitchFamily="18" charset="0"/>
              </a:rPr>
              <a:t>2</a:t>
            </a:r>
            <a:r>
              <a:rPr lang="en-US" altLang="en-US" sz="2400" dirty="0" smtClean="0">
                <a:latin typeface="Times New Roman" panose="02020603050405020304" pitchFamily="18" charset="0"/>
                <a:ea typeface="+mn-ea"/>
                <a:cs typeface="Times New Roman" panose="02020603050405020304" pitchFamily="18" charset="0"/>
              </a:rPr>
              <a:t>O</a:t>
            </a:r>
            <a:r>
              <a:rPr lang="zh-CN" altLang="en-US" sz="2400" dirty="0" smtClean="0">
                <a:latin typeface="Times New Roman" panose="02020603050405020304" pitchFamily="18" charset="0"/>
                <a:ea typeface="+mn-ea"/>
                <a:cs typeface="Times New Roman" panose="02020603050405020304" pitchFamily="18" charset="0"/>
              </a:rPr>
              <a:t>（</a:t>
            </a:r>
            <a:r>
              <a:rPr lang="zh-CN" altLang="en-US" sz="2400" dirty="0">
                <a:latin typeface="Times New Roman" panose="02020603050405020304" pitchFamily="18" charset="0"/>
                <a:ea typeface="+mn-ea"/>
                <a:cs typeface="Times New Roman" panose="02020603050405020304" pitchFamily="18" charset="0"/>
              </a:rPr>
              <a:t>热）→ </a:t>
            </a:r>
            <a:r>
              <a:rPr lang="en-US" altLang="en-US" sz="2400" dirty="0">
                <a:latin typeface="Times New Roman" panose="02020603050405020304" pitchFamily="18" charset="0"/>
                <a:ea typeface="+mn-ea"/>
                <a:cs typeface="Times New Roman" panose="02020603050405020304" pitchFamily="18" charset="0"/>
              </a:rPr>
              <a:t>Fe(OH)</a:t>
            </a:r>
            <a:r>
              <a:rPr lang="en-US" altLang="en-US" sz="2400" baseline="-25000" dirty="0">
                <a:latin typeface="Times New Roman" panose="02020603050405020304" pitchFamily="18" charset="0"/>
                <a:ea typeface="+mn-ea"/>
                <a:cs typeface="Times New Roman" panose="02020603050405020304" pitchFamily="18" charset="0"/>
              </a:rPr>
              <a:t>3 </a:t>
            </a:r>
            <a:r>
              <a:rPr lang="zh-CN" altLang="en-US" sz="2400" dirty="0" smtClean="0">
                <a:latin typeface="Times New Roman" panose="02020603050405020304" pitchFamily="18" charset="0"/>
                <a:ea typeface="+mn-ea"/>
                <a:cs typeface="Times New Roman" panose="02020603050405020304" pitchFamily="18" charset="0"/>
              </a:rPr>
              <a:t>（</a:t>
            </a:r>
            <a:r>
              <a:rPr lang="zh-CN" altLang="en-US" sz="2400" dirty="0">
                <a:latin typeface="Times New Roman" panose="02020603050405020304" pitchFamily="18" charset="0"/>
                <a:ea typeface="+mn-ea"/>
                <a:cs typeface="Times New Roman" panose="02020603050405020304" pitchFamily="18" charset="0"/>
              </a:rPr>
              <a:t>溶胶）</a:t>
            </a:r>
            <a:r>
              <a:rPr lang="en-US" altLang="zh-CN" sz="2400" dirty="0">
                <a:latin typeface="Times New Roman" panose="02020603050405020304" pitchFamily="18" charset="0"/>
                <a:ea typeface="+mn-ea"/>
                <a:cs typeface="Times New Roman" panose="02020603050405020304" pitchFamily="18" charset="0"/>
              </a:rPr>
              <a:t>+3HCl</a:t>
            </a:r>
            <a:endParaRPr lang="en-US" altLang="zh-CN" sz="2400" dirty="0">
              <a:solidFill>
                <a:srgbClr val="000000"/>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xmlns="" val="19250417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autoUpdateAnimBg="0"/>
      <p:bldP spid="11"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9.4.3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溶胶的制备</a:t>
            </a:r>
            <a:r>
              <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选讲</a:t>
            </a:r>
            <a:r>
              <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187624" y="788099"/>
            <a:ext cx="5400600" cy="830997"/>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溶胶</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净化</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0" dirty="0">
                <a:solidFill>
                  <a:srgbClr val="0000CC"/>
                </a:solidFill>
                <a:latin typeface="Times New Roman" panose="02020603050405020304" pitchFamily="18" charset="0"/>
                <a:ea typeface="+mn-ea"/>
                <a:cs typeface="Times New Roman" panose="02020603050405020304" pitchFamily="18" charset="0"/>
              </a:rPr>
              <a:t>除去体系中过多的电解质</a:t>
            </a:r>
          </a:p>
          <a:p>
            <a:pPr marL="342900" indent="-342900">
              <a:buClr>
                <a:schemeClr val="tx1"/>
              </a:buClr>
              <a:buFont typeface="Wingdings" panose="05000000000000000000" pitchFamily="2" charset="2"/>
              <a:buChar char="n"/>
              <a:defRPr/>
            </a:pP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Rectangle 3"/>
          <p:cNvSpPr txBox="1">
            <a:spLocks noRot="1" noChangeArrowheads="1"/>
          </p:cNvSpPr>
          <p:nvPr/>
        </p:nvSpPr>
        <p:spPr>
          <a:xfrm>
            <a:off x="1331640" y="1275606"/>
            <a:ext cx="6984776" cy="3384376"/>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eaLnBrk="1" hangingPunct="1">
              <a:lnSpc>
                <a:spcPct val="125000"/>
              </a:lnSpc>
              <a:spcBef>
                <a:spcPts val="600"/>
              </a:spcBef>
              <a:buClr>
                <a:srgbClr val="FF0000"/>
              </a:buClr>
              <a:buSzPct val="80000"/>
              <a:buFont typeface="Wingdings" panose="05000000000000000000" pitchFamily="2" charset="2"/>
              <a:buChar char="p"/>
            </a:pPr>
            <a:r>
              <a:rPr lang="zh-CN" altLang="en-US" sz="2000" kern="0" dirty="0" smtClean="0">
                <a:solidFill>
                  <a:srgbClr val="FF0000"/>
                </a:solidFill>
                <a:latin typeface="Times New Roman" panose="02020603050405020304" pitchFamily="18" charset="0"/>
                <a:cs typeface="Times New Roman" panose="02020603050405020304" pitchFamily="18" charset="0"/>
              </a:rPr>
              <a:t> 渗析法：</a:t>
            </a:r>
            <a:r>
              <a:rPr lang="zh-CN" altLang="en-US" sz="2000" kern="0" dirty="0" smtClean="0">
                <a:latin typeface="Times New Roman" panose="02020603050405020304" pitchFamily="18" charset="0"/>
                <a:cs typeface="Times New Roman" panose="02020603050405020304" pitchFamily="18" charset="0"/>
              </a:rPr>
              <a:t>将溶胶放在半透膜制成的容器内，膜外放纯溶剂。胶粒不能通过半透膜，多余的电解质离子向膜外渗透，净化溶胶。</a:t>
            </a:r>
            <a:endParaRPr lang="zh-CN" altLang="en-US" sz="2000" kern="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25000"/>
              </a:lnSpc>
              <a:spcBef>
                <a:spcPts val="600"/>
              </a:spcBef>
              <a:buClr>
                <a:srgbClr val="FF0000"/>
              </a:buClr>
              <a:buSzPct val="80000"/>
              <a:buFont typeface="Wingdings" panose="05000000000000000000" pitchFamily="2" charset="2"/>
              <a:buChar char="p"/>
            </a:pPr>
            <a:r>
              <a:rPr lang="zh-CN" altLang="en-US" sz="2000" kern="0" dirty="0" smtClean="0">
                <a:solidFill>
                  <a:srgbClr val="FF0000"/>
                </a:solidFill>
                <a:latin typeface="Times New Roman" panose="02020603050405020304" pitchFamily="18" charset="0"/>
                <a:cs typeface="Times New Roman" panose="02020603050405020304" pitchFamily="18" charset="0"/>
              </a:rPr>
              <a:t> 电渗析法</a:t>
            </a:r>
            <a:r>
              <a:rPr lang="zh-CN" altLang="en-US" sz="2000" kern="0" dirty="0">
                <a:solidFill>
                  <a:srgbClr val="FF0000"/>
                </a:solidFill>
                <a:latin typeface="Times New Roman" panose="02020603050405020304" pitchFamily="18" charset="0"/>
                <a:cs typeface="Times New Roman" panose="02020603050405020304" pitchFamily="18" charset="0"/>
              </a:rPr>
              <a:t>：</a:t>
            </a:r>
            <a:r>
              <a:rPr lang="zh-CN" altLang="en-US" sz="2000" kern="0" dirty="0" smtClean="0">
                <a:latin typeface="Times New Roman" panose="02020603050405020304" pitchFamily="18" charset="0"/>
                <a:cs typeface="Times New Roman" panose="02020603050405020304" pitchFamily="18" charset="0"/>
              </a:rPr>
              <a:t>在装有溶胶的半透膜两侧外加一个电场加快渗析速度。</a:t>
            </a:r>
          </a:p>
          <a:p>
            <a:pPr eaLnBrk="1" hangingPunct="1">
              <a:lnSpc>
                <a:spcPct val="125000"/>
              </a:lnSpc>
              <a:spcBef>
                <a:spcPts val="600"/>
              </a:spcBef>
              <a:buClr>
                <a:srgbClr val="FF0000"/>
              </a:buClr>
              <a:buSzPct val="80000"/>
              <a:buFont typeface="Wingdings" panose="05000000000000000000" pitchFamily="2" charset="2"/>
              <a:buChar char="p"/>
            </a:pPr>
            <a:r>
              <a:rPr lang="zh-CN" altLang="en-US" sz="2000" kern="0" dirty="0" smtClean="0">
                <a:solidFill>
                  <a:srgbClr val="FF0000"/>
                </a:solidFill>
                <a:latin typeface="Times New Roman" panose="02020603050405020304" pitchFamily="18" charset="0"/>
                <a:cs typeface="Times New Roman" panose="02020603050405020304" pitchFamily="18" charset="0"/>
              </a:rPr>
              <a:t> 超过滤法：</a:t>
            </a:r>
            <a:r>
              <a:rPr lang="zh-CN" altLang="en-US" sz="2000" kern="0" dirty="0" smtClean="0">
                <a:latin typeface="Times New Roman" panose="02020603050405020304" pitchFamily="18" charset="0"/>
                <a:cs typeface="Times New Roman" panose="02020603050405020304" pitchFamily="18" charset="0"/>
              </a:rPr>
              <a:t>用半透膜作过滤膜，利用吸滤或加压的方法分离出胶粒。然后将半透膜上的胶粒迅速用含有稳定剂的介质再次分散。</a:t>
            </a:r>
          </a:p>
        </p:txBody>
      </p:sp>
    </p:spTree>
    <p:extLst>
      <p:ext uri="{BB962C8B-B14F-4D97-AF65-F5344CB8AC3E}">
        <p14:creationId xmlns:p14="http://schemas.microsoft.com/office/powerpoint/2010/main" xmlns="" val="4150678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9.4.4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溶胶的动力性质</a:t>
            </a:r>
            <a:endParaRPr lang="zh-CN" altLang="en-US" sz="2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214414" y="928676"/>
            <a:ext cx="289840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en-US"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Brown</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运动 </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 Box 3"/>
          <p:cNvSpPr txBox="1">
            <a:spLocks noChangeArrowheads="1"/>
          </p:cNvSpPr>
          <p:nvPr/>
        </p:nvSpPr>
        <p:spPr bwMode="auto">
          <a:xfrm>
            <a:off x="971600" y="1419622"/>
            <a:ext cx="7524836" cy="2739211"/>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40000"/>
              </a:lnSpc>
            </a:pPr>
            <a:r>
              <a:rPr lang="en-US" altLang="zh-CN" sz="2400" b="1" dirty="0" smtClean="0">
                <a:latin typeface="Times New Roman" panose="02020603050405020304" pitchFamily="18" charset="0"/>
                <a:ea typeface="+mn-ea"/>
                <a:cs typeface="Times New Roman" panose="02020603050405020304" pitchFamily="18" charset="0"/>
              </a:rPr>
              <a:t>1827 </a:t>
            </a:r>
            <a:r>
              <a:rPr lang="zh-CN" altLang="en-US" sz="2400" b="1" dirty="0">
                <a:latin typeface="Times New Roman" panose="02020603050405020304" pitchFamily="18" charset="0"/>
                <a:ea typeface="+mn-ea"/>
                <a:cs typeface="Times New Roman" panose="02020603050405020304" pitchFamily="18" charset="0"/>
              </a:rPr>
              <a:t>年植物学家</a:t>
            </a:r>
            <a:r>
              <a:rPr lang="zh-CN" altLang="en-US" sz="2400" b="1" dirty="0">
                <a:solidFill>
                  <a:srgbClr val="FF0000"/>
                </a:solidFill>
                <a:latin typeface="Times New Roman" panose="02020603050405020304" pitchFamily="18" charset="0"/>
                <a:ea typeface="+mn-ea"/>
                <a:cs typeface="Times New Roman" panose="02020603050405020304" pitchFamily="18" charset="0"/>
              </a:rPr>
              <a:t>布朗</a:t>
            </a:r>
            <a:r>
              <a:rPr lang="zh-CN" altLang="en-US" sz="2400" b="1" dirty="0">
                <a:latin typeface="Times New Roman" panose="02020603050405020304" pitchFamily="18" charset="0"/>
                <a:ea typeface="+mn-ea"/>
                <a:cs typeface="Times New Roman" panose="02020603050405020304" pitchFamily="18" charset="0"/>
              </a:rPr>
              <a:t>用显微镜观察到悬浮在液面上的花粉粉末不断地作不规则的运动。</a:t>
            </a:r>
          </a:p>
          <a:p>
            <a:pPr indent="457200" eaLnBrk="1" hangingPunct="1">
              <a:lnSpc>
                <a:spcPct val="140000"/>
              </a:lnSpc>
              <a:spcBef>
                <a:spcPts val="1200"/>
              </a:spcBef>
            </a:pPr>
            <a:r>
              <a:rPr lang="zh-CN" altLang="en-US" sz="2400" b="1" dirty="0" smtClean="0">
                <a:latin typeface="Times New Roman" panose="02020603050405020304" pitchFamily="18" charset="0"/>
                <a:ea typeface="+mn-ea"/>
                <a:cs typeface="Times New Roman" panose="02020603050405020304" pitchFamily="18" charset="0"/>
              </a:rPr>
              <a:t>后来</a:t>
            </a:r>
            <a:r>
              <a:rPr lang="zh-CN" altLang="en-US" sz="2400" b="1" dirty="0">
                <a:latin typeface="Times New Roman" panose="02020603050405020304" pitchFamily="18" charset="0"/>
                <a:ea typeface="+mn-ea"/>
                <a:cs typeface="Times New Roman" panose="02020603050405020304" pitchFamily="18" charset="0"/>
              </a:rPr>
              <a:t>发现胶体粒子也具有这种现象，粒子越小，布朗运动越激烈。其运动的激烈程度不随时间而改变，而随温度的升高而增加</a:t>
            </a:r>
            <a:r>
              <a:rPr lang="en-US" altLang="zh-CN" sz="2400" b="1" dirty="0">
                <a:latin typeface="Times New Roman" panose="02020603050405020304" pitchFamily="18" charset="0"/>
                <a:ea typeface="+mn-ea"/>
                <a:cs typeface="Times New Roman" panose="02020603050405020304" pitchFamily="18" charset="0"/>
              </a:rPr>
              <a:t>,</a:t>
            </a:r>
            <a:r>
              <a:rPr lang="zh-CN" altLang="en-US" sz="2400" b="1" dirty="0">
                <a:latin typeface="Times New Roman" panose="02020603050405020304" pitchFamily="18" charset="0"/>
                <a:ea typeface="+mn-ea"/>
                <a:cs typeface="Times New Roman" panose="02020603050405020304" pitchFamily="18" charset="0"/>
              </a:rPr>
              <a:t>这种运动为</a:t>
            </a:r>
            <a:r>
              <a:rPr lang="zh-CN" altLang="en-US" sz="2400" b="1" dirty="0">
                <a:solidFill>
                  <a:srgbClr val="FF0000"/>
                </a:solidFill>
                <a:latin typeface="Times New Roman" panose="02020603050405020304" pitchFamily="18" charset="0"/>
                <a:ea typeface="+mn-ea"/>
                <a:cs typeface="Times New Roman" panose="02020603050405020304" pitchFamily="18" charset="0"/>
              </a:rPr>
              <a:t>布朗运动</a:t>
            </a:r>
            <a:r>
              <a:rPr lang="zh-CN" altLang="en-US" sz="2400" b="1" dirty="0">
                <a:latin typeface="Times New Roman" panose="02020603050405020304" pitchFamily="18" charset="0"/>
                <a:ea typeface="+mn-ea"/>
                <a:cs typeface="Times New Roman" panose="02020603050405020304" pitchFamily="18" charset="0"/>
              </a:rPr>
              <a:t>。</a:t>
            </a:r>
            <a:endParaRPr lang="zh-CN" altLang="en-US" sz="2400" b="1" dirty="0">
              <a:solidFill>
                <a:srgbClr val="FF0000"/>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xmlns="" val="187257738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9.4.4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溶胶的动力性质</a:t>
            </a:r>
            <a:endParaRPr lang="zh-CN" altLang="en-US" sz="2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115616" y="870352"/>
            <a:ext cx="289840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en-US"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Brown</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运动 </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5"/>
          <p:cNvSpPr txBox="1">
            <a:spLocks noChangeArrowheads="1"/>
          </p:cNvSpPr>
          <p:nvPr/>
        </p:nvSpPr>
        <p:spPr bwMode="auto">
          <a:xfrm>
            <a:off x="971600" y="1457350"/>
            <a:ext cx="3042416" cy="2474524"/>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20000"/>
              </a:lnSpc>
            </a:pPr>
            <a:r>
              <a:rPr lang="en-US" altLang="zh-CN" sz="2200" b="1" dirty="0" smtClean="0">
                <a:latin typeface="Times New Roman" panose="02020603050405020304" pitchFamily="18" charset="0"/>
                <a:ea typeface="+mn-ea"/>
                <a:cs typeface="Times New Roman" panose="02020603050405020304" pitchFamily="18" charset="0"/>
              </a:rPr>
              <a:t>Brown</a:t>
            </a:r>
            <a:r>
              <a:rPr lang="zh-CN" altLang="en-US" sz="2200" b="1" dirty="0">
                <a:latin typeface="Times New Roman" panose="02020603050405020304" pitchFamily="18" charset="0"/>
                <a:ea typeface="+mn-ea"/>
                <a:cs typeface="Times New Roman" panose="02020603050405020304" pitchFamily="18" charset="0"/>
              </a:rPr>
              <a:t>运动是分散介质分子对胶体粒子作用，不规则运动。随着粒子增大，撞击的次数增多，而作用力抵消的可能性亦大</a:t>
            </a:r>
            <a:r>
              <a:rPr lang="zh-CN" altLang="en-US" sz="2400" b="1" dirty="0">
                <a:latin typeface="Times New Roman" panose="02020603050405020304" pitchFamily="18" charset="0"/>
                <a:ea typeface="+mn-ea"/>
                <a:cs typeface="Times New Roman" panose="02020603050405020304" pitchFamily="18" charset="0"/>
              </a:rPr>
              <a:t>。</a:t>
            </a:r>
            <a:endParaRPr lang="zh-CN" altLang="en-US" sz="2400" b="1" dirty="0">
              <a:solidFill>
                <a:srgbClr val="FF0000"/>
              </a:solidFill>
              <a:latin typeface="Times New Roman" panose="02020603050405020304" pitchFamily="18" charset="0"/>
              <a:ea typeface="+mn-ea"/>
              <a:cs typeface="Times New Roman" panose="02020603050405020304" pitchFamily="18" charset="0"/>
            </a:endParaRPr>
          </a:p>
        </p:txBody>
      </p:sp>
      <p:sp>
        <p:nvSpPr>
          <p:cNvPr id="8" name="Text Box 6"/>
          <p:cNvSpPr txBox="1">
            <a:spLocks noChangeArrowheads="1"/>
          </p:cNvSpPr>
          <p:nvPr/>
        </p:nvSpPr>
        <p:spPr bwMode="auto">
          <a:xfrm>
            <a:off x="1259632" y="4086910"/>
            <a:ext cx="6251575" cy="459678"/>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lang="zh-CN" altLang="en-US" sz="2400" b="1" dirty="0">
                <a:latin typeface="Times New Roman" panose="02020603050405020304" pitchFamily="18" charset="0"/>
                <a:ea typeface="+mn-ea"/>
                <a:cs typeface="Times New Roman" panose="02020603050405020304" pitchFamily="18" charset="0"/>
              </a:rPr>
              <a:t>当半径</a:t>
            </a:r>
            <a:r>
              <a:rPr lang="zh-CN" altLang="en-US" sz="2400" b="1" dirty="0" smtClean="0">
                <a:latin typeface="Times New Roman" panose="02020603050405020304" pitchFamily="18" charset="0"/>
                <a:ea typeface="+mn-ea"/>
                <a:cs typeface="Times New Roman" panose="02020603050405020304" pitchFamily="18" charset="0"/>
              </a:rPr>
              <a:t>大于 </a:t>
            </a:r>
            <a:r>
              <a:rPr lang="en-US" altLang="zh-CN" sz="2400" b="1" dirty="0" smtClean="0">
                <a:latin typeface="Times New Roman" panose="02020603050405020304" pitchFamily="18" charset="0"/>
                <a:ea typeface="+mn-ea"/>
                <a:cs typeface="Times New Roman" panose="02020603050405020304" pitchFamily="18" charset="0"/>
              </a:rPr>
              <a:t>5 </a:t>
            </a:r>
            <a:r>
              <a:rPr lang="en-US" altLang="zh-CN" sz="2400" b="1" dirty="0">
                <a:latin typeface="Times New Roman" panose="02020603050405020304" pitchFamily="18" charset="0"/>
                <a:ea typeface="+mn-ea"/>
                <a:cs typeface="Times New Roman" panose="02020603050405020304" pitchFamily="18" charset="0"/>
                <a:sym typeface="Symbol" panose="05050102010706020507" pitchFamily="18" charset="2"/>
              </a:rPr>
              <a:t>m</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ea typeface="+mn-ea"/>
                <a:cs typeface="Times New Roman" panose="02020603050405020304" pitchFamily="18" charset="0"/>
                <a:sym typeface="Symbol" panose="05050102010706020507" pitchFamily="18" charset="2"/>
              </a:rPr>
              <a:t>Brown </a:t>
            </a:r>
            <a:r>
              <a:rPr lang="zh-CN" altLang="en-US" sz="2400" b="1" dirty="0" smtClean="0">
                <a:latin typeface="Times New Roman" panose="02020603050405020304" pitchFamily="18" charset="0"/>
                <a:ea typeface="+mn-ea"/>
                <a:cs typeface="Times New Roman" panose="02020603050405020304" pitchFamily="18" charset="0"/>
                <a:sym typeface="Symbol" panose="05050102010706020507" pitchFamily="18" charset="2"/>
              </a:rPr>
              <a:t>运动</a:t>
            </a:r>
            <a:r>
              <a:rPr lang="zh-CN" altLang="en-US" sz="2400" b="1" dirty="0">
                <a:latin typeface="Times New Roman" panose="02020603050405020304" pitchFamily="18" charset="0"/>
                <a:ea typeface="+mn-ea"/>
                <a:cs typeface="Times New Roman" panose="02020603050405020304" pitchFamily="18" charset="0"/>
                <a:sym typeface="Symbol" panose="05050102010706020507" pitchFamily="18" charset="2"/>
              </a:rPr>
              <a:t>消失。</a:t>
            </a:r>
            <a:endParaRPr lang="zh-CN" altLang="en-US" sz="2400" b="1" dirty="0">
              <a:latin typeface="Times New Roman" panose="02020603050405020304" pitchFamily="18" charset="0"/>
              <a:ea typeface="+mn-ea"/>
              <a:cs typeface="Times New Roman" panose="02020603050405020304" pitchFamily="18" charset="0"/>
            </a:endParaRPr>
          </a:p>
        </p:txBody>
      </p:sp>
      <p:pic>
        <p:nvPicPr>
          <p:cNvPr id="9" name="Picture 7" descr="13_3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91060" y="1440443"/>
            <a:ext cx="4564758" cy="21920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116107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up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upRigh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827584" y="843558"/>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比表面吉布斯函数</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Rectangle 3"/>
          <p:cNvSpPr txBox="1">
            <a:spLocks noRot="1" noChangeArrowheads="1"/>
          </p:cNvSpPr>
          <p:nvPr/>
        </p:nvSpPr>
        <p:spPr>
          <a:xfrm>
            <a:off x="683568" y="1305223"/>
            <a:ext cx="7776864" cy="3165414"/>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indent="457200" eaLnBrk="1" hangingPunct="1">
              <a:buFont typeface="Wingdings" panose="05000000000000000000" pitchFamily="2" charset="2"/>
              <a:buNone/>
            </a:pPr>
            <a:r>
              <a:rPr lang="zh-CN" altLang="en-US" sz="2000" kern="0" dirty="0" smtClean="0">
                <a:latin typeface="Times New Roman" panose="02020603050405020304" pitchFamily="18" charset="0"/>
                <a:cs typeface="Times New Roman" panose="02020603050405020304" pitchFamily="18" charset="0"/>
              </a:rPr>
              <a:t>处在气液表面上的水分子，同时受到液相中水分子和气相中水分子的吸引力，但蒸气中水分子的密度小，液体中水分子的密度大，因此这些吸引力不能互相抵消，合力垂直于液体表面指向液体内部。</a:t>
            </a:r>
            <a:endParaRPr lang="en-US" altLang="zh-CN" sz="2000" kern="0" dirty="0" smtClean="0">
              <a:latin typeface="Times New Roman" panose="02020603050405020304" pitchFamily="18" charset="0"/>
              <a:cs typeface="Times New Roman" panose="02020603050405020304" pitchFamily="18" charset="0"/>
            </a:endParaRPr>
          </a:p>
          <a:p>
            <a:pPr indent="457200" eaLnBrk="1" hangingPunct="1">
              <a:spcBef>
                <a:spcPts val="600"/>
              </a:spcBef>
              <a:buFont typeface="Wingdings" panose="05000000000000000000" pitchFamily="2" charset="2"/>
              <a:buNone/>
            </a:pPr>
            <a:r>
              <a:rPr lang="zh-CN" altLang="en-US" sz="2000" kern="0" dirty="0" smtClean="0">
                <a:solidFill>
                  <a:srgbClr val="0000CC"/>
                </a:solidFill>
                <a:latin typeface="Times New Roman" panose="02020603050405020304" pitchFamily="18" charset="0"/>
                <a:cs typeface="Times New Roman" panose="02020603050405020304" pitchFamily="18" charset="0"/>
              </a:rPr>
              <a:t>在等温、等压和组成保持不变的条件下，可逆地增加系统的表面积，必须对系统做非体积功，其值与系统增大的表面积</a:t>
            </a:r>
            <a:r>
              <a:rPr lang="en-US" altLang="zh-CN" sz="2000" kern="0" dirty="0" err="1" smtClean="0">
                <a:solidFill>
                  <a:srgbClr val="FF0000"/>
                </a:solidFill>
                <a:latin typeface="Times New Roman" panose="02020603050405020304" pitchFamily="18" charset="0"/>
                <a:cs typeface="Times New Roman" panose="02020603050405020304" pitchFamily="18" charset="0"/>
              </a:rPr>
              <a:t>dA</a:t>
            </a:r>
            <a:r>
              <a:rPr lang="en-US" altLang="zh-CN" sz="2000" i="1" kern="0" dirty="0" smtClean="0">
                <a:solidFill>
                  <a:srgbClr val="FF0000"/>
                </a:solidFill>
                <a:latin typeface="Times New Roman" panose="02020603050405020304" pitchFamily="18" charset="0"/>
                <a:cs typeface="Times New Roman" panose="02020603050405020304" pitchFamily="18" charset="0"/>
              </a:rPr>
              <a:t> </a:t>
            </a:r>
            <a:r>
              <a:rPr lang="zh-CN" altLang="en-US" sz="2000" kern="0" dirty="0" smtClean="0">
                <a:solidFill>
                  <a:srgbClr val="0000CC"/>
                </a:solidFill>
                <a:latin typeface="Times New Roman" panose="02020603050405020304" pitchFamily="18" charset="0"/>
                <a:cs typeface="Times New Roman" panose="02020603050405020304" pitchFamily="18" charset="0"/>
              </a:rPr>
              <a:t>成正比，且等于系统表面吉布斯函数的变化。</a:t>
            </a:r>
          </a:p>
        </p:txBody>
      </p:sp>
      <p:graphicFrame>
        <p:nvGraphicFramePr>
          <p:cNvPr id="10" name="Object 4"/>
          <p:cNvGraphicFramePr>
            <a:graphicFrameLocks noChangeAspect="1"/>
          </p:cNvGraphicFramePr>
          <p:nvPr>
            <p:extLst>
              <p:ext uri="{D42A27DB-BD31-4B8C-83A1-F6EECF244321}">
                <p14:modId xmlns:p14="http://schemas.microsoft.com/office/powerpoint/2010/main" xmlns="" val="2578499388"/>
              </p:ext>
            </p:extLst>
          </p:nvPr>
        </p:nvGraphicFramePr>
        <p:xfrm>
          <a:off x="1346145" y="3701582"/>
          <a:ext cx="2937823" cy="555994"/>
        </p:xfrm>
        <a:graphic>
          <a:graphicData uri="http://schemas.openxmlformats.org/presentationml/2006/ole">
            <p:oleObj spid="_x0000_s278772" name="Equation" r:id="rId4" imgW="1257300" imgH="241300" progId="Equation.DSMT4">
              <p:embed/>
            </p:oleObj>
          </a:graphicData>
        </a:graphic>
      </p:graphicFrame>
      <p:graphicFrame>
        <p:nvGraphicFramePr>
          <p:cNvPr id="11" name="Object 6"/>
          <p:cNvGraphicFramePr>
            <a:graphicFrameLocks noChangeAspect="1"/>
          </p:cNvGraphicFramePr>
          <p:nvPr>
            <p:extLst>
              <p:ext uri="{D42A27DB-BD31-4B8C-83A1-F6EECF244321}">
                <p14:modId xmlns:p14="http://schemas.microsoft.com/office/powerpoint/2010/main" xmlns="" val="2864001577"/>
              </p:ext>
            </p:extLst>
          </p:nvPr>
        </p:nvGraphicFramePr>
        <p:xfrm>
          <a:off x="5148064" y="3579862"/>
          <a:ext cx="2792237" cy="577326"/>
        </p:xfrm>
        <a:graphic>
          <a:graphicData uri="http://schemas.openxmlformats.org/presentationml/2006/ole">
            <p:oleObj spid="_x0000_s278773" name="Equation" r:id="rId5" imgW="1079032" imgH="241195" progId="Equation.DSMT4">
              <p:embed/>
            </p:oleObj>
          </a:graphicData>
        </a:graphic>
      </p:graphicFrame>
      <p:sp>
        <p:nvSpPr>
          <p:cNvPr id="2" name="矩形 1"/>
          <p:cNvSpPr/>
          <p:nvPr/>
        </p:nvSpPr>
        <p:spPr>
          <a:xfrm>
            <a:off x="899592" y="4224416"/>
            <a:ext cx="7920880" cy="707886"/>
          </a:xfrm>
          <a:prstGeom prst="rect">
            <a:avLst/>
          </a:prstGeom>
        </p:spPr>
        <p:txBody>
          <a:bodyPr wrap="square">
            <a:spAutoFit/>
          </a:bodyPr>
          <a:lstStyle/>
          <a:p>
            <a:pPr eaLnBrk="1" hangingPunct="1">
              <a:buFont typeface="Wingdings" panose="05000000000000000000" pitchFamily="2" charset="2"/>
              <a:buNone/>
            </a:pPr>
            <a:r>
              <a:rPr lang="en-US" altLang="zh-CN" sz="2000" i="1" dirty="0">
                <a:latin typeface="Times New Roman" panose="02020603050405020304" pitchFamily="18" charset="0"/>
                <a:ea typeface="+mn-ea"/>
                <a:cs typeface="Times New Roman" panose="02020603050405020304" pitchFamily="18" charset="0"/>
              </a:rPr>
              <a:t>σ</a:t>
            </a:r>
            <a:r>
              <a:rPr lang="en-US" altLang="zh-CN" sz="2000" dirty="0">
                <a:latin typeface="Times New Roman" panose="02020603050405020304" pitchFamily="18" charset="0"/>
                <a:ea typeface="+mn-ea"/>
                <a:cs typeface="Times New Roman" panose="02020603050405020304" pitchFamily="18" charset="0"/>
              </a:rPr>
              <a:t> </a:t>
            </a:r>
            <a:r>
              <a:rPr lang="zh-CN" altLang="en-US" sz="2000" dirty="0">
                <a:latin typeface="Times New Roman" panose="02020603050405020304" pitchFamily="18" charset="0"/>
                <a:ea typeface="+mn-ea"/>
                <a:cs typeface="Times New Roman" panose="02020603050405020304" pitchFamily="18" charset="0"/>
              </a:rPr>
              <a:t>为等温、等压和组成保持不变的条件下，每增加单位表面积时系统所增加的表面吉布斯函数，称为</a:t>
            </a:r>
            <a:r>
              <a:rPr lang="zh-CN" altLang="en-US" sz="2000" dirty="0">
                <a:solidFill>
                  <a:srgbClr val="FF0000"/>
                </a:solidFill>
                <a:latin typeface="Times New Roman" panose="02020603050405020304" pitchFamily="18" charset="0"/>
                <a:ea typeface="+mn-ea"/>
                <a:cs typeface="Times New Roman" panose="02020603050405020304" pitchFamily="18" charset="0"/>
              </a:rPr>
              <a:t>比表面吉布斯函数</a:t>
            </a:r>
            <a:r>
              <a:rPr lang="zh-CN" altLang="en-US" sz="2000" dirty="0">
                <a:latin typeface="Times New Roman" panose="02020603050405020304" pitchFamily="18" charset="0"/>
                <a:ea typeface="+mn-ea"/>
                <a:cs typeface="Times New Roman" panose="02020603050405020304" pitchFamily="18" charset="0"/>
              </a:rPr>
              <a:t>。单位</a:t>
            </a:r>
            <a:r>
              <a:rPr lang="en-US" altLang="zh-CN" sz="2000" dirty="0" smtClean="0">
                <a:latin typeface="Times New Roman" panose="02020603050405020304" pitchFamily="18" charset="0"/>
                <a:ea typeface="+mn-ea"/>
                <a:cs typeface="Times New Roman" panose="02020603050405020304" pitchFamily="18" charset="0"/>
              </a:rPr>
              <a:t>J·m</a:t>
            </a:r>
            <a:r>
              <a:rPr lang="en-US" altLang="zh-CN" sz="2000" baseline="30000" dirty="0" smtClean="0">
                <a:latin typeface="Times New Roman" panose="02020603050405020304" pitchFamily="18" charset="0"/>
                <a:ea typeface="+mn-ea"/>
                <a:cs typeface="Times New Roman" panose="02020603050405020304" pitchFamily="18" charset="0"/>
              </a:rPr>
              <a:t>-2</a:t>
            </a:r>
            <a:r>
              <a:rPr lang="zh-CN" altLang="en-US" sz="2000" dirty="0">
                <a:latin typeface="Times New Roman" panose="02020603050405020304" pitchFamily="18" charset="0"/>
                <a:ea typeface="+mn-ea"/>
                <a:cs typeface="Times New Roman" panose="02020603050405020304" pitchFamily="18" charset="0"/>
              </a:rPr>
              <a:t>。</a:t>
            </a:r>
          </a:p>
        </p:txBody>
      </p:sp>
      <p:sp>
        <p:nvSpPr>
          <p:cNvPr id="8" name="Text Box 55"/>
          <p:cNvSpPr txBox="1">
            <a:spLocks noChangeArrowheads="1"/>
          </p:cNvSpPr>
          <p:nvPr/>
        </p:nvSpPr>
        <p:spPr bwMode="auto">
          <a:xfrm>
            <a:off x="539552" y="233492"/>
            <a:ext cx="5688434" cy="477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400" dirty="0" smtClean="0">
                <a:latin typeface="微软雅黑" panose="020B0503020204020204" pitchFamily="34" charset="-122"/>
                <a:ea typeface="微软雅黑" panose="020B0503020204020204" pitchFamily="34" charset="-122"/>
              </a:rPr>
              <a:t>9.1.1 </a:t>
            </a:r>
            <a:r>
              <a:rPr lang="zh-CN" altLang="en-US" sz="2400" dirty="0" smtClean="0">
                <a:latin typeface="微软雅黑" panose="020B0503020204020204" pitchFamily="34" charset="-122"/>
                <a:ea typeface="微软雅黑" panose="020B0503020204020204" pitchFamily="34" charset="-122"/>
              </a:rPr>
              <a:t>表面张力和表面吉布斯函数</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1469383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9.4.4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溶胶的动力性质</a:t>
            </a:r>
            <a:endParaRPr lang="zh-CN" altLang="en-US" sz="2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143188" y="794884"/>
            <a:ext cx="289840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en-US"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Brown</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运动 </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
          <p:cNvGrpSpPr/>
          <p:nvPr/>
        </p:nvGrpSpPr>
        <p:grpSpPr>
          <a:xfrm>
            <a:off x="1657649" y="3219911"/>
            <a:ext cx="6164109" cy="463843"/>
            <a:chOff x="611188" y="3766291"/>
            <a:chExt cx="4648200" cy="463843"/>
          </a:xfrm>
        </p:grpSpPr>
        <p:sp>
          <p:nvSpPr>
            <p:cNvPr id="11" name="Text Box 8"/>
            <p:cNvSpPr txBox="1">
              <a:spLocks noChangeArrowheads="1"/>
            </p:cNvSpPr>
            <p:nvPr/>
          </p:nvSpPr>
          <p:spPr bwMode="auto">
            <a:xfrm>
              <a:off x="611188" y="3860802"/>
              <a:ext cx="4648200" cy="369332"/>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000" dirty="0">
                  <a:solidFill>
                    <a:srgbClr val="000000"/>
                  </a:solidFill>
                  <a:latin typeface="Times New Roman" panose="02020603050405020304" pitchFamily="18" charset="0"/>
                  <a:ea typeface="+mn-ea"/>
                  <a:cs typeface="Times New Roman" panose="02020603050405020304" pitchFamily="18" charset="0"/>
                </a:rPr>
                <a:t>式</a:t>
              </a:r>
              <a:r>
                <a:rPr lang="zh-CN" altLang="en-US" sz="2000" dirty="0" smtClean="0">
                  <a:solidFill>
                    <a:srgbClr val="000000"/>
                  </a:solidFill>
                  <a:latin typeface="Times New Roman" panose="02020603050405020304" pitchFamily="18" charset="0"/>
                  <a:ea typeface="+mn-ea"/>
                  <a:cs typeface="Times New Roman" panose="02020603050405020304" pitchFamily="18" charset="0"/>
                </a:rPr>
                <a:t>中     是</a:t>
              </a:r>
              <a:r>
                <a:rPr lang="zh-CN" altLang="en-US" sz="2000" dirty="0">
                  <a:solidFill>
                    <a:srgbClr val="000000"/>
                  </a:solidFill>
                  <a:latin typeface="Times New Roman" panose="02020603050405020304" pitchFamily="18" charset="0"/>
                  <a:ea typeface="+mn-ea"/>
                  <a:cs typeface="Times New Roman" panose="02020603050405020304" pitchFamily="18" charset="0"/>
                </a:rPr>
                <a:t>在观察时间</a:t>
              </a:r>
              <a:r>
                <a:rPr lang="en-US" altLang="zh-CN" sz="2000" i="1" dirty="0">
                  <a:solidFill>
                    <a:srgbClr val="000000"/>
                  </a:solidFill>
                  <a:latin typeface="Times New Roman" panose="02020603050405020304" pitchFamily="18" charset="0"/>
                  <a:ea typeface="+mn-ea"/>
                  <a:cs typeface="Times New Roman" panose="02020603050405020304" pitchFamily="18" charset="0"/>
                </a:rPr>
                <a:t>t</a:t>
              </a:r>
              <a:r>
                <a:rPr lang="zh-CN" altLang="en-US" sz="2000" dirty="0">
                  <a:solidFill>
                    <a:srgbClr val="000000"/>
                  </a:solidFill>
                  <a:latin typeface="Times New Roman" panose="02020603050405020304" pitchFamily="18" charset="0"/>
                  <a:ea typeface="+mn-ea"/>
                  <a:cs typeface="Times New Roman" panose="02020603050405020304" pitchFamily="18" charset="0"/>
                </a:rPr>
                <a:t>内粒子沿</a:t>
              </a:r>
              <a:r>
                <a:rPr lang="en-US" altLang="zh-CN" sz="2000" i="1" dirty="0">
                  <a:solidFill>
                    <a:srgbClr val="000000"/>
                  </a:solidFill>
                  <a:latin typeface="Times New Roman" panose="02020603050405020304" pitchFamily="18" charset="0"/>
                  <a:ea typeface="+mn-ea"/>
                  <a:cs typeface="Times New Roman" panose="02020603050405020304" pitchFamily="18" charset="0"/>
                </a:rPr>
                <a:t>x</a:t>
              </a:r>
              <a:r>
                <a:rPr lang="zh-CN" altLang="en-US" sz="2000" dirty="0">
                  <a:solidFill>
                    <a:srgbClr val="000000"/>
                  </a:solidFill>
                  <a:latin typeface="Times New Roman" panose="02020603050405020304" pitchFamily="18" charset="0"/>
                  <a:ea typeface="+mn-ea"/>
                  <a:cs typeface="Times New Roman" panose="02020603050405020304" pitchFamily="18" charset="0"/>
                </a:rPr>
                <a:t>轴方向的平均位移；</a:t>
              </a:r>
              <a:endParaRPr lang="zh-CN" altLang="en-US" sz="2000" dirty="0">
                <a:solidFill>
                  <a:srgbClr val="FF0000"/>
                </a:solidFill>
                <a:latin typeface="Times New Roman" panose="02020603050405020304" pitchFamily="18" charset="0"/>
                <a:ea typeface="+mn-ea"/>
                <a:cs typeface="Times New Roman" panose="02020603050405020304" pitchFamily="18" charset="0"/>
              </a:endParaRPr>
            </a:p>
          </p:txBody>
        </p:sp>
        <p:graphicFrame>
          <p:nvGraphicFramePr>
            <p:cNvPr id="12" name="Object 9"/>
            <p:cNvGraphicFramePr>
              <a:graphicFrameLocks noChangeAspect="1"/>
            </p:cNvGraphicFramePr>
            <p:nvPr>
              <p:extLst>
                <p:ext uri="{D42A27DB-BD31-4B8C-83A1-F6EECF244321}">
                  <p14:modId xmlns:p14="http://schemas.microsoft.com/office/powerpoint/2010/main" xmlns="" val="2948597592"/>
                </p:ext>
              </p:extLst>
            </p:nvPr>
          </p:nvGraphicFramePr>
          <p:xfrm>
            <a:off x="1094079" y="3766291"/>
            <a:ext cx="228600" cy="392113"/>
          </p:xfrm>
          <a:graphic>
            <a:graphicData uri="http://schemas.openxmlformats.org/presentationml/2006/ole">
              <p:oleObj spid="_x0000_s288962" name="公式" r:id="rId4" imgW="228501" imgH="393529" progId="Equation.3">
                <p:embed/>
              </p:oleObj>
            </a:graphicData>
          </a:graphic>
        </p:graphicFrame>
      </p:grpSp>
      <p:sp>
        <p:nvSpPr>
          <p:cNvPr id="14" name="Text Box 10"/>
          <p:cNvSpPr txBox="1">
            <a:spLocks noChangeArrowheads="1"/>
          </p:cNvSpPr>
          <p:nvPr/>
        </p:nvSpPr>
        <p:spPr bwMode="auto">
          <a:xfrm>
            <a:off x="4041588" y="2427419"/>
            <a:ext cx="3582988" cy="303225"/>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5000"/>
              </a:lnSpc>
            </a:pPr>
            <a:r>
              <a:rPr lang="en-US" altLang="zh-CN" sz="2000" i="1" dirty="0" smtClean="0">
                <a:solidFill>
                  <a:srgbClr val="000000"/>
                </a:solidFill>
                <a:latin typeface="Times New Roman" panose="02020603050405020304" pitchFamily="18" charset="0"/>
                <a:ea typeface="+mn-ea"/>
                <a:cs typeface="Times New Roman" panose="02020603050405020304" pitchFamily="18" charset="0"/>
              </a:rPr>
              <a:t>r </a:t>
            </a:r>
            <a:r>
              <a:rPr lang="zh-CN" altLang="en-US" sz="2000" dirty="0" smtClean="0">
                <a:solidFill>
                  <a:srgbClr val="000000"/>
                </a:solidFill>
                <a:latin typeface="Times New Roman" panose="02020603050405020304" pitchFamily="18" charset="0"/>
                <a:ea typeface="+mn-ea"/>
                <a:cs typeface="Times New Roman" panose="02020603050405020304" pitchFamily="18" charset="0"/>
              </a:rPr>
              <a:t>为</a:t>
            </a:r>
            <a:r>
              <a:rPr lang="zh-CN" altLang="en-US" sz="2000" dirty="0">
                <a:solidFill>
                  <a:srgbClr val="000000"/>
                </a:solidFill>
                <a:latin typeface="Times New Roman" panose="02020603050405020304" pitchFamily="18" charset="0"/>
                <a:ea typeface="+mn-ea"/>
                <a:cs typeface="Times New Roman" panose="02020603050405020304" pitchFamily="18" charset="0"/>
              </a:rPr>
              <a:t>胶粒的半径；</a:t>
            </a:r>
            <a:endParaRPr lang="zh-CN" altLang="en-US" sz="2000" dirty="0">
              <a:solidFill>
                <a:srgbClr val="FF0000"/>
              </a:solidFill>
              <a:latin typeface="Times New Roman" panose="02020603050405020304" pitchFamily="18" charset="0"/>
              <a:ea typeface="+mn-ea"/>
              <a:cs typeface="Times New Roman" panose="02020603050405020304" pitchFamily="18" charset="0"/>
            </a:endParaRPr>
          </a:p>
        </p:txBody>
      </p:sp>
      <p:grpSp>
        <p:nvGrpSpPr>
          <p:cNvPr id="15" name="Group 11"/>
          <p:cNvGrpSpPr>
            <a:grpSpLocks/>
          </p:cNvGrpSpPr>
          <p:nvPr/>
        </p:nvGrpSpPr>
        <p:grpSpPr bwMode="auto">
          <a:xfrm>
            <a:off x="4041588" y="2825155"/>
            <a:ext cx="2982913" cy="396875"/>
            <a:chOff x="2928" y="2877"/>
            <a:chExt cx="1879" cy="250"/>
          </a:xfrm>
        </p:grpSpPr>
        <p:graphicFrame>
          <p:nvGraphicFramePr>
            <p:cNvPr id="16" name="Object 12"/>
            <p:cNvGraphicFramePr>
              <a:graphicFrameLocks noChangeAspect="1"/>
            </p:cNvGraphicFramePr>
            <p:nvPr/>
          </p:nvGraphicFramePr>
          <p:xfrm>
            <a:off x="2928" y="2928"/>
            <a:ext cx="151" cy="199"/>
          </p:xfrm>
          <a:graphic>
            <a:graphicData uri="http://schemas.openxmlformats.org/presentationml/2006/ole">
              <p:oleObj spid="_x0000_s288963" name="公式" r:id="rId5" imgW="241091" imgH="317225" progId="Equation.3">
                <p:embed/>
              </p:oleObj>
            </a:graphicData>
          </a:graphic>
        </p:graphicFrame>
        <p:sp>
          <p:nvSpPr>
            <p:cNvPr id="17" name="Text Box 13"/>
            <p:cNvSpPr txBox="1">
              <a:spLocks noChangeArrowheads="1"/>
            </p:cNvSpPr>
            <p:nvPr/>
          </p:nvSpPr>
          <p:spPr bwMode="auto">
            <a:xfrm>
              <a:off x="3079" y="2877"/>
              <a:ext cx="1728" cy="233"/>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000" dirty="0">
                  <a:solidFill>
                    <a:srgbClr val="000000"/>
                  </a:solidFill>
                  <a:latin typeface="Times New Roman" panose="02020603050405020304" pitchFamily="18" charset="0"/>
                  <a:ea typeface="+mn-ea"/>
                  <a:cs typeface="Times New Roman" panose="02020603050405020304" pitchFamily="18" charset="0"/>
                </a:rPr>
                <a:t>为介质的粘度；</a:t>
              </a:r>
              <a:endParaRPr lang="zh-CN" altLang="en-US" sz="2000" dirty="0">
                <a:solidFill>
                  <a:srgbClr val="FF0000"/>
                </a:solidFill>
                <a:latin typeface="Times New Roman" panose="02020603050405020304" pitchFamily="18" charset="0"/>
                <a:ea typeface="+mn-ea"/>
                <a:cs typeface="Times New Roman" panose="02020603050405020304" pitchFamily="18" charset="0"/>
              </a:endParaRPr>
            </a:p>
          </p:txBody>
        </p:sp>
      </p:grpSp>
      <p:sp>
        <p:nvSpPr>
          <p:cNvPr id="18" name="Text Box 14"/>
          <p:cNvSpPr txBox="1">
            <a:spLocks noChangeArrowheads="1"/>
          </p:cNvSpPr>
          <p:nvPr/>
        </p:nvSpPr>
        <p:spPr bwMode="auto">
          <a:xfrm>
            <a:off x="1672970" y="3785826"/>
            <a:ext cx="3352800" cy="369332"/>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000" i="1" dirty="0" smtClean="0">
                <a:solidFill>
                  <a:srgbClr val="000000"/>
                </a:solidFill>
                <a:latin typeface="Times New Roman" panose="02020603050405020304" pitchFamily="18" charset="0"/>
                <a:ea typeface="+mn-ea"/>
                <a:cs typeface="Times New Roman" panose="02020603050405020304" pitchFamily="18" charset="0"/>
              </a:rPr>
              <a:t>L </a:t>
            </a:r>
            <a:r>
              <a:rPr lang="zh-CN" altLang="en-US" sz="2000" dirty="0" smtClean="0">
                <a:solidFill>
                  <a:srgbClr val="000000"/>
                </a:solidFill>
                <a:latin typeface="Times New Roman" panose="02020603050405020304" pitchFamily="18" charset="0"/>
                <a:ea typeface="+mn-ea"/>
                <a:cs typeface="Times New Roman" panose="02020603050405020304" pitchFamily="18" charset="0"/>
              </a:rPr>
              <a:t>为</a:t>
            </a:r>
            <a:r>
              <a:rPr lang="zh-CN" altLang="en-US" sz="2000" dirty="0">
                <a:solidFill>
                  <a:srgbClr val="000000"/>
                </a:solidFill>
                <a:latin typeface="Times New Roman" panose="02020603050405020304" pitchFamily="18" charset="0"/>
                <a:ea typeface="+mn-ea"/>
                <a:cs typeface="Times New Roman" panose="02020603050405020304" pitchFamily="18" charset="0"/>
              </a:rPr>
              <a:t>阿伏加德罗常数。   </a:t>
            </a:r>
            <a:endParaRPr lang="zh-CN" altLang="en-US" sz="2000" dirty="0">
              <a:solidFill>
                <a:srgbClr val="FF0000"/>
              </a:solidFill>
              <a:latin typeface="Times New Roman" panose="02020603050405020304" pitchFamily="18" charset="0"/>
              <a:ea typeface="+mn-ea"/>
              <a:cs typeface="Times New Roman" panose="02020603050405020304" pitchFamily="18" charset="0"/>
            </a:endParaRPr>
          </a:p>
        </p:txBody>
      </p:sp>
      <p:graphicFrame>
        <p:nvGraphicFramePr>
          <p:cNvPr id="19" name="Object 15"/>
          <p:cNvGraphicFramePr>
            <a:graphicFrameLocks noChangeAspect="1"/>
          </p:cNvGraphicFramePr>
          <p:nvPr>
            <p:extLst>
              <p:ext uri="{D42A27DB-BD31-4B8C-83A1-F6EECF244321}">
                <p14:modId xmlns:p14="http://schemas.microsoft.com/office/powerpoint/2010/main" xmlns="" val="427876954"/>
              </p:ext>
            </p:extLst>
          </p:nvPr>
        </p:nvGraphicFramePr>
        <p:xfrm>
          <a:off x="1731163" y="2473226"/>
          <a:ext cx="1618207" cy="689939"/>
        </p:xfrm>
        <a:graphic>
          <a:graphicData uri="http://schemas.openxmlformats.org/presentationml/2006/ole">
            <p:oleObj spid="_x0000_s288964" name="Equation" r:id="rId6" imgW="2641600" imgH="1079500" progId="Equation.DSMT4">
              <p:embed/>
            </p:oleObj>
          </a:graphicData>
        </a:graphic>
      </p:graphicFrame>
      <p:sp>
        <p:nvSpPr>
          <p:cNvPr id="20" name="Text Box 16"/>
          <p:cNvSpPr txBox="1">
            <a:spLocks noChangeArrowheads="1"/>
          </p:cNvSpPr>
          <p:nvPr/>
        </p:nvSpPr>
        <p:spPr bwMode="auto">
          <a:xfrm>
            <a:off x="1143188" y="4257230"/>
            <a:ext cx="6885196" cy="738664"/>
          </a:xfrm>
          <a:prstGeom prst="rect">
            <a:avLst/>
          </a:prstGeom>
          <a:noFill/>
          <a:ln>
            <a:noFill/>
          </a:ln>
          <a:effectLs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20000"/>
              </a:lnSpc>
            </a:pPr>
            <a:r>
              <a:rPr lang="zh-CN" altLang="en-US" sz="2000" dirty="0" smtClean="0">
                <a:solidFill>
                  <a:srgbClr val="000000"/>
                </a:solidFill>
                <a:latin typeface="Times New Roman" panose="02020603050405020304" pitchFamily="18" charset="0"/>
                <a:ea typeface="+mn-ea"/>
                <a:cs typeface="Times New Roman" panose="02020603050405020304" pitchFamily="18" charset="0"/>
              </a:rPr>
              <a:t>这个</a:t>
            </a:r>
            <a:r>
              <a:rPr lang="zh-CN" altLang="en-US" sz="2000" dirty="0">
                <a:solidFill>
                  <a:srgbClr val="000000"/>
                </a:solidFill>
                <a:latin typeface="Times New Roman" panose="02020603050405020304" pitchFamily="18" charset="0"/>
                <a:ea typeface="+mn-ea"/>
                <a:cs typeface="Times New Roman" panose="02020603050405020304" pitchFamily="18" charset="0"/>
              </a:rPr>
              <a:t>公式把粒子的</a:t>
            </a:r>
            <a:r>
              <a:rPr lang="zh-CN" altLang="en-US" sz="2000" dirty="0">
                <a:solidFill>
                  <a:srgbClr val="FF0000"/>
                </a:solidFill>
                <a:latin typeface="Times New Roman" panose="02020603050405020304" pitchFamily="18" charset="0"/>
                <a:ea typeface="+mn-ea"/>
                <a:cs typeface="Times New Roman" panose="02020603050405020304" pitchFamily="18" charset="0"/>
              </a:rPr>
              <a:t>位移</a:t>
            </a:r>
            <a:r>
              <a:rPr lang="zh-CN" altLang="en-US" sz="2000" dirty="0">
                <a:latin typeface="Times New Roman" panose="02020603050405020304" pitchFamily="18" charset="0"/>
                <a:ea typeface="+mn-ea"/>
                <a:cs typeface="Times New Roman" panose="02020603050405020304" pitchFamily="18" charset="0"/>
              </a:rPr>
              <a:t>与粒子的</a:t>
            </a:r>
            <a:r>
              <a:rPr lang="zh-CN" altLang="en-US" sz="2000" dirty="0">
                <a:solidFill>
                  <a:srgbClr val="FF0000"/>
                </a:solidFill>
                <a:latin typeface="Times New Roman" panose="02020603050405020304" pitchFamily="18" charset="0"/>
                <a:ea typeface="+mn-ea"/>
                <a:cs typeface="Times New Roman" panose="02020603050405020304" pitchFamily="18" charset="0"/>
              </a:rPr>
              <a:t>大小、介质粘度、温度</a:t>
            </a:r>
            <a:r>
              <a:rPr lang="zh-CN" altLang="en-US" sz="2000" dirty="0">
                <a:latin typeface="Times New Roman" panose="02020603050405020304" pitchFamily="18" charset="0"/>
                <a:ea typeface="+mn-ea"/>
                <a:cs typeface="Times New Roman" panose="02020603050405020304" pitchFamily="18" charset="0"/>
              </a:rPr>
              <a:t>以及观察</a:t>
            </a:r>
            <a:r>
              <a:rPr lang="zh-CN" altLang="en-US" sz="2000" dirty="0">
                <a:solidFill>
                  <a:srgbClr val="FF0000"/>
                </a:solidFill>
                <a:latin typeface="Times New Roman" panose="02020603050405020304" pitchFamily="18" charset="0"/>
                <a:ea typeface="+mn-ea"/>
                <a:cs typeface="Times New Roman" panose="02020603050405020304" pitchFamily="18" charset="0"/>
              </a:rPr>
              <a:t>时间</a:t>
            </a:r>
            <a:r>
              <a:rPr lang="zh-CN" altLang="en-US" sz="2000" dirty="0">
                <a:latin typeface="Times New Roman" panose="02020603050405020304" pitchFamily="18" charset="0"/>
                <a:ea typeface="+mn-ea"/>
                <a:cs typeface="Times New Roman" panose="02020603050405020304" pitchFamily="18" charset="0"/>
              </a:rPr>
              <a:t>等联系起来。</a:t>
            </a:r>
          </a:p>
        </p:txBody>
      </p:sp>
      <p:sp>
        <p:nvSpPr>
          <p:cNvPr id="21" name="Rectangle 19"/>
          <p:cNvSpPr>
            <a:spLocks noChangeArrowheads="1"/>
          </p:cNvSpPr>
          <p:nvPr/>
        </p:nvSpPr>
        <p:spPr bwMode="auto">
          <a:xfrm>
            <a:off x="1098351" y="1216151"/>
            <a:ext cx="6803281"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20000"/>
              </a:lnSpc>
            </a:pPr>
            <a:r>
              <a:rPr lang="en-US" altLang="zh-CN" sz="2000" b="1" dirty="0">
                <a:latin typeface="Times New Roman" panose="02020603050405020304" pitchFamily="18" charset="0"/>
                <a:ea typeface="+mn-ea"/>
                <a:cs typeface="Times New Roman" panose="02020603050405020304" pitchFamily="18" charset="0"/>
              </a:rPr>
              <a:t>Einstein</a:t>
            </a:r>
            <a:r>
              <a:rPr lang="zh-CN" altLang="en-US" sz="2000" b="1" dirty="0">
                <a:latin typeface="Times New Roman" panose="02020603050405020304" pitchFamily="18" charset="0"/>
                <a:ea typeface="+mn-ea"/>
                <a:cs typeface="Times New Roman" panose="02020603050405020304" pitchFamily="18" charset="0"/>
              </a:rPr>
              <a:t>认为，溶胶粒子的</a:t>
            </a:r>
            <a:r>
              <a:rPr lang="en-US" altLang="zh-CN" sz="2000" b="1" dirty="0">
                <a:latin typeface="Times New Roman" panose="02020603050405020304" pitchFamily="18" charset="0"/>
                <a:ea typeface="+mn-ea"/>
                <a:cs typeface="Times New Roman" panose="02020603050405020304" pitchFamily="18" charset="0"/>
              </a:rPr>
              <a:t>Brown</a:t>
            </a:r>
            <a:r>
              <a:rPr lang="zh-CN" altLang="en-US" sz="2000" b="1" dirty="0">
                <a:latin typeface="Times New Roman" panose="02020603050405020304" pitchFamily="18" charset="0"/>
                <a:ea typeface="+mn-ea"/>
                <a:cs typeface="Times New Roman" panose="02020603050405020304" pitchFamily="18" charset="0"/>
              </a:rPr>
              <a:t>运动与分子运动</a:t>
            </a:r>
            <a:r>
              <a:rPr lang="zh-CN" altLang="en-US" sz="2000" b="1" dirty="0" smtClean="0">
                <a:latin typeface="Times New Roman" panose="02020603050405020304" pitchFamily="18" charset="0"/>
                <a:ea typeface="+mn-ea"/>
                <a:cs typeface="Times New Roman" panose="02020603050405020304" pitchFamily="18" charset="0"/>
              </a:rPr>
              <a:t>类似</a:t>
            </a:r>
            <a:r>
              <a:rPr lang="zh-CN" altLang="zh-CN" sz="2000" b="1" dirty="0" smtClean="0">
                <a:latin typeface="Times New Roman" panose="02020603050405020304" pitchFamily="18" charset="0"/>
                <a:ea typeface="+mn-ea"/>
                <a:cs typeface="Times New Roman" panose="02020603050405020304" pitchFamily="18" charset="0"/>
              </a:rPr>
              <a:t>。</a:t>
            </a:r>
            <a:r>
              <a:rPr lang="zh-CN" altLang="en-US" sz="2000" b="1" dirty="0">
                <a:latin typeface="Times New Roman" panose="02020603050405020304" pitchFamily="18" charset="0"/>
                <a:ea typeface="+mn-ea"/>
                <a:cs typeface="Times New Roman" panose="02020603050405020304" pitchFamily="18" charset="0"/>
              </a:rPr>
              <a:t>并假设粒子是球形的，运用分子运动论的基本概念和公式，得到</a:t>
            </a:r>
            <a:r>
              <a:rPr lang="en-US" altLang="zh-CN" sz="2000" b="1" dirty="0">
                <a:latin typeface="Times New Roman" panose="02020603050405020304" pitchFamily="18" charset="0"/>
                <a:ea typeface="+mn-ea"/>
                <a:cs typeface="Times New Roman" panose="02020603050405020304" pitchFamily="18" charset="0"/>
              </a:rPr>
              <a:t>Brown</a:t>
            </a:r>
            <a:r>
              <a:rPr lang="zh-CN" altLang="en-US" sz="2000" b="1" dirty="0">
                <a:latin typeface="Times New Roman" panose="02020603050405020304" pitchFamily="18" charset="0"/>
                <a:ea typeface="+mn-ea"/>
                <a:cs typeface="Times New Roman" panose="02020603050405020304" pitchFamily="18" charset="0"/>
              </a:rPr>
              <a:t>运动的公式为</a:t>
            </a:r>
            <a:r>
              <a:rPr lang="zh-CN" altLang="en-US" sz="2000" b="1" dirty="0" smtClean="0">
                <a:latin typeface="Times New Roman" panose="02020603050405020304" pitchFamily="18" charset="0"/>
                <a:ea typeface="+mn-ea"/>
                <a:cs typeface="Times New Roman" panose="02020603050405020304" pitchFamily="18" charset="0"/>
              </a:rPr>
              <a:t>： </a:t>
            </a:r>
            <a:endParaRPr lang="zh-CN" altLang="en-US" sz="20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xmlns="" val="14063375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8" grpId="0" animBg="1"/>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9.4.4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溶胶的动力性质</a:t>
            </a:r>
            <a:endParaRPr lang="zh-CN" altLang="en-US" sz="2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143188" y="794884"/>
            <a:ext cx="289840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胶粒的扩散</a:t>
            </a:r>
            <a:endPar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Text Box 2"/>
          <p:cNvSpPr txBox="1">
            <a:spLocks noChangeArrowheads="1"/>
          </p:cNvSpPr>
          <p:nvPr/>
        </p:nvSpPr>
        <p:spPr bwMode="auto">
          <a:xfrm>
            <a:off x="1043608" y="1349994"/>
            <a:ext cx="6912768" cy="1291829"/>
          </a:xfrm>
          <a:prstGeom prst="rect">
            <a:avLst/>
          </a:prstGeom>
          <a:noFill/>
          <a:ln>
            <a:noFill/>
          </a:ln>
          <a:effectLs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20000"/>
              </a:lnSpc>
            </a:pPr>
            <a:r>
              <a:rPr lang="zh-CN" altLang="en-US" sz="2400" b="1" dirty="0">
                <a:latin typeface="Times New Roman" panose="02020603050405020304" pitchFamily="18" charset="0"/>
                <a:ea typeface="+mj-ea"/>
                <a:cs typeface="Times New Roman" panose="02020603050405020304" pitchFamily="18" charset="0"/>
              </a:rPr>
              <a:t>胶粒也有热运动，具有扩散作用。粒子越大，热运动速率越小，扩散速率越慢。一般用扩散系数的大小来表示物质的扩散能力。</a:t>
            </a:r>
            <a:endParaRPr lang="zh-CN" altLang="en-US" sz="2400" b="1" dirty="0">
              <a:solidFill>
                <a:srgbClr val="000000"/>
              </a:solidFill>
              <a:latin typeface="Times New Roman" panose="02020603050405020304" pitchFamily="18" charset="0"/>
              <a:ea typeface="+mj-ea"/>
              <a:cs typeface="Times New Roman" panose="02020603050405020304" pitchFamily="18" charset="0"/>
            </a:endParaRPr>
          </a:p>
        </p:txBody>
      </p:sp>
      <p:graphicFrame>
        <p:nvGraphicFramePr>
          <p:cNvPr id="23" name="Object 3"/>
          <p:cNvGraphicFramePr>
            <a:graphicFrameLocks noChangeAspect="1"/>
          </p:cNvGraphicFramePr>
          <p:nvPr>
            <p:extLst>
              <p:ext uri="{D42A27DB-BD31-4B8C-83A1-F6EECF244321}">
                <p14:modId xmlns:p14="http://schemas.microsoft.com/office/powerpoint/2010/main" xmlns="" val="2427427087"/>
              </p:ext>
            </p:extLst>
          </p:nvPr>
        </p:nvGraphicFramePr>
        <p:xfrm>
          <a:off x="3133640" y="2735268"/>
          <a:ext cx="1726392" cy="752358"/>
        </p:xfrm>
        <a:graphic>
          <a:graphicData uri="http://schemas.openxmlformats.org/presentationml/2006/ole">
            <p:oleObj spid="_x0000_s289918" name="Equation" r:id="rId4" imgW="901309" imgH="418918" progId="Equation.DSMT4">
              <p:embed/>
            </p:oleObj>
          </a:graphicData>
        </a:graphic>
      </p:graphicFrame>
      <p:sp>
        <p:nvSpPr>
          <p:cNvPr id="24" name="Rectangle 12"/>
          <p:cNvSpPr>
            <a:spLocks noChangeArrowheads="1"/>
          </p:cNvSpPr>
          <p:nvPr/>
        </p:nvSpPr>
        <p:spPr bwMode="auto">
          <a:xfrm>
            <a:off x="1483781" y="3581071"/>
            <a:ext cx="603242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Times New Roman" panose="02020603050405020304" pitchFamily="18" charset="0"/>
                <a:ea typeface="+mj-ea"/>
                <a:cs typeface="Times New Roman" panose="02020603050405020304" pitchFamily="18" charset="0"/>
              </a:rPr>
              <a:t>溶胶的渗透压可用稀溶液渗透压公式计算：</a:t>
            </a:r>
          </a:p>
        </p:txBody>
      </p:sp>
      <p:graphicFrame>
        <p:nvGraphicFramePr>
          <p:cNvPr id="25" name="Object 11"/>
          <p:cNvGraphicFramePr>
            <a:graphicFrameLocks noChangeAspect="1"/>
          </p:cNvGraphicFramePr>
          <p:nvPr>
            <p:extLst>
              <p:ext uri="{D42A27DB-BD31-4B8C-83A1-F6EECF244321}">
                <p14:modId xmlns:p14="http://schemas.microsoft.com/office/powerpoint/2010/main" xmlns="" val="2516614236"/>
              </p:ext>
            </p:extLst>
          </p:nvPr>
        </p:nvGraphicFramePr>
        <p:xfrm>
          <a:off x="1511350" y="4178300"/>
          <a:ext cx="1489862" cy="421467"/>
        </p:xfrm>
        <a:graphic>
          <a:graphicData uri="http://schemas.openxmlformats.org/presentationml/2006/ole">
            <p:oleObj spid="_x0000_s289919" name="Equation" r:id="rId5" imgW="571252" imgH="165028" progId="Equation.DSMT4">
              <p:embed/>
            </p:oleObj>
          </a:graphicData>
        </a:graphic>
      </p:graphicFrame>
      <p:sp>
        <p:nvSpPr>
          <p:cNvPr id="26" name="Rectangle 13"/>
          <p:cNvSpPr>
            <a:spLocks noChangeArrowheads="1"/>
          </p:cNvSpPr>
          <p:nvPr/>
        </p:nvSpPr>
        <p:spPr bwMode="auto">
          <a:xfrm>
            <a:off x="3851920" y="4136181"/>
            <a:ext cx="232146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dirty="0" smtClean="0">
                <a:latin typeface="Times New Roman" panose="02020603050405020304" pitchFamily="18" charset="0"/>
                <a:ea typeface="+mj-ea"/>
                <a:cs typeface="Times New Roman" panose="02020603050405020304" pitchFamily="18" charset="0"/>
              </a:rPr>
              <a:t>c </a:t>
            </a:r>
            <a:r>
              <a:rPr lang="zh-CN" altLang="en-US" sz="2400" b="1" dirty="0" smtClean="0">
                <a:latin typeface="Times New Roman" panose="02020603050405020304" pitchFamily="18" charset="0"/>
                <a:ea typeface="+mj-ea"/>
                <a:cs typeface="Times New Roman" panose="02020603050405020304" pitchFamily="18" charset="0"/>
              </a:rPr>
              <a:t>为</a:t>
            </a:r>
            <a:r>
              <a:rPr lang="zh-CN" altLang="en-US" sz="2400" b="1" dirty="0">
                <a:latin typeface="Times New Roman" panose="02020603050405020304" pitchFamily="18" charset="0"/>
                <a:ea typeface="+mj-ea"/>
                <a:cs typeface="Times New Roman" panose="02020603050405020304" pitchFamily="18" charset="0"/>
              </a:rPr>
              <a:t>胶粒的浓度 </a:t>
            </a:r>
          </a:p>
        </p:txBody>
      </p:sp>
    </p:spTree>
    <p:extLst>
      <p:ext uri="{BB962C8B-B14F-4D97-AF65-F5344CB8AC3E}">
        <p14:creationId xmlns:p14="http://schemas.microsoft.com/office/powerpoint/2010/main" xmlns="" val="16617529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9.4.4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溶胶的动力性质</a:t>
            </a:r>
            <a:endParaRPr lang="zh-CN" altLang="en-US" sz="2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214414" y="928676"/>
            <a:ext cx="289840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沉降平衡：</a:t>
            </a:r>
            <a:endPar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Rectangle 14"/>
          <p:cNvSpPr>
            <a:spLocks noChangeArrowheads="1"/>
          </p:cNvSpPr>
          <p:nvPr/>
        </p:nvSpPr>
        <p:spPr bwMode="auto">
          <a:xfrm>
            <a:off x="971600" y="1563003"/>
            <a:ext cx="7056784" cy="11348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50000"/>
              </a:lnSpc>
              <a:spcBef>
                <a:spcPct val="20000"/>
              </a:spcBef>
              <a:buClr>
                <a:schemeClr val="hlink"/>
              </a:buClr>
              <a:buFont typeface="Wingdings" panose="05000000000000000000" pitchFamily="2" charset="2"/>
              <a:buNone/>
            </a:pPr>
            <a:r>
              <a:rPr lang="zh-CN" altLang="en-US" sz="2400" b="1" dirty="0" smtClean="0">
                <a:latin typeface="Times New Roman" panose="02020603050405020304" pitchFamily="18" charset="0"/>
                <a:ea typeface="+mn-ea"/>
                <a:cs typeface="Times New Roman" panose="02020603050405020304" pitchFamily="18" charset="0"/>
              </a:rPr>
              <a:t>粒子</a:t>
            </a:r>
            <a:r>
              <a:rPr lang="zh-CN" altLang="en-US" sz="2400" b="1" dirty="0">
                <a:latin typeface="Times New Roman" panose="02020603050405020304" pitchFamily="18" charset="0"/>
                <a:ea typeface="+mn-ea"/>
                <a:cs typeface="Times New Roman" panose="02020603050405020304" pitchFamily="18" charset="0"/>
              </a:rPr>
              <a:t>随</a:t>
            </a:r>
            <a:r>
              <a:rPr lang="zh-CN" altLang="en-US" sz="2400" b="1" dirty="0" smtClean="0">
                <a:latin typeface="Times New Roman" panose="02020603050405020304" pitchFamily="18" charset="0"/>
                <a:ea typeface="+mn-ea"/>
                <a:cs typeface="Times New Roman" panose="02020603050405020304" pitchFamily="18" charset="0"/>
              </a:rPr>
              <a:t>高度</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 </a:t>
            </a:r>
            <a:r>
              <a:rPr lang="en-US" altLang="zh-CN" sz="2400" b="1" i="1" dirty="0" smtClean="0">
                <a:solidFill>
                  <a:srgbClr val="FF0000"/>
                </a:solidFill>
                <a:latin typeface="Times New Roman" panose="02020603050405020304" pitchFamily="18" charset="0"/>
                <a:ea typeface="+mn-ea"/>
                <a:cs typeface="Times New Roman" panose="02020603050405020304" pitchFamily="18" charset="0"/>
              </a:rPr>
              <a:t>h </a:t>
            </a:r>
            <a:r>
              <a:rPr lang="zh-CN" altLang="en-US" sz="2400" b="1" dirty="0" smtClean="0">
                <a:latin typeface="Times New Roman" panose="02020603050405020304" pitchFamily="18" charset="0"/>
                <a:ea typeface="+mn-ea"/>
                <a:cs typeface="Times New Roman" panose="02020603050405020304" pitchFamily="18" charset="0"/>
              </a:rPr>
              <a:t>分布</a:t>
            </a:r>
            <a:r>
              <a:rPr lang="zh-CN" altLang="en-US" sz="2400" b="1" dirty="0">
                <a:latin typeface="Times New Roman" panose="02020603050405020304" pitchFamily="18" charset="0"/>
                <a:ea typeface="+mn-ea"/>
                <a:cs typeface="Times New Roman" panose="02020603050405020304" pitchFamily="18" charset="0"/>
              </a:rPr>
              <a:t>的情况与气体类似，可以用高度分布定律表示</a:t>
            </a:r>
            <a:r>
              <a:rPr lang="zh-CN" altLang="en-US" sz="2400" dirty="0">
                <a:latin typeface="Times New Roman" panose="02020603050405020304" pitchFamily="18" charset="0"/>
                <a:ea typeface="+mn-ea"/>
                <a:cs typeface="Times New Roman" panose="02020603050405020304" pitchFamily="18" charset="0"/>
              </a:rPr>
              <a:t> </a:t>
            </a:r>
            <a:r>
              <a:rPr lang="en-US" altLang="zh-CN" sz="2400" dirty="0">
                <a:latin typeface="Times New Roman" panose="02020603050405020304" pitchFamily="18" charset="0"/>
                <a:ea typeface="+mn-ea"/>
                <a:cs typeface="Times New Roman" panose="02020603050405020304" pitchFamily="18" charset="0"/>
              </a:rPr>
              <a:t>:</a:t>
            </a:r>
          </a:p>
        </p:txBody>
      </p:sp>
      <p:graphicFrame>
        <p:nvGraphicFramePr>
          <p:cNvPr id="10" name="Object 15"/>
          <p:cNvGraphicFramePr>
            <a:graphicFrameLocks noChangeAspect="1"/>
          </p:cNvGraphicFramePr>
          <p:nvPr>
            <p:extLst>
              <p:ext uri="{D42A27DB-BD31-4B8C-83A1-F6EECF244321}">
                <p14:modId xmlns:p14="http://schemas.microsoft.com/office/powerpoint/2010/main" xmlns="" val="3277058231"/>
              </p:ext>
            </p:extLst>
          </p:nvPr>
        </p:nvGraphicFramePr>
        <p:xfrm>
          <a:off x="1547242" y="3063552"/>
          <a:ext cx="5905500" cy="957263"/>
        </p:xfrm>
        <a:graphic>
          <a:graphicData uri="http://schemas.openxmlformats.org/presentationml/2006/ole">
            <p:oleObj spid="_x0000_s290879" name="Equation" r:id="rId4" imgW="2667000" imgH="431800" progId="Equation.DSMT4">
              <p:embed/>
            </p:oleObj>
          </a:graphicData>
        </a:graphic>
      </p:graphicFrame>
    </p:spTree>
    <p:extLst>
      <p:ext uri="{BB962C8B-B14F-4D97-AF65-F5344CB8AC3E}">
        <p14:creationId xmlns:p14="http://schemas.microsoft.com/office/powerpoint/2010/main" xmlns="" val="3827653201"/>
      </p:ext>
    </p:extLst>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9.4.5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溶胶的光学性质</a:t>
            </a:r>
            <a:endParaRPr lang="zh-CN" altLang="en-US" sz="2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187624" y="843558"/>
            <a:ext cx="289840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光散射现象</a:t>
            </a:r>
            <a:endPar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3"/>
          <p:cNvSpPr txBox="1">
            <a:spLocks noChangeArrowheads="1"/>
          </p:cNvSpPr>
          <p:nvPr/>
        </p:nvSpPr>
        <p:spPr bwMode="auto">
          <a:xfrm>
            <a:off x="1115616" y="1370261"/>
            <a:ext cx="7128792" cy="769441"/>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25000"/>
              </a:lnSpc>
            </a:pPr>
            <a:r>
              <a:rPr lang="zh-CN" altLang="en-US" sz="2000" dirty="0" smtClean="0">
                <a:solidFill>
                  <a:srgbClr val="000000"/>
                </a:solidFill>
                <a:latin typeface="Times New Roman" panose="02020603050405020304" pitchFamily="18" charset="0"/>
                <a:ea typeface="+mj-ea"/>
                <a:cs typeface="Times New Roman" panose="02020603050405020304" pitchFamily="18" charset="0"/>
              </a:rPr>
              <a:t>当</a:t>
            </a:r>
            <a:r>
              <a:rPr lang="zh-CN" altLang="en-US" sz="2000" dirty="0">
                <a:solidFill>
                  <a:srgbClr val="000000"/>
                </a:solidFill>
                <a:latin typeface="Times New Roman" panose="02020603050405020304" pitchFamily="18" charset="0"/>
                <a:ea typeface="+mj-ea"/>
                <a:cs typeface="Times New Roman" panose="02020603050405020304" pitchFamily="18" charset="0"/>
              </a:rPr>
              <a:t>光束通过分散体系时，一部分自由地通过，一部分被吸收、反射或散射。 </a:t>
            </a:r>
            <a:r>
              <a:rPr lang="en-US" altLang="zh-CN" sz="2000" dirty="0">
                <a:solidFill>
                  <a:srgbClr val="000000"/>
                </a:solidFill>
                <a:latin typeface="Times New Roman" panose="02020603050405020304" pitchFamily="18" charset="0"/>
                <a:ea typeface="+mj-ea"/>
                <a:cs typeface="Times New Roman" panose="02020603050405020304" pitchFamily="18" charset="0"/>
              </a:rPr>
              <a:t>(</a:t>
            </a:r>
            <a:r>
              <a:rPr lang="zh-CN" altLang="en-US" sz="2000" dirty="0">
                <a:solidFill>
                  <a:srgbClr val="000000"/>
                </a:solidFill>
                <a:latin typeface="Times New Roman" panose="02020603050405020304" pitchFamily="18" charset="0"/>
                <a:ea typeface="+mj-ea"/>
                <a:cs typeface="Times New Roman" panose="02020603050405020304" pitchFamily="18" charset="0"/>
              </a:rPr>
              <a:t>可见光 </a:t>
            </a:r>
            <a:r>
              <a:rPr lang="en-US" altLang="zh-CN" sz="2000" dirty="0">
                <a:solidFill>
                  <a:srgbClr val="000000"/>
                </a:solidFill>
                <a:latin typeface="Times New Roman" panose="02020603050405020304" pitchFamily="18" charset="0"/>
                <a:ea typeface="+mj-ea"/>
                <a:cs typeface="Times New Roman" panose="02020603050405020304" pitchFamily="18" charset="0"/>
              </a:rPr>
              <a:t>400~700 nm)       </a:t>
            </a:r>
          </a:p>
        </p:txBody>
      </p:sp>
      <p:sp>
        <p:nvSpPr>
          <p:cNvPr id="8" name="Text Box 4"/>
          <p:cNvSpPr txBox="1">
            <a:spLocks noChangeArrowheads="1"/>
          </p:cNvSpPr>
          <p:nvPr/>
        </p:nvSpPr>
        <p:spPr bwMode="auto">
          <a:xfrm>
            <a:off x="990936" y="2283718"/>
            <a:ext cx="7253471" cy="707181"/>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0000"/>
              </a:lnSpc>
              <a:buClr>
                <a:srgbClr val="0000CC"/>
              </a:buClr>
              <a:buFont typeface="+mj-ea"/>
              <a:buAutoNum type="circleNumDbPlain"/>
            </a:pPr>
            <a:r>
              <a:rPr lang="zh-CN" altLang="en-US" sz="2000" dirty="0" smtClean="0">
                <a:solidFill>
                  <a:srgbClr val="000000"/>
                </a:solidFill>
                <a:latin typeface="Times New Roman" panose="02020603050405020304" pitchFamily="18" charset="0"/>
                <a:ea typeface="+mj-ea"/>
                <a:cs typeface="Times New Roman" panose="02020603050405020304" pitchFamily="18" charset="0"/>
              </a:rPr>
              <a:t>当</a:t>
            </a:r>
            <a:r>
              <a:rPr lang="zh-CN" altLang="en-US" sz="2000" dirty="0">
                <a:solidFill>
                  <a:srgbClr val="000000"/>
                </a:solidFill>
                <a:latin typeface="Times New Roman" panose="02020603050405020304" pitchFamily="18" charset="0"/>
                <a:ea typeface="+mj-ea"/>
                <a:cs typeface="Times New Roman" panose="02020603050405020304" pitchFamily="18" charset="0"/>
              </a:rPr>
              <a:t>光束通过</a:t>
            </a:r>
            <a:r>
              <a:rPr lang="zh-CN" altLang="en-US" sz="2000" dirty="0">
                <a:solidFill>
                  <a:srgbClr val="FF0000"/>
                </a:solidFill>
                <a:latin typeface="Times New Roman" panose="02020603050405020304" pitchFamily="18" charset="0"/>
                <a:ea typeface="+mj-ea"/>
                <a:cs typeface="Times New Roman" panose="02020603050405020304" pitchFamily="18" charset="0"/>
              </a:rPr>
              <a:t>粗分散体系</a:t>
            </a:r>
            <a:r>
              <a:rPr lang="zh-CN" altLang="en-US" sz="2000" dirty="0">
                <a:solidFill>
                  <a:srgbClr val="000000"/>
                </a:solidFill>
                <a:latin typeface="Times New Roman" panose="02020603050405020304" pitchFamily="18" charset="0"/>
                <a:ea typeface="+mj-ea"/>
                <a:cs typeface="Times New Roman" panose="02020603050405020304" pitchFamily="18" charset="0"/>
              </a:rPr>
              <a:t>，由于粒子大于入射光的波长，主要发生</a:t>
            </a:r>
            <a:r>
              <a:rPr lang="zh-CN" altLang="en-US" sz="2000" dirty="0">
                <a:solidFill>
                  <a:srgbClr val="FF0000"/>
                </a:solidFill>
                <a:latin typeface="Times New Roman" panose="02020603050405020304" pitchFamily="18" charset="0"/>
                <a:ea typeface="+mj-ea"/>
                <a:cs typeface="Times New Roman" panose="02020603050405020304" pitchFamily="18" charset="0"/>
              </a:rPr>
              <a:t>反射</a:t>
            </a:r>
            <a:r>
              <a:rPr lang="zh-CN" altLang="en-US" sz="2000" dirty="0">
                <a:solidFill>
                  <a:srgbClr val="000000"/>
                </a:solidFill>
                <a:latin typeface="Times New Roman" panose="02020603050405020304" pitchFamily="18" charset="0"/>
                <a:ea typeface="+mj-ea"/>
                <a:cs typeface="Times New Roman" panose="02020603050405020304" pitchFamily="18" charset="0"/>
              </a:rPr>
              <a:t>，使体系呈现混浊。       </a:t>
            </a:r>
          </a:p>
        </p:txBody>
      </p:sp>
      <p:sp>
        <p:nvSpPr>
          <p:cNvPr id="11" name="Text Box 5"/>
          <p:cNvSpPr txBox="1">
            <a:spLocks noChangeArrowheads="1"/>
          </p:cNvSpPr>
          <p:nvPr/>
        </p:nvSpPr>
        <p:spPr bwMode="auto">
          <a:xfrm>
            <a:off x="990937" y="3147814"/>
            <a:ext cx="7253471" cy="707181"/>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0000"/>
              </a:lnSpc>
              <a:buClr>
                <a:srgbClr val="0000CC"/>
              </a:buClr>
              <a:buFont typeface="+mj-ea"/>
              <a:buAutoNum type="circleNumDbPlain" startAt="2"/>
            </a:pPr>
            <a:r>
              <a:rPr lang="zh-CN" altLang="en-US" sz="2000" dirty="0" smtClean="0">
                <a:solidFill>
                  <a:srgbClr val="000000"/>
                </a:solidFill>
                <a:latin typeface="Times New Roman" panose="02020603050405020304" pitchFamily="18" charset="0"/>
                <a:ea typeface="+mj-ea"/>
                <a:cs typeface="Times New Roman" panose="02020603050405020304" pitchFamily="18" charset="0"/>
              </a:rPr>
              <a:t>当</a:t>
            </a:r>
            <a:r>
              <a:rPr lang="zh-CN" altLang="en-US" sz="2000" dirty="0">
                <a:solidFill>
                  <a:srgbClr val="000000"/>
                </a:solidFill>
                <a:latin typeface="Times New Roman" panose="02020603050405020304" pitchFamily="18" charset="0"/>
                <a:ea typeface="+mj-ea"/>
                <a:cs typeface="Times New Roman" panose="02020603050405020304" pitchFamily="18" charset="0"/>
              </a:rPr>
              <a:t>光束通过</a:t>
            </a:r>
            <a:r>
              <a:rPr lang="zh-CN" altLang="en-US" sz="2000" dirty="0">
                <a:solidFill>
                  <a:srgbClr val="FF0000"/>
                </a:solidFill>
                <a:latin typeface="Times New Roman" panose="02020603050405020304" pitchFamily="18" charset="0"/>
                <a:ea typeface="+mj-ea"/>
                <a:cs typeface="Times New Roman" panose="02020603050405020304" pitchFamily="18" charset="0"/>
              </a:rPr>
              <a:t>胶体溶液</a:t>
            </a:r>
            <a:r>
              <a:rPr lang="zh-CN" altLang="en-US" sz="2000" dirty="0">
                <a:solidFill>
                  <a:srgbClr val="000000"/>
                </a:solidFill>
                <a:latin typeface="Times New Roman" panose="02020603050405020304" pitchFamily="18" charset="0"/>
                <a:ea typeface="+mj-ea"/>
                <a:cs typeface="Times New Roman" panose="02020603050405020304" pitchFamily="18" charset="0"/>
              </a:rPr>
              <a:t>，由于胶粒直径小于可见光波长，主要发生</a:t>
            </a:r>
            <a:r>
              <a:rPr lang="zh-CN" altLang="en-US" sz="2000" dirty="0">
                <a:solidFill>
                  <a:srgbClr val="FF0000"/>
                </a:solidFill>
                <a:latin typeface="Times New Roman" panose="02020603050405020304" pitchFamily="18" charset="0"/>
                <a:ea typeface="+mj-ea"/>
                <a:cs typeface="Times New Roman" panose="02020603050405020304" pitchFamily="18" charset="0"/>
              </a:rPr>
              <a:t>散射</a:t>
            </a:r>
            <a:r>
              <a:rPr lang="zh-CN" altLang="en-US" sz="2000" dirty="0">
                <a:solidFill>
                  <a:srgbClr val="000000"/>
                </a:solidFill>
                <a:latin typeface="Times New Roman" panose="02020603050405020304" pitchFamily="18" charset="0"/>
                <a:ea typeface="+mj-ea"/>
                <a:cs typeface="Times New Roman" panose="02020603050405020304" pitchFamily="18" charset="0"/>
              </a:rPr>
              <a:t>，可以看见乳白色的光柱。       </a:t>
            </a:r>
          </a:p>
        </p:txBody>
      </p:sp>
      <p:sp>
        <p:nvSpPr>
          <p:cNvPr id="12" name="Text Box 6"/>
          <p:cNvSpPr txBox="1">
            <a:spLocks noChangeArrowheads="1"/>
          </p:cNvSpPr>
          <p:nvPr/>
        </p:nvSpPr>
        <p:spPr bwMode="auto">
          <a:xfrm>
            <a:off x="991282" y="4083918"/>
            <a:ext cx="7253125" cy="677108"/>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10000"/>
              </a:lnSpc>
              <a:buClr>
                <a:srgbClr val="0000CC"/>
              </a:buClr>
              <a:buFont typeface="+mj-ea"/>
              <a:buAutoNum type="circleNumDbPlain" startAt="3"/>
            </a:pPr>
            <a:r>
              <a:rPr lang="zh-CN" altLang="en-US" sz="2000" dirty="0" smtClean="0">
                <a:solidFill>
                  <a:srgbClr val="000000"/>
                </a:solidFill>
                <a:latin typeface="Times New Roman" panose="02020603050405020304" pitchFamily="18" charset="0"/>
                <a:ea typeface="+mj-ea"/>
                <a:cs typeface="Times New Roman" panose="02020603050405020304" pitchFamily="18" charset="0"/>
              </a:rPr>
              <a:t>当</a:t>
            </a:r>
            <a:r>
              <a:rPr lang="zh-CN" altLang="en-US" sz="2000" dirty="0">
                <a:solidFill>
                  <a:srgbClr val="000000"/>
                </a:solidFill>
                <a:latin typeface="Times New Roman" panose="02020603050405020304" pitchFamily="18" charset="0"/>
                <a:ea typeface="+mj-ea"/>
                <a:cs typeface="Times New Roman" panose="02020603050405020304" pitchFamily="18" charset="0"/>
              </a:rPr>
              <a:t>光束通过</a:t>
            </a:r>
            <a:r>
              <a:rPr lang="zh-CN" altLang="en-US" sz="2000" dirty="0">
                <a:solidFill>
                  <a:srgbClr val="FF0000"/>
                </a:solidFill>
                <a:latin typeface="Times New Roman" panose="02020603050405020304" pitchFamily="18" charset="0"/>
                <a:ea typeface="+mj-ea"/>
                <a:cs typeface="Times New Roman" panose="02020603050405020304" pitchFamily="18" charset="0"/>
              </a:rPr>
              <a:t>分子溶液</a:t>
            </a:r>
            <a:r>
              <a:rPr lang="zh-CN" altLang="en-US" sz="2000" dirty="0">
                <a:solidFill>
                  <a:srgbClr val="000000"/>
                </a:solidFill>
                <a:latin typeface="Times New Roman" panose="02020603050405020304" pitchFamily="18" charset="0"/>
                <a:ea typeface="+mj-ea"/>
                <a:cs typeface="Times New Roman" panose="02020603050405020304" pitchFamily="18" charset="0"/>
              </a:rPr>
              <a:t>，由于溶液十分均匀，散射光因相互干涉而完全抵消，</a:t>
            </a:r>
            <a:r>
              <a:rPr lang="zh-CN" altLang="en-US" sz="2000" dirty="0">
                <a:latin typeface="Times New Roman" panose="02020603050405020304" pitchFamily="18" charset="0"/>
                <a:ea typeface="+mj-ea"/>
                <a:cs typeface="Times New Roman" panose="02020603050405020304" pitchFamily="18" charset="0"/>
              </a:rPr>
              <a:t>看不见散射光</a:t>
            </a:r>
            <a:r>
              <a:rPr lang="zh-CN" altLang="en-US" sz="2000" dirty="0">
                <a:solidFill>
                  <a:srgbClr val="000000"/>
                </a:solidFill>
                <a:latin typeface="Times New Roman" panose="02020603050405020304" pitchFamily="18" charset="0"/>
                <a:ea typeface="+mj-ea"/>
                <a:cs typeface="Times New Roman" panose="02020603050405020304" pitchFamily="18" charset="0"/>
              </a:rPr>
              <a:t>。</a:t>
            </a:r>
          </a:p>
        </p:txBody>
      </p:sp>
    </p:spTree>
    <p:extLst>
      <p:ext uri="{BB962C8B-B14F-4D97-AF65-F5344CB8AC3E}">
        <p14:creationId xmlns:p14="http://schemas.microsoft.com/office/powerpoint/2010/main" xmlns="" val="51325417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11" grpId="0" animBg="1" autoUpdateAnimBg="0"/>
      <p:bldP spid="12"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9.4.5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溶胶的光学性质</a:t>
            </a:r>
            <a:endParaRPr lang="zh-CN" altLang="en-US" sz="2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187624" y="843558"/>
            <a:ext cx="289840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Tyndall </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效应</a:t>
            </a:r>
            <a:endPar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 Box 3"/>
          <p:cNvSpPr txBox="1">
            <a:spLocks noChangeArrowheads="1"/>
          </p:cNvSpPr>
          <p:nvPr/>
        </p:nvSpPr>
        <p:spPr bwMode="auto">
          <a:xfrm>
            <a:off x="1098166" y="2499742"/>
            <a:ext cx="2843212" cy="1873526"/>
          </a:xfrm>
          <a:prstGeom prst="rect">
            <a:avLst/>
          </a:prstGeom>
          <a:noFill/>
          <a:ln>
            <a:noFill/>
          </a:ln>
          <a:effectLst/>
          <a:extLst/>
        </p:spPr>
        <p:txBody>
          <a:bodyPr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30000"/>
              </a:lnSpc>
              <a:spcBef>
                <a:spcPts val="600"/>
              </a:spcBef>
            </a:pPr>
            <a:r>
              <a:rPr lang="en-US" altLang="zh-CN" sz="2400" b="1" dirty="0" smtClean="0">
                <a:solidFill>
                  <a:srgbClr val="000000"/>
                </a:solidFill>
                <a:latin typeface="Times New Roman" panose="02020603050405020304" pitchFamily="18" charset="0"/>
                <a:ea typeface="+mn-ea"/>
                <a:cs typeface="Times New Roman" panose="02020603050405020304" pitchFamily="18" charset="0"/>
              </a:rPr>
              <a:t>Tyndall</a:t>
            </a:r>
            <a:r>
              <a:rPr lang="zh-CN" altLang="en-US" sz="2400" b="1" dirty="0">
                <a:solidFill>
                  <a:srgbClr val="000000"/>
                </a:solidFill>
                <a:latin typeface="Times New Roman" panose="02020603050405020304" pitchFamily="18" charset="0"/>
                <a:ea typeface="+mn-ea"/>
                <a:cs typeface="Times New Roman" panose="02020603050405020304" pitchFamily="18" charset="0"/>
              </a:rPr>
              <a:t>效应实际上已成为判别</a:t>
            </a:r>
            <a:r>
              <a:rPr lang="zh-CN" altLang="en-US" sz="2400" b="1" dirty="0">
                <a:solidFill>
                  <a:srgbClr val="FF0000"/>
                </a:solidFill>
                <a:latin typeface="Times New Roman" panose="02020603050405020304" pitchFamily="18" charset="0"/>
                <a:ea typeface="+mn-ea"/>
                <a:cs typeface="Times New Roman" panose="02020603050405020304" pitchFamily="18" charset="0"/>
              </a:rPr>
              <a:t>溶胶与分子溶液</a:t>
            </a:r>
            <a:r>
              <a:rPr lang="zh-CN" altLang="en-US" sz="2400" b="1" dirty="0">
                <a:solidFill>
                  <a:srgbClr val="000000"/>
                </a:solidFill>
                <a:latin typeface="Times New Roman" panose="02020603050405020304" pitchFamily="18" charset="0"/>
                <a:ea typeface="+mn-ea"/>
                <a:cs typeface="Times New Roman" panose="02020603050405020304" pitchFamily="18" charset="0"/>
              </a:rPr>
              <a:t>的最简便的方法。</a:t>
            </a:r>
          </a:p>
        </p:txBody>
      </p:sp>
      <p:sp>
        <p:nvSpPr>
          <p:cNvPr id="10" name="Text Box 4"/>
          <p:cNvSpPr txBox="1">
            <a:spLocks noChangeArrowheads="1"/>
          </p:cNvSpPr>
          <p:nvPr/>
        </p:nvSpPr>
        <p:spPr bwMode="auto">
          <a:xfrm>
            <a:off x="1043608" y="1439887"/>
            <a:ext cx="7848872" cy="846386"/>
          </a:xfrm>
          <a:prstGeom prst="rect">
            <a:avLst/>
          </a:prstGeom>
          <a:noFill/>
          <a:ln>
            <a:noFill/>
          </a:ln>
          <a:effectLs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zh-CN" sz="2200" dirty="0">
                <a:solidFill>
                  <a:srgbClr val="0000CC"/>
                </a:solidFill>
                <a:latin typeface="Times New Roman" panose="02020603050405020304" pitchFamily="18" charset="0"/>
                <a:ea typeface="+mn-ea"/>
                <a:cs typeface="Times New Roman" panose="02020603050405020304" pitchFamily="18" charset="0"/>
              </a:rPr>
              <a:t>        </a:t>
            </a:r>
            <a:r>
              <a:rPr lang="zh-CN" altLang="en-US" sz="2200" b="1" dirty="0">
                <a:solidFill>
                  <a:srgbClr val="0000CC"/>
                </a:solidFill>
                <a:latin typeface="Times New Roman" panose="02020603050405020304" pitchFamily="18" charset="0"/>
                <a:ea typeface="+mn-ea"/>
                <a:cs typeface="Times New Roman" panose="02020603050405020304" pitchFamily="18" charset="0"/>
              </a:rPr>
              <a:t>一束平行光光通过溶胶，从侧面（即与光束垂直的方向）可以看到一个发光的圆锥体</a:t>
            </a:r>
            <a:r>
              <a:rPr lang="zh-CN" altLang="en-US" sz="2200" dirty="0">
                <a:solidFill>
                  <a:srgbClr val="0000CC"/>
                </a:solidFill>
                <a:latin typeface="Times New Roman" panose="02020603050405020304" pitchFamily="18" charset="0"/>
                <a:ea typeface="+mn-ea"/>
                <a:cs typeface="Times New Roman" panose="02020603050405020304" pitchFamily="18" charset="0"/>
              </a:rPr>
              <a:t>。</a:t>
            </a:r>
            <a:endParaRPr lang="zh-CN" altLang="en-US" sz="2200" b="1" dirty="0">
              <a:solidFill>
                <a:srgbClr val="0000CC"/>
              </a:solidFill>
              <a:latin typeface="Times New Roman" panose="02020603050405020304" pitchFamily="18" charset="0"/>
              <a:ea typeface="+mn-ea"/>
              <a:cs typeface="Times New Roman" panose="02020603050405020304" pitchFamily="18" charset="0"/>
            </a:endParaRPr>
          </a:p>
        </p:txBody>
      </p:sp>
      <p:pic>
        <p:nvPicPr>
          <p:cNvPr id="14" name="Picture 5" descr="13_4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51920" y="2286273"/>
            <a:ext cx="4680520" cy="2547643"/>
          </a:xfrm>
          <a:prstGeom prst="rect">
            <a:avLst/>
          </a:prstGeom>
          <a:noFill/>
          <a:ln>
            <a:noFill/>
          </a:ln>
          <a:extLst/>
        </p:spPr>
      </p:pic>
    </p:spTree>
    <p:extLst>
      <p:ext uri="{BB962C8B-B14F-4D97-AF65-F5344CB8AC3E}">
        <p14:creationId xmlns:p14="http://schemas.microsoft.com/office/powerpoint/2010/main" xmlns="" val="1974953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9.4.5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溶胶的光学性质</a:t>
            </a:r>
            <a:endParaRPr lang="zh-CN" altLang="en-US" sz="2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070572" y="843228"/>
            <a:ext cx="289840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Rayleigh </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公式</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3"/>
          <p:cNvSpPr txBox="1">
            <a:spLocks noChangeArrowheads="1"/>
          </p:cNvSpPr>
          <p:nvPr/>
        </p:nvSpPr>
        <p:spPr bwMode="auto">
          <a:xfrm>
            <a:off x="971600" y="1363365"/>
            <a:ext cx="8008952" cy="830997"/>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35000"/>
              </a:lnSpc>
            </a:pPr>
            <a:r>
              <a:rPr lang="en-US" altLang="zh-CN" sz="2000" dirty="0">
                <a:solidFill>
                  <a:srgbClr val="000000"/>
                </a:solidFill>
                <a:latin typeface="Times New Roman" panose="02020603050405020304" pitchFamily="18" charset="0"/>
                <a:ea typeface="+mn-ea"/>
                <a:cs typeface="Times New Roman" panose="02020603050405020304" pitchFamily="18" charset="0"/>
              </a:rPr>
              <a:t>1871</a:t>
            </a:r>
            <a:r>
              <a:rPr lang="zh-CN" altLang="en-US" sz="2000" dirty="0">
                <a:solidFill>
                  <a:srgbClr val="000000"/>
                </a:solidFill>
                <a:latin typeface="Times New Roman" panose="02020603050405020304" pitchFamily="18" charset="0"/>
                <a:ea typeface="+mn-ea"/>
                <a:cs typeface="Times New Roman" panose="02020603050405020304" pitchFamily="18" charset="0"/>
              </a:rPr>
              <a:t>年，</a:t>
            </a:r>
            <a:r>
              <a:rPr lang="en-US" altLang="zh-CN" sz="2000" dirty="0">
                <a:latin typeface="Times New Roman" panose="02020603050405020304" pitchFamily="18" charset="0"/>
                <a:ea typeface="+mn-ea"/>
                <a:cs typeface="Times New Roman" panose="02020603050405020304" pitchFamily="18" charset="0"/>
              </a:rPr>
              <a:t>Rayleigh</a:t>
            </a:r>
            <a:r>
              <a:rPr lang="zh-CN" altLang="en-US" sz="2000" dirty="0">
                <a:solidFill>
                  <a:srgbClr val="000000"/>
                </a:solidFill>
                <a:latin typeface="Times New Roman" panose="02020603050405020304" pitchFamily="18" charset="0"/>
                <a:ea typeface="+mn-ea"/>
                <a:cs typeface="Times New Roman" panose="02020603050405020304" pitchFamily="18" charset="0"/>
              </a:rPr>
              <a:t>研究了大量的光散射现象，对于粒子半径在</a:t>
            </a:r>
            <a:r>
              <a:rPr lang="en-US" altLang="zh-CN" sz="2000" dirty="0" smtClean="0">
                <a:solidFill>
                  <a:srgbClr val="000000"/>
                </a:solidFill>
                <a:latin typeface="Times New Roman" panose="02020603050405020304" pitchFamily="18" charset="0"/>
                <a:ea typeface="+mn-ea"/>
                <a:cs typeface="Times New Roman" panose="02020603050405020304" pitchFamily="18" charset="0"/>
              </a:rPr>
              <a:t>47 nm</a:t>
            </a:r>
            <a:r>
              <a:rPr lang="zh-CN" altLang="en-US" sz="2000" dirty="0">
                <a:solidFill>
                  <a:srgbClr val="000000"/>
                </a:solidFill>
                <a:latin typeface="Times New Roman" panose="02020603050405020304" pitchFamily="18" charset="0"/>
                <a:ea typeface="+mn-ea"/>
                <a:cs typeface="Times New Roman" panose="02020603050405020304" pitchFamily="18" charset="0"/>
              </a:rPr>
              <a:t>以下的溶胶，导出了散射光总能量的计算公式，称为</a:t>
            </a:r>
            <a:r>
              <a:rPr lang="en-US" altLang="zh-CN" sz="2000" dirty="0">
                <a:solidFill>
                  <a:srgbClr val="000000"/>
                </a:solidFill>
                <a:latin typeface="Times New Roman" panose="02020603050405020304" pitchFamily="18" charset="0"/>
                <a:ea typeface="+mn-ea"/>
                <a:cs typeface="Times New Roman" panose="02020603050405020304" pitchFamily="18" charset="0"/>
              </a:rPr>
              <a:t>Rayleigh</a:t>
            </a:r>
            <a:r>
              <a:rPr lang="zh-CN" altLang="en-US" sz="2000" dirty="0">
                <a:solidFill>
                  <a:srgbClr val="000000"/>
                </a:solidFill>
                <a:latin typeface="Times New Roman" panose="02020603050405020304" pitchFamily="18" charset="0"/>
                <a:ea typeface="+mn-ea"/>
                <a:cs typeface="Times New Roman" panose="02020603050405020304" pitchFamily="18" charset="0"/>
              </a:rPr>
              <a:t>公式：</a:t>
            </a:r>
          </a:p>
        </p:txBody>
      </p:sp>
      <p:graphicFrame>
        <p:nvGraphicFramePr>
          <p:cNvPr id="8" name="Object 4"/>
          <p:cNvGraphicFramePr>
            <a:graphicFrameLocks noChangeAspect="1"/>
          </p:cNvGraphicFramePr>
          <p:nvPr>
            <p:extLst>
              <p:ext uri="{D42A27DB-BD31-4B8C-83A1-F6EECF244321}">
                <p14:modId xmlns:p14="http://schemas.microsoft.com/office/powerpoint/2010/main" xmlns="" val="137914376"/>
              </p:ext>
            </p:extLst>
          </p:nvPr>
        </p:nvGraphicFramePr>
        <p:xfrm>
          <a:off x="1974032" y="2406829"/>
          <a:ext cx="3599681" cy="960305"/>
        </p:xfrm>
        <a:graphic>
          <a:graphicData uri="http://schemas.openxmlformats.org/presentationml/2006/ole">
            <p:oleObj spid="_x0000_s293094" name="Equation" r:id="rId4" imgW="1714500" imgH="457200" progId="Equation.DSMT4">
              <p:embed/>
            </p:oleObj>
          </a:graphicData>
        </a:graphic>
      </p:graphicFrame>
      <p:grpSp>
        <p:nvGrpSpPr>
          <p:cNvPr id="3" name="组合 2"/>
          <p:cNvGrpSpPr/>
          <p:nvPr/>
        </p:nvGrpSpPr>
        <p:grpSpPr>
          <a:xfrm>
            <a:off x="1331640" y="3435846"/>
            <a:ext cx="5856288" cy="1246188"/>
            <a:chOff x="1331640" y="3608153"/>
            <a:chExt cx="5856288" cy="1246188"/>
          </a:xfrm>
        </p:grpSpPr>
        <p:grpSp>
          <p:nvGrpSpPr>
            <p:cNvPr id="11" name="Group 5"/>
            <p:cNvGrpSpPr>
              <a:grpSpLocks/>
            </p:cNvGrpSpPr>
            <p:nvPr/>
          </p:nvGrpSpPr>
          <p:grpSpPr bwMode="auto">
            <a:xfrm>
              <a:off x="1331640" y="3608153"/>
              <a:ext cx="5856288" cy="1246188"/>
              <a:chOff x="288" y="2544"/>
              <a:chExt cx="3689" cy="785"/>
            </a:xfrm>
          </p:grpSpPr>
          <p:sp>
            <p:nvSpPr>
              <p:cNvPr id="12" name="Text Box 6"/>
              <p:cNvSpPr txBox="1">
                <a:spLocks noChangeArrowheads="1"/>
              </p:cNvSpPr>
              <p:nvPr/>
            </p:nvSpPr>
            <p:spPr bwMode="auto">
              <a:xfrm>
                <a:off x="288" y="2544"/>
                <a:ext cx="3689" cy="785"/>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pPr>
                <a:r>
                  <a:rPr lang="zh-CN" altLang="en-US" sz="2000" dirty="0">
                    <a:solidFill>
                      <a:srgbClr val="000000"/>
                    </a:solidFill>
                    <a:latin typeface="Times New Roman" panose="02020603050405020304" pitchFamily="18" charset="0"/>
                    <a:ea typeface="+mn-ea"/>
                    <a:cs typeface="Times New Roman" panose="02020603050405020304" pitchFamily="18" charset="0"/>
                  </a:rPr>
                  <a:t>式中</a:t>
                </a:r>
                <a:r>
                  <a:rPr lang="zh-CN" altLang="en-US" sz="2000" dirty="0" smtClean="0">
                    <a:solidFill>
                      <a:srgbClr val="000000"/>
                    </a:solidFill>
                    <a:latin typeface="Times New Roman" panose="02020603050405020304" pitchFamily="18" charset="0"/>
                    <a:ea typeface="+mn-ea"/>
                    <a:cs typeface="Times New Roman" panose="02020603050405020304" pitchFamily="18" charset="0"/>
                  </a:rPr>
                  <a:t>： </a:t>
                </a:r>
                <a:r>
                  <a:rPr lang="en-US" altLang="zh-CN" sz="2000" dirty="0" smtClean="0">
                    <a:solidFill>
                      <a:srgbClr val="000000"/>
                    </a:solidFill>
                    <a:latin typeface="Times New Roman" panose="02020603050405020304" pitchFamily="18" charset="0"/>
                    <a:ea typeface="+mn-ea"/>
                    <a:cs typeface="Times New Roman" panose="02020603050405020304" pitchFamily="18" charset="0"/>
                  </a:rPr>
                  <a:t>A  </a:t>
                </a:r>
                <a:r>
                  <a:rPr lang="zh-CN" altLang="en-US" sz="2000" dirty="0" smtClean="0">
                    <a:solidFill>
                      <a:srgbClr val="000000"/>
                    </a:solidFill>
                    <a:latin typeface="Times New Roman" panose="02020603050405020304" pitchFamily="18" charset="0"/>
                    <a:ea typeface="+mn-ea"/>
                    <a:cs typeface="Times New Roman" panose="02020603050405020304" pitchFamily="18" charset="0"/>
                  </a:rPr>
                  <a:t>入射光</a:t>
                </a:r>
                <a:r>
                  <a:rPr lang="zh-CN" altLang="en-US" sz="2000" dirty="0">
                    <a:solidFill>
                      <a:srgbClr val="000000"/>
                    </a:solidFill>
                    <a:latin typeface="Times New Roman" panose="02020603050405020304" pitchFamily="18" charset="0"/>
                    <a:ea typeface="+mn-ea"/>
                    <a:cs typeface="Times New Roman" panose="02020603050405020304" pitchFamily="18" charset="0"/>
                  </a:rPr>
                  <a:t>振幅，            </a:t>
                </a:r>
                <a:r>
                  <a:rPr lang="zh-CN" altLang="en-US" sz="2000" dirty="0" smtClean="0">
                    <a:solidFill>
                      <a:srgbClr val="000000"/>
                    </a:solidFill>
                    <a:latin typeface="Times New Roman" panose="02020603050405020304" pitchFamily="18" charset="0"/>
                    <a:ea typeface="+mn-ea"/>
                    <a:cs typeface="Times New Roman" panose="02020603050405020304" pitchFamily="18" charset="0"/>
                  </a:rPr>
                  <a:t>  单位</a:t>
                </a:r>
                <a:r>
                  <a:rPr lang="zh-CN" altLang="en-US" sz="2000" dirty="0">
                    <a:solidFill>
                      <a:srgbClr val="000000"/>
                    </a:solidFill>
                    <a:latin typeface="Times New Roman" panose="02020603050405020304" pitchFamily="18" charset="0"/>
                    <a:ea typeface="+mn-ea"/>
                    <a:cs typeface="Times New Roman" panose="02020603050405020304" pitchFamily="18" charset="0"/>
                  </a:rPr>
                  <a:t>体积中粒子数 </a:t>
                </a:r>
              </a:p>
              <a:p>
                <a:pPr eaLnBrk="1" hangingPunct="1">
                  <a:lnSpc>
                    <a:spcPct val="135000"/>
                  </a:lnSpc>
                </a:pPr>
                <a:r>
                  <a:rPr lang="zh-CN" altLang="en-US" sz="2000" dirty="0">
                    <a:solidFill>
                      <a:srgbClr val="000000"/>
                    </a:solidFill>
                    <a:latin typeface="Times New Roman" panose="02020603050405020304" pitchFamily="18" charset="0"/>
                    <a:ea typeface="+mn-ea"/>
                    <a:cs typeface="Times New Roman" panose="02020603050405020304" pitchFamily="18" charset="0"/>
                  </a:rPr>
                  <a:t>           </a:t>
                </a:r>
                <a:r>
                  <a:rPr lang="zh-CN" altLang="en-US" sz="2000" dirty="0" smtClean="0">
                    <a:solidFill>
                      <a:srgbClr val="000000"/>
                    </a:solidFill>
                    <a:latin typeface="Times New Roman" panose="02020603050405020304" pitchFamily="18" charset="0"/>
                    <a:ea typeface="+mn-ea"/>
                    <a:cs typeface="Times New Roman" panose="02020603050405020304" pitchFamily="18" charset="0"/>
                  </a:rPr>
                  <a:t>  </a:t>
                </a:r>
                <a:r>
                  <a:rPr lang="en-US" altLang="zh-CN" sz="2000" dirty="0" smtClean="0">
                    <a:solidFill>
                      <a:srgbClr val="000000"/>
                    </a:solidFill>
                    <a:latin typeface="Times New Roman" panose="02020603050405020304" pitchFamily="18" charset="0"/>
                    <a:ea typeface="+mn-ea"/>
                    <a:cs typeface="Times New Roman" panose="02020603050405020304" pitchFamily="18" charset="0"/>
                  </a:rPr>
                  <a:t>λ</a:t>
                </a:r>
                <a:r>
                  <a:rPr lang="zh-CN" altLang="en-US" sz="2000" dirty="0" smtClean="0">
                    <a:solidFill>
                      <a:srgbClr val="000000"/>
                    </a:solidFill>
                    <a:latin typeface="Times New Roman" panose="02020603050405020304" pitchFamily="18" charset="0"/>
                    <a:ea typeface="+mn-ea"/>
                    <a:cs typeface="Times New Roman" panose="02020603050405020304" pitchFamily="18" charset="0"/>
                  </a:rPr>
                  <a:t>   入射</a:t>
                </a:r>
                <a:r>
                  <a:rPr lang="zh-CN" altLang="en-US" sz="2000" dirty="0">
                    <a:solidFill>
                      <a:srgbClr val="000000"/>
                    </a:solidFill>
                    <a:latin typeface="Times New Roman" panose="02020603050405020304" pitchFamily="18" charset="0"/>
                    <a:ea typeface="+mn-ea"/>
                    <a:cs typeface="Times New Roman" panose="02020603050405020304" pitchFamily="18" charset="0"/>
                  </a:rPr>
                  <a:t>光波长，        </a:t>
                </a:r>
                <a:r>
                  <a:rPr lang="en-US" altLang="zh-CN" sz="2000" i="1" dirty="0" smtClean="0">
                    <a:solidFill>
                      <a:srgbClr val="000000"/>
                    </a:solidFill>
                    <a:latin typeface="Times New Roman" panose="02020603050405020304" pitchFamily="18" charset="0"/>
                    <a:ea typeface="+mn-ea"/>
                    <a:cs typeface="Times New Roman" panose="02020603050405020304" pitchFamily="18" charset="0"/>
                  </a:rPr>
                  <a:t>V   </a:t>
                </a:r>
                <a:r>
                  <a:rPr lang="zh-CN" altLang="en-US" sz="2000" dirty="0" smtClean="0">
                    <a:solidFill>
                      <a:srgbClr val="000000"/>
                    </a:solidFill>
                    <a:latin typeface="Times New Roman" panose="02020603050405020304" pitchFamily="18" charset="0"/>
                    <a:ea typeface="+mn-ea"/>
                    <a:cs typeface="Times New Roman" panose="02020603050405020304" pitchFamily="18" charset="0"/>
                  </a:rPr>
                  <a:t>每个</a:t>
                </a:r>
                <a:r>
                  <a:rPr lang="zh-CN" altLang="en-US" sz="2000" dirty="0">
                    <a:solidFill>
                      <a:srgbClr val="000000"/>
                    </a:solidFill>
                    <a:latin typeface="Times New Roman" panose="02020603050405020304" pitchFamily="18" charset="0"/>
                    <a:ea typeface="+mn-ea"/>
                    <a:cs typeface="Times New Roman" panose="02020603050405020304" pitchFamily="18" charset="0"/>
                  </a:rPr>
                  <a:t>粒子的体积</a:t>
                </a:r>
              </a:p>
              <a:p>
                <a:pPr eaLnBrk="1" hangingPunct="1">
                  <a:lnSpc>
                    <a:spcPct val="135000"/>
                  </a:lnSpc>
                </a:pPr>
                <a:r>
                  <a:rPr lang="zh-CN" altLang="en-US" sz="2000" dirty="0">
                    <a:solidFill>
                      <a:srgbClr val="000000"/>
                    </a:solidFill>
                    <a:latin typeface="Times New Roman" panose="02020603050405020304" pitchFamily="18" charset="0"/>
                    <a:ea typeface="+mn-ea"/>
                    <a:cs typeface="Times New Roman" panose="02020603050405020304" pitchFamily="18" charset="0"/>
                  </a:rPr>
                  <a:t>                  </a:t>
                </a:r>
                <a:r>
                  <a:rPr lang="zh-CN" altLang="en-US" sz="2000" dirty="0" smtClean="0">
                    <a:solidFill>
                      <a:srgbClr val="000000"/>
                    </a:solidFill>
                    <a:latin typeface="Times New Roman" panose="02020603050405020304" pitchFamily="18" charset="0"/>
                    <a:ea typeface="+mn-ea"/>
                    <a:cs typeface="Times New Roman" panose="02020603050405020304" pitchFamily="18" charset="0"/>
                  </a:rPr>
                  <a:t>分散相</a:t>
                </a:r>
                <a:r>
                  <a:rPr lang="zh-CN" altLang="en-US" sz="2000" dirty="0">
                    <a:solidFill>
                      <a:srgbClr val="000000"/>
                    </a:solidFill>
                    <a:latin typeface="Times New Roman" panose="02020603050405020304" pitchFamily="18" charset="0"/>
                    <a:ea typeface="+mn-ea"/>
                    <a:cs typeface="Times New Roman" panose="02020603050405020304" pitchFamily="18" charset="0"/>
                  </a:rPr>
                  <a:t>折射率，        </a:t>
                </a:r>
                <a:r>
                  <a:rPr lang="zh-CN" altLang="en-US" sz="2000" dirty="0" smtClean="0">
                    <a:solidFill>
                      <a:srgbClr val="000000"/>
                    </a:solidFill>
                    <a:latin typeface="Times New Roman" panose="02020603050405020304" pitchFamily="18" charset="0"/>
                    <a:ea typeface="+mn-ea"/>
                    <a:cs typeface="Times New Roman" panose="02020603050405020304" pitchFamily="18" charset="0"/>
                  </a:rPr>
                  <a:t>  分散介质</a:t>
                </a:r>
                <a:r>
                  <a:rPr lang="zh-CN" altLang="en-US" sz="2000" dirty="0">
                    <a:solidFill>
                      <a:srgbClr val="000000"/>
                    </a:solidFill>
                    <a:latin typeface="Times New Roman" panose="02020603050405020304" pitchFamily="18" charset="0"/>
                    <a:ea typeface="+mn-ea"/>
                    <a:cs typeface="Times New Roman" panose="02020603050405020304" pitchFamily="18" charset="0"/>
                  </a:rPr>
                  <a:t>的折射率</a:t>
                </a:r>
              </a:p>
            </p:txBody>
          </p:sp>
          <p:graphicFrame>
            <p:nvGraphicFramePr>
              <p:cNvPr id="16" name="Object 8"/>
              <p:cNvGraphicFramePr>
                <a:graphicFrameLocks noChangeAspect="1"/>
              </p:cNvGraphicFramePr>
              <p:nvPr>
                <p:extLst>
                  <p:ext uri="{D42A27DB-BD31-4B8C-83A1-F6EECF244321}">
                    <p14:modId xmlns:p14="http://schemas.microsoft.com/office/powerpoint/2010/main" xmlns="" val="773485208"/>
                  </p:ext>
                </p:extLst>
              </p:nvPr>
            </p:nvGraphicFramePr>
            <p:xfrm>
              <a:off x="841" y="3033"/>
              <a:ext cx="195" cy="270"/>
            </p:xfrm>
            <a:graphic>
              <a:graphicData uri="http://schemas.openxmlformats.org/presentationml/2006/ole">
                <p:oleObj spid="_x0000_s293095" name="公式" r:id="rId5" imgW="304668" imgH="418918" progId="Equation.3">
                  <p:embed/>
                </p:oleObj>
              </a:graphicData>
            </a:graphic>
          </p:graphicFrame>
          <p:graphicFrame>
            <p:nvGraphicFramePr>
              <p:cNvPr id="18" name="Object 10"/>
              <p:cNvGraphicFramePr>
                <a:graphicFrameLocks noChangeAspect="1"/>
              </p:cNvGraphicFramePr>
              <p:nvPr>
                <p:extLst>
                  <p:ext uri="{D42A27DB-BD31-4B8C-83A1-F6EECF244321}">
                    <p14:modId xmlns:p14="http://schemas.microsoft.com/office/powerpoint/2010/main" xmlns="" val="3423286534"/>
                  </p:ext>
                </p:extLst>
              </p:nvPr>
            </p:nvGraphicFramePr>
            <p:xfrm>
              <a:off x="2350" y="3045"/>
              <a:ext cx="201" cy="238"/>
            </p:xfrm>
            <a:graphic>
              <a:graphicData uri="http://schemas.openxmlformats.org/presentationml/2006/ole">
                <p:oleObj spid="_x0000_s293096" name="公式" r:id="rId6" imgW="355446" imgH="418918" progId="Equation.3">
                  <p:embed/>
                </p:oleObj>
              </a:graphicData>
            </a:graphic>
          </p:graphicFrame>
        </p:grpSp>
        <p:graphicFrame>
          <p:nvGraphicFramePr>
            <p:cNvPr id="20" name="Object 9"/>
            <p:cNvGraphicFramePr>
              <a:graphicFrameLocks noChangeAspect="1"/>
            </p:cNvGraphicFramePr>
            <p:nvPr>
              <p:extLst>
                <p:ext uri="{D42A27DB-BD31-4B8C-83A1-F6EECF244321}">
                  <p14:modId xmlns:p14="http://schemas.microsoft.com/office/powerpoint/2010/main" xmlns="" val="954736537"/>
                </p:ext>
              </p:extLst>
            </p:nvPr>
          </p:nvGraphicFramePr>
          <p:xfrm>
            <a:off x="4572000" y="3723878"/>
            <a:ext cx="239713" cy="252413"/>
          </p:xfrm>
          <a:graphic>
            <a:graphicData uri="http://schemas.openxmlformats.org/presentationml/2006/ole">
              <p:oleObj spid="_x0000_s293097" name="公式" r:id="rId7" imgW="241195" imgH="253890" progId="Equation.3">
                <p:embed/>
              </p:oleObj>
            </a:graphicData>
          </a:graphic>
        </p:graphicFrame>
      </p:grpSp>
    </p:spTree>
    <p:extLst>
      <p:ext uri="{BB962C8B-B14F-4D97-AF65-F5344CB8AC3E}">
        <p14:creationId xmlns:p14="http://schemas.microsoft.com/office/powerpoint/2010/main" xmlns="" val="29748471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9.4.5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溶胶的光学性质</a:t>
            </a:r>
            <a:endParaRPr lang="zh-CN" altLang="en-US" sz="2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000100" y="928676"/>
            <a:ext cx="6696744"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Rayleigh</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公式可得出如下结论</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Text Box 4"/>
          <p:cNvSpPr txBox="1">
            <a:spLocks noChangeArrowheads="1"/>
          </p:cNvSpPr>
          <p:nvPr/>
        </p:nvSpPr>
        <p:spPr bwMode="auto">
          <a:xfrm>
            <a:off x="919184" y="1501267"/>
            <a:ext cx="7080760" cy="1015663"/>
          </a:xfrm>
          <a:prstGeom prst="rect">
            <a:avLst/>
          </a:prstGeom>
          <a:noFill/>
          <a:ln w="12700" cap="sq">
            <a:solidFill>
              <a:schemeClr val="bg1"/>
            </a:solidFill>
            <a:miter lim="800000"/>
            <a:headEnd/>
            <a:tailEnd/>
          </a:ln>
          <a:effectLs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10000"/>
              </a:lnSpc>
              <a:buFont typeface="+mj-lt"/>
              <a:buAutoNum type="arabicPeriod"/>
            </a:pPr>
            <a:r>
              <a:rPr lang="zh-CN" altLang="en-US" sz="2000" dirty="0" smtClean="0">
                <a:solidFill>
                  <a:srgbClr val="0000CC"/>
                </a:solidFill>
                <a:latin typeface="Times New Roman" panose="02020603050405020304" pitchFamily="18" charset="0"/>
                <a:ea typeface="+mn-ea"/>
                <a:cs typeface="Times New Roman" panose="02020603050405020304" pitchFamily="18" charset="0"/>
              </a:rPr>
              <a:t>散射光</a:t>
            </a:r>
            <a:r>
              <a:rPr lang="zh-CN" altLang="en-US" sz="2000" dirty="0">
                <a:solidFill>
                  <a:srgbClr val="0000CC"/>
                </a:solidFill>
                <a:latin typeface="Times New Roman" panose="02020603050405020304" pitchFamily="18" charset="0"/>
                <a:ea typeface="+mn-ea"/>
                <a:cs typeface="Times New Roman" panose="02020603050405020304" pitchFamily="18" charset="0"/>
              </a:rPr>
              <a:t>总能量与入射光波长的四次方成反比</a:t>
            </a:r>
            <a:r>
              <a:rPr lang="zh-CN" altLang="en-US" sz="2000" dirty="0">
                <a:solidFill>
                  <a:srgbClr val="000000"/>
                </a:solidFill>
                <a:latin typeface="Times New Roman" panose="02020603050405020304" pitchFamily="18" charset="0"/>
                <a:ea typeface="+mn-ea"/>
                <a:cs typeface="Times New Roman" panose="02020603050405020304" pitchFamily="18" charset="0"/>
              </a:rPr>
              <a:t>。</a:t>
            </a:r>
            <a:r>
              <a:rPr lang="zh-CN" altLang="en-US" sz="2000" dirty="0" smtClean="0">
                <a:solidFill>
                  <a:srgbClr val="000000"/>
                </a:solidFill>
                <a:latin typeface="Times New Roman" panose="02020603050405020304" pitchFamily="18" charset="0"/>
                <a:ea typeface="+mn-ea"/>
                <a:cs typeface="Times New Roman" panose="02020603050405020304" pitchFamily="18" charset="0"/>
              </a:rPr>
              <a:t>入射</a:t>
            </a:r>
            <a:r>
              <a:rPr lang="zh-CN" altLang="en-US" sz="2000" dirty="0">
                <a:solidFill>
                  <a:srgbClr val="000000"/>
                </a:solidFill>
                <a:latin typeface="Times New Roman" panose="02020603050405020304" pitchFamily="18" charset="0"/>
                <a:ea typeface="+mn-ea"/>
                <a:cs typeface="Times New Roman" panose="02020603050405020304" pitchFamily="18" charset="0"/>
              </a:rPr>
              <a:t>光波长愈短，散射愈显著。所以可见光中，蓝</a:t>
            </a:r>
            <a:r>
              <a:rPr lang="zh-CN" altLang="en-US" sz="2000" dirty="0" smtClean="0">
                <a:solidFill>
                  <a:srgbClr val="000000"/>
                </a:solidFill>
                <a:latin typeface="Times New Roman" panose="02020603050405020304" pitchFamily="18" charset="0"/>
                <a:ea typeface="+mn-ea"/>
                <a:cs typeface="Times New Roman" panose="02020603050405020304" pitchFamily="18" charset="0"/>
              </a:rPr>
              <a:t>、紫色</a:t>
            </a:r>
            <a:r>
              <a:rPr lang="zh-CN" altLang="en-US" sz="2000" dirty="0">
                <a:solidFill>
                  <a:srgbClr val="000000"/>
                </a:solidFill>
                <a:latin typeface="Times New Roman" panose="02020603050405020304" pitchFamily="18" charset="0"/>
                <a:ea typeface="+mn-ea"/>
                <a:cs typeface="Times New Roman" panose="02020603050405020304" pitchFamily="18" charset="0"/>
              </a:rPr>
              <a:t>光散射作用强。而红、橙色光透射较强。</a:t>
            </a:r>
          </a:p>
        </p:txBody>
      </p:sp>
      <p:sp>
        <p:nvSpPr>
          <p:cNvPr id="22" name="Text Box 5"/>
          <p:cNvSpPr txBox="1">
            <a:spLocks noChangeArrowheads="1"/>
          </p:cNvSpPr>
          <p:nvPr/>
        </p:nvSpPr>
        <p:spPr bwMode="auto">
          <a:xfrm>
            <a:off x="919184" y="2677389"/>
            <a:ext cx="7560840" cy="338554"/>
          </a:xfrm>
          <a:prstGeom prst="rect">
            <a:avLst/>
          </a:prstGeom>
          <a:noFill/>
          <a:ln w="12700" cap="sq">
            <a:solidFill>
              <a:schemeClr val="bg1"/>
            </a:solidFill>
            <a:miter lim="800000"/>
            <a:headEnd/>
            <a:tailEnd/>
          </a:ln>
          <a:effectLs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10000"/>
              </a:lnSpc>
              <a:buFont typeface="+mj-lt"/>
              <a:buAutoNum type="arabicPeriod" startAt="2"/>
            </a:pPr>
            <a:r>
              <a:rPr lang="zh-CN" altLang="en-US" sz="2000" dirty="0" smtClean="0">
                <a:solidFill>
                  <a:srgbClr val="0000CC"/>
                </a:solidFill>
                <a:latin typeface="Times New Roman" panose="02020603050405020304" pitchFamily="18" charset="0"/>
                <a:ea typeface="+mn-ea"/>
                <a:cs typeface="Times New Roman" panose="02020603050405020304" pitchFamily="18" charset="0"/>
              </a:rPr>
              <a:t>分散相</a:t>
            </a:r>
            <a:r>
              <a:rPr lang="zh-CN" altLang="en-US" sz="2000" dirty="0">
                <a:solidFill>
                  <a:srgbClr val="0000CC"/>
                </a:solidFill>
                <a:latin typeface="Times New Roman" panose="02020603050405020304" pitchFamily="18" charset="0"/>
                <a:ea typeface="+mn-ea"/>
                <a:cs typeface="Times New Roman" panose="02020603050405020304" pitchFamily="18" charset="0"/>
              </a:rPr>
              <a:t>与分散介质的折射率相差愈显著</a:t>
            </a:r>
            <a:r>
              <a:rPr lang="zh-CN" altLang="en-US" sz="2000" dirty="0">
                <a:solidFill>
                  <a:srgbClr val="000000"/>
                </a:solidFill>
                <a:latin typeface="Times New Roman" panose="02020603050405020304" pitchFamily="18" charset="0"/>
                <a:ea typeface="+mn-ea"/>
                <a:cs typeface="Times New Roman" panose="02020603050405020304" pitchFamily="18" charset="0"/>
              </a:rPr>
              <a:t>，则散射</a:t>
            </a:r>
            <a:r>
              <a:rPr lang="zh-CN" altLang="en-US" sz="2000" dirty="0" smtClean="0">
                <a:solidFill>
                  <a:srgbClr val="000000"/>
                </a:solidFill>
                <a:latin typeface="Times New Roman" panose="02020603050405020304" pitchFamily="18" charset="0"/>
                <a:ea typeface="+mn-ea"/>
                <a:cs typeface="Times New Roman" panose="02020603050405020304" pitchFamily="18" charset="0"/>
              </a:rPr>
              <a:t>作用</a:t>
            </a:r>
            <a:r>
              <a:rPr lang="zh-CN" altLang="en-US" sz="2000" dirty="0">
                <a:solidFill>
                  <a:srgbClr val="000000"/>
                </a:solidFill>
                <a:latin typeface="Times New Roman" panose="02020603050405020304" pitchFamily="18" charset="0"/>
                <a:ea typeface="+mn-ea"/>
                <a:cs typeface="Times New Roman" panose="02020603050405020304" pitchFamily="18" charset="0"/>
              </a:rPr>
              <a:t>亦愈显著。</a:t>
            </a:r>
          </a:p>
        </p:txBody>
      </p:sp>
      <p:sp>
        <p:nvSpPr>
          <p:cNvPr id="23" name="Text Box 6"/>
          <p:cNvSpPr txBox="1">
            <a:spLocks noChangeArrowheads="1"/>
          </p:cNvSpPr>
          <p:nvPr/>
        </p:nvSpPr>
        <p:spPr bwMode="auto">
          <a:xfrm>
            <a:off x="919184" y="3241727"/>
            <a:ext cx="6606440" cy="338554"/>
          </a:xfrm>
          <a:prstGeom prst="rect">
            <a:avLst/>
          </a:prstGeom>
          <a:noFill/>
          <a:ln w="12700" cap="sq">
            <a:solidFill>
              <a:schemeClr val="bg1"/>
            </a:solidFill>
            <a:miter lim="800000"/>
            <a:headEnd/>
            <a:tailEnd/>
          </a:ln>
          <a:effectLs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10000"/>
              </a:lnSpc>
              <a:buFont typeface="+mj-lt"/>
              <a:buAutoNum type="arabicPeriod" startAt="3"/>
            </a:pPr>
            <a:r>
              <a:rPr lang="zh-CN" altLang="en-US" sz="2000" dirty="0" smtClean="0">
                <a:solidFill>
                  <a:srgbClr val="000000"/>
                </a:solidFill>
                <a:latin typeface="Times New Roman" panose="02020603050405020304" pitchFamily="18" charset="0"/>
                <a:ea typeface="+mn-ea"/>
                <a:cs typeface="Times New Roman" panose="02020603050405020304" pitchFamily="18" charset="0"/>
              </a:rPr>
              <a:t>散射</a:t>
            </a:r>
            <a:r>
              <a:rPr lang="zh-CN" altLang="en-US" sz="2000" dirty="0">
                <a:solidFill>
                  <a:srgbClr val="000000"/>
                </a:solidFill>
                <a:latin typeface="Times New Roman" panose="02020603050405020304" pitchFamily="18" charset="0"/>
                <a:ea typeface="+mn-ea"/>
                <a:cs typeface="Times New Roman" panose="02020603050405020304" pitchFamily="18" charset="0"/>
              </a:rPr>
              <a:t>光强度与单位体积中的</a:t>
            </a:r>
            <a:r>
              <a:rPr lang="zh-CN" altLang="en-US" sz="2000" dirty="0">
                <a:solidFill>
                  <a:srgbClr val="0000CC"/>
                </a:solidFill>
                <a:latin typeface="Times New Roman" panose="02020603050405020304" pitchFamily="18" charset="0"/>
                <a:ea typeface="+mn-ea"/>
                <a:cs typeface="Times New Roman" panose="02020603050405020304" pitchFamily="18" charset="0"/>
              </a:rPr>
              <a:t>粒子数成正比</a:t>
            </a:r>
            <a:r>
              <a:rPr lang="zh-CN" altLang="en-US" sz="2000" dirty="0">
                <a:solidFill>
                  <a:srgbClr val="000000"/>
                </a:solidFill>
                <a:latin typeface="Times New Roman" panose="02020603050405020304" pitchFamily="18" charset="0"/>
                <a:ea typeface="+mn-ea"/>
                <a:cs typeface="Times New Roman" panose="02020603050405020304" pitchFamily="18" charset="0"/>
              </a:rPr>
              <a:t>。</a:t>
            </a:r>
          </a:p>
        </p:txBody>
      </p:sp>
      <p:sp>
        <p:nvSpPr>
          <p:cNvPr id="24" name="Text Box 8"/>
          <p:cNvSpPr txBox="1">
            <a:spLocks noChangeArrowheads="1"/>
          </p:cNvSpPr>
          <p:nvPr/>
        </p:nvSpPr>
        <p:spPr bwMode="auto">
          <a:xfrm>
            <a:off x="919184" y="3806065"/>
            <a:ext cx="7939096" cy="338554"/>
          </a:xfrm>
          <a:prstGeom prst="rect">
            <a:avLst/>
          </a:prstGeom>
          <a:solidFill>
            <a:schemeClr val="bg1"/>
          </a:solidFill>
          <a:ln w="12700" cap="sq">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10000"/>
              </a:lnSpc>
              <a:buFont typeface="+mj-lt"/>
              <a:buAutoNum type="arabicPeriod" startAt="4"/>
            </a:pPr>
            <a:r>
              <a:rPr lang="zh-CN" altLang="en-US" sz="2000" dirty="0" smtClean="0">
                <a:solidFill>
                  <a:srgbClr val="0000CC"/>
                </a:solidFill>
                <a:latin typeface="Times New Roman" panose="02020603050405020304" pitchFamily="18" charset="0"/>
                <a:ea typeface="+mn-ea"/>
                <a:cs typeface="Times New Roman" panose="02020603050405020304" pitchFamily="18" charset="0"/>
              </a:rPr>
              <a:t>散射光</a:t>
            </a:r>
            <a:r>
              <a:rPr lang="zh-CN" altLang="en-US" sz="2000" dirty="0">
                <a:solidFill>
                  <a:srgbClr val="0000CC"/>
                </a:solidFill>
                <a:latin typeface="Times New Roman" panose="02020603050405020304" pitchFamily="18" charset="0"/>
                <a:ea typeface="+mn-ea"/>
                <a:cs typeface="Times New Roman" panose="02020603050405020304" pitchFamily="18" charset="0"/>
              </a:rPr>
              <a:t>总能量与质点体积平方成正比</a:t>
            </a:r>
            <a:r>
              <a:rPr lang="zh-CN" altLang="en-US" sz="2000" dirty="0" smtClean="0">
                <a:solidFill>
                  <a:srgbClr val="000000"/>
                </a:solidFill>
                <a:latin typeface="Times New Roman" panose="02020603050405020304" pitchFamily="18" charset="0"/>
                <a:ea typeface="+mn-ea"/>
                <a:cs typeface="Times New Roman" panose="02020603050405020304" pitchFamily="18" charset="0"/>
              </a:rPr>
              <a:t>。小</a:t>
            </a:r>
            <a:r>
              <a:rPr lang="zh-CN" altLang="en-US" sz="2000" dirty="0">
                <a:solidFill>
                  <a:srgbClr val="000000"/>
                </a:solidFill>
                <a:latin typeface="Times New Roman" panose="02020603050405020304" pitchFamily="18" charset="0"/>
                <a:ea typeface="+mn-ea"/>
                <a:cs typeface="Times New Roman" panose="02020603050405020304" pitchFamily="18" charset="0"/>
              </a:rPr>
              <a:t>分子溶液散射作用太弱。</a:t>
            </a:r>
          </a:p>
        </p:txBody>
      </p:sp>
      <p:sp>
        <p:nvSpPr>
          <p:cNvPr id="25" name="Rectangle 9"/>
          <p:cNvSpPr>
            <a:spLocks noChangeArrowheads="1"/>
          </p:cNvSpPr>
          <p:nvPr/>
        </p:nvSpPr>
        <p:spPr bwMode="auto">
          <a:xfrm>
            <a:off x="919184" y="4328993"/>
            <a:ext cx="576103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mj-lt"/>
              <a:buAutoNum type="arabicPeriod" startAt="5"/>
            </a:pPr>
            <a:r>
              <a:rPr lang="zh-CN" altLang="en-US" sz="2000" b="1" dirty="0" smtClean="0">
                <a:solidFill>
                  <a:srgbClr val="000000"/>
                </a:solidFill>
                <a:latin typeface="Times New Roman" panose="02020603050405020304" pitchFamily="18" charset="0"/>
                <a:ea typeface="+mn-ea"/>
                <a:cs typeface="Times New Roman" panose="02020603050405020304" pitchFamily="18" charset="0"/>
              </a:rPr>
              <a:t>散射</a:t>
            </a:r>
            <a:r>
              <a:rPr lang="zh-CN" altLang="en-US" sz="2000" b="1" dirty="0">
                <a:solidFill>
                  <a:srgbClr val="000000"/>
                </a:solidFill>
                <a:latin typeface="Times New Roman" panose="02020603050405020304" pitchFamily="18" charset="0"/>
                <a:ea typeface="+mn-ea"/>
                <a:cs typeface="Times New Roman" panose="02020603050405020304" pitchFamily="18" charset="0"/>
              </a:rPr>
              <a:t>光强度与</a:t>
            </a:r>
            <a:r>
              <a:rPr lang="zh-CN" altLang="en-US" sz="2000" b="1" dirty="0">
                <a:solidFill>
                  <a:srgbClr val="0000CC"/>
                </a:solidFill>
                <a:latin typeface="Times New Roman" panose="02020603050405020304" pitchFamily="18" charset="0"/>
                <a:ea typeface="+mn-ea"/>
                <a:cs typeface="Times New Roman" panose="02020603050405020304" pitchFamily="18" charset="0"/>
              </a:rPr>
              <a:t>入射光强成正比</a:t>
            </a:r>
            <a:r>
              <a:rPr lang="zh-CN" altLang="en-US" sz="2000" b="1" dirty="0">
                <a:solidFill>
                  <a:srgbClr val="000000"/>
                </a:solidFill>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xmlns="" val="85912258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trips(downRigh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strips(downRigh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strips(downRigh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strips(downRigh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autoUpdateAnimBg="0"/>
      <p:bldP spid="22" grpId="0" animBg="1" autoUpdateAnimBg="0"/>
      <p:bldP spid="23" grpId="0" animBg="1" autoUpdateAnimBg="0"/>
      <p:bldP spid="24"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9.4.6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溶胶的电学性质</a:t>
            </a:r>
            <a:endParaRPr lang="zh-CN" altLang="en-US" sz="2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87624" y="843558"/>
            <a:ext cx="468052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胶粒</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带电的本质 </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 Box 3"/>
          <p:cNvSpPr txBox="1">
            <a:spLocks noChangeArrowheads="1"/>
          </p:cNvSpPr>
          <p:nvPr/>
        </p:nvSpPr>
        <p:spPr bwMode="auto">
          <a:xfrm>
            <a:off x="988200" y="1498432"/>
            <a:ext cx="7128792" cy="337849"/>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0000"/>
              </a:lnSpc>
              <a:buFont typeface="+mj-ea"/>
              <a:buAutoNum type="circleNumDbPlain"/>
            </a:pPr>
            <a:r>
              <a:rPr lang="zh-CN" altLang="en-US" sz="2000" dirty="0" smtClean="0">
                <a:latin typeface="Times New Roman" panose="02020603050405020304" pitchFamily="18" charset="0"/>
                <a:ea typeface="+mn-ea"/>
                <a:cs typeface="Times New Roman" panose="02020603050405020304" pitchFamily="18" charset="0"/>
              </a:rPr>
              <a:t>胶粒</a:t>
            </a:r>
            <a:r>
              <a:rPr lang="zh-CN" altLang="en-US" sz="2000" dirty="0">
                <a:latin typeface="Times New Roman" panose="02020603050405020304" pitchFamily="18" charset="0"/>
                <a:ea typeface="+mn-ea"/>
                <a:cs typeface="Times New Roman" panose="02020603050405020304" pitchFamily="18" charset="0"/>
              </a:rPr>
              <a:t>在形成过程中，</a:t>
            </a:r>
            <a:r>
              <a:rPr lang="zh-CN" altLang="en-US" sz="2000" dirty="0">
                <a:solidFill>
                  <a:srgbClr val="0000CC"/>
                </a:solidFill>
                <a:latin typeface="Times New Roman" panose="02020603050405020304" pitchFamily="18" charset="0"/>
                <a:ea typeface="+mn-ea"/>
                <a:cs typeface="Times New Roman" panose="02020603050405020304" pitchFamily="18" charset="0"/>
              </a:rPr>
              <a:t>胶核优先吸附某种离子，使胶粒带电。</a:t>
            </a:r>
          </a:p>
        </p:txBody>
      </p:sp>
      <p:sp>
        <p:nvSpPr>
          <p:cNvPr id="12" name="Text Box 4"/>
          <p:cNvSpPr txBox="1">
            <a:spLocks noChangeArrowheads="1"/>
          </p:cNvSpPr>
          <p:nvPr/>
        </p:nvSpPr>
        <p:spPr bwMode="auto">
          <a:xfrm>
            <a:off x="815871" y="3435846"/>
            <a:ext cx="7368242" cy="1200329"/>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30000"/>
              </a:lnSpc>
              <a:buFont typeface="+mj-ea"/>
              <a:buAutoNum type="circleNumDbPlain" startAt="2"/>
            </a:pPr>
            <a:r>
              <a:rPr lang="zh-CN" altLang="en-US" sz="2000" dirty="0" smtClean="0">
                <a:latin typeface="Times New Roman" panose="02020603050405020304" pitchFamily="18" charset="0"/>
                <a:ea typeface="+mn-ea"/>
                <a:cs typeface="Times New Roman" panose="02020603050405020304" pitchFamily="18" charset="0"/>
              </a:rPr>
              <a:t>离子</a:t>
            </a:r>
            <a:r>
              <a:rPr lang="zh-CN" altLang="en-US" sz="2000" dirty="0">
                <a:latin typeface="Times New Roman" panose="02020603050405020304" pitchFamily="18" charset="0"/>
                <a:ea typeface="+mn-ea"/>
                <a:cs typeface="Times New Roman" panose="02020603050405020304" pitchFamily="18" charset="0"/>
              </a:rPr>
              <a:t>型固体电解质形成溶胶时，由于正、负离子溶解量不同，使胶粒带电。  例如：</a:t>
            </a:r>
            <a:r>
              <a:rPr lang="zh-CN" altLang="en-US" sz="2000" dirty="0" smtClean="0">
                <a:latin typeface="Times New Roman" panose="02020603050405020304" pitchFamily="18" charset="0"/>
                <a:ea typeface="+mn-ea"/>
                <a:cs typeface="Times New Roman" panose="02020603050405020304" pitchFamily="18" charset="0"/>
              </a:rPr>
              <a:t>将 </a:t>
            </a:r>
            <a:r>
              <a:rPr lang="en-US" altLang="en-US" sz="2000" dirty="0" err="1" smtClean="0">
                <a:latin typeface="Times New Roman" panose="02020603050405020304" pitchFamily="18" charset="0"/>
                <a:ea typeface="+mn-ea"/>
                <a:cs typeface="Times New Roman" panose="02020603050405020304" pitchFamily="18" charset="0"/>
              </a:rPr>
              <a:t>AgI</a:t>
            </a:r>
            <a:r>
              <a:rPr lang="en-US" altLang="en-US" sz="2000" dirty="0" smtClean="0">
                <a:latin typeface="Times New Roman" panose="02020603050405020304" pitchFamily="18" charset="0"/>
                <a:ea typeface="+mn-ea"/>
                <a:cs typeface="Times New Roman" panose="02020603050405020304" pitchFamily="18" charset="0"/>
              </a:rPr>
              <a:t> </a:t>
            </a:r>
            <a:r>
              <a:rPr lang="zh-CN" altLang="en-US" sz="2000" dirty="0" smtClean="0">
                <a:latin typeface="Times New Roman" panose="02020603050405020304" pitchFamily="18" charset="0"/>
                <a:ea typeface="+mn-ea"/>
                <a:cs typeface="Times New Roman" panose="02020603050405020304" pitchFamily="18" charset="0"/>
              </a:rPr>
              <a:t>制备</a:t>
            </a:r>
            <a:r>
              <a:rPr lang="zh-CN" altLang="en-US" sz="2000" dirty="0">
                <a:latin typeface="Times New Roman" panose="02020603050405020304" pitchFamily="18" charset="0"/>
                <a:ea typeface="+mn-ea"/>
                <a:cs typeface="Times New Roman" panose="02020603050405020304" pitchFamily="18" charset="0"/>
              </a:rPr>
              <a:t>溶胶时，由于</a:t>
            </a:r>
            <a:r>
              <a:rPr lang="en-US" altLang="en-US" sz="2000" dirty="0">
                <a:latin typeface="Times New Roman" panose="02020603050405020304" pitchFamily="18" charset="0"/>
                <a:ea typeface="+mn-ea"/>
                <a:cs typeface="Times New Roman" panose="02020603050405020304" pitchFamily="18" charset="0"/>
              </a:rPr>
              <a:t>Ag</a:t>
            </a:r>
            <a:r>
              <a:rPr lang="en-US" altLang="en-US" sz="2000" baseline="45000" dirty="0" smtClean="0">
                <a:latin typeface="Times New Roman" panose="02020603050405020304" pitchFamily="18" charset="0"/>
                <a:ea typeface="+mn-ea"/>
                <a:cs typeface="Times New Roman" panose="02020603050405020304" pitchFamily="18" charset="0"/>
              </a:rPr>
              <a:t>+ </a:t>
            </a:r>
            <a:r>
              <a:rPr lang="zh-CN" altLang="en-US" sz="2000" dirty="0" smtClean="0">
                <a:latin typeface="Times New Roman" panose="02020603050405020304" pitchFamily="18" charset="0"/>
                <a:ea typeface="+mn-ea"/>
                <a:cs typeface="Times New Roman" panose="02020603050405020304" pitchFamily="18" charset="0"/>
              </a:rPr>
              <a:t>较小</a:t>
            </a:r>
            <a:r>
              <a:rPr lang="zh-CN" altLang="en-US" sz="2000" dirty="0">
                <a:latin typeface="Times New Roman" panose="02020603050405020304" pitchFamily="18" charset="0"/>
                <a:ea typeface="+mn-ea"/>
                <a:cs typeface="Times New Roman" panose="02020603050405020304" pitchFamily="18" charset="0"/>
              </a:rPr>
              <a:t>，活动能力强，比</a:t>
            </a:r>
            <a:r>
              <a:rPr lang="en-US" altLang="en-US" sz="2000" dirty="0">
                <a:latin typeface="Times New Roman" panose="02020603050405020304" pitchFamily="18" charset="0"/>
                <a:ea typeface="+mn-ea"/>
                <a:cs typeface="Times New Roman" panose="02020603050405020304" pitchFamily="18" charset="0"/>
              </a:rPr>
              <a:t>I</a:t>
            </a:r>
            <a:r>
              <a:rPr lang="en-US" altLang="en-US" sz="2000" baseline="45000" dirty="0">
                <a:latin typeface="Times New Roman" panose="02020603050405020304" pitchFamily="18" charset="0"/>
                <a:ea typeface="+mn-ea"/>
                <a:cs typeface="Times New Roman" panose="02020603050405020304" pitchFamily="18" charset="0"/>
              </a:rPr>
              <a:t>-</a:t>
            </a:r>
            <a:r>
              <a:rPr lang="zh-CN" altLang="en-US" sz="2000" dirty="0">
                <a:latin typeface="Times New Roman" panose="02020603050405020304" pitchFamily="18" charset="0"/>
                <a:ea typeface="+mn-ea"/>
                <a:cs typeface="Times New Roman" panose="02020603050405020304" pitchFamily="18" charset="0"/>
              </a:rPr>
              <a:t>容易脱离晶格而进入溶液，使胶粒带负电。</a:t>
            </a:r>
          </a:p>
        </p:txBody>
      </p:sp>
      <p:sp>
        <p:nvSpPr>
          <p:cNvPr id="14" name="Text Box 5"/>
          <p:cNvSpPr txBox="1">
            <a:spLocks noChangeArrowheads="1"/>
          </p:cNvSpPr>
          <p:nvPr/>
        </p:nvSpPr>
        <p:spPr bwMode="auto">
          <a:xfrm>
            <a:off x="965037" y="2084971"/>
            <a:ext cx="7219076" cy="1107996"/>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20000"/>
              </a:lnSpc>
            </a:pPr>
            <a:r>
              <a:rPr lang="zh-CN" altLang="en-US" sz="2000" dirty="0" smtClean="0">
                <a:latin typeface="Times New Roman" panose="02020603050405020304" pitchFamily="18" charset="0"/>
                <a:ea typeface="+mn-ea"/>
                <a:cs typeface="Times New Roman" panose="02020603050405020304" pitchFamily="18" charset="0"/>
              </a:rPr>
              <a:t>例如</a:t>
            </a:r>
            <a:r>
              <a:rPr lang="zh-CN" altLang="en-US" sz="2000" dirty="0">
                <a:latin typeface="Times New Roman" panose="02020603050405020304" pitchFamily="18" charset="0"/>
                <a:ea typeface="+mn-ea"/>
                <a:cs typeface="Times New Roman" panose="02020603050405020304" pitchFamily="18" charset="0"/>
              </a:rPr>
              <a:t>：</a:t>
            </a:r>
            <a:r>
              <a:rPr lang="zh-CN" altLang="en-US" sz="2000" dirty="0" smtClean="0">
                <a:latin typeface="Times New Roman" panose="02020603050405020304" pitchFamily="18" charset="0"/>
                <a:ea typeface="+mn-ea"/>
                <a:cs typeface="Times New Roman" panose="02020603050405020304" pitchFamily="18" charset="0"/>
              </a:rPr>
              <a:t>在 </a:t>
            </a:r>
            <a:r>
              <a:rPr lang="en-US" altLang="en-US" sz="2000" dirty="0" err="1" smtClean="0">
                <a:latin typeface="Times New Roman" panose="02020603050405020304" pitchFamily="18" charset="0"/>
                <a:ea typeface="+mn-ea"/>
                <a:cs typeface="Times New Roman" panose="02020603050405020304" pitchFamily="18" charset="0"/>
              </a:rPr>
              <a:t>AgI</a:t>
            </a:r>
            <a:r>
              <a:rPr lang="en-US" altLang="en-US" sz="2000" dirty="0" smtClean="0">
                <a:latin typeface="Times New Roman" panose="02020603050405020304" pitchFamily="18" charset="0"/>
                <a:ea typeface="+mn-ea"/>
                <a:cs typeface="Times New Roman" panose="02020603050405020304" pitchFamily="18" charset="0"/>
              </a:rPr>
              <a:t> </a:t>
            </a:r>
            <a:r>
              <a:rPr lang="zh-CN" altLang="en-US" sz="2000" dirty="0" smtClean="0">
                <a:latin typeface="Times New Roman" panose="02020603050405020304" pitchFamily="18" charset="0"/>
                <a:ea typeface="+mn-ea"/>
                <a:cs typeface="Times New Roman" panose="02020603050405020304" pitchFamily="18" charset="0"/>
              </a:rPr>
              <a:t>溶胶</a:t>
            </a:r>
            <a:r>
              <a:rPr lang="zh-CN" altLang="en-US" sz="2000" dirty="0">
                <a:latin typeface="Times New Roman" panose="02020603050405020304" pitchFamily="18" charset="0"/>
                <a:ea typeface="+mn-ea"/>
                <a:cs typeface="Times New Roman" panose="02020603050405020304" pitchFamily="18" charset="0"/>
              </a:rPr>
              <a:t>的制备过程中，</a:t>
            </a:r>
            <a:r>
              <a:rPr lang="zh-CN" altLang="en-US" sz="2000" dirty="0" smtClean="0">
                <a:latin typeface="Times New Roman" panose="02020603050405020304" pitchFamily="18" charset="0"/>
                <a:ea typeface="+mn-ea"/>
                <a:cs typeface="Times New Roman" panose="02020603050405020304" pitchFamily="18" charset="0"/>
              </a:rPr>
              <a:t>如果 </a:t>
            </a:r>
            <a:r>
              <a:rPr lang="en-US" altLang="en-US" sz="2000" dirty="0" smtClean="0">
                <a:solidFill>
                  <a:srgbClr val="FF0000"/>
                </a:solidFill>
                <a:latin typeface="Times New Roman" panose="02020603050405020304" pitchFamily="18" charset="0"/>
                <a:ea typeface="+mn-ea"/>
                <a:cs typeface="Times New Roman" panose="02020603050405020304" pitchFamily="18" charset="0"/>
              </a:rPr>
              <a:t>AgNO</a:t>
            </a:r>
            <a:r>
              <a:rPr lang="en-US" altLang="en-US" sz="2000" baseline="-25000" dirty="0" smtClean="0">
                <a:solidFill>
                  <a:srgbClr val="FF0000"/>
                </a:solidFill>
                <a:latin typeface="Times New Roman" panose="02020603050405020304" pitchFamily="18" charset="0"/>
                <a:ea typeface="+mn-ea"/>
                <a:cs typeface="Times New Roman" panose="02020603050405020304" pitchFamily="18" charset="0"/>
              </a:rPr>
              <a:t>3 </a:t>
            </a:r>
            <a:r>
              <a:rPr lang="zh-CN" altLang="en-US" sz="2000" dirty="0" smtClean="0">
                <a:solidFill>
                  <a:srgbClr val="FF0000"/>
                </a:solidFill>
                <a:latin typeface="Times New Roman" panose="02020603050405020304" pitchFamily="18" charset="0"/>
                <a:ea typeface="+mn-ea"/>
                <a:cs typeface="Times New Roman" panose="02020603050405020304" pitchFamily="18" charset="0"/>
              </a:rPr>
              <a:t>过量</a:t>
            </a:r>
            <a:r>
              <a:rPr lang="zh-CN" altLang="en-US" sz="2000" dirty="0">
                <a:latin typeface="Times New Roman" panose="02020603050405020304" pitchFamily="18" charset="0"/>
                <a:ea typeface="+mn-ea"/>
                <a:cs typeface="Times New Roman" panose="02020603050405020304" pitchFamily="18" charset="0"/>
              </a:rPr>
              <a:t>，则胶核优先吸附</a:t>
            </a:r>
            <a:r>
              <a:rPr lang="en-US" altLang="en-US" sz="2000" dirty="0">
                <a:latin typeface="Times New Roman" panose="02020603050405020304" pitchFamily="18" charset="0"/>
                <a:ea typeface="+mn-ea"/>
                <a:cs typeface="Times New Roman" panose="02020603050405020304" pitchFamily="18" charset="0"/>
              </a:rPr>
              <a:t>Ag</a:t>
            </a:r>
            <a:r>
              <a:rPr lang="en-US" altLang="en-US" sz="2000" baseline="30000" dirty="0" smtClean="0">
                <a:latin typeface="Times New Roman" panose="02020603050405020304" pitchFamily="18" charset="0"/>
                <a:ea typeface="+mn-ea"/>
                <a:cs typeface="Times New Roman" panose="02020603050405020304" pitchFamily="18" charset="0"/>
              </a:rPr>
              <a:t>+ </a:t>
            </a:r>
            <a:r>
              <a:rPr lang="zh-CN" altLang="en-US" sz="2000" dirty="0" smtClean="0">
                <a:latin typeface="Times New Roman" panose="02020603050405020304" pitchFamily="18" charset="0"/>
                <a:ea typeface="+mn-ea"/>
                <a:cs typeface="Times New Roman" panose="02020603050405020304" pitchFamily="18" charset="0"/>
              </a:rPr>
              <a:t>离子</a:t>
            </a:r>
            <a:r>
              <a:rPr lang="zh-CN" altLang="en-US" sz="2000" dirty="0">
                <a:latin typeface="Times New Roman" panose="02020603050405020304" pitchFamily="18" charset="0"/>
                <a:ea typeface="+mn-ea"/>
                <a:cs typeface="Times New Roman" panose="02020603050405020304" pitchFamily="18" charset="0"/>
              </a:rPr>
              <a:t>，使胶粒</a:t>
            </a:r>
            <a:r>
              <a:rPr lang="zh-CN" altLang="en-US" sz="2000" dirty="0">
                <a:solidFill>
                  <a:srgbClr val="FF0000"/>
                </a:solidFill>
                <a:latin typeface="Times New Roman" panose="02020603050405020304" pitchFamily="18" charset="0"/>
                <a:ea typeface="+mn-ea"/>
                <a:cs typeface="Times New Roman" panose="02020603050405020304" pitchFamily="18" charset="0"/>
              </a:rPr>
              <a:t>带正电</a:t>
            </a:r>
            <a:r>
              <a:rPr lang="zh-CN" altLang="en-US" sz="2000" dirty="0">
                <a:latin typeface="Times New Roman" panose="02020603050405020304" pitchFamily="18" charset="0"/>
                <a:ea typeface="+mn-ea"/>
                <a:cs typeface="Times New Roman" panose="02020603050405020304" pitchFamily="18" charset="0"/>
              </a:rPr>
              <a:t>；</a:t>
            </a:r>
            <a:r>
              <a:rPr lang="zh-CN" altLang="en-US" sz="2000" dirty="0" smtClean="0">
                <a:latin typeface="Times New Roman" panose="02020603050405020304" pitchFamily="18" charset="0"/>
                <a:ea typeface="+mn-ea"/>
                <a:cs typeface="Times New Roman" panose="02020603050405020304" pitchFamily="18" charset="0"/>
              </a:rPr>
              <a:t>如果 </a:t>
            </a:r>
            <a:r>
              <a:rPr lang="en-US" altLang="en-US" sz="2000" dirty="0" smtClean="0">
                <a:solidFill>
                  <a:srgbClr val="0000CC"/>
                </a:solidFill>
                <a:latin typeface="Times New Roman" panose="02020603050405020304" pitchFamily="18" charset="0"/>
                <a:ea typeface="+mn-ea"/>
                <a:cs typeface="Times New Roman" panose="02020603050405020304" pitchFamily="18" charset="0"/>
              </a:rPr>
              <a:t>KI </a:t>
            </a:r>
            <a:r>
              <a:rPr lang="zh-CN" altLang="en-US" sz="2000" dirty="0" smtClean="0">
                <a:solidFill>
                  <a:srgbClr val="0000CC"/>
                </a:solidFill>
                <a:latin typeface="Times New Roman" panose="02020603050405020304" pitchFamily="18" charset="0"/>
                <a:ea typeface="+mn-ea"/>
                <a:cs typeface="Times New Roman" panose="02020603050405020304" pitchFamily="18" charset="0"/>
              </a:rPr>
              <a:t>过量</a:t>
            </a:r>
            <a:r>
              <a:rPr lang="zh-CN" altLang="en-US" sz="2000" dirty="0">
                <a:latin typeface="Times New Roman" panose="02020603050405020304" pitchFamily="18" charset="0"/>
                <a:ea typeface="+mn-ea"/>
                <a:cs typeface="Times New Roman" panose="02020603050405020304" pitchFamily="18" charset="0"/>
              </a:rPr>
              <a:t>，则</a:t>
            </a:r>
            <a:r>
              <a:rPr lang="zh-CN" altLang="en-US" sz="2000" dirty="0" smtClean="0">
                <a:latin typeface="Times New Roman" panose="02020603050405020304" pitchFamily="18" charset="0"/>
                <a:ea typeface="+mn-ea"/>
                <a:cs typeface="Times New Roman" panose="02020603050405020304" pitchFamily="18" charset="0"/>
              </a:rPr>
              <a:t>优先吸附 </a:t>
            </a:r>
            <a:r>
              <a:rPr lang="en-US" altLang="en-US" sz="2000" dirty="0" smtClean="0">
                <a:latin typeface="Times New Roman" panose="02020603050405020304" pitchFamily="18" charset="0"/>
                <a:ea typeface="+mn-ea"/>
                <a:cs typeface="Times New Roman" panose="02020603050405020304" pitchFamily="18" charset="0"/>
              </a:rPr>
              <a:t>I </a:t>
            </a:r>
            <a:r>
              <a:rPr lang="en-US" altLang="en-US" sz="2000" baseline="45000" dirty="0">
                <a:latin typeface="Times New Roman" panose="02020603050405020304" pitchFamily="18" charset="0"/>
                <a:ea typeface="+mn-ea"/>
                <a:cs typeface="Times New Roman" panose="02020603050405020304" pitchFamily="18" charset="0"/>
              </a:rPr>
              <a:t>-</a:t>
            </a:r>
            <a:r>
              <a:rPr lang="zh-CN" altLang="en-US" sz="2000" dirty="0">
                <a:latin typeface="Times New Roman" panose="02020603050405020304" pitchFamily="18" charset="0"/>
                <a:ea typeface="+mn-ea"/>
                <a:cs typeface="Times New Roman" panose="02020603050405020304" pitchFamily="18" charset="0"/>
              </a:rPr>
              <a:t>离子，胶粒</a:t>
            </a:r>
            <a:r>
              <a:rPr lang="zh-CN" altLang="en-US" sz="2000" dirty="0">
                <a:solidFill>
                  <a:srgbClr val="0000CC"/>
                </a:solidFill>
                <a:latin typeface="Times New Roman" panose="02020603050405020304" pitchFamily="18" charset="0"/>
                <a:ea typeface="+mn-ea"/>
                <a:cs typeface="Times New Roman" panose="02020603050405020304" pitchFamily="18" charset="0"/>
              </a:rPr>
              <a:t>带负电</a:t>
            </a:r>
            <a:r>
              <a:rPr lang="zh-CN" altLang="en-US" sz="2000" dirty="0">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xmlns="" val="339802282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trips(down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Righ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4"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9.4.6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溶胶的电学性质</a:t>
            </a:r>
            <a:endParaRPr lang="zh-CN" altLang="en-US" sz="2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87624" y="843558"/>
            <a:ext cx="468052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胶体双电层结构</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Rectangle 3"/>
          <p:cNvSpPr txBox="1">
            <a:spLocks noRot="1" noChangeArrowheads="1"/>
          </p:cNvSpPr>
          <p:nvPr/>
        </p:nvSpPr>
        <p:spPr>
          <a:xfrm>
            <a:off x="895928" y="1305223"/>
            <a:ext cx="7276472" cy="1167989"/>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indent="457200" eaLnBrk="1" hangingPunct="1">
              <a:lnSpc>
                <a:spcPct val="135000"/>
              </a:lnSpc>
              <a:buFont typeface="Wingdings" panose="05000000000000000000" pitchFamily="2" charset="2"/>
              <a:buNone/>
            </a:pPr>
            <a:r>
              <a:rPr lang="zh-CN" altLang="en-US" sz="2000" kern="0" dirty="0" smtClean="0">
                <a:latin typeface="Times New Roman" panose="02020603050405020304" pitchFamily="18" charset="0"/>
                <a:ea typeface="+mj-ea"/>
                <a:cs typeface="Times New Roman" panose="02020603050405020304" pitchFamily="18" charset="0"/>
              </a:rPr>
              <a:t>胶粒可以从溶液中选择性吸附某种离子，也可以本身发生解离而使离子进入溶液，以致固液两相分别带有不同符号的电荷，在界面上形成了双电层的结构。</a:t>
            </a:r>
          </a:p>
        </p:txBody>
      </p:sp>
      <p:sp>
        <p:nvSpPr>
          <p:cNvPr id="8" name="Rectangle 4"/>
          <p:cNvSpPr>
            <a:spLocks noChangeArrowheads="1"/>
          </p:cNvSpPr>
          <p:nvPr/>
        </p:nvSpPr>
        <p:spPr bwMode="auto">
          <a:xfrm>
            <a:off x="1032347" y="2643758"/>
            <a:ext cx="7296793" cy="12958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35000"/>
              </a:lnSpc>
            </a:pPr>
            <a:r>
              <a:rPr kumimoji="1" lang="zh-CN" altLang="en-US" sz="2000" b="1" dirty="0" smtClean="0">
                <a:latin typeface="Times New Roman" panose="02020603050405020304" pitchFamily="18" charset="0"/>
                <a:ea typeface="+mj-ea"/>
                <a:cs typeface="Times New Roman" panose="02020603050405020304" pitchFamily="18" charset="0"/>
              </a:rPr>
              <a:t>由于</a:t>
            </a:r>
            <a:r>
              <a:rPr kumimoji="1" lang="zh-CN" altLang="en-US" sz="2000" b="1" dirty="0">
                <a:latin typeface="Times New Roman" panose="02020603050405020304" pitchFamily="18" charset="0"/>
                <a:ea typeface="+mj-ea"/>
                <a:cs typeface="Times New Roman" panose="02020603050405020304" pitchFamily="18" charset="0"/>
              </a:rPr>
              <a:t>正、负离子静电吸引和热运动两种效应的结果，溶液中的反离子只有一部分紧密地排在固体表面附近，相距约一、二个离子厚度称为</a:t>
            </a:r>
            <a:r>
              <a:rPr kumimoji="1" lang="zh-CN" altLang="en-US" sz="2000" b="1" dirty="0">
                <a:solidFill>
                  <a:srgbClr val="FF0000"/>
                </a:solidFill>
                <a:latin typeface="Times New Roman" panose="02020603050405020304" pitchFamily="18" charset="0"/>
                <a:ea typeface="+mj-ea"/>
                <a:cs typeface="Times New Roman" panose="02020603050405020304" pitchFamily="18" charset="0"/>
              </a:rPr>
              <a:t>紧密层</a:t>
            </a:r>
            <a:r>
              <a:rPr lang="zh-CN" altLang="en-US" sz="2000" b="1" dirty="0">
                <a:latin typeface="Times New Roman" panose="02020603050405020304" pitchFamily="18" charset="0"/>
                <a:ea typeface="+mj-ea"/>
                <a:cs typeface="Times New Roman" panose="02020603050405020304" pitchFamily="18" charset="0"/>
              </a:rPr>
              <a:t>。</a:t>
            </a:r>
          </a:p>
        </p:txBody>
      </p:sp>
      <p:sp>
        <p:nvSpPr>
          <p:cNvPr id="10" name="Rectangle 5"/>
          <p:cNvSpPr>
            <a:spLocks noChangeArrowheads="1"/>
          </p:cNvSpPr>
          <p:nvPr/>
        </p:nvSpPr>
        <p:spPr bwMode="auto">
          <a:xfrm>
            <a:off x="1013845" y="4083918"/>
            <a:ext cx="7848872"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2000" b="1" dirty="0">
                <a:latin typeface="Times New Roman" panose="02020603050405020304" pitchFamily="18" charset="0"/>
                <a:ea typeface="+mj-ea"/>
                <a:cs typeface="Times New Roman" panose="02020603050405020304" pitchFamily="18" charset="0"/>
              </a:rPr>
              <a:t>       </a:t>
            </a:r>
            <a:r>
              <a:rPr kumimoji="1" lang="zh-CN" altLang="en-US" sz="2000" b="1" dirty="0">
                <a:latin typeface="Times New Roman" panose="02020603050405020304" pitchFamily="18" charset="0"/>
                <a:ea typeface="+mj-ea"/>
                <a:cs typeface="Times New Roman" panose="02020603050405020304" pitchFamily="18" charset="0"/>
              </a:rPr>
              <a:t>另一部分离子按一定的浓度梯度扩散到本体溶液中，称为</a:t>
            </a:r>
            <a:r>
              <a:rPr kumimoji="1" lang="zh-CN" altLang="en-US" sz="2000" b="1" dirty="0">
                <a:solidFill>
                  <a:srgbClr val="FF0000"/>
                </a:solidFill>
                <a:latin typeface="Times New Roman" panose="02020603050405020304" pitchFamily="18" charset="0"/>
                <a:ea typeface="+mj-ea"/>
                <a:cs typeface="Times New Roman" panose="02020603050405020304" pitchFamily="18" charset="0"/>
              </a:rPr>
              <a:t>扩散层。</a:t>
            </a:r>
          </a:p>
        </p:txBody>
      </p:sp>
    </p:spTree>
    <p:extLst>
      <p:ext uri="{BB962C8B-B14F-4D97-AF65-F5344CB8AC3E}">
        <p14:creationId xmlns:p14="http://schemas.microsoft.com/office/powerpoint/2010/main" xmlns="" val="11620780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9.4.6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溶胶的电学性质</a:t>
            </a:r>
            <a:endParaRPr lang="zh-CN" altLang="en-US" sz="2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87624" y="750734"/>
            <a:ext cx="468052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胶体双电层结构</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5" name="Picture 6" descr="13_70"/>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2054"/>
          <a:stretch/>
        </p:blipFill>
        <p:spPr bwMode="auto">
          <a:xfrm>
            <a:off x="2771801" y="1230653"/>
            <a:ext cx="3453412" cy="2853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Rectangle 5"/>
          <p:cNvSpPr>
            <a:spLocks noChangeArrowheads="1"/>
          </p:cNvSpPr>
          <p:nvPr/>
        </p:nvSpPr>
        <p:spPr bwMode="auto">
          <a:xfrm>
            <a:off x="755576" y="4105178"/>
            <a:ext cx="8064500" cy="734112"/>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25000"/>
              </a:lnSpc>
            </a:pPr>
            <a:r>
              <a:rPr kumimoji="1" lang="zh-CN" altLang="en-US" sz="2000" b="1" dirty="0">
                <a:latin typeface="Times New Roman" panose="02020603050405020304" pitchFamily="18" charset="0"/>
                <a:ea typeface="+mn-ea"/>
                <a:cs typeface="Times New Roman" panose="02020603050405020304" pitchFamily="18" charset="0"/>
              </a:rPr>
              <a:t>双电层由紧密层和扩散层构成。胶粒在移动时紧密层会结合一定数量的溶剂分子一起移动。胶粒与分散介质的分界面</a:t>
            </a:r>
            <a:r>
              <a:rPr kumimoji="1" lang="en-US" altLang="zh-CN" sz="2000" b="1" dirty="0">
                <a:latin typeface="Times New Roman" panose="02020603050405020304" pitchFamily="18" charset="0"/>
                <a:ea typeface="+mn-ea"/>
                <a:cs typeface="Times New Roman" panose="02020603050405020304" pitchFamily="18" charset="0"/>
              </a:rPr>
              <a:t>(</a:t>
            </a:r>
            <a:r>
              <a:rPr kumimoji="1" lang="zh-CN" altLang="en-US" sz="2000" b="1" dirty="0">
                <a:latin typeface="Times New Roman" panose="02020603050405020304" pitchFamily="18" charset="0"/>
                <a:ea typeface="+mn-ea"/>
                <a:cs typeface="Times New Roman" panose="02020603050405020304" pitchFamily="18" charset="0"/>
              </a:rPr>
              <a:t>切动面</a:t>
            </a:r>
            <a:r>
              <a:rPr kumimoji="1" lang="en-US" altLang="zh-CN" sz="2000" b="1" dirty="0">
                <a:latin typeface="Times New Roman" panose="02020603050405020304" pitchFamily="18" charset="0"/>
                <a:ea typeface="+mn-ea"/>
                <a:cs typeface="Times New Roman" panose="02020603050405020304" pitchFamily="18" charset="0"/>
              </a:rPr>
              <a:t>)</a:t>
            </a:r>
            <a:r>
              <a:rPr kumimoji="1" lang="zh-CN" altLang="en-US" sz="2000" b="1" dirty="0">
                <a:latin typeface="Times New Roman" panose="02020603050405020304" pitchFamily="18" charset="0"/>
                <a:ea typeface="+mn-ea"/>
                <a:cs typeface="Times New Roman" panose="02020603050405020304" pitchFamily="18" charset="0"/>
              </a:rPr>
              <a:t>为</a:t>
            </a:r>
            <a:r>
              <a:rPr kumimoji="1" lang="en-US" altLang="zh-CN" sz="2000" b="1" dirty="0">
                <a:latin typeface="Times New Roman" panose="02020603050405020304" pitchFamily="18" charset="0"/>
                <a:ea typeface="+mn-ea"/>
                <a:cs typeface="Times New Roman" panose="02020603050405020304" pitchFamily="18" charset="0"/>
              </a:rPr>
              <a:t>AB</a:t>
            </a:r>
            <a:r>
              <a:rPr kumimoji="1" lang="zh-CN" altLang="en-US" sz="2000" b="1" dirty="0">
                <a:latin typeface="Times New Roman" panose="02020603050405020304" pitchFamily="18" charset="0"/>
                <a:ea typeface="+mn-ea"/>
                <a:cs typeface="Times New Roman" panose="02020603050405020304" pitchFamily="18" charset="0"/>
              </a:rPr>
              <a:t>面。</a:t>
            </a:r>
          </a:p>
        </p:txBody>
      </p:sp>
    </p:spTree>
    <p:extLst>
      <p:ext uri="{BB962C8B-B14F-4D97-AF65-F5344CB8AC3E}">
        <p14:creationId xmlns:p14="http://schemas.microsoft.com/office/powerpoint/2010/main" xmlns="" val="28028368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000100" y="857238"/>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表面张力</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Rectangle 3"/>
          <p:cNvSpPr txBox="1">
            <a:spLocks noRot="1" noChangeArrowheads="1"/>
          </p:cNvSpPr>
          <p:nvPr/>
        </p:nvSpPr>
        <p:spPr>
          <a:xfrm>
            <a:off x="857224" y="1428742"/>
            <a:ext cx="7531770" cy="2891978"/>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indent="457200" eaLnBrk="1" hangingPunct="1">
              <a:buFont typeface="Wingdings" panose="05000000000000000000" pitchFamily="2" charset="2"/>
              <a:buNone/>
            </a:pPr>
            <a:r>
              <a:rPr lang="zh-CN" altLang="en-US" sz="2000" kern="0" dirty="0" smtClean="0">
                <a:latin typeface="Times New Roman" panose="02020603050405020304" pitchFamily="18" charset="0"/>
                <a:cs typeface="Times New Roman" panose="02020603050405020304" pitchFamily="18" charset="0"/>
              </a:rPr>
              <a:t>在气液表面上处处存在与表面相切，且使气液表面积减少（紧缩）的力。把作用于单位长度边界线上的这种力称为表面张力，用 </a:t>
            </a:r>
            <a:r>
              <a:rPr lang="zh-CN" altLang="en-US" sz="2000" kern="0"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en-US" sz="2000" kern="0" dirty="0" smtClean="0">
                <a:latin typeface="Times New Roman" panose="02020603050405020304" pitchFamily="18" charset="0"/>
                <a:cs typeface="Times New Roman" panose="02020603050405020304" pitchFamily="18" charset="0"/>
              </a:rPr>
              <a:t>表示。表面张力的单位是：</a:t>
            </a:r>
            <a:r>
              <a:rPr lang="en-US" altLang="zh-CN" sz="2000" kern="0" dirty="0" smtClean="0">
                <a:latin typeface="Times New Roman" panose="02020603050405020304" pitchFamily="18" charset="0"/>
                <a:cs typeface="Times New Roman" panose="02020603050405020304" pitchFamily="18" charset="0"/>
              </a:rPr>
              <a:t>N·m</a:t>
            </a:r>
            <a:r>
              <a:rPr lang="en-US" altLang="zh-CN" sz="2000" kern="0" baseline="30000" dirty="0" smtClean="0">
                <a:latin typeface="Times New Roman" panose="02020603050405020304" pitchFamily="18" charset="0"/>
                <a:cs typeface="Times New Roman" panose="02020603050405020304" pitchFamily="18" charset="0"/>
              </a:rPr>
              <a:t>-1</a:t>
            </a:r>
            <a:r>
              <a:rPr lang="zh-CN" altLang="en-US" sz="2000" kern="0" dirty="0" smtClean="0">
                <a:latin typeface="Times New Roman" panose="02020603050405020304" pitchFamily="18" charset="0"/>
                <a:cs typeface="Times New Roman" panose="02020603050405020304" pitchFamily="18" charset="0"/>
              </a:rPr>
              <a:t>。</a:t>
            </a:r>
          </a:p>
          <a:p>
            <a:pPr indent="457200" eaLnBrk="1" hangingPunct="1">
              <a:spcBef>
                <a:spcPts val="1200"/>
              </a:spcBef>
              <a:buFont typeface="Wingdings" panose="05000000000000000000" pitchFamily="2" charset="2"/>
              <a:buNone/>
            </a:pPr>
            <a:r>
              <a:rPr lang="zh-CN" altLang="en-US" sz="2000" kern="0" dirty="0" smtClean="0">
                <a:latin typeface="Times New Roman" panose="02020603050405020304" pitchFamily="18" charset="0"/>
                <a:cs typeface="Times New Roman" panose="02020603050405020304" pitchFamily="18" charset="0"/>
              </a:rPr>
              <a:t>含有一个活动边的金属框架悬空水平放置，金属框覆盖一层肥皂水液膜，摩擦力为零，由于表面张力的作用，液膜收缩，可滑动的边会被拉向上方。</a:t>
            </a:r>
            <a:r>
              <a:rPr lang="en-US" altLang="zh-CN" sz="2000" i="1" kern="0" dirty="0" smtClean="0">
                <a:solidFill>
                  <a:srgbClr val="FF0000"/>
                </a:solidFill>
                <a:latin typeface="Times New Roman" panose="02020603050405020304" pitchFamily="18" charset="0"/>
                <a:cs typeface="Times New Roman" panose="02020603050405020304" pitchFamily="18" charset="0"/>
              </a:rPr>
              <a:t>l</a:t>
            </a:r>
            <a:r>
              <a:rPr lang="en-US" altLang="zh-CN" sz="2000" kern="0" dirty="0" smtClean="0">
                <a:solidFill>
                  <a:srgbClr val="FF0000"/>
                </a:solidFill>
                <a:latin typeface="Times New Roman" panose="02020603050405020304" pitchFamily="18" charset="0"/>
                <a:cs typeface="Times New Roman" panose="02020603050405020304" pitchFamily="18" charset="0"/>
              </a:rPr>
              <a:t> </a:t>
            </a:r>
            <a:r>
              <a:rPr lang="zh-CN" altLang="en-US" sz="2000" kern="0" dirty="0" smtClean="0">
                <a:latin typeface="Times New Roman" panose="02020603050405020304" pitchFamily="18" charset="0"/>
                <a:cs typeface="Times New Roman" panose="02020603050405020304" pitchFamily="18" charset="0"/>
              </a:rPr>
              <a:t>是滑动边的长度，因膜有两个面，可活动的气</a:t>
            </a:r>
            <a:r>
              <a:rPr lang="en-US" altLang="zh-CN" sz="2000" kern="0" dirty="0" smtClean="0">
                <a:latin typeface="Times New Roman" panose="02020603050405020304" pitchFamily="18" charset="0"/>
                <a:cs typeface="Times New Roman" panose="02020603050405020304" pitchFamily="18" charset="0"/>
              </a:rPr>
              <a:t>-</a:t>
            </a:r>
            <a:r>
              <a:rPr lang="zh-CN" altLang="en-US" sz="2000" kern="0" dirty="0" smtClean="0">
                <a:latin typeface="Times New Roman" panose="02020603050405020304" pitchFamily="18" charset="0"/>
                <a:cs typeface="Times New Roman" panose="02020603050405020304" pitchFamily="18" charset="0"/>
              </a:rPr>
              <a:t>液边界的总长度为</a:t>
            </a:r>
            <a:r>
              <a:rPr lang="zh-CN" altLang="en-US" sz="2000" kern="0" dirty="0" smtClean="0">
                <a:solidFill>
                  <a:srgbClr val="FF0000"/>
                </a:solidFill>
                <a:latin typeface="Times New Roman" panose="02020603050405020304" pitchFamily="18" charset="0"/>
                <a:cs typeface="Times New Roman" panose="02020603050405020304" pitchFamily="18" charset="0"/>
              </a:rPr>
              <a:t> </a:t>
            </a:r>
            <a:r>
              <a:rPr lang="en-US" altLang="zh-CN" sz="2000" kern="0" dirty="0" smtClean="0">
                <a:solidFill>
                  <a:srgbClr val="FF0000"/>
                </a:solidFill>
                <a:latin typeface="Times New Roman" panose="02020603050405020304" pitchFamily="18" charset="0"/>
                <a:cs typeface="Times New Roman" panose="02020603050405020304" pitchFamily="18" charset="0"/>
              </a:rPr>
              <a:t>2</a:t>
            </a:r>
            <a:r>
              <a:rPr lang="en-US" altLang="zh-CN" sz="2000" i="1" kern="0" dirty="0" smtClean="0">
                <a:solidFill>
                  <a:srgbClr val="FF0000"/>
                </a:solidFill>
                <a:latin typeface="Times New Roman" panose="02020603050405020304" pitchFamily="18" charset="0"/>
                <a:cs typeface="Times New Roman" panose="02020603050405020304" pitchFamily="18" charset="0"/>
              </a:rPr>
              <a:t>l</a:t>
            </a:r>
            <a:r>
              <a:rPr lang="en-US" altLang="zh-CN" sz="2000" kern="0" dirty="0" smtClean="0">
                <a:solidFill>
                  <a:srgbClr val="FF0000"/>
                </a:solidFill>
                <a:latin typeface="Times New Roman" panose="02020603050405020304" pitchFamily="18" charset="0"/>
                <a:cs typeface="Times New Roman" panose="02020603050405020304" pitchFamily="18" charset="0"/>
              </a:rPr>
              <a:t> </a:t>
            </a:r>
            <a:r>
              <a:rPr lang="zh-CN" altLang="en-US" sz="2000" kern="0" dirty="0" smtClean="0">
                <a:latin typeface="Times New Roman" panose="02020603050405020304" pitchFamily="18" charset="0"/>
                <a:cs typeface="Times New Roman" panose="02020603050405020304" pitchFamily="18" charset="0"/>
              </a:rPr>
              <a:t>。 </a:t>
            </a:r>
          </a:p>
          <a:p>
            <a:pPr eaLnBrk="1" hangingPunct="1">
              <a:buFont typeface="Wingdings" panose="05000000000000000000" pitchFamily="2" charset="2"/>
              <a:buNone/>
            </a:pPr>
            <a:endParaRPr lang="en-US" altLang="zh-CN" sz="2800" kern="0" dirty="0" smtClean="0">
              <a:latin typeface="Times New Roman" panose="02020603050405020304" pitchFamily="18" charset="0"/>
              <a:ea typeface="楷体_GB2312" pitchFamily="49" charset="-122"/>
              <a:cs typeface="Times New Roman" panose="02020603050405020304" pitchFamily="18" charset="0"/>
            </a:endParaRPr>
          </a:p>
        </p:txBody>
      </p:sp>
      <p:sp>
        <p:nvSpPr>
          <p:cNvPr id="5" name="Text Box 55"/>
          <p:cNvSpPr txBox="1">
            <a:spLocks noChangeArrowheads="1"/>
          </p:cNvSpPr>
          <p:nvPr/>
        </p:nvSpPr>
        <p:spPr bwMode="auto">
          <a:xfrm>
            <a:off x="539552" y="233492"/>
            <a:ext cx="5688434" cy="477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400" dirty="0" smtClean="0">
                <a:latin typeface="微软雅黑" panose="020B0503020204020204" pitchFamily="34" charset="-122"/>
                <a:ea typeface="微软雅黑" panose="020B0503020204020204" pitchFamily="34" charset="-122"/>
              </a:rPr>
              <a:t>9.1.1 </a:t>
            </a:r>
            <a:r>
              <a:rPr lang="zh-CN" altLang="en-US" sz="2400" dirty="0" smtClean="0">
                <a:latin typeface="微软雅黑" panose="020B0503020204020204" pitchFamily="34" charset="-122"/>
                <a:ea typeface="微软雅黑" panose="020B0503020204020204" pitchFamily="34" charset="-122"/>
              </a:rPr>
              <a:t>表面张力和表面吉布斯函数</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383550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9.4.6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溶胶的电学性质</a:t>
            </a:r>
            <a:endParaRPr lang="zh-CN" altLang="en-US" sz="2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4397705" y="844537"/>
            <a:ext cx="3533151" cy="461665"/>
          </a:xfrm>
          <a:prstGeom prst="rect">
            <a:avLst/>
          </a:prstGeom>
          <a:noFill/>
        </p:spPr>
        <p:txBody>
          <a:bodyPr wrap="square">
            <a:spAutoFit/>
          </a:bodyPr>
          <a:lstStyle/>
          <a:p>
            <a:pPr>
              <a:buClr>
                <a:schemeClr val="tx1"/>
              </a:buClr>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胶体双电层模型</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4" name="Group 3"/>
          <p:cNvGrpSpPr>
            <a:grpSpLocks/>
          </p:cNvGrpSpPr>
          <p:nvPr/>
        </p:nvGrpSpPr>
        <p:grpSpPr bwMode="auto">
          <a:xfrm>
            <a:off x="1593230" y="4788379"/>
            <a:ext cx="5931098" cy="400744"/>
            <a:chOff x="1008" y="3540"/>
            <a:chExt cx="3792" cy="288"/>
          </a:xfrm>
        </p:grpSpPr>
        <p:sp>
          <p:nvSpPr>
            <p:cNvPr id="75" name="Line 4"/>
            <p:cNvSpPr>
              <a:spLocks noChangeShapeType="1"/>
            </p:cNvSpPr>
            <p:nvPr/>
          </p:nvSpPr>
          <p:spPr bwMode="auto">
            <a:xfrm>
              <a:off x="1008" y="3551"/>
              <a:ext cx="3792" cy="0"/>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nvGrpSpPr>
            <p:cNvPr id="76" name="Group 5"/>
            <p:cNvGrpSpPr>
              <a:grpSpLocks/>
            </p:cNvGrpSpPr>
            <p:nvPr/>
          </p:nvGrpSpPr>
          <p:grpSpPr bwMode="auto">
            <a:xfrm>
              <a:off x="3944" y="3540"/>
              <a:ext cx="802" cy="288"/>
              <a:chOff x="3944" y="3540"/>
              <a:chExt cx="802" cy="288"/>
            </a:xfrm>
          </p:grpSpPr>
          <p:sp>
            <p:nvSpPr>
              <p:cNvPr id="77" name="Line 6"/>
              <p:cNvSpPr>
                <a:spLocks noChangeShapeType="1"/>
              </p:cNvSpPr>
              <p:nvPr/>
            </p:nvSpPr>
            <p:spPr bwMode="auto">
              <a:xfrm>
                <a:off x="4218" y="3718"/>
                <a:ext cx="5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78" name="Text Box 7"/>
              <p:cNvSpPr txBox="1">
                <a:spLocks noChangeArrowheads="1"/>
              </p:cNvSpPr>
              <p:nvPr/>
            </p:nvSpPr>
            <p:spPr bwMode="auto">
              <a:xfrm>
                <a:off x="3944" y="3540"/>
                <a:ext cx="215"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dirty="0">
                    <a:solidFill>
                      <a:srgbClr val="405ADA"/>
                    </a:solidFill>
                    <a:latin typeface="Book Antiqua" panose="02040602050305030304" pitchFamily="18" charset="0"/>
                  </a:rPr>
                  <a:t>x</a:t>
                </a:r>
                <a:endParaRPr kumimoji="1" lang="en-US" altLang="zh-CN" sz="2400" dirty="0">
                  <a:latin typeface="Times New Roman" panose="02020603050405020304" pitchFamily="18" charset="0"/>
                </a:endParaRPr>
              </a:p>
            </p:txBody>
          </p:sp>
        </p:grpSp>
      </p:grpSp>
      <p:grpSp>
        <p:nvGrpSpPr>
          <p:cNvPr id="79" name="Group 8"/>
          <p:cNvGrpSpPr>
            <a:grpSpLocks/>
          </p:cNvGrpSpPr>
          <p:nvPr/>
        </p:nvGrpSpPr>
        <p:grpSpPr bwMode="auto">
          <a:xfrm>
            <a:off x="2548964" y="1059582"/>
            <a:ext cx="225232" cy="3740277"/>
            <a:chOff x="1632" y="912"/>
            <a:chExt cx="144" cy="2688"/>
          </a:xfrm>
        </p:grpSpPr>
        <p:grpSp>
          <p:nvGrpSpPr>
            <p:cNvPr id="80" name="Group 9"/>
            <p:cNvGrpSpPr>
              <a:grpSpLocks/>
            </p:cNvGrpSpPr>
            <p:nvPr/>
          </p:nvGrpSpPr>
          <p:grpSpPr bwMode="auto">
            <a:xfrm>
              <a:off x="1632" y="1248"/>
              <a:ext cx="144" cy="2352"/>
              <a:chOff x="1632" y="864"/>
              <a:chExt cx="144" cy="2352"/>
            </a:xfrm>
          </p:grpSpPr>
          <p:sp>
            <p:nvSpPr>
              <p:cNvPr id="84" name="Line 10"/>
              <p:cNvSpPr>
                <a:spLocks noChangeShapeType="1"/>
              </p:cNvSpPr>
              <p:nvPr/>
            </p:nvSpPr>
            <p:spPr bwMode="auto">
              <a:xfrm>
                <a:off x="1776" y="864"/>
                <a:ext cx="0" cy="2352"/>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85" name="Line 11"/>
              <p:cNvSpPr>
                <a:spLocks noChangeShapeType="1"/>
              </p:cNvSpPr>
              <p:nvPr/>
            </p:nvSpPr>
            <p:spPr bwMode="auto">
              <a:xfrm flipH="1">
                <a:off x="1632" y="912"/>
                <a:ext cx="144" cy="96"/>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86" name="Line 12"/>
              <p:cNvSpPr>
                <a:spLocks noChangeShapeType="1"/>
              </p:cNvSpPr>
              <p:nvPr/>
            </p:nvSpPr>
            <p:spPr bwMode="auto">
              <a:xfrm flipH="1">
                <a:off x="1632" y="1056"/>
                <a:ext cx="144" cy="96"/>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87" name="Line 13"/>
              <p:cNvSpPr>
                <a:spLocks noChangeShapeType="1"/>
              </p:cNvSpPr>
              <p:nvPr/>
            </p:nvSpPr>
            <p:spPr bwMode="auto">
              <a:xfrm flipH="1">
                <a:off x="1632" y="1200"/>
                <a:ext cx="144" cy="96"/>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88" name="Line 14"/>
              <p:cNvSpPr>
                <a:spLocks noChangeShapeType="1"/>
              </p:cNvSpPr>
              <p:nvPr/>
            </p:nvSpPr>
            <p:spPr bwMode="auto">
              <a:xfrm flipH="1">
                <a:off x="1632" y="1344"/>
                <a:ext cx="144" cy="96"/>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89" name="Line 15"/>
              <p:cNvSpPr>
                <a:spLocks noChangeShapeType="1"/>
              </p:cNvSpPr>
              <p:nvPr/>
            </p:nvSpPr>
            <p:spPr bwMode="auto">
              <a:xfrm flipH="1">
                <a:off x="1632" y="1488"/>
                <a:ext cx="144" cy="96"/>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90" name="Line 16"/>
              <p:cNvSpPr>
                <a:spLocks noChangeShapeType="1"/>
              </p:cNvSpPr>
              <p:nvPr/>
            </p:nvSpPr>
            <p:spPr bwMode="auto">
              <a:xfrm flipH="1">
                <a:off x="1632" y="1632"/>
                <a:ext cx="144" cy="96"/>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91" name="Line 17"/>
              <p:cNvSpPr>
                <a:spLocks noChangeShapeType="1"/>
              </p:cNvSpPr>
              <p:nvPr/>
            </p:nvSpPr>
            <p:spPr bwMode="auto">
              <a:xfrm flipH="1">
                <a:off x="1632" y="2208"/>
                <a:ext cx="144" cy="96"/>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92" name="Line 18"/>
              <p:cNvSpPr>
                <a:spLocks noChangeShapeType="1"/>
              </p:cNvSpPr>
              <p:nvPr/>
            </p:nvSpPr>
            <p:spPr bwMode="auto">
              <a:xfrm flipH="1">
                <a:off x="1632" y="2064"/>
                <a:ext cx="144" cy="96"/>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93" name="Line 19"/>
              <p:cNvSpPr>
                <a:spLocks noChangeShapeType="1"/>
              </p:cNvSpPr>
              <p:nvPr/>
            </p:nvSpPr>
            <p:spPr bwMode="auto">
              <a:xfrm flipH="1">
                <a:off x="1632" y="1920"/>
                <a:ext cx="144" cy="96"/>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94" name="Line 20"/>
              <p:cNvSpPr>
                <a:spLocks noChangeShapeType="1"/>
              </p:cNvSpPr>
              <p:nvPr/>
            </p:nvSpPr>
            <p:spPr bwMode="auto">
              <a:xfrm flipH="1">
                <a:off x="1632" y="1776"/>
                <a:ext cx="144" cy="96"/>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95" name="Line 21"/>
              <p:cNvSpPr>
                <a:spLocks noChangeShapeType="1"/>
              </p:cNvSpPr>
              <p:nvPr/>
            </p:nvSpPr>
            <p:spPr bwMode="auto">
              <a:xfrm flipH="1">
                <a:off x="1632" y="2352"/>
                <a:ext cx="144" cy="96"/>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96" name="Line 22"/>
              <p:cNvSpPr>
                <a:spLocks noChangeShapeType="1"/>
              </p:cNvSpPr>
              <p:nvPr/>
            </p:nvSpPr>
            <p:spPr bwMode="auto">
              <a:xfrm flipH="1">
                <a:off x="1632" y="2496"/>
                <a:ext cx="144" cy="96"/>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97" name="Line 23"/>
              <p:cNvSpPr>
                <a:spLocks noChangeShapeType="1"/>
              </p:cNvSpPr>
              <p:nvPr/>
            </p:nvSpPr>
            <p:spPr bwMode="auto">
              <a:xfrm flipH="1">
                <a:off x="1632" y="2640"/>
                <a:ext cx="144" cy="96"/>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98" name="Line 24"/>
              <p:cNvSpPr>
                <a:spLocks noChangeShapeType="1"/>
              </p:cNvSpPr>
              <p:nvPr/>
            </p:nvSpPr>
            <p:spPr bwMode="auto">
              <a:xfrm flipH="1">
                <a:off x="1632" y="2784"/>
                <a:ext cx="144" cy="96"/>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99" name="Line 25"/>
              <p:cNvSpPr>
                <a:spLocks noChangeShapeType="1"/>
              </p:cNvSpPr>
              <p:nvPr/>
            </p:nvSpPr>
            <p:spPr bwMode="auto">
              <a:xfrm flipH="1">
                <a:off x="1632" y="2928"/>
                <a:ext cx="144" cy="96"/>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00" name="Line 26"/>
              <p:cNvSpPr>
                <a:spLocks noChangeShapeType="1"/>
              </p:cNvSpPr>
              <p:nvPr/>
            </p:nvSpPr>
            <p:spPr bwMode="auto">
              <a:xfrm flipH="1">
                <a:off x="1632" y="3072"/>
                <a:ext cx="144" cy="96"/>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sp>
          <p:nvSpPr>
            <p:cNvPr id="81" name="Line 27"/>
            <p:cNvSpPr>
              <a:spLocks noChangeShapeType="1"/>
            </p:cNvSpPr>
            <p:nvPr/>
          </p:nvSpPr>
          <p:spPr bwMode="auto">
            <a:xfrm>
              <a:off x="1776" y="912"/>
              <a:ext cx="0" cy="336"/>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82" name="Line 28"/>
            <p:cNvSpPr>
              <a:spLocks noChangeShapeType="1"/>
            </p:cNvSpPr>
            <p:nvPr/>
          </p:nvSpPr>
          <p:spPr bwMode="auto">
            <a:xfrm flipH="1">
              <a:off x="1632" y="1152"/>
              <a:ext cx="144" cy="96"/>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83" name="Line 29"/>
            <p:cNvSpPr>
              <a:spLocks noChangeShapeType="1"/>
            </p:cNvSpPr>
            <p:nvPr/>
          </p:nvSpPr>
          <p:spPr bwMode="auto">
            <a:xfrm flipH="1">
              <a:off x="1632" y="1008"/>
              <a:ext cx="144" cy="96"/>
            </a:xfrm>
            <a:prstGeom prst="line">
              <a:avLst/>
            </a:prstGeom>
            <a:noFill/>
            <a:ln w="50800">
              <a:solidFill>
                <a:srgbClr val="CC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sp>
        <p:nvSpPr>
          <p:cNvPr id="101" name="Text Box 30"/>
          <p:cNvSpPr txBox="1">
            <a:spLocks noChangeArrowheads="1"/>
          </p:cNvSpPr>
          <p:nvPr/>
        </p:nvSpPr>
        <p:spPr bwMode="auto">
          <a:xfrm>
            <a:off x="2812430" y="1070610"/>
            <a:ext cx="331591" cy="40934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dirty="0" smtClean="0">
                <a:solidFill>
                  <a:srgbClr val="405ADA"/>
                </a:solidFill>
                <a:latin typeface="黑体" panose="02010609060101010101" pitchFamily="49" charset="-122"/>
                <a:ea typeface="黑体" panose="02010609060101010101" pitchFamily="49" charset="-122"/>
              </a:rPr>
              <a:t>+</a:t>
            </a:r>
            <a:endParaRPr kumimoji="1" lang="en-US" altLang="zh-CN" sz="2400" b="1" dirty="0">
              <a:solidFill>
                <a:srgbClr val="405ADA"/>
              </a:solidFill>
              <a:latin typeface="黑体" panose="02010609060101010101" pitchFamily="49" charset="-122"/>
              <a:ea typeface="黑体" panose="02010609060101010101" pitchFamily="49" charset="-122"/>
            </a:endParaRPr>
          </a:p>
          <a:p>
            <a:r>
              <a:rPr kumimoji="1" lang="en-US" altLang="zh-CN" sz="2400" b="1" dirty="0">
                <a:solidFill>
                  <a:srgbClr val="405ADA"/>
                </a:solidFill>
                <a:latin typeface="黑体" panose="02010609060101010101" pitchFamily="49" charset="-122"/>
                <a:ea typeface="黑体" panose="02010609060101010101" pitchFamily="49" charset="-122"/>
              </a:rPr>
              <a:t>+</a:t>
            </a:r>
          </a:p>
          <a:p>
            <a:r>
              <a:rPr kumimoji="1" lang="en-US" altLang="zh-CN" sz="2400" b="1" dirty="0">
                <a:solidFill>
                  <a:srgbClr val="405ADA"/>
                </a:solidFill>
                <a:latin typeface="黑体" panose="02010609060101010101" pitchFamily="49" charset="-122"/>
                <a:ea typeface="黑体" panose="02010609060101010101" pitchFamily="49" charset="-122"/>
              </a:rPr>
              <a:t>+</a:t>
            </a:r>
          </a:p>
          <a:p>
            <a:r>
              <a:rPr kumimoji="1" lang="en-US" altLang="zh-CN" sz="2400" b="1" dirty="0">
                <a:solidFill>
                  <a:srgbClr val="405ADA"/>
                </a:solidFill>
                <a:latin typeface="黑体" panose="02010609060101010101" pitchFamily="49" charset="-122"/>
                <a:ea typeface="黑体" panose="02010609060101010101" pitchFamily="49" charset="-122"/>
              </a:rPr>
              <a:t>+</a:t>
            </a:r>
          </a:p>
          <a:p>
            <a:r>
              <a:rPr kumimoji="1" lang="en-US" altLang="zh-CN" sz="2400" b="1" dirty="0">
                <a:solidFill>
                  <a:srgbClr val="405ADA"/>
                </a:solidFill>
                <a:latin typeface="黑体" panose="02010609060101010101" pitchFamily="49" charset="-122"/>
                <a:ea typeface="黑体" panose="02010609060101010101" pitchFamily="49" charset="-122"/>
              </a:rPr>
              <a:t>+</a:t>
            </a:r>
          </a:p>
          <a:p>
            <a:r>
              <a:rPr kumimoji="1" lang="en-US" altLang="zh-CN" sz="2400" b="1" dirty="0">
                <a:solidFill>
                  <a:srgbClr val="405ADA"/>
                </a:solidFill>
                <a:latin typeface="黑体" panose="02010609060101010101" pitchFamily="49" charset="-122"/>
                <a:ea typeface="黑体" panose="02010609060101010101" pitchFamily="49" charset="-122"/>
              </a:rPr>
              <a:t>+</a:t>
            </a:r>
          </a:p>
          <a:p>
            <a:r>
              <a:rPr kumimoji="1" lang="en-US" altLang="zh-CN" sz="2400" b="1" dirty="0">
                <a:solidFill>
                  <a:srgbClr val="405ADA"/>
                </a:solidFill>
                <a:latin typeface="黑体" panose="02010609060101010101" pitchFamily="49" charset="-122"/>
                <a:ea typeface="黑体" panose="02010609060101010101" pitchFamily="49" charset="-122"/>
              </a:rPr>
              <a:t>+</a:t>
            </a:r>
          </a:p>
          <a:p>
            <a:r>
              <a:rPr kumimoji="1" lang="en-US" altLang="zh-CN" sz="2400" b="1" dirty="0">
                <a:solidFill>
                  <a:srgbClr val="405ADA"/>
                </a:solidFill>
                <a:latin typeface="黑体" panose="02010609060101010101" pitchFamily="49" charset="-122"/>
                <a:ea typeface="黑体" panose="02010609060101010101" pitchFamily="49" charset="-122"/>
              </a:rPr>
              <a:t>+</a:t>
            </a:r>
          </a:p>
          <a:p>
            <a:r>
              <a:rPr kumimoji="1" lang="en-US" altLang="zh-CN" sz="2400" b="1" dirty="0">
                <a:solidFill>
                  <a:srgbClr val="405ADA"/>
                </a:solidFill>
                <a:latin typeface="黑体" panose="02010609060101010101" pitchFamily="49" charset="-122"/>
                <a:ea typeface="黑体" panose="02010609060101010101" pitchFamily="49" charset="-122"/>
              </a:rPr>
              <a:t>+</a:t>
            </a:r>
          </a:p>
          <a:p>
            <a:r>
              <a:rPr kumimoji="1" lang="en-US" altLang="zh-CN" sz="2400" b="1" dirty="0">
                <a:solidFill>
                  <a:srgbClr val="405ADA"/>
                </a:solidFill>
                <a:latin typeface="黑体" panose="02010609060101010101" pitchFamily="49" charset="-122"/>
                <a:ea typeface="黑体" panose="02010609060101010101" pitchFamily="49" charset="-122"/>
              </a:rPr>
              <a:t>+</a:t>
            </a:r>
            <a:endParaRPr kumimoji="1" lang="en-US" altLang="zh-CN" sz="2000" b="1" dirty="0">
              <a:solidFill>
                <a:srgbClr val="405ADA"/>
              </a:solidFill>
              <a:latin typeface="黑体" panose="02010609060101010101" pitchFamily="49" charset="-122"/>
              <a:ea typeface="黑体" panose="02010609060101010101" pitchFamily="49" charset="-122"/>
            </a:endParaRPr>
          </a:p>
          <a:p>
            <a:endParaRPr kumimoji="1" lang="en-US" altLang="zh-CN" sz="2000" b="1" dirty="0">
              <a:solidFill>
                <a:srgbClr val="405ADA"/>
              </a:solidFill>
              <a:latin typeface="黑体" panose="02010609060101010101" pitchFamily="49" charset="-122"/>
              <a:ea typeface="黑体" panose="02010609060101010101" pitchFamily="49" charset="-122"/>
            </a:endParaRPr>
          </a:p>
        </p:txBody>
      </p:sp>
      <p:sp>
        <p:nvSpPr>
          <p:cNvPr id="102" name="Text Box 31"/>
          <p:cNvSpPr txBox="1">
            <a:spLocks noChangeArrowheads="1"/>
          </p:cNvSpPr>
          <p:nvPr/>
        </p:nvSpPr>
        <p:spPr bwMode="auto">
          <a:xfrm>
            <a:off x="1424955" y="2571501"/>
            <a:ext cx="181437" cy="4007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1" lang="zh-CN" altLang="zh-CN" sz="2400">
              <a:latin typeface="Times New Roman" panose="02020603050405020304" pitchFamily="18" charset="0"/>
            </a:endParaRPr>
          </a:p>
        </p:txBody>
      </p:sp>
      <p:sp>
        <p:nvSpPr>
          <p:cNvPr id="103" name="Line 32"/>
          <p:cNvSpPr>
            <a:spLocks noChangeShapeType="1"/>
          </p:cNvSpPr>
          <p:nvPr/>
        </p:nvSpPr>
        <p:spPr bwMode="auto">
          <a:xfrm flipH="1">
            <a:off x="1720442" y="2672796"/>
            <a:ext cx="1726775" cy="0"/>
          </a:xfrm>
          <a:prstGeom prst="line">
            <a:avLst/>
          </a:prstGeom>
          <a:noFill/>
          <a:ln w="50800">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nvGrpSpPr>
          <p:cNvPr id="104" name="Group 34"/>
          <p:cNvGrpSpPr>
            <a:grpSpLocks/>
          </p:cNvGrpSpPr>
          <p:nvPr/>
        </p:nvGrpSpPr>
        <p:grpSpPr bwMode="auto">
          <a:xfrm>
            <a:off x="3462162" y="843558"/>
            <a:ext cx="4015065" cy="4360875"/>
            <a:chOff x="2185" y="720"/>
            <a:chExt cx="2567" cy="3134"/>
          </a:xfrm>
        </p:grpSpPr>
        <p:grpSp>
          <p:nvGrpSpPr>
            <p:cNvPr id="105" name="Group 35"/>
            <p:cNvGrpSpPr>
              <a:grpSpLocks/>
            </p:cNvGrpSpPr>
            <p:nvPr/>
          </p:nvGrpSpPr>
          <p:grpSpPr bwMode="auto">
            <a:xfrm>
              <a:off x="2185" y="789"/>
              <a:ext cx="407" cy="3065"/>
              <a:chOff x="2185" y="789"/>
              <a:chExt cx="407" cy="3065"/>
            </a:xfrm>
          </p:grpSpPr>
          <p:sp>
            <p:nvSpPr>
              <p:cNvPr id="109" name="Text Box 36"/>
              <p:cNvSpPr txBox="1">
                <a:spLocks noChangeArrowheads="1"/>
              </p:cNvSpPr>
              <p:nvPr/>
            </p:nvSpPr>
            <p:spPr bwMode="auto">
              <a:xfrm>
                <a:off x="2337" y="789"/>
                <a:ext cx="255"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dirty="0">
                    <a:solidFill>
                      <a:srgbClr val="405ADA"/>
                    </a:solidFill>
                    <a:latin typeface="Times New Roman" panose="02020603050405020304" pitchFamily="18" charset="0"/>
                  </a:rPr>
                  <a:t>A</a:t>
                </a:r>
                <a:endParaRPr kumimoji="1" lang="en-US" altLang="zh-CN" sz="2400" dirty="0">
                  <a:latin typeface="Times New Roman" panose="02020603050405020304" pitchFamily="18" charset="0"/>
                </a:endParaRPr>
              </a:p>
            </p:txBody>
          </p:sp>
          <p:sp>
            <p:nvSpPr>
              <p:cNvPr id="110" name="Text Box 37"/>
              <p:cNvSpPr txBox="1">
                <a:spLocks noChangeArrowheads="1"/>
              </p:cNvSpPr>
              <p:nvPr/>
            </p:nvSpPr>
            <p:spPr bwMode="auto">
              <a:xfrm>
                <a:off x="2185" y="3566"/>
                <a:ext cx="244"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dirty="0">
                    <a:solidFill>
                      <a:srgbClr val="405ADA"/>
                    </a:solidFill>
                    <a:latin typeface="Times New Roman" panose="02020603050405020304" pitchFamily="18" charset="0"/>
                  </a:rPr>
                  <a:t>B</a:t>
                </a:r>
                <a:endParaRPr kumimoji="1" lang="en-US" altLang="zh-CN" sz="2400" dirty="0">
                  <a:latin typeface="Times New Roman" panose="02020603050405020304" pitchFamily="18" charset="0"/>
                </a:endParaRPr>
              </a:p>
            </p:txBody>
          </p:sp>
        </p:grpSp>
        <p:grpSp>
          <p:nvGrpSpPr>
            <p:cNvPr id="106" name="Group 38"/>
            <p:cNvGrpSpPr>
              <a:grpSpLocks/>
            </p:cNvGrpSpPr>
            <p:nvPr/>
          </p:nvGrpSpPr>
          <p:grpSpPr bwMode="auto">
            <a:xfrm>
              <a:off x="2304" y="720"/>
              <a:ext cx="2448" cy="2736"/>
              <a:chOff x="2304" y="720"/>
              <a:chExt cx="2448" cy="2736"/>
            </a:xfrm>
          </p:grpSpPr>
          <p:sp>
            <p:nvSpPr>
              <p:cNvPr id="107" name="Line 39"/>
              <p:cNvSpPr>
                <a:spLocks noChangeShapeType="1"/>
              </p:cNvSpPr>
              <p:nvPr/>
            </p:nvSpPr>
            <p:spPr bwMode="auto">
              <a:xfrm>
                <a:off x="2304" y="720"/>
                <a:ext cx="0" cy="2736"/>
              </a:xfrm>
              <a:prstGeom prst="line">
                <a:avLst/>
              </a:prstGeom>
              <a:noFill/>
              <a:ln w="9525">
                <a:solidFill>
                  <a:srgbClr val="33CC33"/>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08" name="Line 40"/>
              <p:cNvSpPr>
                <a:spLocks noChangeShapeType="1"/>
              </p:cNvSpPr>
              <p:nvPr/>
            </p:nvSpPr>
            <p:spPr bwMode="auto">
              <a:xfrm flipV="1">
                <a:off x="4752" y="768"/>
                <a:ext cx="0" cy="2688"/>
              </a:xfrm>
              <a:prstGeom prst="line">
                <a:avLst/>
              </a:prstGeom>
              <a:noFill/>
              <a:ln w="9525">
                <a:solidFill>
                  <a:srgbClr val="33CC33"/>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grpSp>
      <p:sp>
        <p:nvSpPr>
          <p:cNvPr id="111" name="Line 41"/>
          <p:cNvSpPr>
            <a:spLocks noChangeShapeType="1"/>
          </p:cNvSpPr>
          <p:nvPr/>
        </p:nvSpPr>
        <p:spPr bwMode="auto">
          <a:xfrm flipH="1">
            <a:off x="1593230" y="1111665"/>
            <a:ext cx="1201235" cy="0"/>
          </a:xfrm>
          <a:prstGeom prst="line">
            <a:avLst/>
          </a:prstGeom>
          <a:noFill/>
          <a:ln w="50800">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nvGrpSpPr>
          <p:cNvPr id="112" name="Group 42"/>
          <p:cNvGrpSpPr>
            <a:grpSpLocks/>
          </p:cNvGrpSpPr>
          <p:nvPr/>
        </p:nvGrpSpPr>
        <p:grpSpPr bwMode="auto">
          <a:xfrm>
            <a:off x="3347864" y="1346580"/>
            <a:ext cx="3753859" cy="3205952"/>
            <a:chOff x="2160" y="1008"/>
            <a:chExt cx="2400" cy="2304"/>
          </a:xfrm>
        </p:grpSpPr>
        <p:sp>
          <p:nvSpPr>
            <p:cNvPr id="113" name="Line 43"/>
            <p:cNvSpPr>
              <a:spLocks noChangeShapeType="1"/>
            </p:cNvSpPr>
            <p:nvPr/>
          </p:nvSpPr>
          <p:spPr bwMode="auto">
            <a:xfrm>
              <a:off x="2160" y="1008"/>
              <a:ext cx="96" cy="0"/>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14" name="Line 44"/>
            <p:cNvSpPr>
              <a:spLocks noChangeShapeType="1"/>
            </p:cNvSpPr>
            <p:nvPr/>
          </p:nvSpPr>
          <p:spPr bwMode="auto">
            <a:xfrm>
              <a:off x="2160" y="1488"/>
              <a:ext cx="96" cy="0"/>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15" name="Line 45"/>
            <p:cNvSpPr>
              <a:spLocks noChangeShapeType="1"/>
            </p:cNvSpPr>
            <p:nvPr/>
          </p:nvSpPr>
          <p:spPr bwMode="auto">
            <a:xfrm>
              <a:off x="2160" y="2688"/>
              <a:ext cx="96" cy="0"/>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16" name="Line 46"/>
            <p:cNvSpPr>
              <a:spLocks noChangeShapeType="1"/>
            </p:cNvSpPr>
            <p:nvPr/>
          </p:nvSpPr>
          <p:spPr bwMode="auto">
            <a:xfrm>
              <a:off x="2160" y="3312"/>
              <a:ext cx="96" cy="0"/>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17" name="Line 47"/>
            <p:cNvSpPr>
              <a:spLocks noChangeShapeType="1"/>
            </p:cNvSpPr>
            <p:nvPr/>
          </p:nvSpPr>
          <p:spPr bwMode="auto">
            <a:xfrm>
              <a:off x="2160" y="2112"/>
              <a:ext cx="96" cy="0"/>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18" name="Line 48"/>
            <p:cNvSpPr>
              <a:spLocks noChangeShapeType="1"/>
            </p:cNvSpPr>
            <p:nvPr/>
          </p:nvSpPr>
          <p:spPr bwMode="auto">
            <a:xfrm>
              <a:off x="2688" y="1344"/>
              <a:ext cx="96" cy="0"/>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19" name="Line 49"/>
            <p:cNvSpPr>
              <a:spLocks noChangeShapeType="1"/>
            </p:cNvSpPr>
            <p:nvPr/>
          </p:nvSpPr>
          <p:spPr bwMode="auto">
            <a:xfrm>
              <a:off x="3312" y="1776"/>
              <a:ext cx="96" cy="0"/>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20" name="Line 50"/>
            <p:cNvSpPr>
              <a:spLocks noChangeShapeType="1"/>
            </p:cNvSpPr>
            <p:nvPr/>
          </p:nvSpPr>
          <p:spPr bwMode="auto">
            <a:xfrm>
              <a:off x="3984" y="2256"/>
              <a:ext cx="96" cy="0"/>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21" name="Line 51"/>
            <p:cNvSpPr>
              <a:spLocks noChangeShapeType="1"/>
            </p:cNvSpPr>
            <p:nvPr/>
          </p:nvSpPr>
          <p:spPr bwMode="auto">
            <a:xfrm>
              <a:off x="2736" y="2160"/>
              <a:ext cx="96" cy="0"/>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22" name="Line 52"/>
            <p:cNvSpPr>
              <a:spLocks noChangeShapeType="1"/>
            </p:cNvSpPr>
            <p:nvPr/>
          </p:nvSpPr>
          <p:spPr bwMode="auto">
            <a:xfrm>
              <a:off x="3600" y="2688"/>
              <a:ext cx="96" cy="0"/>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23" name="Line 53"/>
            <p:cNvSpPr>
              <a:spLocks noChangeShapeType="1"/>
            </p:cNvSpPr>
            <p:nvPr/>
          </p:nvSpPr>
          <p:spPr bwMode="auto">
            <a:xfrm>
              <a:off x="4464" y="3024"/>
              <a:ext cx="96" cy="0"/>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24" name="Line 54"/>
            <p:cNvSpPr>
              <a:spLocks noChangeShapeType="1"/>
            </p:cNvSpPr>
            <p:nvPr/>
          </p:nvSpPr>
          <p:spPr bwMode="auto">
            <a:xfrm>
              <a:off x="2640" y="3024"/>
              <a:ext cx="96" cy="0"/>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sp>
        <p:nvSpPr>
          <p:cNvPr id="125" name="Freeform 55"/>
          <p:cNvSpPr>
            <a:spLocks/>
          </p:cNvSpPr>
          <p:nvPr/>
        </p:nvSpPr>
        <p:spPr bwMode="auto">
          <a:xfrm>
            <a:off x="2771800" y="1059582"/>
            <a:ext cx="4654786" cy="3740277"/>
          </a:xfrm>
          <a:custGeom>
            <a:avLst/>
            <a:gdLst>
              <a:gd name="T0" fmla="*/ 0 w 2976"/>
              <a:gd name="T1" fmla="*/ 0 h 2688"/>
              <a:gd name="T2" fmla="*/ 1143000 w 2976"/>
              <a:gd name="T3" fmla="*/ 2286000 h 2688"/>
              <a:gd name="T4" fmla="*/ 2819400 w 2976"/>
              <a:gd name="T5" fmla="*/ 3581400 h 2688"/>
              <a:gd name="T6" fmla="*/ 4724400 w 2976"/>
              <a:gd name="T7" fmla="*/ 4267200 h 2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76" h="2688">
                <a:moveTo>
                  <a:pt x="0" y="0"/>
                </a:moveTo>
                <a:cubicBezTo>
                  <a:pt x="212" y="532"/>
                  <a:pt x="424" y="1064"/>
                  <a:pt x="720" y="1440"/>
                </a:cubicBezTo>
                <a:cubicBezTo>
                  <a:pt x="1016" y="1816"/>
                  <a:pt x="1400" y="2048"/>
                  <a:pt x="1776" y="2256"/>
                </a:cubicBezTo>
                <a:cubicBezTo>
                  <a:pt x="2152" y="2464"/>
                  <a:pt x="2564" y="2576"/>
                  <a:pt x="2976" y="2688"/>
                </a:cubicBezTo>
              </a:path>
            </a:pathLst>
          </a:custGeom>
          <a:noFill/>
          <a:ln w="31750" cap="flat" cmpd="sng">
            <a:solidFill>
              <a:srgbClr val="CC00CC"/>
            </a:solidFill>
            <a:prstDash val="solid"/>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nvGrpSpPr>
          <p:cNvPr id="126" name="Group 56"/>
          <p:cNvGrpSpPr>
            <a:grpSpLocks/>
          </p:cNvGrpSpPr>
          <p:nvPr/>
        </p:nvGrpSpPr>
        <p:grpSpPr bwMode="auto">
          <a:xfrm>
            <a:off x="1464556" y="1085428"/>
            <a:ext cx="376950" cy="3740277"/>
            <a:chOff x="959" y="768"/>
            <a:chExt cx="241" cy="2688"/>
          </a:xfrm>
        </p:grpSpPr>
        <p:grpSp>
          <p:nvGrpSpPr>
            <p:cNvPr id="127" name="Group 57"/>
            <p:cNvGrpSpPr>
              <a:grpSpLocks/>
            </p:cNvGrpSpPr>
            <p:nvPr/>
          </p:nvGrpSpPr>
          <p:grpSpPr bwMode="auto">
            <a:xfrm>
              <a:off x="1056" y="768"/>
              <a:ext cx="0" cy="2688"/>
              <a:chOff x="1056" y="912"/>
              <a:chExt cx="0" cy="2688"/>
            </a:xfrm>
          </p:grpSpPr>
          <p:sp>
            <p:nvSpPr>
              <p:cNvPr id="129" name="Line 58"/>
              <p:cNvSpPr>
                <a:spLocks noChangeShapeType="1"/>
              </p:cNvSpPr>
              <p:nvPr/>
            </p:nvSpPr>
            <p:spPr bwMode="auto">
              <a:xfrm>
                <a:off x="1056" y="2352"/>
                <a:ext cx="0" cy="1248"/>
              </a:xfrm>
              <a:prstGeom prst="line">
                <a:avLst/>
              </a:prstGeom>
              <a:noFill/>
              <a:ln w="50800">
                <a:solidFill>
                  <a:srgbClr val="CC66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30" name="Line 59"/>
              <p:cNvSpPr>
                <a:spLocks noChangeShapeType="1"/>
              </p:cNvSpPr>
              <p:nvPr/>
            </p:nvSpPr>
            <p:spPr bwMode="auto">
              <a:xfrm flipV="1">
                <a:off x="1056" y="912"/>
                <a:ext cx="0" cy="1104"/>
              </a:xfrm>
              <a:prstGeom prst="line">
                <a:avLst/>
              </a:prstGeom>
              <a:noFill/>
              <a:ln w="50800">
                <a:solidFill>
                  <a:srgbClr val="CC66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128" name="Object 60"/>
            <p:cNvGraphicFramePr>
              <a:graphicFrameLocks noChangeAspect="1"/>
            </p:cNvGraphicFramePr>
            <p:nvPr/>
          </p:nvGraphicFramePr>
          <p:xfrm>
            <a:off x="959" y="1872"/>
            <a:ext cx="241" cy="312"/>
          </p:xfrm>
          <a:graphic>
            <a:graphicData uri="http://schemas.openxmlformats.org/presentationml/2006/ole">
              <p:oleObj spid="_x0000_s293992" name="Equation" r:id="rId4" imgW="177646" imgH="228402" progId="Equation.DSMT4">
                <p:embed/>
              </p:oleObj>
            </a:graphicData>
          </a:graphic>
        </p:graphicFrame>
      </p:grpSp>
      <p:grpSp>
        <p:nvGrpSpPr>
          <p:cNvPr id="131" name="Group 61"/>
          <p:cNvGrpSpPr>
            <a:grpSpLocks/>
          </p:cNvGrpSpPr>
          <p:nvPr/>
        </p:nvGrpSpPr>
        <p:grpSpPr bwMode="auto">
          <a:xfrm>
            <a:off x="1898030" y="2703263"/>
            <a:ext cx="300309" cy="2137301"/>
            <a:chOff x="1200" y="1920"/>
            <a:chExt cx="192" cy="1536"/>
          </a:xfrm>
        </p:grpSpPr>
        <p:grpSp>
          <p:nvGrpSpPr>
            <p:cNvPr id="132" name="Group 62"/>
            <p:cNvGrpSpPr>
              <a:grpSpLocks/>
            </p:cNvGrpSpPr>
            <p:nvPr/>
          </p:nvGrpSpPr>
          <p:grpSpPr bwMode="auto">
            <a:xfrm>
              <a:off x="1296" y="1920"/>
              <a:ext cx="0" cy="1536"/>
              <a:chOff x="1296" y="2064"/>
              <a:chExt cx="0" cy="1536"/>
            </a:xfrm>
          </p:grpSpPr>
          <p:sp>
            <p:nvSpPr>
              <p:cNvPr id="134" name="Line 63"/>
              <p:cNvSpPr>
                <a:spLocks noChangeShapeType="1"/>
              </p:cNvSpPr>
              <p:nvPr/>
            </p:nvSpPr>
            <p:spPr bwMode="auto">
              <a:xfrm flipV="1">
                <a:off x="1296" y="2064"/>
                <a:ext cx="0" cy="576"/>
              </a:xfrm>
              <a:prstGeom prst="line">
                <a:avLst/>
              </a:prstGeom>
              <a:noFill/>
              <a:ln w="50800">
                <a:solidFill>
                  <a:srgbClr val="CC66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35" name="Line 64"/>
              <p:cNvSpPr>
                <a:spLocks noChangeShapeType="1"/>
              </p:cNvSpPr>
              <p:nvPr/>
            </p:nvSpPr>
            <p:spPr bwMode="auto">
              <a:xfrm>
                <a:off x="1296" y="2976"/>
                <a:ext cx="0" cy="624"/>
              </a:xfrm>
              <a:prstGeom prst="line">
                <a:avLst/>
              </a:prstGeom>
              <a:noFill/>
              <a:ln w="50800">
                <a:solidFill>
                  <a:srgbClr val="CC66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133" name="Object 65"/>
            <p:cNvGraphicFramePr>
              <a:graphicFrameLocks noChangeAspect="1"/>
            </p:cNvGraphicFramePr>
            <p:nvPr/>
          </p:nvGraphicFramePr>
          <p:xfrm>
            <a:off x="1200" y="2506"/>
            <a:ext cx="192" cy="278"/>
          </p:xfrm>
          <a:graphic>
            <a:graphicData uri="http://schemas.openxmlformats.org/presentationml/2006/ole">
              <p:oleObj spid="_x0000_s293993" name="Equation" r:id="rId5" imgW="139639" imgH="203112" progId="Equation.DSMT4">
                <p:embed/>
              </p:oleObj>
            </a:graphicData>
          </a:graphic>
        </p:graphicFrame>
      </p:grpSp>
    </p:spTree>
    <p:extLst>
      <p:ext uri="{BB962C8B-B14F-4D97-AF65-F5344CB8AC3E}">
        <p14:creationId xmlns:p14="http://schemas.microsoft.com/office/powerpoint/2010/main" xmlns="" val="19537453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500"/>
                                        <p:tgtEl>
                                          <p:spTgt spid="7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up)">
                                      <p:cBhvr>
                                        <p:cTn id="11" dur="500"/>
                                        <p:tgtEl>
                                          <p:spTgt spid="7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wipe(left)">
                                      <p:cBhvr>
                                        <p:cTn id="16" dur="500"/>
                                        <p:tgtEl>
                                          <p:spTgt spid="101"/>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12"/>
                                        </p:tgtEl>
                                        <p:attrNameLst>
                                          <p:attrName>style.visibility</p:attrName>
                                        </p:attrNameLst>
                                      </p:cBhvr>
                                      <p:to>
                                        <p:strVal val="visible"/>
                                      </p:to>
                                    </p:set>
                                    <p:animEffect transition="in" filter="wipe(left)">
                                      <p:cBhvr>
                                        <p:cTn id="20" dur="500"/>
                                        <p:tgtEl>
                                          <p:spTgt spid="1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wipe(left)">
                                      <p:cBhvr>
                                        <p:cTn id="25" dur="500"/>
                                        <p:tgtEl>
                                          <p:spTgt spid="10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5"/>
                                        </p:tgtEl>
                                        <p:attrNameLst>
                                          <p:attrName>style.visibility</p:attrName>
                                        </p:attrNameLst>
                                      </p:cBhvr>
                                      <p:to>
                                        <p:strVal val="visible"/>
                                      </p:to>
                                    </p:set>
                                    <p:animEffect transition="in" filter="wipe(up)">
                                      <p:cBhvr>
                                        <p:cTn id="30" dur="500"/>
                                        <p:tgtEl>
                                          <p:spTgt spid="1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111"/>
                                        </p:tgtEl>
                                        <p:attrNameLst>
                                          <p:attrName>style.visibility</p:attrName>
                                        </p:attrNameLst>
                                      </p:cBhvr>
                                      <p:to>
                                        <p:strVal val="visible"/>
                                      </p:to>
                                    </p:set>
                                    <p:animEffect transition="in" filter="wipe(right)">
                                      <p:cBhvr>
                                        <p:cTn id="35" dur="500"/>
                                        <p:tgtEl>
                                          <p:spTgt spid="111"/>
                                        </p:tgtEl>
                                      </p:cBhvr>
                                    </p:animEffect>
                                  </p:childTnLst>
                                </p:cTn>
                              </p:par>
                            </p:childTnLst>
                          </p:cTn>
                        </p:par>
                        <p:par>
                          <p:cTn id="36" fill="hold">
                            <p:stCondLst>
                              <p:cond delay="500"/>
                            </p:stCondLst>
                            <p:childTnLst>
                              <p:par>
                                <p:cTn id="37" presetID="16" presetClass="entr" presetSubtype="42" fill="hold" nodeType="afterEffect">
                                  <p:stCondLst>
                                    <p:cond delay="0"/>
                                  </p:stCondLst>
                                  <p:childTnLst>
                                    <p:set>
                                      <p:cBhvr>
                                        <p:cTn id="38" dur="1" fill="hold">
                                          <p:stCondLst>
                                            <p:cond delay="0"/>
                                          </p:stCondLst>
                                        </p:cTn>
                                        <p:tgtEl>
                                          <p:spTgt spid="126"/>
                                        </p:tgtEl>
                                        <p:attrNameLst>
                                          <p:attrName>style.visibility</p:attrName>
                                        </p:attrNameLst>
                                      </p:cBhvr>
                                      <p:to>
                                        <p:strVal val="visible"/>
                                      </p:to>
                                    </p:set>
                                    <p:animEffect transition="in" filter="barn(outHorizontal)">
                                      <p:cBhvr>
                                        <p:cTn id="39" dur="500"/>
                                        <p:tgtEl>
                                          <p:spTgt spid="1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wipe(right)">
                                      <p:cBhvr>
                                        <p:cTn id="44" dur="500"/>
                                        <p:tgtEl>
                                          <p:spTgt spid="103"/>
                                        </p:tgtEl>
                                      </p:cBhvr>
                                    </p:animEffect>
                                  </p:childTnLst>
                                </p:cTn>
                              </p:par>
                            </p:childTnLst>
                          </p:cTn>
                        </p:par>
                        <p:par>
                          <p:cTn id="45" fill="hold">
                            <p:stCondLst>
                              <p:cond delay="500"/>
                            </p:stCondLst>
                            <p:childTnLst>
                              <p:par>
                                <p:cTn id="46" presetID="16" presetClass="entr" presetSubtype="42" fill="hold" nodeType="afterEffect">
                                  <p:stCondLst>
                                    <p:cond delay="0"/>
                                  </p:stCondLst>
                                  <p:childTnLst>
                                    <p:set>
                                      <p:cBhvr>
                                        <p:cTn id="47" dur="1" fill="hold">
                                          <p:stCondLst>
                                            <p:cond delay="0"/>
                                          </p:stCondLst>
                                        </p:cTn>
                                        <p:tgtEl>
                                          <p:spTgt spid="131"/>
                                        </p:tgtEl>
                                        <p:attrNameLst>
                                          <p:attrName>style.visibility</p:attrName>
                                        </p:attrNameLst>
                                      </p:cBhvr>
                                      <p:to>
                                        <p:strVal val="visible"/>
                                      </p:to>
                                    </p:set>
                                    <p:animEffect transition="in" filter="barn(outHorizontal)">
                                      <p:cBhvr>
                                        <p:cTn id="48"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utoUpdateAnimBg="0"/>
      <p:bldP spid="103" grpId="0" animBg="1"/>
      <p:bldP spid="111" grpId="0" animBg="1"/>
      <p:bldP spid="12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9.4.6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溶胶的电学性质</a:t>
            </a:r>
            <a:endParaRPr lang="zh-CN" altLang="en-US" sz="2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248802" y="806447"/>
            <a:ext cx="4680520" cy="830997"/>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电动电势 </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(ζ </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电势</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p>
          <a:p>
            <a:pPr marL="342900" indent="-342900">
              <a:buClr>
                <a:schemeClr val="tx1"/>
              </a:buClr>
              <a:buFont typeface="Wingdings" panose="05000000000000000000" pitchFamily="2" charset="2"/>
              <a:buChar char="n"/>
              <a:defRPr/>
            </a:pP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5" name="Text Box 10"/>
          <p:cNvSpPr txBox="1">
            <a:spLocks noChangeArrowheads="1"/>
          </p:cNvSpPr>
          <p:nvPr/>
        </p:nvSpPr>
        <p:spPr bwMode="auto">
          <a:xfrm>
            <a:off x="1006945" y="2266693"/>
            <a:ext cx="7325505" cy="830997"/>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pPr>
            <a:r>
              <a:rPr lang="en-US" altLang="zh-CN" sz="2000"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zh-CN" altLang="en-US" sz="2000" dirty="0">
                <a:latin typeface="Times New Roman" panose="02020603050405020304" pitchFamily="18" charset="0"/>
                <a:ea typeface="+mn-ea"/>
                <a:cs typeface="Times New Roman" panose="02020603050405020304" pitchFamily="18" charset="0"/>
                <a:sym typeface="Symbol" panose="05050102010706020507" pitchFamily="18" charset="2"/>
              </a:rPr>
              <a:t>在扩散双电层模型中，切动面</a:t>
            </a:r>
            <a:r>
              <a:rPr lang="en-US" altLang="zh-CN" sz="2000" dirty="0">
                <a:latin typeface="Times New Roman" panose="02020603050405020304" pitchFamily="18" charset="0"/>
                <a:ea typeface="+mn-ea"/>
                <a:cs typeface="Times New Roman" panose="02020603050405020304" pitchFamily="18" charset="0"/>
                <a:sym typeface="Symbol" panose="05050102010706020507" pitchFamily="18" charset="2"/>
              </a:rPr>
              <a:t>AB</a:t>
            </a:r>
            <a:r>
              <a:rPr lang="zh-CN" altLang="en-US" sz="2000" dirty="0">
                <a:latin typeface="Times New Roman" panose="02020603050405020304" pitchFamily="18" charset="0"/>
                <a:ea typeface="+mn-ea"/>
                <a:cs typeface="Times New Roman" panose="02020603050405020304" pitchFamily="18" charset="0"/>
                <a:sym typeface="Symbol" panose="05050102010706020507" pitchFamily="18" charset="2"/>
              </a:rPr>
              <a:t>与溶液本体之间的电</a:t>
            </a:r>
            <a:r>
              <a:rPr lang="zh-CN" altLang="en-US" sz="2000" dirty="0">
                <a:latin typeface="Times New Roman" panose="02020603050405020304" pitchFamily="18" charset="0"/>
                <a:ea typeface="+mn-ea"/>
                <a:cs typeface="Times New Roman" panose="02020603050405020304" pitchFamily="18" charset="0"/>
              </a:rPr>
              <a:t>位差</a:t>
            </a:r>
            <a:r>
              <a:rPr lang="zh-CN" altLang="en-US" sz="2000" dirty="0" smtClean="0">
                <a:latin typeface="Times New Roman" panose="02020603050405020304" pitchFamily="18" charset="0"/>
                <a:ea typeface="+mn-ea"/>
                <a:cs typeface="Times New Roman" panose="02020603050405020304" pitchFamily="18" charset="0"/>
              </a:rPr>
              <a:t>为 </a:t>
            </a:r>
            <a:r>
              <a:rPr lang="en-US" altLang="zh-CN"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ζ </a:t>
            </a:r>
            <a:r>
              <a:rPr lang="zh-CN" altLang="en-US" sz="2000" dirty="0" smtClean="0">
                <a:latin typeface="Times New Roman" panose="02020603050405020304" pitchFamily="18" charset="0"/>
                <a:ea typeface="+mn-ea"/>
                <a:cs typeface="Times New Roman" panose="02020603050405020304" pitchFamily="18" charset="0"/>
                <a:sym typeface="Symbol" panose="05050102010706020507" pitchFamily="18" charset="2"/>
              </a:rPr>
              <a:t>电位</a:t>
            </a:r>
            <a:r>
              <a:rPr lang="zh-CN" altLang="en-US" sz="2000" dirty="0">
                <a:latin typeface="Times New Roman" panose="02020603050405020304" pitchFamily="18" charset="0"/>
                <a:ea typeface="+mn-ea"/>
                <a:cs typeface="Times New Roman" panose="02020603050405020304" pitchFamily="18" charset="0"/>
                <a:sym typeface="Symbol" panose="05050102010706020507" pitchFamily="18" charset="2"/>
              </a:rPr>
              <a:t>；</a:t>
            </a:r>
          </a:p>
        </p:txBody>
      </p:sp>
      <p:sp>
        <p:nvSpPr>
          <p:cNvPr id="78" name="Text Box 13"/>
          <p:cNvSpPr txBox="1">
            <a:spLocks noChangeArrowheads="1"/>
          </p:cNvSpPr>
          <p:nvPr/>
        </p:nvSpPr>
        <p:spPr bwMode="auto">
          <a:xfrm>
            <a:off x="971601" y="3291830"/>
            <a:ext cx="7632848" cy="1400383"/>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35000"/>
              </a:lnSpc>
            </a:pP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ζ</a:t>
            </a:r>
            <a:r>
              <a:rPr lang="en-US" altLang="zh-CN"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smtClean="0">
                <a:latin typeface="Times New Roman" panose="02020603050405020304" pitchFamily="18" charset="0"/>
                <a:ea typeface="+mn-ea"/>
                <a:cs typeface="Times New Roman" panose="02020603050405020304" pitchFamily="18" charset="0"/>
                <a:sym typeface="Symbol" panose="05050102010706020507" pitchFamily="18" charset="2"/>
              </a:rPr>
              <a:t>电位</a:t>
            </a:r>
            <a:r>
              <a:rPr lang="zh-CN" altLang="en-US" sz="2000" dirty="0">
                <a:latin typeface="Times New Roman" panose="02020603050405020304" pitchFamily="18" charset="0"/>
                <a:ea typeface="+mn-ea"/>
                <a:cs typeface="Times New Roman" panose="02020603050405020304" pitchFamily="18" charset="0"/>
                <a:sym typeface="Symbol" panose="05050102010706020507" pitchFamily="18" charset="2"/>
              </a:rPr>
              <a:t>总是比热力学电位低，外加电解质会使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ζ</a:t>
            </a:r>
            <a:r>
              <a:rPr lang="zh-CN" altLang="en-US" sz="2000" dirty="0" smtClean="0">
                <a:latin typeface="Times New Roman" panose="02020603050405020304" pitchFamily="18" charset="0"/>
                <a:ea typeface="+mn-ea"/>
                <a:cs typeface="Times New Roman" panose="02020603050405020304" pitchFamily="18" charset="0"/>
                <a:sym typeface="Symbol" panose="05050102010706020507" pitchFamily="18" charset="2"/>
              </a:rPr>
              <a:t> 电位</a:t>
            </a:r>
            <a:r>
              <a:rPr lang="zh-CN" altLang="en-US" sz="2000" dirty="0">
                <a:latin typeface="Times New Roman" panose="02020603050405020304" pitchFamily="18" charset="0"/>
                <a:ea typeface="+mn-ea"/>
                <a:cs typeface="Times New Roman" panose="02020603050405020304" pitchFamily="18" charset="0"/>
                <a:sym typeface="Symbol" panose="05050102010706020507" pitchFamily="18" charset="2"/>
              </a:rPr>
              <a:t>变小甚至改变符号。只有在</a:t>
            </a:r>
            <a:r>
              <a:rPr lang="zh-CN" altLang="en-US" sz="2000" b="1" dirty="0">
                <a:solidFill>
                  <a:srgbClr val="FF0000"/>
                </a:solidFill>
                <a:latin typeface="Times New Roman" panose="02020603050405020304" pitchFamily="18" charset="0"/>
                <a:ea typeface="+mn-ea"/>
                <a:cs typeface="Times New Roman" panose="02020603050405020304" pitchFamily="18" charset="0"/>
                <a:sym typeface="Symbol" panose="05050102010706020507" pitchFamily="18" charset="2"/>
              </a:rPr>
              <a:t>胶粒</a:t>
            </a:r>
            <a:r>
              <a:rPr lang="zh-CN" altLang="en-US" sz="2000" dirty="0">
                <a:latin typeface="Times New Roman" panose="02020603050405020304" pitchFamily="18" charset="0"/>
                <a:ea typeface="+mn-ea"/>
                <a:cs typeface="Times New Roman" panose="02020603050405020304" pitchFamily="18" charset="0"/>
                <a:sym typeface="Symbol" panose="05050102010706020507" pitchFamily="18" charset="2"/>
              </a:rPr>
              <a:t>移动时才显示出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ζ</a:t>
            </a:r>
            <a:r>
              <a:rPr lang="zh-CN" altLang="en-US" sz="2000" dirty="0" smtClean="0">
                <a:latin typeface="Times New Roman" panose="02020603050405020304" pitchFamily="18" charset="0"/>
                <a:ea typeface="+mn-ea"/>
                <a:cs typeface="Times New Roman" panose="02020603050405020304" pitchFamily="18" charset="0"/>
                <a:sym typeface="Symbol" panose="05050102010706020507" pitchFamily="18" charset="2"/>
              </a:rPr>
              <a:t> </a:t>
            </a:r>
            <a:r>
              <a:rPr lang="zh-CN" altLang="en-US" sz="2000" dirty="0">
                <a:latin typeface="Times New Roman" panose="02020603050405020304" pitchFamily="18" charset="0"/>
                <a:ea typeface="+mn-ea"/>
                <a:cs typeface="Times New Roman" panose="02020603050405020304" pitchFamily="18" charset="0"/>
                <a:sym typeface="Symbol" panose="05050102010706020507" pitchFamily="18" charset="2"/>
              </a:rPr>
              <a:t>电位，所以又称</a:t>
            </a:r>
            <a:r>
              <a:rPr lang="zh-CN" altLang="en-US" sz="2000" dirty="0">
                <a:solidFill>
                  <a:srgbClr val="FF0000"/>
                </a:solidFill>
                <a:latin typeface="Times New Roman" panose="02020603050405020304" pitchFamily="18" charset="0"/>
                <a:ea typeface="+mn-ea"/>
                <a:cs typeface="Times New Roman" panose="02020603050405020304" pitchFamily="18" charset="0"/>
                <a:sym typeface="Symbol" panose="05050102010706020507" pitchFamily="18" charset="2"/>
              </a:rPr>
              <a:t>电动电势</a:t>
            </a:r>
            <a:r>
              <a:rPr lang="zh-CN" altLang="en-US" sz="2000" dirty="0">
                <a:latin typeface="Times New Roman" panose="02020603050405020304" pitchFamily="18" charset="0"/>
                <a:ea typeface="+mn-ea"/>
                <a:cs typeface="Times New Roman" panose="02020603050405020304" pitchFamily="18" charset="0"/>
                <a:sym typeface="Symbol" panose="05050102010706020507" pitchFamily="18" charset="2"/>
              </a:rPr>
              <a:t>。</a:t>
            </a:r>
          </a:p>
          <a:p>
            <a:pPr indent="457200" eaLnBrk="1" hangingPunct="1">
              <a:lnSpc>
                <a:spcPct val="135000"/>
              </a:lnSpc>
              <a:spcBef>
                <a:spcPts val="1200"/>
              </a:spcBef>
            </a:pPr>
            <a:r>
              <a:rPr lang="zh-CN" altLang="en-US" sz="2000" b="1" dirty="0" smtClean="0">
                <a:latin typeface="Times New Roman" panose="02020603050405020304" pitchFamily="18" charset="0"/>
                <a:ea typeface="+mn-ea"/>
                <a:cs typeface="Times New Roman" panose="02020603050405020304" pitchFamily="18" charset="0"/>
                <a:sym typeface="Symbol" panose="05050102010706020507" pitchFamily="18" charset="2"/>
              </a:rPr>
              <a:t>热力学</a:t>
            </a:r>
            <a:r>
              <a:rPr lang="zh-CN" altLang="en-US" sz="2000" b="1" dirty="0">
                <a:latin typeface="Times New Roman" panose="02020603050405020304" pitchFamily="18" charset="0"/>
                <a:ea typeface="+mn-ea"/>
                <a:cs typeface="Times New Roman" panose="02020603050405020304" pitchFamily="18" charset="0"/>
                <a:sym typeface="Symbol" panose="05050102010706020507" pitchFamily="18" charset="2"/>
              </a:rPr>
              <a:t>电位</a:t>
            </a:r>
            <a:r>
              <a:rPr lang="en-US" altLang="zh-CN" sz="2000" b="1" dirty="0" smtClean="0">
                <a:latin typeface="Times New Roman" panose="02020603050405020304" pitchFamily="18" charset="0"/>
                <a:ea typeface="+mn-ea"/>
                <a:cs typeface="Times New Roman" panose="02020603050405020304" pitchFamily="18" charset="0"/>
                <a:sym typeface="Symbol" panose="05050102010706020507" pitchFamily="18" charset="2"/>
              </a:rPr>
              <a:t>: </a:t>
            </a:r>
            <a:r>
              <a:rPr lang="zh-CN" altLang="en-US" sz="2000" b="1" dirty="0" smtClean="0">
                <a:latin typeface="Times New Roman" panose="02020603050405020304" pitchFamily="18" charset="0"/>
                <a:ea typeface="+mn-ea"/>
                <a:cs typeface="Times New Roman" panose="02020603050405020304" pitchFamily="18" charset="0"/>
                <a:sym typeface="Symbol" panose="05050102010706020507" pitchFamily="18" charset="2"/>
              </a:rPr>
              <a:t>固体</a:t>
            </a:r>
            <a:r>
              <a:rPr lang="en-US" altLang="zh-CN" sz="2000" b="1" dirty="0">
                <a:solidFill>
                  <a:srgbClr val="FF0000"/>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000" b="1" dirty="0">
                <a:solidFill>
                  <a:srgbClr val="FF0000"/>
                </a:solidFill>
                <a:latin typeface="Times New Roman" panose="02020603050405020304" pitchFamily="18" charset="0"/>
                <a:ea typeface="+mn-ea"/>
                <a:cs typeface="Times New Roman" panose="02020603050405020304" pitchFamily="18" charset="0"/>
                <a:sym typeface="Symbol" panose="05050102010706020507" pitchFamily="18" charset="2"/>
              </a:rPr>
              <a:t>胶粒</a:t>
            </a:r>
            <a:r>
              <a:rPr lang="en-US" altLang="zh-CN" sz="2000" b="1" dirty="0">
                <a:solidFill>
                  <a:srgbClr val="FF0000"/>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000" b="1" dirty="0">
                <a:latin typeface="Times New Roman" panose="02020603050405020304" pitchFamily="18" charset="0"/>
                <a:ea typeface="+mn-ea"/>
                <a:cs typeface="Times New Roman" panose="02020603050405020304" pitchFamily="18" charset="0"/>
                <a:sym typeface="Symbol" panose="05050102010706020507" pitchFamily="18" charset="2"/>
              </a:rPr>
              <a:t>表面与液体内部的总的</a:t>
            </a:r>
            <a:r>
              <a:rPr lang="zh-CN" altLang="en-US" sz="2000" b="1" dirty="0" smtClean="0">
                <a:latin typeface="Times New Roman" panose="02020603050405020304" pitchFamily="18" charset="0"/>
                <a:ea typeface="+mn-ea"/>
                <a:cs typeface="Times New Roman" panose="02020603050405020304" pitchFamily="18" charset="0"/>
                <a:sym typeface="Symbol" panose="05050102010706020507" pitchFamily="18" charset="2"/>
              </a:rPr>
              <a:t>电位差。</a:t>
            </a:r>
            <a:endParaRPr lang="en-US" altLang="zh-CN" sz="2000" b="1" dirty="0">
              <a:latin typeface="Times New Roman" panose="02020603050405020304" pitchFamily="18" charset="0"/>
              <a:ea typeface="+mn-ea"/>
              <a:cs typeface="Times New Roman" panose="02020603050405020304" pitchFamily="18" charset="0"/>
              <a:sym typeface="Symbol" panose="05050102010706020507" pitchFamily="18" charset="2"/>
            </a:endParaRPr>
          </a:p>
        </p:txBody>
      </p:sp>
      <p:sp>
        <p:nvSpPr>
          <p:cNvPr id="82" name="Text Box 17"/>
          <p:cNvSpPr txBox="1">
            <a:spLocks noChangeArrowheads="1"/>
          </p:cNvSpPr>
          <p:nvPr/>
        </p:nvSpPr>
        <p:spPr bwMode="auto">
          <a:xfrm>
            <a:off x="1006945" y="1373576"/>
            <a:ext cx="7134671" cy="830997"/>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pPr>
            <a:r>
              <a:rPr lang="en-US" altLang="zh-CN" sz="2000"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zh-CN" altLang="en-US" sz="2000" b="1" dirty="0">
                <a:solidFill>
                  <a:srgbClr val="0000CC"/>
                </a:solidFill>
                <a:latin typeface="Times New Roman" panose="02020603050405020304" pitchFamily="18" charset="0"/>
                <a:ea typeface="+mn-ea"/>
                <a:cs typeface="Times New Roman" panose="02020603050405020304" pitchFamily="18" charset="0"/>
                <a:sym typeface="Symbol" panose="05050102010706020507" pitchFamily="18" charset="2"/>
              </a:rPr>
              <a:t>带电胶粒在移动时，移动的切动面与液体本体之间的电位差称为电动电势。</a:t>
            </a:r>
          </a:p>
        </p:txBody>
      </p:sp>
    </p:spTree>
    <p:extLst>
      <p:ext uri="{BB962C8B-B14F-4D97-AF65-F5344CB8AC3E}">
        <p14:creationId xmlns:p14="http://schemas.microsoft.com/office/powerpoint/2010/main" xmlns="" val="55453880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8" grpId="0" animBg="1"/>
      <p:bldP spid="82"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9.4.6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溶胶的电学性质</a:t>
            </a:r>
            <a:endParaRPr lang="zh-CN" altLang="en-US" sz="2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357290" y="928676"/>
            <a:ext cx="468052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电动现象</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3"/>
          <p:cNvSpPr txBox="1">
            <a:spLocks noChangeArrowheads="1"/>
          </p:cNvSpPr>
          <p:nvPr/>
        </p:nvSpPr>
        <p:spPr bwMode="auto">
          <a:xfrm>
            <a:off x="1089097" y="2500312"/>
            <a:ext cx="7197679" cy="1246495"/>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35000"/>
              </a:lnSpc>
            </a:pPr>
            <a:r>
              <a:rPr lang="zh-CN" altLang="en-US" sz="2000" dirty="0" smtClean="0">
                <a:latin typeface="Times New Roman" panose="02020603050405020304" pitchFamily="18" charset="0"/>
                <a:ea typeface="+mn-ea"/>
                <a:cs typeface="Times New Roman" panose="02020603050405020304" pitchFamily="18" charset="0"/>
              </a:rPr>
              <a:t>影响</a:t>
            </a:r>
            <a:r>
              <a:rPr lang="zh-CN" altLang="en-US" sz="2000" dirty="0">
                <a:latin typeface="Times New Roman" panose="02020603050405020304" pitchFamily="18" charset="0"/>
                <a:ea typeface="+mn-ea"/>
                <a:cs typeface="Times New Roman" panose="02020603050405020304" pitchFamily="18" charset="0"/>
              </a:rPr>
              <a:t>电泳的因素有：带电粒子的大小、形状；粒子表面电荷的数目；介质中电解质的种类、离子强度，</a:t>
            </a:r>
            <a:r>
              <a:rPr lang="en-US" altLang="zh-CN" sz="2000" dirty="0">
                <a:latin typeface="Times New Roman" panose="02020603050405020304" pitchFamily="18" charset="0"/>
                <a:ea typeface="+mn-ea"/>
                <a:cs typeface="Times New Roman" panose="02020603050405020304" pitchFamily="18" charset="0"/>
              </a:rPr>
              <a:t>pH</a:t>
            </a:r>
            <a:r>
              <a:rPr lang="zh-CN" altLang="en-US" sz="2000" dirty="0">
                <a:latin typeface="Times New Roman" panose="02020603050405020304" pitchFamily="18" charset="0"/>
                <a:ea typeface="+mn-ea"/>
                <a:cs typeface="Times New Roman" panose="02020603050405020304" pitchFamily="18" charset="0"/>
              </a:rPr>
              <a:t>值和粘度；电泳的温度和外加电压等。</a:t>
            </a:r>
          </a:p>
        </p:txBody>
      </p:sp>
      <p:sp>
        <p:nvSpPr>
          <p:cNvPr id="8" name="Text Box 4"/>
          <p:cNvSpPr txBox="1">
            <a:spLocks noChangeArrowheads="1"/>
          </p:cNvSpPr>
          <p:nvPr/>
        </p:nvSpPr>
        <p:spPr bwMode="auto">
          <a:xfrm>
            <a:off x="1115616" y="1500180"/>
            <a:ext cx="7129903" cy="787973"/>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35000"/>
              </a:lnSpc>
            </a:pPr>
            <a:r>
              <a:rPr lang="zh-CN" altLang="en-US" sz="2000" b="1" dirty="0">
                <a:solidFill>
                  <a:srgbClr val="FF0000"/>
                </a:solidFill>
                <a:latin typeface="Times New Roman" panose="02020603050405020304" pitchFamily="18" charset="0"/>
                <a:ea typeface="+mn-ea"/>
                <a:cs typeface="Times New Roman" panose="02020603050405020304" pitchFamily="18" charset="0"/>
              </a:rPr>
              <a:t>电泳</a:t>
            </a:r>
            <a:r>
              <a:rPr lang="en-US" altLang="zh-CN" sz="2000" b="1" dirty="0" smtClean="0">
                <a:solidFill>
                  <a:srgbClr val="FF0000"/>
                </a:solidFill>
                <a:latin typeface="Times New Roman" panose="02020603050405020304" pitchFamily="18" charset="0"/>
                <a:ea typeface="+mn-ea"/>
                <a:cs typeface="Times New Roman" panose="02020603050405020304" pitchFamily="18" charset="0"/>
              </a:rPr>
              <a:t>: </a:t>
            </a:r>
            <a:r>
              <a:rPr lang="zh-CN" altLang="en-US" sz="2000" b="1" dirty="0" smtClean="0">
                <a:latin typeface="Times New Roman" panose="02020603050405020304" pitchFamily="18" charset="0"/>
                <a:ea typeface="+mn-ea"/>
                <a:cs typeface="Times New Roman" panose="02020603050405020304" pitchFamily="18" charset="0"/>
              </a:rPr>
              <a:t>带电</a:t>
            </a:r>
            <a:r>
              <a:rPr lang="zh-CN" altLang="en-US" sz="2000" b="1" dirty="0">
                <a:solidFill>
                  <a:srgbClr val="FF0000"/>
                </a:solidFill>
                <a:latin typeface="Times New Roman" panose="02020603050405020304" pitchFamily="18" charset="0"/>
                <a:ea typeface="+mn-ea"/>
                <a:cs typeface="Times New Roman" panose="02020603050405020304" pitchFamily="18" charset="0"/>
              </a:rPr>
              <a:t>胶粒</a:t>
            </a:r>
            <a:r>
              <a:rPr lang="zh-CN" altLang="en-US" sz="2000" b="1" dirty="0">
                <a:latin typeface="Times New Roman" panose="02020603050405020304" pitchFamily="18" charset="0"/>
                <a:ea typeface="+mn-ea"/>
                <a:cs typeface="Times New Roman" panose="02020603050405020304" pitchFamily="18" charset="0"/>
              </a:rPr>
              <a:t>或大分子在外加电场的作用下向带相反电荷的电极作</a:t>
            </a:r>
            <a:r>
              <a:rPr lang="zh-CN" altLang="en-US" sz="2000" b="1" dirty="0">
                <a:solidFill>
                  <a:srgbClr val="0000FF"/>
                </a:solidFill>
                <a:latin typeface="Times New Roman" panose="02020603050405020304" pitchFamily="18" charset="0"/>
                <a:ea typeface="+mn-ea"/>
                <a:cs typeface="Times New Roman" panose="02020603050405020304" pitchFamily="18" charset="0"/>
              </a:rPr>
              <a:t>定向移动</a:t>
            </a:r>
            <a:r>
              <a:rPr lang="zh-CN" altLang="en-US" sz="2000" b="1" dirty="0">
                <a:latin typeface="Times New Roman" panose="02020603050405020304" pitchFamily="18" charset="0"/>
                <a:ea typeface="+mn-ea"/>
                <a:cs typeface="Times New Roman" panose="02020603050405020304" pitchFamily="18" charset="0"/>
              </a:rPr>
              <a:t>的现象。       </a:t>
            </a:r>
          </a:p>
        </p:txBody>
      </p:sp>
      <p:sp>
        <p:nvSpPr>
          <p:cNvPr id="10" name="Text Box 5"/>
          <p:cNvSpPr txBox="1">
            <a:spLocks noChangeArrowheads="1"/>
          </p:cNvSpPr>
          <p:nvPr/>
        </p:nvSpPr>
        <p:spPr bwMode="auto">
          <a:xfrm>
            <a:off x="539552" y="4036896"/>
            <a:ext cx="8001000" cy="384721"/>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pPr>
            <a:r>
              <a:rPr lang="en-US" altLang="zh-CN" sz="2000" dirty="0">
                <a:latin typeface="Times New Roman" panose="02020603050405020304" pitchFamily="18" charset="0"/>
                <a:ea typeface="+mn-ea"/>
                <a:cs typeface="Times New Roman" panose="02020603050405020304" pitchFamily="18" charset="0"/>
              </a:rPr>
              <a:t>       </a:t>
            </a:r>
            <a:r>
              <a:rPr lang="zh-CN" altLang="en-US" sz="2000" dirty="0">
                <a:latin typeface="Times New Roman" panose="02020603050405020304" pitchFamily="18" charset="0"/>
                <a:ea typeface="+mn-ea"/>
                <a:cs typeface="Times New Roman" panose="02020603050405020304" pitchFamily="18" charset="0"/>
              </a:rPr>
              <a:t>从电泳现象可以获得</a:t>
            </a:r>
            <a:r>
              <a:rPr lang="zh-CN" altLang="en-US" sz="2000" dirty="0">
                <a:solidFill>
                  <a:srgbClr val="FF0000"/>
                </a:solidFill>
                <a:latin typeface="Times New Roman" panose="02020603050405020304" pitchFamily="18" charset="0"/>
                <a:ea typeface="+mn-ea"/>
                <a:cs typeface="Times New Roman" panose="02020603050405020304" pitchFamily="18" charset="0"/>
              </a:rPr>
              <a:t>胶粒或大分子的结构、大小和形状</a:t>
            </a:r>
            <a:r>
              <a:rPr lang="zh-CN" altLang="en-US" sz="2000" dirty="0">
                <a:latin typeface="Times New Roman" panose="02020603050405020304" pitchFamily="18" charset="0"/>
                <a:ea typeface="+mn-ea"/>
                <a:cs typeface="Times New Roman" panose="02020603050405020304" pitchFamily="18" charset="0"/>
              </a:rPr>
              <a:t>等有关信息。</a:t>
            </a:r>
          </a:p>
        </p:txBody>
      </p:sp>
    </p:spTree>
    <p:extLst>
      <p:ext uri="{BB962C8B-B14F-4D97-AF65-F5344CB8AC3E}">
        <p14:creationId xmlns:p14="http://schemas.microsoft.com/office/powerpoint/2010/main" xmlns="" val="196832438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Righ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10"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9.4.6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溶胶的电学性质</a:t>
            </a:r>
            <a:endParaRPr lang="zh-CN" altLang="en-US" sz="2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214414" y="857238"/>
            <a:ext cx="468052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电动现象</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 Box 2"/>
          <p:cNvSpPr txBox="1">
            <a:spLocks noChangeArrowheads="1"/>
          </p:cNvSpPr>
          <p:nvPr/>
        </p:nvSpPr>
        <p:spPr bwMode="auto">
          <a:xfrm>
            <a:off x="1115616" y="1517141"/>
            <a:ext cx="7272808" cy="761042"/>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30000"/>
              </a:lnSpc>
            </a:pPr>
            <a:r>
              <a:rPr lang="zh-CN" altLang="en-US" sz="2000" b="1" dirty="0">
                <a:solidFill>
                  <a:srgbClr val="FF0000"/>
                </a:solidFill>
                <a:latin typeface="Times New Roman" panose="02020603050405020304" pitchFamily="18" charset="0"/>
                <a:ea typeface="+mn-ea"/>
                <a:cs typeface="Times New Roman" panose="02020603050405020304" pitchFamily="18" charset="0"/>
              </a:rPr>
              <a:t>电渗</a:t>
            </a:r>
            <a:r>
              <a:rPr lang="en-US" altLang="zh-CN" sz="2000" b="1" dirty="0" smtClean="0">
                <a:solidFill>
                  <a:srgbClr val="FF0000"/>
                </a:solidFill>
                <a:latin typeface="Times New Roman" panose="02020603050405020304" pitchFamily="18" charset="0"/>
                <a:ea typeface="+mn-ea"/>
                <a:cs typeface="Times New Roman" panose="02020603050405020304" pitchFamily="18" charset="0"/>
              </a:rPr>
              <a:t>:  </a:t>
            </a:r>
            <a:r>
              <a:rPr lang="zh-CN" altLang="en-US" sz="2000" b="1" dirty="0" smtClean="0">
                <a:latin typeface="Times New Roman" panose="02020603050405020304" pitchFamily="18" charset="0"/>
                <a:ea typeface="+mn-ea"/>
                <a:cs typeface="Times New Roman" panose="02020603050405020304" pitchFamily="18" charset="0"/>
              </a:rPr>
              <a:t>在</a:t>
            </a:r>
            <a:r>
              <a:rPr lang="zh-CN" altLang="en-US" sz="2000" b="1" dirty="0">
                <a:latin typeface="Times New Roman" panose="02020603050405020304" pitchFamily="18" charset="0"/>
                <a:ea typeface="+mn-ea"/>
                <a:cs typeface="Times New Roman" panose="02020603050405020304" pitchFamily="18" charset="0"/>
              </a:rPr>
              <a:t>外加电场作用下，带电的介质通过多孔膜或半径</a:t>
            </a:r>
            <a:r>
              <a:rPr lang="zh-CN" altLang="en-US" sz="2000" b="1" dirty="0" smtClean="0">
                <a:latin typeface="Times New Roman" panose="02020603050405020304" pitchFamily="18" charset="0"/>
                <a:ea typeface="+mn-ea"/>
                <a:cs typeface="Times New Roman" panose="02020603050405020304" pitchFamily="18" charset="0"/>
              </a:rPr>
              <a:t>为 </a:t>
            </a:r>
            <a:r>
              <a:rPr lang="en-US" altLang="zh-CN" sz="2000" b="1" dirty="0" smtClean="0">
                <a:latin typeface="Times New Roman" panose="02020603050405020304" pitchFamily="18" charset="0"/>
                <a:ea typeface="+mn-ea"/>
                <a:cs typeface="Times New Roman" panose="02020603050405020304" pitchFamily="18" charset="0"/>
              </a:rPr>
              <a:t>1~10 </a:t>
            </a:r>
            <a:r>
              <a:rPr lang="en-US" altLang="zh-CN" sz="2000" b="1" dirty="0">
                <a:latin typeface="Times New Roman" panose="02020603050405020304" pitchFamily="18" charset="0"/>
                <a:ea typeface="+mn-ea"/>
                <a:cs typeface="Times New Roman" panose="02020603050405020304" pitchFamily="18" charset="0"/>
              </a:rPr>
              <a:t>nm</a:t>
            </a:r>
            <a:r>
              <a:rPr lang="zh-CN" altLang="en-US" sz="2000" b="1" dirty="0">
                <a:latin typeface="Times New Roman" panose="02020603050405020304" pitchFamily="18" charset="0"/>
                <a:ea typeface="+mn-ea"/>
                <a:cs typeface="Times New Roman" panose="02020603050405020304" pitchFamily="18" charset="0"/>
              </a:rPr>
              <a:t>的毛细管作定向移动。</a:t>
            </a:r>
            <a:r>
              <a:rPr lang="zh-CN" altLang="en-US" sz="2000" dirty="0">
                <a:latin typeface="Times New Roman" panose="02020603050405020304" pitchFamily="18" charset="0"/>
                <a:ea typeface="+mn-ea"/>
                <a:cs typeface="Times New Roman" panose="02020603050405020304" pitchFamily="18" charset="0"/>
              </a:rPr>
              <a:t>        </a:t>
            </a:r>
          </a:p>
        </p:txBody>
      </p:sp>
      <p:sp>
        <p:nvSpPr>
          <p:cNvPr id="12" name="Text Box 4"/>
          <p:cNvSpPr txBox="1">
            <a:spLocks noChangeArrowheads="1"/>
          </p:cNvSpPr>
          <p:nvPr/>
        </p:nvSpPr>
        <p:spPr bwMode="auto">
          <a:xfrm>
            <a:off x="1063486" y="2552625"/>
            <a:ext cx="7729239" cy="761042"/>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30000"/>
              </a:lnSpc>
            </a:pPr>
            <a:r>
              <a:rPr lang="zh-CN" altLang="en-US" sz="2000" dirty="0" smtClean="0">
                <a:latin typeface="Times New Roman" panose="02020603050405020304" pitchFamily="18" charset="0"/>
                <a:ea typeface="+mn-ea"/>
                <a:cs typeface="Times New Roman" panose="02020603050405020304" pitchFamily="18" charset="0"/>
              </a:rPr>
              <a:t>外加</a:t>
            </a:r>
            <a:r>
              <a:rPr lang="zh-CN" altLang="en-US" sz="2000" dirty="0">
                <a:latin typeface="Times New Roman" panose="02020603050405020304" pitchFamily="18" charset="0"/>
                <a:ea typeface="+mn-ea"/>
                <a:cs typeface="Times New Roman" panose="02020603050405020304" pitchFamily="18" charset="0"/>
              </a:rPr>
              <a:t>电解质对电渗速度影响显著，随着电解质浓度的增加，电渗速度降低，甚至会改变电渗的方向。       </a:t>
            </a:r>
            <a:endParaRPr lang="zh-CN" altLang="en-US" sz="2000" dirty="0">
              <a:solidFill>
                <a:srgbClr val="000000"/>
              </a:solidFill>
              <a:latin typeface="Times New Roman" panose="02020603050405020304" pitchFamily="18" charset="0"/>
              <a:ea typeface="+mn-ea"/>
              <a:cs typeface="Times New Roman" panose="02020603050405020304" pitchFamily="18" charset="0"/>
            </a:endParaRPr>
          </a:p>
        </p:txBody>
      </p:sp>
      <p:sp>
        <p:nvSpPr>
          <p:cNvPr id="14" name="Text Box 5"/>
          <p:cNvSpPr txBox="1">
            <a:spLocks noChangeArrowheads="1"/>
          </p:cNvSpPr>
          <p:nvPr/>
        </p:nvSpPr>
        <p:spPr bwMode="auto">
          <a:xfrm>
            <a:off x="1032444" y="3651870"/>
            <a:ext cx="7751566" cy="800219"/>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30000"/>
              </a:lnSpc>
            </a:pPr>
            <a:r>
              <a:rPr lang="zh-CN" altLang="en-US" sz="2000" dirty="0" smtClean="0">
                <a:latin typeface="Times New Roman" panose="02020603050405020304" pitchFamily="18" charset="0"/>
                <a:ea typeface="+mn-ea"/>
                <a:cs typeface="Times New Roman" panose="02020603050405020304" pitchFamily="18" charset="0"/>
              </a:rPr>
              <a:t>电渗</a:t>
            </a:r>
            <a:r>
              <a:rPr lang="zh-CN" altLang="en-US" sz="2000" dirty="0">
                <a:latin typeface="Times New Roman" panose="02020603050405020304" pitchFamily="18" charset="0"/>
                <a:ea typeface="+mn-ea"/>
                <a:cs typeface="Times New Roman" panose="02020603050405020304" pitchFamily="18" charset="0"/>
              </a:rPr>
              <a:t>方法有许多实际应用，如</a:t>
            </a:r>
            <a:r>
              <a:rPr lang="zh-CN" altLang="en-US" sz="2000" dirty="0">
                <a:solidFill>
                  <a:srgbClr val="FF0000"/>
                </a:solidFill>
                <a:latin typeface="Times New Roman" panose="02020603050405020304" pitchFamily="18" charset="0"/>
                <a:ea typeface="+mn-ea"/>
                <a:cs typeface="Times New Roman" panose="02020603050405020304" pitchFamily="18" charset="0"/>
              </a:rPr>
              <a:t>溶胶净化、海水淡化、泥炭和染料的干燥</a:t>
            </a:r>
            <a:r>
              <a:rPr lang="zh-CN" altLang="en-US" sz="2000" dirty="0">
                <a:latin typeface="Times New Roman" panose="02020603050405020304" pitchFamily="18" charset="0"/>
                <a:ea typeface="+mn-ea"/>
                <a:cs typeface="Times New Roman" panose="02020603050405020304" pitchFamily="18" charset="0"/>
              </a:rPr>
              <a:t>等。</a:t>
            </a:r>
            <a:endParaRPr lang="zh-CN" altLang="en-US" sz="2000" dirty="0">
              <a:solidFill>
                <a:srgbClr val="000000"/>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xmlns="" val="384008999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trips(downRigh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4"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9.4.6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溶胶的电学性质</a:t>
            </a:r>
            <a:endParaRPr lang="zh-CN" altLang="en-US" sz="2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42976" y="785800"/>
            <a:ext cx="468052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流动电势</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3"/>
          <p:cNvSpPr txBox="1">
            <a:spLocks noChangeArrowheads="1"/>
          </p:cNvSpPr>
          <p:nvPr/>
        </p:nvSpPr>
        <p:spPr bwMode="auto">
          <a:xfrm>
            <a:off x="936652" y="1285866"/>
            <a:ext cx="7564438" cy="1301254"/>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20000"/>
              </a:lnSpc>
            </a:pPr>
            <a:r>
              <a:rPr lang="zh-CN" altLang="en-US" b="1" dirty="0" smtClean="0">
                <a:latin typeface="Times New Roman" panose="02020603050405020304" pitchFamily="18" charset="0"/>
                <a:ea typeface="+mn-ea"/>
                <a:cs typeface="Times New Roman" panose="02020603050405020304" pitchFamily="18" charset="0"/>
              </a:rPr>
              <a:t>含有</a:t>
            </a:r>
            <a:r>
              <a:rPr lang="zh-CN" altLang="en-US" b="1" dirty="0">
                <a:latin typeface="Times New Roman" panose="02020603050405020304" pitchFamily="18" charset="0"/>
                <a:ea typeface="+mn-ea"/>
                <a:cs typeface="Times New Roman" panose="02020603050405020304" pitchFamily="18" charset="0"/>
              </a:rPr>
              <a:t>离子的液体在加压或重力等作用下，流经多孔膜或毛细管时会产生电势差。</a:t>
            </a:r>
          </a:p>
          <a:p>
            <a:pPr indent="457200" eaLnBrk="1" hangingPunct="1">
              <a:lnSpc>
                <a:spcPct val="120000"/>
              </a:lnSpc>
            </a:pPr>
            <a:r>
              <a:rPr lang="zh-CN" altLang="en-US" b="1" dirty="0" smtClean="0">
                <a:latin typeface="Times New Roman" panose="02020603050405020304" pitchFamily="18" charset="0"/>
                <a:ea typeface="+mn-ea"/>
                <a:cs typeface="Times New Roman" panose="02020603050405020304" pitchFamily="18" charset="0"/>
              </a:rPr>
              <a:t>因为</a:t>
            </a:r>
            <a:r>
              <a:rPr lang="zh-CN" altLang="en-US" b="1" dirty="0">
                <a:latin typeface="Times New Roman" panose="02020603050405020304" pitchFamily="18" charset="0"/>
                <a:ea typeface="+mn-ea"/>
                <a:cs typeface="Times New Roman" panose="02020603050405020304" pitchFamily="18" charset="0"/>
              </a:rPr>
              <a:t>管壁会吸附某种离子，使固体表面带电，电荷从固体到液体有个分布梯度。</a:t>
            </a:r>
          </a:p>
        </p:txBody>
      </p:sp>
      <p:sp>
        <p:nvSpPr>
          <p:cNvPr id="8" name="Text Box 4"/>
          <p:cNvSpPr txBox="1">
            <a:spLocks noChangeArrowheads="1"/>
          </p:cNvSpPr>
          <p:nvPr/>
        </p:nvSpPr>
        <p:spPr bwMode="auto">
          <a:xfrm>
            <a:off x="513774" y="4284928"/>
            <a:ext cx="7891839" cy="636456"/>
          </a:xfrm>
          <a:prstGeom prst="rect">
            <a:avLst/>
          </a:prstGeom>
          <a:noFill/>
          <a:ln>
            <a:noFill/>
          </a:ln>
          <a:effectLs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20000"/>
              </a:lnSpc>
            </a:pPr>
            <a:r>
              <a:rPr lang="zh-CN" altLang="en-US" dirty="0" smtClean="0">
                <a:latin typeface="Times New Roman" panose="02020603050405020304" pitchFamily="18" charset="0"/>
                <a:ea typeface="+mn-ea"/>
                <a:cs typeface="Times New Roman" panose="02020603050405020304" pitchFamily="18" charset="0"/>
              </a:rPr>
              <a:t>在</a:t>
            </a:r>
            <a:r>
              <a:rPr lang="zh-CN" altLang="en-US" dirty="0">
                <a:latin typeface="Times New Roman" panose="02020603050405020304" pitchFamily="18" charset="0"/>
                <a:ea typeface="+mn-ea"/>
                <a:cs typeface="Times New Roman" panose="02020603050405020304" pitchFamily="18" charset="0"/>
              </a:rPr>
              <a:t>用泵输送原油或易燃化工原料时，要使管道接地或加入油溶性电解质，增加介质电导，防止流动电势可能引发的事故。</a:t>
            </a:r>
            <a:endParaRPr lang="zh-CN" altLang="en-US" dirty="0">
              <a:solidFill>
                <a:srgbClr val="000000"/>
              </a:solidFill>
              <a:latin typeface="Times New Roman" panose="02020603050405020304" pitchFamily="18" charset="0"/>
              <a:ea typeface="+mn-ea"/>
              <a:cs typeface="Times New Roman" panose="02020603050405020304" pitchFamily="18" charset="0"/>
            </a:endParaRPr>
          </a:p>
        </p:txBody>
      </p:sp>
      <p:pic>
        <p:nvPicPr>
          <p:cNvPr id="10" name="Picture 5" descr="13_66_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73243" y="2427733"/>
            <a:ext cx="3537154" cy="18002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Text Box 7"/>
          <p:cNvSpPr txBox="1">
            <a:spLocks noChangeArrowheads="1"/>
          </p:cNvSpPr>
          <p:nvPr/>
        </p:nvSpPr>
        <p:spPr bwMode="auto">
          <a:xfrm>
            <a:off x="857224" y="2857502"/>
            <a:ext cx="4070350" cy="968855"/>
          </a:xfrm>
          <a:prstGeom prst="rect">
            <a:avLst/>
          </a:prstGeom>
          <a:noFill/>
          <a:ln>
            <a:noFill/>
          </a:ln>
          <a:effectLst/>
          <a:extLst/>
        </p:spPr>
        <p:txBody>
          <a:bodyPr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20000"/>
              </a:lnSpc>
            </a:pPr>
            <a:r>
              <a:rPr lang="zh-CN" altLang="en-US" dirty="0" smtClean="0">
                <a:latin typeface="Times New Roman" panose="02020603050405020304" pitchFamily="18" charset="0"/>
                <a:ea typeface="+mn-ea"/>
                <a:cs typeface="Times New Roman" panose="02020603050405020304" pitchFamily="18" charset="0"/>
              </a:rPr>
              <a:t>当</a:t>
            </a:r>
            <a:r>
              <a:rPr lang="zh-CN" altLang="en-US" dirty="0">
                <a:latin typeface="Times New Roman" panose="02020603050405020304" pitchFamily="18" charset="0"/>
                <a:ea typeface="+mn-ea"/>
                <a:cs typeface="Times New Roman" panose="02020603050405020304" pitchFamily="18" charset="0"/>
              </a:rPr>
              <a:t>外力迫使扩散层移动时，流动层与固体表面之间会产生电势差，当流速很快时，有时会产生电火花。  </a:t>
            </a:r>
            <a:endParaRPr lang="zh-CN" altLang="en-US" dirty="0">
              <a:solidFill>
                <a:srgbClr val="000000"/>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xmlns="" val="13246214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539552" y="195486"/>
            <a:ext cx="3960440"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9.4.6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溶胶的电学性质</a:t>
            </a:r>
            <a:endParaRPr lang="zh-CN" altLang="en-US" sz="2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071538" y="857238"/>
            <a:ext cx="468052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沉降电势</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 Box 2"/>
          <p:cNvSpPr txBox="1">
            <a:spLocks noChangeArrowheads="1"/>
          </p:cNvSpPr>
          <p:nvPr/>
        </p:nvSpPr>
        <p:spPr bwMode="auto">
          <a:xfrm>
            <a:off x="899592" y="1385651"/>
            <a:ext cx="5418687" cy="1600438"/>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30000"/>
              </a:lnSpc>
            </a:pPr>
            <a:r>
              <a:rPr lang="zh-CN" altLang="en-US" sz="2000" dirty="0" smtClean="0">
                <a:latin typeface="Times New Roman" panose="02020603050405020304" pitchFamily="18" charset="0"/>
                <a:ea typeface="+mn-ea"/>
                <a:cs typeface="Times New Roman" panose="02020603050405020304" pitchFamily="18" charset="0"/>
              </a:rPr>
              <a:t>在</a:t>
            </a:r>
            <a:r>
              <a:rPr lang="zh-CN" altLang="en-US" sz="2000" dirty="0">
                <a:latin typeface="Times New Roman" panose="02020603050405020304" pitchFamily="18" charset="0"/>
                <a:ea typeface="+mn-ea"/>
                <a:cs typeface="Times New Roman" panose="02020603050405020304" pitchFamily="18" charset="0"/>
              </a:rPr>
              <a:t>重力场的作用下，带电的分散相</a:t>
            </a:r>
            <a:r>
              <a:rPr lang="zh-CN" altLang="en-US" sz="2000" dirty="0">
                <a:solidFill>
                  <a:srgbClr val="FF0000"/>
                </a:solidFill>
                <a:latin typeface="Times New Roman" panose="02020603050405020304" pitchFamily="18" charset="0"/>
                <a:ea typeface="+mn-ea"/>
                <a:cs typeface="Times New Roman" panose="02020603050405020304" pitchFamily="18" charset="0"/>
              </a:rPr>
              <a:t>粒子</a:t>
            </a:r>
            <a:r>
              <a:rPr lang="zh-CN" altLang="en-US" sz="2000" dirty="0">
                <a:latin typeface="Times New Roman" panose="02020603050405020304" pitchFamily="18" charset="0"/>
                <a:ea typeface="+mn-ea"/>
                <a:cs typeface="Times New Roman" panose="02020603050405020304" pitchFamily="18" charset="0"/>
              </a:rPr>
              <a:t>，在分散介质中</a:t>
            </a:r>
            <a:r>
              <a:rPr lang="zh-CN" altLang="en-US" sz="2000" dirty="0">
                <a:solidFill>
                  <a:srgbClr val="FF0000"/>
                </a:solidFill>
                <a:latin typeface="Times New Roman" panose="02020603050405020304" pitchFamily="18" charset="0"/>
                <a:ea typeface="+mn-ea"/>
                <a:cs typeface="Times New Roman" panose="02020603050405020304" pitchFamily="18" charset="0"/>
              </a:rPr>
              <a:t>迅速沉降</a:t>
            </a:r>
            <a:r>
              <a:rPr lang="zh-CN" altLang="en-US" sz="2000" dirty="0">
                <a:latin typeface="Times New Roman" panose="02020603050405020304" pitchFamily="18" charset="0"/>
                <a:ea typeface="+mn-ea"/>
                <a:cs typeface="Times New Roman" panose="02020603050405020304" pitchFamily="18" charset="0"/>
              </a:rPr>
              <a:t>时，使底层与表面层的粒子浓度悬殊，从而产生电势差，这就是</a:t>
            </a:r>
            <a:r>
              <a:rPr lang="zh-CN" altLang="en-US" sz="2000" dirty="0">
                <a:solidFill>
                  <a:srgbClr val="FF0000"/>
                </a:solidFill>
                <a:latin typeface="Times New Roman" panose="02020603050405020304" pitchFamily="18" charset="0"/>
                <a:ea typeface="+mn-ea"/>
                <a:cs typeface="Times New Roman" panose="02020603050405020304" pitchFamily="18" charset="0"/>
              </a:rPr>
              <a:t>沉降电势</a:t>
            </a:r>
            <a:r>
              <a:rPr lang="zh-CN" altLang="en-US" sz="2000" dirty="0">
                <a:latin typeface="Times New Roman" panose="02020603050405020304" pitchFamily="18" charset="0"/>
                <a:ea typeface="+mn-ea"/>
                <a:cs typeface="Times New Roman" panose="02020603050405020304" pitchFamily="18" charset="0"/>
              </a:rPr>
              <a:t>。   </a:t>
            </a:r>
          </a:p>
        </p:txBody>
      </p:sp>
      <p:sp>
        <p:nvSpPr>
          <p:cNvPr id="12" name="Text Box 4"/>
          <p:cNvSpPr txBox="1">
            <a:spLocks noChangeArrowheads="1"/>
          </p:cNvSpPr>
          <p:nvPr/>
        </p:nvSpPr>
        <p:spPr bwMode="auto">
          <a:xfrm>
            <a:off x="888192" y="3066517"/>
            <a:ext cx="5267984" cy="1477328"/>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20000"/>
              </a:lnSpc>
            </a:pPr>
            <a:r>
              <a:rPr lang="zh-CN" altLang="en-US" sz="2000" dirty="0" smtClean="0">
                <a:latin typeface="Times New Roman" panose="02020603050405020304" pitchFamily="18" charset="0"/>
                <a:ea typeface="+mn-ea"/>
                <a:cs typeface="Times New Roman" panose="02020603050405020304" pitchFamily="18" charset="0"/>
              </a:rPr>
              <a:t>贮</a:t>
            </a:r>
            <a:r>
              <a:rPr lang="zh-CN" altLang="en-US" sz="2000" dirty="0">
                <a:latin typeface="Times New Roman" panose="02020603050405020304" pitchFamily="18" charset="0"/>
                <a:ea typeface="+mn-ea"/>
                <a:cs typeface="Times New Roman" panose="02020603050405020304" pitchFamily="18" charset="0"/>
              </a:rPr>
              <a:t>油罐中的油内常会有水滴，水滴的沉降会形成很高的电势差，有时会引发事故。通常在油中</a:t>
            </a:r>
            <a:r>
              <a:rPr lang="zh-CN" altLang="en-US" sz="2000" dirty="0">
                <a:solidFill>
                  <a:srgbClr val="0000FF"/>
                </a:solidFill>
                <a:latin typeface="Times New Roman" panose="02020603050405020304" pitchFamily="18" charset="0"/>
                <a:ea typeface="+mn-ea"/>
                <a:cs typeface="Times New Roman" panose="02020603050405020304" pitchFamily="18" charset="0"/>
              </a:rPr>
              <a:t>加入有机电解质</a:t>
            </a:r>
            <a:r>
              <a:rPr lang="zh-CN" altLang="en-US" sz="2000" dirty="0">
                <a:latin typeface="Times New Roman" panose="02020603050405020304" pitchFamily="18" charset="0"/>
                <a:ea typeface="+mn-ea"/>
                <a:cs typeface="Times New Roman" panose="02020603050405020304" pitchFamily="18" charset="0"/>
              </a:rPr>
              <a:t>，增加介质电导，降低沉降电势。 </a:t>
            </a:r>
            <a:endParaRPr lang="zh-CN" altLang="en-US" sz="2000" dirty="0">
              <a:solidFill>
                <a:srgbClr val="000000"/>
              </a:solidFill>
              <a:latin typeface="Times New Roman" panose="02020603050405020304" pitchFamily="18" charset="0"/>
              <a:ea typeface="+mn-ea"/>
              <a:cs typeface="Times New Roman" panose="02020603050405020304" pitchFamily="18" charset="0"/>
            </a:endParaRPr>
          </a:p>
        </p:txBody>
      </p:sp>
      <p:pic>
        <p:nvPicPr>
          <p:cNvPr id="14" name="Picture 6" descr="13_3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292121" y="845533"/>
            <a:ext cx="2378075" cy="396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317929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Box 55"/>
          <p:cNvSpPr txBox="1">
            <a:spLocks noChangeArrowheads="1"/>
          </p:cNvSpPr>
          <p:nvPr/>
        </p:nvSpPr>
        <p:spPr bwMode="auto">
          <a:xfrm>
            <a:off x="467544" y="195486"/>
            <a:ext cx="5778727" cy="492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600" dirty="0" smtClean="0">
                <a:latin typeface="微软雅黑" panose="020B0503020204020204" pitchFamily="34" charset="-122"/>
                <a:ea typeface="微软雅黑" panose="020B0503020204020204" pitchFamily="34" charset="-122"/>
              </a:rPr>
              <a:t>9.4.7 </a:t>
            </a:r>
            <a:r>
              <a:rPr lang="zh-CN" altLang="en-US" sz="2600" dirty="0" smtClean="0">
                <a:latin typeface="Times New Roman" panose="02020603050405020304" pitchFamily="18" charset="0"/>
                <a:ea typeface="微软雅黑" panose="020B0503020204020204" pitchFamily="34" charset="-122"/>
                <a:cs typeface="Times New Roman" panose="02020603050405020304" pitchFamily="18" charset="0"/>
              </a:rPr>
              <a:t>溶胶的稳定性和聚沉作用</a:t>
            </a:r>
            <a:endParaRPr lang="zh-CN" altLang="en-US" sz="2600" dirty="0">
              <a:latin typeface="微软雅黑" panose="020B0503020204020204" pitchFamily="34" charset="-122"/>
              <a:ea typeface="微软雅黑" panose="020B0503020204020204" pitchFamily="34" charset="-122"/>
            </a:endParaRPr>
          </a:p>
        </p:txBody>
      </p:sp>
      <p:sp>
        <p:nvSpPr>
          <p:cNvPr id="7" name="Text Box 3"/>
          <p:cNvSpPr txBox="1">
            <a:spLocks noChangeArrowheads="1"/>
          </p:cNvSpPr>
          <p:nvPr/>
        </p:nvSpPr>
        <p:spPr bwMode="auto">
          <a:xfrm>
            <a:off x="737056" y="2139702"/>
            <a:ext cx="7404721" cy="660694"/>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25000"/>
              </a:lnSpc>
            </a:pPr>
            <a:r>
              <a:rPr lang="zh-CN" altLang="en-US" dirty="0">
                <a:solidFill>
                  <a:srgbClr val="FF0000"/>
                </a:solidFill>
                <a:latin typeface="Times New Roman" panose="02020603050405020304" pitchFamily="18" charset="0"/>
                <a:ea typeface="+mj-ea"/>
                <a:cs typeface="Times New Roman" panose="02020603050405020304" pitchFamily="18" charset="0"/>
              </a:rPr>
              <a:t>抗聚结稳定性    </a:t>
            </a:r>
            <a:r>
              <a:rPr lang="zh-CN" altLang="en-US" dirty="0">
                <a:latin typeface="Times New Roman" panose="02020603050405020304" pitchFamily="18" charset="0"/>
                <a:ea typeface="+mj-ea"/>
                <a:cs typeface="Times New Roman" panose="02020603050405020304" pitchFamily="18" charset="0"/>
              </a:rPr>
              <a:t>胶粒之间有相互吸引的</a:t>
            </a:r>
            <a:r>
              <a:rPr lang="zh-CN" altLang="en-US" dirty="0" smtClean="0">
                <a:latin typeface="Times New Roman" panose="02020603050405020304" pitchFamily="18" charset="0"/>
                <a:ea typeface="+mj-ea"/>
                <a:cs typeface="Times New Roman" panose="02020603050405020304" pitchFamily="18" charset="0"/>
              </a:rPr>
              <a:t>能量 </a:t>
            </a:r>
            <a:r>
              <a:rPr lang="en-US" altLang="zh-CN" i="1" dirty="0" err="1" smtClean="0">
                <a:latin typeface="Times New Roman" panose="02020603050405020304" pitchFamily="18" charset="0"/>
                <a:ea typeface="+mj-ea"/>
                <a:cs typeface="Times New Roman" panose="02020603050405020304" pitchFamily="18" charset="0"/>
              </a:rPr>
              <a:t>Va</a:t>
            </a:r>
            <a:r>
              <a:rPr lang="en-US" altLang="zh-CN" i="1" dirty="0" smtClean="0">
                <a:latin typeface="Times New Roman" panose="02020603050405020304" pitchFamily="18" charset="0"/>
                <a:ea typeface="+mj-ea"/>
                <a:cs typeface="Times New Roman" panose="02020603050405020304" pitchFamily="18" charset="0"/>
              </a:rPr>
              <a:t> </a:t>
            </a:r>
            <a:r>
              <a:rPr lang="zh-CN" altLang="en-US" dirty="0" smtClean="0">
                <a:latin typeface="Times New Roman" panose="02020603050405020304" pitchFamily="18" charset="0"/>
                <a:ea typeface="+mj-ea"/>
                <a:cs typeface="Times New Roman" panose="02020603050405020304" pitchFamily="18" charset="0"/>
              </a:rPr>
              <a:t>和</a:t>
            </a:r>
            <a:r>
              <a:rPr lang="zh-CN" altLang="en-US" dirty="0">
                <a:latin typeface="Times New Roman" panose="02020603050405020304" pitchFamily="18" charset="0"/>
                <a:ea typeface="+mj-ea"/>
                <a:cs typeface="Times New Roman" panose="02020603050405020304" pitchFamily="18" charset="0"/>
              </a:rPr>
              <a:t>相互排斥的</a:t>
            </a:r>
            <a:r>
              <a:rPr lang="zh-CN" altLang="en-US" dirty="0" smtClean="0">
                <a:latin typeface="Times New Roman" panose="02020603050405020304" pitchFamily="18" charset="0"/>
                <a:ea typeface="+mj-ea"/>
                <a:cs typeface="Times New Roman" panose="02020603050405020304" pitchFamily="18" charset="0"/>
              </a:rPr>
              <a:t>能量 </a:t>
            </a:r>
            <a:r>
              <a:rPr lang="en-US" altLang="zh-CN" i="1" dirty="0" err="1" smtClean="0">
                <a:latin typeface="Times New Roman" panose="02020603050405020304" pitchFamily="18" charset="0"/>
                <a:ea typeface="+mj-ea"/>
                <a:cs typeface="Times New Roman" panose="02020603050405020304" pitchFamily="18" charset="0"/>
              </a:rPr>
              <a:t>Vr</a:t>
            </a:r>
            <a:r>
              <a:rPr lang="zh-CN" altLang="en-US" i="1" dirty="0">
                <a:latin typeface="Times New Roman" panose="02020603050405020304" pitchFamily="18" charset="0"/>
                <a:ea typeface="+mj-ea"/>
                <a:cs typeface="Times New Roman" panose="02020603050405020304" pitchFamily="18" charset="0"/>
              </a:rPr>
              <a:t>，</a:t>
            </a:r>
            <a:r>
              <a:rPr lang="zh-CN" altLang="en-US" dirty="0">
                <a:latin typeface="Times New Roman" panose="02020603050405020304" pitchFamily="18" charset="0"/>
                <a:ea typeface="+mj-ea"/>
                <a:cs typeface="Times New Roman" panose="02020603050405020304" pitchFamily="18" charset="0"/>
              </a:rPr>
              <a:t>总作用能 </a:t>
            </a:r>
            <a:r>
              <a:rPr lang="zh-CN" altLang="en-US" dirty="0" smtClean="0">
                <a:latin typeface="Times New Roman" panose="02020603050405020304" pitchFamily="18" charset="0"/>
                <a:ea typeface="+mj-ea"/>
                <a:cs typeface="Times New Roman" panose="02020603050405020304" pitchFamily="18" charset="0"/>
              </a:rPr>
              <a:t>为 </a:t>
            </a:r>
            <a:r>
              <a:rPr lang="en-US" altLang="zh-CN" i="1" dirty="0" err="1" smtClean="0">
                <a:latin typeface="Times New Roman" panose="02020603050405020304" pitchFamily="18" charset="0"/>
                <a:ea typeface="+mj-ea"/>
                <a:cs typeface="Times New Roman" panose="02020603050405020304" pitchFamily="18" charset="0"/>
              </a:rPr>
              <a:t>Va+Vr</a:t>
            </a:r>
            <a:r>
              <a:rPr lang="zh-CN" altLang="en-US" i="1" dirty="0">
                <a:latin typeface="Times New Roman" panose="02020603050405020304" pitchFamily="18" charset="0"/>
                <a:ea typeface="+mj-ea"/>
                <a:cs typeface="Times New Roman" panose="02020603050405020304" pitchFamily="18" charset="0"/>
              </a:rPr>
              <a:t>。</a:t>
            </a:r>
            <a:r>
              <a:rPr lang="zh-CN" altLang="en-US" dirty="0">
                <a:latin typeface="Times New Roman" panose="02020603050405020304" pitchFamily="18" charset="0"/>
                <a:ea typeface="+mj-ea"/>
                <a:cs typeface="Times New Roman" panose="02020603050405020304" pitchFamily="18" charset="0"/>
              </a:rPr>
              <a:t>如</a:t>
            </a:r>
            <a:r>
              <a:rPr lang="zh-CN" altLang="en-US" dirty="0" smtClean="0">
                <a:latin typeface="Times New Roman" panose="02020603050405020304" pitchFamily="18" charset="0"/>
                <a:ea typeface="+mj-ea"/>
                <a:cs typeface="Times New Roman" panose="02020603050405020304" pitchFamily="18" charset="0"/>
              </a:rPr>
              <a:t>图：</a:t>
            </a:r>
            <a:endParaRPr lang="zh-CN" altLang="en-US" dirty="0">
              <a:latin typeface="Times New Roman" panose="02020603050405020304" pitchFamily="18" charset="0"/>
              <a:ea typeface="+mj-ea"/>
              <a:cs typeface="Times New Roman" panose="02020603050405020304" pitchFamily="18" charset="0"/>
            </a:endParaRPr>
          </a:p>
        </p:txBody>
      </p:sp>
      <p:sp>
        <p:nvSpPr>
          <p:cNvPr id="8" name="Text Box 4"/>
          <p:cNvSpPr txBox="1">
            <a:spLocks noChangeArrowheads="1"/>
          </p:cNvSpPr>
          <p:nvPr/>
        </p:nvSpPr>
        <p:spPr bwMode="auto">
          <a:xfrm>
            <a:off x="683568" y="1360757"/>
            <a:ext cx="7458209" cy="587981"/>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10000"/>
              </a:lnSpc>
            </a:pPr>
            <a:r>
              <a:rPr lang="zh-CN" altLang="en-US" dirty="0" smtClean="0">
                <a:solidFill>
                  <a:srgbClr val="FF0000"/>
                </a:solidFill>
                <a:latin typeface="Times New Roman" panose="02020603050405020304" pitchFamily="18" charset="0"/>
                <a:ea typeface="+mj-ea"/>
                <a:cs typeface="Times New Roman" panose="02020603050405020304" pitchFamily="18" charset="0"/>
              </a:rPr>
              <a:t>动力学</a:t>
            </a:r>
            <a:r>
              <a:rPr lang="zh-CN" altLang="en-US" dirty="0">
                <a:solidFill>
                  <a:srgbClr val="FF0000"/>
                </a:solidFill>
                <a:latin typeface="Times New Roman" panose="02020603050405020304" pitchFamily="18" charset="0"/>
                <a:ea typeface="+mj-ea"/>
                <a:cs typeface="Times New Roman" panose="02020603050405020304" pitchFamily="18" charset="0"/>
              </a:rPr>
              <a:t>稳定性</a:t>
            </a:r>
            <a:r>
              <a:rPr lang="zh-CN" altLang="en-US" dirty="0">
                <a:latin typeface="Times New Roman" panose="02020603050405020304" pitchFamily="18" charset="0"/>
                <a:ea typeface="+mj-ea"/>
                <a:cs typeface="Times New Roman" panose="02020603050405020304" pitchFamily="18" charset="0"/>
              </a:rPr>
              <a:t>     由于溶胶粒子小，布朗运动激烈，在重力场中不易沉降，使溶胶具有动力稳定性。</a:t>
            </a:r>
          </a:p>
        </p:txBody>
      </p:sp>
      <p:sp>
        <p:nvSpPr>
          <p:cNvPr id="10" name="Text Box 5"/>
          <p:cNvSpPr txBox="1">
            <a:spLocks noChangeArrowheads="1"/>
          </p:cNvSpPr>
          <p:nvPr/>
        </p:nvSpPr>
        <p:spPr bwMode="auto">
          <a:xfrm>
            <a:off x="624504" y="3086587"/>
            <a:ext cx="4505803" cy="1457066"/>
          </a:xfrm>
          <a:prstGeom prst="rect">
            <a:avLst/>
          </a:prstGeom>
          <a:noFill/>
          <a:ln>
            <a:noFill/>
          </a:ln>
          <a:effectLs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35000"/>
              </a:lnSpc>
            </a:pPr>
            <a:r>
              <a:rPr lang="zh-CN" altLang="en-US" dirty="0" smtClean="0">
                <a:latin typeface="Times New Roman" panose="02020603050405020304" pitchFamily="18" charset="0"/>
                <a:ea typeface="+mj-ea"/>
                <a:cs typeface="Times New Roman" panose="02020603050405020304" pitchFamily="18" charset="0"/>
              </a:rPr>
              <a:t>当</a:t>
            </a:r>
            <a:r>
              <a:rPr lang="zh-CN" altLang="en-US" dirty="0">
                <a:latin typeface="Times New Roman" panose="02020603050405020304" pitchFamily="18" charset="0"/>
                <a:ea typeface="+mj-ea"/>
                <a:cs typeface="Times New Roman" panose="02020603050405020304" pitchFamily="18" charset="0"/>
              </a:rPr>
              <a:t>粒子相距较大时，主要为吸力，总势能为负值；当靠近到一定距离，双电层重叠，排斥力起主要作用</a:t>
            </a:r>
            <a:r>
              <a:rPr lang="zh-CN" altLang="en-US" dirty="0" smtClean="0">
                <a:latin typeface="Times New Roman" panose="02020603050405020304" pitchFamily="18" charset="0"/>
                <a:ea typeface="+mj-ea"/>
                <a:cs typeface="Times New Roman" panose="02020603050405020304" pitchFamily="18" charset="0"/>
              </a:rPr>
              <a:t>，势能</a:t>
            </a:r>
            <a:r>
              <a:rPr lang="zh-CN" altLang="en-US" dirty="0">
                <a:latin typeface="Times New Roman" panose="02020603050405020304" pitchFamily="18" charset="0"/>
                <a:ea typeface="+mj-ea"/>
                <a:cs typeface="Times New Roman" panose="02020603050405020304" pitchFamily="18" charset="0"/>
              </a:rPr>
              <a:t>升高。要使粒子聚结必须克服这个势垒。</a:t>
            </a:r>
          </a:p>
        </p:txBody>
      </p:sp>
      <p:grpSp>
        <p:nvGrpSpPr>
          <p:cNvPr id="15" name="Group 6"/>
          <p:cNvGrpSpPr>
            <a:grpSpLocks/>
          </p:cNvGrpSpPr>
          <p:nvPr/>
        </p:nvGrpSpPr>
        <p:grpSpPr bwMode="auto">
          <a:xfrm>
            <a:off x="5068503" y="2524422"/>
            <a:ext cx="3967313" cy="2234391"/>
            <a:chOff x="841" y="1008"/>
            <a:chExt cx="4012" cy="2216"/>
          </a:xfrm>
        </p:grpSpPr>
        <p:sp>
          <p:nvSpPr>
            <p:cNvPr id="16" name="Line 7"/>
            <p:cNvSpPr>
              <a:spLocks noChangeShapeType="1"/>
            </p:cNvSpPr>
            <p:nvPr/>
          </p:nvSpPr>
          <p:spPr bwMode="auto">
            <a:xfrm>
              <a:off x="1104" y="2208"/>
              <a:ext cx="3744" cy="0"/>
            </a:xfrm>
            <a:prstGeom prst="line">
              <a:avLst/>
            </a:prstGeom>
            <a:noFill/>
            <a:ln w="28575">
              <a:solidFill>
                <a:srgbClr val="FF33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sz="2000">
                <a:latin typeface="Times New Roman" panose="02020603050405020304" pitchFamily="18" charset="0"/>
                <a:ea typeface="+mj-ea"/>
                <a:cs typeface="Times New Roman" panose="02020603050405020304" pitchFamily="18" charset="0"/>
              </a:endParaRPr>
            </a:p>
          </p:txBody>
        </p:sp>
        <p:sp>
          <p:nvSpPr>
            <p:cNvPr id="17" name="Freeform 8"/>
            <p:cNvSpPr>
              <a:spLocks/>
            </p:cNvSpPr>
            <p:nvPr/>
          </p:nvSpPr>
          <p:spPr bwMode="auto">
            <a:xfrm>
              <a:off x="1680" y="1461"/>
              <a:ext cx="3054" cy="1275"/>
            </a:xfrm>
            <a:custGeom>
              <a:avLst/>
              <a:gdLst>
                <a:gd name="T0" fmla="*/ 0 w 3054"/>
                <a:gd name="T1" fmla="*/ 1275 h 1275"/>
                <a:gd name="T2" fmla="*/ 112 w 3054"/>
                <a:gd name="T3" fmla="*/ 659 h 1275"/>
                <a:gd name="T4" fmla="*/ 358 w 3054"/>
                <a:gd name="T5" fmla="*/ 142 h 1275"/>
                <a:gd name="T6" fmla="*/ 588 w 3054"/>
                <a:gd name="T7" fmla="*/ 117 h 1275"/>
                <a:gd name="T8" fmla="*/ 1056 w 3054"/>
                <a:gd name="T9" fmla="*/ 843 h 1275"/>
                <a:gd name="T10" fmla="*/ 1657 w 3054"/>
                <a:gd name="T11" fmla="*/ 1054 h 1275"/>
                <a:gd name="T12" fmla="*/ 2577 w 3054"/>
                <a:gd name="T13" fmla="*/ 939 h 1275"/>
                <a:gd name="T14" fmla="*/ 3054 w 3054"/>
                <a:gd name="T15" fmla="*/ 930 h 12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54" h="1275">
                  <a:moveTo>
                    <a:pt x="0" y="1275"/>
                  </a:moveTo>
                  <a:cubicBezTo>
                    <a:pt x="19" y="1172"/>
                    <a:pt x="52" y="848"/>
                    <a:pt x="112" y="659"/>
                  </a:cubicBezTo>
                  <a:cubicBezTo>
                    <a:pt x="172" y="470"/>
                    <a:pt x="279" y="232"/>
                    <a:pt x="358" y="142"/>
                  </a:cubicBezTo>
                  <a:cubicBezTo>
                    <a:pt x="437" y="52"/>
                    <a:pt x="472" y="0"/>
                    <a:pt x="588" y="117"/>
                  </a:cubicBezTo>
                  <a:cubicBezTo>
                    <a:pt x="704" y="234"/>
                    <a:pt x="878" y="687"/>
                    <a:pt x="1056" y="843"/>
                  </a:cubicBezTo>
                  <a:cubicBezTo>
                    <a:pt x="1234" y="999"/>
                    <a:pt x="1404" y="1038"/>
                    <a:pt x="1657" y="1054"/>
                  </a:cubicBezTo>
                  <a:cubicBezTo>
                    <a:pt x="1910" y="1070"/>
                    <a:pt x="2344" y="960"/>
                    <a:pt x="2577" y="939"/>
                  </a:cubicBezTo>
                  <a:cubicBezTo>
                    <a:pt x="2810" y="918"/>
                    <a:pt x="2955" y="932"/>
                    <a:pt x="3054" y="930"/>
                  </a:cubicBezTo>
                </a:path>
              </a:pathLst>
            </a:custGeom>
            <a:noFill/>
            <a:ln w="38100" cap="flat" cmpd="sng">
              <a:solidFill>
                <a:srgbClr val="0000FF"/>
              </a:solidFill>
              <a:prstDash val="solid"/>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sz="2000">
                <a:latin typeface="Times New Roman" panose="02020603050405020304" pitchFamily="18" charset="0"/>
                <a:ea typeface="+mj-ea"/>
                <a:cs typeface="Times New Roman" panose="02020603050405020304" pitchFamily="18" charset="0"/>
              </a:endParaRPr>
            </a:p>
          </p:txBody>
        </p:sp>
        <p:grpSp>
          <p:nvGrpSpPr>
            <p:cNvPr id="18" name="Group 9"/>
            <p:cNvGrpSpPr>
              <a:grpSpLocks/>
            </p:cNvGrpSpPr>
            <p:nvPr/>
          </p:nvGrpSpPr>
          <p:grpSpPr bwMode="auto">
            <a:xfrm>
              <a:off x="3648" y="2176"/>
              <a:ext cx="576" cy="248"/>
              <a:chOff x="3648" y="2176"/>
              <a:chExt cx="576" cy="248"/>
            </a:xfrm>
          </p:grpSpPr>
          <p:graphicFrame>
            <p:nvGraphicFramePr>
              <p:cNvPr id="28" name="Object 10"/>
              <p:cNvGraphicFramePr>
                <a:graphicFrameLocks noChangeAspect="1"/>
              </p:cNvGraphicFramePr>
              <p:nvPr/>
            </p:nvGraphicFramePr>
            <p:xfrm>
              <a:off x="4027" y="2176"/>
              <a:ext cx="197" cy="248"/>
            </p:xfrm>
            <a:graphic>
              <a:graphicData uri="http://schemas.openxmlformats.org/presentationml/2006/ole">
                <p:oleObj spid="_x0000_s295037" name="Equation" r:id="rId4" imgW="139579" imgH="177646" progId="Equation.DSMT4">
                  <p:embed/>
                </p:oleObj>
              </a:graphicData>
            </a:graphic>
          </p:graphicFrame>
          <p:sp>
            <p:nvSpPr>
              <p:cNvPr id="29" name="Line 11"/>
              <p:cNvSpPr>
                <a:spLocks noChangeShapeType="1"/>
              </p:cNvSpPr>
              <p:nvPr/>
            </p:nvSpPr>
            <p:spPr bwMode="auto">
              <a:xfrm>
                <a:off x="3648" y="2352"/>
                <a:ext cx="336" cy="0"/>
              </a:xfrm>
              <a:prstGeom prst="line">
                <a:avLst/>
              </a:prstGeom>
              <a:noFill/>
              <a:ln w="28575">
                <a:solidFill>
                  <a:srgbClr val="00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sz="2000">
                  <a:latin typeface="Times New Roman" panose="02020603050405020304" pitchFamily="18" charset="0"/>
                  <a:ea typeface="+mj-ea"/>
                  <a:cs typeface="Times New Roman" panose="02020603050405020304" pitchFamily="18" charset="0"/>
                </a:endParaRPr>
              </a:p>
            </p:txBody>
          </p:sp>
        </p:grpSp>
        <p:sp>
          <p:nvSpPr>
            <p:cNvPr id="19" name="Line 12"/>
            <p:cNvSpPr>
              <a:spLocks noChangeShapeType="1"/>
            </p:cNvSpPr>
            <p:nvPr/>
          </p:nvSpPr>
          <p:spPr bwMode="auto">
            <a:xfrm flipV="1">
              <a:off x="1440" y="1056"/>
              <a:ext cx="0" cy="336"/>
            </a:xfrm>
            <a:prstGeom prst="line">
              <a:avLst/>
            </a:prstGeom>
            <a:noFill/>
            <a:ln w="28575">
              <a:solidFill>
                <a:srgbClr val="00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sz="2000">
                <a:latin typeface="Times New Roman" panose="02020603050405020304" pitchFamily="18" charset="0"/>
                <a:ea typeface="+mj-ea"/>
                <a:cs typeface="Times New Roman" panose="02020603050405020304" pitchFamily="18" charset="0"/>
              </a:endParaRPr>
            </a:p>
          </p:txBody>
        </p:sp>
        <p:graphicFrame>
          <p:nvGraphicFramePr>
            <p:cNvPr id="20" name="Object 13"/>
            <p:cNvGraphicFramePr>
              <a:graphicFrameLocks noChangeAspect="1"/>
            </p:cNvGraphicFramePr>
            <p:nvPr/>
          </p:nvGraphicFramePr>
          <p:xfrm>
            <a:off x="1193" y="1368"/>
            <a:ext cx="543" cy="264"/>
          </p:xfrm>
          <a:graphic>
            <a:graphicData uri="http://schemas.openxmlformats.org/presentationml/2006/ole">
              <p:oleObj spid="_x0000_s295038" name="Equation" r:id="rId5" imgW="469900" imgH="228600" progId="Equation.DSMT4">
                <p:embed/>
              </p:oleObj>
            </a:graphicData>
          </a:graphic>
        </p:graphicFrame>
        <p:grpSp>
          <p:nvGrpSpPr>
            <p:cNvPr id="21" name="Group 14"/>
            <p:cNvGrpSpPr>
              <a:grpSpLocks/>
            </p:cNvGrpSpPr>
            <p:nvPr/>
          </p:nvGrpSpPr>
          <p:grpSpPr bwMode="auto">
            <a:xfrm>
              <a:off x="841" y="1008"/>
              <a:ext cx="407" cy="2198"/>
              <a:chOff x="841" y="1008"/>
              <a:chExt cx="407" cy="2198"/>
            </a:xfrm>
          </p:grpSpPr>
          <p:grpSp>
            <p:nvGrpSpPr>
              <p:cNvPr id="23" name="Group 15"/>
              <p:cNvGrpSpPr>
                <a:grpSpLocks/>
              </p:cNvGrpSpPr>
              <p:nvPr/>
            </p:nvGrpSpPr>
            <p:grpSpPr bwMode="auto">
              <a:xfrm>
                <a:off x="1104" y="1008"/>
                <a:ext cx="144" cy="2198"/>
                <a:chOff x="1104" y="1008"/>
                <a:chExt cx="144" cy="2198"/>
              </a:xfrm>
            </p:grpSpPr>
            <p:sp>
              <p:nvSpPr>
                <p:cNvPr id="25" name="Line 16"/>
                <p:cNvSpPr>
                  <a:spLocks noChangeShapeType="1"/>
                </p:cNvSpPr>
                <p:nvPr/>
              </p:nvSpPr>
              <p:spPr bwMode="auto">
                <a:xfrm flipV="1">
                  <a:off x="1104" y="1008"/>
                  <a:ext cx="0" cy="2198"/>
                </a:xfrm>
                <a:prstGeom prst="line">
                  <a:avLst/>
                </a:prstGeom>
                <a:noFill/>
                <a:ln w="28575">
                  <a:solidFill>
                    <a:srgbClr val="FF33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sz="2000">
                    <a:latin typeface="Times New Roman" panose="02020603050405020304" pitchFamily="18" charset="0"/>
                    <a:ea typeface="+mj-ea"/>
                    <a:cs typeface="Times New Roman" panose="02020603050405020304" pitchFamily="18" charset="0"/>
                  </a:endParaRPr>
                </a:p>
              </p:txBody>
            </p:sp>
            <p:sp>
              <p:nvSpPr>
                <p:cNvPr id="26" name="Line 17"/>
                <p:cNvSpPr>
                  <a:spLocks noChangeShapeType="1"/>
                </p:cNvSpPr>
                <p:nvPr/>
              </p:nvSpPr>
              <p:spPr bwMode="auto">
                <a:xfrm>
                  <a:off x="1104" y="1584"/>
                  <a:ext cx="144"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sz="2000">
                    <a:latin typeface="Times New Roman" panose="02020603050405020304" pitchFamily="18" charset="0"/>
                    <a:ea typeface="+mj-ea"/>
                    <a:cs typeface="Times New Roman" panose="02020603050405020304" pitchFamily="18" charset="0"/>
                  </a:endParaRPr>
                </a:p>
              </p:txBody>
            </p:sp>
            <p:sp>
              <p:nvSpPr>
                <p:cNvPr id="27" name="Line 18"/>
                <p:cNvSpPr>
                  <a:spLocks noChangeShapeType="1"/>
                </p:cNvSpPr>
                <p:nvPr/>
              </p:nvSpPr>
              <p:spPr bwMode="auto">
                <a:xfrm>
                  <a:off x="1104" y="2832"/>
                  <a:ext cx="144"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sz="2000">
                    <a:latin typeface="Times New Roman" panose="02020603050405020304" pitchFamily="18" charset="0"/>
                    <a:ea typeface="+mj-ea"/>
                    <a:cs typeface="Times New Roman" panose="02020603050405020304" pitchFamily="18" charset="0"/>
                  </a:endParaRPr>
                </a:p>
              </p:txBody>
            </p:sp>
          </p:grpSp>
          <p:graphicFrame>
            <p:nvGraphicFramePr>
              <p:cNvPr id="24" name="Object 19"/>
              <p:cNvGraphicFramePr>
                <a:graphicFrameLocks noChangeAspect="1"/>
              </p:cNvGraphicFramePr>
              <p:nvPr/>
            </p:nvGraphicFramePr>
            <p:xfrm>
              <a:off x="841" y="2056"/>
              <a:ext cx="210" cy="296"/>
            </p:xfrm>
            <a:graphic>
              <a:graphicData uri="http://schemas.openxmlformats.org/presentationml/2006/ole">
                <p:oleObj spid="_x0000_s295039" name="Equation" r:id="rId6" imgW="126725" imgH="177415" progId="Equation.DSMT4">
                  <p:embed/>
                </p:oleObj>
              </a:graphicData>
            </a:graphic>
          </p:graphicFrame>
        </p:grpSp>
        <p:sp>
          <p:nvSpPr>
            <p:cNvPr id="22" name="Text Box 20"/>
            <p:cNvSpPr txBox="1">
              <a:spLocks noChangeArrowheads="1"/>
            </p:cNvSpPr>
            <p:nvPr/>
          </p:nvSpPr>
          <p:spPr bwMode="auto">
            <a:xfrm>
              <a:off x="1346" y="2888"/>
              <a:ext cx="3507" cy="3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t" hangingPunct="1"/>
              <a:r>
                <a:rPr kumimoji="1" lang="zh-CN" altLang="en-US" sz="1600" dirty="0">
                  <a:latin typeface="Times New Roman" panose="02020603050405020304" pitchFamily="18" charset="0"/>
                  <a:ea typeface="+mj-ea"/>
                  <a:cs typeface="Times New Roman" panose="02020603050405020304" pitchFamily="18" charset="0"/>
                </a:rPr>
                <a:t>粒子间相互作用与其距离的关系曲线</a:t>
              </a:r>
            </a:p>
          </p:txBody>
        </p:sp>
      </p:grpSp>
      <p:sp>
        <p:nvSpPr>
          <p:cNvPr id="30" name="文本框 29"/>
          <p:cNvSpPr txBox="1"/>
          <p:nvPr/>
        </p:nvSpPr>
        <p:spPr>
          <a:xfrm>
            <a:off x="928662" y="785800"/>
            <a:ext cx="468052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溶胶的稳定性</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27115730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文本框 29"/>
          <p:cNvSpPr txBox="1"/>
          <p:nvPr/>
        </p:nvSpPr>
        <p:spPr>
          <a:xfrm>
            <a:off x="1071538" y="752763"/>
            <a:ext cx="468052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溶胶的稳定性</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Line 3"/>
          <p:cNvSpPr>
            <a:spLocks noChangeShapeType="1"/>
          </p:cNvSpPr>
          <p:nvPr/>
        </p:nvSpPr>
        <p:spPr bwMode="auto">
          <a:xfrm>
            <a:off x="1752600" y="3175446"/>
            <a:ext cx="5943600" cy="0"/>
          </a:xfrm>
          <a:prstGeom prst="line">
            <a:avLst/>
          </a:prstGeom>
          <a:noFill/>
          <a:ln w="28575">
            <a:solidFill>
              <a:srgbClr val="FF33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sz="2400">
              <a:latin typeface="Times New Roman" panose="02020603050405020304" pitchFamily="18" charset="0"/>
              <a:ea typeface="+mj-ea"/>
              <a:cs typeface="Times New Roman" panose="02020603050405020304" pitchFamily="18" charset="0"/>
            </a:endParaRPr>
          </a:p>
        </p:txBody>
      </p:sp>
      <p:sp>
        <p:nvSpPr>
          <p:cNvPr id="32" name="Freeform 4"/>
          <p:cNvSpPr>
            <a:spLocks/>
          </p:cNvSpPr>
          <p:nvPr/>
        </p:nvSpPr>
        <p:spPr bwMode="auto">
          <a:xfrm>
            <a:off x="2667000" y="1989584"/>
            <a:ext cx="4848225" cy="2024062"/>
          </a:xfrm>
          <a:custGeom>
            <a:avLst/>
            <a:gdLst>
              <a:gd name="T0" fmla="*/ 0 w 3054"/>
              <a:gd name="T1" fmla="*/ 2024062 h 1275"/>
              <a:gd name="T2" fmla="*/ 177800 w 3054"/>
              <a:gd name="T3" fmla="*/ 1046162 h 1275"/>
              <a:gd name="T4" fmla="*/ 568325 w 3054"/>
              <a:gd name="T5" fmla="*/ 225425 h 1275"/>
              <a:gd name="T6" fmla="*/ 933450 w 3054"/>
              <a:gd name="T7" fmla="*/ 185737 h 1275"/>
              <a:gd name="T8" fmla="*/ 1676400 w 3054"/>
              <a:gd name="T9" fmla="*/ 1338262 h 1275"/>
              <a:gd name="T10" fmla="*/ 2630488 w 3054"/>
              <a:gd name="T11" fmla="*/ 1673225 h 1275"/>
              <a:gd name="T12" fmla="*/ 4090988 w 3054"/>
              <a:gd name="T13" fmla="*/ 1490662 h 1275"/>
              <a:gd name="T14" fmla="*/ 4848225 w 3054"/>
              <a:gd name="T15" fmla="*/ 1476375 h 12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54" h="1275">
                <a:moveTo>
                  <a:pt x="0" y="1275"/>
                </a:moveTo>
                <a:cubicBezTo>
                  <a:pt x="19" y="1172"/>
                  <a:pt x="52" y="848"/>
                  <a:pt x="112" y="659"/>
                </a:cubicBezTo>
                <a:cubicBezTo>
                  <a:pt x="172" y="470"/>
                  <a:pt x="279" y="232"/>
                  <a:pt x="358" y="142"/>
                </a:cubicBezTo>
                <a:cubicBezTo>
                  <a:pt x="437" y="52"/>
                  <a:pt x="472" y="0"/>
                  <a:pt x="588" y="117"/>
                </a:cubicBezTo>
                <a:cubicBezTo>
                  <a:pt x="704" y="234"/>
                  <a:pt x="878" y="687"/>
                  <a:pt x="1056" y="843"/>
                </a:cubicBezTo>
                <a:cubicBezTo>
                  <a:pt x="1234" y="999"/>
                  <a:pt x="1404" y="1038"/>
                  <a:pt x="1657" y="1054"/>
                </a:cubicBezTo>
                <a:cubicBezTo>
                  <a:pt x="1910" y="1070"/>
                  <a:pt x="2344" y="960"/>
                  <a:pt x="2577" y="939"/>
                </a:cubicBezTo>
                <a:cubicBezTo>
                  <a:pt x="2810" y="918"/>
                  <a:pt x="2955" y="932"/>
                  <a:pt x="3054" y="930"/>
                </a:cubicBezTo>
              </a:path>
            </a:pathLst>
          </a:custGeom>
          <a:noFill/>
          <a:ln w="38100" cap="flat" cmpd="sng">
            <a:solidFill>
              <a:srgbClr val="0000FF"/>
            </a:solidFill>
            <a:prstDash val="solid"/>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sz="2400">
              <a:latin typeface="Times New Roman" panose="02020603050405020304" pitchFamily="18" charset="0"/>
              <a:ea typeface="+mj-ea"/>
              <a:cs typeface="Times New Roman" panose="02020603050405020304" pitchFamily="18" charset="0"/>
            </a:endParaRPr>
          </a:p>
        </p:txBody>
      </p:sp>
      <p:grpSp>
        <p:nvGrpSpPr>
          <p:cNvPr id="33" name="Group 5"/>
          <p:cNvGrpSpPr>
            <a:grpSpLocks/>
          </p:cNvGrpSpPr>
          <p:nvPr/>
        </p:nvGrpSpPr>
        <p:grpSpPr bwMode="auto">
          <a:xfrm>
            <a:off x="5791200" y="3124646"/>
            <a:ext cx="914400" cy="393700"/>
            <a:chOff x="3648" y="2176"/>
            <a:chExt cx="576" cy="248"/>
          </a:xfrm>
        </p:grpSpPr>
        <p:graphicFrame>
          <p:nvGraphicFramePr>
            <p:cNvPr id="34" name="Object 6"/>
            <p:cNvGraphicFramePr>
              <a:graphicFrameLocks noChangeAspect="1"/>
            </p:cNvGraphicFramePr>
            <p:nvPr/>
          </p:nvGraphicFramePr>
          <p:xfrm>
            <a:off x="4027" y="2176"/>
            <a:ext cx="197" cy="248"/>
          </p:xfrm>
          <a:graphic>
            <a:graphicData uri="http://schemas.openxmlformats.org/presentationml/2006/ole">
              <p:oleObj spid="_x0000_s296021" name="Equation" r:id="rId4" imgW="139579" imgH="177646" progId="Equation.DSMT4">
                <p:embed/>
              </p:oleObj>
            </a:graphicData>
          </a:graphic>
        </p:graphicFrame>
        <p:sp>
          <p:nvSpPr>
            <p:cNvPr id="35" name="Line 7"/>
            <p:cNvSpPr>
              <a:spLocks noChangeShapeType="1"/>
            </p:cNvSpPr>
            <p:nvPr/>
          </p:nvSpPr>
          <p:spPr bwMode="auto">
            <a:xfrm>
              <a:off x="3648" y="2352"/>
              <a:ext cx="336" cy="0"/>
            </a:xfrm>
            <a:prstGeom prst="line">
              <a:avLst/>
            </a:prstGeom>
            <a:noFill/>
            <a:ln w="28575">
              <a:solidFill>
                <a:srgbClr val="00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sz="2400">
                <a:latin typeface="Times New Roman" panose="02020603050405020304" pitchFamily="18" charset="0"/>
                <a:ea typeface="+mj-ea"/>
                <a:cs typeface="Times New Roman" panose="02020603050405020304" pitchFamily="18" charset="0"/>
              </a:endParaRPr>
            </a:p>
          </p:txBody>
        </p:sp>
      </p:grpSp>
      <p:grpSp>
        <p:nvGrpSpPr>
          <p:cNvPr id="36" name="Group 8"/>
          <p:cNvGrpSpPr>
            <a:grpSpLocks/>
          </p:cNvGrpSpPr>
          <p:nvPr/>
        </p:nvGrpSpPr>
        <p:grpSpPr bwMode="auto">
          <a:xfrm>
            <a:off x="1335088" y="1270446"/>
            <a:ext cx="646112" cy="3657600"/>
            <a:chOff x="841" y="1008"/>
            <a:chExt cx="407" cy="2304"/>
          </a:xfrm>
        </p:grpSpPr>
        <p:grpSp>
          <p:nvGrpSpPr>
            <p:cNvPr id="37" name="Group 9"/>
            <p:cNvGrpSpPr>
              <a:grpSpLocks/>
            </p:cNvGrpSpPr>
            <p:nvPr/>
          </p:nvGrpSpPr>
          <p:grpSpPr bwMode="auto">
            <a:xfrm>
              <a:off x="1104" y="1008"/>
              <a:ext cx="144" cy="2304"/>
              <a:chOff x="1104" y="1008"/>
              <a:chExt cx="144" cy="2304"/>
            </a:xfrm>
          </p:grpSpPr>
          <p:sp>
            <p:nvSpPr>
              <p:cNvPr id="39" name="Line 10"/>
              <p:cNvSpPr>
                <a:spLocks noChangeShapeType="1"/>
              </p:cNvSpPr>
              <p:nvPr/>
            </p:nvSpPr>
            <p:spPr bwMode="auto">
              <a:xfrm flipV="1">
                <a:off x="1104" y="1008"/>
                <a:ext cx="0" cy="2304"/>
              </a:xfrm>
              <a:prstGeom prst="line">
                <a:avLst/>
              </a:prstGeom>
              <a:noFill/>
              <a:ln w="28575">
                <a:solidFill>
                  <a:srgbClr val="FF33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sz="2400">
                  <a:latin typeface="Times New Roman" panose="02020603050405020304" pitchFamily="18" charset="0"/>
                  <a:ea typeface="+mj-ea"/>
                  <a:cs typeface="Times New Roman" panose="02020603050405020304" pitchFamily="18" charset="0"/>
                </a:endParaRPr>
              </a:p>
            </p:txBody>
          </p:sp>
          <p:sp>
            <p:nvSpPr>
              <p:cNvPr id="40" name="Line 11"/>
              <p:cNvSpPr>
                <a:spLocks noChangeShapeType="1"/>
              </p:cNvSpPr>
              <p:nvPr/>
            </p:nvSpPr>
            <p:spPr bwMode="auto">
              <a:xfrm>
                <a:off x="1104" y="1584"/>
                <a:ext cx="144"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sz="2400">
                  <a:latin typeface="Times New Roman" panose="02020603050405020304" pitchFamily="18" charset="0"/>
                  <a:ea typeface="+mj-ea"/>
                  <a:cs typeface="Times New Roman" panose="02020603050405020304" pitchFamily="18" charset="0"/>
                </a:endParaRPr>
              </a:p>
            </p:txBody>
          </p:sp>
          <p:sp>
            <p:nvSpPr>
              <p:cNvPr id="41" name="Line 12"/>
              <p:cNvSpPr>
                <a:spLocks noChangeShapeType="1"/>
              </p:cNvSpPr>
              <p:nvPr/>
            </p:nvSpPr>
            <p:spPr bwMode="auto">
              <a:xfrm>
                <a:off x="1104" y="2832"/>
                <a:ext cx="144"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sz="2400">
                  <a:latin typeface="Times New Roman" panose="02020603050405020304" pitchFamily="18" charset="0"/>
                  <a:ea typeface="+mj-ea"/>
                  <a:cs typeface="Times New Roman" panose="02020603050405020304" pitchFamily="18" charset="0"/>
                </a:endParaRPr>
              </a:p>
            </p:txBody>
          </p:sp>
        </p:grpSp>
        <p:graphicFrame>
          <p:nvGraphicFramePr>
            <p:cNvPr id="38" name="Object 13"/>
            <p:cNvGraphicFramePr>
              <a:graphicFrameLocks noChangeAspect="1"/>
            </p:cNvGraphicFramePr>
            <p:nvPr/>
          </p:nvGraphicFramePr>
          <p:xfrm>
            <a:off x="841" y="2056"/>
            <a:ext cx="210" cy="296"/>
          </p:xfrm>
          <a:graphic>
            <a:graphicData uri="http://schemas.openxmlformats.org/presentationml/2006/ole">
              <p:oleObj spid="_x0000_s296022" name="Equation" r:id="rId5" imgW="126725" imgH="177415" progId="Equation.DSMT4">
                <p:embed/>
              </p:oleObj>
            </a:graphicData>
          </a:graphic>
        </p:graphicFrame>
      </p:grpSp>
      <p:sp>
        <p:nvSpPr>
          <p:cNvPr id="42" name="Text Box 14"/>
          <p:cNvSpPr txBox="1">
            <a:spLocks noChangeArrowheads="1"/>
          </p:cNvSpPr>
          <p:nvPr/>
        </p:nvSpPr>
        <p:spPr bwMode="auto">
          <a:xfrm>
            <a:off x="2157030" y="4310258"/>
            <a:ext cx="513473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t" hangingPunct="1"/>
            <a:r>
              <a:rPr kumimoji="1" lang="zh-CN" altLang="en-US" sz="2400" dirty="0">
                <a:latin typeface="Times New Roman" panose="02020603050405020304" pitchFamily="18" charset="0"/>
                <a:ea typeface="+mj-ea"/>
                <a:cs typeface="Times New Roman" panose="02020603050405020304" pitchFamily="18" charset="0"/>
              </a:rPr>
              <a:t>粒子间相互作用与其距离的关系曲线</a:t>
            </a:r>
          </a:p>
        </p:txBody>
      </p:sp>
      <p:grpSp>
        <p:nvGrpSpPr>
          <p:cNvPr id="43" name="Group 15"/>
          <p:cNvGrpSpPr>
            <a:grpSpLocks/>
          </p:cNvGrpSpPr>
          <p:nvPr/>
        </p:nvGrpSpPr>
        <p:grpSpPr bwMode="auto">
          <a:xfrm>
            <a:off x="2085975" y="1346646"/>
            <a:ext cx="369888" cy="1462088"/>
            <a:chOff x="1314" y="1056"/>
            <a:chExt cx="233" cy="921"/>
          </a:xfrm>
        </p:grpSpPr>
        <p:sp>
          <p:nvSpPr>
            <p:cNvPr id="44" name="Line 16"/>
            <p:cNvSpPr>
              <a:spLocks noChangeShapeType="1"/>
            </p:cNvSpPr>
            <p:nvPr/>
          </p:nvSpPr>
          <p:spPr bwMode="auto">
            <a:xfrm flipV="1">
              <a:off x="1440" y="1056"/>
              <a:ext cx="0" cy="336"/>
            </a:xfrm>
            <a:prstGeom prst="line">
              <a:avLst/>
            </a:prstGeom>
            <a:noFill/>
            <a:ln w="28575">
              <a:solidFill>
                <a:srgbClr val="00000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sz="2400">
                <a:latin typeface="Times New Roman" panose="02020603050405020304" pitchFamily="18" charset="0"/>
                <a:ea typeface="+mj-ea"/>
                <a:cs typeface="Times New Roman" panose="02020603050405020304" pitchFamily="18" charset="0"/>
              </a:endParaRPr>
            </a:p>
          </p:txBody>
        </p:sp>
        <p:sp>
          <p:nvSpPr>
            <p:cNvPr id="45" name="Text Box 17"/>
            <p:cNvSpPr txBox="1">
              <a:spLocks noChangeArrowheads="1"/>
            </p:cNvSpPr>
            <p:nvPr/>
          </p:nvSpPr>
          <p:spPr bwMode="auto">
            <a:xfrm rot="16200000">
              <a:off x="1118" y="1548"/>
              <a:ext cx="625" cy="233"/>
            </a:xfrm>
            <a:prstGeom prst="rect">
              <a:avLst/>
            </a:prstGeo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i="1">
                  <a:latin typeface="Times New Roman" panose="02020603050405020304" pitchFamily="18" charset="0"/>
                  <a:ea typeface="+mj-ea"/>
                  <a:cs typeface="Times New Roman" panose="02020603050405020304" pitchFamily="18" charset="0"/>
                </a:rPr>
                <a:t>Va+Vr</a:t>
              </a:r>
              <a:endParaRPr kumimoji="1" lang="en-US" altLang="zh-CN" sz="2400">
                <a:latin typeface="Times New Roman" panose="02020603050405020304" pitchFamily="18" charset="0"/>
                <a:ea typeface="+mj-ea"/>
                <a:cs typeface="Times New Roman" panose="02020603050405020304" pitchFamily="18" charset="0"/>
              </a:endParaRPr>
            </a:p>
          </p:txBody>
        </p:sp>
      </p:grpSp>
      <p:sp>
        <p:nvSpPr>
          <p:cNvPr id="19" name="Text Box 55"/>
          <p:cNvSpPr txBox="1">
            <a:spLocks noChangeArrowheads="1"/>
          </p:cNvSpPr>
          <p:nvPr/>
        </p:nvSpPr>
        <p:spPr bwMode="auto">
          <a:xfrm>
            <a:off x="467544" y="195486"/>
            <a:ext cx="5778727" cy="492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600" dirty="0" smtClean="0">
                <a:latin typeface="微软雅黑" panose="020B0503020204020204" pitchFamily="34" charset="-122"/>
                <a:ea typeface="微软雅黑" panose="020B0503020204020204" pitchFamily="34" charset="-122"/>
              </a:rPr>
              <a:t>9.4.7 </a:t>
            </a:r>
            <a:r>
              <a:rPr lang="zh-CN" altLang="en-US" sz="2600" dirty="0" smtClean="0">
                <a:latin typeface="Times New Roman" panose="02020603050405020304" pitchFamily="18" charset="0"/>
                <a:ea typeface="微软雅黑" panose="020B0503020204020204" pitchFamily="34" charset="-122"/>
                <a:cs typeface="Times New Roman" panose="02020603050405020304" pitchFamily="18" charset="0"/>
              </a:rPr>
              <a:t>溶胶的稳定性和聚沉作用</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7595832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down)">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right)">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3"/>
          <p:cNvSpPr txBox="1">
            <a:spLocks noRot="1" noChangeArrowheads="1"/>
          </p:cNvSpPr>
          <p:nvPr/>
        </p:nvSpPr>
        <p:spPr>
          <a:xfrm>
            <a:off x="1076108" y="1238182"/>
            <a:ext cx="7200800" cy="3493808"/>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marL="0" indent="457200" eaLnBrk="1" hangingPunct="1">
              <a:lnSpc>
                <a:spcPct val="125000"/>
              </a:lnSpc>
              <a:spcBef>
                <a:spcPts val="1200"/>
              </a:spcBef>
              <a:buFont typeface="Wingdings" panose="05000000000000000000" pitchFamily="2" charset="2"/>
              <a:buNone/>
            </a:pPr>
            <a:r>
              <a:rPr lang="zh-CN" altLang="en-US" sz="1800" kern="0" dirty="0" smtClean="0">
                <a:latin typeface="+mn-ea"/>
              </a:rPr>
              <a:t>紧密层和扩散层内溶剂化的离子定向排列包围在胶核周围，形成一层溶剂化层，降低了胶粒与溶剂之间的比表面吉布斯函数，增加了胶粒的稳定性。</a:t>
            </a:r>
          </a:p>
          <a:p>
            <a:pPr marL="0" indent="457200" eaLnBrk="1" hangingPunct="1">
              <a:lnSpc>
                <a:spcPct val="125000"/>
              </a:lnSpc>
              <a:spcBef>
                <a:spcPts val="600"/>
              </a:spcBef>
              <a:buFont typeface="Wingdings" panose="05000000000000000000" pitchFamily="2" charset="2"/>
              <a:buNone/>
            </a:pPr>
            <a:r>
              <a:rPr lang="zh-CN" altLang="en-US" sz="1800" kern="0" dirty="0" smtClean="0">
                <a:latin typeface="+mn-ea"/>
              </a:rPr>
              <a:t>当两个胶粒接近时，溶剂化层被挤压变形，因此有力图恢复原定向排列结构的作用，使溶剂化层具有一定的弹性。</a:t>
            </a:r>
          </a:p>
          <a:p>
            <a:pPr marL="0" indent="457200" eaLnBrk="1" hangingPunct="1">
              <a:lnSpc>
                <a:spcPct val="125000"/>
              </a:lnSpc>
              <a:spcBef>
                <a:spcPts val="600"/>
              </a:spcBef>
              <a:buNone/>
            </a:pPr>
            <a:r>
              <a:rPr lang="zh-CN" altLang="en-US" sz="1800" kern="0" dirty="0" smtClean="0">
                <a:latin typeface="+mn-ea"/>
              </a:rPr>
              <a:t>电势的绝对值与胶粒带电多少和溶剂化层的厚度密切有关， 电势的绝对值大，说明异电离子进入紧密层少而扩散层多，这样胶粒带电多，溶剂化层厚，溶胶比较稳定。</a:t>
            </a:r>
            <a:r>
              <a:rPr lang="en-US" altLang="zh-CN"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ζ</a:t>
            </a:r>
            <a:r>
              <a:rPr lang="zh-CN" altLang="en-US" sz="1800" kern="0" dirty="0" smtClean="0">
                <a:latin typeface="+mn-ea"/>
              </a:rPr>
              <a:t> 电势绝对值的大小也是衡量溶胶稳定性的一个标志。 </a:t>
            </a:r>
          </a:p>
        </p:txBody>
      </p:sp>
      <p:sp>
        <p:nvSpPr>
          <p:cNvPr id="20" name="文本框 19"/>
          <p:cNvSpPr txBox="1"/>
          <p:nvPr/>
        </p:nvSpPr>
        <p:spPr>
          <a:xfrm>
            <a:off x="1142976" y="785800"/>
            <a:ext cx="468052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溶剂化作用</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 Box 55"/>
          <p:cNvSpPr txBox="1">
            <a:spLocks noChangeArrowheads="1"/>
          </p:cNvSpPr>
          <p:nvPr/>
        </p:nvSpPr>
        <p:spPr bwMode="auto">
          <a:xfrm>
            <a:off x="467544" y="195486"/>
            <a:ext cx="5778727" cy="492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600" dirty="0" smtClean="0">
                <a:latin typeface="微软雅黑" panose="020B0503020204020204" pitchFamily="34" charset="-122"/>
                <a:ea typeface="微软雅黑" panose="020B0503020204020204" pitchFamily="34" charset="-122"/>
              </a:rPr>
              <a:t>9.4.7 </a:t>
            </a:r>
            <a:r>
              <a:rPr lang="zh-CN" altLang="en-US" sz="2600" dirty="0" smtClean="0">
                <a:latin typeface="Times New Roman" panose="02020603050405020304" pitchFamily="18" charset="0"/>
                <a:ea typeface="微软雅黑" panose="020B0503020204020204" pitchFamily="34" charset="-122"/>
                <a:cs typeface="Times New Roman" panose="02020603050405020304" pitchFamily="18" charset="0"/>
              </a:rPr>
              <a:t>溶胶的稳定性和聚沉作用</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1912754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文本框 19"/>
          <p:cNvSpPr txBox="1"/>
          <p:nvPr/>
        </p:nvSpPr>
        <p:spPr>
          <a:xfrm>
            <a:off x="1187624" y="776517"/>
            <a:ext cx="468052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影响溶胶稳定性的因素</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 Box 3"/>
          <p:cNvSpPr txBox="1">
            <a:spLocks noChangeArrowheads="1"/>
          </p:cNvSpPr>
          <p:nvPr/>
        </p:nvSpPr>
        <p:spPr bwMode="auto">
          <a:xfrm>
            <a:off x="1043608" y="2437994"/>
            <a:ext cx="5670142" cy="677108"/>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mj-lt"/>
              <a:buAutoNum type="arabicPeriod" startAt="2"/>
            </a:pPr>
            <a:r>
              <a:rPr lang="zh-CN" altLang="en-US" sz="2000" dirty="0" smtClean="0">
                <a:solidFill>
                  <a:srgbClr val="FF0000"/>
                </a:solidFill>
                <a:latin typeface="Times New Roman" panose="02020603050405020304" pitchFamily="18" charset="0"/>
                <a:ea typeface="+mn-ea"/>
                <a:cs typeface="Times New Roman" panose="02020603050405020304" pitchFamily="18" charset="0"/>
              </a:rPr>
              <a:t>浓度</a:t>
            </a:r>
            <a:r>
              <a:rPr lang="zh-CN" altLang="en-US" sz="2000" dirty="0">
                <a:solidFill>
                  <a:srgbClr val="FF0000"/>
                </a:solidFill>
                <a:latin typeface="Times New Roman" panose="02020603050405020304" pitchFamily="18" charset="0"/>
                <a:ea typeface="+mn-ea"/>
                <a:cs typeface="Times New Roman" panose="02020603050405020304" pitchFamily="18" charset="0"/>
              </a:rPr>
              <a:t>的影响。</a:t>
            </a:r>
            <a:r>
              <a:rPr lang="zh-CN" altLang="en-US" sz="2000" dirty="0">
                <a:latin typeface="Times New Roman" panose="02020603050405020304" pitchFamily="18" charset="0"/>
                <a:ea typeface="+mn-ea"/>
                <a:cs typeface="Times New Roman" panose="02020603050405020304" pitchFamily="18" charset="0"/>
              </a:rPr>
              <a:t>	</a:t>
            </a:r>
          </a:p>
          <a:p>
            <a:pPr eaLnBrk="1" hangingPunct="1">
              <a:lnSpc>
                <a:spcPct val="120000"/>
              </a:lnSpc>
            </a:pPr>
            <a:r>
              <a:rPr lang="zh-CN" altLang="en-US" sz="2000" dirty="0" smtClean="0">
                <a:latin typeface="Times New Roman" panose="02020603050405020304" pitchFamily="18" charset="0"/>
                <a:ea typeface="+mn-ea"/>
                <a:cs typeface="Times New Roman" panose="02020603050405020304" pitchFamily="18" charset="0"/>
              </a:rPr>
              <a:t>       浓度</a:t>
            </a:r>
            <a:r>
              <a:rPr lang="zh-CN" altLang="en-US" sz="2000" dirty="0">
                <a:latin typeface="Times New Roman" panose="02020603050405020304" pitchFamily="18" charset="0"/>
                <a:ea typeface="+mn-ea"/>
                <a:cs typeface="Times New Roman" panose="02020603050405020304" pitchFamily="18" charset="0"/>
              </a:rPr>
              <a:t>增加，粒子碰撞机会增多</a:t>
            </a:r>
            <a:r>
              <a:rPr lang="en-US" altLang="zh-CN" sz="2000" dirty="0">
                <a:latin typeface="Times New Roman" panose="02020603050405020304" pitchFamily="18" charset="0"/>
                <a:ea typeface="+mn-ea"/>
                <a:cs typeface="Times New Roman" panose="02020603050405020304" pitchFamily="18" charset="0"/>
              </a:rPr>
              <a:t>,</a:t>
            </a:r>
            <a:r>
              <a:rPr lang="zh-CN" altLang="en-US" sz="2000" b="1" dirty="0">
                <a:latin typeface="Times New Roman" panose="02020603050405020304" pitchFamily="18" charset="0"/>
                <a:ea typeface="+mn-ea"/>
                <a:cs typeface="Times New Roman" panose="02020603050405020304" pitchFamily="18" charset="0"/>
              </a:rPr>
              <a:t>稳定性降低</a:t>
            </a:r>
            <a:r>
              <a:rPr lang="zh-CN" altLang="en-US" sz="2000" dirty="0">
                <a:latin typeface="Times New Roman" panose="02020603050405020304" pitchFamily="18" charset="0"/>
                <a:ea typeface="+mn-ea"/>
                <a:cs typeface="Times New Roman" panose="02020603050405020304" pitchFamily="18" charset="0"/>
              </a:rPr>
              <a:t> 。</a:t>
            </a:r>
          </a:p>
        </p:txBody>
      </p:sp>
      <p:sp>
        <p:nvSpPr>
          <p:cNvPr id="6" name="Text Box 4"/>
          <p:cNvSpPr txBox="1">
            <a:spLocks noChangeArrowheads="1"/>
          </p:cNvSpPr>
          <p:nvPr/>
        </p:nvSpPr>
        <p:spPr bwMode="auto">
          <a:xfrm>
            <a:off x="1043608" y="3230082"/>
            <a:ext cx="6032421" cy="677108"/>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mj-lt"/>
              <a:buAutoNum type="arabicPeriod" startAt="3"/>
            </a:pPr>
            <a:r>
              <a:rPr lang="zh-CN" altLang="en-US" sz="2000" dirty="0" smtClean="0">
                <a:solidFill>
                  <a:srgbClr val="FF0000"/>
                </a:solidFill>
                <a:latin typeface="Times New Roman" panose="02020603050405020304" pitchFamily="18" charset="0"/>
                <a:ea typeface="+mn-ea"/>
                <a:cs typeface="Times New Roman" panose="02020603050405020304" pitchFamily="18" charset="0"/>
              </a:rPr>
              <a:t>温度</a:t>
            </a:r>
            <a:r>
              <a:rPr lang="zh-CN" altLang="en-US" sz="2000" dirty="0">
                <a:solidFill>
                  <a:srgbClr val="FF0000"/>
                </a:solidFill>
                <a:latin typeface="Times New Roman" panose="02020603050405020304" pitchFamily="18" charset="0"/>
                <a:ea typeface="+mn-ea"/>
                <a:cs typeface="Times New Roman" panose="02020603050405020304" pitchFamily="18" charset="0"/>
              </a:rPr>
              <a:t>的影响。</a:t>
            </a:r>
            <a:r>
              <a:rPr lang="zh-CN" altLang="en-US" sz="2000" dirty="0">
                <a:latin typeface="Times New Roman" panose="02020603050405020304" pitchFamily="18" charset="0"/>
                <a:ea typeface="+mn-ea"/>
                <a:cs typeface="Times New Roman" panose="02020603050405020304" pitchFamily="18" charset="0"/>
              </a:rPr>
              <a:t>	</a:t>
            </a:r>
          </a:p>
          <a:p>
            <a:pPr eaLnBrk="1" hangingPunct="1">
              <a:lnSpc>
                <a:spcPct val="120000"/>
              </a:lnSpc>
            </a:pPr>
            <a:r>
              <a:rPr lang="zh-CN" altLang="en-US" sz="2000" dirty="0" smtClean="0">
                <a:latin typeface="Times New Roman" panose="02020603050405020304" pitchFamily="18" charset="0"/>
                <a:ea typeface="+mn-ea"/>
                <a:cs typeface="Times New Roman" panose="02020603050405020304" pitchFamily="18" charset="0"/>
              </a:rPr>
              <a:t>       温度</a:t>
            </a:r>
            <a:r>
              <a:rPr lang="zh-CN" altLang="en-US" sz="2000" dirty="0">
                <a:latin typeface="Times New Roman" panose="02020603050405020304" pitchFamily="18" charset="0"/>
                <a:ea typeface="+mn-ea"/>
                <a:cs typeface="Times New Roman" panose="02020603050405020304" pitchFamily="18" charset="0"/>
              </a:rPr>
              <a:t>升高，粒子碰撞机会增多，碰撞强度增加。</a:t>
            </a:r>
          </a:p>
        </p:txBody>
      </p:sp>
      <p:sp>
        <p:nvSpPr>
          <p:cNvPr id="7" name="Text Box 5"/>
          <p:cNvSpPr txBox="1">
            <a:spLocks noChangeArrowheads="1"/>
          </p:cNvSpPr>
          <p:nvPr/>
        </p:nvSpPr>
        <p:spPr bwMode="auto">
          <a:xfrm>
            <a:off x="1043608" y="4094178"/>
            <a:ext cx="4237057" cy="677108"/>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mj-lt"/>
              <a:buAutoNum type="arabicPeriod" startAt="4"/>
            </a:pPr>
            <a:r>
              <a:rPr lang="zh-CN" altLang="en-US" sz="2000" dirty="0" smtClean="0">
                <a:solidFill>
                  <a:srgbClr val="FF0000"/>
                </a:solidFill>
                <a:latin typeface="Times New Roman" panose="02020603050405020304" pitchFamily="18" charset="0"/>
                <a:ea typeface="+mn-ea"/>
                <a:cs typeface="Times New Roman" panose="02020603050405020304" pitchFamily="18" charset="0"/>
              </a:rPr>
              <a:t>胶体</a:t>
            </a:r>
            <a:r>
              <a:rPr lang="zh-CN" altLang="en-US" sz="2000" dirty="0">
                <a:solidFill>
                  <a:srgbClr val="FF0000"/>
                </a:solidFill>
                <a:latin typeface="Times New Roman" panose="02020603050405020304" pitchFamily="18" charset="0"/>
                <a:ea typeface="+mn-ea"/>
                <a:cs typeface="Times New Roman" panose="02020603050405020304" pitchFamily="18" charset="0"/>
              </a:rPr>
              <a:t>体系的相互作用。</a:t>
            </a:r>
          </a:p>
          <a:p>
            <a:pPr eaLnBrk="1" hangingPunct="1">
              <a:lnSpc>
                <a:spcPct val="120000"/>
              </a:lnSpc>
            </a:pPr>
            <a:r>
              <a:rPr lang="zh-CN" altLang="en-US" sz="2000" dirty="0" smtClean="0">
                <a:latin typeface="Times New Roman" panose="02020603050405020304" pitchFamily="18" charset="0"/>
                <a:ea typeface="+mn-ea"/>
                <a:cs typeface="Times New Roman" panose="02020603050405020304" pitchFamily="18" charset="0"/>
              </a:rPr>
              <a:t>       带</a:t>
            </a:r>
            <a:r>
              <a:rPr lang="zh-CN" altLang="en-US" sz="2000" dirty="0">
                <a:latin typeface="Times New Roman" panose="02020603050405020304" pitchFamily="18" charset="0"/>
                <a:ea typeface="+mn-ea"/>
                <a:cs typeface="Times New Roman" panose="02020603050405020304" pitchFamily="18" charset="0"/>
              </a:rPr>
              <a:t>不同电荷的胶粒互吸而聚沉。</a:t>
            </a:r>
          </a:p>
        </p:txBody>
      </p:sp>
      <p:sp>
        <p:nvSpPr>
          <p:cNvPr id="9" name="Text Box 7"/>
          <p:cNvSpPr txBox="1">
            <a:spLocks noChangeArrowheads="1"/>
          </p:cNvSpPr>
          <p:nvPr/>
        </p:nvSpPr>
        <p:spPr bwMode="auto">
          <a:xfrm>
            <a:off x="1043608" y="1285866"/>
            <a:ext cx="6840760" cy="1046440"/>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mj-lt"/>
              <a:buAutoNum type="arabicPeriod"/>
            </a:pPr>
            <a:r>
              <a:rPr lang="zh-CN" altLang="en-US" sz="2000" dirty="0" smtClean="0">
                <a:solidFill>
                  <a:srgbClr val="FF0000"/>
                </a:solidFill>
                <a:latin typeface="Times New Roman" panose="02020603050405020304" pitchFamily="18" charset="0"/>
                <a:ea typeface="+mn-ea"/>
                <a:cs typeface="Times New Roman" panose="02020603050405020304" pitchFamily="18" charset="0"/>
              </a:rPr>
              <a:t>外加</a:t>
            </a:r>
            <a:r>
              <a:rPr lang="zh-CN" altLang="en-US" sz="2000" dirty="0">
                <a:solidFill>
                  <a:srgbClr val="FF0000"/>
                </a:solidFill>
                <a:latin typeface="Times New Roman" panose="02020603050405020304" pitchFamily="18" charset="0"/>
                <a:ea typeface="+mn-ea"/>
                <a:cs typeface="Times New Roman" panose="02020603050405020304" pitchFamily="18" charset="0"/>
              </a:rPr>
              <a:t>电解质的影响。</a:t>
            </a:r>
            <a:endParaRPr lang="zh-CN" altLang="en-US" sz="2000" dirty="0">
              <a:latin typeface="Times New Roman" panose="02020603050405020304" pitchFamily="18" charset="0"/>
              <a:ea typeface="+mn-ea"/>
              <a:cs typeface="Times New Roman" panose="02020603050405020304" pitchFamily="18" charset="0"/>
            </a:endParaRPr>
          </a:p>
          <a:p>
            <a:pPr eaLnBrk="1" hangingPunct="1">
              <a:lnSpc>
                <a:spcPct val="120000"/>
              </a:lnSpc>
            </a:pPr>
            <a:r>
              <a:rPr lang="zh-CN" altLang="en-US" sz="2000" dirty="0" smtClean="0">
                <a:latin typeface="Times New Roman" panose="02020603050405020304" pitchFamily="18" charset="0"/>
                <a:ea typeface="+mn-ea"/>
                <a:cs typeface="Times New Roman" panose="02020603050405020304" pitchFamily="18" charset="0"/>
              </a:rPr>
              <a:t>       这</a:t>
            </a:r>
            <a:r>
              <a:rPr lang="zh-CN" altLang="en-US" sz="2000" dirty="0">
                <a:latin typeface="Times New Roman" panose="02020603050405020304" pitchFamily="18" charset="0"/>
                <a:ea typeface="+mn-ea"/>
                <a:cs typeface="Times New Roman" panose="02020603050405020304" pitchFamily="18" charset="0"/>
              </a:rPr>
              <a:t>影响最大，主要影响胶粒的带电情况，</a:t>
            </a:r>
            <a:r>
              <a:rPr lang="zh-CN" altLang="en-US" sz="2000" dirty="0" smtClean="0">
                <a:latin typeface="Times New Roman" panose="02020603050405020304" pitchFamily="18" charset="0"/>
                <a:ea typeface="+mn-ea"/>
                <a:cs typeface="Times New Roman" panose="02020603050405020304" pitchFamily="18" charset="0"/>
              </a:rPr>
              <a:t>使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ζ</a:t>
            </a:r>
            <a:r>
              <a:rPr lang="zh-CN" altLang="en-US" sz="2000" dirty="0" smtClean="0">
                <a:latin typeface="Times New Roman" panose="02020603050405020304" pitchFamily="18" charset="0"/>
                <a:ea typeface="+mn-ea"/>
                <a:cs typeface="Times New Roman" panose="02020603050405020304" pitchFamily="18" charset="0"/>
              </a:rPr>
              <a:t> 电位</a:t>
            </a:r>
            <a:r>
              <a:rPr lang="zh-CN" altLang="en-US" sz="2000" dirty="0">
                <a:latin typeface="Times New Roman" panose="02020603050405020304" pitchFamily="18" charset="0"/>
                <a:ea typeface="+mn-ea"/>
                <a:cs typeface="Times New Roman" panose="02020603050405020304" pitchFamily="18" charset="0"/>
              </a:rPr>
              <a:t>下降</a:t>
            </a:r>
            <a:r>
              <a:rPr lang="zh-CN" altLang="en-US" sz="2000" dirty="0" smtClean="0">
                <a:latin typeface="Times New Roman" panose="02020603050405020304" pitchFamily="18" charset="0"/>
                <a:ea typeface="+mn-ea"/>
                <a:cs typeface="Times New Roman" panose="02020603050405020304" pitchFamily="18" charset="0"/>
              </a:rPr>
              <a:t>，</a:t>
            </a:r>
            <a:endParaRPr lang="en-US" altLang="zh-CN" sz="2000" dirty="0" smtClean="0">
              <a:latin typeface="Times New Roman" panose="02020603050405020304" pitchFamily="18" charset="0"/>
              <a:ea typeface="+mn-ea"/>
              <a:cs typeface="Times New Roman" panose="02020603050405020304" pitchFamily="18" charset="0"/>
            </a:endParaRPr>
          </a:p>
          <a:p>
            <a:pPr eaLnBrk="1" hangingPunct="1">
              <a:lnSpc>
                <a:spcPct val="120000"/>
              </a:lnSpc>
            </a:pPr>
            <a:r>
              <a:rPr lang="en-US" altLang="zh-CN" sz="2000" dirty="0">
                <a:latin typeface="Times New Roman" panose="02020603050405020304" pitchFamily="18" charset="0"/>
                <a:ea typeface="+mn-ea"/>
                <a:cs typeface="Times New Roman" panose="02020603050405020304" pitchFamily="18" charset="0"/>
              </a:rPr>
              <a:t> </a:t>
            </a:r>
            <a:r>
              <a:rPr lang="en-US" altLang="zh-CN" sz="2000" dirty="0" smtClean="0">
                <a:latin typeface="Times New Roman" panose="02020603050405020304" pitchFamily="18" charset="0"/>
                <a:ea typeface="+mn-ea"/>
                <a:cs typeface="Times New Roman" panose="02020603050405020304" pitchFamily="18" charset="0"/>
              </a:rPr>
              <a:t>      </a:t>
            </a:r>
            <a:r>
              <a:rPr lang="zh-CN" altLang="en-US" sz="2000" dirty="0" smtClean="0">
                <a:latin typeface="Times New Roman" panose="02020603050405020304" pitchFamily="18" charset="0"/>
                <a:ea typeface="+mn-ea"/>
                <a:cs typeface="Times New Roman" panose="02020603050405020304" pitchFamily="18" charset="0"/>
              </a:rPr>
              <a:t>促使</a:t>
            </a:r>
            <a:r>
              <a:rPr lang="zh-CN" altLang="en-US" sz="2000" dirty="0">
                <a:latin typeface="Times New Roman" panose="02020603050405020304" pitchFamily="18" charset="0"/>
                <a:ea typeface="+mn-ea"/>
                <a:cs typeface="Times New Roman" panose="02020603050405020304" pitchFamily="18" charset="0"/>
              </a:rPr>
              <a:t>胶粒聚结。</a:t>
            </a:r>
          </a:p>
        </p:txBody>
      </p:sp>
      <p:sp>
        <p:nvSpPr>
          <p:cNvPr id="8" name="Text Box 55"/>
          <p:cNvSpPr txBox="1">
            <a:spLocks noChangeArrowheads="1"/>
          </p:cNvSpPr>
          <p:nvPr/>
        </p:nvSpPr>
        <p:spPr bwMode="auto">
          <a:xfrm>
            <a:off x="467544" y="195486"/>
            <a:ext cx="5778727" cy="492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600" dirty="0" smtClean="0">
                <a:latin typeface="微软雅黑" panose="020B0503020204020204" pitchFamily="34" charset="-122"/>
                <a:ea typeface="微软雅黑" panose="020B0503020204020204" pitchFamily="34" charset="-122"/>
              </a:rPr>
              <a:t>9.4.7 </a:t>
            </a:r>
            <a:r>
              <a:rPr lang="zh-CN" altLang="en-US" sz="2600" dirty="0" smtClean="0">
                <a:latin typeface="Times New Roman" panose="02020603050405020304" pitchFamily="18" charset="0"/>
                <a:ea typeface="微软雅黑" panose="020B0503020204020204" pitchFamily="34" charset="-122"/>
                <a:cs typeface="Times New Roman" panose="02020603050405020304" pitchFamily="18" charset="0"/>
              </a:rPr>
              <a:t>溶胶的稳定性和聚沉作用</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60002692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928662" y="857238"/>
            <a:ext cx="619824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表面张力</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Rectangle 5"/>
          <p:cNvSpPr txBox="1">
            <a:spLocks noRot="1" noChangeArrowheads="1"/>
          </p:cNvSpPr>
          <p:nvPr/>
        </p:nvSpPr>
        <p:spPr>
          <a:xfrm>
            <a:off x="785786" y="1214428"/>
            <a:ext cx="4060227" cy="2207865"/>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indent="0" eaLnBrk="1" hangingPunct="1">
              <a:lnSpc>
                <a:spcPct val="130000"/>
              </a:lnSpc>
              <a:spcBef>
                <a:spcPts val="600"/>
              </a:spcBef>
              <a:buFont typeface="Wingdings" panose="05000000000000000000" pitchFamily="2" charset="2"/>
              <a:buNone/>
            </a:pPr>
            <a:r>
              <a:rPr lang="zh-CN" altLang="en-US" sz="2000" kern="0" dirty="0" smtClean="0">
                <a:latin typeface="Times New Roman" panose="02020603050405020304" pitchFamily="18" charset="0"/>
                <a:cs typeface="Times New Roman" panose="02020603050405020304" pitchFamily="18" charset="0"/>
              </a:rPr>
              <a:t>在活动边框上施加一个力</a:t>
            </a:r>
            <a:r>
              <a:rPr lang="en-US" altLang="zh-CN" sz="2000" i="1" kern="0" dirty="0" smtClean="0">
                <a:latin typeface="Times New Roman" panose="02020603050405020304" pitchFamily="18" charset="0"/>
                <a:cs typeface="Times New Roman" panose="02020603050405020304" pitchFamily="18" charset="0"/>
              </a:rPr>
              <a:t>F</a:t>
            </a:r>
            <a:r>
              <a:rPr lang="zh-CN" altLang="en-US" sz="2000" kern="0" dirty="0" smtClean="0">
                <a:latin typeface="Times New Roman" panose="02020603050405020304" pitchFamily="18" charset="0"/>
                <a:cs typeface="Times New Roman" panose="02020603050405020304" pitchFamily="18" charset="0"/>
              </a:rPr>
              <a:t>，使</a:t>
            </a:r>
          </a:p>
          <a:p>
            <a:pPr indent="0" eaLnBrk="1" hangingPunct="1">
              <a:lnSpc>
                <a:spcPct val="130000"/>
              </a:lnSpc>
              <a:spcBef>
                <a:spcPts val="600"/>
              </a:spcBef>
              <a:buFont typeface="Wingdings" panose="05000000000000000000" pitchFamily="2" charset="2"/>
              <a:buNone/>
            </a:pPr>
            <a:r>
              <a:rPr lang="zh-CN" altLang="en-US" sz="2000" kern="0" dirty="0" smtClean="0">
                <a:latin typeface="Times New Roman" panose="02020603050405020304" pitchFamily="18" charset="0"/>
                <a:cs typeface="Times New Roman" panose="02020603050405020304" pitchFamily="18" charset="0"/>
              </a:rPr>
              <a:t>滑动边可逆地向图的下方移动</a:t>
            </a:r>
            <a:r>
              <a:rPr lang="en-US" altLang="zh-CN" sz="2000" kern="0" dirty="0" smtClean="0">
                <a:latin typeface="Times New Roman" panose="02020603050405020304" pitchFamily="18" charset="0"/>
                <a:cs typeface="Times New Roman" panose="02020603050405020304" pitchFamily="18" charset="0"/>
              </a:rPr>
              <a:t>d</a:t>
            </a:r>
            <a:r>
              <a:rPr lang="en-US" altLang="zh-CN" sz="2000" i="1" kern="0" dirty="0" smtClean="0">
                <a:latin typeface="Times New Roman" panose="02020603050405020304" pitchFamily="18" charset="0"/>
                <a:cs typeface="Times New Roman" panose="02020603050405020304" pitchFamily="18" charset="0"/>
              </a:rPr>
              <a:t>x</a:t>
            </a:r>
          </a:p>
          <a:p>
            <a:pPr indent="0" eaLnBrk="1" hangingPunct="1">
              <a:lnSpc>
                <a:spcPct val="130000"/>
              </a:lnSpc>
              <a:spcBef>
                <a:spcPts val="600"/>
              </a:spcBef>
              <a:buFont typeface="Wingdings" panose="05000000000000000000" pitchFamily="2" charset="2"/>
              <a:buNone/>
            </a:pPr>
            <a:r>
              <a:rPr lang="zh-CN" altLang="en-US" sz="2000" kern="0" dirty="0" smtClean="0">
                <a:latin typeface="Times New Roman" panose="02020603050405020304" pitchFamily="18" charset="0"/>
                <a:cs typeface="Times New Roman" panose="02020603050405020304" pitchFamily="18" charset="0"/>
              </a:rPr>
              <a:t>距离。意味着在等温等压且保持</a:t>
            </a:r>
          </a:p>
          <a:p>
            <a:pPr indent="0" eaLnBrk="1" hangingPunct="1">
              <a:lnSpc>
                <a:spcPct val="130000"/>
              </a:lnSpc>
              <a:spcBef>
                <a:spcPts val="600"/>
              </a:spcBef>
              <a:buFont typeface="Wingdings" panose="05000000000000000000" pitchFamily="2" charset="2"/>
              <a:buNone/>
            </a:pPr>
            <a:r>
              <a:rPr lang="zh-CN" altLang="en-US" sz="2000" kern="0" dirty="0" smtClean="0">
                <a:latin typeface="Times New Roman" panose="02020603050405020304" pitchFamily="18" charset="0"/>
                <a:cs typeface="Times New Roman" panose="02020603050405020304" pitchFamily="18" charset="0"/>
              </a:rPr>
              <a:t>组成不变的条件下，环境对系统</a:t>
            </a:r>
          </a:p>
          <a:p>
            <a:pPr indent="0" eaLnBrk="1" hangingPunct="1">
              <a:lnSpc>
                <a:spcPct val="130000"/>
              </a:lnSpc>
              <a:spcBef>
                <a:spcPts val="600"/>
              </a:spcBef>
              <a:buFont typeface="Wingdings" panose="05000000000000000000" pitchFamily="2" charset="2"/>
              <a:buNone/>
            </a:pPr>
            <a:r>
              <a:rPr lang="zh-CN" altLang="en-US" sz="2000" kern="0" dirty="0" smtClean="0">
                <a:latin typeface="Times New Roman" panose="02020603050405020304" pitchFamily="18" charset="0"/>
                <a:cs typeface="Times New Roman" panose="02020603050405020304" pitchFamily="18" charset="0"/>
              </a:rPr>
              <a:t>做可逆非体积功为</a:t>
            </a:r>
            <a:r>
              <a:rPr lang="en-US" altLang="zh-CN" sz="2000" kern="0" dirty="0" smtClean="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endParaRPr lang="en-US" altLang="zh-CN" sz="2000" kern="0" dirty="0" smtClean="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en-US" altLang="zh-CN" sz="2000" kern="0" dirty="0" smtClean="0">
              <a:latin typeface="Times New Roman" panose="02020603050405020304" pitchFamily="18" charset="0"/>
              <a:cs typeface="Times New Roman" panose="02020603050405020304" pitchFamily="18" charset="0"/>
            </a:endParaRPr>
          </a:p>
        </p:txBody>
      </p:sp>
      <p:graphicFrame>
        <p:nvGraphicFramePr>
          <p:cNvPr id="6" name="Object 10"/>
          <p:cNvGraphicFramePr>
            <a:graphicFrameLocks noChangeAspect="1"/>
          </p:cNvGraphicFramePr>
          <p:nvPr>
            <p:extLst>
              <p:ext uri="{D42A27DB-BD31-4B8C-83A1-F6EECF244321}">
                <p14:modId xmlns:p14="http://schemas.microsoft.com/office/powerpoint/2010/main" xmlns="" val="923380875"/>
              </p:ext>
            </p:extLst>
          </p:nvPr>
        </p:nvGraphicFramePr>
        <p:xfrm>
          <a:off x="1080277" y="3689359"/>
          <a:ext cx="4132980" cy="402429"/>
        </p:xfrm>
        <a:graphic>
          <a:graphicData uri="http://schemas.openxmlformats.org/presentationml/2006/ole">
            <p:oleObj spid="_x0000_s279889" name="Equation" r:id="rId4" imgW="1853396" imgH="177723" progId="Equation.DSMT4">
              <p:embed/>
            </p:oleObj>
          </a:graphicData>
        </a:graphic>
      </p:graphicFrame>
      <p:sp>
        <p:nvSpPr>
          <p:cNvPr id="9" name="Rectangle 12"/>
          <p:cNvSpPr>
            <a:spLocks noChangeArrowheads="1"/>
          </p:cNvSpPr>
          <p:nvPr/>
        </p:nvSpPr>
        <p:spPr bwMode="auto">
          <a:xfrm>
            <a:off x="944571" y="4192172"/>
            <a:ext cx="8056585" cy="80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pPr>
            <a:r>
              <a:rPr lang="zh-CN" altLang="en-US" sz="2000" b="1" dirty="0" smtClean="0">
                <a:latin typeface="Times New Roman" panose="02020603050405020304" pitchFamily="18" charset="0"/>
                <a:ea typeface="+mn-ea"/>
                <a:cs typeface="Times New Roman" panose="02020603050405020304" pitchFamily="18" charset="0"/>
              </a:rPr>
              <a:t>过程</a:t>
            </a:r>
            <a:r>
              <a:rPr lang="zh-CN" altLang="en-US" sz="2000" b="1" dirty="0">
                <a:latin typeface="Times New Roman" panose="02020603050405020304" pitchFamily="18" charset="0"/>
                <a:ea typeface="+mn-ea"/>
                <a:cs typeface="Times New Roman" panose="02020603050405020304" pitchFamily="18" charset="0"/>
              </a:rPr>
              <a:t>可逆</a:t>
            </a:r>
            <a:r>
              <a:rPr lang="en-US" altLang="zh-CN" sz="2000" b="1" dirty="0">
                <a:latin typeface="Times New Roman" panose="02020603050405020304" pitchFamily="18" charset="0"/>
                <a:ea typeface="+mn-ea"/>
                <a:cs typeface="Times New Roman" panose="02020603050405020304" pitchFamily="18" charset="0"/>
              </a:rPr>
              <a:t>:                   </a:t>
            </a:r>
            <a:r>
              <a:rPr lang="en-US" altLang="zh-CN" sz="2000" b="1" dirty="0" smtClean="0">
                <a:latin typeface="Times New Roman" panose="02020603050405020304" pitchFamily="18" charset="0"/>
                <a:ea typeface="+mn-ea"/>
                <a:cs typeface="Times New Roman" panose="02020603050405020304" pitchFamily="18" charset="0"/>
              </a:rPr>
              <a:t>               </a:t>
            </a:r>
            <a:r>
              <a:rPr lang="zh-CN" altLang="en-US" sz="2000" b="1" dirty="0" smtClean="0">
                <a:latin typeface="Times New Roman" panose="02020603050405020304" pitchFamily="18" charset="0"/>
                <a:ea typeface="+mn-ea"/>
                <a:cs typeface="Times New Roman" panose="02020603050405020304" pitchFamily="18" charset="0"/>
              </a:rPr>
              <a:t>；由此可知</a:t>
            </a:r>
            <a:r>
              <a:rPr lang="zh-CN" altLang="en-US" sz="2000" b="1" dirty="0">
                <a:latin typeface="Times New Roman" panose="02020603050405020304" pitchFamily="18" charset="0"/>
                <a:ea typeface="+mn-ea"/>
                <a:cs typeface="Times New Roman" panose="02020603050405020304" pitchFamily="18" charset="0"/>
              </a:rPr>
              <a:t>表面张力在数值上与比表面吉布斯函数相等，且两者的单位也是相同的。</a:t>
            </a:r>
            <a:r>
              <a:rPr lang="en-US" altLang="zh-CN" sz="2000" b="1" dirty="0" smtClean="0">
                <a:latin typeface="Times New Roman" panose="02020603050405020304" pitchFamily="18" charset="0"/>
                <a:ea typeface="+mn-ea"/>
                <a:cs typeface="Times New Roman" panose="02020603050405020304" pitchFamily="18" charset="0"/>
              </a:rPr>
              <a:t>1J·m</a:t>
            </a:r>
            <a:r>
              <a:rPr lang="en-US" altLang="zh-CN" sz="2000" b="1" baseline="30000" dirty="0" smtClean="0">
                <a:latin typeface="Times New Roman" panose="02020603050405020304" pitchFamily="18" charset="0"/>
                <a:ea typeface="+mn-ea"/>
                <a:cs typeface="Times New Roman" panose="02020603050405020304" pitchFamily="18" charset="0"/>
              </a:rPr>
              <a:t>-2</a:t>
            </a:r>
            <a:r>
              <a:rPr lang="en-US" altLang="zh-CN" sz="2000" b="1" dirty="0" smtClean="0">
                <a:latin typeface="Times New Roman" panose="02020603050405020304" pitchFamily="18" charset="0"/>
                <a:ea typeface="+mn-ea"/>
                <a:cs typeface="Times New Roman" panose="02020603050405020304" pitchFamily="18" charset="0"/>
              </a:rPr>
              <a:t> </a:t>
            </a:r>
            <a:r>
              <a:rPr lang="en-US" altLang="zh-CN" sz="2000" b="1" dirty="0">
                <a:latin typeface="Times New Roman" panose="02020603050405020304" pitchFamily="18" charset="0"/>
                <a:ea typeface="+mn-ea"/>
                <a:cs typeface="Times New Roman" panose="02020603050405020304" pitchFamily="18" charset="0"/>
              </a:rPr>
              <a:t>= </a:t>
            </a:r>
            <a:r>
              <a:rPr lang="en-US" altLang="zh-CN" sz="2000" b="1" dirty="0" smtClean="0">
                <a:latin typeface="Times New Roman" panose="02020603050405020304" pitchFamily="18" charset="0"/>
                <a:ea typeface="+mn-ea"/>
                <a:cs typeface="Times New Roman" panose="02020603050405020304" pitchFamily="18" charset="0"/>
              </a:rPr>
              <a:t>1N·m </a:t>
            </a:r>
            <a:r>
              <a:rPr lang="en-US" altLang="zh-CN" sz="2000" b="1" dirty="0">
                <a:latin typeface="Times New Roman" panose="02020603050405020304" pitchFamily="18" charset="0"/>
                <a:ea typeface="+mn-ea"/>
                <a:cs typeface="Times New Roman" panose="02020603050405020304" pitchFamily="18" charset="0"/>
              </a:rPr>
              <a:t>m</a:t>
            </a:r>
            <a:r>
              <a:rPr lang="en-US" altLang="zh-CN" sz="2000" b="1" baseline="30000" dirty="0">
                <a:latin typeface="Times New Roman" panose="02020603050405020304" pitchFamily="18" charset="0"/>
                <a:ea typeface="+mn-ea"/>
                <a:cs typeface="Times New Roman" panose="02020603050405020304" pitchFamily="18" charset="0"/>
              </a:rPr>
              <a:t>-2 </a:t>
            </a:r>
            <a:r>
              <a:rPr lang="en-US" altLang="zh-CN" sz="2000" b="1" dirty="0">
                <a:latin typeface="Times New Roman" panose="02020603050405020304" pitchFamily="18" charset="0"/>
                <a:ea typeface="+mn-ea"/>
                <a:cs typeface="Times New Roman" panose="02020603050405020304" pitchFamily="18" charset="0"/>
              </a:rPr>
              <a:t>= 1 N·m</a:t>
            </a:r>
            <a:r>
              <a:rPr lang="en-US" altLang="zh-CN" sz="2000" b="1" baseline="30000" dirty="0">
                <a:latin typeface="Times New Roman" panose="02020603050405020304" pitchFamily="18" charset="0"/>
                <a:ea typeface="+mn-ea"/>
                <a:cs typeface="Times New Roman" panose="02020603050405020304" pitchFamily="18" charset="0"/>
              </a:rPr>
              <a:t>-1</a:t>
            </a:r>
          </a:p>
        </p:txBody>
      </p:sp>
      <p:pic>
        <p:nvPicPr>
          <p:cNvPr id="11" name="Picture 9"/>
          <p:cNvPicPr>
            <a:picLocks noChangeAspect="1" noChangeArrowheads="1"/>
          </p:cNvPicPr>
          <p:nvPr/>
        </p:nvPicPr>
        <p:blipFill rotWithShape="1">
          <a:blip r:embed="rId5">
            <a:extLst>
              <a:ext uri="{28A0092B-C50C-407E-A947-70E740481C1C}">
                <a14:useLocalDpi xmlns:a14="http://schemas.microsoft.com/office/drawing/2010/main" xmlns="" val="0"/>
              </a:ext>
            </a:extLst>
          </a:blip>
          <a:srcRect l="6905" t="4832" r="3521" b="4655"/>
          <a:stretch/>
        </p:blipFill>
        <p:spPr bwMode="auto">
          <a:xfrm>
            <a:off x="5429256" y="1071552"/>
            <a:ext cx="2592288" cy="2520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2" name="Object 13"/>
          <p:cNvGraphicFramePr>
            <a:graphicFrameLocks noChangeAspect="1"/>
          </p:cNvGraphicFramePr>
          <p:nvPr>
            <p:extLst>
              <p:ext uri="{D42A27DB-BD31-4B8C-83A1-F6EECF244321}">
                <p14:modId xmlns:p14="http://schemas.microsoft.com/office/powerpoint/2010/main" xmlns="" val="2009077076"/>
              </p:ext>
            </p:extLst>
          </p:nvPr>
        </p:nvGraphicFramePr>
        <p:xfrm>
          <a:off x="2160396" y="4221842"/>
          <a:ext cx="2162011" cy="399623"/>
        </p:xfrm>
        <a:graphic>
          <a:graphicData uri="http://schemas.openxmlformats.org/presentationml/2006/ole">
            <p:oleObj spid="_x0000_s279890" name="Equation" r:id="rId6" imgW="1257300" imgH="241300" progId="Equation.DSMT4">
              <p:embed/>
            </p:oleObj>
          </a:graphicData>
        </a:graphic>
      </p:graphicFrame>
      <p:sp>
        <p:nvSpPr>
          <p:cNvPr id="13" name="Text Box 55"/>
          <p:cNvSpPr txBox="1">
            <a:spLocks noChangeArrowheads="1"/>
          </p:cNvSpPr>
          <p:nvPr/>
        </p:nvSpPr>
        <p:spPr bwMode="auto">
          <a:xfrm>
            <a:off x="539552" y="233492"/>
            <a:ext cx="5688434" cy="477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400" dirty="0" smtClean="0">
                <a:latin typeface="微软雅黑" panose="020B0503020204020204" pitchFamily="34" charset="-122"/>
                <a:ea typeface="微软雅黑" panose="020B0503020204020204" pitchFamily="34" charset="-122"/>
              </a:rPr>
              <a:t>9.1.1 </a:t>
            </a:r>
            <a:r>
              <a:rPr lang="zh-CN" altLang="en-US" sz="2400" dirty="0" smtClean="0">
                <a:latin typeface="微软雅黑" panose="020B0503020204020204" pitchFamily="34" charset="-122"/>
                <a:ea typeface="微软雅黑" panose="020B0503020204020204" pitchFamily="34" charset="-122"/>
              </a:rPr>
              <a:t>表面张力和表面吉布斯函数</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91038270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文本框 19"/>
          <p:cNvSpPr txBox="1"/>
          <p:nvPr/>
        </p:nvSpPr>
        <p:spPr>
          <a:xfrm>
            <a:off x="1000100" y="824201"/>
            <a:ext cx="4680520"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溶胶的聚沉</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Rectangle 3"/>
          <p:cNvSpPr txBox="1">
            <a:spLocks noRot="1" noChangeArrowheads="1"/>
          </p:cNvSpPr>
          <p:nvPr/>
        </p:nvSpPr>
        <p:spPr>
          <a:xfrm>
            <a:off x="928662" y="1306319"/>
            <a:ext cx="7128792" cy="3568541"/>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marL="0" indent="457200" eaLnBrk="1" hangingPunct="1">
              <a:spcBef>
                <a:spcPts val="1200"/>
              </a:spcBef>
              <a:buFont typeface="Wingdings" panose="05000000000000000000" pitchFamily="2" charset="2"/>
              <a:buNone/>
            </a:pPr>
            <a:r>
              <a:rPr lang="zh-CN" altLang="en-US" sz="2000" kern="0" dirty="0" smtClean="0">
                <a:latin typeface="Times New Roman" panose="02020603050405020304" pitchFamily="18" charset="0"/>
                <a:cs typeface="Times New Roman" panose="02020603050405020304" pitchFamily="18" charset="0"/>
              </a:rPr>
              <a:t>胶粒互相聚结，颗粒变大，最后生成沉淀。</a:t>
            </a:r>
          </a:p>
          <a:p>
            <a:pPr marL="0" indent="457200" eaLnBrk="1" hangingPunct="1">
              <a:spcBef>
                <a:spcPts val="1200"/>
              </a:spcBef>
              <a:buNone/>
            </a:pPr>
            <a:r>
              <a:rPr lang="zh-CN" altLang="en-US" sz="2000" kern="0" dirty="0" smtClean="0">
                <a:latin typeface="Times New Roman" panose="02020603050405020304" pitchFamily="18" charset="0"/>
                <a:cs typeface="Times New Roman" panose="02020603050405020304" pitchFamily="18" charset="0"/>
              </a:rPr>
              <a:t>一般当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ζ</a:t>
            </a:r>
            <a:r>
              <a:rPr lang="zh-CN" altLang="en-US" sz="2000" kern="0" dirty="0" smtClean="0">
                <a:latin typeface="Times New Roman" panose="02020603050405020304" pitchFamily="18" charset="0"/>
                <a:cs typeface="Times New Roman" panose="02020603050405020304" pitchFamily="18" charset="0"/>
              </a:rPr>
              <a:t> 电势的绝对值大于 </a:t>
            </a:r>
            <a:r>
              <a:rPr lang="en-US" altLang="zh-CN" sz="2000" kern="0" dirty="0" smtClean="0">
                <a:latin typeface="Times New Roman" panose="02020603050405020304" pitchFamily="18" charset="0"/>
                <a:cs typeface="Times New Roman" panose="02020603050405020304" pitchFamily="18" charset="0"/>
              </a:rPr>
              <a:t>0.03 V</a:t>
            </a:r>
            <a:r>
              <a:rPr lang="zh-CN" altLang="en-US" sz="2000" kern="0" dirty="0" smtClean="0">
                <a:latin typeface="Times New Roman" panose="02020603050405020304" pitchFamily="18" charset="0"/>
                <a:cs typeface="Times New Roman" panose="02020603050405020304" pitchFamily="18" charset="0"/>
              </a:rPr>
              <a:t>时，溶胶能稳定存在。此时胶粒因布朗运动彼此接近时，粒子间的静电斥力又能使胶粒互相远离。当   电势的绝对值小到一定数值时，粒子间的静电斥力不足以阻止粒子间的碰撞，变薄了的溶剂化层也不能够阻止胶粒的聚结，因而胶粒不断变大最终生成沉淀。</a:t>
            </a:r>
          </a:p>
          <a:p>
            <a:pPr marL="0" indent="457200" eaLnBrk="1" hangingPunct="1">
              <a:spcBef>
                <a:spcPts val="1200"/>
              </a:spcBef>
              <a:buFont typeface="Wingdings" panose="05000000000000000000" pitchFamily="2" charset="2"/>
              <a:buNone/>
            </a:pPr>
            <a:r>
              <a:rPr lang="zh-CN" altLang="en-US" sz="2000" kern="0" dirty="0" smtClean="0">
                <a:latin typeface="Times New Roman" panose="02020603050405020304" pitchFamily="18" charset="0"/>
                <a:cs typeface="Times New Roman" panose="02020603050405020304" pitchFamily="18" charset="0"/>
              </a:rPr>
              <a:t>造成溶胶的聚沉的因素很多，其中外加电解质和溶胶的相互作用最为重要。</a:t>
            </a:r>
          </a:p>
        </p:txBody>
      </p:sp>
      <p:sp>
        <p:nvSpPr>
          <p:cNvPr id="5" name="Text Box 55"/>
          <p:cNvSpPr txBox="1">
            <a:spLocks noChangeArrowheads="1"/>
          </p:cNvSpPr>
          <p:nvPr/>
        </p:nvSpPr>
        <p:spPr bwMode="auto">
          <a:xfrm>
            <a:off x="467544" y="195486"/>
            <a:ext cx="5778727" cy="492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600" dirty="0" smtClean="0">
                <a:latin typeface="微软雅黑" panose="020B0503020204020204" pitchFamily="34" charset="-122"/>
                <a:ea typeface="微软雅黑" panose="020B0503020204020204" pitchFamily="34" charset="-122"/>
              </a:rPr>
              <a:t>9.4.7 </a:t>
            </a:r>
            <a:r>
              <a:rPr lang="zh-CN" altLang="en-US" sz="2600" dirty="0" smtClean="0">
                <a:latin typeface="Times New Roman" panose="02020603050405020304" pitchFamily="18" charset="0"/>
                <a:ea typeface="微软雅黑" panose="020B0503020204020204" pitchFamily="34" charset="-122"/>
                <a:cs typeface="Times New Roman" panose="02020603050405020304" pitchFamily="18" charset="0"/>
              </a:rPr>
              <a:t>溶胶的稳定性和聚沉作用</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97568339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文本框 19"/>
          <p:cNvSpPr txBox="1"/>
          <p:nvPr/>
        </p:nvSpPr>
        <p:spPr>
          <a:xfrm>
            <a:off x="1187624" y="776517"/>
            <a:ext cx="626469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溶胶的聚沉</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电解质对溶胶稳定性的影响</a:t>
            </a:r>
            <a:endParaRPr lang="en-US" altLang="zh-CN" sz="24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 Box 2"/>
          <p:cNvSpPr txBox="1">
            <a:spLocks noChangeArrowheads="1"/>
          </p:cNvSpPr>
          <p:nvPr/>
        </p:nvSpPr>
        <p:spPr bwMode="auto">
          <a:xfrm>
            <a:off x="1153743" y="1323858"/>
            <a:ext cx="6557950" cy="738664"/>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0000"/>
              </a:lnSpc>
              <a:buFont typeface="+mj-lt"/>
              <a:buAutoNum type="alphaUcPeriod"/>
            </a:pPr>
            <a:r>
              <a:rPr lang="zh-CN" altLang="en-US" sz="2000" dirty="0" smtClean="0">
                <a:solidFill>
                  <a:srgbClr val="3333FF"/>
                </a:solidFill>
                <a:latin typeface="Times New Roman" panose="02020603050405020304" pitchFamily="18" charset="0"/>
                <a:ea typeface="+mn-ea"/>
                <a:cs typeface="Times New Roman" panose="02020603050405020304" pitchFamily="18" charset="0"/>
              </a:rPr>
              <a:t>与</a:t>
            </a:r>
            <a:r>
              <a:rPr lang="zh-CN" altLang="en-US" sz="2000" dirty="0">
                <a:solidFill>
                  <a:srgbClr val="3333FF"/>
                </a:solidFill>
                <a:latin typeface="Times New Roman" panose="02020603050405020304" pitchFamily="18" charset="0"/>
                <a:ea typeface="+mn-ea"/>
                <a:cs typeface="Times New Roman" panose="02020603050405020304" pitchFamily="18" charset="0"/>
              </a:rPr>
              <a:t>胶粒带相反电荷的离子</a:t>
            </a:r>
            <a:r>
              <a:rPr lang="zh-CN" altLang="en-US" sz="2000" dirty="0">
                <a:latin typeface="Times New Roman" panose="02020603050405020304" pitchFamily="18" charset="0"/>
                <a:ea typeface="+mn-ea"/>
                <a:cs typeface="Times New Roman" panose="02020603050405020304" pitchFamily="18" charset="0"/>
              </a:rPr>
              <a:t>的价数影响最大</a:t>
            </a:r>
            <a:r>
              <a:rPr lang="zh-CN" altLang="en-US" sz="2000" dirty="0" smtClean="0">
                <a:latin typeface="Times New Roman" panose="02020603050405020304" pitchFamily="18" charset="0"/>
                <a:ea typeface="+mn-ea"/>
                <a:cs typeface="Times New Roman" panose="02020603050405020304" pitchFamily="18" charset="0"/>
              </a:rPr>
              <a:t>，</a:t>
            </a:r>
            <a:r>
              <a:rPr lang="zh-CN" altLang="en-US" sz="2000" dirty="0" smtClean="0">
                <a:solidFill>
                  <a:srgbClr val="FF0000"/>
                </a:solidFill>
                <a:latin typeface="Times New Roman" panose="02020603050405020304" pitchFamily="18" charset="0"/>
                <a:ea typeface="+mn-ea"/>
                <a:cs typeface="Times New Roman" panose="02020603050405020304" pitchFamily="18" charset="0"/>
              </a:rPr>
              <a:t>价</a:t>
            </a:r>
            <a:r>
              <a:rPr lang="zh-CN" altLang="en-US" sz="2000" dirty="0">
                <a:solidFill>
                  <a:srgbClr val="FF0000"/>
                </a:solidFill>
                <a:latin typeface="Times New Roman" panose="02020603050405020304" pitchFamily="18" charset="0"/>
                <a:ea typeface="+mn-ea"/>
                <a:cs typeface="Times New Roman" panose="02020603050405020304" pitchFamily="18" charset="0"/>
              </a:rPr>
              <a:t>数越高，聚沉能力越强</a:t>
            </a:r>
            <a:r>
              <a:rPr lang="zh-CN" altLang="en-US" sz="2000" dirty="0">
                <a:latin typeface="Times New Roman" panose="02020603050405020304" pitchFamily="18" charset="0"/>
                <a:ea typeface="+mn-ea"/>
                <a:cs typeface="Times New Roman" panose="02020603050405020304" pitchFamily="18" charset="0"/>
              </a:rPr>
              <a:t>。</a:t>
            </a:r>
          </a:p>
        </p:txBody>
      </p:sp>
      <p:sp>
        <p:nvSpPr>
          <p:cNvPr id="6" name="Text Box 3"/>
          <p:cNvSpPr txBox="1">
            <a:spLocks noChangeArrowheads="1"/>
          </p:cNvSpPr>
          <p:nvPr/>
        </p:nvSpPr>
        <p:spPr bwMode="auto">
          <a:xfrm>
            <a:off x="1107567" y="2123787"/>
            <a:ext cx="6768307" cy="707181"/>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0000"/>
              </a:lnSpc>
              <a:buClr>
                <a:srgbClr val="0000CC"/>
              </a:buClr>
              <a:buFont typeface="+mj-lt"/>
              <a:buAutoNum type="alphaUcPeriod" startAt="2"/>
            </a:pPr>
            <a:r>
              <a:rPr lang="zh-CN" altLang="en-US" sz="2000" dirty="0" smtClean="0">
                <a:latin typeface="Times New Roman" panose="02020603050405020304" pitchFamily="18" charset="0"/>
                <a:ea typeface="+mn-ea"/>
                <a:cs typeface="Times New Roman" panose="02020603050405020304" pitchFamily="18" charset="0"/>
              </a:rPr>
              <a:t>与</a:t>
            </a:r>
            <a:r>
              <a:rPr lang="zh-CN" altLang="en-US" sz="2000" dirty="0">
                <a:latin typeface="Times New Roman" panose="02020603050405020304" pitchFamily="18" charset="0"/>
                <a:ea typeface="+mn-ea"/>
                <a:cs typeface="Times New Roman" panose="02020603050405020304" pitchFamily="18" charset="0"/>
              </a:rPr>
              <a:t>胶粒带相反电荷的离子就是价数相同，</a:t>
            </a:r>
            <a:r>
              <a:rPr lang="zh-CN" altLang="en-US" sz="2000" dirty="0" smtClean="0">
                <a:latin typeface="Times New Roman" panose="02020603050405020304" pitchFamily="18" charset="0"/>
                <a:ea typeface="+mn-ea"/>
                <a:cs typeface="Times New Roman" panose="02020603050405020304" pitchFamily="18" charset="0"/>
              </a:rPr>
              <a:t>其聚沉</a:t>
            </a:r>
            <a:r>
              <a:rPr lang="zh-CN" altLang="en-US" sz="2000" dirty="0">
                <a:latin typeface="Times New Roman" panose="02020603050405020304" pitchFamily="18" charset="0"/>
                <a:ea typeface="+mn-ea"/>
                <a:cs typeface="Times New Roman" panose="02020603050405020304" pitchFamily="18" charset="0"/>
              </a:rPr>
              <a:t>能力也有差异。</a:t>
            </a:r>
            <a:endParaRPr lang="zh-CN" altLang="zh-CN" sz="2000" dirty="0">
              <a:solidFill>
                <a:srgbClr val="FF0000"/>
              </a:solidFill>
              <a:latin typeface="Times New Roman" panose="02020603050405020304" pitchFamily="18" charset="0"/>
              <a:ea typeface="+mn-ea"/>
              <a:cs typeface="Times New Roman" panose="02020603050405020304" pitchFamily="18" charset="0"/>
            </a:endParaRPr>
          </a:p>
        </p:txBody>
      </p:sp>
      <p:sp>
        <p:nvSpPr>
          <p:cNvPr id="7" name="Text Box 6"/>
          <p:cNvSpPr txBox="1">
            <a:spLocks noChangeArrowheads="1"/>
          </p:cNvSpPr>
          <p:nvPr/>
        </p:nvSpPr>
        <p:spPr bwMode="auto">
          <a:xfrm>
            <a:off x="1101764" y="3032229"/>
            <a:ext cx="7632848" cy="706412"/>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000" dirty="0">
                <a:latin typeface="Times New Roman" panose="02020603050405020304" pitchFamily="18" charset="0"/>
                <a:ea typeface="+mn-ea"/>
                <a:cs typeface="Times New Roman" panose="02020603050405020304" pitchFamily="18" charset="0"/>
              </a:rPr>
              <a:t>       </a:t>
            </a:r>
            <a:r>
              <a:rPr lang="zh-CN" altLang="en-US" sz="2000" dirty="0">
                <a:latin typeface="Times New Roman" panose="02020603050405020304" pitchFamily="18" charset="0"/>
                <a:ea typeface="+mn-ea"/>
                <a:cs typeface="Times New Roman" panose="02020603050405020304" pitchFamily="18" charset="0"/>
              </a:rPr>
              <a:t>对胶粒带负电的溶胶，一价阳离子硝酸盐的聚沉能力次序为</a:t>
            </a:r>
            <a:r>
              <a:rPr lang="zh-CN" altLang="en-US" sz="2000" dirty="0" smtClean="0">
                <a:latin typeface="Times New Roman" panose="02020603050405020304" pitchFamily="18" charset="0"/>
                <a:ea typeface="+mn-ea"/>
                <a:cs typeface="Times New Roman" panose="02020603050405020304" pitchFamily="18" charset="0"/>
              </a:rPr>
              <a:t>：  </a:t>
            </a:r>
            <a:endParaRPr lang="en-US" altLang="zh-CN" sz="2000" dirty="0" smtClean="0">
              <a:latin typeface="Times New Roman" panose="02020603050405020304" pitchFamily="18" charset="0"/>
              <a:ea typeface="+mn-ea"/>
              <a:cs typeface="Times New Roman" panose="02020603050405020304" pitchFamily="18" charset="0"/>
            </a:endParaRPr>
          </a:p>
          <a:p>
            <a:pPr eaLnBrk="1" hangingPunct="1">
              <a:lnSpc>
                <a:spcPct val="120000"/>
              </a:lnSpc>
            </a:pPr>
            <a:r>
              <a:rPr lang="en-US" altLang="zh-CN" sz="2000" dirty="0">
                <a:solidFill>
                  <a:srgbClr val="FF0000"/>
                </a:solidFill>
                <a:latin typeface="Times New Roman" panose="02020603050405020304" pitchFamily="18" charset="0"/>
                <a:ea typeface="+mn-ea"/>
                <a:cs typeface="Times New Roman" panose="02020603050405020304" pitchFamily="18" charset="0"/>
              </a:rPr>
              <a:t> </a:t>
            </a:r>
            <a:r>
              <a:rPr lang="en-US" altLang="zh-CN" sz="2000" dirty="0" smtClean="0">
                <a:solidFill>
                  <a:srgbClr val="FF0000"/>
                </a:solidFill>
                <a:latin typeface="Times New Roman" panose="02020603050405020304" pitchFamily="18" charset="0"/>
                <a:ea typeface="+mn-ea"/>
                <a:cs typeface="Times New Roman" panose="02020603050405020304" pitchFamily="18" charset="0"/>
              </a:rPr>
              <a:t>      H</a:t>
            </a:r>
            <a:r>
              <a:rPr lang="en-US" altLang="zh-CN" sz="2000" baseline="60000" dirty="0">
                <a:solidFill>
                  <a:srgbClr val="FF0000"/>
                </a:solidFill>
                <a:latin typeface="Times New Roman" panose="02020603050405020304" pitchFamily="18" charset="0"/>
                <a:ea typeface="+mn-ea"/>
                <a:cs typeface="Times New Roman" panose="02020603050405020304" pitchFamily="18" charset="0"/>
              </a:rPr>
              <a:t>+</a:t>
            </a:r>
            <a:r>
              <a:rPr lang="en-US" altLang="zh-CN" sz="2000" dirty="0">
                <a:solidFill>
                  <a:srgbClr val="FF0000"/>
                </a:solidFill>
                <a:latin typeface="Times New Roman" panose="02020603050405020304" pitchFamily="18" charset="0"/>
                <a:ea typeface="+mn-ea"/>
                <a:cs typeface="Times New Roman" panose="02020603050405020304" pitchFamily="18" charset="0"/>
              </a:rPr>
              <a:t>&gt;Cs</a:t>
            </a:r>
            <a:r>
              <a:rPr lang="en-US" altLang="zh-CN" sz="2000" baseline="60000" dirty="0">
                <a:solidFill>
                  <a:srgbClr val="FF0000"/>
                </a:solidFill>
                <a:latin typeface="Times New Roman" panose="02020603050405020304" pitchFamily="18" charset="0"/>
                <a:ea typeface="+mn-ea"/>
                <a:cs typeface="Times New Roman" panose="02020603050405020304" pitchFamily="18" charset="0"/>
              </a:rPr>
              <a:t>+</a:t>
            </a:r>
            <a:r>
              <a:rPr lang="en-US" altLang="zh-CN" sz="2000" dirty="0">
                <a:solidFill>
                  <a:srgbClr val="FF0000"/>
                </a:solidFill>
                <a:latin typeface="Times New Roman" panose="02020603050405020304" pitchFamily="18" charset="0"/>
                <a:ea typeface="+mn-ea"/>
                <a:cs typeface="Times New Roman" panose="02020603050405020304" pitchFamily="18" charset="0"/>
              </a:rPr>
              <a:t>&gt;</a:t>
            </a:r>
            <a:r>
              <a:rPr lang="en-US" altLang="zh-CN" sz="2000" dirty="0" err="1">
                <a:solidFill>
                  <a:srgbClr val="FF0000"/>
                </a:solidFill>
                <a:latin typeface="Times New Roman" panose="02020603050405020304" pitchFamily="18" charset="0"/>
                <a:ea typeface="+mn-ea"/>
                <a:cs typeface="Times New Roman" panose="02020603050405020304" pitchFamily="18" charset="0"/>
              </a:rPr>
              <a:t>Rb</a:t>
            </a:r>
            <a:r>
              <a:rPr lang="en-US" altLang="zh-CN" sz="2000" baseline="60000" dirty="0">
                <a:solidFill>
                  <a:srgbClr val="FF0000"/>
                </a:solidFill>
                <a:latin typeface="Times New Roman" panose="02020603050405020304" pitchFamily="18" charset="0"/>
                <a:ea typeface="+mn-ea"/>
                <a:cs typeface="Times New Roman" panose="02020603050405020304" pitchFamily="18" charset="0"/>
              </a:rPr>
              <a:t>+</a:t>
            </a:r>
            <a:r>
              <a:rPr lang="en-US" altLang="zh-CN" sz="2000" dirty="0">
                <a:solidFill>
                  <a:srgbClr val="FF0000"/>
                </a:solidFill>
                <a:latin typeface="Times New Roman" panose="02020603050405020304" pitchFamily="18" charset="0"/>
                <a:ea typeface="+mn-ea"/>
                <a:cs typeface="Times New Roman" panose="02020603050405020304" pitchFamily="18" charset="0"/>
              </a:rPr>
              <a:t>&gt;NH</a:t>
            </a:r>
            <a:r>
              <a:rPr lang="en-US" altLang="zh-CN" sz="2000" baseline="-25000" dirty="0">
                <a:solidFill>
                  <a:srgbClr val="FF0000"/>
                </a:solidFill>
                <a:latin typeface="Times New Roman" panose="02020603050405020304" pitchFamily="18" charset="0"/>
                <a:ea typeface="+mn-ea"/>
                <a:cs typeface="Times New Roman" panose="02020603050405020304" pitchFamily="18" charset="0"/>
              </a:rPr>
              <a:t>4</a:t>
            </a:r>
            <a:r>
              <a:rPr lang="en-US" altLang="zh-CN" sz="2000" baseline="60000" dirty="0">
                <a:solidFill>
                  <a:srgbClr val="FF0000"/>
                </a:solidFill>
                <a:latin typeface="Times New Roman" panose="02020603050405020304" pitchFamily="18" charset="0"/>
                <a:ea typeface="+mn-ea"/>
                <a:cs typeface="Times New Roman" panose="02020603050405020304" pitchFamily="18" charset="0"/>
              </a:rPr>
              <a:t>+</a:t>
            </a:r>
            <a:r>
              <a:rPr lang="en-US" altLang="zh-CN" sz="2000" dirty="0">
                <a:solidFill>
                  <a:srgbClr val="FF0000"/>
                </a:solidFill>
                <a:latin typeface="Times New Roman" panose="02020603050405020304" pitchFamily="18" charset="0"/>
                <a:ea typeface="+mn-ea"/>
                <a:cs typeface="Times New Roman" panose="02020603050405020304" pitchFamily="18" charset="0"/>
              </a:rPr>
              <a:t>&gt;K</a:t>
            </a:r>
            <a:r>
              <a:rPr lang="en-US" altLang="zh-CN" sz="2000" baseline="60000" dirty="0">
                <a:solidFill>
                  <a:srgbClr val="FF0000"/>
                </a:solidFill>
                <a:latin typeface="Times New Roman" panose="02020603050405020304" pitchFamily="18" charset="0"/>
                <a:ea typeface="+mn-ea"/>
                <a:cs typeface="Times New Roman" panose="02020603050405020304" pitchFamily="18" charset="0"/>
              </a:rPr>
              <a:t>+</a:t>
            </a:r>
            <a:r>
              <a:rPr lang="en-US" altLang="zh-CN" sz="2000" dirty="0">
                <a:solidFill>
                  <a:srgbClr val="FF0000"/>
                </a:solidFill>
                <a:latin typeface="Times New Roman" panose="02020603050405020304" pitchFamily="18" charset="0"/>
                <a:ea typeface="+mn-ea"/>
                <a:cs typeface="Times New Roman" panose="02020603050405020304" pitchFamily="18" charset="0"/>
              </a:rPr>
              <a:t>&gt;Na</a:t>
            </a:r>
            <a:r>
              <a:rPr lang="en-US" altLang="zh-CN" sz="2000" baseline="60000" dirty="0">
                <a:solidFill>
                  <a:srgbClr val="FF0000"/>
                </a:solidFill>
                <a:latin typeface="Times New Roman" panose="02020603050405020304" pitchFamily="18" charset="0"/>
                <a:ea typeface="+mn-ea"/>
                <a:cs typeface="Times New Roman" panose="02020603050405020304" pitchFamily="18" charset="0"/>
              </a:rPr>
              <a:t>+</a:t>
            </a:r>
            <a:r>
              <a:rPr lang="en-US" altLang="zh-CN" sz="2000" dirty="0">
                <a:solidFill>
                  <a:srgbClr val="FF0000"/>
                </a:solidFill>
                <a:latin typeface="Times New Roman" panose="02020603050405020304" pitchFamily="18" charset="0"/>
                <a:ea typeface="+mn-ea"/>
                <a:cs typeface="Times New Roman" panose="02020603050405020304" pitchFamily="18" charset="0"/>
              </a:rPr>
              <a:t>&gt;Li</a:t>
            </a:r>
            <a:r>
              <a:rPr lang="en-US" altLang="zh-CN" sz="2000" baseline="60000" dirty="0">
                <a:solidFill>
                  <a:srgbClr val="FF0000"/>
                </a:solidFill>
                <a:latin typeface="Times New Roman" panose="02020603050405020304" pitchFamily="18" charset="0"/>
                <a:ea typeface="+mn-ea"/>
                <a:cs typeface="Times New Roman" panose="02020603050405020304" pitchFamily="18" charset="0"/>
              </a:rPr>
              <a:t>+</a:t>
            </a:r>
            <a:endParaRPr lang="en-US" altLang="zh-CN" sz="2000" dirty="0">
              <a:latin typeface="Times New Roman" panose="02020603050405020304" pitchFamily="18" charset="0"/>
              <a:ea typeface="+mn-ea"/>
              <a:cs typeface="Times New Roman" panose="02020603050405020304" pitchFamily="18" charset="0"/>
            </a:endParaRPr>
          </a:p>
        </p:txBody>
      </p:sp>
      <p:sp>
        <p:nvSpPr>
          <p:cNvPr id="9" name="Text Box 7"/>
          <p:cNvSpPr txBox="1">
            <a:spLocks noChangeArrowheads="1"/>
          </p:cNvSpPr>
          <p:nvPr/>
        </p:nvSpPr>
        <p:spPr bwMode="auto">
          <a:xfrm>
            <a:off x="1101764" y="3807093"/>
            <a:ext cx="7128793" cy="706412"/>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000" dirty="0">
                <a:latin typeface="Times New Roman" panose="02020603050405020304" pitchFamily="18" charset="0"/>
                <a:ea typeface="+mn-ea"/>
                <a:cs typeface="Times New Roman" panose="02020603050405020304" pitchFamily="18" charset="0"/>
              </a:rPr>
              <a:t>       </a:t>
            </a:r>
            <a:r>
              <a:rPr lang="zh-CN" altLang="en-US" sz="2000" dirty="0">
                <a:latin typeface="Times New Roman" panose="02020603050405020304" pitchFamily="18" charset="0"/>
                <a:ea typeface="+mn-ea"/>
                <a:cs typeface="Times New Roman" panose="02020603050405020304" pitchFamily="18" charset="0"/>
              </a:rPr>
              <a:t>对带正电的胶粒，一价阴离子的钾盐的聚沉能力次序为</a:t>
            </a:r>
            <a:r>
              <a:rPr lang="zh-CN" altLang="en-US" sz="2000" dirty="0" smtClean="0">
                <a:latin typeface="Times New Roman" panose="02020603050405020304" pitchFamily="18" charset="0"/>
                <a:ea typeface="+mn-ea"/>
                <a:cs typeface="Times New Roman" panose="02020603050405020304" pitchFamily="18" charset="0"/>
              </a:rPr>
              <a:t>： </a:t>
            </a:r>
            <a:endParaRPr lang="en-US" altLang="zh-CN" sz="2000" dirty="0" smtClean="0">
              <a:latin typeface="Times New Roman" panose="02020603050405020304" pitchFamily="18" charset="0"/>
              <a:ea typeface="+mn-ea"/>
              <a:cs typeface="Times New Roman" panose="02020603050405020304" pitchFamily="18" charset="0"/>
            </a:endParaRPr>
          </a:p>
          <a:p>
            <a:pPr eaLnBrk="1" hangingPunct="1">
              <a:lnSpc>
                <a:spcPct val="120000"/>
              </a:lnSpc>
            </a:pPr>
            <a:r>
              <a:rPr lang="en-US" altLang="en-US" sz="2000" dirty="0">
                <a:solidFill>
                  <a:srgbClr val="0000FF"/>
                </a:solidFill>
                <a:latin typeface="Times New Roman" panose="02020603050405020304" pitchFamily="18" charset="0"/>
                <a:ea typeface="+mn-ea"/>
                <a:cs typeface="Times New Roman" panose="02020603050405020304" pitchFamily="18" charset="0"/>
              </a:rPr>
              <a:t> </a:t>
            </a:r>
            <a:r>
              <a:rPr lang="en-US" altLang="en-US" sz="2000" dirty="0" smtClean="0">
                <a:solidFill>
                  <a:srgbClr val="0000FF"/>
                </a:solidFill>
                <a:latin typeface="Times New Roman" panose="02020603050405020304" pitchFamily="18" charset="0"/>
                <a:ea typeface="+mn-ea"/>
                <a:cs typeface="Times New Roman" panose="02020603050405020304" pitchFamily="18" charset="0"/>
              </a:rPr>
              <a:t>       F</a:t>
            </a:r>
            <a:r>
              <a:rPr lang="en-US" altLang="en-US" sz="2000" baseline="60000" dirty="0" smtClean="0">
                <a:solidFill>
                  <a:srgbClr val="0000FF"/>
                </a:solidFill>
                <a:latin typeface="Times New Roman" panose="02020603050405020304" pitchFamily="18" charset="0"/>
                <a:ea typeface="+mn-ea"/>
                <a:cs typeface="Times New Roman" panose="02020603050405020304" pitchFamily="18" charset="0"/>
              </a:rPr>
              <a:t>-</a:t>
            </a:r>
            <a:r>
              <a:rPr lang="en-US" altLang="en-US" sz="2000" dirty="0">
                <a:solidFill>
                  <a:srgbClr val="0000FF"/>
                </a:solidFill>
                <a:latin typeface="Times New Roman" panose="02020603050405020304" pitchFamily="18" charset="0"/>
                <a:ea typeface="+mn-ea"/>
                <a:cs typeface="Times New Roman" panose="02020603050405020304" pitchFamily="18" charset="0"/>
              </a:rPr>
              <a:t>&gt;Cl</a:t>
            </a:r>
            <a:r>
              <a:rPr lang="en-US" altLang="en-US" sz="2000" baseline="60000" dirty="0">
                <a:solidFill>
                  <a:srgbClr val="0000FF"/>
                </a:solidFill>
                <a:latin typeface="Times New Roman" panose="02020603050405020304" pitchFamily="18" charset="0"/>
                <a:ea typeface="+mn-ea"/>
                <a:cs typeface="Times New Roman" panose="02020603050405020304" pitchFamily="18" charset="0"/>
              </a:rPr>
              <a:t>-</a:t>
            </a:r>
            <a:r>
              <a:rPr lang="en-US" altLang="en-US" sz="2000" dirty="0">
                <a:solidFill>
                  <a:srgbClr val="0000FF"/>
                </a:solidFill>
                <a:latin typeface="Times New Roman" panose="02020603050405020304" pitchFamily="18" charset="0"/>
                <a:ea typeface="+mn-ea"/>
                <a:cs typeface="Times New Roman" panose="02020603050405020304" pitchFamily="18" charset="0"/>
              </a:rPr>
              <a:t>&gt;Br</a:t>
            </a:r>
            <a:r>
              <a:rPr lang="en-US" altLang="en-US" sz="2000" baseline="60000" dirty="0">
                <a:solidFill>
                  <a:srgbClr val="0000FF"/>
                </a:solidFill>
                <a:latin typeface="Times New Roman" panose="02020603050405020304" pitchFamily="18" charset="0"/>
                <a:ea typeface="+mn-ea"/>
                <a:cs typeface="Times New Roman" panose="02020603050405020304" pitchFamily="18" charset="0"/>
              </a:rPr>
              <a:t>-</a:t>
            </a:r>
            <a:r>
              <a:rPr lang="en-US" altLang="en-US" sz="2000" dirty="0">
                <a:solidFill>
                  <a:srgbClr val="0000FF"/>
                </a:solidFill>
                <a:latin typeface="Times New Roman" panose="02020603050405020304" pitchFamily="18" charset="0"/>
                <a:ea typeface="+mn-ea"/>
                <a:cs typeface="Times New Roman" panose="02020603050405020304" pitchFamily="18" charset="0"/>
              </a:rPr>
              <a:t>&gt;NO</a:t>
            </a:r>
            <a:r>
              <a:rPr lang="en-US" altLang="en-US" sz="2000" baseline="-25000" dirty="0">
                <a:solidFill>
                  <a:srgbClr val="0000FF"/>
                </a:solidFill>
                <a:latin typeface="Times New Roman" panose="02020603050405020304" pitchFamily="18" charset="0"/>
                <a:ea typeface="+mn-ea"/>
                <a:cs typeface="Times New Roman" panose="02020603050405020304" pitchFamily="18" charset="0"/>
              </a:rPr>
              <a:t>3</a:t>
            </a:r>
            <a:r>
              <a:rPr lang="en-US" altLang="en-US" sz="2000" baseline="60000" dirty="0">
                <a:solidFill>
                  <a:srgbClr val="0000FF"/>
                </a:solidFill>
                <a:latin typeface="Times New Roman" panose="02020603050405020304" pitchFamily="18" charset="0"/>
                <a:ea typeface="+mn-ea"/>
                <a:cs typeface="Times New Roman" panose="02020603050405020304" pitchFamily="18" charset="0"/>
              </a:rPr>
              <a:t>-</a:t>
            </a:r>
            <a:r>
              <a:rPr lang="en-US" altLang="en-US" sz="2000" dirty="0">
                <a:solidFill>
                  <a:srgbClr val="0000FF"/>
                </a:solidFill>
                <a:latin typeface="Times New Roman" panose="02020603050405020304" pitchFamily="18" charset="0"/>
                <a:ea typeface="+mn-ea"/>
                <a:cs typeface="Times New Roman" panose="02020603050405020304" pitchFamily="18" charset="0"/>
              </a:rPr>
              <a:t>&gt;I</a:t>
            </a:r>
            <a:r>
              <a:rPr lang="en-US" altLang="en-US" sz="2000" baseline="60000" dirty="0">
                <a:solidFill>
                  <a:srgbClr val="0000FF"/>
                </a:solidFill>
                <a:latin typeface="Times New Roman" panose="02020603050405020304" pitchFamily="18" charset="0"/>
                <a:ea typeface="+mn-ea"/>
                <a:cs typeface="Times New Roman" panose="02020603050405020304" pitchFamily="18" charset="0"/>
              </a:rPr>
              <a:t>-</a:t>
            </a:r>
            <a:r>
              <a:rPr lang="en-US" altLang="zh-CN" sz="2000" dirty="0">
                <a:solidFill>
                  <a:srgbClr val="0000FF"/>
                </a:solidFill>
                <a:latin typeface="Times New Roman" panose="02020603050405020304" pitchFamily="18" charset="0"/>
                <a:ea typeface="+mn-ea"/>
                <a:cs typeface="Times New Roman" panose="02020603050405020304" pitchFamily="18" charset="0"/>
              </a:rPr>
              <a:t> </a:t>
            </a:r>
          </a:p>
        </p:txBody>
      </p:sp>
      <p:sp>
        <p:nvSpPr>
          <p:cNvPr id="10" name="Text Box 8"/>
          <p:cNvSpPr txBox="1">
            <a:spLocks noChangeArrowheads="1"/>
          </p:cNvSpPr>
          <p:nvPr/>
        </p:nvSpPr>
        <p:spPr bwMode="auto">
          <a:xfrm>
            <a:off x="1403648" y="4581957"/>
            <a:ext cx="5975575" cy="307777"/>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ea typeface="+mn-ea"/>
                <a:cs typeface="Times New Roman" panose="02020603050405020304" pitchFamily="18" charset="0"/>
              </a:rPr>
              <a:t>  </a:t>
            </a:r>
            <a:r>
              <a:rPr lang="zh-CN" altLang="en-US" sz="2000" dirty="0">
                <a:latin typeface="Times New Roman" panose="02020603050405020304" pitchFamily="18" charset="0"/>
                <a:ea typeface="+mn-ea"/>
                <a:cs typeface="Times New Roman" panose="02020603050405020304" pitchFamily="18" charset="0"/>
              </a:rPr>
              <a:t>这种次序称为</a:t>
            </a:r>
            <a:r>
              <a:rPr lang="zh-CN" altLang="en-US" sz="2000" dirty="0">
                <a:solidFill>
                  <a:srgbClr val="FF0000"/>
                </a:solidFill>
                <a:latin typeface="Times New Roman" panose="02020603050405020304" pitchFamily="18" charset="0"/>
                <a:ea typeface="+mn-ea"/>
                <a:cs typeface="Times New Roman" panose="02020603050405020304" pitchFamily="18" charset="0"/>
              </a:rPr>
              <a:t>感胶离子序（</a:t>
            </a:r>
            <a:r>
              <a:rPr lang="en-US" altLang="en-US" sz="2000" dirty="0" err="1">
                <a:solidFill>
                  <a:srgbClr val="FF0000"/>
                </a:solidFill>
                <a:latin typeface="Times New Roman" panose="02020603050405020304" pitchFamily="18" charset="0"/>
                <a:ea typeface="+mn-ea"/>
                <a:cs typeface="Times New Roman" panose="02020603050405020304" pitchFamily="18" charset="0"/>
              </a:rPr>
              <a:t>lyotropic</a:t>
            </a:r>
            <a:r>
              <a:rPr lang="en-US" altLang="en-US" sz="2000" dirty="0">
                <a:solidFill>
                  <a:srgbClr val="FF0000"/>
                </a:solidFill>
                <a:latin typeface="Times New Roman" panose="02020603050405020304" pitchFamily="18" charset="0"/>
                <a:ea typeface="+mn-ea"/>
                <a:cs typeface="Times New Roman" panose="02020603050405020304" pitchFamily="18" charset="0"/>
              </a:rPr>
              <a:t> series)</a:t>
            </a:r>
            <a:r>
              <a:rPr lang="zh-CN" altLang="en-US" sz="2000" dirty="0">
                <a:solidFill>
                  <a:srgbClr val="FF0000"/>
                </a:solidFill>
                <a:latin typeface="Times New Roman" panose="02020603050405020304" pitchFamily="18" charset="0"/>
                <a:ea typeface="+mn-ea"/>
                <a:cs typeface="Times New Roman" panose="02020603050405020304" pitchFamily="18" charset="0"/>
              </a:rPr>
              <a:t>。</a:t>
            </a:r>
          </a:p>
        </p:txBody>
      </p:sp>
      <p:sp>
        <p:nvSpPr>
          <p:cNvPr id="11" name="Text Box 55"/>
          <p:cNvSpPr txBox="1">
            <a:spLocks noChangeArrowheads="1"/>
          </p:cNvSpPr>
          <p:nvPr/>
        </p:nvSpPr>
        <p:spPr bwMode="auto">
          <a:xfrm>
            <a:off x="467544" y="195486"/>
            <a:ext cx="5778727" cy="492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600" dirty="0" smtClean="0">
                <a:latin typeface="微软雅黑" panose="020B0503020204020204" pitchFamily="34" charset="-122"/>
                <a:ea typeface="微软雅黑" panose="020B0503020204020204" pitchFamily="34" charset="-122"/>
              </a:rPr>
              <a:t>9.4.7 </a:t>
            </a:r>
            <a:r>
              <a:rPr lang="zh-CN" altLang="en-US" sz="2600" dirty="0" smtClean="0">
                <a:latin typeface="Times New Roman" panose="02020603050405020304" pitchFamily="18" charset="0"/>
                <a:ea typeface="微软雅黑" panose="020B0503020204020204" pitchFamily="34" charset="-122"/>
                <a:cs typeface="Times New Roman" panose="02020603050405020304" pitchFamily="18" charset="0"/>
              </a:rPr>
              <a:t>溶胶的稳定性和聚沉作用</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23947790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9" grpId="0" animBg="1" autoUpdateAnimBg="0"/>
      <p:bldP spid="10"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文本框 19"/>
          <p:cNvSpPr txBox="1"/>
          <p:nvPr/>
        </p:nvSpPr>
        <p:spPr>
          <a:xfrm>
            <a:off x="1187624" y="813941"/>
            <a:ext cx="626469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溶胶的聚沉</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电解质对溶胶稳定性的影响</a:t>
            </a:r>
            <a:endParaRPr lang="en-US" altLang="zh-CN" sz="24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 Box 2"/>
          <p:cNvSpPr txBox="1">
            <a:spLocks noChangeArrowheads="1"/>
          </p:cNvSpPr>
          <p:nvPr/>
        </p:nvSpPr>
        <p:spPr bwMode="auto">
          <a:xfrm>
            <a:off x="1046736" y="1527715"/>
            <a:ext cx="6839063" cy="800219"/>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30000"/>
              </a:lnSpc>
              <a:buClr>
                <a:srgbClr val="0000CC"/>
              </a:buClr>
              <a:buFont typeface="+mj-lt"/>
              <a:buAutoNum type="alphaUcPeriod" startAt="3"/>
            </a:pPr>
            <a:r>
              <a:rPr lang="zh-CN" altLang="en-US" sz="2000" dirty="0" smtClean="0">
                <a:latin typeface="Times New Roman" panose="02020603050405020304" pitchFamily="18" charset="0"/>
                <a:ea typeface="+mn-ea"/>
                <a:cs typeface="Times New Roman" panose="02020603050405020304" pitchFamily="18" charset="0"/>
              </a:rPr>
              <a:t>有机化合物</a:t>
            </a:r>
            <a:r>
              <a:rPr lang="zh-CN" altLang="en-US" sz="2000" dirty="0">
                <a:latin typeface="Times New Roman" panose="02020603050405020304" pitchFamily="18" charset="0"/>
                <a:ea typeface="+mn-ea"/>
                <a:cs typeface="Times New Roman" panose="02020603050405020304" pitchFamily="18" charset="0"/>
              </a:rPr>
              <a:t>的离子都有</a:t>
            </a:r>
            <a:r>
              <a:rPr lang="zh-CN" altLang="en-US" sz="2000" dirty="0">
                <a:solidFill>
                  <a:srgbClr val="FF0000"/>
                </a:solidFill>
                <a:latin typeface="Times New Roman" panose="02020603050405020304" pitchFamily="18" charset="0"/>
                <a:ea typeface="+mn-ea"/>
                <a:cs typeface="Times New Roman" panose="02020603050405020304" pitchFamily="18" charset="0"/>
              </a:rPr>
              <a:t>很强的聚沉能力</a:t>
            </a:r>
            <a:r>
              <a:rPr lang="zh-CN" altLang="en-US" sz="2000" dirty="0">
                <a:latin typeface="Times New Roman" panose="02020603050405020304" pitchFamily="18" charset="0"/>
                <a:ea typeface="+mn-ea"/>
                <a:cs typeface="Times New Roman" panose="02020603050405020304" pitchFamily="18" charset="0"/>
              </a:rPr>
              <a:t>，这</a:t>
            </a:r>
            <a:r>
              <a:rPr lang="zh-CN" altLang="en-US" sz="2000" dirty="0" smtClean="0">
                <a:latin typeface="Times New Roman" panose="02020603050405020304" pitchFamily="18" charset="0"/>
                <a:ea typeface="+mn-ea"/>
                <a:cs typeface="Times New Roman" panose="02020603050405020304" pitchFamily="18" charset="0"/>
              </a:rPr>
              <a:t>可能</a:t>
            </a:r>
            <a:r>
              <a:rPr lang="zh-CN" altLang="en-US" sz="2000" dirty="0">
                <a:latin typeface="Times New Roman" panose="02020603050405020304" pitchFamily="18" charset="0"/>
                <a:ea typeface="+mn-ea"/>
                <a:cs typeface="Times New Roman" panose="02020603050405020304" pitchFamily="18" charset="0"/>
              </a:rPr>
              <a:t>与其具有强吸附能力有关。</a:t>
            </a:r>
          </a:p>
        </p:txBody>
      </p:sp>
      <p:sp>
        <p:nvSpPr>
          <p:cNvPr id="12" name="Text Box 3"/>
          <p:cNvSpPr txBox="1">
            <a:spLocks noChangeArrowheads="1"/>
          </p:cNvSpPr>
          <p:nvPr/>
        </p:nvSpPr>
        <p:spPr bwMode="auto">
          <a:xfrm>
            <a:off x="1046736" y="2427734"/>
            <a:ext cx="7325260" cy="1200329"/>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30000"/>
              </a:lnSpc>
              <a:buClr>
                <a:srgbClr val="0000CC"/>
              </a:buClr>
              <a:buFont typeface="+mj-lt"/>
              <a:buAutoNum type="alphaUcPeriod" startAt="4"/>
            </a:pPr>
            <a:r>
              <a:rPr lang="zh-CN" altLang="en-US" sz="2000" dirty="0" smtClean="0">
                <a:latin typeface="Times New Roman" panose="02020603050405020304" pitchFamily="18" charset="0"/>
                <a:ea typeface="+mn-ea"/>
                <a:cs typeface="Times New Roman" panose="02020603050405020304" pitchFamily="18" charset="0"/>
              </a:rPr>
              <a:t>当</a:t>
            </a:r>
            <a:r>
              <a:rPr lang="zh-CN" altLang="en-US" sz="2000" dirty="0">
                <a:latin typeface="Times New Roman" panose="02020603050405020304" pitchFamily="18" charset="0"/>
                <a:ea typeface="+mn-ea"/>
                <a:cs typeface="Times New Roman" panose="02020603050405020304" pitchFamily="18" charset="0"/>
              </a:rPr>
              <a:t>与胶体带相反电荷的离子相同时，则</a:t>
            </a:r>
            <a:r>
              <a:rPr lang="zh-CN" altLang="en-US" sz="2000" dirty="0">
                <a:solidFill>
                  <a:srgbClr val="FF0000"/>
                </a:solidFill>
                <a:latin typeface="Times New Roman" panose="02020603050405020304" pitchFamily="18" charset="0"/>
                <a:ea typeface="+mn-ea"/>
                <a:cs typeface="Times New Roman" panose="02020603050405020304" pitchFamily="18" charset="0"/>
              </a:rPr>
              <a:t>另一</a:t>
            </a:r>
            <a:r>
              <a:rPr lang="zh-CN" altLang="en-US" sz="2000" dirty="0" smtClean="0">
                <a:solidFill>
                  <a:srgbClr val="FF0000"/>
                </a:solidFill>
                <a:latin typeface="Times New Roman" panose="02020603050405020304" pitchFamily="18" charset="0"/>
                <a:ea typeface="+mn-ea"/>
                <a:cs typeface="Times New Roman" panose="02020603050405020304" pitchFamily="18" charset="0"/>
              </a:rPr>
              <a:t>同性</a:t>
            </a:r>
            <a:r>
              <a:rPr lang="zh-CN" altLang="en-US" sz="2000" dirty="0">
                <a:solidFill>
                  <a:srgbClr val="FF0000"/>
                </a:solidFill>
                <a:latin typeface="Times New Roman" panose="02020603050405020304" pitchFamily="18" charset="0"/>
                <a:ea typeface="+mn-ea"/>
                <a:cs typeface="Times New Roman" panose="02020603050405020304" pitchFamily="18" charset="0"/>
              </a:rPr>
              <a:t>离子的价数</a:t>
            </a:r>
            <a:r>
              <a:rPr lang="zh-CN" altLang="en-US" sz="2000" dirty="0">
                <a:latin typeface="Times New Roman" panose="02020603050405020304" pitchFamily="18" charset="0"/>
                <a:ea typeface="+mn-ea"/>
                <a:cs typeface="Times New Roman" panose="02020603050405020304" pitchFamily="18" charset="0"/>
              </a:rPr>
              <a:t>也会影响聚沉值，</a:t>
            </a:r>
            <a:r>
              <a:rPr lang="zh-CN" altLang="en-US" sz="2000" dirty="0">
                <a:solidFill>
                  <a:srgbClr val="FF0000"/>
                </a:solidFill>
                <a:latin typeface="Times New Roman" panose="02020603050405020304" pitchFamily="18" charset="0"/>
                <a:ea typeface="+mn-ea"/>
                <a:cs typeface="Times New Roman" panose="02020603050405020304" pitchFamily="18" charset="0"/>
              </a:rPr>
              <a:t>价数愈高，聚沉</a:t>
            </a:r>
            <a:r>
              <a:rPr lang="zh-CN" altLang="en-US" sz="2000" dirty="0" smtClean="0">
                <a:solidFill>
                  <a:srgbClr val="FF0000"/>
                </a:solidFill>
                <a:latin typeface="Times New Roman" panose="02020603050405020304" pitchFamily="18" charset="0"/>
                <a:ea typeface="+mn-ea"/>
                <a:cs typeface="Times New Roman" panose="02020603050405020304" pitchFamily="18" charset="0"/>
              </a:rPr>
              <a:t>能力愈</a:t>
            </a:r>
            <a:r>
              <a:rPr lang="zh-CN" altLang="en-US" sz="2000" dirty="0">
                <a:solidFill>
                  <a:srgbClr val="FF0000"/>
                </a:solidFill>
                <a:latin typeface="Times New Roman" panose="02020603050405020304" pitchFamily="18" charset="0"/>
                <a:ea typeface="+mn-ea"/>
                <a:cs typeface="Times New Roman" panose="02020603050405020304" pitchFamily="18" charset="0"/>
              </a:rPr>
              <a:t>低</a:t>
            </a:r>
            <a:r>
              <a:rPr lang="zh-CN" altLang="en-US" sz="2000" dirty="0">
                <a:latin typeface="Times New Roman" panose="02020603050405020304" pitchFamily="18" charset="0"/>
                <a:ea typeface="+mn-ea"/>
                <a:cs typeface="Times New Roman" panose="02020603050405020304" pitchFamily="18" charset="0"/>
              </a:rPr>
              <a:t>。这可能与这些同性离子的吸附作用有关。</a:t>
            </a:r>
            <a:endParaRPr lang="zh-CN" altLang="zh-CN" sz="2000" baseline="-25000" dirty="0">
              <a:latin typeface="Times New Roman" panose="02020603050405020304" pitchFamily="18" charset="0"/>
              <a:ea typeface="+mn-ea"/>
              <a:cs typeface="Times New Roman" panose="02020603050405020304" pitchFamily="18" charset="0"/>
            </a:endParaRPr>
          </a:p>
        </p:txBody>
      </p:sp>
      <p:sp>
        <p:nvSpPr>
          <p:cNvPr id="14" name="Text Box 5"/>
          <p:cNvSpPr txBox="1">
            <a:spLocks noChangeArrowheads="1"/>
          </p:cNvSpPr>
          <p:nvPr/>
        </p:nvSpPr>
        <p:spPr bwMode="auto">
          <a:xfrm>
            <a:off x="1259632" y="3795886"/>
            <a:ext cx="7040356" cy="400110"/>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sz="2000" dirty="0">
                <a:latin typeface="Times New Roman" panose="02020603050405020304" pitchFamily="18" charset="0"/>
                <a:ea typeface="+mn-ea"/>
                <a:cs typeface="Times New Roman" panose="02020603050405020304" pitchFamily="18" charset="0"/>
              </a:rPr>
              <a:t>    </a:t>
            </a:r>
            <a:r>
              <a:rPr lang="zh-CN" altLang="en-US" sz="2000" b="1" dirty="0">
                <a:latin typeface="Times New Roman" panose="02020603050405020304" pitchFamily="18" charset="0"/>
                <a:ea typeface="+mn-ea"/>
                <a:cs typeface="Times New Roman" panose="02020603050405020304" pitchFamily="18" charset="0"/>
              </a:rPr>
              <a:t>例如，对带负电荷的亚铁氰化铜溶胶的聚沉能力</a:t>
            </a:r>
            <a:r>
              <a:rPr lang="zh-CN" altLang="en-US" sz="2000" dirty="0">
                <a:latin typeface="Times New Roman" panose="02020603050405020304" pitchFamily="18" charset="0"/>
                <a:ea typeface="+mn-ea"/>
                <a:cs typeface="Times New Roman" panose="02020603050405020304" pitchFamily="18" charset="0"/>
              </a:rPr>
              <a:t>： </a:t>
            </a:r>
          </a:p>
        </p:txBody>
      </p:sp>
      <p:sp>
        <p:nvSpPr>
          <p:cNvPr id="15" name="Text Box 7"/>
          <p:cNvSpPr txBox="1">
            <a:spLocks noChangeArrowheads="1"/>
          </p:cNvSpPr>
          <p:nvPr/>
        </p:nvSpPr>
        <p:spPr bwMode="auto">
          <a:xfrm>
            <a:off x="1475656" y="4316578"/>
            <a:ext cx="4392612" cy="360163"/>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en-US" sz="2000" b="1" dirty="0" err="1" smtClean="0">
                <a:solidFill>
                  <a:srgbClr val="FF0000"/>
                </a:solidFill>
                <a:latin typeface="Times New Roman" panose="02020603050405020304" pitchFamily="18" charset="0"/>
                <a:ea typeface="+mn-ea"/>
                <a:cs typeface="Times New Roman" panose="02020603050405020304" pitchFamily="18" charset="0"/>
              </a:rPr>
              <a:t>KBr</a:t>
            </a:r>
            <a:r>
              <a:rPr lang="en-US" altLang="en-US" sz="2000" b="1" dirty="0" smtClean="0">
                <a:solidFill>
                  <a:srgbClr val="FF0000"/>
                </a:solidFill>
                <a:latin typeface="Times New Roman" panose="02020603050405020304" pitchFamily="18" charset="0"/>
                <a:ea typeface="+mn-ea"/>
                <a:cs typeface="Times New Roman" panose="02020603050405020304" pitchFamily="18" charset="0"/>
              </a:rPr>
              <a:t>  </a:t>
            </a:r>
            <a:r>
              <a:rPr lang="en-US" altLang="zh-CN" sz="2000" b="1" dirty="0" smtClean="0">
                <a:solidFill>
                  <a:srgbClr val="FF0000"/>
                </a:solidFill>
                <a:latin typeface="Times New Roman" panose="02020603050405020304" pitchFamily="18" charset="0"/>
                <a:ea typeface="+mn-ea"/>
                <a:cs typeface="Times New Roman" panose="02020603050405020304" pitchFamily="18" charset="0"/>
              </a:rPr>
              <a:t>&gt;</a:t>
            </a:r>
            <a:r>
              <a:rPr lang="en-US" altLang="en-US" sz="2000" b="1" dirty="0" smtClean="0">
                <a:solidFill>
                  <a:srgbClr val="FF0000"/>
                </a:solidFill>
                <a:latin typeface="Times New Roman" panose="02020603050405020304" pitchFamily="18" charset="0"/>
                <a:ea typeface="+mn-ea"/>
                <a:cs typeface="Times New Roman" panose="02020603050405020304" pitchFamily="18" charset="0"/>
              </a:rPr>
              <a:t> </a:t>
            </a:r>
            <a:r>
              <a:rPr lang="en-US" altLang="en-US" sz="2000" b="1" dirty="0">
                <a:solidFill>
                  <a:srgbClr val="FF0000"/>
                </a:solidFill>
                <a:latin typeface="Times New Roman" panose="02020603050405020304" pitchFamily="18" charset="0"/>
                <a:ea typeface="+mn-ea"/>
                <a:cs typeface="Times New Roman" panose="02020603050405020304" pitchFamily="18" charset="0"/>
              </a:rPr>
              <a:t>K</a:t>
            </a:r>
            <a:r>
              <a:rPr lang="en-US" altLang="en-US" sz="2000" b="1" baseline="-25000" dirty="0">
                <a:solidFill>
                  <a:srgbClr val="FF0000"/>
                </a:solidFill>
                <a:latin typeface="Times New Roman" panose="02020603050405020304" pitchFamily="18" charset="0"/>
                <a:ea typeface="+mn-ea"/>
                <a:cs typeface="Times New Roman" panose="02020603050405020304" pitchFamily="18" charset="0"/>
              </a:rPr>
              <a:t>4</a:t>
            </a:r>
            <a:r>
              <a:rPr lang="en-US" altLang="en-US" sz="2000" b="1" dirty="0">
                <a:solidFill>
                  <a:srgbClr val="FF0000"/>
                </a:solidFill>
                <a:latin typeface="Times New Roman" panose="02020603050405020304" pitchFamily="18" charset="0"/>
                <a:ea typeface="+mn-ea"/>
                <a:cs typeface="Times New Roman" panose="02020603050405020304" pitchFamily="18" charset="0"/>
              </a:rPr>
              <a:t>[Fe(CN)</a:t>
            </a:r>
            <a:r>
              <a:rPr lang="en-US" altLang="en-US" sz="2000" b="1" baseline="-25000" dirty="0">
                <a:solidFill>
                  <a:srgbClr val="FF0000"/>
                </a:solidFill>
                <a:latin typeface="Times New Roman" panose="02020603050405020304" pitchFamily="18" charset="0"/>
                <a:ea typeface="+mn-ea"/>
                <a:cs typeface="Times New Roman" panose="02020603050405020304" pitchFamily="18" charset="0"/>
              </a:rPr>
              <a:t>6</a:t>
            </a:r>
            <a:r>
              <a:rPr lang="en-US" altLang="en-US" sz="2000" b="1" dirty="0">
                <a:solidFill>
                  <a:srgbClr val="FF0000"/>
                </a:solidFill>
                <a:latin typeface="Times New Roman" panose="02020603050405020304" pitchFamily="18" charset="0"/>
                <a:ea typeface="+mn-ea"/>
                <a:cs typeface="Times New Roman" panose="02020603050405020304" pitchFamily="18" charset="0"/>
              </a:rPr>
              <a:t>]</a:t>
            </a:r>
            <a:r>
              <a:rPr lang="en-US" altLang="en-US" sz="2000" dirty="0">
                <a:solidFill>
                  <a:srgbClr val="FF0000"/>
                </a:solidFill>
                <a:latin typeface="Times New Roman" panose="02020603050405020304" pitchFamily="18" charset="0"/>
                <a:ea typeface="+mn-ea"/>
                <a:cs typeface="Times New Roman" panose="02020603050405020304" pitchFamily="18" charset="0"/>
              </a:rPr>
              <a:t> </a:t>
            </a:r>
            <a:endParaRPr lang="zh-CN" altLang="zh-CN" sz="2000" dirty="0">
              <a:solidFill>
                <a:srgbClr val="FF0000"/>
              </a:solidFill>
              <a:latin typeface="Times New Roman" panose="02020603050405020304" pitchFamily="18" charset="0"/>
              <a:ea typeface="+mn-ea"/>
              <a:cs typeface="Times New Roman" panose="02020603050405020304" pitchFamily="18" charset="0"/>
            </a:endParaRPr>
          </a:p>
        </p:txBody>
      </p:sp>
      <p:sp>
        <p:nvSpPr>
          <p:cNvPr id="8" name="Text Box 55"/>
          <p:cNvSpPr txBox="1">
            <a:spLocks noChangeArrowheads="1"/>
          </p:cNvSpPr>
          <p:nvPr/>
        </p:nvSpPr>
        <p:spPr bwMode="auto">
          <a:xfrm>
            <a:off x="467544" y="195486"/>
            <a:ext cx="5778727" cy="492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600" dirty="0" smtClean="0">
                <a:latin typeface="微软雅黑" panose="020B0503020204020204" pitchFamily="34" charset="-122"/>
                <a:ea typeface="微软雅黑" panose="020B0503020204020204" pitchFamily="34" charset="-122"/>
              </a:rPr>
              <a:t>9.4.7 </a:t>
            </a:r>
            <a:r>
              <a:rPr lang="zh-CN" altLang="en-US" sz="2600" dirty="0" smtClean="0">
                <a:latin typeface="Times New Roman" panose="02020603050405020304" pitchFamily="18" charset="0"/>
                <a:ea typeface="微软雅黑" panose="020B0503020204020204" pitchFamily="34" charset="-122"/>
                <a:cs typeface="Times New Roman" panose="02020603050405020304" pitchFamily="18" charset="0"/>
              </a:rPr>
              <a:t>溶胶的稳定性和聚沉作用</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066885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trips(downRigh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4"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文本框 19"/>
          <p:cNvSpPr txBox="1"/>
          <p:nvPr/>
        </p:nvSpPr>
        <p:spPr>
          <a:xfrm>
            <a:off x="1187624" y="776517"/>
            <a:ext cx="626469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溶胶的聚沉</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不同胶体的相互作用</a:t>
            </a:r>
            <a:endParaRPr lang="en-US" altLang="zh-CN" sz="24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 Box 4"/>
          <p:cNvSpPr txBox="1">
            <a:spLocks noChangeArrowheads="1"/>
          </p:cNvSpPr>
          <p:nvPr/>
        </p:nvSpPr>
        <p:spPr bwMode="auto">
          <a:xfrm>
            <a:off x="1187624" y="1275606"/>
            <a:ext cx="7200799" cy="293863"/>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15000"/>
              </a:lnSpc>
              <a:buSzPct val="80000"/>
              <a:buFont typeface="Wingdings" panose="05000000000000000000" pitchFamily="2" charset="2"/>
              <a:buChar char="l"/>
            </a:pPr>
            <a:r>
              <a:rPr lang="zh-CN" altLang="en-US" dirty="0" smtClean="0">
                <a:latin typeface="+mn-ea"/>
                <a:ea typeface="+mn-ea"/>
              </a:rPr>
              <a:t>将</a:t>
            </a:r>
            <a:r>
              <a:rPr lang="zh-CN" altLang="en-US" dirty="0">
                <a:latin typeface="+mn-ea"/>
                <a:ea typeface="+mn-ea"/>
              </a:rPr>
              <a:t>胶粒带</a:t>
            </a:r>
            <a:r>
              <a:rPr lang="zh-CN" altLang="en-US" dirty="0">
                <a:solidFill>
                  <a:srgbClr val="FF0000"/>
                </a:solidFill>
                <a:latin typeface="+mn-ea"/>
                <a:ea typeface="+mn-ea"/>
              </a:rPr>
              <a:t>相反电荷</a:t>
            </a:r>
            <a:r>
              <a:rPr lang="zh-CN" altLang="en-US" dirty="0">
                <a:latin typeface="+mn-ea"/>
                <a:ea typeface="+mn-ea"/>
              </a:rPr>
              <a:t>的溶胶互相混合，也会发生</a:t>
            </a:r>
            <a:r>
              <a:rPr lang="zh-CN" altLang="en-US" dirty="0">
                <a:solidFill>
                  <a:srgbClr val="FF0000"/>
                </a:solidFill>
                <a:latin typeface="+mn-ea"/>
                <a:ea typeface="+mn-ea"/>
              </a:rPr>
              <a:t>聚沉</a:t>
            </a:r>
            <a:r>
              <a:rPr lang="zh-CN" altLang="en-US" dirty="0">
                <a:latin typeface="+mn-ea"/>
                <a:ea typeface="+mn-ea"/>
              </a:rPr>
              <a:t>。</a:t>
            </a:r>
          </a:p>
        </p:txBody>
      </p:sp>
      <p:sp>
        <p:nvSpPr>
          <p:cNvPr id="9" name="Text Box 5"/>
          <p:cNvSpPr txBox="1">
            <a:spLocks noChangeArrowheads="1"/>
          </p:cNvSpPr>
          <p:nvPr/>
        </p:nvSpPr>
        <p:spPr bwMode="auto">
          <a:xfrm>
            <a:off x="1187624" y="1707654"/>
            <a:ext cx="7172660" cy="660887"/>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25000"/>
              </a:lnSpc>
              <a:buSzPct val="80000"/>
              <a:buFont typeface="Wingdings" panose="05000000000000000000" pitchFamily="2" charset="2"/>
              <a:buChar char="l"/>
            </a:pPr>
            <a:r>
              <a:rPr lang="zh-CN" altLang="en-US" dirty="0">
                <a:latin typeface="+mn-ea"/>
                <a:ea typeface="+mn-ea"/>
              </a:rPr>
              <a:t>当两种溶胶的用量恰能使其</a:t>
            </a:r>
            <a:r>
              <a:rPr lang="zh-CN" altLang="en-US" dirty="0">
                <a:solidFill>
                  <a:srgbClr val="FF0000"/>
                </a:solidFill>
                <a:latin typeface="+mn-ea"/>
                <a:ea typeface="+mn-ea"/>
              </a:rPr>
              <a:t>所带电荷的量相等</a:t>
            </a:r>
            <a:r>
              <a:rPr lang="zh-CN" altLang="en-US" dirty="0">
                <a:latin typeface="+mn-ea"/>
                <a:ea typeface="+mn-ea"/>
              </a:rPr>
              <a:t>时，才会</a:t>
            </a:r>
            <a:r>
              <a:rPr lang="zh-CN" altLang="en-US" dirty="0">
                <a:solidFill>
                  <a:srgbClr val="FF0000"/>
                </a:solidFill>
                <a:latin typeface="+mn-ea"/>
                <a:ea typeface="+mn-ea"/>
              </a:rPr>
              <a:t>完全聚沉</a:t>
            </a:r>
            <a:r>
              <a:rPr lang="zh-CN" altLang="en-US" dirty="0">
                <a:latin typeface="+mn-ea"/>
                <a:ea typeface="+mn-ea"/>
              </a:rPr>
              <a:t>，否则会不完全聚沉，甚至不聚沉。</a:t>
            </a:r>
          </a:p>
        </p:txBody>
      </p:sp>
      <p:sp>
        <p:nvSpPr>
          <p:cNvPr id="10" name="文本框 9"/>
          <p:cNvSpPr txBox="1"/>
          <p:nvPr/>
        </p:nvSpPr>
        <p:spPr>
          <a:xfrm>
            <a:off x="1197131" y="2499742"/>
            <a:ext cx="6264696" cy="461665"/>
          </a:xfrm>
          <a:prstGeom prst="rect">
            <a:avLst/>
          </a:prstGeom>
          <a:noFill/>
        </p:spPr>
        <p:txBody>
          <a:bodyPr wrap="square">
            <a:spAutoFit/>
          </a:bodyPr>
          <a:lstStyle/>
          <a:p>
            <a:pPr marL="342900" indent="-342900">
              <a:buClr>
                <a:schemeClr val="tx1"/>
              </a:buClr>
              <a:buFont typeface="Wingdings" panose="05000000000000000000" pitchFamily="2" charset="2"/>
              <a:buChar char="n"/>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溶胶的聚沉</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大分子的作用</a:t>
            </a:r>
            <a:endParaRPr lang="en-US" altLang="zh-CN" sz="24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Text Box 3"/>
          <p:cNvSpPr txBox="1">
            <a:spLocks noChangeArrowheads="1"/>
          </p:cNvSpPr>
          <p:nvPr/>
        </p:nvSpPr>
        <p:spPr bwMode="auto">
          <a:xfrm>
            <a:off x="1043449" y="3002847"/>
            <a:ext cx="7632848" cy="283283"/>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dirty="0">
                <a:latin typeface="Times New Roman" panose="02020603050405020304" pitchFamily="18" charset="0"/>
                <a:ea typeface="+mn-ea"/>
                <a:cs typeface="Times New Roman" panose="02020603050405020304" pitchFamily="18" charset="0"/>
              </a:rPr>
              <a:t>       </a:t>
            </a:r>
            <a:r>
              <a:rPr lang="zh-CN" altLang="en-US" dirty="0">
                <a:latin typeface="Times New Roman" panose="02020603050405020304" pitchFamily="18" charset="0"/>
                <a:ea typeface="+mn-ea"/>
                <a:cs typeface="Times New Roman" panose="02020603050405020304" pitchFamily="18" charset="0"/>
              </a:rPr>
              <a:t>在</a:t>
            </a:r>
            <a:r>
              <a:rPr lang="zh-CN" altLang="en-US" dirty="0">
                <a:solidFill>
                  <a:srgbClr val="FF0000"/>
                </a:solidFill>
                <a:latin typeface="Times New Roman" panose="02020603050405020304" pitchFamily="18" charset="0"/>
                <a:ea typeface="+mn-ea"/>
                <a:cs typeface="Times New Roman" panose="02020603050405020304" pitchFamily="18" charset="0"/>
              </a:rPr>
              <a:t>憎液溶胶</a:t>
            </a:r>
            <a:r>
              <a:rPr lang="zh-CN" altLang="en-US" dirty="0">
                <a:latin typeface="Times New Roman" panose="02020603050405020304" pitchFamily="18" charset="0"/>
                <a:ea typeface="+mn-ea"/>
                <a:cs typeface="Times New Roman" panose="02020603050405020304" pitchFamily="18" charset="0"/>
              </a:rPr>
              <a:t>中加入某些大分子溶液，加入的量</a:t>
            </a:r>
            <a:r>
              <a:rPr lang="zh-CN" altLang="en-US" dirty="0" smtClean="0">
                <a:latin typeface="Times New Roman" panose="02020603050405020304" pitchFamily="18" charset="0"/>
                <a:ea typeface="+mn-ea"/>
                <a:cs typeface="Times New Roman" panose="02020603050405020304" pitchFamily="18" charset="0"/>
              </a:rPr>
              <a:t>不同，会</a:t>
            </a:r>
            <a:r>
              <a:rPr lang="zh-CN" altLang="en-US" dirty="0">
                <a:latin typeface="Times New Roman" panose="02020603050405020304" pitchFamily="18" charset="0"/>
                <a:ea typeface="+mn-ea"/>
                <a:cs typeface="Times New Roman" panose="02020603050405020304" pitchFamily="18" charset="0"/>
              </a:rPr>
              <a:t>出现两种情况：</a:t>
            </a:r>
            <a:endParaRPr lang="zh-CN" altLang="en-US" i="1" dirty="0">
              <a:latin typeface="Times New Roman" panose="02020603050405020304" pitchFamily="18" charset="0"/>
              <a:ea typeface="+mn-ea"/>
              <a:cs typeface="Times New Roman" panose="02020603050405020304" pitchFamily="18" charset="0"/>
            </a:endParaRPr>
          </a:p>
        </p:txBody>
      </p:sp>
      <p:sp>
        <p:nvSpPr>
          <p:cNvPr id="17" name="Text Box 6"/>
          <p:cNvSpPr txBox="1">
            <a:spLocks noChangeArrowheads="1"/>
          </p:cNvSpPr>
          <p:nvPr/>
        </p:nvSpPr>
        <p:spPr bwMode="auto">
          <a:xfrm>
            <a:off x="928662" y="3483967"/>
            <a:ext cx="7776864" cy="587981"/>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10000"/>
              </a:lnSpc>
            </a:pPr>
            <a:r>
              <a:rPr lang="zh-CN" altLang="en-US" dirty="0" smtClean="0">
                <a:solidFill>
                  <a:srgbClr val="0000CC"/>
                </a:solidFill>
                <a:latin typeface="Times New Roman" panose="02020603050405020304" pitchFamily="18" charset="0"/>
                <a:ea typeface="+mn-ea"/>
                <a:cs typeface="Times New Roman" panose="02020603050405020304" pitchFamily="18" charset="0"/>
              </a:rPr>
              <a:t>加入</a:t>
            </a:r>
            <a:r>
              <a:rPr lang="zh-CN" altLang="en-US" dirty="0">
                <a:solidFill>
                  <a:srgbClr val="0000CC"/>
                </a:solidFill>
                <a:latin typeface="Times New Roman" panose="02020603050405020304" pitchFamily="18" charset="0"/>
                <a:ea typeface="+mn-ea"/>
                <a:cs typeface="Times New Roman" panose="02020603050405020304" pitchFamily="18" charset="0"/>
              </a:rPr>
              <a:t>大分子溶液太少时</a:t>
            </a:r>
            <a:r>
              <a:rPr lang="zh-CN" altLang="en-US" dirty="0">
                <a:latin typeface="Times New Roman" panose="02020603050405020304" pitchFamily="18" charset="0"/>
                <a:ea typeface="+mn-ea"/>
                <a:cs typeface="Times New Roman" panose="02020603050405020304" pitchFamily="18" charset="0"/>
              </a:rPr>
              <a:t>，会促使溶胶的聚沉，称为</a:t>
            </a:r>
            <a:r>
              <a:rPr lang="zh-CN" altLang="en-US" dirty="0">
                <a:solidFill>
                  <a:srgbClr val="FF0000"/>
                </a:solidFill>
                <a:latin typeface="Times New Roman" panose="02020603050405020304" pitchFamily="18" charset="0"/>
                <a:ea typeface="+mn-ea"/>
                <a:cs typeface="Times New Roman" panose="02020603050405020304" pitchFamily="18" charset="0"/>
              </a:rPr>
              <a:t>敏化作用</a:t>
            </a:r>
            <a:r>
              <a:rPr lang="zh-CN" altLang="en-US" dirty="0">
                <a:latin typeface="Times New Roman" panose="02020603050405020304" pitchFamily="18" charset="0"/>
                <a:ea typeface="+mn-ea"/>
                <a:cs typeface="Times New Roman" panose="02020603050405020304" pitchFamily="18" charset="0"/>
              </a:rPr>
              <a:t>；</a:t>
            </a:r>
            <a:r>
              <a:rPr lang="zh-CN" altLang="zh-CN" b="1" dirty="0">
                <a:latin typeface="Times New Roman" panose="02020603050405020304" pitchFamily="18" charset="0"/>
                <a:ea typeface="+mn-ea"/>
                <a:cs typeface="Times New Roman" panose="02020603050405020304" pitchFamily="18" charset="0"/>
              </a:rPr>
              <a:t>若干</a:t>
            </a:r>
            <a:r>
              <a:rPr lang="zh-CN" altLang="en-US" b="1" dirty="0">
                <a:latin typeface="Times New Roman" panose="02020603050405020304" pitchFamily="18" charset="0"/>
                <a:ea typeface="+mn-ea"/>
                <a:cs typeface="Times New Roman" panose="02020603050405020304" pitchFamily="18" charset="0"/>
              </a:rPr>
              <a:t>胶粒粘附在大分子</a:t>
            </a:r>
            <a:r>
              <a:rPr lang="zh-CN" altLang="en-US" b="1" dirty="0" smtClean="0">
                <a:latin typeface="Times New Roman" panose="02020603050405020304" pitchFamily="18" charset="0"/>
                <a:ea typeface="+mn-ea"/>
                <a:cs typeface="Times New Roman" panose="02020603050405020304" pitchFamily="18" charset="0"/>
              </a:rPr>
              <a:t>上。</a:t>
            </a:r>
            <a:endParaRPr lang="en-US" altLang="zh-CN" dirty="0">
              <a:latin typeface="Times New Roman" panose="02020603050405020304" pitchFamily="18" charset="0"/>
              <a:ea typeface="+mn-ea"/>
              <a:cs typeface="Times New Roman" panose="02020603050405020304" pitchFamily="18" charset="0"/>
            </a:endParaRPr>
          </a:p>
        </p:txBody>
      </p:sp>
      <p:sp>
        <p:nvSpPr>
          <p:cNvPr id="18" name="Text Box 7"/>
          <p:cNvSpPr txBox="1">
            <a:spLocks noChangeArrowheads="1"/>
          </p:cNvSpPr>
          <p:nvPr/>
        </p:nvSpPr>
        <p:spPr bwMode="auto">
          <a:xfrm>
            <a:off x="928662" y="4214824"/>
            <a:ext cx="7763032" cy="563744"/>
          </a:xfrm>
          <a:prstGeom prst="rect">
            <a:avLst/>
          </a:prstGeom>
          <a:solidFill>
            <a:schemeClr val="bg1"/>
          </a:solidFill>
          <a:ln>
            <a:noFill/>
          </a:ln>
          <a:effectLst/>
          <a:extLst>
            <a:ext uri="{91240B29-F687-4F45-9708-019B960494DF}">
              <a14:hiddenLine xmlns:a14="http://schemas.microsoft.com/office/drawing/2010/main" xmlns="" w="12700" cap="sq">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hangingPunct="1">
              <a:lnSpc>
                <a:spcPct val="105000"/>
              </a:lnSpc>
            </a:pPr>
            <a:r>
              <a:rPr lang="zh-CN" altLang="en-US" dirty="0" smtClean="0">
                <a:solidFill>
                  <a:srgbClr val="0000CC"/>
                </a:solidFill>
                <a:latin typeface="Times New Roman" panose="02020603050405020304" pitchFamily="18" charset="0"/>
                <a:ea typeface="+mn-ea"/>
                <a:cs typeface="Times New Roman" panose="02020603050405020304" pitchFamily="18" charset="0"/>
              </a:rPr>
              <a:t>当</a:t>
            </a:r>
            <a:r>
              <a:rPr lang="zh-CN" altLang="en-US" dirty="0">
                <a:solidFill>
                  <a:srgbClr val="0000CC"/>
                </a:solidFill>
                <a:latin typeface="Times New Roman" panose="02020603050405020304" pitchFamily="18" charset="0"/>
                <a:ea typeface="+mn-ea"/>
                <a:cs typeface="Times New Roman" panose="02020603050405020304" pitchFamily="18" charset="0"/>
              </a:rPr>
              <a:t>加入大分子溶液的量足够多时</a:t>
            </a:r>
            <a:r>
              <a:rPr lang="zh-CN" altLang="en-US" dirty="0">
                <a:latin typeface="Times New Roman" panose="02020603050405020304" pitchFamily="18" charset="0"/>
                <a:ea typeface="+mn-ea"/>
                <a:cs typeface="Times New Roman" panose="02020603050405020304" pitchFamily="18" charset="0"/>
              </a:rPr>
              <a:t>，</a:t>
            </a:r>
            <a:r>
              <a:rPr lang="zh-CN" altLang="zh-CN" b="1" dirty="0">
                <a:latin typeface="Times New Roman" panose="02020603050405020304" pitchFamily="18" charset="0"/>
                <a:ea typeface="+mn-ea"/>
                <a:cs typeface="Times New Roman" panose="02020603050405020304" pitchFamily="18" charset="0"/>
              </a:rPr>
              <a:t>若干</a:t>
            </a:r>
            <a:r>
              <a:rPr lang="zh-CN" altLang="en-US" b="1" dirty="0">
                <a:latin typeface="Times New Roman" panose="02020603050405020304" pitchFamily="18" charset="0"/>
                <a:ea typeface="+mn-ea"/>
                <a:cs typeface="Times New Roman" panose="02020603050405020304" pitchFamily="18" charset="0"/>
              </a:rPr>
              <a:t>大分子包围并吸附在胶粒</a:t>
            </a:r>
            <a:r>
              <a:rPr lang="zh-CN" altLang="en-US" b="1" dirty="0" smtClean="0">
                <a:latin typeface="Times New Roman" panose="02020603050405020304" pitchFamily="18" charset="0"/>
                <a:ea typeface="+mn-ea"/>
                <a:cs typeface="Times New Roman" panose="02020603050405020304" pitchFamily="18" charset="0"/>
              </a:rPr>
              <a:t>周围，</a:t>
            </a:r>
            <a:r>
              <a:rPr lang="zh-CN" altLang="en-US" dirty="0" smtClean="0">
                <a:latin typeface="Times New Roman" panose="02020603050405020304" pitchFamily="18" charset="0"/>
                <a:ea typeface="+mn-ea"/>
                <a:cs typeface="Times New Roman" panose="02020603050405020304" pitchFamily="18" charset="0"/>
              </a:rPr>
              <a:t>会</a:t>
            </a:r>
            <a:r>
              <a:rPr lang="zh-CN" altLang="en-US" dirty="0">
                <a:latin typeface="Times New Roman" panose="02020603050405020304" pitchFamily="18" charset="0"/>
                <a:ea typeface="+mn-ea"/>
                <a:cs typeface="Times New Roman" panose="02020603050405020304" pitchFamily="18" charset="0"/>
              </a:rPr>
              <a:t>保护溶胶不聚沉。</a:t>
            </a:r>
          </a:p>
        </p:txBody>
      </p:sp>
      <p:sp>
        <p:nvSpPr>
          <p:cNvPr id="11" name="Text Box 55"/>
          <p:cNvSpPr txBox="1">
            <a:spLocks noChangeArrowheads="1"/>
          </p:cNvSpPr>
          <p:nvPr/>
        </p:nvSpPr>
        <p:spPr bwMode="auto">
          <a:xfrm>
            <a:off x="467544" y="195486"/>
            <a:ext cx="5778727" cy="492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600" dirty="0" smtClean="0">
                <a:latin typeface="微软雅黑" panose="020B0503020204020204" pitchFamily="34" charset="-122"/>
                <a:ea typeface="微软雅黑" panose="020B0503020204020204" pitchFamily="34" charset="-122"/>
              </a:rPr>
              <a:t>9.4.7 </a:t>
            </a:r>
            <a:r>
              <a:rPr lang="zh-CN" altLang="en-US" sz="2600" dirty="0" smtClean="0">
                <a:latin typeface="Times New Roman" panose="02020603050405020304" pitchFamily="18" charset="0"/>
                <a:ea typeface="微软雅黑" panose="020B0503020204020204" pitchFamily="34" charset="-122"/>
                <a:cs typeface="Times New Roman" panose="02020603050405020304" pitchFamily="18" charset="0"/>
              </a:rPr>
              <a:t>溶胶的稳定性和聚沉作用</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8264263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3" descr="13_8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19672" y="843558"/>
            <a:ext cx="5477051" cy="411070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4" name="Text Box 55"/>
          <p:cNvSpPr txBox="1">
            <a:spLocks noChangeArrowheads="1"/>
          </p:cNvSpPr>
          <p:nvPr/>
        </p:nvSpPr>
        <p:spPr bwMode="auto">
          <a:xfrm>
            <a:off x="467544" y="195486"/>
            <a:ext cx="5778727" cy="492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600" dirty="0" smtClean="0">
                <a:latin typeface="微软雅黑" panose="020B0503020204020204" pitchFamily="34" charset="-122"/>
                <a:ea typeface="微软雅黑" panose="020B0503020204020204" pitchFamily="34" charset="-122"/>
              </a:rPr>
              <a:t>9.4.7 </a:t>
            </a:r>
            <a:r>
              <a:rPr lang="zh-CN" altLang="en-US" sz="2600" dirty="0" smtClean="0">
                <a:latin typeface="Times New Roman" panose="02020603050405020304" pitchFamily="18" charset="0"/>
                <a:ea typeface="微软雅黑" panose="020B0503020204020204" pitchFamily="34" charset="-122"/>
                <a:cs typeface="Times New Roman" panose="02020603050405020304" pitchFamily="18" charset="0"/>
              </a:rPr>
              <a:t>溶胶的稳定性和聚沉作用</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3875754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Box 55"/>
          <p:cNvSpPr txBox="1">
            <a:spLocks noChangeArrowheads="1"/>
          </p:cNvSpPr>
          <p:nvPr/>
        </p:nvSpPr>
        <p:spPr bwMode="auto">
          <a:xfrm>
            <a:off x="539552" y="267494"/>
            <a:ext cx="5904458" cy="477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400" dirty="0" smtClean="0">
                <a:latin typeface="微软雅黑" panose="020B0503020204020204" pitchFamily="34" charset="-122"/>
                <a:ea typeface="微软雅黑" panose="020B0503020204020204" pitchFamily="34" charset="-122"/>
              </a:rPr>
              <a:t>9.1.2 </a:t>
            </a:r>
            <a:r>
              <a:rPr lang="zh-CN" altLang="en-US" sz="2400" dirty="0" smtClean="0">
                <a:latin typeface="微软雅黑" panose="020B0503020204020204" pitchFamily="34" charset="-122"/>
                <a:ea typeface="微软雅黑" panose="020B0503020204020204" pitchFamily="34" charset="-122"/>
              </a:rPr>
              <a:t>影响比表面吉布斯函数因素</a:t>
            </a:r>
            <a:endParaRPr lang="zh-CN" altLang="en-US" sz="2400" dirty="0">
              <a:latin typeface="微软雅黑" panose="020B0503020204020204" pitchFamily="34" charset="-122"/>
              <a:ea typeface="微软雅黑" panose="020B0503020204020204" pitchFamily="34" charset="-122"/>
            </a:endParaRPr>
          </a:p>
        </p:txBody>
      </p:sp>
      <p:sp>
        <p:nvSpPr>
          <p:cNvPr id="13" name="Rectangle 3"/>
          <p:cNvSpPr txBox="1">
            <a:spLocks noRot="1" noChangeArrowheads="1"/>
          </p:cNvSpPr>
          <p:nvPr/>
        </p:nvSpPr>
        <p:spPr>
          <a:xfrm>
            <a:off x="971600" y="843558"/>
            <a:ext cx="7488832" cy="4090987"/>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marL="623888" indent="-457200" eaLnBrk="1" hangingPunct="1">
              <a:buClr>
                <a:srgbClr val="FF0000"/>
              </a:buClr>
              <a:buSzPct val="80000"/>
              <a:buFont typeface="+mj-lt"/>
              <a:buAutoNum type="arabicPeriod"/>
            </a:pPr>
            <a:r>
              <a:rPr lang="zh-CN" altLang="en-US" sz="2200" kern="0" dirty="0" smtClean="0">
                <a:latin typeface="Times New Roman" panose="02020603050405020304" pitchFamily="18" charset="0"/>
                <a:ea typeface="+mj-ea"/>
                <a:cs typeface="Times New Roman" panose="02020603050405020304" pitchFamily="18" charset="0"/>
              </a:rPr>
              <a:t>对纯液体或纯固体，表面张力决定于其构成粒子间作用力的大小，一般作用力越强，表面张力越大。</a:t>
            </a:r>
          </a:p>
          <a:p>
            <a:pPr indent="0" eaLnBrk="1" hangingPunct="1">
              <a:buClr>
                <a:srgbClr val="FF0000"/>
              </a:buClr>
              <a:buSzPct val="80000"/>
              <a:buNone/>
            </a:pPr>
            <a:r>
              <a:rPr lang="zh-CN" altLang="en-US" sz="2200" kern="0" dirty="0" smtClean="0">
                <a:latin typeface="Times New Roman" panose="02020603050405020304" pitchFamily="18" charset="0"/>
                <a:ea typeface="+mj-ea"/>
                <a:cs typeface="Times New Roman" panose="02020603050405020304" pitchFamily="18" charset="0"/>
              </a:rPr>
              <a:t>       </a:t>
            </a:r>
            <a:r>
              <a:rPr lang="zh-CN" altLang="en-US" sz="2200" kern="0" dirty="0" smtClean="0">
                <a:solidFill>
                  <a:srgbClr val="0000CC"/>
                </a:solidFill>
                <a:latin typeface="Times New Roman" panose="02020603050405020304" pitchFamily="18" charset="0"/>
                <a:ea typeface="+mj-ea"/>
                <a:cs typeface="Times New Roman" panose="02020603050405020304" pitchFamily="18" charset="0"/>
              </a:rPr>
              <a:t>粒子间作用力的大小顺序：</a:t>
            </a:r>
          </a:p>
          <a:p>
            <a:pPr indent="0" eaLnBrk="1" hangingPunct="1">
              <a:buClr>
                <a:srgbClr val="FF0000"/>
              </a:buClr>
              <a:buSzPct val="80000"/>
              <a:buNone/>
            </a:pPr>
            <a:r>
              <a:rPr lang="en-US" altLang="zh-CN" sz="2200" kern="0" dirty="0" smtClean="0">
                <a:solidFill>
                  <a:srgbClr val="FF0000"/>
                </a:solidFill>
                <a:latin typeface="Times New Roman" panose="02020603050405020304" pitchFamily="18" charset="0"/>
                <a:ea typeface="+mj-ea"/>
                <a:cs typeface="Times New Roman" panose="02020603050405020304" pitchFamily="18" charset="0"/>
              </a:rPr>
              <a:t>       (</a:t>
            </a:r>
            <a:r>
              <a:rPr lang="zh-CN" altLang="en-US" sz="2200" kern="0" dirty="0" smtClean="0">
                <a:solidFill>
                  <a:srgbClr val="FF0000"/>
                </a:solidFill>
                <a:latin typeface="Times New Roman" panose="02020603050405020304" pitchFamily="18" charset="0"/>
                <a:ea typeface="+mj-ea"/>
                <a:cs typeface="Times New Roman" panose="02020603050405020304" pitchFamily="18" charset="0"/>
              </a:rPr>
              <a:t>金属键</a:t>
            </a:r>
            <a:r>
              <a:rPr lang="en-US" altLang="zh-CN" sz="2200" kern="0" dirty="0" smtClean="0">
                <a:solidFill>
                  <a:srgbClr val="FF0000"/>
                </a:solidFill>
                <a:latin typeface="Times New Roman" panose="02020603050405020304" pitchFamily="18" charset="0"/>
                <a:ea typeface="+mj-ea"/>
                <a:cs typeface="Times New Roman" panose="02020603050405020304" pitchFamily="18" charset="0"/>
              </a:rPr>
              <a:t>) &gt; (</a:t>
            </a:r>
            <a:r>
              <a:rPr lang="zh-CN" altLang="en-US" sz="2200" kern="0" dirty="0" smtClean="0">
                <a:solidFill>
                  <a:srgbClr val="FF0000"/>
                </a:solidFill>
                <a:latin typeface="Times New Roman" panose="02020603050405020304" pitchFamily="18" charset="0"/>
                <a:ea typeface="+mj-ea"/>
                <a:cs typeface="Times New Roman" panose="02020603050405020304" pitchFamily="18" charset="0"/>
              </a:rPr>
              <a:t>离子键</a:t>
            </a:r>
            <a:r>
              <a:rPr lang="en-US" altLang="zh-CN" sz="2200" kern="0" dirty="0" smtClean="0">
                <a:solidFill>
                  <a:srgbClr val="FF0000"/>
                </a:solidFill>
                <a:latin typeface="Times New Roman" panose="02020603050405020304" pitchFamily="18" charset="0"/>
                <a:ea typeface="+mj-ea"/>
                <a:cs typeface="Times New Roman" panose="02020603050405020304" pitchFamily="18" charset="0"/>
              </a:rPr>
              <a:t>) &gt; (</a:t>
            </a:r>
            <a:r>
              <a:rPr lang="zh-CN" altLang="en-US" sz="2200" kern="0" dirty="0" smtClean="0">
                <a:solidFill>
                  <a:srgbClr val="FF0000"/>
                </a:solidFill>
                <a:latin typeface="Times New Roman" panose="02020603050405020304" pitchFamily="18" charset="0"/>
                <a:ea typeface="+mj-ea"/>
                <a:cs typeface="Times New Roman" panose="02020603050405020304" pitchFamily="18" charset="0"/>
              </a:rPr>
              <a:t>极性共价键</a:t>
            </a:r>
            <a:r>
              <a:rPr lang="en-US" altLang="zh-CN" sz="2200" kern="0" dirty="0" smtClean="0">
                <a:solidFill>
                  <a:srgbClr val="FF0000"/>
                </a:solidFill>
                <a:latin typeface="Times New Roman" panose="02020603050405020304" pitchFamily="18" charset="0"/>
                <a:ea typeface="+mj-ea"/>
                <a:cs typeface="Times New Roman" panose="02020603050405020304" pitchFamily="18" charset="0"/>
              </a:rPr>
              <a:t>) &gt; (</a:t>
            </a:r>
            <a:r>
              <a:rPr lang="zh-CN" altLang="en-US" sz="2200" kern="0" dirty="0" smtClean="0">
                <a:solidFill>
                  <a:srgbClr val="FF0000"/>
                </a:solidFill>
                <a:latin typeface="Times New Roman" panose="02020603050405020304" pitchFamily="18" charset="0"/>
                <a:ea typeface="+mj-ea"/>
                <a:cs typeface="Times New Roman" panose="02020603050405020304" pitchFamily="18" charset="0"/>
              </a:rPr>
              <a:t>非极性共价键</a:t>
            </a:r>
            <a:r>
              <a:rPr lang="en-US" altLang="zh-CN" sz="2200" kern="0" dirty="0" smtClean="0">
                <a:solidFill>
                  <a:srgbClr val="FF0000"/>
                </a:solidFill>
                <a:latin typeface="Times New Roman" panose="02020603050405020304" pitchFamily="18" charset="0"/>
                <a:ea typeface="+mj-ea"/>
                <a:cs typeface="Times New Roman" panose="02020603050405020304" pitchFamily="18" charset="0"/>
              </a:rPr>
              <a:t>) &gt; </a:t>
            </a:r>
          </a:p>
          <a:p>
            <a:pPr indent="0" eaLnBrk="1" hangingPunct="1">
              <a:buClr>
                <a:srgbClr val="FF0000"/>
              </a:buClr>
              <a:buSzPct val="80000"/>
              <a:buNone/>
            </a:pPr>
            <a:r>
              <a:rPr lang="en-US" altLang="zh-CN" sz="2200" kern="0" dirty="0">
                <a:solidFill>
                  <a:srgbClr val="FF0000"/>
                </a:solidFill>
                <a:latin typeface="Times New Roman" panose="02020603050405020304" pitchFamily="18" charset="0"/>
                <a:ea typeface="+mj-ea"/>
                <a:cs typeface="Times New Roman" panose="02020603050405020304" pitchFamily="18" charset="0"/>
              </a:rPr>
              <a:t> </a:t>
            </a:r>
            <a:r>
              <a:rPr lang="en-US" altLang="zh-CN" sz="2200" kern="0" dirty="0" smtClean="0">
                <a:solidFill>
                  <a:srgbClr val="FF0000"/>
                </a:solidFill>
                <a:latin typeface="Times New Roman" panose="02020603050405020304" pitchFamily="18" charset="0"/>
                <a:ea typeface="+mj-ea"/>
                <a:cs typeface="Times New Roman" panose="02020603050405020304" pitchFamily="18" charset="0"/>
              </a:rPr>
              <a:t>      (</a:t>
            </a:r>
            <a:r>
              <a:rPr lang="zh-CN" altLang="en-US" sz="2200" kern="0" dirty="0" smtClean="0">
                <a:solidFill>
                  <a:srgbClr val="FF0000"/>
                </a:solidFill>
                <a:latin typeface="Times New Roman" panose="02020603050405020304" pitchFamily="18" charset="0"/>
                <a:ea typeface="+mj-ea"/>
                <a:cs typeface="Times New Roman" panose="02020603050405020304" pitchFamily="18" charset="0"/>
              </a:rPr>
              <a:t>分子间作用力</a:t>
            </a:r>
            <a:r>
              <a:rPr lang="en-US" altLang="zh-CN" sz="2200" kern="0" dirty="0" smtClean="0">
                <a:solidFill>
                  <a:srgbClr val="FF0000"/>
                </a:solidFill>
                <a:latin typeface="Times New Roman" panose="02020603050405020304" pitchFamily="18" charset="0"/>
                <a:ea typeface="+mj-ea"/>
                <a:cs typeface="Times New Roman" panose="02020603050405020304" pitchFamily="18" charset="0"/>
              </a:rPr>
              <a:t>)</a:t>
            </a:r>
          </a:p>
          <a:p>
            <a:pPr marL="623888" indent="-457200" eaLnBrk="1" hangingPunct="1">
              <a:buClr>
                <a:srgbClr val="FF0000"/>
              </a:buClr>
              <a:buSzPct val="80000"/>
              <a:buFont typeface="+mj-lt"/>
              <a:buAutoNum type="arabicPeriod" startAt="2"/>
            </a:pPr>
            <a:r>
              <a:rPr lang="zh-CN" altLang="en-US" sz="2200" kern="0" dirty="0" smtClean="0">
                <a:latin typeface="Times New Roman" panose="02020603050405020304" pitchFamily="18" charset="0"/>
                <a:ea typeface="+mj-ea"/>
                <a:cs typeface="Times New Roman" panose="02020603050405020304" pitchFamily="18" charset="0"/>
              </a:rPr>
              <a:t>温度</a:t>
            </a:r>
            <a:r>
              <a:rPr lang="zh-CN" altLang="en-US" sz="2200" kern="0" dirty="0">
                <a:latin typeface="Times New Roman" panose="02020603050405020304" pitchFamily="18" charset="0"/>
                <a:ea typeface="+mj-ea"/>
                <a:cs typeface="Times New Roman" panose="02020603050405020304" pitchFamily="18" charset="0"/>
              </a:rPr>
              <a:t>升高，饱和蒸气压增大，气相密度增加，表面分子受力不平衡性减弱，表面张力下降。</a:t>
            </a:r>
          </a:p>
          <a:p>
            <a:pPr marL="623888" indent="-457200" eaLnBrk="1" hangingPunct="1">
              <a:buClr>
                <a:srgbClr val="FF0000"/>
              </a:buClr>
              <a:buSzPct val="80000"/>
              <a:buFont typeface="+mj-lt"/>
              <a:buAutoNum type="arabicPeriod" startAt="2"/>
            </a:pPr>
            <a:r>
              <a:rPr lang="zh-CN" altLang="en-US" sz="2200" kern="0" dirty="0">
                <a:latin typeface="Times New Roman" panose="02020603050405020304" pitchFamily="18" charset="0"/>
                <a:ea typeface="+mj-ea"/>
                <a:cs typeface="Times New Roman" panose="02020603050405020304" pitchFamily="18" charset="0"/>
              </a:rPr>
              <a:t>两种不互溶液体之间的界面张力一般介于这两种纯液体的表面张力之间。 </a:t>
            </a:r>
          </a:p>
        </p:txBody>
      </p:sp>
    </p:spTree>
    <p:extLst>
      <p:ext uri="{BB962C8B-B14F-4D97-AF65-F5344CB8AC3E}">
        <p14:creationId xmlns:p14="http://schemas.microsoft.com/office/powerpoint/2010/main" xmlns="" val="14119807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73"/>
          <p:cNvSpPr txBox="1">
            <a:spLocks noChangeArrowheads="1"/>
          </p:cNvSpPr>
          <p:nvPr/>
        </p:nvSpPr>
        <p:spPr bwMode="auto">
          <a:xfrm>
            <a:off x="1043608" y="1203598"/>
            <a:ext cx="6385912"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85750" indent="-285750">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marL="342900" indent="-342900" eaLnBrk="1" hangingPunct="1">
              <a:lnSpc>
                <a:spcPct val="200000"/>
              </a:lnSpc>
              <a:buFont typeface="Wingdings" panose="05000000000000000000" pitchFamily="2" charset="2"/>
              <a:buChar char="p"/>
              <a:defRPr/>
            </a:pPr>
            <a:r>
              <a:rPr lang="en-US" altLang="zh-CN" sz="2400" dirty="0" smtClean="0">
                <a:solidFill>
                  <a:srgbClr val="2B2A30"/>
                </a:solidFill>
                <a:latin typeface="+mj-lt"/>
                <a:ea typeface="微软雅黑" panose="020B0503020204020204" pitchFamily="34" charset="-122"/>
              </a:rPr>
              <a:t> 9.2.1  </a:t>
            </a:r>
            <a:r>
              <a:rPr lang="zh-CN" altLang="en-US" sz="2400" dirty="0" smtClean="0">
                <a:solidFill>
                  <a:srgbClr val="2B2A30"/>
                </a:solidFill>
                <a:latin typeface="+mj-lt"/>
                <a:ea typeface="微软雅黑" panose="020B0503020204020204" pitchFamily="34" charset="-122"/>
              </a:rPr>
              <a:t>液体在固体表面上的铺展与润湿</a:t>
            </a:r>
            <a:endParaRPr lang="en-US" altLang="zh-CN" sz="2400" dirty="0" smtClean="0">
              <a:solidFill>
                <a:srgbClr val="2B2A30"/>
              </a:solidFill>
              <a:latin typeface="+mj-lt"/>
              <a:ea typeface="微软雅黑" panose="020B0503020204020204" pitchFamily="34" charset="-122"/>
            </a:endParaRPr>
          </a:p>
          <a:p>
            <a:pPr marL="342900" indent="-342900" eaLnBrk="1" hangingPunct="1">
              <a:lnSpc>
                <a:spcPct val="200000"/>
              </a:lnSpc>
              <a:buFont typeface="Wingdings" panose="05000000000000000000" pitchFamily="2" charset="2"/>
              <a:buChar char="p"/>
              <a:defRPr/>
            </a:pPr>
            <a:r>
              <a:rPr lang="en-US" altLang="zh-CN" sz="2400" dirty="0" smtClean="0">
                <a:solidFill>
                  <a:srgbClr val="2B2A30"/>
                </a:solidFill>
                <a:ea typeface="微软雅黑" panose="020B0503020204020204" pitchFamily="34" charset="-122"/>
              </a:rPr>
              <a:t> 9.2.2  </a:t>
            </a:r>
            <a:r>
              <a:rPr lang="zh-CN" altLang="en-US" sz="2400" dirty="0" smtClean="0">
                <a:solidFill>
                  <a:srgbClr val="2B2A30"/>
                </a:solidFill>
                <a:ea typeface="微软雅黑" panose="020B0503020204020204" pitchFamily="34" charset="-122"/>
              </a:rPr>
              <a:t>弯曲液面下的附加压力和</a:t>
            </a:r>
            <a:r>
              <a:rPr lang="zh-CN" altLang="en-US" sz="2400" dirty="0" smtClean="0">
                <a:solidFill>
                  <a:srgbClr val="2B2A30"/>
                </a:solidFill>
                <a:ea typeface="微软雅黑" panose="020B0503020204020204" pitchFamily="34" charset="-122"/>
              </a:rPr>
              <a:t>毛细管现象</a:t>
            </a:r>
            <a:endParaRPr lang="en-US" altLang="zh-CN" sz="2400" dirty="0" smtClean="0">
              <a:solidFill>
                <a:srgbClr val="2B2A30"/>
              </a:solidFill>
              <a:ea typeface="微软雅黑" panose="020B0503020204020204" pitchFamily="34" charset="-122"/>
            </a:endParaRPr>
          </a:p>
          <a:p>
            <a:pPr marL="342900" indent="-342900" eaLnBrk="1" hangingPunct="1">
              <a:lnSpc>
                <a:spcPct val="200000"/>
              </a:lnSpc>
              <a:buFont typeface="Wingdings" panose="05000000000000000000" pitchFamily="2" charset="2"/>
              <a:buChar char="p"/>
              <a:defRPr/>
            </a:pPr>
            <a:r>
              <a:rPr lang="en-US" altLang="zh-CN" sz="2400" dirty="0" smtClean="0">
                <a:solidFill>
                  <a:srgbClr val="2B2A30"/>
                </a:solidFill>
                <a:ea typeface="微软雅黑" panose="020B0503020204020204" pitchFamily="34" charset="-122"/>
              </a:rPr>
              <a:t> 9.2.3  </a:t>
            </a:r>
            <a:r>
              <a:rPr lang="zh-CN" altLang="en-US" sz="2400" dirty="0" smtClean="0">
                <a:solidFill>
                  <a:srgbClr val="2B2A30"/>
                </a:solidFill>
                <a:ea typeface="微软雅黑" panose="020B0503020204020204" pitchFamily="34" charset="-122"/>
              </a:rPr>
              <a:t>固体表面上的吸附</a:t>
            </a:r>
            <a:endParaRPr lang="en-US" altLang="zh-CN" sz="2400" dirty="0" smtClean="0">
              <a:solidFill>
                <a:srgbClr val="2B2A30"/>
              </a:solidFill>
              <a:latin typeface="微软雅黑" panose="020B0503020204020204" pitchFamily="34" charset="-122"/>
              <a:ea typeface="微软雅黑" panose="020B0503020204020204" pitchFamily="34" charset="-122"/>
            </a:endParaRPr>
          </a:p>
        </p:txBody>
      </p:sp>
      <p:sp>
        <p:nvSpPr>
          <p:cNvPr id="4" name="Text Box 55"/>
          <p:cNvSpPr txBox="1">
            <a:spLocks noChangeArrowheads="1"/>
          </p:cNvSpPr>
          <p:nvPr/>
        </p:nvSpPr>
        <p:spPr bwMode="auto">
          <a:xfrm>
            <a:off x="539750" y="187325"/>
            <a:ext cx="5904458" cy="5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9" tIns="45709" rIns="91419" bIns="45709">
            <a:spAutoFit/>
          </a:bodyPr>
          <a:lstStyle>
            <a:lvl1pPr>
              <a:defRPr b="1">
                <a:solidFill>
                  <a:schemeClr val="tx1"/>
                </a:solidFill>
                <a:latin typeface="Arial" panose="020B0604020202020204" pitchFamily="34" charset="0"/>
                <a:ea typeface="华文细黑" panose="02010600040101010101" pitchFamily="2" charset="-122"/>
              </a:defRPr>
            </a:lvl1pPr>
            <a:lvl2pPr marL="742950" indent="-285750">
              <a:defRPr b="1">
                <a:solidFill>
                  <a:schemeClr val="tx1"/>
                </a:solidFill>
                <a:latin typeface="Arial" panose="020B0604020202020204" pitchFamily="34" charset="0"/>
                <a:ea typeface="华文细黑" panose="02010600040101010101" pitchFamily="2" charset="-122"/>
              </a:defRPr>
            </a:lvl2pPr>
            <a:lvl3pPr marL="1143000" indent="-228600">
              <a:defRPr b="1">
                <a:solidFill>
                  <a:schemeClr val="tx1"/>
                </a:solidFill>
                <a:latin typeface="Arial" panose="020B0604020202020204" pitchFamily="34" charset="0"/>
                <a:ea typeface="华文细黑" panose="02010600040101010101" pitchFamily="2" charset="-122"/>
              </a:defRPr>
            </a:lvl3pPr>
            <a:lvl4pPr marL="1600200" indent="-228600">
              <a:defRPr b="1">
                <a:solidFill>
                  <a:schemeClr val="tx1"/>
                </a:solidFill>
                <a:latin typeface="Arial" panose="020B0604020202020204" pitchFamily="34" charset="0"/>
                <a:ea typeface="华文细黑" panose="02010600040101010101" pitchFamily="2" charset="-122"/>
              </a:defRPr>
            </a:lvl4pPr>
            <a:lvl5pPr marL="2057400" indent="-22860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r>
              <a:rPr lang="en-US" altLang="zh-CN" sz="2800" dirty="0" smtClean="0">
                <a:latin typeface="微软雅黑" panose="020B0503020204020204" pitchFamily="34" charset="-122"/>
                <a:ea typeface="微软雅黑" panose="020B0503020204020204" pitchFamily="34" charset="-122"/>
              </a:rPr>
              <a:t>9.2 </a:t>
            </a:r>
            <a:r>
              <a:rPr lang="zh-CN" altLang="en-US" sz="2800" dirty="0" smtClean="0">
                <a:latin typeface="微软雅黑" panose="020B0503020204020204" pitchFamily="34" charset="-122"/>
                <a:ea typeface="微软雅黑" panose="020B0503020204020204" pitchFamily="34" charset="-122"/>
              </a:rPr>
              <a:t>常见的一些界面现象</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714774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1"/>
  <p:tag name="ISPRING_SCORM_RATE_SLIDES" val="0"/>
  <p:tag name="ISPRING_SCORM_RATE_QUIZZES" val="0"/>
  <p:tag name="ISPRING_SCORM_PASSING_SCORE" val="0.0000000000"/>
  <p:tag name="GENSWF_OUTPUT_FILE_NAME" val="22-"/>
  <p:tag name="ISPRING_RESOURCE_PATHS_HASH_2" val="dd605faedef9b7b7285347d268bb89f5f81ab715"/>
</p:tagLst>
</file>

<file path=ppt/theme/theme1.xml><?xml version="1.0" encoding="utf-8"?>
<a:theme xmlns:a="http://schemas.openxmlformats.org/drawingml/2006/main" name="微笑PPT - 小A">
  <a:themeElements>
    <a:clrScheme name="自定义 1">
      <a:dk1>
        <a:sysClr val="windowText" lastClr="000000"/>
      </a:dk1>
      <a:lt1>
        <a:sysClr val="window" lastClr="FFFFFF"/>
      </a:lt1>
      <a:dk2>
        <a:srgbClr val="073E87"/>
      </a:dk2>
      <a:lt2>
        <a:srgbClr val="C6E7FC"/>
      </a:lt2>
      <a:accent1>
        <a:srgbClr val="073E87"/>
      </a:accent1>
      <a:accent2>
        <a:srgbClr val="2D82F4"/>
      </a:accent2>
      <a:accent3>
        <a:srgbClr val="5BD078"/>
      </a:accent3>
      <a:accent4>
        <a:srgbClr val="A5D028"/>
      </a:accent4>
      <a:accent5>
        <a:srgbClr val="F5C040"/>
      </a:accent5>
      <a:accent6>
        <a:srgbClr val="05E0DB"/>
      </a:accent6>
      <a:hlink>
        <a:srgbClr val="0080FF"/>
      </a:hlink>
      <a:folHlink>
        <a:srgbClr val="5EAEFF"/>
      </a:folHlink>
    </a:clrScheme>
    <a:fontScheme name="微笑PPT - 小A">
      <a:majorFont>
        <a:latin typeface="Arial"/>
        <a:ea typeface="微软雅黑"/>
        <a:cs typeface="宋体"/>
      </a:majorFont>
      <a:minorFont>
        <a:latin typeface="Arial"/>
        <a:ea typeface="微软雅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wrap="none">
        <a:spAutoFit/>
      </a:bodyPr>
      <a:lstStyle>
        <a:defPPr>
          <a:defRPr sz="2000" b="1" dirty="0" smtClean="0">
            <a:solidFill>
              <a:srgbClr val="3333CC"/>
            </a:solidFill>
            <a:latin typeface="Times New Roman" panose="02020603050405020304" pitchFamily="18" charset="0"/>
            <a:ea typeface="+mn-ea"/>
            <a:cs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10536431</TotalTime>
  <Words>5843</Words>
  <Application>Microsoft Office PowerPoint</Application>
  <PresentationFormat>全屏显示(16:9)</PresentationFormat>
  <Paragraphs>497</Paragraphs>
  <Slides>74</Slides>
  <Notes>74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74</vt:i4>
      </vt:variant>
    </vt:vector>
  </HeadingPairs>
  <TitlesOfParts>
    <vt:vector size="77" baseType="lpstr">
      <vt:lpstr>微笑PPT - 小A</vt:lpstr>
      <vt:lpstr>Equation</vt:lpstr>
      <vt:lpstr>公式</vt:lpstr>
      <vt:lpstr>幻灯片 0</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红色预览视频</dc:title>
  <dc:creator>Administrator</dc:creator>
  <cp:lastModifiedBy>user</cp:lastModifiedBy>
  <cp:revision>1386</cp:revision>
  <dcterms:created xsi:type="dcterms:W3CDTF">2010-02-22T07:41:47Z</dcterms:created>
  <dcterms:modified xsi:type="dcterms:W3CDTF">2019-05-25T12:36:03Z</dcterms:modified>
</cp:coreProperties>
</file>