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504" r:id="rId2"/>
    <p:sldId id="506" r:id="rId3"/>
    <p:sldId id="507" r:id="rId4"/>
    <p:sldId id="508" r:id="rId5"/>
    <p:sldId id="450" r:id="rId6"/>
    <p:sldId id="505" r:id="rId7"/>
    <p:sldId id="451" r:id="rId8"/>
    <p:sldId id="452" r:id="rId9"/>
    <p:sldId id="453" r:id="rId10"/>
    <p:sldId id="454" r:id="rId11"/>
    <p:sldId id="511" r:id="rId12"/>
    <p:sldId id="509" r:id="rId13"/>
    <p:sldId id="510" r:id="rId14"/>
    <p:sldId id="478" r:id="rId15"/>
    <p:sldId id="479" r:id="rId16"/>
    <p:sldId id="483" r:id="rId17"/>
    <p:sldId id="480" r:id="rId18"/>
    <p:sldId id="457" r:id="rId19"/>
    <p:sldId id="458" r:id="rId20"/>
    <p:sldId id="463" r:id="rId2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>
          <p15:clr>
            <a:srgbClr val="A4A3A4"/>
          </p15:clr>
        </p15:guide>
        <p15:guide id="2" pos="5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FF"/>
    <a:srgbClr val="FFFF00"/>
    <a:srgbClr val="00FF00"/>
    <a:srgbClr val="800000"/>
    <a:srgbClr val="FFCC99"/>
    <a:srgbClr val="CC6600"/>
    <a:srgbClr val="FFFF99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61" autoAdjust="0"/>
    <p:restoredTop sz="94830" autoAdjust="0"/>
  </p:normalViewPr>
  <p:slideViewPr>
    <p:cSldViewPr>
      <p:cViewPr varScale="1">
        <p:scale>
          <a:sx n="74" d="100"/>
          <a:sy n="74" d="100"/>
        </p:scale>
        <p:origin x="1566" y="72"/>
      </p:cViewPr>
      <p:guideLst>
        <p:guide orient="horz" pos="2523"/>
        <p:guide pos="5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6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12" Type="http://schemas.openxmlformats.org/officeDocument/2006/relationships/image" Target="../media/image13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Relationship Id="rId14" Type="http://schemas.openxmlformats.org/officeDocument/2006/relationships/image" Target="../media/image15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emf"/><Relationship Id="rId13" Type="http://schemas.openxmlformats.org/officeDocument/2006/relationships/image" Target="../media/image127.wmf"/><Relationship Id="rId3" Type="http://schemas.openxmlformats.org/officeDocument/2006/relationships/image" Target="../media/image117.emf"/><Relationship Id="rId7" Type="http://schemas.openxmlformats.org/officeDocument/2006/relationships/image" Target="../media/image121.emf"/><Relationship Id="rId12" Type="http://schemas.openxmlformats.org/officeDocument/2006/relationships/image" Target="../media/image126.emf"/><Relationship Id="rId2" Type="http://schemas.openxmlformats.org/officeDocument/2006/relationships/image" Target="../media/image116.wmf"/><Relationship Id="rId1" Type="http://schemas.openxmlformats.org/officeDocument/2006/relationships/image" Target="../media/image115.emf"/><Relationship Id="rId6" Type="http://schemas.openxmlformats.org/officeDocument/2006/relationships/image" Target="../media/image120.emf"/><Relationship Id="rId11" Type="http://schemas.openxmlformats.org/officeDocument/2006/relationships/image" Target="../media/image125.wmf"/><Relationship Id="rId5" Type="http://schemas.openxmlformats.org/officeDocument/2006/relationships/image" Target="../media/image119.emf"/><Relationship Id="rId10" Type="http://schemas.openxmlformats.org/officeDocument/2006/relationships/image" Target="../media/image124.emf"/><Relationship Id="rId4" Type="http://schemas.openxmlformats.org/officeDocument/2006/relationships/image" Target="../media/image118.emf"/><Relationship Id="rId9" Type="http://schemas.openxmlformats.org/officeDocument/2006/relationships/image" Target="../media/image123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13" Type="http://schemas.openxmlformats.org/officeDocument/2006/relationships/image" Target="../media/image132.emf"/><Relationship Id="rId3" Type="http://schemas.openxmlformats.org/officeDocument/2006/relationships/image" Target="../media/image28.emf"/><Relationship Id="rId7" Type="http://schemas.openxmlformats.org/officeDocument/2006/relationships/image" Target="../media/image32.emf"/><Relationship Id="rId12" Type="http://schemas.openxmlformats.org/officeDocument/2006/relationships/image" Target="../media/image131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6" Type="http://schemas.openxmlformats.org/officeDocument/2006/relationships/image" Target="../media/image31.emf"/><Relationship Id="rId11" Type="http://schemas.openxmlformats.org/officeDocument/2006/relationships/image" Target="../media/image130.emf"/><Relationship Id="rId5" Type="http://schemas.openxmlformats.org/officeDocument/2006/relationships/image" Target="../media/image30.emf"/><Relationship Id="rId10" Type="http://schemas.openxmlformats.org/officeDocument/2006/relationships/image" Target="../media/image129.emf"/><Relationship Id="rId4" Type="http://schemas.openxmlformats.org/officeDocument/2006/relationships/image" Target="../media/image29.emf"/><Relationship Id="rId9" Type="http://schemas.openxmlformats.org/officeDocument/2006/relationships/image" Target="../media/image128.emf"/><Relationship Id="rId14" Type="http://schemas.openxmlformats.org/officeDocument/2006/relationships/image" Target="../media/image133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emf"/><Relationship Id="rId13" Type="http://schemas.openxmlformats.org/officeDocument/2006/relationships/image" Target="../media/image146.emf"/><Relationship Id="rId3" Type="http://schemas.openxmlformats.org/officeDocument/2006/relationships/image" Target="../media/image136.emf"/><Relationship Id="rId7" Type="http://schemas.openxmlformats.org/officeDocument/2006/relationships/image" Target="../media/image140.emf"/><Relationship Id="rId12" Type="http://schemas.openxmlformats.org/officeDocument/2006/relationships/image" Target="../media/image145.emf"/><Relationship Id="rId2" Type="http://schemas.openxmlformats.org/officeDocument/2006/relationships/image" Target="../media/image135.emf"/><Relationship Id="rId1" Type="http://schemas.openxmlformats.org/officeDocument/2006/relationships/image" Target="../media/image134.emf"/><Relationship Id="rId6" Type="http://schemas.openxmlformats.org/officeDocument/2006/relationships/image" Target="../media/image139.emf"/><Relationship Id="rId11" Type="http://schemas.openxmlformats.org/officeDocument/2006/relationships/image" Target="../media/image144.emf"/><Relationship Id="rId5" Type="http://schemas.openxmlformats.org/officeDocument/2006/relationships/image" Target="../media/image138.emf"/><Relationship Id="rId15" Type="http://schemas.openxmlformats.org/officeDocument/2006/relationships/image" Target="../media/image148.emf"/><Relationship Id="rId10" Type="http://schemas.openxmlformats.org/officeDocument/2006/relationships/image" Target="../media/image143.emf"/><Relationship Id="rId4" Type="http://schemas.openxmlformats.org/officeDocument/2006/relationships/image" Target="../media/image137.emf"/><Relationship Id="rId9" Type="http://schemas.openxmlformats.org/officeDocument/2006/relationships/image" Target="../media/image142.emf"/><Relationship Id="rId14" Type="http://schemas.openxmlformats.org/officeDocument/2006/relationships/image" Target="../media/image147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emf"/><Relationship Id="rId3" Type="http://schemas.openxmlformats.org/officeDocument/2006/relationships/image" Target="../media/image151.emf"/><Relationship Id="rId7" Type="http://schemas.openxmlformats.org/officeDocument/2006/relationships/image" Target="../media/image155.emf"/><Relationship Id="rId2" Type="http://schemas.openxmlformats.org/officeDocument/2006/relationships/image" Target="../media/image150.emf"/><Relationship Id="rId1" Type="http://schemas.openxmlformats.org/officeDocument/2006/relationships/image" Target="../media/image149.emf"/><Relationship Id="rId6" Type="http://schemas.openxmlformats.org/officeDocument/2006/relationships/image" Target="../media/image154.emf"/><Relationship Id="rId5" Type="http://schemas.openxmlformats.org/officeDocument/2006/relationships/image" Target="../media/image153.emf"/><Relationship Id="rId10" Type="http://schemas.openxmlformats.org/officeDocument/2006/relationships/image" Target="../media/image158.emf"/><Relationship Id="rId4" Type="http://schemas.openxmlformats.org/officeDocument/2006/relationships/image" Target="../media/image152.emf"/><Relationship Id="rId9" Type="http://schemas.openxmlformats.org/officeDocument/2006/relationships/image" Target="../media/image157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emf"/><Relationship Id="rId2" Type="http://schemas.openxmlformats.org/officeDocument/2006/relationships/image" Target="../media/image160.emf"/><Relationship Id="rId1" Type="http://schemas.openxmlformats.org/officeDocument/2006/relationships/image" Target="../media/image159.emf"/><Relationship Id="rId5" Type="http://schemas.openxmlformats.org/officeDocument/2006/relationships/image" Target="../media/image163.emf"/><Relationship Id="rId4" Type="http://schemas.openxmlformats.org/officeDocument/2006/relationships/image" Target="../media/image162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3" Type="http://schemas.openxmlformats.org/officeDocument/2006/relationships/image" Target="../media/image166.emf"/><Relationship Id="rId7" Type="http://schemas.openxmlformats.org/officeDocument/2006/relationships/image" Target="../media/image170.emf"/><Relationship Id="rId2" Type="http://schemas.openxmlformats.org/officeDocument/2006/relationships/image" Target="../media/image165.emf"/><Relationship Id="rId1" Type="http://schemas.openxmlformats.org/officeDocument/2006/relationships/image" Target="../media/image164.emf"/><Relationship Id="rId6" Type="http://schemas.openxmlformats.org/officeDocument/2006/relationships/image" Target="../media/image169.emf"/><Relationship Id="rId5" Type="http://schemas.openxmlformats.org/officeDocument/2006/relationships/image" Target="../media/image168.emf"/><Relationship Id="rId10" Type="http://schemas.openxmlformats.org/officeDocument/2006/relationships/image" Target="../media/image173.wmf"/><Relationship Id="rId4" Type="http://schemas.openxmlformats.org/officeDocument/2006/relationships/image" Target="../media/image167.emf"/><Relationship Id="rId9" Type="http://schemas.openxmlformats.org/officeDocument/2006/relationships/image" Target="../media/image172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emf"/><Relationship Id="rId2" Type="http://schemas.openxmlformats.org/officeDocument/2006/relationships/image" Target="../media/image169.emf"/><Relationship Id="rId1" Type="http://schemas.openxmlformats.org/officeDocument/2006/relationships/image" Target="../media/image174.emf"/><Relationship Id="rId6" Type="http://schemas.openxmlformats.org/officeDocument/2006/relationships/image" Target="../media/image173.wmf"/><Relationship Id="rId5" Type="http://schemas.openxmlformats.org/officeDocument/2006/relationships/image" Target="../media/image172.emf"/><Relationship Id="rId4" Type="http://schemas.openxmlformats.org/officeDocument/2006/relationships/image" Target="../media/image171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emf"/><Relationship Id="rId13" Type="http://schemas.openxmlformats.org/officeDocument/2006/relationships/image" Target="../media/image187.emf"/><Relationship Id="rId3" Type="http://schemas.openxmlformats.org/officeDocument/2006/relationships/image" Target="../media/image177.emf"/><Relationship Id="rId7" Type="http://schemas.openxmlformats.org/officeDocument/2006/relationships/image" Target="../media/image181.emf"/><Relationship Id="rId12" Type="http://schemas.openxmlformats.org/officeDocument/2006/relationships/image" Target="../media/image186.emf"/><Relationship Id="rId2" Type="http://schemas.openxmlformats.org/officeDocument/2006/relationships/image" Target="../media/image176.emf"/><Relationship Id="rId1" Type="http://schemas.openxmlformats.org/officeDocument/2006/relationships/image" Target="../media/image175.emf"/><Relationship Id="rId6" Type="http://schemas.openxmlformats.org/officeDocument/2006/relationships/image" Target="../media/image180.emf"/><Relationship Id="rId11" Type="http://schemas.openxmlformats.org/officeDocument/2006/relationships/image" Target="../media/image185.emf"/><Relationship Id="rId5" Type="http://schemas.openxmlformats.org/officeDocument/2006/relationships/image" Target="../media/image179.emf"/><Relationship Id="rId10" Type="http://schemas.openxmlformats.org/officeDocument/2006/relationships/image" Target="../media/image184.emf"/><Relationship Id="rId4" Type="http://schemas.openxmlformats.org/officeDocument/2006/relationships/image" Target="../media/image178.emf"/><Relationship Id="rId9" Type="http://schemas.openxmlformats.org/officeDocument/2006/relationships/image" Target="../media/image183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emf"/><Relationship Id="rId2" Type="http://schemas.openxmlformats.org/officeDocument/2006/relationships/image" Target="../media/image190.emf"/><Relationship Id="rId1" Type="http://schemas.openxmlformats.org/officeDocument/2006/relationships/image" Target="../media/image189.emf"/><Relationship Id="rId6" Type="http://schemas.openxmlformats.org/officeDocument/2006/relationships/image" Target="../media/image194.emf"/><Relationship Id="rId5" Type="http://schemas.openxmlformats.org/officeDocument/2006/relationships/image" Target="../media/image193.emf"/><Relationship Id="rId4" Type="http://schemas.openxmlformats.org/officeDocument/2006/relationships/image" Target="../media/image192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10" Type="http://schemas.openxmlformats.org/officeDocument/2006/relationships/image" Target="../media/image25.wmf"/><Relationship Id="rId4" Type="http://schemas.openxmlformats.org/officeDocument/2006/relationships/image" Target="../media/image19.emf"/><Relationship Id="rId9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image" Target="../media/image28.emf"/><Relationship Id="rId7" Type="http://schemas.openxmlformats.org/officeDocument/2006/relationships/image" Target="../media/image32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image" Target="../media/image36.emf"/><Relationship Id="rId3" Type="http://schemas.openxmlformats.org/officeDocument/2006/relationships/image" Target="../media/image43.emf"/><Relationship Id="rId7" Type="http://schemas.openxmlformats.org/officeDocument/2006/relationships/image" Target="../media/image47.emf"/><Relationship Id="rId12" Type="http://schemas.openxmlformats.org/officeDocument/2006/relationships/image" Target="../media/image35.emf"/><Relationship Id="rId17" Type="http://schemas.openxmlformats.org/officeDocument/2006/relationships/image" Target="../media/image10.emf"/><Relationship Id="rId2" Type="http://schemas.openxmlformats.org/officeDocument/2006/relationships/image" Target="../media/image42.emf"/><Relationship Id="rId16" Type="http://schemas.openxmlformats.org/officeDocument/2006/relationships/image" Target="../media/image41.emf"/><Relationship Id="rId1" Type="http://schemas.openxmlformats.org/officeDocument/2006/relationships/image" Target="../media/image38.emf"/><Relationship Id="rId6" Type="http://schemas.openxmlformats.org/officeDocument/2006/relationships/image" Target="../media/image46.emf"/><Relationship Id="rId11" Type="http://schemas.openxmlformats.org/officeDocument/2006/relationships/image" Target="../media/image51.emf"/><Relationship Id="rId5" Type="http://schemas.openxmlformats.org/officeDocument/2006/relationships/image" Target="../media/image45.emf"/><Relationship Id="rId15" Type="http://schemas.openxmlformats.org/officeDocument/2006/relationships/image" Target="../media/image40.emf"/><Relationship Id="rId10" Type="http://schemas.openxmlformats.org/officeDocument/2006/relationships/image" Target="../media/image50.emf"/><Relationship Id="rId4" Type="http://schemas.openxmlformats.org/officeDocument/2006/relationships/image" Target="../media/image44.emf"/><Relationship Id="rId9" Type="http://schemas.openxmlformats.org/officeDocument/2006/relationships/image" Target="../media/image49.emf"/><Relationship Id="rId14" Type="http://schemas.openxmlformats.org/officeDocument/2006/relationships/image" Target="../media/image37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13" Type="http://schemas.openxmlformats.org/officeDocument/2006/relationships/image" Target="../media/image64.emf"/><Relationship Id="rId3" Type="http://schemas.openxmlformats.org/officeDocument/2006/relationships/image" Target="../media/image54.emf"/><Relationship Id="rId7" Type="http://schemas.openxmlformats.org/officeDocument/2006/relationships/image" Target="../media/image58.emf"/><Relationship Id="rId12" Type="http://schemas.openxmlformats.org/officeDocument/2006/relationships/image" Target="../media/image63.emf"/><Relationship Id="rId2" Type="http://schemas.openxmlformats.org/officeDocument/2006/relationships/image" Target="../media/image53.emf"/><Relationship Id="rId16" Type="http://schemas.openxmlformats.org/officeDocument/2006/relationships/image" Target="../media/image67.emf"/><Relationship Id="rId1" Type="http://schemas.openxmlformats.org/officeDocument/2006/relationships/image" Target="../media/image52.emf"/><Relationship Id="rId6" Type="http://schemas.openxmlformats.org/officeDocument/2006/relationships/image" Target="../media/image57.emf"/><Relationship Id="rId11" Type="http://schemas.openxmlformats.org/officeDocument/2006/relationships/image" Target="../media/image62.emf"/><Relationship Id="rId5" Type="http://schemas.openxmlformats.org/officeDocument/2006/relationships/image" Target="../media/image56.emf"/><Relationship Id="rId15" Type="http://schemas.openxmlformats.org/officeDocument/2006/relationships/image" Target="../media/image66.emf"/><Relationship Id="rId10" Type="http://schemas.openxmlformats.org/officeDocument/2006/relationships/image" Target="../media/image61.emf"/><Relationship Id="rId4" Type="http://schemas.openxmlformats.org/officeDocument/2006/relationships/image" Target="../media/image55.emf"/><Relationship Id="rId9" Type="http://schemas.openxmlformats.org/officeDocument/2006/relationships/image" Target="../media/image60.emf"/><Relationship Id="rId14" Type="http://schemas.openxmlformats.org/officeDocument/2006/relationships/image" Target="../media/image65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13" Type="http://schemas.openxmlformats.org/officeDocument/2006/relationships/image" Target="../media/image80.emf"/><Relationship Id="rId18" Type="http://schemas.openxmlformats.org/officeDocument/2006/relationships/image" Target="../media/image85.emf"/><Relationship Id="rId26" Type="http://schemas.openxmlformats.org/officeDocument/2006/relationships/image" Target="../media/image93.emf"/><Relationship Id="rId3" Type="http://schemas.openxmlformats.org/officeDocument/2006/relationships/image" Target="../media/image70.wmf"/><Relationship Id="rId21" Type="http://schemas.openxmlformats.org/officeDocument/2006/relationships/image" Target="../media/image88.emf"/><Relationship Id="rId7" Type="http://schemas.openxmlformats.org/officeDocument/2006/relationships/image" Target="../media/image74.wmf"/><Relationship Id="rId12" Type="http://schemas.openxmlformats.org/officeDocument/2006/relationships/image" Target="../media/image79.emf"/><Relationship Id="rId17" Type="http://schemas.openxmlformats.org/officeDocument/2006/relationships/image" Target="../media/image84.emf"/><Relationship Id="rId25" Type="http://schemas.openxmlformats.org/officeDocument/2006/relationships/image" Target="../media/image92.emf"/><Relationship Id="rId2" Type="http://schemas.openxmlformats.org/officeDocument/2006/relationships/image" Target="../media/image69.emf"/><Relationship Id="rId16" Type="http://schemas.openxmlformats.org/officeDocument/2006/relationships/image" Target="../media/image83.emf"/><Relationship Id="rId20" Type="http://schemas.openxmlformats.org/officeDocument/2006/relationships/image" Target="../media/image87.emf"/><Relationship Id="rId1" Type="http://schemas.openxmlformats.org/officeDocument/2006/relationships/image" Target="../media/image68.wmf"/><Relationship Id="rId6" Type="http://schemas.openxmlformats.org/officeDocument/2006/relationships/image" Target="../media/image73.emf"/><Relationship Id="rId11" Type="http://schemas.openxmlformats.org/officeDocument/2006/relationships/image" Target="../media/image78.emf"/><Relationship Id="rId24" Type="http://schemas.openxmlformats.org/officeDocument/2006/relationships/image" Target="../media/image91.wmf"/><Relationship Id="rId5" Type="http://schemas.openxmlformats.org/officeDocument/2006/relationships/image" Target="../media/image72.wmf"/><Relationship Id="rId15" Type="http://schemas.openxmlformats.org/officeDocument/2006/relationships/image" Target="../media/image82.emf"/><Relationship Id="rId23" Type="http://schemas.openxmlformats.org/officeDocument/2006/relationships/image" Target="../media/image90.wmf"/><Relationship Id="rId28" Type="http://schemas.openxmlformats.org/officeDocument/2006/relationships/image" Target="../media/image95.wmf"/><Relationship Id="rId10" Type="http://schemas.openxmlformats.org/officeDocument/2006/relationships/image" Target="../media/image77.emf"/><Relationship Id="rId19" Type="http://schemas.openxmlformats.org/officeDocument/2006/relationships/image" Target="../media/image86.emf"/><Relationship Id="rId4" Type="http://schemas.openxmlformats.org/officeDocument/2006/relationships/image" Target="../media/image71.emf"/><Relationship Id="rId9" Type="http://schemas.openxmlformats.org/officeDocument/2006/relationships/image" Target="../media/image76.emf"/><Relationship Id="rId14" Type="http://schemas.openxmlformats.org/officeDocument/2006/relationships/image" Target="../media/image81.emf"/><Relationship Id="rId22" Type="http://schemas.openxmlformats.org/officeDocument/2006/relationships/image" Target="../media/image89.wmf"/><Relationship Id="rId27" Type="http://schemas.openxmlformats.org/officeDocument/2006/relationships/image" Target="../media/image94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image" Target="../media/image98.emf"/><Relationship Id="rId7" Type="http://schemas.openxmlformats.org/officeDocument/2006/relationships/image" Target="../media/image102.emf"/><Relationship Id="rId2" Type="http://schemas.openxmlformats.org/officeDocument/2006/relationships/image" Target="../media/image97.emf"/><Relationship Id="rId1" Type="http://schemas.openxmlformats.org/officeDocument/2006/relationships/image" Target="../media/image96.emf"/><Relationship Id="rId6" Type="http://schemas.openxmlformats.org/officeDocument/2006/relationships/image" Target="../media/image101.emf"/><Relationship Id="rId11" Type="http://schemas.openxmlformats.org/officeDocument/2006/relationships/image" Target="../media/image106.emf"/><Relationship Id="rId5" Type="http://schemas.openxmlformats.org/officeDocument/2006/relationships/image" Target="../media/image100.wmf"/><Relationship Id="rId10" Type="http://schemas.openxmlformats.org/officeDocument/2006/relationships/image" Target="../media/image105.emf"/><Relationship Id="rId4" Type="http://schemas.openxmlformats.org/officeDocument/2006/relationships/image" Target="../media/image99.emf"/><Relationship Id="rId9" Type="http://schemas.openxmlformats.org/officeDocument/2006/relationships/image" Target="../media/image104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7" Type="http://schemas.openxmlformats.org/officeDocument/2006/relationships/image" Target="../media/image113.wmf"/><Relationship Id="rId2" Type="http://schemas.openxmlformats.org/officeDocument/2006/relationships/image" Target="../media/image108.emf"/><Relationship Id="rId1" Type="http://schemas.openxmlformats.org/officeDocument/2006/relationships/image" Target="../media/image107.emf"/><Relationship Id="rId6" Type="http://schemas.openxmlformats.org/officeDocument/2006/relationships/image" Target="../media/image112.emf"/><Relationship Id="rId5" Type="http://schemas.openxmlformats.org/officeDocument/2006/relationships/image" Target="../media/image111.emf"/><Relationship Id="rId4" Type="http://schemas.openxmlformats.org/officeDocument/2006/relationships/image" Target="../media/image1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DA2288A-D2F8-4484-9980-70DE5F96F8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4676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8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8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7550DB6-803D-4137-980C-2A70AD6E75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86593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167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45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13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79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821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79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02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29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303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09608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1115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182F"/>
            </a:gs>
            <a:gs pos="100000">
              <a:srgbClr val="0033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7"/>
          <p:cNvSpPr>
            <a:spLocks noChangeArrowheads="1"/>
          </p:cNvSpPr>
          <p:nvPr/>
        </p:nvSpPr>
        <p:spPr bwMode="auto">
          <a:xfrm>
            <a:off x="-25400" y="0"/>
            <a:ext cx="9204325" cy="6858000"/>
          </a:xfrm>
          <a:prstGeom prst="bevel">
            <a:avLst>
              <a:gd name="adj" fmla="val 1273"/>
            </a:avLst>
          </a:prstGeom>
          <a:solidFill>
            <a:srgbClr val="006699"/>
          </a:solidFill>
          <a:ln w="9525">
            <a:solidFill>
              <a:srgbClr val="00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1027" name="Rectangle 8"/>
          <p:cNvSpPr>
            <a:spLocks noChangeArrowheads="1"/>
          </p:cNvSpPr>
          <p:nvPr/>
        </p:nvSpPr>
        <p:spPr bwMode="auto">
          <a:xfrm>
            <a:off x="250825" y="265113"/>
            <a:ext cx="8626475" cy="633095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13" Type="http://schemas.openxmlformats.org/officeDocument/2006/relationships/oleObject" Target="../embeddings/oleObject117.bin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11.emf"/><Relationship Id="rId17" Type="http://schemas.openxmlformats.org/officeDocument/2006/relationships/image" Target="../media/image11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8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108.emf"/><Relationship Id="rId11" Type="http://schemas.openxmlformats.org/officeDocument/2006/relationships/oleObject" Target="../embeddings/oleObject116.bin"/><Relationship Id="rId5" Type="http://schemas.openxmlformats.org/officeDocument/2006/relationships/oleObject" Target="../embeddings/oleObject113.bin"/><Relationship Id="rId15" Type="http://schemas.openxmlformats.org/officeDocument/2006/relationships/image" Target="../media/image114.png"/><Relationship Id="rId10" Type="http://schemas.openxmlformats.org/officeDocument/2006/relationships/image" Target="../media/image110.emf"/><Relationship Id="rId4" Type="http://schemas.openxmlformats.org/officeDocument/2006/relationships/image" Target="../media/image107.emf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112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emf"/><Relationship Id="rId13" Type="http://schemas.openxmlformats.org/officeDocument/2006/relationships/image" Target="../media/image119.emf"/><Relationship Id="rId18" Type="http://schemas.openxmlformats.org/officeDocument/2006/relationships/oleObject" Target="../embeddings/oleObject126.bin"/><Relationship Id="rId26" Type="http://schemas.openxmlformats.org/officeDocument/2006/relationships/oleObject" Target="../embeddings/oleObject130.bin"/><Relationship Id="rId3" Type="http://schemas.openxmlformats.org/officeDocument/2006/relationships/oleObject" Target="../embeddings/oleObject119.bin"/><Relationship Id="rId21" Type="http://schemas.openxmlformats.org/officeDocument/2006/relationships/image" Target="../media/image123.emf"/><Relationship Id="rId7" Type="http://schemas.openxmlformats.org/officeDocument/2006/relationships/oleObject" Target="../embeddings/oleObject121.bin"/><Relationship Id="rId12" Type="http://schemas.openxmlformats.org/officeDocument/2006/relationships/oleObject" Target="../embeddings/oleObject123.bin"/><Relationship Id="rId17" Type="http://schemas.openxmlformats.org/officeDocument/2006/relationships/image" Target="../media/image121.emf"/><Relationship Id="rId25" Type="http://schemas.openxmlformats.org/officeDocument/2006/relationships/image" Target="../media/image12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5.bin"/><Relationship Id="rId20" Type="http://schemas.openxmlformats.org/officeDocument/2006/relationships/oleObject" Target="../embeddings/oleObject127.bin"/><Relationship Id="rId29" Type="http://schemas.openxmlformats.org/officeDocument/2006/relationships/image" Target="../media/image127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16.wmf"/><Relationship Id="rId11" Type="http://schemas.openxmlformats.org/officeDocument/2006/relationships/image" Target="../media/image114.png"/><Relationship Id="rId24" Type="http://schemas.openxmlformats.org/officeDocument/2006/relationships/oleObject" Target="../embeddings/oleObject129.bin"/><Relationship Id="rId5" Type="http://schemas.openxmlformats.org/officeDocument/2006/relationships/oleObject" Target="../embeddings/oleObject120.bin"/><Relationship Id="rId15" Type="http://schemas.openxmlformats.org/officeDocument/2006/relationships/image" Target="../media/image120.emf"/><Relationship Id="rId23" Type="http://schemas.openxmlformats.org/officeDocument/2006/relationships/image" Target="../media/image124.emf"/><Relationship Id="rId28" Type="http://schemas.openxmlformats.org/officeDocument/2006/relationships/oleObject" Target="../embeddings/oleObject131.bin"/><Relationship Id="rId10" Type="http://schemas.openxmlformats.org/officeDocument/2006/relationships/image" Target="../media/image118.emf"/><Relationship Id="rId19" Type="http://schemas.openxmlformats.org/officeDocument/2006/relationships/image" Target="../media/image122.emf"/><Relationship Id="rId4" Type="http://schemas.openxmlformats.org/officeDocument/2006/relationships/image" Target="../media/image115.emf"/><Relationship Id="rId9" Type="http://schemas.openxmlformats.org/officeDocument/2006/relationships/oleObject" Target="../embeddings/oleObject122.bin"/><Relationship Id="rId14" Type="http://schemas.openxmlformats.org/officeDocument/2006/relationships/oleObject" Target="../embeddings/oleObject124.bin"/><Relationship Id="rId22" Type="http://schemas.openxmlformats.org/officeDocument/2006/relationships/oleObject" Target="../embeddings/oleObject128.bin"/><Relationship Id="rId27" Type="http://schemas.openxmlformats.org/officeDocument/2006/relationships/image" Target="../media/image126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oleObject" Target="../embeddings/oleObject137.bin"/><Relationship Id="rId18" Type="http://schemas.openxmlformats.org/officeDocument/2006/relationships/image" Target="../media/image33.emf"/><Relationship Id="rId26" Type="http://schemas.openxmlformats.org/officeDocument/2006/relationships/image" Target="../media/image131.emf"/><Relationship Id="rId3" Type="http://schemas.openxmlformats.org/officeDocument/2006/relationships/oleObject" Target="../embeddings/oleObject132.bin"/><Relationship Id="rId21" Type="http://schemas.openxmlformats.org/officeDocument/2006/relationships/oleObject" Target="../embeddings/oleObject141.bin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30.emf"/><Relationship Id="rId17" Type="http://schemas.openxmlformats.org/officeDocument/2006/relationships/oleObject" Target="../embeddings/oleObject139.bin"/><Relationship Id="rId25" Type="http://schemas.openxmlformats.org/officeDocument/2006/relationships/oleObject" Target="../embeddings/oleObject1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.emf"/><Relationship Id="rId20" Type="http://schemas.openxmlformats.org/officeDocument/2006/relationships/image" Target="../media/image128.emf"/><Relationship Id="rId29" Type="http://schemas.openxmlformats.org/officeDocument/2006/relationships/oleObject" Target="../embeddings/oleObject145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7.emf"/><Relationship Id="rId11" Type="http://schemas.openxmlformats.org/officeDocument/2006/relationships/oleObject" Target="../embeddings/oleObject136.bin"/><Relationship Id="rId24" Type="http://schemas.openxmlformats.org/officeDocument/2006/relationships/image" Target="../media/image130.emf"/><Relationship Id="rId5" Type="http://schemas.openxmlformats.org/officeDocument/2006/relationships/oleObject" Target="../embeddings/oleObject133.bin"/><Relationship Id="rId15" Type="http://schemas.openxmlformats.org/officeDocument/2006/relationships/oleObject" Target="../embeddings/oleObject138.bin"/><Relationship Id="rId23" Type="http://schemas.openxmlformats.org/officeDocument/2006/relationships/oleObject" Target="../embeddings/oleObject142.bin"/><Relationship Id="rId28" Type="http://schemas.openxmlformats.org/officeDocument/2006/relationships/image" Target="../media/image132.emf"/><Relationship Id="rId10" Type="http://schemas.openxmlformats.org/officeDocument/2006/relationships/image" Target="../media/image29.emf"/><Relationship Id="rId19" Type="http://schemas.openxmlformats.org/officeDocument/2006/relationships/oleObject" Target="../embeddings/oleObject140.bin"/><Relationship Id="rId4" Type="http://schemas.openxmlformats.org/officeDocument/2006/relationships/image" Target="../media/image26.emf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31.emf"/><Relationship Id="rId22" Type="http://schemas.openxmlformats.org/officeDocument/2006/relationships/image" Target="../media/image129.emf"/><Relationship Id="rId27" Type="http://schemas.openxmlformats.org/officeDocument/2006/relationships/oleObject" Target="../embeddings/oleObject144.bin"/><Relationship Id="rId30" Type="http://schemas.openxmlformats.org/officeDocument/2006/relationships/image" Target="../media/image13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emf"/><Relationship Id="rId13" Type="http://schemas.openxmlformats.org/officeDocument/2006/relationships/oleObject" Target="../embeddings/oleObject151.bin"/><Relationship Id="rId18" Type="http://schemas.openxmlformats.org/officeDocument/2006/relationships/image" Target="../media/image141.emf"/><Relationship Id="rId26" Type="http://schemas.openxmlformats.org/officeDocument/2006/relationships/image" Target="../media/image145.emf"/><Relationship Id="rId3" Type="http://schemas.openxmlformats.org/officeDocument/2006/relationships/oleObject" Target="../embeddings/oleObject146.bin"/><Relationship Id="rId21" Type="http://schemas.openxmlformats.org/officeDocument/2006/relationships/oleObject" Target="../embeddings/oleObject155.bin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138.emf"/><Relationship Id="rId17" Type="http://schemas.openxmlformats.org/officeDocument/2006/relationships/oleObject" Target="../embeddings/oleObject153.bin"/><Relationship Id="rId25" Type="http://schemas.openxmlformats.org/officeDocument/2006/relationships/oleObject" Target="../embeddings/oleObject1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0.emf"/><Relationship Id="rId20" Type="http://schemas.openxmlformats.org/officeDocument/2006/relationships/image" Target="../media/image142.emf"/><Relationship Id="rId29" Type="http://schemas.openxmlformats.org/officeDocument/2006/relationships/oleObject" Target="../embeddings/oleObject159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35.emf"/><Relationship Id="rId11" Type="http://schemas.openxmlformats.org/officeDocument/2006/relationships/oleObject" Target="../embeddings/oleObject150.bin"/><Relationship Id="rId24" Type="http://schemas.openxmlformats.org/officeDocument/2006/relationships/image" Target="../media/image144.emf"/><Relationship Id="rId32" Type="http://schemas.openxmlformats.org/officeDocument/2006/relationships/image" Target="../media/image148.emf"/><Relationship Id="rId5" Type="http://schemas.openxmlformats.org/officeDocument/2006/relationships/oleObject" Target="../embeddings/oleObject147.bin"/><Relationship Id="rId15" Type="http://schemas.openxmlformats.org/officeDocument/2006/relationships/oleObject" Target="../embeddings/oleObject152.bin"/><Relationship Id="rId23" Type="http://schemas.openxmlformats.org/officeDocument/2006/relationships/oleObject" Target="../embeddings/oleObject156.bin"/><Relationship Id="rId28" Type="http://schemas.openxmlformats.org/officeDocument/2006/relationships/image" Target="../media/image146.emf"/><Relationship Id="rId10" Type="http://schemas.openxmlformats.org/officeDocument/2006/relationships/image" Target="../media/image137.emf"/><Relationship Id="rId19" Type="http://schemas.openxmlformats.org/officeDocument/2006/relationships/oleObject" Target="../embeddings/oleObject154.bin"/><Relationship Id="rId31" Type="http://schemas.openxmlformats.org/officeDocument/2006/relationships/oleObject" Target="../embeddings/oleObject160.bin"/><Relationship Id="rId4" Type="http://schemas.openxmlformats.org/officeDocument/2006/relationships/image" Target="../media/image134.emf"/><Relationship Id="rId9" Type="http://schemas.openxmlformats.org/officeDocument/2006/relationships/oleObject" Target="../embeddings/oleObject149.bin"/><Relationship Id="rId14" Type="http://schemas.openxmlformats.org/officeDocument/2006/relationships/image" Target="../media/image139.emf"/><Relationship Id="rId22" Type="http://schemas.openxmlformats.org/officeDocument/2006/relationships/image" Target="../media/image143.emf"/><Relationship Id="rId27" Type="http://schemas.openxmlformats.org/officeDocument/2006/relationships/oleObject" Target="../embeddings/oleObject158.bin"/><Relationship Id="rId30" Type="http://schemas.openxmlformats.org/officeDocument/2006/relationships/image" Target="../media/image147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emf"/><Relationship Id="rId13" Type="http://schemas.openxmlformats.org/officeDocument/2006/relationships/oleObject" Target="../embeddings/oleObject166.bin"/><Relationship Id="rId18" Type="http://schemas.openxmlformats.org/officeDocument/2006/relationships/image" Target="../media/image156.emf"/><Relationship Id="rId3" Type="http://schemas.openxmlformats.org/officeDocument/2006/relationships/oleObject" Target="../embeddings/oleObject161.bin"/><Relationship Id="rId21" Type="http://schemas.openxmlformats.org/officeDocument/2006/relationships/oleObject" Target="../embeddings/oleObject170.bin"/><Relationship Id="rId7" Type="http://schemas.openxmlformats.org/officeDocument/2006/relationships/oleObject" Target="../embeddings/oleObject163.bin"/><Relationship Id="rId12" Type="http://schemas.openxmlformats.org/officeDocument/2006/relationships/image" Target="../media/image153.emf"/><Relationship Id="rId17" Type="http://schemas.openxmlformats.org/officeDocument/2006/relationships/oleObject" Target="../embeddings/oleObject16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5.emf"/><Relationship Id="rId20" Type="http://schemas.openxmlformats.org/officeDocument/2006/relationships/image" Target="../media/image157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50.emf"/><Relationship Id="rId11" Type="http://schemas.openxmlformats.org/officeDocument/2006/relationships/oleObject" Target="../embeddings/oleObject165.bin"/><Relationship Id="rId5" Type="http://schemas.openxmlformats.org/officeDocument/2006/relationships/oleObject" Target="../embeddings/oleObject162.bin"/><Relationship Id="rId15" Type="http://schemas.openxmlformats.org/officeDocument/2006/relationships/oleObject" Target="../embeddings/oleObject167.bin"/><Relationship Id="rId10" Type="http://schemas.openxmlformats.org/officeDocument/2006/relationships/image" Target="../media/image152.emf"/><Relationship Id="rId19" Type="http://schemas.openxmlformats.org/officeDocument/2006/relationships/oleObject" Target="../embeddings/oleObject169.bin"/><Relationship Id="rId4" Type="http://schemas.openxmlformats.org/officeDocument/2006/relationships/image" Target="../media/image149.emf"/><Relationship Id="rId9" Type="http://schemas.openxmlformats.org/officeDocument/2006/relationships/oleObject" Target="../embeddings/oleObject164.bin"/><Relationship Id="rId14" Type="http://schemas.openxmlformats.org/officeDocument/2006/relationships/image" Target="../media/image154.emf"/><Relationship Id="rId22" Type="http://schemas.openxmlformats.org/officeDocument/2006/relationships/image" Target="../media/image158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emf"/><Relationship Id="rId3" Type="http://schemas.openxmlformats.org/officeDocument/2006/relationships/oleObject" Target="../embeddings/oleObject171.bin"/><Relationship Id="rId7" Type="http://schemas.openxmlformats.org/officeDocument/2006/relationships/oleObject" Target="../embeddings/oleObject173.bin"/><Relationship Id="rId12" Type="http://schemas.openxmlformats.org/officeDocument/2006/relationships/image" Target="../media/image16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60.emf"/><Relationship Id="rId11" Type="http://schemas.openxmlformats.org/officeDocument/2006/relationships/oleObject" Target="../embeddings/oleObject175.bin"/><Relationship Id="rId5" Type="http://schemas.openxmlformats.org/officeDocument/2006/relationships/oleObject" Target="../embeddings/oleObject172.bin"/><Relationship Id="rId10" Type="http://schemas.openxmlformats.org/officeDocument/2006/relationships/image" Target="../media/image162.emf"/><Relationship Id="rId4" Type="http://schemas.openxmlformats.org/officeDocument/2006/relationships/image" Target="../media/image159.emf"/><Relationship Id="rId9" Type="http://schemas.openxmlformats.org/officeDocument/2006/relationships/oleObject" Target="../embeddings/oleObject17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emf"/><Relationship Id="rId13" Type="http://schemas.openxmlformats.org/officeDocument/2006/relationships/oleObject" Target="../embeddings/oleObject181.bin"/><Relationship Id="rId18" Type="http://schemas.openxmlformats.org/officeDocument/2006/relationships/image" Target="../media/image171.wmf"/><Relationship Id="rId3" Type="http://schemas.openxmlformats.org/officeDocument/2006/relationships/oleObject" Target="../embeddings/oleObject176.bin"/><Relationship Id="rId21" Type="http://schemas.openxmlformats.org/officeDocument/2006/relationships/oleObject" Target="../embeddings/oleObject185.bin"/><Relationship Id="rId7" Type="http://schemas.openxmlformats.org/officeDocument/2006/relationships/oleObject" Target="../embeddings/oleObject178.bin"/><Relationship Id="rId12" Type="http://schemas.openxmlformats.org/officeDocument/2006/relationships/image" Target="../media/image168.emf"/><Relationship Id="rId17" Type="http://schemas.openxmlformats.org/officeDocument/2006/relationships/oleObject" Target="../embeddings/oleObject18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0.emf"/><Relationship Id="rId20" Type="http://schemas.openxmlformats.org/officeDocument/2006/relationships/image" Target="../media/image172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65.emf"/><Relationship Id="rId11" Type="http://schemas.openxmlformats.org/officeDocument/2006/relationships/oleObject" Target="../embeddings/oleObject180.bin"/><Relationship Id="rId5" Type="http://schemas.openxmlformats.org/officeDocument/2006/relationships/oleObject" Target="../embeddings/oleObject177.bin"/><Relationship Id="rId15" Type="http://schemas.openxmlformats.org/officeDocument/2006/relationships/oleObject" Target="../embeddings/oleObject182.bin"/><Relationship Id="rId10" Type="http://schemas.openxmlformats.org/officeDocument/2006/relationships/image" Target="../media/image167.emf"/><Relationship Id="rId19" Type="http://schemas.openxmlformats.org/officeDocument/2006/relationships/oleObject" Target="../embeddings/oleObject184.bin"/><Relationship Id="rId4" Type="http://schemas.openxmlformats.org/officeDocument/2006/relationships/image" Target="../media/image164.emf"/><Relationship Id="rId9" Type="http://schemas.openxmlformats.org/officeDocument/2006/relationships/oleObject" Target="../embeddings/oleObject179.bin"/><Relationship Id="rId14" Type="http://schemas.openxmlformats.org/officeDocument/2006/relationships/image" Target="../media/image169.emf"/><Relationship Id="rId22" Type="http://schemas.openxmlformats.org/officeDocument/2006/relationships/image" Target="../media/image17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emf"/><Relationship Id="rId13" Type="http://schemas.openxmlformats.org/officeDocument/2006/relationships/oleObject" Target="../embeddings/oleObject191.bin"/><Relationship Id="rId3" Type="http://schemas.openxmlformats.org/officeDocument/2006/relationships/oleObject" Target="../embeddings/oleObject186.bin"/><Relationship Id="rId7" Type="http://schemas.openxmlformats.org/officeDocument/2006/relationships/oleObject" Target="../embeddings/oleObject188.bin"/><Relationship Id="rId12" Type="http://schemas.openxmlformats.org/officeDocument/2006/relationships/image" Target="../media/image17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69.emf"/><Relationship Id="rId11" Type="http://schemas.openxmlformats.org/officeDocument/2006/relationships/oleObject" Target="../embeddings/oleObject190.bin"/><Relationship Id="rId5" Type="http://schemas.openxmlformats.org/officeDocument/2006/relationships/oleObject" Target="../embeddings/oleObject187.bin"/><Relationship Id="rId10" Type="http://schemas.openxmlformats.org/officeDocument/2006/relationships/image" Target="../media/image171.wmf"/><Relationship Id="rId4" Type="http://schemas.openxmlformats.org/officeDocument/2006/relationships/image" Target="../media/image174.emf"/><Relationship Id="rId9" Type="http://schemas.openxmlformats.org/officeDocument/2006/relationships/oleObject" Target="../embeddings/oleObject189.bin"/><Relationship Id="rId14" Type="http://schemas.openxmlformats.org/officeDocument/2006/relationships/image" Target="../media/image17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emf"/><Relationship Id="rId13" Type="http://schemas.openxmlformats.org/officeDocument/2006/relationships/image" Target="../media/image179.emf"/><Relationship Id="rId18" Type="http://schemas.openxmlformats.org/officeDocument/2006/relationships/image" Target="../media/image180.emf"/><Relationship Id="rId26" Type="http://schemas.openxmlformats.org/officeDocument/2006/relationships/image" Target="../media/image184.emf"/><Relationship Id="rId3" Type="http://schemas.openxmlformats.org/officeDocument/2006/relationships/oleObject" Target="../embeddings/oleObject192.bin"/><Relationship Id="rId21" Type="http://schemas.openxmlformats.org/officeDocument/2006/relationships/oleObject" Target="../embeddings/oleObject199.bin"/><Relationship Id="rId7" Type="http://schemas.openxmlformats.org/officeDocument/2006/relationships/oleObject" Target="../embeddings/oleObject194.bin"/><Relationship Id="rId12" Type="http://schemas.openxmlformats.org/officeDocument/2006/relationships/oleObject" Target="../embeddings/oleObject196.bin"/><Relationship Id="rId17" Type="http://schemas.openxmlformats.org/officeDocument/2006/relationships/oleObject" Target="../embeddings/oleObject197.bin"/><Relationship Id="rId25" Type="http://schemas.openxmlformats.org/officeDocument/2006/relationships/oleObject" Target="../embeddings/oleObject201.bin"/><Relationship Id="rId2" Type="http://schemas.openxmlformats.org/officeDocument/2006/relationships/slideLayout" Target="../slideLayouts/slideLayout7.xml"/><Relationship Id="rId16" Type="http://schemas.openxmlformats.org/officeDocument/2006/relationships/hyperlink" Target="../&#35282;&#21160;&#37327;&#23432;&#24658;.avi" TargetMode="External"/><Relationship Id="rId20" Type="http://schemas.openxmlformats.org/officeDocument/2006/relationships/image" Target="../media/image181.emf"/><Relationship Id="rId29" Type="http://schemas.openxmlformats.org/officeDocument/2006/relationships/oleObject" Target="../embeddings/oleObject203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76.emf"/><Relationship Id="rId11" Type="http://schemas.openxmlformats.org/officeDocument/2006/relationships/image" Target="../media/image178.emf"/><Relationship Id="rId24" Type="http://schemas.openxmlformats.org/officeDocument/2006/relationships/image" Target="../media/image183.emf"/><Relationship Id="rId32" Type="http://schemas.openxmlformats.org/officeDocument/2006/relationships/image" Target="../media/image187.emf"/><Relationship Id="rId5" Type="http://schemas.openxmlformats.org/officeDocument/2006/relationships/oleObject" Target="../embeddings/oleObject193.bin"/><Relationship Id="rId15" Type="http://schemas.openxmlformats.org/officeDocument/2006/relationships/hyperlink" Target="../../&#32032;&#26448;/&#35282;&#21160;&#37327;&#23432;&#24658;.avi" TargetMode="External"/><Relationship Id="rId23" Type="http://schemas.openxmlformats.org/officeDocument/2006/relationships/oleObject" Target="../embeddings/oleObject200.bin"/><Relationship Id="rId28" Type="http://schemas.openxmlformats.org/officeDocument/2006/relationships/image" Target="../media/image185.emf"/><Relationship Id="rId10" Type="http://schemas.openxmlformats.org/officeDocument/2006/relationships/oleObject" Target="../embeddings/oleObject195.bin"/><Relationship Id="rId19" Type="http://schemas.openxmlformats.org/officeDocument/2006/relationships/oleObject" Target="../embeddings/oleObject198.bin"/><Relationship Id="rId31" Type="http://schemas.openxmlformats.org/officeDocument/2006/relationships/oleObject" Target="../embeddings/oleObject204.bin"/><Relationship Id="rId4" Type="http://schemas.openxmlformats.org/officeDocument/2006/relationships/image" Target="../media/image175.emf"/><Relationship Id="rId9" Type="http://schemas.openxmlformats.org/officeDocument/2006/relationships/image" Target="../media/image114.png"/><Relationship Id="rId14" Type="http://schemas.openxmlformats.org/officeDocument/2006/relationships/image" Target="../media/image34.jpeg"/><Relationship Id="rId22" Type="http://schemas.openxmlformats.org/officeDocument/2006/relationships/image" Target="../media/image182.emf"/><Relationship Id="rId27" Type="http://schemas.openxmlformats.org/officeDocument/2006/relationships/oleObject" Target="../embeddings/oleObject202.bin"/><Relationship Id="rId30" Type="http://schemas.openxmlformats.org/officeDocument/2006/relationships/image" Target="../media/image186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emf"/><Relationship Id="rId26" Type="http://schemas.openxmlformats.org/officeDocument/2006/relationships/image" Target="../media/image13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emf"/><Relationship Id="rId20" Type="http://schemas.openxmlformats.org/officeDocument/2006/relationships/image" Target="../media/image10.e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e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4.emf"/><Relationship Id="rId10" Type="http://schemas.openxmlformats.org/officeDocument/2006/relationships/image" Target="../media/image5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emf"/><Relationship Id="rId22" Type="http://schemas.openxmlformats.org/officeDocument/2006/relationships/image" Target="../media/image11.e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5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emf"/><Relationship Id="rId13" Type="http://schemas.openxmlformats.org/officeDocument/2006/relationships/oleObject" Target="../embeddings/oleObject210.bin"/><Relationship Id="rId3" Type="http://schemas.openxmlformats.org/officeDocument/2006/relationships/oleObject" Target="../embeddings/oleObject205.bin"/><Relationship Id="rId7" Type="http://schemas.openxmlformats.org/officeDocument/2006/relationships/oleObject" Target="../embeddings/oleObject207.bin"/><Relationship Id="rId12" Type="http://schemas.openxmlformats.org/officeDocument/2006/relationships/image" Target="../media/image19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90.emf"/><Relationship Id="rId11" Type="http://schemas.openxmlformats.org/officeDocument/2006/relationships/oleObject" Target="../embeddings/oleObject209.bin"/><Relationship Id="rId5" Type="http://schemas.openxmlformats.org/officeDocument/2006/relationships/oleObject" Target="../embeddings/oleObject206.bin"/><Relationship Id="rId10" Type="http://schemas.openxmlformats.org/officeDocument/2006/relationships/image" Target="../media/image192.emf"/><Relationship Id="rId4" Type="http://schemas.openxmlformats.org/officeDocument/2006/relationships/image" Target="../media/image189.emf"/><Relationship Id="rId9" Type="http://schemas.openxmlformats.org/officeDocument/2006/relationships/oleObject" Target="../embeddings/oleObject208.bin"/><Relationship Id="rId14" Type="http://schemas.openxmlformats.org/officeDocument/2006/relationships/image" Target="../media/image19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3.emf"/><Relationship Id="rId3" Type="http://schemas.openxmlformats.org/officeDocument/2006/relationships/oleObject" Target="../embeddings/oleObject15.bin"/><Relationship Id="rId21" Type="http://schemas.openxmlformats.org/officeDocument/2006/relationships/oleObject" Target="../embeddings/oleObject24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0.e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emf"/><Relationship Id="rId20" Type="http://schemas.openxmlformats.org/officeDocument/2006/relationships/image" Target="../media/image24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e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19.emf"/><Relationship Id="rId19" Type="http://schemas.openxmlformats.org/officeDocument/2006/relationships/oleObject" Target="../embeddings/oleObject23.bin"/><Relationship Id="rId4" Type="http://schemas.openxmlformats.org/officeDocument/2006/relationships/image" Target="../media/image16.e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1.emf"/><Relationship Id="rId22" Type="http://schemas.openxmlformats.org/officeDocument/2006/relationships/image" Target="../media/image2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33.e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0.emf"/><Relationship Id="rId1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7.e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29.emf"/><Relationship Id="rId19" Type="http://schemas.openxmlformats.org/officeDocument/2006/relationships/image" Target="../media/image34.jpeg"/><Relationship Id="rId4" Type="http://schemas.openxmlformats.org/officeDocument/2006/relationships/image" Target="../media/image26.e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oleObject" Target="../embeddings/oleObject38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9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e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10" Type="http://schemas.openxmlformats.org/officeDocument/2006/relationships/image" Target="../media/image38.emf"/><Relationship Id="rId4" Type="http://schemas.openxmlformats.org/officeDocument/2006/relationships/image" Target="../media/image35.e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40.e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5.bin"/><Relationship Id="rId18" Type="http://schemas.openxmlformats.org/officeDocument/2006/relationships/image" Target="../media/image48.emf"/><Relationship Id="rId26" Type="http://schemas.openxmlformats.org/officeDocument/2006/relationships/image" Target="../media/image35.emf"/><Relationship Id="rId3" Type="http://schemas.openxmlformats.org/officeDocument/2006/relationships/oleObject" Target="../embeddings/oleObject40.bin"/><Relationship Id="rId21" Type="http://schemas.openxmlformats.org/officeDocument/2006/relationships/oleObject" Target="../embeddings/oleObject49.bin"/><Relationship Id="rId34" Type="http://schemas.openxmlformats.org/officeDocument/2006/relationships/image" Target="../media/image41.emf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5.emf"/><Relationship Id="rId17" Type="http://schemas.openxmlformats.org/officeDocument/2006/relationships/oleObject" Target="../embeddings/oleObject47.bin"/><Relationship Id="rId25" Type="http://schemas.openxmlformats.org/officeDocument/2006/relationships/oleObject" Target="../embeddings/oleObject51.bin"/><Relationship Id="rId33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emf"/><Relationship Id="rId20" Type="http://schemas.openxmlformats.org/officeDocument/2006/relationships/image" Target="../media/image49.emf"/><Relationship Id="rId29" Type="http://schemas.openxmlformats.org/officeDocument/2006/relationships/oleObject" Target="../embeddings/oleObject53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42.emf"/><Relationship Id="rId11" Type="http://schemas.openxmlformats.org/officeDocument/2006/relationships/oleObject" Target="../embeddings/oleObject44.bin"/><Relationship Id="rId24" Type="http://schemas.openxmlformats.org/officeDocument/2006/relationships/image" Target="../media/image51.emf"/><Relationship Id="rId32" Type="http://schemas.openxmlformats.org/officeDocument/2006/relationships/image" Target="../media/image40.emf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23" Type="http://schemas.openxmlformats.org/officeDocument/2006/relationships/oleObject" Target="../embeddings/oleObject50.bin"/><Relationship Id="rId28" Type="http://schemas.openxmlformats.org/officeDocument/2006/relationships/image" Target="../media/image36.emf"/><Relationship Id="rId36" Type="http://schemas.openxmlformats.org/officeDocument/2006/relationships/image" Target="../media/image10.emf"/><Relationship Id="rId10" Type="http://schemas.openxmlformats.org/officeDocument/2006/relationships/image" Target="../media/image44.emf"/><Relationship Id="rId19" Type="http://schemas.openxmlformats.org/officeDocument/2006/relationships/oleObject" Target="../embeddings/oleObject48.bin"/><Relationship Id="rId31" Type="http://schemas.openxmlformats.org/officeDocument/2006/relationships/oleObject" Target="../embeddings/oleObject54.bin"/><Relationship Id="rId4" Type="http://schemas.openxmlformats.org/officeDocument/2006/relationships/image" Target="../media/image38.e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6.emf"/><Relationship Id="rId22" Type="http://schemas.openxmlformats.org/officeDocument/2006/relationships/image" Target="../media/image50.emf"/><Relationship Id="rId27" Type="http://schemas.openxmlformats.org/officeDocument/2006/relationships/oleObject" Target="../embeddings/oleObject52.bin"/><Relationship Id="rId30" Type="http://schemas.openxmlformats.org/officeDocument/2006/relationships/image" Target="../media/image37.emf"/><Relationship Id="rId35" Type="http://schemas.openxmlformats.org/officeDocument/2006/relationships/oleObject" Target="../embeddings/oleObject56.bin"/><Relationship Id="rId8" Type="http://schemas.openxmlformats.org/officeDocument/2006/relationships/image" Target="../media/image43.e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2.bin"/><Relationship Id="rId18" Type="http://schemas.openxmlformats.org/officeDocument/2006/relationships/image" Target="../media/image59.emf"/><Relationship Id="rId26" Type="http://schemas.openxmlformats.org/officeDocument/2006/relationships/image" Target="../media/image63.emf"/><Relationship Id="rId3" Type="http://schemas.openxmlformats.org/officeDocument/2006/relationships/oleObject" Target="../embeddings/oleObject57.bin"/><Relationship Id="rId21" Type="http://schemas.openxmlformats.org/officeDocument/2006/relationships/oleObject" Target="../embeddings/oleObject66.bin"/><Relationship Id="rId34" Type="http://schemas.openxmlformats.org/officeDocument/2006/relationships/image" Target="../media/image67.emf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56.emf"/><Relationship Id="rId17" Type="http://schemas.openxmlformats.org/officeDocument/2006/relationships/oleObject" Target="../embeddings/oleObject64.bin"/><Relationship Id="rId25" Type="http://schemas.openxmlformats.org/officeDocument/2006/relationships/oleObject" Target="../embeddings/oleObject68.bin"/><Relationship Id="rId33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8.emf"/><Relationship Id="rId20" Type="http://schemas.openxmlformats.org/officeDocument/2006/relationships/image" Target="../media/image60.emf"/><Relationship Id="rId29" Type="http://schemas.openxmlformats.org/officeDocument/2006/relationships/oleObject" Target="../embeddings/oleObject70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53.emf"/><Relationship Id="rId11" Type="http://schemas.openxmlformats.org/officeDocument/2006/relationships/oleObject" Target="../embeddings/oleObject61.bin"/><Relationship Id="rId24" Type="http://schemas.openxmlformats.org/officeDocument/2006/relationships/image" Target="../media/image62.emf"/><Relationship Id="rId32" Type="http://schemas.openxmlformats.org/officeDocument/2006/relationships/image" Target="../media/image66.emf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23" Type="http://schemas.openxmlformats.org/officeDocument/2006/relationships/oleObject" Target="../embeddings/oleObject67.bin"/><Relationship Id="rId28" Type="http://schemas.openxmlformats.org/officeDocument/2006/relationships/image" Target="../media/image64.emf"/><Relationship Id="rId10" Type="http://schemas.openxmlformats.org/officeDocument/2006/relationships/image" Target="../media/image55.emf"/><Relationship Id="rId19" Type="http://schemas.openxmlformats.org/officeDocument/2006/relationships/oleObject" Target="../embeddings/oleObject65.bin"/><Relationship Id="rId31" Type="http://schemas.openxmlformats.org/officeDocument/2006/relationships/oleObject" Target="../embeddings/oleObject71.bin"/><Relationship Id="rId4" Type="http://schemas.openxmlformats.org/officeDocument/2006/relationships/image" Target="../media/image52.e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57.emf"/><Relationship Id="rId22" Type="http://schemas.openxmlformats.org/officeDocument/2006/relationships/image" Target="../media/image61.emf"/><Relationship Id="rId27" Type="http://schemas.openxmlformats.org/officeDocument/2006/relationships/oleObject" Target="../embeddings/oleObject69.bin"/><Relationship Id="rId30" Type="http://schemas.openxmlformats.org/officeDocument/2006/relationships/image" Target="../media/image65.emf"/><Relationship Id="rId8" Type="http://schemas.openxmlformats.org/officeDocument/2006/relationships/image" Target="../media/image54.e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8.bin"/><Relationship Id="rId18" Type="http://schemas.openxmlformats.org/officeDocument/2006/relationships/image" Target="../media/image75.emf"/><Relationship Id="rId26" Type="http://schemas.openxmlformats.org/officeDocument/2006/relationships/image" Target="../media/image79.emf"/><Relationship Id="rId39" Type="http://schemas.openxmlformats.org/officeDocument/2006/relationships/oleObject" Target="../embeddings/oleObject91.bin"/><Relationship Id="rId21" Type="http://schemas.openxmlformats.org/officeDocument/2006/relationships/oleObject" Target="../embeddings/oleObject82.bin"/><Relationship Id="rId34" Type="http://schemas.openxmlformats.org/officeDocument/2006/relationships/image" Target="../media/image83.emf"/><Relationship Id="rId42" Type="http://schemas.openxmlformats.org/officeDocument/2006/relationships/image" Target="../media/image87.emf"/><Relationship Id="rId47" Type="http://schemas.openxmlformats.org/officeDocument/2006/relationships/oleObject" Target="../embeddings/oleObject95.bin"/><Relationship Id="rId50" Type="http://schemas.openxmlformats.org/officeDocument/2006/relationships/image" Target="../media/image91.wmf"/><Relationship Id="rId55" Type="http://schemas.openxmlformats.org/officeDocument/2006/relationships/oleObject" Target="../embeddings/oleObject99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4.wmf"/><Relationship Id="rId29" Type="http://schemas.openxmlformats.org/officeDocument/2006/relationships/oleObject" Target="../embeddings/oleObject86.bin"/><Relationship Id="rId11" Type="http://schemas.openxmlformats.org/officeDocument/2006/relationships/oleObject" Target="../embeddings/oleObject77.bin"/><Relationship Id="rId24" Type="http://schemas.openxmlformats.org/officeDocument/2006/relationships/image" Target="../media/image78.emf"/><Relationship Id="rId32" Type="http://schemas.openxmlformats.org/officeDocument/2006/relationships/image" Target="../media/image82.emf"/><Relationship Id="rId37" Type="http://schemas.openxmlformats.org/officeDocument/2006/relationships/oleObject" Target="../embeddings/oleObject90.bin"/><Relationship Id="rId40" Type="http://schemas.openxmlformats.org/officeDocument/2006/relationships/image" Target="../media/image86.emf"/><Relationship Id="rId45" Type="http://schemas.openxmlformats.org/officeDocument/2006/relationships/oleObject" Target="../embeddings/oleObject94.bin"/><Relationship Id="rId53" Type="http://schemas.openxmlformats.org/officeDocument/2006/relationships/oleObject" Target="../embeddings/oleObject98.bin"/><Relationship Id="rId58" Type="http://schemas.openxmlformats.org/officeDocument/2006/relationships/image" Target="../media/image95.wmf"/><Relationship Id="rId5" Type="http://schemas.openxmlformats.org/officeDocument/2006/relationships/oleObject" Target="../embeddings/oleObject74.bin"/><Relationship Id="rId19" Type="http://schemas.openxmlformats.org/officeDocument/2006/relationships/oleObject" Target="../embeddings/oleObject81.bin"/><Relationship Id="rId4" Type="http://schemas.openxmlformats.org/officeDocument/2006/relationships/image" Target="../media/image68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73.emf"/><Relationship Id="rId22" Type="http://schemas.openxmlformats.org/officeDocument/2006/relationships/image" Target="../media/image77.emf"/><Relationship Id="rId27" Type="http://schemas.openxmlformats.org/officeDocument/2006/relationships/oleObject" Target="../embeddings/oleObject85.bin"/><Relationship Id="rId30" Type="http://schemas.openxmlformats.org/officeDocument/2006/relationships/image" Target="../media/image81.emf"/><Relationship Id="rId35" Type="http://schemas.openxmlformats.org/officeDocument/2006/relationships/oleObject" Target="../embeddings/oleObject89.bin"/><Relationship Id="rId43" Type="http://schemas.openxmlformats.org/officeDocument/2006/relationships/oleObject" Target="../embeddings/oleObject93.bin"/><Relationship Id="rId48" Type="http://schemas.openxmlformats.org/officeDocument/2006/relationships/image" Target="../media/image90.wmf"/><Relationship Id="rId56" Type="http://schemas.openxmlformats.org/officeDocument/2006/relationships/image" Target="../media/image94.emf"/><Relationship Id="rId8" Type="http://schemas.openxmlformats.org/officeDocument/2006/relationships/image" Target="../media/image70.wmf"/><Relationship Id="rId51" Type="http://schemas.openxmlformats.org/officeDocument/2006/relationships/oleObject" Target="../embeddings/oleObject97.bin"/><Relationship Id="rId3" Type="http://schemas.openxmlformats.org/officeDocument/2006/relationships/oleObject" Target="../embeddings/oleObject73.bin"/><Relationship Id="rId12" Type="http://schemas.openxmlformats.org/officeDocument/2006/relationships/image" Target="../media/image72.wmf"/><Relationship Id="rId17" Type="http://schemas.openxmlformats.org/officeDocument/2006/relationships/oleObject" Target="../embeddings/oleObject80.bin"/><Relationship Id="rId25" Type="http://schemas.openxmlformats.org/officeDocument/2006/relationships/oleObject" Target="../embeddings/oleObject84.bin"/><Relationship Id="rId33" Type="http://schemas.openxmlformats.org/officeDocument/2006/relationships/oleObject" Target="../embeddings/oleObject88.bin"/><Relationship Id="rId38" Type="http://schemas.openxmlformats.org/officeDocument/2006/relationships/image" Target="../media/image85.emf"/><Relationship Id="rId46" Type="http://schemas.openxmlformats.org/officeDocument/2006/relationships/image" Target="../media/image89.wmf"/><Relationship Id="rId20" Type="http://schemas.openxmlformats.org/officeDocument/2006/relationships/image" Target="../media/image76.emf"/><Relationship Id="rId41" Type="http://schemas.openxmlformats.org/officeDocument/2006/relationships/oleObject" Target="../embeddings/oleObject92.bin"/><Relationship Id="rId54" Type="http://schemas.openxmlformats.org/officeDocument/2006/relationships/image" Target="../media/image93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69.emf"/><Relationship Id="rId15" Type="http://schemas.openxmlformats.org/officeDocument/2006/relationships/oleObject" Target="../embeddings/oleObject79.bin"/><Relationship Id="rId23" Type="http://schemas.openxmlformats.org/officeDocument/2006/relationships/oleObject" Target="../embeddings/oleObject83.bin"/><Relationship Id="rId28" Type="http://schemas.openxmlformats.org/officeDocument/2006/relationships/image" Target="../media/image80.emf"/><Relationship Id="rId36" Type="http://schemas.openxmlformats.org/officeDocument/2006/relationships/image" Target="../media/image84.emf"/><Relationship Id="rId49" Type="http://schemas.openxmlformats.org/officeDocument/2006/relationships/oleObject" Target="../embeddings/oleObject96.bin"/><Relationship Id="rId57" Type="http://schemas.openxmlformats.org/officeDocument/2006/relationships/oleObject" Target="../embeddings/oleObject100.bin"/><Relationship Id="rId10" Type="http://schemas.openxmlformats.org/officeDocument/2006/relationships/image" Target="../media/image71.emf"/><Relationship Id="rId31" Type="http://schemas.openxmlformats.org/officeDocument/2006/relationships/oleObject" Target="../embeddings/oleObject87.bin"/><Relationship Id="rId44" Type="http://schemas.openxmlformats.org/officeDocument/2006/relationships/image" Target="../media/image88.emf"/><Relationship Id="rId52" Type="http://schemas.openxmlformats.org/officeDocument/2006/relationships/image" Target="../media/image92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13" Type="http://schemas.openxmlformats.org/officeDocument/2006/relationships/oleObject" Target="../embeddings/oleObject106.bin"/><Relationship Id="rId18" Type="http://schemas.openxmlformats.org/officeDocument/2006/relationships/image" Target="../media/image103.emf"/><Relationship Id="rId3" Type="http://schemas.openxmlformats.org/officeDocument/2006/relationships/oleObject" Target="../embeddings/oleObject101.bin"/><Relationship Id="rId21" Type="http://schemas.openxmlformats.org/officeDocument/2006/relationships/oleObject" Target="../embeddings/oleObject110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100.wmf"/><Relationship Id="rId17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2.emf"/><Relationship Id="rId20" Type="http://schemas.openxmlformats.org/officeDocument/2006/relationships/image" Target="../media/image104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97.emf"/><Relationship Id="rId11" Type="http://schemas.openxmlformats.org/officeDocument/2006/relationships/oleObject" Target="../embeddings/oleObject105.bin"/><Relationship Id="rId24" Type="http://schemas.openxmlformats.org/officeDocument/2006/relationships/image" Target="../media/image106.emf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107.bin"/><Relationship Id="rId23" Type="http://schemas.openxmlformats.org/officeDocument/2006/relationships/oleObject" Target="../embeddings/oleObject111.bin"/><Relationship Id="rId10" Type="http://schemas.openxmlformats.org/officeDocument/2006/relationships/image" Target="../media/image99.emf"/><Relationship Id="rId19" Type="http://schemas.openxmlformats.org/officeDocument/2006/relationships/oleObject" Target="../embeddings/oleObject109.bin"/><Relationship Id="rId4" Type="http://schemas.openxmlformats.org/officeDocument/2006/relationships/image" Target="../media/image96.e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101.emf"/><Relationship Id="rId22" Type="http://schemas.openxmlformats.org/officeDocument/2006/relationships/image" Target="../media/image10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ChangeArrowheads="1"/>
          </p:cNvSpPr>
          <p:nvPr/>
        </p:nvSpPr>
        <p:spPr bwMode="auto">
          <a:xfrm>
            <a:off x="611188" y="5589588"/>
            <a:ext cx="79216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猫习惯于在阳台上睡觉，因而从阳台上掉下来的事情时有发生。长期的观察表明猫从高层楼房的阳台掉到楼外的人行道上时，受伤的程度将随高度的增加而减少，为什么会这样呢？</a:t>
            </a:r>
          </a:p>
        </p:txBody>
      </p:sp>
      <p:pic>
        <p:nvPicPr>
          <p:cNvPr id="15363" name="Picture 8" descr="图片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546225"/>
            <a:ext cx="3760787" cy="39814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9026" name="Rectangle 2"/>
          <p:cNvSpPr>
            <a:spLocks noChangeArrowheads="1"/>
          </p:cNvSpPr>
          <p:nvPr/>
        </p:nvSpPr>
        <p:spPr bwMode="auto">
          <a:xfrm>
            <a:off x="323850" y="173038"/>
            <a:ext cx="84963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mudger LET" pitchFamily="2" charset="0"/>
                <a:ea typeface="隶书" panose="02010509060101010101" pitchFamily="49" charset="-122"/>
                <a:cs typeface="Times New Roman" panose="02020603050405020304" pitchFamily="18" charset="0"/>
              </a:rPr>
              <a:t>Chapter </a:t>
            </a:r>
            <a:r>
              <a:rPr lang="en-US" altLang="zh-CN" sz="400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ighlight LET" pitchFamily="2" charset="0"/>
                <a:ea typeface="隶书" panose="02010509060101010101" pitchFamily="49" charset="-122"/>
                <a:cs typeface="Times New Roman" panose="02020603050405020304" pitchFamily="18" charset="0"/>
              </a:rPr>
              <a:t>6</a:t>
            </a:r>
          </a:p>
          <a:p>
            <a:pPr eaLnBrk="1" hangingPunct="1">
              <a:defRPr/>
            </a:pPr>
            <a:r>
              <a:rPr lang="en-US" altLang="zh-CN" sz="400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ighlight LET" pitchFamily="2" charset="0"/>
                <a:cs typeface="Times New Roman" panose="02020603050405020304" pitchFamily="18" charset="0"/>
              </a:rPr>
              <a:t>ROTATIONAL DYNAMICS</a:t>
            </a:r>
            <a:r>
              <a:rPr lang="en-US" altLang="zh-CN" sz="4000" smtClean="0">
                <a:solidFill>
                  <a:srgbClr val="00FFFF"/>
                </a:solidFill>
                <a:cs typeface="Times New Roman" panose="02020603050405020304" pitchFamily="18" charset="0"/>
              </a:rPr>
              <a:t> </a:t>
            </a:r>
            <a:endParaRPr lang="en-US" altLang="zh-CN" sz="4000" smtClean="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mudger LET" pitchFamily="2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73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Text Box 2"/>
          <p:cNvSpPr txBox="1">
            <a:spLocks noChangeArrowheads="1"/>
          </p:cNvSpPr>
          <p:nvPr/>
        </p:nvSpPr>
        <p:spPr bwMode="auto">
          <a:xfrm>
            <a:off x="179388" y="476250"/>
            <a:ext cx="76329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7675" indent="-447675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rgbClr val="FFFF00"/>
                </a:solidFill>
              </a:rPr>
              <a:t>二</a:t>
            </a:r>
            <a:r>
              <a:rPr lang="en-US" altLang="zh-CN" sz="2800" dirty="0">
                <a:solidFill>
                  <a:srgbClr val="FFFF00"/>
                </a:solidFill>
              </a:rPr>
              <a:t>.  </a:t>
            </a:r>
            <a:r>
              <a:rPr lang="zh-CN" altLang="en-US" sz="2800" dirty="0" smtClean="0">
                <a:solidFill>
                  <a:srgbClr val="FFFF00"/>
                </a:solidFill>
              </a:rPr>
              <a:t>质点的动量矩</a:t>
            </a:r>
            <a:r>
              <a:rPr lang="zh-CN" altLang="zh-CN" sz="2800" dirty="0" smtClean="0">
                <a:solidFill>
                  <a:srgbClr val="FFFF00"/>
                </a:solidFill>
              </a:rPr>
              <a:t>定理</a:t>
            </a:r>
            <a:r>
              <a:rPr lang="zh-CN" altLang="en-US" sz="2800" dirty="0" smtClean="0">
                <a:solidFill>
                  <a:srgbClr val="FFFF00"/>
                </a:solidFill>
              </a:rPr>
              <a:t>及动量矩守恒定律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463875" name="Text Box 3"/>
          <p:cNvSpPr txBox="1">
            <a:spLocks noChangeArrowheads="1"/>
          </p:cNvSpPr>
          <p:nvPr/>
        </p:nvSpPr>
        <p:spPr bwMode="auto">
          <a:xfrm>
            <a:off x="252413" y="1125538"/>
            <a:ext cx="3671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66FFFF"/>
                </a:solidFill>
              </a:rPr>
              <a:t>1. </a:t>
            </a:r>
            <a:r>
              <a:rPr lang="zh-CN" altLang="en-US">
                <a:solidFill>
                  <a:srgbClr val="66FFFF"/>
                </a:solidFill>
              </a:rPr>
              <a:t>质点的动量矩定理</a:t>
            </a:r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463876" name="Object 2"/>
          <p:cNvGraphicFramePr>
            <a:graphicFrameLocks noChangeAspect="1"/>
          </p:cNvGraphicFramePr>
          <p:nvPr/>
        </p:nvGraphicFramePr>
        <p:xfrm>
          <a:off x="3708400" y="1198563"/>
          <a:ext cx="20875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0" name="公式" r:id="rId3" imgW="666754" imgH="152512" progId="Equation.3">
                  <p:embed/>
                </p:oleObj>
              </mc:Choice>
              <mc:Fallback>
                <p:oleObj name="公式" r:id="rId3" imgW="666754" imgH="1525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1198563"/>
                        <a:ext cx="208756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78" name="Object 4"/>
          <p:cNvGraphicFramePr>
            <a:graphicFrameLocks noChangeAspect="1"/>
          </p:cNvGraphicFramePr>
          <p:nvPr/>
        </p:nvGraphicFramePr>
        <p:xfrm>
          <a:off x="2830513" y="2481263"/>
          <a:ext cx="3057525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1" name="公式" r:id="rId5" imgW="1314342" imgH="285860" progId="Equation.3">
                  <p:embed/>
                </p:oleObj>
              </mc:Choice>
              <mc:Fallback>
                <p:oleObj name="公式" r:id="rId5" imgW="1314342" imgH="2858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513" y="2481263"/>
                        <a:ext cx="3057525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79" name="Object 5"/>
          <p:cNvGraphicFramePr>
            <a:graphicFrameLocks noChangeAspect="1"/>
          </p:cNvGraphicFramePr>
          <p:nvPr/>
        </p:nvGraphicFramePr>
        <p:xfrm>
          <a:off x="4786313" y="2063750"/>
          <a:ext cx="1371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2" name="公式" r:id="rId7" imgW="580913" imgH="76121" progId="Equation.3">
                  <p:embed/>
                </p:oleObj>
              </mc:Choice>
              <mc:Fallback>
                <p:oleObj name="公式" r:id="rId7" imgW="580913" imgH="7612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2063750"/>
                        <a:ext cx="13716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80" name="Object 6"/>
          <p:cNvGraphicFramePr>
            <a:graphicFrameLocks noChangeAspect="1"/>
          </p:cNvGraphicFramePr>
          <p:nvPr/>
        </p:nvGraphicFramePr>
        <p:xfrm>
          <a:off x="2824163" y="2033588"/>
          <a:ext cx="13446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3" name="公式" r:id="rId9" imgW="571465" imgH="95287" progId="Equation.3">
                  <p:embed/>
                </p:oleObj>
              </mc:Choice>
              <mc:Fallback>
                <p:oleObj name="公式" r:id="rId9" imgW="571465" imgH="9528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63" y="2033588"/>
                        <a:ext cx="13446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3881" name="AutoShape 9"/>
          <p:cNvSpPr>
            <a:spLocks noChangeArrowheads="1"/>
          </p:cNvSpPr>
          <p:nvPr/>
        </p:nvSpPr>
        <p:spPr bwMode="auto">
          <a:xfrm>
            <a:off x="2736850" y="1990725"/>
            <a:ext cx="1439863" cy="504825"/>
          </a:xfrm>
          <a:prstGeom prst="wedgeRectCallout">
            <a:avLst>
              <a:gd name="adj1" fmla="val -1486"/>
              <a:gd name="adj2" fmla="val 97171"/>
            </a:avLst>
          </a:prstGeom>
          <a:noFill/>
          <a:ln w="9525" algn="ctr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463882" name="AutoShape 10"/>
          <p:cNvSpPr>
            <a:spLocks noChangeArrowheads="1"/>
          </p:cNvSpPr>
          <p:nvPr/>
        </p:nvSpPr>
        <p:spPr bwMode="auto">
          <a:xfrm>
            <a:off x="4714875" y="2052638"/>
            <a:ext cx="1584325" cy="485775"/>
          </a:xfrm>
          <a:prstGeom prst="wedgeRectCallout">
            <a:avLst>
              <a:gd name="adj1" fmla="val -18338"/>
              <a:gd name="adj2" fmla="val 83662"/>
            </a:avLst>
          </a:prstGeom>
          <a:noFill/>
          <a:ln w="9525" algn="ctr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  <p:graphicFrame>
        <p:nvGraphicFramePr>
          <p:cNvPr id="463883" name="Object 7"/>
          <p:cNvGraphicFramePr>
            <a:graphicFrameLocks noChangeAspect="1"/>
          </p:cNvGraphicFramePr>
          <p:nvPr/>
        </p:nvGraphicFramePr>
        <p:xfrm>
          <a:off x="6804025" y="2636838"/>
          <a:ext cx="13366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4" name="公式" r:id="rId11" imgW="514237" imgH="114182" progId="Equation.3">
                  <p:embed/>
                </p:oleObj>
              </mc:Choice>
              <mc:Fallback>
                <p:oleObj name="公式" r:id="rId11" imgW="514237" imgH="11418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2636838"/>
                        <a:ext cx="1336675" cy="463550"/>
                      </a:xfrm>
                      <a:prstGeom prst="rect">
                        <a:avLst/>
                      </a:prstGeom>
                      <a:solidFill>
                        <a:srgbClr val="333333"/>
                      </a:solidFill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3884" name="Text Box 12"/>
          <p:cNvSpPr txBox="1">
            <a:spLocks noChangeArrowheads="1"/>
          </p:cNvSpPr>
          <p:nvPr/>
        </p:nvSpPr>
        <p:spPr bwMode="auto">
          <a:xfrm>
            <a:off x="8129588" y="2486025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微分形式</a:t>
            </a:r>
            <a:endParaRPr lang="zh-CN" altLang="en-US" sz="2000">
              <a:solidFill>
                <a:srgbClr val="66FFFF"/>
              </a:solidFill>
              <a:ea typeface="楷体_GB2312" pitchFamily="49" charset="-122"/>
            </a:endParaRPr>
          </a:p>
        </p:txBody>
      </p:sp>
      <p:sp>
        <p:nvSpPr>
          <p:cNvPr id="463885" name="AutoShape 13"/>
          <p:cNvSpPr>
            <a:spLocks noChangeArrowheads="1"/>
          </p:cNvSpPr>
          <p:nvPr/>
        </p:nvSpPr>
        <p:spPr bwMode="auto">
          <a:xfrm>
            <a:off x="5940425" y="2773363"/>
            <a:ext cx="719138" cy="287337"/>
          </a:xfrm>
          <a:prstGeom prst="rightArrow">
            <a:avLst>
              <a:gd name="adj1" fmla="val 50000"/>
              <a:gd name="adj2" fmla="val 62569"/>
            </a:avLst>
          </a:prstGeom>
          <a:solidFill>
            <a:srgbClr val="FFCCFF"/>
          </a:solidFill>
          <a:ln w="9525" algn="ctr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463886" name="Object 8"/>
          <p:cNvGraphicFramePr>
            <a:graphicFrameLocks noChangeAspect="1"/>
          </p:cNvGraphicFramePr>
          <p:nvPr/>
        </p:nvGraphicFramePr>
        <p:xfrm>
          <a:off x="2482850" y="3529013"/>
          <a:ext cx="2428875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5" name="公式" r:id="rId13" imgW="1028745" imgH="247529" progId="Equation.3">
                  <p:embed/>
                </p:oleObj>
              </mc:Choice>
              <mc:Fallback>
                <p:oleObj name="公式" r:id="rId13" imgW="1028745" imgH="24752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3529013"/>
                        <a:ext cx="2428875" cy="763587"/>
                      </a:xfrm>
                      <a:prstGeom prst="rect">
                        <a:avLst/>
                      </a:prstGeom>
                      <a:solidFill>
                        <a:srgbClr val="333333"/>
                      </a:solidFill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3887" name="Text Box 15"/>
          <p:cNvSpPr txBox="1">
            <a:spLocks noChangeArrowheads="1"/>
          </p:cNvSpPr>
          <p:nvPr/>
        </p:nvSpPr>
        <p:spPr bwMode="auto">
          <a:xfrm>
            <a:off x="4978400" y="3686175"/>
            <a:ext cx="2257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66FFFF"/>
                </a:solidFill>
                <a:latin typeface="Arial" panose="020B0604020202020204" pitchFamily="34" charset="0"/>
              </a:rPr>
              <a:t>—— </a:t>
            </a:r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积分形式</a:t>
            </a:r>
          </a:p>
        </p:txBody>
      </p:sp>
      <p:sp>
        <p:nvSpPr>
          <p:cNvPr id="463888" name="Text Box 16"/>
          <p:cNvSpPr txBox="1">
            <a:spLocks noChangeArrowheads="1"/>
          </p:cNvSpPr>
          <p:nvPr/>
        </p:nvSpPr>
        <p:spPr bwMode="auto">
          <a:xfrm>
            <a:off x="684213" y="4437063"/>
            <a:ext cx="7524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Blip>
                <a:blip r:embed="rId15"/>
              </a:buBlip>
            </a:pP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  <a:ea typeface="楷体_GB2312" pitchFamily="49" charset="-122"/>
              </a:rPr>
              <a:t>质点所受</a:t>
            </a:r>
            <a:r>
              <a:rPr lang="zh-CN" altLang="en-US">
                <a:solidFill>
                  <a:srgbClr val="00FFFF"/>
                </a:solidFill>
                <a:latin typeface="宋体" panose="02010600030101010101" pitchFamily="2" charset="-122"/>
                <a:ea typeface="楷体_GB2312" pitchFamily="49" charset="-122"/>
              </a:rPr>
              <a:t>合力矩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  <a:ea typeface="楷体_GB2312" pitchFamily="49" charset="-122"/>
              </a:rPr>
              <a:t>的</a:t>
            </a:r>
            <a:r>
              <a:rPr lang="zh-CN" altLang="en-US">
                <a:solidFill>
                  <a:srgbClr val="00FFFF"/>
                </a:solidFill>
                <a:latin typeface="宋体" panose="02010600030101010101" pitchFamily="2" charset="-122"/>
                <a:ea typeface="楷体_GB2312" pitchFamily="49" charset="-122"/>
              </a:rPr>
              <a:t>冲量</a:t>
            </a:r>
            <a:r>
              <a:rPr lang="zh-CN" altLang="en-US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矩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  <a:ea typeface="楷体_GB2312" pitchFamily="49" charset="-122"/>
              </a:rPr>
              <a:t>等于质点的动量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矩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  <a:ea typeface="楷体_GB2312" pitchFamily="49" charset="-122"/>
              </a:rPr>
              <a:t>的增量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  <a:ea typeface="楷体_GB2312" pitchFamily="49" charset="-122"/>
              </a:rPr>
              <a:t>.</a:t>
            </a:r>
          </a:p>
        </p:txBody>
      </p:sp>
      <p:sp>
        <p:nvSpPr>
          <p:cNvPr id="463889" name="Rectangle 17"/>
          <p:cNvSpPr>
            <a:spLocks noChangeArrowheads="1"/>
          </p:cNvSpPr>
          <p:nvPr/>
        </p:nvSpPr>
        <p:spPr bwMode="auto">
          <a:xfrm>
            <a:off x="1187450" y="3649663"/>
            <a:ext cx="1150938" cy="466725"/>
          </a:xfrm>
          <a:prstGeom prst="rect">
            <a:avLst/>
          </a:prstGeom>
          <a:noFill/>
          <a:ln w="9525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  <a:ea typeface="楷体_GB2312" pitchFamily="49" charset="-122"/>
              </a:rPr>
              <a:t>冲量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矩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63890" name="AutoShape 18"/>
          <p:cNvSpPr>
            <a:spLocks noChangeArrowheads="1"/>
          </p:cNvSpPr>
          <p:nvPr/>
        </p:nvSpPr>
        <p:spPr bwMode="auto">
          <a:xfrm>
            <a:off x="396875" y="4841875"/>
            <a:ext cx="360363" cy="576263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63891" name="Text Box 19"/>
          <p:cNvSpPr txBox="1">
            <a:spLocks noChangeArrowheads="1"/>
          </p:cNvSpPr>
          <p:nvPr/>
        </p:nvSpPr>
        <p:spPr bwMode="auto">
          <a:xfrm>
            <a:off x="684213" y="4913313"/>
            <a:ext cx="165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说明</a:t>
            </a:r>
          </a:p>
        </p:txBody>
      </p:sp>
      <p:sp>
        <p:nvSpPr>
          <p:cNvPr id="463892" name="Rectangle 20"/>
          <p:cNvSpPr>
            <a:spLocks noChangeArrowheads="1"/>
          </p:cNvSpPr>
          <p:nvPr/>
        </p:nvSpPr>
        <p:spPr bwMode="auto">
          <a:xfrm>
            <a:off x="755650" y="5418138"/>
            <a:ext cx="6300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00FFFF"/>
                </a:solidFill>
                <a:ea typeface="楷体_GB2312" pitchFamily="49" charset="-122"/>
              </a:rPr>
              <a:t>冲量矩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（</a:t>
            </a:r>
            <a:r>
              <a:rPr lang="zh-CN" altLang="en-US" dirty="0">
                <a:solidFill>
                  <a:srgbClr val="00FFFF"/>
                </a:solidFill>
                <a:ea typeface="楷体_GB2312" pitchFamily="49" charset="-122"/>
              </a:rPr>
              <a:t>力矩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）是质点动量矩变化的原因</a:t>
            </a:r>
          </a:p>
        </p:txBody>
      </p:sp>
      <p:sp>
        <p:nvSpPr>
          <p:cNvPr id="463893" name="Rectangle 21"/>
          <p:cNvSpPr>
            <a:spLocks noChangeArrowheads="1"/>
          </p:cNvSpPr>
          <p:nvPr/>
        </p:nvSpPr>
        <p:spPr bwMode="auto">
          <a:xfrm>
            <a:off x="755650" y="5922963"/>
            <a:ext cx="7777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质点动量矩的变化是</a:t>
            </a:r>
            <a:r>
              <a:rPr lang="zh-CN" altLang="en-US" dirty="0">
                <a:solidFill>
                  <a:srgbClr val="00FFFF"/>
                </a:solidFill>
                <a:ea typeface="楷体_GB2312" pitchFamily="49" charset="-122"/>
              </a:rPr>
              <a:t>力矩对时间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的累积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结果</a:t>
            </a:r>
            <a:endParaRPr lang="zh-CN" altLang="en-US" dirty="0">
              <a:solidFill>
                <a:schemeClr val="bg1"/>
              </a:solidFill>
              <a:ea typeface="楷体_GB2312" pitchFamily="49" charset="-122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539750" y="2449513"/>
          <a:ext cx="2260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6" name="Equation" r:id="rId16" imgW="1130300" imgH="419100" progId="Equation.DSMT4">
                  <p:embed/>
                </p:oleObj>
              </mc:Choice>
              <mc:Fallback>
                <p:oleObj name="Equation" r:id="rId16" imgW="1130300" imgH="419100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449513"/>
                        <a:ext cx="2260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8810" name="Line 58"/>
          <p:cNvSpPr>
            <a:spLocks noChangeShapeType="1"/>
          </p:cNvSpPr>
          <p:nvPr/>
        </p:nvSpPr>
        <p:spPr bwMode="auto">
          <a:xfrm flipV="1">
            <a:off x="4859338" y="2708275"/>
            <a:ext cx="801687" cy="436563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3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3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3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63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63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63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63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5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63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63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63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3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63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63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63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63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63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63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63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6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63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4" grpId="0" autoUpdateAnimBg="0"/>
      <p:bldP spid="463875" grpId="0" autoUpdateAnimBg="0"/>
      <p:bldP spid="463881" grpId="0" animBg="1"/>
      <p:bldP spid="463882" grpId="0" animBg="1"/>
      <p:bldP spid="463884" grpId="0" autoUpdateAnimBg="0"/>
      <p:bldP spid="463885" grpId="0" animBg="1"/>
      <p:bldP spid="463887" grpId="0" autoUpdateAnimBg="0"/>
      <p:bldP spid="463888" grpId="0" autoUpdateAnimBg="0"/>
      <p:bldP spid="463889" grpId="0" animBg="1" autoUpdateAnimBg="0"/>
      <p:bldP spid="463890" grpId="0" animBg="1"/>
      <p:bldP spid="463891" grpId="0"/>
      <p:bldP spid="463892" grpId="0" autoUpdateAnimBg="0"/>
      <p:bldP spid="463893" grpId="0" autoUpdateAnimBg="0"/>
      <p:bldP spid="4588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Text Box 3"/>
          <p:cNvSpPr txBox="1">
            <a:spLocks noChangeArrowheads="1"/>
          </p:cNvSpPr>
          <p:nvPr/>
        </p:nvSpPr>
        <p:spPr bwMode="auto">
          <a:xfrm>
            <a:off x="469900" y="473075"/>
            <a:ext cx="4175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66FFFF"/>
                </a:solidFill>
              </a:rPr>
              <a:t>2. </a:t>
            </a:r>
            <a:r>
              <a:rPr lang="zh-CN" altLang="en-US" dirty="0">
                <a:solidFill>
                  <a:srgbClr val="66FFFF"/>
                </a:solidFill>
              </a:rPr>
              <a:t>质点动量矩守恒定律</a:t>
            </a:r>
          </a:p>
        </p:txBody>
      </p:sp>
      <p:graphicFrame>
        <p:nvGraphicFramePr>
          <p:cNvPr id="46592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220363"/>
              </p:ext>
            </p:extLst>
          </p:nvPr>
        </p:nvGraphicFramePr>
        <p:xfrm>
          <a:off x="2825751" y="1077913"/>
          <a:ext cx="40052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9" name="公式" r:id="rId3" imgW="1924139" imgH="114182" progId="Equation.3">
                  <p:embed/>
                </p:oleObj>
              </mc:Choice>
              <mc:Fallback>
                <p:oleObj name="公式" r:id="rId3" imgW="1924139" imgH="1141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1" y="1077913"/>
                        <a:ext cx="400526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5925" name="AutoShape 5"/>
          <p:cNvSpPr>
            <a:spLocks noChangeArrowheads="1"/>
          </p:cNvSpPr>
          <p:nvPr/>
        </p:nvSpPr>
        <p:spPr bwMode="auto">
          <a:xfrm>
            <a:off x="263526" y="1609725"/>
            <a:ext cx="360363" cy="576263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65926" name="Text Box 6"/>
          <p:cNvSpPr txBox="1">
            <a:spLocks noChangeArrowheads="1"/>
          </p:cNvSpPr>
          <p:nvPr/>
        </p:nvSpPr>
        <p:spPr bwMode="auto">
          <a:xfrm>
            <a:off x="695326" y="1681163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FF00"/>
                </a:solidFill>
              </a:rPr>
              <a:t>讨论</a:t>
            </a:r>
          </a:p>
        </p:txBody>
      </p:sp>
      <p:graphicFrame>
        <p:nvGraphicFramePr>
          <p:cNvPr id="4659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005586"/>
              </p:ext>
            </p:extLst>
          </p:nvPr>
        </p:nvGraphicFramePr>
        <p:xfrm>
          <a:off x="2782874" y="2075756"/>
          <a:ext cx="119062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0" name="Equation" r:id="rId5" imgW="545760" imgH="215640" progId="Equation.DSMT4">
                  <p:embed/>
                </p:oleObj>
              </mc:Choice>
              <mc:Fallback>
                <p:oleObj name="Equation" r:id="rId5" imgW="5457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74" y="2075756"/>
                        <a:ext cx="1190625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5928" name="Oval 8"/>
          <p:cNvSpPr>
            <a:spLocks noChangeArrowheads="1"/>
          </p:cNvSpPr>
          <p:nvPr/>
        </p:nvSpPr>
        <p:spPr bwMode="auto">
          <a:xfrm flipV="1">
            <a:off x="8027988" y="98107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65929" name="Line 9"/>
          <p:cNvSpPr>
            <a:spLocks noChangeShapeType="1"/>
          </p:cNvSpPr>
          <p:nvPr/>
        </p:nvSpPr>
        <p:spPr bwMode="auto">
          <a:xfrm>
            <a:off x="7885113" y="1054100"/>
            <a:ext cx="431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5930" name="Oval 10"/>
          <p:cNvSpPr>
            <a:spLocks noChangeArrowheads="1"/>
          </p:cNvSpPr>
          <p:nvPr/>
        </p:nvSpPr>
        <p:spPr bwMode="auto">
          <a:xfrm>
            <a:off x="7453313" y="3213100"/>
            <a:ext cx="1295400" cy="288925"/>
          </a:xfrm>
          <a:prstGeom prst="ellips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65931" name="Line 11"/>
          <p:cNvSpPr>
            <a:spLocks noChangeShapeType="1"/>
          </p:cNvSpPr>
          <p:nvPr/>
        </p:nvSpPr>
        <p:spPr bwMode="auto">
          <a:xfrm>
            <a:off x="8102600" y="622300"/>
            <a:ext cx="0" cy="3097213"/>
          </a:xfrm>
          <a:prstGeom prst="line">
            <a:avLst/>
          </a:prstGeom>
          <a:noFill/>
          <a:ln w="9525">
            <a:solidFill>
              <a:srgbClr val="FF99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5932" name="Oval 12"/>
          <p:cNvSpPr>
            <a:spLocks noChangeArrowheads="1"/>
          </p:cNvSpPr>
          <p:nvPr/>
        </p:nvSpPr>
        <p:spPr bwMode="auto">
          <a:xfrm flipV="1">
            <a:off x="7380288" y="3286125"/>
            <a:ext cx="144462" cy="144463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65933" name="Oval 13"/>
          <p:cNvSpPr>
            <a:spLocks noChangeArrowheads="1"/>
          </p:cNvSpPr>
          <p:nvPr/>
        </p:nvSpPr>
        <p:spPr bwMode="auto">
          <a:xfrm flipV="1">
            <a:off x="8056563" y="3328988"/>
            <a:ext cx="73025" cy="73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65934" name="Line 14"/>
          <p:cNvSpPr>
            <a:spLocks noChangeShapeType="1"/>
          </p:cNvSpPr>
          <p:nvPr/>
        </p:nvSpPr>
        <p:spPr bwMode="auto">
          <a:xfrm flipH="1">
            <a:off x="7524750" y="3357563"/>
            <a:ext cx="576263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5935" name="Text Box 15"/>
          <p:cNvSpPr txBox="1">
            <a:spLocks noChangeArrowheads="1"/>
          </p:cNvSpPr>
          <p:nvPr/>
        </p:nvSpPr>
        <p:spPr bwMode="auto">
          <a:xfrm>
            <a:off x="8315325" y="957263"/>
            <a:ext cx="577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i="1">
                <a:solidFill>
                  <a:srgbClr val="FFFF00"/>
                </a:solidFill>
                <a:sym typeface="Symbol" panose="05050102010706020507" pitchFamily="18" charset="2"/>
              </a:rPr>
              <a:t></a:t>
            </a:r>
            <a:endParaRPr lang="en-US" altLang="zh-CN" i="1">
              <a:solidFill>
                <a:schemeClr val="accent2"/>
              </a:solidFill>
            </a:endParaRPr>
          </a:p>
        </p:txBody>
      </p:sp>
      <p:sp>
        <p:nvSpPr>
          <p:cNvPr id="465936" name="Arc 16"/>
          <p:cNvSpPr>
            <a:spLocks/>
          </p:cNvSpPr>
          <p:nvPr/>
        </p:nvSpPr>
        <p:spPr bwMode="auto">
          <a:xfrm flipH="1">
            <a:off x="7885113" y="1270000"/>
            <a:ext cx="479425" cy="215900"/>
          </a:xfrm>
          <a:custGeom>
            <a:avLst/>
            <a:gdLst>
              <a:gd name="T0" fmla="*/ 2147483646 w 43200"/>
              <a:gd name="T1" fmla="*/ 0 h 38804"/>
              <a:gd name="T2" fmla="*/ 2147483646 w 43200"/>
              <a:gd name="T3" fmla="*/ 2147483646 h 38804"/>
              <a:gd name="T4" fmla="*/ 2147483646 w 43200"/>
              <a:gd name="T5" fmla="*/ 2147483646 h 38804"/>
              <a:gd name="T6" fmla="*/ 0 60000 65536"/>
              <a:gd name="T7" fmla="*/ 0 60000 65536"/>
              <a:gd name="T8" fmla="*/ 0 60000 65536"/>
              <a:gd name="T9" fmla="*/ 0 w 43200"/>
              <a:gd name="T10" fmla="*/ 0 h 38804"/>
              <a:gd name="T11" fmla="*/ 43200 w 43200"/>
              <a:gd name="T12" fmla="*/ 38804 h 388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38804" fill="none" extrusionOk="0">
                <a:moveTo>
                  <a:pt x="34660" y="0"/>
                </a:moveTo>
                <a:cubicBezTo>
                  <a:pt x="40040" y="4084"/>
                  <a:pt x="43200" y="10449"/>
                  <a:pt x="43200" y="17204"/>
                </a:cubicBezTo>
                <a:cubicBezTo>
                  <a:pt x="43200" y="29133"/>
                  <a:pt x="33529" y="38804"/>
                  <a:pt x="21600" y="38804"/>
                </a:cubicBezTo>
                <a:cubicBezTo>
                  <a:pt x="9670" y="38804"/>
                  <a:pt x="0" y="29133"/>
                  <a:pt x="0" y="17204"/>
                </a:cubicBezTo>
                <a:cubicBezTo>
                  <a:pt x="-1" y="10478"/>
                  <a:pt x="3133" y="4135"/>
                  <a:pt x="8474" y="48"/>
                </a:cubicBezTo>
              </a:path>
              <a:path w="43200" h="38804" stroke="0" extrusionOk="0">
                <a:moveTo>
                  <a:pt x="34660" y="0"/>
                </a:moveTo>
                <a:cubicBezTo>
                  <a:pt x="40040" y="4084"/>
                  <a:pt x="43200" y="10449"/>
                  <a:pt x="43200" y="17204"/>
                </a:cubicBezTo>
                <a:cubicBezTo>
                  <a:pt x="43200" y="29133"/>
                  <a:pt x="33529" y="38804"/>
                  <a:pt x="21600" y="38804"/>
                </a:cubicBezTo>
                <a:cubicBezTo>
                  <a:pt x="9670" y="38804"/>
                  <a:pt x="0" y="29133"/>
                  <a:pt x="0" y="17204"/>
                </a:cubicBezTo>
                <a:cubicBezTo>
                  <a:pt x="-1" y="10478"/>
                  <a:pt x="3133" y="4135"/>
                  <a:pt x="8474" y="48"/>
                </a:cubicBezTo>
                <a:lnTo>
                  <a:pt x="21600" y="17204"/>
                </a:lnTo>
                <a:lnTo>
                  <a:pt x="34660" y="0"/>
                </a:lnTo>
                <a:close/>
              </a:path>
            </a:pathLst>
          </a:custGeom>
          <a:noFill/>
          <a:ln w="28575">
            <a:solidFill>
              <a:srgbClr val="FF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5937" name="Line 17"/>
          <p:cNvSpPr>
            <a:spLocks noChangeShapeType="1"/>
          </p:cNvSpPr>
          <p:nvPr/>
        </p:nvSpPr>
        <p:spPr bwMode="auto">
          <a:xfrm flipV="1">
            <a:off x="8101013" y="622300"/>
            <a:ext cx="0" cy="865188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5938" name="Text Box 18"/>
          <p:cNvSpPr txBox="1">
            <a:spLocks noChangeArrowheads="1"/>
          </p:cNvSpPr>
          <p:nvPr/>
        </p:nvSpPr>
        <p:spPr bwMode="auto">
          <a:xfrm>
            <a:off x="8172450" y="479425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465939" name="Text Box 19"/>
          <p:cNvSpPr txBox="1">
            <a:spLocks noChangeArrowheads="1"/>
          </p:cNvSpPr>
          <p:nvPr/>
        </p:nvSpPr>
        <p:spPr bwMode="auto">
          <a:xfrm>
            <a:off x="8101013" y="3070225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65940" name="Text Box 20"/>
          <p:cNvSpPr txBox="1">
            <a:spLocks noChangeArrowheads="1"/>
          </p:cNvSpPr>
          <p:nvPr/>
        </p:nvSpPr>
        <p:spPr bwMode="auto">
          <a:xfrm>
            <a:off x="8128000" y="812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465941" name="Line 21"/>
          <p:cNvSpPr>
            <a:spLocks noChangeShapeType="1"/>
          </p:cNvSpPr>
          <p:nvPr/>
        </p:nvSpPr>
        <p:spPr bwMode="auto">
          <a:xfrm flipV="1">
            <a:off x="8101013" y="396875"/>
            <a:ext cx="0" cy="64770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5942" name="Line 22"/>
          <p:cNvSpPr>
            <a:spLocks noChangeShapeType="1"/>
          </p:cNvSpPr>
          <p:nvPr/>
        </p:nvSpPr>
        <p:spPr bwMode="auto">
          <a:xfrm flipH="1">
            <a:off x="7453313" y="1054100"/>
            <a:ext cx="647700" cy="2303463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5943" name="Line 23"/>
          <p:cNvSpPr>
            <a:spLocks noChangeShapeType="1"/>
          </p:cNvSpPr>
          <p:nvPr/>
        </p:nvSpPr>
        <p:spPr bwMode="auto">
          <a:xfrm flipH="1" flipV="1">
            <a:off x="6948488" y="473075"/>
            <a:ext cx="1152525" cy="576263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65944" name="Object 4"/>
          <p:cNvGraphicFramePr>
            <a:graphicFrameLocks/>
          </p:cNvGraphicFramePr>
          <p:nvPr/>
        </p:nvGraphicFramePr>
        <p:xfrm>
          <a:off x="8172450" y="44450"/>
          <a:ext cx="509588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1" name="公式" r:id="rId7" imgW="85841" imgH="133347" progId="Equation.3">
                  <p:embed/>
                </p:oleObj>
              </mc:Choice>
              <mc:Fallback>
                <p:oleObj name="公式" r:id="rId7" imgW="85841" imgH="13334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50" y="44450"/>
                        <a:ext cx="509588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45" name="Object 5"/>
          <p:cNvGraphicFramePr>
            <a:graphicFrameLocks/>
          </p:cNvGraphicFramePr>
          <p:nvPr/>
        </p:nvGraphicFramePr>
        <p:xfrm>
          <a:off x="7119938" y="692150"/>
          <a:ext cx="47625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2" name="公式" r:id="rId9" imgW="76123" imgH="152512" progId="Equation.3">
                  <p:embed/>
                </p:oleObj>
              </mc:Choice>
              <mc:Fallback>
                <p:oleObj name="公式" r:id="rId9" imgW="76123" imgH="15251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9938" y="692150"/>
                        <a:ext cx="47625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5946" name="Text Box 26"/>
          <p:cNvSpPr txBox="1">
            <a:spLocks noChangeArrowheads="1"/>
          </p:cNvSpPr>
          <p:nvPr/>
        </p:nvSpPr>
        <p:spPr bwMode="auto">
          <a:xfrm>
            <a:off x="7621588" y="517525"/>
            <a:ext cx="458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solidFill>
                  <a:srgbClr val="66FFFF"/>
                </a:solidFill>
                <a:sym typeface="Symbol" panose="05050102010706020507" pitchFamily="18" charset="2"/>
              </a:rPr>
              <a:t></a:t>
            </a:r>
          </a:p>
        </p:txBody>
      </p:sp>
      <p:sp>
        <p:nvSpPr>
          <p:cNvPr id="465947" name="Arc 27"/>
          <p:cNvSpPr>
            <a:spLocks/>
          </p:cNvSpPr>
          <p:nvPr/>
        </p:nvSpPr>
        <p:spPr bwMode="auto">
          <a:xfrm rot="10583664">
            <a:off x="7880350" y="793750"/>
            <a:ext cx="274638" cy="355600"/>
          </a:xfrm>
          <a:custGeom>
            <a:avLst/>
            <a:gdLst>
              <a:gd name="T0" fmla="*/ 2147483646 w 16336"/>
              <a:gd name="T1" fmla="*/ 2147483646 h 21344"/>
              <a:gd name="T2" fmla="*/ 2147483646 w 16336"/>
              <a:gd name="T3" fmla="*/ 2147483646 h 21344"/>
              <a:gd name="T4" fmla="*/ 0 w 16336"/>
              <a:gd name="T5" fmla="*/ 0 h 21344"/>
              <a:gd name="T6" fmla="*/ 0 60000 65536"/>
              <a:gd name="T7" fmla="*/ 0 60000 65536"/>
              <a:gd name="T8" fmla="*/ 0 60000 65536"/>
              <a:gd name="T9" fmla="*/ 0 w 16336"/>
              <a:gd name="T10" fmla="*/ 0 h 21344"/>
              <a:gd name="T11" fmla="*/ 16336 w 16336"/>
              <a:gd name="T12" fmla="*/ 21344 h 21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36" h="21344" fill="none" extrusionOk="0">
                <a:moveTo>
                  <a:pt x="16336" y="14131"/>
                </a:moveTo>
                <a:cubicBezTo>
                  <a:pt x="12988" y="18001"/>
                  <a:pt x="8374" y="20557"/>
                  <a:pt x="3317" y="21343"/>
                </a:cubicBezTo>
              </a:path>
              <a:path w="16336" h="21344" stroke="0" extrusionOk="0">
                <a:moveTo>
                  <a:pt x="16336" y="14131"/>
                </a:moveTo>
                <a:cubicBezTo>
                  <a:pt x="12988" y="18001"/>
                  <a:pt x="8374" y="20557"/>
                  <a:pt x="3317" y="21343"/>
                </a:cubicBezTo>
                <a:lnTo>
                  <a:pt x="0" y="0"/>
                </a:lnTo>
                <a:lnTo>
                  <a:pt x="16336" y="14131"/>
                </a:lnTo>
                <a:close/>
              </a:path>
            </a:pathLst>
          </a:custGeom>
          <a:noFill/>
          <a:ln w="19050">
            <a:solidFill>
              <a:srgbClr val="66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5948" name="Text Box 28"/>
          <p:cNvSpPr txBox="1">
            <a:spLocks noChangeArrowheads="1"/>
          </p:cNvSpPr>
          <p:nvPr/>
        </p:nvSpPr>
        <p:spPr bwMode="auto">
          <a:xfrm>
            <a:off x="638958" y="2733873"/>
            <a:ext cx="491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1938" indent="-261938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(2) </a:t>
            </a:r>
            <a:r>
              <a:rPr lang="zh-CN" altLang="en-US" dirty="0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有心力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的动量矩守恒。</a:t>
            </a:r>
          </a:p>
        </p:txBody>
      </p:sp>
      <p:sp>
        <p:nvSpPr>
          <p:cNvPr id="465949" name="Text Box 29"/>
          <p:cNvSpPr txBox="1">
            <a:spLocks noChangeArrowheads="1"/>
          </p:cNvSpPr>
          <p:nvPr/>
        </p:nvSpPr>
        <p:spPr bwMode="auto">
          <a:xfrm>
            <a:off x="4831569" y="3706118"/>
            <a:ext cx="345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1938" indent="-261938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66FFFF"/>
                </a:solidFill>
                <a:latin typeface="Arial" panose="020B0604020202020204" pitchFamily="34" charset="0"/>
              </a:rPr>
              <a:t>——  </a:t>
            </a:r>
            <a:r>
              <a:rPr lang="zh-CN" altLang="en-US" dirty="0">
                <a:solidFill>
                  <a:srgbClr val="FFFF00"/>
                </a:solidFill>
                <a:ea typeface="方正舒体" pitchFamily="2" charset="-122"/>
              </a:rPr>
              <a:t>开普勒第二定律</a:t>
            </a:r>
          </a:p>
        </p:txBody>
      </p:sp>
      <p:sp>
        <p:nvSpPr>
          <p:cNvPr id="465951" name="Text Box 31"/>
          <p:cNvSpPr txBox="1">
            <a:spLocks noChangeArrowheads="1"/>
          </p:cNvSpPr>
          <p:nvPr/>
        </p:nvSpPr>
        <p:spPr bwMode="auto">
          <a:xfrm>
            <a:off x="250826" y="3357563"/>
            <a:ext cx="51133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Blip>
                <a:blip r:embed="rId11"/>
              </a:buBlip>
            </a:pP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行星对太阳的位矢在相等的时间内扫过相等的面积</a:t>
            </a:r>
          </a:p>
        </p:txBody>
      </p:sp>
      <p:sp>
        <p:nvSpPr>
          <p:cNvPr id="465952" name="Line 32"/>
          <p:cNvSpPr>
            <a:spLocks noChangeShapeType="1"/>
          </p:cNvSpPr>
          <p:nvPr/>
        </p:nvSpPr>
        <p:spPr bwMode="auto">
          <a:xfrm flipV="1">
            <a:off x="6092937" y="4515366"/>
            <a:ext cx="0" cy="1146175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65953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8055506"/>
              </p:ext>
            </p:extLst>
          </p:nvPr>
        </p:nvGraphicFramePr>
        <p:xfrm>
          <a:off x="6199300" y="4470916"/>
          <a:ext cx="419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3" name="公式" r:id="rId12" imgW="314211" imgH="276142" progId="Equation.3">
                  <p:embed/>
                </p:oleObj>
              </mc:Choice>
              <mc:Fallback>
                <p:oleObj name="公式" r:id="rId12" imgW="314211" imgH="27614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9300" y="4470916"/>
                        <a:ext cx="419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5405550" y="5044003"/>
            <a:ext cx="3527425" cy="1219200"/>
            <a:chOff x="3107" y="2569"/>
            <a:chExt cx="2222" cy="768"/>
          </a:xfrm>
        </p:grpSpPr>
        <p:sp>
          <p:nvSpPr>
            <p:cNvPr id="21549" name="Oval 35"/>
            <p:cNvSpPr>
              <a:spLocks noChangeArrowheads="1"/>
            </p:cNvSpPr>
            <p:nvPr/>
          </p:nvSpPr>
          <p:spPr bwMode="auto">
            <a:xfrm>
              <a:off x="3107" y="2569"/>
              <a:ext cx="1872" cy="768"/>
            </a:xfrm>
            <a:prstGeom prst="ellips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1550" name="Line 36"/>
            <p:cNvSpPr>
              <a:spLocks noChangeShapeType="1"/>
            </p:cNvSpPr>
            <p:nvPr/>
          </p:nvSpPr>
          <p:spPr bwMode="auto">
            <a:xfrm>
              <a:off x="3107" y="2953"/>
              <a:ext cx="222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1" name="Line 37"/>
            <p:cNvSpPr>
              <a:spLocks noChangeShapeType="1"/>
            </p:cNvSpPr>
            <p:nvPr/>
          </p:nvSpPr>
          <p:spPr bwMode="auto">
            <a:xfrm flipV="1">
              <a:off x="3539" y="2589"/>
              <a:ext cx="767" cy="36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2" name="Line 38"/>
            <p:cNvSpPr>
              <a:spLocks noChangeShapeType="1"/>
            </p:cNvSpPr>
            <p:nvPr/>
          </p:nvSpPr>
          <p:spPr bwMode="auto">
            <a:xfrm flipH="1" flipV="1">
              <a:off x="4306" y="2589"/>
              <a:ext cx="634" cy="345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3" name="Text Box 39"/>
            <p:cNvSpPr txBox="1">
              <a:spLocks noChangeArrowheads="1"/>
            </p:cNvSpPr>
            <p:nvPr/>
          </p:nvSpPr>
          <p:spPr bwMode="auto">
            <a:xfrm>
              <a:off x="4967" y="297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solidFill>
                    <a:srgbClr val="FFFF00"/>
                  </a:solidFill>
                </a:rPr>
                <a:t>m</a:t>
              </a:r>
              <a:endParaRPr lang="en-US" altLang="zh-CN" i="1"/>
            </a:p>
          </p:txBody>
        </p:sp>
        <p:sp>
          <p:nvSpPr>
            <p:cNvPr id="21554" name="Rectangle 40"/>
            <p:cNvSpPr>
              <a:spLocks noChangeArrowheads="1"/>
            </p:cNvSpPr>
            <p:nvPr/>
          </p:nvSpPr>
          <p:spPr bwMode="auto">
            <a:xfrm>
              <a:off x="3443" y="2809"/>
              <a:ext cx="2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FFFF00"/>
                  </a:solidFill>
                  <a:sym typeface="Symbol" panose="05050102010706020507" pitchFamily="18" charset="2"/>
                </a:rPr>
                <a:t></a:t>
              </a:r>
              <a:endParaRPr lang="en-US" altLang="zh-CN">
                <a:solidFill>
                  <a:srgbClr val="FFFF00"/>
                </a:solidFill>
              </a:endParaRPr>
            </a:p>
          </p:txBody>
        </p:sp>
        <p:graphicFrame>
          <p:nvGraphicFramePr>
            <p:cNvPr id="21555" name="Object 13"/>
            <p:cNvGraphicFramePr>
              <a:graphicFrameLocks/>
            </p:cNvGraphicFramePr>
            <p:nvPr/>
          </p:nvGraphicFramePr>
          <p:xfrm>
            <a:off x="4101" y="2974"/>
            <a:ext cx="13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24" name="公式" r:id="rId14" imgW="114185" imgH="190573" progId="Equation.3">
                    <p:embed/>
                  </p:oleObj>
                </mc:Choice>
                <mc:Fallback>
                  <p:oleObj name="公式" r:id="rId14" imgW="114185" imgH="190573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1" y="2974"/>
                          <a:ext cx="13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56" name="Object 14"/>
            <p:cNvGraphicFramePr>
              <a:graphicFrameLocks/>
            </p:cNvGraphicFramePr>
            <p:nvPr/>
          </p:nvGraphicFramePr>
          <p:xfrm>
            <a:off x="4260" y="2679"/>
            <a:ext cx="24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25" name="公式" r:id="rId16" imgW="285867" imgH="209468" progId="Equation.3">
                    <p:embed/>
                  </p:oleObj>
                </mc:Choice>
                <mc:Fallback>
                  <p:oleObj name="公式" r:id="rId16" imgW="285867" imgH="209468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0" y="2679"/>
                          <a:ext cx="24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57" name="Arc 43"/>
            <p:cNvSpPr>
              <a:spLocks/>
            </p:cNvSpPr>
            <p:nvPr/>
          </p:nvSpPr>
          <p:spPr bwMode="auto">
            <a:xfrm rot="2184009" flipH="1">
              <a:off x="4796" y="2792"/>
              <a:ext cx="346" cy="163"/>
            </a:xfrm>
            <a:custGeom>
              <a:avLst/>
              <a:gdLst>
                <a:gd name="T0" fmla="*/ 0 w 36213"/>
                <a:gd name="T1" fmla="*/ 0 h 21600"/>
                <a:gd name="T2" fmla="*/ 0 w 36213"/>
                <a:gd name="T3" fmla="*/ 0 h 21600"/>
                <a:gd name="T4" fmla="*/ 0 w 36213"/>
                <a:gd name="T5" fmla="*/ 0 h 21600"/>
                <a:gd name="T6" fmla="*/ 0 60000 65536"/>
                <a:gd name="T7" fmla="*/ 0 60000 65536"/>
                <a:gd name="T8" fmla="*/ 0 60000 65536"/>
                <a:gd name="T9" fmla="*/ 0 w 36213"/>
                <a:gd name="T10" fmla="*/ 0 h 21600"/>
                <a:gd name="T11" fmla="*/ 36213 w 3621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213" h="21600" fill="none" extrusionOk="0">
                  <a:moveTo>
                    <a:pt x="-1" y="5693"/>
                  </a:moveTo>
                  <a:cubicBezTo>
                    <a:pt x="3985" y="2031"/>
                    <a:pt x="9200" y="-1"/>
                    <a:pt x="14613" y="0"/>
                  </a:cubicBezTo>
                  <a:cubicBezTo>
                    <a:pt x="26542" y="0"/>
                    <a:pt x="36213" y="9670"/>
                    <a:pt x="36213" y="21600"/>
                  </a:cubicBezTo>
                </a:path>
                <a:path w="36213" h="21600" stroke="0" extrusionOk="0">
                  <a:moveTo>
                    <a:pt x="-1" y="5693"/>
                  </a:moveTo>
                  <a:cubicBezTo>
                    <a:pt x="3985" y="2031"/>
                    <a:pt x="9200" y="-1"/>
                    <a:pt x="14613" y="0"/>
                  </a:cubicBezTo>
                  <a:cubicBezTo>
                    <a:pt x="26542" y="0"/>
                    <a:pt x="36213" y="9670"/>
                    <a:pt x="36213" y="21600"/>
                  </a:cubicBezTo>
                  <a:lnTo>
                    <a:pt x="14613" y="21600"/>
                  </a:lnTo>
                  <a:lnTo>
                    <a:pt x="-1" y="5693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558" name="Object 15"/>
            <p:cNvGraphicFramePr>
              <a:graphicFrameLocks/>
            </p:cNvGraphicFramePr>
            <p:nvPr/>
          </p:nvGraphicFramePr>
          <p:xfrm>
            <a:off x="5025" y="2650"/>
            <a:ext cx="168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26" name="公式" r:id="rId18" imgW="161965" imgH="123900" progId="Equation.3">
                    <p:embed/>
                  </p:oleObj>
                </mc:Choice>
                <mc:Fallback>
                  <p:oleObj name="公式" r:id="rId18" imgW="161965" imgH="12390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5" y="2650"/>
                          <a:ext cx="168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59" name="Oval 45"/>
            <p:cNvSpPr>
              <a:spLocks noChangeAspect="1" noChangeArrowheads="1"/>
            </p:cNvSpPr>
            <p:nvPr/>
          </p:nvSpPr>
          <p:spPr bwMode="auto">
            <a:xfrm>
              <a:off x="3477" y="2886"/>
              <a:ext cx="125" cy="12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FFFF99"/>
                </a:solidFill>
              </a:endParaRPr>
            </a:p>
          </p:txBody>
        </p:sp>
        <p:sp>
          <p:nvSpPr>
            <p:cNvPr id="21560" name="Oval 46"/>
            <p:cNvSpPr>
              <a:spLocks noChangeAspect="1" noChangeArrowheads="1"/>
            </p:cNvSpPr>
            <p:nvPr/>
          </p:nvSpPr>
          <p:spPr bwMode="auto">
            <a:xfrm>
              <a:off x="4928" y="2901"/>
              <a:ext cx="90" cy="9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FFFF99"/>
                </a:solidFill>
              </a:endParaRPr>
            </a:p>
          </p:txBody>
        </p:sp>
        <p:sp>
          <p:nvSpPr>
            <p:cNvPr id="21561" name="Line 47"/>
            <p:cNvSpPr>
              <a:spLocks noChangeShapeType="1"/>
            </p:cNvSpPr>
            <p:nvPr/>
          </p:nvSpPr>
          <p:spPr bwMode="auto">
            <a:xfrm flipV="1">
              <a:off x="3539" y="2951"/>
              <a:ext cx="1428" cy="2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659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27019"/>
              </p:ext>
            </p:extLst>
          </p:nvPr>
        </p:nvGraphicFramePr>
        <p:xfrm>
          <a:off x="1304554" y="5223012"/>
          <a:ext cx="332581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7" name="公式" r:id="rId20" imgW="1562148" imgH="466715" progId="Equation.3">
                  <p:embed/>
                </p:oleObj>
              </mc:Choice>
              <mc:Fallback>
                <p:oleObj name="公式" r:id="rId20" imgW="1562148" imgH="4667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554" y="5223012"/>
                        <a:ext cx="3325812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37055"/>
              </p:ext>
            </p:extLst>
          </p:nvPr>
        </p:nvGraphicFramePr>
        <p:xfrm>
          <a:off x="1129083" y="4379972"/>
          <a:ext cx="34274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8" name="公式" r:id="rId22" imgW="1609657" imgH="314203" progId="Equation.3">
                  <p:embed/>
                </p:oleObj>
              </mc:Choice>
              <mc:Fallback>
                <p:oleObj name="公式" r:id="rId22" imgW="1609657" imgH="31420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9083" y="4379972"/>
                        <a:ext cx="342741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5970" name="Text Box 50"/>
          <p:cNvSpPr txBox="1">
            <a:spLocks noChangeArrowheads="1"/>
          </p:cNvSpPr>
          <p:nvPr/>
        </p:nvSpPr>
        <p:spPr bwMode="auto">
          <a:xfrm>
            <a:off x="568325" y="2178943"/>
            <a:ext cx="2376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守恒条件</a:t>
            </a:r>
          </a:p>
        </p:txBody>
      </p:sp>
      <p:graphicFrame>
        <p:nvGraphicFramePr>
          <p:cNvPr id="56" name="对象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550464"/>
              </p:ext>
            </p:extLst>
          </p:nvPr>
        </p:nvGraphicFramePr>
        <p:xfrm>
          <a:off x="5735638" y="2252663"/>
          <a:ext cx="2692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9" name="Equation" r:id="rId24" imgW="1346040" imgH="253800" progId="Equation.DSMT4">
                  <p:embed/>
                </p:oleObj>
              </mc:Choice>
              <mc:Fallback>
                <p:oleObj name="Equation" r:id="rId24" imgW="13460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638" y="2252663"/>
                        <a:ext cx="2692400" cy="508000"/>
                      </a:xfrm>
                      <a:prstGeom prst="rect">
                        <a:avLst/>
                      </a:prstGeom>
                      <a:solidFill>
                        <a:srgbClr val="0000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885782"/>
              </p:ext>
            </p:extLst>
          </p:nvPr>
        </p:nvGraphicFramePr>
        <p:xfrm>
          <a:off x="814388" y="1077913"/>
          <a:ext cx="13366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30" name="公式" r:id="rId26" imgW="514237" imgH="114182" progId="Equation.3">
                  <p:embed/>
                </p:oleObj>
              </mc:Choice>
              <mc:Fallback>
                <p:oleObj name="公式" r:id="rId26" imgW="514237" imgH="1141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88" y="1077913"/>
                        <a:ext cx="1336675" cy="463550"/>
                      </a:xfrm>
                      <a:prstGeom prst="rect">
                        <a:avLst/>
                      </a:prstGeom>
                      <a:solidFill>
                        <a:srgbClr val="333333"/>
                      </a:solidFill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295526" y="1222376"/>
            <a:ext cx="431800" cy="21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8" name="Text Box 6"/>
          <p:cNvSpPr txBox="1">
            <a:spLocks noChangeArrowheads="1"/>
          </p:cNvSpPr>
          <p:nvPr/>
        </p:nvSpPr>
        <p:spPr bwMode="auto">
          <a:xfrm>
            <a:off x="8448831" y="1672644"/>
            <a:ext cx="65865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FFFF00"/>
                </a:solidFill>
              </a:rPr>
              <a:t>圆锥摆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063286"/>
              </p:ext>
            </p:extLst>
          </p:nvPr>
        </p:nvGraphicFramePr>
        <p:xfrm>
          <a:off x="3849439" y="1875597"/>
          <a:ext cx="1610133" cy="1129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31" name="Equation" r:id="rId28" imgW="723600" imgH="507960" progId="Equation.DSMT4">
                  <p:embed/>
                </p:oleObj>
              </mc:Choice>
              <mc:Fallback>
                <p:oleObj name="Equation" r:id="rId28" imgW="7236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849439" y="1875597"/>
                        <a:ext cx="1610133" cy="11299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78768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3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65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6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65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6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6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65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65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65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65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65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65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65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465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465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autoUpdateAnimBg="0"/>
      <p:bldP spid="465925" grpId="0" animBg="1"/>
      <p:bldP spid="465926" grpId="0" autoUpdateAnimBg="0"/>
      <p:bldP spid="465928" grpId="0" animBg="1"/>
      <p:bldP spid="465929" grpId="0" animBg="1"/>
      <p:bldP spid="465930" grpId="0" animBg="1"/>
      <p:bldP spid="465931" grpId="0" animBg="1"/>
      <p:bldP spid="465932" grpId="0" animBg="1"/>
      <p:bldP spid="465933" grpId="0" animBg="1"/>
      <p:bldP spid="465934" grpId="0" animBg="1"/>
      <p:bldP spid="465935" grpId="0"/>
      <p:bldP spid="465936" grpId="0" animBg="1"/>
      <p:bldP spid="465937" grpId="0" animBg="1"/>
      <p:bldP spid="465938" grpId="0"/>
      <p:bldP spid="465939" grpId="0"/>
      <p:bldP spid="465940" grpId="0"/>
      <p:bldP spid="465941" grpId="0" animBg="1"/>
      <p:bldP spid="465942" grpId="0" animBg="1"/>
      <p:bldP spid="465943" grpId="0" animBg="1"/>
      <p:bldP spid="465946" grpId="0"/>
      <p:bldP spid="465947" grpId="0" animBg="1"/>
      <p:bldP spid="465948" grpId="0" autoUpdateAnimBg="0"/>
      <p:bldP spid="465949" grpId="0" autoUpdateAnimBg="0"/>
      <p:bldP spid="465951" grpId="0" autoUpdateAnimBg="0"/>
      <p:bldP spid="465952" grpId="0" animBg="1"/>
      <p:bldP spid="465970" grpId="0" autoUpdateAnimBg="0"/>
      <p:bldP spid="3" grpId="0" animBg="1"/>
      <p:bldP spid="5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65088" y="1963738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FF00"/>
                </a:solidFill>
              </a:rPr>
              <a:t>  </a:t>
            </a:r>
            <a:r>
              <a:rPr lang="zh-CN" altLang="en-US" dirty="0">
                <a:solidFill>
                  <a:srgbClr val="FFFF00"/>
                </a:solidFill>
              </a:rPr>
              <a:t>求 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l-GR" altLang="zh-CN" i="1" dirty="0">
                <a:solidFill>
                  <a:srgbClr val="66FFFF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</a:t>
            </a:r>
            <a:r>
              <a:rPr lang="zh-CN" altLang="en-US" i="1" dirty="0">
                <a:solidFill>
                  <a:srgbClr val="66FFFF"/>
                </a:solidFill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角及着陆滑行时的</a:t>
            </a:r>
            <a:r>
              <a:rPr lang="zh-CN" altLang="en-US" dirty="0" smtClean="0">
                <a:solidFill>
                  <a:schemeClr val="bg1"/>
                </a:solidFill>
                <a:ea typeface="仿宋_GB2312" pitchFamily="49" charset="-122"/>
              </a:rPr>
              <a:t>速度大小？</a:t>
            </a:r>
            <a:endParaRPr lang="zh-CN" altLang="en-US" dirty="0">
              <a:solidFill>
                <a:schemeClr val="bg1"/>
              </a:solidFill>
              <a:ea typeface="仿宋_GB2312" pitchFamily="49" charset="-122"/>
            </a:endParaRPr>
          </a:p>
        </p:txBody>
      </p:sp>
      <p:sp>
        <p:nvSpPr>
          <p:cNvPr id="24579" name="Oval 3"/>
          <p:cNvSpPr>
            <a:spLocks noChangeArrowheads="1"/>
          </p:cNvSpPr>
          <p:nvPr/>
        </p:nvSpPr>
        <p:spPr bwMode="auto">
          <a:xfrm>
            <a:off x="6840538" y="2462213"/>
            <a:ext cx="1676400" cy="1676400"/>
          </a:xfrm>
          <a:prstGeom prst="ellipse">
            <a:avLst/>
          </a:prstGeom>
          <a:gradFill rotWithShape="1">
            <a:gsLst>
              <a:gs pos="0">
                <a:srgbClr val="66FF33"/>
              </a:gs>
              <a:gs pos="100000">
                <a:srgbClr val="2F7618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 flipV="1">
            <a:off x="3792538" y="3300413"/>
            <a:ext cx="4953000" cy="0"/>
          </a:xfrm>
          <a:prstGeom prst="line">
            <a:avLst/>
          </a:prstGeom>
          <a:noFill/>
          <a:ln w="22225">
            <a:solidFill>
              <a:srgbClr val="FFFF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4661" name="AutoShape 5"/>
          <p:cNvSpPr>
            <a:spLocks noChangeArrowheads="1"/>
          </p:cNvSpPr>
          <p:nvPr/>
        </p:nvSpPr>
        <p:spPr bwMode="auto">
          <a:xfrm rot="5571021">
            <a:off x="3525838" y="3109913"/>
            <a:ext cx="457200" cy="3810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 flipV="1">
            <a:off x="3944938" y="2614613"/>
            <a:ext cx="914400" cy="6858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583" name="Object 2"/>
          <p:cNvGraphicFramePr>
            <a:graphicFrameLocks/>
          </p:cNvGraphicFramePr>
          <p:nvPr/>
        </p:nvGraphicFramePr>
        <p:xfrm>
          <a:off x="4478338" y="2982913"/>
          <a:ext cx="230187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56" name="公式" r:id="rId3" imgW="123903" imgH="209468" progId="Equation.3">
                  <p:embed/>
                </p:oleObj>
              </mc:Choice>
              <mc:Fallback>
                <p:oleObj name="公式" r:id="rId3" imgW="123903" imgH="20946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8338" y="2982913"/>
                        <a:ext cx="230187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3"/>
          <p:cNvGraphicFramePr>
            <a:graphicFrameLocks/>
          </p:cNvGraphicFramePr>
          <p:nvPr/>
        </p:nvGraphicFramePr>
        <p:xfrm>
          <a:off x="6194425" y="2060575"/>
          <a:ext cx="292100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57" name="公式" r:id="rId5" imgW="190578" imgH="123900" progId="Equation.3">
                  <p:embed/>
                </p:oleObj>
              </mc:Choice>
              <mc:Fallback>
                <p:oleObj name="公式" r:id="rId5" imgW="190578" imgH="1239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4425" y="2060575"/>
                        <a:ext cx="292100" cy="23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4"/>
          <p:cNvGraphicFramePr>
            <a:graphicFrameLocks/>
          </p:cNvGraphicFramePr>
          <p:nvPr/>
        </p:nvGraphicFramePr>
        <p:xfrm>
          <a:off x="7429500" y="2620963"/>
          <a:ext cx="280988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58" name="公式" r:id="rId7" imgW="171412" imgH="190573" progId="Equation.3">
                  <p:embed/>
                </p:oleObj>
              </mc:Choice>
              <mc:Fallback>
                <p:oleObj name="公式" r:id="rId7" imgW="171412" imgH="19057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0" y="2620963"/>
                        <a:ext cx="280988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5"/>
          <p:cNvGraphicFramePr>
            <a:graphicFrameLocks/>
          </p:cNvGraphicFramePr>
          <p:nvPr/>
        </p:nvGraphicFramePr>
        <p:xfrm>
          <a:off x="7821613" y="3367088"/>
          <a:ext cx="39211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59" name="公式" r:id="rId9" imgW="285867" imgH="190573" progId="Equation.3">
                  <p:embed/>
                </p:oleObj>
              </mc:Choice>
              <mc:Fallback>
                <p:oleObj name="公式" r:id="rId9" imgW="285867" imgH="19057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1613" y="3367088"/>
                        <a:ext cx="392112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6"/>
          <p:cNvGraphicFramePr>
            <a:graphicFrameLocks/>
          </p:cNvGraphicFramePr>
          <p:nvPr/>
        </p:nvGraphicFramePr>
        <p:xfrm>
          <a:off x="7489825" y="3343275"/>
          <a:ext cx="2921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60" name="公式" r:id="rId11" imgW="190578" imgH="209468" progId="Equation.3">
                  <p:embed/>
                </p:oleObj>
              </mc:Choice>
              <mc:Fallback>
                <p:oleObj name="公式" r:id="rId11" imgW="190578" imgH="20946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9825" y="3343275"/>
                        <a:ext cx="2921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Object 7"/>
          <p:cNvGraphicFramePr>
            <a:graphicFrameLocks/>
          </p:cNvGraphicFramePr>
          <p:nvPr/>
        </p:nvGraphicFramePr>
        <p:xfrm>
          <a:off x="4154488" y="2435225"/>
          <a:ext cx="3159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61" name="公式" r:id="rId13" imgW="209474" imgH="323920" progId="Equation.3">
                  <p:embed/>
                </p:oleObj>
              </mc:Choice>
              <mc:Fallback>
                <p:oleObj name="公式" r:id="rId13" imgW="209474" imgH="3239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488" y="2435225"/>
                        <a:ext cx="3159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Object 8"/>
          <p:cNvGraphicFramePr>
            <a:graphicFrameLocks/>
          </p:cNvGraphicFramePr>
          <p:nvPr/>
        </p:nvGraphicFramePr>
        <p:xfrm>
          <a:off x="5586413" y="2794000"/>
          <a:ext cx="2524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62" name="公式" r:id="rId15" imgW="152517" imgH="323920" progId="Equation.3">
                  <p:embed/>
                </p:oleObj>
              </mc:Choice>
              <mc:Fallback>
                <p:oleObj name="公式" r:id="rId15" imgW="152517" imgH="3239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6413" y="2794000"/>
                        <a:ext cx="2524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0" name="Object 9"/>
          <p:cNvGraphicFramePr>
            <a:graphicFrameLocks/>
          </p:cNvGraphicFramePr>
          <p:nvPr/>
        </p:nvGraphicFramePr>
        <p:xfrm>
          <a:off x="7926388" y="2120900"/>
          <a:ext cx="230187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63" name="公式" r:id="rId17" imgW="123903" imgH="133347" progId="Equation.3">
                  <p:embed/>
                </p:oleObj>
              </mc:Choice>
              <mc:Fallback>
                <p:oleObj name="公式" r:id="rId17" imgW="123903" imgH="13334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6388" y="2120900"/>
                        <a:ext cx="230187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1" name="Freeform 15"/>
          <p:cNvSpPr>
            <a:spLocks/>
          </p:cNvSpPr>
          <p:nvPr/>
        </p:nvSpPr>
        <p:spPr bwMode="auto">
          <a:xfrm>
            <a:off x="3944938" y="2419350"/>
            <a:ext cx="3886200" cy="881063"/>
          </a:xfrm>
          <a:custGeom>
            <a:avLst/>
            <a:gdLst>
              <a:gd name="T0" fmla="*/ 0 w 2448"/>
              <a:gd name="T1" fmla="*/ 2147483646 h 555"/>
              <a:gd name="T2" fmla="*/ 2147483646 w 2448"/>
              <a:gd name="T3" fmla="*/ 2147483646 h 555"/>
              <a:gd name="T4" fmla="*/ 2147483646 w 2448"/>
              <a:gd name="T5" fmla="*/ 2147483646 h 555"/>
              <a:gd name="T6" fmla="*/ 2147483646 w 2448"/>
              <a:gd name="T7" fmla="*/ 2147483646 h 555"/>
              <a:gd name="T8" fmla="*/ 2147483646 w 2448"/>
              <a:gd name="T9" fmla="*/ 2147483646 h 555"/>
              <a:gd name="T10" fmla="*/ 2147483646 w 2448"/>
              <a:gd name="T11" fmla="*/ 0 h 555"/>
              <a:gd name="T12" fmla="*/ 2147483646 w 2448"/>
              <a:gd name="T13" fmla="*/ 2147483646 h 5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48"/>
              <a:gd name="T22" fmla="*/ 0 h 555"/>
              <a:gd name="T23" fmla="*/ 2448 w 2448"/>
              <a:gd name="T24" fmla="*/ 555 h 5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48" h="555">
                <a:moveTo>
                  <a:pt x="0" y="555"/>
                </a:moveTo>
                <a:cubicBezTo>
                  <a:pt x="76" y="507"/>
                  <a:pt x="152" y="459"/>
                  <a:pt x="240" y="411"/>
                </a:cubicBezTo>
                <a:cubicBezTo>
                  <a:pt x="328" y="363"/>
                  <a:pt x="408" y="315"/>
                  <a:pt x="528" y="267"/>
                </a:cubicBezTo>
                <a:cubicBezTo>
                  <a:pt x="648" y="219"/>
                  <a:pt x="800" y="163"/>
                  <a:pt x="960" y="123"/>
                </a:cubicBezTo>
                <a:cubicBezTo>
                  <a:pt x="1120" y="83"/>
                  <a:pt x="1318" y="47"/>
                  <a:pt x="1488" y="27"/>
                </a:cubicBezTo>
                <a:cubicBezTo>
                  <a:pt x="1658" y="7"/>
                  <a:pt x="1819" y="0"/>
                  <a:pt x="1979" y="0"/>
                </a:cubicBezTo>
                <a:cubicBezTo>
                  <a:pt x="2139" y="0"/>
                  <a:pt x="2350" y="22"/>
                  <a:pt x="2448" y="27"/>
                </a:cubicBezTo>
              </a:path>
            </a:pathLst>
          </a:cu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>
            <a:off x="7821613" y="2462213"/>
            <a:ext cx="927100" cy="174625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 flipH="1">
            <a:off x="7678738" y="2462213"/>
            <a:ext cx="152400" cy="838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4674" name="Text Box 18"/>
          <p:cNvSpPr txBox="1">
            <a:spLocks noChangeArrowheads="1"/>
          </p:cNvSpPr>
          <p:nvPr/>
        </p:nvSpPr>
        <p:spPr bwMode="auto">
          <a:xfrm>
            <a:off x="250825" y="2492375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解</a:t>
            </a:r>
          </a:p>
        </p:txBody>
      </p:sp>
      <p:sp>
        <p:nvSpPr>
          <p:cNvPr id="454675" name="Text Box 19"/>
          <p:cNvSpPr txBox="1">
            <a:spLocks noChangeArrowheads="1"/>
          </p:cNvSpPr>
          <p:nvPr/>
        </p:nvSpPr>
        <p:spPr bwMode="auto">
          <a:xfrm>
            <a:off x="684213" y="2492375"/>
            <a:ext cx="2743200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仿宋_GB2312" pitchFamily="49" charset="-122"/>
              </a:rPr>
              <a:t>引力场，系统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的</a:t>
            </a:r>
            <a:r>
              <a:rPr lang="zh-CN" altLang="en-US" dirty="0">
                <a:solidFill>
                  <a:srgbClr val="00FFFF"/>
                </a:solidFill>
                <a:ea typeface="仿宋_GB2312" pitchFamily="49" charset="-122"/>
              </a:rPr>
              <a:t>机械能守恒</a:t>
            </a:r>
            <a:r>
              <a:rPr lang="en-US" altLang="zh-CN" dirty="0">
                <a:solidFill>
                  <a:schemeClr val="bg1"/>
                </a:solidFill>
                <a:ea typeface="仿宋_GB2312" pitchFamily="49" charset="-122"/>
              </a:rPr>
              <a:t>,</a:t>
            </a:r>
            <a:endParaRPr lang="zh-CN" altLang="en-US" dirty="0">
              <a:solidFill>
                <a:schemeClr val="bg1"/>
              </a:solidFill>
              <a:ea typeface="仿宋_GB2312" pitchFamily="49" charset="-122"/>
            </a:endParaRPr>
          </a:p>
        </p:txBody>
      </p:sp>
      <p:sp>
        <p:nvSpPr>
          <p:cNvPr id="454676" name="AutoShape 20"/>
          <p:cNvSpPr>
            <a:spLocks/>
          </p:cNvSpPr>
          <p:nvPr/>
        </p:nvSpPr>
        <p:spPr bwMode="auto">
          <a:xfrm>
            <a:off x="684213" y="4189413"/>
            <a:ext cx="144462" cy="1079500"/>
          </a:xfrm>
          <a:prstGeom prst="leftBrace">
            <a:avLst>
              <a:gd name="adj1" fmla="val 62271"/>
              <a:gd name="adj2" fmla="val 50000"/>
            </a:avLst>
          </a:prstGeom>
          <a:noFill/>
          <a:ln w="41275">
            <a:solidFill>
              <a:srgbClr val="FF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454677" name="Object 10"/>
          <p:cNvGraphicFramePr>
            <a:graphicFrameLocks/>
          </p:cNvGraphicFramePr>
          <p:nvPr/>
        </p:nvGraphicFramePr>
        <p:xfrm>
          <a:off x="900113" y="4868863"/>
          <a:ext cx="352901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64" name="公式" r:id="rId19" imgW="1333508" imgH="123900" progId="Equation.3">
                  <p:embed/>
                </p:oleObj>
              </mc:Choice>
              <mc:Fallback>
                <p:oleObj name="公式" r:id="rId19" imgW="1333508" imgH="1239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868863"/>
                        <a:ext cx="3529012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4678" name="Object 11"/>
          <p:cNvGraphicFramePr>
            <a:graphicFrameLocks/>
          </p:cNvGraphicFramePr>
          <p:nvPr/>
        </p:nvGraphicFramePr>
        <p:xfrm>
          <a:off x="969963" y="3992563"/>
          <a:ext cx="3998912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65" name="公式" r:id="rId21" imgW="4438638" imgH="809531" progId="Equation.3">
                  <p:embed/>
                </p:oleObj>
              </mc:Choice>
              <mc:Fallback>
                <p:oleObj name="公式" r:id="rId21" imgW="4438638" imgH="80953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3992563"/>
                        <a:ext cx="3998912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4679" name="Object 12"/>
          <p:cNvGraphicFramePr>
            <a:graphicFrameLocks/>
          </p:cNvGraphicFramePr>
          <p:nvPr/>
        </p:nvGraphicFramePr>
        <p:xfrm>
          <a:off x="5651500" y="4756150"/>
          <a:ext cx="2871788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66" name="公式" r:id="rId23" imgW="3162357" imgH="723962" progId="Equation.3">
                  <p:embed/>
                </p:oleObj>
              </mc:Choice>
              <mc:Fallback>
                <p:oleObj name="公式" r:id="rId23" imgW="3162357" imgH="72396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4756150"/>
                        <a:ext cx="2871788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4680" name="Object 13"/>
          <p:cNvGraphicFramePr>
            <a:graphicFrameLocks/>
          </p:cNvGraphicFramePr>
          <p:nvPr/>
        </p:nvGraphicFramePr>
        <p:xfrm>
          <a:off x="1200150" y="5481638"/>
          <a:ext cx="2592388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67" name="公式" r:id="rId25" imgW="2838428" imgH="1009552" progId="Equation.3">
                  <p:embed/>
                </p:oleObj>
              </mc:Choice>
              <mc:Fallback>
                <p:oleObj name="公式" r:id="rId25" imgW="2838428" imgH="100955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5481638"/>
                        <a:ext cx="2592388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4681" name="Object 14"/>
          <p:cNvGraphicFramePr>
            <a:graphicFrameLocks/>
          </p:cNvGraphicFramePr>
          <p:nvPr/>
        </p:nvGraphicFramePr>
        <p:xfrm>
          <a:off x="5688013" y="5516563"/>
          <a:ext cx="2916237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68" name="公式" r:id="rId27" imgW="3209867" imgH="1009552" progId="Equation.3">
                  <p:embed/>
                </p:oleObj>
              </mc:Choice>
              <mc:Fallback>
                <p:oleObj name="公式" r:id="rId27" imgW="3209867" imgH="100955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8013" y="5516563"/>
                        <a:ext cx="2916237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4682" name="AutoShape 26"/>
          <p:cNvSpPr>
            <a:spLocks noChangeArrowheads="1"/>
          </p:cNvSpPr>
          <p:nvPr/>
        </p:nvSpPr>
        <p:spPr bwMode="auto">
          <a:xfrm>
            <a:off x="4859338" y="5013325"/>
            <a:ext cx="609600" cy="238125"/>
          </a:xfrm>
          <a:prstGeom prst="rightArrow">
            <a:avLst>
              <a:gd name="adj1" fmla="val 50000"/>
              <a:gd name="adj2" fmla="val 64000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179388" y="441325"/>
            <a:ext cx="8785225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rgbClr val="FFFF00"/>
                </a:solidFill>
              </a:rPr>
              <a:t>例</a:t>
            </a:r>
            <a:r>
              <a:rPr lang="en-US" altLang="zh-CN">
                <a:solidFill>
                  <a:srgbClr val="FFFF00"/>
                </a:solidFill>
              </a:rPr>
              <a:t>1</a:t>
            </a:r>
            <a:r>
              <a:rPr lang="zh-CN" altLang="en-US">
                <a:solidFill>
                  <a:srgbClr val="FFFF99"/>
                </a:solidFill>
              </a:rPr>
              <a:t>   从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宇宙飞船发射一仪器去考察一 质量为 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M</a:t>
            </a:r>
            <a:r>
              <a:rPr lang="en-US" altLang="zh-CN">
                <a:solidFill>
                  <a:srgbClr val="66FFFF"/>
                </a:solidFill>
                <a:ea typeface="仿宋_GB2312" pitchFamily="49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、半径为 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R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的行星。当飞船静止于空间距行星中心 </a:t>
            </a:r>
            <a:r>
              <a:rPr lang="en-US" altLang="zh-CN">
                <a:solidFill>
                  <a:srgbClr val="66FFFF"/>
                </a:solidFill>
                <a:ea typeface="仿宋_GB2312" pitchFamily="49" charset="-122"/>
              </a:rPr>
              <a:t>4 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R</a:t>
            </a:r>
            <a:r>
              <a:rPr lang="en-US" altLang="zh-CN" i="1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时，以速度</a:t>
            </a:r>
            <a:r>
              <a:rPr lang="en-US" altLang="zh-CN" i="1">
                <a:solidFill>
                  <a:srgbClr val="66FFFF"/>
                </a:solidFill>
                <a:latin typeface="Bookman Old Style" panose="02050604050505020204" pitchFamily="18" charset="0"/>
              </a:rPr>
              <a:t>v</a:t>
            </a:r>
            <a:r>
              <a:rPr lang="en-US" altLang="zh-CN">
                <a:solidFill>
                  <a:srgbClr val="66FFFF"/>
                </a:solidFill>
              </a:rPr>
              <a:t> </a:t>
            </a:r>
            <a:r>
              <a:rPr lang="en-US" altLang="zh-CN" baseline="-25000">
                <a:solidFill>
                  <a:srgbClr val="66FFFF"/>
                </a:solidFill>
              </a:rPr>
              <a:t>0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发射一</a:t>
            </a:r>
            <a:r>
              <a:rPr lang="zh-CN" altLang="en-US">
                <a:ea typeface="仿宋_GB2312" pitchFamily="49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质量为</a:t>
            </a:r>
            <a:r>
              <a:rPr lang="zh-CN" altLang="en-US">
                <a:solidFill>
                  <a:srgbClr val="66FFFF"/>
                </a:solidFill>
                <a:ea typeface="仿宋_GB2312" pitchFamily="49" charset="-122"/>
              </a:rPr>
              <a:t> 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m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的仪器。要使该仪器恰好掠过行星表面。</a:t>
            </a:r>
          </a:p>
        </p:txBody>
      </p:sp>
      <p:sp>
        <p:nvSpPr>
          <p:cNvPr id="24604" name="Oval 28"/>
          <p:cNvSpPr>
            <a:spLocks noChangeArrowheads="1"/>
          </p:cNvSpPr>
          <p:nvPr/>
        </p:nvSpPr>
        <p:spPr bwMode="auto">
          <a:xfrm>
            <a:off x="6307138" y="2376488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4605" name="Arc 29"/>
          <p:cNvSpPr>
            <a:spLocks/>
          </p:cNvSpPr>
          <p:nvPr/>
        </p:nvSpPr>
        <p:spPr bwMode="auto">
          <a:xfrm>
            <a:off x="4211638" y="3090863"/>
            <a:ext cx="215900" cy="212725"/>
          </a:xfrm>
          <a:custGeom>
            <a:avLst/>
            <a:gdLst>
              <a:gd name="T0" fmla="*/ 2147483646 w 21600"/>
              <a:gd name="T1" fmla="*/ 0 h 21386"/>
              <a:gd name="T2" fmla="*/ 2147483646 w 21600"/>
              <a:gd name="T3" fmla="*/ 2147483646 h 21386"/>
              <a:gd name="T4" fmla="*/ 0 w 21600"/>
              <a:gd name="T5" fmla="*/ 2147483646 h 21386"/>
              <a:gd name="T6" fmla="*/ 0 60000 65536"/>
              <a:gd name="T7" fmla="*/ 0 60000 65536"/>
              <a:gd name="T8" fmla="*/ 0 60000 65536"/>
              <a:gd name="T9" fmla="*/ 0 w 21600"/>
              <a:gd name="T10" fmla="*/ 0 h 21386"/>
              <a:gd name="T11" fmla="*/ 21600 w 21600"/>
              <a:gd name="T12" fmla="*/ 21386 h 213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386" fill="none" extrusionOk="0">
                <a:moveTo>
                  <a:pt x="12702" y="0"/>
                </a:moveTo>
                <a:cubicBezTo>
                  <a:pt x="18292" y="4064"/>
                  <a:pt x="21600" y="10558"/>
                  <a:pt x="21600" y="17470"/>
                </a:cubicBezTo>
                <a:cubicBezTo>
                  <a:pt x="21600" y="18783"/>
                  <a:pt x="21480" y="20094"/>
                  <a:pt x="21242" y="21386"/>
                </a:cubicBezTo>
              </a:path>
              <a:path w="21600" h="21386" stroke="0" extrusionOk="0">
                <a:moveTo>
                  <a:pt x="12702" y="0"/>
                </a:moveTo>
                <a:cubicBezTo>
                  <a:pt x="18292" y="4064"/>
                  <a:pt x="21600" y="10558"/>
                  <a:pt x="21600" y="17470"/>
                </a:cubicBezTo>
                <a:cubicBezTo>
                  <a:pt x="21600" y="18783"/>
                  <a:pt x="21480" y="20094"/>
                  <a:pt x="21242" y="21386"/>
                </a:cubicBezTo>
                <a:lnTo>
                  <a:pt x="0" y="17470"/>
                </a:lnTo>
                <a:lnTo>
                  <a:pt x="12702" y="0"/>
                </a:lnTo>
                <a:close/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684213" y="3432175"/>
            <a:ext cx="5682966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仿宋_GB2312" pitchFamily="49" charset="-122"/>
              </a:rPr>
              <a:t>引力为</a:t>
            </a:r>
            <a:r>
              <a:rPr lang="zh-CN" altLang="en-US" dirty="0" smtClean="0">
                <a:solidFill>
                  <a:srgbClr val="00FFFF"/>
                </a:solidFill>
                <a:ea typeface="仿宋_GB2312" pitchFamily="49" charset="-122"/>
              </a:rPr>
              <a:t>有心力</a:t>
            </a:r>
            <a:r>
              <a:rPr lang="zh-CN" altLang="en-US" dirty="0" smtClean="0">
                <a:solidFill>
                  <a:schemeClr val="bg1"/>
                </a:solidFill>
                <a:ea typeface="仿宋_GB2312" pitchFamily="49" charset="-122"/>
              </a:rPr>
              <a:t>，质点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对</a:t>
            </a:r>
            <a:r>
              <a:rPr lang="en-US" altLang="zh-CN" dirty="0">
                <a:solidFill>
                  <a:schemeClr val="bg1"/>
                </a:solidFill>
                <a:ea typeface="仿宋_GB2312" pitchFamily="49" charset="-122"/>
              </a:rPr>
              <a:t>O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点的动量矩守恒</a:t>
            </a: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347663" y="4437063"/>
            <a:ext cx="768350" cy="1546225"/>
            <a:chOff x="501651" y="4504096"/>
            <a:chExt cx="768358" cy="1545867"/>
          </a:xfrm>
        </p:grpSpPr>
        <p:sp>
          <p:nvSpPr>
            <p:cNvPr id="24610" name="Line 14"/>
            <p:cNvSpPr>
              <a:spLocks noChangeShapeType="1"/>
            </p:cNvSpPr>
            <p:nvPr/>
          </p:nvSpPr>
          <p:spPr bwMode="auto">
            <a:xfrm>
              <a:off x="501651" y="4509120"/>
              <a:ext cx="6358" cy="1540843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1" name="Line 15"/>
            <p:cNvSpPr>
              <a:spLocks noChangeShapeType="1"/>
            </p:cNvSpPr>
            <p:nvPr/>
          </p:nvSpPr>
          <p:spPr bwMode="auto">
            <a:xfrm>
              <a:off x="508009" y="6049963"/>
              <a:ext cx="762000" cy="0"/>
            </a:xfrm>
            <a:prstGeom prst="line">
              <a:avLst/>
            </a:prstGeom>
            <a:noFill/>
            <a:ln w="793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2" name="Line 14"/>
            <p:cNvSpPr>
              <a:spLocks noChangeShapeType="1"/>
            </p:cNvSpPr>
            <p:nvPr/>
          </p:nvSpPr>
          <p:spPr bwMode="auto">
            <a:xfrm flipV="1">
              <a:off x="511672" y="4504096"/>
              <a:ext cx="315912" cy="4391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7" name="对象 36"/>
          <p:cNvGraphicFramePr>
            <a:graphicFrameLocks noChangeAspect="1"/>
          </p:cNvGraphicFramePr>
          <p:nvPr/>
        </p:nvGraphicFramePr>
        <p:xfrm>
          <a:off x="376238" y="5434013"/>
          <a:ext cx="965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69" name="Equation" r:id="rId29" imgW="482391" imgH="228501" progId="Equation.DSMT4">
                  <p:embed/>
                </p:oleObj>
              </mc:Choice>
              <mc:Fallback>
                <p:oleObj name="Equation" r:id="rId29" imgW="482391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8" y="5434013"/>
                        <a:ext cx="965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utoShape 26"/>
          <p:cNvSpPr>
            <a:spLocks noChangeArrowheads="1"/>
          </p:cNvSpPr>
          <p:nvPr/>
        </p:nvSpPr>
        <p:spPr bwMode="auto">
          <a:xfrm>
            <a:off x="4859338" y="5876925"/>
            <a:ext cx="609600" cy="238125"/>
          </a:xfrm>
          <a:prstGeom prst="rightArrow">
            <a:avLst>
              <a:gd name="adj1" fmla="val 50000"/>
              <a:gd name="adj2" fmla="val 64000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9521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4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4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4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54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54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74" grpId="0" build="p" autoUpdateAnimBg="0"/>
      <p:bldP spid="454675" grpId="0" build="p" autoUpdateAnimBg="0"/>
      <p:bldP spid="454676" grpId="0" animBg="1"/>
      <p:bldP spid="454682" grpId="0" animBg="1"/>
      <p:bldP spid="2" grpId="0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Text Box 2"/>
          <p:cNvSpPr txBox="1">
            <a:spLocks noChangeArrowheads="1"/>
          </p:cNvSpPr>
          <p:nvPr/>
        </p:nvSpPr>
        <p:spPr bwMode="auto">
          <a:xfrm>
            <a:off x="709613" y="1954213"/>
            <a:ext cx="82550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将小球拉至离中心</a:t>
            </a:r>
            <a:r>
              <a:rPr lang="en-US" altLang="zh-CN" i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r</a:t>
            </a:r>
            <a:r>
              <a:rPr lang="en-US" altLang="zh-CN" baseline="-250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0</a:t>
            </a:r>
            <a:r>
              <a:rPr lang="en-US" altLang="zh-CN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/2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处时，拉力  所作的功。</a:t>
            </a:r>
          </a:p>
        </p:txBody>
      </p:sp>
      <p:sp>
        <p:nvSpPr>
          <p:cNvPr id="455683" name="Text Box 3"/>
          <p:cNvSpPr txBox="1">
            <a:spLocks noChangeArrowheads="1"/>
          </p:cNvSpPr>
          <p:nvPr/>
        </p:nvSpPr>
        <p:spPr bwMode="auto">
          <a:xfrm>
            <a:off x="698500" y="257175"/>
            <a:ext cx="8255000" cy="177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质量为</a:t>
            </a:r>
            <a:r>
              <a:rPr lang="en-US" altLang="zh-CN" i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m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的小球系在绳子的一端，绳穿过铅直套管，使小球限制在一光滑水平面上运动。先使小球以角速度</a:t>
            </a:r>
            <a:r>
              <a:rPr lang="zh-CN" altLang="en-US" i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  <a:sym typeface="Symbol" pitchFamily="18" charset="2"/>
              </a:rPr>
              <a:t></a:t>
            </a:r>
            <a:r>
              <a:rPr lang="en-US" altLang="zh-CN" baseline="-250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0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绕管心作半径为</a:t>
            </a:r>
            <a:r>
              <a:rPr lang="en-US" altLang="zh-CN" i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r</a:t>
            </a:r>
            <a:r>
              <a:rPr lang="en-US" altLang="zh-CN" baseline="-250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0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的圆周运动，然后向下拉绳子，使小球运动半径逐渐减小，最后小球运动轨迹成为半径为</a:t>
            </a:r>
            <a:r>
              <a:rPr lang="en-US" altLang="zh-CN" i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r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的圆。</a:t>
            </a:r>
          </a:p>
        </p:txBody>
      </p:sp>
      <p:sp>
        <p:nvSpPr>
          <p:cNvPr id="455684" name="Text Box 4"/>
          <p:cNvSpPr txBox="1">
            <a:spLocks noChangeArrowheads="1"/>
          </p:cNvSpPr>
          <p:nvPr/>
        </p:nvSpPr>
        <p:spPr bwMode="auto">
          <a:xfrm>
            <a:off x="717550" y="5016500"/>
            <a:ext cx="2628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由动能定理，有</a:t>
            </a:r>
          </a:p>
        </p:txBody>
      </p:sp>
      <p:graphicFrame>
        <p:nvGraphicFramePr>
          <p:cNvPr id="455685" name="Object 2"/>
          <p:cNvGraphicFramePr>
            <a:graphicFrameLocks noChangeAspect="1"/>
          </p:cNvGraphicFramePr>
          <p:nvPr>
            <p:extLst/>
          </p:nvPr>
        </p:nvGraphicFramePr>
        <p:xfrm>
          <a:off x="1904537" y="3838006"/>
          <a:ext cx="104933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89" name="公式" r:id="rId3" imgW="1000131" imgH="276142" progId="Equation.3">
                  <p:embed/>
                </p:oleObj>
              </mc:Choice>
              <mc:Fallback>
                <p:oleObj name="公式" r:id="rId3" imgW="1000131" imgH="2761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4537" y="3838006"/>
                        <a:ext cx="1049337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686" name="Object 3"/>
          <p:cNvGraphicFramePr>
            <a:graphicFrameLocks noChangeAspect="1"/>
          </p:cNvGraphicFramePr>
          <p:nvPr>
            <p:extLst/>
          </p:nvPr>
        </p:nvGraphicFramePr>
        <p:xfrm>
          <a:off x="2059458" y="3295081"/>
          <a:ext cx="172402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90" name="公式" r:id="rId5" imgW="1714394" imgH="314203" progId="Equation.3">
                  <p:embed/>
                </p:oleObj>
              </mc:Choice>
              <mc:Fallback>
                <p:oleObj name="公式" r:id="rId5" imgW="1714394" imgH="31420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9458" y="3295081"/>
                        <a:ext cx="1724025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687" name="Object 4"/>
          <p:cNvGraphicFramePr>
            <a:graphicFrameLocks noChangeAspect="1"/>
          </p:cNvGraphicFramePr>
          <p:nvPr>
            <p:extLst/>
          </p:nvPr>
        </p:nvGraphicFramePr>
        <p:xfrm>
          <a:off x="1961356" y="4297497"/>
          <a:ext cx="104933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91" name="公式" r:id="rId7" imgW="1000131" imgH="657288" progId="Equation.3">
                  <p:embed/>
                </p:oleObj>
              </mc:Choice>
              <mc:Fallback>
                <p:oleObj name="公式" r:id="rId7" imgW="1000131" imgH="6572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1356" y="4297497"/>
                        <a:ext cx="1049338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688" name="Object 5"/>
          <p:cNvGraphicFramePr>
            <a:graphicFrameLocks noChangeAspect="1"/>
          </p:cNvGraphicFramePr>
          <p:nvPr/>
        </p:nvGraphicFramePr>
        <p:xfrm>
          <a:off x="3313113" y="4938713"/>
          <a:ext cx="2195512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92" name="公式" r:id="rId9" imgW="2209736" imgH="619228" progId="Equation.3">
                  <p:embed/>
                </p:oleObj>
              </mc:Choice>
              <mc:Fallback>
                <p:oleObj name="公式" r:id="rId9" imgW="2209736" imgH="6192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4938713"/>
                        <a:ext cx="2195512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689" name="Object 6"/>
          <p:cNvGraphicFramePr>
            <a:graphicFrameLocks noChangeAspect="1"/>
          </p:cNvGraphicFramePr>
          <p:nvPr/>
        </p:nvGraphicFramePr>
        <p:xfrm>
          <a:off x="5608638" y="4875213"/>
          <a:ext cx="21717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93" name="公式" r:id="rId11" imgW="2181122" imgH="762022" progId="Equation.3">
                  <p:embed/>
                </p:oleObj>
              </mc:Choice>
              <mc:Fallback>
                <p:oleObj name="公式" r:id="rId11" imgW="2181122" imgH="76202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8638" y="4875213"/>
                        <a:ext cx="21717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5690" name="Rectangle 10"/>
          <p:cNvSpPr>
            <a:spLocks noChangeArrowheads="1"/>
          </p:cNvSpPr>
          <p:nvPr/>
        </p:nvSpPr>
        <p:spPr bwMode="auto">
          <a:xfrm>
            <a:off x="189643" y="289939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FFFF00"/>
                </a:solidFill>
              </a:rPr>
              <a:t>例</a:t>
            </a:r>
            <a:r>
              <a:rPr lang="en-US" altLang="zh-CN" dirty="0" smtClean="0">
                <a:solidFill>
                  <a:srgbClr val="FFFF00"/>
                </a:solidFill>
              </a:rPr>
              <a:t>2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55691" name="Rectangle 11"/>
          <p:cNvSpPr>
            <a:spLocks noChangeArrowheads="1"/>
          </p:cNvSpPr>
          <p:nvPr/>
        </p:nvSpPr>
        <p:spPr bwMode="auto">
          <a:xfrm>
            <a:off x="323850" y="2478088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解</a:t>
            </a:r>
          </a:p>
        </p:txBody>
      </p:sp>
      <p:graphicFrame>
        <p:nvGraphicFramePr>
          <p:cNvPr id="455692" name="Object 7"/>
          <p:cNvGraphicFramePr>
            <a:graphicFrameLocks noChangeAspect="1"/>
          </p:cNvGraphicFramePr>
          <p:nvPr/>
        </p:nvGraphicFramePr>
        <p:xfrm>
          <a:off x="5253038" y="2108200"/>
          <a:ext cx="274637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94" name="公式" r:id="rId13" imgW="200026" imgH="285860" progId="Equation.3">
                  <p:embed/>
                </p:oleObj>
              </mc:Choice>
              <mc:Fallback>
                <p:oleObj name="公式" r:id="rId13" imgW="200026" imgH="2858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3038" y="2108200"/>
                        <a:ext cx="274637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5693" name="Rectangle 13"/>
          <p:cNvSpPr>
            <a:spLocks noChangeArrowheads="1"/>
          </p:cNvSpPr>
          <p:nvPr/>
        </p:nvSpPr>
        <p:spPr bwMode="auto">
          <a:xfrm>
            <a:off x="723900" y="2416175"/>
            <a:ext cx="4770438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Monotype Sorts" pitchFamily="2" charset="2"/>
              <a:buNone/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小球在</a:t>
            </a:r>
            <a:r>
              <a:rPr lang="zh-CN" altLang="en-US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有心力</a:t>
            </a: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作用下运动</a:t>
            </a:r>
            <a:r>
              <a:rPr lang="zh-CN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，对</a:t>
            </a:r>
            <a:r>
              <a:rPr lang="en-US" altLang="zh-CN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O</a:t>
            </a:r>
            <a:r>
              <a:rPr lang="zh-CN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点的</a:t>
            </a:r>
            <a:r>
              <a:rPr lang="zh-CN" altLang="en-US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角动量守恒</a:t>
            </a:r>
            <a:r>
              <a:rPr lang="zh-CN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，有</a:t>
            </a:r>
            <a:endParaRPr lang="zh-CN" alt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55694" name="Rectangle 14"/>
          <p:cNvSpPr>
            <a:spLocks noChangeArrowheads="1"/>
          </p:cNvSpPr>
          <p:nvPr/>
        </p:nvSpPr>
        <p:spPr bwMode="auto">
          <a:xfrm>
            <a:off x="1066337" y="3774506"/>
            <a:ext cx="1100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又</a:t>
            </a:r>
          </a:p>
        </p:txBody>
      </p:sp>
      <p:graphicFrame>
        <p:nvGraphicFramePr>
          <p:cNvPr id="455695" name="Object 8"/>
          <p:cNvGraphicFramePr>
            <a:graphicFrameLocks noChangeAspect="1"/>
          </p:cNvGraphicFramePr>
          <p:nvPr>
            <p:extLst/>
          </p:nvPr>
        </p:nvGraphicFramePr>
        <p:xfrm>
          <a:off x="3855574" y="3974531"/>
          <a:ext cx="89217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95" name="公式" r:id="rId15" imgW="733429" imgH="114182" progId="Equation.3">
                  <p:embed/>
                </p:oleObj>
              </mc:Choice>
              <mc:Fallback>
                <p:oleObj name="公式" r:id="rId15" imgW="733429" imgH="1141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5574" y="3974531"/>
                        <a:ext cx="892175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5696" name="Rectangle 16"/>
          <p:cNvSpPr>
            <a:spLocks noChangeArrowheads="1"/>
          </p:cNvSpPr>
          <p:nvPr/>
        </p:nvSpPr>
        <p:spPr bwMode="auto">
          <a:xfrm>
            <a:off x="1048544" y="4411797"/>
            <a:ext cx="1100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得</a:t>
            </a:r>
          </a:p>
        </p:txBody>
      </p:sp>
      <p:sp>
        <p:nvSpPr>
          <p:cNvPr id="455697" name="Text Box 17"/>
          <p:cNvSpPr txBox="1">
            <a:spLocks noChangeArrowheads="1"/>
          </p:cNvSpPr>
          <p:nvPr/>
        </p:nvSpPr>
        <p:spPr bwMode="auto">
          <a:xfrm>
            <a:off x="703263" y="5854700"/>
            <a:ext cx="379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当      时，拉力的功为          </a:t>
            </a:r>
          </a:p>
        </p:txBody>
      </p:sp>
      <p:graphicFrame>
        <p:nvGraphicFramePr>
          <p:cNvPr id="455698" name="Object 9"/>
          <p:cNvGraphicFramePr>
            <a:graphicFrameLocks noChangeAspect="1"/>
          </p:cNvGraphicFramePr>
          <p:nvPr/>
        </p:nvGraphicFramePr>
        <p:xfrm>
          <a:off x="4375150" y="5776913"/>
          <a:ext cx="1495425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96" name="公式" r:id="rId17" imgW="1466859" imgH="619228" progId="Equation.3">
                  <p:embed/>
                </p:oleObj>
              </mc:Choice>
              <mc:Fallback>
                <p:oleObj name="公式" r:id="rId17" imgW="1466859" imgH="6192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150" y="5776913"/>
                        <a:ext cx="1495425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9"/>
          <p:cNvGrpSpPr>
            <a:grpSpLocks noChangeAspect="1"/>
          </p:cNvGrpSpPr>
          <p:nvPr/>
        </p:nvGrpSpPr>
        <p:grpSpPr bwMode="auto">
          <a:xfrm>
            <a:off x="5842000" y="2603500"/>
            <a:ext cx="2851150" cy="2159000"/>
            <a:chOff x="1820" y="848"/>
            <a:chExt cx="2430" cy="1840"/>
          </a:xfrm>
        </p:grpSpPr>
        <p:sp>
          <p:nvSpPr>
            <p:cNvPr id="25623" name="Freeform 20"/>
            <p:cNvSpPr>
              <a:spLocks noChangeAspect="1"/>
            </p:cNvSpPr>
            <p:nvPr/>
          </p:nvSpPr>
          <p:spPr bwMode="auto">
            <a:xfrm>
              <a:off x="2954" y="1354"/>
              <a:ext cx="61" cy="578"/>
            </a:xfrm>
            <a:custGeom>
              <a:avLst/>
              <a:gdLst>
                <a:gd name="T0" fmla="*/ 0 w 3"/>
                <a:gd name="T1" fmla="*/ 0 h 24"/>
                <a:gd name="T2" fmla="*/ 0 w 3"/>
                <a:gd name="T3" fmla="*/ 0 h 24"/>
                <a:gd name="T4" fmla="*/ 2147483646 w 3"/>
                <a:gd name="T5" fmla="*/ 2147483646 h 24"/>
                <a:gd name="T6" fmla="*/ 2147483646 w 3"/>
                <a:gd name="T7" fmla="*/ 0 h 24"/>
                <a:gd name="T8" fmla="*/ 2147483646 w 3"/>
                <a:gd name="T9" fmla="*/ 0 h 24"/>
                <a:gd name="T10" fmla="*/ 2147483646 w 3"/>
                <a:gd name="T11" fmla="*/ 2147483646 h 24"/>
                <a:gd name="T12" fmla="*/ 0 w 3"/>
                <a:gd name="T13" fmla="*/ 2147483646 h 24"/>
                <a:gd name="T14" fmla="*/ 0 w 3"/>
                <a:gd name="T15" fmla="*/ 0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"/>
                <a:gd name="T25" fmla="*/ 0 h 24"/>
                <a:gd name="T26" fmla="*/ 3 w 3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" h="24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3" y="1"/>
                    <a:pt x="3" y="0"/>
                  </a:cubicBezTo>
                  <a:lnTo>
                    <a:pt x="3" y="24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4" name="Freeform 21"/>
            <p:cNvSpPr>
              <a:spLocks noChangeAspect="1"/>
            </p:cNvSpPr>
            <p:nvPr/>
          </p:nvSpPr>
          <p:spPr bwMode="auto">
            <a:xfrm>
              <a:off x="1820" y="848"/>
              <a:ext cx="2430" cy="1080"/>
            </a:xfrm>
            <a:custGeom>
              <a:avLst/>
              <a:gdLst>
                <a:gd name="T0" fmla="*/ 0 w 120"/>
                <a:gd name="T1" fmla="*/ 2147483646 h 49"/>
                <a:gd name="T2" fmla="*/ 2147483646 w 120"/>
                <a:gd name="T3" fmla="*/ 2147483646 h 49"/>
                <a:gd name="T4" fmla="*/ 2147483646 w 120"/>
                <a:gd name="T5" fmla="*/ 0 h 49"/>
                <a:gd name="T6" fmla="*/ 2147483646 w 120"/>
                <a:gd name="T7" fmla="*/ 0 h 49"/>
                <a:gd name="T8" fmla="*/ 0 w 120"/>
                <a:gd name="T9" fmla="*/ 2147483646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49"/>
                <a:gd name="T17" fmla="*/ 120 w 120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49">
                  <a:moveTo>
                    <a:pt x="0" y="49"/>
                  </a:moveTo>
                  <a:lnTo>
                    <a:pt x="98" y="49"/>
                  </a:lnTo>
                  <a:lnTo>
                    <a:pt x="120" y="0"/>
                  </a:lnTo>
                  <a:lnTo>
                    <a:pt x="22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00FFCC">
                <a:alpha val="29019"/>
              </a:srgbClr>
            </a:solidFill>
            <a:ln w="1905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5" name="Oval 22"/>
            <p:cNvSpPr>
              <a:spLocks noChangeAspect="1" noChangeArrowheads="1"/>
            </p:cNvSpPr>
            <p:nvPr/>
          </p:nvSpPr>
          <p:spPr bwMode="auto">
            <a:xfrm>
              <a:off x="2225" y="990"/>
              <a:ext cx="1519" cy="749"/>
            </a:xfrm>
            <a:prstGeom prst="ellipse">
              <a:avLst/>
            </a:prstGeom>
            <a:noFill/>
            <a:ln w="19050">
              <a:solidFill>
                <a:srgbClr val="00FF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5626" name="Oval 23"/>
            <p:cNvSpPr>
              <a:spLocks noChangeAspect="1" noChangeArrowheads="1"/>
            </p:cNvSpPr>
            <p:nvPr/>
          </p:nvSpPr>
          <p:spPr bwMode="auto">
            <a:xfrm>
              <a:off x="2610" y="1172"/>
              <a:ext cx="749" cy="364"/>
            </a:xfrm>
            <a:prstGeom prst="ellipse">
              <a:avLst/>
            </a:prstGeom>
            <a:noFill/>
            <a:ln w="19050">
              <a:solidFill>
                <a:srgbClr val="00FF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5627" name="Oval 24"/>
            <p:cNvSpPr>
              <a:spLocks noChangeAspect="1" noChangeArrowheads="1"/>
            </p:cNvSpPr>
            <p:nvPr/>
          </p:nvSpPr>
          <p:spPr bwMode="auto">
            <a:xfrm>
              <a:off x="2954" y="1334"/>
              <a:ext cx="61" cy="41"/>
            </a:xfrm>
            <a:prstGeom prst="ellips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5628" name="Line 25"/>
            <p:cNvSpPr>
              <a:spLocks noChangeAspect="1" noChangeShapeType="1"/>
            </p:cNvSpPr>
            <p:nvPr/>
          </p:nvSpPr>
          <p:spPr bwMode="auto">
            <a:xfrm>
              <a:off x="2987" y="1928"/>
              <a:ext cx="1" cy="688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9" name="Line 26"/>
            <p:cNvSpPr>
              <a:spLocks noChangeAspect="1" noChangeShapeType="1"/>
            </p:cNvSpPr>
            <p:nvPr/>
          </p:nvSpPr>
          <p:spPr bwMode="auto">
            <a:xfrm>
              <a:off x="2987" y="1356"/>
              <a:ext cx="1" cy="445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0" name="Line 27"/>
            <p:cNvSpPr>
              <a:spLocks noChangeAspect="1" noChangeShapeType="1"/>
            </p:cNvSpPr>
            <p:nvPr/>
          </p:nvSpPr>
          <p:spPr bwMode="auto">
            <a:xfrm flipV="1">
              <a:off x="2981" y="1217"/>
              <a:ext cx="239" cy="14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1" name="Line 28"/>
            <p:cNvSpPr>
              <a:spLocks noChangeAspect="1" noChangeShapeType="1"/>
            </p:cNvSpPr>
            <p:nvPr/>
          </p:nvSpPr>
          <p:spPr bwMode="auto">
            <a:xfrm flipH="1">
              <a:off x="2387" y="1354"/>
              <a:ext cx="597" cy="203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2" name="Line 29"/>
            <p:cNvSpPr>
              <a:spLocks noChangeAspect="1" noChangeShapeType="1"/>
            </p:cNvSpPr>
            <p:nvPr/>
          </p:nvSpPr>
          <p:spPr bwMode="auto">
            <a:xfrm>
              <a:off x="2387" y="1597"/>
              <a:ext cx="295" cy="21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3" name="Line 30"/>
            <p:cNvSpPr>
              <a:spLocks noChangeAspect="1" noChangeShapeType="1"/>
            </p:cNvSpPr>
            <p:nvPr/>
          </p:nvSpPr>
          <p:spPr bwMode="auto">
            <a:xfrm flipV="1">
              <a:off x="2954" y="1928"/>
              <a:ext cx="1" cy="445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4" name="Line 31"/>
            <p:cNvSpPr>
              <a:spLocks noChangeAspect="1" noChangeShapeType="1"/>
            </p:cNvSpPr>
            <p:nvPr/>
          </p:nvSpPr>
          <p:spPr bwMode="auto">
            <a:xfrm>
              <a:off x="3015" y="1928"/>
              <a:ext cx="1" cy="445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5" name="Freeform 32"/>
            <p:cNvSpPr>
              <a:spLocks noChangeAspect="1"/>
            </p:cNvSpPr>
            <p:nvPr/>
          </p:nvSpPr>
          <p:spPr bwMode="auto">
            <a:xfrm>
              <a:off x="2954" y="2373"/>
              <a:ext cx="61" cy="21"/>
            </a:xfrm>
            <a:custGeom>
              <a:avLst/>
              <a:gdLst>
                <a:gd name="T0" fmla="*/ 2147483646 w 3"/>
                <a:gd name="T1" fmla="*/ 0 h 1"/>
                <a:gd name="T2" fmla="*/ 2147483646 w 3"/>
                <a:gd name="T3" fmla="*/ 2147483646 h 1"/>
                <a:gd name="T4" fmla="*/ 0 w 3"/>
                <a:gd name="T5" fmla="*/ 0 h 1"/>
                <a:gd name="T6" fmla="*/ 0 60000 65536"/>
                <a:gd name="T7" fmla="*/ 0 60000 65536"/>
                <a:gd name="T8" fmla="*/ 0 60000 65536"/>
                <a:gd name="T9" fmla="*/ 0 w 3"/>
                <a:gd name="T10" fmla="*/ 0 h 1"/>
                <a:gd name="T11" fmla="*/ 3 w 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" h="1">
                  <a:moveTo>
                    <a:pt x="3" y="0"/>
                  </a:moveTo>
                  <a:cubicBezTo>
                    <a:pt x="3" y="1"/>
                    <a:pt x="2" y="1"/>
                    <a:pt x="1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noFill/>
            <a:ln w="1905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6" name="Oval 33"/>
            <p:cNvSpPr>
              <a:spLocks noChangeAspect="1" noChangeArrowheads="1"/>
            </p:cNvSpPr>
            <p:nvPr/>
          </p:nvSpPr>
          <p:spPr bwMode="auto">
            <a:xfrm>
              <a:off x="2306" y="1516"/>
              <a:ext cx="136" cy="1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</a:endParaRPr>
            </a:p>
          </p:txBody>
        </p:sp>
        <p:graphicFrame>
          <p:nvGraphicFramePr>
            <p:cNvPr id="25637" name="Object 11"/>
            <p:cNvGraphicFramePr>
              <a:graphicFrameLocks noChangeAspect="1"/>
            </p:cNvGraphicFramePr>
            <p:nvPr/>
          </p:nvGraphicFramePr>
          <p:xfrm>
            <a:off x="2332" y="1640"/>
            <a:ext cx="2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97" name="公式" r:id="rId19" imgW="238088" imgH="352533" progId="Equation.3">
                    <p:embed/>
                  </p:oleObj>
                </mc:Choice>
                <mc:Fallback>
                  <p:oleObj name="公式" r:id="rId19" imgW="238088" imgH="35253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2" y="1640"/>
                          <a:ext cx="21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8" name="Object 12"/>
            <p:cNvGraphicFramePr>
              <a:graphicFrameLocks noChangeAspect="1"/>
            </p:cNvGraphicFramePr>
            <p:nvPr/>
          </p:nvGraphicFramePr>
          <p:xfrm>
            <a:off x="2044" y="1456"/>
            <a:ext cx="24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98" name="公式" r:id="rId21" imgW="285867" imgH="352533" progId="Equation.3">
                    <p:embed/>
                  </p:oleObj>
                </mc:Choice>
                <mc:Fallback>
                  <p:oleObj name="公式" r:id="rId21" imgW="285867" imgH="35253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4" y="1456"/>
                          <a:ext cx="24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9" name="Object 13"/>
            <p:cNvGraphicFramePr>
              <a:graphicFrameLocks noChangeAspect="1"/>
            </p:cNvGraphicFramePr>
            <p:nvPr/>
          </p:nvGraphicFramePr>
          <p:xfrm>
            <a:off x="2420" y="1192"/>
            <a:ext cx="16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99" name="公式" r:id="rId23" imgW="161965" imgH="352533" progId="Equation.3">
                    <p:embed/>
                  </p:oleObj>
                </mc:Choice>
                <mc:Fallback>
                  <p:oleObj name="公式" r:id="rId23" imgW="161965" imgH="35253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0" y="1192"/>
                          <a:ext cx="16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40" name="Object 14"/>
            <p:cNvGraphicFramePr>
              <a:graphicFrameLocks noChangeAspect="1"/>
            </p:cNvGraphicFramePr>
            <p:nvPr/>
          </p:nvGraphicFramePr>
          <p:xfrm>
            <a:off x="3080" y="1296"/>
            <a:ext cx="12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00" name="公式" r:id="rId25" imgW="95289" imgH="123900" progId="Equation.3">
                    <p:embed/>
                  </p:oleObj>
                </mc:Choice>
                <mc:Fallback>
                  <p:oleObj name="公式" r:id="rId25" imgW="95289" imgH="123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0" y="1296"/>
                          <a:ext cx="12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41" name="Object 15"/>
            <p:cNvGraphicFramePr>
              <a:graphicFrameLocks noChangeAspect="1"/>
            </p:cNvGraphicFramePr>
            <p:nvPr/>
          </p:nvGraphicFramePr>
          <p:xfrm>
            <a:off x="2836" y="1184"/>
            <a:ext cx="148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01" name="公式" r:id="rId27" imgW="200026" imgH="228634" progId="Equation.3">
                    <p:embed/>
                  </p:oleObj>
                </mc:Choice>
                <mc:Fallback>
                  <p:oleObj name="公式" r:id="rId27" imgW="200026" imgH="22863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6" y="1184"/>
                          <a:ext cx="148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42" name="Object 16"/>
            <p:cNvGraphicFramePr>
              <a:graphicFrameLocks noChangeAspect="1"/>
            </p:cNvGraphicFramePr>
            <p:nvPr/>
          </p:nvGraphicFramePr>
          <p:xfrm>
            <a:off x="3044" y="2400"/>
            <a:ext cx="23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02" name="公式" r:id="rId29" imgW="266702" imgH="352533" progId="Equation.3">
                    <p:embed/>
                  </p:oleObj>
                </mc:Choice>
                <mc:Fallback>
                  <p:oleObj name="公式" r:id="rId29" imgW="266702" imgH="35253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4" y="2400"/>
                          <a:ext cx="23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5720" name="Object 10"/>
          <p:cNvGraphicFramePr>
            <a:graphicFrameLocks noChangeAspect="1"/>
          </p:cNvGraphicFramePr>
          <p:nvPr/>
        </p:nvGraphicFramePr>
        <p:xfrm>
          <a:off x="1184275" y="5768975"/>
          <a:ext cx="687388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03" name="公式" r:id="rId31" imgW="619244" imgH="619228" progId="Equation.3">
                  <p:embed/>
                </p:oleObj>
              </mc:Choice>
              <mc:Fallback>
                <p:oleObj name="公式" r:id="rId31" imgW="619244" imgH="6192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275" y="5768975"/>
                        <a:ext cx="687388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5721" name="Rectangle 41"/>
          <p:cNvSpPr>
            <a:spLocks noChangeArrowheads="1"/>
          </p:cNvSpPr>
          <p:nvPr/>
        </p:nvSpPr>
        <p:spPr bwMode="auto">
          <a:xfrm>
            <a:off x="296863" y="1978025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求</a:t>
            </a:r>
          </a:p>
        </p:txBody>
      </p:sp>
    </p:spTree>
    <p:extLst>
      <p:ext uri="{BB962C8B-B14F-4D97-AF65-F5344CB8AC3E}">
        <p14:creationId xmlns:p14="http://schemas.microsoft.com/office/powerpoint/2010/main" val="106692811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5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5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5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5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5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5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55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5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5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55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55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55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55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55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55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55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5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55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2" grpId="0"/>
      <p:bldP spid="455683" grpId="0"/>
      <p:bldP spid="455684" grpId="0"/>
      <p:bldP spid="455690" grpId="0"/>
      <p:bldP spid="455691" grpId="0"/>
      <p:bldP spid="455693" grpId="0"/>
      <p:bldP spid="455694" grpId="0"/>
      <p:bldP spid="455696" grpId="0"/>
      <p:bldP spid="455697" grpId="0"/>
      <p:bldP spid="4557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49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042349"/>
              </p:ext>
            </p:extLst>
          </p:nvPr>
        </p:nvGraphicFramePr>
        <p:xfrm>
          <a:off x="683568" y="1718330"/>
          <a:ext cx="1981200" cy="628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01" name="公式" r:id="rId3" imgW="562017" imgH="180855" progId="Equation.3">
                  <p:embed/>
                </p:oleObj>
              </mc:Choice>
              <mc:Fallback>
                <p:oleObj name="公式" r:id="rId3" imgW="562017" imgH="18085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718330"/>
                        <a:ext cx="1981200" cy="628446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381000" y="1172517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chemeClr val="hlink"/>
                </a:solidFill>
                <a:ea typeface="楷体_GB2312" pitchFamily="49" charset="-122"/>
              </a:rPr>
              <a:t>• </a:t>
            </a:r>
            <a:r>
              <a:rPr lang="zh-CN" altLang="en-US" sz="2200" i="1">
                <a:solidFill>
                  <a:schemeClr val="hlink"/>
                </a:solidFill>
                <a:ea typeface="楷体_GB2312" pitchFamily="49" charset="-122"/>
              </a:rPr>
              <a:t>质点的动量矩</a:t>
            </a:r>
            <a:endParaRPr lang="zh-CN" altLang="en-US" sz="2200" b="0">
              <a:solidFill>
                <a:srgbClr val="FFFF99"/>
              </a:solidFill>
              <a:ea typeface="楷体_GB2312" pitchFamily="49" charset="-122"/>
            </a:endParaRPr>
          </a:p>
        </p:txBody>
      </p:sp>
      <p:sp>
        <p:nvSpPr>
          <p:cNvPr id="294917" name="AutoShape 5"/>
          <p:cNvSpPr>
            <a:spLocks noChangeArrowheads="1"/>
          </p:cNvSpPr>
          <p:nvPr/>
        </p:nvSpPr>
        <p:spPr bwMode="auto">
          <a:xfrm>
            <a:off x="3048000" y="1783160"/>
            <a:ext cx="838200" cy="457200"/>
          </a:xfrm>
          <a:prstGeom prst="rightArrow">
            <a:avLst>
              <a:gd name="adj1" fmla="val 50000"/>
              <a:gd name="adj2" fmla="val 458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94918" name="Text Box 6"/>
          <p:cNvSpPr txBox="1">
            <a:spLocks noChangeArrowheads="1"/>
          </p:cNvSpPr>
          <p:nvPr/>
        </p:nvSpPr>
        <p:spPr bwMode="auto">
          <a:xfrm>
            <a:off x="4040188" y="1172517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chemeClr val="hlink"/>
                </a:solidFill>
                <a:ea typeface="楷体_GB2312" pitchFamily="49" charset="-122"/>
              </a:rPr>
              <a:t>• </a:t>
            </a:r>
            <a:r>
              <a:rPr lang="zh-CN" altLang="en-US" sz="2200" i="1">
                <a:solidFill>
                  <a:schemeClr val="hlink"/>
                </a:solidFill>
                <a:ea typeface="楷体_GB2312" pitchFamily="49" charset="-122"/>
              </a:rPr>
              <a:t>质点系的动量矩</a:t>
            </a:r>
            <a:endParaRPr lang="zh-CN" altLang="en-US" sz="2200" b="0">
              <a:solidFill>
                <a:srgbClr val="FFFF99"/>
              </a:solidFill>
              <a:ea typeface="楷体_GB2312" pitchFamily="49" charset="-122"/>
            </a:endParaRPr>
          </a:p>
        </p:txBody>
      </p:sp>
      <p:graphicFrame>
        <p:nvGraphicFramePr>
          <p:cNvPr id="2949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268718"/>
              </p:ext>
            </p:extLst>
          </p:nvPr>
        </p:nvGraphicFramePr>
        <p:xfrm>
          <a:off x="4382294" y="1724804"/>
          <a:ext cx="3887787" cy="624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02" name="公式" r:id="rId5" imgW="1190709" imgH="190573" progId="Equation.3">
                  <p:embed/>
                </p:oleObj>
              </mc:Choice>
              <mc:Fallback>
                <p:oleObj name="公式" r:id="rId5" imgW="1190709" imgH="19057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2294" y="1724804"/>
                        <a:ext cx="3887787" cy="624076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20" name="Text Box 8"/>
          <p:cNvSpPr txBox="1">
            <a:spLocks noChangeArrowheads="1"/>
          </p:cNvSpPr>
          <p:nvPr/>
        </p:nvSpPr>
        <p:spPr bwMode="auto">
          <a:xfrm>
            <a:off x="6248400" y="1172517"/>
            <a:ext cx="2590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i="1">
                <a:solidFill>
                  <a:srgbClr val="FFFF00"/>
                </a:solidFill>
                <a:ea typeface="楷体_GB2312" pitchFamily="49" charset="-122"/>
              </a:rPr>
              <a:t>—— </a:t>
            </a:r>
            <a:r>
              <a:rPr lang="zh-CN" altLang="en-US" sz="2200" i="1">
                <a:solidFill>
                  <a:srgbClr val="FFFF00"/>
                </a:solidFill>
                <a:ea typeface="楷体_GB2312" pitchFamily="49" charset="-122"/>
              </a:rPr>
              <a:t>定义式</a:t>
            </a:r>
            <a:endParaRPr lang="zh-CN" altLang="en-US" sz="2200" b="0">
              <a:solidFill>
                <a:srgbClr val="FFFF99"/>
              </a:solidFill>
              <a:ea typeface="楷体_GB2312" pitchFamily="49" charset="-122"/>
            </a:endParaRPr>
          </a:p>
        </p:txBody>
      </p:sp>
      <p:sp>
        <p:nvSpPr>
          <p:cNvPr id="294921" name="Oval 9"/>
          <p:cNvSpPr>
            <a:spLocks noChangeArrowheads="1"/>
          </p:cNvSpPr>
          <p:nvPr/>
        </p:nvSpPr>
        <p:spPr bwMode="auto">
          <a:xfrm>
            <a:off x="7458075" y="47585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94922" name="Oval 10"/>
          <p:cNvSpPr>
            <a:spLocks noChangeArrowheads="1"/>
          </p:cNvSpPr>
          <p:nvPr/>
        </p:nvSpPr>
        <p:spPr bwMode="auto">
          <a:xfrm>
            <a:off x="6619875" y="28535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94923" name="Oval 11"/>
          <p:cNvSpPr>
            <a:spLocks noChangeArrowheads="1"/>
          </p:cNvSpPr>
          <p:nvPr/>
        </p:nvSpPr>
        <p:spPr bwMode="auto">
          <a:xfrm>
            <a:off x="8448675" y="32345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94924" name="Oval 12"/>
          <p:cNvSpPr>
            <a:spLocks noChangeArrowheads="1"/>
          </p:cNvSpPr>
          <p:nvPr/>
        </p:nvSpPr>
        <p:spPr bwMode="auto">
          <a:xfrm>
            <a:off x="7305675" y="38441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94925" name="Oval 13"/>
          <p:cNvSpPr>
            <a:spLocks noChangeArrowheads="1"/>
          </p:cNvSpPr>
          <p:nvPr/>
        </p:nvSpPr>
        <p:spPr bwMode="auto">
          <a:xfrm>
            <a:off x="6086475" y="39203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94926" name="Oval 14"/>
          <p:cNvSpPr>
            <a:spLocks noChangeArrowheads="1"/>
          </p:cNvSpPr>
          <p:nvPr/>
        </p:nvSpPr>
        <p:spPr bwMode="auto">
          <a:xfrm>
            <a:off x="6543675" y="38441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94927" name="Oval 15"/>
          <p:cNvSpPr>
            <a:spLocks noChangeArrowheads="1"/>
          </p:cNvSpPr>
          <p:nvPr/>
        </p:nvSpPr>
        <p:spPr bwMode="auto">
          <a:xfrm>
            <a:off x="5857875" y="28535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94928" name="Oval 16"/>
          <p:cNvSpPr>
            <a:spLocks noChangeArrowheads="1"/>
          </p:cNvSpPr>
          <p:nvPr/>
        </p:nvSpPr>
        <p:spPr bwMode="auto">
          <a:xfrm>
            <a:off x="7839075" y="43775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94929" name="Freeform 17"/>
          <p:cNvSpPr>
            <a:spLocks/>
          </p:cNvSpPr>
          <p:nvPr/>
        </p:nvSpPr>
        <p:spPr bwMode="auto">
          <a:xfrm>
            <a:off x="5715000" y="2548780"/>
            <a:ext cx="3248025" cy="2590800"/>
          </a:xfrm>
          <a:custGeom>
            <a:avLst/>
            <a:gdLst>
              <a:gd name="T0" fmla="*/ 2147483646 w 2238"/>
              <a:gd name="T1" fmla="*/ 2147483646 h 1898"/>
              <a:gd name="T2" fmla="*/ 2147483646 w 2238"/>
              <a:gd name="T3" fmla="*/ 2147483646 h 1898"/>
              <a:gd name="T4" fmla="*/ 2147483646 w 2238"/>
              <a:gd name="T5" fmla="*/ 2147483646 h 1898"/>
              <a:gd name="T6" fmla="*/ 0 w 2238"/>
              <a:gd name="T7" fmla="*/ 2147483646 h 1898"/>
              <a:gd name="T8" fmla="*/ 2147483646 w 2238"/>
              <a:gd name="T9" fmla="*/ 2147483646 h 1898"/>
              <a:gd name="T10" fmla="*/ 2147483646 w 2238"/>
              <a:gd name="T11" fmla="*/ 2147483646 h 1898"/>
              <a:gd name="T12" fmla="*/ 2147483646 w 2238"/>
              <a:gd name="T13" fmla="*/ 2147483646 h 1898"/>
              <a:gd name="T14" fmla="*/ 2147483646 w 2238"/>
              <a:gd name="T15" fmla="*/ 2147483646 h 1898"/>
              <a:gd name="T16" fmla="*/ 2147483646 w 2238"/>
              <a:gd name="T17" fmla="*/ 2147483646 h 1898"/>
              <a:gd name="T18" fmla="*/ 2147483646 w 2238"/>
              <a:gd name="T19" fmla="*/ 2147483646 h 1898"/>
              <a:gd name="T20" fmla="*/ 2147483646 w 2238"/>
              <a:gd name="T21" fmla="*/ 2147483646 h 1898"/>
              <a:gd name="T22" fmla="*/ 2147483646 w 2238"/>
              <a:gd name="T23" fmla="*/ 2147483646 h 1898"/>
              <a:gd name="T24" fmla="*/ 2147483646 w 2238"/>
              <a:gd name="T25" fmla="*/ 2147483646 h 1898"/>
              <a:gd name="T26" fmla="*/ 2147483646 w 2238"/>
              <a:gd name="T27" fmla="*/ 2147483646 h 1898"/>
              <a:gd name="T28" fmla="*/ 2147483646 w 2238"/>
              <a:gd name="T29" fmla="*/ 2147483646 h 1898"/>
              <a:gd name="T30" fmla="*/ 2147483646 w 2238"/>
              <a:gd name="T31" fmla="*/ 2147483646 h 1898"/>
              <a:gd name="T32" fmla="*/ 2147483646 w 2238"/>
              <a:gd name="T33" fmla="*/ 2147483646 h 1898"/>
              <a:gd name="T34" fmla="*/ 2147483646 w 2238"/>
              <a:gd name="T35" fmla="*/ 2147483646 h 1898"/>
              <a:gd name="T36" fmla="*/ 2147483646 w 2238"/>
              <a:gd name="T37" fmla="*/ 2147483646 h 1898"/>
              <a:gd name="T38" fmla="*/ 2147483646 w 2238"/>
              <a:gd name="T39" fmla="*/ 2147483646 h 1898"/>
              <a:gd name="T40" fmla="*/ 2147483646 w 2238"/>
              <a:gd name="T41" fmla="*/ 2147483646 h 1898"/>
              <a:gd name="T42" fmla="*/ 2147483646 w 2238"/>
              <a:gd name="T43" fmla="*/ 2147483646 h 1898"/>
              <a:gd name="T44" fmla="*/ 2147483646 w 2238"/>
              <a:gd name="T45" fmla="*/ 2147483646 h 1898"/>
              <a:gd name="T46" fmla="*/ 2147483646 w 2238"/>
              <a:gd name="T47" fmla="*/ 2147483646 h 1898"/>
              <a:gd name="T48" fmla="*/ 2147483646 w 2238"/>
              <a:gd name="T49" fmla="*/ 2147483646 h 1898"/>
              <a:gd name="T50" fmla="*/ 2147483646 w 2238"/>
              <a:gd name="T51" fmla="*/ 2147483646 h 1898"/>
              <a:gd name="T52" fmla="*/ 2147483646 w 2238"/>
              <a:gd name="T53" fmla="*/ 2147483646 h 1898"/>
              <a:gd name="T54" fmla="*/ 2147483646 w 2238"/>
              <a:gd name="T55" fmla="*/ 2147483646 h 1898"/>
              <a:gd name="T56" fmla="*/ 2147483646 w 2238"/>
              <a:gd name="T57" fmla="*/ 2147483646 h 1898"/>
              <a:gd name="T58" fmla="*/ 2147483646 w 2238"/>
              <a:gd name="T59" fmla="*/ 2147483646 h 1898"/>
              <a:gd name="T60" fmla="*/ 2147483646 w 2238"/>
              <a:gd name="T61" fmla="*/ 2147483646 h 1898"/>
              <a:gd name="T62" fmla="*/ 2147483646 w 2238"/>
              <a:gd name="T63" fmla="*/ 2147483646 h 1898"/>
              <a:gd name="T64" fmla="*/ 2147483646 w 2238"/>
              <a:gd name="T65" fmla="*/ 2147483646 h 1898"/>
              <a:gd name="T66" fmla="*/ 2147483646 w 2238"/>
              <a:gd name="T67" fmla="*/ 2147483646 h 1898"/>
              <a:gd name="T68" fmla="*/ 2147483646 w 2238"/>
              <a:gd name="T69" fmla="*/ 2147483646 h 1898"/>
              <a:gd name="T70" fmla="*/ 2147483646 w 2238"/>
              <a:gd name="T71" fmla="*/ 0 h 1898"/>
              <a:gd name="T72" fmla="*/ 2147483646 w 2238"/>
              <a:gd name="T73" fmla="*/ 2147483646 h 1898"/>
              <a:gd name="T74" fmla="*/ 2147483646 w 2238"/>
              <a:gd name="T75" fmla="*/ 2147483646 h 189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238"/>
              <a:gd name="T115" fmla="*/ 0 h 1898"/>
              <a:gd name="T116" fmla="*/ 2238 w 2238"/>
              <a:gd name="T117" fmla="*/ 1898 h 1898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238" h="1898">
                <a:moveTo>
                  <a:pt x="723" y="33"/>
                </a:moveTo>
                <a:cubicBezTo>
                  <a:pt x="500" y="10"/>
                  <a:pt x="280" y="5"/>
                  <a:pt x="65" y="74"/>
                </a:cubicBezTo>
                <a:cubicBezTo>
                  <a:pt x="17" y="124"/>
                  <a:pt x="19" y="179"/>
                  <a:pt x="8" y="247"/>
                </a:cubicBezTo>
                <a:cubicBezTo>
                  <a:pt x="5" y="263"/>
                  <a:pt x="0" y="296"/>
                  <a:pt x="0" y="296"/>
                </a:cubicBezTo>
                <a:cubicBezTo>
                  <a:pt x="5" y="389"/>
                  <a:pt x="5" y="483"/>
                  <a:pt x="16" y="575"/>
                </a:cubicBezTo>
                <a:cubicBezTo>
                  <a:pt x="25" y="652"/>
                  <a:pt x="52" y="743"/>
                  <a:pt x="65" y="822"/>
                </a:cubicBezTo>
                <a:cubicBezTo>
                  <a:pt x="60" y="898"/>
                  <a:pt x="51" y="969"/>
                  <a:pt x="41" y="1044"/>
                </a:cubicBezTo>
                <a:cubicBezTo>
                  <a:pt x="50" y="1114"/>
                  <a:pt x="43" y="1144"/>
                  <a:pt x="107" y="1175"/>
                </a:cubicBezTo>
                <a:cubicBezTo>
                  <a:pt x="139" y="1209"/>
                  <a:pt x="158" y="1216"/>
                  <a:pt x="205" y="1225"/>
                </a:cubicBezTo>
                <a:cubicBezTo>
                  <a:pt x="213" y="1233"/>
                  <a:pt x="220" y="1244"/>
                  <a:pt x="230" y="1249"/>
                </a:cubicBezTo>
                <a:cubicBezTo>
                  <a:pt x="261" y="1263"/>
                  <a:pt x="328" y="1282"/>
                  <a:pt x="328" y="1282"/>
                </a:cubicBezTo>
                <a:cubicBezTo>
                  <a:pt x="380" y="1333"/>
                  <a:pt x="423" y="1374"/>
                  <a:pt x="493" y="1397"/>
                </a:cubicBezTo>
                <a:cubicBezTo>
                  <a:pt x="553" y="1457"/>
                  <a:pt x="602" y="1515"/>
                  <a:pt x="657" y="1578"/>
                </a:cubicBezTo>
                <a:cubicBezTo>
                  <a:pt x="798" y="1740"/>
                  <a:pt x="675" y="1581"/>
                  <a:pt x="748" y="1677"/>
                </a:cubicBezTo>
                <a:cubicBezTo>
                  <a:pt x="762" y="1764"/>
                  <a:pt x="787" y="1778"/>
                  <a:pt x="863" y="1792"/>
                </a:cubicBezTo>
                <a:cubicBezTo>
                  <a:pt x="907" y="1835"/>
                  <a:pt x="951" y="1841"/>
                  <a:pt x="1011" y="1849"/>
                </a:cubicBezTo>
                <a:cubicBezTo>
                  <a:pt x="1120" y="1864"/>
                  <a:pt x="1229" y="1874"/>
                  <a:pt x="1339" y="1882"/>
                </a:cubicBezTo>
                <a:cubicBezTo>
                  <a:pt x="1439" y="1898"/>
                  <a:pt x="1552" y="1879"/>
                  <a:pt x="1652" y="1874"/>
                </a:cubicBezTo>
                <a:cubicBezTo>
                  <a:pt x="1699" y="1824"/>
                  <a:pt x="1729" y="1691"/>
                  <a:pt x="1750" y="1627"/>
                </a:cubicBezTo>
                <a:cubicBezTo>
                  <a:pt x="1756" y="1610"/>
                  <a:pt x="1783" y="1616"/>
                  <a:pt x="1800" y="1611"/>
                </a:cubicBezTo>
                <a:cubicBezTo>
                  <a:pt x="1815" y="1565"/>
                  <a:pt x="1847" y="1496"/>
                  <a:pt x="1882" y="1463"/>
                </a:cubicBezTo>
                <a:cubicBezTo>
                  <a:pt x="1916" y="1359"/>
                  <a:pt x="1929" y="1254"/>
                  <a:pt x="1964" y="1151"/>
                </a:cubicBezTo>
                <a:cubicBezTo>
                  <a:pt x="1974" y="1122"/>
                  <a:pt x="2008" y="1107"/>
                  <a:pt x="2030" y="1085"/>
                </a:cubicBezTo>
                <a:cubicBezTo>
                  <a:pt x="2120" y="995"/>
                  <a:pt x="2034" y="1034"/>
                  <a:pt x="2128" y="1003"/>
                </a:cubicBezTo>
                <a:cubicBezTo>
                  <a:pt x="2173" y="829"/>
                  <a:pt x="2107" y="1040"/>
                  <a:pt x="2194" y="888"/>
                </a:cubicBezTo>
                <a:cubicBezTo>
                  <a:pt x="2202" y="873"/>
                  <a:pt x="2198" y="854"/>
                  <a:pt x="2202" y="838"/>
                </a:cubicBezTo>
                <a:cubicBezTo>
                  <a:pt x="2207" y="816"/>
                  <a:pt x="2213" y="795"/>
                  <a:pt x="2219" y="773"/>
                </a:cubicBezTo>
                <a:cubicBezTo>
                  <a:pt x="2238" y="616"/>
                  <a:pt x="2232" y="699"/>
                  <a:pt x="2211" y="411"/>
                </a:cubicBezTo>
                <a:cubicBezTo>
                  <a:pt x="2209" y="382"/>
                  <a:pt x="2192" y="316"/>
                  <a:pt x="2178" y="296"/>
                </a:cubicBezTo>
                <a:cubicBezTo>
                  <a:pt x="2160" y="270"/>
                  <a:pt x="2134" y="252"/>
                  <a:pt x="2112" y="230"/>
                </a:cubicBezTo>
                <a:cubicBezTo>
                  <a:pt x="2081" y="199"/>
                  <a:pt x="1932" y="174"/>
                  <a:pt x="1882" y="164"/>
                </a:cubicBezTo>
                <a:cubicBezTo>
                  <a:pt x="1849" y="157"/>
                  <a:pt x="1783" y="148"/>
                  <a:pt x="1783" y="148"/>
                </a:cubicBezTo>
                <a:cubicBezTo>
                  <a:pt x="1726" y="120"/>
                  <a:pt x="1665" y="115"/>
                  <a:pt x="1602" y="107"/>
                </a:cubicBezTo>
                <a:cubicBezTo>
                  <a:pt x="1582" y="100"/>
                  <a:pt x="1565" y="88"/>
                  <a:pt x="1545" y="82"/>
                </a:cubicBezTo>
                <a:cubicBezTo>
                  <a:pt x="1474" y="60"/>
                  <a:pt x="1389" y="59"/>
                  <a:pt x="1315" y="49"/>
                </a:cubicBezTo>
                <a:cubicBezTo>
                  <a:pt x="1200" y="12"/>
                  <a:pt x="1079" y="14"/>
                  <a:pt x="961" y="0"/>
                </a:cubicBezTo>
                <a:cubicBezTo>
                  <a:pt x="884" y="13"/>
                  <a:pt x="817" y="27"/>
                  <a:pt x="739" y="33"/>
                </a:cubicBezTo>
                <a:cubicBezTo>
                  <a:pt x="711" y="42"/>
                  <a:pt x="709" y="47"/>
                  <a:pt x="723" y="33"/>
                </a:cubicBezTo>
                <a:close/>
              </a:path>
            </a:pathLst>
          </a:custGeom>
          <a:noFill/>
          <a:ln w="19050">
            <a:solidFill>
              <a:srgbClr val="FFFF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4930" name="Line 18"/>
          <p:cNvSpPr>
            <a:spLocks noChangeShapeType="1"/>
          </p:cNvSpPr>
          <p:nvPr/>
        </p:nvSpPr>
        <p:spPr bwMode="auto">
          <a:xfrm flipV="1">
            <a:off x="5715000" y="3920380"/>
            <a:ext cx="1676400" cy="1066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4931" name="Line 19"/>
          <p:cNvSpPr>
            <a:spLocks noChangeShapeType="1"/>
          </p:cNvSpPr>
          <p:nvPr/>
        </p:nvSpPr>
        <p:spPr bwMode="auto">
          <a:xfrm flipV="1">
            <a:off x="7381875" y="2929780"/>
            <a:ext cx="609600" cy="9144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4932" name="Line 20"/>
          <p:cNvSpPr>
            <a:spLocks noChangeShapeType="1"/>
          </p:cNvSpPr>
          <p:nvPr/>
        </p:nvSpPr>
        <p:spPr bwMode="auto">
          <a:xfrm flipH="1" flipV="1">
            <a:off x="6772275" y="3463180"/>
            <a:ext cx="609600" cy="457200"/>
          </a:xfrm>
          <a:prstGeom prst="line">
            <a:avLst/>
          </a:prstGeom>
          <a:noFill/>
          <a:ln w="34925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4933" name="Text Box 21"/>
          <p:cNvSpPr txBox="1">
            <a:spLocks noChangeArrowheads="1"/>
          </p:cNvSpPr>
          <p:nvPr/>
        </p:nvSpPr>
        <p:spPr bwMode="auto">
          <a:xfrm>
            <a:off x="7229475" y="2624980"/>
            <a:ext cx="574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i="1">
                <a:solidFill>
                  <a:srgbClr val="FFFF99"/>
                </a:solidFill>
                <a:ea typeface="楷体_GB2312" pitchFamily="49" charset="-122"/>
              </a:rPr>
              <a:t>F</a:t>
            </a:r>
            <a:r>
              <a:rPr lang="en-US" altLang="zh-CN" sz="2000" i="1">
                <a:solidFill>
                  <a:srgbClr val="FFFF99"/>
                </a:solidFill>
                <a:ea typeface="楷体_GB2312" pitchFamily="49" charset="-122"/>
              </a:rPr>
              <a:t>i</a:t>
            </a:r>
            <a:endParaRPr lang="en-US" altLang="zh-CN" b="0">
              <a:solidFill>
                <a:srgbClr val="FFFF99"/>
              </a:solidFill>
              <a:ea typeface="楷体_GB2312" pitchFamily="49" charset="-122"/>
            </a:endParaRPr>
          </a:p>
        </p:txBody>
      </p:sp>
      <p:sp>
        <p:nvSpPr>
          <p:cNvPr id="294934" name="Text Box 22"/>
          <p:cNvSpPr txBox="1">
            <a:spLocks noChangeArrowheads="1"/>
          </p:cNvSpPr>
          <p:nvPr/>
        </p:nvSpPr>
        <p:spPr bwMode="auto">
          <a:xfrm>
            <a:off x="5257800" y="475858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FFFF99"/>
                </a:solidFill>
                <a:ea typeface="楷体_GB2312" pitchFamily="49" charset="-122"/>
              </a:rPr>
              <a:t>O</a:t>
            </a:r>
            <a:endParaRPr lang="en-US" altLang="zh-CN" b="0">
              <a:solidFill>
                <a:srgbClr val="FFFF99"/>
              </a:solidFill>
              <a:ea typeface="楷体_GB2312" pitchFamily="49" charset="-122"/>
            </a:endParaRPr>
          </a:p>
        </p:txBody>
      </p:sp>
      <p:sp>
        <p:nvSpPr>
          <p:cNvPr id="294935" name="Text Box 23"/>
          <p:cNvSpPr txBox="1">
            <a:spLocks noChangeArrowheads="1"/>
          </p:cNvSpPr>
          <p:nvPr/>
        </p:nvSpPr>
        <p:spPr bwMode="auto">
          <a:xfrm>
            <a:off x="6162675" y="3082180"/>
            <a:ext cx="631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i="1">
                <a:solidFill>
                  <a:srgbClr val="FFFF99"/>
                </a:solidFill>
                <a:ea typeface="楷体_GB2312" pitchFamily="49" charset="-122"/>
              </a:rPr>
              <a:t>f </a:t>
            </a:r>
            <a:r>
              <a:rPr lang="en-US" altLang="zh-CN" sz="2000" i="1">
                <a:solidFill>
                  <a:srgbClr val="FFFF99"/>
                </a:solidFill>
                <a:ea typeface="楷体_GB2312" pitchFamily="49" charset="-122"/>
              </a:rPr>
              <a:t>i</a:t>
            </a:r>
            <a:endParaRPr lang="en-US" altLang="zh-CN" b="0">
              <a:solidFill>
                <a:srgbClr val="FFFF99"/>
              </a:solidFill>
              <a:ea typeface="楷体_GB2312" pitchFamily="49" charset="-122"/>
            </a:endParaRPr>
          </a:p>
        </p:txBody>
      </p:sp>
      <p:sp>
        <p:nvSpPr>
          <p:cNvPr id="294936" name="Text Box 24"/>
          <p:cNvSpPr txBox="1">
            <a:spLocks noChangeArrowheads="1"/>
          </p:cNvSpPr>
          <p:nvPr/>
        </p:nvSpPr>
        <p:spPr bwMode="auto">
          <a:xfrm>
            <a:off x="7467600" y="3615580"/>
            <a:ext cx="7524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i="1">
                <a:solidFill>
                  <a:srgbClr val="FFFF99"/>
                </a:solidFill>
                <a:ea typeface="楷体_GB2312" pitchFamily="49" charset="-122"/>
              </a:rPr>
              <a:t>m </a:t>
            </a:r>
            <a:r>
              <a:rPr lang="en-US" altLang="zh-CN" sz="2000" i="1">
                <a:solidFill>
                  <a:srgbClr val="FFFF99"/>
                </a:solidFill>
                <a:ea typeface="楷体_GB2312" pitchFamily="49" charset="-122"/>
              </a:rPr>
              <a:t>i</a:t>
            </a:r>
            <a:endParaRPr lang="en-US" altLang="zh-CN" b="0">
              <a:solidFill>
                <a:srgbClr val="FFFF99"/>
              </a:solidFill>
              <a:ea typeface="楷体_GB2312" pitchFamily="49" charset="-122"/>
            </a:endParaRPr>
          </a:p>
        </p:txBody>
      </p:sp>
      <p:graphicFrame>
        <p:nvGraphicFramePr>
          <p:cNvPr id="29493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115229"/>
              </p:ext>
            </p:extLst>
          </p:nvPr>
        </p:nvGraphicFramePr>
        <p:xfrm>
          <a:off x="1115616" y="2833615"/>
          <a:ext cx="3616722" cy="975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03" name="公式" r:id="rId7" imgW="1266833" imgH="342816" progId="Equation.3">
                  <p:embed/>
                </p:oleObj>
              </mc:Choice>
              <mc:Fallback>
                <p:oleObj name="公式" r:id="rId7" imgW="1266833" imgH="342816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833615"/>
                        <a:ext cx="3616722" cy="9756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38" name="Text Box 26"/>
          <p:cNvSpPr txBox="1">
            <a:spLocks noChangeArrowheads="1"/>
          </p:cNvSpPr>
          <p:nvPr/>
        </p:nvSpPr>
        <p:spPr bwMode="auto">
          <a:xfrm>
            <a:off x="381000" y="2395736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 dirty="0">
                <a:solidFill>
                  <a:schemeClr val="hlink"/>
                </a:solidFill>
                <a:ea typeface="楷体_GB2312" pitchFamily="49" charset="-122"/>
              </a:rPr>
              <a:t>• </a:t>
            </a:r>
            <a:r>
              <a:rPr lang="zh-CN" altLang="en-US" sz="2200" i="1" dirty="0">
                <a:solidFill>
                  <a:schemeClr val="hlink"/>
                </a:solidFill>
                <a:ea typeface="楷体_GB2312" pitchFamily="49" charset="-122"/>
              </a:rPr>
              <a:t>任一质元</a:t>
            </a:r>
            <a:endParaRPr lang="zh-CN" altLang="en-US" sz="2200" b="0" dirty="0">
              <a:solidFill>
                <a:srgbClr val="FFFF99"/>
              </a:solidFill>
              <a:ea typeface="楷体_GB2312" pitchFamily="49" charset="-122"/>
            </a:endParaRPr>
          </a:p>
        </p:txBody>
      </p:sp>
      <p:sp>
        <p:nvSpPr>
          <p:cNvPr id="294939" name="Text Box 27"/>
          <p:cNvSpPr txBox="1">
            <a:spLocks noChangeArrowheads="1"/>
          </p:cNvSpPr>
          <p:nvPr/>
        </p:nvSpPr>
        <p:spPr bwMode="auto">
          <a:xfrm>
            <a:off x="1835150" y="2395736"/>
            <a:ext cx="3657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i="1" dirty="0">
                <a:solidFill>
                  <a:schemeClr val="hlink"/>
                </a:solidFill>
                <a:ea typeface="楷体_GB2312" pitchFamily="49" charset="-122"/>
              </a:rPr>
              <a:t>—— </a:t>
            </a:r>
            <a:r>
              <a:rPr lang="zh-CN" altLang="en-US" sz="2200" i="1" dirty="0">
                <a:solidFill>
                  <a:schemeClr val="hlink"/>
                </a:solidFill>
                <a:ea typeface="楷体_GB2312" pitchFamily="49" charset="-122"/>
              </a:rPr>
              <a:t>质点的动量矩定理</a:t>
            </a:r>
            <a:endParaRPr lang="zh-CN" altLang="en-US" sz="2200" b="0" dirty="0">
              <a:solidFill>
                <a:srgbClr val="FFFF99"/>
              </a:solidFill>
              <a:ea typeface="楷体_GB2312" pitchFamily="49" charset="-122"/>
            </a:endParaRPr>
          </a:p>
        </p:txBody>
      </p:sp>
      <p:sp>
        <p:nvSpPr>
          <p:cNvPr id="294940" name="Text Box 28"/>
          <p:cNvSpPr txBox="1">
            <a:spLocks noChangeArrowheads="1"/>
          </p:cNvSpPr>
          <p:nvPr/>
        </p:nvSpPr>
        <p:spPr bwMode="auto">
          <a:xfrm>
            <a:off x="381000" y="3844180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FF99"/>
                </a:solidFill>
                <a:ea typeface="楷体_GB2312" pitchFamily="49" charset="-122"/>
              </a:rPr>
              <a:t>•  </a:t>
            </a:r>
            <a:r>
              <a:rPr lang="zh-CN" altLang="en-US" sz="2200">
                <a:solidFill>
                  <a:srgbClr val="FFFF99"/>
                </a:solidFill>
                <a:ea typeface="楷体_GB2312" pitchFamily="49" charset="-122"/>
              </a:rPr>
              <a:t>推广到质点系：</a:t>
            </a:r>
          </a:p>
        </p:txBody>
      </p:sp>
      <p:graphicFrame>
        <p:nvGraphicFramePr>
          <p:cNvPr id="29494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244960"/>
              </p:ext>
            </p:extLst>
          </p:nvPr>
        </p:nvGraphicFramePr>
        <p:xfrm>
          <a:off x="971550" y="5339605"/>
          <a:ext cx="3621088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04" name="公式" r:id="rId9" imgW="1419349" imgH="190573" progId="Equation.3">
                  <p:embed/>
                </p:oleObj>
              </mc:Choice>
              <mc:Fallback>
                <p:oleObj name="公式" r:id="rId9" imgW="1419349" imgH="190573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339605"/>
                        <a:ext cx="3621088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4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511531"/>
              </p:ext>
            </p:extLst>
          </p:nvPr>
        </p:nvGraphicFramePr>
        <p:xfrm>
          <a:off x="796925" y="4331543"/>
          <a:ext cx="301942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05" name="公式" r:id="rId11" imgW="1019297" imgH="342816" progId="Equation.3">
                  <p:embed/>
                </p:oleObj>
              </mc:Choice>
              <mc:Fallback>
                <p:oleObj name="公式" r:id="rId11" imgW="1019297" imgH="342816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4331543"/>
                        <a:ext cx="3019425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43" name="AutoShape 31"/>
          <p:cNvSpPr>
            <a:spLocks noChangeArrowheads="1"/>
          </p:cNvSpPr>
          <p:nvPr/>
        </p:nvSpPr>
        <p:spPr bwMode="auto">
          <a:xfrm>
            <a:off x="3657600" y="3844180"/>
            <a:ext cx="1524000" cy="685800"/>
          </a:xfrm>
          <a:prstGeom prst="wedgeRectCallout">
            <a:avLst>
              <a:gd name="adj1" fmla="val -52815"/>
              <a:gd name="adj2" fmla="val 8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b="0">
              <a:solidFill>
                <a:srgbClr val="FFFF99"/>
              </a:solidFill>
              <a:ea typeface="楷体_GB2312" pitchFamily="49" charset="-122"/>
            </a:endParaRPr>
          </a:p>
        </p:txBody>
      </p:sp>
      <p:graphicFrame>
        <p:nvGraphicFramePr>
          <p:cNvPr id="29494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374273"/>
              </p:ext>
            </p:extLst>
          </p:nvPr>
        </p:nvGraphicFramePr>
        <p:xfrm>
          <a:off x="3635375" y="3899743"/>
          <a:ext cx="1493838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06" name="公式" r:id="rId13" imgW="542851" imgH="190573" progId="Equation.3">
                  <p:embed/>
                </p:oleObj>
              </mc:Choice>
              <mc:Fallback>
                <p:oleObj name="公式" r:id="rId13" imgW="542851" imgH="190573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899743"/>
                        <a:ext cx="1493838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45" name="AutoShape 33"/>
          <p:cNvSpPr>
            <a:spLocks noChangeArrowheads="1"/>
          </p:cNvSpPr>
          <p:nvPr/>
        </p:nvSpPr>
        <p:spPr bwMode="auto">
          <a:xfrm>
            <a:off x="525463" y="6130180"/>
            <a:ext cx="1743075" cy="609600"/>
          </a:xfrm>
          <a:prstGeom prst="wedgeRectCallout">
            <a:avLst>
              <a:gd name="adj1" fmla="val 53005"/>
              <a:gd name="adj2" fmla="val -895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chemeClr val="tx2"/>
                </a:solidFill>
                <a:ea typeface="楷体_GB2312" pitchFamily="49" charset="-122"/>
              </a:rPr>
              <a:t>合外力矩</a:t>
            </a:r>
          </a:p>
        </p:txBody>
      </p:sp>
      <p:sp>
        <p:nvSpPr>
          <p:cNvPr id="294946" name="AutoShape 34"/>
          <p:cNvSpPr>
            <a:spLocks noChangeArrowheads="1"/>
          </p:cNvSpPr>
          <p:nvPr/>
        </p:nvSpPr>
        <p:spPr bwMode="auto">
          <a:xfrm>
            <a:off x="2967038" y="6131768"/>
            <a:ext cx="2181225" cy="609600"/>
          </a:xfrm>
          <a:prstGeom prst="wedgeRectCallout">
            <a:avLst>
              <a:gd name="adj1" fmla="val 7278"/>
              <a:gd name="adj2" fmla="val -838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chemeClr val="tx2"/>
                </a:solidFill>
                <a:ea typeface="楷体_GB2312" pitchFamily="49" charset="-122"/>
              </a:rPr>
              <a:t>合内力矩为零</a:t>
            </a:r>
          </a:p>
        </p:txBody>
      </p:sp>
      <p:graphicFrame>
        <p:nvGraphicFramePr>
          <p:cNvPr id="294947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74658"/>
              </p:ext>
            </p:extLst>
          </p:nvPr>
        </p:nvGraphicFramePr>
        <p:xfrm>
          <a:off x="4603750" y="5430093"/>
          <a:ext cx="96202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07" name="公式" r:id="rId15" imgW="238088" imgH="123900" progId="Equation.3">
                  <p:embed/>
                </p:oleObj>
              </mc:Choice>
              <mc:Fallback>
                <p:oleObj name="公式" r:id="rId15" imgW="238088" imgH="1239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0" y="5430093"/>
                        <a:ext cx="962025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48" name="AutoShape 36"/>
          <p:cNvSpPr>
            <a:spLocks noChangeArrowheads="1"/>
          </p:cNvSpPr>
          <p:nvPr/>
        </p:nvSpPr>
        <p:spPr bwMode="auto">
          <a:xfrm>
            <a:off x="6638925" y="5453905"/>
            <a:ext cx="381000" cy="5334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aphicFrame>
        <p:nvGraphicFramePr>
          <p:cNvPr id="294949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828634"/>
              </p:ext>
            </p:extLst>
          </p:nvPr>
        </p:nvGraphicFramePr>
        <p:xfrm>
          <a:off x="6848475" y="4148980"/>
          <a:ext cx="40798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08" name="Equation" r:id="rId17" imgW="47510" imgH="152512" progId="Equation.3">
                  <p:embed/>
                </p:oleObj>
              </mc:Choice>
              <mc:Fallback>
                <p:oleObj name="Equation" r:id="rId17" imgW="47510" imgH="152512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8475" y="4148980"/>
                        <a:ext cx="40798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50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5804919"/>
              </p:ext>
            </p:extLst>
          </p:nvPr>
        </p:nvGraphicFramePr>
        <p:xfrm>
          <a:off x="5435600" y="5195143"/>
          <a:ext cx="1169988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09" name="公式" r:id="rId19" imgW="276150" imgH="342816" progId="Equation.3">
                  <p:embed/>
                </p:oleObj>
              </mc:Choice>
              <mc:Fallback>
                <p:oleObj name="公式" r:id="rId19" imgW="276150" imgH="342816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5195143"/>
                        <a:ext cx="1169988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52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823862"/>
              </p:ext>
            </p:extLst>
          </p:nvPr>
        </p:nvGraphicFramePr>
        <p:xfrm>
          <a:off x="7045325" y="5384055"/>
          <a:ext cx="1716088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10" name="公式" r:id="rId21" imgW="542851" imgH="142795" progId="Equation.3">
                  <p:embed/>
                </p:oleObj>
              </mc:Choice>
              <mc:Fallback>
                <p:oleObj name="公式" r:id="rId21" imgW="542851" imgH="142795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5325" y="5384055"/>
                        <a:ext cx="1716088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51" name="Rectangle 39"/>
          <p:cNvSpPr>
            <a:spLocks noChangeArrowheads="1"/>
          </p:cNvSpPr>
          <p:nvPr/>
        </p:nvSpPr>
        <p:spPr bwMode="auto">
          <a:xfrm>
            <a:off x="5651500" y="6276230"/>
            <a:ext cx="29527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i="1">
                <a:solidFill>
                  <a:schemeClr val="hlink"/>
                </a:solidFill>
                <a:ea typeface="楷体_GB2312" pitchFamily="49" charset="-122"/>
              </a:rPr>
              <a:t>质点系的动量矩定理</a:t>
            </a:r>
          </a:p>
        </p:txBody>
      </p:sp>
      <p:sp>
        <p:nvSpPr>
          <p:cNvPr id="41" name="Text Box 2"/>
          <p:cNvSpPr txBox="1">
            <a:spLocks noChangeArrowheads="1"/>
          </p:cNvSpPr>
          <p:nvPr/>
        </p:nvSpPr>
        <p:spPr bwMode="auto">
          <a:xfrm>
            <a:off x="381000" y="750134"/>
            <a:ext cx="453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>
                <a:solidFill>
                  <a:srgbClr val="66FFFF"/>
                </a:solidFill>
              </a:rPr>
              <a:t>1. </a:t>
            </a:r>
            <a:r>
              <a:rPr lang="zh-CN" altLang="en-US" dirty="0">
                <a:solidFill>
                  <a:srgbClr val="66FFFF"/>
                </a:solidFill>
              </a:rPr>
              <a:t>质点系的动量矩定理</a:t>
            </a:r>
          </a:p>
        </p:txBody>
      </p:sp>
      <p:sp>
        <p:nvSpPr>
          <p:cNvPr id="458810" name="Line 58"/>
          <p:cNvSpPr>
            <a:spLocks noChangeShapeType="1"/>
          </p:cNvSpPr>
          <p:nvPr/>
        </p:nvSpPr>
        <p:spPr bwMode="auto">
          <a:xfrm flipV="1">
            <a:off x="3419475" y="5411043"/>
            <a:ext cx="801688" cy="436562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 Box 2"/>
          <p:cNvSpPr txBox="1">
            <a:spLocks noChangeArrowheads="1"/>
          </p:cNvSpPr>
          <p:nvPr/>
        </p:nvSpPr>
        <p:spPr bwMode="auto">
          <a:xfrm>
            <a:off x="339144" y="204788"/>
            <a:ext cx="76329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7675" indent="-447675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 smtClean="0">
                <a:solidFill>
                  <a:srgbClr val="FFFF00"/>
                </a:solidFill>
              </a:rPr>
              <a:t>三</a:t>
            </a:r>
            <a:r>
              <a:rPr lang="en-US" altLang="zh-CN" sz="2800" dirty="0" smtClean="0">
                <a:solidFill>
                  <a:srgbClr val="FFFF00"/>
                </a:solidFill>
              </a:rPr>
              <a:t>.  </a:t>
            </a:r>
            <a:r>
              <a:rPr lang="zh-CN" altLang="en-US" sz="2800" dirty="0" smtClean="0">
                <a:solidFill>
                  <a:srgbClr val="FFFF00"/>
                </a:solidFill>
              </a:rPr>
              <a:t>质点系的动量矩</a:t>
            </a:r>
            <a:r>
              <a:rPr lang="zh-CN" altLang="zh-CN" sz="2800" dirty="0" smtClean="0">
                <a:solidFill>
                  <a:srgbClr val="FFFF00"/>
                </a:solidFill>
              </a:rPr>
              <a:t>定理</a:t>
            </a:r>
            <a:r>
              <a:rPr lang="zh-CN" altLang="en-US" sz="2800" dirty="0" smtClean="0">
                <a:solidFill>
                  <a:srgbClr val="FFFF00"/>
                </a:solidFill>
              </a:rPr>
              <a:t>及动量矩守恒定律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300"/>
                                        <p:tgtEl>
                                          <p:spTgt spid="294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94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294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4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4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9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300"/>
                                        <p:tgtEl>
                                          <p:spTgt spid="29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8" dur="300"/>
                                        <p:tgtEl>
                                          <p:spTgt spid="294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3" dur="500"/>
                                        <p:tgtEl>
                                          <p:spTgt spid="294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9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3" dur="300"/>
                                        <p:tgtEl>
                                          <p:spTgt spid="294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300"/>
                                        <p:tgtEl>
                                          <p:spTgt spid="294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45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94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294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294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4" dur="300"/>
                                        <p:tgtEl>
                                          <p:spTgt spid="29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6" grpId="0" autoUpdateAnimBg="0"/>
      <p:bldP spid="294917" grpId="0" animBg="1"/>
      <p:bldP spid="294918" grpId="0" build="p" autoUpdateAnimBg="0"/>
      <p:bldP spid="294920" grpId="0" build="p" autoUpdateAnimBg="0"/>
      <p:bldP spid="294921" grpId="0" animBg="1"/>
      <p:bldP spid="294922" grpId="0" animBg="1"/>
      <p:bldP spid="294923" grpId="0" animBg="1"/>
      <p:bldP spid="294924" grpId="0" animBg="1"/>
      <p:bldP spid="294925" grpId="0" animBg="1"/>
      <p:bldP spid="294926" grpId="0" animBg="1"/>
      <p:bldP spid="294927" grpId="0" animBg="1"/>
      <p:bldP spid="294928" grpId="0" animBg="1"/>
      <p:bldP spid="294929" grpId="0" animBg="1"/>
      <p:bldP spid="294930" grpId="0" animBg="1"/>
      <p:bldP spid="294931" grpId="0" animBg="1"/>
      <p:bldP spid="294932" grpId="0" animBg="1"/>
      <p:bldP spid="294933" grpId="0" build="p" autoUpdateAnimBg="0" advAuto="0"/>
      <p:bldP spid="294934" grpId="0" build="p" autoUpdateAnimBg="0"/>
      <p:bldP spid="294935" grpId="0" build="p" autoUpdateAnimBg="0" advAuto="0"/>
      <p:bldP spid="294936" grpId="0" build="p" autoUpdateAnimBg="0"/>
      <p:bldP spid="294938" grpId="0" build="p" autoUpdateAnimBg="0"/>
      <p:bldP spid="294939" grpId="0" autoUpdateAnimBg="0"/>
      <p:bldP spid="294940" grpId="0" autoUpdateAnimBg="0"/>
      <p:bldP spid="294943" grpId="0" animBg="1" autoUpdateAnimBg="0"/>
      <p:bldP spid="294945" grpId="0" animBg="1" autoUpdateAnimBg="0"/>
      <p:bldP spid="294946" grpId="0" animBg="1" autoUpdateAnimBg="0"/>
      <p:bldP spid="294948" grpId="0" animBg="1"/>
      <p:bldP spid="294951" grpId="0" autoUpdateAnimBg="0"/>
      <p:bldP spid="41" grpId="0" autoUpdateAnimBg="0"/>
      <p:bldP spid="458810" grpId="0" animBg="1"/>
      <p:bldP spid="4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611188" y="2276475"/>
            <a:ext cx="8281987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结论：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质点系所受的</a:t>
            </a:r>
            <a:r>
              <a:rPr lang="zh-CN" altLang="en-US">
                <a:solidFill>
                  <a:srgbClr val="00FFFF"/>
                </a:solidFill>
                <a:ea typeface="楷体_GB2312" pitchFamily="49" charset="-122"/>
              </a:rPr>
              <a:t>合外力矩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等于该质点系的动量矩对时间的变化率</a:t>
            </a:r>
            <a:endParaRPr lang="zh-CN" altLang="en-US" b="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295939" name="AutoShape 3"/>
          <p:cNvSpPr>
            <a:spLocks noChangeArrowheads="1"/>
          </p:cNvSpPr>
          <p:nvPr/>
        </p:nvSpPr>
        <p:spPr bwMode="auto">
          <a:xfrm>
            <a:off x="250825" y="2420938"/>
            <a:ext cx="457200" cy="3810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zh-CN" sz="2200" smtClean="0"/>
          </a:p>
        </p:txBody>
      </p:sp>
      <p:sp>
        <p:nvSpPr>
          <p:cNvPr id="295940" name="Text Box 4"/>
          <p:cNvSpPr txBox="1">
            <a:spLocks noChangeArrowheads="1"/>
          </p:cNvSpPr>
          <p:nvPr/>
        </p:nvSpPr>
        <p:spPr bwMode="auto">
          <a:xfrm>
            <a:off x="381000" y="4940300"/>
            <a:ext cx="7504113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200" i="1" dirty="0">
                <a:solidFill>
                  <a:schemeClr val="hlink"/>
                </a:solidFill>
                <a:ea typeface="楷体_GB2312" pitchFamily="49" charset="-122"/>
              </a:rPr>
              <a:t> •  </a:t>
            </a:r>
            <a:r>
              <a:rPr lang="zh-CN" altLang="en-US" i="1" dirty="0">
                <a:solidFill>
                  <a:schemeClr val="hlink"/>
                </a:solidFill>
                <a:ea typeface="楷体_GB2312" pitchFamily="49" charset="-122"/>
              </a:rPr>
              <a:t>当质点系相对某一定点所受的合外力矩为零时，该</a:t>
            </a:r>
            <a:r>
              <a:rPr lang="zh-CN" altLang="en-US" i="1" dirty="0" smtClean="0">
                <a:solidFill>
                  <a:schemeClr val="hlink"/>
                </a:solidFill>
                <a:ea typeface="楷体_GB2312" pitchFamily="49" charset="-122"/>
              </a:rPr>
              <a:t>质点系</a:t>
            </a:r>
            <a:r>
              <a:rPr lang="zh-CN" altLang="en-US" i="1" dirty="0">
                <a:solidFill>
                  <a:schemeClr val="hlink"/>
                </a:solidFill>
                <a:ea typeface="楷体_GB2312" pitchFamily="49" charset="-122"/>
              </a:rPr>
              <a:t>相对于该定点的动量矩将不随时间改变</a:t>
            </a:r>
            <a:endParaRPr lang="zh-CN" altLang="en-US" i="1" dirty="0">
              <a:solidFill>
                <a:srgbClr val="FFFF99"/>
              </a:solidFill>
              <a:ea typeface="楷体_GB2312" pitchFamily="49" charset="-122"/>
            </a:endParaRPr>
          </a:p>
        </p:txBody>
      </p:sp>
      <p:graphicFrame>
        <p:nvGraphicFramePr>
          <p:cNvPr id="295941" name="Object 5"/>
          <p:cNvGraphicFramePr>
            <a:graphicFrameLocks noChangeAspect="1"/>
          </p:cNvGraphicFramePr>
          <p:nvPr/>
        </p:nvGraphicFramePr>
        <p:xfrm>
          <a:off x="3143250" y="3973513"/>
          <a:ext cx="14224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23" name="公式" r:id="rId3" imgW="390604" imgH="342816" progId="Equation.3">
                  <p:embed/>
                </p:oleObj>
              </mc:Choice>
              <mc:Fallback>
                <p:oleObj name="公式" r:id="rId3" imgW="390604" imgH="34281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3973513"/>
                        <a:ext cx="1422400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42" name="Object 6"/>
          <p:cNvGraphicFramePr>
            <a:graphicFrameLocks noChangeAspect="1"/>
          </p:cNvGraphicFramePr>
          <p:nvPr/>
        </p:nvGraphicFramePr>
        <p:xfrm>
          <a:off x="1162050" y="4148138"/>
          <a:ext cx="1306513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24" name="公式" r:id="rId5" imgW="352543" imgH="142795" progId="Equation.3">
                  <p:embed/>
                </p:oleObj>
              </mc:Choice>
              <mc:Fallback>
                <p:oleObj name="公式" r:id="rId5" imgW="352543" imgH="14279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4148138"/>
                        <a:ext cx="1306513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943" name="Text Box 7"/>
          <p:cNvSpPr txBox="1">
            <a:spLocks noChangeArrowheads="1"/>
          </p:cNvSpPr>
          <p:nvPr/>
        </p:nvSpPr>
        <p:spPr bwMode="auto">
          <a:xfrm>
            <a:off x="609600" y="4283075"/>
            <a:ext cx="990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rgbClr val="00FF00"/>
                </a:solidFill>
                <a:ea typeface="楷体_GB2312" pitchFamily="49" charset="-122"/>
              </a:rPr>
              <a:t>当</a:t>
            </a:r>
            <a:endParaRPr lang="zh-CN" altLang="en-US" sz="2200" b="0">
              <a:solidFill>
                <a:srgbClr val="FFFF99"/>
              </a:solidFill>
              <a:ea typeface="楷体_GB2312" pitchFamily="49" charset="-122"/>
            </a:endParaRPr>
          </a:p>
        </p:txBody>
      </p:sp>
      <p:sp>
        <p:nvSpPr>
          <p:cNvPr id="295944" name="AutoShape 8"/>
          <p:cNvSpPr>
            <a:spLocks noChangeArrowheads="1"/>
          </p:cNvSpPr>
          <p:nvPr/>
        </p:nvSpPr>
        <p:spPr bwMode="auto">
          <a:xfrm>
            <a:off x="2514600" y="4322763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200"/>
          </a:p>
        </p:txBody>
      </p:sp>
      <p:sp>
        <p:nvSpPr>
          <p:cNvPr id="295945" name="AutoShape 9"/>
          <p:cNvSpPr>
            <a:spLocks noChangeArrowheads="1"/>
          </p:cNvSpPr>
          <p:nvPr/>
        </p:nvSpPr>
        <p:spPr bwMode="auto">
          <a:xfrm>
            <a:off x="4648200" y="4322763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200"/>
          </a:p>
        </p:txBody>
      </p:sp>
      <p:graphicFrame>
        <p:nvGraphicFramePr>
          <p:cNvPr id="295946" name="Object 10"/>
          <p:cNvGraphicFramePr>
            <a:graphicFrameLocks noChangeAspect="1"/>
          </p:cNvGraphicFramePr>
          <p:nvPr/>
        </p:nvGraphicFramePr>
        <p:xfrm>
          <a:off x="5257800" y="4168775"/>
          <a:ext cx="123348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25" name="公式" r:id="rId7" imgW="333377" imgH="142795" progId="Equation.3">
                  <p:embed/>
                </p:oleObj>
              </mc:Choice>
              <mc:Fallback>
                <p:oleObj name="公式" r:id="rId7" imgW="333377" imgH="14279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168775"/>
                        <a:ext cx="1233488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947" name="AutoShape 11"/>
          <p:cNvSpPr>
            <a:spLocks noChangeArrowheads="1"/>
          </p:cNvSpPr>
          <p:nvPr/>
        </p:nvSpPr>
        <p:spPr bwMode="auto">
          <a:xfrm>
            <a:off x="7596188" y="4364038"/>
            <a:ext cx="762000" cy="1905000"/>
          </a:xfrm>
          <a:prstGeom prst="curvedLeftArrow">
            <a:avLst>
              <a:gd name="adj1" fmla="val 50000"/>
              <a:gd name="adj2" fmla="val 1000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200"/>
          </a:p>
        </p:txBody>
      </p:sp>
      <p:sp>
        <p:nvSpPr>
          <p:cNvPr id="295948" name="Text Box 12"/>
          <p:cNvSpPr txBox="1">
            <a:spLocks noChangeArrowheads="1"/>
          </p:cNvSpPr>
          <p:nvPr/>
        </p:nvSpPr>
        <p:spPr bwMode="auto">
          <a:xfrm>
            <a:off x="1424346" y="6091160"/>
            <a:ext cx="63160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dirty="0">
                <a:solidFill>
                  <a:srgbClr val="FFFF00"/>
                </a:solidFill>
                <a:ea typeface="楷体_GB2312" pitchFamily="49" charset="-122"/>
              </a:rPr>
              <a:t>——   </a:t>
            </a:r>
            <a:r>
              <a:rPr lang="zh-CN" altLang="en-US" dirty="0">
                <a:solidFill>
                  <a:srgbClr val="FFFF00"/>
                </a:solidFill>
                <a:ea typeface="楷体_GB2312" pitchFamily="49" charset="-122"/>
              </a:rPr>
              <a:t>一般情况下</a:t>
            </a:r>
            <a:r>
              <a:rPr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的质点系的动量矩守恒定律</a:t>
            </a:r>
            <a:endParaRPr lang="zh-CN" altLang="en-US" dirty="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295960" name="Rectangle 24"/>
          <p:cNvSpPr>
            <a:spLocks noChangeArrowheads="1"/>
          </p:cNvSpPr>
          <p:nvPr/>
        </p:nvSpPr>
        <p:spPr bwMode="auto">
          <a:xfrm>
            <a:off x="2195513" y="2928938"/>
            <a:ext cx="464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FF00"/>
                </a:solidFill>
                <a:ea typeface="楷体_GB2312" pitchFamily="49" charset="-122"/>
              </a:rPr>
              <a:t>——</a:t>
            </a:r>
            <a:r>
              <a:rPr lang="en-US" altLang="zh-CN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质点系的动量矩定理</a:t>
            </a:r>
          </a:p>
        </p:txBody>
      </p:sp>
      <p:graphicFrame>
        <p:nvGraphicFramePr>
          <p:cNvPr id="464903" name="Object 4"/>
          <p:cNvGraphicFramePr>
            <a:graphicFrameLocks/>
          </p:cNvGraphicFramePr>
          <p:nvPr/>
        </p:nvGraphicFramePr>
        <p:xfrm>
          <a:off x="2411413" y="301625"/>
          <a:ext cx="1625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26" name="公式" r:id="rId9" imgW="1524086" imgH="390594" progId="Equation.3">
                  <p:embed/>
                </p:oleObj>
              </mc:Choice>
              <mc:Fallback>
                <p:oleObj name="公式" r:id="rId9" imgW="1524086" imgH="390594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01625"/>
                        <a:ext cx="1625600" cy="4953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4904" name="Text Box 8"/>
          <p:cNvSpPr txBox="1">
            <a:spLocks noChangeArrowheads="1"/>
          </p:cNvSpPr>
          <p:nvPr/>
        </p:nvSpPr>
        <p:spPr bwMode="auto">
          <a:xfrm>
            <a:off x="4932363" y="301625"/>
            <a:ext cx="19796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25000"/>
              </a:lnSpc>
            </a:pPr>
            <a:r>
              <a:rPr lang="en-US" altLang="zh-CN">
                <a:solidFill>
                  <a:srgbClr val="66FFFF"/>
                </a:solidFill>
                <a:latin typeface="Arial" panose="020B0604020202020204" pitchFamily="34" charset="0"/>
              </a:rPr>
              <a:t>—— </a:t>
            </a:r>
            <a:r>
              <a:rPr lang="zh-CN" altLang="en-US" sz="2000">
                <a:solidFill>
                  <a:srgbClr val="66FFFF"/>
                </a:solidFill>
                <a:ea typeface="楷体_GB2312" pitchFamily="49" charset="-122"/>
              </a:rPr>
              <a:t>微分形式</a:t>
            </a:r>
          </a:p>
        </p:txBody>
      </p:sp>
      <p:graphicFrame>
        <p:nvGraphicFramePr>
          <p:cNvPr id="464905" name="Object 5"/>
          <p:cNvGraphicFramePr>
            <a:graphicFrameLocks/>
          </p:cNvGraphicFramePr>
          <p:nvPr/>
        </p:nvGraphicFramePr>
        <p:xfrm>
          <a:off x="765175" y="989013"/>
          <a:ext cx="4094163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27" name="公式" r:id="rId11" imgW="4476699" imgH="657288" progId="Equation.3">
                  <p:embed/>
                </p:oleObj>
              </mc:Choice>
              <mc:Fallback>
                <p:oleObj name="公式" r:id="rId11" imgW="4476699" imgH="657288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989013"/>
                        <a:ext cx="4094163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4906" name="Text Box 10"/>
          <p:cNvSpPr txBox="1">
            <a:spLocks noChangeArrowheads="1"/>
          </p:cNvSpPr>
          <p:nvPr/>
        </p:nvSpPr>
        <p:spPr bwMode="auto">
          <a:xfrm>
            <a:off x="5019675" y="1031875"/>
            <a:ext cx="2505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>
                <a:solidFill>
                  <a:srgbClr val="66FFFF"/>
                </a:solidFill>
                <a:latin typeface="Arial" panose="020B0604020202020204" pitchFamily="34" charset="0"/>
              </a:rPr>
              <a:t>—— </a:t>
            </a:r>
            <a:r>
              <a:rPr lang="zh-CN" altLang="en-US" sz="2000">
                <a:solidFill>
                  <a:srgbClr val="66FFFF"/>
                </a:solidFill>
                <a:ea typeface="楷体_GB2312" pitchFamily="49" charset="-122"/>
              </a:rPr>
              <a:t>积分形式</a:t>
            </a:r>
          </a:p>
        </p:txBody>
      </p:sp>
      <p:sp>
        <p:nvSpPr>
          <p:cNvPr id="464907" name="Rectangle 11"/>
          <p:cNvSpPr>
            <a:spLocks noChangeArrowheads="1"/>
          </p:cNvSpPr>
          <p:nvPr/>
        </p:nvSpPr>
        <p:spPr bwMode="auto">
          <a:xfrm>
            <a:off x="827088" y="1816100"/>
            <a:ext cx="7812087" cy="466725"/>
          </a:xfrm>
          <a:prstGeom prst="rect">
            <a:avLst/>
          </a:prstGeom>
          <a:noFill/>
          <a:ln w="9525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  <a:ea typeface="楷体_GB2312" pitchFamily="49" charset="-122"/>
              </a:rPr>
              <a:t>质点系所受</a:t>
            </a:r>
            <a:r>
              <a:rPr lang="zh-CN" altLang="en-US">
                <a:solidFill>
                  <a:srgbClr val="00FFFF"/>
                </a:solidFill>
                <a:latin typeface="宋体" panose="02010600030101010101" pitchFamily="2" charset="-122"/>
                <a:ea typeface="楷体_GB2312" pitchFamily="49" charset="-122"/>
              </a:rPr>
              <a:t>合外力矩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  <a:ea typeface="楷体_GB2312" pitchFamily="49" charset="-122"/>
              </a:rPr>
              <a:t>的</a:t>
            </a:r>
            <a:r>
              <a:rPr lang="zh-CN" altLang="en-US">
                <a:solidFill>
                  <a:srgbClr val="00FFFF"/>
                </a:solidFill>
                <a:latin typeface="宋体" panose="02010600030101010101" pitchFamily="2" charset="-122"/>
                <a:ea typeface="楷体_GB2312" pitchFamily="49" charset="-122"/>
              </a:rPr>
              <a:t>冲量矩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  <a:ea typeface="楷体_GB2312" pitchFamily="49" charset="-122"/>
              </a:rPr>
              <a:t>等于质点系动量矩的增量</a:t>
            </a:r>
            <a:endParaRPr lang="zh-CN" altLang="en-US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464909" name="Rectangle 13"/>
          <p:cNvSpPr>
            <a:spLocks noChangeArrowheads="1"/>
          </p:cNvSpPr>
          <p:nvPr/>
        </p:nvSpPr>
        <p:spPr bwMode="auto">
          <a:xfrm>
            <a:off x="1404938" y="3429000"/>
            <a:ext cx="7127875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质点系的</a:t>
            </a:r>
            <a:r>
              <a:rPr lang="zh-CN" altLang="en-US" dirty="0">
                <a:solidFill>
                  <a:srgbClr val="00FFFF"/>
                </a:solidFill>
                <a:ea typeface="楷体_GB2312" pitchFamily="49" charset="-122"/>
              </a:rPr>
              <a:t>内力矩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不能改变质点系的动量矩</a:t>
            </a:r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4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4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4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4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4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300"/>
                                        <p:tgtEl>
                                          <p:spTgt spid="295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7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295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295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69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64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95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95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300"/>
                                        <p:tgtEl>
                                          <p:spTgt spid="295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8" grpId="0" autoUpdateAnimBg="0"/>
      <p:bldP spid="295940" grpId="0" autoUpdateAnimBg="0"/>
      <p:bldP spid="295943" grpId="0" build="p" autoUpdateAnimBg="0"/>
      <p:bldP spid="295944" grpId="0" animBg="1"/>
      <p:bldP spid="295945" grpId="0" animBg="1"/>
      <p:bldP spid="295947" grpId="0" animBg="1"/>
      <p:bldP spid="295948" grpId="0" autoUpdateAnimBg="0"/>
      <p:bldP spid="295960" grpId="0" autoUpdateAnimBg="0"/>
      <p:bldP spid="464904" grpId="0"/>
      <p:bldP spid="464906" grpId="0"/>
      <p:bldP spid="464907" grpId="0" animBg="1" autoUpdateAnimBg="0"/>
      <p:bldP spid="46490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595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268585"/>
              </p:ext>
            </p:extLst>
          </p:nvPr>
        </p:nvGraphicFramePr>
        <p:xfrm>
          <a:off x="486927" y="2115612"/>
          <a:ext cx="3763962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32" name="公式" r:id="rId3" imgW="1171543" imgH="180855" progId="Equation.3">
                  <p:embed/>
                </p:oleObj>
              </mc:Choice>
              <mc:Fallback>
                <p:oleObj name="公式" r:id="rId3" imgW="1171543" imgH="18085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927" y="2115612"/>
                        <a:ext cx="3763962" cy="682625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952" name="Text Box 16"/>
          <p:cNvSpPr txBox="1">
            <a:spLocks noChangeArrowheads="1"/>
          </p:cNvSpPr>
          <p:nvPr/>
        </p:nvSpPr>
        <p:spPr bwMode="auto">
          <a:xfrm>
            <a:off x="327025" y="1350640"/>
            <a:ext cx="31257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66FF33"/>
                </a:solidFill>
                <a:ea typeface="楷体_GB2312" pitchFamily="49" charset="-122"/>
              </a:rPr>
              <a:t>• </a:t>
            </a:r>
            <a:r>
              <a:rPr lang="zh-CN" altLang="en-US" dirty="0">
                <a:solidFill>
                  <a:srgbClr val="66FF33"/>
                </a:solidFill>
                <a:ea typeface="楷体_GB2312" pitchFamily="49" charset="-122"/>
              </a:rPr>
              <a:t>质点绕定点转动</a:t>
            </a:r>
            <a:endParaRPr lang="zh-CN" altLang="en-US" b="0" dirty="0">
              <a:solidFill>
                <a:srgbClr val="66FF33"/>
              </a:solidFill>
              <a:ea typeface="楷体_GB2312" pitchFamily="49" charset="-122"/>
            </a:endParaRPr>
          </a:p>
        </p:txBody>
      </p:sp>
      <p:sp>
        <p:nvSpPr>
          <p:cNvPr id="295953" name="AutoShape 17"/>
          <p:cNvSpPr>
            <a:spLocks noChangeArrowheads="1"/>
          </p:cNvSpPr>
          <p:nvPr/>
        </p:nvSpPr>
        <p:spPr bwMode="auto">
          <a:xfrm>
            <a:off x="5113119" y="2635112"/>
            <a:ext cx="457200" cy="533400"/>
          </a:xfrm>
          <a:prstGeom prst="downArrow">
            <a:avLst>
              <a:gd name="adj1" fmla="val 50000"/>
              <a:gd name="adj2" fmla="val 5549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200"/>
          </a:p>
        </p:txBody>
      </p:sp>
      <p:sp>
        <p:nvSpPr>
          <p:cNvPr id="295954" name="Text Box 18"/>
          <p:cNvSpPr txBox="1">
            <a:spLocks noChangeArrowheads="1"/>
          </p:cNvSpPr>
          <p:nvPr/>
        </p:nvSpPr>
        <p:spPr bwMode="auto">
          <a:xfrm>
            <a:off x="4302125" y="1350640"/>
            <a:ext cx="41036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66FF33"/>
                </a:solidFill>
                <a:ea typeface="楷体_GB2312" pitchFamily="49" charset="-122"/>
              </a:rPr>
              <a:t>• </a:t>
            </a:r>
            <a:r>
              <a:rPr lang="zh-CN" altLang="en-US" dirty="0">
                <a:solidFill>
                  <a:srgbClr val="66FF33"/>
                </a:solidFill>
                <a:ea typeface="楷体_GB2312" pitchFamily="49" charset="-122"/>
              </a:rPr>
              <a:t>质点绕定轴作圆周运动</a:t>
            </a:r>
            <a:endParaRPr lang="zh-CN" altLang="en-US" b="0" dirty="0">
              <a:solidFill>
                <a:srgbClr val="66FF33"/>
              </a:solidFill>
              <a:ea typeface="楷体_GB2312" pitchFamily="49" charset="-122"/>
            </a:endParaRPr>
          </a:p>
        </p:txBody>
      </p:sp>
      <p:graphicFrame>
        <p:nvGraphicFramePr>
          <p:cNvPr id="29595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279978"/>
              </p:ext>
            </p:extLst>
          </p:nvPr>
        </p:nvGraphicFramePr>
        <p:xfrm>
          <a:off x="4835883" y="1960240"/>
          <a:ext cx="18510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33" name="公式" r:id="rId5" imgW="609526" imgH="152512" progId="Equation.3">
                  <p:embed/>
                </p:oleObj>
              </mc:Choice>
              <mc:Fallback>
                <p:oleObj name="公式" r:id="rId5" imgW="609526" imgH="152512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5883" y="1960240"/>
                        <a:ext cx="18510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5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319427"/>
              </p:ext>
            </p:extLst>
          </p:nvPr>
        </p:nvGraphicFramePr>
        <p:xfrm>
          <a:off x="6686908" y="1884040"/>
          <a:ext cx="1676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34" name="公式" r:id="rId7" imgW="495341" imgH="180855" progId="Equation.3">
                  <p:embed/>
                </p:oleObj>
              </mc:Choice>
              <mc:Fallback>
                <p:oleObj name="公式" r:id="rId7" imgW="495341" imgH="18085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6908" y="1884040"/>
                        <a:ext cx="1676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957" name="Text Box 21"/>
          <p:cNvSpPr txBox="1">
            <a:spLocks noChangeArrowheads="1"/>
          </p:cNvSpPr>
          <p:nvPr/>
        </p:nvSpPr>
        <p:spPr bwMode="auto">
          <a:xfrm>
            <a:off x="250825" y="3031301"/>
            <a:ext cx="4876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 dirty="0">
                <a:solidFill>
                  <a:srgbClr val="FFFF00"/>
                </a:solidFill>
                <a:ea typeface="楷体_GB2312" pitchFamily="49" charset="-122"/>
              </a:rPr>
              <a:t>• </a:t>
            </a:r>
            <a:r>
              <a:rPr lang="zh-CN" altLang="en-US" i="1" dirty="0">
                <a:solidFill>
                  <a:srgbClr val="FFFF00"/>
                </a:solidFill>
                <a:ea typeface="楷体_GB2312" pitchFamily="49" charset="-122"/>
              </a:rPr>
              <a:t>对定轴转动的刚体的动量矩</a:t>
            </a:r>
          </a:p>
        </p:txBody>
      </p:sp>
      <p:graphicFrame>
        <p:nvGraphicFramePr>
          <p:cNvPr id="29595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916744"/>
              </p:ext>
            </p:extLst>
          </p:nvPr>
        </p:nvGraphicFramePr>
        <p:xfrm>
          <a:off x="4899025" y="3309984"/>
          <a:ext cx="2743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35" name="Equation" r:id="rId9" imgW="838166" imgH="190573" progId="Equation.3">
                  <p:embed/>
                </p:oleObj>
              </mc:Choice>
              <mc:Fallback>
                <p:oleObj name="Equation" r:id="rId9" imgW="838166" imgH="190573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9025" y="3309984"/>
                        <a:ext cx="27432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959" name="Text Box 23"/>
          <p:cNvSpPr txBox="1">
            <a:spLocks noChangeArrowheads="1"/>
          </p:cNvSpPr>
          <p:nvPr/>
        </p:nvSpPr>
        <p:spPr bwMode="auto">
          <a:xfrm>
            <a:off x="319088" y="3645446"/>
            <a:ext cx="5943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hlink"/>
                </a:solidFill>
                <a:ea typeface="楷体_GB2312" pitchFamily="49" charset="-122"/>
              </a:rPr>
              <a:t>刚体动量矩＝质元动量矩之和</a:t>
            </a:r>
            <a:endParaRPr lang="zh-CN" altLang="en-US" b="0" dirty="0">
              <a:solidFill>
                <a:srgbClr val="FFFF99"/>
              </a:solidFill>
              <a:ea typeface="楷体_GB2312" pitchFamily="49" charset="-122"/>
            </a:endParaRPr>
          </a:p>
        </p:txBody>
      </p:sp>
      <p:sp>
        <p:nvSpPr>
          <p:cNvPr id="295961" name="Line 25"/>
          <p:cNvSpPr>
            <a:spLocks noChangeShapeType="1"/>
          </p:cNvSpPr>
          <p:nvPr/>
        </p:nvSpPr>
        <p:spPr bwMode="auto">
          <a:xfrm>
            <a:off x="2789238" y="1579240"/>
            <a:ext cx="13716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9596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342730"/>
              </p:ext>
            </p:extLst>
          </p:nvPr>
        </p:nvGraphicFramePr>
        <p:xfrm>
          <a:off x="7491412" y="3386184"/>
          <a:ext cx="1143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36" name="Equation" r:id="rId11" imgW="333377" imgH="142795" progId="Equation.3">
                  <p:embed/>
                </p:oleObj>
              </mc:Choice>
              <mc:Fallback>
                <p:oleObj name="Equation" r:id="rId11" imgW="333377" imgH="142795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1412" y="3386184"/>
                        <a:ext cx="1143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963" name="Rectangle 27"/>
          <p:cNvSpPr>
            <a:spLocks noChangeArrowheads="1"/>
          </p:cNvSpPr>
          <p:nvPr/>
        </p:nvSpPr>
        <p:spPr bwMode="auto">
          <a:xfrm>
            <a:off x="4610100" y="3309984"/>
            <a:ext cx="4267200" cy="762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200"/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250825" y="810890"/>
            <a:ext cx="4752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>
                <a:solidFill>
                  <a:srgbClr val="66FFFF"/>
                </a:solidFill>
                <a:sym typeface="Symbol" panose="05050102010706020507" pitchFamily="18" charset="2"/>
              </a:rPr>
              <a:t>1. </a:t>
            </a:r>
            <a:r>
              <a:rPr lang="zh-CN" altLang="en-US" dirty="0">
                <a:solidFill>
                  <a:srgbClr val="66FFFF"/>
                </a:solidFill>
              </a:rPr>
              <a:t>刚体定轴转动的动量矩定理</a:t>
            </a:r>
          </a:p>
        </p:txBody>
      </p:sp>
      <p:sp>
        <p:nvSpPr>
          <p:cNvPr id="296962" name="Rectangle 2"/>
          <p:cNvSpPr>
            <a:spLocks noChangeArrowheads="1"/>
          </p:cNvSpPr>
          <p:nvPr/>
        </p:nvSpPr>
        <p:spPr bwMode="auto">
          <a:xfrm>
            <a:off x="327025" y="4211114"/>
            <a:ext cx="5410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FF00"/>
                </a:solidFill>
                <a:ea typeface="楷体_GB2312" pitchFamily="49" charset="-122"/>
              </a:rPr>
              <a:t>• </a:t>
            </a:r>
            <a:r>
              <a:rPr lang="zh-CN" altLang="en-US" dirty="0">
                <a:solidFill>
                  <a:srgbClr val="FFFF00"/>
                </a:solidFill>
                <a:ea typeface="楷体_GB2312" pitchFamily="49" charset="-122"/>
              </a:rPr>
              <a:t>绕定轴转动的动量矩定理</a:t>
            </a:r>
            <a:endParaRPr lang="zh-CN" altLang="en-US" dirty="0">
              <a:solidFill>
                <a:schemeClr val="hlink"/>
              </a:solidFill>
              <a:ea typeface="楷体_GB2312" pitchFamily="49" charset="-122"/>
            </a:endParaRPr>
          </a:p>
        </p:txBody>
      </p:sp>
      <p:graphicFrame>
        <p:nvGraphicFramePr>
          <p:cNvPr id="2969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353920"/>
              </p:ext>
            </p:extLst>
          </p:nvPr>
        </p:nvGraphicFramePr>
        <p:xfrm>
          <a:off x="3213458" y="4937743"/>
          <a:ext cx="1349375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37" name="Equation" r:id="rId13" imgW="485894" imgH="314203" progId="Equation.3">
                  <p:embed/>
                </p:oleObj>
              </mc:Choice>
              <mc:Fallback>
                <p:oleObj name="Equation" r:id="rId13" imgW="485894" imgH="31420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458" y="4937743"/>
                        <a:ext cx="1349375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722618"/>
              </p:ext>
            </p:extLst>
          </p:nvPr>
        </p:nvGraphicFramePr>
        <p:xfrm>
          <a:off x="836971" y="4963143"/>
          <a:ext cx="704850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38" name="Equation" r:id="rId15" imgW="219192" imgH="314203" progId="Equation.3">
                  <p:embed/>
                </p:oleObj>
              </mc:Choice>
              <mc:Fallback>
                <p:oleObj name="Equation" r:id="rId15" imgW="219192" imgH="31420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971" y="4963143"/>
                        <a:ext cx="704850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65" name="AutoShape 5"/>
          <p:cNvSpPr>
            <a:spLocks noChangeArrowheads="1"/>
          </p:cNvSpPr>
          <p:nvPr/>
        </p:nvSpPr>
        <p:spPr bwMode="auto">
          <a:xfrm>
            <a:off x="4183063" y="4224475"/>
            <a:ext cx="381000" cy="3810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zh-CN" sz="2200" smtClean="0"/>
          </a:p>
        </p:txBody>
      </p:sp>
      <p:graphicFrame>
        <p:nvGraphicFramePr>
          <p:cNvPr id="29698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892189"/>
              </p:ext>
            </p:extLst>
          </p:nvPr>
        </p:nvGraphicFramePr>
        <p:xfrm>
          <a:off x="4497684" y="5190399"/>
          <a:ext cx="1019286" cy="592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39" name="Equation" r:id="rId17" imgW="406080" imgH="228600" progId="Equation.DSMT4">
                  <p:embed/>
                </p:oleObj>
              </mc:Choice>
              <mc:Fallback>
                <p:oleObj name="Equation" r:id="rId17" imgW="406080" imgH="2286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7684" y="5190399"/>
                        <a:ext cx="1019286" cy="5922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85" name="Rectangle 25"/>
          <p:cNvSpPr>
            <a:spLocks noChangeArrowheads="1"/>
          </p:cNvSpPr>
          <p:nvPr/>
        </p:nvSpPr>
        <p:spPr bwMode="auto">
          <a:xfrm>
            <a:off x="621071" y="4923455"/>
            <a:ext cx="5943600" cy="1066800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200"/>
          </a:p>
        </p:txBody>
      </p:sp>
      <p:graphicFrame>
        <p:nvGraphicFramePr>
          <p:cNvPr id="29698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168362"/>
              </p:ext>
            </p:extLst>
          </p:nvPr>
        </p:nvGraphicFramePr>
        <p:xfrm>
          <a:off x="1556108" y="4986955"/>
          <a:ext cx="162560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40" name="Equation" r:id="rId19" imgW="600079" imgH="314203" progId="Equation.3">
                  <p:embed/>
                </p:oleObj>
              </mc:Choice>
              <mc:Fallback>
                <p:oleObj name="Equation" r:id="rId19" imgW="600079" imgH="314203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6108" y="4986955"/>
                        <a:ext cx="1625600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6648808" y="5059980"/>
            <a:ext cx="19856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hlink"/>
                </a:solidFill>
                <a:ea typeface="楷体_GB2312" pitchFamily="49" charset="-122"/>
              </a:rPr>
              <a:t>刚体绕定轴转动定律</a:t>
            </a:r>
            <a:endParaRPr lang="zh-CN" altLang="en-US" b="0" dirty="0">
              <a:solidFill>
                <a:srgbClr val="FFFF99"/>
              </a:solidFill>
              <a:ea typeface="楷体_GB2312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641671"/>
              </p:ext>
            </p:extLst>
          </p:nvPr>
        </p:nvGraphicFramePr>
        <p:xfrm>
          <a:off x="5520614" y="5214041"/>
          <a:ext cx="847725" cy="544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41" name="Equation" r:id="rId21" imgW="355320" imgH="228600" progId="Equation.DSMT4">
                  <p:embed/>
                </p:oleObj>
              </mc:Choice>
              <mc:Fallback>
                <p:oleObj name="Equation" r:id="rId21" imgW="355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520614" y="5214041"/>
                        <a:ext cx="847725" cy="5449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339144" y="204788"/>
            <a:ext cx="8409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7675" indent="-447675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rgbClr val="FFFF00"/>
                </a:solidFill>
              </a:rPr>
              <a:t>四</a:t>
            </a:r>
            <a:r>
              <a:rPr lang="en-US" altLang="zh-CN" sz="2800" dirty="0" smtClean="0">
                <a:solidFill>
                  <a:srgbClr val="FFFF00"/>
                </a:solidFill>
              </a:rPr>
              <a:t>.  </a:t>
            </a:r>
            <a:r>
              <a:rPr lang="zh-CN" altLang="en-US" sz="2800" dirty="0" smtClean="0">
                <a:solidFill>
                  <a:srgbClr val="FFFF00"/>
                </a:solidFill>
              </a:rPr>
              <a:t>刚体定轴转动的动量矩</a:t>
            </a:r>
            <a:r>
              <a:rPr lang="zh-CN" altLang="zh-CN" sz="2800" dirty="0" smtClean="0">
                <a:solidFill>
                  <a:srgbClr val="FFFF00"/>
                </a:solidFill>
              </a:rPr>
              <a:t>定理</a:t>
            </a:r>
            <a:r>
              <a:rPr lang="zh-CN" altLang="en-US" sz="2800" dirty="0" smtClean="0">
                <a:solidFill>
                  <a:srgbClr val="FFFF00"/>
                </a:solidFill>
              </a:rPr>
              <a:t>及动量矩守恒定律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95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5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5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5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95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9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300"/>
                                        <p:tgtEl>
                                          <p:spTgt spid="29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300"/>
                                        <p:tgtEl>
                                          <p:spTgt spid="29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95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95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95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95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96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96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9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9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8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0" fill="hold"/>
                                        <p:tgtEl>
                                          <p:spTgt spid="2969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0" fill="hold"/>
                                        <p:tgtEl>
                                          <p:spTgt spid="2969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52" grpId="0" build="p" autoUpdateAnimBg="0"/>
      <p:bldP spid="295953" grpId="0" animBg="1"/>
      <p:bldP spid="295954" grpId="0" build="p" autoUpdateAnimBg="0"/>
      <p:bldP spid="295957" grpId="0" autoUpdateAnimBg="0"/>
      <p:bldP spid="295959" grpId="0" autoUpdateAnimBg="0"/>
      <p:bldP spid="295961" grpId="0" animBg="1"/>
      <p:bldP spid="295963" grpId="0" animBg="1"/>
      <p:bldP spid="28" grpId="0" autoUpdateAnimBg="0"/>
      <p:bldP spid="296962" grpId="0" build="p" autoUpdateAnimBg="0"/>
      <p:bldP spid="296985" grpId="0" animBg="1"/>
      <p:bldP spid="23" grpId="0" autoUpdateAnimBg="0"/>
      <p:bldP spid="3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5" name="Rectangle 15"/>
          <p:cNvSpPr>
            <a:spLocks noChangeArrowheads="1"/>
          </p:cNvSpPr>
          <p:nvPr/>
        </p:nvSpPr>
        <p:spPr bwMode="auto">
          <a:xfrm>
            <a:off x="806450" y="3703231"/>
            <a:ext cx="16795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solidFill>
                  <a:srgbClr val="66FF33"/>
                </a:solidFill>
                <a:ea typeface="楷体_GB2312" pitchFamily="49" charset="-122"/>
              </a:rPr>
              <a:t> </a:t>
            </a:r>
            <a:r>
              <a:rPr lang="zh-CN" altLang="en-US" sz="2200">
                <a:solidFill>
                  <a:srgbClr val="66FF33"/>
                </a:solidFill>
                <a:ea typeface="楷体_GB2312" pitchFamily="49" charset="-122"/>
              </a:rPr>
              <a:t>冲量矩</a:t>
            </a:r>
            <a:endParaRPr lang="zh-CN" altLang="en-US" sz="220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296976" name="AutoShape 16"/>
          <p:cNvSpPr>
            <a:spLocks noChangeArrowheads="1"/>
          </p:cNvSpPr>
          <p:nvPr/>
        </p:nvSpPr>
        <p:spPr bwMode="auto">
          <a:xfrm>
            <a:off x="2112963" y="3627031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200"/>
          </a:p>
        </p:txBody>
      </p:sp>
      <p:graphicFrame>
        <p:nvGraphicFramePr>
          <p:cNvPr id="1948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45779"/>
              </p:ext>
            </p:extLst>
          </p:nvPr>
        </p:nvGraphicFramePr>
        <p:xfrm>
          <a:off x="2843213" y="3271431"/>
          <a:ext cx="4608512" cy="127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3" name="Equation" r:id="rId3" imgW="1714394" imgH="457267" progId="Equation.DSMT4">
                  <p:embed/>
                </p:oleObj>
              </mc:Choice>
              <mc:Fallback>
                <p:oleObj name="Equation" r:id="rId3" imgW="1714394" imgH="457267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271431"/>
                        <a:ext cx="4608512" cy="1277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4914" name="Rectangle 18"/>
          <p:cNvSpPr>
            <a:spLocks noChangeArrowheads="1"/>
          </p:cNvSpPr>
          <p:nvPr/>
        </p:nvSpPr>
        <p:spPr bwMode="auto">
          <a:xfrm>
            <a:off x="669553" y="4796373"/>
            <a:ext cx="7862887" cy="461665"/>
          </a:xfrm>
          <a:prstGeom prst="rect">
            <a:avLst/>
          </a:prstGeom>
          <a:noFill/>
          <a:ln w="9525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楷体_GB2312" pitchFamily="49" charset="-122"/>
              </a:rPr>
              <a:t>定轴转动刚体所受</a:t>
            </a:r>
            <a:r>
              <a:rPr lang="zh-CN" altLang="en-US" dirty="0">
                <a:solidFill>
                  <a:srgbClr val="00FFFF"/>
                </a:solidFill>
                <a:latin typeface="宋体" panose="02010600030101010101" pitchFamily="2" charset="-122"/>
                <a:ea typeface="楷体_GB2312" pitchFamily="49" charset="-122"/>
              </a:rPr>
              <a:t>合外力矩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楷体_GB2312" pitchFamily="49" charset="-122"/>
              </a:rPr>
              <a:t>的冲量矩等于其动量矩的增量</a:t>
            </a:r>
            <a:endParaRPr lang="zh-CN" altLang="en-US" dirty="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257596" y="1916832"/>
            <a:ext cx="8686800" cy="143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i="1" dirty="0">
                <a:solidFill>
                  <a:srgbClr val="FFFF00"/>
                </a:solidFill>
                <a:ea typeface="楷体_GB2312" pitchFamily="49" charset="-122"/>
              </a:rPr>
              <a:t>结论：</a:t>
            </a:r>
            <a:r>
              <a:rPr lang="zh-CN" altLang="en-US" i="1" dirty="0">
                <a:solidFill>
                  <a:schemeClr val="hlink"/>
                </a:solidFill>
                <a:ea typeface="楷体_GB2312" pitchFamily="49" charset="-122"/>
              </a:rPr>
              <a:t>定轴转动刚体对定轴的动量矩随时间的变化率，等于作用在刚体上的所有外力对该轴的力矩的代数和  </a:t>
            </a:r>
            <a:r>
              <a:rPr lang="en-US" altLang="zh-CN" i="1" dirty="0">
                <a:solidFill>
                  <a:schemeClr val="hlink"/>
                </a:solidFill>
                <a:ea typeface="楷体_GB2312" pitchFamily="49" charset="-122"/>
              </a:rPr>
              <a:t>—— </a:t>
            </a:r>
            <a:r>
              <a:rPr lang="zh-CN" altLang="en-US" i="1" dirty="0">
                <a:solidFill>
                  <a:srgbClr val="FFFF00"/>
                </a:solidFill>
                <a:ea typeface="楷体_GB2312" pitchFamily="49" charset="-122"/>
              </a:rPr>
              <a:t>刚体绕定轴转动的动量矩定理</a:t>
            </a:r>
          </a:p>
        </p:txBody>
      </p:sp>
      <p:graphicFrame>
        <p:nvGraphicFramePr>
          <p:cNvPr id="2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556761"/>
              </p:ext>
            </p:extLst>
          </p:nvPr>
        </p:nvGraphicFramePr>
        <p:xfrm>
          <a:off x="3924027" y="548261"/>
          <a:ext cx="1349375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4" name="Equation" r:id="rId5" imgW="485894" imgH="314203" progId="Equation.3">
                  <p:embed/>
                </p:oleObj>
              </mc:Choice>
              <mc:Fallback>
                <p:oleObj name="Equation" r:id="rId5" imgW="485894" imgH="31420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027" y="548261"/>
                        <a:ext cx="1349375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0396310"/>
              </p:ext>
            </p:extLst>
          </p:nvPr>
        </p:nvGraphicFramePr>
        <p:xfrm>
          <a:off x="1547540" y="573661"/>
          <a:ext cx="704850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5" name="Equation" r:id="rId7" imgW="219192" imgH="314203" progId="Equation.3">
                  <p:embed/>
                </p:oleObj>
              </mc:Choice>
              <mc:Fallback>
                <p:oleObj name="Equation" r:id="rId7" imgW="219192" imgH="31420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540" y="573661"/>
                        <a:ext cx="704850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629105"/>
              </p:ext>
            </p:extLst>
          </p:nvPr>
        </p:nvGraphicFramePr>
        <p:xfrm>
          <a:off x="5208253" y="800917"/>
          <a:ext cx="1019286" cy="592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6" name="Equation" r:id="rId9" imgW="406080" imgH="228600" progId="Equation.DSMT4">
                  <p:embed/>
                </p:oleObj>
              </mc:Choice>
              <mc:Fallback>
                <p:oleObj name="Equation" r:id="rId9" imgW="406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8253" y="800917"/>
                        <a:ext cx="1019286" cy="5922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1331640" y="533973"/>
            <a:ext cx="5943600" cy="1066800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200"/>
          </a:p>
        </p:txBody>
      </p:sp>
      <p:graphicFrame>
        <p:nvGraphicFramePr>
          <p:cNvPr id="25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459789"/>
              </p:ext>
            </p:extLst>
          </p:nvPr>
        </p:nvGraphicFramePr>
        <p:xfrm>
          <a:off x="2266677" y="597473"/>
          <a:ext cx="162560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7" name="Equation" r:id="rId11" imgW="600079" imgH="314203" progId="Equation.3">
                  <p:embed/>
                </p:oleObj>
              </mc:Choice>
              <mc:Fallback>
                <p:oleObj name="Equation" r:id="rId11" imgW="600079" imgH="31420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677" y="597473"/>
                        <a:ext cx="1625600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981214"/>
              </p:ext>
            </p:extLst>
          </p:nvPr>
        </p:nvGraphicFramePr>
        <p:xfrm>
          <a:off x="6231183" y="824559"/>
          <a:ext cx="847725" cy="544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8" name="Equation" r:id="rId13" imgW="355320" imgH="228600" progId="Equation.DSMT4">
                  <p:embed/>
                </p:oleObj>
              </mc:Choice>
              <mc:Fallback>
                <p:oleObj name="Equation" r:id="rId13" imgW="355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31183" y="824559"/>
                        <a:ext cx="847725" cy="5449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4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75" grpId="0" build="p" autoUpdateAnimBg="0"/>
      <p:bldP spid="296976" grpId="0" animBg="1"/>
      <p:bldP spid="464914" grpId="0" animBg="1" autoUpdateAnimBg="0"/>
      <p:bldP spid="20" grpId="0" autoUpdateAnimBg="0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Text Box 2"/>
          <p:cNvSpPr txBox="1">
            <a:spLocks noChangeArrowheads="1"/>
          </p:cNvSpPr>
          <p:nvPr/>
        </p:nvSpPr>
        <p:spPr bwMode="auto">
          <a:xfrm>
            <a:off x="107950" y="260350"/>
            <a:ext cx="5759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66FFFF"/>
                </a:solidFill>
              </a:rPr>
              <a:t>2. </a:t>
            </a:r>
            <a:r>
              <a:rPr lang="zh-CN" altLang="en-US" dirty="0">
                <a:solidFill>
                  <a:srgbClr val="66FFFF"/>
                </a:solidFill>
              </a:rPr>
              <a:t>刚体定轴转动的动量矩守恒定律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graphicFrame>
        <p:nvGraphicFramePr>
          <p:cNvPr id="452611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7460530"/>
              </p:ext>
            </p:extLst>
          </p:nvPr>
        </p:nvGraphicFramePr>
        <p:xfrm>
          <a:off x="3348038" y="1045444"/>
          <a:ext cx="925512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25" name="公式" r:id="rId3" imgW="933456" imgH="314203" progId="Equation.3">
                  <p:embed/>
                </p:oleObj>
              </mc:Choice>
              <mc:Fallback>
                <p:oleObj name="公式" r:id="rId3" imgW="933456" imgH="314203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045444"/>
                        <a:ext cx="925512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612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1521442"/>
              </p:ext>
            </p:extLst>
          </p:nvPr>
        </p:nvGraphicFramePr>
        <p:xfrm>
          <a:off x="4859338" y="980356"/>
          <a:ext cx="122396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26" name="公式" r:id="rId5" imgW="400052" imgH="114182" progId="Equation.3">
                  <p:embed/>
                </p:oleObj>
              </mc:Choice>
              <mc:Fallback>
                <p:oleObj name="公式" r:id="rId5" imgW="400052" imgH="114182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980356"/>
                        <a:ext cx="1223962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2613" name="AutoShape 5"/>
          <p:cNvSpPr>
            <a:spLocks noChangeArrowheads="1"/>
          </p:cNvSpPr>
          <p:nvPr/>
        </p:nvSpPr>
        <p:spPr bwMode="auto">
          <a:xfrm>
            <a:off x="4356100" y="1124819"/>
            <a:ext cx="431800" cy="284162"/>
          </a:xfrm>
          <a:prstGeom prst="rightArrow">
            <a:avLst>
              <a:gd name="adj1" fmla="val 50000"/>
              <a:gd name="adj2" fmla="val 37989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452614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5243403"/>
              </p:ext>
            </p:extLst>
          </p:nvPr>
        </p:nvGraphicFramePr>
        <p:xfrm>
          <a:off x="4787900" y="332656"/>
          <a:ext cx="1316038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27" name="公式" r:id="rId7" imgW="1390735" imgH="238081" progId="Equation.3">
                  <p:embed/>
                </p:oleObj>
              </mc:Choice>
              <mc:Fallback>
                <p:oleObj name="公式" r:id="rId7" imgW="1390735" imgH="238081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32656"/>
                        <a:ext cx="1316038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2615" name="Text Box 7"/>
          <p:cNvSpPr txBox="1">
            <a:spLocks noChangeArrowheads="1"/>
          </p:cNvSpPr>
          <p:nvPr/>
        </p:nvSpPr>
        <p:spPr bwMode="auto">
          <a:xfrm>
            <a:off x="323850" y="1677988"/>
            <a:ext cx="59039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Blip>
                <a:blip r:embed="rId9"/>
              </a:buBlip>
            </a:pPr>
            <a:r>
              <a:rPr lang="zh-CN" altLang="en-US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变形体（</a:t>
            </a:r>
            <a:r>
              <a:rPr lang="zh-CN" altLang="en-US" dirty="0" smtClean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质点系</a:t>
            </a:r>
            <a:r>
              <a:rPr lang="zh-CN" altLang="en-US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）绕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某轴转动时，若其上各点</a:t>
            </a:r>
            <a:r>
              <a:rPr lang="en-US" altLang="zh-CN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质元</a:t>
            </a:r>
            <a:r>
              <a:rPr lang="en-US" altLang="zh-CN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转动的角速度相同，则变形体对该轴的动量矩</a:t>
            </a:r>
          </a:p>
        </p:txBody>
      </p:sp>
      <p:graphicFrame>
        <p:nvGraphicFramePr>
          <p:cNvPr id="452616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5276488"/>
              </p:ext>
            </p:extLst>
          </p:nvPr>
        </p:nvGraphicFramePr>
        <p:xfrm>
          <a:off x="1835150" y="2973388"/>
          <a:ext cx="225425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28" name="公式" r:id="rId10" imgW="2438376" imgH="419207" progId="Equation.3">
                  <p:embed/>
                </p:oleObj>
              </mc:Choice>
              <mc:Fallback>
                <p:oleObj name="公式" r:id="rId10" imgW="2438376" imgH="419207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973388"/>
                        <a:ext cx="225425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2617" name="Rectangle 9"/>
          <p:cNvSpPr>
            <a:spLocks noChangeArrowheads="1"/>
          </p:cNvSpPr>
          <p:nvPr/>
        </p:nvSpPr>
        <p:spPr bwMode="auto">
          <a:xfrm>
            <a:off x="611188" y="3555702"/>
            <a:ext cx="42481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若作用于</a:t>
            </a:r>
            <a:r>
              <a:rPr lang="zh-CN" altLang="zh-CN" dirty="0">
                <a:solidFill>
                  <a:schemeClr val="bg1"/>
                </a:solidFill>
                <a:ea typeface="楷体_GB2312" pitchFamily="49" charset="-122"/>
              </a:rPr>
              <a:t>变形体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的外力矩为零</a:t>
            </a:r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, 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则其动量矩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守恒（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质点系动量矩守恒定律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  <a:ea typeface="楷体_GB2312" pitchFamily="49" charset="-122"/>
            </a:endParaRPr>
          </a:p>
        </p:txBody>
      </p:sp>
      <p:graphicFrame>
        <p:nvGraphicFramePr>
          <p:cNvPr id="452618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9963159"/>
              </p:ext>
            </p:extLst>
          </p:nvPr>
        </p:nvGraphicFramePr>
        <p:xfrm>
          <a:off x="841867" y="4823920"/>
          <a:ext cx="25114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29" name="公式" r:id="rId12" imgW="2409762" imgH="304755" progId="Equation.3">
                  <p:embed/>
                </p:oleObj>
              </mc:Choice>
              <mc:Fallback>
                <p:oleObj name="公式" r:id="rId12" imgW="2409762" imgH="304755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867" y="4823920"/>
                        <a:ext cx="25114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2619" name="Picture 11" descr="溜冰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19"/>
          <a:stretch>
            <a:fillRect/>
          </a:stretch>
        </p:blipFill>
        <p:spPr bwMode="auto">
          <a:xfrm>
            <a:off x="7237413" y="3115990"/>
            <a:ext cx="1655762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489795" y="5777161"/>
            <a:ext cx="431800" cy="292100"/>
            <a:chOff x="5012" y="3612"/>
            <a:chExt cx="272" cy="184"/>
          </a:xfrm>
        </p:grpSpPr>
        <p:grpSp>
          <p:nvGrpSpPr>
            <p:cNvPr id="22556" name="Group 13"/>
            <p:cNvGrpSpPr>
              <a:grpSpLocks/>
            </p:cNvGrpSpPr>
            <p:nvPr/>
          </p:nvGrpSpPr>
          <p:grpSpPr bwMode="auto">
            <a:xfrm>
              <a:off x="5030" y="3621"/>
              <a:ext cx="248" cy="175"/>
              <a:chOff x="4958" y="1120"/>
              <a:chExt cx="248" cy="175"/>
            </a:xfrm>
          </p:grpSpPr>
          <p:sp>
            <p:nvSpPr>
              <p:cNvPr id="22558" name="AutoShape 14">
                <a:hlinkClick r:id="rId15" action="ppaction://hlinkfile"/>
              </p:cNvPr>
              <p:cNvSpPr>
                <a:spLocks noChangeArrowheads="1"/>
              </p:cNvSpPr>
              <p:nvPr/>
            </p:nvSpPr>
            <p:spPr bwMode="auto">
              <a:xfrm>
                <a:off x="4958" y="1120"/>
                <a:ext cx="248" cy="175"/>
              </a:xfrm>
              <a:prstGeom prst="roundRect">
                <a:avLst>
                  <a:gd name="adj" fmla="val 19116"/>
                </a:avLst>
              </a:prstGeom>
              <a:solidFill>
                <a:srgbClr val="33CCCC">
                  <a:alpha val="39999"/>
                </a:srgbClr>
              </a:solidFill>
              <a:ln w="9525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2559" name="AutoShape 15"/>
              <p:cNvSpPr>
                <a:spLocks noChangeArrowheads="1"/>
              </p:cNvSpPr>
              <p:nvPr/>
            </p:nvSpPr>
            <p:spPr bwMode="auto">
              <a:xfrm>
                <a:off x="4991" y="1154"/>
                <a:ext cx="179" cy="104"/>
              </a:xfrm>
              <a:prstGeom prst="roundRect">
                <a:avLst>
                  <a:gd name="adj" fmla="val 22079"/>
                </a:avLst>
              </a:prstGeom>
              <a:solidFill>
                <a:srgbClr val="33CCCC">
                  <a:alpha val="50195"/>
                </a:srgbClr>
              </a:solidFill>
              <a:ln w="3175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2560" name="AutoShape 16"/>
              <p:cNvSpPr>
                <a:spLocks noChangeArrowheads="1"/>
              </p:cNvSpPr>
              <p:nvPr/>
            </p:nvSpPr>
            <p:spPr bwMode="auto">
              <a:xfrm rot="5400000">
                <a:off x="5054" y="1174"/>
                <a:ext cx="66" cy="66"/>
              </a:xfrm>
              <a:prstGeom prst="triangle">
                <a:avLst>
                  <a:gd name="adj" fmla="val 50000"/>
                </a:avLst>
              </a:prstGeom>
              <a:solidFill>
                <a:srgbClr val="006666"/>
              </a:solidFill>
              <a:ln w="9525">
                <a:solidFill>
                  <a:srgbClr val="0066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2561" name="Line 17"/>
              <p:cNvSpPr>
                <a:spLocks noChangeShapeType="1"/>
              </p:cNvSpPr>
              <p:nvPr/>
            </p:nvSpPr>
            <p:spPr bwMode="auto">
              <a:xfrm>
                <a:off x="4985" y="1177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33CC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557" name="Rectangle 18">
              <a:hlinkClick r:id="rId16" action="ppaction://hlinkfile"/>
            </p:cNvPr>
            <p:cNvSpPr>
              <a:spLocks noChangeArrowheads="1"/>
            </p:cNvSpPr>
            <p:nvPr/>
          </p:nvSpPr>
          <p:spPr bwMode="auto">
            <a:xfrm>
              <a:off x="5012" y="3612"/>
              <a:ext cx="272" cy="181"/>
            </a:xfrm>
            <a:prstGeom prst="rect">
              <a:avLst/>
            </a:prstGeom>
            <a:solidFill>
              <a:srgbClr val="00CC99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</a:endParaRPr>
            </a:p>
          </p:txBody>
        </p:sp>
      </p:grpSp>
      <p:sp>
        <p:nvSpPr>
          <p:cNvPr id="452627" name="AutoShape 19"/>
          <p:cNvSpPr>
            <a:spLocks noChangeArrowheads="1"/>
          </p:cNvSpPr>
          <p:nvPr/>
        </p:nvSpPr>
        <p:spPr bwMode="auto">
          <a:xfrm flipV="1">
            <a:off x="1258888" y="5284242"/>
            <a:ext cx="814387" cy="88106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52628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5629255"/>
              </p:ext>
            </p:extLst>
          </p:nvPr>
        </p:nvGraphicFramePr>
        <p:xfrm>
          <a:off x="2124075" y="5716042"/>
          <a:ext cx="7731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30" name="公式" r:id="rId17" imgW="666754" imgH="304755" progId="Equation.3">
                  <p:embed/>
                </p:oleObj>
              </mc:Choice>
              <mc:Fallback>
                <p:oleObj name="公式" r:id="rId17" imgW="666754" imgH="304755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716042"/>
                        <a:ext cx="7731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2629" name="Line 21"/>
          <p:cNvSpPr>
            <a:spLocks noChangeShapeType="1"/>
          </p:cNvSpPr>
          <p:nvPr/>
        </p:nvSpPr>
        <p:spPr bwMode="auto">
          <a:xfrm flipV="1">
            <a:off x="2921000" y="5758904"/>
            <a:ext cx="282575" cy="322263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52630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9639266"/>
              </p:ext>
            </p:extLst>
          </p:nvPr>
        </p:nvGraphicFramePr>
        <p:xfrm>
          <a:off x="3302000" y="5779542"/>
          <a:ext cx="406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31" name="公式" r:id="rId19" imgW="304763" imgH="171408" progId="Equation.3">
                  <p:embed/>
                </p:oleObj>
              </mc:Choice>
              <mc:Fallback>
                <p:oleObj name="公式" r:id="rId19" imgW="304763" imgH="171408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0" y="5779542"/>
                        <a:ext cx="4064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2631" name="Line 23"/>
          <p:cNvSpPr>
            <a:spLocks noChangeShapeType="1"/>
          </p:cNvSpPr>
          <p:nvPr/>
        </p:nvSpPr>
        <p:spPr bwMode="auto">
          <a:xfrm>
            <a:off x="3779838" y="5811292"/>
            <a:ext cx="295275" cy="29527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52632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1157081"/>
              </p:ext>
            </p:extLst>
          </p:nvPr>
        </p:nvGraphicFramePr>
        <p:xfrm>
          <a:off x="4591050" y="5716042"/>
          <a:ext cx="7731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32" name="公式" r:id="rId21" imgW="666754" imgH="304755" progId="Equation.3">
                  <p:embed/>
                </p:oleObj>
              </mc:Choice>
              <mc:Fallback>
                <p:oleObj name="公式" r:id="rId21" imgW="666754" imgH="304755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1050" y="5716042"/>
                        <a:ext cx="7731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2633" name="Line 25"/>
          <p:cNvSpPr>
            <a:spLocks noChangeShapeType="1"/>
          </p:cNvSpPr>
          <p:nvPr/>
        </p:nvSpPr>
        <p:spPr bwMode="auto">
          <a:xfrm>
            <a:off x="5364163" y="5811292"/>
            <a:ext cx="295275" cy="29527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634" name="Line 26"/>
          <p:cNvSpPr>
            <a:spLocks noChangeShapeType="1"/>
          </p:cNvSpPr>
          <p:nvPr/>
        </p:nvSpPr>
        <p:spPr bwMode="auto">
          <a:xfrm flipV="1">
            <a:off x="6156325" y="5758904"/>
            <a:ext cx="282575" cy="322263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52635" name="Objec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2659322"/>
              </p:ext>
            </p:extLst>
          </p:nvPr>
        </p:nvGraphicFramePr>
        <p:xfrm>
          <a:off x="5724525" y="5779542"/>
          <a:ext cx="406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33" name="公式" r:id="rId23" imgW="304763" imgH="171408" progId="Equation.3">
                  <p:embed/>
                </p:oleObj>
              </mc:Choice>
              <mc:Fallback>
                <p:oleObj name="公式" r:id="rId23" imgW="304763" imgH="171408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5779542"/>
                        <a:ext cx="4064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63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108969"/>
              </p:ext>
            </p:extLst>
          </p:nvPr>
        </p:nvGraphicFramePr>
        <p:xfrm>
          <a:off x="6443663" y="188640"/>
          <a:ext cx="2117725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34" name="CorelDRAW" r:id="rId25" imgW="1188218" imgH="1534471" progId="CorelDRAW.Graphic.11">
                  <p:embed/>
                </p:oleObj>
              </mc:Choice>
              <mc:Fallback>
                <p:oleObj name="CorelDRAW" r:id="rId25" imgW="1188218" imgH="1534471" progId="CorelDRAW.Graphic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188640"/>
                        <a:ext cx="2117725" cy="273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63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384460"/>
              </p:ext>
            </p:extLst>
          </p:nvPr>
        </p:nvGraphicFramePr>
        <p:xfrm>
          <a:off x="5003800" y="3069952"/>
          <a:ext cx="2160588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35" name="CorelDRAW" r:id="rId27" imgW="1257641" imgH="1418001" progId="CorelDRAW.Graphic.11">
                  <p:embed/>
                </p:oleObj>
              </mc:Choice>
              <mc:Fallback>
                <p:oleObj name="CorelDRAW" r:id="rId27" imgW="1257641" imgH="1418001" progId="CorelDRAW.Graphic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3069952"/>
                        <a:ext cx="2160588" cy="252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94652"/>
              </p:ext>
            </p:extLst>
          </p:nvPr>
        </p:nvGraphicFramePr>
        <p:xfrm>
          <a:off x="323850" y="648569"/>
          <a:ext cx="704850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36" name="Equation" r:id="rId29" imgW="219192" imgH="314203" progId="Equation.3">
                  <p:embed/>
                </p:oleObj>
              </mc:Choice>
              <mc:Fallback>
                <p:oleObj name="Equation" r:id="rId29" imgW="219192" imgH="31420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648569"/>
                        <a:ext cx="704850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8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990539"/>
              </p:ext>
            </p:extLst>
          </p:nvPr>
        </p:nvGraphicFramePr>
        <p:xfrm>
          <a:off x="971550" y="908919"/>
          <a:ext cx="183832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37" name="Equation" r:id="rId31" imgW="685920" imgH="142795" progId="Equation.3">
                  <p:embed/>
                </p:oleObj>
              </mc:Choice>
              <mc:Fallback>
                <p:oleObj name="Equation" r:id="rId31" imgW="685920" imgH="142795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908919"/>
                        <a:ext cx="1838325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2844800" y="1051794"/>
            <a:ext cx="431800" cy="284162"/>
          </a:xfrm>
          <a:prstGeom prst="rightArrow">
            <a:avLst>
              <a:gd name="adj1" fmla="val 50000"/>
              <a:gd name="adj2" fmla="val 37989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 rot="16200000">
            <a:off x="5290344" y="765250"/>
            <a:ext cx="431800" cy="284162"/>
          </a:xfrm>
          <a:prstGeom prst="rightArrow">
            <a:avLst>
              <a:gd name="adj1" fmla="val 50000"/>
              <a:gd name="adj2" fmla="val 37989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236538" y="6311082"/>
            <a:ext cx="1676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i="1" dirty="0">
                <a:solidFill>
                  <a:srgbClr val="FFFF99"/>
                </a:solidFill>
                <a:ea typeface="楷体_GB2312" pitchFamily="49" charset="-122"/>
              </a:rPr>
              <a:t>内力矩</a:t>
            </a:r>
            <a:endParaRPr lang="zh-CN" altLang="en-US" sz="2200" b="0" dirty="0">
              <a:solidFill>
                <a:srgbClr val="FFFF99"/>
              </a:solidFill>
              <a:ea typeface="楷体_GB2312" pitchFamily="49" charset="-122"/>
            </a:endParaRPr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1912938" y="6311082"/>
            <a:ext cx="4191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i="1">
                <a:solidFill>
                  <a:srgbClr val="66FF33"/>
                </a:solidFill>
                <a:ea typeface="楷体_GB2312" pitchFamily="49" charset="-122"/>
              </a:rPr>
              <a:t>改变系统内各部分动量矩</a:t>
            </a:r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6003926" y="6311082"/>
            <a:ext cx="31480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i="1">
                <a:solidFill>
                  <a:schemeClr val="hlink"/>
                </a:solidFill>
                <a:ea typeface="楷体_GB2312" pitchFamily="49" charset="-122"/>
              </a:rPr>
              <a:t>不改变系统总动量矩</a:t>
            </a:r>
          </a:p>
        </p:txBody>
      </p:sp>
      <p:sp>
        <p:nvSpPr>
          <p:cNvPr id="37" name="AutoShape 21"/>
          <p:cNvSpPr>
            <a:spLocks noChangeArrowheads="1"/>
          </p:cNvSpPr>
          <p:nvPr/>
        </p:nvSpPr>
        <p:spPr bwMode="auto">
          <a:xfrm>
            <a:off x="1455738" y="6387282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200"/>
          </a:p>
        </p:txBody>
      </p:sp>
      <p:sp>
        <p:nvSpPr>
          <p:cNvPr id="38" name="AutoShape 22"/>
          <p:cNvSpPr>
            <a:spLocks noChangeArrowheads="1"/>
          </p:cNvSpPr>
          <p:nvPr/>
        </p:nvSpPr>
        <p:spPr bwMode="auto">
          <a:xfrm>
            <a:off x="5570538" y="6387282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2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6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5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5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5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2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52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52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52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52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2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2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5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5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5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52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5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5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52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52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52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0" grpId="0" autoUpdateAnimBg="0"/>
      <p:bldP spid="452613" grpId="0" animBg="1"/>
      <p:bldP spid="452615" grpId="0" autoUpdateAnimBg="0"/>
      <p:bldP spid="452617" grpId="0"/>
      <p:bldP spid="452627" grpId="0" animBg="1"/>
      <p:bldP spid="452629" grpId="0" animBg="1"/>
      <p:bldP spid="452631" grpId="0" animBg="1"/>
      <p:bldP spid="452633" grpId="0" animBg="1"/>
      <p:bldP spid="452634" grpId="0" animBg="1"/>
      <p:bldP spid="3" grpId="0" animBg="1"/>
      <p:bldP spid="4" grpId="0" animBg="1"/>
      <p:bldP spid="34" grpId="0" build="p" autoUpdateAnimBg="0"/>
      <p:bldP spid="35" grpId="0" autoUpdateAnimBg="0"/>
      <p:bldP spid="36" grpId="0" build="p" autoUpdateAnimBg="0"/>
      <p:bldP spid="37" grpId="0" animBg="1"/>
      <p:bldP spid="3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548680"/>
            <a:ext cx="7366165" cy="5040560"/>
          </a:xfrm>
          <a:prstGeom prst="rect">
            <a:avLst/>
          </a:prstGeom>
        </p:spPr>
      </p:pic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907704" y="5733256"/>
            <a:ext cx="61926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思考：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直升机为什么要安装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尾部螺旋桨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？</a:t>
            </a:r>
            <a:endParaRPr lang="zh-CN" altLang="en-US" dirty="0">
              <a:solidFill>
                <a:schemeClr val="bg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30798" y="195273"/>
            <a:ext cx="230393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mudger LET" pitchFamily="2" charset="0"/>
                <a:ea typeface="隶书" panose="02010509060101010101" pitchFamily="49" charset="-122"/>
                <a:cs typeface="Times New Roman" panose="02020603050405020304" pitchFamily="18" charset="0"/>
              </a:rPr>
              <a:t>要点回顾</a:t>
            </a:r>
            <a:endParaRPr lang="en-US" altLang="zh-CN" sz="4000" dirty="0" smtClean="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mudger LET" pitchFamily="2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103001" y="41938"/>
            <a:ext cx="3960812" cy="3000375"/>
            <a:chOff x="4859338" y="2349500"/>
            <a:chExt cx="3960812" cy="3000375"/>
          </a:xfrm>
        </p:grpSpPr>
        <p:sp>
          <p:nvSpPr>
            <p:cNvPr id="4" name="Line 16"/>
            <p:cNvSpPr>
              <a:spLocks noChangeShapeType="1"/>
            </p:cNvSpPr>
            <p:nvPr/>
          </p:nvSpPr>
          <p:spPr bwMode="auto">
            <a:xfrm flipH="1">
              <a:off x="6605588" y="4654550"/>
              <a:ext cx="1587" cy="695325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Freeform 17"/>
            <p:cNvSpPr>
              <a:spLocks/>
            </p:cNvSpPr>
            <p:nvPr/>
          </p:nvSpPr>
          <p:spPr bwMode="auto">
            <a:xfrm>
              <a:off x="4859338" y="2397125"/>
              <a:ext cx="3744912" cy="2663825"/>
            </a:xfrm>
            <a:custGeom>
              <a:avLst/>
              <a:gdLst>
                <a:gd name="T0" fmla="*/ 2147483646 w 1761"/>
                <a:gd name="T1" fmla="*/ 2147483646 h 1074"/>
                <a:gd name="T2" fmla="*/ 2147483646 w 1761"/>
                <a:gd name="T3" fmla="*/ 2147483646 h 1074"/>
                <a:gd name="T4" fmla="*/ 2147483646 w 1761"/>
                <a:gd name="T5" fmla="*/ 2147483646 h 1074"/>
                <a:gd name="T6" fmla="*/ 2147483646 w 1761"/>
                <a:gd name="T7" fmla="*/ 2147483646 h 1074"/>
                <a:gd name="T8" fmla="*/ 2147483646 w 1761"/>
                <a:gd name="T9" fmla="*/ 2147483646 h 1074"/>
                <a:gd name="T10" fmla="*/ 2147483646 w 1761"/>
                <a:gd name="T11" fmla="*/ 2147483646 h 1074"/>
                <a:gd name="T12" fmla="*/ 2147483646 w 1761"/>
                <a:gd name="T13" fmla="*/ 2147483646 h 1074"/>
                <a:gd name="T14" fmla="*/ 2147483646 w 1761"/>
                <a:gd name="T15" fmla="*/ 2147483646 h 1074"/>
                <a:gd name="T16" fmla="*/ 2147483646 w 1761"/>
                <a:gd name="T17" fmla="*/ 2147483646 h 1074"/>
                <a:gd name="T18" fmla="*/ 2147483646 w 1761"/>
                <a:gd name="T19" fmla="*/ 2147483646 h 107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61"/>
                <a:gd name="T31" fmla="*/ 0 h 1074"/>
                <a:gd name="T32" fmla="*/ 1761 w 1761"/>
                <a:gd name="T33" fmla="*/ 1074 h 107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61" h="1074">
                  <a:moveTo>
                    <a:pt x="1013" y="8"/>
                  </a:moveTo>
                  <a:cubicBezTo>
                    <a:pt x="794" y="0"/>
                    <a:pt x="499" y="31"/>
                    <a:pt x="333" y="99"/>
                  </a:cubicBezTo>
                  <a:cubicBezTo>
                    <a:pt x="167" y="167"/>
                    <a:pt x="30" y="295"/>
                    <a:pt x="15" y="416"/>
                  </a:cubicBezTo>
                  <a:cubicBezTo>
                    <a:pt x="0" y="537"/>
                    <a:pt x="128" y="727"/>
                    <a:pt x="242" y="825"/>
                  </a:cubicBezTo>
                  <a:cubicBezTo>
                    <a:pt x="356" y="923"/>
                    <a:pt x="560" y="983"/>
                    <a:pt x="696" y="1006"/>
                  </a:cubicBezTo>
                  <a:cubicBezTo>
                    <a:pt x="832" y="1029"/>
                    <a:pt x="937" y="954"/>
                    <a:pt x="1058" y="961"/>
                  </a:cubicBezTo>
                  <a:cubicBezTo>
                    <a:pt x="1179" y="968"/>
                    <a:pt x="1315" y="1074"/>
                    <a:pt x="1421" y="1051"/>
                  </a:cubicBezTo>
                  <a:cubicBezTo>
                    <a:pt x="1527" y="1028"/>
                    <a:pt x="1655" y="976"/>
                    <a:pt x="1693" y="825"/>
                  </a:cubicBezTo>
                  <a:cubicBezTo>
                    <a:pt x="1731" y="674"/>
                    <a:pt x="1761" y="280"/>
                    <a:pt x="1648" y="144"/>
                  </a:cubicBezTo>
                  <a:cubicBezTo>
                    <a:pt x="1535" y="8"/>
                    <a:pt x="1232" y="16"/>
                    <a:pt x="1013" y="8"/>
                  </a:cubicBezTo>
                  <a:close/>
                </a:path>
              </a:pathLst>
            </a:custGeom>
            <a:solidFill>
              <a:srgbClr val="339966"/>
            </a:solidFill>
            <a:ln w="9525">
              <a:round/>
              <a:headEnd/>
              <a:tailEnd/>
            </a:ln>
            <a:scene3d>
              <a:camera prst="legacyPerspectiveFront">
                <a:rot lat="18000000" lon="0" rev="0"/>
              </a:camera>
              <a:lightRig rig="legacyFlat2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9966"/>
              </a:extrusionClr>
              <a:contourClr>
                <a:srgbClr val="339966"/>
              </a:contour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6" name="Oval 18"/>
            <p:cNvSpPr>
              <a:spLocks noChangeArrowheads="1"/>
            </p:cNvSpPr>
            <p:nvPr/>
          </p:nvSpPr>
          <p:spPr bwMode="auto">
            <a:xfrm>
              <a:off x="6534150" y="3671888"/>
              <a:ext cx="142875" cy="7143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7" name="Object 19"/>
            <p:cNvGraphicFramePr>
              <a:graphicFrameLocks/>
            </p:cNvGraphicFramePr>
            <p:nvPr>
              <p:extLst/>
            </p:nvPr>
          </p:nvGraphicFramePr>
          <p:xfrm>
            <a:off x="6934200" y="3552825"/>
            <a:ext cx="212725" cy="293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01" name="公式" r:id="rId3" imgW="152517" imgH="228634" progId="Equation.3">
                    <p:embed/>
                  </p:oleObj>
                </mc:Choice>
                <mc:Fallback>
                  <p:oleObj name="公式" r:id="rId3" imgW="152517" imgH="228634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34200" y="3552825"/>
                          <a:ext cx="212725" cy="293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Line 20"/>
            <p:cNvSpPr>
              <a:spLocks noChangeShapeType="1"/>
            </p:cNvSpPr>
            <p:nvPr/>
          </p:nvSpPr>
          <p:spPr bwMode="auto">
            <a:xfrm flipV="1">
              <a:off x="7326313" y="2781300"/>
              <a:ext cx="1060450" cy="1293813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Oval 21"/>
            <p:cNvSpPr>
              <a:spLocks noChangeArrowheads="1"/>
            </p:cNvSpPr>
            <p:nvPr/>
          </p:nvSpPr>
          <p:spPr bwMode="auto">
            <a:xfrm>
              <a:off x="5383213" y="3284538"/>
              <a:ext cx="2447925" cy="8651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0" name="Line 22"/>
            <p:cNvSpPr>
              <a:spLocks noChangeShapeType="1"/>
            </p:cNvSpPr>
            <p:nvPr/>
          </p:nvSpPr>
          <p:spPr bwMode="auto">
            <a:xfrm>
              <a:off x="6586538" y="2636838"/>
              <a:ext cx="20637" cy="1082675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23"/>
            <p:cNvSpPr>
              <a:spLocks noChangeShapeType="1"/>
            </p:cNvSpPr>
            <p:nvPr/>
          </p:nvSpPr>
          <p:spPr bwMode="auto">
            <a:xfrm>
              <a:off x="8386763" y="2781300"/>
              <a:ext cx="19050" cy="143986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24"/>
            <p:cNvSpPr>
              <a:spLocks noChangeShapeType="1"/>
            </p:cNvSpPr>
            <p:nvPr/>
          </p:nvSpPr>
          <p:spPr bwMode="auto">
            <a:xfrm flipV="1">
              <a:off x="7326313" y="2627313"/>
              <a:ext cx="0" cy="140335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25"/>
            <p:cNvSpPr>
              <a:spLocks noChangeShapeType="1"/>
            </p:cNvSpPr>
            <p:nvPr/>
          </p:nvSpPr>
          <p:spPr bwMode="auto">
            <a:xfrm>
              <a:off x="6605588" y="3716338"/>
              <a:ext cx="1098550" cy="554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" name="Object 26"/>
            <p:cNvGraphicFramePr>
              <a:graphicFrameLocks/>
            </p:cNvGraphicFramePr>
            <p:nvPr>
              <p:extLst/>
            </p:nvPr>
          </p:nvGraphicFramePr>
          <p:xfrm>
            <a:off x="8478838" y="4005263"/>
            <a:ext cx="341312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02" name="公式" r:id="rId5" imgW="314211" imgH="390594" progId="Equation.3">
                    <p:embed/>
                  </p:oleObj>
                </mc:Choice>
                <mc:Fallback>
                  <p:oleObj name="公式" r:id="rId5" imgW="314211" imgH="390594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78838" y="4005263"/>
                          <a:ext cx="341312" cy="409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66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27"/>
            <p:cNvGraphicFramePr>
              <a:graphicFrameLocks/>
            </p:cNvGraphicFramePr>
            <p:nvPr>
              <p:extLst/>
            </p:nvPr>
          </p:nvGraphicFramePr>
          <p:xfrm>
            <a:off x="6877050" y="2349500"/>
            <a:ext cx="341313" cy="420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03" name="公式" r:id="rId7" imgW="314211" imgH="400042" progId="Equation.3">
                    <p:embed/>
                  </p:oleObj>
                </mc:Choice>
                <mc:Fallback>
                  <p:oleObj name="公式" r:id="rId7" imgW="314211" imgH="400042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77050" y="2349500"/>
                          <a:ext cx="341313" cy="420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66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28"/>
            <p:cNvGraphicFramePr>
              <a:graphicFrameLocks/>
            </p:cNvGraphicFramePr>
            <p:nvPr>
              <p:extLst/>
            </p:nvPr>
          </p:nvGraphicFramePr>
          <p:xfrm>
            <a:off x="7739063" y="4365625"/>
            <a:ext cx="319087" cy="420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04" name="公式" r:id="rId9" imgW="285867" imgH="400042" progId="Equation.3">
                    <p:embed/>
                  </p:oleObj>
                </mc:Choice>
                <mc:Fallback>
                  <p:oleObj name="公式" r:id="rId9" imgW="285867" imgH="400042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39063" y="4365625"/>
                          <a:ext cx="319087" cy="420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66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29"/>
            <p:cNvGraphicFramePr>
              <a:graphicFrameLocks/>
            </p:cNvGraphicFramePr>
            <p:nvPr>
              <p:extLst/>
            </p:nvPr>
          </p:nvGraphicFramePr>
          <p:xfrm>
            <a:off x="7883525" y="3584575"/>
            <a:ext cx="306388" cy="420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05" name="公式" r:id="rId11" imgW="276150" imgH="400042" progId="Equation.3">
                    <p:embed/>
                  </p:oleObj>
                </mc:Choice>
                <mc:Fallback>
                  <p:oleObj name="公式" r:id="rId11" imgW="276150" imgH="400042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83525" y="3584575"/>
                          <a:ext cx="306388" cy="420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66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Line 30"/>
            <p:cNvSpPr>
              <a:spLocks noChangeShapeType="1"/>
            </p:cNvSpPr>
            <p:nvPr/>
          </p:nvSpPr>
          <p:spPr bwMode="auto">
            <a:xfrm>
              <a:off x="7326313" y="2635250"/>
              <a:ext cx="1079500" cy="14605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31"/>
            <p:cNvSpPr>
              <a:spLocks noChangeShapeType="1"/>
            </p:cNvSpPr>
            <p:nvPr/>
          </p:nvSpPr>
          <p:spPr bwMode="auto">
            <a:xfrm>
              <a:off x="7831138" y="3932238"/>
              <a:ext cx="431800" cy="219075"/>
            </a:xfrm>
            <a:prstGeom prst="line">
              <a:avLst/>
            </a:prstGeom>
            <a:noFill/>
            <a:ln w="28575" cap="rnd">
              <a:solidFill>
                <a:srgbClr val="FFCC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32"/>
            <p:cNvSpPr>
              <a:spLocks noChangeShapeType="1"/>
            </p:cNvSpPr>
            <p:nvPr/>
          </p:nvSpPr>
          <p:spPr bwMode="auto">
            <a:xfrm flipV="1">
              <a:off x="7831138" y="4222750"/>
              <a:ext cx="503237" cy="142875"/>
            </a:xfrm>
            <a:prstGeom prst="line">
              <a:avLst/>
            </a:prstGeom>
            <a:noFill/>
            <a:ln w="28575" cap="rnd">
              <a:solidFill>
                <a:srgbClr val="FFCC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33"/>
            <p:cNvSpPr>
              <a:spLocks noChangeShapeType="1"/>
            </p:cNvSpPr>
            <p:nvPr/>
          </p:nvSpPr>
          <p:spPr bwMode="auto">
            <a:xfrm>
              <a:off x="7326313" y="4062413"/>
              <a:ext cx="1079500" cy="14605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34"/>
            <p:cNvSpPr>
              <a:spLocks noChangeShapeType="1"/>
            </p:cNvSpPr>
            <p:nvPr/>
          </p:nvSpPr>
          <p:spPr bwMode="auto">
            <a:xfrm>
              <a:off x="7326313" y="4075113"/>
              <a:ext cx="576262" cy="290512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35"/>
            <p:cNvSpPr>
              <a:spLocks noChangeShapeType="1"/>
            </p:cNvSpPr>
            <p:nvPr/>
          </p:nvSpPr>
          <p:spPr bwMode="auto">
            <a:xfrm flipV="1">
              <a:off x="7326313" y="3932238"/>
              <a:ext cx="504825" cy="142875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36"/>
            <p:cNvSpPr>
              <a:spLocks noChangeShapeType="1"/>
            </p:cNvSpPr>
            <p:nvPr/>
          </p:nvSpPr>
          <p:spPr bwMode="auto">
            <a:xfrm flipH="1">
              <a:off x="6443663" y="3716338"/>
              <a:ext cx="142875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37"/>
            <p:cNvSpPr txBox="1">
              <a:spLocks noChangeArrowheads="1"/>
            </p:cNvSpPr>
            <p:nvPr/>
          </p:nvSpPr>
          <p:spPr bwMode="auto">
            <a:xfrm>
              <a:off x="6089650" y="3500438"/>
              <a:ext cx="3540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rgbClr val="66FFFF"/>
                  </a:solidFill>
                </a:rPr>
                <a:t>h</a:t>
              </a:r>
            </a:p>
          </p:txBody>
        </p:sp>
        <p:grpSp>
          <p:nvGrpSpPr>
            <p:cNvPr id="26" name="Group 38"/>
            <p:cNvGrpSpPr>
              <a:grpSpLocks/>
            </p:cNvGrpSpPr>
            <p:nvPr/>
          </p:nvGrpSpPr>
          <p:grpSpPr bwMode="auto">
            <a:xfrm>
              <a:off x="6505575" y="3846513"/>
              <a:ext cx="71438" cy="107950"/>
              <a:chOff x="4014" y="2296"/>
              <a:chExt cx="45" cy="45"/>
            </a:xfrm>
          </p:grpSpPr>
          <p:sp>
            <p:nvSpPr>
              <p:cNvPr id="36" name="Line 39"/>
              <p:cNvSpPr>
                <a:spLocks noChangeShapeType="1"/>
              </p:cNvSpPr>
              <p:nvPr/>
            </p:nvSpPr>
            <p:spPr bwMode="auto">
              <a:xfrm>
                <a:off x="4014" y="2296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40"/>
              <p:cNvSpPr>
                <a:spLocks noChangeShapeType="1"/>
              </p:cNvSpPr>
              <p:nvPr/>
            </p:nvSpPr>
            <p:spPr bwMode="auto">
              <a:xfrm flipH="1">
                <a:off x="4014" y="2296"/>
                <a:ext cx="45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" name="Line 41"/>
            <p:cNvSpPr>
              <a:spLocks noChangeShapeType="1"/>
            </p:cNvSpPr>
            <p:nvPr/>
          </p:nvSpPr>
          <p:spPr bwMode="auto">
            <a:xfrm>
              <a:off x="6299200" y="3930650"/>
              <a:ext cx="1079500" cy="14605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Oval 42"/>
            <p:cNvSpPr>
              <a:spLocks noChangeArrowheads="1"/>
            </p:cNvSpPr>
            <p:nvPr/>
          </p:nvSpPr>
          <p:spPr bwMode="auto">
            <a:xfrm>
              <a:off x="7289800" y="4029075"/>
              <a:ext cx="73025" cy="71438"/>
            </a:xfrm>
            <a:prstGeom prst="ellipse">
              <a:avLst/>
            </a:prstGeom>
            <a:solidFill>
              <a:srgbClr val="FF7C80"/>
            </a:solidFill>
            <a:ln w="38100">
              <a:solidFill>
                <a:srgbClr val="FF7C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</a:endParaRPr>
            </a:p>
          </p:txBody>
        </p:sp>
        <p:graphicFrame>
          <p:nvGraphicFramePr>
            <p:cNvPr id="29" name="Object 43"/>
            <p:cNvGraphicFramePr>
              <a:graphicFrameLocks/>
            </p:cNvGraphicFramePr>
            <p:nvPr>
              <p:extLst/>
            </p:nvPr>
          </p:nvGraphicFramePr>
          <p:xfrm>
            <a:off x="8497888" y="4011613"/>
            <a:ext cx="27305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06" name="公式" r:id="rId13" imgW="238088" imgH="304755" progId="Equation.3">
                    <p:embed/>
                  </p:oleObj>
                </mc:Choice>
                <mc:Fallback>
                  <p:oleObj name="公式" r:id="rId13" imgW="238088" imgH="304755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97888" y="4011613"/>
                          <a:ext cx="27305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66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Text Box 44"/>
            <p:cNvSpPr txBox="1">
              <a:spLocks noChangeArrowheads="1"/>
            </p:cNvSpPr>
            <p:nvPr/>
          </p:nvSpPr>
          <p:spPr bwMode="auto">
            <a:xfrm>
              <a:off x="7062788" y="4076700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chemeClr val="bg1"/>
                  </a:solidFill>
                </a:rPr>
                <a:t>A</a:t>
              </a:r>
            </a:p>
          </p:txBody>
        </p:sp>
        <p:graphicFrame>
          <p:nvGraphicFramePr>
            <p:cNvPr id="31" name="Object 45"/>
            <p:cNvGraphicFramePr>
              <a:graphicFrameLocks/>
            </p:cNvGraphicFramePr>
            <p:nvPr>
              <p:extLst/>
            </p:nvPr>
          </p:nvGraphicFramePr>
          <p:xfrm>
            <a:off x="6232525" y="2644775"/>
            <a:ext cx="201613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07" name="公式" r:id="rId15" imgW="133351" imgH="152512" progId="Equation.3">
                    <p:embed/>
                  </p:oleObj>
                </mc:Choice>
                <mc:Fallback>
                  <p:oleObj name="公式" r:id="rId15" imgW="133351" imgH="152512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32525" y="2644775"/>
                          <a:ext cx="201613" cy="215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66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2" name="Group 46"/>
            <p:cNvGrpSpPr>
              <a:grpSpLocks/>
            </p:cNvGrpSpPr>
            <p:nvPr/>
          </p:nvGrpSpPr>
          <p:grpSpPr bwMode="auto">
            <a:xfrm>
              <a:off x="6734175" y="3956050"/>
              <a:ext cx="612775" cy="457200"/>
              <a:chOff x="4016" y="2870"/>
              <a:chExt cx="386" cy="288"/>
            </a:xfrm>
          </p:grpSpPr>
          <p:sp>
            <p:nvSpPr>
              <p:cNvPr id="34" name="Text Box 47"/>
              <p:cNvSpPr txBox="1">
                <a:spLocks noChangeArrowheads="1"/>
              </p:cNvSpPr>
              <p:nvPr/>
            </p:nvSpPr>
            <p:spPr bwMode="auto">
              <a:xfrm>
                <a:off x="4016" y="2870"/>
                <a:ext cx="28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i="1">
                    <a:solidFill>
                      <a:srgbClr val="66FFFF"/>
                    </a:solidFill>
                    <a:sym typeface="Symbol" panose="05050102010706020507" pitchFamily="18" charset="2"/>
                  </a:rPr>
                  <a:t></a:t>
                </a:r>
              </a:p>
            </p:txBody>
          </p:sp>
          <p:sp>
            <p:nvSpPr>
              <p:cNvPr id="35" name="Arc 48"/>
              <p:cNvSpPr>
                <a:spLocks/>
              </p:cNvSpPr>
              <p:nvPr/>
            </p:nvSpPr>
            <p:spPr bwMode="auto">
              <a:xfrm rot="7529080">
                <a:off x="4240" y="2821"/>
                <a:ext cx="100" cy="224"/>
              </a:xfrm>
              <a:custGeom>
                <a:avLst/>
                <a:gdLst>
                  <a:gd name="T0" fmla="*/ 0 w 9420"/>
                  <a:gd name="T1" fmla="*/ 0 h 21344"/>
                  <a:gd name="T2" fmla="*/ 0 w 9420"/>
                  <a:gd name="T3" fmla="*/ 0 h 21344"/>
                  <a:gd name="T4" fmla="*/ 0 w 9420"/>
                  <a:gd name="T5" fmla="*/ 0 h 21344"/>
                  <a:gd name="T6" fmla="*/ 0 60000 65536"/>
                  <a:gd name="T7" fmla="*/ 0 60000 65536"/>
                  <a:gd name="T8" fmla="*/ 0 60000 65536"/>
                  <a:gd name="T9" fmla="*/ 0 w 9420"/>
                  <a:gd name="T10" fmla="*/ 0 h 21344"/>
                  <a:gd name="T11" fmla="*/ 9420 w 9420"/>
                  <a:gd name="T12" fmla="*/ 21344 h 213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420" h="21344" fill="none" extrusionOk="0">
                    <a:moveTo>
                      <a:pt x="9419" y="19437"/>
                    </a:moveTo>
                    <a:cubicBezTo>
                      <a:pt x="7491" y="20372"/>
                      <a:pt x="5435" y="21014"/>
                      <a:pt x="3317" y="21343"/>
                    </a:cubicBezTo>
                  </a:path>
                  <a:path w="9420" h="21344" stroke="0" extrusionOk="0">
                    <a:moveTo>
                      <a:pt x="9419" y="19437"/>
                    </a:moveTo>
                    <a:cubicBezTo>
                      <a:pt x="7491" y="20372"/>
                      <a:pt x="5435" y="21014"/>
                      <a:pt x="3317" y="21343"/>
                    </a:cubicBezTo>
                    <a:lnTo>
                      <a:pt x="0" y="0"/>
                    </a:lnTo>
                    <a:lnTo>
                      <a:pt x="9419" y="19437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33" name="Object 53"/>
            <p:cNvGraphicFramePr>
              <a:graphicFrameLocks/>
            </p:cNvGraphicFramePr>
            <p:nvPr>
              <p:extLst/>
            </p:nvPr>
          </p:nvGraphicFramePr>
          <p:xfrm>
            <a:off x="8529638" y="2593975"/>
            <a:ext cx="27305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08" name="公式" r:id="rId17" imgW="238088" imgH="304755" progId="Equation.3">
                    <p:embed/>
                  </p:oleObj>
                </mc:Choice>
                <mc:Fallback>
                  <p:oleObj name="公式" r:id="rId17" imgW="238088" imgH="304755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29638" y="2593975"/>
                          <a:ext cx="27305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66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" name="Text Box 3"/>
          <p:cNvSpPr txBox="1">
            <a:spLocks noChangeArrowheads="1"/>
          </p:cNvSpPr>
          <p:nvPr/>
        </p:nvSpPr>
        <p:spPr bwMode="auto">
          <a:xfrm>
            <a:off x="323528" y="836712"/>
            <a:ext cx="35290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dirty="0" smtClean="0">
                <a:solidFill>
                  <a:srgbClr val="FFFF00"/>
                </a:solidFill>
              </a:rPr>
              <a:t>力对轴的力矩</a:t>
            </a:r>
            <a:endParaRPr kumimoji="0" lang="zh-CN" altLang="en-US" dirty="0">
              <a:solidFill>
                <a:srgbClr val="FFFF00"/>
              </a:solidFill>
            </a:endParaRPr>
          </a:p>
        </p:txBody>
      </p:sp>
      <p:graphicFrame>
        <p:nvGraphicFramePr>
          <p:cNvPr id="39" name="Object 5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4330403"/>
              </p:ext>
            </p:extLst>
          </p:nvPr>
        </p:nvGraphicFramePr>
        <p:xfrm>
          <a:off x="2561122" y="851493"/>
          <a:ext cx="17494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09" name="公式" r:id="rId19" imgW="1686051" imgH="390594" progId="Equation.3">
                  <p:embed/>
                </p:oleObj>
              </mc:Choice>
              <mc:Fallback>
                <p:oleObj name="公式" r:id="rId19" imgW="1686051" imgH="39059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1122" y="851493"/>
                        <a:ext cx="17494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 Box 28"/>
          <p:cNvSpPr txBox="1">
            <a:spLocks noChangeArrowheads="1"/>
          </p:cNvSpPr>
          <p:nvPr/>
        </p:nvSpPr>
        <p:spPr bwMode="auto">
          <a:xfrm>
            <a:off x="360895" y="2074308"/>
            <a:ext cx="17648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dirty="0" smtClean="0">
                <a:solidFill>
                  <a:srgbClr val="00FFFF"/>
                </a:solidFill>
              </a:rPr>
              <a:t>转动定律</a:t>
            </a:r>
            <a:endParaRPr kumimoji="0" lang="en-US" altLang="zh-CN" dirty="0">
              <a:solidFill>
                <a:srgbClr val="00FFFF"/>
              </a:solidFill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2004903" y="2064330"/>
            <a:ext cx="1584325" cy="576262"/>
            <a:chOff x="6716713" y="5516563"/>
            <a:chExt cx="1584325" cy="576262"/>
          </a:xfrm>
        </p:grpSpPr>
        <p:sp>
          <p:nvSpPr>
            <p:cNvPr id="42" name="AutoShape 60"/>
            <p:cNvSpPr>
              <a:spLocks noChangeArrowheads="1"/>
            </p:cNvSpPr>
            <p:nvPr/>
          </p:nvSpPr>
          <p:spPr bwMode="auto">
            <a:xfrm>
              <a:off x="6716713" y="5516563"/>
              <a:ext cx="1584325" cy="576262"/>
            </a:xfrm>
            <a:prstGeom prst="bevel">
              <a:avLst>
                <a:gd name="adj" fmla="val 6060"/>
              </a:avLst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43" name="Object 61"/>
            <p:cNvGraphicFramePr>
              <a:graphicFrameLocks/>
            </p:cNvGraphicFramePr>
            <p:nvPr>
              <p:extLst/>
            </p:nvPr>
          </p:nvGraphicFramePr>
          <p:xfrm>
            <a:off x="6948488" y="5659438"/>
            <a:ext cx="1176337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10" name="公式" r:id="rId21" imgW="1104868" imgH="228634" progId="Equation.3">
                    <p:embed/>
                  </p:oleObj>
                </mc:Choice>
                <mc:Fallback>
                  <p:oleObj name="公式" r:id="rId21" imgW="1104868" imgH="228634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48488" y="5659438"/>
                          <a:ext cx="1176337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" name="组合 43"/>
          <p:cNvGrpSpPr/>
          <p:nvPr/>
        </p:nvGrpSpPr>
        <p:grpSpPr>
          <a:xfrm>
            <a:off x="-310739" y="2825445"/>
            <a:ext cx="4174830" cy="603555"/>
            <a:chOff x="-150018" y="3558020"/>
            <a:chExt cx="4174830" cy="603555"/>
          </a:xfrm>
        </p:grpSpPr>
        <p:sp>
          <p:nvSpPr>
            <p:cNvPr id="45" name="AutoShape 4"/>
            <p:cNvSpPr>
              <a:spLocks noChangeArrowheads="1"/>
            </p:cNvSpPr>
            <p:nvPr/>
          </p:nvSpPr>
          <p:spPr bwMode="auto">
            <a:xfrm>
              <a:off x="645075" y="3558020"/>
              <a:ext cx="1368425" cy="576263"/>
            </a:xfrm>
            <a:prstGeom prst="bevel">
              <a:avLst>
                <a:gd name="adj" fmla="val 6060"/>
              </a:avLst>
            </a:prstGeom>
            <a:solidFill>
              <a:srgbClr val="339966"/>
            </a:solidFill>
            <a:ln w="9525">
              <a:solidFill>
                <a:srgbClr val="FFFFFF">
                  <a:alpha val="30196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-150018" y="3615475"/>
              <a:ext cx="4174830" cy="546100"/>
              <a:chOff x="-155025" y="3615475"/>
              <a:chExt cx="4174830" cy="546100"/>
            </a:xfrm>
          </p:grpSpPr>
          <p:sp>
            <p:nvSpPr>
              <p:cNvPr id="47" name="Text Box 6"/>
              <p:cNvSpPr txBox="1">
                <a:spLocks noChangeArrowheads="1"/>
              </p:cNvSpPr>
              <p:nvPr/>
            </p:nvSpPr>
            <p:spPr bwMode="auto">
              <a:xfrm>
                <a:off x="-155025" y="3627870"/>
                <a:ext cx="3995737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0" lang="en-US" altLang="zh-CN" dirty="0" smtClean="0">
                    <a:solidFill>
                      <a:schemeClr val="bg1"/>
                    </a:solidFill>
                    <a:ea typeface="楷体_GB2312" pitchFamily="49" charset="-122"/>
                  </a:rPr>
                  <a:t>          </a:t>
                </a:r>
                <a:r>
                  <a:rPr kumimoji="0" lang="zh-CN" altLang="en-US" dirty="0" smtClean="0">
                    <a:solidFill>
                      <a:schemeClr val="bg1"/>
                    </a:solidFill>
                    <a:ea typeface="楷体_GB2312" pitchFamily="49" charset="-122"/>
                  </a:rPr>
                  <a:t>转动惯量</a:t>
                </a:r>
                <a:endParaRPr kumimoji="0" lang="zh-CN" altLang="en-US" i="1" dirty="0">
                  <a:solidFill>
                    <a:schemeClr val="bg1"/>
                  </a:solidFill>
                  <a:ea typeface="楷体_GB2312" pitchFamily="49" charset="-122"/>
                </a:endParaRPr>
              </a:p>
            </p:txBody>
          </p:sp>
          <p:graphicFrame>
            <p:nvGraphicFramePr>
              <p:cNvPr id="48" name="Object 9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92071030"/>
                  </p:ext>
                </p:extLst>
              </p:nvPr>
            </p:nvGraphicFramePr>
            <p:xfrm>
              <a:off x="2116393" y="3615475"/>
              <a:ext cx="1903412" cy="546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211" name="公式" r:id="rId23" imgW="1828849" imgH="466715" progId="Equation.3">
                      <p:embed/>
                    </p:oleObj>
                  </mc:Choice>
                  <mc:Fallback>
                    <p:oleObj name="公式" r:id="rId23" imgW="1828849" imgH="466715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16393" y="3615475"/>
                            <a:ext cx="1903412" cy="5461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66FF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9" name="组合 48"/>
          <p:cNvGrpSpPr/>
          <p:nvPr/>
        </p:nvGrpSpPr>
        <p:grpSpPr>
          <a:xfrm>
            <a:off x="3495769" y="3504008"/>
            <a:ext cx="3745505" cy="528787"/>
            <a:chOff x="370477" y="4990389"/>
            <a:chExt cx="3745505" cy="528787"/>
          </a:xfrm>
        </p:grpSpPr>
        <p:sp>
          <p:nvSpPr>
            <p:cNvPr id="50" name="Text Box 14"/>
            <p:cNvSpPr txBox="1">
              <a:spLocks noChangeArrowheads="1"/>
            </p:cNvSpPr>
            <p:nvPr/>
          </p:nvSpPr>
          <p:spPr bwMode="auto">
            <a:xfrm>
              <a:off x="370477" y="4990389"/>
              <a:ext cx="32400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FFFF00"/>
                </a:buClr>
                <a:buFont typeface="Wingdings" panose="05000000000000000000" pitchFamily="2" charset="2"/>
                <a:buChar char="l"/>
              </a:pPr>
              <a:r>
                <a:rPr kumimoji="0" lang="zh-CN" altLang="en-US" dirty="0">
                  <a:solidFill>
                    <a:srgbClr val="66FFFF"/>
                  </a:solidFill>
                  <a:latin typeface="仿宋_GB2312" pitchFamily="49" charset="-122"/>
                  <a:ea typeface="仿宋_GB2312" pitchFamily="49" charset="-122"/>
                </a:rPr>
                <a:t>质量连续分布</a:t>
              </a:r>
              <a:r>
                <a:rPr kumimoji="0" lang="en-US" altLang="zh-CN" dirty="0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rPr>
                <a:t>:</a:t>
              </a:r>
            </a:p>
          </p:txBody>
        </p:sp>
        <p:graphicFrame>
          <p:nvGraphicFramePr>
            <p:cNvPr id="51" name="Object 1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76280320"/>
                </p:ext>
              </p:extLst>
            </p:nvPr>
          </p:nvGraphicFramePr>
          <p:xfrm>
            <a:off x="2722157" y="4993713"/>
            <a:ext cx="1393825" cy="525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12" name="公式" r:id="rId25" imgW="1476307" imgH="504776" progId="Equation.3">
                    <p:embed/>
                  </p:oleObj>
                </mc:Choice>
                <mc:Fallback>
                  <p:oleObj name="公式" r:id="rId25" imgW="1476307" imgH="504776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2157" y="4993713"/>
                          <a:ext cx="1393825" cy="525463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66FF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" name="组合 51"/>
          <p:cNvGrpSpPr/>
          <p:nvPr/>
        </p:nvGrpSpPr>
        <p:grpSpPr>
          <a:xfrm>
            <a:off x="6464877" y="4704275"/>
            <a:ext cx="2294760" cy="1893077"/>
            <a:chOff x="6142038" y="501650"/>
            <a:chExt cx="2592387" cy="2371725"/>
          </a:xfrm>
        </p:grpSpPr>
        <p:sp>
          <p:nvSpPr>
            <p:cNvPr id="53" name="Freeform 2"/>
            <p:cNvSpPr>
              <a:spLocks/>
            </p:cNvSpPr>
            <p:nvPr/>
          </p:nvSpPr>
          <p:spPr bwMode="auto">
            <a:xfrm>
              <a:off x="6142038" y="733425"/>
              <a:ext cx="2592387" cy="2139950"/>
            </a:xfrm>
            <a:custGeom>
              <a:avLst/>
              <a:gdLst>
                <a:gd name="T0" fmla="*/ 2147483646 w 1761"/>
                <a:gd name="T1" fmla="*/ 2147483646 h 1074"/>
                <a:gd name="T2" fmla="*/ 2147483646 w 1761"/>
                <a:gd name="T3" fmla="*/ 2147483646 h 1074"/>
                <a:gd name="T4" fmla="*/ 2147483646 w 1761"/>
                <a:gd name="T5" fmla="*/ 2147483646 h 1074"/>
                <a:gd name="T6" fmla="*/ 2147483646 w 1761"/>
                <a:gd name="T7" fmla="*/ 2147483646 h 1074"/>
                <a:gd name="T8" fmla="*/ 2147483646 w 1761"/>
                <a:gd name="T9" fmla="*/ 2147483646 h 1074"/>
                <a:gd name="T10" fmla="*/ 2147483646 w 1761"/>
                <a:gd name="T11" fmla="*/ 2147483646 h 1074"/>
                <a:gd name="T12" fmla="*/ 2147483646 w 1761"/>
                <a:gd name="T13" fmla="*/ 2147483646 h 1074"/>
                <a:gd name="T14" fmla="*/ 2147483646 w 1761"/>
                <a:gd name="T15" fmla="*/ 2147483646 h 1074"/>
                <a:gd name="T16" fmla="*/ 2147483646 w 1761"/>
                <a:gd name="T17" fmla="*/ 2147483646 h 1074"/>
                <a:gd name="T18" fmla="*/ 2147483646 w 1761"/>
                <a:gd name="T19" fmla="*/ 2147483646 h 107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61"/>
                <a:gd name="T31" fmla="*/ 0 h 1074"/>
                <a:gd name="T32" fmla="*/ 1761 w 1761"/>
                <a:gd name="T33" fmla="*/ 1074 h 107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61" h="1074">
                  <a:moveTo>
                    <a:pt x="1013" y="8"/>
                  </a:moveTo>
                  <a:cubicBezTo>
                    <a:pt x="794" y="0"/>
                    <a:pt x="499" y="31"/>
                    <a:pt x="333" y="99"/>
                  </a:cubicBezTo>
                  <a:cubicBezTo>
                    <a:pt x="167" y="167"/>
                    <a:pt x="30" y="295"/>
                    <a:pt x="15" y="416"/>
                  </a:cubicBezTo>
                  <a:cubicBezTo>
                    <a:pt x="0" y="537"/>
                    <a:pt x="128" y="727"/>
                    <a:pt x="242" y="825"/>
                  </a:cubicBezTo>
                  <a:cubicBezTo>
                    <a:pt x="356" y="923"/>
                    <a:pt x="560" y="983"/>
                    <a:pt x="696" y="1006"/>
                  </a:cubicBezTo>
                  <a:cubicBezTo>
                    <a:pt x="832" y="1029"/>
                    <a:pt x="937" y="954"/>
                    <a:pt x="1058" y="961"/>
                  </a:cubicBezTo>
                  <a:cubicBezTo>
                    <a:pt x="1179" y="968"/>
                    <a:pt x="1315" y="1074"/>
                    <a:pt x="1421" y="1051"/>
                  </a:cubicBezTo>
                  <a:cubicBezTo>
                    <a:pt x="1527" y="1028"/>
                    <a:pt x="1655" y="976"/>
                    <a:pt x="1693" y="825"/>
                  </a:cubicBezTo>
                  <a:cubicBezTo>
                    <a:pt x="1731" y="674"/>
                    <a:pt x="1761" y="280"/>
                    <a:pt x="1648" y="144"/>
                  </a:cubicBezTo>
                  <a:cubicBezTo>
                    <a:pt x="1535" y="8"/>
                    <a:pt x="1232" y="16"/>
                    <a:pt x="1013" y="8"/>
                  </a:cubicBezTo>
                  <a:close/>
                </a:path>
              </a:pathLst>
            </a:custGeom>
            <a:solidFill>
              <a:srgbClr val="339966"/>
            </a:solidFill>
            <a:ln w="9525">
              <a:round/>
              <a:headEnd/>
              <a:tailEnd/>
            </a:ln>
            <a:scene3d>
              <a:camera prst="legacyPerspectiveFront">
                <a:rot lat="17699992" lon="0" rev="0"/>
              </a:camera>
              <a:lightRig rig="legacyFlat2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339966"/>
              </a:extrusionClr>
              <a:contourClr>
                <a:srgbClr val="339966"/>
              </a:contour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54" name="Line 4"/>
            <p:cNvSpPr>
              <a:spLocks noChangeShapeType="1"/>
            </p:cNvSpPr>
            <p:nvPr/>
          </p:nvSpPr>
          <p:spPr bwMode="auto">
            <a:xfrm>
              <a:off x="6919913" y="530225"/>
              <a:ext cx="0" cy="1046163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5"/>
            <p:cNvSpPr>
              <a:spLocks noChangeShapeType="1"/>
            </p:cNvSpPr>
            <p:nvPr/>
          </p:nvSpPr>
          <p:spPr bwMode="auto">
            <a:xfrm>
              <a:off x="6919913" y="2435225"/>
              <a:ext cx="0" cy="304800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Text Box 6"/>
            <p:cNvSpPr txBox="1">
              <a:spLocks noChangeArrowheads="1"/>
            </p:cNvSpPr>
            <p:nvPr/>
          </p:nvSpPr>
          <p:spPr bwMode="auto">
            <a:xfrm>
              <a:off x="7758113" y="50165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b="0" i="1">
                  <a:solidFill>
                    <a:srgbClr val="FFFF00"/>
                  </a:solidFill>
                </a:rPr>
                <a:t>z</a:t>
              </a:r>
              <a:endParaRPr kumimoji="0" lang="en-US" altLang="zh-CN" b="0" i="1">
                <a:solidFill>
                  <a:schemeClr val="accent2"/>
                </a:solidFill>
              </a:endParaRPr>
            </a:p>
          </p:txBody>
        </p:sp>
        <p:sp>
          <p:nvSpPr>
            <p:cNvPr id="57" name="Text Box 7"/>
            <p:cNvSpPr txBox="1">
              <a:spLocks noChangeArrowheads="1"/>
            </p:cNvSpPr>
            <p:nvPr/>
          </p:nvSpPr>
          <p:spPr bwMode="auto">
            <a:xfrm>
              <a:off x="7148513" y="1309688"/>
              <a:ext cx="404812" cy="315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b="0" i="1">
                  <a:solidFill>
                    <a:schemeClr val="bg1"/>
                  </a:solidFill>
                </a:rPr>
                <a:t>L</a:t>
              </a:r>
            </a:p>
          </p:txBody>
        </p:sp>
        <p:sp>
          <p:nvSpPr>
            <p:cNvPr id="58" name="Line 8"/>
            <p:cNvSpPr>
              <a:spLocks noChangeShapeType="1"/>
            </p:cNvSpPr>
            <p:nvPr/>
          </p:nvSpPr>
          <p:spPr bwMode="auto">
            <a:xfrm>
              <a:off x="7654925" y="661988"/>
              <a:ext cx="0" cy="12192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Line 9"/>
            <p:cNvSpPr>
              <a:spLocks noChangeShapeType="1"/>
            </p:cNvSpPr>
            <p:nvPr/>
          </p:nvSpPr>
          <p:spPr bwMode="auto">
            <a:xfrm>
              <a:off x="7654925" y="2422525"/>
              <a:ext cx="0" cy="3810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Text Box 10"/>
            <p:cNvSpPr txBox="1">
              <a:spLocks noChangeArrowheads="1"/>
            </p:cNvSpPr>
            <p:nvPr/>
          </p:nvSpPr>
          <p:spPr bwMode="auto">
            <a:xfrm>
              <a:off x="7653338" y="1692275"/>
              <a:ext cx="404812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b="0" i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61" name="Text Box 11"/>
            <p:cNvSpPr txBox="1">
              <a:spLocks noChangeArrowheads="1"/>
            </p:cNvSpPr>
            <p:nvPr/>
          </p:nvSpPr>
          <p:spPr bwMode="auto">
            <a:xfrm>
              <a:off x="8061325" y="1347788"/>
              <a:ext cx="4572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b="0" i="1">
                  <a:solidFill>
                    <a:srgbClr val="FFFF00"/>
                  </a:solidFill>
                </a:rPr>
                <a:t>M</a:t>
              </a:r>
              <a:endParaRPr kumimoji="0" lang="en-US" altLang="zh-CN" b="0" i="1">
                <a:solidFill>
                  <a:schemeClr val="accent2"/>
                </a:solidFill>
              </a:endParaRPr>
            </a:p>
          </p:txBody>
        </p:sp>
        <p:sp>
          <p:nvSpPr>
            <p:cNvPr id="62" name="Text Box 12"/>
            <p:cNvSpPr txBox="1">
              <a:spLocks noChangeArrowheads="1"/>
            </p:cNvSpPr>
            <p:nvPr/>
          </p:nvSpPr>
          <p:spPr bwMode="auto">
            <a:xfrm>
              <a:off x="6996113" y="530225"/>
              <a:ext cx="533400" cy="315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b="0" i="1">
                  <a:solidFill>
                    <a:srgbClr val="FFFF00"/>
                  </a:solidFill>
                </a:rPr>
                <a:t>z'</a:t>
              </a:r>
              <a:endParaRPr kumimoji="0" lang="en-US" altLang="zh-CN" b="0" i="1">
                <a:solidFill>
                  <a:schemeClr val="accent2"/>
                </a:solidFill>
              </a:endParaRPr>
            </a:p>
          </p:txBody>
        </p:sp>
        <p:sp>
          <p:nvSpPr>
            <p:cNvPr id="63" name="Oval 13"/>
            <p:cNvSpPr>
              <a:spLocks noChangeArrowheads="1"/>
            </p:cNvSpPr>
            <p:nvPr/>
          </p:nvSpPr>
          <p:spPr bwMode="auto">
            <a:xfrm>
              <a:off x="7581900" y="1814513"/>
              <a:ext cx="144463" cy="144462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64" name="Line 14"/>
            <p:cNvSpPr>
              <a:spLocks noChangeShapeType="1"/>
            </p:cNvSpPr>
            <p:nvPr/>
          </p:nvSpPr>
          <p:spPr bwMode="auto">
            <a:xfrm>
              <a:off x="6908800" y="1568450"/>
              <a:ext cx="735013" cy="317500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368326" y="4707425"/>
            <a:ext cx="6186487" cy="1393308"/>
            <a:chOff x="2761953" y="5186241"/>
            <a:chExt cx="6186487" cy="1393308"/>
          </a:xfrm>
        </p:grpSpPr>
        <p:graphicFrame>
          <p:nvGraphicFramePr>
            <p:cNvPr id="66" name="Object 15"/>
            <p:cNvGraphicFramePr>
              <a:graphicFrameLocks/>
            </p:cNvGraphicFramePr>
            <p:nvPr>
              <p:extLst/>
            </p:nvPr>
          </p:nvGraphicFramePr>
          <p:xfrm>
            <a:off x="3379490" y="5186241"/>
            <a:ext cx="1851025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13" name="公式" r:id="rId27" imgW="1981096" imgH="390594" progId="Equation.3">
                    <p:embed/>
                  </p:oleObj>
                </mc:Choice>
                <mc:Fallback>
                  <p:oleObj name="公式" r:id="rId27" imgW="1981096" imgH="390594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490" y="5186241"/>
                          <a:ext cx="1851025" cy="422275"/>
                        </a:xfrm>
                        <a:prstGeom prst="rect">
                          <a:avLst/>
                        </a:prstGeom>
                        <a:solidFill>
                          <a:srgbClr val="333333"/>
                        </a:solidFill>
                        <a:ln w="19050">
                          <a:solidFill>
                            <a:srgbClr val="66FF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" name="Text Box 30"/>
            <p:cNvSpPr txBox="1">
              <a:spLocks noChangeArrowheads="1"/>
            </p:cNvSpPr>
            <p:nvPr/>
          </p:nvSpPr>
          <p:spPr bwMode="auto">
            <a:xfrm>
              <a:off x="5190828" y="5198941"/>
              <a:ext cx="375761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dirty="0">
                  <a:solidFill>
                    <a:srgbClr val="FFFF00"/>
                  </a:solidFill>
                  <a:latin typeface="Arial" panose="020B0604020202020204" pitchFamily="34" charset="0"/>
                </a:rPr>
                <a:t>—— </a:t>
              </a:r>
              <a:r>
                <a:rPr kumimoji="0" lang="zh-CN" altLang="en-US" i="1" dirty="0">
                  <a:solidFill>
                    <a:srgbClr val="66FFFF"/>
                  </a:solidFill>
                  <a:ea typeface="楷体_GB2312" pitchFamily="49" charset="-122"/>
                </a:rPr>
                <a:t>平行轴定理  </a:t>
              </a:r>
            </a:p>
          </p:txBody>
        </p:sp>
        <p:sp>
          <p:nvSpPr>
            <p:cNvPr id="68" name="AutoShape 43"/>
            <p:cNvSpPr>
              <a:spLocks noChangeArrowheads="1"/>
            </p:cNvSpPr>
            <p:nvPr/>
          </p:nvSpPr>
          <p:spPr bwMode="auto">
            <a:xfrm>
              <a:off x="2761953" y="5893749"/>
              <a:ext cx="2322512" cy="685800"/>
            </a:xfrm>
            <a:prstGeom prst="wedgeRectCallout">
              <a:avLst>
                <a:gd name="adj1" fmla="val -16384"/>
                <a:gd name="adj2" fmla="val -8530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200">
                  <a:ea typeface="楷体_GB2312" pitchFamily="49" charset="-122"/>
                </a:rPr>
                <a:t>刚体绕任意轴</a:t>
              </a:r>
            </a:p>
          </p:txBody>
        </p:sp>
        <p:sp>
          <p:nvSpPr>
            <p:cNvPr id="69" name="AutoShape 44"/>
            <p:cNvSpPr>
              <a:spLocks noChangeArrowheads="1"/>
            </p:cNvSpPr>
            <p:nvPr/>
          </p:nvSpPr>
          <p:spPr bwMode="auto">
            <a:xfrm>
              <a:off x="5151140" y="5893749"/>
              <a:ext cx="3024188" cy="685800"/>
            </a:xfrm>
            <a:prstGeom prst="wedgeRectCallout">
              <a:avLst>
                <a:gd name="adj1" fmla="val -83588"/>
                <a:gd name="adj2" fmla="val -89681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200" i="1">
                  <a:ea typeface="楷体_GB2312" pitchFamily="49" charset="-122"/>
                </a:rPr>
                <a:t>刚体绕通过质心的轴</a:t>
              </a:r>
              <a:endParaRPr lang="zh-CN" altLang="en-US" sz="2200" b="0">
                <a:ea typeface="楷体_GB2312" pitchFamily="49" charset="-122"/>
              </a:endParaRPr>
            </a:p>
          </p:txBody>
        </p:sp>
      </p:grpSp>
      <p:sp>
        <p:nvSpPr>
          <p:cNvPr id="70" name="Rectangle 2"/>
          <p:cNvSpPr>
            <a:spLocks noChangeArrowheads="1"/>
          </p:cNvSpPr>
          <p:nvPr/>
        </p:nvSpPr>
        <p:spPr bwMode="auto">
          <a:xfrm>
            <a:off x="157883" y="4112202"/>
            <a:ext cx="74457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方法二）平行轴定理或垂直轴定理</a:t>
            </a:r>
            <a:r>
              <a:rPr lang="en-US" altLang="zh-CN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只适用于薄平板</a:t>
            </a:r>
            <a:r>
              <a:rPr lang="zh-CN" altLang="en-US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1" name="Rectangle 2"/>
          <p:cNvSpPr>
            <a:spLocks noChangeArrowheads="1"/>
          </p:cNvSpPr>
          <p:nvPr/>
        </p:nvSpPr>
        <p:spPr bwMode="auto">
          <a:xfrm>
            <a:off x="119159" y="3477276"/>
            <a:ext cx="34074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方法一）根据定义求解</a:t>
            </a:r>
            <a:endParaRPr lang="en-US" altLang="zh-CN" dirty="0" smtClean="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2" name="Rectangle 2"/>
          <p:cNvSpPr>
            <a:spLocks noChangeArrowheads="1"/>
          </p:cNvSpPr>
          <p:nvPr/>
        </p:nvSpPr>
        <p:spPr bwMode="auto">
          <a:xfrm>
            <a:off x="7274523" y="3353558"/>
            <a:ext cx="177182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重点在于取合适的质元</a:t>
            </a:r>
            <a:endParaRPr lang="en-US" altLang="zh-CN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3" name="Rectangle 2"/>
          <p:cNvSpPr>
            <a:spLocks noChangeArrowheads="1"/>
          </p:cNvSpPr>
          <p:nvPr/>
        </p:nvSpPr>
        <p:spPr bwMode="auto">
          <a:xfrm>
            <a:off x="161207" y="6106596"/>
            <a:ext cx="25201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方法三）补偿法</a:t>
            </a:r>
            <a:endParaRPr lang="en-US" altLang="zh-CN" dirty="0" smtClean="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5" name="Text Box 3"/>
          <p:cNvSpPr txBox="1">
            <a:spLocks noChangeArrowheads="1"/>
          </p:cNvSpPr>
          <p:nvPr/>
        </p:nvSpPr>
        <p:spPr bwMode="auto">
          <a:xfrm>
            <a:off x="350438" y="1433597"/>
            <a:ext cx="35290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dirty="0" smtClean="0">
                <a:solidFill>
                  <a:srgbClr val="FFFF00"/>
                </a:solidFill>
              </a:rPr>
              <a:t>力对点的力矩</a:t>
            </a:r>
            <a:endParaRPr kumimoji="0" lang="zh-CN" altLang="en-US" dirty="0">
              <a:solidFill>
                <a:srgbClr val="FFFF00"/>
              </a:solidFill>
            </a:endParaRPr>
          </a:p>
        </p:txBody>
      </p:sp>
      <p:graphicFrame>
        <p:nvGraphicFramePr>
          <p:cNvPr id="76" name="对象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337889"/>
              </p:ext>
            </p:extLst>
          </p:nvPr>
        </p:nvGraphicFramePr>
        <p:xfrm>
          <a:off x="2501500" y="1360572"/>
          <a:ext cx="15748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14" name="Equation" r:id="rId29" imgW="1574397" imgH="662784" progId="Equation.DSMT4">
                  <p:embed/>
                </p:oleObj>
              </mc:Choice>
              <mc:Fallback>
                <p:oleObj name="Equation" r:id="rId29" imgW="1574397" imgH="66278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501500" y="1360572"/>
                        <a:ext cx="1574800" cy="66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20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utoUpdateAnimBg="0"/>
      <p:bldP spid="40" grpId="0" autoUpdateAnimBg="0"/>
      <p:bldP spid="70" grpId="0"/>
      <p:bldP spid="71" grpId="0"/>
      <p:bldP spid="72" grpId="0"/>
      <p:bldP spid="73" grpId="0"/>
      <p:bldP spid="7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Text Box 2"/>
          <p:cNvSpPr txBox="1">
            <a:spLocks noChangeArrowheads="1"/>
          </p:cNvSpPr>
          <p:nvPr/>
        </p:nvSpPr>
        <p:spPr bwMode="auto">
          <a:xfrm>
            <a:off x="755650" y="188913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有一转台，</a:t>
            </a:r>
          </a:p>
        </p:txBody>
      </p:sp>
      <p:grpSp>
        <p:nvGrpSpPr>
          <p:cNvPr id="2" name="Group 3"/>
          <p:cNvGrpSpPr>
            <a:grpSpLocks noChangeAspect="1"/>
          </p:cNvGrpSpPr>
          <p:nvPr/>
        </p:nvGrpSpPr>
        <p:grpSpPr bwMode="auto">
          <a:xfrm>
            <a:off x="5824538" y="1970088"/>
            <a:ext cx="2684462" cy="996950"/>
            <a:chOff x="2222" y="2001"/>
            <a:chExt cx="2110" cy="872"/>
          </a:xfrm>
        </p:grpSpPr>
        <p:sp>
          <p:nvSpPr>
            <p:cNvPr id="26663" name="Oval 4"/>
            <p:cNvSpPr>
              <a:spLocks noChangeAspect="1" noChangeArrowheads="1"/>
            </p:cNvSpPr>
            <p:nvPr/>
          </p:nvSpPr>
          <p:spPr bwMode="auto">
            <a:xfrm rot="-5400000">
              <a:off x="2898" y="1439"/>
              <a:ext cx="758" cy="2110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2F7618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6664" name="Oval 5"/>
            <p:cNvSpPr>
              <a:spLocks noChangeAspect="1" noChangeArrowheads="1"/>
            </p:cNvSpPr>
            <p:nvPr/>
          </p:nvSpPr>
          <p:spPr bwMode="auto">
            <a:xfrm rot="-5400000">
              <a:off x="2898" y="1325"/>
              <a:ext cx="758" cy="2110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2F7618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6665" name="Line 6"/>
            <p:cNvSpPr>
              <a:spLocks noChangeAspect="1" noChangeShapeType="1"/>
            </p:cNvSpPr>
            <p:nvPr/>
          </p:nvSpPr>
          <p:spPr bwMode="auto">
            <a:xfrm rot="-5400000">
              <a:off x="4265" y="2454"/>
              <a:ext cx="134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6" name="Line 7"/>
            <p:cNvSpPr>
              <a:spLocks noChangeAspect="1" noChangeShapeType="1"/>
            </p:cNvSpPr>
            <p:nvPr/>
          </p:nvSpPr>
          <p:spPr bwMode="auto">
            <a:xfrm rot="-5400000">
              <a:off x="2168" y="2441"/>
              <a:ext cx="108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6712" name="Line 8"/>
          <p:cNvSpPr>
            <a:spLocks noChangeShapeType="1"/>
          </p:cNvSpPr>
          <p:nvPr/>
        </p:nvSpPr>
        <p:spPr bwMode="auto">
          <a:xfrm flipV="1">
            <a:off x="7140575" y="1168400"/>
            <a:ext cx="0" cy="129698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6713" name="Line 9"/>
          <p:cNvSpPr>
            <a:spLocks noChangeShapeType="1"/>
          </p:cNvSpPr>
          <p:nvPr/>
        </p:nvSpPr>
        <p:spPr bwMode="auto">
          <a:xfrm>
            <a:off x="7140575" y="2967038"/>
            <a:ext cx="0" cy="360362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6714" name="AutoShape 10"/>
          <p:cNvSpPr>
            <a:spLocks noChangeArrowheads="1"/>
          </p:cNvSpPr>
          <p:nvPr/>
        </p:nvSpPr>
        <p:spPr bwMode="auto">
          <a:xfrm>
            <a:off x="6853238" y="1125538"/>
            <a:ext cx="576262" cy="474662"/>
          </a:xfrm>
          <a:prstGeom prst="curvedRightArrow">
            <a:avLst>
              <a:gd name="adj1" fmla="val 20000"/>
              <a:gd name="adj2" fmla="val 40000"/>
              <a:gd name="adj3" fmla="val 40468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56715" name="Line 11"/>
          <p:cNvSpPr>
            <a:spLocks noChangeShapeType="1"/>
          </p:cNvSpPr>
          <p:nvPr/>
        </p:nvSpPr>
        <p:spPr bwMode="auto">
          <a:xfrm flipV="1">
            <a:off x="7140575" y="909638"/>
            <a:ext cx="0" cy="4318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6716" name="Text Box 12"/>
          <p:cNvSpPr txBox="1">
            <a:spLocks noChangeArrowheads="1"/>
          </p:cNvSpPr>
          <p:nvPr/>
        </p:nvSpPr>
        <p:spPr bwMode="auto">
          <a:xfrm>
            <a:off x="8077200" y="1673225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66FFFF"/>
                </a:solidFill>
              </a:rPr>
              <a:t>M</a:t>
            </a:r>
          </a:p>
        </p:txBody>
      </p:sp>
      <p:sp>
        <p:nvSpPr>
          <p:cNvPr id="456717" name="Line 13"/>
          <p:cNvSpPr>
            <a:spLocks noChangeShapeType="1"/>
          </p:cNvSpPr>
          <p:nvPr/>
        </p:nvSpPr>
        <p:spPr bwMode="auto">
          <a:xfrm>
            <a:off x="7140575" y="2465388"/>
            <a:ext cx="9366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6718" name="Text Box 14"/>
          <p:cNvSpPr txBox="1">
            <a:spLocks noChangeArrowheads="1"/>
          </p:cNvSpPr>
          <p:nvPr/>
        </p:nvSpPr>
        <p:spPr bwMode="auto">
          <a:xfrm>
            <a:off x="7500938" y="203358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/>
              <a:t>R</a:t>
            </a:r>
          </a:p>
        </p:txBody>
      </p:sp>
      <p:sp>
        <p:nvSpPr>
          <p:cNvPr id="456719" name="Text Box 15"/>
          <p:cNvSpPr txBox="1">
            <a:spLocks noChangeArrowheads="1"/>
          </p:cNvSpPr>
          <p:nvPr/>
        </p:nvSpPr>
        <p:spPr bwMode="auto">
          <a:xfrm>
            <a:off x="7356475" y="10715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66FFFF"/>
                </a:solidFill>
              </a:rPr>
              <a:t>ω</a:t>
            </a:r>
          </a:p>
        </p:txBody>
      </p:sp>
      <p:sp>
        <p:nvSpPr>
          <p:cNvPr id="456720" name="Text Box 16"/>
          <p:cNvSpPr txBox="1">
            <a:spLocks noChangeArrowheads="1"/>
          </p:cNvSpPr>
          <p:nvPr/>
        </p:nvSpPr>
        <p:spPr bwMode="auto">
          <a:xfrm>
            <a:off x="2268538" y="188913"/>
            <a:ext cx="3671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初始的角速度为</a:t>
            </a:r>
            <a:r>
              <a:rPr lang="en-US" altLang="zh-CN" i="1">
                <a:solidFill>
                  <a:srgbClr val="66FFFF"/>
                </a:solidFill>
              </a:rPr>
              <a:t>ω</a:t>
            </a:r>
            <a:r>
              <a:rPr lang="en-US" altLang="zh-CN" baseline="-25000">
                <a:solidFill>
                  <a:srgbClr val="66FFFF"/>
                </a:solidFill>
              </a:rPr>
              <a:t>0</a:t>
            </a:r>
            <a:endParaRPr lang="en-US" altLang="zh-CN">
              <a:solidFill>
                <a:srgbClr val="66FFFF"/>
              </a:solidFill>
            </a:endParaRPr>
          </a:p>
        </p:txBody>
      </p:sp>
      <p:sp>
        <p:nvSpPr>
          <p:cNvPr id="456721" name="Text Box 17"/>
          <p:cNvSpPr txBox="1">
            <a:spLocks noChangeArrowheads="1"/>
          </p:cNvSpPr>
          <p:nvPr/>
        </p:nvSpPr>
        <p:spPr bwMode="auto">
          <a:xfrm>
            <a:off x="4787900" y="188913"/>
            <a:ext cx="3973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, </a:t>
            </a:r>
            <a:r>
              <a:rPr lang="zh-CN" altLang="en-US">
                <a:solidFill>
                  <a:schemeClr val="bg1"/>
                </a:solidFill>
              </a:rPr>
              <a:t>有一个人站在转台的中心，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564313" y="1960563"/>
            <a:ext cx="215900" cy="504825"/>
            <a:chOff x="4014" y="2069"/>
            <a:chExt cx="136" cy="318"/>
          </a:xfrm>
        </p:grpSpPr>
        <p:sp>
          <p:nvSpPr>
            <p:cNvPr id="26658" name="Oval 19"/>
            <p:cNvSpPr>
              <a:spLocks noChangeArrowheads="1"/>
            </p:cNvSpPr>
            <p:nvPr/>
          </p:nvSpPr>
          <p:spPr bwMode="auto">
            <a:xfrm>
              <a:off x="4059" y="2069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6659" name="AutoShape 20"/>
            <p:cNvSpPr>
              <a:spLocks noChangeArrowheads="1"/>
            </p:cNvSpPr>
            <p:nvPr/>
          </p:nvSpPr>
          <p:spPr bwMode="auto">
            <a:xfrm>
              <a:off x="4059" y="2160"/>
              <a:ext cx="90" cy="91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6660" name="Line 21"/>
            <p:cNvSpPr>
              <a:spLocks noChangeShapeType="1"/>
            </p:cNvSpPr>
            <p:nvPr/>
          </p:nvSpPr>
          <p:spPr bwMode="auto">
            <a:xfrm flipH="1">
              <a:off x="4059" y="2251"/>
              <a:ext cx="4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1" name="Line 22"/>
            <p:cNvSpPr>
              <a:spLocks noChangeShapeType="1"/>
            </p:cNvSpPr>
            <p:nvPr/>
          </p:nvSpPr>
          <p:spPr bwMode="auto">
            <a:xfrm>
              <a:off x="4105" y="2251"/>
              <a:ext cx="45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2" name="Line 23"/>
            <p:cNvSpPr>
              <a:spLocks noChangeShapeType="1"/>
            </p:cNvSpPr>
            <p:nvPr/>
          </p:nvSpPr>
          <p:spPr bwMode="auto">
            <a:xfrm flipH="1" flipV="1">
              <a:off x="4014" y="2114"/>
              <a:ext cx="9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56728" name="Text Box 24"/>
          <p:cNvSpPr txBox="1">
            <a:spLocks noChangeArrowheads="1"/>
          </p:cNvSpPr>
          <p:nvPr/>
        </p:nvSpPr>
        <p:spPr bwMode="auto">
          <a:xfrm>
            <a:off x="6492875" y="2392363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/>
              <a:t>m</a:t>
            </a:r>
          </a:p>
        </p:txBody>
      </p:sp>
      <p:sp>
        <p:nvSpPr>
          <p:cNvPr id="456729" name="Line 25"/>
          <p:cNvSpPr>
            <a:spLocks noChangeShapeType="1"/>
          </p:cNvSpPr>
          <p:nvPr/>
        </p:nvSpPr>
        <p:spPr bwMode="auto">
          <a:xfrm flipH="1">
            <a:off x="6203950" y="1817688"/>
            <a:ext cx="4318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6730" name="Text Box 26"/>
          <p:cNvSpPr txBox="1">
            <a:spLocks noChangeArrowheads="1"/>
          </p:cNvSpPr>
          <p:nvPr/>
        </p:nvSpPr>
        <p:spPr bwMode="auto">
          <a:xfrm>
            <a:off x="5843588" y="1528763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456731" name="Text Box 27"/>
          <p:cNvSpPr txBox="1">
            <a:spLocks noChangeArrowheads="1"/>
          </p:cNvSpPr>
          <p:nvPr/>
        </p:nvSpPr>
        <p:spPr bwMode="auto">
          <a:xfrm>
            <a:off x="755650" y="692150"/>
            <a:ext cx="7272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以相对于转台的恒定速度</a:t>
            </a:r>
            <a:r>
              <a:rPr lang="en-US" altLang="zh-CN" i="1">
                <a:solidFill>
                  <a:srgbClr val="66FFFF"/>
                </a:solidFill>
              </a:rPr>
              <a:t>u</a:t>
            </a:r>
            <a:r>
              <a:rPr lang="zh-CN" altLang="en-US">
                <a:solidFill>
                  <a:schemeClr val="bg1"/>
                </a:solidFill>
              </a:rPr>
              <a:t>沿半径向边缘走去，</a:t>
            </a:r>
          </a:p>
        </p:txBody>
      </p:sp>
      <p:sp>
        <p:nvSpPr>
          <p:cNvPr id="456732" name="Text Box 28"/>
          <p:cNvSpPr txBox="1">
            <a:spLocks noChangeArrowheads="1"/>
          </p:cNvSpPr>
          <p:nvPr/>
        </p:nvSpPr>
        <p:spPr bwMode="auto">
          <a:xfrm>
            <a:off x="755650" y="1243013"/>
            <a:ext cx="5688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人走了</a:t>
            </a:r>
            <a:r>
              <a:rPr lang="en-US" altLang="zh-CN" i="1">
                <a:solidFill>
                  <a:srgbClr val="66FFFF"/>
                </a:solidFill>
              </a:rPr>
              <a:t>t </a:t>
            </a:r>
            <a:r>
              <a:rPr lang="zh-CN" altLang="en-US">
                <a:solidFill>
                  <a:schemeClr val="bg1"/>
                </a:solidFill>
              </a:rPr>
              <a:t>时间后，转台转过的角度</a:t>
            </a:r>
          </a:p>
        </p:txBody>
      </p:sp>
      <p:sp>
        <p:nvSpPr>
          <p:cNvPr id="456733" name="Text Box 29"/>
          <p:cNvSpPr txBox="1">
            <a:spLocks noChangeArrowheads="1"/>
          </p:cNvSpPr>
          <p:nvPr/>
        </p:nvSpPr>
        <p:spPr bwMode="auto">
          <a:xfrm>
            <a:off x="250825" y="188913"/>
            <a:ext cx="647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FF00"/>
                </a:solidFill>
              </a:rPr>
              <a:t>例</a:t>
            </a:r>
            <a:r>
              <a:rPr lang="en-US" altLang="zh-CN">
                <a:solidFill>
                  <a:srgbClr val="FFFF00"/>
                </a:solidFill>
              </a:rPr>
              <a:t>3</a:t>
            </a:r>
            <a:endParaRPr lang="zh-CN" altLang="en-US"/>
          </a:p>
        </p:txBody>
      </p:sp>
      <p:sp>
        <p:nvSpPr>
          <p:cNvPr id="456734" name="Text Box 30"/>
          <p:cNvSpPr txBox="1">
            <a:spLocks noChangeArrowheads="1"/>
          </p:cNvSpPr>
          <p:nvPr/>
        </p:nvSpPr>
        <p:spPr bwMode="auto">
          <a:xfrm>
            <a:off x="269080" y="1757363"/>
            <a:ext cx="827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FF00"/>
                </a:solidFill>
              </a:rPr>
              <a:t>解</a:t>
            </a:r>
          </a:p>
        </p:txBody>
      </p:sp>
      <p:sp>
        <p:nvSpPr>
          <p:cNvPr id="456735" name="Rectangle 31"/>
          <p:cNvSpPr>
            <a:spLocks noChangeArrowheads="1"/>
          </p:cNvSpPr>
          <p:nvPr/>
        </p:nvSpPr>
        <p:spPr bwMode="auto">
          <a:xfrm>
            <a:off x="250825" y="1243013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求</a:t>
            </a:r>
          </a:p>
        </p:txBody>
      </p:sp>
      <p:sp>
        <p:nvSpPr>
          <p:cNvPr id="456736" name="Text Box 32"/>
          <p:cNvSpPr txBox="1">
            <a:spLocks noChangeArrowheads="1"/>
          </p:cNvSpPr>
          <p:nvPr/>
        </p:nvSpPr>
        <p:spPr bwMode="auto">
          <a:xfrm>
            <a:off x="755650" y="1773238"/>
            <a:ext cx="3600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选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zh-CN" altLang="en-US">
                <a:solidFill>
                  <a:srgbClr val="66FFFF"/>
                </a:solidFill>
              </a:rPr>
              <a:t>人和转台</a:t>
            </a:r>
            <a:r>
              <a:rPr lang="en-US" altLang="zh-CN">
                <a:solidFill>
                  <a:schemeClr val="bg1"/>
                </a:solidFill>
              </a:rPr>
              <a:t>)</a:t>
            </a:r>
            <a:r>
              <a:rPr lang="zh-CN" altLang="en-US">
                <a:solidFill>
                  <a:schemeClr val="bg1"/>
                </a:solidFill>
              </a:rPr>
              <a:t>为系统</a:t>
            </a:r>
          </a:p>
        </p:txBody>
      </p:sp>
      <p:sp>
        <p:nvSpPr>
          <p:cNvPr id="456737" name="Text Box 33"/>
          <p:cNvSpPr txBox="1">
            <a:spLocks noChangeArrowheads="1"/>
          </p:cNvSpPr>
          <p:nvPr/>
        </p:nvSpPr>
        <p:spPr bwMode="auto">
          <a:xfrm>
            <a:off x="755650" y="3116263"/>
            <a:ext cx="467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系统对</a:t>
            </a:r>
            <a:r>
              <a:rPr lang="zh-CN" altLang="en-US">
                <a:solidFill>
                  <a:srgbClr val="66FFFF"/>
                </a:solidFill>
              </a:rPr>
              <a:t>竖直轴</a:t>
            </a:r>
            <a:r>
              <a:rPr lang="zh-CN" altLang="en-US">
                <a:solidFill>
                  <a:schemeClr val="bg1"/>
                </a:solidFill>
              </a:rPr>
              <a:t>的动量矩守恒</a:t>
            </a:r>
          </a:p>
        </p:txBody>
      </p:sp>
      <p:graphicFrame>
        <p:nvGraphicFramePr>
          <p:cNvPr id="456738" name="Object 2"/>
          <p:cNvGraphicFramePr>
            <a:graphicFrameLocks noChangeAspect="1"/>
          </p:cNvGraphicFramePr>
          <p:nvPr/>
        </p:nvGraphicFramePr>
        <p:xfrm>
          <a:off x="2916238" y="4308475"/>
          <a:ext cx="10795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12" name="公式" r:id="rId3" imgW="733429" imgH="161960" progId="Equation.3">
                  <p:embed/>
                </p:oleObj>
              </mc:Choice>
              <mc:Fallback>
                <p:oleObj name="公式" r:id="rId3" imgW="733429" imgH="1619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308475"/>
                        <a:ext cx="107950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6739" name="Object 3"/>
          <p:cNvGraphicFramePr>
            <a:graphicFrameLocks noChangeAspect="1"/>
          </p:cNvGraphicFramePr>
          <p:nvPr/>
        </p:nvGraphicFramePr>
        <p:xfrm>
          <a:off x="684213" y="3573463"/>
          <a:ext cx="41243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13" name="公式" r:id="rId5" imgW="4038585" imgH="380876" progId="Equation.3">
                  <p:embed/>
                </p:oleObj>
              </mc:Choice>
              <mc:Fallback>
                <p:oleObj name="公式" r:id="rId5" imgW="4038585" imgH="38087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573463"/>
                        <a:ext cx="41243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6740" name="Object 4"/>
          <p:cNvGraphicFramePr>
            <a:graphicFrameLocks noChangeAspect="1"/>
          </p:cNvGraphicFramePr>
          <p:nvPr/>
        </p:nvGraphicFramePr>
        <p:xfrm>
          <a:off x="4643438" y="4365625"/>
          <a:ext cx="2263775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14" name="公式" r:id="rId7" imgW="2171674" imgH="1200125" progId="Equation.3">
                  <p:embed/>
                </p:oleObj>
              </mc:Choice>
              <mc:Fallback>
                <p:oleObj name="公式" r:id="rId7" imgW="2171674" imgH="120012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365625"/>
                        <a:ext cx="2263775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6741" name="Object 5"/>
          <p:cNvGraphicFramePr>
            <a:graphicFrameLocks noChangeAspect="1"/>
          </p:cNvGraphicFramePr>
          <p:nvPr/>
        </p:nvGraphicFramePr>
        <p:xfrm>
          <a:off x="755650" y="5729288"/>
          <a:ext cx="120173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15" name="公式" r:id="rId9" imgW="1104868" imgH="723962" progId="Equation.3">
                  <p:embed/>
                </p:oleObj>
              </mc:Choice>
              <mc:Fallback>
                <p:oleObj name="公式" r:id="rId9" imgW="1104868" imgH="72396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729288"/>
                        <a:ext cx="1201738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67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992980"/>
              </p:ext>
            </p:extLst>
          </p:nvPr>
        </p:nvGraphicFramePr>
        <p:xfrm>
          <a:off x="2383631" y="5673725"/>
          <a:ext cx="172085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16" name="公式" r:id="rId11" imgW="1619375" imgH="933430" progId="Equation.3">
                  <p:embed/>
                </p:oleObj>
              </mc:Choice>
              <mc:Fallback>
                <p:oleObj name="公式" r:id="rId11" imgW="1619375" imgH="93343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3631" y="5673725"/>
                        <a:ext cx="172085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6743" name="Object 7"/>
          <p:cNvGraphicFramePr>
            <a:graphicFrameLocks noChangeAspect="1"/>
          </p:cNvGraphicFramePr>
          <p:nvPr/>
        </p:nvGraphicFramePr>
        <p:xfrm>
          <a:off x="4500563" y="5694363"/>
          <a:ext cx="4319587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17" name="公式" r:id="rId13" imgW="1876359" imgH="380876" progId="Equation.3">
                  <p:embed/>
                </p:oleObj>
              </mc:Choice>
              <mc:Fallback>
                <p:oleObj name="公式" r:id="rId13" imgW="1876359" imgH="38087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5694363"/>
                        <a:ext cx="4319587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6744" name="Line 40"/>
          <p:cNvSpPr>
            <a:spLocks noChangeShapeType="1"/>
          </p:cNvSpPr>
          <p:nvPr/>
        </p:nvSpPr>
        <p:spPr bwMode="auto">
          <a:xfrm>
            <a:off x="5840413" y="2465388"/>
            <a:ext cx="13033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6745" name="AutoShape 41"/>
          <p:cNvSpPr>
            <a:spLocks noChangeArrowheads="1"/>
          </p:cNvSpPr>
          <p:nvPr/>
        </p:nvSpPr>
        <p:spPr bwMode="auto">
          <a:xfrm flipV="1">
            <a:off x="2268538" y="4149725"/>
            <a:ext cx="2159000" cy="1152525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314 h 21600"/>
              <a:gd name="T14" fmla="*/ 20463 w 21600"/>
              <a:gd name="T15" fmla="*/ 784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7685" y="0"/>
                </a:lnTo>
                <a:lnTo>
                  <a:pt x="17685" y="4314"/>
                </a:lnTo>
                <a:lnTo>
                  <a:pt x="12427" y="4314"/>
                </a:lnTo>
                <a:cubicBezTo>
                  <a:pt x="5564" y="4314"/>
                  <a:pt x="0" y="7826"/>
                  <a:pt x="0" y="12158"/>
                </a:cubicBezTo>
                <a:lnTo>
                  <a:pt x="0" y="21600"/>
                </a:lnTo>
                <a:lnTo>
                  <a:pt x="3608" y="21600"/>
                </a:lnTo>
                <a:lnTo>
                  <a:pt x="3608" y="12158"/>
                </a:lnTo>
                <a:cubicBezTo>
                  <a:pt x="3608" y="9775"/>
                  <a:pt x="7556" y="7844"/>
                  <a:pt x="12427" y="7844"/>
                </a:cubicBezTo>
                <a:lnTo>
                  <a:pt x="17685" y="7844"/>
                </a:lnTo>
                <a:lnTo>
                  <a:pt x="17685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 Box 32"/>
          <p:cNvSpPr txBox="1">
            <a:spLocks noChangeArrowheads="1"/>
          </p:cNvSpPr>
          <p:nvPr/>
        </p:nvSpPr>
        <p:spPr bwMode="auto">
          <a:xfrm>
            <a:off x="742950" y="2282825"/>
            <a:ext cx="42481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人和转台组成的系统不受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对</a:t>
            </a:r>
            <a:r>
              <a:rPr lang="zh-CN" altLang="en-US">
                <a:solidFill>
                  <a:srgbClr val="66FFFF"/>
                </a:solidFill>
              </a:rPr>
              <a:t>竖直轴</a:t>
            </a:r>
            <a:r>
              <a:rPr lang="zh-CN" altLang="en-US">
                <a:solidFill>
                  <a:schemeClr val="bg1"/>
                </a:solidFill>
              </a:rPr>
              <a:t>的外力矩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6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56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56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56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56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56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56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6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56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56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456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456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456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5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456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456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56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56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2000"/>
                                        <p:tgtEl>
                                          <p:spTgt spid="456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56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2000"/>
                                        <p:tgtEl>
                                          <p:spTgt spid="456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2000"/>
                                        <p:tgtEl>
                                          <p:spTgt spid="456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2000"/>
                                        <p:tgtEl>
                                          <p:spTgt spid="45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2000"/>
                                        <p:tgtEl>
                                          <p:spTgt spid="45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45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2000"/>
                                        <p:tgtEl>
                                          <p:spTgt spid="45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2000"/>
                                        <p:tgtEl>
                                          <p:spTgt spid="45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56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56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1000"/>
                                        <p:tgtEl>
                                          <p:spTgt spid="45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06" grpId="0"/>
      <p:bldP spid="456712" grpId="0" animBg="1"/>
      <p:bldP spid="456713" grpId="0" animBg="1"/>
      <p:bldP spid="456714" grpId="0" animBg="1"/>
      <p:bldP spid="456715" grpId="0" animBg="1"/>
      <p:bldP spid="456716" grpId="0"/>
      <p:bldP spid="456717" grpId="0" animBg="1"/>
      <p:bldP spid="456718" grpId="0"/>
      <p:bldP spid="456719" grpId="0"/>
      <p:bldP spid="456720" grpId="0"/>
      <p:bldP spid="456721" grpId="0"/>
      <p:bldP spid="456728" grpId="0"/>
      <p:bldP spid="456729" grpId="0" animBg="1"/>
      <p:bldP spid="456730" grpId="0"/>
      <p:bldP spid="456731" grpId="0"/>
      <p:bldP spid="456732" grpId="0"/>
      <p:bldP spid="456733" grpId="0"/>
      <p:bldP spid="456734" grpId="0"/>
      <p:bldP spid="456735" grpId="0"/>
      <p:bldP spid="456736" grpId="0"/>
      <p:bldP spid="456737" grpId="0"/>
      <p:bldP spid="456744" grpId="0" animBg="1"/>
      <p:bldP spid="456745" grpId="0" animBg="1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281843" y="263753"/>
            <a:ext cx="27363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rgbClr val="FFFF00"/>
                </a:solidFill>
              </a:rPr>
              <a:t>刚体的转动</a:t>
            </a:r>
            <a:r>
              <a:rPr lang="zh-CN" altLang="en-US" dirty="0">
                <a:solidFill>
                  <a:srgbClr val="FFFF00"/>
                </a:solidFill>
              </a:rPr>
              <a:t>动能</a:t>
            </a:r>
          </a:p>
        </p:txBody>
      </p:sp>
      <p:graphicFrame>
        <p:nvGraphicFramePr>
          <p:cNvPr id="3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963155"/>
              </p:ext>
            </p:extLst>
          </p:nvPr>
        </p:nvGraphicFramePr>
        <p:xfrm>
          <a:off x="2802123" y="89127"/>
          <a:ext cx="1584325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26" name="公式" r:id="rId3" imgW="619244" imgH="285860" progId="Equation.3">
                  <p:embed/>
                </p:oleObj>
              </mc:Choice>
              <mc:Fallback>
                <p:oleObj name="公式" r:id="rId3" imgW="619244" imgH="2858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2123" y="89127"/>
                        <a:ext cx="1584325" cy="8683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7"/>
          <p:cNvSpPr txBox="1">
            <a:spLocks noChangeArrowheads="1"/>
          </p:cNvSpPr>
          <p:nvPr/>
        </p:nvSpPr>
        <p:spPr bwMode="auto">
          <a:xfrm>
            <a:off x="268322" y="957490"/>
            <a:ext cx="23177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rgbClr val="FFFF00"/>
                </a:solidFill>
              </a:rPr>
              <a:t>力矩</a:t>
            </a:r>
            <a:r>
              <a:rPr lang="zh-CN" altLang="en-US" dirty="0">
                <a:solidFill>
                  <a:srgbClr val="FFFF00"/>
                </a:solidFill>
              </a:rPr>
              <a:t>的功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234716"/>
              </p:ext>
            </p:extLst>
          </p:nvPr>
        </p:nvGraphicFramePr>
        <p:xfrm>
          <a:off x="1909427" y="976243"/>
          <a:ext cx="149383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27" name="公式" r:id="rId5" imgW="571465" imgH="76121" progId="Equation.3">
                  <p:embed/>
                </p:oleObj>
              </mc:Choice>
              <mc:Fallback>
                <p:oleObj name="公式" r:id="rId5" imgW="571465" imgH="761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427" y="976243"/>
                        <a:ext cx="1493838" cy="392112"/>
                      </a:xfrm>
                      <a:prstGeom prst="rect">
                        <a:avLst/>
                      </a:prstGeom>
                      <a:solidFill>
                        <a:srgbClr val="0066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738227" y="961955"/>
            <a:ext cx="3221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CC99"/>
                </a:solidFill>
              </a:rPr>
              <a:t>(</a:t>
            </a:r>
            <a:r>
              <a:rPr lang="zh-CN" altLang="en-US">
                <a:solidFill>
                  <a:srgbClr val="00CC99"/>
                </a:solidFill>
                <a:ea typeface="楷体_GB2312" pitchFamily="49" charset="-122"/>
              </a:rPr>
              <a:t>力矩的功就是力的功</a:t>
            </a:r>
            <a:r>
              <a:rPr lang="en-US" altLang="zh-CN">
                <a:solidFill>
                  <a:srgbClr val="00CC99"/>
                </a:solidFill>
              </a:rPr>
              <a:t>) </a:t>
            </a:r>
            <a:endParaRPr lang="en-US" altLang="zh-CN">
              <a:solidFill>
                <a:srgbClr val="00CC99"/>
              </a:solidFill>
              <a:ea typeface="楷体_GB2312" pitchFamily="49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81769" y="1654576"/>
            <a:ext cx="288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对一有限过程</a:t>
            </a:r>
          </a:p>
        </p:txBody>
      </p:sp>
      <p:graphicFrame>
        <p:nvGraphicFramePr>
          <p:cNvPr id="8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8542147"/>
              </p:ext>
            </p:extLst>
          </p:nvPr>
        </p:nvGraphicFramePr>
        <p:xfrm>
          <a:off x="2738852" y="1524500"/>
          <a:ext cx="1766887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28" name="公式" r:id="rId7" imgW="1657437" imgH="628675" progId="Equation.3">
                  <p:embed/>
                </p:oleObj>
              </mc:Choice>
              <mc:Fallback>
                <p:oleObj name="公式" r:id="rId7" imgW="1657437" imgH="62867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852" y="1524500"/>
                        <a:ext cx="1766887" cy="738187"/>
                      </a:xfrm>
                      <a:prstGeom prst="rect">
                        <a:avLst/>
                      </a:prstGeom>
                      <a:solidFill>
                        <a:srgbClr val="0066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439064" y="1643562"/>
            <a:ext cx="2116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( </a:t>
            </a:r>
            <a:r>
              <a:rPr lang="zh-CN" altLang="en-US" sz="2000" dirty="0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积分形式 ）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217711" y="2413870"/>
            <a:ext cx="32226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rgbClr val="FFFF00"/>
                </a:solidFill>
              </a:rPr>
              <a:t>转动</a:t>
            </a:r>
            <a:r>
              <a:rPr lang="zh-CN" altLang="en-US" dirty="0">
                <a:solidFill>
                  <a:srgbClr val="FFFF00"/>
                </a:solidFill>
              </a:rPr>
              <a:t>动能定理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2195736" y="2422601"/>
            <a:ext cx="383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66FFFF"/>
                </a:solidFill>
                <a:latin typeface="Arial" panose="020B0604020202020204" pitchFamily="34" charset="0"/>
              </a:rPr>
              <a:t>—— </a:t>
            </a:r>
            <a:r>
              <a:rPr lang="zh-CN" altLang="en-US" dirty="0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合力矩功的效果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160686" y="2769470"/>
            <a:ext cx="6542088" cy="865188"/>
            <a:chOff x="1139825" y="4076700"/>
            <a:chExt cx="6542088" cy="865188"/>
          </a:xfrm>
        </p:grpSpPr>
        <p:graphicFrame>
          <p:nvGraphicFramePr>
            <p:cNvPr id="12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4199311"/>
                </p:ext>
              </p:extLst>
            </p:nvPr>
          </p:nvGraphicFramePr>
          <p:xfrm>
            <a:off x="5335588" y="4095750"/>
            <a:ext cx="2346325" cy="846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29" name="公式" r:id="rId9" imgW="990683" imgH="285860" progId="Equation.3">
                    <p:embed/>
                  </p:oleObj>
                </mc:Choice>
                <mc:Fallback>
                  <p:oleObj name="公式" r:id="rId9" imgW="990683" imgH="2858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5588" y="4095750"/>
                          <a:ext cx="2346325" cy="846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6862452"/>
                </p:ext>
              </p:extLst>
            </p:nvPr>
          </p:nvGraphicFramePr>
          <p:xfrm>
            <a:off x="1139825" y="4267200"/>
            <a:ext cx="1446213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30" name="公式" r:id="rId11" imgW="571465" imgH="76121" progId="Equation.3">
                    <p:embed/>
                  </p:oleObj>
                </mc:Choice>
                <mc:Fallback>
                  <p:oleObj name="公式" r:id="rId11" imgW="571465" imgH="7612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9825" y="4267200"/>
                          <a:ext cx="1446213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7838081"/>
                </p:ext>
              </p:extLst>
            </p:nvPr>
          </p:nvGraphicFramePr>
          <p:xfrm>
            <a:off x="2551113" y="4076700"/>
            <a:ext cx="2784475" cy="846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31" name="公式" r:id="rId13" imgW="1190709" imgH="285860" progId="Equation.3">
                    <p:embed/>
                  </p:oleObj>
                </mc:Choice>
                <mc:Fallback>
                  <p:oleObj name="公式" r:id="rId13" imgW="1190709" imgH="2858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1113" y="4076700"/>
                          <a:ext cx="2784475" cy="846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747936" y="3387008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对于一有限过程</a:t>
            </a:r>
          </a:p>
        </p:txBody>
      </p:sp>
      <p:graphicFrame>
        <p:nvGraphicFramePr>
          <p:cNvPr id="1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013016"/>
              </p:ext>
            </p:extLst>
          </p:nvPr>
        </p:nvGraphicFramePr>
        <p:xfrm>
          <a:off x="1108299" y="3723558"/>
          <a:ext cx="3328987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32" name="公式" r:id="rId15" imgW="1447693" imgH="285860" progId="Equation.3">
                  <p:embed/>
                </p:oleObj>
              </mc:Choice>
              <mc:Fallback>
                <p:oleObj name="公式" r:id="rId15" imgW="1447693" imgH="2858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299" y="3723558"/>
                        <a:ext cx="3328987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51624"/>
              </p:ext>
            </p:extLst>
          </p:nvPr>
        </p:nvGraphicFramePr>
        <p:xfrm>
          <a:off x="4449986" y="3704508"/>
          <a:ext cx="237490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33" name="公式" r:id="rId17" imgW="1000131" imgH="285860" progId="Equation.3">
                  <p:embed/>
                </p:oleObj>
              </mc:Choice>
              <mc:Fallback>
                <p:oleObj name="公式" r:id="rId17" imgW="1000131" imgH="2858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9986" y="3704508"/>
                        <a:ext cx="2374900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256370" y="4768050"/>
            <a:ext cx="647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0" dirty="0">
                <a:solidFill>
                  <a:srgbClr val="00FFFF"/>
                </a:solidFill>
                <a:ea typeface="楷体_GB2312" pitchFamily="49" charset="-122"/>
              </a:rPr>
              <a:t>•  </a:t>
            </a:r>
            <a:r>
              <a:rPr lang="zh-CN" altLang="en-US" dirty="0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刚体的机械能</a:t>
            </a:r>
            <a:endParaRPr lang="zh-CN" altLang="en-US" b="0" dirty="0">
              <a:solidFill>
                <a:srgbClr val="00FF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815945"/>
              </p:ext>
            </p:extLst>
          </p:nvPr>
        </p:nvGraphicFramePr>
        <p:xfrm>
          <a:off x="2772792" y="4545757"/>
          <a:ext cx="4567237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34" name="Equation" r:id="rId19" imgW="1790640" imgH="393480" progId="Equation.DSMT4">
                  <p:embed/>
                </p:oleObj>
              </mc:Choice>
              <mc:Fallback>
                <p:oleObj name="Equation" r:id="rId19" imgW="17906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2792" y="4545757"/>
                        <a:ext cx="4567237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217711" y="5472166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0" dirty="0">
                <a:solidFill>
                  <a:srgbClr val="00FFFF"/>
                </a:solidFill>
                <a:ea typeface="楷体_GB2312" pitchFamily="49" charset="-122"/>
              </a:rPr>
              <a:t>•  </a:t>
            </a:r>
            <a:r>
              <a:rPr lang="zh-CN" altLang="en-US" dirty="0">
                <a:solidFill>
                  <a:srgbClr val="00FFFF"/>
                </a:solidFill>
                <a:ea typeface="楷体_GB2312" pitchFamily="49" charset="-122"/>
              </a:rPr>
              <a:t>定轴转动的功能原理</a:t>
            </a:r>
            <a:endParaRPr lang="zh-CN" altLang="en-US" b="0" dirty="0">
              <a:solidFill>
                <a:srgbClr val="00FFFF"/>
              </a:solidFill>
              <a:ea typeface="楷体_GB2312" pitchFamily="49" charset="-122"/>
            </a:endParaRPr>
          </a:p>
        </p:txBody>
      </p: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3549628" y="5469046"/>
            <a:ext cx="4711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当 </a:t>
            </a:r>
            <a:r>
              <a:rPr lang="en-US" altLang="zh-CN" i="1" dirty="0">
                <a:solidFill>
                  <a:srgbClr val="FFCC00"/>
                </a:solidFill>
                <a:ea typeface="楷体_GB2312" pitchFamily="49" charset="-122"/>
              </a:rPr>
              <a:t>A</a:t>
            </a:r>
            <a:r>
              <a:rPr lang="zh-CN" altLang="en-US" baseline="-25000" dirty="0">
                <a:solidFill>
                  <a:srgbClr val="FFCC00"/>
                </a:solidFill>
                <a:ea typeface="楷体_GB2312" pitchFamily="49" charset="-122"/>
              </a:rPr>
              <a:t>外 </a:t>
            </a:r>
            <a:r>
              <a:rPr lang="en-US" altLang="zh-CN" i="1" dirty="0">
                <a:solidFill>
                  <a:srgbClr val="FFCC00"/>
                </a:solidFill>
                <a:ea typeface="楷体_GB2312" pitchFamily="49" charset="-122"/>
              </a:rPr>
              <a:t>+ A</a:t>
            </a:r>
            <a:r>
              <a:rPr lang="zh-CN" altLang="en-US" baseline="-25000" dirty="0">
                <a:solidFill>
                  <a:srgbClr val="FFCC00"/>
                </a:solidFill>
                <a:ea typeface="楷体_GB2312" pitchFamily="49" charset="-122"/>
              </a:rPr>
              <a:t>非保内</a:t>
            </a:r>
            <a:r>
              <a:rPr lang="zh-CN" altLang="en-US" i="1" baseline="-25000" dirty="0">
                <a:solidFill>
                  <a:srgbClr val="FFCC00"/>
                </a:solidFill>
                <a:ea typeface="楷体_GB2312" pitchFamily="49" charset="-122"/>
              </a:rPr>
              <a:t> </a:t>
            </a:r>
            <a:r>
              <a:rPr lang="zh-CN" altLang="en-US" baseline="-25000" dirty="0">
                <a:solidFill>
                  <a:srgbClr val="FFCC00"/>
                </a:solidFill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rgbClr val="FFCC00"/>
                </a:solidFill>
                <a:ea typeface="楷体_GB2312" pitchFamily="49" charset="-122"/>
              </a:rPr>
              <a:t>=</a:t>
            </a:r>
            <a:r>
              <a:rPr lang="en-US" altLang="zh-CN" i="1" dirty="0">
                <a:solidFill>
                  <a:srgbClr val="FFCC00"/>
                </a:solidFill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rgbClr val="FFCC00"/>
                </a:solidFill>
                <a:ea typeface="楷体_GB2312" pitchFamily="49" charset="-122"/>
              </a:rPr>
              <a:t>0</a:t>
            </a:r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时，有</a:t>
            </a: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416300"/>
              </p:ext>
            </p:extLst>
          </p:nvPr>
        </p:nvGraphicFramePr>
        <p:xfrm>
          <a:off x="2437234" y="6078645"/>
          <a:ext cx="314166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35" name="Equation" r:id="rId21" imgW="1231560" imgH="241200" progId="Equation.DSMT4">
                  <p:embed/>
                </p:oleObj>
              </mc:Choice>
              <mc:Fallback>
                <p:oleObj name="Equation" r:id="rId21" imgW="1231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7234" y="6078645"/>
                        <a:ext cx="3141663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684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8" dur="3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" grpId="0" autoUpdateAnimBg="0"/>
      <p:bldP spid="6" grpId="0" autoUpdateAnimBg="0"/>
      <p:bldP spid="7" grpId="0" autoUpdateAnimBg="0"/>
      <p:bldP spid="9" grpId="0" autoUpdateAnimBg="0"/>
      <p:bldP spid="10" grpId="0" autoUpdateAnimBg="0"/>
      <p:bldP spid="11" grpId="0" autoUpdateAnimBg="0"/>
      <p:bldP spid="15" grpId="0" autoUpdateAnimBg="0"/>
      <p:bldP spid="22" grpId="0" build="p" autoUpdateAnimBg="0"/>
      <p:bldP spid="27" grpId="0" build="p" autoUpdateAnimBg="0"/>
      <p:bldP spid="2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646832" y="552648"/>
            <a:ext cx="74888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7675" indent="-447675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rgbClr val="FFFF00"/>
                </a:solidFill>
              </a:rPr>
              <a:t>力矩的空间累计改变了刚体的转动动能</a:t>
            </a:r>
            <a:endParaRPr lang="en-US" altLang="zh-CN" dirty="0">
              <a:solidFill>
                <a:srgbClr val="FFFF00"/>
              </a:solidFill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46832" y="1142834"/>
            <a:ext cx="45420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7675" indent="-447675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rgbClr val="FFFF00"/>
                </a:solidFill>
              </a:rPr>
              <a:t>力矩的时间</a:t>
            </a:r>
            <a:r>
              <a:rPr lang="zh-CN" altLang="en-US" dirty="0">
                <a:solidFill>
                  <a:srgbClr val="FFFF00"/>
                </a:solidFill>
              </a:rPr>
              <a:t>累积带来</a:t>
            </a:r>
            <a:r>
              <a:rPr lang="zh-CN" altLang="en-US" dirty="0" smtClean="0">
                <a:solidFill>
                  <a:srgbClr val="FFFF00"/>
                </a:solidFill>
              </a:rPr>
              <a:t>什么影响</a:t>
            </a:r>
            <a:r>
              <a:rPr lang="zh-CN" altLang="en-US" dirty="0">
                <a:solidFill>
                  <a:srgbClr val="FFFF00"/>
                </a:solidFill>
              </a:rPr>
              <a:t>？</a:t>
            </a:r>
            <a:endParaRPr lang="en-US" altLang="zh-CN" dirty="0">
              <a:solidFill>
                <a:srgbClr val="FFFF00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3527648" y="3210275"/>
            <a:ext cx="5184775" cy="2908003"/>
            <a:chOff x="3527648" y="3027362"/>
            <a:chExt cx="5184775" cy="2908003"/>
          </a:xfrm>
        </p:grpSpPr>
        <p:grpSp>
          <p:nvGrpSpPr>
            <p:cNvPr id="22" name="组合 21"/>
            <p:cNvGrpSpPr/>
            <p:nvPr/>
          </p:nvGrpSpPr>
          <p:grpSpPr>
            <a:xfrm>
              <a:off x="3527648" y="3027362"/>
              <a:ext cx="5184775" cy="2078038"/>
              <a:chOff x="3527648" y="3027362"/>
              <a:chExt cx="5184775" cy="2078038"/>
            </a:xfrm>
          </p:grpSpPr>
          <p:sp>
            <p:nvSpPr>
              <p:cNvPr id="5" name="Oval 3"/>
              <p:cNvSpPr>
                <a:spLocks noChangeArrowheads="1"/>
              </p:cNvSpPr>
              <p:nvPr/>
            </p:nvSpPr>
            <p:spPr bwMode="auto">
              <a:xfrm>
                <a:off x="6804248" y="3429000"/>
                <a:ext cx="1676400" cy="1676400"/>
              </a:xfrm>
              <a:prstGeom prst="ellipse">
                <a:avLst/>
              </a:prstGeom>
              <a:gradFill rotWithShape="1">
                <a:gsLst>
                  <a:gs pos="0">
                    <a:srgbClr val="66FF33"/>
                  </a:gs>
                  <a:gs pos="100000">
                    <a:srgbClr val="2F7618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6" name="Line 4"/>
              <p:cNvSpPr>
                <a:spLocks noChangeShapeType="1"/>
              </p:cNvSpPr>
              <p:nvPr/>
            </p:nvSpPr>
            <p:spPr bwMode="auto">
              <a:xfrm flipV="1">
                <a:off x="3756248" y="4267200"/>
                <a:ext cx="4953000" cy="0"/>
              </a:xfrm>
              <a:prstGeom prst="line">
                <a:avLst/>
              </a:prstGeom>
              <a:noFill/>
              <a:ln w="22225">
                <a:solidFill>
                  <a:srgbClr val="FFFF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" name="AutoShape 5"/>
              <p:cNvSpPr>
                <a:spLocks noChangeArrowheads="1"/>
              </p:cNvSpPr>
              <p:nvPr/>
            </p:nvSpPr>
            <p:spPr bwMode="auto">
              <a:xfrm rot="5571021">
                <a:off x="3489548" y="4076700"/>
                <a:ext cx="457200" cy="381000"/>
              </a:xfrm>
              <a:prstGeom prst="can">
                <a:avLst>
                  <a:gd name="adj" fmla="val 2500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8" name="Line 6"/>
              <p:cNvSpPr>
                <a:spLocks noChangeShapeType="1"/>
              </p:cNvSpPr>
              <p:nvPr/>
            </p:nvSpPr>
            <p:spPr bwMode="auto">
              <a:xfrm flipV="1">
                <a:off x="3908648" y="3581400"/>
                <a:ext cx="914400" cy="68580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9" name="Object 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64170334"/>
                  </p:ext>
                </p:extLst>
              </p:nvPr>
            </p:nvGraphicFramePr>
            <p:xfrm>
              <a:off x="4442048" y="3949700"/>
              <a:ext cx="230187" cy="3159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858" name="公式" r:id="rId3" imgW="123903" imgH="209468" progId="Equation.3">
                      <p:embed/>
                    </p:oleObj>
                  </mc:Choice>
                  <mc:Fallback>
                    <p:oleObj name="公式" r:id="rId3" imgW="123903" imgH="209468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42048" y="3949700"/>
                            <a:ext cx="230187" cy="3159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2225">
                                <a:solidFill>
                                  <a:srgbClr val="00FF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" name="Object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10785548"/>
                  </p:ext>
                </p:extLst>
              </p:nvPr>
            </p:nvGraphicFramePr>
            <p:xfrm>
              <a:off x="6158135" y="3027362"/>
              <a:ext cx="292100" cy="230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859" name="公式" r:id="rId5" imgW="190578" imgH="123900" progId="Equation.3">
                      <p:embed/>
                    </p:oleObj>
                  </mc:Choice>
                  <mc:Fallback>
                    <p:oleObj name="公式" r:id="rId5" imgW="190578" imgH="123900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58135" y="3027362"/>
                            <a:ext cx="292100" cy="2301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2225">
                                <a:solidFill>
                                  <a:srgbClr val="00FF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" name="Object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80232762"/>
                  </p:ext>
                </p:extLst>
              </p:nvPr>
            </p:nvGraphicFramePr>
            <p:xfrm>
              <a:off x="7393210" y="3587750"/>
              <a:ext cx="280988" cy="292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860" name="公式" r:id="rId7" imgW="171412" imgH="190573" progId="Equation.3">
                      <p:embed/>
                    </p:oleObj>
                  </mc:Choice>
                  <mc:Fallback>
                    <p:oleObj name="公式" r:id="rId7" imgW="171412" imgH="190573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393210" y="3587750"/>
                            <a:ext cx="280988" cy="2921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2225">
                                <a:solidFill>
                                  <a:srgbClr val="00FF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" name="Object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60084130"/>
                  </p:ext>
                </p:extLst>
              </p:nvPr>
            </p:nvGraphicFramePr>
            <p:xfrm>
              <a:off x="7785323" y="4333875"/>
              <a:ext cx="392112" cy="292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861" name="公式" r:id="rId9" imgW="285867" imgH="190573" progId="Equation.3">
                      <p:embed/>
                    </p:oleObj>
                  </mc:Choice>
                  <mc:Fallback>
                    <p:oleObj name="公式" r:id="rId9" imgW="285867" imgH="190573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785323" y="4333875"/>
                            <a:ext cx="392112" cy="2921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2225">
                                <a:solidFill>
                                  <a:srgbClr val="00FF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Object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86026068"/>
                  </p:ext>
                </p:extLst>
              </p:nvPr>
            </p:nvGraphicFramePr>
            <p:xfrm>
              <a:off x="7453535" y="4310062"/>
              <a:ext cx="292100" cy="3159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862" name="公式" r:id="rId11" imgW="190578" imgH="209468" progId="Equation.3">
                      <p:embed/>
                    </p:oleObj>
                  </mc:Choice>
                  <mc:Fallback>
                    <p:oleObj name="公式" r:id="rId11" imgW="190578" imgH="209468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53535" y="4310062"/>
                            <a:ext cx="292100" cy="3159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2225">
                                <a:solidFill>
                                  <a:srgbClr val="00FF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" name="Object 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51740541"/>
                  </p:ext>
                </p:extLst>
              </p:nvPr>
            </p:nvGraphicFramePr>
            <p:xfrm>
              <a:off x="4118198" y="3402012"/>
              <a:ext cx="315912" cy="431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863" name="公式" r:id="rId13" imgW="209474" imgH="323920" progId="Equation.3">
                      <p:embed/>
                    </p:oleObj>
                  </mc:Choice>
                  <mc:Fallback>
                    <p:oleObj name="公式" r:id="rId13" imgW="209474" imgH="323920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18198" y="3402012"/>
                            <a:ext cx="315912" cy="4318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2225">
                                <a:solidFill>
                                  <a:srgbClr val="00FF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Object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31458765"/>
                  </p:ext>
                </p:extLst>
              </p:nvPr>
            </p:nvGraphicFramePr>
            <p:xfrm>
              <a:off x="5550123" y="3760787"/>
              <a:ext cx="252412" cy="431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864" name="公式" r:id="rId15" imgW="152517" imgH="323920" progId="Equation.3">
                      <p:embed/>
                    </p:oleObj>
                  </mc:Choice>
                  <mc:Fallback>
                    <p:oleObj name="公式" r:id="rId15" imgW="152517" imgH="323920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50123" y="3760787"/>
                            <a:ext cx="252412" cy="4318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2225">
                                <a:solidFill>
                                  <a:srgbClr val="00FF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Object 9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834156"/>
                  </p:ext>
                </p:extLst>
              </p:nvPr>
            </p:nvGraphicFramePr>
            <p:xfrm>
              <a:off x="7890098" y="3087687"/>
              <a:ext cx="230187" cy="241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865" name="公式" r:id="rId17" imgW="123903" imgH="133347" progId="Equation.3">
                      <p:embed/>
                    </p:oleObj>
                  </mc:Choice>
                  <mc:Fallback>
                    <p:oleObj name="公式" r:id="rId17" imgW="123903" imgH="133347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890098" y="3087687"/>
                            <a:ext cx="230187" cy="2413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2225">
                                <a:solidFill>
                                  <a:srgbClr val="00FF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" name="Freeform 15"/>
              <p:cNvSpPr>
                <a:spLocks/>
              </p:cNvSpPr>
              <p:nvPr/>
            </p:nvSpPr>
            <p:spPr bwMode="auto">
              <a:xfrm>
                <a:off x="3908648" y="3386137"/>
                <a:ext cx="3886200" cy="881063"/>
              </a:xfrm>
              <a:custGeom>
                <a:avLst/>
                <a:gdLst>
                  <a:gd name="T0" fmla="*/ 0 w 2448"/>
                  <a:gd name="T1" fmla="*/ 2147483646 h 555"/>
                  <a:gd name="T2" fmla="*/ 2147483646 w 2448"/>
                  <a:gd name="T3" fmla="*/ 2147483646 h 555"/>
                  <a:gd name="T4" fmla="*/ 2147483646 w 2448"/>
                  <a:gd name="T5" fmla="*/ 2147483646 h 555"/>
                  <a:gd name="T6" fmla="*/ 2147483646 w 2448"/>
                  <a:gd name="T7" fmla="*/ 2147483646 h 555"/>
                  <a:gd name="T8" fmla="*/ 2147483646 w 2448"/>
                  <a:gd name="T9" fmla="*/ 2147483646 h 555"/>
                  <a:gd name="T10" fmla="*/ 2147483646 w 2448"/>
                  <a:gd name="T11" fmla="*/ 0 h 555"/>
                  <a:gd name="T12" fmla="*/ 2147483646 w 2448"/>
                  <a:gd name="T13" fmla="*/ 2147483646 h 5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48"/>
                  <a:gd name="T22" fmla="*/ 0 h 555"/>
                  <a:gd name="T23" fmla="*/ 2448 w 2448"/>
                  <a:gd name="T24" fmla="*/ 555 h 55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48" h="555">
                    <a:moveTo>
                      <a:pt x="0" y="555"/>
                    </a:moveTo>
                    <a:cubicBezTo>
                      <a:pt x="76" y="507"/>
                      <a:pt x="152" y="459"/>
                      <a:pt x="240" y="411"/>
                    </a:cubicBezTo>
                    <a:cubicBezTo>
                      <a:pt x="328" y="363"/>
                      <a:pt x="408" y="315"/>
                      <a:pt x="528" y="267"/>
                    </a:cubicBezTo>
                    <a:cubicBezTo>
                      <a:pt x="648" y="219"/>
                      <a:pt x="800" y="163"/>
                      <a:pt x="960" y="123"/>
                    </a:cubicBezTo>
                    <a:cubicBezTo>
                      <a:pt x="1120" y="83"/>
                      <a:pt x="1318" y="47"/>
                      <a:pt x="1488" y="27"/>
                    </a:cubicBezTo>
                    <a:cubicBezTo>
                      <a:pt x="1658" y="7"/>
                      <a:pt x="1819" y="0"/>
                      <a:pt x="1979" y="0"/>
                    </a:cubicBezTo>
                    <a:cubicBezTo>
                      <a:pt x="2139" y="0"/>
                      <a:pt x="2350" y="22"/>
                      <a:pt x="2448" y="27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16"/>
              <p:cNvSpPr>
                <a:spLocks noChangeShapeType="1"/>
              </p:cNvSpPr>
              <p:nvPr/>
            </p:nvSpPr>
            <p:spPr bwMode="auto">
              <a:xfrm>
                <a:off x="7785323" y="3429000"/>
                <a:ext cx="927100" cy="174625"/>
              </a:xfrm>
              <a:prstGeom prst="line">
                <a:avLst/>
              </a:prstGeom>
              <a:noFill/>
              <a:ln w="31750">
                <a:solidFill>
                  <a:srgbClr val="FFFF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17"/>
              <p:cNvSpPr>
                <a:spLocks noChangeShapeType="1"/>
              </p:cNvSpPr>
              <p:nvPr/>
            </p:nvSpPr>
            <p:spPr bwMode="auto">
              <a:xfrm flipH="1">
                <a:off x="7642448" y="3429000"/>
                <a:ext cx="152400" cy="8382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Oval 28"/>
              <p:cNvSpPr>
                <a:spLocks noChangeArrowheads="1"/>
              </p:cNvSpPr>
              <p:nvPr/>
            </p:nvSpPr>
            <p:spPr bwMode="auto">
              <a:xfrm>
                <a:off x="6270848" y="3343275"/>
                <a:ext cx="152400" cy="15240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1" name="Arc 29"/>
              <p:cNvSpPr>
                <a:spLocks/>
              </p:cNvSpPr>
              <p:nvPr/>
            </p:nvSpPr>
            <p:spPr bwMode="auto">
              <a:xfrm>
                <a:off x="4175348" y="4057650"/>
                <a:ext cx="215900" cy="212725"/>
              </a:xfrm>
              <a:custGeom>
                <a:avLst/>
                <a:gdLst>
                  <a:gd name="T0" fmla="*/ 2147483646 w 21600"/>
                  <a:gd name="T1" fmla="*/ 0 h 21386"/>
                  <a:gd name="T2" fmla="*/ 2147483646 w 21600"/>
                  <a:gd name="T3" fmla="*/ 2147483646 h 21386"/>
                  <a:gd name="T4" fmla="*/ 0 w 21600"/>
                  <a:gd name="T5" fmla="*/ 2147483646 h 2138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386"/>
                  <a:gd name="T11" fmla="*/ 21600 w 21600"/>
                  <a:gd name="T12" fmla="*/ 21386 h 2138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386" fill="none" extrusionOk="0">
                    <a:moveTo>
                      <a:pt x="12702" y="0"/>
                    </a:moveTo>
                    <a:cubicBezTo>
                      <a:pt x="18292" y="4064"/>
                      <a:pt x="21600" y="10558"/>
                      <a:pt x="21600" y="17470"/>
                    </a:cubicBezTo>
                    <a:cubicBezTo>
                      <a:pt x="21600" y="18783"/>
                      <a:pt x="21480" y="20094"/>
                      <a:pt x="21242" y="21386"/>
                    </a:cubicBezTo>
                  </a:path>
                  <a:path w="21600" h="21386" stroke="0" extrusionOk="0">
                    <a:moveTo>
                      <a:pt x="12702" y="0"/>
                    </a:moveTo>
                    <a:cubicBezTo>
                      <a:pt x="18292" y="4064"/>
                      <a:pt x="21600" y="10558"/>
                      <a:pt x="21600" y="17470"/>
                    </a:cubicBezTo>
                    <a:cubicBezTo>
                      <a:pt x="21600" y="18783"/>
                      <a:pt x="21480" y="20094"/>
                      <a:pt x="21242" y="21386"/>
                    </a:cubicBezTo>
                    <a:lnTo>
                      <a:pt x="0" y="17470"/>
                    </a:lnTo>
                    <a:lnTo>
                      <a:pt x="12702" y="0"/>
                    </a:lnTo>
                    <a:close/>
                  </a:path>
                </a:pathLst>
              </a:cu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" name="Text Box 3"/>
            <p:cNvSpPr txBox="1">
              <a:spLocks noChangeArrowheads="1"/>
            </p:cNvSpPr>
            <p:nvPr/>
          </p:nvSpPr>
          <p:spPr bwMode="auto">
            <a:xfrm>
              <a:off x="4291972" y="5473700"/>
              <a:ext cx="3886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7675" indent="-447675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 smtClean="0">
                  <a:solidFill>
                    <a:srgbClr val="FFFF00"/>
                  </a:solidFill>
                </a:rPr>
                <a:t>如何实现航天器的软着陆？</a:t>
              </a:r>
              <a:endParaRPr lang="en-US" altLang="zh-CN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75900" y="2164076"/>
            <a:ext cx="2986708" cy="4289260"/>
            <a:chOff x="475900" y="2283110"/>
            <a:chExt cx="2986708" cy="4289260"/>
          </a:xfrm>
        </p:grpSpPr>
        <p:pic>
          <p:nvPicPr>
            <p:cNvPr id="4" name="Picture 11" descr="溜冰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819"/>
            <a:stretch>
              <a:fillRect/>
            </a:stretch>
          </p:blipFill>
          <p:spPr bwMode="auto">
            <a:xfrm>
              <a:off x="822024" y="2283110"/>
              <a:ext cx="2294461" cy="3374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 Box 3"/>
            <p:cNvSpPr txBox="1">
              <a:spLocks noChangeArrowheads="1"/>
            </p:cNvSpPr>
            <p:nvPr/>
          </p:nvSpPr>
          <p:spPr bwMode="auto">
            <a:xfrm>
              <a:off x="475900" y="5741373"/>
              <a:ext cx="298670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7675" indent="-447675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dirty="0" smtClean="0">
                  <a:solidFill>
                    <a:srgbClr val="FFFF00"/>
                  </a:solidFill>
                </a:rPr>
                <a:t>运动员是如何改变其</a:t>
              </a:r>
              <a:endParaRPr lang="en-US" altLang="zh-CN" dirty="0" smtClean="0">
                <a:solidFill>
                  <a:srgbClr val="FFFF00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rgbClr val="FFFF00"/>
                  </a:solidFill>
                </a:rPr>
                <a:t>转动角速度的？</a:t>
              </a:r>
              <a:endParaRPr lang="en-US" altLang="zh-CN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963209" y="351982"/>
            <a:ext cx="2879388" cy="2417762"/>
            <a:chOff x="5963209" y="471016"/>
            <a:chExt cx="2879388" cy="2417762"/>
          </a:xfrm>
        </p:grpSpPr>
        <p:grpSp>
          <p:nvGrpSpPr>
            <p:cNvPr id="50" name="组合 49"/>
            <p:cNvGrpSpPr/>
            <p:nvPr/>
          </p:nvGrpSpPr>
          <p:grpSpPr>
            <a:xfrm>
              <a:off x="6158135" y="471016"/>
              <a:ext cx="2684462" cy="2417762"/>
              <a:chOff x="5824538" y="909638"/>
              <a:chExt cx="2684462" cy="2417762"/>
            </a:xfrm>
          </p:grpSpPr>
          <p:grpSp>
            <p:nvGrpSpPr>
              <p:cNvPr id="27" name="Group 3"/>
              <p:cNvGrpSpPr>
                <a:grpSpLocks noChangeAspect="1"/>
              </p:cNvGrpSpPr>
              <p:nvPr/>
            </p:nvGrpSpPr>
            <p:grpSpPr bwMode="auto">
              <a:xfrm>
                <a:off x="5824538" y="1970088"/>
                <a:ext cx="2684462" cy="996950"/>
                <a:chOff x="2222" y="2001"/>
                <a:chExt cx="2110" cy="872"/>
              </a:xfrm>
            </p:grpSpPr>
            <p:sp>
              <p:nvSpPr>
                <p:cNvPr id="28" name="Oval 4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898" y="1439"/>
                  <a:ext cx="758" cy="211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FF33"/>
                    </a:gs>
                    <a:gs pos="100000">
                      <a:srgbClr val="2F7618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" name="Oval 5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898" y="1325"/>
                  <a:ext cx="758" cy="211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FF33"/>
                    </a:gs>
                    <a:gs pos="100000">
                      <a:srgbClr val="2F7618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0" name="Line 6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4265" y="2454"/>
                  <a:ext cx="134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" name="Line 7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2168" y="2441"/>
                  <a:ext cx="108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2" name="Line 8"/>
              <p:cNvSpPr>
                <a:spLocks noChangeShapeType="1"/>
              </p:cNvSpPr>
              <p:nvPr/>
            </p:nvSpPr>
            <p:spPr bwMode="auto">
              <a:xfrm flipV="1">
                <a:off x="7140575" y="1168400"/>
                <a:ext cx="0" cy="129698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9"/>
              <p:cNvSpPr>
                <a:spLocks noChangeShapeType="1"/>
              </p:cNvSpPr>
              <p:nvPr/>
            </p:nvSpPr>
            <p:spPr bwMode="auto">
              <a:xfrm>
                <a:off x="7140575" y="2967038"/>
                <a:ext cx="0" cy="36036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AutoShape 10"/>
              <p:cNvSpPr>
                <a:spLocks noChangeArrowheads="1"/>
              </p:cNvSpPr>
              <p:nvPr/>
            </p:nvSpPr>
            <p:spPr bwMode="auto">
              <a:xfrm>
                <a:off x="6853238" y="1125538"/>
                <a:ext cx="576262" cy="474662"/>
              </a:xfrm>
              <a:prstGeom prst="curvedRightArrow">
                <a:avLst>
                  <a:gd name="adj1" fmla="val 20000"/>
                  <a:gd name="adj2" fmla="val 40000"/>
                  <a:gd name="adj3" fmla="val 40468"/>
                </a:avLst>
              </a:prstGeom>
              <a:solidFill>
                <a:srgbClr val="FFCCFF"/>
              </a:solidFill>
              <a:ln w="9525">
                <a:solidFill>
                  <a:srgbClr val="FF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5" name="Line 11"/>
              <p:cNvSpPr>
                <a:spLocks noChangeShapeType="1"/>
              </p:cNvSpPr>
              <p:nvPr/>
            </p:nvSpPr>
            <p:spPr bwMode="auto">
              <a:xfrm flipV="1">
                <a:off x="7140575" y="909638"/>
                <a:ext cx="0" cy="43180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13"/>
              <p:cNvSpPr>
                <a:spLocks noChangeShapeType="1"/>
              </p:cNvSpPr>
              <p:nvPr/>
            </p:nvSpPr>
            <p:spPr bwMode="auto">
              <a:xfrm>
                <a:off x="7140575" y="2465388"/>
                <a:ext cx="936625" cy="2159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Text Box 14"/>
              <p:cNvSpPr txBox="1">
                <a:spLocks noChangeArrowheads="1"/>
              </p:cNvSpPr>
              <p:nvPr/>
            </p:nvSpPr>
            <p:spPr bwMode="auto">
              <a:xfrm>
                <a:off x="7500938" y="2033588"/>
                <a:ext cx="3873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 dirty="0"/>
                  <a:t>R</a:t>
                </a:r>
              </a:p>
            </p:txBody>
          </p:sp>
          <p:sp>
            <p:nvSpPr>
              <p:cNvPr id="39" name="Text Box 15"/>
              <p:cNvSpPr txBox="1">
                <a:spLocks noChangeArrowheads="1"/>
              </p:cNvSpPr>
              <p:nvPr/>
            </p:nvSpPr>
            <p:spPr bwMode="auto">
              <a:xfrm>
                <a:off x="7356475" y="1071563"/>
                <a:ext cx="4889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rgbClr val="66FFFF"/>
                    </a:solidFill>
                  </a:rPr>
                  <a:t>ω</a:t>
                </a:r>
              </a:p>
            </p:txBody>
          </p:sp>
          <p:sp>
            <p:nvSpPr>
              <p:cNvPr id="47" name="Line 25"/>
              <p:cNvSpPr>
                <a:spLocks noChangeShapeType="1"/>
              </p:cNvSpPr>
              <p:nvPr/>
            </p:nvSpPr>
            <p:spPr bwMode="auto">
              <a:xfrm flipV="1">
                <a:off x="5839291" y="1839751"/>
                <a:ext cx="415336" cy="467536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2" name="Text Box 14"/>
            <p:cNvSpPr txBox="1">
              <a:spLocks noChangeArrowheads="1"/>
            </p:cNvSpPr>
            <p:nvPr/>
          </p:nvSpPr>
          <p:spPr bwMode="auto">
            <a:xfrm>
              <a:off x="5963209" y="1297458"/>
              <a:ext cx="3898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 dirty="0" smtClean="0">
                  <a:solidFill>
                    <a:srgbClr val="FFFF00"/>
                  </a:solidFill>
                </a:rPr>
                <a:t>F</a:t>
              </a:r>
              <a:endParaRPr lang="en-US" altLang="zh-CN" i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43" name="Text Box 3"/>
          <p:cNvSpPr txBox="1">
            <a:spLocks noChangeArrowheads="1"/>
          </p:cNvSpPr>
          <p:nvPr/>
        </p:nvSpPr>
        <p:spPr bwMode="auto">
          <a:xfrm>
            <a:off x="661078" y="1628000"/>
            <a:ext cx="52081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7675" indent="-447675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rgbClr val="FFFF00"/>
                </a:solidFill>
              </a:rPr>
              <a:t>动量能描述力矩</a:t>
            </a:r>
            <a:r>
              <a:rPr lang="zh-CN" altLang="en-US" dirty="0" smtClean="0">
                <a:solidFill>
                  <a:srgbClr val="FFFF00"/>
                </a:solidFill>
              </a:rPr>
              <a:t>的时间</a:t>
            </a:r>
            <a:r>
              <a:rPr lang="zh-CN" altLang="en-US" dirty="0" smtClean="0">
                <a:solidFill>
                  <a:srgbClr val="FFFF00"/>
                </a:solidFill>
              </a:rPr>
              <a:t>累积吗？</a:t>
            </a:r>
            <a:endParaRPr lang="en-US" altLang="zh-CN" dirty="0">
              <a:solidFill>
                <a:srgbClr val="FFFF00"/>
              </a:solidFill>
            </a:endParaRPr>
          </a:p>
        </p:txBody>
      </p:sp>
      <p:sp>
        <p:nvSpPr>
          <p:cNvPr id="44" name="Text Box 3"/>
          <p:cNvSpPr txBox="1">
            <a:spLocks noChangeArrowheads="1"/>
          </p:cNvSpPr>
          <p:nvPr/>
        </p:nvSpPr>
        <p:spPr bwMode="auto">
          <a:xfrm>
            <a:off x="4906224" y="1627999"/>
            <a:ext cx="14743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7675" indent="-447675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rgbClr val="FFFF00"/>
                </a:solidFill>
              </a:rPr>
              <a:t>怎么办？</a:t>
            </a:r>
            <a:endParaRPr lang="en-US" altLang="zh-C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91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3" grpId="0" autoUpdateAnimBg="0"/>
      <p:bldP spid="4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ChangeArrowheads="1"/>
          </p:cNvSpPr>
          <p:nvPr/>
        </p:nvSpPr>
        <p:spPr bwMode="auto">
          <a:xfrm>
            <a:off x="142875" y="277813"/>
            <a:ext cx="8642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solidFill>
                  <a:srgbClr val="66FF33"/>
                </a:solidFill>
                <a:ea typeface="黑体" panose="02010609060101010101" pitchFamily="49" charset="-122"/>
              </a:rPr>
              <a:t>§</a:t>
            </a:r>
            <a:r>
              <a:rPr lang="en-US" altLang="zh-CN" sz="3200">
                <a:solidFill>
                  <a:srgbClr val="66FF33"/>
                </a:solidFill>
              </a:rPr>
              <a:t>6.3</a:t>
            </a:r>
            <a:r>
              <a:rPr lang="en-US" altLang="zh-CN" sz="3200">
                <a:solidFill>
                  <a:srgbClr val="66FF33"/>
                </a:solidFill>
                <a:latin typeface="方正书宋简体" charset="0"/>
              </a:rPr>
              <a:t>  </a:t>
            </a:r>
            <a:r>
              <a:rPr lang="zh-CN" altLang="en-US" sz="3200">
                <a:solidFill>
                  <a:srgbClr val="66FF33"/>
                </a:solidFill>
                <a:latin typeface="方正书宋简体" charset="0"/>
                <a:ea typeface="黑体" panose="02010609060101010101" pitchFamily="49" charset="-122"/>
              </a:rPr>
              <a:t>动量矩   动量矩守恒定律</a:t>
            </a:r>
            <a:endParaRPr lang="zh-CN" altLang="en-US" sz="3200">
              <a:solidFill>
                <a:srgbClr val="66FF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6707" name="Text Box 3"/>
          <p:cNvSpPr txBox="1">
            <a:spLocks noChangeArrowheads="1"/>
          </p:cNvSpPr>
          <p:nvPr/>
        </p:nvSpPr>
        <p:spPr bwMode="auto">
          <a:xfrm>
            <a:off x="244475" y="926842"/>
            <a:ext cx="6848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47675" indent="-447675">
              <a:defRPr/>
            </a:pPr>
            <a:r>
              <a:rPr lang="zh-CN" altLang="en-US" sz="2800" dirty="0">
                <a:solidFill>
                  <a:srgbClr val="FFFF00"/>
                </a:solidFill>
              </a:rPr>
              <a:t>一</a:t>
            </a:r>
            <a:r>
              <a:rPr lang="en-US" altLang="zh-CN" sz="2800" dirty="0">
                <a:solidFill>
                  <a:srgbClr val="FFFF00"/>
                </a:solidFill>
              </a:rPr>
              <a:t>.</a:t>
            </a:r>
            <a:r>
              <a:rPr lang="zh-CN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动量矩</a:t>
            </a:r>
            <a:r>
              <a:rPr lang="en-US" altLang="zh-CN" sz="2800" dirty="0">
                <a:solidFill>
                  <a:srgbClr val="FF9900"/>
                </a:solidFill>
              </a:rPr>
              <a:t>(</a:t>
            </a:r>
            <a:r>
              <a:rPr lang="zh-CN" altLang="en-US" sz="2800" dirty="0">
                <a:solidFill>
                  <a:srgbClr val="FF9900"/>
                </a:solidFill>
              </a:rPr>
              <a:t>角动量 </a:t>
            </a:r>
            <a:r>
              <a:rPr lang="en-US" altLang="zh-CN" i="1" dirty="0">
                <a:solidFill>
                  <a:srgbClr val="FFFFFF"/>
                </a:solidFill>
              </a:rPr>
              <a:t>Angular Momentum</a:t>
            </a:r>
            <a:r>
              <a:rPr lang="en-US" altLang="zh-CN" sz="2800" dirty="0">
                <a:solidFill>
                  <a:srgbClr val="FF9900"/>
                </a:solidFill>
              </a:rPr>
              <a:t>)</a:t>
            </a:r>
          </a:p>
        </p:txBody>
      </p:sp>
      <p:sp>
        <p:nvSpPr>
          <p:cNvPr id="456708" name="Text Box 4"/>
          <p:cNvSpPr txBox="1">
            <a:spLocks noChangeArrowheads="1"/>
          </p:cNvSpPr>
          <p:nvPr/>
        </p:nvSpPr>
        <p:spPr bwMode="auto">
          <a:xfrm>
            <a:off x="577850" y="1458655"/>
            <a:ext cx="399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66FFFF"/>
                </a:solidFill>
                <a:ea typeface="仿宋_GB2312" pitchFamily="49" charset="-122"/>
              </a:rPr>
              <a:t>1. </a:t>
            </a:r>
            <a:r>
              <a:rPr lang="zh-CN" altLang="en-US" dirty="0">
                <a:solidFill>
                  <a:srgbClr val="66FFFF"/>
                </a:solidFill>
                <a:ea typeface="仿宋_GB2312" pitchFamily="49" charset="-122"/>
              </a:rPr>
              <a:t>质点</a:t>
            </a:r>
            <a:r>
              <a:rPr lang="en-US" altLang="zh-CN" dirty="0">
                <a:solidFill>
                  <a:srgbClr val="66FFFF"/>
                </a:solidFill>
                <a:ea typeface="仿宋_GB2312" pitchFamily="49" charset="-122"/>
              </a:rPr>
              <a:t>(</a:t>
            </a:r>
            <a:r>
              <a:rPr lang="zh-CN" altLang="en-US" dirty="0">
                <a:solidFill>
                  <a:srgbClr val="FFFFFF"/>
                </a:solidFill>
                <a:ea typeface="仿宋_GB2312" pitchFamily="49" charset="-122"/>
              </a:rPr>
              <a:t>对</a:t>
            </a:r>
            <a:r>
              <a:rPr lang="en-US" altLang="zh-CN" i="1" dirty="0">
                <a:solidFill>
                  <a:srgbClr val="66FFFF"/>
                </a:solidFill>
                <a:ea typeface="仿宋_GB2312" pitchFamily="49" charset="-122"/>
              </a:rPr>
              <a:t>O</a:t>
            </a:r>
            <a:r>
              <a:rPr lang="zh-CN" altLang="en-US" dirty="0">
                <a:solidFill>
                  <a:srgbClr val="FFFFFF"/>
                </a:solidFill>
                <a:ea typeface="仿宋_GB2312" pitchFamily="49" charset="-122"/>
              </a:rPr>
              <a:t>点</a:t>
            </a:r>
            <a:r>
              <a:rPr lang="en-US" altLang="zh-CN" dirty="0">
                <a:solidFill>
                  <a:srgbClr val="66FFFF"/>
                </a:solidFill>
                <a:ea typeface="仿宋_GB2312" pitchFamily="49" charset="-122"/>
              </a:rPr>
              <a:t>)</a:t>
            </a:r>
            <a:r>
              <a:rPr lang="zh-CN" altLang="en-US" dirty="0">
                <a:solidFill>
                  <a:srgbClr val="66FFFF"/>
                </a:solidFill>
                <a:ea typeface="仿宋_GB2312" pitchFamily="49" charset="-122"/>
              </a:rPr>
              <a:t>的</a:t>
            </a:r>
            <a:r>
              <a:rPr lang="zh-CN" altLang="zh-CN" dirty="0">
                <a:solidFill>
                  <a:srgbClr val="66FFFF"/>
                </a:solidFill>
                <a:ea typeface="仿宋_GB2312" pitchFamily="49" charset="-122"/>
              </a:rPr>
              <a:t>角</a:t>
            </a:r>
            <a:r>
              <a:rPr lang="zh-CN" altLang="en-US" dirty="0">
                <a:solidFill>
                  <a:srgbClr val="66FFFF"/>
                </a:solidFill>
                <a:ea typeface="仿宋_GB2312" pitchFamily="49" charset="-122"/>
              </a:rPr>
              <a:t>动量</a:t>
            </a:r>
          </a:p>
        </p:txBody>
      </p:sp>
      <p:graphicFrame>
        <p:nvGraphicFramePr>
          <p:cNvPr id="456709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3560266"/>
              </p:ext>
            </p:extLst>
          </p:nvPr>
        </p:nvGraphicFramePr>
        <p:xfrm>
          <a:off x="8022734" y="1349564"/>
          <a:ext cx="393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2" name="公式" r:id="rId3" imgW="285867" imgH="361981" progId="Equation.3">
                  <p:embed/>
                </p:oleObj>
              </mc:Choice>
              <mc:Fallback>
                <p:oleObj name="公式" r:id="rId3" imgW="285867" imgH="361981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2734" y="1349564"/>
                        <a:ext cx="393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6710" name="AutoShape 6"/>
          <p:cNvSpPr>
            <a:spLocks noChangeArrowheads="1"/>
          </p:cNvSpPr>
          <p:nvPr/>
        </p:nvSpPr>
        <p:spPr bwMode="auto">
          <a:xfrm>
            <a:off x="5298584" y="2135376"/>
            <a:ext cx="3744913" cy="1066800"/>
          </a:xfrm>
          <a:prstGeom prst="parallelogram">
            <a:avLst>
              <a:gd name="adj" fmla="val 82446"/>
            </a:avLst>
          </a:prstGeom>
          <a:solidFill>
            <a:srgbClr val="99FFCC">
              <a:alpha val="25882"/>
            </a:srgbClr>
          </a:solidFill>
          <a:ln w="9525">
            <a:solidFill>
              <a:srgbClr val="000000">
                <a:alpha val="18039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6711" name="Line 7"/>
          <p:cNvSpPr>
            <a:spLocks noChangeShapeType="1"/>
          </p:cNvSpPr>
          <p:nvPr/>
        </p:nvSpPr>
        <p:spPr bwMode="auto">
          <a:xfrm flipH="1">
            <a:off x="5812934" y="2668776"/>
            <a:ext cx="838200" cy="0"/>
          </a:xfrm>
          <a:prstGeom prst="line">
            <a:avLst/>
          </a:prstGeom>
          <a:noFill/>
          <a:ln w="2222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6712" name="Text Box 8"/>
          <p:cNvSpPr txBox="1">
            <a:spLocks noChangeArrowheads="1"/>
          </p:cNvSpPr>
          <p:nvPr/>
        </p:nvSpPr>
        <p:spPr bwMode="auto">
          <a:xfrm>
            <a:off x="8022734" y="2440176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i="1" dirty="0">
                <a:solidFill>
                  <a:srgbClr val="CC0000"/>
                </a:solidFill>
              </a:rPr>
              <a:t>O</a:t>
            </a:r>
          </a:p>
        </p:txBody>
      </p:sp>
      <p:sp>
        <p:nvSpPr>
          <p:cNvPr id="456713" name="Text Box 9"/>
          <p:cNvSpPr txBox="1">
            <a:spLocks noChangeArrowheads="1"/>
          </p:cNvSpPr>
          <p:nvPr/>
        </p:nvSpPr>
        <p:spPr bwMode="auto">
          <a:xfrm>
            <a:off x="6039947" y="2575114"/>
            <a:ext cx="5318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i="1">
                <a:solidFill>
                  <a:srgbClr val="FF9900"/>
                </a:solidFill>
                <a:sym typeface="Symbol" panose="05050102010706020507" pitchFamily="18" charset="2"/>
              </a:rPr>
              <a:t></a:t>
            </a:r>
            <a:endParaRPr lang="en-US" altLang="zh-CN" sz="2000" i="1">
              <a:solidFill>
                <a:srgbClr val="FF9900"/>
              </a:solidFill>
            </a:endParaRPr>
          </a:p>
        </p:txBody>
      </p:sp>
      <p:graphicFrame>
        <p:nvGraphicFramePr>
          <p:cNvPr id="4567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680184"/>
              </p:ext>
            </p:extLst>
          </p:nvPr>
        </p:nvGraphicFramePr>
        <p:xfrm>
          <a:off x="7216284" y="2208401"/>
          <a:ext cx="28575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3" name="公式" r:id="rId5" imgW="114185" imgH="190573" progId="Equation.3">
                  <p:embed/>
                </p:oleObj>
              </mc:Choice>
              <mc:Fallback>
                <p:oleObj name="公式" r:id="rId5" imgW="114185" imgH="19057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6284" y="2208401"/>
                        <a:ext cx="285750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6715" name="Line 11"/>
          <p:cNvSpPr>
            <a:spLocks noChangeShapeType="1"/>
          </p:cNvSpPr>
          <p:nvPr/>
        </p:nvSpPr>
        <p:spPr bwMode="auto">
          <a:xfrm flipH="1">
            <a:off x="6651134" y="2668776"/>
            <a:ext cx="13716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6716" name="Line 12"/>
          <p:cNvSpPr>
            <a:spLocks noChangeShapeType="1"/>
          </p:cNvSpPr>
          <p:nvPr/>
        </p:nvSpPr>
        <p:spPr bwMode="auto">
          <a:xfrm flipH="1">
            <a:off x="6365384" y="2668776"/>
            <a:ext cx="285750" cy="466725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6717" name="Arc 13"/>
          <p:cNvSpPr>
            <a:spLocks/>
          </p:cNvSpPr>
          <p:nvPr/>
        </p:nvSpPr>
        <p:spPr bwMode="auto">
          <a:xfrm rot="10800000">
            <a:off x="6428884" y="2668776"/>
            <a:ext cx="144463" cy="206375"/>
          </a:xfrm>
          <a:custGeom>
            <a:avLst/>
            <a:gdLst>
              <a:gd name="T0" fmla="*/ 2147483646 w 21600"/>
              <a:gd name="T1" fmla="*/ 0 h 20612"/>
              <a:gd name="T2" fmla="*/ 2147483646 w 21600"/>
              <a:gd name="T3" fmla="*/ 2147483646 h 20612"/>
              <a:gd name="T4" fmla="*/ 0 w 21600"/>
              <a:gd name="T5" fmla="*/ 2147483646 h 20612"/>
              <a:gd name="T6" fmla="*/ 0 60000 65536"/>
              <a:gd name="T7" fmla="*/ 0 60000 65536"/>
              <a:gd name="T8" fmla="*/ 0 60000 65536"/>
              <a:gd name="T9" fmla="*/ 0 w 21600"/>
              <a:gd name="T10" fmla="*/ 0 h 20612"/>
              <a:gd name="T11" fmla="*/ 21600 w 21600"/>
              <a:gd name="T12" fmla="*/ 20612 h 206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0612" fill="none" extrusionOk="0">
                <a:moveTo>
                  <a:pt x="6457" y="0"/>
                </a:moveTo>
                <a:cubicBezTo>
                  <a:pt x="15467" y="2822"/>
                  <a:pt x="21600" y="11170"/>
                  <a:pt x="21600" y="20612"/>
                </a:cubicBezTo>
              </a:path>
              <a:path w="21600" h="20612" stroke="0" extrusionOk="0">
                <a:moveTo>
                  <a:pt x="6457" y="0"/>
                </a:moveTo>
                <a:cubicBezTo>
                  <a:pt x="15467" y="2822"/>
                  <a:pt x="21600" y="11170"/>
                  <a:pt x="21600" y="20612"/>
                </a:cubicBezTo>
                <a:lnTo>
                  <a:pt x="0" y="20612"/>
                </a:lnTo>
                <a:lnTo>
                  <a:pt x="6457" y="0"/>
                </a:lnTo>
                <a:close/>
              </a:path>
            </a:pathLst>
          </a:cu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56718" name="Objec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3805477"/>
              </p:ext>
            </p:extLst>
          </p:nvPr>
        </p:nvGraphicFramePr>
        <p:xfrm>
          <a:off x="6517784" y="2827526"/>
          <a:ext cx="280988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4" name="公式" r:id="rId7" imgW="171412" imgH="266694" progId="Equation.3">
                  <p:embed/>
                </p:oleObj>
              </mc:Choice>
              <mc:Fallback>
                <p:oleObj name="公式" r:id="rId7" imgW="171412" imgH="266694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7784" y="2827526"/>
                        <a:ext cx="280988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6719" name="Text Box 15"/>
          <p:cNvSpPr txBox="1">
            <a:spLocks noChangeArrowheads="1"/>
          </p:cNvSpPr>
          <p:nvPr/>
        </p:nvSpPr>
        <p:spPr bwMode="auto">
          <a:xfrm>
            <a:off x="5550997" y="2779901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</a:p>
        </p:txBody>
      </p:sp>
      <p:sp>
        <p:nvSpPr>
          <p:cNvPr id="456720" name="Line 16"/>
          <p:cNvSpPr>
            <a:spLocks noChangeShapeType="1"/>
          </p:cNvSpPr>
          <p:nvPr/>
        </p:nvSpPr>
        <p:spPr bwMode="auto">
          <a:xfrm flipV="1">
            <a:off x="8008447" y="1675001"/>
            <a:ext cx="0" cy="1000125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6721" name="Oval 17"/>
          <p:cNvSpPr>
            <a:spLocks noChangeArrowheads="1"/>
          </p:cNvSpPr>
          <p:nvPr/>
        </p:nvSpPr>
        <p:spPr bwMode="auto">
          <a:xfrm>
            <a:off x="6570172" y="2598926"/>
            <a:ext cx="136525" cy="1365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6722" name="Oval 18"/>
          <p:cNvSpPr>
            <a:spLocks noChangeAspect="1" noChangeArrowheads="1"/>
          </p:cNvSpPr>
          <p:nvPr/>
        </p:nvSpPr>
        <p:spPr bwMode="auto">
          <a:xfrm>
            <a:off x="7967172" y="2633851"/>
            <a:ext cx="71437" cy="71438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zh-CN">
              <a:solidFill>
                <a:srgbClr val="FFFF99"/>
              </a:solidFill>
            </a:endParaRPr>
          </a:p>
        </p:txBody>
      </p:sp>
      <p:graphicFrame>
        <p:nvGraphicFramePr>
          <p:cNvPr id="456723" name="Objec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1282014"/>
              </p:ext>
            </p:extLst>
          </p:nvPr>
        </p:nvGraphicFramePr>
        <p:xfrm>
          <a:off x="1485900" y="2022217"/>
          <a:ext cx="27987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5" name="公式" r:id="rId9" imgW="2686182" imgH="361981" progId="Equation.3">
                  <p:embed/>
                </p:oleObj>
              </mc:Choice>
              <mc:Fallback>
                <p:oleObj name="公式" r:id="rId9" imgW="2686182" imgH="361981" progId="Equation.3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2022217"/>
                        <a:ext cx="279876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6724" name="Text Box 20"/>
          <p:cNvSpPr txBox="1">
            <a:spLocks noChangeArrowheads="1"/>
          </p:cNvSpPr>
          <p:nvPr/>
        </p:nvSpPr>
        <p:spPr bwMode="auto">
          <a:xfrm>
            <a:off x="552450" y="2520692"/>
            <a:ext cx="2771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大小</a:t>
            </a:r>
          </a:p>
        </p:txBody>
      </p:sp>
      <p:graphicFrame>
        <p:nvGraphicFramePr>
          <p:cNvPr id="456725" name="Objec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8626768"/>
              </p:ext>
            </p:extLst>
          </p:nvPr>
        </p:nvGraphicFramePr>
        <p:xfrm>
          <a:off x="1595438" y="2563555"/>
          <a:ext cx="33607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6" name="公式" r:id="rId11" imgW="3257646" imgH="323920" progId="Equation.3">
                  <p:embed/>
                </p:oleObj>
              </mc:Choice>
              <mc:Fallback>
                <p:oleObj name="公式" r:id="rId11" imgW="3257646" imgH="323920" progId="Equation.3">
                  <p:embed/>
                  <p:pic>
                    <p:nvPicPr>
                      <p:cNvPr id="0" name="Object 21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38" y="2563555"/>
                        <a:ext cx="33607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6726" name="AutoShape 22"/>
          <p:cNvSpPr>
            <a:spLocks noChangeArrowheads="1"/>
          </p:cNvSpPr>
          <p:nvPr/>
        </p:nvSpPr>
        <p:spPr bwMode="auto">
          <a:xfrm>
            <a:off x="323850" y="3500180"/>
            <a:ext cx="360363" cy="576262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6727" name="Text Box 23"/>
          <p:cNvSpPr txBox="1">
            <a:spLocks noChangeArrowheads="1"/>
          </p:cNvSpPr>
          <p:nvPr/>
        </p:nvSpPr>
        <p:spPr bwMode="auto">
          <a:xfrm>
            <a:off x="682625" y="3539867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说明</a:t>
            </a:r>
          </a:p>
        </p:txBody>
      </p:sp>
      <p:sp>
        <p:nvSpPr>
          <p:cNvPr id="456728" name="Text Box 24"/>
          <p:cNvSpPr txBox="1">
            <a:spLocks noChangeArrowheads="1"/>
          </p:cNvSpPr>
          <p:nvPr/>
        </p:nvSpPr>
        <p:spPr bwMode="auto">
          <a:xfrm>
            <a:off x="234950" y="4051042"/>
            <a:ext cx="9090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1938" indent="-261938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FF00"/>
                </a:solidFill>
                <a:ea typeface="楷体_GB2312" pitchFamily="49" charset="-122"/>
              </a:rPr>
              <a:t>(1)</a:t>
            </a:r>
            <a:r>
              <a:rPr lang="en-US" altLang="zh-CN">
                <a:solidFill>
                  <a:srgbClr val="FFFFFF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质点的动量矩与质点的</a:t>
            </a:r>
            <a:r>
              <a:rPr lang="zh-CN" altLang="en-US">
                <a:solidFill>
                  <a:srgbClr val="00FFFF"/>
                </a:solidFill>
                <a:ea typeface="楷体_GB2312" pitchFamily="49" charset="-122"/>
              </a:rPr>
              <a:t>动量及</a:t>
            </a:r>
            <a:r>
              <a:rPr lang="zh-CN" altLang="en-US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位矢</a:t>
            </a:r>
            <a:r>
              <a:rPr lang="en-US" altLang="zh-CN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取决于固定点的选择</a:t>
            </a:r>
            <a:r>
              <a:rPr lang="en-US" altLang="zh-CN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有关</a:t>
            </a:r>
          </a:p>
        </p:txBody>
      </p:sp>
      <p:sp>
        <p:nvSpPr>
          <p:cNvPr id="456729" name="Line 25"/>
          <p:cNvSpPr>
            <a:spLocks noChangeShapeType="1"/>
          </p:cNvSpPr>
          <p:nvPr/>
        </p:nvSpPr>
        <p:spPr bwMode="auto">
          <a:xfrm>
            <a:off x="8000509" y="2603689"/>
            <a:ext cx="6350" cy="823912"/>
          </a:xfrm>
          <a:prstGeom prst="line">
            <a:avLst/>
          </a:prstGeom>
          <a:noFill/>
          <a:ln w="28575">
            <a:solidFill>
              <a:srgbClr val="FFFF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6730" name="Line 26"/>
          <p:cNvSpPr>
            <a:spLocks noChangeShapeType="1"/>
          </p:cNvSpPr>
          <p:nvPr/>
        </p:nvSpPr>
        <p:spPr bwMode="auto">
          <a:xfrm rot="10800000" flipH="1">
            <a:off x="8000509" y="978089"/>
            <a:ext cx="6350" cy="1676400"/>
          </a:xfrm>
          <a:prstGeom prst="line">
            <a:avLst/>
          </a:prstGeom>
          <a:noFill/>
          <a:ln w="28575">
            <a:solidFill>
              <a:srgbClr val="FFFF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6359034" y="2649726"/>
            <a:ext cx="1657350" cy="461963"/>
            <a:chOff x="3343" y="1790"/>
            <a:chExt cx="1044" cy="291"/>
          </a:xfrm>
        </p:grpSpPr>
        <p:sp>
          <p:nvSpPr>
            <p:cNvPr id="12348" name="Line 28"/>
            <p:cNvSpPr>
              <a:spLocks noChangeShapeType="1"/>
            </p:cNvSpPr>
            <p:nvPr/>
          </p:nvSpPr>
          <p:spPr bwMode="auto">
            <a:xfrm>
              <a:off x="3539" y="1807"/>
              <a:ext cx="389" cy="104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9" name="Line 29"/>
            <p:cNvSpPr>
              <a:spLocks noChangeShapeType="1"/>
            </p:cNvSpPr>
            <p:nvPr/>
          </p:nvSpPr>
          <p:spPr bwMode="auto">
            <a:xfrm>
              <a:off x="3462" y="1911"/>
              <a:ext cx="252" cy="59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0" name="Line 30"/>
            <p:cNvSpPr>
              <a:spLocks noChangeShapeType="1"/>
            </p:cNvSpPr>
            <p:nvPr/>
          </p:nvSpPr>
          <p:spPr bwMode="auto">
            <a:xfrm>
              <a:off x="3443" y="1943"/>
              <a:ext cx="198" cy="50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1" name="Line 31"/>
            <p:cNvSpPr>
              <a:spLocks noChangeShapeType="1"/>
            </p:cNvSpPr>
            <p:nvPr/>
          </p:nvSpPr>
          <p:spPr bwMode="auto">
            <a:xfrm>
              <a:off x="3509" y="1843"/>
              <a:ext cx="348" cy="86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2" name="Line 32"/>
            <p:cNvSpPr>
              <a:spLocks noChangeShapeType="1"/>
            </p:cNvSpPr>
            <p:nvPr/>
          </p:nvSpPr>
          <p:spPr bwMode="auto">
            <a:xfrm>
              <a:off x="3420" y="1978"/>
              <a:ext cx="148" cy="32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3" name="Line 33"/>
            <p:cNvSpPr>
              <a:spLocks noChangeShapeType="1"/>
            </p:cNvSpPr>
            <p:nvPr/>
          </p:nvSpPr>
          <p:spPr bwMode="auto">
            <a:xfrm>
              <a:off x="3383" y="2044"/>
              <a:ext cx="49" cy="12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4" name="Line 34"/>
            <p:cNvSpPr>
              <a:spLocks noChangeShapeType="1"/>
            </p:cNvSpPr>
            <p:nvPr/>
          </p:nvSpPr>
          <p:spPr bwMode="auto">
            <a:xfrm>
              <a:off x="3811" y="1802"/>
              <a:ext cx="267" cy="69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5" name="Line 35"/>
            <p:cNvSpPr>
              <a:spLocks noChangeShapeType="1"/>
            </p:cNvSpPr>
            <p:nvPr/>
          </p:nvSpPr>
          <p:spPr bwMode="auto">
            <a:xfrm>
              <a:off x="3661" y="1801"/>
              <a:ext cx="344" cy="88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6" name="Line 36"/>
            <p:cNvSpPr>
              <a:spLocks noChangeShapeType="1"/>
            </p:cNvSpPr>
            <p:nvPr/>
          </p:nvSpPr>
          <p:spPr bwMode="auto">
            <a:xfrm>
              <a:off x="3922" y="1800"/>
              <a:ext cx="218" cy="53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7" name="Line 37"/>
            <p:cNvSpPr>
              <a:spLocks noChangeShapeType="1"/>
            </p:cNvSpPr>
            <p:nvPr/>
          </p:nvSpPr>
          <p:spPr bwMode="auto">
            <a:xfrm>
              <a:off x="4146" y="1800"/>
              <a:ext cx="112" cy="24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8" name="Line 38"/>
            <p:cNvSpPr>
              <a:spLocks noChangeShapeType="1"/>
            </p:cNvSpPr>
            <p:nvPr/>
          </p:nvSpPr>
          <p:spPr bwMode="auto">
            <a:xfrm>
              <a:off x="3409" y="2016"/>
              <a:ext cx="78" cy="18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9" name="Line 39"/>
            <p:cNvSpPr>
              <a:spLocks noChangeShapeType="1"/>
            </p:cNvSpPr>
            <p:nvPr/>
          </p:nvSpPr>
          <p:spPr bwMode="auto">
            <a:xfrm>
              <a:off x="4244" y="1799"/>
              <a:ext cx="56" cy="11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0" name="Line 40"/>
            <p:cNvSpPr>
              <a:spLocks noChangeShapeType="1"/>
            </p:cNvSpPr>
            <p:nvPr/>
          </p:nvSpPr>
          <p:spPr bwMode="auto">
            <a:xfrm>
              <a:off x="4031" y="1800"/>
              <a:ext cx="163" cy="39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1" name="Line 41"/>
            <p:cNvSpPr>
              <a:spLocks noChangeShapeType="1"/>
            </p:cNvSpPr>
            <p:nvPr/>
          </p:nvSpPr>
          <p:spPr bwMode="auto">
            <a:xfrm flipV="1">
              <a:off x="3343" y="1790"/>
              <a:ext cx="1044" cy="29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2" name="Line 42"/>
            <p:cNvSpPr>
              <a:spLocks noChangeShapeType="1"/>
            </p:cNvSpPr>
            <p:nvPr/>
          </p:nvSpPr>
          <p:spPr bwMode="auto">
            <a:xfrm>
              <a:off x="3483" y="1880"/>
              <a:ext cx="303" cy="71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56747" name="Line 43"/>
          <p:cNvSpPr>
            <a:spLocks noChangeShapeType="1"/>
          </p:cNvSpPr>
          <p:nvPr/>
        </p:nvSpPr>
        <p:spPr bwMode="auto">
          <a:xfrm flipH="1">
            <a:off x="6646372" y="1986151"/>
            <a:ext cx="1360487" cy="6699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6379672" y="1989326"/>
            <a:ext cx="1625600" cy="1095375"/>
            <a:chOff x="3356" y="1374"/>
            <a:chExt cx="1024" cy="690"/>
          </a:xfrm>
        </p:grpSpPr>
        <p:sp>
          <p:nvSpPr>
            <p:cNvPr id="12327" name="Line 45"/>
            <p:cNvSpPr>
              <a:spLocks noChangeShapeType="1"/>
            </p:cNvSpPr>
            <p:nvPr/>
          </p:nvSpPr>
          <p:spPr bwMode="auto">
            <a:xfrm flipH="1">
              <a:off x="3356" y="1374"/>
              <a:ext cx="1024" cy="69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328" name="Group 46"/>
            <p:cNvGrpSpPr>
              <a:grpSpLocks/>
            </p:cNvGrpSpPr>
            <p:nvPr/>
          </p:nvGrpSpPr>
          <p:grpSpPr bwMode="auto">
            <a:xfrm>
              <a:off x="3419" y="1477"/>
              <a:ext cx="800" cy="513"/>
              <a:chOff x="3419" y="1477"/>
              <a:chExt cx="800" cy="513"/>
            </a:xfrm>
          </p:grpSpPr>
          <p:sp>
            <p:nvSpPr>
              <p:cNvPr id="12329" name="Line 47"/>
              <p:cNvSpPr>
                <a:spLocks noChangeShapeType="1"/>
              </p:cNvSpPr>
              <p:nvPr/>
            </p:nvSpPr>
            <p:spPr bwMode="auto">
              <a:xfrm>
                <a:off x="3584" y="1781"/>
                <a:ext cx="142" cy="34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30" name="Line 48"/>
              <p:cNvSpPr>
                <a:spLocks noChangeShapeType="1"/>
              </p:cNvSpPr>
              <p:nvPr/>
            </p:nvSpPr>
            <p:spPr bwMode="auto">
              <a:xfrm>
                <a:off x="3504" y="1842"/>
                <a:ext cx="133" cy="34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31" name="Line 49"/>
              <p:cNvSpPr>
                <a:spLocks noChangeShapeType="1"/>
              </p:cNvSpPr>
              <p:nvPr/>
            </p:nvSpPr>
            <p:spPr bwMode="auto">
              <a:xfrm>
                <a:off x="3480" y="1879"/>
                <a:ext cx="108" cy="25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32" name="Line 50"/>
              <p:cNvSpPr>
                <a:spLocks noChangeShapeType="1"/>
              </p:cNvSpPr>
              <p:nvPr/>
            </p:nvSpPr>
            <p:spPr bwMode="auto">
              <a:xfrm>
                <a:off x="3526" y="1804"/>
                <a:ext cx="149" cy="39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33" name="Line 51"/>
              <p:cNvSpPr>
                <a:spLocks noChangeShapeType="1"/>
              </p:cNvSpPr>
              <p:nvPr/>
            </p:nvSpPr>
            <p:spPr bwMode="auto">
              <a:xfrm>
                <a:off x="3460" y="1910"/>
                <a:ext cx="88" cy="2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34" name="Line 52"/>
              <p:cNvSpPr>
                <a:spLocks noChangeShapeType="1"/>
              </p:cNvSpPr>
              <p:nvPr/>
            </p:nvSpPr>
            <p:spPr bwMode="auto">
              <a:xfrm>
                <a:off x="3419" y="1978"/>
                <a:ext cx="49" cy="12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35" name="Line 53"/>
              <p:cNvSpPr>
                <a:spLocks noChangeShapeType="1"/>
              </p:cNvSpPr>
              <p:nvPr/>
            </p:nvSpPr>
            <p:spPr bwMode="auto">
              <a:xfrm>
                <a:off x="3676" y="1726"/>
                <a:ext cx="124" cy="32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36" name="Line 54"/>
              <p:cNvSpPr>
                <a:spLocks noChangeShapeType="1"/>
              </p:cNvSpPr>
              <p:nvPr/>
            </p:nvSpPr>
            <p:spPr bwMode="auto">
              <a:xfrm>
                <a:off x="3626" y="1755"/>
                <a:ext cx="134" cy="34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37" name="Line 55"/>
              <p:cNvSpPr>
                <a:spLocks noChangeShapeType="1"/>
              </p:cNvSpPr>
              <p:nvPr/>
            </p:nvSpPr>
            <p:spPr bwMode="auto">
              <a:xfrm>
                <a:off x="3739" y="1696"/>
                <a:ext cx="117" cy="29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38" name="Line 56"/>
              <p:cNvSpPr>
                <a:spLocks noChangeShapeType="1"/>
              </p:cNvSpPr>
              <p:nvPr/>
            </p:nvSpPr>
            <p:spPr bwMode="auto">
              <a:xfrm>
                <a:off x="3850" y="1646"/>
                <a:ext cx="86" cy="2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39" name="Line 57"/>
              <p:cNvSpPr>
                <a:spLocks noChangeShapeType="1"/>
              </p:cNvSpPr>
              <p:nvPr/>
            </p:nvSpPr>
            <p:spPr bwMode="auto">
              <a:xfrm>
                <a:off x="3440" y="1941"/>
                <a:ext cx="78" cy="18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40" name="Line 58"/>
              <p:cNvSpPr>
                <a:spLocks noChangeShapeType="1"/>
              </p:cNvSpPr>
              <p:nvPr/>
            </p:nvSpPr>
            <p:spPr bwMode="auto">
              <a:xfrm>
                <a:off x="3898" y="1623"/>
                <a:ext cx="77" cy="19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41" name="Line 59"/>
              <p:cNvSpPr>
                <a:spLocks noChangeShapeType="1"/>
              </p:cNvSpPr>
              <p:nvPr/>
            </p:nvSpPr>
            <p:spPr bwMode="auto">
              <a:xfrm>
                <a:off x="3801" y="1673"/>
                <a:ext cx="99" cy="25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42" name="Line 60"/>
              <p:cNvSpPr>
                <a:spLocks noChangeShapeType="1"/>
              </p:cNvSpPr>
              <p:nvPr/>
            </p:nvSpPr>
            <p:spPr bwMode="auto">
              <a:xfrm>
                <a:off x="4002" y="1572"/>
                <a:ext cx="58" cy="14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43" name="Line 61"/>
              <p:cNvSpPr>
                <a:spLocks noChangeShapeType="1"/>
              </p:cNvSpPr>
              <p:nvPr/>
            </p:nvSpPr>
            <p:spPr bwMode="auto">
              <a:xfrm>
                <a:off x="4050" y="1549"/>
                <a:ext cx="43" cy="9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44" name="Line 62"/>
              <p:cNvSpPr>
                <a:spLocks noChangeShapeType="1"/>
              </p:cNvSpPr>
              <p:nvPr/>
            </p:nvSpPr>
            <p:spPr bwMode="auto">
              <a:xfrm>
                <a:off x="3953" y="1599"/>
                <a:ext cx="69" cy="15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45" name="Line 63"/>
              <p:cNvSpPr>
                <a:spLocks noChangeShapeType="1"/>
              </p:cNvSpPr>
              <p:nvPr/>
            </p:nvSpPr>
            <p:spPr bwMode="auto">
              <a:xfrm>
                <a:off x="4142" y="1500"/>
                <a:ext cx="36" cy="8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46" name="Line 64"/>
              <p:cNvSpPr>
                <a:spLocks noChangeShapeType="1"/>
              </p:cNvSpPr>
              <p:nvPr/>
            </p:nvSpPr>
            <p:spPr bwMode="auto">
              <a:xfrm>
                <a:off x="4190" y="1477"/>
                <a:ext cx="29" cy="7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47" name="Line 65"/>
              <p:cNvSpPr>
                <a:spLocks noChangeShapeType="1"/>
              </p:cNvSpPr>
              <p:nvPr/>
            </p:nvSpPr>
            <p:spPr bwMode="auto">
              <a:xfrm>
                <a:off x="4093" y="1527"/>
                <a:ext cx="41" cy="7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56770" name="Line 66"/>
          <p:cNvSpPr>
            <a:spLocks noChangeShapeType="1"/>
          </p:cNvSpPr>
          <p:nvPr/>
        </p:nvSpPr>
        <p:spPr bwMode="auto">
          <a:xfrm flipH="1" flipV="1">
            <a:off x="7498859" y="1019364"/>
            <a:ext cx="501650" cy="98425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56772" name="Object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9045454"/>
              </p:ext>
            </p:extLst>
          </p:nvPr>
        </p:nvGraphicFramePr>
        <p:xfrm>
          <a:off x="7051184" y="1038414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7" name="公式" r:id="rId13" imgW="342825" imgH="361981" progId="Equation.3">
                  <p:embed/>
                </p:oleObj>
              </mc:Choice>
              <mc:Fallback>
                <p:oleObj name="公式" r:id="rId13" imgW="342825" imgH="361981" progId="Equation.3">
                  <p:embed/>
                  <p:pic>
                    <p:nvPicPr>
                      <p:cNvPr id="0" name="Object 68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1184" y="1038414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6773" name="Object 6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462502"/>
              </p:ext>
            </p:extLst>
          </p:nvPr>
        </p:nvGraphicFramePr>
        <p:xfrm>
          <a:off x="8086234" y="1914714"/>
          <a:ext cx="368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8" name="公式" r:id="rId15" imgW="266702" imgH="228634" progId="Equation.3">
                  <p:embed/>
                </p:oleObj>
              </mc:Choice>
              <mc:Fallback>
                <p:oleObj name="公式" r:id="rId15" imgW="266702" imgH="228634" progId="Equation.3">
                  <p:embed/>
                  <p:pic>
                    <p:nvPicPr>
                      <p:cNvPr id="0" name="Object 69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6234" y="1914714"/>
                        <a:ext cx="368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6774" name="Oval 70"/>
          <p:cNvSpPr>
            <a:spLocks noChangeAspect="1" noChangeArrowheads="1"/>
          </p:cNvSpPr>
          <p:nvPr/>
        </p:nvSpPr>
        <p:spPr bwMode="auto">
          <a:xfrm>
            <a:off x="7967172" y="1952814"/>
            <a:ext cx="71437" cy="71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zh-CN">
              <a:solidFill>
                <a:srgbClr val="FFFF99"/>
              </a:solidFill>
            </a:endParaRPr>
          </a:p>
        </p:txBody>
      </p:sp>
      <p:sp>
        <p:nvSpPr>
          <p:cNvPr id="456775" name="Text Box 71"/>
          <p:cNvSpPr txBox="1">
            <a:spLocks noChangeArrowheads="1"/>
          </p:cNvSpPr>
          <p:nvPr/>
        </p:nvSpPr>
        <p:spPr bwMode="auto">
          <a:xfrm>
            <a:off x="234950" y="4484430"/>
            <a:ext cx="9090025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1325" indent="-441325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FF00"/>
                </a:solidFill>
                <a:ea typeface="楷体_GB2312" pitchFamily="49" charset="-122"/>
              </a:rPr>
              <a:t>(2)</a:t>
            </a:r>
            <a:r>
              <a:rPr lang="en-US" altLang="zh-CN" dirty="0">
                <a:solidFill>
                  <a:srgbClr val="FFFFFF"/>
                </a:solidFill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00FFFF"/>
                </a:solidFill>
                <a:ea typeface="楷体_GB2312" pitchFamily="49" charset="-122"/>
              </a:rPr>
              <a:t>质点对轴的动量矩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：当质点作平面运动时，质点对运动平面内某参考点</a:t>
            </a:r>
            <a:r>
              <a:rPr lang="en-US" altLang="zh-CN" i="1" dirty="0">
                <a:solidFill>
                  <a:srgbClr val="FFFF00"/>
                </a:solidFill>
                <a:ea typeface="楷体_GB2312" pitchFamily="49" charset="-122"/>
              </a:rPr>
              <a:t>O </a:t>
            </a:r>
            <a:r>
              <a:rPr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（位置矢量在运动平面内）</a:t>
            </a:r>
            <a:r>
              <a:rPr lang="zh-CN" altLang="en-US" dirty="0" smtClean="0">
                <a:solidFill>
                  <a:srgbClr val="FFFFFF"/>
                </a:solidFill>
                <a:ea typeface="楷体_GB2312" pitchFamily="49" charset="-122"/>
              </a:rPr>
              <a:t>的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动量矩也称为质点对</a:t>
            </a:r>
            <a:r>
              <a:rPr lang="zh-CN" altLang="en-US" dirty="0">
                <a:solidFill>
                  <a:srgbClr val="00FFFF"/>
                </a:solidFill>
                <a:ea typeface="楷体_GB2312" pitchFamily="49" charset="-122"/>
              </a:rPr>
              <a:t>过</a:t>
            </a:r>
            <a:r>
              <a:rPr lang="en-US" altLang="zh-CN" i="1" dirty="0">
                <a:solidFill>
                  <a:srgbClr val="FFFF00"/>
                </a:solidFill>
                <a:ea typeface="楷体_GB2312" pitchFamily="49" charset="-122"/>
              </a:rPr>
              <a:t>O </a:t>
            </a:r>
            <a:r>
              <a:rPr lang="zh-CN" altLang="en-US" dirty="0">
                <a:solidFill>
                  <a:srgbClr val="00FFFF"/>
                </a:solidFill>
                <a:ea typeface="楷体_GB2312" pitchFamily="49" charset="-122"/>
              </a:rPr>
              <a:t>垂直于运动平面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的轴的动量</a:t>
            </a:r>
            <a:r>
              <a:rPr lang="zh-CN" altLang="en-US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矩</a:t>
            </a:r>
          </a:p>
        </p:txBody>
      </p:sp>
      <p:sp>
        <p:nvSpPr>
          <p:cNvPr id="74" name="Text Box 74"/>
          <p:cNvSpPr txBox="1">
            <a:spLocks noChangeArrowheads="1"/>
          </p:cNvSpPr>
          <p:nvPr/>
        </p:nvSpPr>
        <p:spPr bwMode="auto">
          <a:xfrm>
            <a:off x="680926" y="5971346"/>
            <a:ext cx="884396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0"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区分</a:t>
            </a:r>
            <a:r>
              <a:rPr kumimoji="0" lang="zh-CN" altLang="en-US" dirty="0">
                <a:solidFill>
                  <a:srgbClr val="FFFF00"/>
                </a:solidFill>
                <a:ea typeface="楷体_GB2312" pitchFamily="49" charset="-122"/>
              </a:rPr>
              <a:t>动量和动量矩</a:t>
            </a:r>
            <a:endParaRPr lang="zh-CN" altLang="en-US" dirty="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76" name="Text Box 23"/>
          <p:cNvSpPr txBox="1">
            <a:spLocks noChangeArrowheads="1"/>
          </p:cNvSpPr>
          <p:nvPr/>
        </p:nvSpPr>
        <p:spPr bwMode="auto">
          <a:xfrm>
            <a:off x="552450" y="3012206"/>
            <a:ext cx="2667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仿宋_GB2312" pitchFamily="49" charset="-122"/>
              </a:rPr>
              <a:t>方向：右手法则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684472" y="5510401"/>
            <a:ext cx="1638925" cy="1222979"/>
            <a:chOff x="6684472" y="5510401"/>
            <a:chExt cx="1638925" cy="1222979"/>
          </a:xfrm>
        </p:grpSpPr>
        <p:grpSp>
          <p:nvGrpSpPr>
            <p:cNvPr id="77" name="组合 76"/>
            <p:cNvGrpSpPr/>
            <p:nvPr/>
          </p:nvGrpSpPr>
          <p:grpSpPr>
            <a:xfrm>
              <a:off x="6684472" y="5510401"/>
              <a:ext cx="1638925" cy="1222979"/>
              <a:chOff x="5824538" y="909638"/>
              <a:chExt cx="2684462" cy="2417762"/>
            </a:xfrm>
          </p:grpSpPr>
          <p:grpSp>
            <p:nvGrpSpPr>
              <p:cNvPr id="79" name="Group 3"/>
              <p:cNvGrpSpPr>
                <a:grpSpLocks noChangeAspect="1"/>
              </p:cNvGrpSpPr>
              <p:nvPr/>
            </p:nvGrpSpPr>
            <p:grpSpPr bwMode="auto">
              <a:xfrm>
                <a:off x="5824538" y="1970088"/>
                <a:ext cx="2684462" cy="996950"/>
                <a:chOff x="2222" y="2001"/>
                <a:chExt cx="2110" cy="872"/>
              </a:xfrm>
            </p:grpSpPr>
            <p:sp>
              <p:nvSpPr>
                <p:cNvPr id="88" name="Oval 4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898" y="1439"/>
                  <a:ext cx="758" cy="211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FF33"/>
                    </a:gs>
                    <a:gs pos="100000">
                      <a:srgbClr val="2F7618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9" name="Oval 5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898" y="1325"/>
                  <a:ext cx="758" cy="211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FF33"/>
                    </a:gs>
                    <a:gs pos="100000">
                      <a:srgbClr val="2F7618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0" name="Line 6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4265" y="2454"/>
                  <a:ext cx="134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1" name="Line 7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2168" y="2441"/>
                  <a:ext cx="108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0" name="Line 8"/>
              <p:cNvSpPr>
                <a:spLocks noChangeShapeType="1"/>
              </p:cNvSpPr>
              <p:nvPr/>
            </p:nvSpPr>
            <p:spPr bwMode="auto">
              <a:xfrm flipV="1">
                <a:off x="7140575" y="1168400"/>
                <a:ext cx="0" cy="129698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Line 9"/>
              <p:cNvSpPr>
                <a:spLocks noChangeShapeType="1"/>
              </p:cNvSpPr>
              <p:nvPr/>
            </p:nvSpPr>
            <p:spPr bwMode="auto">
              <a:xfrm>
                <a:off x="7140575" y="2967038"/>
                <a:ext cx="0" cy="36036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" name="AutoShape 10"/>
              <p:cNvSpPr>
                <a:spLocks noChangeArrowheads="1"/>
              </p:cNvSpPr>
              <p:nvPr/>
            </p:nvSpPr>
            <p:spPr bwMode="auto">
              <a:xfrm>
                <a:off x="6853238" y="1125538"/>
                <a:ext cx="576262" cy="474662"/>
              </a:xfrm>
              <a:prstGeom prst="curvedRightArrow">
                <a:avLst>
                  <a:gd name="adj1" fmla="val 20000"/>
                  <a:gd name="adj2" fmla="val 40000"/>
                  <a:gd name="adj3" fmla="val 40468"/>
                </a:avLst>
              </a:prstGeom>
              <a:solidFill>
                <a:srgbClr val="FFCCFF"/>
              </a:solidFill>
              <a:ln w="9525">
                <a:solidFill>
                  <a:srgbClr val="FF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83" name="Line 11"/>
              <p:cNvSpPr>
                <a:spLocks noChangeShapeType="1"/>
              </p:cNvSpPr>
              <p:nvPr/>
            </p:nvSpPr>
            <p:spPr bwMode="auto">
              <a:xfrm flipV="1">
                <a:off x="7140575" y="909638"/>
                <a:ext cx="0" cy="43180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Line 13"/>
              <p:cNvSpPr>
                <a:spLocks noChangeShapeType="1"/>
              </p:cNvSpPr>
              <p:nvPr/>
            </p:nvSpPr>
            <p:spPr bwMode="auto">
              <a:xfrm>
                <a:off x="7140575" y="2465388"/>
                <a:ext cx="936625" cy="2159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" name="Text Box 14"/>
              <p:cNvSpPr txBox="1">
                <a:spLocks noChangeArrowheads="1"/>
              </p:cNvSpPr>
              <p:nvPr/>
            </p:nvSpPr>
            <p:spPr bwMode="auto">
              <a:xfrm>
                <a:off x="7521180" y="1914464"/>
                <a:ext cx="3873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 dirty="0"/>
                  <a:t>R</a:t>
                </a:r>
              </a:p>
            </p:txBody>
          </p:sp>
          <p:sp>
            <p:nvSpPr>
              <p:cNvPr id="86" name="Text Box 15"/>
              <p:cNvSpPr txBox="1">
                <a:spLocks noChangeArrowheads="1"/>
              </p:cNvSpPr>
              <p:nvPr/>
            </p:nvSpPr>
            <p:spPr bwMode="auto">
              <a:xfrm>
                <a:off x="7356475" y="1071563"/>
                <a:ext cx="4889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rgbClr val="66FFFF"/>
                    </a:solidFill>
                  </a:rPr>
                  <a:t>ω</a:t>
                </a:r>
              </a:p>
            </p:txBody>
          </p:sp>
        </p:grpSp>
        <p:sp>
          <p:nvSpPr>
            <p:cNvPr id="92" name="Text Box 8"/>
            <p:cNvSpPr txBox="1">
              <a:spLocks noChangeArrowheads="1"/>
            </p:cNvSpPr>
            <p:nvPr/>
          </p:nvSpPr>
          <p:spPr bwMode="auto">
            <a:xfrm>
              <a:off x="7175608" y="6093827"/>
              <a:ext cx="279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i="1" dirty="0">
                  <a:solidFill>
                    <a:srgbClr val="CC0000"/>
                  </a:solidFill>
                </a:rPr>
                <a:t>O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6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6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6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6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6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6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67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67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56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6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56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56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56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56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56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56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56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56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56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56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56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56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56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56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56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56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56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56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5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45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456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456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456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456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45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06" grpId="0" autoUpdateAnimBg="0"/>
      <p:bldP spid="456707" grpId="0" autoUpdateAnimBg="0"/>
      <p:bldP spid="456708" grpId="0" autoUpdateAnimBg="0"/>
      <p:bldP spid="456710" grpId="0" animBg="1"/>
      <p:bldP spid="456711" grpId="0" animBg="1"/>
      <p:bldP spid="456712" grpId="0"/>
      <p:bldP spid="456713" grpId="0"/>
      <p:bldP spid="456715" grpId="0" animBg="1"/>
      <p:bldP spid="456716" grpId="0" animBg="1"/>
      <p:bldP spid="456717" grpId="0" animBg="1"/>
      <p:bldP spid="456719" grpId="0"/>
      <p:bldP spid="456720" grpId="0" animBg="1"/>
      <p:bldP spid="456721" grpId="0" animBg="1"/>
      <p:bldP spid="456722" grpId="0" animBg="1"/>
      <p:bldP spid="456724" grpId="0" autoUpdateAnimBg="0"/>
      <p:bldP spid="456726" grpId="0" animBg="1"/>
      <p:bldP spid="456727" grpId="0" autoUpdateAnimBg="0"/>
      <p:bldP spid="456728" grpId="0" autoUpdateAnimBg="0"/>
      <p:bldP spid="456729" grpId="0" animBg="1"/>
      <p:bldP spid="456730" grpId="0" animBg="1"/>
      <p:bldP spid="456747" grpId="0" animBg="1"/>
      <p:bldP spid="456770" grpId="0" animBg="1"/>
      <p:bldP spid="456774" grpId="0" animBg="1"/>
      <p:bldP spid="456775" grpId="0" autoUpdateAnimBg="0"/>
      <p:bldP spid="74" grpId="0" autoUpdateAnimBg="0"/>
      <p:bldP spid="76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3"/>
          <p:cNvSpPr txBox="1">
            <a:spLocks noChangeArrowheads="1"/>
          </p:cNvSpPr>
          <p:nvPr/>
        </p:nvSpPr>
        <p:spPr bwMode="auto">
          <a:xfrm>
            <a:off x="2627784" y="153248"/>
            <a:ext cx="38884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FFFF"/>
                </a:solidFill>
                <a:latin typeface="楷体_GB2312" pitchFamily="49" charset="-122"/>
                <a:ea typeface="仿宋_GB2312" pitchFamily="49" charset="-122"/>
              </a:rPr>
              <a:t>动量矩与力矩的对比</a:t>
            </a:r>
            <a:endParaRPr lang="zh-CN" altLang="en-US" dirty="0">
              <a:solidFill>
                <a:srgbClr val="00FFFF"/>
              </a:solidFill>
              <a:latin typeface="楷体_GB2312" pitchFamily="49" charset="-122"/>
              <a:ea typeface="仿宋_GB2312" pitchFamily="49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77850" y="776591"/>
            <a:ext cx="399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66FFFF"/>
                </a:solidFill>
                <a:ea typeface="仿宋_GB2312" pitchFamily="49" charset="-122"/>
              </a:rPr>
              <a:t>质</a:t>
            </a:r>
            <a:r>
              <a:rPr lang="zh-CN" altLang="en-US" dirty="0">
                <a:solidFill>
                  <a:srgbClr val="66FFFF"/>
                </a:solidFill>
                <a:ea typeface="仿宋_GB2312" pitchFamily="49" charset="-122"/>
              </a:rPr>
              <a:t>点</a:t>
            </a:r>
            <a:r>
              <a:rPr lang="en-US" altLang="zh-CN" dirty="0">
                <a:solidFill>
                  <a:srgbClr val="66FFFF"/>
                </a:solidFill>
                <a:ea typeface="仿宋_GB2312" pitchFamily="49" charset="-122"/>
              </a:rPr>
              <a:t>(</a:t>
            </a:r>
            <a:r>
              <a:rPr lang="zh-CN" altLang="en-US" dirty="0">
                <a:solidFill>
                  <a:srgbClr val="FFFFFF"/>
                </a:solidFill>
                <a:ea typeface="仿宋_GB2312" pitchFamily="49" charset="-122"/>
              </a:rPr>
              <a:t>对</a:t>
            </a:r>
            <a:r>
              <a:rPr lang="en-US" altLang="zh-CN" i="1" dirty="0">
                <a:solidFill>
                  <a:srgbClr val="66FFFF"/>
                </a:solidFill>
                <a:ea typeface="仿宋_GB2312" pitchFamily="49" charset="-122"/>
              </a:rPr>
              <a:t>O</a:t>
            </a:r>
            <a:r>
              <a:rPr lang="zh-CN" altLang="en-US" dirty="0">
                <a:solidFill>
                  <a:srgbClr val="FFFFFF"/>
                </a:solidFill>
                <a:ea typeface="仿宋_GB2312" pitchFamily="49" charset="-122"/>
              </a:rPr>
              <a:t>点</a:t>
            </a:r>
            <a:r>
              <a:rPr lang="en-US" altLang="zh-CN" dirty="0">
                <a:solidFill>
                  <a:srgbClr val="66FFFF"/>
                </a:solidFill>
                <a:ea typeface="仿宋_GB2312" pitchFamily="49" charset="-122"/>
              </a:rPr>
              <a:t>)</a:t>
            </a:r>
            <a:r>
              <a:rPr lang="zh-CN" altLang="en-US" dirty="0">
                <a:solidFill>
                  <a:srgbClr val="66FFFF"/>
                </a:solidFill>
                <a:ea typeface="仿宋_GB2312" pitchFamily="49" charset="-122"/>
              </a:rPr>
              <a:t>的</a:t>
            </a:r>
            <a:r>
              <a:rPr lang="zh-CN" altLang="zh-CN" dirty="0">
                <a:solidFill>
                  <a:srgbClr val="66FFFF"/>
                </a:solidFill>
                <a:ea typeface="仿宋_GB2312" pitchFamily="49" charset="-122"/>
              </a:rPr>
              <a:t>角</a:t>
            </a:r>
            <a:r>
              <a:rPr lang="zh-CN" altLang="en-US" dirty="0">
                <a:solidFill>
                  <a:srgbClr val="66FFFF"/>
                </a:solidFill>
                <a:ea typeface="仿宋_GB2312" pitchFamily="49" charset="-122"/>
              </a:rPr>
              <a:t>动量</a:t>
            </a:r>
          </a:p>
        </p:txBody>
      </p:sp>
      <p:graphicFrame>
        <p:nvGraphicFramePr>
          <p:cNvPr id="4" name="Objec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0682556"/>
              </p:ext>
            </p:extLst>
          </p:nvPr>
        </p:nvGraphicFramePr>
        <p:xfrm>
          <a:off x="940370" y="1449393"/>
          <a:ext cx="27987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29" name="公式" r:id="rId3" imgW="2686182" imgH="361981" progId="Equation.3">
                  <p:embed/>
                </p:oleObj>
              </mc:Choice>
              <mc:Fallback>
                <p:oleObj name="公式" r:id="rId3" imgW="2686182" imgH="36198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370" y="1449393"/>
                        <a:ext cx="279876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4067944" y="669179"/>
            <a:ext cx="0" cy="5508000"/>
          </a:xfrm>
          <a:prstGeom prst="line">
            <a:avLst/>
          </a:prstGeom>
          <a:noFill/>
          <a:ln w="9525">
            <a:solidFill>
              <a:srgbClr val="FF99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355976" y="776591"/>
            <a:ext cx="51133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kumimoji="0"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力</a:t>
            </a:r>
            <a:r>
              <a:rPr kumimoji="0" lang="zh-CN" altLang="en-US" dirty="0">
                <a:solidFill>
                  <a:srgbClr val="00FFFF"/>
                </a:solidFill>
                <a:ea typeface="楷体_GB2312" pitchFamily="49" charset="-122"/>
              </a:rPr>
              <a:t>对点的力矩</a:t>
            </a:r>
            <a:r>
              <a:rPr kumimoji="0" lang="zh-CN" altLang="en-US" dirty="0">
                <a:solidFill>
                  <a:schemeClr val="bg1"/>
                </a:solidFill>
                <a:ea typeface="楷体_GB2312" pitchFamily="49" charset="-122"/>
              </a:rPr>
              <a:t>。</a:t>
            </a:r>
            <a:r>
              <a:rPr kumimoji="0"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力对点</a:t>
            </a:r>
            <a:r>
              <a:rPr kumimoji="0" lang="en-US" altLang="zh-CN" i="1" dirty="0">
                <a:solidFill>
                  <a:srgbClr val="FFFF00"/>
                </a:solidFill>
                <a:ea typeface="楷体_GB2312" pitchFamily="49" charset="-122"/>
              </a:rPr>
              <a:t>O </a:t>
            </a:r>
            <a:r>
              <a:rPr kumimoji="0"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的力矩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4712470" y="1272411"/>
            <a:ext cx="3266305" cy="1587525"/>
            <a:chOff x="4712470" y="1811858"/>
            <a:chExt cx="4241800" cy="1984375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4712470" y="2492896"/>
              <a:ext cx="4241800" cy="1303337"/>
            </a:xfrm>
            <a:prstGeom prst="parallelogram">
              <a:avLst>
                <a:gd name="adj" fmla="val 83097"/>
              </a:avLst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endParaRPr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6122170" y="2759596"/>
              <a:ext cx="965200" cy="400050"/>
              <a:chOff x="1992" y="2659"/>
              <a:chExt cx="608" cy="252"/>
            </a:xfrm>
          </p:grpSpPr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>
                <a:off x="1992" y="2807"/>
                <a:ext cx="608" cy="10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" name="Object 8"/>
              <p:cNvGraphicFramePr>
                <a:graphicFrameLocks noChangeAspect="1"/>
              </p:cNvGraphicFramePr>
              <p:nvPr/>
            </p:nvGraphicFramePr>
            <p:xfrm>
              <a:off x="2224" y="2659"/>
              <a:ext cx="145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830" name="公式" r:id="rId5" imgW="161965" imgH="209468" progId="Equation.3">
                      <p:embed/>
                    </p:oleObj>
                  </mc:Choice>
                  <mc:Fallback>
                    <p:oleObj name="公式" r:id="rId5" imgW="161965" imgH="20946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24" y="2659"/>
                            <a:ext cx="145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66CC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" name="Group 9"/>
            <p:cNvGrpSpPr>
              <a:grpSpLocks/>
            </p:cNvGrpSpPr>
            <p:nvPr/>
          </p:nvGrpSpPr>
          <p:grpSpPr bwMode="auto">
            <a:xfrm>
              <a:off x="6136457" y="1811858"/>
              <a:ext cx="503238" cy="1158875"/>
              <a:chOff x="1992" y="2062"/>
              <a:chExt cx="317" cy="730"/>
            </a:xfrm>
          </p:grpSpPr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 flipV="1">
                <a:off x="1992" y="2064"/>
                <a:ext cx="0" cy="728"/>
              </a:xfrm>
              <a:prstGeom prst="line">
                <a:avLst/>
              </a:prstGeom>
              <a:noFill/>
              <a:ln w="57150">
                <a:solidFill>
                  <a:srgbClr val="00FFFF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3" name="Object 11"/>
              <p:cNvGraphicFramePr>
                <a:graphicFrameLocks noChangeAspect="1"/>
              </p:cNvGraphicFramePr>
              <p:nvPr/>
            </p:nvGraphicFramePr>
            <p:xfrm>
              <a:off x="2094" y="2062"/>
              <a:ext cx="215" cy="1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831" name="公式" r:id="rId7" imgW="276150" imgH="238081" progId="Equation.3">
                      <p:embed/>
                    </p:oleObj>
                  </mc:Choice>
                  <mc:Fallback>
                    <p:oleObj name="公式" r:id="rId7" imgW="276150" imgH="23808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94" y="2062"/>
                            <a:ext cx="215" cy="1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3399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254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6182495" y="3185046"/>
              <a:ext cx="981075" cy="5588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" name="Group 13"/>
            <p:cNvGrpSpPr>
              <a:grpSpLocks/>
            </p:cNvGrpSpPr>
            <p:nvPr/>
          </p:nvGrpSpPr>
          <p:grpSpPr bwMode="auto">
            <a:xfrm>
              <a:off x="7146107" y="2945333"/>
              <a:ext cx="957263" cy="396875"/>
              <a:chOff x="2637" y="2776"/>
              <a:chExt cx="603" cy="250"/>
            </a:xfrm>
          </p:grpSpPr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>
                <a:off x="2637" y="2922"/>
                <a:ext cx="603" cy="10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7" name="Group 15"/>
              <p:cNvGrpSpPr>
                <a:grpSpLocks/>
              </p:cNvGrpSpPr>
              <p:nvPr/>
            </p:nvGrpSpPr>
            <p:grpSpPr bwMode="auto">
              <a:xfrm>
                <a:off x="2824" y="2776"/>
                <a:ext cx="260" cy="208"/>
                <a:chOff x="2824" y="2776"/>
                <a:chExt cx="260" cy="208"/>
              </a:xfrm>
            </p:grpSpPr>
            <p:sp>
              <p:nvSpPr>
                <p:cNvPr id="18" name="Freeform 16"/>
                <p:cNvSpPr>
                  <a:spLocks/>
                </p:cNvSpPr>
                <p:nvPr/>
              </p:nvSpPr>
              <p:spPr bwMode="auto">
                <a:xfrm rot="4440219">
                  <a:off x="2783" y="2859"/>
                  <a:ext cx="133" cy="52"/>
                </a:xfrm>
                <a:custGeom>
                  <a:avLst/>
                  <a:gdLst>
                    <a:gd name="T0" fmla="*/ 0 w 144"/>
                    <a:gd name="T1" fmla="*/ 7 h 56"/>
                    <a:gd name="T2" fmla="*/ 21 w 144"/>
                    <a:gd name="T3" fmla="*/ 7 h 56"/>
                    <a:gd name="T4" fmla="*/ 32 w 144"/>
                    <a:gd name="T5" fmla="*/ 15 h 56"/>
                    <a:gd name="T6" fmla="*/ 0 60000 65536"/>
                    <a:gd name="T7" fmla="*/ 0 60000 65536"/>
                    <a:gd name="T8" fmla="*/ 0 60000 65536"/>
                    <a:gd name="T9" fmla="*/ 0 w 144"/>
                    <a:gd name="T10" fmla="*/ 0 h 56"/>
                    <a:gd name="T11" fmla="*/ 144 w 144"/>
                    <a:gd name="T12" fmla="*/ 56 h 5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44" h="56">
                      <a:moveTo>
                        <a:pt x="0" y="8"/>
                      </a:moveTo>
                      <a:cubicBezTo>
                        <a:pt x="36" y="4"/>
                        <a:pt x="72" y="0"/>
                        <a:pt x="96" y="8"/>
                      </a:cubicBezTo>
                      <a:cubicBezTo>
                        <a:pt x="120" y="16"/>
                        <a:pt x="132" y="36"/>
                        <a:pt x="144" y="56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9" name="Object 17"/>
                <p:cNvGraphicFramePr>
                  <a:graphicFrameLocks noChangeAspect="1"/>
                </p:cNvGraphicFramePr>
                <p:nvPr/>
              </p:nvGraphicFramePr>
              <p:xfrm>
                <a:off x="2916" y="2776"/>
                <a:ext cx="168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9832" name="公式" r:id="rId9" imgW="200026" imgH="266694" progId="Equation.3">
                        <p:embed/>
                      </p:oleObj>
                    </mc:Choice>
                    <mc:Fallback>
                      <p:oleObj name="公式" r:id="rId9" imgW="200026" imgH="266694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16" y="2776"/>
                              <a:ext cx="168" cy="20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20" name="Group 18"/>
            <p:cNvGrpSpPr>
              <a:grpSpLocks/>
            </p:cNvGrpSpPr>
            <p:nvPr/>
          </p:nvGrpSpPr>
          <p:grpSpPr bwMode="auto">
            <a:xfrm>
              <a:off x="5990407" y="3037408"/>
              <a:ext cx="520700" cy="530225"/>
              <a:chOff x="1900" y="2834"/>
              <a:chExt cx="328" cy="334"/>
            </a:xfrm>
          </p:grpSpPr>
          <p:sp>
            <p:nvSpPr>
              <p:cNvPr id="21" name="Line 19"/>
              <p:cNvSpPr>
                <a:spLocks noChangeShapeType="1"/>
              </p:cNvSpPr>
              <p:nvPr/>
            </p:nvSpPr>
            <p:spPr bwMode="auto">
              <a:xfrm>
                <a:off x="2005" y="2834"/>
                <a:ext cx="223" cy="331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2" name="Object 20"/>
              <p:cNvGraphicFramePr>
                <a:graphicFrameLocks noChangeAspect="1"/>
              </p:cNvGraphicFramePr>
              <p:nvPr/>
            </p:nvGraphicFramePr>
            <p:xfrm>
              <a:off x="1900" y="2951"/>
              <a:ext cx="170" cy="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833" name="公式" r:id="rId11" imgW="200026" imgH="276142" progId="Equation.3">
                      <p:embed/>
                    </p:oleObj>
                  </mc:Choice>
                  <mc:Fallback>
                    <p:oleObj name="公式" r:id="rId11" imgW="200026" imgH="27614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00" y="2951"/>
                            <a:ext cx="170" cy="2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66CC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3" name="Group 21"/>
            <p:cNvGrpSpPr>
              <a:grpSpLocks/>
            </p:cNvGrpSpPr>
            <p:nvPr/>
          </p:nvGrpSpPr>
          <p:grpSpPr bwMode="auto">
            <a:xfrm>
              <a:off x="7014345" y="2835796"/>
              <a:ext cx="317500" cy="417512"/>
              <a:chOff x="2194" y="947"/>
              <a:chExt cx="200" cy="263"/>
            </a:xfrm>
          </p:grpSpPr>
          <p:sp>
            <p:nvSpPr>
              <p:cNvPr id="24" name="Oval 22"/>
              <p:cNvSpPr>
                <a:spLocks noChangeAspect="1" noChangeArrowheads="1"/>
              </p:cNvSpPr>
              <p:nvPr/>
            </p:nvSpPr>
            <p:spPr bwMode="auto">
              <a:xfrm>
                <a:off x="2229" y="1119"/>
                <a:ext cx="91" cy="9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0" lang="zh-CN" altLang="en-US" sz="1800" b="0"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25" name="Object 23"/>
              <p:cNvGraphicFramePr>
                <a:graphicFrameLocks noChangeAspect="1"/>
              </p:cNvGraphicFramePr>
              <p:nvPr/>
            </p:nvGraphicFramePr>
            <p:xfrm>
              <a:off x="2194" y="947"/>
              <a:ext cx="200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834" name="公式" r:id="rId13" imgW="247536" imgH="171408" progId="Equation.3">
                      <p:embed/>
                    </p:oleObj>
                  </mc:Choice>
                  <mc:Fallback>
                    <p:oleObj name="公式" r:id="rId13" imgW="247536" imgH="17140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4" y="947"/>
                            <a:ext cx="200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CCCC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6" name="Group 24"/>
            <p:cNvGrpSpPr>
              <a:grpSpLocks/>
            </p:cNvGrpSpPr>
            <p:nvPr/>
          </p:nvGrpSpPr>
          <p:grpSpPr bwMode="auto">
            <a:xfrm>
              <a:off x="5703070" y="2784996"/>
              <a:ext cx="468312" cy="331787"/>
              <a:chOff x="1728" y="2675"/>
              <a:chExt cx="295" cy="209"/>
            </a:xfrm>
          </p:grpSpPr>
          <p:sp>
            <p:nvSpPr>
              <p:cNvPr id="27" name="Oval 25"/>
              <p:cNvSpPr>
                <a:spLocks noChangeAspect="1" noChangeArrowheads="1"/>
              </p:cNvSpPr>
              <p:nvPr/>
            </p:nvSpPr>
            <p:spPr bwMode="auto">
              <a:xfrm>
                <a:off x="1978" y="2780"/>
                <a:ext cx="45" cy="45"/>
              </a:xfrm>
              <a:prstGeom prst="ellipse">
                <a:avLst/>
              </a:prstGeom>
              <a:solidFill>
                <a:srgbClr val="FF0000"/>
              </a:solidFill>
              <a:ln w="12700" cap="sq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0" lang="zh-CN" altLang="en-US" sz="1800" b="0"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28" name="Object 26"/>
              <p:cNvGraphicFramePr>
                <a:graphicFrameLocks noChangeAspect="1"/>
              </p:cNvGraphicFramePr>
              <p:nvPr/>
            </p:nvGraphicFramePr>
            <p:xfrm>
              <a:off x="1728" y="2675"/>
              <a:ext cx="193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835" name="公式" r:id="rId15" imgW="238088" imgH="266694" progId="Equation.3">
                      <p:embed/>
                    </p:oleObj>
                  </mc:Choice>
                  <mc:Fallback>
                    <p:oleObj name="公式" r:id="rId15" imgW="238088" imgH="26669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8" y="2675"/>
                            <a:ext cx="193" cy="2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66CC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9" name="Group 27"/>
            <p:cNvGrpSpPr>
              <a:grpSpLocks/>
            </p:cNvGrpSpPr>
            <p:nvPr/>
          </p:nvGrpSpPr>
          <p:grpSpPr bwMode="auto">
            <a:xfrm>
              <a:off x="7214370" y="2534171"/>
              <a:ext cx="1185862" cy="625475"/>
              <a:chOff x="2680" y="2517"/>
              <a:chExt cx="747" cy="394"/>
            </a:xfrm>
          </p:grpSpPr>
          <p:sp>
            <p:nvSpPr>
              <p:cNvPr id="30" name="Line 28"/>
              <p:cNvSpPr>
                <a:spLocks noChangeShapeType="1"/>
              </p:cNvSpPr>
              <p:nvPr/>
            </p:nvSpPr>
            <p:spPr bwMode="auto">
              <a:xfrm rot="10800000" flipH="1">
                <a:off x="2680" y="2623"/>
                <a:ext cx="528" cy="288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1" name="Object 29"/>
              <p:cNvGraphicFramePr>
                <a:graphicFrameLocks noChangeAspect="1"/>
              </p:cNvGraphicFramePr>
              <p:nvPr/>
            </p:nvGraphicFramePr>
            <p:xfrm>
              <a:off x="3228" y="2517"/>
              <a:ext cx="199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836" name="公式" r:id="rId17" imgW="247536" imgH="285860" progId="Equation.3">
                      <p:embed/>
                    </p:oleObj>
                  </mc:Choice>
                  <mc:Fallback>
                    <p:oleObj name="公式" r:id="rId17" imgW="247536" imgH="2858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28" y="2517"/>
                            <a:ext cx="199" cy="2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3399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254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2" name="Text Box 33"/>
            <p:cNvSpPr txBox="1">
              <a:spLocks noChangeArrowheads="1"/>
            </p:cNvSpPr>
            <p:nvPr/>
          </p:nvSpPr>
          <p:spPr bwMode="auto">
            <a:xfrm>
              <a:off x="4810589" y="3148533"/>
              <a:ext cx="1343332" cy="53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力臂</a:t>
              </a:r>
            </a:p>
          </p:txBody>
        </p:sp>
        <p:grpSp>
          <p:nvGrpSpPr>
            <p:cNvPr id="33" name="Group 35"/>
            <p:cNvGrpSpPr>
              <a:grpSpLocks/>
            </p:cNvGrpSpPr>
            <p:nvPr/>
          </p:nvGrpSpPr>
          <p:grpSpPr bwMode="auto">
            <a:xfrm rot="-2032510">
              <a:off x="6460307" y="3388246"/>
              <a:ext cx="144463" cy="144462"/>
              <a:chOff x="4059" y="3566"/>
              <a:chExt cx="91" cy="91"/>
            </a:xfrm>
          </p:grpSpPr>
          <p:sp>
            <p:nvSpPr>
              <p:cNvPr id="34" name="Line 36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Line 37"/>
              <p:cNvSpPr>
                <a:spLocks noChangeShapeType="1"/>
              </p:cNvSpPr>
              <p:nvPr/>
            </p:nvSpPr>
            <p:spPr bwMode="auto">
              <a:xfrm>
                <a:off x="4150" y="3566"/>
                <a:ext cx="0" cy="9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37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950051"/>
              </p:ext>
            </p:extLst>
          </p:nvPr>
        </p:nvGraphicFramePr>
        <p:xfrm>
          <a:off x="5406327" y="3098725"/>
          <a:ext cx="1545555" cy="53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37" name="Equation" r:id="rId19" imgW="666754" imgH="190573" progId="Equation.DSMT4">
                  <p:embed/>
                </p:oleObj>
              </mc:Choice>
              <mc:Fallback>
                <p:oleObj name="Equation" r:id="rId19" imgW="666754" imgH="1905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6327" y="3098725"/>
                        <a:ext cx="1545555" cy="531662"/>
                      </a:xfrm>
                      <a:prstGeom prst="rect">
                        <a:avLst/>
                      </a:prstGeom>
                      <a:solidFill>
                        <a:srgbClr val="00CCFF">
                          <a:alpha val="23921"/>
                        </a:srgbClr>
                      </a:solidFill>
                      <a:ln w="9525">
                        <a:solidFill>
                          <a:srgbClr val="FFFFFF">
                            <a:alpha val="27058"/>
                          </a:srgb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45629"/>
              </p:ext>
            </p:extLst>
          </p:nvPr>
        </p:nvGraphicFramePr>
        <p:xfrm>
          <a:off x="5068478" y="3865306"/>
          <a:ext cx="1600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38" name="公式" r:id="rId21" imgW="1533534" imgH="266694" progId="Equation.3">
                  <p:embed/>
                </p:oleObj>
              </mc:Choice>
              <mc:Fallback>
                <p:oleObj name="公式" r:id="rId21" imgW="1533534" imgH="26669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8478" y="3865306"/>
                        <a:ext cx="1600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251480"/>
              </p:ext>
            </p:extLst>
          </p:nvPr>
        </p:nvGraphicFramePr>
        <p:xfrm>
          <a:off x="6698995" y="3890706"/>
          <a:ext cx="660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39" name="公式" r:id="rId23" imgW="590631" imgH="209468" progId="Equation.3">
                  <p:embed/>
                </p:oleObj>
              </mc:Choice>
              <mc:Fallback>
                <p:oleObj name="公式" r:id="rId23" imgW="590631" imgH="209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8995" y="3890706"/>
                        <a:ext cx="6604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 Box 34"/>
          <p:cNvSpPr txBox="1">
            <a:spLocks noChangeArrowheads="1"/>
          </p:cNvSpPr>
          <p:nvPr/>
        </p:nvSpPr>
        <p:spPr bwMode="auto">
          <a:xfrm>
            <a:off x="4272220" y="4415214"/>
            <a:ext cx="47939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Clr>
                <a:srgbClr val="FFCC00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同一力对不同参考点的力</a:t>
            </a:r>
            <a:r>
              <a:rPr lang="zh-CN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矩不同</a:t>
            </a:r>
            <a:endParaRPr lang="zh-CN" alt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仿宋_GB2312" pitchFamily="49" charset="-122"/>
            </a:endParaRPr>
          </a:p>
        </p:txBody>
      </p:sp>
      <p:grpSp>
        <p:nvGrpSpPr>
          <p:cNvPr id="126" name="组合 125"/>
          <p:cNvGrpSpPr/>
          <p:nvPr/>
        </p:nvGrpSpPr>
        <p:grpSpPr>
          <a:xfrm>
            <a:off x="288863" y="2036506"/>
            <a:ext cx="3744913" cy="2449512"/>
            <a:chOff x="297578" y="2141584"/>
            <a:chExt cx="3744913" cy="2449512"/>
          </a:xfrm>
        </p:grpSpPr>
        <p:graphicFrame>
          <p:nvGraphicFramePr>
            <p:cNvPr id="66" name="Objec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38142"/>
                </p:ext>
              </p:extLst>
            </p:nvPr>
          </p:nvGraphicFramePr>
          <p:xfrm>
            <a:off x="3021728" y="2513059"/>
            <a:ext cx="3937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40" name="公式" r:id="rId25" imgW="285867" imgH="361981" progId="Equation.3">
                    <p:embed/>
                  </p:oleObj>
                </mc:Choice>
                <mc:Fallback>
                  <p:oleObj name="公式" r:id="rId25" imgW="285867" imgH="361981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1728" y="2513059"/>
                          <a:ext cx="39370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" name="AutoShape 6"/>
            <p:cNvSpPr>
              <a:spLocks noChangeArrowheads="1"/>
            </p:cNvSpPr>
            <p:nvPr/>
          </p:nvSpPr>
          <p:spPr bwMode="auto">
            <a:xfrm>
              <a:off x="297578" y="3298871"/>
              <a:ext cx="3744913" cy="1066800"/>
            </a:xfrm>
            <a:prstGeom prst="parallelogram">
              <a:avLst>
                <a:gd name="adj" fmla="val 82446"/>
              </a:avLst>
            </a:prstGeom>
            <a:solidFill>
              <a:srgbClr val="99FFCC">
                <a:alpha val="25882"/>
              </a:srgbClr>
            </a:solidFill>
            <a:ln w="9525">
              <a:solidFill>
                <a:srgbClr val="000000">
                  <a:alpha val="1803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8" name="Line 7"/>
            <p:cNvSpPr>
              <a:spLocks noChangeShapeType="1"/>
            </p:cNvSpPr>
            <p:nvPr/>
          </p:nvSpPr>
          <p:spPr bwMode="auto">
            <a:xfrm flipH="1">
              <a:off x="811928" y="3832271"/>
              <a:ext cx="838200" cy="0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Text Box 8"/>
            <p:cNvSpPr txBox="1">
              <a:spLocks noChangeArrowheads="1"/>
            </p:cNvSpPr>
            <p:nvPr/>
          </p:nvSpPr>
          <p:spPr bwMode="auto">
            <a:xfrm>
              <a:off x="3021728" y="3603671"/>
              <a:ext cx="4413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i="1">
                  <a:solidFill>
                    <a:srgbClr val="CC0000"/>
                  </a:solidFill>
                </a:rPr>
                <a:t>O</a:t>
              </a:r>
            </a:p>
          </p:txBody>
        </p:sp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1038941" y="3738609"/>
              <a:ext cx="53181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i="1">
                  <a:solidFill>
                    <a:srgbClr val="FF9900"/>
                  </a:solidFill>
                  <a:sym typeface="Symbol" panose="05050102010706020507" pitchFamily="18" charset="2"/>
                </a:rPr>
                <a:t></a:t>
              </a:r>
              <a:endParaRPr lang="en-US" altLang="zh-CN" sz="2000" i="1">
                <a:solidFill>
                  <a:srgbClr val="FF9900"/>
                </a:solidFill>
              </a:endParaRPr>
            </a:p>
          </p:txBody>
        </p:sp>
        <p:graphicFrame>
          <p:nvGraphicFramePr>
            <p:cNvPr id="7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3649343"/>
                </p:ext>
              </p:extLst>
            </p:nvPr>
          </p:nvGraphicFramePr>
          <p:xfrm>
            <a:off x="2215278" y="3371896"/>
            <a:ext cx="285750" cy="385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41" name="公式" r:id="rId27" imgW="114185" imgH="190573" progId="Equation.3">
                    <p:embed/>
                  </p:oleObj>
                </mc:Choice>
                <mc:Fallback>
                  <p:oleObj name="公式" r:id="rId27" imgW="114185" imgH="1905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5278" y="3371896"/>
                          <a:ext cx="285750" cy="385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" name="Line 11"/>
            <p:cNvSpPr>
              <a:spLocks noChangeShapeType="1"/>
            </p:cNvSpPr>
            <p:nvPr/>
          </p:nvSpPr>
          <p:spPr bwMode="auto">
            <a:xfrm flipH="1">
              <a:off x="1650128" y="3832271"/>
              <a:ext cx="1371600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Line 12"/>
            <p:cNvSpPr>
              <a:spLocks noChangeShapeType="1"/>
            </p:cNvSpPr>
            <p:nvPr/>
          </p:nvSpPr>
          <p:spPr bwMode="auto">
            <a:xfrm flipH="1">
              <a:off x="1364378" y="3832271"/>
              <a:ext cx="285750" cy="466725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Arc 13"/>
            <p:cNvSpPr>
              <a:spLocks/>
            </p:cNvSpPr>
            <p:nvPr/>
          </p:nvSpPr>
          <p:spPr bwMode="auto">
            <a:xfrm rot="10800000">
              <a:off x="1427878" y="3832271"/>
              <a:ext cx="144463" cy="206375"/>
            </a:xfrm>
            <a:custGeom>
              <a:avLst/>
              <a:gdLst>
                <a:gd name="T0" fmla="*/ 2147483646 w 21600"/>
                <a:gd name="T1" fmla="*/ 0 h 20612"/>
                <a:gd name="T2" fmla="*/ 2147483646 w 21600"/>
                <a:gd name="T3" fmla="*/ 2147483646 h 20612"/>
                <a:gd name="T4" fmla="*/ 0 w 21600"/>
                <a:gd name="T5" fmla="*/ 2147483646 h 20612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612"/>
                <a:gd name="T11" fmla="*/ 21600 w 21600"/>
                <a:gd name="T12" fmla="*/ 20612 h 206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612" fill="none" extrusionOk="0">
                  <a:moveTo>
                    <a:pt x="6457" y="0"/>
                  </a:moveTo>
                  <a:cubicBezTo>
                    <a:pt x="15467" y="2822"/>
                    <a:pt x="21600" y="11170"/>
                    <a:pt x="21600" y="20612"/>
                  </a:cubicBezTo>
                </a:path>
                <a:path w="21600" h="20612" stroke="0" extrusionOk="0">
                  <a:moveTo>
                    <a:pt x="6457" y="0"/>
                  </a:moveTo>
                  <a:cubicBezTo>
                    <a:pt x="15467" y="2822"/>
                    <a:pt x="21600" y="11170"/>
                    <a:pt x="21600" y="20612"/>
                  </a:cubicBezTo>
                  <a:lnTo>
                    <a:pt x="0" y="20612"/>
                  </a:lnTo>
                  <a:lnTo>
                    <a:pt x="6457" y="0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5" name="Object 1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34586473"/>
                </p:ext>
              </p:extLst>
            </p:nvPr>
          </p:nvGraphicFramePr>
          <p:xfrm>
            <a:off x="1516778" y="3991021"/>
            <a:ext cx="280988" cy="366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42" name="公式" r:id="rId29" imgW="171412" imgH="266694" progId="Equation.3">
                    <p:embed/>
                  </p:oleObj>
                </mc:Choice>
                <mc:Fallback>
                  <p:oleObj name="公式" r:id="rId29" imgW="171412" imgH="266694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6778" y="3991021"/>
                          <a:ext cx="280988" cy="3667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" name="Text Box 15"/>
            <p:cNvSpPr txBox="1">
              <a:spLocks noChangeArrowheads="1"/>
            </p:cNvSpPr>
            <p:nvPr/>
          </p:nvSpPr>
          <p:spPr bwMode="auto">
            <a:xfrm>
              <a:off x="549991" y="3943396"/>
              <a:ext cx="3540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solidFill>
                    <a:srgbClr val="FF0000"/>
                  </a:solidFill>
                  <a:sym typeface="Symbol" panose="05050102010706020507" pitchFamily="18" charset="2"/>
                </a:rPr>
                <a:t>S</a:t>
              </a:r>
            </a:p>
          </p:txBody>
        </p:sp>
        <p:sp>
          <p:nvSpPr>
            <p:cNvPr id="77" name="Line 16"/>
            <p:cNvSpPr>
              <a:spLocks noChangeShapeType="1"/>
            </p:cNvSpPr>
            <p:nvPr/>
          </p:nvSpPr>
          <p:spPr bwMode="auto">
            <a:xfrm flipV="1">
              <a:off x="3007441" y="2838496"/>
              <a:ext cx="0" cy="1000125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Oval 17"/>
            <p:cNvSpPr>
              <a:spLocks noChangeArrowheads="1"/>
            </p:cNvSpPr>
            <p:nvPr/>
          </p:nvSpPr>
          <p:spPr bwMode="auto">
            <a:xfrm>
              <a:off x="1569166" y="3762421"/>
              <a:ext cx="136525" cy="13652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9" name="Oval 18"/>
            <p:cNvSpPr>
              <a:spLocks noChangeAspect="1" noChangeArrowheads="1"/>
            </p:cNvSpPr>
            <p:nvPr/>
          </p:nvSpPr>
          <p:spPr bwMode="auto">
            <a:xfrm>
              <a:off x="2966166" y="3797346"/>
              <a:ext cx="71437" cy="7143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FFFF99"/>
                </a:solidFill>
              </a:endParaRPr>
            </a:p>
          </p:txBody>
        </p:sp>
        <p:sp>
          <p:nvSpPr>
            <p:cNvPr id="80" name="Line 25"/>
            <p:cNvSpPr>
              <a:spLocks noChangeShapeType="1"/>
            </p:cNvSpPr>
            <p:nvPr/>
          </p:nvSpPr>
          <p:spPr bwMode="auto">
            <a:xfrm>
              <a:off x="2999503" y="3767184"/>
              <a:ext cx="6350" cy="823912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Line 26"/>
            <p:cNvSpPr>
              <a:spLocks noChangeShapeType="1"/>
            </p:cNvSpPr>
            <p:nvPr/>
          </p:nvSpPr>
          <p:spPr bwMode="auto">
            <a:xfrm rot="10800000" flipH="1">
              <a:off x="2999503" y="2141584"/>
              <a:ext cx="6350" cy="167640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2" name="Group 27"/>
            <p:cNvGrpSpPr>
              <a:grpSpLocks/>
            </p:cNvGrpSpPr>
            <p:nvPr/>
          </p:nvGrpSpPr>
          <p:grpSpPr bwMode="auto">
            <a:xfrm>
              <a:off x="1358028" y="3813221"/>
              <a:ext cx="1657350" cy="461963"/>
              <a:chOff x="3343" y="1790"/>
              <a:chExt cx="1044" cy="291"/>
            </a:xfrm>
          </p:grpSpPr>
          <p:sp>
            <p:nvSpPr>
              <p:cNvPr id="83" name="Line 28"/>
              <p:cNvSpPr>
                <a:spLocks noChangeShapeType="1"/>
              </p:cNvSpPr>
              <p:nvPr/>
            </p:nvSpPr>
            <p:spPr bwMode="auto">
              <a:xfrm>
                <a:off x="3539" y="1807"/>
                <a:ext cx="389" cy="104"/>
              </a:xfrm>
              <a:prstGeom prst="line">
                <a:avLst/>
              </a:prstGeom>
              <a:noFill/>
              <a:ln w="12700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Line 29"/>
              <p:cNvSpPr>
                <a:spLocks noChangeShapeType="1"/>
              </p:cNvSpPr>
              <p:nvPr/>
            </p:nvSpPr>
            <p:spPr bwMode="auto">
              <a:xfrm>
                <a:off x="3462" y="1911"/>
                <a:ext cx="252" cy="59"/>
              </a:xfrm>
              <a:prstGeom prst="line">
                <a:avLst/>
              </a:prstGeom>
              <a:noFill/>
              <a:ln w="12700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" name="Line 30"/>
              <p:cNvSpPr>
                <a:spLocks noChangeShapeType="1"/>
              </p:cNvSpPr>
              <p:nvPr/>
            </p:nvSpPr>
            <p:spPr bwMode="auto">
              <a:xfrm>
                <a:off x="3443" y="1943"/>
                <a:ext cx="198" cy="50"/>
              </a:xfrm>
              <a:prstGeom prst="line">
                <a:avLst/>
              </a:prstGeom>
              <a:noFill/>
              <a:ln w="12700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Line 31"/>
              <p:cNvSpPr>
                <a:spLocks noChangeShapeType="1"/>
              </p:cNvSpPr>
              <p:nvPr/>
            </p:nvSpPr>
            <p:spPr bwMode="auto">
              <a:xfrm>
                <a:off x="3509" y="1843"/>
                <a:ext cx="348" cy="86"/>
              </a:xfrm>
              <a:prstGeom prst="line">
                <a:avLst/>
              </a:prstGeom>
              <a:noFill/>
              <a:ln w="12700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" name="Line 32"/>
              <p:cNvSpPr>
                <a:spLocks noChangeShapeType="1"/>
              </p:cNvSpPr>
              <p:nvPr/>
            </p:nvSpPr>
            <p:spPr bwMode="auto">
              <a:xfrm>
                <a:off x="3420" y="1978"/>
                <a:ext cx="148" cy="32"/>
              </a:xfrm>
              <a:prstGeom prst="line">
                <a:avLst/>
              </a:prstGeom>
              <a:noFill/>
              <a:ln w="12700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Line 33"/>
              <p:cNvSpPr>
                <a:spLocks noChangeShapeType="1"/>
              </p:cNvSpPr>
              <p:nvPr/>
            </p:nvSpPr>
            <p:spPr bwMode="auto">
              <a:xfrm>
                <a:off x="3383" y="2044"/>
                <a:ext cx="49" cy="12"/>
              </a:xfrm>
              <a:prstGeom prst="line">
                <a:avLst/>
              </a:prstGeom>
              <a:noFill/>
              <a:ln w="12700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Line 34"/>
              <p:cNvSpPr>
                <a:spLocks noChangeShapeType="1"/>
              </p:cNvSpPr>
              <p:nvPr/>
            </p:nvSpPr>
            <p:spPr bwMode="auto">
              <a:xfrm>
                <a:off x="3811" y="1802"/>
                <a:ext cx="267" cy="69"/>
              </a:xfrm>
              <a:prstGeom prst="line">
                <a:avLst/>
              </a:prstGeom>
              <a:noFill/>
              <a:ln w="12700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0" name="Line 35"/>
              <p:cNvSpPr>
                <a:spLocks noChangeShapeType="1"/>
              </p:cNvSpPr>
              <p:nvPr/>
            </p:nvSpPr>
            <p:spPr bwMode="auto">
              <a:xfrm>
                <a:off x="3661" y="1801"/>
                <a:ext cx="344" cy="88"/>
              </a:xfrm>
              <a:prstGeom prst="line">
                <a:avLst/>
              </a:prstGeom>
              <a:noFill/>
              <a:ln w="12700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1" name="Line 36"/>
              <p:cNvSpPr>
                <a:spLocks noChangeShapeType="1"/>
              </p:cNvSpPr>
              <p:nvPr/>
            </p:nvSpPr>
            <p:spPr bwMode="auto">
              <a:xfrm>
                <a:off x="3922" y="1800"/>
                <a:ext cx="218" cy="53"/>
              </a:xfrm>
              <a:prstGeom prst="line">
                <a:avLst/>
              </a:prstGeom>
              <a:noFill/>
              <a:ln w="12700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" name="Line 37"/>
              <p:cNvSpPr>
                <a:spLocks noChangeShapeType="1"/>
              </p:cNvSpPr>
              <p:nvPr/>
            </p:nvSpPr>
            <p:spPr bwMode="auto">
              <a:xfrm>
                <a:off x="4146" y="1800"/>
                <a:ext cx="112" cy="24"/>
              </a:xfrm>
              <a:prstGeom prst="line">
                <a:avLst/>
              </a:prstGeom>
              <a:noFill/>
              <a:ln w="12700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" name="Line 38"/>
              <p:cNvSpPr>
                <a:spLocks noChangeShapeType="1"/>
              </p:cNvSpPr>
              <p:nvPr/>
            </p:nvSpPr>
            <p:spPr bwMode="auto">
              <a:xfrm>
                <a:off x="3409" y="2016"/>
                <a:ext cx="78" cy="18"/>
              </a:xfrm>
              <a:prstGeom prst="line">
                <a:avLst/>
              </a:prstGeom>
              <a:noFill/>
              <a:ln w="12700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" name="Line 39"/>
              <p:cNvSpPr>
                <a:spLocks noChangeShapeType="1"/>
              </p:cNvSpPr>
              <p:nvPr/>
            </p:nvSpPr>
            <p:spPr bwMode="auto">
              <a:xfrm>
                <a:off x="4244" y="1799"/>
                <a:ext cx="56" cy="11"/>
              </a:xfrm>
              <a:prstGeom prst="line">
                <a:avLst/>
              </a:prstGeom>
              <a:noFill/>
              <a:ln w="12700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" name="Line 40"/>
              <p:cNvSpPr>
                <a:spLocks noChangeShapeType="1"/>
              </p:cNvSpPr>
              <p:nvPr/>
            </p:nvSpPr>
            <p:spPr bwMode="auto">
              <a:xfrm>
                <a:off x="4031" y="1800"/>
                <a:ext cx="163" cy="39"/>
              </a:xfrm>
              <a:prstGeom prst="line">
                <a:avLst/>
              </a:prstGeom>
              <a:noFill/>
              <a:ln w="12700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" name="Line 41"/>
              <p:cNvSpPr>
                <a:spLocks noChangeShapeType="1"/>
              </p:cNvSpPr>
              <p:nvPr/>
            </p:nvSpPr>
            <p:spPr bwMode="auto">
              <a:xfrm flipV="1">
                <a:off x="3343" y="1790"/>
                <a:ext cx="1044" cy="291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" name="Line 42"/>
              <p:cNvSpPr>
                <a:spLocks noChangeShapeType="1"/>
              </p:cNvSpPr>
              <p:nvPr/>
            </p:nvSpPr>
            <p:spPr bwMode="auto">
              <a:xfrm>
                <a:off x="3483" y="1880"/>
                <a:ext cx="303" cy="71"/>
              </a:xfrm>
              <a:prstGeom prst="line">
                <a:avLst/>
              </a:prstGeom>
              <a:noFill/>
              <a:ln w="12700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8" name="Line 43"/>
            <p:cNvSpPr>
              <a:spLocks noChangeShapeType="1"/>
            </p:cNvSpPr>
            <p:nvPr/>
          </p:nvSpPr>
          <p:spPr bwMode="auto">
            <a:xfrm flipH="1">
              <a:off x="1645366" y="3149646"/>
              <a:ext cx="1360487" cy="66992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9" name="Group 44"/>
            <p:cNvGrpSpPr>
              <a:grpSpLocks/>
            </p:cNvGrpSpPr>
            <p:nvPr/>
          </p:nvGrpSpPr>
          <p:grpSpPr bwMode="auto">
            <a:xfrm>
              <a:off x="1378666" y="3152821"/>
              <a:ext cx="1625600" cy="1095375"/>
              <a:chOff x="3356" y="1374"/>
              <a:chExt cx="1024" cy="690"/>
            </a:xfrm>
          </p:grpSpPr>
          <p:sp>
            <p:nvSpPr>
              <p:cNvPr id="100" name="Line 45"/>
              <p:cNvSpPr>
                <a:spLocks noChangeShapeType="1"/>
              </p:cNvSpPr>
              <p:nvPr/>
            </p:nvSpPr>
            <p:spPr bwMode="auto">
              <a:xfrm flipH="1">
                <a:off x="3356" y="1374"/>
                <a:ext cx="1024" cy="69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01" name="Group 46"/>
              <p:cNvGrpSpPr>
                <a:grpSpLocks/>
              </p:cNvGrpSpPr>
              <p:nvPr/>
            </p:nvGrpSpPr>
            <p:grpSpPr bwMode="auto">
              <a:xfrm>
                <a:off x="3419" y="1477"/>
                <a:ext cx="800" cy="513"/>
                <a:chOff x="3419" y="1477"/>
                <a:chExt cx="800" cy="513"/>
              </a:xfrm>
            </p:grpSpPr>
            <p:sp>
              <p:nvSpPr>
                <p:cNvPr id="102" name="Line 47"/>
                <p:cNvSpPr>
                  <a:spLocks noChangeShapeType="1"/>
                </p:cNvSpPr>
                <p:nvPr/>
              </p:nvSpPr>
              <p:spPr bwMode="auto">
                <a:xfrm>
                  <a:off x="3584" y="1781"/>
                  <a:ext cx="142" cy="34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" name="Line 48"/>
                <p:cNvSpPr>
                  <a:spLocks noChangeShapeType="1"/>
                </p:cNvSpPr>
                <p:nvPr/>
              </p:nvSpPr>
              <p:spPr bwMode="auto">
                <a:xfrm>
                  <a:off x="3504" y="1842"/>
                  <a:ext cx="133" cy="34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" name="Line 49"/>
                <p:cNvSpPr>
                  <a:spLocks noChangeShapeType="1"/>
                </p:cNvSpPr>
                <p:nvPr/>
              </p:nvSpPr>
              <p:spPr bwMode="auto">
                <a:xfrm>
                  <a:off x="3480" y="1879"/>
                  <a:ext cx="108" cy="25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" name="Line 50"/>
                <p:cNvSpPr>
                  <a:spLocks noChangeShapeType="1"/>
                </p:cNvSpPr>
                <p:nvPr/>
              </p:nvSpPr>
              <p:spPr bwMode="auto">
                <a:xfrm>
                  <a:off x="3526" y="1804"/>
                  <a:ext cx="149" cy="39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" name="Line 51"/>
                <p:cNvSpPr>
                  <a:spLocks noChangeShapeType="1"/>
                </p:cNvSpPr>
                <p:nvPr/>
              </p:nvSpPr>
              <p:spPr bwMode="auto">
                <a:xfrm>
                  <a:off x="3460" y="1910"/>
                  <a:ext cx="88" cy="20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" name="Line 52"/>
                <p:cNvSpPr>
                  <a:spLocks noChangeShapeType="1"/>
                </p:cNvSpPr>
                <p:nvPr/>
              </p:nvSpPr>
              <p:spPr bwMode="auto">
                <a:xfrm>
                  <a:off x="3419" y="1978"/>
                  <a:ext cx="49" cy="12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" name="Line 53"/>
                <p:cNvSpPr>
                  <a:spLocks noChangeShapeType="1"/>
                </p:cNvSpPr>
                <p:nvPr/>
              </p:nvSpPr>
              <p:spPr bwMode="auto">
                <a:xfrm>
                  <a:off x="3676" y="1726"/>
                  <a:ext cx="124" cy="32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9" name="Line 54"/>
                <p:cNvSpPr>
                  <a:spLocks noChangeShapeType="1"/>
                </p:cNvSpPr>
                <p:nvPr/>
              </p:nvSpPr>
              <p:spPr bwMode="auto">
                <a:xfrm>
                  <a:off x="3626" y="1755"/>
                  <a:ext cx="134" cy="34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0" name="Line 55"/>
                <p:cNvSpPr>
                  <a:spLocks noChangeShapeType="1"/>
                </p:cNvSpPr>
                <p:nvPr/>
              </p:nvSpPr>
              <p:spPr bwMode="auto">
                <a:xfrm>
                  <a:off x="3739" y="1696"/>
                  <a:ext cx="117" cy="29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1" name="Line 56"/>
                <p:cNvSpPr>
                  <a:spLocks noChangeShapeType="1"/>
                </p:cNvSpPr>
                <p:nvPr/>
              </p:nvSpPr>
              <p:spPr bwMode="auto">
                <a:xfrm>
                  <a:off x="3850" y="1646"/>
                  <a:ext cx="86" cy="20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" name="Line 57"/>
                <p:cNvSpPr>
                  <a:spLocks noChangeShapeType="1"/>
                </p:cNvSpPr>
                <p:nvPr/>
              </p:nvSpPr>
              <p:spPr bwMode="auto">
                <a:xfrm>
                  <a:off x="3440" y="1941"/>
                  <a:ext cx="78" cy="18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" name="Line 58"/>
                <p:cNvSpPr>
                  <a:spLocks noChangeShapeType="1"/>
                </p:cNvSpPr>
                <p:nvPr/>
              </p:nvSpPr>
              <p:spPr bwMode="auto">
                <a:xfrm>
                  <a:off x="3898" y="1623"/>
                  <a:ext cx="77" cy="19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" name="Line 59"/>
                <p:cNvSpPr>
                  <a:spLocks noChangeShapeType="1"/>
                </p:cNvSpPr>
                <p:nvPr/>
              </p:nvSpPr>
              <p:spPr bwMode="auto">
                <a:xfrm>
                  <a:off x="3801" y="1673"/>
                  <a:ext cx="99" cy="25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5" name="Line 60"/>
                <p:cNvSpPr>
                  <a:spLocks noChangeShapeType="1"/>
                </p:cNvSpPr>
                <p:nvPr/>
              </p:nvSpPr>
              <p:spPr bwMode="auto">
                <a:xfrm>
                  <a:off x="4002" y="1572"/>
                  <a:ext cx="58" cy="14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6" name="Line 61"/>
                <p:cNvSpPr>
                  <a:spLocks noChangeShapeType="1"/>
                </p:cNvSpPr>
                <p:nvPr/>
              </p:nvSpPr>
              <p:spPr bwMode="auto">
                <a:xfrm>
                  <a:off x="4050" y="1549"/>
                  <a:ext cx="43" cy="9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7" name="Line 62"/>
                <p:cNvSpPr>
                  <a:spLocks noChangeShapeType="1"/>
                </p:cNvSpPr>
                <p:nvPr/>
              </p:nvSpPr>
              <p:spPr bwMode="auto">
                <a:xfrm>
                  <a:off x="3953" y="1599"/>
                  <a:ext cx="69" cy="15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8" name="Line 63"/>
                <p:cNvSpPr>
                  <a:spLocks noChangeShapeType="1"/>
                </p:cNvSpPr>
                <p:nvPr/>
              </p:nvSpPr>
              <p:spPr bwMode="auto">
                <a:xfrm>
                  <a:off x="4142" y="1500"/>
                  <a:ext cx="36" cy="8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9" name="Line 64"/>
                <p:cNvSpPr>
                  <a:spLocks noChangeShapeType="1"/>
                </p:cNvSpPr>
                <p:nvPr/>
              </p:nvSpPr>
              <p:spPr bwMode="auto">
                <a:xfrm>
                  <a:off x="4190" y="1477"/>
                  <a:ext cx="29" cy="7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0" name="Line 65"/>
                <p:cNvSpPr>
                  <a:spLocks noChangeShapeType="1"/>
                </p:cNvSpPr>
                <p:nvPr/>
              </p:nvSpPr>
              <p:spPr bwMode="auto">
                <a:xfrm>
                  <a:off x="4093" y="1527"/>
                  <a:ext cx="41" cy="7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1" name="Line 66"/>
            <p:cNvSpPr>
              <a:spLocks noChangeShapeType="1"/>
            </p:cNvSpPr>
            <p:nvPr/>
          </p:nvSpPr>
          <p:spPr bwMode="auto">
            <a:xfrm flipH="1" flipV="1">
              <a:off x="2497853" y="2182859"/>
              <a:ext cx="501650" cy="98425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" name="Line 67"/>
            <p:cNvSpPr>
              <a:spLocks noChangeShapeType="1"/>
            </p:cNvSpPr>
            <p:nvPr/>
          </p:nvSpPr>
          <p:spPr bwMode="auto">
            <a:xfrm>
              <a:off x="2510553" y="2200321"/>
              <a:ext cx="501650" cy="4763"/>
            </a:xfrm>
            <a:prstGeom prst="line">
              <a:avLst/>
            </a:prstGeom>
            <a:noFill/>
            <a:ln w="28575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" name="Object 6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04654491"/>
                </p:ext>
              </p:extLst>
            </p:nvPr>
          </p:nvGraphicFramePr>
          <p:xfrm>
            <a:off x="2050178" y="2201909"/>
            <a:ext cx="4445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43" name="公式" r:id="rId31" imgW="342825" imgH="361981" progId="Equation.3">
                    <p:embed/>
                  </p:oleObj>
                </mc:Choice>
                <mc:Fallback>
                  <p:oleObj name="公式" r:id="rId31" imgW="342825" imgH="361981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0178" y="2201909"/>
                          <a:ext cx="44450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" name="Object 6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46423739"/>
                </p:ext>
              </p:extLst>
            </p:nvPr>
          </p:nvGraphicFramePr>
          <p:xfrm>
            <a:off x="3085228" y="3078209"/>
            <a:ext cx="3683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44" name="公式" r:id="rId33" imgW="266702" imgH="228634" progId="Equation.3">
                    <p:embed/>
                  </p:oleObj>
                </mc:Choice>
                <mc:Fallback>
                  <p:oleObj name="公式" r:id="rId33" imgW="266702" imgH="228634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5228" y="3078209"/>
                          <a:ext cx="3683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5" name="Oval 70"/>
            <p:cNvSpPr>
              <a:spLocks noChangeAspect="1" noChangeArrowheads="1"/>
            </p:cNvSpPr>
            <p:nvPr/>
          </p:nvSpPr>
          <p:spPr bwMode="auto">
            <a:xfrm>
              <a:off x="2966166" y="3116309"/>
              <a:ext cx="71437" cy="714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FFFF99"/>
                </a:solidFill>
              </a:endParaRPr>
            </a:p>
          </p:txBody>
        </p:sp>
      </p:grpSp>
      <p:sp>
        <p:nvSpPr>
          <p:cNvPr id="127" name="Text Box 34"/>
          <p:cNvSpPr txBox="1">
            <a:spLocks noChangeArrowheads="1"/>
          </p:cNvSpPr>
          <p:nvPr/>
        </p:nvSpPr>
        <p:spPr bwMode="auto">
          <a:xfrm>
            <a:off x="173944" y="4476918"/>
            <a:ext cx="40652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Clr>
                <a:srgbClr val="FFCC00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同</a:t>
            </a:r>
            <a:r>
              <a:rPr lang="zh-CN" altLang="en-US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一</a:t>
            </a:r>
            <a:r>
              <a:rPr lang="zh-CN" altLang="en-US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质点</a:t>
            </a:r>
            <a:r>
              <a:rPr lang="zh-CN" altLang="en-US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对</a:t>
            </a:r>
            <a:r>
              <a:rPr lang="zh-CN" altLang="en-US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不同参考点</a:t>
            </a:r>
            <a:r>
              <a:rPr lang="zh-CN" altLang="en-US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的动量矩不同</a:t>
            </a:r>
            <a:endParaRPr lang="zh-CN" altLang="en-US" dirty="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仿宋_GB2312" pitchFamily="49" charset="-122"/>
            </a:endParaRPr>
          </a:p>
        </p:txBody>
      </p:sp>
      <p:sp>
        <p:nvSpPr>
          <p:cNvPr id="129" name="Text Box 3"/>
          <p:cNvSpPr txBox="1">
            <a:spLocks noChangeArrowheads="1"/>
          </p:cNvSpPr>
          <p:nvPr/>
        </p:nvSpPr>
        <p:spPr bwMode="auto">
          <a:xfrm>
            <a:off x="4268993" y="5021345"/>
            <a:ext cx="35290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dirty="0" smtClean="0">
                <a:solidFill>
                  <a:srgbClr val="FFFF00"/>
                </a:solidFill>
              </a:rPr>
              <a:t>力对轴的力矩</a:t>
            </a:r>
            <a:endParaRPr kumimoji="0" lang="zh-CN" altLang="en-US" dirty="0">
              <a:solidFill>
                <a:srgbClr val="FFFF00"/>
              </a:solidFill>
            </a:endParaRPr>
          </a:p>
        </p:txBody>
      </p:sp>
      <p:graphicFrame>
        <p:nvGraphicFramePr>
          <p:cNvPr id="130" name="Object 5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0003170"/>
              </p:ext>
            </p:extLst>
          </p:nvPr>
        </p:nvGraphicFramePr>
        <p:xfrm>
          <a:off x="6506587" y="5036126"/>
          <a:ext cx="17494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45" name="公式" r:id="rId35" imgW="1686051" imgH="390594" progId="Equation.3">
                  <p:embed/>
                </p:oleObj>
              </mc:Choice>
              <mc:Fallback>
                <p:oleObj name="公式" r:id="rId35" imgW="1686051" imgH="39059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6587" y="5036126"/>
                        <a:ext cx="17494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568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utoUpdateAnimBg="0"/>
      <p:bldP spid="5" grpId="0" animBg="1"/>
      <p:bldP spid="6" grpId="0" autoUpdateAnimBg="0"/>
      <p:bldP spid="40" grpId="0" autoUpdateAnimBg="0"/>
      <p:bldP spid="127" grpId="0" autoUpdateAnimBg="0"/>
      <p:bldP spid="12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Text Box 2"/>
          <p:cNvSpPr txBox="1">
            <a:spLocks noChangeArrowheads="1"/>
          </p:cNvSpPr>
          <p:nvPr/>
        </p:nvSpPr>
        <p:spPr bwMode="auto">
          <a:xfrm>
            <a:off x="250825" y="300038"/>
            <a:ext cx="6479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rgbClr val="FFFF00"/>
                </a:solidFill>
              </a:rPr>
              <a:t>例</a:t>
            </a:r>
            <a:r>
              <a:rPr lang="en-US" altLang="zh-CN" dirty="0" smtClean="0">
                <a:solidFill>
                  <a:srgbClr val="FFFF00"/>
                </a:solidFill>
              </a:rPr>
              <a:t>1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57731" name="Text Box 3"/>
          <p:cNvSpPr txBox="1">
            <a:spLocks noChangeArrowheads="1"/>
          </p:cNvSpPr>
          <p:nvPr/>
        </p:nvSpPr>
        <p:spPr bwMode="auto">
          <a:xfrm>
            <a:off x="755650" y="254000"/>
            <a:ext cx="5256213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>
                <a:solidFill>
                  <a:srgbClr val="FFFFFF"/>
                </a:solidFill>
              </a:rPr>
              <a:t>一质点</a:t>
            </a:r>
            <a:r>
              <a:rPr lang="en-US" altLang="zh-CN" i="1">
                <a:solidFill>
                  <a:srgbClr val="66FFFF"/>
                </a:solidFill>
              </a:rPr>
              <a:t>m</a:t>
            </a:r>
            <a:r>
              <a:rPr lang="zh-CN" altLang="en-US">
                <a:solidFill>
                  <a:srgbClr val="FFFFFF"/>
                </a:solidFill>
              </a:rPr>
              <a:t>，速度为</a:t>
            </a:r>
            <a:r>
              <a:rPr lang="en-US" altLang="zh-CN" i="1">
                <a:solidFill>
                  <a:srgbClr val="66FFFF"/>
                </a:solidFill>
                <a:latin typeface="Bookman Old Style" panose="02050604050505020204" pitchFamily="18" charset="0"/>
              </a:rPr>
              <a:t>v</a:t>
            </a:r>
            <a:r>
              <a:rPr lang="zh-CN" altLang="en-US">
                <a:solidFill>
                  <a:srgbClr val="FFFFFF"/>
                </a:solidFill>
              </a:rPr>
              <a:t>，如图所示，</a:t>
            </a:r>
            <a:r>
              <a:rPr lang="en-US" altLang="zh-CN" i="1">
                <a:solidFill>
                  <a:srgbClr val="66FFFF"/>
                </a:solidFill>
              </a:rPr>
              <a:t>A</a:t>
            </a:r>
            <a:r>
              <a:rPr lang="zh-CN" altLang="en-US" i="1">
                <a:solidFill>
                  <a:srgbClr val="FFFFFF"/>
                </a:solidFill>
              </a:rPr>
              <a:t>、</a:t>
            </a:r>
            <a:r>
              <a:rPr lang="en-US" altLang="zh-CN" i="1">
                <a:solidFill>
                  <a:srgbClr val="66FFFF"/>
                </a:solidFill>
              </a:rPr>
              <a:t>B</a:t>
            </a:r>
            <a:r>
              <a:rPr lang="zh-CN" altLang="en-US" i="1">
                <a:solidFill>
                  <a:srgbClr val="FFFFFF"/>
                </a:solidFill>
              </a:rPr>
              <a:t>、</a:t>
            </a:r>
            <a:r>
              <a:rPr lang="en-US" altLang="zh-CN" i="1">
                <a:solidFill>
                  <a:srgbClr val="66FFFF"/>
                </a:solidFill>
              </a:rPr>
              <a:t>C </a:t>
            </a:r>
            <a:r>
              <a:rPr lang="zh-CN" altLang="en-US">
                <a:solidFill>
                  <a:srgbClr val="FFFFFF"/>
                </a:solidFill>
              </a:rPr>
              <a:t>分别为三个参考点</a:t>
            </a:r>
            <a:r>
              <a:rPr lang="en-US" altLang="zh-CN">
                <a:solidFill>
                  <a:srgbClr val="FFFFFF"/>
                </a:solidFill>
              </a:rPr>
              <a:t>,</a:t>
            </a:r>
            <a:r>
              <a:rPr lang="zh-CN" altLang="en-US">
                <a:solidFill>
                  <a:srgbClr val="FFFFFF"/>
                </a:solidFill>
              </a:rPr>
              <a:t>此时</a:t>
            </a:r>
            <a:r>
              <a:rPr lang="en-US" altLang="zh-CN" i="1">
                <a:solidFill>
                  <a:srgbClr val="66FFFF"/>
                </a:solidFill>
              </a:rPr>
              <a:t>m </a:t>
            </a:r>
            <a:r>
              <a:rPr lang="zh-CN" altLang="en-US">
                <a:solidFill>
                  <a:srgbClr val="FFFFFF"/>
                </a:solidFill>
              </a:rPr>
              <a:t>相对三个点的距离分别为</a:t>
            </a:r>
            <a:r>
              <a:rPr lang="en-US" altLang="zh-CN" i="1">
                <a:solidFill>
                  <a:srgbClr val="66FFFF"/>
                </a:solidFill>
              </a:rPr>
              <a:t>d</a:t>
            </a:r>
            <a:r>
              <a:rPr lang="en-US" altLang="zh-CN" baseline="-25000">
                <a:solidFill>
                  <a:srgbClr val="66FFFF"/>
                </a:solidFill>
              </a:rPr>
              <a:t>1 </a:t>
            </a:r>
            <a:r>
              <a:rPr lang="zh-CN" altLang="en-US" baseline="-25000">
                <a:solidFill>
                  <a:srgbClr val="FFFFFF"/>
                </a:solidFill>
              </a:rPr>
              <a:t>、</a:t>
            </a:r>
            <a:r>
              <a:rPr lang="en-US" altLang="zh-CN" i="1">
                <a:solidFill>
                  <a:srgbClr val="66FFFF"/>
                </a:solidFill>
              </a:rPr>
              <a:t>d</a:t>
            </a:r>
            <a:r>
              <a:rPr lang="en-US" altLang="zh-CN" baseline="-25000">
                <a:solidFill>
                  <a:srgbClr val="66FFFF"/>
                </a:solidFill>
              </a:rPr>
              <a:t>2 </a:t>
            </a:r>
            <a:r>
              <a:rPr lang="zh-CN" altLang="en-US" baseline="-25000">
                <a:solidFill>
                  <a:srgbClr val="FFFFFF"/>
                </a:solidFill>
              </a:rPr>
              <a:t>、</a:t>
            </a:r>
            <a:r>
              <a:rPr lang="zh-CN" altLang="en-US" baseline="-25000">
                <a:solidFill>
                  <a:srgbClr val="FFFF00"/>
                </a:solidFill>
              </a:rPr>
              <a:t> </a:t>
            </a:r>
            <a:r>
              <a:rPr lang="en-US" altLang="zh-CN" i="1">
                <a:solidFill>
                  <a:srgbClr val="66FFFF"/>
                </a:solidFill>
              </a:rPr>
              <a:t>d</a:t>
            </a:r>
            <a:r>
              <a:rPr lang="en-US" altLang="zh-CN" baseline="-25000">
                <a:solidFill>
                  <a:srgbClr val="66FFFF"/>
                </a:solidFill>
              </a:rPr>
              <a:t>3</a:t>
            </a:r>
            <a:endParaRPr lang="en-US" altLang="zh-CN">
              <a:solidFill>
                <a:srgbClr val="66FFFF"/>
              </a:solidFill>
            </a:endParaRPr>
          </a:p>
        </p:txBody>
      </p:sp>
      <p:sp>
        <p:nvSpPr>
          <p:cNvPr id="457732" name="Text Box 4"/>
          <p:cNvSpPr txBox="1">
            <a:spLocks noChangeArrowheads="1"/>
          </p:cNvSpPr>
          <p:nvPr/>
        </p:nvSpPr>
        <p:spPr bwMode="auto">
          <a:xfrm>
            <a:off x="244475" y="1693863"/>
            <a:ext cx="6015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FFFF00"/>
                </a:solidFill>
              </a:rPr>
              <a:t>求  </a:t>
            </a:r>
            <a:r>
              <a:rPr lang="zh-CN" altLang="en-US" dirty="0">
                <a:solidFill>
                  <a:srgbClr val="FFFFFF"/>
                </a:solidFill>
              </a:rPr>
              <a:t>此时刻质点对三个参考点的</a:t>
            </a:r>
            <a:r>
              <a:rPr lang="zh-CN" altLang="en-US" dirty="0" smtClean="0">
                <a:solidFill>
                  <a:srgbClr val="FFFFFF"/>
                </a:solidFill>
              </a:rPr>
              <a:t>动量矩大小</a:t>
            </a:r>
            <a:endParaRPr lang="zh-CN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457733" name="Object 5"/>
          <p:cNvGraphicFramePr>
            <a:graphicFrameLocks/>
          </p:cNvGraphicFramePr>
          <p:nvPr/>
        </p:nvGraphicFramePr>
        <p:xfrm>
          <a:off x="782638" y="2312988"/>
          <a:ext cx="153987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53" name="Equation" r:id="rId3" imgW="1428797" imgH="314203" progId="Equation.3">
                  <p:embed/>
                </p:oleObj>
              </mc:Choice>
              <mc:Fallback>
                <p:oleObj name="Equation" r:id="rId3" imgW="1428797" imgH="314203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38" y="2312988"/>
                        <a:ext cx="1539875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34" name="Object 6"/>
          <p:cNvGraphicFramePr>
            <a:graphicFrameLocks/>
          </p:cNvGraphicFramePr>
          <p:nvPr/>
        </p:nvGraphicFramePr>
        <p:xfrm>
          <a:off x="2609850" y="2312988"/>
          <a:ext cx="153987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54" name="Equation" r:id="rId5" imgW="1428797" imgH="314203" progId="Equation.3">
                  <p:embed/>
                </p:oleObj>
              </mc:Choice>
              <mc:Fallback>
                <p:oleObj name="Equation" r:id="rId5" imgW="1428797" imgH="314203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2312988"/>
                        <a:ext cx="1539875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35" name="Object 7"/>
          <p:cNvGraphicFramePr>
            <a:graphicFrameLocks/>
          </p:cNvGraphicFramePr>
          <p:nvPr/>
        </p:nvGraphicFramePr>
        <p:xfrm>
          <a:off x="4521200" y="2317750"/>
          <a:ext cx="9493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55" name="Equation" r:id="rId7" imgW="847614" imgH="323920" progId="Equation.3">
                  <p:embed/>
                </p:oleObj>
              </mc:Choice>
              <mc:Fallback>
                <p:oleObj name="Equation" r:id="rId7" imgW="847614" imgH="32392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2317750"/>
                        <a:ext cx="9493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096000" y="158750"/>
            <a:ext cx="2711450" cy="2698750"/>
            <a:chOff x="3840" y="157"/>
            <a:chExt cx="1708" cy="1700"/>
          </a:xfrm>
        </p:grpSpPr>
        <p:sp>
          <p:nvSpPr>
            <p:cNvPr id="13359" name="Rectangle 9"/>
            <p:cNvSpPr>
              <a:spLocks noChangeArrowheads="1"/>
            </p:cNvSpPr>
            <p:nvPr/>
          </p:nvSpPr>
          <p:spPr bwMode="auto">
            <a:xfrm>
              <a:off x="4176" y="451"/>
              <a:ext cx="1056" cy="1296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360" name="Line 10"/>
            <p:cNvSpPr>
              <a:spLocks noChangeShapeType="1"/>
            </p:cNvSpPr>
            <p:nvPr/>
          </p:nvSpPr>
          <p:spPr bwMode="auto">
            <a:xfrm flipH="1">
              <a:off x="4176" y="451"/>
              <a:ext cx="1056" cy="1296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1" name="Oval 11"/>
            <p:cNvSpPr>
              <a:spLocks noChangeAspect="1" noChangeArrowheads="1"/>
            </p:cNvSpPr>
            <p:nvPr/>
          </p:nvSpPr>
          <p:spPr bwMode="auto">
            <a:xfrm>
              <a:off x="5184" y="403"/>
              <a:ext cx="125" cy="12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FFFF99"/>
                </a:solidFill>
              </a:endParaRPr>
            </a:p>
          </p:txBody>
        </p:sp>
        <p:sp>
          <p:nvSpPr>
            <p:cNvPr id="13362" name="Text Box 12"/>
            <p:cNvSpPr txBox="1">
              <a:spLocks noChangeArrowheads="1"/>
            </p:cNvSpPr>
            <p:nvPr/>
          </p:nvSpPr>
          <p:spPr bwMode="auto">
            <a:xfrm>
              <a:off x="5270" y="157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i="1">
                  <a:solidFill>
                    <a:srgbClr val="FFFF00"/>
                  </a:solidFill>
                </a:rPr>
                <a:t>m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13363" name="Text Box 13"/>
            <p:cNvSpPr txBox="1">
              <a:spLocks noChangeArrowheads="1"/>
            </p:cNvSpPr>
            <p:nvPr/>
          </p:nvSpPr>
          <p:spPr bwMode="auto">
            <a:xfrm>
              <a:off x="4368" y="177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solidFill>
                    <a:srgbClr val="FFFF00"/>
                  </a:solidFill>
                </a:rPr>
                <a:t>d</a:t>
              </a:r>
              <a:r>
                <a:rPr lang="en-US" altLang="zh-CN" i="1" baseline="-25000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13364" name="Text Box 14"/>
            <p:cNvSpPr txBox="1">
              <a:spLocks noChangeArrowheads="1"/>
            </p:cNvSpPr>
            <p:nvPr/>
          </p:nvSpPr>
          <p:spPr bwMode="auto">
            <a:xfrm>
              <a:off x="4320" y="897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solidFill>
                    <a:srgbClr val="FFFF00"/>
                  </a:solidFill>
                </a:rPr>
                <a:t>d</a:t>
              </a:r>
              <a:r>
                <a:rPr lang="en-US" altLang="zh-CN" baseline="-25000">
                  <a:solidFill>
                    <a:srgbClr val="FFFF00"/>
                  </a:solidFill>
                </a:rPr>
                <a:t>2</a:t>
              </a:r>
            </a:p>
          </p:txBody>
        </p:sp>
        <p:sp>
          <p:nvSpPr>
            <p:cNvPr id="13365" name="Text Box 15"/>
            <p:cNvSpPr txBox="1">
              <a:spLocks noChangeArrowheads="1"/>
            </p:cNvSpPr>
            <p:nvPr/>
          </p:nvSpPr>
          <p:spPr bwMode="auto">
            <a:xfrm>
              <a:off x="4896" y="1089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aseline="-25000">
                  <a:solidFill>
                    <a:srgbClr val="FFFF00"/>
                  </a:solidFill>
                </a:rPr>
                <a:t> </a:t>
              </a:r>
              <a:r>
                <a:rPr lang="en-US" altLang="zh-CN" i="1">
                  <a:solidFill>
                    <a:srgbClr val="FFFF00"/>
                  </a:solidFill>
                </a:rPr>
                <a:t>d</a:t>
              </a:r>
              <a:r>
                <a:rPr lang="en-US" altLang="zh-CN" baseline="-25000">
                  <a:solidFill>
                    <a:srgbClr val="FFFF00"/>
                  </a:solidFill>
                </a:rPr>
                <a:t>3</a:t>
              </a:r>
            </a:p>
          </p:txBody>
        </p:sp>
        <p:sp>
          <p:nvSpPr>
            <p:cNvPr id="13366" name="Text Box 16"/>
            <p:cNvSpPr txBox="1">
              <a:spLocks noChangeArrowheads="1"/>
            </p:cNvSpPr>
            <p:nvPr/>
          </p:nvSpPr>
          <p:spPr bwMode="auto">
            <a:xfrm>
              <a:off x="3840" y="273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solidFill>
                    <a:srgbClr val="00FF00"/>
                  </a:solidFill>
                </a:rPr>
                <a:t>A</a:t>
              </a:r>
            </a:p>
          </p:txBody>
        </p:sp>
        <p:sp>
          <p:nvSpPr>
            <p:cNvPr id="13367" name="Rectangle 17"/>
            <p:cNvSpPr>
              <a:spLocks noChangeArrowheads="1"/>
            </p:cNvSpPr>
            <p:nvPr/>
          </p:nvSpPr>
          <p:spPr bwMode="auto">
            <a:xfrm>
              <a:off x="3840" y="1569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solidFill>
                    <a:srgbClr val="00FF00"/>
                  </a:solidFill>
                </a:rPr>
                <a:t>B</a:t>
              </a:r>
              <a:endParaRPr lang="en-US" altLang="zh-CN" i="1">
                <a:solidFill>
                  <a:srgbClr val="FFFF00"/>
                </a:solidFill>
              </a:endParaRPr>
            </a:p>
          </p:txBody>
        </p:sp>
        <p:sp>
          <p:nvSpPr>
            <p:cNvPr id="13368" name="Rectangle 18"/>
            <p:cNvSpPr>
              <a:spLocks noChangeArrowheads="1"/>
            </p:cNvSpPr>
            <p:nvPr/>
          </p:nvSpPr>
          <p:spPr bwMode="auto">
            <a:xfrm>
              <a:off x="5184" y="1569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solidFill>
                    <a:srgbClr val="00FF00"/>
                  </a:solidFill>
                </a:rPr>
                <a:t>C</a:t>
              </a:r>
              <a:endParaRPr lang="en-US" altLang="zh-CN" i="1">
                <a:solidFill>
                  <a:srgbClr val="FFFF00"/>
                </a:solidFill>
              </a:endParaRPr>
            </a:p>
          </p:txBody>
        </p:sp>
        <p:grpSp>
          <p:nvGrpSpPr>
            <p:cNvPr id="13369" name="Group 19"/>
            <p:cNvGrpSpPr>
              <a:grpSpLocks/>
            </p:cNvGrpSpPr>
            <p:nvPr/>
          </p:nvGrpSpPr>
          <p:grpSpPr bwMode="auto">
            <a:xfrm>
              <a:off x="4176" y="1555"/>
              <a:ext cx="144" cy="192"/>
              <a:chOff x="4320" y="3648"/>
              <a:chExt cx="144" cy="192"/>
            </a:xfrm>
          </p:grpSpPr>
          <p:sp>
            <p:nvSpPr>
              <p:cNvPr id="13378" name="Line 20"/>
              <p:cNvSpPr>
                <a:spLocks noChangeShapeType="1"/>
              </p:cNvSpPr>
              <p:nvPr/>
            </p:nvSpPr>
            <p:spPr bwMode="auto">
              <a:xfrm>
                <a:off x="4320" y="3648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79" name="Line 21"/>
              <p:cNvSpPr>
                <a:spLocks noChangeShapeType="1"/>
              </p:cNvSpPr>
              <p:nvPr/>
            </p:nvSpPr>
            <p:spPr bwMode="auto">
              <a:xfrm>
                <a:off x="4464" y="364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370" name="Group 22"/>
            <p:cNvGrpSpPr>
              <a:grpSpLocks/>
            </p:cNvGrpSpPr>
            <p:nvPr/>
          </p:nvGrpSpPr>
          <p:grpSpPr bwMode="auto">
            <a:xfrm>
              <a:off x="5088" y="1555"/>
              <a:ext cx="144" cy="192"/>
              <a:chOff x="5232" y="3648"/>
              <a:chExt cx="144" cy="192"/>
            </a:xfrm>
          </p:grpSpPr>
          <p:sp>
            <p:nvSpPr>
              <p:cNvPr id="13376" name="Line 23"/>
              <p:cNvSpPr>
                <a:spLocks noChangeShapeType="1"/>
              </p:cNvSpPr>
              <p:nvPr/>
            </p:nvSpPr>
            <p:spPr bwMode="auto">
              <a:xfrm>
                <a:off x="5232" y="3648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77" name="Line 24"/>
              <p:cNvSpPr>
                <a:spLocks noChangeShapeType="1"/>
              </p:cNvSpPr>
              <p:nvPr/>
            </p:nvSpPr>
            <p:spPr bwMode="auto">
              <a:xfrm>
                <a:off x="5232" y="364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371" name="Group 25"/>
            <p:cNvGrpSpPr>
              <a:grpSpLocks/>
            </p:cNvGrpSpPr>
            <p:nvPr/>
          </p:nvGrpSpPr>
          <p:grpSpPr bwMode="auto">
            <a:xfrm>
              <a:off x="4176" y="451"/>
              <a:ext cx="192" cy="144"/>
              <a:chOff x="4320" y="2544"/>
              <a:chExt cx="192" cy="144"/>
            </a:xfrm>
          </p:grpSpPr>
          <p:sp>
            <p:nvSpPr>
              <p:cNvPr id="13374" name="Line 26"/>
              <p:cNvSpPr>
                <a:spLocks noChangeShapeType="1"/>
              </p:cNvSpPr>
              <p:nvPr/>
            </p:nvSpPr>
            <p:spPr bwMode="auto">
              <a:xfrm>
                <a:off x="4512" y="2544"/>
                <a:ext cx="0" cy="144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75" name="Line 27"/>
              <p:cNvSpPr>
                <a:spLocks noChangeShapeType="1"/>
              </p:cNvSpPr>
              <p:nvPr/>
            </p:nvSpPr>
            <p:spPr bwMode="auto">
              <a:xfrm flipH="1">
                <a:off x="4320" y="268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372" name="Line 28"/>
            <p:cNvSpPr>
              <a:spLocks noChangeShapeType="1"/>
            </p:cNvSpPr>
            <p:nvPr/>
          </p:nvSpPr>
          <p:spPr bwMode="auto">
            <a:xfrm>
              <a:off x="5232" y="499"/>
              <a:ext cx="0" cy="432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73" name="Object 29"/>
            <p:cNvGraphicFramePr>
              <a:graphicFrameLocks noChangeAspect="1"/>
            </p:cNvGraphicFramePr>
            <p:nvPr/>
          </p:nvGraphicFramePr>
          <p:xfrm>
            <a:off x="5275" y="561"/>
            <a:ext cx="145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56" name="公式" r:id="rId9" imgW="123903" imgH="200021" progId="Equation.3">
                    <p:embed/>
                  </p:oleObj>
                </mc:Choice>
                <mc:Fallback>
                  <p:oleObj name="公式" r:id="rId9" imgW="123903" imgH="200021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5" y="561"/>
                          <a:ext cx="145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7758" name="Text Box 30"/>
          <p:cNvSpPr txBox="1">
            <a:spLocks noChangeArrowheads="1"/>
          </p:cNvSpPr>
          <p:nvPr/>
        </p:nvSpPr>
        <p:spPr bwMode="auto">
          <a:xfrm>
            <a:off x="119063" y="2270125"/>
            <a:ext cx="827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</a:rPr>
              <a:t>解</a:t>
            </a:r>
          </a:p>
        </p:txBody>
      </p:sp>
      <p:sp>
        <p:nvSpPr>
          <p:cNvPr id="457759" name="Text Box 31"/>
          <p:cNvSpPr txBox="1">
            <a:spLocks noChangeArrowheads="1"/>
          </p:cNvSpPr>
          <p:nvPr/>
        </p:nvSpPr>
        <p:spPr bwMode="auto">
          <a:xfrm>
            <a:off x="179512" y="3183359"/>
            <a:ext cx="6479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rgbClr val="FFFF00"/>
                </a:solidFill>
              </a:rPr>
              <a:t>例</a:t>
            </a:r>
            <a:r>
              <a:rPr lang="en-US" altLang="zh-CN" dirty="0" smtClean="0">
                <a:solidFill>
                  <a:srgbClr val="FFFF00"/>
                </a:solidFill>
              </a:rPr>
              <a:t>2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57760" name="Line 32"/>
          <p:cNvSpPr>
            <a:spLocks noChangeShapeType="1"/>
          </p:cNvSpPr>
          <p:nvPr/>
        </p:nvSpPr>
        <p:spPr bwMode="auto">
          <a:xfrm>
            <a:off x="395288" y="2919413"/>
            <a:ext cx="8424862" cy="0"/>
          </a:xfrm>
          <a:prstGeom prst="line">
            <a:avLst/>
          </a:prstGeom>
          <a:noFill/>
          <a:ln w="9525">
            <a:solidFill>
              <a:srgbClr val="00FF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7761" name="Oval 33"/>
          <p:cNvSpPr>
            <a:spLocks noChangeArrowheads="1"/>
          </p:cNvSpPr>
          <p:nvPr/>
        </p:nvSpPr>
        <p:spPr bwMode="auto">
          <a:xfrm flipV="1">
            <a:off x="7927975" y="37877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7762" name="Line 34"/>
          <p:cNvSpPr>
            <a:spLocks noChangeShapeType="1"/>
          </p:cNvSpPr>
          <p:nvPr/>
        </p:nvSpPr>
        <p:spPr bwMode="auto">
          <a:xfrm>
            <a:off x="7785100" y="3860800"/>
            <a:ext cx="431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7763" name="Oval 35"/>
          <p:cNvSpPr>
            <a:spLocks noChangeArrowheads="1"/>
          </p:cNvSpPr>
          <p:nvPr/>
        </p:nvSpPr>
        <p:spPr bwMode="auto">
          <a:xfrm>
            <a:off x="7353300" y="6019800"/>
            <a:ext cx="1295400" cy="288925"/>
          </a:xfrm>
          <a:prstGeom prst="ellips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7764" name="Line 36"/>
          <p:cNvSpPr>
            <a:spLocks noChangeShapeType="1"/>
          </p:cNvSpPr>
          <p:nvPr/>
        </p:nvSpPr>
        <p:spPr bwMode="auto">
          <a:xfrm>
            <a:off x="8001000" y="3716338"/>
            <a:ext cx="0" cy="2808287"/>
          </a:xfrm>
          <a:prstGeom prst="line">
            <a:avLst/>
          </a:prstGeom>
          <a:noFill/>
          <a:ln w="9525">
            <a:solidFill>
              <a:srgbClr val="FF99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7765" name="Oval 37"/>
          <p:cNvSpPr>
            <a:spLocks noChangeArrowheads="1"/>
          </p:cNvSpPr>
          <p:nvPr/>
        </p:nvSpPr>
        <p:spPr bwMode="auto">
          <a:xfrm flipV="1">
            <a:off x="7280275" y="6092825"/>
            <a:ext cx="144463" cy="144463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7766" name="Oval 38"/>
          <p:cNvSpPr>
            <a:spLocks noChangeArrowheads="1"/>
          </p:cNvSpPr>
          <p:nvPr/>
        </p:nvSpPr>
        <p:spPr bwMode="auto">
          <a:xfrm flipV="1">
            <a:off x="7956550" y="6135688"/>
            <a:ext cx="73025" cy="73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7767" name="Line 39"/>
          <p:cNvSpPr>
            <a:spLocks noChangeShapeType="1"/>
          </p:cNvSpPr>
          <p:nvPr/>
        </p:nvSpPr>
        <p:spPr bwMode="auto">
          <a:xfrm flipH="1">
            <a:off x="7424738" y="6164263"/>
            <a:ext cx="576262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7768" name="Text Box 40"/>
          <p:cNvSpPr txBox="1">
            <a:spLocks noChangeArrowheads="1"/>
          </p:cNvSpPr>
          <p:nvPr/>
        </p:nvSpPr>
        <p:spPr bwMode="auto">
          <a:xfrm>
            <a:off x="8215313" y="3763963"/>
            <a:ext cx="577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i="1">
                <a:solidFill>
                  <a:srgbClr val="FFFF00"/>
                </a:solidFill>
                <a:sym typeface="Symbol" panose="05050102010706020507" pitchFamily="18" charset="2"/>
              </a:rPr>
              <a:t></a:t>
            </a:r>
            <a:endParaRPr lang="en-US" altLang="zh-CN" i="1">
              <a:solidFill>
                <a:srgbClr val="3333CC"/>
              </a:solidFill>
            </a:endParaRPr>
          </a:p>
        </p:txBody>
      </p:sp>
      <p:sp>
        <p:nvSpPr>
          <p:cNvPr id="457769" name="Arc 41"/>
          <p:cNvSpPr>
            <a:spLocks/>
          </p:cNvSpPr>
          <p:nvPr/>
        </p:nvSpPr>
        <p:spPr bwMode="auto">
          <a:xfrm flipH="1">
            <a:off x="7785100" y="4076700"/>
            <a:ext cx="479425" cy="215900"/>
          </a:xfrm>
          <a:custGeom>
            <a:avLst/>
            <a:gdLst>
              <a:gd name="T0" fmla="*/ 2147483646 w 43200"/>
              <a:gd name="T1" fmla="*/ 0 h 38804"/>
              <a:gd name="T2" fmla="*/ 2147483646 w 43200"/>
              <a:gd name="T3" fmla="*/ 2147483646 h 38804"/>
              <a:gd name="T4" fmla="*/ 2147483646 w 43200"/>
              <a:gd name="T5" fmla="*/ 2147483646 h 38804"/>
              <a:gd name="T6" fmla="*/ 0 60000 65536"/>
              <a:gd name="T7" fmla="*/ 0 60000 65536"/>
              <a:gd name="T8" fmla="*/ 0 60000 65536"/>
              <a:gd name="T9" fmla="*/ 0 w 43200"/>
              <a:gd name="T10" fmla="*/ 0 h 38804"/>
              <a:gd name="T11" fmla="*/ 43200 w 43200"/>
              <a:gd name="T12" fmla="*/ 38804 h 388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38804" fill="none" extrusionOk="0">
                <a:moveTo>
                  <a:pt x="34660" y="0"/>
                </a:moveTo>
                <a:cubicBezTo>
                  <a:pt x="40040" y="4084"/>
                  <a:pt x="43200" y="10449"/>
                  <a:pt x="43200" y="17204"/>
                </a:cubicBezTo>
                <a:cubicBezTo>
                  <a:pt x="43200" y="29133"/>
                  <a:pt x="33529" y="38804"/>
                  <a:pt x="21600" y="38804"/>
                </a:cubicBezTo>
                <a:cubicBezTo>
                  <a:pt x="9670" y="38804"/>
                  <a:pt x="0" y="29133"/>
                  <a:pt x="0" y="17204"/>
                </a:cubicBezTo>
                <a:cubicBezTo>
                  <a:pt x="-1" y="10478"/>
                  <a:pt x="3133" y="4135"/>
                  <a:pt x="8474" y="48"/>
                </a:cubicBezTo>
              </a:path>
              <a:path w="43200" h="38804" stroke="0" extrusionOk="0">
                <a:moveTo>
                  <a:pt x="34660" y="0"/>
                </a:moveTo>
                <a:cubicBezTo>
                  <a:pt x="40040" y="4084"/>
                  <a:pt x="43200" y="10449"/>
                  <a:pt x="43200" y="17204"/>
                </a:cubicBezTo>
                <a:cubicBezTo>
                  <a:pt x="43200" y="29133"/>
                  <a:pt x="33529" y="38804"/>
                  <a:pt x="21600" y="38804"/>
                </a:cubicBezTo>
                <a:cubicBezTo>
                  <a:pt x="9670" y="38804"/>
                  <a:pt x="0" y="29133"/>
                  <a:pt x="0" y="17204"/>
                </a:cubicBezTo>
                <a:cubicBezTo>
                  <a:pt x="-1" y="10478"/>
                  <a:pt x="3133" y="4135"/>
                  <a:pt x="8474" y="48"/>
                </a:cubicBezTo>
                <a:lnTo>
                  <a:pt x="21600" y="17204"/>
                </a:lnTo>
                <a:lnTo>
                  <a:pt x="34660" y="0"/>
                </a:lnTo>
                <a:close/>
              </a:path>
            </a:pathLst>
          </a:custGeom>
          <a:noFill/>
          <a:ln w="28575">
            <a:solidFill>
              <a:srgbClr val="FF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7770" name="Line 42"/>
          <p:cNvSpPr>
            <a:spLocks noChangeShapeType="1"/>
          </p:cNvSpPr>
          <p:nvPr/>
        </p:nvSpPr>
        <p:spPr bwMode="auto">
          <a:xfrm flipV="1">
            <a:off x="8001000" y="3429000"/>
            <a:ext cx="0" cy="865188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7771" name="Text Box 43"/>
          <p:cNvSpPr txBox="1">
            <a:spLocks noChangeArrowheads="1"/>
          </p:cNvSpPr>
          <p:nvPr/>
        </p:nvSpPr>
        <p:spPr bwMode="auto">
          <a:xfrm>
            <a:off x="7866063" y="2852738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>
                <a:solidFill>
                  <a:srgbClr val="FFFFFF"/>
                </a:solidFill>
              </a:rPr>
              <a:t>z</a:t>
            </a:r>
          </a:p>
        </p:txBody>
      </p:sp>
      <p:sp>
        <p:nvSpPr>
          <p:cNvPr id="457772" name="Text Box 44"/>
          <p:cNvSpPr txBox="1">
            <a:spLocks noChangeArrowheads="1"/>
          </p:cNvSpPr>
          <p:nvPr/>
        </p:nvSpPr>
        <p:spPr bwMode="auto">
          <a:xfrm>
            <a:off x="8001000" y="587692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A</a:t>
            </a:r>
          </a:p>
        </p:txBody>
      </p:sp>
      <p:graphicFrame>
        <p:nvGraphicFramePr>
          <p:cNvPr id="457773" name="Object 45"/>
          <p:cNvGraphicFramePr>
            <a:graphicFrameLocks/>
          </p:cNvGraphicFramePr>
          <p:nvPr/>
        </p:nvGraphicFramePr>
        <p:xfrm>
          <a:off x="2386013" y="3187700"/>
          <a:ext cx="360045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57" name="公式" r:id="rId11" imgW="1238219" imgH="133347" progId="Equation.3">
                  <p:embed/>
                </p:oleObj>
              </mc:Choice>
              <mc:Fallback>
                <p:oleObj name="公式" r:id="rId11" imgW="1238219" imgH="133347" progId="Equation.3">
                  <p:embed/>
                  <p:pic>
                    <p:nvPicPr>
                      <p:cNvPr id="0" name="Object 45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013" y="3187700"/>
                        <a:ext cx="360045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7774" name="Text Box 46"/>
          <p:cNvSpPr txBox="1">
            <a:spLocks noChangeArrowheads="1"/>
          </p:cNvSpPr>
          <p:nvPr/>
        </p:nvSpPr>
        <p:spPr bwMode="auto">
          <a:xfrm>
            <a:off x="8027988" y="3619500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>
                <a:solidFill>
                  <a:srgbClr val="FFFFFF"/>
                </a:solidFill>
              </a:rPr>
              <a:t>O</a:t>
            </a:r>
          </a:p>
        </p:txBody>
      </p:sp>
      <p:sp>
        <p:nvSpPr>
          <p:cNvPr id="457775" name="Line 47"/>
          <p:cNvSpPr>
            <a:spLocks noChangeShapeType="1"/>
          </p:cNvSpPr>
          <p:nvPr/>
        </p:nvSpPr>
        <p:spPr bwMode="auto">
          <a:xfrm flipV="1">
            <a:off x="7994650" y="3271838"/>
            <a:ext cx="0" cy="587375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7776" name="Line 48"/>
          <p:cNvSpPr>
            <a:spLocks noChangeShapeType="1"/>
          </p:cNvSpPr>
          <p:nvPr/>
        </p:nvSpPr>
        <p:spPr bwMode="auto">
          <a:xfrm flipH="1">
            <a:off x="7353300" y="3860800"/>
            <a:ext cx="647700" cy="2303463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57777" name="Object 49"/>
          <p:cNvGraphicFramePr>
            <a:graphicFrameLocks/>
          </p:cNvGraphicFramePr>
          <p:nvPr/>
        </p:nvGraphicFramePr>
        <p:xfrm>
          <a:off x="338138" y="4508500"/>
          <a:ext cx="2036762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58" name="公式" r:id="rId13" imgW="657306" imgH="152512" progId="Equation.3">
                  <p:embed/>
                </p:oleObj>
              </mc:Choice>
              <mc:Fallback>
                <p:oleObj name="公式" r:id="rId13" imgW="657306" imgH="152512" progId="Equation.3">
                  <p:embed/>
                  <p:pic>
                    <p:nvPicPr>
                      <p:cNvPr id="0" name="Object 49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8" y="4508500"/>
                        <a:ext cx="2036762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78" name="Object 50"/>
          <p:cNvGraphicFramePr>
            <a:graphicFrameLocks/>
          </p:cNvGraphicFramePr>
          <p:nvPr/>
        </p:nvGraphicFramePr>
        <p:xfrm>
          <a:off x="2705100" y="4494213"/>
          <a:ext cx="3155950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59" name="公式" r:id="rId15" imgW="1076254" imgH="200021" progId="Equation.3">
                  <p:embed/>
                </p:oleObj>
              </mc:Choice>
              <mc:Fallback>
                <p:oleObj name="公式" r:id="rId15" imgW="1076254" imgH="200021" progId="Equation.3">
                  <p:embed/>
                  <p:pic>
                    <p:nvPicPr>
                      <p:cNvPr id="0" name="Object 50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4494213"/>
                        <a:ext cx="3155950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7779" name="Line 51"/>
          <p:cNvSpPr>
            <a:spLocks noChangeShapeType="1"/>
          </p:cNvSpPr>
          <p:nvPr/>
        </p:nvSpPr>
        <p:spPr bwMode="auto">
          <a:xfrm flipH="1" flipV="1">
            <a:off x="6848475" y="3284538"/>
            <a:ext cx="1152525" cy="576262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57780" name="Object 52"/>
          <p:cNvGraphicFramePr>
            <a:graphicFrameLocks/>
          </p:cNvGraphicFramePr>
          <p:nvPr/>
        </p:nvGraphicFramePr>
        <p:xfrm>
          <a:off x="290513" y="6053138"/>
          <a:ext cx="59690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60" name="公式" r:id="rId17" imgW="2133613" imgH="133347" progId="Equation.3">
                  <p:embed/>
                </p:oleObj>
              </mc:Choice>
              <mc:Fallback>
                <p:oleObj name="公式" r:id="rId17" imgW="2133613" imgH="133347" progId="Equation.3">
                  <p:embed/>
                  <p:pic>
                    <p:nvPicPr>
                      <p:cNvPr id="0" name="Object 52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3" y="6053138"/>
                        <a:ext cx="59690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81" name="Object 53"/>
          <p:cNvGraphicFramePr>
            <a:graphicFrameLocks/>
          </p:cNvGraphicFramePr>
          <p:nvPr/>
        </p:nvGraphicFramePr>
        <p:xfrm>
          <a:off x="8091488" y="3167063"/>
          <a:ext cx="4206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61" name="公式" r:id="rId19" imgW="85841" imgH="133347" progId="Equation.3">
                  <p:embed/>
                </p:oleObj>
              </mc:Choice>
              <mc:Fallback>
                <p:oleObj name="公式" r:id="rId19" imgW="85841" imgH="133347" progId="Equation.3">
                  <p:embed/>
                  <p:pic>
                    <p:nvPicPr>
                      <p:cNvPr id="0" name="Object 53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1488" y="3167063"/>
                        <a:ext cx="42068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82" name="Object 54"/>
          <p:cNvGraphicFramePr>
            <a:graphicFrameLocks/>
          </p:cNvGraphicFramePr>
          <p:nvPr/>
        </p:nvGraphicFramePr>
        <p:xfrm>
          <a:off x="6723063" y="3417888"/>
          <a:ext cx="3714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62" name="公式" r:id="rId21" imgW="76123" imgH="152512" progId="Equation.3">
                  <p:embed/>
                </p:oleObj>
              </mc:Choice>
              <mc:Fallback>
                <p:oleObj name="公式" r:id="rId21" imgW="76123" imgH="152512" progId="Equation.3">
                  <p:embed/>
                  <p:pic>
                    <p:nvPicPr>
                      <p:cNvPr id="0" name="Object 54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3063" y="3417888"/>
                        <a:ext cx="3714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83" name="Object 55"/>
          <p:cNvGraphicFramePr>
            <a:graphicFrameLocks/>
          </p:cNvGraphicFramePr>
          <p:nvPr/>
        </p:nvGraphicFramePr>
        <p:xfrm>
          <a:off x="7569200" y="5805488"/>
          <a:ext cx="32702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63" name="公式" r:id="rId23" imgW="47510" imgH="57226" progId="Equation.3">
                  <p:embed/>
                </p:oleObj>
              </mc:Choice>
              <mc:Fallback>
                <p:oleObj name="公式" r:id="rId23" imgW="47510" imgH="57226" progId="Equation.3">
                  <p:embed/>
                  <p:pic>
                    <p:nvPicPr>
                      <p:cNvPr id="0" name="Object 55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9200" y="5805488"/>
                        <a:ext cx="327025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84" name="Object 56"/>
          <p:cNvGraphicFramePr>
            <a:graphicFrameLocks/>
          </p:cNvGraphicFramePr>
          <p:nvPr/>
        </p:nvGraphicFramePr>
        <p:xfrm>
          <a:off x="7310438" y="4843463"/>
          <a:ext cx="3381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64" name="公式" r:id="rId25" imgW="19166" imgH="57226" progId="Equation.3">
                  <p:embed/>
                </p:oleObj>
              </mc:Choice>
              <mc:Fallback>
                <p:oleObj name="公式" r:id="rId25" imgW="19166" imgH="57226" progId="Equation.3">
                  <p:embed/>
                  <p:pic>
                    <p:nvPicPr>
                      <p:cNvPr id="0" name="Object 56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0438" y="4843463"/>
                        <a:ext cx="33813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85" name="Object 57"/>
          <p:cNvGraphicFramePr>
            <a:graphicFrameLocks/>
          </p:cNvGraphicFramePr>
          <p:nvPr/>
        </p:nvGraphicFramePr>
        <p:xfrm>
          <a:off x="7019925" y="5805488"/>
          <a:ext cx="2698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65" name="公式" r:id="rId27" imgW="19166" imgH="76121" progId="Equation.3">
                  <p:embed/>
                </p:oleObj>
              </mc:Choice>
              <mc:Fallback>
                <p:oleObj name="公式" r:id="rId27" imgW="19166" imgH="76121" progId="Equation.3">
                  <p:embed/>
                  <p:pic>
                    <p:nvPicPr>
                      <p:cNvPr id="0" name="Object 57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5805488"/>
                        <a:ext cx="269875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7786" name="Rectangle 58"/>
          <p:cNvSpPr>
            <a:spLocks noChangeArrowheads="1"/>
          </p:cNvSpPr>
          <p:nvPr/>
        </p:nvSpPr>
        <p:spPr bwMode="auto">
          <a:xfrm>
            <a:off x="6896100" y="60864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⊙</a:t>
            </a:r>
          </a:p>
        </p:txBody>
      </p:sp>
      <p:sp>
        <p:nvSpPr>
          <p:cNvPr id="457787" name="Arc 59"/>
          <p:cNvSpPr>
            <a:spLocks/>
          </p:cNvSpPr>
          <p:nvPr/>
        </p:nvSpPr>
        <p:spPr bwMode="auto">
          <a:xfrm rot="-8693374">
            <a:off x="7740650" y="3716338"/>
            <a:ext cx="774700" cy="425450"/>
          </a:xfrm>
          <a:custGeom>
            <a:avLst/>
            <a:gdLst>
              <a:gd name="T0" fmla="*/ 2147483646 w 21157"/>
              <a:gd name="T1" fmla="*/ 2147483646 h 11587"/>
              <a:gd name="T2" fmla="*/ 2147483646 w 21157"/>
              <a:gd name="T3" fmla="*/ 2147483646 h 11587"/>
              <a:gd name="T4" fmla="*/ 0 w 21157"/>
              <a:gd name="T5" fmla="*/ 0 h 11587"/>
              <a:gd name="T6" fmla="*/ 0 60000 65536"/>
              <a:gd name="T7" fmla="*/ 0 60000 65536"/>
              <a:gd name="T8" fmla="*/ 0 60000 65536"/>
              <a:gd name="T9" fmla="*/ 0 w 21157"/>
              <a:gd name="T10" fmla="*/ 0 h 11587"/>
              <a:gd name="T11" fmla="*/ 21157 w 21157"/>
              <a:gd name="T12" fmla="*/ 11587 h 1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157" h="11587" fill="none" extrusionOk="0">
                <a:moveTo>
                  <a:pt x="21156" y="4352"/>
                </a:moveTo>
                <a:cubicBezTo>
                  <a:pt x="20628" y="6922"/>
                  <a:pt x="19636" y="9373"/>
                  <a:pt x="18229" y="11587"/>
                </a:cubicBezTo>
              </a:path>
              <a:path w="21157" h="11587" stroke="0" extrusionOk="0">
                <a:moveTo>
                  <a:pt x="21156" y="4352"/>
                </a:moveTo>
                <a:cubicBezTo>
                  <a:pt x="20628" y="6922"/>
                  <a:pt x="19636" y="9373"/>
                  <a:pt x="18229" y="11587"/>
                </a:cubicBezTo>
                <a:lnTo>
                  <a:pt x="0" y="0"/>
                </a:lnTo>
                <a:lnTo>
                  <a:pt x="21156" y="4352"/>
                </a:lnTo>
                <a:close/>
              </a:path>
            </a:pathLst>
          </a:cu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57788" name="Object 60"/>
          <p:cNvGraphicFramePr>
            <a:graphicFrameLocks/>
          </p:cNvGraphicFramePr>
          <p:nvPr/>
        </p:nvGraphicFramePr>
        <p:xfrm>
          <a:off x="7548563" y="3284538"/>
          <a:ext cx="40798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66" name="公式" r:id="rId29" imgW="47510" imgH="38061" progId="Equation.3">
                  <p:embed/>
                </p:oleObj>
              </mc:Choice>
              <mc:Fallback>
                <p:oleObj name="公式" r:id="rId29" imgW="47510" imgH="38061" progId="Equation.3">
                  <p:embed/>
                  <p:pic>
                    <p:nvPicPr>
                      <p:cNvPr id="0" name="Object 60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8563" y="3284538"/>
                        <a:ext cx="407987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7789" name="Line 61"/>
          <p:cNvSpPr>
            <a:spLocks noChangeShapeType="1"/>
          </p:cNvSpPr>
          <p:nvPr/>
        </p:nvSpPr>
        <p:spPr bwMode="auto">
          <a:xfrm>
            <a:off x="6861175" y="3284538"/>
            <a:ext cx="1095375" cy="0"/>
          </a:xfrm>
          <a:prstGeom prst="line">
            <a:avLst/>
          </a:prstGeom>
          <a:noFill/>
          <a:ln w="9525">
            <a:solidFill>
              <a:srgbClr val="00FF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57790" name="Object 62"/>
          <p:cNvGraphicFramePr>
            <a:graphicFrameLocks/>
          </p:cNvGraphicFramePr>
          <p:nvPr/>
        </p:nvGraphicFramePr>
        <p:xfrm>
          <a:off x="320675" y="5329238"/>
          <a:ext cx="3427413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67" name="公式" r:id="rId31" imgW="1180991" imgH="161960" progId="Equation.3">
                  <p:embed/>
                </p:oleObj>
              </mc:Choice>
              <mc:Fallback>
                <p:oleObj name="公式" r:id="rId31" imgW="1180991" imgH="161960" progId="Equation.3">
                  <p:embed/>
                  <p:pic>
                    <p:nvPicPr>
                      <p:cNvPr id="0" name="Object 62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" y="5329238"/>
                        <a:ext cx="3427413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782638" y="3040063"/>
            <a:ext cx="1854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</a:rPr>
              <a:t>小球对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zh-CN" altLang="en-US">
                <a:solidFill>
                  <a:schemeClr val="bg1"/>
                </a:solidFill>
              </a:rPr>
              <a:t>点的动量矩</a:t>
            </a:r>
          </a:p>
        </p:txBody>
      </p:sp>
      <p:sp>
        <p:nvSpPr>
          <p:cNvPr id="64" name="Text Box 71"/>
          <p:cNvSpPr txBox="1">
            <a:spLocks noChangeArrowheads="1"/>
          </p:cNvSpPr>
          <p:nvPr/>
        </p:nvSpPr>
        <p:spPr bwMode="auto">
          <a:xfrm>
            <a:off x="0" y="3933825"/>
            <a:ext cx="7154863" cy="14636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1325" indent="-441325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FFFF"/>
                </a:solidFill>
                <a:ea typeface="楷体_GB2312" pitchFamily="49" charset="-122"/>
              </a:rPr>
              <a:t>质点对</a:t>
            </a:r>
            <a:r>
              <a:rPr lang="en-US" altLang="zh-CN">
                <a:solidFill>
                  <a:srgbClr val="00FFFF"/>
                </a:solidFill>
                <a:ea typeface="楷体_GB2312" pitchFamily="49" charset="-122"/>
              </a:rPr>
              <a:t>Z</a:t>
            </a:r>
            <a:r>
              <a:rPr lang="zh-CN" altLang="en-US">
                <a:solidFill>
                  <a:srgbClr val="00FFFF"/>
                </a:solidFill>
                <a:ea typeface="楷体_GB2312" pitchFamily="49" charset="-122"/>
              </a:rPr>
              <a:t>轴的动量矩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：当质点作平面运动时，质点对</a:t>
            </a: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  <a:p>
            <a:pPr>
              <a:lnSpc>
                <a:spcPct val="125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运动平面内某参考点</a:t>
            </a:r>
            <a:r>
              <a:rPr lang="en-US" altLang="zh-CN">
                <a:solidFill>
                  <a:srgbClr val="FFFFFF"/>
                </a:solidFill>
                <a:ea typeface="楷体_GB2312" pitchFamily="49" charset="-122"/>
              </a:rPr>
              <a:t>A</a:t>
            </a:r>
            <a:r>
              <a:rPr lang="en-US" altLang="zh-CN" i="1">
                <a:solidFill>
                  <a:srgbClr val="FFFF00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的动量矩也称为质点对</a:t>
            </a:r>
            <a:r>
              <a:rPr lang="zh-CN" altLang="en-US">
                <a:solidFill>
                  <a:srgbClr val="00FFFF"/>
                </a:solidFill>
                <a:ea typeface="楷体_GB2312" pitchFamily="49" charset="-122"/>
              </a:rPr>
              <a:t>过</a:t>
            </a:r>
            <a:r>
              <a:rPr lang="en-US" altLang="zh-CN">
                <a:solidFill>
                  <a:srgbClr val="00FFFF"/>
                </a:solidFill>
                <a:ea typeface="楷体_GB2312" pitchFamily="49" charset="-122"/>
              </a:rPr>
              <a:t>A</a:t>
            </a:r>
            <a:r>
              <a:rPr lang="zh-CN" altLang="en-US">
                <a:solidFill>
                  <a:srgbClr val="00FFFF"/>
                </a:solidFill>
                <a:ea typeface="楷体_GB2312" pitchFamily="49" charset="-122"/>
              </a:rPr>
              <a:t>垂</a:t>
            </a:r>
            <a:endParaRPr lang="en-US" altLang="zh-CN">
              <a:solidFill>
                <a:srgbClr val="00FFFF"/>
              </a:solidFill>
              <a:ea typeface="楷体_GB2312" pitchFamily="49" charset="-122"/>
            </a:endParaRPr>
          </a:p>
          <a:p>
            <a:pPr>
              <a:lnSpc>
                <a:spcPct val="125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FFFF"/>
                </a:solidFill>
                <a:ea typeface="楷体_GB2312" pitchFamily="49" charset="-122"/>
              </a:rPr>
              <a:t>直于运动平面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的</a:t>
            </a:r>
            <a:r>
              <a:rPr lang="en-US" altLang="zh-CN">
                <a:solidFill>
                  <a:srgbClr val="FFFFFF"/>
                </a:solidFill>
                <a:ea typeface="楷体_GB2312" pitchFamily="49" charset="-122"/>
              </a:rPr>
              <a:t>Z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轴的动量</a:t>
            </a:r>
            <a:r>
              <a:rPr lang="zh-CN" altLang="en-US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矩</a:t>
            </a:r>
          </a:p>
        </p:txBody>
      </p:sp>
      <p:sp>
        <p:nvSpPr>
          <p:cNvPr id="65" name="Text Box 72"/>
          <p:cNvSpPr txBox="1">
            <a:spLocks noChangeArrowheads="1"/>
          </p:cNvSpPr>
          <p:nvPr/>
        </p:nvSpPr>
        <p:spPr bwMode="auto">
          <a:xfrm>
            <a:off x="107950" y="3870325"/>
            <a:ext cx="6740525" cy="8302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1325" indent="-441325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小球对</a:t>
            </a:r>
            <a:r>
              <a:rPr lang="en-US" altLang="zh-CN" dirty="0">
                <a:solidFill>
                  <a:srgbClr val="00FFFF"/>
                </a:solidFill>
                <a:ea typeface="楷体_GB2312" pitchFamily="49" charset="-122"/>
              </a:rPr>
              <a:t>O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点的动量矩，在通过该点的</a:t>
            </a:r>
            <a:r>
              <a:rPr lang="en-US" altLang="zh-CN" dirty="0">
                <a:solidFill>
                  <a:srgbClr val="00FFFF"/>
                </a:solidFill>
                <a:ea typeface="楷体_GB2312" pitchFamily="49" charset="-122"/>
              </a:rPr>
              <a:t>Z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轴上的</a:t>
            </a:r>
            <a:endParaRPr lang="en-US" altLang="zh-CN" dirty="0">
              <a:solidFill>
                <a:srgbClr val="FFFFFF"/>
              </a:solidFill>
              <a:ea typeface="楷体_GB2312" pitchFamily="49" charset="-122"/>
            </a:endParaRPr>
          </a:p>
          <a:p>
            <a:pPr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投影就等于小球对</a:t>
            </a:r>
            <a:r>
              <a:rPr lang="en-US" altLang="zh-CN" dirty="0">
                <a:solidFill>
                  <a:srgbClr val="00FFFF"/>
                </a:solidFill>
                <a:ea typeface="楷体_GB2312" pitchFamily="49" charset="-122"/>
              </a:rPr>
              <a:t>Z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轴的动量矩</a:t>
            </a:r>
          </a:p>
        </p:txBody>
      </p:sp>
      <p:graphicFrame>
        <p:nvGraphicFramePr>
          <p:cNvPr id="3" name="Object 60"/>
          <p:cNvGraphicFramePr>
            <a:graphicFrameLocks/>
          </p:cNvGraphicFramePr>
          <p:nvPr/>
        </p:nvGraphicFramePr>
        <p:xfrm>
          <a:off x="7524750" y="5516563"/>
          <a:ext cx="40798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68" name="公式" r:id="rId33" imgW="47510" imgH="38061" progId="Equation.3">
                  <p:embed/>
                </p:oleObj>
              </mc:Choice>
              <mc:Fallback>
                <p:oleObj name="公式" r:id="rId33" imgW="47510" imgH="38061" progId="Equation.3">
                  <p:embed/>
                  <p:pic>
                    <p:nvPicPr>
                      <p:cNvPr id="0" name="Object 60"/>
                      <p:cNvPicPr>
                        <a:picLocks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5516563"/>
                        <a:ext cx="407988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rc 59"/>
          <p:cNvSpPr>
            <a:spLocks/>
          </p:cNvSpPr>
          <p:nvPr/>
        </p:nvSpPr>
        <p:spPr bwMode="auto">
          <a:xfrm rot="-3058826">
            <a:off x="6845300" y="5980113"/>
            <a:ext cx="774700" cy="425450"/>
          </a:xfrm>
          <a:custGeom>
            <a:avLst/>
            <a:gdLst>
              <a:gd name="T0" fmla="*/ 2147483646 w 21157"/>
              <a:gd name="T1" fmla="*/ 2147483646 h 11587"/>
              <a:gd name="T2" fmla="*/ 2147483646 w 21157"/>
              <a:gd name="T3" fmla="*/ 2147483646 h 11587"/>
              <a:gd name="T4" fmla="*/ 0 w 21157"/>
              <a:gd name="T5" fmla="*/ 0 h 11587"/>
              <a:gd name="T6" fmla="*/ 0 60000 65536"/>
              <a:gd name="T7" fmla="*/ 0 60000 65536"/>
              <a:gd name="T8" fmla="*/ 0 60000 65536"/>
              <a:gd name="T9" fmla="*/ 0 w 21157"/>
              <a:gd name="T10" fmla="*/ 0 h 11587"/>
              <a:gd name="T11" fmla="*/ 21157 w 21157"/>
              <a:gd name="T12" fmla="*/ 11587 h 1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157" h="11587" fill="none" extrusionOk="0">
                <a:moveTo>
                  <a:pt x="21156" y="4352"/>
                </a:moveTo>
                <a:cubicBezTo>
                  <a:pt x="20628" y="6922"/>
                  <a:pt x="19636" y="9373"/>
                  <a:pt x="18229" y="11587"/>
                </a:cubicBezTo>
              </a:path>
              <a:path w="21157" h="11587" stroke="0" extrusionOk="0">
                <a:moveTo>
                  <a:pt x="21156" y="4352"/>
                </a:moveTo>
                <a:cubicBezTo>
                  <a:pt x="20628" y="6922"/>
                  <a:pt x="19636" y="9373"/>
                  <a:pt x="18229" y="11587"/>
                </a:cubicBezTo>
                <a:lnTo>
                  <a:pt x="0" y="0"/>
                </a:lnTo>
                <a:lnTo>
                  <a:pt x="21156" y="4352"/>
                </a:lnTo>
                <a:close/>
              </a:path>
            </a:pathLst>
          </a:cu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7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7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7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7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7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7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7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57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57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45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5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57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5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5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5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5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5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5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57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57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45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57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45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45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457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457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457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45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457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45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45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45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0" grpId="0" autoUpdateAnimBg="0"/>
      <p:bldP spid="457731" grpId="0" autoUpdateAnimBg="0"/>
      <p:bldP spid="457732" grpId="0" autoUpdateAnimBg="0"/>
      <p:bldP spid="457758" grpId="0"/>
      <p:bldP spid="457759" grpId="0"/>
      <p:bldP spid="457760" grpId="0" animBg="1"/>
      <p:bldP spid="457761" grpId="0" animBg="1"/>
      <p:bldP spid="457762" grpId="0" animBg="1"/>
      <p:bldP spid="457763" grpId="0" animBg="1"/>
      <p:bldP spid="457764" grpId="0" animBg="1"/>
      <p:bldP spid="457765" grpId="0" animBg="1"/>
      <p:bldP spid="457766" grpId="0" animBg="1"/>
      <p:bldP spid="457767" grpId="0" animBg="1"/>
      <p:bldP spid="457768" grpId="0" autoUpdateAnimBg="0"/>
      <p:bldP spid="457769" grpId="0" animBg="1"/>
      <p:bldP spid="457770" grpId="0" animBg="1"/>
      <p:bldP spid="457771" grpId="0"/>
      <p:bldP spid="457772" grpId="0"/>
      <p:bldP spid="457774" grpId="0"/>
      <p:bldP spid="457775" grpId="0" animBg="1"/>
      <p:bldP spid="457776" grpId="0" animBg="1"/>
      <p:bldP spid="457779" grpId="0" animBg="1"/>
      <p:bldP spid="457786" grpId="0"/>
      <p:bldP spid="457787" grpId="0" animBg="1"/>
      <p:bldP spid="457789" grpId="0" animBg="1"/>
      <p:bldP spid="63" grpId="0"/>
      <p:bldP spid="64" grpId="0" animBg="1" autoUpdateAnimBg="0"/>
      <p:bldP spid="64" grpId="1" animBg="1"/>
      <p:bldP spid="65" grpId="0" animBg="1" autoUpdateAnimBg="0"/>
      <p:bldP spid="65" grpId="1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Text Box 2"/>
          <p:cNvSpPr txBox="1">
            <a:spLocks noChangeArrowheads="1"/>
          </p:cNvSpPr>
          <p:nvPr/>
        </p:nvSpPr>
        <p:spPr bwMode="auto">
          <a:xfrm>
            <a:off x="179388" y="188913"/>
            <a:ext cx="5184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66FFFF"/>
                </a:solidFill>
              </a:rPr>
              <a:t>2. </a:t>
            </a:r>
            <a:r>
              <a:rPr lang="zh-CN" altLang="en-US" dirty="0">
                <a:solidFill>
                  <a:srgbClr val="66FFFF"/>
                </a:solidFill>
                <a:ea typeface="仿宋_GB2312" pitchFamily="49" charset="-122"/>
              </a:rPr>
              <a:t>质点系</a:t>
            </a:r>
            <a:r>
              <a:rPr lang="en-US" altLang="zh-CN" dirty="0">
                <a:solidFill>
                  <a:srgbClr val="66FFFF"/>
                </a:solidFill>
                <a:ea typeface="仿宋_GB2312" pitchFamily="49" charset="-122"/>
              </a:rPr>
              <a:t>(</a:t>
            </a:r>
            <a:r>
              <a:rPr lang="zh-CN" altLang="en-US" dirty="0">
                <a:solidFill>
                  <a:srgbClr val="FFFFFF"/>
                </a:solidFill>
                <a:ea typeface="仿宋_GB2312" pitchFamily="49" charset="-122"/>
              </a:rPr>
              <a:t>对</a:t>
            </a:r>
            <a:r>
              <a:rPr lang="en-US" altLang="zh-CN" i="1" dirty="0">
                <a:solidFill>
                  <a:srgbClr val="66FFFF"/>
                </a:solidFill>
                <a:ea typeface="仿宋_GB2312" pitchFamily="49" charset="-122"/>
              </a:rPr>
              <a:t>O</a:t>
            </a:r>
            <a:r>
              <a:rPr lang="zh-CN" altLang="en-US" dirty="0">
                <a:solidFill>
                  <a:srgbClr val="FFFFFF"/>
                </a:solidFill>
                <a:ea typeface="仿宋_GB2312" pitchFamily="49" charset="-122"/>
              </a:rPr>
              <a:t>点</a:t>
            </a:r>
            <a:r>
              <a:rPr lang="en-US" altLang="zh-CN" dirty="0">
                <a:solidFill>
                  <a:srgbClr val="66FFFF"/>
                </a:solidFill>
                <a:ea typeface="仿宋_GB2312" pitchFamily="49" charset="-122"/>
              </a:rPr>
              <a:t>)</a:t>
            </a:r>
            <a:r>
              <a:rPr lang="zh-CN" altLang="en-US" dirty="0">
                <a:solidFill>
                  <a:srgbClr val="66FFFF"/>
                </a:solidFill>
                <a:ea typeface="仿宋_GB2312" pitchFamily="49" charset="-122"/>
              </a:rPr>
              <a:t>的</a:t>
            </a:r>
            <a:r>
              <a:rPr lang="zh-CN" altLang="en-US" dirty="0" smtClean="0">
                <a:solidFill>
                  <a:srgbClr val="66FFFF"/>
                </a:solidFill>
                <a:ea typeface="仿宋_GB2312" pitchFamily="49" charset="-122"/>
              </a:rPr>
              <a:t>动量矩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58755" name="Freeform 3"/>
          <p:cNvSpPr>
            <a:spLocks/>
          </p:cNvSpPr>
          <p:nvPr/>
        </p:nvSpPr>
        <p:spPr bwMode="auto">
          <a:xfrm>
            <a:off x="6516688" y="261938"/>
            <a:ext cx="2362200" cy="2374900"/>
          </a:xfrm>
          <a:custGeom>
            <a:avLst/>
            <a:gdLst>
              <a:gd name="T0" fmla="*/ 2147483646 w 1704"/>
              <a:gd name="T1" fmla="*/ 2147483646 h 1504"/>
              <a:gd name="T2" fmla="*/ 2147483646 w 1704"/>
              <a:gd name="T3" fmla="*/ 2147483646 h 1504"/>
              <a:gd name="T4" fmla="*/ 2147483646 w 1704"/>
              <a:gd name="T5" fmla="*/ 2147483646 h 1504"/>
              <a:gd name="T6" fmla="*/ 2147483646 w 1704"/>
              <a:gd name="T7" fmla="*/ 2147483646 h 1504"/>
              <a:gd name="T8" fmla="*/ 2147483646 w 1704"/>
              <a:gd name="T9" fmla="*/ 2147483646 h 1504"/>
              <a:gd name="T10" fmla="*/ 2147483646 w 1704"/>
              <a:gd name="T11" fmla="*/ 2147483646 h 1504"/>
              <a:gd name="T12" fmla="*/ 2147483646 w 1704"/>
              <a:gd name="T13" fmla="*/ 2147483646 h 15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04"/>
              <a:gd name="T22" fmla="*/ 0 h 1504"/>
              <a:gd name="T23" fmla="*/ 1704 w 1704"/>
              <a:gd name="T24" fmla="*/ 1504 h 15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04" h="1504">
                <a:moveTo>
                  <a:pt x="816" y="8"/>
                </a:moveTo>
                <a:cubicBezTo>
                  <a:pt x="600" y="0"/>
                  <a:pt x="352" y="56"/>
                  <a:pt x="240" y="248"/>
                </a:cubicBezTo>
                <a:cubicBezTo>
                  <a:pt x="128" y="440"/>
                  <a:pt x="0" y="960"/>
                  <a:pt x="144" y="1160"/>
                </a:cubicBezTo>
                <a:cubicBezTo>
                  <a:pt x="288" y="1360"/>
                  <a:pt x="856" y="1504"/>
                  <a:pt x="1104" y="1448"/>
                </a:cubicBezTo>
                <a:cubicBezTo>
                  <a:pt x="1352" y="1392"/>
                  <a:pt x="1560" y="1016"/>
                  <a:pt x="1632" y="824"/>
                </a:cubicBezTo>
                <a:cubicBezTo>
                  <a:pt x="1704" y="632"/>
                  <a:pt x="1672" y="432"/>
                  <a:pt x="1536" y="296"/>
                </a:cubicBezTo>
                <a:cubicBezTo>
                  <a:pt x="1400" y="160"/>
                  <a:pt x="1032" y="16"/>
                  <a:pt x="816" y="8"/>
                </a:cubicBezTo>
                <a:close/>
              </a:path>
            </a:pathLst>
          </a:cu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926263" y="565150"/>
            <a:ext cx="1358900" cy="493713"/>
            <a:chOff x="4080" y="1008"/>
            <a:chExt cx="856" cy="311"/>
          </a:xfrm>
        </p:grpSpPr>
        <p:sp>
          <p:nvSpPr>
            <p:cNvPr id="14398" name="Oval 5"/>
            <p:cNvSpPr>
              <a:spLocks noChangeArrowheads="1"/>
            </p:cNvSpPr>
            <p:nvPr/>
          </p:nvSpPr>
          <p:spPr bwMode="auto">
            <a:xfrm>
              <a:off x="4328" y="1105"/>
              <a:ext cx="96" cy="96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399" name="Line 6"/>
            <p:cNvSpPr>
              <a:spLocks noChangeShapeType="1"/>
            </p:cNvSpPr>
            <p:nvPr/>
          </p:nvSpPr>
          <p:spPr bwMode="auto">
            <a:xfrm>
              <a:off x="4424" y="1153"/>
              <a:ext cx="28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400" name="Object 7"/>
            <p:cNvGraphicFramePr>
              <a:graphicFrameLocks/>
            </p:cNvGraphicFramePr>
            <p:nvPr/>
          </p:nvGraphicFramePr>
          <p:xfrm>
            <a:off x="4080" y="1056"/>
            <a:ext cx="224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85" name="Equation" r:id="rId3" imgW="355446" imgH="418918" progId="Equation.3">
                    <p:embed/>
                  </p:oleObj>
                </mc:Choice>
                <mc:Fallback>
                  <p:oleObj name="Equation" r:id="rId3" imgW="355446" imgH="418918" progId="Equation.3">
                    <p:embed/>
                    <p:pic>
                      <p:nvPicPr>
                        <p:cNvPr id="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056"/>
                          <a:ext cx="224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01" name="Object 8"/>
            <p:cNvGraphicFramePr>
              <a:graphicFrameLocks/>
            </p:cNvGraphicFramePr>
            <p:nvPr/>
          </p:nvGraphicFramePr>
          <p:xfrm>
            <a:off x="4752" y="1008"/>
            <a:ext cx="184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86" name="Equation" r:id="rId5" imgW="190578" imgH="314203" progId="Equation.3">
                    <p:embed/>
                  </p:oleObj>
                </mc:Choice>
                <mc:Fallback>
                  <p:oleObj name="Equation" r:id="rId5" imgW="190578" imgH="314203" progId="Equation.3">
                    <p:embed/>
                    <p:pic>
                      <p:nvPicPr>
                        <p:cNvPr id="0" name="Object 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008"/>
                          <a:ext cx="184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773863" y="1065213"/>
            <a:ext cx="990600" cy="717550"/>
            <a:chOff x="3984" y="1323"/>
            <a:chExt cx="624" cy="452"/>
          </a:xfrm>
        </p:grpSpPr>
        <p:sp>
          <p:nvSpPr>
            <p:cNvPr id="14394" name="Oval 10"/>
            <p:cNvSpPr>
              <a:spLocks noChangeArrowheads="1"/>
            </p:cNvSpPr>
            <p:nvPr/>
          </p:nvSpPr>
          <p:spPr bwMode="auto">
            <a:xfrm>
              <a:off x="4184" y="1489"/>
              <a:ext cx="96" cy="96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14395" name="Object 11"/>
            <p:cNvGraphicFramePr>
              <a:graphicFrameLocks/>
            </p:cNvGraphicFramePr>
            <p:nvPr/>
          </p:nvGraphicFramePr>
          <p:xfrm>
            <a:off x="3984" y="1512"/>
            <a:ext cx="247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87" name="Equation" r:id="rId7" imgW="393529" imgH="418918" progId="Equation.3">
                    <p:embed/>
                  </p:oleObj>
                </mc:Choice>
                <mc:Fallback>
                  <p:oleObj name="Equation" r:id="rId7" imgW="393529" imgH="418918" progId="Equation.3">
                    <p:embed/>
                    <p:pic>
                      <p:nvPicPr>
                        <p:cNvPr id="0" name="Object 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512"/>
                          <a:ext cx="247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96" name="Line 12"/>
            <p:cNvSpPr>
              <a:spLocks noChangeShapeType="1"/>
            </p:cNvSpPr>
            <p:nvPr/>
          </p:nvSpPr>
          <p:spPr bwMode="auto">
            <a:xfrm flipV="1">
              <a:off x="4269" y="1323"/>
              <a:ext cx="192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97" name="Object 13"/>
            <p:cNvGraphicFramePr>
              <a:graphicFrameLocks/>
            </p:cNvGraphicFramePr>
            <p:nvPr/>
          </p:nvGraphicFramePr>
          <p:xfrm>
            <a:off x="4399" y="1369"/>
            <a:ext cx="209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88" name="Equation" r:id="rId9" imgW="228640" imgH="314203" progId="Equation.3">
                    <p:embed/>
                  </p:oleObj>
                </mc:Choice>
                <mc:Fallback>
                  <p:oleObj name="Equation" r:id="rId9" imgW="228640" imgH="314203" progId="Equation.3">
                    <p:embed/>
                    <p:pic>
                      <p:nvPicPr>
                        <p:cNvPr id="0" name="Object 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9" y="1369"/>
                          <a:ext cx="209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926263" y="1860550"/>
            <a:ext cx="1003300" cy="666750"/>
            <a:chOff x="4080" y="1824"/>
            <a:chExt cx="632" cy="420"/>
          </a:xfrm>
        </p:grpSpPr>
        <p:sp>
          <p:nvSpPr>
            <p:cNvPr id="14390" name="Oval 15"/>
            <p:cNvSpPr>
              <a:spLocks noChangeArrowheads="1"/>
            </p:cNvSpPr>
            <p:nvPr/>
          </p:nvSpPr>
          <p:spPr bwMode="auto">
            <a:xfrm>
              <a:off x="4328" y="1873"/>
              <a:ext cx="96" cy="96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391" name="Line 16"/>
            <p:cNvSpPr>
              <a:spLocks noChangeShapeType="1"/>
            </p:cNvSpPr>
            <p:nvPr/>
          </p:nvSpPr>
          <p:spPr bwMode="auto">
            <a:xfrm>
              <a:off x="4424" y="1921"/>
              <a:ext cx="288" cy="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92" name="Object 17"/>
            <p:cNvGraphicFramePr>
              <a:graphicFrameLocks/>
            </p:cNvGraphicFramePr>
            <p:nvPr/>
          </p:nvGraphicFramePr>
          <p:xfrm>
            <a:off x="4080" y="1824"/>
            <a:ext cx="2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89" name="Equation" r:id="rId11" imgW="380835" imgH="431613" progId="Equation.3">
                    <p:embed/>
                  </p:oleObj>
                </mc:Choice>
                <mc:Fallback>
                  <p:oleObj name="Equation" r:id="rId11" imgW="380835" imgH="431613" progId="Equation.3">
                    <p:embed/>
                    <p:pic>
                      <p:nvPicPr>
                        <p:cNvPr id="0" name="Object 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824"/>
                          <a:ext cx="24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93" name="Object 18"/>
            <p:cNvGraphicFramePr>
              <a:graphicFrameLocks/>
            </p:cNvGraphicFramePr>
            <p:nvPr/>
          </p:nvGraphicFramePr>
          <p:xfrm>
            <a:off x="4479" y="1972"/>
            <a:ext cx="199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90" name="Equation" r:id="rId13" imgW="209474" imgH="323920" progId="Equation.3">
                    <p:embed/>
                  </p:oleObj>
                </mc:Choice>
                <mc:Fallback>
                  <p:oleObj name="Equation" r:id="rId13" imgW="209474" imgH="323920" progId="Equation.3">
                    <p:embed/>
                    <p:pic>
                      <p:nvPicPr>
                        <p:cNvPr id="0" name="Object 1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9" y="1972"/>
                          <a:ext cx="199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7413625" y="947738"/>
            <a:ext cx="903288" cy="1027112"/>
            <a:chOff x="4387" y="1249"/>
            <a:chExt cx="569" cy="647"/>
          </a:xfrm>
        </p:grpSpPr>
        <p:sp>
          <p:nvSpPr>
            <p:cNvPr id="14386" name="Oval 20"/>
            <p:cNvSpPr>
              <a:spLocks noChangeArrowheads="1"/>
            </p:cNvSpPr>
            <p:nvPr/>
          </p:nvSpPr>
          <p:spPr bwMode="auto">
            <a:xfrm>
              <a:off x="4712" y="1489"/>
              <a:ext cx="96" cy="96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387" name="Line 21"/>
            <p:cNvSpPr>
              <a:spLocks noChangeShapeType="1"/>
            </p:cNvSpPr>
            <p:nvPr/>
          </p:nvSpPr>
          <p:spPr bwMode="auto">
            <a:xfrm flipH="1">
              <a:off x="4590" y="1574"/>
              <a:ext cx="144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88" name="Object 22"/>
            <p:cNvGraphicFramePr>
              <a:graphicFrameLocks/>
            </p:cNvGraphicFramePr>
            <p:nvPr/>
          </p:nvGraphicFramePr>
          <p:xfrm>
            <a:off x="4709" y="1249"/>
            <a:ext cx="247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91" name="Equation" r:id="rId15" imgW="393529" imgH="418918" progId="Equation.3">
                    <p:embed/>
                  </p:oleObj>
                </mc:Choice>
                <mc:Fallback>
                  <p:oleObj name="Equation" r:id="rId15" imgW="393529" imgH="418918" progId="Equation.3">
                    <p:embed/>
                    <p:pic>
                      <p:nvPicPr>
                        <p:cNvPr id="0" name="Object 2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9" y="1249"/>
                          <a:ext cx="247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89" name="Object 23"/>
            <p:cNvGraphicFramePr>
              <a:graphicFrameLocks/>
            </p:cNvGraphicFramePr>
            <p:nvPr/>
          </p:nvGraphicFramePr>
          <p:xfrm>
            <a:off x="4387" y="1633"/>
            <a:ext cx="209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92" name="Equation" r:id="rId17" imgW="228640" imgH="314203" progId="Equation.3">
                    <p:embed/>
                  </p:oleObj>
                </mc:Choice>
                <mc:Fallback>
                  <p:oleObj name="Equation" r:id="rId17" imgW="228640" imgH="314203" progId="Equation.3">
                    <p:embed/>
                    <p:pic>
                      <p:nvPicPr>
                        <p:cNvPr id="0" name="Object 2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7" y="1633"/>
                          <a:ext cx="209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8158163" y="1404938"/>
            <a:ext cx="152400" cy="609600"/>
            <a:chOff x="5040" y="2592"/>
            <a:chExt cx="96" cy="384"/>
          </a:xfrm>
        </p:grpSpPr>
        <p:sp>
          <p:nvSpPr>
            <p:cNvPr id="14384" name="Oval 25"/>
            <p:cNvSpPr>
              <a:spLocks noChangeArrowheads="1"/>
            </p:cNvSpPr>
            <p:nvPr/>
          </p:nvSpPr>
          <p:spPr bwMode="auto">
            <a:xfrm>
              <a:off x="5040" y="2880"/>
              <a:ext cx="96" cy="96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385" name="Line 26"/>
            <p:cNvSpPr>
              <a:spLocks noChangeShapeType="1"/>
            </p:cNvSpPr>
            <p:nvPr/>
          </p:nvSpPr>
          <p:spPr bwMode="auto">
            <a:xfrm flipV="1">
              <a:off x="5088" y="2592"/>
              <a:ext cx="0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8779" name="Oval 27"/>
          <p:cNvSpPr>
            <a:spLocks noChangeArrowheads="1"/>
          </p:cNvSpPr>
          <p:nvPr/>
        </p:nvSpPr>
        <p:spPr bwMode="auto">
          <a:xfrm flipH="1">
            <a:off x="8532813" y="1052513"/>
            <a:ext cx="73025" cy="73025"/>
          </a:xfrm>
          <a:prstGeom prst="ellipse">
            <a:avLst/>
          </a:prstGeom>
          <a:solidFill>
            <a:srgbClr val="00CC00"/>
          </a:solidFill>
          <a:ln w="9525">
            <a:solidFill>
              <a:srgbClr val="00CC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8780" name="Text Box 28"/>
          <p:cNvSpPr txBox="1">
            <a:spLocks noChangeArrowheads="1"/>
          </p:cNvSpPr>
          <p:nvPr/>
        </p:nvSpPr>
        <p:spPr bwMode="auto">
          <a:xfrm>
            <a:off x="8388350" y="10525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>
                <a:solidFill>
                  <a:srgbClr val="000000"/>
                </a:solidFill>
              </a:rPr>
              <a:t>O</a:t>
            </a:r>
          </a:p>
        </p:txBody>
      </p:sp>
      <p:sp>
        <p:nvSpPr>
          <p:cNvPr id="458781" name="Text Box 29"/>
          <p:cNvSpPr txBox="1">
            <a:spLocks noChangeArrowheads="1"/>
          </p:cNvSpPr>
          <p:nvPr/>
        </p:nvSpPr>
        <p:spPr bwMode="auto">
          <a:xfrm>
            <a:off x="611188" y="549275"/>
            <a:ext cx="612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质点系对参考点</a:t>
            </a:r>
            <a:r>
              <a:rPr lang="en-US" altLang="zh-CN" i="1">
                <a:solidFill>
                  <a:srgbClr val="66FFFF"/>
                </a:solidFill>
                <a:ea typeface="楷体_GB2312" pitchFamily="49" charset="-122"/>
              </a:rPr>
              <a:t>O </a:t>
            </a:r>
            <a:r>
              <a:rPr lang="zh-CN" altLang="en-US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的动量矩就是质点系所有质点对同一参考点的</a:t>
            </a:r>
            <a:r>
              <a:rPr lang="zh-CN" altLang="en-US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动量矩的矢量和</a:t>
            </a:r>
          </a:p>
        </p:txBody>
      </p:sp>
      <p:graphicFrame>
        <p:nvGraphicFramePr>
          <p:cNvPr id="458782" name="Object 30"/>
          <p:cNvGraphicFramePr>
            <a:graphicFrameLocks/>
          </p:cNvGraphicFramePr>
          <p:nvPr/>
        </p:nvGraphicFramePr>
        <p:xfrm>
          <a:off x="1671638" y="1557338"/>
          <a:ext cx="3116262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93" name="公式" r:id="rId19" imgW="3438507" imgH="542836" progId="Equation.3">
                  <p:embed/>
                </p:oleObj>
              </mc:Choice>
              <mc:Fallback>
                <p:oleObj name="公式" r:id="rId19" imgW="3438507" imgH="542836" progId="Equation.3">
                  <p:embed/>
                  <p:pic>
                    <p:nvPicPr>
                      <p:cNvPr id="0" name="Object 30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638" y="1557338"/>
                        <a:ext cx="3116262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8783" name="Text Box 31"/>
          <p:cNvSpPr txBox="1">
            <a:spLocks noChangeArrowheads="1"/>
          </p:cNvSpPr>
          <p:nvPr/>
        </p:nvSpPr>
        <p:spPr bwMode="auto">
          <a:xfrm>
            <a:off x="539750" y="2133600"/>
            <a:ext cx="316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以质心 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C </a:t>
            </a:r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为</a:t>
            </a:r>
            <a:r>
              <a:rPr lang="zh-CN" altLang="en-US">
                <a:solidFill>
                  <a:srgbClr val="66FFFF"/>
                </a:solidFill>
                <a:ea typeface="仿宋_GB2312" pitchFamily="49" charset="-122"/>
              </a:rPr>
              <a:t>动参照系</a:t>
            </a:r>
          </a:p>
        </p:txBody>
      </p:sp>
      <p:graphicFrame>
        <p:nvGraphicFramePr>
          <p:cNvPr id="458784" name="Object 32"/>
          <p:cNvGraphicFramePr>
            <a:graphicFrameLocks noChangeAspect="1"/>
          </p:cNvGraphicFramePr>
          <p:nvPr/>
        </p:nvGraphicFramePr>
        <p:xfrm>
          <a:off x="3525838" y="2151063"/>
          <a:ext cx="7302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94" name="公式" r:id="rId21" imgW="266702" imgH="123900" progId="Equation.3">
                  <p:embed/>
                </p:oleObj>
              </mc:Choice>
              <mc:Fallback>
                <p:oleObj name="公式" r:id="rId21" imgW="266702" imgH="1239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5838" y="2151063"/>
                        <a:ext cx="7302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8785" name="Text Box 33"/>
          <p:cNvSpPr txBox="1">
            <a:spLocks noChangeArrowheads="1"/>
          </p:cNvSpPr>
          <p:nvPr/>
        </p:nvSpPr>
        <p:spPr bwMode="auto">
          <a:xfrm>
            <a:off x="539750" y="2636838"/>
            <a:ext cx="8208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设第 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i </a:t>
            </a:r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个质点相对于质心的位置矢量、速度分别为</a:t>
            </a:r>
          </a:p>
        </p:txBody>
      </p:sp>
      <p:graphicFrame>
        <p:nvGraphicFramePr>
          <p:cNvPr id="458786" name="Object 34"/>
          <p:cNvGraphicFramePr>
            <a:graphicFrameLocks noChangeAspect="1"/>
          </p:cNvGraphicFramePr>
          <p:nvPr/>
        </p:nvGraphicFramePr>
        <p:xfrm>
          <a:off x="7308850" y="2636838"/>
          <a:ext cx="93503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95" name="公式" r:id="rId23" imgW="247536" imgH="123900" progId="Equation.3">
                  <p:embed/>
                </p:oleObj>
              </mc:Choice>
              <mc:Fallback>
                <p:oleObj name="公式" r:id="rId23" imgW="247536" imgH="1239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2636838"/>
                        <a:ext cx="935038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802" name="Object 50"/>
          <p:cNvGraphicFramePr>
            <a:graphicFrameLocks/>
          </p:cNvGraphicFramePr>
          <p:nvPr/>
        </p:nvGraphicFramePr>
        <p:xfrm>
          <a:off x="3276600" y="3222625"/>
          <a:ext cx="1474788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96" name="公式" r:id="rId25" imgW="1571596" imgH="323920" progId="Equation.3">
                  <p:embed/>
                </p:oleObj>
              </mc:Choice>
              <mc:Fallback>
                <p:oleObj name="公式" r:id="rId25" imgW="1571596" imgH="323920" progId="Equation.3">
                  <p:embed/>
                  <p:pic>
                    <p:nvPicPr>
                      <p:cNvPr id="0" name="Object 50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222625"/>
                        <a:ext cx="1474788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803" name="Object 51"/>
          <p:cNvGraphicFramePr>
            <a:graphicFrameLocks/>
          </p:cNvGraphicFramePr>
          <p:nvPr/>
        </p:nvGraphicFramePr>
        <p:xfrm>
          <a:off x="1547813" y="3213100"/>
          <a:ext cx="133985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97" name="公式" r:id="rId27" imgW="1419349" imgH="323920" progId="Equation.3">
                  <p:embed/>
                </p:oleObj>
              </mc:Choice>
              <mc:Fallback>
                <p:oleObj name="公式" r:id="rId27" imgW="1419349" imgH="323920" progId="Equation.3">
                  <p:embed/>
                  <p:pic>
                    <p:nvPicPr>
                      <p:cNvPr id="0" name="Object 51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213100"/>
                        <a:ext cx="133985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804" name="Object 52"/>
          <p:cNvGraphicFramePr>
            <a:graphicFrameLocks/>
          </p:cNvGraphicFramePr>
          <p:nvPr/>
        </p:nvGraphicFramePr>
        <p:xfrm>
          <a:off x="611188" y="3716338"/>
          <a:ext cx="300513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98" name="公式" r:id="rId29" imgW="3314604" imgH="400042" progId="Equation.3">
                  <p:embed/>
                </p:oleObj>
              </mc:Choice>
              <mc:Fallback>
                <p:oleObj name="公式" r:id="rId29" imgW="3314604" imgH="400042" progId="Equation.3">
                  <p:embed/>
                  <p:pic>
                    <p:nvPicPr>
                      <p:cNvPr id="0" name="Object 52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716338"/>
                        <a:ext cx="3005137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806" name="Object 54"/>
          <p:cNvGraphicFramePr>
            <a:graphicFrameLocks/>
          </p:cNvGraphicFramePr>
          <p:nvPr/>
        </p:nvGraphicFramePr>
        <p:xfrm>
          <a:off x="2700338" y="4321175"/>
          <a:ext cx="2592387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99" name="公式" r:id="rId31" imgW="2838428" imgH="400042" progId="Equation.3">
                  <p:embed/>
                </p:oleObj>
              </mc:Choice>
              <mc:Fallback>
                <p:oleObj name="公式" r:id="rId31" imgW="2838428" imgH="400042" progId="Equation.3">
                  <p:embed/>
                  <p:pic>
                    <p:nvPicPr>
                      <p:cNvPr id="0" name="Object 54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321175"/>
                        <a:ext cx="2592387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807" name="Object 55"/>
          <p:cNvGraphicFramePr>
            <a:graphicFrameLocks/>
          </p:cNvGraphicFramePr>
          <p:nvPr/>
        </p:nvGraphicFramePr>
        <p:xfrm>
          <a:off x="971550" y="5011738"/>
          <a:ext cx="137477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00" name="公式" r:id="rId33" imgW="1457411" imgH="323920" progId="Equation.3">
                  <p:embed/>
                </p:oleObj>
              </mc:Choice>
              <mc:Fallback>
                <p:oleObj name="公式" r:id="rId33" imgW="1457411" imgH="323920" progId="Equation.3">
                  <p:embed/>
                  <p:pic>
                    <p:nvPicPr>
                      <p:cNvPr id="0" name="Object 55"/>
                      <p:cNvPicPr>
                        <a:picLocks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011738"/>
                        <a:ext cx="1374775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808" name="Object 56"/>
          <p:cNvGraphicFramePr>
            <a:graphicFrameLocks/>
          </p:cNvGraphicFramePr>
          <p:nvPr/>
        </p:nvGraphicFramePr>
        <p:xfrm>
          <a:off x="2390775" y="4940300"/>
          <a:ext cx="37766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01" name="公式" r:id="rId35" imgW="4191102" imgH="400042" progId="Equation.3">
                  <p:embed/>
                </p:oleObj>
              </mc:Choice>
              <mc:Fallback>
                <p:oleObj name="公式" r:id="rId35" imgW="4191102" imgH="400042" progId="Equation.3">
                  <p:embed/>
                  <p:pic>
                    <p:nvPicPr>
                      <p:cNvPr id="0" name="Object 56"/>
                      <p:cNvPicPr>
                        <a:picLocks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5" y="4940300"/>
                        <a:ext cx="3776663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809" name="Object 57"/>
          <p:cNvGraphicFramePr>
            <a:graphicFrameLocks/>
          </p:cNvGraphicFramePr>
          <p:nvPr/>
        </p:nvGraphicFramePr>
        <p:xfrm>
          <a:off x="971550" y="5516563"/>
          <a:ext cx="33845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02" name="公式" r:id="rId37" imgW="3743270" imgH="400042" progId="Equation.3">
                  <p:embed/>
                </p:oleObj>
              </mc:Choice>
              <mc:Fallback>
                <p:oleObj name="公式" r:id="rId37" imgW="3743270" imgH="400042" progId="Equation.3">
                  <p:embed/>
                  <p:pic>
                    <p:nvPicPr>
                      <p:cNvPr id="0" name="Object 57"/>
                      <p:cNvPicPr>
                        <a:picLocks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516563"/>
                        <a:ext cx="338455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8810" name="Line 58"/>
          <p:cNvSpPr>
            <a:spLocks noChangeShapeType="1"/>
          </p:cNvSpPr>
          <p:nvPr/>
        </p:nvSpPr>
        <p:spPr bwMode="auto">
          <a:xfrm flipV="1">
            <a:off x="2700338" y="4941888"/>
            <a:ext cx="801687" cy="436562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8811" name="Line 59"/>
          <p:cNvSpPr>
            <a:spLocks noChangeShapeType="1"/>
          </p:cNvSpPr>
          <p:nvPr/>
        </p:nvSpPr>
        <p:spPr bwMode="auto">
          <a:xfrm flipV="1">
            <a:off x="1173163" y="5991225"/>
            <a:ext cx="1227137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58812" name="Object 60"/>
          <p:cNvGraphicFramePr>
            <a:graphicFrameLocks noChangeAspect="1"/>
          </p:cNvGraphicFramePr>
          <p:nvPr/>
        </p:nvGraphicFramePr>
        <p:xfrm>
          <a:off x="771525" y="6103938"/>
          <a:ext cx="1930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03" name="公式" r:id="rId39" imgW="857332" imgH="152512" progId="Equation.3">
                  <p:embed/>
                </p:oleObj>
              </mc:Choice>
              <mc:Fallback>
                <p:oleObj name="公式" r:id="rId39" imgW="857332" imgH="152512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6103938"/>
                        <a:ext cx="1930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8813" name="Line 61"/>
          <p:cNvSpPr>
            <a:spLocks noChangeShapeType="1"/>
          </p:cNvSpPr>
          <p:nvPr/>
        </p:nvSpPr>
        <p:spPr bwMode="auto">
          <a:xfrm flipV="1">
            <a:off x="2757488" y="6034088"/>
            <a:ext cx="1584325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58814" name="Object 62"/>
          <p:cNvGraphicFramePr>
            <a:graphicFrameLocks noChangeAspect="1"/>
          </p:cNvGraphicFramePr>
          <p:nvPr/>
        </p:nvGraphicFramePr>
        <p:xfrm>
          <a:off x="3062288" y="6092825"/>
          <a:ext cx="25892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04" name="公式" r:id="rId41" imgW="1190709" imgH="161960" progId="Equation.3">
                  <p:embed/>
                </p:oleObj>
              </mc:Choice>
              <mc:Fallback>
                <p:oleObj name="公式" r:id="rId41" imgW="1190709" imgH="16196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288" y="6092825"/>
                        <a:ext cx="258921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815" name="Object 63"/>
          <p:cNvGraphicFramePr>
            <a:graphicFrameLocks noChangeAspect="1"/>
          </p:cNvGraphicFramePr>
          <p:nvPr/>
        </p:nvGraphicFramePr>
        <p:xfrm>
          <a:off x="6507163" y="6165850"/>
          <a:ext cx="1930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05" name="公式" r:id="rId43" imgW="857332" imgH="161960" progId="Equation.3">
                  <p:embed/>
                </p:oleObj>
              </mc:Choice>
              <mc:Fallback>
                <p:oleObj name="公式" r:id="rId43" imgW="857332" imgH="16196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6165850"/>
                        <a:ext cx="1930400" cy="533400"/>
                      </a:xfrm>
                      <a:prstGeom prst="rect">
                        <a:avLst/>
                      </a:prstGeom>
                      <a:solidFill>
                        <a:srgbClr val="333333"/>
                      </a:solidFill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971550" y="4278313"/>
          <a:ext cx="1701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06" name="Equation" r:id="rId45" imgW="850531" imgH="253890" progId="Equation.DSMT4">
                  <p:embed/>
                </p:oleObj>
              </mc:Choice>
              <mc:Fallback>
                <p:oleObj name="Equation" r:id="rId45" imgW="850531" imgH="25389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278313"/>
                        <a:ext cx="1701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对象 64"/>
          <p:cNvGraphicFramePr>
            <a:graphicFrameLocks noChangeAspect="1"/>
          </p:cNvGraphicFramePr>
          <p:nvPr/>
        </p:nvGraphicFramePr>
        <p:xfrm>
          <a:off x="4926013" y="4819650"/>
          <a:ext cx="41275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07" name="Equation" r:id="rId47" imgW="2743200" imgH="774700" progId="Equation.DSMT4">
                  <p:embed/>
                </p:oleObj>
              </mc:Choice>
              <mc:Fallback>
                <p:oleObj name="Equation" r:id="rId47" imgW="2743200" imgH="774700" progId="Equation.DSMT4">
                  <p:embed/>
                  <p:pic>
                    <p:nvPicPr>
                      <p:cNvPr id="0" name="对象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6013" y="4819650"/>
                        <a:ext cx="4127500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191808"/>
              </p:ext>
            </p:extLst>
          </p:nvPr>
        </p:nvGraphicFramePr>
        <p:xfrm>
          <a:off x="1149261" y="5996301"/>
          <a:ext cx="6625109" cy="771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08" name="Equation" r:id="rId49" imgW="3835080" imgH="393480" progId="Equation.DSMT4">
                  <p:embed/>
                </p:oleObj>
              </mc:Choice>
              <mc:Fallback>
                <p:oleObj name="Equation" r:id="rId49" imgW="3835080" imgH="39348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261" y="5996301"/>
                        <a:ext cx="6625109" cy="771881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6294439" y="3244850"/>
            <a:ext cx="2665413" cy="1814513"/>
            <a:chOff x="6294439" y="3244850"/>
            <a:chExt cx="2665413" cy="1814513"/>
          </a:xfrm>
        </p:grpSpPr>
        <p:grpSp>
          <p:nvGrpSpPr>
            <p:cNvPr id="7" name="Group 35"/>
            <p:cNvGrpSpPr>
              <a:grpSpLocks/>
            </p:cNvGrpSpPr>
            <p:nvPr/>
          </p:nvGrpSpPr>
          <p:grpSpPr bwMode="auto">
            <a:xfrm>
              <a:off x="6294439" y="3244850"/>
              <a:ext cx="2665413" cy="1814513"/>
              <a:chOff x="3897" y="2922"/>
              <a:chExt cx="1679" cy="1143"/>
            </a:xfrm>
          </p:grpSpPr>
          <p:sp>
            <p:nvSpPr>
              <p:cNvPr id="14370" name="Oval 36"/>
              <p:cNvSpPr>
                <a:spLocks noChangeArrowheads="1"/>
              </p:cNvSpPr>
              <p:nvPr/>
            </p:nvSpPr>
            <p:spPr bwMode="auto">
              <a:xfrm>
                <a:off x="5023" y="3091"/>
                <a:ext cx="102" cy="11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371" name="Freeform 37"/>
              <p:cNvSpPr>
                <a:spLocks/>
              </p:cNvSpPr>
              <p:nvPr/>
            </p:nvSpPr>
            <p:spPr bwMode="auto">
              <a:xfrm>
                <a:off x="4263" y="2931"/>
                <a:ext cx="1225" cy="1134"/>
              </a:xfrm>
              <a:custGeom>
                <a:avLst/>
                <a:gdLst>
                  <a:gd name="T0" fmla="*/ 827 w 1196"/>
                  <a:gd name="T1" fmla="*/ 14780 h 996"/>
                  <a:gd name="T2" fmla="*/ 1265 w 1196"/>
                  <a:gd name="T3" fmla="*/ 15200 h 996"/>
                  <a:gd name="T4" fmla="*/ 1495 w 1196"/>
                  <a:gd name="T5" fmla="*/ 14345 h 996"/>
                  <a:gd name="T6" fmla="*/ 1582 w 1196"/>
                  <a:gd name="T7" fmla="*/ 11432 h 996"/>
                  <a:gd name="T8" fmla="*/ 1614 w 1196"/>
                  <a:gd name="T9" fmla="*/ 10581 h 996"/>
                  <a:gd name="T10" fmla="*/ 1675 w 1196"/>
                  <a:gd name="T11" fmla="*/ 9768 h 996"/>
                  <a:gd name="T12" fmla="*/ 1751 w 1196"/>
                  <a:gd name="T13" fmla="*/ 8639 h 996"/>
                  <a:gd name="T14" fmla="*/ 1766 w 1196"/>
                  <a:gd name="T15" fmla="*/ 8231 h 996"/>
                  <a:gd name="T16" fmla="*/ 1812 w 1196"/>
                  <a:gd name="T17" fmla="*/ 7951 h 996"/>
                  <a:gd name="T18" fmla="*/ 1888 w 1196"/>
                  <a:gd name="T19" fmla="*/ 6687 h 996"/>
                  <a:gd name="T20" fmla="*/ 1914 w 1196"/>
                  <a:gd name="T21" fmla="*/ 6271 h 996"/>
                  <a:gd name="T22" fmla="*/ 1947 w 1196"/>
                  <a:gd name="T23" fmla="*/ 5423 h 996"/>
                  <a:gd name="T24" fmla="*/ 1959 w 1196"/>
                  <a:gd name="T25" fmla="*/ 5018 h 996"/>
                  <a:gd name="T26" fmla="*/ 1934 w 1196"/>
                  <a:gd name="T27" fmla="*/ 2937 h 996"/>
                  <a:gd name="T28" fmla="*/ 1462 w 1196"/>
                  <a:gd name="T29" fmla="*/ 413 h 996"/>
                  <a:gd name="T30" fmla="*/ 1191 w 1196"/>
                  <a:gd name="T31" fmla="*/ 0 h 996"/>
                  <a:gd name="T32" fmla="*/ 842 w 1196"/>
                  <a:gd name="T33" fmla="*/ 132 h 996"/>
                  <a:gd name="T34" fmla="*/ 752 w 1196"/>
                  <a:gd name="T35" fmla="*/ 270 h 996"/>
                  <a:gd name="T36" fmla="*/ 692 w 1196"/>
                  <a:gd name="T37" fmla="*/ 813 h 996"/>
                  <a:gd name="T38" fmla="*/ 494 w 1196"/>
                  <a:gd name="T39" fmla="*/ 1535 h 996"/>
                  <a:gd name="T40" fmla="*/ 298 w 1196"/>
                  <a:gd name="T41" fmla="*/ 2095 h 996"/>
                  <a:gd name="T42" fmla="*/ 206 w 1196"/>
                  <a:gd name="T43" fmla="*/ 2523 h 996"/>
                  <a:gd name="T44" fmla="*/ 66 w 1196"/>
                  <a:gd name="T45" fmla="*/ 3742 h 996"/>
                  <a:gd name="T46" fmla="*/ 46 w 1196"/>
                  <a:gd name="T47" fmla="*/ 4601 h 996"/>
                  <a:gd name="T48" fmla="*/ 16 w 1196"/>
                  <a:gd name="T49" fmla="*/ 5018 h 996"/>
                  <a:gd name="T50" fmla="*/ 117 w 1196"/>
                  <a:gd name="T51" fmla="*/ 8352 h 996"/>
                  <a:gd name="T52" fmla="*/ 162 w 1196"/>
                  <a:gd name="T53" fmla="*/ 9196 h 996"/>
                  <a:gd name="T54" fmla="*/ 313 w 1196"/>
                  <a:gd name="T55" fmla="*/ 11432 h 996"/>
                  <a:gd name="T56" fmla="*/ 508 w 1196"/>
                  <a:gd name="T57" fmla="*/ 13231 h 996"/>
                  <a:gd name="T58" fmla="*/ 630 w 1196"/>
                  <a:gd name="T59" fmla="*/ 14084 h 996"/>
                  <a:gd name="T60" fmla="*/ 827 w 1196"/>
                  <a:gd name="T61" fmla="*/ 14780 h 99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1196"/>
                  <a:gd name="T94" fmla="*/ 0 h 996"/>
                  <a:gd name="T95" fmla="*/ 1196 w 1196"/>
                  <a:gd name="T96" fmla="*/ 996 h 99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1196" h="996">
                    <a:moveTo>
                      <a:pt x="500" y="969"/>
                    </a:moveTo>
                    <a:cubicBezTo>
                      <a:pt x="590" y="975"/>
                      <a:pt x="676" y="985"/>
                      <a:pt x="765" y="996"/>
                    </a:cubicBezTo>
                    <a:cubicBezTo>
                      <a:pt x="842" y="981"/>
                      <a:pt x="855" y="989"/>
                      <a:pt x="903" y="941"/>
                    </a:cubicBezTo>
                    <a:cubicBezTo>
                      <a:pt x="919" y="875"/>
                      <a:pt x="908" y="801"/>
                      <a:pt x="957" y="749"/>
                    </a:cubicBezTo>
                    <a:cubicBezTo>
                      <a:pt x="964" y="731"/>
                      <a:pt x="967" y="711"/>
                      <a:pt x="976" y="694"/>
                    </a:cubicBezTo>
                    <a:cubicBezTo>
                      <a:pt x="986" y="675"/>
                      <a:pt x="1012" y="640"/>
                      <a:pt x="1012" y="640"/>
                    </a:cubicBezTo>
                    <a:cubicBezTo>
                      <a:pt x="1023" y="607"/>
                      <a:pt x="1043" y="597"/>
                      <a:pt x="1058" y="566"/>
                    </a:cubicBezTo>
                    <a:cubicBezTo>
                      <a:pt x="1062" y="557"/>
                      <a:pt x="1061" y="546"/>
                      <a:pt x="1067" y="539"/>
                    </a:cubicBezTo>
                    <a:cubicBezTo>
                      <a:pt x="1074" y="530"/>
                      <a:pt x="1086" y="527"/>
                      <a:pt x="1095" y="521"/>
                    </a:cubicBezTo>
                    <a:cubicBezTo>
                      <a:pt x="1110" y="473"/>
                      <a:pt x="1100" y="498"/>
                      <a:pt x="1140" y="438"/>
                    </a:cubicBezTo>
                    <a:cubicBezTo>
                      <a:pt x="1146" y="429"/>
                      <a:pt x="1159" y="411"/>
                      <a:pt x="1159" y="411"/>
                    </a:cubicBezTo>
                    <a:cubicBezTo>
                      <a:pt x="1165" y="393"/>
                      <a:pt x="1171" y="374"/>
                      <a:pt x="1177" y="356"/>
                    </a:cubicBezTo>
                    <a:cubicBezTo>
                      <a:pt x="1180" y="347"/>
                      <a:pt x="1186" y="329"/>
                      <a:pt x="1186" y="329"/>
                    </a:cubicBezTo>
                    <a:cubicBezTo>
                      <a:pt x="1182" y="283"/>
                      <a:pt x="1196" y="229"/>
                      <a:pt x="1168" y="192"/>
                    </a:cubicBezTo>
                    <a:cubicBezTo>
                      <a:pt x="1105" y="108"/>
                      <a:pt x="984" y="45"/>
                      <a:pt x="884" y="27"/>
                    </a:cubicBezTo>
                    <a:cubicBezTo>
                      <a:pt x="829" y="17"/>
                      <a:pt x="775" y="14"/>
                      <a:pt x="720" y="0"/>
                    </a:cubicBezTo>
                    <a:cubicBezTo>
                      <a:pt x="650" y="3"/>
                      <a:pt x="579" y="4"/>
                      <a:pt x="509" y="9"/>
                    </a:cubicBezTo>
                    <a:cubicBezTo>
                      <a:pt x="491" y="10"/>
                      <a:pt x="471" y="9"/>
                      <a:pt x="455" y="18"/>
                    </a:cubicBezTo>
                    <a:cubicBezTo>
                      <a:pt x="318" y="95"/>
                      <a:pt x="577" y="1"/>
                      <a:pt x="418" y="54"/>
                    </a:cubicBezTo>
                    <a:cubicBezTo>
                      <a:pt x="386" y="88"/>
                      <a:pt x="346" y="88"/>
                      <a:pt x="299" y="100"/>
                    </a:cubicBezTo>
                    <a:cubicBezTo>
                      <a:pt x="258" y="110"/>
                      <a:pt x="220" y="124"/>
                      <a:pt x="180" y="137"/>
                    </a:cubicBezTo>
                    <a:cubicBezTo>
                      <a:pt x="104" y="188"/>
                      <a:pt x="200" y="127"/>
                      <a:pt x="125" y="164"/>
                    </a:cubicBezTo>
                    <a:cubicBezTo>
                      <a:pt x="91" y="181"/>
                      <a:pt x="64" y="215"/>
                      <a:pt x="43" y="246"/>
                    </a:cubicBezTo>
                    <a:cubicBezTo>
                      <a:pt x="37" y="264"/>
                      <a:pt x="31" y="283"/>
                      <a:pt x="25" y="301"/>
                    </a:cubicBezTo>
                    <a:cubicBezTo>
                      <a:pt x="22" y="310"/>
                      <a:pt x="16" y="329"/>
                      <a:pt x="16" y="329"/>
                    </a:cubicBezTo>
                    <a:cubicBezTo>
                      <a:pt x="21" y="404"/>
                      <a:pt x="0" y="502"/>
                      <a:pt x="71" y="548"/>
                    </a:cubicBezTo>
                    <a:cubicBezTo>
                      <a:pt x="103" y="648"/>
                      <a:pt x="53" y="500"/>
                      <a:pt x="98" y="603"/>
                    </a:cubicBezTo>
                    <a:cubicBezTo>
                      <a:pt x="123" y="659"/>
                      <a:pt x="122" y="727"/>
                      <a:pt x="189" y="749"/>
                    </a:cubicBezTo>
                    <a:cubicBezTo>
                      <a:pt x="230" y="790"/>
                      <a:pt x="271" y="823"/>
                      <a:pt x="308" y="868"/>
                    </a:cubicBezTo>
                    <a:cubicBezTo>
                      <a:pt x="327" y="892"/>
                      <a:pt x="381" y="923"/>
                      <a:pt x="381" y="923"/>
                    </a:cubicBezTo>
                    <a:cubicBezTo>
                      <a:pt x="400" y="974"/>
                      <a:pt x="448" y="969"/>
                      <a:pt x="500" y="969"/>
                    </a:cubicBezTo>
                    <a:close/>
                  </a:path>
                </a:pathLst>
              </a:custGeom>
              <a:noFill/>
              <a:ln w="9525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2" name="Oval 38"/>
              <p:cNvSpPr>
                <a:spLocks noChangeArrowheads="1"/>
              </p:cNvSpPr>
              <p:nvPr/>
            </p:nvSpPr>
            <p:spPr bwMode="auto">
              <a:xfrm>
                <a:off x="4309" y="3339"/>
                <a:ext cx="1088" cy="227"/>
              </a:xfrm>
              <a:prstGeom prst="ellipse">
                <a:avLst/>
              </a:prstGeom>
              <a:noFill/>
              <a:ln w="9525">
                <a:solidFill>
                  <a:srgbClr val="00CC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373" name="Oval 39"/>
              <p:cNvSpPr>
                <a:spLocks noChangeArrowheads="1"/>
              </p:cNvSpPr>
              <p:nvPr/>
            </p:nvSpPr>
            <p:spPr bwMode="auto">
              <a:xfrm flipH="1">
                <a:off x="4852" y="3430"/>
                <a:ext cx="46" cy="46"/>
              </a:xfrm>
              <a:prstGeom prst="ellipse">
                <a:avLst/>
              </a:prstGeom>
              <a:solidFill>
                <a:srgbClr val="00CC00"/>
              </a:solidFill>
              <a:ln w="9525">
                <a:solidFill>
                  <a:srgbClr val="00CC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374" name="Oval 40"/>
              <p:cNvSpPr>
                <a:spLocks noChangeArrowheads="1"/>
              </p:cNvSpPr>
              <p:nvPr/>
            </p:nvSpPr>
            <p:spPr bwMode="auto">
              <a:xfrm flipH="1">
                <a:off x="4037" y="3793"/>
                <a:ext cx="46" cy="4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375" name="Text Box 41"/>
              <p:cNvSpPr txBox="1">
                <a:spLocks noChangeArrowheads="1"/>
              </p:cNvSpPr>
              <p:nvPr/>
            </p:nvSpPr>
            <p:spPr bwMode="auto">
              <a:xfrm>
                <a:off x="3897" y="3533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i="1" dirty="0">
                    <a:solidFill>
                      <a:srgbClr val="FFFFFF"/>
                    </a:solidFill>
                  </a:rPr>
                  <a:t>O</a:t>
                </a:r>
              </a:p>
            </p:txBody>
          </p:sp>
          <p:sp>
            <p:nvSpPr>
              <p:cNvPr id="14376" name="Line 42"/>
              <p:cNvSpPr>
                <a:spLocks noChangeShapeType="1"/>
              </p:cNvSpPr>
              <p:nvPr/>
            </p:nvSpPr>
            <p:spPr bwMode="auto">
              <a:xfrm flipV="1">
                <a:off x="4073" y="3475"/>
                <a:ext cx="780" cy="33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7" name="Line 43"/>
              <p:cNvSpPr>
                <a:spLocks noChangeShapeType="1"/>
              </p:cNvSpPr>
              <p:nvPr/>
            </p:nvSpPr>
            <p:spPr bwMode="auto">
              <a:xfrm>
                <a:off x="5125" y="3147"/>
                <a:ext cx="318" cy="56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4378" name="Object 44"/>
              <p:cNvGraphicFramePr>
                <a:graphicFrameLocks noChangeAspect="1"/>
              </p:cNvGraphicFramePr>
              <p:nvPr/>
            </p:nvGraphicFramePr>
            <p:xfrm>
              <a:off x="5365" y="2922"/>
              <a:ext cx="211" cy="3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909" name="Equation" r:id="rId51" imgW="57227" imgH="171408" progId="Equation.DSMT4">
                      <p:embed/>
                    </p:oleObj>
                  </mc:Choice>
                  <mc:Fallback>
                    <p:oleObj name="Equation" r:id="rId51" imgW="57227" imgH="171408" progId="Equation.DSMT4">
                      <p:embed/>
                      <p:pic>
                        <p:nvPicPr>
                          <p:cNvPr id="0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65" y="2922"/>
                            <a:ext cx="211" cy="3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79" name="Text Box 45"/>
              <p:cNvSpPr txBox="1">
                <a:spLocks noChangeArrowheads="1"/>
              </p:cNvSpPr>
              <p:nvPr/>
            </p:nvSpPr>
            <p:spPr bwMode="auto">
              <a:xfrm>
                <a:off x="4762" y="2931"/>
                <a:ext cx="29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i="1">
                    <a:solidFill>
                      <a:srgbClr val="FFFFFF"/>
                    </a:solidFill>
                  </a:rPr>
                  <a:t>m</a:t>
                </a:r>
                <a:r>
                  <a:rPr lang="en-US" altLang="zh-CN" i="1" baseline="-25000">
                    <a:solidFill>
                      <a:srgbClr val="FFFFFF"/>
                    </a:solidFill>
                  </a:rPr>
                  <a:t>i</a:t>
                </a:r>
              </a:p>
            </p:txBody>
          </p:sp>
          <p:graphicFrame>
            <p:nvGraphicFramePr>
              <p:cNvPr id="14380" name="Object 46"/>
              <p:cNvGraphicFramePr>
                <a:graphicFrameLocks/>
              </p:cNvGraphicFramePr>
              <p:nvPr/>
            </p:nvGraphicFramePr>
            <p:xfrm>
              <a:off x="5035" y="3249"/>
              <a:ext cx="190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910" name="公式" r:id="rId53" imgW="238088" imgH="323920" progId="Equation.3">
                      <p:embed/>
                    </p:oleObj>
                  </mc:Choice>
                  <mc:Fallback>
                    <p:oleObj name="公式" r:id="rId53" imgW="238088" imgH="323920" progId="Equation.3">
                      <p:embed/>
                      <p:pic>
                        <p:nvPicPr>
                          <p:cNvPr id="0" name="Object 4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35" y="3249"/>
                            <a:ext cx="190" cy="2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66FF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81" name="Line 47"/>
              <p:cNvSpPr>
                <a:spLocks noChangeShapeType="1"/>
              </p:cNvSpPr>
              <p:nvPr/>
            </p:nvSpPr>
            <p:spPr bwMode="auto">
              <a:xfrm flipV="1">
                <a:off x="4889" y="3149"/>
                <a:ext cx="182" cy="272"/>
              </a:xfrm>
              <a:prstGeom prst="line">
                <a:avLst/>
              </a:prstGeom>
              <a:noFill/>
              <a:ln w="28575">
                <a:solidFill>
                  <a:srgbClr val="00CC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4382" name="Object 4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0684040"/>
                  </p:ext>
                </p:extLst>
              </p:nvPr>
            </p:nvGraphicFramePr>
            <p:xfrm>
              <a:off x="4556" y="3587"/>
              <a:ext cx="162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911" name="公式" r:id="rId55" imgW="190578" imgH="323920" progId="Equation.3">
                      <p:embed/>
                    </p:oleObj>
                  </mc:Choice>
                  <mc:Fallback>
                    <p:oleObj name="公式" r:id="rId55" imgW="190578" imgH="323920" progId="Equation.3">
                      <p:embed/>
                      <p:pic>
                        <p:nvPicPr>
                          <p:cNvPr id="0" name="Object 4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56" y="3587"/>
                            <a:ext cx="162" cy="2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66FF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83" name="Text Box 49"/>
              <p:cNvSpPr txBox="1">
                <a:spLocks noChangeArrowheads="1"/>
              </p:cNvSpPr>
              <p:nvPr/>
            </p:nvSpPr>
            <p:spPr bwMode="auto">
              <a:xfrm>
                <a:off x="4785" y="3369"/>
                <a:ext cx="36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i="1">
                    <a:solidFill>
                      <a:srgbClr val="FFFFFF"/>
                    </a:solidFill>
                  </a:rPr>
                  <a:t>C</a:t>
                </a:r>
              </a:p>
            </p:txBody>
          </p:sp>
        </p:grpSp>
        <p:sp>
          <p:nvSpPr>
            <p:cNvPr id="67" name="Line 42"/>
            <p:cNvSpPr>
              <a:spLocks noChangeShapeType="1"/>
            </p:cNvSpPr>
            <p:nvPr/>
          </p:nvSpPr>
          <p:spPr bwMode="auto">
            <a:xfrm flipV="1">
              <a:off x="6594475" y="3605212"/>
              <a:ext cx="1519238" cy="10490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861595"/>
                </p:ext>
              </p:extLst>
            </p:nvPr>
          </p:nvGraphicFramePr>
          <p:xfrm>
            <a:off x="7115175" y="3624923"/>
            <a:ext cx="276225" cy="497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12" name="Equation" r:id="rId57" imgW="126720" imgH="228600" progId="Equation.DSMT4">
                    <p:embed/>
                  </p:oleObj>
                </mc:Choice>
                <mc:Fallback>
                  <p:oleObj name="Equation" r:id="rId57" imgW="12672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8"/>
                        <a:stretch>
                          <a:fillRect/>
                        </a:stretch>
                      </p:blipFill>
                      <p:spPr>
                        <a:xfrm>
                          <a:off x="7115175" y="3624923"/>
                          <a:ext cx="276225" cy="49720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8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58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58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58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58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8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58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58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58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5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5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58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5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5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5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58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5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5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458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5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45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58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458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54" grpId="0" autoUpdateAnimBg="0"/>
      <p:bldP spid="458755" grpId="0" animBg="1"/>
      <p:bldP spid="458779" grpId="0" animBg="1"/>
      <p:bldP spid="458780" grpId="0"/>
      <p:bldP spid="458781" grpId="0" autoUpdateAnimBg="0"/>
      <p:bldP spid="458783" grpId="0" autoUpdateAnimBg="0"/>
      <p:bldP spid="458785" grpId="0" autoUpdateAnimBg="0"/>
      <p:bldP spid="458810" grpId="0" animBg="1"/>
      <p:bldP spid="458811" grpId="0" animBg="1"/>
      <p:bldP spid="4588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Text Box 2"/>
          <p:cNvSpPr txBox="1">
            <a:spLocks noChangeArrowheads="1"/>
          </p:cNvSpPr>
          <p:nvPr/>
        </p:nvSpPr>
        <p:spPr bwMode="auto">
          <a:xfrm>
            <a:off x="684213" y="765175"/>
            <a:ext cx="59753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质点系的动量矩</a:t>
            </a:r>
            <a:r>
              <a:rPr lang="en-US" altLang="zh-CN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角动量</a:t>
            </a:r>
            <a:r>
              <a:rPr lang="en-US" altLang="zh-CN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可分为两项</a:t>
            </a:r>
          </a:p>
        </p:txBody>
      </p:sp>
      <p:graphicFrame>
        <p:nvGraphicFramePr>
          <p:cNvPr id="459779" name="Object 3"/>
          <p:cNvGraphicFramePr>
            <a:graphicFrameLocks/>
          </p:cNvGraphicFramePr>
          <p:nvPr/>
        </p:nvGraphicFramePr>
        <p:xfrm>
          <a:off x="1763713" y="1484313"/>
          <a:ext cx="20224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34" name="公式" r:id="rId3" imgW="2190840" imgH="390594" progId="Equation.3">
                  <p:embed/>
                </p:oleObj>
              </mc:Choice>
              <mc:Fallback>
                <p:oleObj name="公式" r:id="rId3" imgW="2190840" imgH="390594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484313"/>
                        <a:ext cx="202247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780" name="Object 4"/>
          <p:cNvGraphicFramePr>
            <a:graphicFrameLocks/>
          </p:cNvGraphicFramePr>
          <p:nvPr/>
        </p:nvGraphicFramePr>
        <p:xfrm>
          <a:off x="4356100" y="1484313"/>
          <a:ext cx="259238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35" name="公式" r:id="rId5" imgW="2838428" imgH="400042" progId="Equation.3">
                  <p:embed/>
                </p:oleObj>
              </mc:Choice>
              <mc:Fallback>
                <p:oleObj name="公式" r:id="rId5" imgW="2838428" imgH="400042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1484313"/>
                        <a:ext cx="2592388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323850" y="260350"/>
            <a:ext cx="360363" cy="576263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611188" y="331788"/>
            <a:ext cx="165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说明</a:t>
            </a:r>
          </a:p>
        </p:txBody>
      </p:sp>
      <p:graphicFrame>
        <p:nvGraphicFramePr>
          <p:cNvPr id="459783" name="Object 7"/>
          <p:cNvGraphicFramePr>
            <a:graphicFrameLocks noChangeAspect="1"/>
          </p:cNvGraphicFramePr>
          <p:nvPr/>
        </p:nvGraphicFramePr>
        <p:xfrm>
          <a:off x="5940425" y="765175"/>
          <a:ext cx="1930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36" name="公式" r:id="rId7" imgW="857332" imgH="161960" progId="Equation.3">
                  <p:embed/>
                </p:oleObj>
              </mc:Choice>
              <mc:Fallback>
                <p:oleObj name="公式" r:id="rId7" imgW="857332" imgH="1619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765175"/>
                        <a:ext cx="1930400" cy="533400"/>
                      </a:xfrm>
                      <a:prstGeom prst="rect">
                        <a:avLst/>
                      </a:prstGeom>
                      <a:solidFill>
                        <a:srgbClr val="333333"/>
                      </a:solidFill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9784" name="Text Box 8"/>
          <p:cNvSpPr txBox="1">
            <a:spLocks noChangeArrowheads="1"/>
          </p:cNvSpPr>
          <p:nvPr/>
        </p:nvSpPr>
        <p:spPr bwMode="auto">
          <a:xfrm>
            <a:off x="468313" y="1989138"/>
            <a:ext cx="84597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FFFF"/>
                </a:solidFill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质点系的</a:t>
            </a:r>
            <a:r>
              <a:rPr lang="zh-CN" altLang="en-US" dirty="0">
                <a:solidFill>
                  <a:srgbClr val="00FFFF"/>
                </a:solidFill>
                <a:ea typeface="楷体_GB2312" pitchFamily="49" charset="-122"/>
              </a:rPr>
              <a:t>轨道角动量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等于质点系的全部质量集中于质心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     处的一个质点对于参考点的角动量。</a:t>
            </a:r>
            <a:r>
              <a:rPr lang="zh-CN" altLang="en-US" dirty="0">
                <a:solidFill>
                  <a:srgbClr val="66FFFF"/>
                </a:solidFill>
                <a:ea typeface="楷体_GB2312" pitchFamily="49" charset="-122"/>
              </a:rPr>
              <a:t>它反映了整个质点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66FFFF"/>
                </a:solidFill>
                <a:ea typeface="楷体_GB2312" pitchFamily="49" charset="-122"/>
              </a:rPr>
              <a:t>     系绕参考点的旋转运动</a:t>
            </a:r>
            <a:r>
              <a:rPr lang="zh-CN" altLang="en-US" dirty="0">
                <a:solidFill>
                  <a:srgbClr val="66FFFF"/>
                </a:solidFill>
              </a:rPr>
              <a:t>                </a:t>
            </a:r>
          </a:p>
        </p:txBody>
      </p:sp>
      <p:sp>
        <p:nvSpPr>
          <p:cNvPr id="459785" name="Text Box 9"/>
          <p:cNvSpPr txBox="1">
            <a:spLocks noChangeArrowheads="1"/>
          </p:cNvSpPr>
          <p:nvPr/>
        </p:nvSpPr>
        <p:spPr bwMode="auto">
          <a:xfrm>
            <a:off x="468313" y="3141663"/>
            <a:ext cx="6480175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2913" indent="-442913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质点系的自旋角动量是以质心为参考点的角动量。</a:t>
            </a:r>
            <a:r>
              <a:rPr lang="zh-CN" altLang="en-US" dirty="0">
                <a:solidFill>
                  <a:srgbClr val="66FFFF"/>
                </a:solidFill>
                <a:ea typeface="楷体_GB2312" pitchFamily="49" charset="-122"/>
              </a:rPr>
              <a:t>与质心运动无关。它只代表系统的内禀性质</a:t>
            </a:r>
            <a:r>
              <a:rPr lang="zh-CN" altLang="en-US" dirty="0">
                <a:solidFill>
                  <a:srgbClr val="66FFFF"/>
                </a:solidFill>
              </a:rPr>
              <a:t> </a:t>
            </a:r>
            <a:r>
              <a:rPr lang="zh-CN" altLang="en-US" dirty="0">
                <a:solidFill>
                  <a:srgbClr val="FF9900"/>
                </a:solidFill>
              </a:rPr>
              <a:t>（</a:t>
            </a:r>
            <a:r>
              <a:rPr lang="zh-CN" altLang="en-US" dirty="0" smtClean="0">
                <a:solidFill>
                  <a:srgbClr val="FF9900"/>
                </a:solidFill>
              </a:rPr>
              <a:t>地球绕太阳运动及自转）</a:t>
            </a:r>
            <a:r>
              <a:rPr lang="zh-CN" altLang="en-US" dirty="0" smtClean="0">
                <a:solidFill>
                  <a:srgbClr val="66FFFF"/>
                </a:solidFill>
              </a:rPr>
              <a:t>               </a:t>
            </a:r>
            <a:endParaRPr lang="zh-CN" altLang="en-US" dirty="0">
              <a:solidFill>
                <a:srgbClr val="66FFFF"/>
              </a:solidFill>
            </a:endParaRPr>
          </a:p>
        </p:txBody>
      </p:sp>
      <p:sp>
        <p:nvSpPr>
          <p:cNvPr id="459786" name="Text Box 10"/>
          <p:cNvSpPr txBox="1">
            <a:spLocks noChangeArrowheads="1"/>
          </p:cNvSpPr>
          <p:nvPr/>
        </p:nvSpPr>
        <p:spPr bwMode="auto">
          <a:xfrm>
            <a:off x="250825" y="4627563"/>
            <a:ext cx="66325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66FFFF"/>
                </a:solidFill>
              </a:rPr>
              <a:t>3. </a:t>
            </a:r>
            <a:r>
              <a:rPr lang="zh-CN" altLang="en-US">
                <a:solidFill>
                  <a:srgbClr val="66FFFF"/>
                </a:solidFill>
                <a:ea typeface="仿宋_GB2312" pitchFamily="49" charset="-122"/>
              </a:rPr>
              <a:t>刚体 </a:t>
            </a:r>
            <a:r>
              <a:rPr lang="en-US" altLang="zh-CN">
                <a:solidFill>
                  <a:srgbClr val="66FFFF"/>
                </a:solidFill>
                <a:ea typeface="仿宋_GB2312" pitchFamily="49" charset="-122"/>
              </a:rPr>
              <a:t>(</a:t>
            </a:r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对定轴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z</a:t>
            </a:r>
            <a:r>
              <a:rPr lang="en-US" altLang="zh-CN">
                <a:solidFill>
                  <a:srgbClr val="66FFFF"/>
                </a:solidFill>
                <a:ea typeface="仿宋_GB2312" pitchFamily="49" charset="-122"/>
              </a:rPr>
              <a:t>) </a:t>
            </a:r>
            <a:r>
              <a:rPr lang="zh-CN" altLang="en-US">
                <a:solidFill>
                  <a:srgbClr val="66FFFF"/>
                </a:solidFill>
                <a:ea typeface="仿宋_GB2312" pitchFamily="49" charset="-122"/>
              </a:rPr>
              <a:t>的动量矩（</a:t>
            </a:r>
            <a:r>
              <a:rPr lang="zh-CN" altLang="zh-CN">
                <a:solidFill>
                  <a:srgbClr val="66FFFF"/>
                </a:solidFill>
                <a:ea typeface="仿宋_GB2312" pitchFamily="49" charset="-122"/>
              </a:rPr>
              <a:t>角</a:t>
            </a:r>
            <a:r>
              <a:rPr lang="zh-CN" altLang="en-US">
                <a:solidFill>
                  <a:srgbClr val="66FFFF"/>
                </a:solidFill>
                <a:ea typeface="仿宋_GB2312" pitchFamily="49" charset="-122"/>
              </a:rPr>
              <a:t>动量）</a:t>
            </a:r>
            <a:endParaRPr lang="zh-CN" altLang="en-US">
              <a:solidFill>
                <a:srgbClr val="66FFFF"/>
              </a:solidFill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877050" y="3195638"/>
            <a:ext cx="1871663" cy="3276600"/>
            <a:chOff x="4267" y="983"/>
            <a:chExt cx="1289" cy="2064"/>
          </a:xfrm>
        </p:grpSpPr>
        <p:sp>
          <p:nvSpPr>
            <p:cNvPr id="15385" name="Freeform 12"/>
            <p:cNvSpPr>
              <a:spLocks/>
            </p:cNvSpPr>
            <p:nvPr/>
          </p:nvSpPr>
          <p:spPr bwMode="auto">
            <a:xfrm>
              <a:off x="4267" y="1463"/>
              <a:ext cx="1289" cy="1267"/>
            </a:xfrm>
            <a:custGeom>
              <a:avLst/>
              <a:gdLst>
                <a:gd name="T0" fmla="*/ 1022 w 1289"/>
                <a:gd name="T1" fmla="*/ 268 h 1267"/>
                <a:gd name="T2" fmla="*/ 965 w 1289"/>
                <a:gd name="T3" fmla="*/ 190 h 1267"/>
                <a:gd name="T4" fmla="*/ 909 w 1289"/>
                <a:gd name="T5" fmla="*/ 120 h 1267"/>
                <a:gd name="T6" fmla="*/ 824 w 1289"/>
                <a:gd name="T7" fmla="*/ 57 h 1267"/>
                <a:gd name="T8" fmla="*/ 782 w 1289"/>
                <a:gd name="T9" fmla="*/ 28 h 1267"/>
                <a:gd name="T10" fmla="*/ 726 w 1289"/>
                <a:gd name="T11" fmla="*/ 14 h 1267"/>
                <a:gd name="T12" fmla="*/ 684 w 1289"/>
                <a:gd name="T13" fmla="*/ 0 h 1267"/>
                <a:gd name="T14" fmla="*/ 641 w 1289"/>
                <a:gd name="T15" fmla="*/ 0 h 1267"/>
                <a:gd name="T16" fmla="*/ 599 w 1289"/>
                <a:gd name="T17" fmla="*/ 0 h 1267"/>
                <a:gd name="T18" fmla="*/ 557 w 1289"/>
                <a:gd name="T19" fmla="*/ 14 h 1267"/>
                <a:gd name="T20" fmla="*/ 500 w 1289"/>
                <a:gd name="T21" fmla="*/ 28 h 1267"/>
                <a:gd name="T22" fmla="*/ 458 w 1289"/>
                <a:gd name="T23" fmla="*/ 57 h 1267"/>
                <a:gd name="T24" fmla="*/ 381 w 1289"/>
                <a:gd name="T25" fmla="*/ 120 h 1267"/>
                <a:gd name="T26" fmla="*/ 317 w 1289"/>
                <a:gd name="T27" fmla="*/ 190 h 1267"/>
                <a:gd name="T28" fmla="*/ 268 w 1289"/>
                <a:gd name="T29" fmla="*/ 268 h 1267"/>
                <a:gd name="T30" fmla="*/ 233 w 1289"/>
                <a:gd name="T31" fmla="*/ 310 h 1267"/>
                <a:gd name="T32" fmla="*/ 190 w 1289"/>
                <a:gd name="T33" fmla="*/ 359 h 1267"/>
                <a:gd name="T34" fmla="*/ 106 w 1289"/>
                <a:gd name="T35" fmla="*/ 451 h 1267"/>
                <a:gd name="T36" fmla="*/ 64 w 1289"/>
                <a:gd name="T37" fmla="*/ 500 h 1267"/>
                <a:gd name="T38" fmla="*/ 28 w 1289"/>
                <a:gd name="T39" fmla="*/ 549 h 1267"/>
                <a:gd name="T40" fmla="*/ 7 w 1289"/>
                <a:gd name="T41" fmla="*/ 598 h 1267"/>
                <a:gd name="T42" fmla="*/ 0 w 1289"/>
                <a:gd name="T43" fmla="*/ 648 h 1267"/>
                <a:gd name="T44" fmla="*/ 0 w 1289"/>
                <a:gd name="T45" fmla="*/ 683 h 1267"/>
                <a:gd name="T46" fmla="*/ 14 w 1289"/>
                <a:gd name="T47" fmla="*/ 725 h 1267"/>
                <a:gd name="T48" fmla="*/ 35 w 1289"/>
                <a:gd name="T49" fmla="*/ 753 h 1267"/>
                <a:gd name="T50" fmla="*/ 56 w 1289"/>
                <a:gd name="T51" fmla="*/ 788 h 1267"/>
                <a:gd name="T52" fmla="*/ 120 w 1289"/>
                <a:gd name="T53" fmla="*/ 852 h 1267"/>
                <a:gd name="T54" fmla="*/ 183 w 1289"/>
                <a:gd name="T55" fmla="*/ 908 h 1267"/>
                <a:gd name="T56" fmla="*/ 247 w 1289"/>
                <a:gd name="T57" fmla="*/ 971 h 1267"/>
                <a:gd name="T58" fmla="*/ 303 w 1289"/>
                <a:gd name="T59" fmla="*/ 1042 h 1267"/>
                <a:gd name="T60" fmla="*/ 359 w 1289"/>
                <a:gd name="T61" fmla="*/ 1105 h 1267"/>
                <a:gd name="T62" fmla="*/ 416 w 1289"/>
                <a:gd name="T63" fmla="*/ 1168 h 1267"/>
                <a:gd name="T64" fmla="*/ 465 w 1289"/>
                <a:gd name="T65" fmla="*/ 1210 h 1267"/>
                <a:gd name="T66" fmla="*/ 514 w 1289"/>
                <a:gd name="T67" fmla="*/ 1239 h 1267"/>
                <a:gd name="T68" fmla="*/ 578 w 1289"/>
                <a:gd name="T69" fmla="*/ 1260 h 1267"/>
                <a:gd name="T70" fmla="*/ 641 w 1289"/>
                <a:gd name="T71" fmla="*/ 1267 h 1267"/>
                <a:gd name="T72" fmla="*/ 705 w 1289"/>
                <a:gd name="T73" fmla="*/ 1260 h 1267"/>
                <a:gd name="T74" fmla="*/ 768 w 1289"/>
                <a:gd name="T75" fmla="*/ 1239 h 1267"/>
                <a:gd name="T76" fmla="*/ 817 w 1289"/>
                <a:gd name="T77" fmla="*/ 1210 h 1267"/>
                <a:gd name="T78" fmla="*/ 867 w 1289"/>
                <a:gd name="T79" fmla="*/ 1168 h 1267"/>
                <a:gd name="T80" fmla="*/ 930 w 1289"/>
                <a:gd name="T81" fmla="*/ 1105 h 1267"/>
                <a:gd name="T82" fmla="*/ 987 w 1289"/>
                <a:gd name="T83" fmla="*/ 1042 h 1267"/>
                <a:gd name="T84" fmla="*/ 1036 w 1289"/>
                <a:gd name="T85" fmla="*/ 971 h 1267"/>
                <a:gd name="T86" fmla="*/ 1099 w 1289"/>
                <a:gd name="T87" fmla="*/ 908 h 1267"/>
                <a:gd name="T88" fmla="*/ 1170 w 1289"/>
                <a:gd name="T89" fmla="*/ 852 h 1267"/>
                <a:gd name="T90" fmla="*/ 1226 w 1289"/>
                <a:gd name="T91" fmla="*/ 788 h 1267"/>
                <a:gd name="T92" fmla="*/ 1275 w 1289"/>
                <a:gd name="T93" fmla="*/ 725 h 1267"/>
                <a:gd name="T94" fmla="*/ 1282 w 1289"/>
                <a:gd name="T95" fmla="*/ 683 h 1267"/>
                <a:gd name="T96" fmla="*/ 1289 w 1289"/>
                <a:gd name="T97" fmla="*/ 648 h 1267"/>
                <a:gd name="T98" fmla="*/ 1282 w 1289"/>
                <a:gd name="T99" fmla="*/ 598 h 1267"/>
                <a:gd name="T100" fmla="*/ 1254 w 1289"/>
                <a:gd name="T101" fmla="*/ 549 h 1267"/>
                <a:gd name="T102" fmla="*/ 1219 w 1289"/>
                <a:gd name="T103" fmla="*/ 500 h 1267"/>
                <a:gd name="T104" fmla="*/ 1184 w 1289"/>
                <a:gd name="T105" fmla="*/ 451 h 1267"/>
                <a:gd name="T106" fmla="*/ 1092 w 1289"/>
                <a:gd name="T107" fmla="*/ 359 h 1267"/>
                <a:gd name="T108" fmla="*/ 1057 w 1289"/>
                <a:gd name="T109" fmla="*/ 310 h 1267"/>
                <a:gd name="T110" fmla="*/ 1022 w 1289"/>
                <a:gd name="T111" fmla="*/ 268 h 1267"/>
                <a:gd name="T112" fmla="*/ 1022 w 1289"/>
                <a:gd name="T113" fmla="*/ 268 h 12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289"/>
                <a:gd name="T172" fmla="*/ 0 h 1267"/>
                <a:gd name="T173" fmla="*/ 1289 w 1289"/>
                <a:gd name="T174" fmla="*/ 1267 h 12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289" h="1267">
                  <a:moveTo>
                    <a:pt x="1022" y="268"/>
                  </a:moveTo>
                  <a:lnTo>
                    <a:pt x="965" y="190"/>
                  </a:lnTo>
                  <a:lnTo>
                    <a:pt x="909" y="120"/>
                  </a:lnTo>
                  <a:lnTo>
                    <a:pt x="824" y="57"/>
                  </a:lnTo>
                  <a:lnTo>
                    <a:pt x="782" y="28"/>
                  </a:lnTo>
                  <a:lnTo>
                    <a:pt x="726" y="14"/>
                  </a:lnTo>
                  <a:lnTo>
                    <a:pt x="684" y="0"/>
                  </a:lnTo>
                  <a:lnTo>
                    <a:pt x="641" y="0"/>
                  </a:lnTo>
                  <a:lnTo>
                    <a:pt x="599" y="0"/>
                  </a:lnTo>
                  <a:lnTo>
                    <a:pt x="557" y="14"/>
                  </a:lnTo>
                  <a:lnTo>
                    <a:pt x="500" y="28"/>
                  </a:lnTo>
                  <a:lnTo>
                    <a:pt x="458" y="57"/>
                  </a:lnTo>
                  <a:lnTo>
                    <a:pt x="381" y="120"/>
                  </a:lnTo>
                  <a:lnTo>
                    <a:pt x="317" y="190"/>
                  </a:lnTo>
                  <a:lnTo>
                    <a:pt x="268" y="268"/>
                  </a:lnTo>
                  <a:lnTo>
                    <a:pt x="233" y="310"/>
                  </a:lnTo>
                  <a:lnTo>
                    <a:pt x="190" y="359"/>
                  </a:lnTo>
                  <a:lnTo>
                    <a:pt x="106" y="451"/>
                  </a:lnTo>
                  <a:lnTo>
                    <a:pt x="64" y="500"/>
                  </a:lnTo>
                  <a:lnTo>
                    <a:pt x="28" y="549"/>
                  </a:lnTo>
                  <a:lnTo>
                    <a:pt x="7" y="598"/>
                  </a:lnTo>
                  <a:lnTo>
                    <a:pt x="0" y="648"/>
                  </a:lnTo>
                  <a:lnTo>
                    <a:pt x="0" y="683"/>
                  </a:lnTo>
                  <a:lnTo>
                    <a:pt x="14" y="725"/>
                  </a:lnTo>
                  <a:lnTo>
                    <a:pt x="35" y="753"/>
                  </a:lnTo>
                  <a:lnTo>
                    <a:pt x="56" y="788"/>
                  </a:lnTo>
                  <a:lnTo>
                    <a:pt x="120" y="852"/>
                  </a:lnTo>
                  <a:lnTo>
                    <a:pt x="183" y="908"/>
                  </a:lnTo>
                  <a:lnTo>
                    <a:pt x="247" y="971"/>
                  </a:lnTo>
                  <a:lnTo>
                    <a:pt x="303" y="1042"/>
                  </a:lnTo>
                  <a:lnTo>
                    <a:pt x="359" y="1105"/>
                  </a:lnTo>
                  <a:lnTo>
                    <a:pt x="416" y="1168"/>
                  </a:lnTo>
                  <a:lnTo>
                    <a:pt x="465" y="1210"/>
                  </a:lnTo>
                  <a:lnTo>
                    <a:pt x="514" y="1239"/>
                  </a:lnTo>
                  <a:lnTo>
                    <a:pt x="578" y="1260"/>
                  </a:lnTo>
                  <a:lnTo>
                    <a:pt x="641" y="1267"/>
                  </a:lnTo>
                  <a:lnTo>
                    <a:pt x="705" y="1260"/>
                  </a:lnTo>
                  <a:lnTo>
                    <a:pt x="768" y="1239"/>
                  </a:lnTo>
                  <a:lnTo>
                    <a:pt x="817" y="1210"/>
                  </a:lnTo>
                  <a:lnTo>
                    <a:pt x="867" y="1168"/>
                  </a:lnTo>
                  <a:lnTo>
                    <a:pt x="930" y="1105"/>
                  </a:lnTo>
                  <a:lnTo>
                    <a:pt x="987" y="1042"/>
                  </a:lnTo>
                  <a:lnTo>
                    <a:pt x="1036" y="971"/>
                  </a:lnTo>
                  <a:lnTo>
                    <a:pt x="1099" y="908"/>
                  </a:lnTo>
                  <a:lnTo>
                    <a:pt x="1170" y="852"/>
                  </a:lnTo>
                  <a:lnTo>
                    <a:pt x="1226" y="788"/>
                  </a:lnTo>
                  <a:lnTo>
                    <a:pt x="1275" y="725"/>
                  </a:lnTo>
                  <a:lnTo>
                    <a:pt x="1282" y="683"/>
                  </a:lnTo>
                  <a:lnTo>
                    <a:pt x="1289" y="648"/>
                  </a:lnTo>
                  <a:lnTo>
                    <a:pt x="1282" y="598"/>
                  </a:lnTo>
                  <a:lnTo>
                    <a:pt x="1254" y="549"/>
                  </a:lnTo>
                  <a:lnTo>
                    <a:pt x="1219" y="500"/>
                  </a:lnTo>
                  <a:lnTo>
                    <a:pt x="1184" y="451"/>
                  </a:lnTo>
                  <a:lnTo>
                    <a:pt x="1092" y="359"/>
                  </a:lnTo>
                  <a:lnTo>
                    <a:pt x="1057" y="310"/>
                  </a:lnTo>
                  <a:lnTo>
                    <a:pt x="1022" y="26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round/>
              <a:headEnd/>
              <a:tailEnd/>
            </a:ln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15386" name="Freeform 13"/>
            <p:cNvSpPr>
              <a:spLocks/>
            </p:cNvSpPr>
            <p:nvPr/>
          </p:nvSpPr>
          <p:spPr bwMode="auto">
            <a:xfrm>
              <a:off x="5289" y="1724"/>
              <a:ext cx="7" cy="7"/>
            </a:xfrm>
            <a:custGeom>
              <a:avLst/>
              <a:gdLst>
                <a:gd name="T0" fmla="*/ 7 w 7"/>
                <a:gd name="T1" fmla="*/ 0 h 7"/>
                <a:gd name="T2" fmla="*/ 7 w 7"/>
                <a:gd name="T3" fmla="*/ 0 h 7"/>
                <a:gd name="T4" fmla="*/ 7 w 7"/>
                <a:gd name="T5" fmla="*/ 0 h 7"/>
                <a:gd name="T6" fmla="*/ 0 w 7"/>
                <a:gd name="T7" fmla="*/ 7 h 7"/>
                <a:gd name="T8" fmla="*/ 7 w 7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7"/>
                <a:gd name="T17" fmla="*/ 7 w 7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7" name="Line 14"/>
            <p:cNvSpPr>
              <a:spLocks noChangeShapeType="1"/>
            </p:cNvSpPr>
            <p:nvPr/>
          </p:nvSpPr>
          <p:spPr bwMode="auto">
            <a:xfrm flipV="1">
              <a:off x="4939" y="1415"/>
              <a:ext cx="0" cy="1344"/>
            </a:xfrm>
            <a:prstGeom prst="line">
              <a:avLst/>
            </a:prstGeom>
            <a:noFill/>
            <a:ln w="57150">
              <a:solidFill>
                <a:srgbClr val="FFFF66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388" name="Group 15"/>
            <p:cNvGrpSpPr>
              <a:grpSpLocks/>
            </p:cNvGrpSpPr>
            <p:nvPr/>
          </p:nvGrpSpPr>
          <p:grpSpPr bwMode="auto">
            <a:xfrm>
              <a:off x="4699" y="2903"/>
              <a:ext cx="480" cy="144"/>
              <a:chOff x="4176" y="2496"/>
              <a:chExt cx="480" cy="144"/>
            </a:xfrm>
          </p:grpSpPr>
          <p:sp>
            <p:nvSpPr>
              <p:cNvPr id="15394" name="Line 16"/>
              <p:cNvSpPr>
                <a:spLocks noChangeShapeType="1"/>
              </p:cNvSpPr>
              <p:nvPr/>
            </p:nvSpPr>
            <p:spPr bwMode="auto">
              <a:xfrm>
                <a:off x="4320" y="2496"/>
                <a:ext cx="0" cy="144"/>
              </a:xfrm>
              <a:prstGeom prst="line">
                <a:avLst/>
              </a:prstGeom>
              <a:noFill/>
              <a:ln w="76200">
                <a:solidFill>
                  <a:srgbClr val="66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5" name="Line 17"/>
              <p:cNvSpPr>
                <a:spLocks noChangeShapeType="1"/>
              </p:cNvSpPr>
              <p:nvPr/>
            </p:nvSpPr>
            <p:spPr bwMode="auto">
              <a:xfrm>
                <a:off x="4176" y="2640"/>
                <a:ext cx="480" cy="0"/>
              </a:xfrm>
              <a:prstGeom prst="line">
                <a:avLst/>
              </a:prstGeom>
              <a:noFill/>
              <a:ln w="76200">
                <a:solidFill>
                  <a:srgbClr val="66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6" name="Line 18"/>
              <p:cNvSpPr>
                <a:spLocks noChangeShapeType="1"/>
              </p:cNvSpPr>
              <p:nvPr/>
            </p:nvSpPr>
            <p:spPr bwMode="auto">
              <a:xfrm>
                <a:off x="4512" y="2496"/>
                <a:ext cx="0" cy="144"/>
              </a:xfrm>
              <a:prstGeom prst="line">
                <a:avLst/>
              </a:prstGeom>
              <a:noFill/>
              <a:ln w="76200">
                <a:solidFill>
                  <a:srgbClr val="66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389" name="Line 19"/>
            <p:cNvSpPr>
              <a:spLocks noChangeShapeType="1"/>
            </p:cNvSpPr>
            <p:nvPr/>
          </p:nvSpPr>
          <p:spPr bwMode="auto">
            <a:xfrm flipV="1">
              <a:off x="4939" y="983"/>
              <a:ext cx="0" cy="480"/>
            </a:xfrm>
            <a:prstGeom prst="line">
              <a:avLst/>
            </a:prstGeom>
            <a:noFill/>
            <a:ln w="57150">
              <a:solidFill>
                <a:srgbClr val="66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0" name="Line 20"/>
            <p:cNvSpPr>
              <a:spLocks noChangeShapeType="1"/>
            </p:cNvSpPr>
            <p:nvPr/>
          </p:nvSpPr>
          <p:spPr bwMode="auto">
            <a:xfrm flipV="1">
              <a:off x="4939" y="2711"/>
              <a:ext cx="0" cy="336"/>
            </a:xfrm>
            <a:prstGeom prst="line">
              <a:avLst/>
            </a:prstGeom>
            <a:noFill/>
            <a:ln w="57150">
              <a:solidFill>
                <a:srgbClr val="00FF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391" name="Group 21"/>
            <p:cNvGrpSpPr>
              <a:grpSpLocks/>
            </p:cNvGrpSpPr>
            <p:nvPr/>
          </p:nvGrpSpPr>
          <p:grpSpPr bwMode="auto">
            <a:xfrm>
              <a:off x="4843" y="1127"/>
              <a:ext cx="192" cy="288"/>
              <a:chOff x="4320" y="720"/>
              <a:chExt cx="192" cy="288"/>
            </a:xfrm>
          </p:grpSpPr>
          <p:sp>
            <p:nvSpPr>
              <p:cNvPr id="15392" name="Line 22"/>
              <p:cNvSpPr>
                <a:spLocks noChangeShapeType="1"/>
              </p:cNvSpPr>
              <p:nvPr/>
            </p:nvSpPr>
            <p:spPr bwMode="auto">
              <a:xfrm>
                <a:off x="4320" y="720"/>
                <a:ext cx="0" cy="288"/>
              </a:xfrm>
              <a:prstGeom prst="line">
                <a:avLst/>
              </a:prstGeom>
              <a:noFill/>
              <a:ln w="76200">
                <a:solidFill>
                  <a:srgbClr val="66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3" name="Line 23"/>
              <p:cNvSpPr>
                <a:spLocks noChangeShapeType="1"/>
              </p:cNvSpPr>
              <p:nvPr/>
            </p:nvSpPr>
            <p:spPr bwMode="auto">
              <a:xfrm>
                <a:off x="4512" y="720"/>
                <a:ext cx="0" cy="288"/>
              </a:xfrm>
              <a:prstGeom prst="line">
                <a:avLst/>
              </a:prstGeom>
              <a:noFill/>
              <a:ln w="76200">
                <a:solidFill>
                  <a:srgbClr val="66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59800" name="Oval 24"/>
          <p:cNvSpPr>
            <a:spLocks noChangeArrowheads="1"/>
          </p:cNvSpPr>
          <p:nvPr/>
        </p:nvSpPr>
        <p:spPr bwMode="auto">
          <a:xfrm>
            <a:off x="7007225" y="4719638"/>
            <a:ext cx="1524000" cy="533400"/>
          </a:xfrm>
          <a:prstGeom prst="ellipse">
            <a:avLst/>
          </a:prstGeom>
          <a:noFill/>
          <a:ln w="28575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9801" name="Line 25"/>
          <p:cNvSpPr>
            <a:spLocks noChangeShapeType="1"/>
          </p:cNvSpPr>
          <p:nvPr/>
        </p:nvSpPr>
        <p:spPr bwMode="auto">
          <a:xfrm flipV="1">
            <a:off x="8197850" y="5048250"/>
            <a:ext cx="457200" cy="1524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9802" name="Rectangle 26"/>
          <p:cNvSpPr>
            <a:spLocks noChangeArrowheads="1"/>
          </p:cNvSpPr>
          <p:nvPr/>
        </p:nvSpPr>
        <p:spPr bwMode="auto">
          <a:xfrm>
            <a:off x="7997825" y="4948238"/>
            <a:ext cx="325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FFFF00"/>
                </a:solidFill>
                <a:sym typeface="Symbol" panose="05050102010706020507" pitchFamily="18" charset="2"/>
              </a:rPr>
              <a:t></a:t>
            </a:r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59803" name="Object 27"/>
          <p:cNvGraphicFramePr>
            <a:graphicFrameLocks/>
          </p:cNvGraphicFramePr>
          <p:nvPr/>
        </p:nvGraphicFramePr>
        <p:xfrm>
          <a:off x="7961313" y="5249863"/>
          <a:ext cx="571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37" name="公式" r:id="rId9" imgW="466728" imgH="323920" progId="Equation.3">
                  <p:embed/>
                </p:oleObj>
              </mc:Choice>
              <mc:Fallback>
                <p:oleObj name="公式" r:id="rId9" imgW="466728" imgH="323920" progId="Equation.3">
                  <p:embed/>
                  <p:pic>
                    <p:nvPicPr>
                      <p:cNvPr id="0" name="Object 2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1313" y="5249863"/>
                        <a:ext cx="571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804" name="Object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604768"/>
              </p:ext>
            </p:extLst>
          </p:nvPr>
        </p:nvGraphicFramePr>
        <p:xfrm>
          <a:off x="7944923" y="4729163"/>
          <a:ext cx="31115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38" name="Equation" r:id="rId11" imgW="126720" imgH="228600" progId="Equation.DSMT4">
                  <p:embed/>
                </p:oleObj>
              </mc:Choice>
              <mc:Fallback>
                <p:oleObj name="Equation" r:id="rId11" imgW="126720" imgH="228600" progId="Equation.DSMT4">
                  <p:embed/>
                  <p:pic>
                    <p:nvPicPr>
                      <p:cNvPr id="0" name="Object 28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4923" y="4729163"/>
                        <a:ext cx="31115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805" name="Object 29"/>
          <p:cNvGraphicFramePr>
            <a:graphicFrameLocks/>
          </p:cNvGraphicFramePr>
          <p:nvPr/>
        </p:nvGraphicFramePr>
        <p:xfrm>
          <a:off x="8461375" y="4559300"/>
          <a:ext cx="2809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39" name="公式" r:id="rId13" imgW="171412" imgH="323920" progId="Equation.3">
                  <p:embed/>
                </p:oleObj>
              </mc:Choice>
              <mc:Fallback>
                <p:oleObj name="公式" r:id="rId13" imgW="171412" imgH="323920" progId="Equation.3">
                  <p:embed/>
                  <p:pic>
                    <p:nvPicPr>
                      <p:cNvPr id="0" name="Object 29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375" y="4559300"/>
                        <a:ext cx="2809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9806" name="Text Box 30"/>
          <p:cNvSpPr txBox="1">
            <a:spLocks noChangeArrowheads="1"/>
          </p:cNvSpPr>
          <p:nvPr/>
        </p:nvSpPr>
        <p:spPr bwMode="auto">
          <a:xfrm>
            <a:off x="7421563" y="47831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>
                <a:solidFill>
                  <a:srgbClr val="00FFFF"/>
                </a:solidFill>
              </a:rPr>
              <a:t>O</a:t>
            </a:r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59807" name="Object 31"/>
          <p:cNvGraphicFramePr>
            <a:graphicFrameLocks/>
          </p:cNvGraphicFramePr>
          <p:nvPr/>
        </p:nvGraphicFramePr>
        <p:xfrm>
          <a:off x="7934325" y="3141663"/>
          <a:ext cx="223838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40" name="公式" r:id="rId15" imgW="171412" imgH="190573" progId="Equation.3">
                  <p:embed/>
                </p:oleObj>
              </mc:Choice>
              <mc:Fallback>
                <p:oleObj name="公式" r:id="rId15" imgW="171412" imgH="190573" progId="Equation.3">
                  <p:embed/>
                  <p:pic>
                    <p:nvPicPr>
                      <p:cNvPr id="0" name="Object 31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4325" y="3141663"/>
                        <a:ext cx="223838" cy="23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9808" name="Line 32"/>
          <p:cNvSpPr>
            <a:spLocks noChangeShapeType="1"/>
          </p:cNvSpPr>
          <p:nvPr/>
        </p:nvSpPr>
        <p:spPr bwMode="auto">
          <a:xfrm>
            <a:off x="7848600" y="5003800"/>
            <a:ext cx="314325" cy="2000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59809" name="Object 33"/>
          <p:cNvGraphicFramePr>
            <a:graphicFrameLocks/>
          </p:cNvGraphicFramePr>
          <p:nvPr/>
        </p:nvGraphicFramePr>
        <p:xfrm>
          <a:off x="2700338" y="5308600"/>
          <a:ext cx="15859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41" name="公式" r:id="rId17" imgW="1695499" imgH="628675" progId="Equation.3">
                  <p:embed/>
                </p:oleObj>
              </mc:Choice>
              <mc:Fallback>
                <p:oleObj name="公式" r:id="rId17" imgW="1695499" imgH="628675" progId="Equation.3">
                  <p:embed/>
                  <p:pic>
                    <p:nvPicPr>
                      <p:cNvPr id="0" name="Object 33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308600"/>
                        <a:ext cx="15859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810" name="Object 34"/>
          <p:cNvGraphicFramePr>
            <a:graphicFrameLocks/>
          </p:cNvGraphicFramePr>
          <p:nvPr/>
        </p:nvGraphicFramePr>
        <p:xfrm>
          <a:off x="4356100" y="5356225"/>
          <a:ext cx="8159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42" name="公式" r:id="rId19" imgW="819271" imgH="314203" progId="Equation.3">
                  <p:embed/>
                </p:oleObj>
              </mc:Choice>
              <mc:Fallback>
                <p:oleObj name="公式" r:id="rId19" imgW="819271" imgH="314203" progId="Equation.3">
                  <p:embed/>
                  <p:pic>
                    <p:nvPicPr>
                      <p:cNvPr id="0" name="Object 34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5356225"/>
                        <a:ext cx="81597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811" name="Object 35"/>
          <p:cNvGraphicFramePr>
            <a:graphicFrameLocks/>
          </p:cNvGraphicFramePr>
          <p:nvPr/>
        </p:nvGraphicFramePr>
        <p:xfrm>
          <a:off x="755650" y="5300663"/>
          <a:ext cx="1909763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43" name="公式" r:id="rId21" imgW="2066937" imgH="619228" progId="Equation.3">
                  <p:embed/>
                </p:oleObj>
              </mc:Choice>
              <mc:Fallback>
                <p:oleObj name="公式" r:id="rId21" imgW="2066937" imgH="619228" progId="Equation.3">
                  <p:embed/>
                  <p:pic>
                    <p:nvPicPr>
                      <p:cNvPr id="0" name="Object 35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300663"/>
                        <a:ext cx="1909763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812" name="Object 36"/>
          <p:cNvGraphicFramePr>
            <a:graphicFrameLocks noChangeAspect="1"/>
          </p:cNvGraphicFramePr>
          <p:nvPr/>
        </p:nvGraphicFramePr>
        <p:xfrm>
          <a:off x="5076825" y="5791200"/>
          <a:ext cx="15113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44" name="公式" r:id="rId23" imgW="514237" imgH="114182" progId="Equation.3">
                  <p:embed/>
                </p:oleObj>
              </mc:Choice>
              <mc:Fallback>
                <p:oleObj name="公式" r:id="rId23" imgW="514237" imgH="114182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5202" t="-8591" r="-5202" b="-8591"/>
                      <a:stretch>
                        <a:fillRect/>
                      </a:stretch>
                    </p:blipFill>
                    <p:spPr bwMode="auto">
                      <a:xfrm>
                        <a:off x="5076825" y="5791200"/>
                        <a:ext cx="1511300" cy="669925"/>
                      </a:xfrm>
                      <a:prstGeom prst="rect">
                        <a:avLst/>
                      </a:prstGeom>
                      <a:solidFill>
                        <a:srgbClr val="333333"/>
                      </a:solidFill>
                      <a:ln w="9525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9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9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9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59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9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59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59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9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59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9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45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59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59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59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59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59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5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59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5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5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78" grpId="0" autoUpdateAnimBg="0"/>
      <p:bldP spid="459784" grpId="0" autoUpdateAnimBg="0"/>
      <p:bldP spid="459785" grpId="0" autoUpdateAnimBg="0"/>
      <p:bldP spid="459786" grpId="0" autoUpdateAnimBg="0"/>
      <p:bldP spid="459800" grpId="0" animBg="1"/>
      <p:bldP spid="459801" grpId="0" animBg="1"/>
      <p:bldP spid="459802" grpId="0" autoUpdateAnimBg="0"/>
      <p:bldP spid="459806" grpId="0" autoUpdateAnimBg="0"/>
      <p:bldP spid="459808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12991</TotalTime>
  <Words>1383</Words>
  <Application>Microsoft Office PowerPoint</Application>
  <PresentationFormat>全屏显示(4:3)</PresentationFormat>
  <Paragraphs>207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20</vt:i4>
      </vt:variant>
    </vt:vector>
  </HeadingPairs>
  <TitlesOfParts>
    <vt:vector size="40" baseType="lpstr">
      <vt:lpstr>Highlight LET</vt:lpstr>
      <vt:lpstr>Monotype Sorts</vt:lpstr>
      <vt:lpstr>Smudger LET</vt:lpstr>
      <vt:lpstr>方正书宋简体</vt:lpstr>
      <vt:lpstr>方正舒体</vt:lpstr>
      <vt:lpstr>仿宋_GB2312</vt:lpstr>
      <vt:lpstr>黑体</vt:lpstr>
      <vt:lpstr>楷体_GB2312</vt:lpstr>
      <vt:lpstr>隶书</vt:lpstr>
      <vt:lpstr>宋体</vt:lpstr>
      <vt:lpstr>Arial</vt:lpstr>
      <vt:lpstr>Bookman Old Style</vt:lpstr>
      <vt:lpstr>Symbol</vt:lpstr>
      <vt:lpstr>Times New Roman</vt:lpstr>
      <vt:lpstr>Wingdings</vt:lpstr>
      <vt:lpstr>默认设计模板</vt:lpstr>
      <vt:lpstr>公式</vt:lpstr>
      <vt:lpstr>Equation</vt:lpstr>
      <vt:lpstr>MathType 7.0 Equation</vt:lpstr>
      <vt:lpstr>CorelDRAW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xian jiaotong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Polarization of Light</dc:title>
  <dc:creator>喻有理</dc:creator>
  <cp:lastModifiedBy>jiangcw</cp:lastModifiedBy>
  <cp:revision>775</cp:revision>
  <dcterms:created xsi:type="dcterms:W3CDTF">1998-11-21T01:35:42Z</dcterms:created>
  <dcterms:modified xsi:type="dcterms:W3CDTF">2022-03-30T16:45:04Z</dcterms:modified>
</cp:coreProperties>
</file>