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504" r:id="rId2"/>
    <p:sldId id="505" r:id="rId3"/>
    <p:sldId id="506" r:id="rId4"/>
    <p:sldId id="507" r:id="rId5"/>
    <p:sldId id="515" r:id="rId6"/>
    <p:sldId id="516" r:id="rId7"/>
    <p:sldId id="466" r:id="rId8"/>
    <p:sldId id="468" r:id="rId9"/>
    <p:sldId id="469" r:id="rId10"/>
    <p:sldId id="470" r:id="rId11"/>
    <p:sldId id="484" r:id="rId12"/>
    <p:sldId id="485" r:id="rId13"/>
    <p:sldId id="508" r:id="rId14"/>
    <p:sldId id="517" r:id="rId15"/>
    <p:sldId id="518" r:id="rId16"/>
    <p:sldId id="509" r:id="rId17"/>
    <p:sldId id="510" r:id="rId18"/>
    <p:sldId id="511" r:id="rId19"/>
    <p:sldId id="512" r:id="rId2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3">
          <p15:clr>
            <a:srgbClr val="A4A3A4"/>
          </p15:clr>
        </p15:guide>
        <p15:guide id="2" pos="5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FF"/>
    <a:srgbClr val="FFFF00"/>
    <a:srgbClr val="00FF00"/>
    <a:srgbClr val="800000"/>
    <a:srgbClr val="FFCC99"/>
    <a:srgbClr val="CC6600"/>
    <a:srgbClr val="FFFF99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61" autoAdjust="0"/>
    <p:restoredTop sz="94830" autoAdjust="0"/>
  </p:normalViewPr>
  <p:slideViewPr>
    <p:cSldViewPr>
      <p:cViewPr varScale="1">
        <p:scale>
          <a:sx n="74" d="100"/>
          <a:sy n="74" d="100"/>
        </p:scale>
        <p:origin x="1566" y="72"/>
      </p:cViewPr>
      <p:guideLst>
        <p:guide orient="horz" pos="2523"/>
        <p:guide pos="5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76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emf"/><Relationship Id="rId13" Type="http://schemas.openxmlformats.org/officeDocument/2006/relationships/image" Target="../media/image109.emf"/><Relationship Id="rId3" Type="http://schemas.openxmlformats.org/officeDocument/2006/relationships/image" Target="../media/image99.emf"/><Relationship Id="rId7" Type="http://schemas.openxmlformats.org/officeDocument/2006/relationships/image" Target="../media/image103.emf"/><Relationship Id="rId12" Type="http://schemas.openxmlformats.org/officeDocument/2006/relationships/image" Target="../media/image108.emf"/><Relationship Id="rId2" Type="http://schemas.openxmlformats.org/officeDocument/2006/relationships/image" Target="../media/image98.emf"/><Relationship Id="rId1" Type="http://schemas.openxmlformats.org/officeDocument/2006/relationships/image" Target="../media/image97.emf"/><Relationship Id="rId6" Type="http://schemas.openxmlformats.org/officeDocument/2006/relationships/image" Target="../media/image102.emf"/><Relationship Id="rId11" Type="http://schemas.openxmlformats.org/officeDocument/2006/relationships/image" Target="../media/image107.emf"/><Relationship Id="rId5" Type="http://schemas.openxmlformats.org/officeDocument/2006/relationships/image" Target="../media/image101.emf"/><Relationship Id="rId10" Type="http://schemas.openxmlformats.org/officeDocument/2006/relationships/image" Target="../media/image106.emf"/><Relationship Id="rId4" Type="http://schemas.openxmlformats.org/officeDocument/2006/relationships/image" Target="../media/image100.emf"/><Relationship Id="rId9" Type="http://schemas.openxmlformats.org/officeDocument/2006/relationships/image" Target="../media/image105.emf"/><Relationship Id="rId14" Type="http://schemas.openxmlformats.org/officeDocument/2006/relationships/image" Target="../media/image110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emf"/><Relationship Id="rId13" Type="http://schemas.openxmlformats.org/officeDocument/2006/relationships/image" Target="../media/image124.emf"/><Relationship Id="rId3" Type="http://schemas.openxmlformats.org/officeDocument/2006/relationships/image" Target="../media/image114.emf"/><Relationship Id="rId7" Type="http://schemas.openxmlformats.org/officeDocument/2006/relationships/image" Target="../media/image118.emf"/><Relationship Id="rId12" Type="http://schemas.openxmlformats.org/officeDocument/2006/relationships/image" Target="../media/image123.emf"/><Relationship Id="rId2" Type="http://schemas.openxmlformats.org/officeDocument/2006/relationships/image" Target="../media/image113.emf"/><Relationship Id="rId1" Type="http://schemas.openxmlformats.org/officeDocument/2006/relationships/image" Target="../media/image112.emf"/><Relationship Id="rId6" Type="http://schemas.openxmlformats.org/officeDocument/2006/relationships/image" Target="../media/image117.emf"/><Relationship Id="rId11" Type="http://schemas.openxmlformats.org/officeDocument/2006/relationships/image" Target="../media/image122.emf"/><Relationship Id="rId5" Type="http://schemas.openxmlformats.org/officeDocument/2006/relationships/image" Target="../media/image116.emf"/><Relationship Id="rId10" Type="http://schemas.openxmlformats.org/officeDocument/2006/relationships/image" Target="../media/image121.emf"/><Relationship Id="rId4" Type="http://schemas.openxmlformats.org/officeDocument/2006/relationships/image" Target="../media/image115.emf"/><Relationship Id="rId9" Type="http://schemas.openxmlformats.org/officeDocument/2006/relationships/image" Target="../media/image120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emf"/><Relationship Id="rId3" Type="http://schemas.openxmlformats.org/officeDocument/2006/relationships/image" Target="../media/image130.emf"/><Relationship Id="rId7" Type="http://schemas.openxmlformats.org/officeDocument/2006/relationships/image" Target="../media/image134.emf"/><Relationship Id="rId2" Type="http://schemas.openxmlformats.org/officeDocument/2006/relationships/image" Target="../media/image129.emf"/><Relationship Id="rId1" Type="http://schemas.openxmlformats.org/officeDocument/2006/relationships/image" Target="../media/image128.emf"/><Relationship Id="rId6" Type="http://schemas.openxmlformats.org/officeDocument/2006/relationships/image" Target="../media/image133.emf"/><Relationship Id="rId5" Type="http://schemas.openxmlformats.org/officeDocument/2006/relationships/image" Target="../media/image132.emf"/><Relationship Id="rId10" Type="http://schemas.openxmlformats.org/officeDocument/2006/relationships/image" Target="../media/image137.wmf"/><Relationship Id="rId4" Type="http://schemas.openxmlformats.org/officeDocument/2006/relationships/image" Target="../media/image131.emf"/><Relationship Id="rId9" Type="http://schemas.openxmlformats.org/officeDocument/2006/relationships/image" Target="../media/image136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emf"/><Relationship Id="rId13" Type="http://schemas.openxmlformats.org/officeDocument/2006/relationships/image" Target="../media/image150.emf"/><Relationship Id="rId3" Type="http://schemas.openxmlformats.org/officeDocument/2006/relationships/image" Target="../media/image140.emf"/><Relationship Id="rId7" Type="http://schemas.openxmlformats.org/officeDocument/2006/relationships/image" Target="../media/image144.emf"/><Relationship Id="rId12" Type="http://schemas.openxmlformats.org/officeDocument/2006/relationships/image" Target="../media/image149.emf"/><Relationship Id="rId2" Type="http://schemas.openxmlformats.org/officeDocument/2006/relationships/image" Target="../media/image139.emf"/><Relationship Id="rId16" Type="http://schemas.openxmlformats.org/officeDocument/2006/relationships/image" Target="../media/image153.emf"/><Relationship Id="rId1" Type="http://schemas.openxmlformats.org/officeDocument/2006/relationships/image" Target="../media/image138.emf"/><Relationship Id="rId6" Type="http://schemas.openxmlformats.org/officeDocument/2006/relationships/image" Target="../media/image143.emf"/><Relationship Id="rId11" Type="http://schemas.openxmlformats.org/officeDocument/2006/relationships/image" Target="../media/image148.emf"/><Relationship Id="rId5" Type="http://schemas.openxmlformats.org/officeDocument/2006/relationships/image" Target="../media/image142.emf"/><Relationship Id="rId15" Type="http://schemas.openxmlformats.org/officeDocument/2006/relationships/image" Target="../media/image152.emf"/><Relationship Id="rId10" Type="http://schemas.openxmlformats.org/officeDocument/2006/relationships/image" Target="../media/image147.emf"/><Relationship Id="rId4" Type="http://schemas.openxmlformats.org/officeDocument/2006/relationships/image" Target="../media/image141.emf"/><Relationship Id="rId9" Type="http://schemas.openxmlformats.org/officeDocument/2006/relationships/image" Target="../media/image146.emf"/><Relationship Id="rId14" Type="http://schemas.openxmlformats.org/officeDocument/2006/relationships/image" Target="../media/image151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emf"/><Relationship Id="rId3" Type="http://schemas.openxmlformats.org/officeDocument/2006/relationships/image" Target="../media/image156.emf"/><Relationship Id="rId7" Type="http://schemas.openxmlformats.org/officeDocument/2006/relationships/image" Target="../media/image160.emf"/><Relationship Id="rId2" Type="http://schemas.openxmlformats.org/officeDocument/2006/relationships/image" Target="../media/image155.emf"/><Relationship Id="rId1" Type="http://schemas.openxmlformats.org/officeDocument/2006/relationships/image" Target="../media/image154.emf"/><Relationship Id="rId6" Type="http://schemas.openxmlformats.org/officeDocument/2006/relationships/image" Target="../media/image159.emf"/><Relationship Id="rId5" Type="http://schemas.openxmlformats.org/officeDocument/2006/relationships/image" Target="../media/image158.emf"/><Relationship Id="rId4" Type="http://schemas.openxmlformats.org/officeDocument/2006/relationships/image" Target="../media/image157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emf"/><Relationship Id="rId13" Type="http://schemas.openxmlformats.org/officeDocument/2006/relationships/image" Target="../media/image174.emf"/><Relationship Id="rId3" Type="http://schemas.openxmlformats.org/officeDocument/2006/relationships/image" Target="../media/image164.emf"/><Relationship Id="rId7" Type="http://schemas.openxmlformats.org/officeDocument/2006/relationships/image" Target="../media/image168.emf"/><Relationship Id="rId12" Type="http://schemas.openxmlformats.org/officeDocument/2006/relationships/image" Target="../media/image173.emf"/><Relationship Id="rId17" Type="http://schemas.openxmlformats.org/officeDocument/2006/relationships/image" Target="../media/image178.emf"/><Relationship Id="rId2" Type="http://schemas.openxmlformats.org/officeDocument/2006/relationships/image" Target="../media/image163.emf"/><Relationship Id="rId16" Type="http://schemas.openxmlformats.org/officeDocument/2006/relationships/image" Target="../media/image177.emf"/><Relationship Id="rId1" Type="http://schemas.openxmlformats.org/officeDocument/2006/relationships/image" Target="../media/image162.emf"/><Relationship Id="rId6" Type="http://schemas.openxmlformats.org/officeDocument/2006/relationships/image" Target="../media/image167.emf"/><Relationship Id="rId11" Type="http://schemas.openxmlformats.org/officeDocument/2006/relationships/image" Target="../media/image172.emf"/><Relationship Id="rId5" Type="http://schemas.openxmlformats.org/officeDocument/2006/relationships/image" Target="../media/image166.emf"/><Relationship Id="rId15" Type="http://schemas.openxmlformats.org/officeDocument/2006/relationships/image" Target="../media/image176.emf"/><Relationship Id="rId10" Type="http://schemas.openxmlformats.org/officeDocument/2006/relationships/image" Target="../media/image171.emf"/><Relationship Id="rId4" Type="http://schemas.openxmlformats.org/officeDocument/2006/relationships/image" Target="../media/image165.emf"/><Relationship Id="rId9" Type="http://schemas.openxmlformats.org/officeDocument/2006/relationships/image" Target="../media/image170.emf"/><Relationship Id="rId14" Type="http://schemas.openxmlformats.org/officeDocument/2006/relationships/image" Target="../media/image175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image" Target="../media/image23.wmf"/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12" Type="http://schemas.openxmlformats.org/officeDocument/2006/relationships/image" Target="../media/image22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6" Type="http://schemas.openxmlformats.org/officeDocument/2006/relationships/image" Target="../media/image16.emf"/><Relationship Id="rId11" Type="http://schemas.openxmlformats.org/officeDocument/2006/relationships/image" Target="../media/image21.emf"/><Relationship Id="rId5" Type="http://schemas.openxmlformats.org/officeDocument/2006/relationships/image" Target="../media/image15.emf"/><Relationship Id="rId10" Type="http://schemas.openxmlformats.org/officeDocument/2006/relationships/image" Target="../media/image20.emf"/><Relationship Id="rId4" Type="http://schemas.openxmlformats.org/officeDocument/2006/relationships/image" Target="../media/image14.emf"/><Relationship Id="rId9" Type="http://schemas.openxmlformats.org/officeDocument/2006/relationships/image" Target="../media/image19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13" Type="http://schemas.openxmlformats.org/officeDocument/2006/relationships/image" Target="../media/image36.emf"/><Relationship Id="rId3" Type="http://schemas.openxmlformats.org/officeDocument/2006/relationships/image" Target="../media/image26.wmf"/><Relationship Id="rId7" Type="http://schemas.openxmlformats.org/officeDocument/2006/relationships/image" Target="../media/image30.emf"/><Relationship Id="rId12" Type="http://schemas.openxmlformats.org/officeDocument/2006/relationships/image" Target="../media/image35.emf"/><Relationship Id="rId2" Type="http://schemas.openxmlformats.org/officeDocument/2006/relationships/image" Target="../media/image25.emf"/><Relationship Id="rId16" Type="http://schemas.openxmlformats.org/officeDocument/2006/relationships/image" Target="../media/image39.emf"/><Relationship Id="rId1" Type="http://schemas.openxmlformats.org/officeDocument/2006/relationships/image" Target="../media/image24.emf"/><Relationship Id="rId6" Type="http://schemas.openxmlformats.org/officeDocument/2006/relationships/image" Target="../media/image29.emf"/><Relationship Id="rId11" Type="http://schemas.openxmlformats.org/officeDocument/2006/relationships/image" Target="../media/image34.emf"/><Relationship Id="rId5" Type="http://schemas.openxmlformats.org/officeDocument/2006/relationships/image" Target="../media/image28.wmf"/><Relationship Id="rId15" Type="http://schemas.openxmlformats.org/officeDocument/2006/relationships/image" Target="../media/image38.emf"/><Relationship Id="rId10" Type="http://schemas.openxmlformats.org/officeDocument/2006/relationships/image" Target="../media/image33.emf"/><Relationship Id="rId4" Type="http://schemas.openxmlformats.org/officeDocument/2006/relationships/image" Target="../media/image27.emf"/><Relationship Id="rId9" Type="http://schemas.openxmlformats.org/officeDocument/2006/relationships/image" Target="../media/image32.emf"/><Relationship Id="rId14" Type="http://schemas.openxmlformats.org/officeDocument/2006/relationships/image" Target="../media/image37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image" Target="../media/image42.emf"/><Relationship Id="rId7" Type="http://schemas.openxmlformats.org/officeDocument/2006/relationships/image" Target="../media/image46.emf"/><Relationship Id="rId2" Type="http://schemas.openxmlformats.org/officeDocument/2006/relationships/image" Target="../media/image41.emf"/><Relationship Id="rId1" Type="http://schemas.openxmlformats.org/officeDocument/2006/relationships/image" Target="../media/image40.emf"/><Relationship Id="rId6" Type="http://schemas.openxmlformats.org/officeDocument/2006/relationships/image" Target="../media/image45.emf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13" Type="http://schemas.openxmlformats.org/officeDocument/2006/relationships/image" Target="../media/image60.emf"/><Relationship Id="rId3" Type="http://schemas.openxmlformats.org/officeDocument/2006/relationships/image" Target="../media/image50.emf"/><Relationship Id="rId7" Type="http://schemas.openxmlformats.org/officeDocument/2006/relationships/image" Target="../media/image54.emf"/><Relationship Id="rId12" Type="http://schemas.openxmlformats.org/officeDocument/2006/relationships/image" Target="../media/image59.emf"/><Relationship Id="rId2" Type="http://schemas.openxmlformats.org/officeDocument/2006/relationships/image" Target="../media/image49.emf"/><Relationship Id="rId16" Type="http://schemas.openxmlformats.org/officeDocument/2006/relationships/image" Target="../media/image63.emf"/><Relationship Id="rId1" Type="http://schemas.openxmlformats.org/officeDocument/2006/relationships/image" Target="../media/image48.emf"/><Relationship Id="rId6" Type="http://schemas.openxmlformats.org/officeDocument/2006/relationships/image" Target="../media/image53.emf"/><Relationship Id="rId11" Type="http://schemas.openxmlformats.org/officeDocument/2006/relationships/image" Target="../media/image58.emf"/><Relationship Id="rId5" Type="http://schemas.openxmlformats.org/officeDocument/2006/relationships/image" Target="../media/image52.emf"/><Relationship Id="rId15" Type="http://schemas.openxmlformats.org/officeDocument/2006/relationships/image" Target="../media/image62.emf"/><Relationship Id="rId10" Type="http://schemas.openxmlformats.org/officeDocument/2006/relationships/image" Target="../media/image57.emf"/><Relationship Id="rId4" Type="http://schemas.openxmlformats.org/officeDocument/2006/relationships/image" Target="../media/image51.emf"/><Relationship Id="rId9" Type="http://schemas.openxmlformats.org/officeDocument/2006/relationships/image" Target="../media/image56.emf"/><Relationship Id="rId14" Type="http://schemas.openxmlformats.org/officeDocument/2006/relationships/image" Target="../media/image61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7" Type="http://schemas.openxmlformats.org/officeDocument/2006/relationships/image" Target="../media/image70.wmf"/><Relationship Id="rId2" Type="http://schemas.openxmlformats.org/officeDocument/2006/relationships/image" Target="../media/image65.emf"/><Relationship Id="rId1" Type="http://schemas.openxmlformats.org/officeDocument/2006/relationships/image" Target="../media/image64.emf"/><Relationship Id="rId6" Type="http://schemas.openxmlformats.org/officeDocument/2006/relationships/image" Target="../media/image69.emf"/><Relationship Id="rId5" Type="http://schemas.openxmlformats.org/officeDocument/2006/relationships/image" Target="../media/image68.emf"/><Relationship Id="rId4" Type="http://schemas.openxmlformats.org/officeDocument/2006/relationships/image" Target="../media/image67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/><Relationship Id="rId3" Type="http://schemas.openxmlformats.org/officeDocument/2006/relationships/image" Target="../media/image74.emf"/><Relationship Id="rId7" Type="http://schemas.openxmlformats.org/officeDocument/2006/relationships/image" Target="../media/image78.emf"/><Relationship Id="rId2" Type="http://schemas.openxmlformats.org/officeDocument/2006/relationships/image" Target="../media/image73.emf"/><Relationship Id="rId1" Type="http://schemas.openxmlformats.org/officeDocument/2006/relationships/image" Target="../media/image72.emf"/><Relationship Id="rId6" Type="http://schemas.openxmlformats.org/officeDocument/2006/relationships/image" Target="../media/image77.emf"/><Relationship Id="rId5" Type="http://schemas.openxmlformats.org/officeDocument/2006/relationships/image" Target="../media/image76.emf"/><Relationship Id="rId4" Type="http://schemas.openxmlformats.org/officeDocument/2006/relationships/image" Target="../media/image75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emf"/><Relationship Id="rId3" Type="http://schemas.openxmlformats.org/officeDocument/2006/relationships/image" Target="../media/image82.emf"/><Relationship Id="rId7" Type="http://schemas.openxmlformats.org/officeDocument/2006/relationships/image" Target="../media/image86.emf"/><Relationship Id="rId2" Type="http://schemas.openxmlformats.org/officeDocument/2006/relationships/image" Target="../media/image81.emf"/><Relationship Id="rId1" Type="http://schemas.openxmlformats.org/officeDocument/2006/relationships/image" Target="../media/image80.emf"/><Relationship Id="rId6" Type="http://schemas.openxmlformats.org/officeDocument/2006/relationships/image" Target="../media/image85.emf"/><Relationship Id="rId5" Type="http://schemas.openxmlformats.org/officeDocument/2006/relationships/image" Target="../media/image84.emf"/><Relationship Id="rId10" Type="http://schemas.openxmlformats.org/officeDocument/2006/relationships/image" Target="../media/image89.emf"/><Relationship Id="rId4" Type="http://schemas.openxmlformats.org/officeDocument/2006/relationships/image" Target="../media/image83.emf"/><Relationship Id="rId9" Type="http://schemas.openxmlformats.org/officeDocument/2006/relationships/image" Target="../media/image88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emf"/><Relationship Id="rId7" Type="http://schemas.openxmlformats.org/officeDocument/2006/relationships/image" Target="../media/image96.emf"/><Relationship Id="rId2" Type="http://schemas.openxmlformats.org/officeDocument/2006/relationships/image" Target="../media/image91.emf"/><Relationship Id="rId1" Type="http://schemas.openxmlformats.org/officeDocument/2006/relationships/image" Target="../media/image90.emf"/><Relationship Id="rId6" Type="http://schemas.openxmlformats.org/officeDocument/2006/relationships/image" Target="../media/image95.emf"/><Relationship Id="rId5" Type="http://schemas.openxmlformats.org/officeDocument/2006/relationships/image" Target="../media/image94.emf"/><Relationship Id="rId4" Type="http://schemas.openxmlformats.org/officeDocument/2006/relationships/image" Target="../media/image9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DA2288A-D2F8-4484-9980-70DE5F96F8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4676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8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48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7550DB6-803D-4137-980C-2A70AD6E75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86593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167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45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131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79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8218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79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021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29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3036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09608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1115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182F"/>
            </a:gs>
            <a:gs pos="100000">
              <a:srgbClr val="00336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7"/>
          <p:cNvSpPr>
            <a:spLocks noChangeArrowheads="1"/>
          </p:cNvSpPr>
          <p:nvPr/>
        </p:nvSpPr>
        <p:spPr bwMode="auto">
          <a:xfrm>
            <a:off x="-25400" y="0"/>
            <a:ext cx="9204325" cy="6858000"/>
          </a:xfrm>
          <a:prstGeom prst="bevel">
            <a:avLst>
              <a:gd name="adj" fmla="val 1273"/>
            </a:avLst>
          </a:prstGeom>
          <a:solidFill>
            <a:srgbClr val="006699"/>
          </a:solidFill>
          <a:ln w="9525">
            <a:solidFill>
              <a:srgbClr val="00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  <p:sp>
        <p:nvSpPr>
          <p:cNvPr id="1027" name="Rectangle 8"/>
          <p:cNvSpPr>
            <a:spLocks noChangeArrowheads="1"/>
          </p:cNvSpPr>
          <p:nvPr/>
        </p:nvSpPr>
        <p:spPr bwMode="auto">
          <a:xfrm>
            <a:off x="250825" y="265113"/>
            <a:ext cx="8626475" cy="633095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emf"/><Relationship Id="rId13" Type="http://schemas.openxmlformats.org/officeDocument/2006/relationships/oleObject" Target="../embeddings/oleObject93.bin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94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6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91.e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5" Type="http://schemas.openxmlformats.org/officeDocument/2006/relationships/oleObject" Target="../embeddings/oleObject94.bin"/><Relationship Id="rId10" Type="http://schemas.openxmlformats.org/officeDocument/2006/relationships/image" Target="../media/image93.emf"/><Relationship Id="rId4" Type="http://schemas.openxmlformats.org/officeDocument/2006/relationships/image" Target="../media/image90.e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95.emf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0.bin"/><Relationship Id="rId18" Type="http://schemas.openxmlformats.org/officeDocument/2006/relationships/image" Target="../media/image104.emf"/><Relationship Id="rId26" Type="http://schemas.openxmlformats.org/officeDocument/2006/relationships/image" Target="../media/image108.emf"/><Relationship Id="rId3" Type="http://schemas.openxmlformats.org/officeDocument/2006/relationships/oleObject" Target="../embeddings/oleObject95.bin"/><Relationship Id="rId21" Type="http://schemas.openxmlformats.org/officeDocument/2006/relationships/oleObject" Target="../embeddings/oleObject104.bin"/><Relationship Id="rId34" Type="http://schemas.openxmlformats.org/officeDocument/2006/relationships/image" Target="../media/image111.png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101.emf"/><Relationship Id="rId17" Type="http://schemas.openxmlformats.org/officeDocument/2006/relationships/oleObject" Target="../embeddings/oleObject102.bin"/><Relationship Id="rId25" Type="http://schemas.openxmlformats.org/officeDocument/2006/relationships/oleObject" Target="../embeddings/oleObject106.bin"/><Relationship Id="rId33" Type="http://schemas.openxmlformats.org/officeDocument/2006/relationships/hyperlink" Target="file:///F:\&#32032;&#26448;\&#36827;&#21160;&#65288;&#21453;&#21521;).avi" TargetMode="External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3.emf"/><Relationship Id="rId20" Type="http://schemas.openxmlformats.org/officeDocument/2006/relationships/image" Target="../media/image105.emf"/><Relationship Id="rId29" Type="http://schemas.openxmlformats.org/officeDocument/2006/relationships/oleObject" Target="../embeddings/oleObject108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8.emf"/><Relationship Id="rId11" Type="http://schemas.openxmlformats.org/officeDocument/2006/relationships/oleObject" Target="../embeddings/oleObject99.bin"/><Relationship Id="rId24" Type="http://schemas.openxmlformats.org/officeDocument/2006/relationships/image" Target="../media/image107.emf"/><Relationship Id="rId32" Type="http://schemas.openxmlformats.org/officeDocument/2006/relationships/hyperlink" Target="file:///F:\&#32032;&#26448;\&#36827;&#21160;.avi" TargetMode="External"/><Relationship Id="rId5" Type="http://schemas.openxmlformats.org/officeDocument/2006/relationships/oleObject" Target="../embeddings/oleObject96.bin"/><Relationship Id="rId15" Type="http://schemas.openxmlformats.org/officeDocument/2006/relationships/oleObject" Target="../embeddings/oleObject101.bin"/><Relationship Id="rId23" Type="http://schemas.openxmlformats.org/officeDocument/2006/relationships/oleObject" Target="../embeddings/oleObject105.bin"/><Relationship Id="rId28" Type="http://schemas.openxmlformats.org/officeDocument/2006/relationships/image" Target="../media/image109.emf"/><Relationship Id="rId10" Type="http://schemas.openxmlformats.org/officeDocument/2006/relationships/image" Target="../media/image100.emf"/><Relationship Id="rId19" Type="http://schemas.openxmlformats.org/officeDocument/2006/relationships/oleObject" Target="../embeddings/oleObject103.bin"/><Relationship Id="rId31" Type="http://schemas.openxmlformats.org/officeDocument/2006/relationships/hyperlink" Target="file:///F:\&#26700;&#38754;\cai(2003)\&#31532;6&#31456;\&#21160;&#30011;\&#24377;&#31783;&#25391;&#23376;1(&#21147;&#30340;&#21464;&#21270;&#65289;.swf" TargetMode="External"/><Relationship Id="rId4" Type="http://schemas.openxmlformats.org/officeDocument/2006/relationships/image" Target="../media/image97.emf"/><Relationship Id="rId9" Type="http://schemas.openxmlformats.org/officeDocument/2006/relationships/oleObject" Target="../embeddings/oleObject98.bin"/><Relationship Id="rId14" Type="http://schemas.openxmlformats.org/officeDocument/2006/relationships/image" Target="../media/image102.emf"/><Relationship Id="rId22" Type="http://schemas.openxmlformats.org/officeDocument/2006/relationships/image" Target="../media/image106.emf"/><Relationship Id="rId27" Type="http://schemas.openxmlformats.org/officeDocument/2006/relationships/oleObject" Target="../embeddings/oleObject107.bin"/><Relationship Id="rId30" Type="http://schemas.openxmlformats.org/officeDocument/2006/relationships/image" Target="../media/image110.emf"/><Relationship Id="rId8" Type="http://schemas.openxmlformats.org/officeDocument/2006/relationships/image" Target="../media/image99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emf"/><Relationship Id="rId13" Type="http://schemas.openxmlformats.org/officeDocument/2006/relationships/oleObject" Target="../embeddings/oleObject114.bin"/><Relationship Id="rId18" Type="http://schemas.openxmlformats.org/officeDocument/2006/relationships/image" Target="../media/image119.emf"/><Relationship Id="rId26" Type="http://schemas.openxmlformats.org/officeDocument/2006/relationships/image" Target="../media/image123.emf"/><Relationship Id="rId3" Type="http://schemas.openxmlformats.org/officeDocument/2006/relationships/oleObject" Target="../embeddings/oleObject109.bin"/><Relationship Id="rId21" Type="http://schemas.openxmlformats.org/officeDocument/2006/relationships/oleObject" Target="../embeddings/oleObject118.bin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116.emf"/><Relationship Id="rId17" Type="http://schemas.openxmlformats.org/officeDocument/2006/relationships/oleObject" Target="../embeddings/oleObject116.bin"/><Relationship Id="rId25" Type="http://schemas.openxmlformats.org/officeDocument/2006/relationships/oleObject" Target="../embeddings/oleObject12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8.emf"/><Relationship Id="rId20" Type="http://schemas.openxmlformats.org/officeDocument/2006/relationships/image" Target="../media/image120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13.emf"/><Relationship Id="rId11" Type="http://schemas.openxmlformats.org/officeDocument/2006/relationships/oleObject" Target="../embeddings/oleObject113.bin"/><Relationship Id="rId24" Type="http://schemas.openxmlformats.org/officeDocument/2006/relationships/image" Target="../media/image122.emf"/><Relationship Id="rId5" Type="http://schemas.openxmlformats.org/officeDocument/2006/relationships/oleObject" Target="../embeddings/oleObject110.bin"/><Relationship Id="rId15" Type="http://schemas.openxmlformats.org/officeDocument/2006/relationships/oleObject" Target="../embeddings/oleObject115.bin"/><Relationship Id="rId23" Type="http://schemas.openxmlformats.org/officeDocument/2006/relationships/oleObject" Target="../embeddings/oleObject119.bin"/><Relationship Id="rId28" Type="http://schemas.openxmlformats.org/officeDocument/2006/relationships/image" Target="../media/image124.emf"/><Relationship Id="rId10" Type="http://schemas.openxmlformats.org/officeDocument/2006/relationships/image" Target="../media/image115.emf"/><Relationship Id="rId19" Type="http://schemas.openxmlformats.org/officeDocument/2006/relationships/oleObject" Target="../embeddings/oleObject117.bin"/><Relationship Id="rId4" Type="http://schemas.openxmlformats.org/officeDocument/2006/relationships/image" Target="../media/image112.emf"/><Relationship Id="rId9" Type="http://schemas.openxmlformats.org/officeDocument/2006/relationships/oleObject" Target="../embeddings/oleObject112.bin"/><Relationship Id="rId14" Type="http://schemas.openxmlformats.org/officeDocument/2006/relationships/image" Target="../media/image117.emf"/><Relationship Id="rId22" Type="http://schemas.openxmlformats.org/officeDocument/2006/relationships/image" Target="../media/image121.emf"/><Relationship Id="rId27" Type="http://schemas.openxmlformats.org/officeDocument/2006/relationships/oleObject" Target="../embeddings/oleObject12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emf"/><Relationship Id="rId13" Type="http://schemas.openxmlformats.org/officeDocument/2006/relationships/oleObject" Target="../embeddings/oleObject127.bin"/><Relationship Id="rId18" Type="http://schemas.openxmlformats.org/officeDocument/2006/relationships/image" Target="../media/image135.emf"/><Relationship Id="rId3" Type="http://schemas.openxmlformats.org/officeDocument/2006/relationships/oleObject" Target="../embeddings/oleObject122.bin"/><Relationship Id="rId21" Type="http://schemas.openxmlformats.org/officeDocument/2006/relationships/oleObject" Target="../embeddings/oleObject131.bin"/><Relationship Id="rId7" Type="http://schemas.openxmlformats.org/officeDocument/2006/relationships/oleObject" Target="../embeddings/oleObject124.bin"/><Relationship Id="rId12" Type="http://schemas.openxmlformats.org/officeDocument/2006/relationships/image" Target="../media/image132.emf"/><Relationship Id="rId17" Type="http://schemas.openxmlformats.org/officeDocument/2006/relationships/oleObject" Target="../embeddings/oleObject12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4.emf"/><Relationship Id="rId20" Type="http://schemas.openxmlformats.org/officeDocument/2006/relationships/image" Target="../media/image136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29.emf"/><Relationship Id="rId11" Type="http://schemas.openxmlformats.org/officeDocument/2006/relationships/oleObject" Target="../embeddings/oleObject126.bin"/><Relationship Id="rId5" Type="http://schemas.openxmlformats.org/officeDocument/2006/relationships/oleObject" Target="../embeddings/oleObject123.bin"/><Relationship Id="rId15" Type="http://schemas.openxmlformats.org/officeDocument/2006/relationships/oleObject" Target="../embeddings/oleObject128.bin"/><Relationship Id="rId10" Type="http://schemas.openxmlformats.org/officeDocument/2006/relationships/image" Target="../media/image131.emf"/><Relationship Id="rId19" Type="http://schemas.openxmlformats.org/officeDocument/2006/relationships/oleObject" Target="../embeddings/oleObject130.bin"/><Relationship Id="rId4" Type="http://schemas.openxmlformats.org/officeDocument/2006/relationships/image" Target="../media/image128.emf"/><Relationship Id="rId9" Type="http://schemas.openxmlformats.org/officeDocument/2006/relationships/oleObject" Target="../embeddings/oleObject125.bin"/><Relationship Id="rId14" Type="http://schemas.openxmlformats.org/officeDocument/2006/relationships/image" Target="../media/image133.emf"/><Relationship Id="rId22" Type="http://schemas.openxmlformats.org/officeDocument/2006/relationships/image" Target="../media/image137.wmf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37.bin"/><Relationship Id="rId18" Type="http://schemas.openxmlformats.org/officeDocument/2006/relationships/image" Target="../media/image145.emf"/><Relationship Id="rId26" Type="http://schemas.openxmlformats.org/officeDocument/2006/relationships/image" Target="../media/image149.emf"/><Relationship Id="rId3" Type="http://schemas.openxmlformats.org/officeDocument/2006/relationships/oleObject" Target="../embeddings/oleObject132.bin"/><Relationship Id="rId21" Type="http://schemas.openxmlformats.org/officeDocument/2006/relationships/oleObject" Target="../embeddings/oleObject141.bin"/><Relationship Id="rId34" Type="http://schemas.openxmlformats.org/officeDocument/2006/relationships/image" Target="../media/image153.emf"/><Relationship Id="rId7" Type="http://schemas.openxmlformats.org/officeDocument/2006/relationships/oleObject" Target="../embeddings/oleObject134.bin"/><Relationship Id="rId12" Type="http://schemas.openxmlformats.org/officeDocument/2006/relationships/image" Target="../media/image142.emf"/><Relationship Id="rId17" Type="http://schemas.openxmlformats.org/officeDocument/2006/relationships/oleObject" Target="../embeddings/oleObject139.bin"/><Relationship Id="rId25" Type="http://schemas.openxmlformats.org/officeDocument/2006/relationships/oleObject" Target="../embeddings/oleObject143.bin"/><Relationship Id="rId33" Type="http://schemas.openxmlformats.org/officeDocument/2006/relationships/oleObject" Target="../embeddings/oleObject14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4.emf"/><Relationship Id="rId20" Type="http://schemas.openxmlformats.org/officeDocument/2006/relationships/image" Target="../media/image146.emf"/><Relationship Id="rId29" Type="http://schemas.openxmlformats.org/officeDocument/2006/relationships/oleObject" Target="../embeddings/oleObject145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39.emf"/><Relationship Id="rId11" Type="http://schemas.openxmlformats.org/officeDocument/2006/relationships/oleObject" Target="../embeddings/oleObject136.bin"/><Relationship Id="rId24" Type="http://schemas.openxmlformats.org/officeDocument/2006/relationships/image" Target="../media/image148.emf"/><Relationship Id="rId32" Type="http://schemas.openxmlformats.org/officeDocument/2006/relationships/image" Target="../media/image152.emf"/><Relationship Id="rId5" Type="http://schemas.openxmlformats.org/officeDocument/2006/relationships/oleObject" Target="../embeddings/oleObject133.bin"/><Relationship Id="rId15" Type="http://schemas.openxmlformats.org/officeDocument/2006/relationships/oleObject" Target="../embeddings/oleObject138.bin"/><Relationship Id="rId23" Type="http://schemas.openxmlformats.org/officeDocument/2006/relationships/oleObject" Target="../embeddings/oleObject142.bin"/><Relationship Id="rId28" Type="http://schemas.openxmlformats.org/officeDocument/2006/relationships/image" Target="../media/image150.emf"/><Relationship Id="rId10" Type="http://schemas.openxmlformats.org/officeDocument/2006/relationships/image" Target="../media/image141.emf"/><Relationship Id="rId19" Type="http://schemas.openxmlformats.org/officeDocument/2006/relationships/oleObject" Target="../embeddings/oleObject140.bin"/><Relationship Id="rId31" Type="http://schemas.openxmlformats.org/officeDocument/2006/relationships/oleObject" Target="../embeddings/oleObject146.bin"/><Relationship Id="rId4" Type="http://schemas.openxmlformats.org/officeDocument/2006/relationships/image" Target="../media/image138.emf"/><Relationship Id="rId9" Type="http://schemas.openxmlformats.org/officeDocument/2006/relationships/oleObject" Target="../embeddings/oleObject135.bin"/><Relationship Id="rId14" Type="http://schemas.openxmlformats.org/officeDocument/2006/relationships/image" Target="../media/image143.emf"/><Relationship Id="rId22" Type="http://schemas.openxmlformats.org/officeDocument/2006/relationships/image" Target="../media/image147.emf"/><Relationship Id="rId27" Type="http://schemas.openxmlformats.org/officeDocument/2006/relationships/oleObject" Target="../embeddings/oleObject144.bin"/><Relationship Id="rId30" Type="http://schemas.openxmlformats.org/officeDocument/2006/relationships/image" Target="../media/image151.emf"/><Relationship Id="rId8" Type="http://schemas.openxmlformats.org/officeDocument/2006/relationships/image" Target="../media/image140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emf"/><Relationship Id="rId13" Type="http://schemas.openxmlformats.org/officeDocument/2006/relationships/oleObject" Target="../embeddings/oleObject153.bin"/><Relationship Id="rId18" Type="http://schemas.openxmlformats.org/officeDocument/2006/relationships/image" Target="../media/image161.emf"/><Relationship Id="rId3" Type="http://schemas.openxmlformats.org/officeDocument/2006/relationships/oleObject" Target="../embeddings/oleObject148.bin"/><Relationship Id="rId7" Type="http://schemas.openxmlformats.org/officeDocument/2006/relationships/oleObject" Target="../embeddings/oleObject150.bin"/><Relationship Id="rId12" Type="http://schemas.openxmlformats.org/officeDocument/2006/relationships/image" Target="../media/image158.emf"/><Relationship Id="rId17" Type="http://schemas.openxmlformats.org/officeDocument/2006/relationships/oleObject" Target="../embeddings/oleObject15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0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55.emf"/><Relationship Id="rId11" Type="http://schemas.openxmlformats.org/officeDocument/2006/relationships/oleObject" Target="../embeddings/oleObject152.bin"/><Relationship Id="rId5" Type="http://schemas.openxmlformats.org/officeDocument/2006/relationships/oleObject" Target="../embeddings/oleObject149.bin"/><Relationship Id="rId15" Type="http://schemas.openxmlformats.org/officeDocument/2006/relationships/oleObject" Target="../embeddings/oleObject154.bin"/><Relationship Id="rId10" Type="http://schemas.openxmlformats.org/officeDocument/2006/relationships/image" Target="../media/image157.emf"/><Relationship Id="rId4" Type="http://schemas.openxmlformats.org/officeDocument/2006/relationships/image" Target="../media/image154.emf"/><Relationship Id="rId9" Type="http://schemas.openxmlformats.org/officeDocument/2006/relationships/oleObject" Target="../embeddings/oleObject151.bin"/><Relationship Id="rId14" Type="http://schemas.openxmlformats.org/officeDocument/2006/relationships/image" Target="../media/image159.emf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61.bin"/><Relationship Id="rId18" Type="http://schemas.openxmlformats.org/officeDocument/2006/relationships/image" Target="../media/image169.emf"/><Relationship Id="rId26" Type="http://schemas.openxmlformats.org/officeDocument/2006/relationships/image" Target="../media/image173.emf"/><Relationship Id="rId21" Type="http://schemas.openxmlformats.org/officeDocument/2006/relationships/oleObject" Target="../embeddings/oleObject165.bin"/><Relationship Id="rId34" Type="http://schemas.openxmlformats.org/officeDocument/2006/relationships/image" Target="../media/image177.emf"/><Relationship Id="rId7" Type="http://schemas.openxmlformats.org/officeDocument/2006/relationships/oleObject" Target="../embeddings/oleObject158.bin"/><Relationship Id="rId12" Type="http://schemas.openxmlformats.org/officeDocument/2006/relationships/image" Target="../media/image166.emf"/><Relationship Id="rId17" Type="http://schemas.openxmlformats.org/officeDocument/2006/relationships/oleObject" Target="../embeddings/oleObject163.bin"/><Relationship Id="rId25" Type="http://schemas.openxmlformats.org/officeDocument/2006/relationships/oleObject" Target="../embeddings/oleObject167.bin"/><Relationship Id="rId33" Type="http://schemas.openxmlformats.org/officeDocument/2006/relationships/oleObject" Target="../embeddings/oleObject17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8.emf"/><Relationship Id="rId20" Type="http://schemas.openxmlformats.org/officeDocument/2006/relationships/image" Target="../media/image170.emf"/><Relationship Id="rId29" Type="http://schemas.openxmlformats.org/officeDocument/2006/relationships/oleObject" Target="../embeddings/oleObject169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63.emf"/><Relationship Id="rId11" Type="http://schemas.openxmlformats.org/officeDocument/2006/relationships/oleObject" Target="../embeddings/oleObject160.bin"/><Relationship Id="rId24" Type="http://schemas.openxmlformats.org/officeDocument/2006/relationships/image" Target="../media/image172.emf"/><Relationship Id="rId32" Type="http://schemas.openxmlformats.org/officeDocument/2006/relationships/image" Target="../media/image176.emf"/><Relationship Id="rId37" Type="http://schemas.openxmlformats.org/officeDocument/2006/relationships/image" Target="../media/image166.png"/><Relationship Id="rId5" Type="http://schemas.openxmlformats.org/officeDocument/2006/relationships/oleObject" Target="../embeddings/oleObject157.bin"/><Relationship Id="rId15" Type="http://schemas.openxmlformats.org/officeDocument/2006/relationships/oleObject" Target="../embeddings/oleObject162.bin"/><Relationship Id="rId23" Type="http://schemas.openxmlformats.org/officeDocument/2006/relationships/oleObject" Target="../embeddings/oleObject166.bin"/><Relationship Id="rId28" Type="http://schemas.openxmlformats.org/officeDocument/2006/relationships/image" Target="../media/image174.emf"/><Relationship Id="rId36" Type="http://schemas.openxmlformats.org/officeDocument/2006/relationships/image" Target="../media/image178.emf"/><Relationship Id="rId10" Type="http://schemas.openxmlformats.org/officeDocument/2006/relationships/image" Target="../media/image165.emf"/><Relationship Id="rId19" Type="http://schemas.openxmlformats.org/officeDocument/2006/relationships/oleObject" Target="../embeddings/oleObject164.bin"/><Relationship Id="rId31" Type="http://schemas.openxmlformats.org/officeDocument/2006/relationships/oleObject" Target="../embeddings/oleObject170.bin"/><Relationship Id="rId4" Type="http://schemas.openxmlformats.org/officeDocument/2006/relationships/image" Target="../media/image162.emf"/><Relationship Id="rId9" Type="http://schemas.openxmlformats.org/officeDocument/2006/relationships/oleObject" Target="../embeddings/oleObject159.bin"/><Relationship Id="rId14" Type="http://schemas.openxmlformats.org/officeDocument/2006/relationships/image" Target="../media/image167.emf"/><Relationship Id="rId22" Type="http://schemas.openxmlformats.org/officeDocument/2006/relationships/image" Target="../media/image171.emf"/><Relationship Id="rId27" Type="http://schemas.openxmlformats.org/officeDocument/2006/relationships/oleObject" Target="../embeddings/oleObject168.bin"/><Relationship Id="rId30" Type="http://schemas.openxmlformats.org/officeDocument/2006/relationships/image" Target="../media/image175.emf"/><Relationship Id="rId35" Type="http://schemas.openxmlformats.org/officeDocument/2006/relationships/oleObject" Target="../embeddings/oleObject172.bin"/><Relationship Id="rId8" Type="http://schemas.openxmlformats.org/officeDocument/2006/relationships/image" Target="../media/image164.emf"/><Relationship Id="rId3" Type="http://schemas.openxmlformats.org/officeDocument/2006/relationships/oleObject" Target="../embeddings/oleObject156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e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emf"/><Relationship Id="rId20" Type="http://schemas.openxmlformats.org/officeDocument/2006/relationships/image" Target="../media/image10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e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18.emf"/><Relationship Id="rId26" Type="http://schemas.openxmlformats.org/officeDocument/2006/relationships/image" Target="../media/image22.emf"/><Relationship Id="rId3" Type="http://schemas.openxmlformats.org/officeDocument/2006/relationships/oleObject" Target="../embeddings/oleObject10.bin"/><Relationship Id="rId21" Type="http://schemas.openxmlformats.org/officeDocument/2006/relationships/oleObject" Target="../embeddings/oleObject19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5.emf"/><Relationship Id="rId17" Type="http://schemas.openxmlformats.org/officeDocument/2006/relationships/oleObject" Target="../embeddings/oleObject17.bin"/><Relationship Id="rId25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.emf"/><Relationship Id="rId20" Type="http://schemas.openxmlformats.org/officeDocument/2006/relationships/image" Target="../media/image19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emf"/><Relationship Id="rId11" Type="http://schemas.openxmlformats.org/officeDocument/2006/relationships/oleObject" Target="../embeddings/oleObject14.bin"/><Relationship Id="rId24" Type="http://schemas.openxmlformats.org/officeDocument/2006/relationships/image" Target="../media/image21.emf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23" Type="http://schemas.openxmlformats.org/officeDocument/2006/relationships/oleObject" Target="../embeddings/oleObject20.bin"/><Relationship Id="rId28" Type="http://schemas.openxmlformats.org/officeDocument/2006/relationships/image" Target="../media/image23.wmf"/><Relationship Id="rId10" Type="http://schemas.openxmlformats.org/officeDocument/2006/relationships/image" Target="../media/image14.emf"/><Relationship Id="rId19" Type="http://schemas.openxmlformats.org/officeDocument/2006/relationships/oleObject" Target="../embeddings/oleObject18.bin"/><Relationship Id="rId4" Type="http://schemas.openxmlformats.org/officeDocument/2006/relationships/image" Target="../media/image11.e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6.emf"/><Relationship Id="rId22" Type="http://schemas.openxmlformats.org/officeDocument/2006/relationships/image" Target="../media/image20.emf"/><Relationship Id="rId27" Type="http://schemas.openxmlformats.org/officeDocument/2006/relationships/oleObject" Target="../embeddings/oleObject22.bin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8.bin"/><Relationship Id="rId18" Type="http://schemas.openxmlformats.org/officeDocument/2006/relationships/image" Target="../media/image31.emf"/><Relationship Id="rId26" Type="http://schemas.openxmlformats.org/officeDocument/2006/relationships/image" Target="../media/image35.emf"/><Relationship Id="rId3" Type="http://schemas.openxmlformats.org/officeDocument/2006/relationships/oleObject" Target="../embeddings/oleObject23.bin"/><Relationship Id="rId21" Type="http://schemas.openxmlformats.org/officeDocument/2006/relationships/oleObject" Target="../embeddings/oleObject32.bin"/><Relationship Id="rId34" Type="http://schemas.openxmlformats.org/officeDocument/2006/relationships/image" Target="../media/image39.emf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30.bin"/><Relationship Id="rId25" Type="http://schemas.openxmlformats.org/officeDocument/2006/relationships/oleObject" Target="../embeddings/oleObject34.bin"/><Relationship Id="rId33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.emf"/><Relationship Id="rId20" Type="http://schemas.openxmlformats.org/officeDocument/2006/relationships/image" Target="../media/image32.emf"/><Relationship Id="rId29" Type="http://schemas.openxmlformats.org/officeDocument/2006/relationships/oleObject" Target="../embeddings/oleObject36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25.emf"/><Relationship Id="rId11" Type="http://schemas.openxmlformats.org/officeDocument/2006/relationships/oleObject" Target="../embeddings/oleObject27.bin"/><Relationship Id="rId24" Type="http://schemas.openxmlformats.org/officeDocument/2006/relationships/image" Target="../media/image34.emf"/><Relationship Id="rId32" Type="http://schemas.openxmlformats.org/officeDocument/2006/relationships/image" Target="../media/image38.emf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23" Type="http://schemas.openxmlformats.org/officeDocument/2006/relationships/oleObject" Target="../embeddings/oleObject33.bin"/><Relationship Id="rId28" Type="http://schemas.openxmlformats.org/officeDocument/2006/relationships/image" Target="../media/image36.emf"/><Relationship Id="rId10" Type="http://schemas.openxmlformats.org/officeDocument/2006/relationships/image" Target="../media/image27.emf"/><Relationship Id="rId19" Type="http://schemas.openxmlformats.org/officeDocument/2006/relationships/oleObject" Target="../embeddings/oleObject31.bin"/><Relationship Id="rId31" Type="http://schemas.openxmlformats.org/officeDocument/2006/relationships/oleObject" Target="../embeddings/oleObject37.bin"/><Relationship Id="rId4" Type="http://schemas.openxmlformats.org/officeDocument/2006/relationships/image" Target="../media/image24.e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9.emf"/><Relationship Id="rId22" Type="http://schemas.openxmlformats.org/officeDocument/2006/relationships/image" Target="../media/image33.emf"/><Relationship Id="rId27" Type="http://schemas.openxmlformats.org/officeDocument/2006/relationships/oleObject" Target="../embeddings/oleObject35.bin"/><Relationship Id="rId30" Type="http://schemas.openxmlformats.org/officeDocument/2006/relationships/image" Target="../media/image37.emf"/><Relationship Id="rId8" Type="http://schemas.openxmlformats.org/officeDocument/2006/relationships/image" Target="../media/image2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13" Type="http://schemas.openxmlformats.org/officeDocument/2006/relationships/oleObject" Target="../embeddings/oleObject44.bin"/><Relationship Id="rId18" Type="http://schemas.openxmlformats.org/officeDocument/2006/relationships/oleObject" Target="../embeddings/oleObject46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4.emf"/><Relationship Id="rId17" Type="http://schemas.openxmlformats.org/officeDocument/2006/relationships/image" Target="../media/image46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5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41.e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5" Type="http://schemas.openxmlformats.org/officeDocument/2006/relationships/slide" Target="slide16.xml"/><Relationship Id="rId10" Type="http://schemas.openxmlformats.org/officeDocument/2006/relationships/image" Target="../media/image43.emf"/><Relationship Id="rId19" Type="http://schemas.openxmlformats.org/officeDocument/2006/relationships/image" Target="../media/image47.emf"/><Relationship Id="rId4" Type="http://schemas.openxmlformats.org/officeDocument/2006/relationships/image" Target="../media/image40.e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45.emf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2.bin"/><Relationship Id="rId18" Type="http://schemas.openxmlformats.org/officeDocument/2006/relationships/image" Target="../media/image55.emf"/><Relationship Id="rId26" Type="http://schemas.openxmlformats.org/officeDocument/2006/relationships/image" Target="../media/image59.emf"/><Relationship Id="rId3" Type="http://schemas.openxmlformats.org/officeDocument/2006/relationships/oleObject" Target="../embeddings/oleObject47.bin"/><Relationship Id="rId21" Type="http://schemas.openxmlformats.org/officeDocument/2006/relationships/oleObject" Target="../embeddings/oleObject56.bin"/><Relationship Id="rId34" Type="http://schemas.openxmlformats.org/officeDocument/2006/relationships/image" Target="../media/image63.emf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2.emf"/><Relationship Id="rId17" Type="http://schemas.openxmlformats.org/officeDocument/2006/relationships/oleObject" Target="../embeddings/oleObject54.bin"/><Relationship Id="rId25" Type="http://schemas.openxmlformats.org/officeDocument/2006/relationships/oleObject" Target="../embeddings/oleObject58.bin"/><Relationship Id="rId3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4.emf"/><Relationship Id="rId20" Type="http://schemas.openxmlformats.org/officeDocument/2006/relationships/image" Target="../media/image56.emf"/><Relationship Id="rId29" Type="http://schemas.openxmlformats.org/officeDocument/2006/relationships/oleObject" Target="../embeddings/oleObject60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49.emf"/><Relationship Id="rId11" Type="http://schemas.openxmlformats.org/officeDocument/2006/relationships/oleObject" Target="../embeddings/oleObject51.bin"/><Relationship Id="rId24" Type="http://schemas.openxmlformats.org/officeDocument/2006/relationships/image" Target="../media/image58.emf"/><Relationship Id="rId32" Type="http://schemas.openxmlformats.org/officeDocument/2006/relationships/image" Target="../media/image62.emf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23" Type="http://schemas.openxmlformats.org/officeDocument/2006/relationships/oleObject" Target="../embeddings/oleObject57.bin"/><Relationship Id="rId28" Type="http://schemas.openxmlformats.org/officeDocument/2006/relationships/image" Target="../media/image60.emf"/><Relationship Id="rId10" Type="http://schemas.openxmlformats.org/officeDocument/2006/relationships/image" Target="../media/image51.emf"/><Relationship Id="rId19" Type="http://schemas.openxmlformats.org/officeDocument/2006/relationships/oleObject" Target="../embeddings/oleObject55.bin"/><Relationship Id="rId31" Type="http://schemas.openxmlformats.org/officeDocument/2006/relationships/oleObject" Target="../embeddings/oleObject61.bin"/><Relationship Id="rId4" Type="http://schemas.openxmlformats.org/officeDocument/2006/relationships/image" Target="../media/image48.e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3.emf"/><Relationship Id="rId22" Type="http://schemas.openxmlformats.org/officeDocument/2006/relationships/image" Target="../media/image57.emf"/><Relationship Id="rId27" Type="http://schemas.openxmlformats.org/officeDocument/2006/relationships/oleObject" Target="../embeddings/oleObject59.bin"/><Relationship Id="rId30" Type="http://schemas.openxmlformats.org/officeDocument/2006/relationships/image" Target="../media/image61.emf"/><Relationship Id="rId8" Type="http://schemas.openxmlformats.org/officeDocument/2006/relationships/image" Target="../media/image50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/><Relationship Id="rId13" Type="http://schemas.openxmlformats.org/officeDocument/2006/relationships/image" Target="../media/image71.png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68.emf"/><Relationship Id="rId17" Type="http://schemas.openxmlformats.org/officeDocument/2006/relationships/image" Target="../media/image7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9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65.e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5" Type="http://schemas.openxmlformats.org/officeDocument/2006/relationships/image" Target="../media/image69.emf"/><Relationship Id="rId10" Type="http://schemas.openxmlformats.org/officeDocument/2006/relationships/image" Target="../media/image67.emf"/><Relationship Id="rId4" Type="http://schemas.openxmlformats.org/officeDocument/2006/relationships/image" Target="../media/image64.emf"/><Relationship Id="rId9" Type="http://schemas.openxmlformats.org/officeDocument/2006/relationships/oleObject" Target="../embeddings/oleObject66.bin"/><Relationship Id="rId14" Type="http://schemas.openxmlformats.org/officeDocument/2006/relationships/oleObject" Target="../embeddings/oleObject6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emf"/><Relationship Id="rId13" Type="http://schemas.openxmlformats.org/officeDocument/2006/relationships/oleObject" Target="../embeddings/oleObject75.bin"/><Relationship Id="rId18" Type="http://schemas.openxmlformats.org/officeDocument/2006/relationships/image" Target="../media/image79.e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76.emf"/><Relationship Id="rId17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8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73.emf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71.bin"/><Relationship Id="rId15" Type="http://schemas.openxmlformats.org/officeDocument/2006/relationships/oleObject" Target="../embeddings/oleObject76.bin"/><Relationship Id="rId10" Type="http://schemas.openxmlformats.org/officeDocument/2006/relationships/image" Target="../media/image75.emf"/><Relationship Id="rId4" Type="http://schemas.openxmlformats.org/officeDocument/2006/relationships/image" Target="../media/image72.emf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77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emf"/><Relationship Id="rId13" Type="http://schemas.openxmlformats.org/officeDocument/2006/relationships/oleObject" Target="../embeddings/oleObject83.bin"/><Relationship Id="rId18" Type="http://schemas.openxmlformats.org/officeDocument/2006/relationships/image" Target="../media/image87.emf"/><Relationship Id="rId3" Type="http://schemas.openxmlformats.org/officeDocument/2006/relationships/oleObject" Target="../embeddings/oleObject78.bin"/><Relationship Id="rId21" Type="http://schemas.openxmlformats.org/officeDocument/2006/relationships/oleObject" Target="../embeddings/oleObject87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84.emf"/><Relationship Id="rId17" Type="http://schemas.openxmlformats.org/officeDocument/2006/relationships/oleObject" Target="../embeddings/oleObject8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6.emf"/><Relationship Id="rId20" Type="http://schemas.openxmlformats.org/officeDocument/2006/relationships/image" Target="../media/image88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81.e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9.bin"/><Relationship Id="rId15" Type="http://schemas.openxmlformats.org/officeDocument/2006/relationships/oleObject" Target="../embeddings/oleObject84.bin"/><Relationship Id="rId10" Type="http://schemas.openxmlformats.org/officeDocument/2006/relationships/image" Target="../media/image83.emf"/><Relationship Id="rId19" Type="http://schemas.openxmlformats.org/officeDocument/2006/relationships/oleObject" Target="../embeddings/oleObject86.bin"/><Relationship Id="rId4" Type="http://schemas.openxmlformats.org/officeDocument/2006/relationships/image" Target="../media/image80.emf"/><Relationship Id="rId9" Type="http://schemas.openxmlformats.org/officeDocument/2006/relationships/oleObject" Target="../embeddings/oleObject81.bin"/><Relationship Id="rId14" Type="http://schemas.openxmlformats.org/officeDocument/2006/relationships/image" Target="../media/image85.emf"/><Relationship Id="rId22" Type="http://schemas.openxmlformats.org/officeDocument/2006/relationships/image" Target="../media/image8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ChangeArrowheads="1"/>
          </p:cNvSpPr>
          <p:nvPr/>
        </p:nvSpPr>
        <p:spPr bwMode="auto">
          <a:xfrm>
            <a:off x="611188" y="5589588"/>
            <a:ext cx="79216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猫习惯于在阳台上睡觉，因而从阳台上掉下来的事情时有发生。长期的观察表明猫从高层楼房的阳台掉到楼外的人行道上时，受伤的程度将随高度的增加而减少，为什么会这样呢？</a:t>
            </a:r>
          </a:p>
        </p:txBody>
      </p:sp>
      <p:pic>
        <p:nvPicPr>
          <p:cNvPr id="15363" name="Picture 8" descr="图片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546225"/>
            <a:ext cx="3760787" cy="39814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9026" name="Rectangle 2"/>
          <p:cNvSpPr>
            <a:spLocks noChangeArrowheads="1"/>
          </p:cNvSpPr>
          <p:nvPr/>
        </p:nvSpPr>
        <p:spPr bwMode="auto">
          <a:xfrm>
            <a:off x="323850" y="173038"/>
            <a:ext cx="84963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mudger LET" pitchFamily="2" charset="0"/>
                <a:ea typeface="隶书" panose="02010509060101010101" pitchFamily="49" charset="-122"/>
                <a:cs typeface="Times New Roman" panose="02020603050405020304" pitchFamily="18" charset="0"/>
              </a:rPr>
              <a:t>Chapter </a:t>
            </a:r>
            <a:r>
              <a:rPr lang="en-US" altLang="zh-CN" sz="400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ighlight LET" pitchFamily="2" charset="0"/>
                <a:ea typeface="隶书" panose="02010509060101010101" pitchFamily="49" charset="-122"/>
                <a:cs typeface="Times New Roman" panose="02020603050405020304" pitchFamily="18" charset="0"/>
              </a:rPr>
              <a:t>6</a:t>
            </a:r>
          </a:p>
          <a:p>
            <a:pPr eaLnBrk="1" hangingPunct="1">
              <a:defRPr/>
            </a:pPr>
            <a:r>
              <a:rPr lang="en-US" altLang="zh-CN" sz="400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ighlight LET" pitchFamily="2" charset="0"/>
                <a:cs typeface="Times New Roman" panose="02020603050405020304" pitchFamily="18" charset="0"/>
              </a:rPr>
              <a:t>ROTATIONAL DYNAMICS</a:t>
            </a:r>
            <a:r>
              <a:rPr lang="en-US" altLang="zh-CN" sz="4000" smtClean="0">
                <a:solidFill>
                  <a:srgbClr val="00FFFF"/>
                </a:solidFill>
                <a:cs typeface="Times New Roman" panose="02020603050405020304" pitchFamily="18" charset="0"/>
              </a:rPr>
              <a:t> </a:t>
            </a:r>
            <a:endParaRPr lang="en-US" altLang="zh-CN" sz="4000" smtClean="0"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mudger LET" pitchFamily="2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73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1" name="Rectangle 3"/>
          <p:cNvSpPr>
            <a:spLocks noChangeArrowheads="1"/>
          </p:cNvSpPr>
          <p:nvPr/>
        </p:nvSpPr>
        <p:spPr bwMode="auto">
          <a:xfrm>
            <a:off x="755650" y="814388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(2)</a:t>
            </a:r>
          </a:p>
        </p:txBody>
      </p:sp>
      <p:graphicFrame>
        <p:nvGraphicFramePr>
          <p:cNvPr id="437252" name="Object 4"/>
          <p:cNvGraphicFramePr>
            <a:graphicFrameLocks noChangeAspect="1"/>
          </p:cNvGraphicFramePr>
          <p:nvPr/>
        </p:nvGraphicFramePr>
        <p:xfrm>
          <a:off x="1403350" y="914400"/>
          <a:ext cx="117792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2" name="公式" r:id="rId3" imgW="1076254" imgH="285860" progId="Equation.3">
                  <p:embed/>
                </p:oleObj>
              </mc:Choice>
              <mc:Fallback>
                <p:oleObj name="公式" r:id="rId3" imgW="1076254" imgH="2858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914400"/>
                        <a:ext cx="1177925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254" name="Object 6"/>
          <p:cNvGraphicFramePr>
            <a:graphicFrameLocks noChangeAspect="1"/>
          </p:cNvGraphicFramePr>
          <p:nvPr/>
        </p:nvGraphicFramePr>
        <p:xfrm>
          <a:off x="5740400" y="1393825"/>
          <a:ext cx="213995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3" name="公式" r:id="rId5" imgW="2038324" imgH="800083" progId="Equation.3">
                  <p:embed/>
                </p:oleObj>
              </mc:Choice>
              <mc:Fallback>
                <p:oleObj name="公式" r:id="rId5" imgW="2038324" imgH="80008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0400" y="1393825"/>
                        <a:ext cx="213995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7257" name="Text Box 9"/>
          <p:cNvSpPr txBox="1">
            <a:spLocks noChangeArrowheads="1"/>
          </p:cNvSpPr>
          <p:nvPr/>
        </p:nvSpPr>
        <p:spPr bwMode="auto">
          <a:xfrm>
            <a:off x="395288" y="2636838"/>
            <a:ext cx="13541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另一种方法</a:t>
            </a:r>
          </a:p>
        </p:txBody>
      </p:sp>
      <p:graphicFrame>
        <p:nvGraphicFramePr>
          <p:cNvPr id="437259" name="Object 11"/>
          <p:cNvGraphicFramePr>
            <a:graphicFrameLocks noChangeAspect="1"/>
          </p:cNvGraphicFramePr>
          <p:nvPr/>
        </p:nvGraphicFramePr>
        <p:xfrm>
          <a:off x="1547813" y="2425700"/>
          <a:ext cx="3600450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4" name="公式" r:id="rId7" imgW="1419349" imgH="285860" progId="Equation.3">
                  <p:embed/>
                </p:oleObj>
              </mc:Choice>
              <mc:Fallback>
                <p:oleObj name="公式" r:id="rId7" imgW="1419349" imgH="2858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425700"/>
                        <a:ext cx="3600450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7260" name="AutoShape 12"/>
          <p:cNvSpPr>
            <a:spLocks noChangeArrowheads="1"/>
          </p:cNvSpPr>
          <p:nvPr/>
        </p:nvSpPr>
        <p:spPr bwMode="auto">
          <a:xfrm>
            <a:off x="755650" y="3860800"/>
            <a:ext cx="976313" cy="485775"/>
          </a:xfrm>
          <a:prstGeom prst="rightArrow">
            <a:avLst>
              <a:gd name="adj1" fmla="val 40519"/>
              <a:gd name="adj2" fmla="val 50329"/>
            </a:avLst>
          </a:prstGeom>
          <a:solidFill>
            <a:srgbClr val="FF66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graphicFrame>
        <p:nvGraphicFramePr>
          <p:cNvPr id="437261" name="Object 13"/>
          <p:cNvGraphicFramePr>
            <a:graphicFrameLocks noChangeAspect="1"/>
          </p:cNvGraphicFramePr>
          <p:nvPr/>
        </p:nvGraphicFramePr>
        <p:xfrm>
          <a:off x="1908175" y="3649663"/>
          <a:ext cx="2940050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5" name="公式" r:id="rId9" imgW="1142930" imgH="285860" progId="Equation.3">
                  <p:embed/>
                </p:oleObj>
              </mc:Choice>
              <mc:Fallback>
                <p:oleObj name="公式" r:id="rId9" imgW="1142930" imgH="2858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649663"/>
                        <a:ext cx="2940050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263" name="Object 15"/>
          <p:cNvGraphicFramePr>
            <a:graphicFrameLocks noChangeAspect="1"/>
          </p:cNvGraphicFramePr>
          <p:nvPr/>
        </p:nvGraphicFramePr>
        <p:xfrm>
          <a:off x="1763713" y="4868863"/>
          <a:ext cx="3959225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6" name="公式" r:id="rId11" imgW="1571596" imgH="314203" progId="Equation.3">
                  <p:embed/>
                </p:oleObj>
              </mc:Choice>
              <mc:Fallback>
                <p:oleObj name="公式" r:id="rId11" imgW="1571596" imgH="314203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868863"/>
                        <a:ext cx="3959225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3"/>
          <p:cNvGraphicFramePr>
            <a:graphicFrameLocks noChangeAspect="1"/>
          </p:cNvGraphicFramePr>
          <p:nvPr/>
        </p:nvGraphicFramePr>
        <p:xfrm>
          <a:off x="3219450" y="641350"/>
          <a:ext cx="2520950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7" name="公式" r:id="rId13" imgW="1124034" imgH="285860" progId="Equation.3">
                  <p:embed/>
                </p:oleObj>
              </mc:Choice>
              <mc:Fallback>
                <p:oleObj name="公式" r:id="rId13" imgW="1124034" imgH="28586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450" y="641350"/>
                        <a:ext cx="2520950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7" name="Object 13"/>
          <p:cNvGraphicFramePr>
            <a:graphicFrameLocks noChangeAspect="1"/>
          </p:cNvGraphicFramePr>
          <p:nvPr/>
        </p:nvGraphicFramePr>
        <p:xfrm>
          <a:off x="1331913" y="1557338"/>
          <a:ext cx="2790825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8" name="Equation" r:id="rId15" imgW="1117440" imgH="228600" progId="Equation.DSMT4">
                  <p:embed/>
                </p:oleObj>
              </mc:Choice>
              <mc:Fallback>
                <p:oleObj name="Equation" r:id="rId15" imgW="1117440" imgH="228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557338"/>
                        <a:ext cx="2790825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0" y="2349500"/>
            <a:ext cx="9144000" cy="0"/>
          </a:xfrm>
          <a:prstGeom prst="line">
            <a:avLst/>
          </a:prstGeom>
          <a:noFill/>
          <a:ln w="15875">
            <a:solidFill>
              <a:schemeClr val="bg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7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37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437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437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437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37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437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437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1" grpId="0"/>
      <p:bldP spid="437257" grpId="0"/>
      <p:bldP spid="437260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763196" y="3580011"/>
            <a:ext cx="1296987" cy="2373313"/>
            <a:chOff x="2925" y="1320"/>
            <a:chExt cx="1072" cy="1993"/>
          </a:xfrm>
        </p:grpSpPr>
        <p:sp>
          <p:nvSpPr>
            <p:cNvPr id="466947" name="AutoShape 3"/>
            <p:cNvSpPr>
              <a:spLocks noChangeArrowheads="1"/>
            </p:cNvSpPr>
            <p:nvPr/>
          </p:nvSpPr>
          <p:spPr bwMode="auto">
            <a:xfrm rot="-8653602">
              <a:off x="2925" y="1862"/>
              <a:ext cx="635" cy="1451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66FF33">
                    <a:alpha val="82001"/>
                  </a:srgbClr>
                </a:gs>
                <a:gs pos="50000">
                  <a:srgbClr val="66FF33">
                    <a:gamma/>
                    <a:shade val="46275"/>
                    <a:invGamma/>
                  </a:srgbClr>
                </a:gs>
                <a:gs pos="100000">
                  <a:srgbClr val="66FF33">
                    <a:alpha val="82001"/>
                  </a:srgbClr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8134" name="Oval 4"/>
            <p:cNvSpPr>
              <a:spLocks noChangeArrowheads="1"/>
            </p:cNvSpPr>
            <p:nvPr/>
          </p:nvSpPr>
          <p:spPr bwMode="auto">
            <a:xfrm rot="1984759">
              <a:off x="3357" y="1842"/>
              <a:ext cx="640" cy="317"/>
            </a:xfrm>
            <a:prstGeom prst="ellipse">
              <a:avLst/>
            </a:prstGeom>
            <a:gradFill rotWithShape="1">
              <a:gsLst>
                <a:gs pos="0">
                  <a:srgbClr val="2F7618"/>
                </a:gs>
                <a:gs pos="100000">
                  <a:srgbClr val="66FF33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8135" name="Rectangle 5"/>
            <p:cNvSpPr>
              <a:spLocks noChangeArrowheads="1"/>
            </p:cNvSpPr>
            <p:nvPr/>
          </p:nvSpPr>
          <p:spPr bwMode="auto">
            <a:xfrm rot="1963918">
              <a:off x="3830" y="1320"/>
              <a:ext cx="90" cy="725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0033C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</a:endParaRPr>
            </a:p>
          </p:txBody>
        </p:sp>
      </p:grpSp>
      <p:sp>
        <p:nvSpPr>
          <p:cNvPr id="466950" name="Text Box 6"/>
          <p:cNvSpPr txBox="1">
            <a:spLocks noChangeArrowheads="1"/>
          </p:cNvSpPr>
          <p:nvPr/>
        </p:nvSpPr>
        <p:spPr bwMode="auto">
          <a:xfrm>
            <a:off x="174040" y="224777"/>
            <a:ext cx="4976813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solidFill>
                  <a:srgbClr val="FFFF00"/>
                </a:solidFill>
              </a:rPr>
              <a:t>五</a:t>
            </a:r>
            <a:r>
              <a:rPr lang="en-US" altLang="zh-CN" sz="2800" dirty="0">
                <a:solidFill>
                  <a:srgbClr val="FFFF00"/>
                </a:solidFill>
              </a:rPr>
              <a:t>. </a:t>
            </a:r>
            <a:r>
              <a:rPr lang="zh-CN" altLang="en-US" sz="2800" dirty="0">
                <a:solidFill>
                  <a:srgbClr val="FFFF00"/>
                </a:solidFill>
              </a:rPr>
              <a:t>进动</a:t>
            </a:r>
            <a:r>
              <a:rPr lang="en-US" altLang="zh-CN" sz="2800" dirty="0">
                <a:solidFill>
                  <a:srgbClr val="FFFF99"/>
                </a:solidFill>
              </a:rPr>
              <a:t>(</a:t>
            </a:r>
            <a:r>
              <a:rPr lang="en-US" altLang="zh-CN" sz="2800" dirty="0">
                <a:solidFill>
                  <a:srgbClr val="FFFF99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800" i="1" dirty="0">
                <a:solidFill>
                  <a:srgbClr val="FFFF99"/>
                </a:solidFill>
              </a:rPr>
              <a:t>Precession</a:t>
            </a:r>
            <a:r>
              <a:rPr lang="en-US" altLang="zh-CN" sz="2800" dirty="0">
                <a:solidFill>
                  <a:srgbClr val="FFFF99"/>
                </a:solidFill>
              </a:rPr>
              <a:t> ) </a:t>
            </a:r>
            <a:endParaRPr lang="en-US" altLang="zh-CN" sz="2800" b="0" dirty="0"/>
          </a:p>
          <a:p>
            <a:endParaRPr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466951" name="Line 7"/>
          <p:cNvSpPr>
            <a:spLocks noChangeShapeType="1"/>
          </p:cNvSpPr>
          <p:nvPr/>
        </p:nvSpPr>
        <p:spPr bwMode="auto">
          <a:xfrm>
            <a:off x="6661596" y="3043436"/>
            <a:ext cx="0" cy="2663825"/>
          </a:xfrm>
          <a:prstGeom prst="line">
            <a:avLst/>
          </a:prstGeom>
          <a:noFill/>
          <a:ln w="28575" cap="rnd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610671" y="5785049"/>
            <a:ext cx="2092325" cy="85725"/>
            <a:chOff x="3016" y="2614"/>
            <a:chExt cx="1318" cy="54"/>
          </a:xfrm>
        </p:grpSpPr>
        <p:sp>
          <p:nvSpPr>
            <p:cNvPr id="48139" name="Line 9"/>
            <p:cNvSpPr>
              <a:spLocks noChangeShapeType="1"/>
            </p:cNvSpPr>
            <p:nvPr/>
          </p:nvSpPr>
          <p:spPr bwMode="auto">
            <a:xfrm>
              <a:off x="3064" y="2614"/>
              <a:ext cx="1270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8140" name="Group 10"/>
            <p:cNvGrpSpPr>
              <a:grpSpLocks/>
            </p:cNvGrpSpPr>
            <p:nvPr/>
          </p:nvGrpSpPr>
          <p:grpSpPr bwMode="auto">
            <a:xfrm>
              <a:off x="3016" y="2623"/>
              <a:ext cx="1270" cy="45"/>
              <a:chOff x="3016" y="2659"/>
              <a:chExt cx="1270" cy="45"/>
            </a:xfrm>
          </p:grpSpPr>
          <p:sp>
            <p:nvSpPr>
              <p:cNvPr id="48141" name="Line 11"/>
              <p:cNvSpPr>
                <a:spLocks noChangeShapeType="1"/>
              </p:cNvSpPr>
              <p:nvPr/>
            </p:nvSpPr>
            <p:spPr bwMode="auto">
              <a:xfrm flipH="1">
                <a:off x="3016" y="2659"/>
                <a:ext cx="45" cy="45"/>
              </a:xfrm>
              <a:prstGeom prst="line">
                <a:avLst/>
              </a:prstGeom>
              <a:noFill/>
              <a:ln w="9525">
                <a:solidFill>
                  <a:srgbClr val="FF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42" name="Line 12"/>
              <p:cNvSpPr>
                <a:spLocks noChangeShapeType="1"/>
              </p:cNvSpPr>
              <p:nvPr/>
            </p:nvSpPr>
            <p:spPr bwMode="auto">
              <a:xfrm flipH="1">
                <a:off x="3127" y="2659"/>
                <a:ext cx="45" cy="45"/>
              </a:xfrm>
              <a:prstGeom prst="line">
                <a:avLst/>
              </a:prstGeom>
              <a:noFill/>
              <a:ln w="9525">
                <a:solidFill>
                  <a:srgbClr val="FF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43" name="Line 13"/>
              <p:cNvSpPr>
                <a:spLocks noChangeShapeType="1"/>
              </p:cNvSpPr>
              <p:nvPr/>
            </p:nvSpPr>
            <p:spPr bwMode="auto">
              <a:xfrm flipH="1">
                <a:off x="3238" y="2659"/>
                <a:ext cx="45" cy="45"/>
              </a:xfrm>
              <a:prstGeom prst="line">
                <a:avLst/>
              </a:prstGeom>
              <a:noFill/>
              <a:ln w="9525">
                <a:solidFill>
                  <a:srgbClr val="FF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44" name="Line 14"/>
              <p:cNvSpPr>
                <a:spLocks noChangeShapeType="1"/>
              </p:cNvSpPr>
              <p:nvPr/>
            </p:nvSpPr>
            <p:spPr bwMode="auto">
              <a:xfrm flipH="1">
                <a:off x="3350" y="2659"/>
                <a:ext cx="45" cy="45"/>
              </a:xfrm>
              <a:prstGeom prst="line">
                <a:avLst/>
              </a:prstGeom>
              <a:noFill/>
              <a:ln w="9525">
                <a:solidFill>
                  <a:srgbClr val="FF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45" name="Line 15"/>
              <p:cNvSpPr>
                <a:spLocks noChangeShapeType="1"/>
              </p:cNvSpPr>
              <p:nvPr/>
            </p:nvSpPr>
            <p:spPr bwMode="auto">
              <a:xfrm flipH="1">
                <a:off x="3461" y="2659"/>
                <a:ext cx="45" cy="45"/>
              </a:xfrm>
              <a:prstGeom prst="line">
                <a:avLst/>
              </a:prstGeom>
              <a:noFill/>
              <a:ln w="9525">
                <a:solidFill>
                  <a:srgbClr val="FF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46" name="Line 16"/>
              <p:cNvSpPr>
                <a:spLocks noChangeShapeType="1"/>
              </p:cNvSpPr>
              <p:nvPr/>
            </p:nvSpPr>
            <p:spPr bwMode="auto">
              <a:xfrm flipH="1">
                <a:off x="3572" y="2659"/>
                <a:ext cx="45" cy="45"/>
              </a:xfrm>
              <a:prstGeom prst="line">
                <a:avLst/>
              </a:prstGeom>
              <a:noFill/>
              <a:ln w="9525">
                <a:solidFill>
                  <a:srgbClr val="FF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47" name="Line 17"/>
              <p:cNvSpPr>
                <a:spLocks noChangeShapeType="1"/>
              </p:cNvSpPr>
              <p:nvPr/>
            </p:nvSpPr>
            <p:spPr bwMode="auto">
              <a:xfrm flipH="1">
                <a:off x="3684" y="2659"/>
                <a:ext cx="45" cy="45"/>
              </a:xfrm>
              <a:prstGeom prst="line">
                <a:avLst/>
              </a:prstGeom>
              <a:noFill/>
              <a:ln w="9525">
                <a:solidFill>
                  <a:srgbClr val="FF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48" name="Line 18"/>
              <p:cNvSpPr>
                <a:spLocks noChangeShapeType="1"/>
              </p:cNvSpPr>
              <p:nvPr/>
            </p:nvSpPr>
            <p:spPr bwMode="auto">
              <a:xfrm flipH="1">
                <a:off x="3795" y="2659"/>
                <a:ext cx="45" cy="45"/>
              </a:xfrm>
              <a:prstGeom prst="line">
                <a:avLst/>
              </a:prstGeom>
              <a:noFill/>
              <a:ln w="9525">
                <a:solidFill>
                  <a:srgbClr val="FF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49" name="Line 19"/>
              <p:cNvSpPr>
                <a:spLocks noChangeShapeType="1"/>
              </p:cNvSpPr>
              <p:nvPr/>
            </p:nvSpPr>
            <p:spPr bwMode="auto">
              <a:xfrm flipH="1">
                <a:off x="3906" y="2659"/>
                <a:ext cx="45" cy="45"/>
              </a:xfrm>
              <a:prstGeom prst="line">
                <a:avLst/>
              </a:prstGeom>
              <a:noFill/>
              <a:ln w="9525">
                <a:solidFill>
                  <a:srgbClr val="FF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50" name="Line 20"/>
              <p:cNvSpPr>
                <a:spLocks noChangeShapeType="1"/>
              </p:cNvSpPr>
              <p:nvPr/>
            </p:nvSpPr>
            <p:spPr bwMode="auto">
              <a:xfrm flipH="1">
                <a:off x="4018" y="2659"/>
                <a:ext cx="45" cy="45"/>
              </a:xfrm>
              <a:prstGeom prst="line">
                <a:avLst/>
              </a:prstGeom>
              <a:noFill/>
              <a:ln w="9525">
                <a:solidFill>
                  <a:srgbClr val="FF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51" name="Line 21"/>
              <p:cNvSpPr>
                <a:spLocks noChangeShapeType="1"/>
              </p:cNvSpPr>
              <p:nvPr/>
            </p:nvSpPr>
            <p:spPr bwMode="auto">
              <a:xfrm flipH="1">
                <a:off x="4129" y="2659"/>
                <a:ext cx="45" cy="45"/>
              </a:xfrm>
              <a:prstGeom prst="line">
                <a:avLst/>
              </a:prstGeom>
              <a:noFill/>
              <a:ln w="9525">
                <a:solidFill>
                  <a:srgbClr val="FF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52" name="Line 22"/>
              <p:cNvSpPr>
                <a:spLocks noChangeShapeType="1"/>
              </p:cNvSpPr>
              <p:nvPr/>
            </p:nvSpPr>
            <p:spPr bwMode="auto">
              <a:xfrm flipH="1">
                <a:off x="4241" y="2659"/>
                <a:ext cx="45" cy="45"/>
              </a:xfrm>
              <a:prstGeom prst="line">
                <a:avLst/>
              </a:prstGeom>
              <a:noFill/>
              <a:ln w="9525">
                <a:solidFill>
                  <a:srgbClr val="FF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66967" name="Oval 23"/>
          <p:cNvSpPr>
            <a:spLocks noChangeArrowheads="1"/>
          </p:cNvSpPr>
          <p:nvPr/>
        </p:nvSpPr>
        <p:spPr bwMode="auto">
          <a:xfrm>
            <a:off x="5236021" y="3383161"/>
            <a:ext cx="2881312" cy="504825"/>
          </a:xfrm>
          <a:prstGeom prst="ellipse">
            <a:avLst/>
          </a:prstGeom>
          <a:noFill/>
          <a:ln w="28575" cap="rnd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66968" name="Line 24"/>
          <p:cNvSpPr>
            <a:spLocks noChangeShapeType="1"/>
          </p:cNvSpPr>
          <p:nvPr/>
        </p:nvSpPr>
        <p:spPr bwMode="auto">
          <a:xfrm>
            <a:off x="5207446" y="3662561"/>
            <a:ext cx="1439862" cy="2087563"/>
          </a:xfrm>
          <a:prstGeom prst="line">
            <a:avLst/>
          </a:prstGeom>
          <a:noFill/>
          <a:ln w="28575" cap="rnd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6969" name="Line 25"/>
          <p:cNvSpPr>
            <a:spLocks noChangeShapeType="1"/>
          </p:cNvSpPr>
          <p:nvPr/>
        </p:nvSpPr>
        <p:spPr bwMode="auto">
          <a:xfrm>
            <a:off x="7283896" y="4948436"/>
            <a:ext cx="0" cy="720725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66970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0889840"/>
              </p:ext>
            </p:extLst>
          </p:nvPr>
        </p:nvGraphicFramePr>
        <p:xfrm>
          <a:off x="6383783" y="5813624"/>
          <a:ext cx="292100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27" name="公式" r:id="rId3" imgW="228640" imgH="247529" progId="Equation.3">
                  <p:embed/>
                </p:oleObj>
              </mc:Choice>
              <mc:Fallback>
                <p:oleObj name="公式" r:id="rId3" imgW="228640" imgH="247529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3783" y="5813624"/>
                        <a:ext cx="292100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71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6276080"/>
              </p:ext>
            </p:extLst>
          </p:nvPr>
        </p:nvGraphicFramePr>
        <p:xfrm>
          <a:off x="8118921" y="3740349"/>
          <a:ext cx="48260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28" name="公式" r:id="rId5" imgW="419218" imgH="352533" progId="Equation.3">
                  <p:embed/>
                </p:oleObj>
              </mc:Choice>
              <mc:Fallback>
                <p:oleObj name="公式" r:id="rId5" imgW="419218" imgH="352533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8921" y="3740349"/>
                        <a:ext cx="482600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72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0621747"/>
              </p:ext>
            </p:extLst>
          </p:nvPr>
        </p:nvGraphicFramePr>
        <p:xfrm>
          <a:off x="8638033" y="2922786"/>
          <a:ext cx="25400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29" name="公式" r:id="rId7" imgW="190578" imgH="304755" progId="Equation.3">
                  <p:embed/>
                </p:oleObj>
              </mc:Choice>
              <mc:Fallback>
                <p:oleObj name="公式" r:id="rId7" imgW="190578" imgH="304755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8033" y="2922786"/>
                        <a:ext cx="254000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6973" name="Line 29"/>
          <p:cNvSpPr>
            <a:spLocks noChangeShapeType="1"/>
          </p:cNvSpPr>
          <p:nvPr/>
        </p:nvSpPr>
        <p:spPr bwMode="auto">
          <a:xfrm flipV="1">
            <a:off x="8117333" y="3186311"/>
            <a:ext cx="358775" cy="504825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66974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0049151"/>
              </p:ext>
            </p:extLst>
          </p:nvPr>
        </p:nvGraphicFramePr>
        <p:xfrm>
          <a:off x="7434708" y="5164336"/>
          <a:ext cx="4953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30" name="公式" r:id="rId9" imgW="428666" imgH="314203" progId="Equation.3">
                  <p:embed/>
                </p:oleObj>
              </mc:Choice>
              <mc:Fallback>
                <p:oleObj name="公式" r:id="rId9" imgW="428666" imgH="314203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4708" y="5164336"/>
                        <a:ext cx="495300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75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3108125"/>
              </p:ext>
            </p:extLst>
          </p:nvPr>
        </p:nvGraphicFramePr>
        <p:xfrm>
          <a:off x="6701283" y="4942086"/>
          <a:ext cx="228600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31" name="公式" r:id="rId11" imgW="161965" imgH="247529" progId="Equation.3">
                  <p:embed/>
                </p:oleObj>
              </mc:Choice>
              <mc:Fallback>
                <p:oleObj name="公式" r:id="rId11" imgW="161965" imgH="247529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1283" y="4942086"/>
                        <a:ext cx="228600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76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2826895"/>
              </p:ext>
            </p:extLst>
          </p:nvPr>
        </p:nvGraphicFramePr>
        <p:xfrm>
          <a:off x="8622158" y="4940499"/>
          <a:ext cx="39370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32" name="公式" r:id="rId13" imgW="323929" imgH="304755" progId="Equation.3">
                  <p:embed/>
                </p:oleObj>
              </mc:Choice>
              <mc:Fallback>
                <p:oleObj name="公式" r:id="rId13" imgW="323929" imgH="304755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2158" y="4940499"/>
                        <a:ext cx="393700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77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2563257"/>
              </p:ext>
            </p:extLst>
          </p:nvPr>
        </p:nvGraphicFramePr>
        <p:xfrm>
          <a:off x="8657083" y="4562674"/>
          <a:ext cx="304800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33" name="公式" r:id="rId15" imgW="238088" imgH="238081" progId="Equation.3">
                  <p:embed/>
                </p:oleObj>
              </mc:Choice>
              <mc:Fallback>
                <p:oleObj name="公式" r:id="rId15" imgW="238088" imgH="238081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7083" y="4562674"/>
                        <a:ext cx="304800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78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6267476"/>
              </p:ext>
            </p:extLst>
          </p:nvPr>
        </p:nvGraphicFramePr>
        <p:xfrm>
          <a:off x="8617396" y="4073724"/>
          <a:ext cx="419100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34" name="公式" r:id="rId17" imgW="352543" imgH="314203" progId="Equation.3">
                  <p:embed/>
                </p:oleObj>
              </mc:Choice>
              <mc:Fallback>
                <p:oleObj name="公式" r:id="rId17" imgW="352543" imgH="314203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7396" y="4073724"/>
                        <a:ext cx="419100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79" name="Objec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2122072"/>
              </p:ext>
            </p:extLst>
          </p:nvPr>
        </p:nvGraphicFramePr>
        <p:xfrm>
          <a:off x="7180708" y="2908499"/>
          <a:ext cx="24130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35" name="公式" r:id="rId19" imgW="171412" imgH="276142" progId="Equation.3">
                  <p:embed/>
                </p:oleObj>
              </mc:Choice>
              <mc:Fallback>
                <p:oleObj name="公式" r:id="rId19" imgW="171412" imgH="276142" progId="Equation.3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0708" y="2908499"/>
                        <a:ext cx="241300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6980" name="Text Box 36"/>
          <p:cNvSpPr txBox="1">
            <a:spLocks noChangeArrowheads="1"/>
          </p:cNvSpPr>
          <p:nvPr/>
        </p:nvSpPr>
        <p:spPr bwMode="auto">
          <a:xfrm>
            <a:off x="596900" y="1412776"/>
            <a:ext cx="48609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例如高速自转的陀螺在陀螺重力对支点</a:t>
            </a:r>
            <a:r>
              <a:rPr lang="en-US" altLang="zh-CN" i="1">
                <a:solidFill>
                  <a:srgbClr val="66FFFF"/>
                </a:solidFill>
                <a:ea typeface="仿宋_GB2312" pitchFamily="49" charset="-122"/>
              </a:rPr>
              <a:t>O 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的力矩作用下发生进动</a:t>
            </a:r>
          </a:p>
        </p:txBody>
      </p:sp>
      <p:sp>
        <p:nvSpPr>
          <p:cNvPr id="466981" name="Text Box 37"/>
          <p:cNvSpPr txBox="1">
            <a:spLocks noChangeArrowheads="1"/>
          </p:cNvSpPr>
          <p:nvPr/>
        </p:nvSpPr>
        <p:spPr bwMode="auto">
          <a:xfrm>
            <a:off x="583706" y="2443993"/>
            <a:ext cx="50641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高速自转的陀螺相对于固定的</a:t>
            </a:r>
            <a:r>
              <a:rPr lang="en-US" altLang="zh-CN" dirty="0" smtClean="0">
                <a:solidFill>
                  <a:schemeClr val="bg1"/>
                </a:solidFill>
                <a:ea typeface="仿宋_GB2312" pitchFamily="49" charset="-122"/>
              </a:rPr>
              <a:t>O</a:t>
            </a:r>
            <a:r>
              <a:rPr lang="zh-CN" altLang="en-US" dirty="0" smtClean="0">
                <a:solidFill>
                  <a:schemeClr val="bg1"/>
                </a:solidFill>
                <a:ea typeface="仿宋_GB2312" pitchFamily="49" charset="-122"/>
              </a:rPr>
              <a:t>点的</a:t>
            </a: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动量矩</a:t>
            </a:r>
            <a:r>
              <a:rPr lang="zh-CN" altLang="en-US" dirty="0">
                <a:solidFill>
                  <a:srgbClr val="FFFF00"/>
                </a:solidFill>
                <a:ea typeface="仿宋_GB2312" pitchFamily="49" charset="-122"/>
              </a:rPr>
              <a:t>近似</a:t>
            </a: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为</a:t>
            </a:r>
          </a:p>
        </p:txBody>
      </p:sp>
      <p:graphicFrame>
        <p:nvGraphicFramePr>
          <p:cNvPr id="466982" name="Objec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8092424"/>
              </p:ext>
            </p:extLst>
          </p:nvPr>
        </p:nvGraphicFramePr>
        <p:xfrm>
          <a:off x="2641104" y="2855156"/>
          <a:ext cx="1066800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36" name="公式" r:id="rId21" imgW="1000131" imgH="285860" progId="Equation.3">
                  <p:embed/>
                </p:oleObj>
              </mc:Choice>
              <mc:Fallback>
                <p:oleObj name="公式" r:id="rId21" imgW="1000131" imgH="285860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104" y="2855156"/>
                        <a:ext cx="1066800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6983" name="Text Box 39"/>
          <p:cNvSpPr txBox="1">
            <a:spLocks noChangeArrowheads="1"/>
          </p:cNvSpPr>
          <p:nvPr/>
        </p:nvSpPr>
        <p:spPr bwMode="auto">
          <a:xfrm>
            <a:off x="602756" y="3320293"/>
            <a:ext cx="309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动量矩定理</a:t>
            </a:r>
          </a:p>
        </p:txBody>
      </p:sp>
      <p:sp>
        <p:nvSpPr>
          <p:cNvPr id="466984" name="Line 40"/>
          <p:cNvSpPr>
            <a:spLocks noChangeShapeType="1"/>
          </p:cNvSpPr>
          <p:nvPr/>
        </p:nvSpPr>
        <p:spPr bwMode="auto">
          <a:xfrm flipV="1">
            <a:off x="6661596" y="4548386"/>
            <a:ext cx="865187" cy="1223963"/>
          </a:xfrm>
          <a:prstGeom prst="line">
            <a:avLst/>
          </a:prstGeom>
          <a:noFill/>
          <a:ln w="28575">
            <a:solidFill>
              <a:schemeClr val="bg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66985" name="Objec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7117265"/>
              </p:ext>
            </p:extLst>
          </p:nvPr>
        </p:nvGraphicFramePr>
        <p:xfrm>
          <a:off x="2483768" y="3328231"/>
          <a:ext cx="1384300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37" name="公式" r:id="rId23" imgW="1314342" imgH="314203" progId="Equation.3">
                  <p:embed/>
                </p:oleObj>
              </mc:Choice>
              <mc:Fallback>
                <p:oleObj name="公式" r:id="rId23" imgW="1314342" imgH="314203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3328231"/>
                        <a:ext cx="1384300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86" name="Objec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9868425"/>
              </p:ext>
            </p:extLst>
          </p:nvPr>
        </p:nvGraphicFramePr>
        <p:xfrm>
          <a:off x="2390281" y="3994981"/>
          <a:ext cx="1117600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38" name="公式" r:id="rId25" imgW="1047641" imgH="314203" progId="Equation.3">
                  <p:embed/>
                </p:oleObj>
              </mc:Choice>
              <mc:Fallback>
                <p:oleObj name="公式" r:id="rId25" imgW="1047641" imgH="314203" progId="Equation.3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0281" y="3994981"/>
                        <a:ext cx="1117600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6987" name="Text Box 43"/>
          <p:cNvSpPr txBox="1">
            <a:spLocks noChangeArrowheads="1"/>
          </p:cNvSpPr>
          <p:nvPr/>
        </p:nvSpPr>
        <p:spPr bwMode="auto">
          <a:xfrm>
            <a:off x="680544" y="4580768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当</a:t>
            </a:r>
          </a:p>
        </p:txBody>
      </p:sp>
      <p:graphicFrame>
        <p:nvGraphicFramePr>
          <p:cNvPr id="466988" name="Objec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1987227"/>
              </p:ext>
            </p:extLst>
          </p:nvPr>
        </p:nvGraphicFramePr>
        <p:xfrm>
          <a:off x="1320306" y="4580768"/>
          <a:ext cx="101600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39" name="公式" r:id="rId27" imgW="952621" imgH="304755" progId="Equation.3">
                  <p:embed/>
                </p:oleObj>
              </mc:Choice>
              <mc:Fallback>
                <p:oleObj name="公式" r:id="rId27" imgW="952621" imgH="304755" progId="Equation.3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306" y="4580768"/>
                        <a:ext cx="1016000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6989" name="Text Box 45"/>
          <p:cNvSpPr txBox="1">
            <a:spLocks noChangeArrowheads="1"/>
          </p:cNvSpPr>
          <p:nvPr/>
        </p:nvSpPr>
        <p:spPr bwMode="auto">
          <a:xfrm>
            <a:off x="2328369" y="4561718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时</a:t>
            </a:r>
          </a:p>
        </p:txBody>
      </p:sp>
      <p:sp>
        <p:nvSpPr>
          <p:cNvPr id="466990" name="Rectangle 46"/>
          <p:cNvSpPr>
            <a:spLocks noChangeArrowheads="1"/>
          </p:cNvSpPr>
          <p:nvPr/>
        </p:nvSpPr>
        <p:spPr bwMode="auto">
          <a:xfrm>
            <a:off x="767936" y="5124425"/>
            <a:ext cx="3063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则</a:t>
            </a:r>
          </a:p>
        </p:txBody>
      </p:sp>
      <p:sp>
        <p:nvSpPr>
          <p:cNvPr id="466991" name="Rectangle 47"/>
          <p:cNvSpPr>
            <a:spLocks noChangeArrowheads="1"/>
          </p:cNvSpPr>
          <p:nvPr/>
        </p:nvSpPr>
        <p:spPr bwMode="auto">
          <a:xfrm>
            <a:off x="688563" y="5083150"/>
            <a:ext cx="521493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dirty="0">
                <a:solidFill>
                  <a:schemeClr val="bg1"/>
                </a:solidFill>
                <a:ea typeface="仿宋_GB2312" pitchFamily="49" charset="-122"/>
              </a:rPr>
              <a:t>         </a:t>
            </a: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只改变方向，不改变大小</a:t>
            </a:r>
            <a:r>
              <a:rPr lang="en-US" altLang="zh-CN" dirty="0">
                <a:solidFill>
                  <a:schemeClr val="bg1"/>
                </a:solidFill>
                <a:ea typeface="仿宋_GB2312" pitchFamily="49" charset="-122"/>
              </a:rPr>
              <a:t>(</a:t>
            </a: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进动</a:t>
            </a:r>
            <a:r>
              <a:rPr lang="en-US" altLang="zh-CN" dirty="0">
                <a:solidFill>
                  <a:schemeClr val="bg1"/>
                </a:solidFill>
                <a:ea typeface="仿宋_GB2312" pitchFamily="49" charset="-122"/>
              </a:rPr>
              <a:t>)</a:t>
            </a:r>
          </a:p>
        </p:txBody>
      </p:sp>
      <p:graphicFrame>
        <p:nvGraphicFramePr>
          <p:cNvPr id="466992" name="Objec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4127013"/>
              </p:ext>
            </p:extLst>
          </p:nvPr>
        </p:nvGraphicFramePr>
        <p:xfrm>
          <a:off x="1158461" y="5083150"/>
          <a:ext cx="180975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40" name="公式" r:id="rId29" imgW="190578" imgH="304755" progId="Equation.3">
                  <p:embed/>
                </p:oleObj>
              </mc:Choice>
              <mc:Fallback>
                <p:oleObj name="公式" r:id="rId29" imgW="190578" imgH="304755" progId="Equation.3">
                  <p:embed/>
                  <p:pic>
                    <p:nvPicPr>
                      <p:cNvPr id="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461" y="5083150"/>
                        <a:ext cx="180975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4460290" y="565487"/>
            <a:ext cx="431800" cy="292100"/>
            <a:chOff x="5012" y="3612"/>
            <a:chExt cx="272" cy="184"/>
          </a:xfrm>
        </p:grpSpPr>
        <p:grpSp>
          <p:nvGrpSpPr>
            <p:cNvPr id="48180" name="Group 50"/>
            <p:cNvGrpSpPr>
              <a:grpSpLocks/>
            </p:cNvGrpSpPr>
            <p:nvPr/>
          </p:nvGrpSpPr>
          <p:grpSpPr bwMode="auto">
            <a:xfrm>
              <a:off x="5030" y="3621"/>
              <a:ext cx="248" cy="175"/>
              <a:chOff x="4958" y="1120"/>
              <a:chExt cx="248" cy="175"/>
            </a:xfrm>
          </p:grpSpPr>
          <p:sp>
            <p:nvSpPr>
              <p:cNvPr id="48181" name="AutoShape 51">
                <a:hlinkClick r:id="rId31" action="ppaction://hlinkfile"/>
              </p:cNvPr>
              <p:cNvSpPr>
                <a:spLocks noChangeArrowheads="1"/>
              </p:cNvSpPr>
              <p:nvPr/>
            </p:nvSpPr>
            <p:spPr bwMode="auto">
              <a:xfrm>
                <a:off x="4958" y="1120"/>
                <a:ext cx="248" cy="175"/>
              </a:xfrm>
              <a:prstGeom prst="roundRect">
                <a:avLst>
                  <a:gd name="adj" fmla="val 19116"/>
                </a:avLst>
              </a:prstGeom>
              <a:solidFill>
                <a:srgbClr val="33CCCC">
                  <a:alpha val="39999"/>
                </a:srgbClr>
              </a:solidFill>
              <a:ln w="9525">
                <a:solidFill>
                  <a:srgbClr val="006666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48182" name="AutoShape 52"/>
              <p:cNvSpPr>
                <a:spLocks noChangeArrowheads="1"/>
              </p:cNvSpPr>
              <p:nvPr/>
            </p:nvSpPr>
            <p:spPr bwMode="auto">
              <a:xfrm>
                <a:off x="4991" y="1154"/>
                <a:ext cx="179" cy="104"/>
              </a:xfrm>
              <a:prstGeom prst="roundRect">
                <a:avLst>
                  <a:gd name="adj" fmla="val 22079"/>
                </a:avLst>
              </a:prstGeom>
              <a:solidFill>
                <a:srgbClr val="33CCCC">
                  <a:alpha val="50195"/>
                </a:srgbClr>
              </a:solidFill>
              <a:ln w="3175">
                <a:solidFill>
                  <a:srgbClr val="006666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48183" name="AutoShape 53"/>
              <p:cNvSpPr>
                <a:spLocks noChangeArrowheads="1"/>
              </p:cNvSpPr>
              <p:nvPr/>
            </p:nvSpPr>
            <p:spPr bwMode="auto">
              <a:xfrm rot="5400000">
                <a:off x="5054" y="1174"/>
                <a:ext cx="66" cy="66"/>
              </a:xfrm>
              <a:prstGeom prst="triangle">
                <a:avLst>
                  <a:gd name="adj" fmla="val 50000"/>
                </a:avLst>
              </a:prstGeom>
              <a:solidFill>
                <a:srgbClr val="006666"/>
              </a:solidFill>
              <a:ln w="9525">
                <a:solidFill>
                  <a:srgbClr val="0066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48184" name="Line 54"/>
              <p:cNvSpPr>
                <a:spLocks noChangeShapeType="1"/>
              </p:cNvSpPr>
              <p:nvPr/>
            </p:nvSpPr>
            <p:spPr bwMode="auto">
              <a:xfrm>
                <a:off x="4985" y="1177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33CC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8185" name="Rectangle 55">
              <a:hlinkClick r:id="rId32" action="ppaction://hlinkfile" tooltip="点击播放动画"/>
            </p:cNvPr>
            <p:cNvSpPr>
              <a:spLocks noChangeArrowheads="1"/>
            </p:cNvSpPr>
            <p:nvPr/>
          </p:nvSpPr>
          <p:spPr bwMode="auto">
            <a:xfrm>
              <a:off x="5012" y="3612"/>
              <a:ext cx="272" cy="181"/>
            </a:xfrm>
            <a:prstGeom prst="rect">
              <a:avLst/>
            </a:prstGeom>
            <a:solidFill>
              <a:srgbClr val="00CC99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</a:endParaRPr>
            </a:p>
          </p:txBody>
        </p:sp>
      </p:grpSp>
      <p:sp>
        <p:nvSpPr>
          <p:cNvPr id="467000" name="Arc 56"/>
          <p:cNvSpPr>
            <a:spLocks/>
          </p:cNvSpPr>
          <p:nvPr/>
        </p:nvSpPr>
        <p:spPr bwMode="auto">
          <a:xfrm rot="2038643" flipH="1">
            <a:off x="7642671" y="3972124"/>
            <a:ext cx="471487" cy="146050"/>
          </a:xfrm>
          <a:custGeom>
            <a:avLst/>
            <a:gdLst>
              <a:gd name="T0" fmla="*/ 2147483646 w 43200"/>
              <a:gd name="T1" fmla="*/ 0 h 38804"/>
              <a:gd name="T2" fmla="*/ 2147483646 w 43200"/>
              <a:gd name="T3" fmla="*/ 2147483646 h 38804"/>
              <a:gd name="T4" fmla="*/ 2147483646 w 43200"/>
              <a:gd name="T5" fmla="*/ 2147483646 h 38804"/>
              <a:gd name="T6" fmla="*/ 0 60000 65536"/>
              <a:gd name="T7" fmla="*/ 0 60000 65536"/>
              <a:gd name="T8" fmla="*/ 0 60000 65536"/>
              <a:gd name="T9" fmla="*/ 0 w 43200"/>
              <a:gd name="T10" fmla="*/ 0 h 38804"/>
              <a:gd name="T11" fmla="*/ 43200 w 43200"/>
              <a:gd name="T12" fmla="*/ 38804 h 388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38804" fill="none" extrusionOk="0">
                <a:moveTo>
                  <a:pt x="34660" y="0"/>
                </a:moveTo>
                <a:cubicBezTo>
                  <a:pt x="40040" y="4084"/>
                  <a:pt x="43200" y="10449"/>
                  <a:pt x="43200" y="17204"/>
                </a:cubicBezTo>
                <a:cubicBezTo>
                  <a:pt x="43200" y="29133"/>
                  <a:pt x="33529" y="38804"/>
                  <a:pt x="21600" y="38804"/>
                </a:cubicBezTo>
                <a:cubicBezTo>
                  <a:pt x="9670" y="38804"/>
                  <a:pt x="0" y="29133"/>
                  <a:pt x="0" y="17204"/>
                </a:cubicBezTo>
                <a:cubicBezTo>
                  <a:pt x="-1" y="10478"/>
                  <a:pt x="3133" y="4135"/>
                  <a:pt x="8474" y="48"/>
                </a:cubicBezTo>
              </a:path>
              <a:path w="43200" h="38804" stroke="0" extrusionOk="0">
                <a:moveTo>
                  <a:pt x="34660" y="0"/>
                </a:moveTo>
                <a:cubicBezTo>
                  <a:pt x="40040" y="4084"/>
                  <a:pt x="43200" y="10449"/>
                  <a:pt x="43200" y="17204"/>
                </a:cubicBezTo>
                <a:cubicBezTo>
                  <a:pt x="43200" y="29133"/>
                  <a:pt x="33529" y="38804"/>
                  <a:pt x="21600" y="38804"/>
                </a:cubicBezTo>
                <a:cubicBezTo>
                  <a:pt x="9670" y="38804"/>
                  <a:pt x="0" y="29133"/>
                  <a:pt x="0" y="17204"/>
                </a:cubicBezTo>
                <a:cubicBezTo>
                  <a:pt x="-1" y="10478"/>
                  <a:pt x="3133" y="4135"/>
                  <a:pt x="8474" y="48"/>
                </a:cubicBezTo>
                <a:lnTo>
                  <a:pt x="21600" y="17204"/>
                </a:lnTo>
                <a:lnTo>
                  <a:pt x="34660" y="0"/>
                </a:lnTo>
                <a:close/>
              </a:path>
            </a:pathLst>
          </a:cu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7001" name="Arc 57"/>
          <p:cNvSpPr>
            <a:spLocks/>
          </p:cNvSpPr>
          <p:nvPr/>
        </p:nvSpPr>
        <p:spPr bwMode="auto">
          <a:xfrm rot="727523" flipH="1">
            <a:off x="6607621" y="5342136"/>
            <a:ext cx="165100" cy="571500"/>
          </a:xfrm>
          <a:custGeom>
            <a:avLst/>
            <a:gdLst>
              <a:gd name="T0" fmla="*/ 0 w 12372"/>
              <a:gd name="T1" fmla="*/ 2147483646 h 21600"/>
              <a:gd name="T2" fmla="*/ 2147483646 w 12372"/>
              <a:gd name="T3" fmla="*/ 2147483646 h 21600"/>
              <a:gd name="T4" fmla="*/ 2147483646 w 12372"/>
              <a:gd name="T5" fmla="*/ 2147483646 h 21600"/>
              <a:gd name="T6" fmla="*/ 0 60000 65536"/>
              <a:gd name="T7" fmla="*/ 0 60000 65536"/>
              <a:gd name="T8" fmla="*/ 0 60000 65536"/>
              <a:gd name="T9" fmla="*/ 0 w 12372"/>
              <a:gd name="T10" fmla="*/ 0 h 21600"/>
              <a:gd name="T11" fmla="*/ 12372 w 1237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372" h="21600" fill="none" extrusionOk="0">
                <a:moveTo>
                  <a:pt x="0" y="902"/>
                </a:moveTo>
                <a:cubicBezTo>
                  <a:pt x="2004" y="303"/>
                  <a:pt x="4085" y="-1"/>
                  <a:pt x="6178" y="0"/>
                </a:cubicBezTo>
                <a:cubicBezTo>
                  <a:pt x="8275" y="0"/>
                  <a:pt x="10362" y="305"/>
                  <a:pt x="12371" y="907"/>
                </a:cubicBezTo>
              </a:path>
              <a:path w="12372" h="21600" stroke="0" extrusionOk="0">
                <a:moveTo>
                  <a:pt x="0" y="902"/>
                </a:moveTo>
                <a:cubicBezTo>
                  <a:pt x="2004" y="303"/>
                  <a:pt x="4085" y="-1"/>
                  <a:pt x="6178" y="0"/>
                </a:cubicBezTo>
                <a:cubicBezTo>
                  <a:pt x="8275" y="0"/>
                  <a:pt x="10362" y="305"/>
                  <a:pt x="12371" y="907"/>
                </a:cubicBezTo>
                <a:lnTo>
                  <a:pt x="6178" y="21600"/>
                </a:lnTo>
                <a:lnTo>
                  <a:pt x="0" y="902"/>
                </a:lnTo>
                <a:close/>
              </a:path>
            </a:pathLst>
          </a:cu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7002" name="Arc 58"/>
          <p:cNvSpPr>
            <a:spLocks/>
          </p:cNvSpPr>
          <p:nvPr/>
        </p:nvSpPr>
        <p:spPr bwMode="auto">
          <a:xfrm flipH="1">
            <a:off x="6321871" y="3072011"/>
            <a:ext cx="720725" cy="180975"/>
          </a:xfrm>
          <a:custGeom>
            <a:avLst/>
            <a:gdLst>
              <a:gd name="T0" fmla="*/ 2147483646 w 43200"/>
              <a:gd name="T1" fmla="*/ 2147483646 h 39082"/>
              <a:gd name="T2" fmla="*/ 2147483646 w 43200"/>
              <a:gd name="T3" fmla="*/ 0 h 39082"/>
              <a:gd name="T4" fmla="*/ 2147483646 w 43200"/>
              <a:gd name="T5" fmla="*/ 2147483646 h 39082"/>
              <a:gd name="T6" fmla="*/ 0 60000 65536"/>
              <a:gd name="T7" fmla="*/ 0 60000 65536"/>
              <a:gd name="T8" fmla="*/ 0 60000 65536"/>
              <a:gd name="T9" fmla="*/ 0 w 43200"/>
              <a:gd name="T10" fmla="*/ 0 h 39082"/>
              <a:gd name="T11" fmla="*/ 43200 w 43200"/>
              <a:gd name="T12" fmla="*/ 39082 h 390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39082" fill="none" extrusionOk="0">
                <a:moveTo>
                  <a:pt x="36518" y="1862"/>
                </a:moveTo>
                <a:cubicBezTo>
                  <a:pt x="40786" y="5937"/>
                  <a:pt x="43200" y="11581"/>
                  <a:pt x="43200" y="17482"/>
                </a:cubicBezTo>
                <a:cubicBezTo>
                  <a:pt x="43200" y="29411"/>
                  <a:pt x="33529" y="39082"/>
                  <a:pt x="21600" y="39082"/>
                </a:cubicBezTo>
                <a:cubicBezTo>
                  <a:pt x="9670" y="39082"/>
                  <a:pt x="0" y="29411"/>
                  <a:pt x="0" y="17482"/>
                </a:cubicBezTo>
                <a:cubicBezTo>
                  <a:pt x="-1" y="10563"/>
                  <a:pt x="3313" y="4063"/>
                  <a:pt x="8913" y="0"/>
                </a:cubicBezTo>
              </a:path>
              <a:path w="43200" h="39082" stroke="0" extrusionOk="0">
                <a:moveTo>
                  <a:pt x="36518" y="1862"/>
                </a:moveTo>
                <a:cubicBezTo>
                  <a:pt x="40786" y="5937"/>
                  <a:pt x="43200" y="11581"/>
                  <a:pt x="43200" y="17482"/>
                </a:cubicBezTo>
                <a:cubicBezTo>
                  <a:pt x="43200" y="29411"/>
                  <a:pt x="33529" y="39082"/>
                  <a:pt x="21600" y="39082"/>
                </a:cubicBezTo>
                <a:cubicBezTo>
                  <a:pt x="9670" y="39082"/>
                  <a:pt x="0" y="29411"/>
                  <a:pt x="0" y="17482"/>
                </a:cubicBezTo>
                <a:cubicBezTo>
                  <a:pt x="-1" y="10563"/>
                  <a:pt x="3313" y="4063"/>
                  <a:pt x="8913" y="0"/>
                </a:cubicBezTo>
                <a:lnTo>
                  <a:pt x="21600" y="17482"/>
                </a:lnTo>
                <a:lnTo>
                  <a:pt x="36518" y="1862"/>
                </a:lnTo>
                <a:close/>
              </a:path>
            </a:pathLst>
          </a:cu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" name="Group 59"/>
          <p:cNvGrpSpPr>
            <a:grpSpLocks/>
          </p:cNvGrpSpPr>
          <p:nvPr/>
        </p:nvGrpSpPr>
        <p:grpSpPr bwMode="auto">
          <a:xfrm>
            <a:off x="5069890" y="562312"/>
            <a:ext cx="431800" cy="292100"/>
            <a:chOff x="5012" y="3612"/>
            <a:chExt cx="272" cy="184"/>
          </a:xfrm>
        </p:grpSpPr>
        <p:grpSp>
          <p:nvGrpSpPr>
            <p:cNvPr id="48190" name="Group 60"/>
            <p:cNvGrpSpPr>
              <a:grpSpLocks/>
            </p:cNvGrpSpPr>
            <p:nvPr/>
          </p:nvGrpSpPr>
          <p:grpSpPr bwMode="auto">
            <a:xfrm>
              <a:off x="5030" y="3621"/>
              <a:ext cx="248" cy="175"/>
              <a:chOff x="4958" y="1120"/>
              <a:chExt cx="248" cy="175"/>
            </a:xfrm>
          </p:grpSpPr>
          <p:sp>
            <p:nvSpPr>
              <p:cNvPr id="48191" name="AutoShape 61">
                <a:hlinkClick r:id="rId31" action="ppaction://hlinkfile"/>
              </p:cNvPr>
              <p:cNvSpPr>
                <a:spLocks noChangeArrowheads="1"/>
              </p:cNvSpPr>
              <p:nvPr/>
            </p:nvSpPr>
            <p:spPr bwMode="auto">
              <a:xfrm>
                <a:off x="4958" y="1120"/>
                <a:ext cx="248" cy="175"/>
              </a:xfrm>
              <a:prstGeom prst="roundRect">
                <a:avLst>
                  <a:gd name="adj" fmla="val 19116"/>
                </a:avLst>
              </a:prstGeom>
              <a:solidFill>
                <a:srgbClr val="33CCCC">
                  <a:alpha val="39999"/>
                </a:srgbClr>
              </a:solidFill>
              <a:ln w="9525">
                <a:solidFill>
                  <a:srgbClr val="006666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48192" name="AutoShape 62"/>
              <p:cNvSpPr>
                <a:spLocks noChangeArrowheads="1"/>
              </p:cNvSpPr>
              <p:nvPr/>
            </p:nvSpPr>
            <p:spPr bwMode="auto">
              <a:xfrm>
                <a:off x="4991" y="1154"/>
                <a:ext cx="179" cy="104"/>
              </a:xfrm>
              <a:prstGeom prst="roundRect">
                <a:avLst>
                  <a:gd name="adj" fmla="val 22079"/>
                </a:avLst>
              </a:prstGeom>
              <a:solidFill>
                <a:srgbClr val="33CCCC">
                  <a:alpha val="50195"/>
                </a:srgbClr>
              </a:solidFill>
              <a:ln w="3175">
                <a:solidFill>
                  <a:srgbClr val="006666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48193" name="AutoShape 63"/>
              <p:cNvSpPr>
                <a:spLocks noChangeArrowheads="1"/>
              </p:cNvSpPr>
              <p:nvPr/>
            </p:nvSpPr>
            <p:spPr bwMode="auto">
              <a:xfrm rot="5400000">
                <a:off x="5054" y="1174"/>
                <a:ext cx="66" cy="66"/>
              </a:xfrm>
              <a:prstGeom prst="triangle">
                <a:avLst>
                  <a:gd name="adj" fmla="val 50000"/>
                </a:avLst>
              </a:prstGeom>
              <a:solidFill>
                <a:srgbClr val="006666"/>
              </a:solidFill>
              <a:ln w="9525">
                <a:solidFill>
                  <a:srgbClr val="006666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48194" name="Line 64"/>
              <p:cNvSpPr>
                <a:spLocks noChangeShapeType="1"/>
              </p:cNvSpPr>
              <p:nvPr/>
            </p:nvSpPr>
            <p:spPr bwMode="auto">
              <a:xfrm>
                <a:off x="4985" y="1177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33CC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8195" name="Rectangle 65">
              <a:hlinkClick r:id="rId33" action="ppaction://hlinkfile" tooltip="点击播放动画"/>
            </p:cNvPr>
            <p:cNvSpPr>
              <a:spLocks noChangeArrowheads="1"/>
            </p:cNvSpPr>
            <p:nvPr/>
          </p:nvSpPr>
          <p:spPr bwMode="auto">
            <a:xfrm>
              <a:off x="5012" y="3612"/>
              <a:ext cx="272" cy="181"/>
            </a:xfrm>
            <a:prstGeom prst="rect">
              <a:avLst/>
            </a:prstGeom>
            <a:solidFill>
              <a:srgbClr val="00CC99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</a:endParaRPr>
            </a:p>
          </p:txBody>
        </p:sp>
      </p:grpSp>
      <p:sp>
        <p:nvSpPr>
          <p:cNvPr id="67" name="Text Box 55"/>
          <p:cNvSpPr txBox="1">
            <a:spLocks noChangeArrowheads="1"/>
          </p:cNvSpPr>
          <p:nvPr/>
        </p:nvSpPr>
        <p:spPr bwMode="auto">
          <a:xfrm>
            <a:off x="567088" y="896938"/>
            <a:ext cx="579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FF00"/>
                </a:solidFill>
                <a:ea typeface="楷体_GB2312" pitchFamily="49" charset="-122"/>
              </a:rPr>
              <a:t>高速自转物体的轴在空间转动的现象</a:t>
            </a:r>
            <a:endParaRPr lang="zh-CN" altLang="en-US" b="0" dirty="0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48199" name="AutoShape 71" descr="u=3648076413,3418851166&amp;fm=26&amp;gp=0"/>
          <p:cNvSpPr>
            <a:spLocks noChangeAspect="1" noChangeArrowheads="1"/>
          </p:cNvSpPr>
          <p:nvPr/>
        </p:nvSpPr>
        <p:spPr bwMode="auto">
          <a:xfrm>
            <a:off x="4703714" y="240132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201" name="AutoShape 73" descr="u=3648076413,3418851166&amp;fm=26&amp;gp=0"/>
          <p:cNvSpPr>
            <a:spLocks noChangeAspect="1" noChangeArrowheads="1"/>
          </p:cNvSpPr>
          <p:nvPr/>
        </p:nvSpPr>
        <p:spPr bwMode="auto">
          <a:xfrm>
            <a:off x="4703714" y="240132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203" name="AutoShape 75" descr="u=2612903257,3494757965&amp;fm=26&amp;gp=0"/>
          <p:cNvSpPr>
            <a:spLocks noChangeAspect="1" noChangeArrowheads="1"/>
          </p:cNvSpPr>
          <p:nvPr/>
        </p:nvSpPr>
        <p:spPr bwMode="auto">
          <a:xfrm>
            <a:off x="4703714" y="240132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205" name="AutoShape 77" descr="u=2612903257,3494757965&amp;fm=26&amp;gp=0"/>
          <p:cNvSpPr>
            <a:spLocks noChangeAspect="1" noChangeArrowheads="1"/>
          </p:cNvSpPr>
          <p:nvPr/>
        </p:nvSpPr>
        <p:spPr bwMode="auto">
          <a:xfrm>
            <a:off x="4703714" y="240132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48207" name="Picture 79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582" y="187020"/>
            <a:ext cx="2549491" cy="236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 Box 7"/>
          <p:cNvSpPr txBox="1"/>
          <p:nvPr/>
        </p:nvSpPr>
        <p:spPr>
          <a:xfrm>
            <a:off x="626969" y="5617843"/>
            <a:ext cx="7279049" cy="101566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dirty="0">
                <a:solidFill>
                  <a:srgbClr val="FFFF00"/>
                </a:solidFill>
                <a:latin typeface="+mn-lt"/>
                <a:ea typeface="仿宋_GB2312"/>
              </a:rPr>
              <a:t>进动现象正是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仿宋_GB2312"/>
              </a:rPr>
              <a:t>自转的</a:t>
            </a:r>
            <a:r>
              <a:rPr lang="zh-CN" altLang="en-US" dirty="0">
                <a:solidFill>
                  <a:srgbClr val="FFFF00"/>
                </a:solidFill>
                <a:latin typeface="+mn-lt"/>
                <a:ea typeface="仿宋_GB2312"/>
              </a:rPr>
              <a:t>物体在外力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仿宋_GB2312"/>
              </a:rPr>
              <a:t>矩</a:t>
            </a:r>
            <a:endParaRPr lang="en-US" altLang="zh-CN" dirty="0" smtClean="0">
              <a:solidFill>
                <a:srgbClr val="FFFF00"/>
              </a:solidFill>
              <a:latin typeface="+mn-lt"/>
              <a:ea typeface="仿宋_GB231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dirty="0" smtClean="0">
                <a:solidFill>
                  <a:srgbClr val="FFFF00"/>
                </a:solidFill>
                <a:latin typeface="+mn-lt"/>
                <a:ea typeface="仿宋_GB2312"/>
              </a:rPr>
              <a:t>的作</a:t>
            </a:r>
            <a:r>
              <a:rPr lang="zh-CN" altLang="en-US" dirty="0">
                <a:solidFill>
                  <a:srgbClr val="FFFF00"/>
                </a:solidFill>
                <a:latin typeface="+mn-lt"/>
                <a:ea typeface="仿宋_GB2312"/>
              </a:rPr>
              <a:t>用下沿外力矩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仿宋_GB2312"/>
              </a:rPr>
              <a:t>的方</a:t>
            </a:r>
            <a:r>
              <a:rPr lang="zh-CN" altLang="en-US" dirty="0">
                <a:solidFill>
                  <a:srgbClr val="FFFF00"/>
                </a:solidFill>
                <a:latin typeface="+mn-lt"/>
                <a:ea typeface="仿宋_GB2312"/>
              </a:rPr>
              <a:t>向改变其动量矩</a:t>
            </a:r>
            <a:r>
              <a:rPr lang="zh-CN" altLang="en-US" dirty="0">
                <a:solidFill>
                  <a:srgbClr val="66FFFF"/>
                </a:solidFill>
                <a:latin typeface="+mn-lt"/>
                <a:ea typeface="仿宋_GB2312"/>
              </a:rPr>
              <a:t>矢量</a:t>
            </a:r>
            <a:r>
              <a:rPr lang="zh-CN" altLang="en-US" dirty="0">
                <a:solidFill>
                  <a:srgbClr val="FFFF00"/>
                </a:solidFill>
                <a:latin typeface="+mn-lt"/>
                <a:ea typeface="仿宋_GB2312"/>
              </a:rPr>
              <a:t>的结果</a:t>
            </a:r>
          </a:p>
        </p:txBody>
      </p:sp>
      <p:sp>
        <p:nvSpPr>
          <p:cNvPr id="73" name="Text Box 55"/>
          <p:cNvSpPr txBox="1">
            <a:spLocks noChangeArrowheads="1"/>
          </p:cNvSpPr>
          <p:nvPr/>
        </p:nvSpPr>
        <p:spPr bwMode="auto">
          <a:xfrm>
            <a:off x="83189" y="735443"/>
            <a:ext cx="737092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陀螺与进动演示视频</a:t>
            </a:r>
            <a:endParaRPr lang="zh-CN" altLang="en-US" dirty="0">
              <a:solidFill>
                <a:srgbClr val="00FFFF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6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6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66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669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669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66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66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66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67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66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67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66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6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466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66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6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6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466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66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66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66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466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466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466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466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466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466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466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466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466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467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46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50" grpId="0" autoUpdateAnimBg="0"/>
      <p:bldP spid="466951" grpId="0" animBg="1"/>
      <p:bldP spid="466967" grpId="0" animBg="1"/>
      <p:bldP spid="466968" grpId="0" animBg="1"/>
      <p:bldP spid="466969" grpId="0" animBg="1"/>
      <p:bldP spid="466973" grpId="0" animBg="1"/>
      <p:bldP spid="466980" grpId="0" autoUpdateAnimBg="0"/>
      <p:bldP spid="466981" grpId="0"/>
      <p:bldP spid="466983" grpId="0"/>
      <p:bldP spid="466984" grpId="0" animBg="1"/>
      <p:bldP spid="466987" grpId="0"/>
      <p:bldP spid="466989" grpId="0"/>
      <p:bldP spid="466990" grpId="0"/>
      <p:bldP spid="466991" grpId="0"/>
      <p:bldP spid="467000" grpId="0" animBg="1"/>
      <p:bldP spid="467001" grpId="0" animBg="1"/>
      <p:bldP spid="467002" grpId="0" animBg="1"/>
      <p:bldP spid="67" grpId="0" build="p" autoUpdateAnimBg="0"/>
      <p:bldP spid="72" grpId="0"/>
      <p:bldP spid="73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Arc 2"/>
          <p:cNvSpPr>
            <a:spLocks/>
          </p:cNvSpPr>
          <p:nvPr/>
        </p:nvSpPr>
        <p:spPr bwMode="auto">
          <a:xfrm flipH="1">
            <a:off x="7097017" y="585515"/>
            <a:ext cx="720725" cy="234950"/>
          </a:xfrm>
          <a:custGeom>
            <a:avLst/>
            <a:gdLst>
              <a:gd name="T0" fmla="*/ 2147483646 w 43200"/>
              <a:gd name="T1" fmla="*/ 2147483646 h 41893"/>
              <a:gd name="T2" fmla="*/ 2147483646 w 43200"/>
              <a:gd name="T3" fmla="*/ 0 h 41893"/>
              <a:gd name="T4" fmla="*/ 2147483646 w 43200"/>
              <a:gd name="T5" fmla="*/ 2147483646 h 41893"/>
              <a:gd name="T6" fmla="*/ 0 60000 65536"/>
              <a:gd name="T7" fmla="*/ 0 60000 65536"/>
              <a:gd name="T8" fmla="*/ 0 60000 65536"/>
              <a:gd name="T9" fmla="*/ 0 w 43200"/>
              <a:gd name="T10" fmla="*/ 0 h 41893"/>
              <a:gd name="T11" fmla="*/ 43200 w 43200"/>
              <a:gd name="T12" fmla="*/ 41893 h 418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41893" fill="none" extrusionOk="0">
                <a:moveTo>
                  <a:pt x="33098" y="2007"/>
                </a:moveTo>
                <a:cubicBezTo>
                  <a:pt x="39384" y="5960"/>
                  <a:pt x="43200" y="12866"/>
                  <a:pt x="43200" y="20293"/>
                </a:cubicBezTo>
                <a:cubicBezTo>
                  <a:pt x="43200" y="32222"/>
                  <a:pt x="33529" y="41893"/>
                  <a:pt x="21600" y="41893"/>
                </a:cubicBezTo>
                <a:cubicBezTo>
                  <a:pt x="9670" y="41893"/>
                  <a:pt x="0" y="32222"/>
                  <a:pt x="0" y="20293"/>
                </a:cubicBezTo>
                <a:cubicBezTo>
                  <a:pt x="-1" y="11217"/>
                  <a:pt x="5673" y="3109"/>
                  <a:pt x="14200" y="0"/>
                </a:cubicBezTo>
              </a:path>
              <a:path w="43200" h="41893" stroke="0" extrusionOk="0">
                <a:moveTo>
                  <a:pt x="33098" y="2007"/>
                </a:moveTo>
                <a:cubicBezTo>
                  <a:pt x="39384" y="5960"/>
                  <a:pt x="43200" y="12866"/>
                  <a:pt x="43200" y="20293"/>
                </a:cubicBezTo>
                <a:cubicBezTo>
                  <a:pt x="43200" y="32222"/>
                  <a:pt x="33529" y="41893"/>
                  <a:pt x="21600" y="41893"/>
                </a:cubicBezTo>
                <a:cubicBezTo>
                  <a:pt x="9670" y="41893"/>
                  <a:pt x="0" y="32222"/>
                  <a:pt x="0" y="20293"/>
                </a:cubicBezTo>
                <a:cubicBezTo>
                  <a:pt x="-1" y="11217"/>
                  <a:pt x="5673" y="3109"/>
                  <a:pt x="14200" y="0"/>
                </a:cubicBezTo>
                <a:lnTo>
                  <a:pt x="21600" y="20293"/>
                </a:lnTo>
                <a:lnTo>
                  <a:pt x="33098" y="2007"/>
                </a:lnTo>
                <a:close/>
              </a:path>
            </a:pathLst>
          </a:cu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7971" name="Oval 3"/>
          <p:cNvSpPr>
            <a:spLocks noChangeArrowheads="1"/>
          </p:cNvSpPr>
          <p:nvPr/>
        </p:nvSpPr>
        <p:spPr bwMode="auto">
          <a:xfrm>
            <a:off x="6074667" y="937940"/>
            <a:ext cx="2808288" cy="936625"/>
          </a:xfrm>
          <a:prstGeom prst="ellipse">
            <a:avLst/>
          </a:prstGeom>
          <a:noFill/>
          <a:ln w="28575" cap="rnd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67972" name="Line 4"/>
          <p:cNvSpPr>
            <a:spLocks noChangeShapeType="1"/>
          </p:cNvSpPr>
          <p:nvPr/>
        </p:nvSpPr>
        <p:spPr bwMode="auto">
          <a:xfrm>
            <a:off x="7443092" y="361677"/>
            <a:ext cx="0" cy="3384550"/>
          </a:xfrm>
          <a:prstGeom prst="line">
            <a:avLst/>
          </a:prstGeom>
          <a:noFill/>
          <a:ln w="28575" cap="rnd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7973" name="Line 5"/>
          <p:cNvSpPr>
            <a:spLocks noChangeShapeType="1"/>
          </p:cNvSpPr>
          <p:nvPr/>
        </p:nvSpPr>
        <p:spPr bwMode="auto">
          <a:xfrm flipV="1">
            <a:off x="7443092" y="1442765"/>
            <a:ext cx="1439863" cy="230346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67974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7731837"/>
              </p:ext>
            </p:extLst>
          </p:nvPr>
        </p:nvGraphicFramePr>
        <p:xfrm>
          <a:off x="7268467" y="3814490"/>
          <a:ext cx="292100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6" name="公式" r:id="rId3" imgW="228640" imgH="247529" progId="Equation.3">
                  <p:embed/>
                </p:oleObj>
              </mc:Choice>
              <mc:Fallback>
                <p:oleObj name="公式" r:id="rId3" imgW="228640" imgH="247529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8467" y="3814490"/>
                        <a:ext cx="292100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7975" name="Line 7"/>
          <p:cNvSpPr>
            <a:spLocks noChangeShapeType="1"/>
          </p:cNvSpPr>
          <p:nvPr/>
        </p:nvSpPr>
        <p:spPr bwMode="auto">
          <a:xfrm>
            <a:off x="7443092" y="1445940"/>
            <a:ext cx="14398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7976" name="Line 8"/>
          <p:cNvSpPr>
            <a:spLocks noChangeShapeType="1"/>
          </p:cNvSpPr>
          <p:nvPr/>
        </p:nvSpPr>
        <p:spPr bwMode="auto">
          <a:xfrm flipV="1">
            <a:off x="7443092" y="1010965"/>
            <a:ext cx="863600" cy="4318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67977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926329"/>
              </p:ext>
            </p:extLst>
          </p:nvPr>
        </p:nvGraphicFramePr>
        <p:xfrm>
          <a:off x="7505005" y="2958827"/>
          <a:ext cx="228600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7" name="公式" r:id="rId5" imgW="161965" imgH="247529" progId="Equation.3">
                  <p:embed/>
                </p:oleObj>
              </mc:Choice>
              <mc:Fallback>
                <p:oleObj name="公式" r:id="rId5" imgW="161965" imgH="247529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5005" y="2958827"/>
                        <a:ext cx="228600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78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1668704"/>
              </p:ext>
            </p:extLst>
          </p:nvPr>
        </p:nvGraphicFramePr>
        <p:xfrm>
          <a:off x="7057330" y="188640"/>
          <a:ext cx="24130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8" name="公式" r:id="rId7" imgW="171412" imgH="276142" progId="Equation.3">
                  <p:embed/>
                </p:oleObj>
              </mc:Choice>
              <mc:Fallback>
                <p:oleObj name="公式" r:id="rId7" imgW="171412" imgH="276142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7330" y="188640"/>
                        <a:ext cx="241300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79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5960223"/>
              </p:ext>
            </p:extLst>
          </p:nvPr>
        </p:nvGraphicFramePr>
        <p:xfrm>
          <a:off x="8595617" y="1828527"/>
          <a:ext cx="25400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9" name="公式" r:id="rId9" imgW="190578" imgH="304755" progId="Equation.3">
                  <p:embed/>
                </p:oleObj>
              </mc:Choice>
              <mc:Fallback>
                <p:oleObj name="公式" r:id="rId9" imgW="190578" imgH="304755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5617" y="1828527"/>
                        <a:ext cx="254000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80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7168573"/>
              </p:ext>
            </p:extLst>
          </p:nvPr>
        </p:nvGraphicFramePr>
        <p:xfrm>
          <a:off x="7603430" y="1480865"/>
          <a:ext cx="630237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0" name="公式" r:id="rId11" imgW="838166" imgH="247529" progId="Equation.3">
                  <p:embed/>
                </p:oleObj>
              </mc:Choice>
              <mc:Fallback>
                <p:oleObj name="公式" r:id="rId11" imgW="838166" imgH="247529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3430" y="1480865"/>
                        <a:ext cx="630237" cy="21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81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9054956"/>
              </p:ext>
            </p:extLst>
          </p:nvPr>
        </p:nvGraphicFramePr>
        <p:xfrm>
          <a:off x="8019355" y="1177652"/>
          <a:ext cx="327025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1" name="公式" r:id="rId13" imgW="400052" imgH="247529" progId="Equation.3">
                  <p:embed/>
                </p:oleObj>
              </mc:Choice>
              <mc:Fallback>
                <p:oleObj name="公式" r:id="rId13" imgW="400052" imgH="247529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9355" y="1177652"/>
                        <a:ext cx="327025" cy="21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7982" name="Freeform 14"/>
          <p:cNvSpPr>
            <a:spLocks/>
          </p:cNvSpPr>
          <p:nvPr/>
        </p:nvSpPr>
        <p:spPr bwMode="auto">
          <a:xfrm>
            <a:off x="7843142" y="1266552"/>
            <a:ext cx="125413" cy="157163"/>
          </a:xfrm>
          <a:custGeom>
            <a:avLst/>
            <a:gdLst>
              <a:gd name="T0" fmla="*/ 0 w 79"/>
              <a:gd name="T1" fmla="*/ 0 h 99"/>
              <a:gd name="T2" fmla="*/ 2147483646 w 79"/>
              <a:gd name="T3" fmla="*/ 2147483646 h 99"/>
              <a:gd name="T4" fmla="*/ 2147483646 w 79"/>
              <a:gd name="T5" fmla="*/ 2147483646 h 99"/>
              <a:gd name="T6" fmla="*/ 0 60000 65536"/>
              <a:gd name="T7" fmla="*/ 0 60000 65536"/>
              <a:gd name="T8" fmla="*/ 0 60000 65536"/>
              <a:gd name="T9" fmla="*/ 0 w 79"/>
              <a:gd name="T10" fmla="*/ 0 h 99"/>
              <a:gd name="T11" fmla="*/ 79 w 79"/>
              <a:gd name="T12" fmla="*/ 99 h 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9" h="99">
                <a:moveTo>
                  <a:pt x="0" y="0"/>
                </a:moveTo>
                <a:cubicBezTo>
                  <a:pt x="10" y="6"/>
                  <a:pt x="47" y="22"/>
                  <a:pt x="60" y="38"/>
                </a:cubicBezTo>
                <a:cubicBezTo>
                  <a:pt x="73" y="54"/>
                  <a:pt x="75" y="86"/>
                  <a:pt x="79" y="99"/>
                </a:cubicBezTo>
              </a:path>
            </a:pathLst>
          </a:cu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7983" name="Text Box 15"/>
          <p:cNvSpPr txBox="1">
            <a:spLocks noChangeArrowheads="1"/>
          </p:cNvSpPr>
          <p:nvPr/>
        </p:nvSpPr>
        <p:spPr bwMode="auto">
          <a:xfrm>
            <a:off x="384175" y="260648"/>
            <a:ext cx="309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FFFF66"/>
                </a:solidFill>
                <a:ea typeface="仿宋_GB2312" pitchFamily="49" charset="-122"/>
                <a:sym typeface="Symbol" panose="05050102010706020507" pitchFamily="18" charset="2"/>
              </a:rPr>
              <a:t>   </a:t>
            </a: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进</a:t>
            </a:r>
            <a:r>
              <a:rPr lang="zh-CN" altLang="en-US" dirty="0" smtClean="0">
                <a:solidFill>
                  <a:schemeClr val="bg1"/>
                </a:solidFill>
                <a:ea typeface="仿宋_GB2312" pitchFamily="49" charset="-122"/>
              </a:rPr>
              <a:t>动</a:t>
            </a: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的</a:t>
            </a:r>
            <a:r>
              <a:rPr lang="zh-CN" altLang="en-US" dirty="0" smtClean="0">
                <a:solidFill>
                  <a:schemeClr val="bg1"/>
                </a:solidFill>
                <a:ea typeface="仿宋_GB2312" pitchFamily="49" charset="-122"/>
              </a:rPr>
              <a:t>角</a:t>
            </a: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速度</a:t>
            </a:r>
            <a:r>
              <a:rPr lang="en-US" altLang="zh-CN" i="1" dirty="0">
                <a:solidFill>
                  <a:srgbClr val="66FFFF"/>
                </a:solidFill>
                <a:latin typeface="Symbol" panose="05050102010706020507" pitchFamily="18" charset="2"/>
                <a:ea typeface="仿宋_GB2312" pitchFamily="49" charset="-122"/>
                <a:sym typeface="Symbol" panose="05050102010706020507" pitchFamily="18" charset="2"/>
              </a:rPr>
              <a:t>W</a:t>
            </a:r>
            <a:endParaRPr lang="el-GR" altLang="zh-CN" i="1" dirty="0">
              <a:solidFill>
                <a:srgbClr val="66FFFF"/>
              </a:solidFill>
              <a:latin typeface="Symbol" panose="05050102010706020507" pitchFamily="18" charset="2"/>
              <a:ea typeface="仿宋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467984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0987947"/>
              </p:ext>
            </p:extLst>
          </p:nvPr>
        </p:nvGraphicFramePr>
        <p:xfrm>
          <a:off x="2555875" y="1583259"/>
          <a:ext cx="23050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2" name="公式" r:id="rId15" imgW="2133613" imgH="466715" progId="Equation.3">
                  <p:embed/>
                </p:oleObj>
              </mc:Choice>
              <mc:Fallback>
                <p:oleObj name="公式" r:id="rId15" imgW="2133613" imgH="466715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583259"/>
                        <a:ext cx="230505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85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7955238"/>
              </p:ext>
            </p:extLst>
          </p:nvPr>
        </p:nvGraphicFramePr>
        <p:xfrm>
          <a:off x="684213" y="1367359"/>
          <a:ext cx="122555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3" name="公式" r:id="rId17" imgW="1104868" imgH="800083" progId="Equation.3">
                  <p:embed/>
                </p:oleObj>
              </mc:Choice>
              <mc:Fallback>
                <p:oleObj name="公式" r:id="rId17" imgW="1104868" imgH="800083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367359"/>
                        <a:ext cx="122555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86" name="Objec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0187003"/>
              </p:ext>
            </p:extLst>
          </p:nvPr>
        </p:nvGraphicFramePr>
        <p:xfrm>
          <a:off x="1185863" y="2349302"/>
          <a:ext cx="4681537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4" name="公式" r:id="rId19" imgW="4772015" imgH="857309" progId="Equation.3">
                  <p:embed/>
                </p:oleObj>
              </mc:Choice>
              <mc:Fallback>
                <p:oleObj name="公式" r:id="rId19" imgW="4772015" imgH="857309" progId="Equation.3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863" y="2349302"/>
                        <a:ext cx="4681537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87" name="Objec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8041931"/>
              </p:ext>
            </p:extLst>
          </p:nvPr>
        </p:nvGraphicFramePr>
        <p:xfrm>
          <a:off x="911710" y="4041115"/>
          <a:ext cx="4092090" cy="102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5" name="公式" r:id="rId21" imgW="3657699" imgH="1000104" progId="Equation.3">
                  <p:embed/>
                </p:oleObj>
              </mc:Choice>
              <mc:Fallback>
                <p:oleObj name="公式" r:id="rId21" imgW="3657699" imgH="1000104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710" y="4041115"/>
                        <a:ext cx="4092090" cy="102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88" name="Objec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826059"/>
              </p:ext>
            </p:extLst>
          </p:nvPr>
        </p:nvGraphicFramePr>
        <p:xfrm>
          <a:off x="5683993" y="4280837"/>
          <a:ext cx="1584474" cy="577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6" name="公式" r:id="rId23" imgW="1266833" imgH="390594" progId="Equation.3">
                  <p:embed/>
                </p:oleObj>
              </mc:Choice>
              <mc:Fallback>
                <p:oleObj name="公式" r:id="rId23" imgW="1266833" imgH="390594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993" y="4280837"/>
                        <a:ext cx="1584474" cy="5778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7989" name="AutoShape 21"/>
          <p:cNvSpPr>
            <a:spLocks noChangeArrowheads="1"/>
          </p:cNvSpPr>
          <p:nvPr/>
        </p:nvSpPr>
        <p:spPr bwMode="auto">
          <a:xfrm>
            <a:off x="468313" y="2709665"/>
            <a:ext cx="647700" cy="2159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67990" name="Rectangle 22"/>
          <p:cNvSpPr>
            <a:spLocks noChangeArrowheads="1"/>
          </p:cNvSpPr>
          <p:nvPr/>
        </p:nvSpPr>
        <p:spPr bwMode="auto">
          <a:xfrm>
            <a:off x="673615" y="5265812"/>
            <a:ext cx="26473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以上只是近似讨</a:t>
            </a:r>
            <a:r>
              <a:rPr lang="zh-CN" altLang="en-US" dirty="0" smtClean="0">
                <a:solidFill>
                  <a:schemeClr val="bg1"/>
                </a:solidFill>
                <a:ea typeface="仿宋_GB2312" pitchFamily="49" charset="-122"/>
              </a:rPr>
              <a:t>论。</a:t>
            </a:r>
            <a:endParaRPr lang="zh-CN" altLang="en-US" dirty="0">
              <a:solidFill>
                <a:schemeClr val="bg1"/>
              </a:solidFill>
              <a:ea typeface="仿宋_GB2312" pitchFamily="49" charset="-122"/>
            </a:endParaRPr>
          </a:p>
        </p:txBody>
      </p:sp>
      <p:sp>
        <p:nvSpPr>
          <p:cNvPr id="467991" name="Text Box 23"/>
          <p:cNvSpPr txBox="1">
            <a:spLocks noChangeArrowheads="1"/>
          </p:cNvSpPr>
          <p:nvPr/>
        </p:nvSpPr>
        <p:spPr bwMode="auto">
          <a:xfrm>
            <a:off x="468313" y="837134"/>
            <a:ext cx="2270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动量矩定理</a:t>
            </a:r>
          </a:p>
        </p:txBody>
      </p:sp>
      <p:graphicFrame>
        <p:nvGraphicFramePr>
          <p:cNvPr id="467992" name="Objec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4142999"/>
              </p:ext>
            </p:extLst>
          </p:nvPr>
        </p:nvGraphicFramePr>
        <p:xfrm>
          <a:off x="1763688" y="6304661"/>
          <a:ext cx="1223963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7" name="公式" r:id="rId25" imgW="971517" imgH="228634" progId="Equation.3">
                  <p:embed/>
                </p:oleObj>
              </mc:Choice>
              <mc:Fallback>
                <p:oleObj name="公式" r:id="rId25" imgW="971517" imgH="228634" progId="Equation.3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6304661"/>
                        <a:ext cx="1223963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7993" name="Line 25"/>
          <p:cNvSpPr>
            <a:spLocks noChangeShapeType="1"/>
          </p:cNvSpPr>
          <p:nvPr/>
        </p:nvSpPr>
        <p:spPr bwMode="auto">
          <a:xfrm flipH="1" flipV="1">
            <a:off x="8301930" y="993502"/>
            <a:ext cx="590550" cy="45561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67994" name="Objec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6151669"/>
              </p:ext>
            </p:extLst>
          </p:nvPr>
        </p:nvGraphicFramePr>
        <p:xfrm>
          <a:off x="8524180" y="893490"/>
          <a:ext cx="295275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8" name="公式" r:id="rId27" imgW="352543" imgH="314203" progId="Equation.3">
                  <p:embed/>
                </p:oleObj>
              </mc:Choice>
              <mc:Fallback>
                <p:oleObj name="公式" r:id="rId27" imgW="352543" imgH="314203" progId="Equation.3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180" y="893490"/>
                        <a:ext cx="295275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7995" name="Arc 27"/>
          <p:cNvSpPr>
            <a:spLocks/>
          </p:cNvSpPr>
          <p:nvPr/>
        </p:nvSpPr>
        <p:spPr bwMode="auto">
          <a:xfrm flipV="1">
            <a:off x="7304980" y="3419202"/>
            <a:ext cx="317500" cy="315913"/>
          </a:xfrm>
          <a:custGeom>
            <a:avLst/>
            <a:gdLst>
              <a:gd name="T0" fmla="*/ 2147483646 w 11906"/>
              <a:gd name="T1" fmla="*/ 2147483646 h 21043"/>
              <a:gd name="T2" fmla="*/ 2147483646 w 11906"/>
              <a:gd name="T3" fmla="*/ 2147483646 h 21043"/>
              <a:gd name="T4" fmla="*/ 0 w 11906"/>
              <a:gd name="T5" fmla="*/ 0 h 21043"/>
              <a:gd name="T6" fmla="*/ 0 60000 65536"/>
              <a:gd name="T7" fmla="*/ 0 60000 65536"/>
              <a:gd name="T8" fmla="*/ 0 60000 65536"/>
              <a:gd name="T9" fmla="*/ 0 w 11906"/>
              <a:gd name="T10" fmla="*/ 0 h 21043"/>
              <a:gd name="T11" fmla="*/ 11906 w 11906"/>
              <a:gd name="T12" fmla="*/ 21043 h 2104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06" h="21043" fill="none" extrusionOk="0">
                <a:moveTo>
                  <a:pt x="11905" y="18022"/>
                </a:moveTo>
                <a:cubicBezTo>
                  <a:pt x="9759" y="19440"/>
                  <a:pt x="7378" y="20462"/>
                  <a:pt x="4873" y="21043"/>
                </a:cubicBezTo>
              </a:path>
              <a:path w="11906" h="21043" stroke="0" extrusionOk="0">
                <a:moveTo>
                  <a:pt x="11905" y="18022"/>
                </a:moveTo>
                <a:cubicBezTo>
                  <a:pt x="9759" y="19440"/>
                  <a:pt x="7378" y="20462"/>
                  <a:pt x="4873" y="21043"/>
                </a:cubicBezTo>
                <a:lnTo>
                  <a:pt x="0" y="0"/>
                </a:lnTo>
                <a:lnTo>
                  <a:pt x="11905" y="18022"/>
                </a:lnTo>
                <a:close/>
              </a:path>
            </a:pathLst>
          </a:cu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7996" name="AutoShape 28"/>
          <p:cNvSpPr>
            <a:spLocks noChangeArrowheads="1"/>
          </p:cNvSpPr>
          <p:nvPr/>
        </p:nvSpPr>
        <p:spPr bwMode="auto">
          <a:xfrm rot="5400000">
            <a:off x="2555664" y="3502038"/>
            <a:ext cx="646536" cy="360363"/>
          </a:xfrm>
          <a:prstGeom prst="rightArrow">
            <a:avLst>
              <a:gd name="adj1" fmla="val 50000"/>
              <a:gd name="adj2" fmla="val 49890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66989" name="Text Box 45"/>
          <p:cNvSpPr txBox="1">
            <a:spLocks noChangeArrowheads="1"/>
          </p:cNvSpPr>
          <p:nvPr/>
        </p:nvSpPr>
        <p:spPr bwMode="auto">
          <a:xfrm>
            <a:off x="3131344" y="270920"/>
            <a:ext cx="37449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FFFF"/>
                </a:solidFill>
                <a:ea typeface="仿宋_GB2312" pitchFamily="49" charset="-122"/>
              </a:rPr>
              <a:t>要求掌握进动方向的</a:t>
            </a:r>
            <a:r>
              <a:rPr lang="zh-CN" altLang="en-US" dirty="0" smtClean="0">
                <a:solidFill>
                  <a:srgbClr val="00FFFF"/>
                </a:solidFill>
                <a:ea typeface="仿宋_GB2312" pitchFamily="49" charset="-122"/>
              </a:rPr>
              <a:t>判定</a:t>
            </a:r>
            <a:endParaRPr lang="en-US" altLang="zh-CN" dirty="0" smtClean="0">
              <a:solidFill>
                <a:srgbClr val="00FFFF"/>
              </a:solidFill>
              <a:ea typeface="仿宋_GB2312" pitchFamily="49" charset="-122"/>
            </a:endParaRPr>
          </a:p>
        </p:txBody>
      </p: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673615" y="5783167"/>
            <a:ext cx="8280275" cy="876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因</a:t>
            </a:r>
            <a:r>
              <a:rPr lang="zh-CN" altLang="en-US" dirty="0" smtClean="0">
                <a:solidFill>
                  <a:schemeClr val="bg1"/>
                </a:solidFill>
                <a:ea typeface="仿宋_GB2312" pitchFamily="49" charset="-122"/>
              </a:rPr>
              <a:t>此上述近似只</a:t>
            </a: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适用高速自转</a:t>
            </a:r>
            <a:r>
              <a:rPr lang="zh-CN" altLang="en-US" dirty="0" smtClean="0">
                <a:solidFill>
                  <a:schemeClr val="bg1"/>
                </a:solidFill>
                <a:ea typeface="仿宋_GB2312" pitchFamily="49" charset="-122"/>
              </a:rPr>
              <a:t>，</a:t>
            </a: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此</a:t>
            </a:r>
            <a:r>
              <a:rPr lang="zh-CN" altLang="en-US" dirty="0" smtClean="0">
                <a:solidFill>
                  <a:schemeClr val="bg1"/>
                </a:solidFill>
                <a:ea typeface="仿宋_GB2312" pitchFamily="49" charset="-122"/>
              </a:rPr>
              <a:t>时</a:t>
            </a:r>
            <a:r>
              <a:rPr lang="zh-CN" altLang="en-US" dirty="0" smtClean="0">
                <a:solidFill>
                  <a:srgbClr val="00FFFF"/>
                </a:solidFill>
                <a:ea typeface="仿宋_GB2312" pitchFamily="49" charset="-122"/>
              </a:rPr>
              <a:t>自转动量矩</a:t>
            </a:r>
            <a:r>
              <a:rPr lang="zh-CN" altLang="en-US" dirty="0" smtClean="0">
                <a:solidFill>
                  <a:schemeClr val="bg1"/>
                </a:solidFill>
                <a:ea typeface="仿宋_GB2312" pitchFamily="49" charset="-122"/>
              </a:rPr>
              <a:t>远大于</a:t>
            </a:r>
            <a:r>
              <a:rPr lang="zh-CN" altLang="en-US" dirty="0" smtClean="0">
                <a:solidFill>
                  <a:srgbClr val="00FFFF"/>
                </a:solidFill>
                <a:ea typeface="仿宋_GB2312" pitchFamily="49" charset="-122"/>
              </a:rPr>
              <a:t>进动动量矩</a:t>
            </a:r>
            <a:r>
              <a:rPr lang="zh-CN" altLang="en-US" dirty="0" smtClean="0">
                <a:solidFill>
                  <a:schemeClr val="bg1"/>
                </a:solidFill>
                <a:ea typeface="仿宋_GB2312" pitchFamily="49" charset="-122"/>
              </a:rPr>
              <a:t>即</a:t>
            </a:r>
            <a:endParaRPr lang="zh-CN" altLang="en-US" dirty="0">
              <a:solidFill>
                <a:schemeClr val="bg1"/>
              </a:solidFill>
              <a:ea typeface="仿宋_GB2312" pitchFamily="49" charset="-122"/>
            </a:endParaRPr>
          </a:p>
        </p:txBody>
      </p:sp>
      <p:sp>
        <p:nvSpPr>
          <p:cNvPr id="32" name="Text Box 106"/>
          <p:cNvSpPr txBox="1"/>
          <p:nvPr/>
        </p:nvSpPr>
        <p:spPr>
          <a:xfrm>
            <a:off x="3347864" y="5215645"/>
            <a:ext cx="358775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>
                <a:solidFill>
                  <a:srgbClr val="FFFF00"/>
                </a:solidFill>
                <a:latin typeface="+mn-lt"/>
                <a:ea typeface="仿宋_GB2312"/>
              </a:rPr>
              <a:t>因为未计入进动的动量矩</a:t>
            </a:r>
          </a:p>
        </p:txBody>
      </p:sp>
      <p:sp>
        <p:nvSpPr>
          <p:cNvPr id="33" name="Rectangle 22"/>
          <p:cNvSpPr>
            <a:spLocks noChangeArrowheads="1"/>
          </p:cNvSpPr>
          <p:nvPr/>
        </p:nvSpPr>
        <p:spPr bwMode="auto">
          <a:xfrm>
            <a:off x="7484474" y="4200438"/>
            <a:ext cx="132368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00FFFF"/>
                </a:solidFill>
                <a:ea typeface="仿宋_GB2312" pitchFamily="49" charset="-122"/>
              </a:rPr>
              <a:t>自转越快，进动越慢</a:t>
            </a:r>
            <a:endParaRPr lang="zh-CN" altLang="en-US" dirty="0">
              <a:solidFill>
                <a:srgbClr val="00FFFF"/>
              </a:solidFill>
              <a:ea typeface="仿宋_GB2312" pitchFamily="49" charset="-122"/>
            </a:endParaRPr>
          </a:p>
        </p:txBody>
      </p:sp>
      <p:sp>
        <p:nvSpPr>
          <p:cNvPr id="34" name="Text Box 45"/>
          <p:cNvSpPr txBox="1">
            <a:spLocks noChangeArrowheads="1"/>
          </p:cNvSpPr>
          <p:nvPr/>
        </p:nvSpPr>
        <p:spPr bwMode="auto">
          <a:xfrm>
            <a:off x="3131053" y="730318"/>
            <a:ext cx="37449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00FFFF"/>
                </a:solidFill>
                <a:ea typeface="仿宋_GB2312" pitchFamily="49" charset="-122"/>
              </a:rPr>
              <a:t>进动方向与自转方向相同</a:t>
            </a:r>
            <a:endParaRPr lang="zh-CN" altLang="en-US" dirty="0">
              <a:solidFill>
                <a:srgbClr val="00FFFF"/>
              </a:solidFill>
              <a:ea typeface="仿宋_GB2312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7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7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67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67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67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679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79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467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67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67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67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67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67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67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67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67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67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67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67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67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67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67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67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467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67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67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467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467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466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970" grpId="0" animBg="1"/>
      <p:bldP spid="467971" grpId="0" animBg="1"/>
      <p:bldP spid="467972" grpId="0" animBg="1"/>
      <p:bldP spid="467973" grpId="0" animBg="1"/>
      <p:bldP spid="467975" grpId="0" animBg="1"/>
      <p:bldP spid="467976" grpId="0" animBg="1"/>
      <p:bldP spid="467982" grpId="0" animBg="1"/>
      <p:bldP spid="467983" grpId="0"/>
      <p:bldP spid="467989" grpId="0" animBg="1"/>
      <p:bldP spid="467990" grpId="0"/>
      <p:bldP spid="467991" grpId="0"/>
      <p:bldP spid="467993" grpId="0" animBg="1"/>
      <p:bldP spid="467995" grpId="0" animBg="1"/>
      <p:bldP spid="467996" grpId="0" animBg="1"/>
      <p:bldP spid="466989" grpId="0"/>
      <p:bldP spid="30" grpId="0"/>
      <p:bldP spid="32" grpId="0"/>
      <p:bldP spid="33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620688"/>
            <a:ext cx="5904656" cy="6171468"/>
          </a:xfrm>
          <a:prstGeom prst="rect">
            <a:avLst/>
          </a:prstGeom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923928" y="116632"/>
            <a:ext cx="936104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66FFFF"/>
                </a:solidFill>
                <a:ea typeface="仿宋_GB2312" pitchFamily="49" charset="-122"/>
              </a:rPr>
              <a:t>小 结</a:t>
            </a:r>
            <a:endParaRPr lang="zh-CN" altLang="en-US" dirty="0">
              <a:solidFill>
                <a:srgbClr val="66FFFF"/>
              </a:solidFill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059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504" y="300619"/>
            <a:ext cx="8712968" cy="1799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rgbClr val="00FFFF"/>
                </a:solidFill>
                <a:latin typeface="仿宋_GB2312"/>
              </a:rPr>
              <a:t>测试题</a:t>
            </a:r>
            <a:r>
              <a:rPr lang="zh-CN" altLang="en-US" sz="2600" dirty="0" smtClean="0">
                <a:solidFill>
                  <a:schemeClr val="bg1"/>
                </a:solidFill>
                <a:latin typeface="仿宋_GB2312"/>
              </a:rPr>
              <a:t>. </a:t>
            </a:r>
            <a:r>
              <a:rPr lang="zh-CN" altLang="en-US" sz="2600" dirty="0">
                <a:solidFill>
                  <a:schemeClr val="bg1"/>
                </a:solidFill>
                <a:latin typeface="仿宋_GB2312"/>
              </a:rPr>
              <a:t>长为</a:t>
            </a:r>
            <a:r>
              <a:rPr lang="en-US" altLang="zh-CN" sz="2600" dirty="0">
                <a:solidFill>
                  <a:schemeClr val="bg1"/>
                </a:solidFill>
                <a:latin typeface="仿宋_GB2312"/>
              </a:rPr>
              <a:t>L</a:t>
            </a:r>
            <a:r>
              <a:rPr lang="zh-CN" altLang="en-US" sz="2600" dirty="0">
                <a:solidFill>
                  <a:schemeClr val="bg1"/>
                </a:solidFill>
                <a:latin typeface="仿宋_GB2312"/>
              </a:rPr>
              <a:t>，质量为</a:t>
            </a:r>
            <a:r>
              <a:rPr lang="en-US" altLang="zh-CN" sz="2600" dirty="0">
                <a:solidFill>
                  <a:schemeClr val="bg1"/>
                </a:solidFill>
                <a:latin typeface="仿宋_GB2312"/>
              </a:rPr>
              <a:t>m</a:t>
            </a:r>
            <a:r>
              <a:rPr lang="zh-CN" altLang="en-US" sz="2600" dirty="0">
                <a:solidFill>
                  <a:schemeClr val="bg1"/>
                </a:solidFill>
                <a:latin typeface="仿宋_GB2312"/>
              </a:rPr>
              <a:t>的均质细棒，水平放置在棒两端的两支点A和O间，若支点A突然撤消，分析此刻支点O受力是多少？</a:t>
            </a:r>
          </a:p>
        </p:txBody>
      </p:sp>
      <p:pic>
        <p:nvPicPr>
          <p:cNvPr id="3" name="图片 2" descr="QQ截图201804040946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2132856"/>
            <a:ext cx="4810125" cy="272034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17854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632"/>
            <a:ext cx="9144000" cy="346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95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Text Box 2"/>
          <p:cNvSpPr txBox="1"/>
          <p:nvPr/>
        </p:nvSpPr>
        <p:spPr>
          <a:xfrm>
            <a:off x="197922" y="641648"/>
            <a:ext cx="8610600" cy="9686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dirty="0">
                <a:solidFill>
                  <a:srgbClr val="00FFFF"/>
                </a:solidFill>
                <a:latin typeface="+mn-lt"/>
                <a:ea typeface="楷体" panose="02010609060101010101" pitchFamily="49" charset="-122"/>
              </a:rPr>
              <a:t>例</a:t>
            </a:r>
            <a:r>
              <a:rPr lang="en-US" altLang="zh-CN" dirty="0">
                <a:solidFill>
                  <a:srgbClr val="00FFFF"/>
                </a:solidFill>
                <a:latin typeface="+mn-lt"/>
                <a:ea typeface="楷体" panose="02010609060101010101" pitchFamily="49" charset="-122"/>
              </a:rPr>
              <a:t>1</a:t>
            </a:r>
            <a:r>
              <a:rPr lang="zh-CN" altLang="en-US" dirty="0">
                <a:solidFill>
                  <a:srgbClr val="00FFFF"/>
                </a:solidFill>
                <a:latin typeface="+mn-lt"/>
                <a:ea typeface="楷体" panose="02010609060101010101" pitchFamily="49" charset="-122"/>
              </a:rPr>
              <a:t>：</a:t>
            </a:r>
            <a:r>
              <a:rPr lang="zh-CN" altLang="en-US" dirty="0">
                <a:solidFill>
                  <a:srgbClr val="FFFFFF"/>
                </a:solidFill>
                <a:latin typeface="+mn-lt"/>
                <a:ea typeface="楷体" panose="02010609060101010101" pitchFamily="49" charset="-122"/>
              </a:rPr>
              <a:t>质量为</a:t>
            </a:r>
            <a:r>
              <a:rPr lang="zh-CN" altLang="en-US" i="1" dirty="0">
                <a:solidFill>
                  <a:srgbClr val="CCCCFF"/>
                </a:solidFill>
                <a:latin typeface="+mn-lt"/>
                <a:ea typeface="楷体" panose="02010609060101010101" pitchFamily="49" charset="-122"/>
              </a:rPr>
              <a:t> </a:t>
            </a:r>
            <a:r>
              <a:rPr lang="en-US" altLang="zh-CN" i="1" dirty="0">
                <a:solidFill>
                  <a:srgbClr val="FFFF00"/>
                </a:solidFill>
                <a:latin typeface="+mn-lt"/>
                <a:ea typeface="楷体" panose="02010609060101010101" pitchFamily="49" charset="-122"/>
              </a:rPr>
              <a:t>M</a:t>
            </a:r>
            <a:r>
              <a:rPr lang="zh-CN" altLang="en-US" dirty="0">
                <a:solidFill>
                  <a:srgbClr val="FFFFFF"/>
                </a:solidFill>
                <a:latin typeface="+mn-lt"/>
                <a:ea typeface="楷体" panose="02010609060101010101" pitchFamily="49" charset="-122"/>
              </a:rPr>
              <a:t>，半径为</a:t>
            </a:r>
            <a:r>
              <a:rPr lang="zh-CN" altLang="en-US" dirty="0">
                <a:solidFill>
                  <a:srgbClr val="CCCCFF"/>
                </a:solidFill>
                <a:latin typeface="+mn-lt"/>
                <a:ea typeface="楷体" panose="02010609060101010101" pitchFamily="49" charset="-122"/>
              </a:rPr>
              <a:t> </a:t>
            </a:r>
            <a:r>
              <a:rPr lang="en-US" altLang="zh-CN" i="1" dirty="0">
                <a:solidFill>
                  <a:srgbClr val="FFFF00"/>
                </a:solidFill>
                <a:latin typeface="+mn-lt"/>
                <a:ea typeface="楷体" panose="02010609060101010101" pitchFamily="49" charset="-122"/>
              </a:rPr>
              <a:t>R</a:t>
            </a:r>
            <a:r>
              <a:rPr lang="en-US" altLang="zh-CN" dirty="0">
                <a:solidFill>
                  <a:srgbClr val="CCCCFF"/>
                </a:solidFill>
                <a:latin typeface="+mn-lt"/>
                <a:ea typeface="楷体" panose="02010609060101010101" pitchFamily="49" charset="-122"/>
              </a:rPr>
              <a:t> </a:t>
            </a:r>
            <a:r>
              <a:rPr lang="zh-CN" altLang="en-US" dirty="0">
                <a:solidFill>
                  <a:srgbClr val="FFFFFF"/>
                </a:solidFill>
                <a:latin typeface="+mn-lt"/>
                <a:ea typeface="楷体" panose="02010609060101010101" pitchFamily="49" charset="-122"/>
              </a:rPr>
              <a:t>的水平均匀圆盘可绕通过中心的光滑竖直轴自由转动。</a:t>
            </a:r>
            <a:endParaRPr lang="zh-CN" altLang="en-US" b="0" dirty="0">
              <a:solidFill>
                <a:srgbClr val="FFFFFF"/>
              </a:solidFill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424963" name="Text Box 3"/>
          <p:cNvSpPr txBox="1"/>
          <p:nvPr/>
        </p:nvSpPr>
        <p:spPr>
          <a:xfrm>
            <a:off x="2893497" y="1175048"/>
            <a:ext cx="60404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dirty="0">
                <a:solidFill>
                  <a:srgbClr val="FFFFFF"/>
                </a:solidFill>
                <a:latin typeface="+mn-lt"/>
                <a:ea typeface="楷体" panose="02010609060101010101" pitchFamily="49" charset="-122"/>
              </a:rPr>
              <a:t>在盘边缘上站有一质量为</a:t>
            </a:r>
            <a:r>
              <a:rPr lang="zh-CN" altLang="en-US" dirty="0">
                <a:solidFill>
                  <a:srgbClr val="66FF33"/>
                </a:solidFill>
                <a:latin typeface="+mn-lt"/>
                <a:ea typeface="楷体" panose="02010609060101010101" pitchFamily="49" charset="-122"/>
              </a:rPr>
              <a:t> </a:t>
            </a:r>
            <a:r>
              <a:rPr lang="en-US" altLang="zh-CN" i="1" dirty="0">
                <a:solidFill>
                  <a:srgbClr val="FFFF00"/>
                </a:solidFill>
                <a:latin typeface="+mn-lt"/>
                <a:ea typeface="楷体" panose="02010609060101010101" pitchFamily="49" charset="-122"/>
              </a:rPr>
              <a:t>m </a:t>
            </a:r>
            <a:r>
              <a:rPr lang="zh-CN" altLang="en-US" dirty="0">
                <a:solidFill>
                  <a:srgbClr val="FFFFFF"/>
                </a:solidFill>
                <a:latin typeface="+mn-lt"/>
                <a:ea typeface="楷体" panose="02010609060101010101" pitchFamily="49" charset="-122"/>
              </a:rPr>
              <a:t>的人，</a:t>
            </a:r>
          </a:p>
        </p:txBody>
      </p:sp>
      <p:sp>
        <p:nvSpPr>
          <p:cNvPr id="424964" name="Text Box 4"/>
          <p:cNvSpPr txBox="1"/>
          <p:nvPr/>
        </p:nvSpPr>
        <p:spPr>
          <a:xfrm>
            <a:off x="197922" y="1632248"/>
            <a:ext cx="3200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dirty="0">
                <a:solidFill>
                  <a:srgbClr val="FFFFFF"/>
                </a:solidFill>
                <a:latin typeface="+mn-lt"/>
                <a:ea typeface="楷体" panose="02010609060101010101" pitchFamily="49" charset="-122"/>
              </a:rPr>
              <a:t>都相对地面静止。</a:t>
            </a:r>
          </a:p>
        </p:txBody>
      </p:sp>
      <p:sp>
        <p:nvSpPr>
          <p:cNvPr id="424965" name="Text Box 5"/>
          <p:cNvSpPr txBox="1"/>
          <p:nvPr/>
        </p:nvSpPr>
        <p:spPr>
          <a:xfrm>
            <a:off x="2560122" y="1632248"/>
            <a:ext cx="6400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dirty="0">
                <a:solidFill>
                  <a:srgbClr val="FFFFFF"/>
                </a:solidFill>
                <a:latin typeface="+mn-lt"/>
                <a:ea typeface="楷体" panose="02010609060101010101" pitchFamily="49" charset="-122"/>
              </a:rPr>
              <a:t>当人沿盘边走了一周时，盘对地面转</a:t>
            </a:r>
            <a:r>
              <a:rPr lang="zh-CN" altLang="en-US" dirty="0" smtClean="0">
                <a:solidFill>
                  <a:srgbClr val="FFFFFF"/>
                </a:solidFill>
                <a:latin typeface="+mn-lt"/>
                <a:ea typeface="楷体" panose="02010609060101010101" pitchFamily="49" charset="-122"/>
              </a:rPr>
              <a:t>过的角度</a:t>
            </a:r>
            <a:r>
              <a:rPr lang="zh-CN" altLang="en-US" dirty="0">
                <a:solidFill>
                  <a:srgbClr val="FFFFFF"/>
                </a:solidFill>
                <a:latin typeface="+mn-lt"/>
                <a:ea typeface="楷体" panose="02010609060101010101" pitchFamily="49" charset="-122"/>
              </a:rPr>
              <a:t>？</a:t>
            </a:r>
          </a:p>
        </p:txBody>
      </p:sp>
      <p:sp>
        <p:nvSpPr>
          <p:cNvPr id="424966" name="Oval 6"/>
          <p:cNvSpPr/>
          <p:nvPr/>
        </p:nvSpPr>
        <p:spPr>
          <a:xfrm>
            <a:off x="6065322" y="2699048"/>
            <a:ext cx="1981200" cy="1905000"/>
          </a:xfrm>
          <a:prstGeom prst="ellipse">
            <a:avLst/>
          </a:prstGeom>
          <a:noFill/>
          <a:ln w="222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1" hangingPunct="1"/>
            <a:endParaRPr lang="zh-CN" altLang="en-US" dirty="0">
              <a:solidFill>
                <a:srgbClr val="000000"/>
              </a:solidFill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424967" name="Line 7"/>
          <p:cNvSpPr/>
          <p:nvPr/>
        </p:nvSpPr>
        <p:spPr>
          <a:xfrm>
            <a:off x="6979722" y="3689648"/>
            <a:ext cx="1905000" cy="0"/>
          </a:xfrm>
          <a:prstGeom prst="line">
            <a:avLst/>
          </a:prstGeom>
          <a:ln w="22225" cap="flat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24968" name="Line 8"/>
          <p:cNvSpPr/>
          <p:nvPr/>
        </p:nvSpPr>
        <p:spPr>
          <a:xfrm flipV="1">
            <a:off x="6979722" y="2851448"/>
            <a:ext cx="685800" cy="838200"/>
          </a:xfrm>
          <a:prstGeom prst="line">
            <a:avLst/>
          </a:prstGeom>
          <a:ln w="25400" cap="flat" cmpd="sng">
            <a:solidFill>
              <a:srgbClr val="00FF00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424969" name="Group 9"/>
          <p:cNvGrpSpPr/>
          <p:nvPr/>
        </p:nvGrpSpPr>
        <p:grpSpPr>
          <a:xfrm>
            <a:off x="7709972" y="2614911"/>
            <a:ext cx="412750" cy="468312"/>
            <a:chOff x="2976" y="2256"/>
            <a:chExt cx="240" cy="380"/>
          </a:xfrm>
        </p:grpSpPr>
        <p:sp>
          <p:nvSpPr>
            <p:cNvPr id="21553" name="Line 10"/>
            <p:cNvSpPr/>
            <p:nvPr/>
          </p:nvSpPr>
          <p:spPr>
            <a:xfrm flipH="1" flipV="1">
              <a:off x="2976" y="2256"/>
              <a:ext cx="144" cy="144"/>
            </a:xfrm>
            <a:prstGeom prst="line">
              <a:avLst/>
            </a:prstGeom>
            <a:ln w="53975" cap="flat" cmpd="sng">
              <a:solidFill>
                <a:srgbClr val="FF99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1554" name="Arc 11"/>
            <p:cNvSpPr/>
            <p:nvPr/>
          </p:nvSpPr>
          <p:spPr>
            <a:xfrm>
              <a:off x="2976" y="2400"/>
              <a:ext cx="240" cy="2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21597" h="17544" fill="none">
                  <a:moveTo>
                    <a:pt x="12600" y="0"/>
                  </a:moveTo>
                  <a:cubicBezTo>
                    <a:pt x="18149" y="3985"/>
                    <a:pt x="21485" y="10361"/>
                    <a:pt x="21597" y="17191"/>
                  </a:cubicBezTo>
                </a:path>
                <a:path w="21597" h="17544" stroke="0">
                  <a:moveTo>
                    <a:pt x="12600" y="0"/>
                  </a:moveTo>
                  <a:cubicBezTo>
                    <a:pt x="18149" y="3985"/>
                    <a:pt x="21485" y="10361"/>
                    <a:pt x="21597" y="17191"/>
                  </a:cubicBezTo>
                  <a:lnTo>
                    <a:pt x="0" y="17544"/>
                  </a:lnTo>
                  <a:lnTo>
                    <a:pt x="12600" y="0"/>
                  </a:lnTo>
                  <a:close/>
                </a:path>
              </a:pathLst>
            </a:custGeom>
            <a:noFill/>
            <a:ln w="44450" cap="flat" cmpd="sng">
              <a:solidFill>
                <a:srgbClr val="FF99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latin typeface="+mn-lt"/>
                <a:ea typeface="楷体" panose="02010609060101010101" pitchFamily="49" charset="-122"/>
              </a:endParaRPr>
            </a:p>
          </p:txBody>
        </p:sp>
      </p:grpSp>
      <p:sp>
        <p:nvSpPr>
          <p:cNvPr id="424972" name="Text Box 12"/>
          <p:cNvSpPr txBox="1"/>
          <p:nvPr/>
        </p:nvSpPr>
        <p:spPr>
          <a:xfrm>
            <a:off x="6292339" y="3232448"/>
            <a:ext cx="458780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CN" i="1" dirty="0">
                <a:solidFill>
                  <a:srgbClr val="FFFF99"/>
                </a:solidFill>
                <a:latin typeface="+mn-lt"/>
                <a:ea typeface="楷体" panose="02010609060101010101" pitchFamily="49" charset="-122"/>
              </a:rPr>
              <a:t>M</a:t>
            </a:r>
          </a:p>
        </p:txBody>
      </p:sp>
      <p:sp>
        <p:nvSpPr>
          <p:cNvPr id="424973" name="Text Box 13"/>
          <p:cNvSpPr txBox="1"/>
          <p:nvPr/>
        </p:nvSpPr>
        <p:spPr>
          <a:xfrm>
            <a:off x="6902272" y="3003848"/>
            <a:ext cx="389850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CN" i="1" dirty="0">
                <a:solidFill>
                  <a:srgbClr val="FFFF99"/>
                </a:solidFill>
                <a:latin typeface="+mn-lt"/>
                <a:ea typeface="楷体" panose="02010609060101010101" pitchFamily="49" charset="-122"/>
              </a:rPr>
              <a:t>R</a:t>
            </a:r>
          </a:p>
        </p:txBody>
      </p:sp>
      <p:sp>
        <p:nvSpPr>
          <p:cNvPr id="424974" name="Text Box 14"/>
          <p:cNvSpPr txBox="1"/>
          <p:nvPr/>
        </p:nvSpPr>
        <p:spPr>
          <a:xfrm>
            <a:off x="6673587" y="3613448"/>
            <a:ext cx="407484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CN" i="1" dirty="0">
                <a:solidFill>
                  <a:srgbClr val="FFFF99"/>
                </a:solidFill>
                <a:latin typeface="+mn-lt"/>
                <a:ea typeface="楷体" panose="02010609060101010101" pitchFamily="49" charset="-122"/>
              </a:rPr>
              <a:t>O</a:t>
            </a:r>
          </a:p>
        </p:txBody>
      </p:sp>
      <p:sp>
        <p:nvSpPr>
          <p:cNvPr id="424975" name="Text Box 15"/>
          <p:cNvSpPr txBox="1"/>
          <p:nvPr/>
        </p:nvSpPr>
        <p:spPr>
          <a:xfrm>
            <a:off x="7968909" y="3765848"/>
            <a:ext cx="423514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CN" i="1" dirty="0">
                <a:solidFill>
                  <a:srgbClr val="FFFF99"/>
                </a:solidFill>
                <a:latin typeface="+mn-lt"/>
                <a:ea typeface="楷体" panose="02010609060101010101" pitchFamily="49" charset="-122"/>
              </a:rPr>
              <a:t>m</a:t>
            </a:r>
          </a:p>
        </p:txBody>
      </p:sp>
      <p:sp>
        <p:nvSpPr>
          <p:cNvPr id="424976" name="Text Box 16"/>
          <p:cNvSpPr txBox="1"/>
          <p:nvPr/>
        </p:nvSpPr>
        <p:spPr>
          <a:xfrm>
            <a:off x="8501918" y="3232448"/>
            <a:ext cx="34015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CN" i="1" dirty="0">
                <a:solidFill>
                  <a:srgbClr val="FFFF99"/>
                </a:solidFill>
                <a:latin typeface="+mn-lt"/>
                <a:ea typeface="楷体" panose="02010609060101010101" pitchFamily="49" charset="-122"/>
              </a:rPr>
              <a:t>x</a:t>
            </a:r>
          </a:p>
        </p:txBody>
      </p:sp>
      <p:sp>
        <p:nvSpPr>
          <p:cNvPr id="424977" name="Text Box 17"/>
          <p:cNvSpPr txBox="1"/>
          <p:nvPr/>
        </p:nvSpPr>
        <p:spPr>
          <a:xfrm>
            <a:off x="7970322" y="2622848"/>
            <a:ext cx="5365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i="1" dirty="0">
                <a:solidFill>
                  <a:srgbClr val="FFFF99"/>
                </a:solidFill>
                <a:latin typeface="+mn-lt"/>
                <a:ea typeface="楷体" panose="02010609060101010101" pitchFamily="49" charset="-122"/>
                <a:sym typeface="Symbol" panose="05050102010706020507" pitchFamily="18" charset="2"/>
              </a:rPr>
              <a:t></a:t>
            </a:r>
            <a:endParaRPr lang="en-US" altLang="zh-CN" i="1" dirty="0">
              <a:solidFill>
                <a:srgbClr val="FFFF99"/>
              </a:solidFill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424978" name="Text Box 18"/>
          <p:cNvSpPr txBox="1"/>
          <p:nvPr/>
        </p:nvSpPr>
        <p:spPr>
          <a:xfrm>
            <a:off x="7436922" y="3765848"/>
            <a:ext cx="5492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i="1" dirty="0">
                <a:solidFill>
                  <a:srgbClr val="FFFF99"/>
                </a:solidFill>
                <a:latin typeface="+mn-lt"/>
                <a:ea typeface="楷体" panose="02010609060101010101" pitchFamily="49" charset="-122"/>
                <a:sym typeface="Symbol" panose="05050102010706020507" pitchFamily="18" charset="2"/>
              </a:rPr>
              <a:t></a:t>
            </a:r>
            <a:endParaRPr lang="en-US" altLang="zh-CN" i="1" dirty="0">
              <a:solidFill>
                <a:srgbClr val="FFFF99"/>
              </a:solidFill>
              <a:latin typeface="+mn-lt"/>
              <a:ea typeface="楷体" panose="02010609060101010101" pitchFamily="49" charset="-122"/>
            </a:endParaRPr>
          </a:p>
        </p:txBody>
      </p:sp>
      <p:grpSp>
        <p:nvGrpSpPr>
          <p:cNvPr id="424979" name="Group 19"/>
          <p:cNvGrpSpPr/>
          <p:nvPr/>
        </p:nvGrpSpPr>
        <p:grpSpPr>
          <a:xfrm>
            <a:off x="7055922" y="3384848"/>
            <a:ext cx="546100" cy="608013"/>
            <a:chOff x="3971" y="2788"/>
            <a:chExt cx="344" cy="383"/>
          </a:xfrm>
        </p:grpSpPr>
        <p:sp>
          <p:nvSpPr>
            <p:cNvPr id="21551" name="Line 20"/>
            <p:cNvSpPr/>
            <p:nvPr/>
          </p:nvSpPr>
          <p:spPr>
            <a:xfrm rot="-7262724" flipH="1" flipV="1">
              <a:off x="4081" y="3061"/>
              <a:ext cx="0" cy="220"/>
            </a:xfrm>
            <a:prstGeom prst="line">
              <a:avLst/>
            </a:prstGeom>
            <a:ln w="53975" cap="flat" cmpd="sng">
              <a:solidFill>
                <a:srgbClr val="FFFF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1552" name="Arc 21"/>
            <p:cNvSpPr/>
            <p:nvPr/>
          </p:nvSpPr>
          <p:spPr>
            <a:xfrm rot="-7262724" flipH="1" flipV="1">
              <a:off x="4051" y="2812"/>
              <a:ext cx="288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21597" h="17544" fill="none">
                  <a:moveTo>
                    <a:pt x="12600" y="0"/>
                  </a:moveTo>
                  <a:cubicBezTo>
                    <a:pt x="18149" y="3985"/>
                    <a:pt x="21485" y="10361"/>
                    <a:pt x="21597" y="17191"/>
                  </a:cubicBezTo>
                </a:path>
                <a:path w="21597" h="17544" stroke="0">
                  <a:moveTo>
                    <a:pt x="12600" y="0"/>
                  </a:moveTo>
                  <a:cubicBezTo>
                    <a:pt x="18149" y="3985"/>
                    <a:pt x="21485" y="10361"/>
                    <a:pt x="21597" y="17191"/>
                  </a:cubicBezTo>
                  <a:lnTo>
                    <a:pt x="0" y="17544"/>
                  </a:lnTo>
                  <a:lnTo>
                    <a:pt x="12600" y="0"/>
                  </a:lnTo>
                  <a:close/>
                </a:path>
              </a:pathLst>
            </a:custGeom>
            <a:noFill/>
            <a:ln w="44450" cap="flat" cmpd="sng">
              <a:solidFill>
                <a:srgbClr val="FFFF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latin typeface="+mn-lt"/>
                <a:ea typeface="楷体" panose="02010609060101010101" pitchFamily="49" charset="-122"/>
              </a:endParaRPr>
            </a:p>
          </p:txBody>
        </p:sp>
      </p:grpSp>
      <p:sp>
        <p:nvSpPr>
          <p:cNvPr id="424982" name="Text Box 22"/>
          <p:cNvSpPr txBox="1"/>
          <p:nvPr/>
        </p:nvSpPr>
        <p:spPr>
          <a:xfrm>
            <a:off x="364610" y="2089448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dirty="0">
                <a:solidFill>
                  <a:srgbClr val="00FFFF"/>
                </a:solidFill>
                <a:latin typeface="+mn-lt"/>
                <a:ea typeface="楷体" panose="02010609060101010101" pitchFamily="49" charset="-122"/>
              </a:rPr>
              <a:t>解：</a:t>
            </a:r>
          </a:p>
        </p:txBody>
      </p:sp>
      <p:sp>
        <p:nvSpPr>
          <p:cNvPr id="424983" name="Text Box 23"/>
          <p:cNvSpPr txBox="1"/>
          <p:nvPr/>
        </p:nvSpPr>
        <p:spPr>
          <a:xfrm>
            <a:off x="959922" y="2089448"/>
            <a:ext cx="3429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dirty="0">
                <a:solidFill>
                  <a:srgbClr val="FFFFFF"/>
                </a:solidFill>
                <a:latin typeface="+mn-lt"/>
                <a:ea typeface="楷体" panose="02010609060101010101" pitchFamily="49" charset="-122"/>
              </a:rPr>
              <a:t>盘与人组成系统，</a:t>
            </a:r>
          </a:p>
        </p:txBody>
      </p:sp>
      <p:sp>
        <p:nvSpPr>
          <p:cNvPr id="424984" name="Text Box 24"/>
          <p:cNvSpPr txBox="1"/>
          <p:nvPr/>
        </p:nvSpPr>
        <p:spPr>
          <a:xfrm>
            <a:off x="3322122" y="2089448"/>
            <a:ext cx="17160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>
                <a:solidFill>
                  <a:srgbClr val="FFFFFF"/>
                </a:solidFill>
                <a:latin typeface="+mn-lt"/>
                <a:ea typeface="楷体" panose="02010609060101010101" pitchFamily="49" charset="-122"/>
              </a:rPr>
              <a:t>人走动时，</a:t>
            </a:r>
          </a:p>
        </p:txBody>
      </p:sp>
      <p:sp>
        <p:nvSpPr>
          <p:cNvPr id="424985" name="Text Box 25"/>
          <p:cNvSpPr txBox="1"/>
          <p:nvPr/>
        </p:nvSpPr>
        <p:spPr>
          <a:xfrm>
            <a:off x="4912797" y="2089448"/>
            <a:ext cx="42005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dirty="0">
                <a:solidFill>
                  <a:srgbClr val="FFFF00"/>
                </a:solidFill>
                <a:latin typeface="+mn-lt"/>
                <a:ea typeface="楷体" panose="02010609060101010101" pitchFamily="49" charset="-122"/>
              </a:rPr>
              <a:t>系统对竖直轴的外力矩为零</a:t>
            </a:r>
          </a:p>
        </p:txBody>
      </p:sp>
      <p:sp>
        <p:nvSpPr>
          <p:cNvPr id="424986" name="AutoShape 26"/>
          <p:cNvSpPr/>
          <p:nvPr/>
        </p:nvSpPr>
        <p:spPr>
          <a:xfrm>
            <a:off x="940872" y="2764136"/>
            <a:ext cx="481013" cy="142875"/>
          </a:xfrm>
          <a:prstGeom prst="rightArrow">
            <a:avLst>
              <a:gd name="adj1" fmla="val 50000"/>
              <a:gd name="adj2" fmla="val 84166"/>
            </a:avLst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1" hangingPunct="1"/>
            <a:endParaRPr lang="zh-CN" altLang="en-US" dirty="0">
              <a:solidFill>
                <a:srgbClr val="000000"/>
              </a:solidFill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424987" name="Rectangle 27"/>
          <p:cNvSpPr/>
          <p:nvPr/>
        </p:nvSpPr>
        <p:spPr>
          <a:xfrm>
            <a:off x="1345685" y="2546648"/>
            <a:ext cx="3505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dirty="0">
                <a:solidFill>
                  <a:srgbClr val="00FFFF"/>
                </a:solidFill>
                <a:latin typeface="+mn-lt"/>
                <a:ea typeface="楷体" panose="02010609060101010101" pitchFamily="49" charset="-122"/>
              </a:rPr>
              <a:t>系统动量矩守恒</a:t>
            </a:r>
          </a:p>
        </p:txBody>
      </p:sp>
      <p:graphicFrame>
        <p:nvGraphicFramePr>
          <p:cNvPr id="42498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9099081"/>
              </p:ext>
            </p:extLst>
          </p:nvPr>
        </p:nvGraphicFramePr>
        <p:xfrm>
          <a:off x="961510" y="3003848"/>
          <a:ext cx="206692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78" r:id="rId3" imgW="873760" imgH="101600" progId="Equation.DSMT4">
                  <p:embed/>
                </p:oleObj>
              </mc:Choice>
              <mc:Fallback>
                <p:oleObj r:id="rId3" imgW="873760" imgH="101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61510" y="3003848"/>
                        <a:ext cx="2066925" cy="474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4989" name="Group 29"/>
          <p:cNvGrpSpPr/>
          <p:nvPr/>
        </p:nvGrpSpPr>
        <p:grpSpPr>
          <a:xfrm>
            <a:off x="490022" y="3613448"/>
            <a:ext cx="3330575" cy="801688"/>
            <a:chOff x="144" y="2304"/>
            <a:chExt cx="2352" cy="651"/>
          </a:xfrm>
        </p:grpSpPr>
        <p:sp>
          <p:nvSpPr>
            <p:cNvPr id="21549" name="AutoShape 30"/>
            <p:cNvSpPr/>
            <p:nvPr/>
          </p:nvSpPr>
          <p:spPr>
            <a:xfrm>
              <a:off x="144" y="2352"/>
              <a:ext cx="2352" cy="576"/>
            </a:xfrm>
            <a:prstGeom prst="wedgeRectCallout">
              <a:avLst>
                <a:gd name="adj1" fmla="val -130"/>
                <a:gd name="adj2" fmla="val -76565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/>
              <a:endParaRPr lang="zh-CN" altLang="zh-CN" b="0" dirty="0">
                <a:solidFill>
                  <a:srgbClr val="FFFF99"/>
                </a:solidFill>
                <a:latin typeface="+mn-lt"/>
                <a:ea typeface="楷体" panose="02010609060101010101" pitchFamily="49" charset="-122"/>
              </a:endParaRPr>
            </a:p>
          </p:txBody>
        </p:sp>
        <p:graphicFrame>
          <p:nvGraphicFramePr>
            <p:cNvPr id="21550" name="Object 31"/>
            <p:cNvGraphicFramePr>
              <a:graphicFrameLocks noChangeAspect="1"/>
            </p:cNvGraphicFramePr>
            <p:nvPr/>
          </p:nvGraphicFramePr>
          <p:xfrm>
            <a:off x="192" y="2304"/>
            <a:ext cx="2163" cy="6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679" r:id="rId5" imgW="1381760" imgH="284480" progId="Equation.DSMT4">
                    <p:embed/>
                  </p:oleObj>
                </mc:Choice>
                <mc:Fallback>
                  <p:oleObj r:id="rId5" imgW="1381760" imgH="284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2" y="2304"/>
                          <a:ext cx="2163" cy="6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499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5455379"/>
              </p:ext>
            </p:extLst>
          </p:nvPr>
        </p:nvGraphicFramePr>
        <p:xfrm>
          <a:off x="4388922" y="2829223"/>
          <a:ext cx="1144588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80" r:id="rId7" imgW="426720" imgH="284480" progId="Equation.DSMT4">
                  <p:embed/>
                </p:oleObj>
              </mc:Choice>
              <mc:Fallback>
                <p:oleObj r:id="rId7" imgW="426720" imgH="284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388922" y="2829223"/>
                        <a:ext cx="1144588" cy="865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9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1355027"/>
              </p:ext>
            </p:extLst>
          </p:nvPr>
        </p:nvGraphicFramePr>
        <p:xfrm>
          <a:off x="4388922" y="3694411"/>
          <a:ext cx="1173163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81" r:id="rId9" imgW="436880" imgH="284480" progId="Equation.DSMT4">
                  <p:embed/>
                </p:oleObj>
              </mc:Choice>
              <mc:Fallback>
                <p:oleObj r:id="rId9" imgW="436880" imgH="284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388922" y="3694411"/>
                        <a:ext cx="1173163" cy="865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4994" name="AutoShape 34"/>
          <p:cNvSpPr/>
          <p:nvPr/>
        </p:nvSpPr>
        <p:spPr>
          <a:xfrm>
            <a:off x="4007922" y="3003848"/>
            <a:ext cx="381000" cy="1195388"/>
          </a:xfrm>
          <a:prstGeom prst="leftBrace">
            <a:avLst>
              <a:gd name="adj1" fmla="val 26145"/>
              <a:gd name="adj2" fmla="val 22977"/>
            </a:avLst>
          </a:prstGeom>
          <a:noFill/>
          <a:ln w="34925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1" hangingPunct="1"/>
            <a:endParaRPr lang="zh-CN" altLang="en-US" dirty="0">
              <a:solidFill>
                <a:srgbClr val="000000"/>
              </a:solidFill>
              <a:latin typeface="+mn-lt"/>
              <a:ea typeface="楷体" panose="02010609060101010101" pitchFamily="49" charset="-122"/>
            </a:endParaRPr>
          </a:p>
        </p:txBody>
      </p:sp>
      <p:graphicFrame>
        <p:nvGraphicFramePr>
          <p:cNvPr id="424995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8622992"/>
              </p:ext>
            </p:extLst>
          </p:nvPr>
        </p:nvGraphicFramePr>
        <p:xfrm>
          <a:off x="853560" y="4561186"/>
          <a:ext cx="3016250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82" r:id="rId11" imgW="1330960" imgH="284480" progId="Equation.DSMT4">
                  <p:embed/>
                </p:oleObj>
              </mc:Choice>
              <mc:Fallback>
                <p:oleObj r:id="rId11" imgW="1330960" imgH="284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53560" y="4561186"/>
                        <a:ext cx="3016250" cy="865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96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1898130"/>
              </p:ext>
            </p:extLst>
          </p:nvPr>
        </p:nvGraphicFramePr>
        <p:xfrm>
          <a:off x="4663560" y="4561186"/>
          <a:ext cx="3406775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83" r:id="rId13" imgW="1524000" imgH="284480" progId="Equation.DSMT4">
                  <p:embed/>
                </p:oleObj>
              </mc:Choice>
              <mc:Fallback>
                <p:oleObj r:id="rId13" imgW="1524000" imgH="284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663560" y="4561186"/>
                        <a:ext cx="3406775" cy="865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4997" name="AutoShape 37"/>
          <p:cNvSpPr/>
          <p:nvPr/>
        </p:nvSpPr>
        <p:spPr>
          <a:xfrm>
            <a:off x="4036497" y="4937423"/>
            <a:ext cx="457200" cy="201613"/>
          </a:xfrm>
          <a:prstGeom prst="rightArrow">
            <a:avLst>
              <a:gd name="adj1" fmla="val 50000"/>
              <a:gd name="adj2" fmla="val 56692"/>
            </a:avLst>
          </a:prstGeom>
          <a:solidFill>
            <a:srgbClr val="CC99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1" hangingPunct="1"/>
            <a:endParaRPr lang="zh-CN" altLang="en-US" dirty="0">
              <a:solidFill>
                <a:srgbClr val="000000"/>
              </a:solidFill>
              <a:latin typeface="+mn-lt"/>
              <a:ea typeface="楷体" panose="02010609060101010101" pitchFamily="49" charset="-122"/>
            </a:endParaRPr>
          </a:p>
        </p:txBody>
      </p:sp>
      <p:graphicFrame>
        <p:nvGraphicFramePr>
          <p:cNvPr id="424998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3833187"/>
              </p:ext>
            </p:extLst>
          </p:nvPr>
        </p:nvGraphicFramePr>
        <p:xfrm>
          <a:off x="6370122" y="5353348"/>
          <a:ext cx="1703388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84" r:id="rId15" imgW="690880" imgH="284480" progId="Equation.DSMT4">
                  <p:embed/>
                </p:oleObj>
              </mc:Choice>
              <mc:Fallback>
                <p:oleObj r:id="rId15" imgW="690880" imgH="284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66FF33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370122" y="5353348"/>
                        <a:ext cx="1703388" cy="865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4999" name="AutoShape 39"/>
          <p:cNvSpPr/>
          <p:nvPr/>
        </p:nvSpPr>
        <p:spPr>
          <a:xfrm>
            <a:off x="5684322" y="5508923"/>
            <a:ext cx="533400" cy="457200"/>
          </a:xfrm>
          <a:prstGeom prst="leftArrow">
            <a:avLst>
              <a:gd name="adj1" fmla="val 50000"/>
              <a:gd name="adj2" fmla="val 29166"/>
            </a:avLst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1" hangingPunct="1"/>
            <a:endParaRPr lang="zh-CN" altLang="en-US" dirty="0">
              <a:solidFill>
                <a:srgbClr val="000000"/>
              </a:solidFill>
              <a:latin typeface="+mn-lt"/>
              <a:ea typeface="楷体" panose="02010609060101010101" pitchFamily="49" charset="-122"/>
            </a:endParaRPr>
          </a:p>
        </p:txBody>
      </p:sp>
      <p:graphicFrame>
        <p:nvGraphicFramePr>
          <p:cNvPr id="425000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1298685"/>
              </p:ext>
            </p:extLst>
          </p:nvPr>
        </p:nvGraphicFramePr>
        <p:xfrm>
          <a:off x="4007922" y="5485111"/>
          <a:ext cx="1563688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85" r:id="rId17" imgW="629920" imgH="81280" progId="Equation.DSMT4">
                  <p:embed/>
                </p:oleObj>
              </mc:Choice>
              <mc:Fallback>
                <p:oleObj r:id="rId17" imgW="629920" imgH="81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007922" y="5485111"/>
                        <a:ext cx="1563688" cy="446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5001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3387678"/>
              </p:ext>
            </p:extLst>
          </p:nvPr>
        </p:nvGraphicFramePr>
        <p:xfrm>
          <a:off x="788472" y="5569248"/>
          <a:ext cx="245745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86" r:id="rId19" imgW="1056640" imgH="284480" progId="Equation.DSMT4">
                  <p:embed/>
                </p:oleObj>
              </mc:Choice>
              <mc:Fallback>
                <p:oleObj r:id="rId19" imgW="1056640" imgH="284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66FF33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88472" y="5569248"/>
                        <a:ext cx="2457450" cy="865188"/>
                      </a:xfrm>
                      <a:prstGeom prst="rect">
                        <a:avLst/>
                      </a:prstGeom>
                      <a:noFill/>
                      <a:ln w="22225" cap="flat" cmpd="sng">
                        <a:solidFill>
                          <a:srgbClr val="80808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5002" name="AutoShape 42"/>
          <p:cNvSpPr/>
          <p:nvPr/>
        </p:nvSpPr>
        <p:spPr>
          <a:xfrm>
            <a:off x="3322122" y="5940723"/>
            <a:ext cx="533400" cy="277813"/>
          </a:xfrm>
          <a:prstGeom prst="leftArrow">
            <a:avLst>
              <a:gd name="adj1" fmla="val 50000"/>
              <a:gd name="adj2" fmla="val 47999"/>
            </a:avLst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1" hangingPunct="1"/>
            <a:endParaRPr lang="zh-CN" altLang="en-US" dirty="0">
              <a:solidFill>
                <a:srgbClr val="000000"/>
              </a:solidFill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425003" name="AutoShape 43"/>
          <p:cNvSpPr/>
          <p:nvPr/>
        </p:nvSpPr>
        <p:spPr>
          <a:xfrm>
            <a:off x="4160322" y="6004223"/>
            <a:ext cx="2286000" cy="609600"/>
          </a:xfrm>
          <a:prstGeom prst="wedgeRectCallout">
            <a:avLst>
              <a:gd name="adj1" fmla="val -24514"/>
              <a:gd name="adj2" fmla="val -7265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1" hangingPunct="1"/>
            <a:r>
              <a:rPr lang="zh-CN" altLang="en-US" i="1" dirty="0">
                <a:solidFill>
                  <a:srgbClr val="000000"/>
                </a:solidFill>
                <a:latin typeface="+mn-lt"/>
                <a:ea typeface="楷体" panose="02010609060101010101" pitchFamily="49" charset="-122"/>
              </a:rPr>
              <a:t>人行走一周</a:t>
            </a:r>
            <a:endParaRPr lang="zh-CN" altLang="en-US" b="0" dirty="0">
              <a:solidFill>
                <a:srgbClr val="000000"/>
              </a:solidFill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425004" name="Oval 44"/>
          <p:cNvSpPr/>
          <p:nvPr/>
        </p:nvSpPr>
        <p:spPr>
          <a:xfrm>
            <a:off x="7970322" y="3613448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1" hangingPunct="1"/>
            <a:endParaRPr lang="zh-CN" altLang="en-US" dirty="0">
              <a:solidFill>
                <a:srgbClr val="000000"/>
              </a:solidFill>
              <a:latin typeface="+mn-lt"/>
              <a:ea typeface="楷体" panose="02010609060101010101" pitchFamily="49" charset="-122"/>
            </a:endParaRPr>
          </a:p>
        </p:txBody>
      </p:sp>
      <p:grpSp>
        <p:nvGrpSpPr>
          <p:cNvPr id="425005" name="Group 45"/>
          <p:cNvGrpSpPr/>
          <p:nvPr/>
        </p:nvGrpSpPr>
        <p:grpSpPr>
          <a:xfrm>
            <a:off x="8351322" y="4850111"/>
            <a:ext cx="381000" cy="849312"/>
            <a:chOff x="5376" y="2976"/>
            <a:chExt cx="240" cy="672"/>
          </a:xfrm>
        </p:grpSpPr>
        <p:sp>
          <p:nvSpPr>
            <p:cNvPr id="21546" name="Line 46"/>
            <p:cNvSpPr/>
            <p:nvPr/>
          </p:nvSpPr>
          <p:spPr>
            <a:xfrm>
              <a:off x="5472" y="2976"/>
              <a:ext cx="144" cy="0"/>
            </a:xfrm>
            <a:prstGeom prst="line">
              <a:avLst/>
            </a:prstGeom>
            <a:ln w="34925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47" name="Line 47"/>
            <p:cNvSpPr/>
            <p:nvPr/>
          </p:nvSpPr>
          <p:spPr>
            <a:xfrm>
              <a:off x="5616" y="2976"/>
              <a:ext cx="0" cy="672"/>
            </a:xfrm>
            <a:prstGeom prst="line">
              <a:avLst/>
            </a:prstGeom>
            <a:ln w="34925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48" name="Line 48"/>
            <p:cNvSpPr/>
            <p:nvPr/>
          </p:nvSpPr>
          <p:spPr>
            <a:xfrm flipH="1">
              <a:off x="5376" y="3648"/>
              <a:ext cx="240" cy="0"/>
            </a:xfrm>
            <a:prstGeom prst="line">
              <a:avLst/>
            </a:prstGeom>
            <a:ln w="34925" cap="flat" cmpd="sng">
              <a:solidFill>
                <a:srgbClr val="FF9900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425009" name="Rectangle 49"/>
          <p:cNvSpPr/>
          <p:nvPr/>
        </p:nvSpPr>
        <p:spPr>
          <a:xfrm>
            <a:off x="7436922" y="1175048"/>
            <a:ext cx="1676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dirty="0">
                <a:solidFill>
                  <a:srgbClr val="FFFFFF"/>
                </a:solidFill>
                <a:latin typeface="+mn-lt"/>
                <a:ea typeface="楷体" panose="02010609060101010101" pitchFamily="49" charset="-122"/>
              </a:rPr>
              <a:t>二者最初</a:t>
            </a:r>
          </a:p>
        </p:txBody>
      </p:sp>
      <p:sp>
        <p:nvSpPr>
          <p:cNvPr id="425010" name="Text Box 50"/>
          <p:cNvSpPr txBox="1"/>
          <p:nvPr/>
        </p:nvSpPr>
        <p:spPr>
          <a:xfrm>
            <a:off x="293172" y="260648"/>
            <a:ext cx="82311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FFFF99"/>
                </a:solidFill>
                <a:latin typeface="+mn-lt"/>
                <a:ea typeface="楷体" panose="02010609060101010101" pitchFamily="49" charset="-122"/>
              </a:rPr>
              <a:t>动</a:t>
            </a:r>
            <a:r>
              <a:rPr lang="zh-CN" altLang="en-US" dirty="0">
                <a:solidFill>
                  <a:srgbClr val="FFFF99"/>
                </a:solidFill>
                <a:latin typeface="+mn-lt"/>
                <a:ea typeface="楷体" panose="02010609060101010101" pitchFamily="49" charset="-122"/>
              </a:rPr>
              <a:t>量矩守恒定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楷体" panose="02010609060101010101" pitchFamily="49" charset="-122"/>
              </a:rPr>
              <a:t>律例题选讲</a:t>
            </a:r>
            <a:endParaRPr lang="zh-CN" altLang="en-US" dirty="0">
              <a:solidFill>
                <a:srgbClr val="FFFF99"/>
              </a:solidFill>
              <a:latin typeface="+mn-lt"/>
              <a:ea typeface="楷体" panose="02010609060101010101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9069137"/>
              </p:ext>
            </p:extLst>
          </p:nvPr>
        </p:nvGraphicFramePr>
        <p:xfrm>
          <a:off x="6577620" y="6221645"/>
          <a:ext cx="2307102" cy="425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87" name="Equation" r:id="rId21" imgW="1307880" imgH="241200" progId="Equation.DSMT4">
                  <p:embed/>
                </p:oleObj>
              </mc:Choice>
              <mc:Fallback>
                <p:oleObj name="Equation" r:id="rId21" imgW="13078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577620" y="6221645"/>
                        <a:ext cx="2307102" cy="4255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169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5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24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4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4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4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4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300"/>
                                        <p:tgtEl>
                                          <p:spTgt spid="424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4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25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4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300"/>
                                        <p:tgtEl>
                                          <p:spTgt spid="424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49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4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4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49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49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49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4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24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4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49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4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249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249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4" dur="500"/>
                                        <p:tgtEl>
                                          <p:spTgt spid="42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4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2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425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300"/>
                                        <p:tgtEl>
                                          <p:spTgt spid="42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4250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4250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2" grpId="0" build="p"/>
      <p:bldP spid="424963" grpId="0"/>
      <p:bldP spid="424964" grpId="0" build="p" advAuto="1000"/>
      <p:bldP spid="424965" grpId="0"/>
      <p:bldP spid="424966" grpId="0" bldLvl="0" animBg="1"/>
      <p:bldP spid="424972" grpId="0" build="p" advAuto="1000"/>
      <p:bldP spid="424973" grpId="0" build="p" advAuto="1000"/>
      <p:bldP spid="424974" grpId="0" build="p"/>
      <p:bldP spid="424975" grpId="0" build="p" advAuto="1000"/>
      <p:bldP spid="424976" grpId="0" build="p" advAuto="1000"/>
      <p:bldP spid="424977" grpId="0" build="p" advAuto="1000"/>
      <p:bldP spid="424978" grpId="0" build="p" advAuto="1000"/>
      <p:bldP spid="424982" grpId="0" build="p"/>
      <p:bldP spid="424983" grpId="0" build="p"/>
      <p:bldP spid="424984" grpId="0" build="p"/>
      <p:bldP spid="424985" grpId="0" build="p"/>
      <p:bldP spid="424986" grpId="0" bldLvl="0" animBg="1"/>
      <p:bldP spid="424987" grpId="0" build="p"/>
      <p:bldP spid="424994" grpId="0" bldLvl="0" animBg="1"/>
      <p:bldP spid="424997" grpId="0" bldLvl="0" animBg="1"/>
      <p:bldP spid="424999" grpId="0" bldLvl="0" animBg="1"/>
      <p:bldP spid="425002" grpId="0" bldLvl="0" animBg="1"/>
      <p:bldP spid="425003" grpId="0" bldLvl="0" animBg="1"/>
      <p:bldP spid="425004" grpId="0" bldLvl="0" animBg="1"/>
      <p:bldP spid="425009" grpId="0"/>
      <p:bldP spid="4250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Text Box 2"/>
          <p:cNvSpPr txBox="1"/>
          <p:nvPr/>
        </p:nvSpPr>
        <p:spPr>
          <a:xfrm>
            <a:off x="152400" y="193831"/>
            <a:ext cx="6651848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dirty="0" smtClean="0">
                <a:solidFill>
                  <a:srgbClr val="00FFFF"/>
                </a:solidFill>
                <a:latin typeface="+mn-lt"/>
                <a:ea typeface="楷体" panose="02010609060101010101" pitchFamily="49" charset="-122"/>
              </a:rPr>
              <a:t>例</a:t>
            </a:r>
            <a:r>
              <a:rPr lang="en-US" altLang="zh-CN" dirty="0" smtClean="0">
                <a:solidFill>
                  <a:srgbClr val="00FFFF"/>
                </a:solidFill>
                <a:latin typeface="+mn-lt"/>
                <a:ea typeface="楷体" panose="02010609060101010101" pitchFamily="49" charset="-122"/>
              </a:rPr>
              <a:t>2</a:t>
            </a:r>
            <a:r>
              <a:rPr lang="zh-CN" altLang="en-US" dirty="0" smtClean="0">
                <a:solidFill>
                  <a:srgbClr val="00FFFF"/>
                </a:solidFill>
                <a:latin typeface="+mn-lt"/>
                <a:ea typeface="楷体" panose="02010609060101010101" pitchFamily="49" charset="-122"/>
              </a:rPr>
              <a:t>：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楷体" panose="02010609060101010101" pitchFamily="49" charset="-122"/>
              </a:rPr>
              <a:t>光滑的水平面上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楷体" panose="02010609060101010101" pitchFamily="49" charset="-122"/>
              </a:rPr>
              <a:t>有</a:t>
            </a:r>
            <a:r>
              <a:rPr lang="zh-CN" altLang="en-US" dirty="0" smtClean="0">
                <a:solidFill>
                  <a:srgbClr val="FFFFFF"/>
                </a:solidFill>
                <a:latin typeface="+mn-lt"/>
                <a:ea typeface="楷体" panose="02010609060101010101" pitchFamily="49" charset="-122"/>
              </a:rPr>
              <a:t>一</a:t>
            </a:r>
            <a:r>
              <a:rPr lang="zh-CN" altLang="en-US" dirty="0">
                <a:solidFill>
                  <a:srgbClr val="FFFFFF"/>
                </a:solidFill>
                <a:latin typeface="+mn-lt"/>
                <a:ea typeface="楷体" panose="02010609060101010101" pitchFamily="49" charset="-122"/>
              </a:rPr>
              <a:t>力学系统，如图示。</a:t>
            </a:r>
            <a:r>
              <a:rPr lang="zh-CN" altLang="en-US" dirty="0">
                <a:solidFill>
                  <a:srgbClr val="CCCCFF"/>
                </a:solidFill>
                <a:latin typeface="+mn-lt"/>
                <a:ea typeface="楷体" panose="02010609060101010101" pitchFamily="49" charset="-122"/>
              </a:rPr>
              <a:t>  </a:t>
            </a:r>
          </a:p>
        </p:txBody>
      </p:sp>
      <p:sp>
        <p:nvSpPr>
          <p:cNvPr id="482307" name="Text Box 3"/>
          <p:cNvSpPr txBox="1"/>
          <p:nvPr/>
        </p:nvSpPr>
        <p:spPr>
          <a:xfrm>
            <a:off x="6223688" y="188640"/>
            <a:ext cx="2884816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dirty="0">
                <a:solidFill>
                  <a:srgbClr val="CCCCFF"/>
                </a:solidFill>
                <a:latin typeface="+mn-lt"/>
                <a:ea typeface="楷体" panose="02010609060101010101" pitchFamily="49" charset="-122"/>
              </a:rPr>
              <a:t>  </a:t>
            </a:r>
            <a:r>
              <a:rPr lang="zh-CN" altLang="en-US" dirty="0">
                <a:solidFill>
                  <a:srgbClr val="FFFFFF"/>
                </a:solidFill>
                <a:latin typeface="+mn-lt"/>
                <a:ea typeface="楷体" panose="02010609060101010101" pitchFamily="49" charset="-122"/>
              </a:rPr>
              <a:t>已知：子弹和小</a:t>
            </a:r>
            <a:r>
              <a:rPr lang="zh-CN" altLang="en-US" dirty="0" smtClean="0">
                <a:solidFill>
                  <a:srgbClr val="FFFFFF"/>
                </a:solidFill>
                <a:latin typeface="+mn-lt"/>
                <a:ea typeface="楷体" panose="02010609060101010101" pitchFamily="49" charset="-122"/>
              </a:rPr>
              <a:t>球</a:t>
            </a:r>
            <a:endParaRPr lang="zh-CN" altLang="en-US" dirty="0">
              <a:solidFill>
                <a:srgbClr val="CCCCFF"/>
              </a:solidFill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482308" name="Text Box 4"/>
          <p:cNvSpPr txBox="1"/>
          <p:nvPr/>
        </p:nvSpPr>
        <p:spPr>
          <a:xfrm>
            <a:off x="872226" y="627690"/>
            <a:ext cx="5351462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dirty="0">
                <a:solidFill>
                  <a:srgbClr val="FFFFFF"/>
                </a:solidFill>
                <a:ea typeface="楷体" panose="02010609060101010101" pitchFamily="49" charset="-122"/>
              </a:rPr>
              <a:t>的质量均为</a:t>
            </a:r>
            <a:r>
              <a:rPr lang="zh-CN" altLang="en-US" dirty="0">
                <a:solidFill>
                  <a:srgbClr val="CCCCFF"/>
                </a:solidFill>
                <a:ea typeface="楷体" panose="02010609060101010101" pitchFamily="49" charset="-122"/>
              </a:rPr>
              <a:t> </a:t>
            </a:r>
            <a:r>
              <a:rPr lang="en-US" altLang="zh-CN" i="1" dirty="0">
                <a:solidFill>
                  <a:srgbClr val="FFFF00"/>
                </a:solidFill>
                <a:ea typeface="楷体" panose="02010609060101010101" pitchFamily="49" charset="-122"/>
              </a:rPr>
              <a:t>m</a:t>
            </a:r>
            <a:r>
              <a:rPr lang="en-US" altLang="zh-CN" dirty="0">
                <a:solidFill>
                  <a:srgbClr val="CCCCFF"/>
                </a:solidFill>
                <a:ea typeface="楷体" panose="02010609060101010101" pitchFamily="49" charset="-122"/>
              </a:rPr>
              <a:t> </a:t>
            </a:r>
            <a:r>
              <a:rPr lang="en-US" altLang="zh-CN" dirty="0">
                <a:solidFill>
                  <a:srgbClr val="FFFFFF"/>
                </a:solidFill>
                <a:ea typeface="楷体" panose="02010609060101010101" pitchFamily="49" charset="-122"/>
              </a:rPr>
              <a:t>, </a:t>
            </a:r>
            <a:r>
              <a:rPr lang="zh-CN" altLang="zh-CN" dirty="0" smtClean="0">
                <a:solidFill>
                  <a:srgbClr val="FFFFFF"/>
                </a:solidFill>
                <a:ea typeface="楷体" panose="02010609060101010101" pitchFamily="49" charset="-122"/>
              </a:rPr>
              <a:t>弹</a:t>
            </a:r>
            <a:r>
              <a:rPr lang="zh-CN" altLang="en-US" dirty="0" smtClean="0">
                <a:solidFill>
                  <a:srgbClr val="FFFFFF"/>
                </a:solidFill>
                <a:latin typeface="+mn-lt"/>
                <a:ea typeface="楷体" panose="02010609060101010101" pitchFamily="49" charset="-122"/>
              </a:rPr>
              <a:t>簧</a:t>
            </a:r>
            <a:r>
              <a:rPr lang="zh-CN" altLang="en-US" dirty="0">
                <a:solidFill>
                  <a:srgbClr val="FFFFFF"/>
                </a:solidFill>
                <a:latin typeface="+mn-lt"/>
                <a:ea typeface="楷体" panose="02010609060101010101" pitchFamily="49" charset="-122"/>
              </a:rPr>
              <a:t>的劲度系数为</a:t>
            </a:r>
            <a:r>
              <a:rPr lang="zh-CN" altLang="en-US" i="1" dirty="0">
                <a:solidFill>
                  <a:srgbClr val="FFFF00"/>
                </a:solidFill>
                <a:latin typeface="+mn-lt"/>
                <a:ea typeface="楷体" panose="02010609060101010101" pitchFamily="49" charset="-122"/>
              </a:rPr>
              <a:t> </a:t>
            </a:r>
            <a:r>
              <a:rPr lang="en-US" altLang="zh-CN" i="1" dirty="0">
                <a:solidFill>
                  <a:srgbClr val="FFFF00"/>
                </a:solidFill>
                <a:latin typeface="+mn-lt"/>
                <a:ea typeface="楷体" panose="02010609060101010101" pitchFamily="49" charset="-122"/>
              </a:rPr>
              <a:t>k </a:t>
            </a:r>
            <a:r>
              <a:rPr lang="zh-CN" altLang="en-US" dirty="0">
                <a:solidFill>
                  <a:srgbClr val="FFFFFF"/>
                </a:solidFill>
                <a:latin typeface="+mn-lt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482310" name="Rectangle 6"/>
          <p:cNvSpPr/>
          <p:nvPr/>
        </p:nvSpPr>
        <p:spPr>
          <a:xfrm>
            <a:off x="4299520" y="2500817"/>
            <a:ext cx="4808984" cy="2438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1" hangingPunct="1"/>
            <a:endParaRPr lang="zh-CN" altLang="zh-CN" b="0" dirty="0">
              <a:solidFill>
                <a:srgbClr val="000000"/>
              </a:solidFill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482311" name="Freeform 7"/>
          <p:cNvSpPr/>
          <p:nvPr/>
        </p:nvSpPr>
        <p:spPr>
          <a:xfrm rot="-61431">
            <a:off x="5207570" y="3121025"/>
            <a:ext cx="2974975" cy="15875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200" h="104">
                <a:moveTo>
                  <a:pt x="0" y="56"/>
                </a:moveTo>
                <a:cubicBezTo>
                  <a:pt x="32" y="28"/>
                  <a:pt x="64" y="0"/>
                  <a:pt x="96" y="8"/>
                </a:cubicBezTo>
                <a:cubicBezTo>
                  <a:pt x="128" y="16"/>
                  <a:pt x="160" y="104"/>
                  <a:pt x="192" y="104"/>
                </a:cubicBezTo>
                <a:cubicBezTo>
                  <a:pt x="224" y="104"/>
                  <a:pt x="256" y="8"/>
                  <a:pt x="288" y="8"/>
                </a:cubicBezTo>
                <a:cubicBezTo>
                  <a:pt x="320" y="8"/>
                  <a:pt x="352" y="104"/>
                  <a:pt x="384" y="104"/>
                </a:cubicBezTo>
                <a:cubicBezTo>
                  <a:pt x="416" y="104"/>
                  <a:pt x="448" y="8"/>
                  <a:pt x="480" y="8"/>
                </a:cubicBezTo>
                <a:cubicBezTo>
                  <a:pt x="512" y="8"/>
                  <a:pt x="544" y="104"/>
                  <a:pt x="576" y="104"/>
                </a:cubicBezTo>
                <a:cubicBezTo>
                  <a:pt x="608" y="104"/>
                  <a:pt x="640" y="8"/>
                  <a:pt x="672" y="8"/>
                </a:cubicBezTo>
                <a:cubicBezTo>
                  <a:pt x="704" y="8"/>
                  <a:pt x="736" y="104"/>
                  <a:pt x="768" y="104"/>
                </a:cubicBezTo>
                <a:cubicBezTo>
                  <a:pt x="800" y="104"/>
                  <a:pt x="832" y="8"/>
                  <a:pt x="864" y="8"/>
                </a:cubicBezTo>
                <a:cubicBezTo>
                  <a:pt x="896" y="8"/>
                  <a:pt x="920" y="104"/>
                  <a:pt x="960" y="104"/>
                </a:cubicBezTo>
                <a:cubicBezTo>
                  <a:pt x="1000" y="104"/>
                  <a:pt x="1064" y="8"/>
                  <a:pt x="1104" y="8"/>
                </a:cubicBezTo>
                <a:cubicBezTo>
                  <a:pt x="1144" y="8"/>
                  <a:pt x="1184" y="88"/>
                  <a:pt x="1200" y="104"/>
                </a:cubicBezTo>
              </a:path>
            </a:pathLst>
          </a:custGeom>
          <a:noFill/>
          <a:ln w="222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482312" name="Freeform 8"/>
          <p:cNvSpPr/>
          <p:nvPr/>
        </p:nvSpPr>
        <p:spPr>
          <a:xfrm rot="5308480">
            <a:off x="4669408" y="3646488"/>
            <a:ext cx="1139825" cy="236537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1200" h="104">
                <a:moveTo>
                  <a:pt x="0" y="56"/>
                </a:moveTo>
                <a:cubicBezTo>
                  <a:pt x="32" y="28"/>
                  <a:pt x="64" y="0"/>
                  <a:pt x="96" y="8"/>
                </a:cubicBezTo>
                <a:cubicBezTo>
                  <a:pt x="128" y="16"/>
                  <a:pt x="160" y="104"/>
                  <a:pt x="192" y="104"/>
                </a:cubicBezTo>
                <a:cubicBezTo>
                  <a:pt x="224" y="104"/>
                  <a:pt x="256" y="8"/>
                  <a:pt x="288" y="8"/>
                </a:cubicBezTo>
                <a:cubicBezTo>
                  <a:pt x="320" y="8"/>
                  <a:pt x="352" y="104"/>
                  <a:pt x="384" y="104"/>
                </a:cubicBezTo>
                <a:cubicBezTo>
                  <a:pt x="416" y="104"/>
                  <a:pt x="448" y="8"/>
                  <a:pt x="480" y="8"/>
                </a:cubicBezTo>
                <a:cubicBezTo>
                  <a:pt x="512" y="8"/>
                  <a:pt x="544" y="104"/>
                  <a:pt x="576" y="104"/>
                </a:cubicBezTo>
                <a:cubicBezTo>
                  <a:pt x="608" y="104"/>
                  <a:pt x="640" y="8"/>
                  <a:pt x="672" y="8"/>
                </a:cubicBezTo>
                <a:cubicBezTo>
                  <a:pt x="704" y="8"/>
                  <a:pt x="736" y="104"/>
                  <a:pt x="768" y="104"/>
                </a:cubicBezTo>
                <a:cubicBezTo>
                  <a:pt x="800" y="104"/>
                  <a:pt x="832" y="8"/>
                  <a:pt x="864" y="8"/>
                </a:cubicBezTo>
                <a:cubicBezTo>
                  <a:pt x="896" y="8"/>
                  <a:pt x="920" y="104"/>
                  <a:pt x="960" y="104"/>
                </a:cubicBezTo>
                <a:cubicBezTo>
                  <a:pt x="1000" y="104"/>
                  <a:pt x="1064" y="8"/>
                  <a:pt x="1104" y="8"/>
                </a:cubicBezTo>
                <a:cubicBezTo>
                  <a:pt x="1144" y="8"/>
                  <a:pt x="1184" y="88"/>
                  <a:pt x="1200" y="104"/>
                </a:cubicBezTo>
              </a:path>
            </a:pathLst>
          </a:custGeom>
          <a:noFill/>
          <a:ln w="222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482313" name="Oval 9"/>
          <p:cNvSpPr/>
          <p:nvPr/>
        </p:nvSpPr>
        <p:spPr>
          <a:xfrm>
            <a:off x="5131370" y="3121025"/>
            <a:ext cx="152400" cy="155575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1" hangingPunct="1"/>
            <a:endParaRPr lang="zh-CN" altLang="en-US" dirty="0">
              <a:solidFill>
                <a:srgbClr val="000000"/>
              </a:solidFill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482314" name="Oval 10"/>
          <p:cNvSpPr/>
          <p:nvPr/>
        </p:nvSpPr>
        <p:spPr>
          <a:xfrm>
            <a:off x="5055170" y="4327525"/>
            <a:ext cx="381000" cy="3937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1" hangingPunct="1"/>
            <a:endParaRPr lang="zh-CN" altLang="en-US" dirty="0">
              <a:solidFill>
                <a:srgbClr val="000000"/>
              </a:solidFill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482315" name="Oval 11"/>
          <p:cNvSpPr/>
          <p:nvPr/>
        </p:nvSpPr>
        <p:spPr>
          <a:xfrm>
            <a:off x="8106345" y="3038475"/>
            <a:ext cx="381000" cy="3937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1" hangingPunct="1"/>
            <a:endParaRPr lang="zh-CN" altLang="en-US" dirty="0">
              <a:solidFill>
                <a:srgbClr val="000000"/>
              </a:solidFill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482316" name="Line 12"/>
          <p:cNvSpPr/>
          <p:nvPr/>
        </p:nvSpPr>
        <p:spPr>
          <a:xfrm flipV="1">
            <a:off x="8331770" y="2511425"/>
            <a:ext cx="685800" cy="630238"/>
          </a:xfrm>
          <a:prstGeom prst="line">
            <a:avLst/>
          </a:prstGeom>
          <a:ln w="3492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82317" name="Oval 13"/>
          <p:cNvSpPr/>
          <p:nvPr/>
        </p:nvSpPr>
        <p:spPr>
          <a:xfrm>
            <a:off x="4674170" y="4489450"/>
            <a:ext cx="228600" cy="79375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1" hangingPunct="1"/>
            <a:endParaRPr lang="zh-CN" altLang="en-US" dirty="0">
              <a:solidFill>
                <a:srgbClr val="000000"/>
              </a:solidFill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482318" name="Line 14"/>
          <p:cNvSpPr/>
          <p:nvPr/>
        </p:nvSpPr>
        <p:spPr>
          <a:xfrm>
            <a:off x="4521770" y="4721225"/>
            <a:ext cx="533400" cy="1588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82319" name="Text Box 15"/>
          <p:cNvSpPr txBox="1"/>
          <p:nvPr/>
        </p:nvSpPr>
        <p:spPr>
          <a:xfrm>
            <a:off x="5055170" y="2663825"/>
            <a:ext cx="407484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i="1" dirty="0">
                <a:solidFill>
                  <a:srgbClr val="000000"/>
                </a:solidFill>
                <a:latin typeface="+mn-lt"/>
                <a:ea typeface="楷体" panose="02010609060101010101" pitchFamily="49" charset="-122"/>
              </a:rPr>
              <a:t>O</a:t>
            </a:r>
            <a:endParaRPr lang="en-US" altLang="zh-CN" b="0" dirty="0">
              <a:solidFill>
                <a:srgbClr val="000000"/>
              </a:solidFill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482320" name="Text Box 16"/>
          <p:cNvSpPr txBox="1"/>
          <p:nvPr/>
        </p:nvSpPr>
        <p:spPr>
          <a:xfrm>
            <a:off x="4216970" y="4248150"/>
            <a:ext cx="423514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i="1" dirty="0">
                <a:solidFill>
                  <a:srgbClr val="000000"/>
                </a:solidFill>
                <a:latin typeface="+mn-lt"/>
                <a:ea typeface="楷体" panose="02010609060101010101" pitchFamily="49" charset="-122"/>
              </a:rPr>
              <a:t>m</a:t>
            </a:r>
            <a:endParaRPr lang="en-US" altLang="zh-CN" b="0" dirty="0">
              <a:solidFill>
                <a:srgbClr val="000000"/>
              </a:solidFill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482321" name="Oval 17"/>
          <p:cNvSpPr/>
          <p:nvPr/>
        </p:nvSpPr>
        <p:spPr>
          <a:xfrm rot="-5173042">
            <a:off x="8177783" y="3198813"/>
            <a:ext cx="236537" cy="76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1" hangingPunct="1"/>
            <a:endParaRPr lang="zh-CN" altLang="en-US" dirty="0">
              <a:solidFill>
                <a:srgbClr val="000000"/>
              </a:solidFill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482322" name="Text Box 18"/>
          <p:cNvSpPr txBox="1"/>
          <p:nvPr/>
        </p:nvSpPr>
        <p:spPr>
          <a:xfrm>
            <a:off x="4682108" y="3429000"/>
            <a:ext cx="34015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i="1" dirty="0">
                <a:solidFill>
                  <a:srgbClr val="000000"/>
                </a:solidFill>
                <a:latin typeface="+mn-lt"/>
                <a:ea typeface="楷体" panose="02010609060101010101" pitchFamily="49" charset="-122"/>
              </a:rPr>
              <a:t>k</a:t>
            </a:r>
            <a:endParaRPr lang="en-US" altLang="zh-CN" b="0" dirty="0">
              <a:solidFill>
                <a:srgbClr val="000000"/>
              </a:solidFill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482323" name="Text Box 19"/>
          <p:cNvSpPr txBox="1"/>
          <p:nvPr/>
        </p:nvSpPr>
        <p:spPr>
          <a:xfrm>
            <a:off x="293240" y="2077050"/>
            <a:ext cx="88036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>
                <a:solidFill>
                  <a:srgbClr val="00FFFF"/>
                </a:solidFill>
                <a:latin typeface="+mn-lt"/>
                <a:ea typeface="楷体" panose="02010609060101010101" pitchFamily="49" charset="-122"/>
              </a:rPr>
              <a:t>解： </a:t>
            </a:r>
          </a:p>
        </p:txBody>
      </p:sp>
      <p:sp>
        <p:nvSpPr>
          <p:cNvPr id="482324" name="Text Box 20"/>
          <p:cNvSpPr txBox="1"/>
          <p:nvPr/>
        </p:nvSpPr>
        <p:spPr>
          <a:xfrm>
            <a:off x="5989695" y="644006"/>
            <a:ext cx="3352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dirty="0">
                <a:solidFill>
                  <a:srgbClr val="00FF00"/>
                </a:solidFill>
                <a:latin typeface="+mn-lt"/>
                <a:ea typeface="楷体" panose="02010609060101010101" pitchFamily="49" charset="-122"/>
              </a:rPr>
              <a:t>• </a:t>
            </a:r>
            <a:r>
              <a:rPr lang="zh-CN" altLang="en-US" dirty="0">
                <a:solidFill>
                  <a:srgbClr val="00FF00"/>
                </a:solidFill>
                <a:latin typeface="+mn-lt"/>
                <a:ea typeface="楷体" panose="02010609060101010101" pitchFamily="49" charset="-122"/>
              </a:rPr>
              <a:t>初态，</a:t>
            </a:r>
            <a:r>
              <a:rPr lang="zh-CN" altLang="en-US" dirty="0">
                <a:solidFill>
                  <a:srgbClr val="FFFFFF"/>
                </a:solidFill>
                <a:latin typeface="+mn-lt"/>
                <a:ea typeface="楷体" panose="02010609060101010101" pitchFamily="49" charset="-122"/>
              </a:rPr>
              <a:t>子弹速度</a:t>
            </a:r>
            <a:endParaRPr lang="zh-CN" altLang="en-US" b="0" dirty="0">
              <a:solidFill>
                <a:srgbClr val="FFFFFF"/>
              </a:solidFill>
              <a:latin typeface="+mn-lt"/>
              <a:ea typeface="楷体" panose="02010609060101010101" pitchFamily="49" charset="-122"/>
            </a:endParaRPr>
          </a:p>
        </p:txBody>
      </p:sp>
      <p:graphicFrame>
        <p:nvGraphicFramePr>
          <p:cNvPr id="48232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1109566"/>
              </p:ext>
            </p:extLst>
          </p:nvPr>
        </p:nvGraphicFramePr>
        <p:xfrm>
          <a:off x="8474645" y="583527"/>
          <a:ext cx="40005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14" r:id="rId3" imgW="30480" imgH="111760" progId="Equation.DSMT4">
                  <p:embed/>
                </p:oleObj>
              </mc:Choice>
              <mc:Fallback>
                <p:oleObj r:id="rId3" imgW="30480" imgH="111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474645" y="583527"/>
                        <a:ext cx="400050" cy="563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2326" name="Text Box 22"/>
          <p:cNvSpPr txBox="1"/>
          <p:nvPr/>
        </p:nvSpPr>
        <p:spPr>
          <a:xfrm>
            <a:off x="855722" y="1122519"/>
            <a:ext cx="2514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dirty="0">
                <a:solidFill>
                  <a:srgbClr val="FFFFFF"/>
                </a:solidFill>
                <a:latin typeface="+mn-lt"/>
                <a:ea typeface="楷体" panose="02010609060101010101" pitchFamily="49" charset="-122"/>
              </a:rPr>
              <a:t>弹簧为原</a:t>
            </a:r>
            <a:r>
              <a:rPr lang="zh-CN" altLang="en-US" dirty="0" smtClean="0">
                <a:solidFill>
                  <a:srgbClr val="FFFFFF"/>
                </a:solidFill>
                <a:latin typeface="+mn-lt"/>
                <a:ea typeface="楷体" panose="02010609060101010101" pitchFamily="49" charset="-122"/>
              </a:rPr>
              <a:t>长       ，</a:t>
            </a:r>
            <a:endParaRPr lang="zh-CN" altLang="en-US" b="0" dirty="0">
              <a:solidFill>
                <a:srgbClr val="FFFFFF"/>
              </a:solidFill>
              <a:latin typeface="+mn-lt"/>
              <a:ea typeface="楷体" panose="02010609060101010101" pitchFamily="49" charset="-122"/>
            </a:endParaRPr>
          </a:p>
        </p:txBody>
      </p:sp>
      <p:graphicFrame>
        <p:nvGraphicFramePr>
          <p:cNvPr id="48232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3637211"/>
              </p:ext>
            </p:extLst>
          </p:nvPr>
        </p:nvGraphicFramePr>
        <p:xfrm>
          <a:off x="2608322" y="1122519"/>
          <a:ext cx="371475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15" r:id="rId5" imgW="20320" imgH="111760" progId="Equation.3">
                  <p:embed/>
                </p:oleObj>
              </mc:Choice>
              <mc:Fallback>
                <p:oleObj r:id="rId5" imgW="20320" imgH="1117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08322" y="1122519"/>
                        <a:ext cx="371475" cy="566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2328" name="Rectangle 24"/>
          <p:cNvSpPr/>
          <p:nvPr/>
        </p:nvSpPr>
        <p:spPr>
          <a:xfrm>
            <a:off x="814388" y="1572770"/>
            <a:ext cx="7871395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dirty="0">
                <a:solidFill>
                  <a:srgbClr val="00FF00"/>
                </a:solidFill>
                <a:latin typeface="+mn-lt"/>
                <a:ea typeface="楷体" panose="02010609060101010101" pitchFamily="49" charset="-122"/>
              </a:rPr>
              <a:t>求</a:t>
            </a:r>
            <a:r>
              <a:rPr lang="zh-CN" altLang="en-US" dirty="0" smtClean="0">
                <a:solidFill>
                  <a:srgbClr val="FFFFFF"/>
                </a:solidFill>
                <a:ea typeface="楷体" panose="02010609060101010101" pitchFamily="49" charset="-122"/>
              </a:rPr>
              <a:t>弹</a:t>
            </a:r>
            <a:r>
              <a:rPr lang="zh-CN" altLang="en-US" dirty="0">
                <a:solidFill>
                  <a:srgbClr val="FFFFFF"/>
                </a:solidFill>
                <a:ea typeface="楷体" panose="02010609060101010101" pitchFamily="49" charset="-122"/>
              </a:rPr>
              <a:t>簧长度</a:t>
            </a:r>
            <a:r>
              <a:rPr lang="zh-CN" altLang="en-US" dirty="0" smtClean="0">
                <a:solidFill>
                  <a:srgbClr val="FFFFFF"/>
                </a:solidFill>
                <a:ea typeface="楷体" panose="02010609060101010101" pitchFamily="49" charset="-122"/>
              </a:rPr>
              <a:t>为    时小球的速度   （</a:t>
            </a:r>
            <a:r>
              <a:rPr lang="zh-CN" altLang="en-US" dirty="0" smtClean="0">
                <a:solidFill>
                  <a:srgbClr val="00FFFF"/>
                </a:solidFill>
                <a:ea typeface="楷体" panose="02010609060101010101" pitchFamily="49" charset="-122"/>
              </a:rPr>
              <a:t>大小和方向</a:t>
            </a:r>
            <a:r>
              <a:rPr lang="zh-CN" altLang="en-US" dirty="0" smtClean="0">
                <a:solidFill>
                  <a:srgbClr val="FFFFFF"/>
                </a:solidFill>
                <a:ea typeface="楷体" panose="02010609060101010101" pitchFamily="49" charset="-122"/>
              </a:rPr>
              <a:t>）   ？</a:t>
            </a:r>
            <a:endParaRPr lang="zh-CN" altLang="en-US" b="0" dirty="0">
              <a:solidFill>
                <a:srgbClr val="FFFFFF"/>
              </a:solidFill>
              <a:ea typeface="楷体" panose="02010609060101010101" pitchFamily="49" charset="-122"/>
            </a:endParaRPr>
          </a:p>
        </p:txBody>
      </p:sp>
      <p:graphicFrame>
        <p:nvGraphicFramePr>
          <p:cNvPr id="48232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036666"/>
              </p:ext>
            </p:extLst>
          </p:nvPr>
        </p:nvGraphicFramePr>
        <p:xfrm>
          <a:off x="4873463" y="1497285"/>
          <a:ext cx="46672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16" r:id="rId7" imgW="60960" imgH="111760" progId="Equation.DSMT4">
                  <p:embed/>
                </p:oleObj>
              </mc:Choice>
              <mc:Fallback>
                <p:oleObj r:id="rId7" imgW="60960" imgH="111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873463" y="1497285"/>
                        <a:ext cx="466725" cy="563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2332" name="Text Box 28"/>
          <p:cNvSpPr txBox="1"/>
          <p:nvPr/>
        </p:nvSpPr>
        <p:spPr>
          <a:xfrm>
            <a:off x="755576" y="2096649"/>
            <a:ext cx="4027572" cy="8309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dirty="0">
                <a:solidFill>
                  <a:srgbClr val="FFFFFF"/>
                </a:solidFill>
                <a:latin typeface="+mn-lt"/>
                <a:ea typeface="楷体" panose="02010609060101010101" pitchFamily="49" charset="-122"/>
              </a:rPr>
              <a:t> •  </a:t>
            </a:r>
            <a:r>
              <a:rPr lang="zh-CN" altLang="en-US" dirty="0" smtClean="0">
                <a:solidFill>
                  <a:srgbClr val="FFFFFF"/>
                </a:solidFill>
                <a:latin typeface="+mn-lt"/>
                <a:ea typeface="楷体" panose="02010609060101010101" pitchFamily="49" charset="-122"/>
              </a:rPr>
              <a:t>碰撞前后子弹与小球组成的</a:t>
            </a:r>
            <a:r>
              <a:rPr lang="zh-CN" altLang="en-US" dirty="0" smtClean="0">
                <a:solidFill>
                  <a:srgbClr val="FFFFFF"/>
                </a:solidFill>
                <a:latin typeface="+mn-lt"/>
                <a:ea typeface="楷体" panose="02010609060101010101" pitchFamily="49" charset="-122"/>
              </a:rPr>
              <a:t>系统水平方向动量守恒</a:t>
            </a:r>
            <a:r>
              <a:rPr lang="zh-CN" altLang="en-US" dirty="0">
                <a:solidFill>
                  <a:srgbClr val="FFFFFF"/>
                </a:solidFill>
                <a:latin typeface="+mn-lt"/>
                <a:ea typeface="楷体" panose="02010609060101010101" pitchFamily="49" charset="-122"/>
              </a:rPr>
              <a:t>： </a:t>
            </a:r>
          </a:p>
        </p:txBody>
      </p:sp>
      <p:graphicFrame>
        <p:nvGraphicFramePr>
          <p:cNvPr id="482333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535227"/>
              </p:ext>
            </p:extLst>
          </p:nvPr>
        </p:nvGraphicFramePr>
        <p:xfrm>
          <a:off x="5436170" y="3486150"/>
          <a:ext cx="37147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17" r:id="rId9" imgW="20320" imgH="111760" progId="Equation.3">
                  <p:embed/>
                </p:oleObj>
              </mc:Choice>
              <mc:Fallback>
                <p:oleObj r:id="rId9" imgW="20320" imgH="1117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436170" y="3486150"/>
                        <a:ext cx="371475" cy="506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233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7101075"/>
              </p:ext>
            </p:extLst>
          </p:nvPr>
        </p:nvGraphicFramePr>
        <p:xfrm>
          <a:off x="7036370" y="2663825"/>
          <a:ext cx="2317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18" r:id="rId11" imgW="10160" imgH="10160" progId="Equation.3">
                  <p:embed/>
                </p:oleObj>
              </mc:Choice>
              <mc:Fallback>
                <p:oleObj r:id="rId11" imgW="10160" imgH="101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036370" y="2663825"/>
                        <a:ext cx="231775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233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1248281"/>
              </p:ext>
            </p:extLst>
          </p:nvPr>
        </p:nvGraphicFramePr>
        <p:xfrm>
          <a:off x="4667820" y="3933825"/>
          <a:ext cx="344488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19" r:id="rId13" imgW="30480" imgH="111760" progId="Equation.DSMT4">
                  <p:embed/>
                </p:oleObj>
              </mc:Choice>
              <mc:Fallback>
                <p:oleObj r:id="rId13" imgW="30480" imgH="111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667820" y="3933825"/>
                        <a:ext cx="344488" cy="500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2336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0348910"/>
              </p:ext>
            </p:extLst>
          </p:nvPr>
        </p:nvGraphicFramePr>
        <p:xfrm>
          <a:off x="8047608" y="2565400"/>
          <a:ext cx="3746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20" r:id="rId15" imgW="40640" imgH="111760" progId="Equation.DSMT4">
                  <p:embed/>
                </p:oleObj>
              </mc:Choice>
              <mc:Fallback>
                <p:oleObj r:id="rId15" imgW="40640" imgH="111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047608" y="2565400"/>
                        <a:ext cx="374650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2337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461400"/>
              </p:ext>
            </p:extLst>
          </p:nvPr>
        </p:nvGraphicFramePr>
        <p:xfrm>
          <a:off x="1094405" y="2901950"/>
          <a:ext cx="240188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21" r:id="rId17" imgW="1036320" imgH="111760" progId="Equation.DSMT4">
                  <p:embed/>
                </p:oleObj>
              </mc:Choice>
              <mc:Fallback>
                <p:oleObj r:id="rId17" imgW="1036320" imgH="111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94405" y="2901950"/>
                        <a:ext cx="2401888" cy="501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2338" name="Line 34"/>
          <p:cNvSpPr/>
          <p:nvPr/>
        </p:nvSpPr>
        <p:spPr>
          <a:xfrm>
            <a:off x="5588570" y="4492625"/>
            <a:ext cx="533400" cy="1588"/>
          </a:xfrm>
          <a:prstGeom prst="line">
            <a:avLst/>
          </a:prstGeom>
          <a:ln w="22225" cap="flat" cmpd="sng">
            <a:solidFill>
              <a:srgbClr val="FFCC99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482339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1863259"/>
              </p:ext>
            </p:extLst>
          </p:nvPr>
        </p:nvGraphicFramePr>
        <p:xfrm>
          <a:off x="6175945" y="4265613"/>
          <a:ext cx="4508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22" r:id="rId19" imgW="60960" imgH="60960" progId="Equation.DSMT4">
                  <p:embed/>
                </p:oleObj>
              </mc:Choice>
              <mc:Fallback>
                <p:oleObj r:id="rId19" imgW="60960" imgH="60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175945" y="4265613"/>
                        <a:ext cx="450850" cy="43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2340" name="Text Box 36"/>
          <p:cNvSpPr txBox="1"/>
          <p:nvPr/>
        </p:nvSpPr>
        <p:spPr>
          <a:xfrm>
            <a:off x="733425" y="3457575"/>
            <a:ext cx="3693640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dirty="0">
                <a:solidFill>
                  <a:srgbClr val="FFFFFF"/>
                </a:solidFill>
                <a:latin typeface="+mn-lt"/>
                <a:ea typeface="楷体" panose="02010609060101010101" pitchFamily="49" charset="-122"/>
              </a:rPr>
              <a:t> •  </a:t>
            </a:r>
            <a:r>
              <a:rPr lang="zh-CN" altLang="en-US" dirty="0" smtClean="0">
                <a:solidFill>
                  <a:srgbClr val="FFFFFF"/>
                </a:solidFill>
                <a:latin typeface="+mn-lt"/>
                <a:ea typeface="楷体" panose="02010609060101010101" pitchFamily="49" charset="-122"/>
              </a:rPr>
              <a:t>碰后系统</a:t>
            </a:r>
            <a:r>
              <a:rPr lang="zh-CN" altLang="en-US" dirty="0">
                <a:solidFill>
                  <a:srgbClr val="FFFFFF"/>
                </a:solidFill>
                <a:latin typeface="+mn-lt"/>
                <a:ea typeface="楷体" panose="02010609060101010101" pitchFamily="49" charset="-122"/>
              </a:rPr>
              <a:t>机械能守恒： </a:t>
            </a:r>
          </a:p>
        </p:txBody>
      </p:sp>
      <p:graphicFrame>
        <p:nvGraphicFramePr>
          <p:cNvPr id="482341" name="Object 37"/>
          <p:cNvGraphicFramePr>
            <a:graphicFrameLocks noChangeAspect="1"/>
          </p:cNvGraphicFramePr>
          <p:nvPr>
            <p:extLst/>
          </p:nvPr>
        </p:nvGraphicFramePr>
        <p:xfrm>
          <a:off x="1146175" y="3933825"/>
          <a:ext cx="1871663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23" r:id="rId21" imgW="772160" imgH="284480" progId="Equation.DSMT4">
                  <p:embed/>
                </p:oleObj>
              </mc:Choice>
              <mc:Fallback>
                <p:oleObj r:id="rId21" imgW="772160" imgH="284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46175" y="3933825"/>
                        <a:ext cx="1871663" cy="865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2342" name="Text Box 38"/>
          <p:cNvSpPr txBox="1"/>
          <p:nvPr/>
        </p:nvSpPr>
        <p:spPr>
          <a:xfrm>
            <a:off x="5055170" y="4264025"/>
            <a:ext cx="423514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i="1" dirty="0">
                <a:solidFill>
                  <a:srgbClr val="000000"/>
                </a:solidFill>
                <a:latin typeface="+mn-lt"/>
                <a:ea typeface="楷体" panose="02010609060101010101" pitchFamily="49" charset="-122"/>
              </a:rPr>
              <a:t>m</a:t>
            </a:r>
            <a:endParaRPr lang="en-US" altLang="zh-CN" b="0" dirty="0">
              <a:solidFill>
                <a:srgbClr val="000000"/>
              </a:solidFill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482343" name="Text Box 39"/>
          <p:cNvSpPr txBox="1"/>
          <p:nvPr/>
        </p:nvSpPr>
        <p:spPr>
          <a:xfrm>
            <a:off x="755650" y="5662613"/>
            <a:ext cx="4648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dirty="0">
                <a:solidFill>
                  <a:srgbClr val="FFFFFF"/>
                </a:solidFill>
                <a:latin typeface="+mn-lt"/>
                <a:ea typeface="楷体" panose="02010609060101010101" pitchFamily="49" charset="-122"/>
              </a:rPr>
              <a:t> •  </a:t>
            </a:r>
            <a:r>
              <a:rPr lang="zh-CN" altLang="en-US" dirty="0" smtClean="0">
                <a:solidFill>
                  <a:srgbClr val="FFFFFF"/>
                </a:solidFill>
                <a:latin typeface="+mn-lt"/>
                <a:ea typeface="楷体" panose="02010609060101010101" pitchFamily="49" charset="-122"/>
              </a:rPr>
              <a:t>系统对</a:t>
            </a:r>
            <a:r>
              <a:rPr lang="en-US" altLang="zh-CN" dirty="0" smtClean="0">
                <a:solidFill>
                  <a:srgbClr val="FFFFFF"/>
                </a:solidFill>
                <a:latin typeface="+mn-lt"/>
                <a:ea typeface="楷体" panose="02010609060101010101" pitchFamily="49" charset="-122"/>
              </a:rPr>
              <a:t>O</a:t>
            </a:r>
            <a:r>
              <a:rPr lang="zh-CN" altLang="en-US" dirty="0" smtClean="0">
                <a:solidFill>
                  <a:srgbClr val="FFFFFF"/>
                </a:solidFill>
                <a:latin typeface="+mn-lt"/>
                <a:ea typeface="楷体" panose="02010609060101010101" pitchFamily="49" charset="-122"/>
              </a:rPr>
              <a:t>点的动量矩</a:t>
            </a:r>
            <a:r>
              <a:rPr lang="zh-CN" altLang="en-US" dirty="0">
                <a:solidFill>
                  <a:srgbClr val="FFFFFF"/>
                </a:solidFill>
                <a:latin typeface="+mn-lt"/>
                <a:ea typeface="楷体" panose="02010609060101010101" pitchFamily="49" charset="-122"/>
              </a:rPr>
              <a:t>守恒： </a:t>
            </a:r>
          </a:p>
        </p:txBody>
      </p:sp>
      <p:graphicFrame>
        <p:nvGraphicFramePr>
          <p:cNvPr id="482344" name="Object 40"/>
          <p:cNvGraphicFramePr>
            <a:graphicFrameLocks noChangeAspect="1"/>
          </p:cNvGraphicFramePr>
          <p:nvPr>
            <p:extLst/>
          </p:nvPr>
        </p:nvGraphicFramePr>
        <p:xfrm>
          <a:off x="814388" y="6021388"/>
          <a:ext cx="3770312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24" r:id="rId23" imgW="1696720" imgH="284480" progId="Equation.DSMT4">
                  <p:embed/>
                </p:oleObj>
              </mc:Choice>
              <mc:Fallback>
                <p:oleObj r:id="rId23" imgW="1696720" imgH="284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14388" y="6021388"/>
                        <a:ext cx="3770312" cy="865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2345" name="Line 41"/>
          <p:cNvSpPr/>
          <p:nvPr/>
        </p:nvSpPr>
        <p:spPr>
          <a:xfrm>
            <a:off x="8331770" y="3197225"/>
            <a:ext cx="609600" cy="1588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82346" name="Text Box 42"/>
          <p:cNvSpPr txBox="1"/>
          <p:nvPr/>
        </p:nvSpPr>
        <p:spPr>
          <a:xfrm>
            <a:off x="8560370" y="2740025"/>
            <a:ext cx="5302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dirty="0">
                <a:solidFill>
                  <a:srgbClr val="000000"/>
                </a:solidFill>
                <a:latin typeface="+mn-lt"/>
                <a:ea typeface="楷体" panose="02010609060101010101" pitchFamily="49" charset="-122"/>
                <a:sym typeface="Symbol" panose="05050102010706020507" pitchFamily="18" charset="2"/>
              </a:rPr>
              <a:t></a:t>
            </a:r>
            <a:endParaRPr lang="en-US" altLang="zh-CN" b="0" dirty="0">
              <a:solidFill>
                <a:srgbClr val="000000"/>
              </a:solidFill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482347" name="AutoShape 43"/>
          <p:cNvSpPr/>
          <p:nvPr/>
        </p:nvSpPr>
        <p:spPr>
          <a:xfrm>
            <a:off x="4267200" y="5133975"/>
            <a:ext cx="914400" cy="381000"/>
          </a:xfrm>
          <a:prstGeom prst="rightArrow">
            <a:avLst>
              <a:gd name="adj1" fmla="val 50000"/>
              <a:gd name="adj2" fmla="val 60000"/>
            </a:avLst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1" hangingPunct="1"/>
            <a:endParaRPr lang="zh-CN" altLang="en-US" dirty="0">
              <a:solidFill>
                <a:srgbClr val="000000"/>
              </a:solidFill>
              <a:latin typeface="+mn-lt"/>
              <a:ea typeface="楷体" panose="02010609060101010101" pitchFamily="49" charset="-122"/>
            </a:endParaRPr>
          </a:p>
        </p:txBody>
      </p:sp>
      <p:graphicFrame>
        <p:nvGraphicFramePr>
          <p:cNvPr id="482348" name="Object 44"/>
          <p:cNvGraphicFramePr>
            <a:graphicFrameLocks noChangeAspect="1"/>
          </p:cNvGraphicFramePr>
          <p:nvPr>
            <p:extLst/>
          </p:nvPr>
        </p:nvGraphicFramePr>
        <p:xfrm>
          <a:off x="6373813" y="4973638"/>
          <a:ext cx="1703387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25" r:id="rId25" imgW="690880" imgH="345440" progId="Equation.DSMT4">
                  <p:embed/>
                </p:oleObj>
              </mc:Choice>
              <mc:Fallback>
                <p:oleObj r:id="rId25" imgW="690880" imgH="345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373813" y="4973638"/>
                        <a:ext cx="1703387" cy="976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2349" name="Object 45"/>
          <p:cNvGraphicFramePr>
            <a:graphicFrameLocks noChangeAspect="1"/>
          </p:cNvGraphicFramePr>
          <p:nvPr>
            <p:extLst/>
          </p:nvPr>
        </p:nvGraphicFramePr>
        <p:xfrm>
          <a:off x="5189538" y="5070475"/>
          <a:ext cx="3905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26" r:id="rId27" imgW="60960" imgH="111760" progId="Equation.DSMT4">
                  <p:embed/>
                </p:oleObj>
              </mc:Choice>
              <mc:Fallback>
                <p:oleObj r:id="rId27" imgW="60960" imgH="111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189538" y="5070475"/>
                        <a:ext cx="390525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2350" name="Text Box 46"/>
          <p:cNvSpPr txBox="1"/>
          <p:nvPr/>
        </p:nvSpPr>
        <p:spPr>
          <a:xfrm>
            <a:off x="5791200" y="5967413"/>
            <a:ext cx="2971800" cy="83099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dirty="0">
                <a:solidFill>
                  <a:srgbClr val="FFFFFF"/>
                </a:solidFill>
                <a:latin typeface="+mn-lt"/>
                <a:ea typeface="楷体" panose="02010609060101010101" pitchFamily="49" charset="-122"/>
              </a:rPr>
              <a:t>• </a:t>
            </a:r>
            <a:r>
              <a:rPr lang="zh-CN" altLang="en-US" dirty="0">
                <a:solidFill>
                  <a:srgbClr val="00FFFF"/>
                </a:solidFill>
                <a:latin typeface="+mn-lt"/>
                <a:ea typeface="楷体" panose="02010609060101010101" pitchFamily="49" charset="-122"/>
              </a:rPr>
              <a:t>注意</a:t>
            </a:r>
            <a:r>
              <a:rPr lang="zh-CN" altLang="en-US" dirty="0">
                <a:solidFill>
                  <a:srgbClr val="FFFFFF"/>
                </a:solidFill>
                <a:latin typeface="+mn-lt"/>
                <a:ea typeface="楷体" panose="02010609060101010101" pitchFamily="49" charset="-122"/>
              </a:rPr>
              <a:t>：三种守恒定律成立的条件 </a:t>
            </a:r>
            <a:r>
              <a:rPr lang="en-US" altLang="zh-CN" dirty="0">
                <a:solidFill>
                  <a:srgbClr val="FFFFFF"/>
                </a:solidFill>
                <a:latin typeface="+mn-lt"/>
                <a:ea typeface="楷体" panose="02010609060101010101" pitchFamily="49" charset="-122"/>
              </a:rPr>
              <a:t>!</a:t>
            </a:r>
            <a:endParaRPr lang="en-US" altLang="zh-CN" b="0" dirty="0">
              <a:solidFill>
                <a:srgbClr val="FFFFFF"/>
              </a:solidFill>
              <a:latin typeface="+mn-lt"/>
              <a:ea typeface="楷体" panose="02010609060101010101" pitchFamily="49" charset="-122"/>
            </a:endParaRPr>
          </a:p>
        </p:txBody>
      </p:sp>
      <p:graphicFrame>
        <p:nvGraphicFramePr>
          <p:cNvPr id="482351" name="Object 47"/>
          <p:cNvGraphicFramePr>
            <a:graphicFrameLocks noChangeAspect="1"/>
          </p:cNvGraphicFramePr>
          <p:nvPr>
            <p:extLst/>
          </p:nvPr>
        </p:nvGraphicFramePr>
        <p:xfrm>
          <a:off x="720725" y="4829175"/>
          <a:ext cx="3324225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27" name="Equation" r:id="rId29" imgW="1483360" imgH="284480" progId="Equation.DSMT4">
                  <p:embed/>
                </p:oleObj>
              </mc:Choice>
              <mc:Fallback>
                <p:oleObj name="Equation" r:id="rId29" imgW="1483360" imgH="284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20725" y="4829175"/>
                        <a:ext cx="3324225" cy="865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2352" name="Line 48"/>
          <p:cNvSpPr/>
          <p:nvPr/>
        </p:nvSpPr>
        <p:spPr>
          <a:xfrm flipV="1">
            <a:off x="5029200" y="5510213"/>
            <a:ext cx="1295400" cy="9144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703925"/>
              </p:ext>
            </p:extLst>
          </p:nvPr>
        </p:nvGraphicFramePr>
        <p:xfrm>
          <a:off x="6455345" y="2663825"/>
          <a:ext cx="2651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28" r:id="rId31" imgW="81280" imgH="182880" progId="Equation.DSMT4">
                  <p:embed/>
                </p:oleObj>
              </mc:Choice>
              <mc:Fallback>
                <p:oleObj r:id="rId31" imgW="81280" imgH="182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455345" y="2663825"/>
                        <a:ext cx="265113" cy="531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836572"/>
              </p:ext>
            </p:extLst>
          </p:nvPr>
        </p:nvGraphicFramePr>
        <p:xfrm>
          <a:off x="2751138" y="1525439"/>
          <a:ext cx="266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29" r:id="rId33" imgW="81280" imgH="182880" progId="Equation.DSMT4">
                  <p:embed/>
                </p:oleObj>
              </mc:Choice>
              <mc:Fallback>
                <p:oleObj r:id="rId33" imgW="81280" imgH="182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51138" y="1525439"/>
                        <a:ext cx="2667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105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82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8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82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82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82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8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482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48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482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482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300"/>
                                        <p:tgtEl>
                                          <p:spTgt spid="482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6" grpId="0" build="p"/>
      <p:bldP spid="482307" grpId="0" build="p"/>
      <p:bldP spid="482308" grpId="0" build="p" advAuto="1000"/>
      <p:bldP spid="482310" grpId="0" bldLvl="0" animBg="1"/>
      <p:bldP spid="482313" grpId="0" bldLvl="0" animBg="1"/>
      <p:bldP spid="482314" grpId="0" bldLvl="0" animBg="1"/>
      <p:bldP spid="482315" grpId="0" bldLvl="0" animBg="1"/>
      <p:bldP spid="482317" grpId="0" bldLvl="0" animBg="1"/>
      <p:bldP spid="482319" grpId="0" build="p" advAuto="1000"/>
      <p:bldP spid="482320" grpId="0" build="p" advAuto="1000"/>
      <p:bldP spid="482321" grpId="0" bldLvl="0" animBg="1"/>
      <p:bldP spid="482322" grpId="0" build="p"/>
      <p:bldP spid="482323" grpId="0" build="p"/>
      <p:bldP spid="482324" grpId="0" build="p"/>
      <p:bldP spid="482326" grpId="0" build="p"/>
      <p:bldP spid="482328" grpId="0" build="p"/>
      <p:bldP spid="482332" grpId="0" build="p"/>
      <p:bldP spid="482340" grpId="0" build="p"/>
      <p:bldP spid="482342" grpId="0" build="p" advAuto="1000"/>
      <p:bldP spid="482343" grpId="0" build="p"/>
      <p:bldP spid="482346" grpId="0" build="p" advAuto="1000"/>
      <p:bldP spid="482347" grpId="0" bldLvl="0" animBg="1"/>
      <p:bldP spid="482350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2" name="Line 4"/>
          <p:cNvSpPr/>
          <p:nvPr/>
        </p:nvSpPr>
        <p:spPr>
          <a:xfrm>
            <a:off x="7588250" y="2421806"/>
            <a:ext cx="0" cy="1152525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7733" name="Oval 5"/>
          <p:cNvSpPr>
            <a:spLocks noChangeAspect="1"/>
          </p:cNvSpPr>
          <p:nvPr/>
        </p:nvSpPr>
        <p:spPr>
          <a:xfrm>
            <a:off x="7596188" y="2112243"/>
            <a:ext cx="704850" cy="70485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rgbClr val="FFCCFF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1" hangingPunct="1"/>
            <a:endParaRPr lang="zh-CN" altLang="zh-CN" dirty="0">
              <a:solidFill>
                <a:srgbClr val="FFFFFF"/>
              </a:solidFill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457734" name="Text Box 6"/>
          <p:cNvSpPr txBox="1"/>
          <p:nvPr/>
        </p:nvSpPr>
        <p:spPr>
          <a:xfrm>
            <a:off x="900113" y="332656"/>
            <a:ext cx="8208962" cy="1463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dirty="0">
                <a:solidFill>
                  <a:srgbClr val="FFFFFF"/>
                </a:solidFill>
                <a:latin typeface="+mn-lt"/>
                <a:ea typeface="楷体" panose="02010609060101010101" pitchFamily="49" charset="-122"/>
              </a:rPr>
              <a:t>如图，两个质量均为</a:t>
            </a:r>
            <a:r>
              <a:rPr lang="en-US" altLang="zh-CN" i="1" dirty="0">
                <a:solidFill>
                  <a:srgbClr val="66FFFF"/>
                </a:solidFill>
                <a:latin typeface="+mn-lt"/>
                <a:ea typeface="楷体" panose="02010609060101010101" pitchFamily="49" charset="-122"/>
              </a:rPr>
              <a:t>m</a:t>
            </a:r>
            <a:r>
              <a:rPr lang="zh-CN" altLang="en-US" dirty="0">
                <a:solidFill>
                  <a:srgbClr val="FFFFFF"/>
                </a:solidFill>
                <a:latin typeface="+mn-lt"/>
                <a:ea typeface="楷体" panose="02010609060101010101" pitchFamily="49" charset="-122"/>
              </a:rPr>
              <a:t>的小孩，各抓住跨过滑轮绳子的两端。一个用力向上爬，另一个则抓住绳子不动。若</a:t>
            </a:r>
            <a:r>
              <a:rPr lang="zh-CN" altLang="en-US" dirty="0">
                <a:solidFill>
                  <a:srgbClr val="FF9900"/>
                </a:solidFill>
                <a:latin typeface="+mn-lt"/>
                <a:ea typeface="楷体" panose="02010609060101010101" pitchFamily="49" charset="-122"/>
              </a:rPr>
              <a:t>滑轮的质量</a:t>
            </a:r>
            <a:r>
              <a:rPr lang="zh-CN" altLang="en-US" dirty="0">
                <a:solidFill>
                  <a:srgbClr val="FFFFFF"/>
                </a:solidFill>
                <a:latin typeface="+mn-lt"/>
                <a:ea typeface="楷体" panose="02010609060101010101" pitchFamily="49" charset="-122"/>
              </a:rPr>
              <a:t>和</a:t>
            </a:r>
            <a:r>
              <a:rPr lang="zh-CN" altLang="en-US" dirty="0">
                <a:solidFill>
                  <a:srgbClr val="FF9900"/>
                </a:solidFill>
                <a:latin typeface="+mn-lt"/>
                <a:ea typeface="楷体" panose="02010609060101010101" pitchFamily="49" charset="-122"/>
              </a:rPr>
              <a:t>轴上的摩擦力</a:t>
            </a:r>
            <a:r>
              <a:rPr lang="zh-CN" altLang="en-US" dirty="0">
                <a:solidFill>
                  <a:srgbClr val="FFFFFF"/>
                </a:solidFill>
                <a:latin typeface="+mn-lt"/>
                <a:ea typeface="楷体" panose="02010609060101010101" pitchFamily="49" charset="-122"/>
              </a:rPr>
              <a:t>都可忽略，开始时两小孩都不</a:t>
            </a:r>
            <a:r>
              <a:rPr lang="zh-CN" altLang="en-US" dirty="0" smtClean="0">
                <a:solidFill>
                  <a:srgbClr val="FFFFFF"/>
                </a:solidFill>
                <a:latin typeface="+mn-lt"/>
                <a:ea typeface="楷体" panose="02010609060101010101" pitchFamily="49" charset="-122"/>
              </a:rPr>
              <a:t>动且</a:t>
            </a:r>
            <a:r>
              <a:rPr lang="zh-CN" altLang="en-US" dirty="0" smtClean="0">
                <a:solidFill>
                  <a:srgbClr val="FFC000"/>
                </a:solidFill>
                <a:latin typeface="+mn-lt"/>
                <a:ea typeface="楷体" panose="02010609060101010101" pitchFamily="49" charset="-122"/>
              </a:rPr>
              <a:t>悬空</a:t>
            </a:r>
            <a:r>
              <a:rPr lang="en-US" altLang="zh-CN" dirty="0" smtClean="0">
                <a:solidFill>
                  <a:srgbClr val="FFFFFF"/>
                </a:solidFill>
                <a:latin typeface="+mn-lt"/>
                <a:ea typeface="楷体" panose="02010609060101010101" pitchFamily="49" charset="-122"/>
              </a:rPr>
              <a:t>,</a:t>
            </a:r>
            <a:endParaRPr lang="zh-CN" altLang="en-US" dirty="0">
              <a:solidFill>
                <a:srgbClr val="FFFFFF"/>
              </a:solidFill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457735" name="Rectangle 7"/>
          <p:cNvSpPr/>
          <p:nvPr/>
        </p:nvSpPr>
        <p:spPr>
          <a:xfrm>
            <a:off x="893763" y="1770157"/>
            <a:ext cx="5688012" cy="553998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en-US" altLang="zh-CN" dirty="0">
                <a:solidFill>
                  <a:srgbClr val="FFFFFF"/>
                </a:solidFill>
                <a:latin typeface="+mn-lt"/>
                <a:ea typeface="楷体" panose="02010609060101010101" pitchFamily="49" charset="-122"/>
              </a:rPr>
              <a:t>(1) </a:t>
            </a:r>
            <a:r>
              <a:rPr lang="zh-CN" altLang="en-US" dirty="0">
                <a:solidFill>
                  <a:srgbClr val="FFFFFF"/>
                </a:solidFill>
                <a:latin typeface="+mn-lt"/>
                <a:ea typeface="楷体" panose="02010609060101010101" pitchFamily="49" charset="-122"/>
              </a:rPr>
              <a:t>哪一个小孩先到达滑</a:t>
            </a:r>
            <a:r>
              <a:rPr lang="zh-CN" altLang="en-US" dirty="0" smtClean="0">
                <a:solidFill>
                  <a:srgbClr val="FFFFFF"/>
                </a:solidFill>
                <a:latin typeface="+mn-lt"/>
                <a:ea typeface="楷体" panose="02010609060101010101" pitchFamily="49" charset="-122"/>
              </a:rPr>
              <a:t>轮</a:t>
            </a:r>
            <a:r>
              <a:rPr lang="en-US" altLang="zh-CN" dirty="0" smtClean="0">
                <a:solidFill>
                  <a:srgbClr val="FFFFFF"/>
                </a:solidFill>
                <a:latin typeface="+mn-lt"/>
                <a:ea typeface="楷体" panose="02010609060101010101" pitchFamily="49" charset="-122"/>
              </a:rPr>
              <a:t>?</a:t>
            </a:r>
            <a:endParaRPr lang="zh-CN" altLang="en-US" b="0" dirty="0">
              <a:solidFill>
                <a:srgbClr val="000000"/>
              </a:solidFill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457736" name="Text Box 8"/>
          <p:cNvSpPr txBox="1"/>
          <p:nvPr/>
        </p:nvSpPr>
        <p:spPr>
          <a:xfrm>
            <a:off x="893763" y="2394818"/>
            <a:ext cx="62706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dirty="0">
                <a:solidFill>
                  <a:srgbClr val="FFFFFF"/>
                </a:solidFill>
                <a:latin typeface="+mn-lt"/>
                <a:ea typeface="楷体" panose="02010609060101010101" pitchFamily="49" charset="-122"/>
              </a:rPr>
              <a:t>(2) </a:t>
            </a:r>
            <a:r>
              <a:rPr lang="zh-CN" altLang="en-US" dirty="0">
                <a:solidFill>
                  <a:srgbClr val="FFFFFF"/>
                </a:solidFill>
                <a:latin typeface="+mn-lt"/>
                <a:ea typeface="楷体" panose="02010609060101010101" pitchFamily="49" charset="-122"/>
              </a:rPr>
              <a:t>若两个小孩质量不等时情况如</a:t>
            </a:r>
            <a:r>
              <a:rPr lang="zh-CN" altLang="en-US" dirty="0" smtClean="0">
                <a:solidFill>
                  <a:srgbClr val="FFFFFF"/>
                </a:solidFill>
                <a:latin typeface="+mn-lt"/>
                <a:ea typeface="楷体" panose="02010609060101010101" pitchFamily="49" charset="-122"/>
              </a:rPr>
              <a:t>何</a:t>
            </a:r>
            <a:r>
              <a:rPr lang="en-US" altLang="zh-CN" dirty="0" smtClean="0">
                <a:solidFill>
                  <a:srgbClr val="FFFFFF"/>
                </a:solidFill>
                <a:latin typeface="+mn-lt"/>
                <a:ea typeface="楷体" panose="02010609060101010101" pitchFamily="49" charset="-122"/>
              </a:rPr>
              <a:t>?</a:t>
            </a:r>
            <a:endParaRPr lang="zh-CN" altLang="en-US" dirty="0">
              <a:solidFill>
                <a:srgbClr val="FFFFFF"/>
              </a:solidFill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457737" name="Text Box 9"/>
          <p:cNvSpPr txBox="1"/>
          <p:nvPr/>
        </p:nvSpPr>
        <p:spPr>
          <a:xfrm>
            <a:off x="166688" y="404093"/>
            <a:ext cx="957262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  <a:latin typeface="+mn-lt"/>
                <a:ea typeface="楷体" panose="02010609060101010101" pitchFamily="49" charset="-122"/>
              </a:rPr>
              <a:t>例</a:t>
            </a:r>
            <a:r>
              <a:rPr lang="en-US" altLang="zh-CN" dirty="0" smtClean="0">
                <a:solidFill>
                  <a:srgbClr val="FFFF00"/>
                </a:solidFill>
                <a:latin typeface="+mn-lt"/>
                <a:ea typeface="楷体" panose="02010609060101010101" pitchFamily="49" charset="-122"/>
              </a:rPr>
              <a:t>3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楷体" panose="02010609060101010101" pitchFamily="49" charset="-122"/>
              </a:rPr>
              <a:t>：</a:t>
            </a:r>
            <a:endParaRPr lang="zh-CN" altLang="en-US" dirty="0">
              <a:solidFill>
                <a:srgbClr val="000000"/>
              </a:solidFill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457738" name="Text Box 10"/>
          <p:cNvSpPr txBox="1"/>
          <p:nvPr/>
        </p:nvSpPr>
        <p:spPr>
          <a:xfrm>
            <a:off x="288925" y="3042518"/>
            <a:ext cx="8270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FFF00"/>
                </a:solidFill>
                <a:latin typeface="+mn-lt"/>
                <a:ea typeface="楷体" panose="02010609060101010101" pitchFamily="49" charset="-122"/>
              </a:rPr>
              <a:t>解：</a:t>
            </a:r>
          </a:p>
        </p:txBody>
      </p:sp>
      <p:sp>
        <p:nvSpPr>
          <p:cNvPr id="457739" name="Rectangle 11"/>
          <p:cNvSpPr/>
          <p:nvPr/>
        </p:nvSpPr>
        <p:spPr>
          <a:xfrm>
            <a:off x="250825" y="1843956"/>
            <a:ext cx="7969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en-US" dirty="0">
                <a:solidFill>
                  <a:srgbClr val="FFFF00"/>
                </a:solidFill>
                <a:latin typeface="+mn-lt"/>
                <a:ea typeface="楷体" panose="02010609060101010101" pitchFamily="49" charset="-122"/>
              </a:rPr>
              <a:t>求：</a:t>
            </a:r>
          </a:p>
        </p:txBody>
      </p:sp>
      <p:grpSp>
        <p:nvGrpSpPr>
          <p:cNvPr id="457740" name="Group 12"/>
          <p:cNvGrpSpPr/>
          <p:nvPr/>
        </p:nvGrpSpPr>
        <p:grpSpPr>
          <a:xfrm>
            <a:off x="7483475" y="1845543"/>
            <a:ext cx="1150938" cy="649288"/>
            <a:chOff x="2971" y="2840"/>
            <a:chExt cx="725" cy="409"/>
          </a:xfrm>
        </p:grpSpPr>
        <p:sp>
          <p:nvSpPr>
            <p:cNvPr id="25647" name="AutoShape 13"/>
            <p:cNvSpPr/>
            <p:nvPr/>
          </p:nvSpPr>
          <p:spPr>
            <a:xfrm rot="10800000">
              <a:off x="3152" y="2931"/>
              <a:ext cx="226" cy="318"/>
            </a:xfrm>
            <a:prstGeom prst="triangle">
              <a:avLst>
                <a:gd name="adj" fmla="val 50000"/>
              </a:avLst>
            </a:prstGeom>
            <a:solidFill>
              <a:srgbClr val="FFCCFF"/>
            </a:solidFill>
            <a:ln w="9525" cap="flat" cmpd="sng">
              <a:solidFill>
                <a:srgbClr val="FFCC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/>
              <a:endParaRPr lang="zh-CN" altLang="en-US" dirty="0">
                <a:solidFill>
                  <a:srgbClr val="000000"/>
                </a:solidFill>
                <a:latin typeface="+mn-lt"/>
                <a:ea typeface="楷体" panose="02010609060101010101" pitchFamily="49" charset="-122"/>
              </a:endParaRPr>
            </a:p>
          </p:txBody>
        </p:sp>
        <p:grpSp>
          <p:nvGrpSpPr>
            <p:cNvPr id="25648" name="Group 14"/>
            <p:cNvGrpSpPr/>
            <p:nvPr/>
          </p:nvGrpSpPr>
          <p:grpSpPr>
            <a:xfrm>
              <a:off x="2971" y="2840"/>
              <a:ext cx="725" cy="91"/>
              <a:chOff x="2971" y="2840"/>
              <a:chExt cx="725" cy="91"/>
            </a:xfrm>
          </p:grpSpPr>
          <p:sp>
            <p:nvSpPr>
              <p:cNvPr id="25649" name="Line 15"/>
              <p:cNvSpPr/>
              <p:nvPr/>
            </p:nvSpPr>
            <p:spPr>
              <a:xfrm>
                <a:off x="2971" y="2931"/>
                <a:ext cx="589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50" name="Line 16"/>
              <p:cNvSpPr/>
              <p:nvPr/>
            </p:nvSpPr>
            <p:spPr>
              <a:xfrm flipV="1">
                <a:off x="2971" y="2840"/>
                <a:ext cx="136" cy="91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51" name="Line 17"/>
              <p:cNvSpPr/>
              <p:nvPr/>
            </p:nvSpPr>
            <p:spPr>
              <a:xfrm flipV="1">
                <a:off x="3089" y="2840"/>
                <a:ext cx="136" cy="91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52" name="Line 18"/>
              <p:cNvSpPr/>
              <p:nvPr/>
            </p:nvSpPr>
            <p:spPr>
              <a:xfrm flipV="1">
                <a:off x="3560" y="2840"/>
                <a:ext cx="136" cy="91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53" name="Line 19"/>
              <p:cNvSpPr/>
              <p:nvPr/>
            </p:nvSpPr>
            <p:spPr>
              <a:xfrm flipV="1">
                <a:off x="3207" y="2840"/>
                <a:ext cx="136" cy="91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54" name="Line 20"/>
              <p:cNvSpPr/>
              <p:nvPr/>
            </p:nvSpPr>
            <p:spPr>
              <a:xfrm flipV="1">
                <a:off x="3325" y="2840"/>
                <a:ext cx="136" cy="91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55" name="Line 21"/>
              <p:cNvSpPr/>
              <p:nvPr/>
            </p:nvSpPr>
            <p:spPr>
              <a:xfrm flipV="1">
                <a:off x="3443" y="2840"/>
                <a:ext cx="136" cy="91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sp>
        <p:nvSpPr>
          <p:cNvPr id="457750" name="Line 22"/>
          <p:cNvSpPr/>
          <p:nvPr/>
        </p:nvSpPr>
        <p:spPr>
          <a:xfrm flipV="1">
            <a:off x="7945438" y="2350368"/>
            <a:ext cx="330200" cy="1444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57751" name="Text Box 23"/>
          <p:cNvSpPr txBox="1"/>
          <p:nvPr/>
        </p:nvSpPr>
        <p:spPr>
          <a:xfrm>
            <a:off x="7843838" y="2350368"/>
            <a:ext cx="389850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i="1" dirty="0">
                <a:solidFill>
                  <a:srgbClr val="000000"/>
                </a:solidFill>
                <a:latin typeface="+mn-lt"/>
                <a:ea typeface="楷体" panose="02010609060101010101" pitchFamily="49" charset="-122"/>
              </a:rPr>
              <a:t>R</a:t>
            </a:r>
          </a:p>
        </p:txBody>
      </p:sp>
      <p:sp>
        <p:nvSpPr>
          <p:cNvPr id="457752" name="Line 24"/>
          <p:cNvSpPr/>
          <p:nvPr/>
        </p:nvSpPr>
        <p:spPr>
          <a:xfrm>
            <a:off x="8308975" y="2421806"/>
            <a:ext cx="0" cy="1152525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457753" name="Group 25"/>
          <p:cNvGrpSpPr/>
          <p:nvPr/>
        </p:nvGrpSpPr>
        <p:grpSpPr>
          <a:xfrm>
            <a:off x="7527925" y="3285406"/>
            <a:ext cx="144463" cy="576262"/>
            <a:chOff x="4876" y="3566"/>
            <a:chExt cx="91" cy="363"/>
          </a:xfrm>
        </p:grpSpPr>
        <p:sp>
          <p:nvSpPr>
            <p:cNvPr id="25641" name="Oval 26"/>
            <p:cNvSpPr/>
            <p:nvPr/>
          </p:nvSpPr>
          <p:spPr>
            <a:xfrm>
              <a:off x="4876" y="3566"/>
              <a:ext cx="91" cy="91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/>
              <a:endParaRPr lang="zh-CN" altLang="en-US" dirty="0">
                <a:solidFill>
                  <a:srgbClr val="000000"/>
                </a:solidFill>
                <a:latin typeface="+mn-lt"/>
                <a:ea typeface="楷体" panose="02010609060101010101" pitchFamily="49" charset="-122"/>
              </a:endParaRPr>
            </a:p>
          </p:txBody>
        </p:sp>
        <p:sp>
          <p:nvSpPr>
            <p:cNvPr id="25642" name="AutoShape 27"/>
            <p:cNvSpPr/>
            <p:nvPr/>
          </p:nvSpPr>
          <p:spPr>
            <a:xfrm>
              <a:off x="4876" y="3657"/>
              <a:ext cx="90" cy="91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/>
              <a:endParaRPr lang="zh-CN" altLang="en-US" dirty="0">
                <a:solidFill>
                  <a:srgbClr val="000000"/>
                </a:solidFill>
                <a:latin typeface="+mn-lt"/>
                <a:ea typeface="楷体" panose="02010609060101010101" pitchFamily="49" charset="-122"/>
              </a:endParaRPr>
            </a:p>
          </p:txBody>
        </p:sp>
        <p:sp>
          <p:nvSpPr>
            <p:cNvPr id="25643" name="Line 28"/>
            <p:cNvSpPr/>
            <p:nvPr/>
          </p:nvSpPr>
          <p:spPr>
            <a:xfrm flipH="1">
              <a:off x="4876" y="3748"/>
              <a:ext cx="46" cy="9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44" name="Line 29"/>
            <p:cNvSpPr/>
            <p:nvPr/>
          </p:nvSpPr>
          <p:spPr>
            <a:xfrm>
              <a:off x="4922" y="3748"/>
              <a:ext cx="45" cy="9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45" name="Line 30"/>
            <p:cNvSpPr/>
            <p:nvPr/>
          </p:nvSpPr>
          <p:spPr>
            <a:xfrm flipH="1">
              <a:off x="4921" y="3838"/>
              <a:ext cx="46" cy="91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46" name="Line 31"/>
            <p:cNvSpPr/>
            <p:nvPr/>
          </p:nvSpPr>
          <p:spPr>
            <a:xfrm>
              <a:off x="4876" y="3838"/>
              <a:ext cx="45" cy="91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457760" name="Group 32"/>
          <p:cNvGrpSpPr/>
          <p:nvPr/>
        </p:nvGrpSpPr>
        <p:grpSpPr>
          <a:xfrm>
            <a:off x="8275638" y="3356843"/>
            <a:ext cx="215900" cy="504825"/>
            <a:chOff x="3470" y="3612"/>
            <a:chExt cx="136" cy="318"/>
          </a:xfrm>
        </p:grpSpPr>
        <p:grpSp>
          <p:nvGrpSpPr>
            <p:cNvPr id="25635" name="Group 33"/>
            <p:cNvGrpSpPr/>
            <p:nvPr/>
          </p:nvGrpSpPr>
          <p:grpSpPr>
            <a:xfrm>
              <a:off x="3515" y="3612"/>
              <a:ext cx="91" cy="318"/>
              <a:chOff x="4286" y="3430"/>
              <a:chExt cx="91" cy="318"/>
            </a:xfrm>
          </p:grpSpPr>
          <p:sp>
            <p:nvSpPr>
              <p:cNvPr id="25637" name="Oval 34"/>
              <p:cNvSpPr/>
              <p:nvPr/>
            </p:nvSpPr>
            <p:spPr>
              <a:xfrm>
                <a:off x="4286" y="3430"/>
                <a:ext cx="91" cy="91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 eaLnBrk="1" hangingPunct="1"/>
                <a:endParaRPr lang="zh-CN" altLang="en-US" dirty="0">
                  <a:solidFill>
                    <a:srgbClr val="000000"/>
                  </a:solidFill>
                  <a:latin typeface="+mn-lt"/>
                  <a:ea typeface="楷体" panose="02010609060101010101" pitchFamily="49" charset="-122"/>
                </a:endParaRPr>
              </a:p>
            </p:txBody>
          </p:sp>
          <p:sp>
            <p:nvSpPr>
              <p:cNvPr id="25638" name="AutoShape 35"/>
              <p:cNvSpPr/>
              <p:nvPr/>
            </p:nvSpPr>
            <p:spPr>
              <a:xfrm>
                <a:off x="4286" y="3521"/>
                <a:ext cx="90" cy="91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 eaLnBrk="1" hangingPunct="1"/>
                <a:endParaRPr lang="zh-CN" altLang="en-US" dirty="0">
                  <a:solidFill>
                    <a:srgbClr val="000000"/>
                  </a:solidFill>
                  <a:latin typeface="+mn-lt"/>
                  <a:ea typeface="楷体" panose="02010609060101010101" pitchFamily="49" charset="-122"/>
                </a:endParaRPr>
              </a:p>
            </p:txBody>
          </p:sp>
          <p:sp>
            <p:nvSpPr>
              <p:cNvPr id="25639" name="Line 36"/>
              <p:cNvSpPr/>
              <p:nvPr/>
            </p:nvSpPr>
            <p:spPr>
              <a:xfrm flipH="1">
                <a:off x="4286" y="3612"/>
                <a:ext cx="46" cy="136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40" name="Line 37"/>
              <p:cNvSpPr/>
              <p:nvPr/>
            </p:nvSpPr>
            <p:spPr>
              <a:xfrm>
                <a:off x="4332" y="3612"/>
                <a:ext cx="45" cy="136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25636" name="Line 38"/>
            <p:cNvSpPr/>
            <p:nvPr/>
          </p:nvSpPr>
          <p:spPr>
            <a:xfrm flipH="1" flipV="1">
              <a:off x="3470" y="3657"/>
              <a:ext cx="90" cy="91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457767" name="Text Box 39"/>
          <p:cNvSpPr txBox="1"/>
          <p:nvPr/>
        </p:nvSpPr>
        <p:spPr>
          <a:xfrm>
            <a:off x="7554913" y="2253531"/>
            <a:ext cx="407484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i="1" dirty="0">
                <a:solidFill>
                  <a:srgbClr val="FFFFFF"/>
                </a:solidFill>
                <a:latin typeface="+mn-lt"/>
                <a:ea typeface="楷体" panose="02010609060101010101" pitchFamily="49" charset="-122"/>
              </a:rPr>
              <a:t>O</a:t>
            </a:r>
          </a:p>
        </p:txBody>
      </p:sp>
      <p:sp>
        <p:nvSpPr>
          <p:cNvPr id="457768" name="Text Box 40"/>
          <p:cNvSpPr txBox="1"/>
          <p:nvPr/>
        </p:nvSpPr>
        <p:spPr>
          <a:xfrm>
            <a:off x="965200" y="3042518"/>
            <a:ext cx="56943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dirty="0">
                <a:solidFill>
                  <a:srgbClr val="FFFFFF"/>
                </a:solidFill>
                <a:latin typeface="+mn-lt"/>
                <a:ea typeface="楷体" panose="02010609060101010101" pitchFamily="49" charset="-122"/>
              </a:rPr>
              <a:t>(1) </a:t>
            </a:r>
            <a:r>
              <a:rPr lang="zh-CN" altLang="en-US" dirty="0">
                <a:solidFill>
                  <a:srgbClr val="FFFFFF"/>
                </a:solidFill>
                <a:latin typeface="+mn-lt"/>
                <a:ea typeface="楷体" panose="02010609060101010101" pitchFamily="49" charset="-122"/>
              </a:rPr>
              <a:t>以小孩、滑轮作为系统</a:t>
            </a:r>
          </a:p>
        </p:txBody>
      </p:sp>
      <p:sp>
        <p:nvSpPr>
          <p:cNvPr id="457769" name="Text Box 41"/>
          <p:cNvSpPr txBox="1"/>
          <p:nvPr/>
        </p:nvSpPr>
        <p:spPr>
          <a:xfrm>
            <a:off x="965200" y="3617193"/>
            <a:ext cx="4902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dirty="0">
                <a:solidFill>
                  <a:srgbClr val="FFFFFF"/>
                </a:solidFill>
                <a:latin typeface="+mn-lt"/>
                <a:ea typeface="楷体" panose="02010609060101010101" pitchFamily="49" charset="-122"/>
              </a:rPr>
              <a:t>则系统对</a:t>
            </a:r>
            <a:r>
              <a:rPr lang="en-US" altLang="zh-CN" i="1" dirty="0">
                <a:solidFill>
                  <a:srgbClr val="66FFFF"/>
                </a:solidFill>
                <a:latin typeface="+mn-lt"/>
                <a:ea typeface="楷体" panose="02010609060101010101" pitchFamily="49" charset="-122"/>
              </a:rPr>
              <a:t>O</a:t>
            </a:r>
            <a:r>
              <a:rPr lang="zh-CN" altLang="en-US" dirty="0">
                <a:solidFill>
                  <a:srgbClr val="FFFFFF"/>
                </a:solidFill>
                <a:latin typeface="+mn-lt"/>
                <a:ea typeface="楷体" panose="02010609060101010101" pitchFamily="49" charset="-122"/>
              </a:rPr>
              <a:t>点的总角动量为</a:t>
            </a:r>
          </a:p>
        </p:txBody>
      </p:sp>
      <p:graphicFrame>
        <p:nvGraphicFramePr>
          <p:cNvPr id="457770" name="Object 42"/>
          <p:cNvGraphicFramePr/>
          <p:nvPr>
            <p:extLst>
              <p:ext uri="{D42A27DB-BD31-4B8C-83A1-F6EECF244321}">
                <p14:modId xmlns:p14="http://schemas.microsoft.com/office/powerpoint/2010/main" val="4006242284"/>
              </p:ext>
            </p:extLst>
          </p:nvPr>
        </p:nvGraphicFramePr>
        <p:xfrm>
          <a:off x="4997450" y="3669581"/>
          <a:ext cx="23923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86" r:id="rId3" imgW="2468880" imgH="375920" progId="Equation.3">
                  <p:embed/>
                </p:oleObj>
              </mc:Choice>
              <mc:Fallback>
                <p:oleObj r:id="rId3" imgW="2468880" imgH="3759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CC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997450" y="3669581"/>
                        <a:ext cx="2392363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7771" name="AutoShape 43"/>
          <p:cNvSpPr/>
          <p:nvPr/>
        </p:nvSpPr>
        <p:spPr>
          <a:xfrm rot="3740927">
            <a:off x="8112125" y="2151931"/>
            <a:ext cx="814388" cy="633412"/>
          </a:xfrm>
          <a:custGeom>
            <a:avLst/>
            <a:gdLst>
              <a:gd name="txL" fmla="*/ 3163 w 21600"/>
              <a:gd name="txT" fmla="*/ 3163 h 21600"/>
              <a:gd name="txR" fmla="*/ 18437 w 21600"/>
              <a:gd name="txB" fmla="*/ 18437 h 21600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21600" h="21600">
                <a:moveTo>
                  <a:pt x="20644" y="6358"/>
                </a:moveTo>
                <a:cubicBezTo>
                  <a:pt x="18898" y="2487"/>
                  <a:pt x="15046" y="0"/>
                  <a:pt x="10800" y="0"/>
                </a:cubicBezTo>
                <a:cubicBezTo>
                  <a:pt x="7419" y="-1"/>
                  <a:pt x="4234" y="1582"/>
                  <a:pt x="2192" y="4276"/>
                </a:cubicBezTo>
                <a:cubicBezTo>
                  <a:pt x="4234" y="1582"/>
                  <a:pt x="7419" y="-1"/>
                  <a:pt x="10800" y="0"/>
                </a:cubicBezTo>
                <a:cubicBezTo>
                  <a:pt x="15046" y="0"/>
                  <a:pt x="18898" y="2487"/>
                  <a:pt x="20644" y="6358"/>
                </a:cubicBezTo>
                <a:lnTo>
                  <a:pt x="23105" y="5247"/>
                </a:lnTo>
                <a:lnTo>
                  <a:pt x="21754" y="8819"/>
                </a:lnTo>
                <a:lnTo>
                  <a:pt x="18183" y="7468"/>
                </a:lnTo>
                <a:lnTo>
                  <a:pt x="20644" y="6358"/>
                </a:lnTo>
                <a:close/>
              </a:path>
            </a:pathLst>
          </a:custGeom>
          <a:solidFill>
            <a:srgbClr val="FFCCFF">
              <a:alpha val="100000"/>
            </a:srgbClr>
          </a:solidFill>
          <a:ln w="9525" cap="flat" cmpd="sng">
            <a:solidFill>
              <a:srgbClr val="FFCCFF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457772" name="Text Box 44"/>
          <p:cNvSpPr txBox="1"/>
          <p:nvPr/>
        </p:nvSpPr>
        <p:spPr>
          <a:xfrm>
            <a:off x="8491538" y="2786931"/>
            <a:ext cx="359394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dirty="0">
                <a:solidFill>
                  <a:srgbClr val="66FFFF"/>
                </a:solidFill>
                <a:latin typeface="+mn-lt"/>
                <a:ea typeface="楷体" panose="02010609060101010101" pitchFamily="49" charset="-122"/>
              </a:rPr>
              <a:t>+</a:t>
            </a:r>
          </a:p>
        </p:txBody>
      </p:sp>
      <p:graphicFrame>
        <p:nvGraphicFramePr>
          <p:cNvPr id="457773" name="Object 45"/>
          <p:cNvGraphicFramePr/>
          <p:nvPr>
            <p:extLst>
              <p:ext uri="{D42A27DB-BD31-4B8C-83A1-F6EECF244321}">
                <p14:modId xmlns:p14="http://schemas.microsoft.com/office/powerpoint/2010/main" val="193985122"/>
              </p:ext>
            </p:extLst>
          </p:nvPr>
        </p:nvGraphicFramePr>
        <p:xfrm>
          <a:off x="7740650" y="3440981"/>
          <a:ext cx="292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87" r:id="rId5" imgW="233680" imgH="365760" progId="Equation.3">
                  <p:embed/>
                </p:oleObj>
              </mc:Choice>
              <mc:Fallback>
                <p:oleObj r:id="rId5" imgW="233680" imgH="3657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CC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740650" y="3440981"/>
                        <a:ext cx="2921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74" name="Object 46"/>
          <p:cNvGraphicFramePr/>
          <p:nvPr>
            <p:extLst>
              <p:ext uri="{D42A27DB-BD31-4B8C-83A1-F6EECF244321}">
                <p14:modId xmlns:p14="http://schemas.microsoft.com/office/powerpoint/2010/main" val="1618124793"/>
              </p:ext>
            </p:extLst>
          </p:nvPr>
        </p:nvGraphicFramePr>
        <p:xfrm>
          <a:off x="8562975" y="3429868"/>
          <a:ext cx="33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88" r:id="rId7" imgW="274320" imgH="365760" progId="Equation.3">
                  <p:embed/>
                </p:oleObj>
              </mc:Choice>
              <mc:Fallback>
                <p:oleObj r:id="rId7" imgW="274320" imgH="3657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CC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562975" y="3429868"/>
                        <a:ext cx="3302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7775" name="Text Box 47"/>
          <p:cNvSpPr txBox="1"/>
          <p:nvPr/>
        </p:nvSpPr>
        <p:spPr>
          <a:xfrm>
            <a:off x="965200" y="4245843"/>
            <a:ext cx="63119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>
                <a:solidFill>
                  <a:srgbClr val="FFFFFF"/>
                </a:solidFill>
                <a:latin typeface="+mn-lt"/>
                <a:ea typeface="楷体" panose="02010609060101010101" pitchFamily="49" charset="-122"/>
              </a:rPr>
              <a:t>而系统所受的外力矩只有两个小孩的重力矩，</a:t>
            </a:r>
          </a:p>
        </p:txBody>
      </p:sp>
      <p:sp>
        <p:nvSpPr>
          <p:cNvPr id="457776" name="Text Box 48"/>
          <p:cNvSpPr txBox="1"/>
          <p:nvPr/>
        </p:nvSpPr>
        <p:spPr>
          <a:xfrm>
            <a:off x="6875463" y="4245843"/>
            <a:ext cx="223361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dirty="0">
                <a:solidFill>
                  <a:srgbClr val="FFFFFF"/>
                </a:solidFill>
                <a:latin typeface="+mn-lt"/>
                <a:ea typeface="楷体" panose="02010609060101010101" pitchFamily="49" charset="-122"/>
              </a:rPr>
              <a:t>且合力矩为零</a:t>
            </a:r>
          </a:p>
        </p:txBody>
      </p:sp>
      <p:sp>
        <p:nvSpPr>
          <p:cNvPr id="457777" name="Text Box 49"/>
          <p:cNvSpPr txBox="1"/>
          <p:nvPr/>
        </p:nvSpPr>
        <p:spPr>
          <a:xfrm>
            <a:off x="965200" y="4893543"/>
            <a:ext cx="65595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dirty="0">
                <a:solidFill>
                  <a:srgbClr val="FFFFFF"/>
                </a:solidFill>
                <a:latin typeface="+mn-lt"/>
                <a:ea typeface="楷体" panose="02010609060101010101" pitchFamily="49" charset="-122"/>
              </a:rPr>
              <a:t>所以系统对</a:t>
            </a:r>
            <a:r>
              <a:rPr lang="en-US" altLang="zh-CN" i="1" dirty="0">
                <a:solidFill>
                  <a:srgbClr val="66FFFF"/>
                </a:solidFill>
                <a:latin typeface="+mn-lt"/>
                <a:ea typeface="楷体" panose="02010609060101010101" pitchFamily="49" charset="-122"/>
              </a:rPr>
              <a:t>O</a:t>
            </a:r>
            <a:r>
              <a:rPr lang="zh-CN" altLang="en-US" dirty="0">
                <a:solidFill>
                  <a:srgbClr val="FFFFFF"/>
                </a:solidFill>
                <a:latin typeface="+mn-lt"/>
                <a:ea typeface="楷体" panose="02010609060101010101" pitchFamily="49" charset="-122"/>
              </a:rPr>
              <a:t>点的总角动量守恒</a:t>
            </a:r>
          </a:p>
        </p:txBody>
      </p:sp>
      <p:sp>
        <p:nvSpPr>
          <p:cNvPr id="457778" name="Rectangle 50"/>
          <p:cNvSpPr/>
          <p:nvPr/>
        </p:nvSpPr>
        <p:spPr>
          <a:xfrm>
            <a:off x="965200" y="5469806"/>
            <a:ext cx="4038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dirty="0" smtClean="0">
                <a:solidFill>
                  <a:srgbClr val="FFFFFF"/>
                </a:solidFill>
                <a:latin typeface="+mn-lt"/>
                <a:ea typeface="楷体" panose="02010609060101010101" pitchFamily="49" charset="-122"/>
              </a:rPr>
              <a:t>初始</a:t>
            </a:r>
            <a:endParaRPr lang="zh-CN" altLang="en-US" dirty="0">
              <a:solidFill>
                <a:srgbClr val="FFFFFF"/>
              </a:solidFill>
              <a:latin typeface="+mn-lt"/>
              <a:ea typeface="楷体" panose="02010609060101010101" pitchFamily="49" charset="-122"/>
            </a:endParaRPr>
          </a:p>
        </p:txBody>
      </p:sp>
      <p:graphicFrame>
        <p:nvGraphicFramePr>
          <p:cNvPr id="457779" name="Object 51"/>
          <p:cNvGraphicFramePr/>
          <p:nvPr>
            <p:extLst>
              <p:ext uri="{D42A27DB-BD31-4B8C-83A1-F6EECF244321}">
                <p14:modId xmlns:p14="http://schemas.microsoft.com/office/powerpoint/2010/main" val="3978306200"/>
              </p:ext>
            </p:extLst>
          </p:nvPr>
        </p:nvGraphicFramePr>
        <p:xfrm>
          <a:off x="1973263" y="5517431"/>
          <a:ext cx="1524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89" r:id="rId9" imgW="1544320" imgH="365760" progId="Equation.3">
                  <p:embed/>
                </p:oleObj>
              </mc:Choice>
              <mc:Fallback>
                <p:oleObj r:id="rId9" imgW="1544320" imgH="3657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CC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73263" y="5517431"/>
                        <a:ext cx="15240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80" name="Object 52"/>
          <p:cNvGraphicFramePr/>
          <p:nvPr>
            <p:extLst>
              <p:ext uri="{D42A27DB-BD31-4B8C-83A1-F6EECF244321}">
                <p14:modId xmlns:p14="http://schemas.microsoft.com/office/powerpoint/2010/main" val="2247375867"/>
              </p:ext>
            </p:extLst>
          </p:nvPr>
        </p:nvGraphicFramePr>
        <p:xfrm>
          <a:off x="4060825" y="5541243"/>
          <a:ext cx="11826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90" r:id="rId11" imgW="1178560" imgH="375920" progId="Equation.3">
                  <p:embed/>
                </p:oleObj>
              </mc:Choice>
              <mc:Fallback>
                <p:oleObj r:id="rId11" imgW="1178560" imgH="3759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FFCC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060825" y="5541243"/>
                        <a:ext cx="1182688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7781" name="Text Box 53"/>
          <p:cNvSpPr txBox="1"/>
          <p:nvPr/>
        </p:nvSpPr>
        <p:spPr>
          <a:xfrm>
            <a:off x="965200" y="6139731"/>
            <a:ext cx="3175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dirty="0">
                <a:solidFill>
                  <a:srgbClr val="FFFFFF"/>
                </a:solidFill>
                <a:latin typeface="+mn-lt"/>
                <a:ea typeface="楷体" panose="02010609060101010101" pitchFamily="49" charset="-122"/>
              </a:rPr>
              <a:t>随后</a:t>
            </a:r>
          </a:p>
        </p:txBody>
      </p:sp>
      <p:graphicFrame>
        <p:nvGraphicFramePr>
          <p:cNvPr id="457782" name="Object 54"/>
          <p:cNvGraphicFramePr/>
          <p:nvPr>
            <p:extLst>
              <p:ext uri="{D42A27DB-BD31-4B8C-83A1-F6EECF244321}">
                <p14:modId xmlns:p14="http://schemas.microsoft.com/office/powerpoint/2010/main" val="137793611"/>
              </p:ext>
            </p:extLst>
          </p:nvPr>
        </p:nvGraphicFramePr>
        <p:xfrm>
          <a:off x="1965325" y="6139731"/>
          <a:ext cx="1879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91" r:id="rId13" imgW="1920240" imgH="365760" progId="Equation.3">
                  <p:embed/>
                </p:oleObj>
              </mc:Choice>
              <mc:Fallback>
                <p:oleObj r:id="rId13" imgW="1920240" imgH="3657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FFCC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65325" y="6139731"/>
                        <a:ext cx="18796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83" name="Object 55"/>
          <p:cNvGraphicFramePr/>
          <p:nvPr>
            <p:extLst>
              <p:ext uri="{D42A27DB-BD31-4B8C-83A1-F6EECF244321}">
                <p14:modId xmlns:p14="http://schemas.microsoft.com/office/powerpoint/2010/main" val="396578851"/>
              </p:ext>
            </p:extLst>
          </p:nvPr>
        </p:nvGraphicFramePr>
        <p:xfrm>
          <a:off x="4710113" y="6165131"/>
          <a:ext cx="9032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92" r:id="rId15" imgW="883920" imgH="375920" progId="Equation.3">
                  <p:embed/>
                </p:oleObj>
              </mc:Choice>
              <mc:Fallback>
                <p:oleObj r:id="rId15" imgW="883920" imgH="3759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FFCC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710113" y="6165131"/>
                        <a:ext cx="903287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7784" name="Text Box 56"/>
          <p:cNvSpPr txBox="1"/>
          <p:nvPr/>
        </p:nvSpPr>
        <p:spPr>
          <a:xfrm>
            <a:off x="4133850" y="6139731"/>
            <a:ext cx="494046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>
                <a:solidFill>
                  <a:srgbClr val="FFFFFF"/>
                </a:solidFill>
                <a:latin typeface="+mn-lt"/>
                <a:ea typeface="楷体" panose="02010609060101010101" pitchFamily="49" charset="-122"/>
              </a:rPr>
              <a:t>但</a:t>
            </a:r>
          </a:p>
        </p:txBody>
      </p:sp>
      <p:graphicFrame>
        <p:nvGraphicFramePr>
          <p:cNvPr id="457785" name="Object 57"/>
          <p:cNvGraphicFramePr/>
          <p:nvPr>
            <p:extLst>
              <p:ext uri="{D42A27DB-BD31-4B8C-83A1-F6EECF244321}">
                <p14:modId xmlns:p14="http://schemas.microsoft.com/office/powerpoint/2010/main" val="22555288"/>
              </p:ext>
            </p:extLst>
          </p:nvPr>
        </p:nvGraphicFramePr>
        <p:xfrm>
          <a:off x="6005513" y="6093693"/>
          <a:ext cx="1244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93" r:id="rId17" imgW="1249680" imgH="365760" progId="Equation.3">
                  <p:embed/>
                </p:oleObj>
              </mc:Choice>
              <mc:Fallback>
                <p:oleObj r:id="rId17" imgW="1249680" imgH="3657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66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05513" y="6093693"/>
                        <a:ext cx="12446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Text Box 53"/>
          <p:cNvSpPr txBox="1"/>
          <p:nvPr/>
        </p:nvSpPr>
        <p:spPr>
          <a:xfrm>
            <a:off x="7389813" y="6095796"/>
            <a:ext cx="1461119" cy="4572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dirty="0" smtClean="0">
                <a:solidFill>
                  <a:srgbClr val="FFC000"/>
                </a:solidFill>
                <a:latin typeface="+mn-lt"/>
                <a:ea typeface="楷体" panose="02010609060101010101" pitchFamily="49" charset="-122"/>
              </a:rPr>
              <a:t>同时到达</a:t>
            </a:r>
            <a:endParaRPr lang="zh-CN" altLang="en-US" dirty="0">
              <a:solidFill>
                <a:srgbClr val="FFC000"/>
              </a:solidFill>
              <a:latin typeface="+mn-lt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303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3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7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3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7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57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5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57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57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57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57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57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57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57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57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457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000"/>
                                        <p:tgtEl>
                                          <p:spTgt spid="457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57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2000"/>
                                        <p:tgtEl>
                                          <p:spTgt spid="457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2000"/>
                                        <p:tgtEl>
                                          <p:spTgt spid="457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000"/>
                                        <p:tgtEl>
                                          <p:spTgt spid="457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57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57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457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457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2000"/>
                                        <p:tgtEl>
                                          <p:spTgt spid="457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2000"/>
                                        <p:tgtEl>
                                          <p:spTgt spid="457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2000"/>
                                        <p:tgtEl>
                                          <p:spTgt spid="457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2000"/>
                                        <p:tgtEl>
                                          <p:spTgt spid="457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2000"/>
                                        <p:tgtEl>
                                          <p:spTgt spid="457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2000"/>
                                        <p:tgtEl>
                                          <p:spTgt spid="457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2000"/>
                                        <p:tgtEl>
                                          <p:spTgt spid="457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2000"/>
                                        <p:tgtEl>
                                          <p:spTgt spid="457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457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2000"/>
                                        <p:tgtEl>
                                          <p:spTgt spid="457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2000"/>
                                        <p:tgtEl>
                                          <p:spTgt spid="457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3" grpId="0" bldLvl="0" animBg="1"/>
      <p:bldP spid="457734" grpId="0"/>
      <p:bldP spid="457735" grpId="0"/>
      <p:bldP spid="457736" grpId="0"/>
      <p:bldP spid="457737" grpId="0"/>
      <p:bldP spid="457738" grpId="0"/>
      <p:bldP spid="457739" grpId="0"/>
      <p:bldP spid="457751" grpId="0"/>
      <p:bldP spid="457767" grpId="0"/>
      <p:bldP spid="457768" grpId="0"/>
      <p:bldP spid="457769" grpId="0"/>
      <p:bldP spid="457772" grpId="0"/>
      <p:bldP spid="457775" grpId="0"/>
      <p:bldP spid="457776" grpId="0"/>
      <p:bldP spid="457777" grpId="0"/>
      <p:bldP spid="457778" grpId="0"/>
      <p:bldP spid="457781" grpId="0"/>
      <p:bldP spid="457784" grpId="0"/>
      <p:bldP spid="5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6" name="Rectangle 4"/>
          <p:cNvSpPr/>
          <p:nvPr/>
        </p:nvSpPr>
        <p:spPr>
          <a:xfrm>
            <a:off x="827088" y="549275"/>
            <a:ext cx="6121400" cy="4572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eaLnBrk="1" hangingPunct="1"/>
            <a:r>
              <a:rPr lang="en-US" altLang="zh-CN" dirty="0">
                <a:solidFill>
                  <a:srgbClr val="FFFFFF"/>
                </a:solidFill>
                <a:latin typeface="+mn-lt"/>
                <a:ea typeface="楷体" panose="02010609060101010101" pitchFamily="49" charset="-122"/>
              </a:rPr>
              <a:t>(2) </a:t>
            </a:r>
            <a:r>
              <a:rPr lang="zh-CN" altLang="en-US" dirty="0">
                <a:solidFill>
                  <a:srgbClr val="FFFFFF"/>
                </a:solidFill>
                <a:latin typeface="+mn-lt"/>
                <a:ea typeface="楷体" panose="02010609060101010101" pitchFamily="49" charset="-122"/>
              </a:rPr>
              <a:t>若两个小孩质量不等</a:t>
            </a:r>
          </a:p>
        </p:txBody>
      </p:sp>
      <p:sp>
        <p:nvSpPr>
          <p:cNvPr id="458757" name="Text Box 5"/>
          <p:cNvSpPr txBox="1"/>
          <p:nvPr/>
        </p:nvSpPr>
        <p:spPr>
          <a:xfrm>
            <a:off x="4352925" y="549275"/>
            <a:ext cx="23796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i="1" dirty="0">
                <a:solidFill>
                  <a:srgbClr val="66FFFF"/>
                </a:solidFill>
                <a:latin typeface="+mn-lt"/>
                <a:ea typeface="楷体" panose="02010609060101010101" pitchFamily="49" charset="-122"/>
              </a:rPr>
              <a:t>m</a:t>
            </a:r>
            <a:r>
              <a:rPr lang="en-US" altLang="zh-CN" baseline="-25000" dirty="0">
                <a:solidFill>
                  <a:srgbClr val="66FFFF"/>
                </a:solidFill>
                <a:latin typeface="+mn-lt"/>
                <a:ea typeface="楷体" panose="02010609060101010101" pitchFamily="49" charset="-122"/>
              </a:rPr>
              <a:t>1</a:t>
            </a:r>
            <a:r>
              <a:rPr lang="en-US" altLang="zh-CN" dirty="0">
                <a:solidFill>
                  <a:srgbClr val="66FFFF"/>
                </a:solidFill>
                <a:latin typeface="+mn-lt"/>
                <a:ea typeface="楷体" panose="02010609060101010101" pitchFamily="49" charset="-122"/>
              </a:rPr>
              <a:t>≠</a:t>
            </a:r>
            <a:r>
              <a:rPr lang="en-US" altLang="zh-CN" i="1" dirty="0">
                <a:solidFill>
                  <a:srgbClr val="66FFFF"/>
                </a:solidFill>
                <a:latin typeface="+mn-lt"/>
                <a:ea typeface="楷体" panose="02010609060101010101" pitchFamily="49" charset="-122"/>
              </a:rPr>
              <a:t>m</a:t>
            </a:r>
            <a:r>
              <a:rPr lang="en-US" altLang="zh-CN" baseline="-25000" dirty="0">
                <a:solidFill>
                  <a:srgbClr val="66FFFF"/>
                </a:solidFill>
                <a:latin typeface="+mn-lt"/>
                <a:ea typeface="楷体" panose="02010609060101010101" pitchFamily="49" charset="-122"/>
              </a:rPr>
              <a:t>2</a:t>
            </a:r>
          </a:p>
        </p:txBody>
      </p:sp>
      <p:sp>
        <p:nvSpPr>
          <p:cNvPr id="458758" name="Rectangle 6"/>
          <p:cNvSpPr/>
          <p:nvPr/>
        </p:nvSpPr>
        <p:spPr>
          <a:xfrm>
            <a:off x="1255713" y="1125538"/>
            <a:ext cx="46116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dirty="0">
                <a:solidFill>
                  <a:srgbClr val="FFFFFF"/>
                </a:solidFill>
                <a:latin typeface="+mn-lt"/>
                <a:ea typeface="楷体" panose="02010609060101010101" pitchFamily="49" charset="-122"/>
              </a:rPr>
              <a:t>系统所受的外力矩为</a:t>
            </a:r>
          </a:p>
        </p:txBody>
      </p:sp>
      <p:graphicFrame>
        <p:nvGraphicFramePr>
          <p:cNvPr id="458759" name="Object 7"/>
          <p:cNvGraphicFramePr/>
          <p:nvPr>
            <p:extLst/>
          </p:nvPr>
        </p:nvGraphicFramePr>
        <p:xfrm>
          <a:off x="4335463" y="1196975"/>
          <a:ext cx="225266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34" r:id="rId3" imgW="2326640" imgH="325120" progId="Equation.3">
                  <p:embed/>
                </p:oleObj>
              </mc:Choice>
              <mc:Fallback>
                <p:oleObj r:id="rId3" imgW="2326640" imgH="325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CC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335463" y="1196975"/>
                        <a:ext cx="2252662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8760" name="Rectangle 8"/>
          <p:cNvSpPr/>
          <p:nvPr/>
        </p:nvSpPr>
        <p:spPr>
          <a:xfrm>
            <a:off x="1235075" y="1773238"/>
            <a:ext cx="47767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dirty="0">
                <a:solidFill>
                  <a:srgbClr val="FFFFFF"/>
                </a:solidFill>
                <a:latin typeface="+mn-lt"/>
                <a:ea typeface="楷体" panose="02010609060101010101" pitchFamily="49" charset="-122"/>
              </a:rPr>
              <a:t>系统对</a:t>
            </a:r>
            <a:r>
              <a:rPr lang="en-US" altLang="zh-CN" i="1" dirty="0">
                <a:solidFill>
                  <a:srgbClr val="66FFFF"/>
                </a:solidFill>
                <a:latin typeface="+mn-lt"/>
                <a:ea typeface="楷体" panose="02010609060101010101" pitchFamily="49" charset="-122"/>
              </a:rPr>
              <a:t>O</a:t>
            </a:r>
            <a:r>
              <a:rPr lang="zh-CN" altLang="en-US" dirty="0">
                <a:solidFill>
                  <a:srgbClr val="FFFFFF"/>
                </a:solidFill>
                <a:latin typeface="+mn-lt"/>
                <a:ea typeface="楷体" panose="02010609060101010101" pitchFamily="49" charset="-122"/>
              </a:rPr>
              <a:t>点的总角动量为</a:t>
            </a:r>
          </a:p>
        </p:txBody>
      </p:sp>
      <p:graphicFrame>
        <p:nvGraphicFramePr>
          <p:cNvPr id="458761" name="Object 9"/>
          <p:cNvGraphicFramePr/>
          <p:nvPr>
            <p:extLst/>
          </p:nvPr>
        </p:nvGraphicFramePr>
        <p:xfrm>
          <a:off x="4694238" y="1824038"/>
          <a:ext cx="24701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35" r:id="rId5" imgW="2550160" imgH="325120" progId="Equation.3">
                  <p:embed/>
                </p:oleObj>
              </mc:Choice>
              <mc:Fallback>
                <p:oleObj r:id="rId5" imgW="2550160" imgH="325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CC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694238" y="1824038"/>
                        <a:ext cx="247015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8762" name="Rectangle 10"/>
          <p:cNvSpPr/>
          <p:nvPr/>
        </p:nvSpPr>
        <p:spPr>
          <a:xfrm>
            <a:off x="1225550" y="2396039"/>
            <a:ext cx="5651500" cy="506998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dirty="0">
                <a:solidFill>
                  <a:srgbClr val="FFFFFF"/>
                </a:solidFill>
                <a:latin typeface="+mn-lt"/>
                <a:ea typeface="楷体" panose="02010609060101010101" pitchFamily="49" charset="-122"/>
              </a:rPr>
              <a:t>开始时两小孩都不动</a:t>
            </a:r>
            <a:endParaRPr lang="zh-CN" altLang="en-US" b="0" dirty="0">
              <a:solidFill>
                <a:srgbClr val="000000"/>
              </a:solidFill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458763" name="Rectangle 11"/>
          <p:cNvSpPr/>
          <p:nvPr/>
        </p:nvSpPr>
        <p:spPr>
          <a:xfrm>
            <a:off x="4062413" y="2466975"/>
            <a:ext cx="23812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dirty="0">
                <a:solidFill>
                  <a:srgbClr val="FFFFFF"/>
                </a:solidFill>
                <a:latin typeface="+mn-lt"/>
                <a:ea typeface="楷体" panose="02010609060101010101" pitchFamily="49" charset="-122"/>
              </a:rPr>
              <a:t>所以</a:t>
            </a:r>
          </a:p>
        </p:txBody>
      </p:sp>
      <p:graphicFrame>
        <p:nvGraphicFramePr>
          <p:cNvPr id="458764" name="Object 12"/>
          <p:cNvGraphicFramePr/>
          <p:nvPr>
            <p:extLst/>
          </p:nvPr>
        </p:nvGraphicFramePr>
        <p:xfrm>
          <a:off x="4919663" y="2470150"/>
          <a:ext cx="1524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36" r:id="rId7" imgW="1544320" imgH="365760" progId="Equation.3">
                  <p:embed/>
                </p:oleObj>
              </mc:Choice>
              <mc:Fallback>
                <p:oleObj r:id="rId7" imgW="1544320" imgH="3657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CC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919663" y="2470150"/>
                        <a:ext cx="15240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8765" name="Object 13"/>
          <p:cNvGraphicFramePr/>
          <p:nvPr>
            <p:extLst/>
          </p:nvPr>
        </p:nvGraphicFramePr>
        <p:xfrm>
          <a:off x="6491288" y="2493963"/>
          <a:ext cx="889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37" r:id="rId9" imgW="863600" imgH="325120" progId="Equation.3">
                  <p:embed/>
                </p:oleObj>
              </mc:Choice>
              <mc:Fallback>
                <p:oleObj r:id="rId9" imgW="863600" imgH="325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CC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491288" y="2493963"/>
                        <a:ext cx="8890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8766" name="Object 14"/>
          <p:cNvGraphicFramePr/>
          <p:nvPr>
            <p:extLst/>
          </p:nvPr>
        </p:nvGraphicFramePr>
        <p:xfrm>
          <a:off x="2308225" y="3624263"/>
          <a:ext cx="1460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38" r:id="rId11" imgW="1473200" imgH="325120" progId="Equation.3">
                  <p:embed/>
                </p:oleObj>
              </mc:Choice>
              <mc:Fallback>
                <p:oleObj r:id="rId11" imgW="1473200" imgH="325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FFCC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08225" y="3624263"/>
                        <a:ext cx="14605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8767" name="Object 15"/>
          <p:cNvGraphicFramePr/>
          <p:nvPr>
            <p:extLst/>
          </p:nvPr>
        </p:nvGraphicFramePr>
        <p:xfrm>
          <a:off x="3859213" y="3616325"/>
          <a:ext cx="201295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39" r:id="rId13" imgW="2072640" imgH="314960" progId="Equation.3">
                  <p:embed/>
                </p:oleObj>
              </mc:Choice>
              <mc:Fallback>
                <p:oleObj r:id="rId13" imgW="2072640" imgH="314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FFCC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859213" y="3616325"/>
                        <a:ext cx="201295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8768" name="Text Box 16"/>
          <p:cNvSpPr txBox="1"/>
          <p:nvPr/>
        </p:nvSpPr>
        <p:spPr>
          <a:xfrm>
            <a:off x="1363663" y="3044825"/>
            <a:ext cx="270351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dirty="0">
                <a:solidFill>
                  <a:srgbClr val="FFFFFF"/>
                </a:solidFill>
                <a:latin typeface="+mn-lt"/>
                <a:ea typeface="楷体" panose="02010609060101010101" pitchFamily="49" charset="-122"/>
              </a:rPr>
              <a:t>随后</a:t>
            </a:r>
          </a:p>
        </p:txBody>
      </p:sp>
      <p:graphicFrame>
        <p:nvGraphicFramePr>
          <p:cNvPr id="458769" name="Object 17"/>
          <p:cNvGraphicFramePr/>
          <p:nvPr>
            <p:extLst/>
          </p:nvPr>
        </p:nvGraphicFramePr>
        <p:xfrm>
          <a:off x="2363788" y="3044825"/>
          <a:ext cx="1879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40" r:id="rId15" imgW="1920240" imgH="365760" progId="Equation.DSMT4">
                  <p:embed/>
                </p:oleObj>
              </mc:Choice>
              <mc:Fallback>
                <p:oleObj r:id="rId15" imgW="1920240" imgH="365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FFCC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63788" y="3044825"/>
                        <a:ext cx="18796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8770" name="Object 18"/>
          <p:cNvGraphicFramePr/>
          <p:nvPr>
            <p:extLst/>
          </p:nvPr>
        </p:nvGraphicFramePr>
        <p:xfrm>
          <a:off x="5108575" y="3070225"/>
          <a:ext cx="9032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41" r:id="rId17" imgW="883920" imgH="375920" progId="Equation.3">
                  <p:embed/>
                </p:oleObj>
              </mc:Choice>
              <mc:Fallback>
                <p:oleObj r:id="rId17" imgW="883920" imgH="3759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FFCC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108575" y="3070225"/>
                        <a:ext cx="903288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8771" name="AutoShape 19"/>
          <p:cNvSpPr/>
          <p:nvPr/>
        </p:nvSpPr>
        <p:spPr>
          <a:xfrm>
            <a:off x="6372225" y="3500438"/>
            <a:ext cx="2592388" cy="609600"/>
          </a:xfrm>
          <a:prstGeom prst="wedgeRectCallout">
            <a:avLst>
              <a:gd name="adj1" fmla="val -71190"/>
              <a:gd name="adj2" fmla="val -60676"/>
            </a:avLst>
          </a:prstGeom>
          <a:solidFill>
            <a:schemeClr val="accent1"/>
          </a:solidFill>
          <a:ln w="9525" cap="flat" cmpd="sng">
            <a:solidFill>
              <a:srgbClr val="FF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1" hangingPunct="1"/>
            <a:r>
              <a:rPr lang="zh-CN" altLang="en-US" dirty="0">
                <a:solidFill>
                  <a:srgbClr val="000000"/>
                </a:solidFill>
                <a:latin typeface="+mn-lt"/>
                <a:ea typeface="楷体" panose="02010609060101010101" pitchFamily="49" charset="-122"/>
              </a:rPr>
              <a:t>总角动量不守恒</a:t>
            </a:r>
          </a:p>
        </p:txBody>
      </p:sp>
      <p:grpSp>
        <p:nvGrpSpPr>
          <p:cNvPr id="26642" name="Group 20"/>
          <p:cNvGrpSpPr/>
          <p:nvPr/>
        </p:nvGrpSpPr>
        <p:grpSpPr>
          <a:xfrm>
            <a:off x="7410450" y="549275"/>
            <a:ext cx="1698625" cy="2016125"/>
            <a:chOff x="4422" y="255"/>
            <a:chExt cx="1070" cy="1270"/>
          </a:xfrm>
        </p:grpSpPr>
        <p:sp>
          <p:nvSpPr>
            <p:cNvPr id="26657" name="Line 21"/>
            <p:cNvSpPr/>
            <p:nvPr/>
          </p:nvSpPr>
          <p:spPr>
            <a:xfrm>
              <a:off x="4670" y="618"/>
              <a:ext cx="0" cy="726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58" name="Oval 22"/>
            <p:cNvSpPr>
              <a:spLocks noChangeAspect="1"/>
            </p:cNvSpPr>
            <p:nvPr/>
          </p:nvSpPr>
          <p:spPr>
            <a:xfrm>
              <a:off x="4675" y="423"/>
              <a:ext cx="444" cy="444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rgbClr val="FFCC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/>
              <a:endParaRPr lang="zh-CN" altLang="zh-CN" dirty="0">
                <a:solidFill>
                  <a:srgbClr val="FFFFFF"/>
                </a:solidFill>
                <a:latin typeface="+mn-lt"/>
                <a:ea typeface="楷体" panose="02010609060101010101" pitchFamily="49" charset="-122"/>
              </a:endParaRPr>
            </a:p>
          </p:txBody>
        </p:sp>
        <p:grpSp>
          <p:nvGrpSpPr>
            <p:cNvPr id="26659" name="Group 23"/>
            <p:cNvGrpSpPr/>
            <p:nvPr/>
          </p:nvGrpSpPr>
          <p:grpSpPr>
            <a:xfrm>
              <a:off x="4604" y="255"/>
              <a:ext cx="725" cy="409"/>
              <a:chOff x="2971" y="2840"/>
              <a:chExt cx="725" cy="409"/>
            </a:xfrm>
          </p:grpSpPr>
          <p:sp>
            <p:nvSpPr>
              <p:cNvPr id="26682" name="AutoShape 24"/>
              <p:cNvSpPr/>
              <p:nvPr/>
            </p:nvSpPr>
            <p:spPr>
              <a:xfrm rot="10800000">
                <a:off x="3152" y="2931"/>
                <a:ext cx="226" cy="318"/>
              </a:xfrm>
              <a:prstGeom prst="triangle">
                <a:avLst>
                  <a:gd name="adj" fmla="val 50000"/>
                </a:avLst>
              </a:prstGeom>
              <a:solidFill>
                <a:srgbClr val="FFCCFF"/>
              </a:solidFill>
              <a:ln w="9525" cap="flat" cmpd="sng">
                <a:solidFill>
                  <a:srgbClr val="FFCC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 eaLnBrk="1" hangingPunct="1"/>
                <a:endParaRPr lang="zh-CN" altLang="en-US" dirty="0">
                  <a:solidFill>
                    <a:srgbClr val="000000"/>
                  </a:solidFill>
                  <a:latin typeface="+mn-lt"/>
                  <a:ea typeface="楷体" panose="02010609060101010101" pitchFamily="49" charset="-122"/>
                </a:endParaRPr>
              </a:p>
            </p:txBody>
          </p:sp>
          <p:grpSp>
            <p:nvGrpSpPr>
              <p:cNvPr id="26683" name="Group 25"/>
              <p:cNvGrpSpPr/>
              <p:nvPr/>
            </p:nvGrpSpPr>
            <p:grpSpPr>
              <a:xfrm>
                <a:off x="2971" y="2840"/>
                <a:ext cx="725" cy="91"/>
                <a:chOff x="2971" y="2840"/>
                <a:chExt cx="725" cy="91"/>
              </a:xfrm>
            </p:grpSpPr>
            <p:sp>
              <p:nvSpPr>
                <p:cNvPr id="26684" name="Line 26"/>
                <p:cNvSpPr/>
                <p:nvPr/>
              </p:nvSpPr>
              <p:spPr>
                <a:xfrm>
                  <a:off x="2971" y="2931"/>
                  <a:ext cx="589" cy="0"/>
                </a:xfrm>
                <a:prstGeom prst="line">
                  <a:avLst/>
                </a:prstGeom>
                <a:ln w="9525" cap="flat" cmpd="sng">
                  <a:solidFill>
                    <a:schemeClr val="bg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6685" name="Line 27"/>
                <p:cNvSpPr/>
                <p:nvPr/>
              </p:nvSpPr>
              <p:spPr>
                <a:xfrm flipV="1">
                  <a:off x="2971" y="2840"/>
                  <a:ext cx="136" cy="91"/>
                </a:xfrm>
                <a:prstGeom prst="line">
                  <a:avLst/>
                </a:prstGeom>
                <a:ln w="9525" cap="flat" cmpd="sng">
                  <a:solidFill>
                    <a:schemeClr val="bg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6686" name="Line 28"/>
                <p:cNvSpPr/>
                <p:nvPr/>
              </p:nvSpPr>
              <p:spPr>
                <a:xfrm flipV="1">
                  <a:off x="3089" y="2840"/>
                  <a:ext cx="136" cy="91"/>
                </a:xfrm>
                <a:prstGeom prst="line">
                  <a:avLst/>
                </a:prstGeom>
                <a:ln w="9525" cap="flat" cmpd="sng">
                  <a:solidFill>
                    <a:schemeClr val="bg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6687" name="Line 29"/>
                <p:cNvSpPr/>
                <p:nvPr/>
              </p:nvSpPr>
              <p:spPr>
                <a:xfrm flipV="1">
                  <a:off x="3560" y="2840"/>
                  <a:ext cx="136" cy="91"/>
                </a:xfrm>
                <a:prstGeom prst="line">
                  <a:avLst/>
                </a:prstGeom>
                <a:ln w="9525" cap="flat" cmpd="sng">
                  <a:solidFill>
                    <a:schemeClr val="bg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6688" name="Line 30"/>
                <p:cNvSpPr/>
                <p:nvPr/>
              </p:nvSpPr>
              <p:spPr>
                <a:xfrm flipV="1">
                  <a:off x="3207" y="2840"/>
                  <a:ext cx="136" cy="91"/>
                </a:xfrm>
                <a:prstGeom prst="line">
                  <a:avLst/>
                </a:prstGeom>
                <a:ln w="9525" cap="flat" cmpd="sng">
                  <a:solidFill>
                    <a:schemeClr val="bg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6689" name="Line 31"/>
                <p:cNvSpPr/>
                <p:nvPr/>
              </p:nvSpPr>
              <p:spPr>
                <a:xfrm flipV="1">
                  <a:off x="3325" y="2840"/>
                  <a:ext cx="136" cy="91"/>
                </a:xfrm>
                <a:prstGeom prst="line">
                  <a:avLst/>
                </a:prstGeom>
                <a:ln w="9525" cap="flat" cmpd="sng">
                  <a:solidFill>
                    <a:schemeClr val="bg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6690" name="Line 32"/>
                <p:cNvSpPr/>
                <p:nvPr/>
              </p:nvSpPr>
              <p:spPr>
                <a:xfrm flipV="1">
                  <a:off x="3443" y="2840"/>
                  <a:ext cx="136" cy="91"/>
                </a:xfrm>
                <a:prstGeom prst="line">
                  <a:avLst/>
                </a:prstGeom>
                <a:ln w="9525" cap="flat" cmpd="sng">
                  <a:solidFill>
                    <a:schemeClr val="bg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26660" name="Line 33"/>
            <p:cNvSpPr/>
            <p:nvPr/>
          </p:nvSpPr>
          <p:spPr>
            <a:xfrm flipV="1">
              <a:off x="4895" y="573"/>
              <a:ext cx="208" cy="9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6661" name="Text Box 34"/>
            <p:cNvSpPr txBox="1"/>
            <p:nvPr/>
          </p:nvSpPr>
          <p:spPr>
            <a:xfrm>
              <a:off x="4831" y="573"/>
              <a:ext cx="246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i="1" dirty="0">
                  <a:solidFill>
                    <a:srgbClr val="000000"/>
                  </a:solidFill>
                  <a:latin typeface="+mn-lt"/>
                  <a:ea typeface="楷体" panose="02010609060101010101" pitchFamily="49" charset="-122"/>
                </a:rPr>
                <a:t>R</a:t>
              </a:r>
            </a:p>
          </p:txBody>
        </p:sp>
        <p:sp>
          <p:nvSpPr>
            <p:cNvPr id="26662" name="Line 35"/>
            <p:cNvSpPr/>
            <p:nvPr/>
          </p:nvSpPr>
          <p:spPr>
            <a:xfrm>
              <a:off x="5124" y="618"/>
              <a:ext cx="0" cy="726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26663" name="Group 36"/>
            <p:cNvGrpSpPr/>
            <p:nvPr/>
          </p:nvGrpSpPr>
          <p:grpSpPr>
            <a:xfrm>
              <a:off x="4632" y="1162"/>
              <a:ext cx="91" cy="363"/>
              <a:chOff x="4876" y="3566"/>
              <a:chExt cx="91" cy="363"/>
            </a:xfrm>
          </p:grpSpPr>
          <p:sp>
            <p:nvSpPr>
              <p:cNvPr id="26676" name="Oval 37"/>
              <p:cNvSpPr/>
              <p:nvPr/>
            </p:nvSpPr>
            <p:spPr>
              <a:xfrm>
                <a:off x="4876" y="3566"/>
                <a:ext cx="91" cy="91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 eaLnBrk="1" hangingPunct="1"/>
                <a:endParaRPr lang="zh-CN" altLang="en-US" dirty="0">
                  <a:solidFill>
                    <a:srgbClr val="000000"/>
                  </a:solidFill>
                  <a:latin typeface="+mn-lt"/>
                  <a:ea typeface="楷体" panose="02010609060101010101" pitchFamily="49" charset="-122"/>
                </a:endParaRPr>
              </a:p>
            </p:txBody>
          </p:sp>
          <p:sp>
            <p:nvSpPr>
              <p:cNvPr id="26677" name="AutoShape 38"/>
              <p:cNvSpPr/>
              <p:nvPr/>
            </p:nvSpPr>
            <p:spPr>
              <a:xfrm>
                <a:off x="4876" y="3657"/>
                <a:ext cx="90" cy="91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 eaLnBrk="1" hangingPunct="1"/>
                <a:endParaRPr lang="zh-CN" altLang="en-US" dirty="0">
                  <a:solidFill>
                    <a:srgbClr val="000000"/>
                  </a:solidFill>
                  <a:latin typeface="+mn-lt"/>
                  <a:ea typeface="楷体" panose="02010609060101010101" pitchFamily="49" charset="-122"/>
                </a:endParaRPr>
              </a:p>
            </p:txBody>
          </p:sp>
          <p:sp>
            <p:nvSpPr>
              <p:cNvPr id="26678" name="Line 39"/>
              <p:cNvSpPr/>
              <p:nvPr/>
            </p:nvSpPr>
            <p:spPr>
              <a:xfrm flipH="1">
                <a:off x="4876" y="3748"/>
                <a:ext cx="46" cy="9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679" name="Line 40"/>
              <p:cNvSpPr/>
              <p:nvPr/>
            </p:nvSpPr>
            <p:spPr>
              <a:xfrm>
                <a:off x="4922" y="3748"/>
                <a:ext cx="45" cy="9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680" name="Line 41"/>
              <p:cNvSpPr/>
              <p:nvPr/>
            </p:nvSpPr>
            <p:spPr>
              <a:xfrm flipH="1">
                <a:off x="4921" y="3838"/>
                <a:ext cx="46" cy="91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681" name="Line 42"/>
              <p:cNvSpPr/>
              <p:nvPr/>
            </p:nvSpPr>
            <p:spPr>
              <a:xfrm>
                <a:off x="4876" y="3838"/>
                <a:ext cx="45" cy="91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6664" name="Group 43"/>
            <p:cNvGrpSpPr/>
            <p:nvPr/>
          </p:nvGrpSpPr>
          <p:grpSpPr>
            <a:xfrm>
              <a:off x="5103" y="1207"/>
              <a:ext cx="136" cy="318"/>
              <a:chOff x="3470" y="3612"/>
              <a:chExt cx="136" cy="318"/>
            </a:xfrm>
          </p:grpSpPr>
          <p:grpSp>
            <p:nvGrpSpPr>
              <p:cNvPr id="26670" name="Group 44"/>
              <p:cNvGrpSpPr/>
              <p:nvPr/>
            </p:nvGrpSpPr>
            <p:grpSpPr>
              <a:xfrm>
                <a:off x="3515" y="3612"/>
                <a:ext cx="91" cy="318"/>
                <a:chOff x="4286" y="3430"/>
                <a:chExt cx="91" cy="318"/>
              </a:xfrm>
            </p:grpSpPr>
            <p:sp>
              <p:nvSpPr>
                <p:cNvPr id="26672" name="Oval 45"/>
                <p:cNvSpPr/>
                <p:nvPr/>
              </p:nvSpPr>
              <p:spPr>
                <a:xfrm>
                  <a:off x="4286" y="3430"/>
                  <a:ext cx="91" cy="91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bg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 eaLnBrk="1" hangingPunct="1"/>
                  <a:endParaRPr lang="zh-CN" altLang="en-US" dirty="0">
                    <a:solidFill>
                      <a:srgbClr val="000000"/>
                    </a:solidFill>
                    <a:latin typeface="+mn-lt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6673" name="AutoShape 46"/>
                <p:cNvSpPr/>
                <p:nvPr/>
              </p:nvSpPr>
              <p:spPr>
                <a:xfrm>
                  <a:off x="4286" y="3521"/>
                  <a:ext cx="90" cy="91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1"/>
                </a:solidFill>
                <a:ln w="9525" cap="flat" cmpd="sng">
                  <a:solidFill>
                    <a:schemeClr val="bg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 eaLnBrk="1" hangingPunct="1"/>
                  <a:endParaRPr lang="zh-CN" altLang="en-US" dirty="0">
                    <a:solidFill>
                      <a:srgbClr val="000000"/>
                    </a:solidFill>
                    <a:latin typeface="+mn-lt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6674" name="Line 47"/>
                <p:cNvSpPr/>
                <p:nvPr/>
              </p:nvSpPr>
              <p:spPr>
                <a:xfrm flipH="1">
                  <a:off x="4286" y="3612"/>
                  <a:ext cx="46" cy="136"/>
                </a:xfrm>
                <a:prstGeom prst="line">
                  <a:avLst/>
                </a:prstGeom>
                <a:ln w="9525" cap="flat" cmpd="sng">
                  <a:solidFill>
                    <a:schemeClr val="bg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6675" name="Line 48"/>
                <p:cNvSpPr/>
                <p:nvPr/>
              </p:nvSpPr>
              <p:spPr>
                <a:xfrm>
                  <a:off x="4332" y="3612"/>
                  <a:ext cx="45" cy="136"/>
                </a:xfrm>
                <a:prstGeom prst="line">
                  <a:avLst/>
                </a:prstGeom>
                <a:ln w="9525" cap="flat" cmpd="sng">
                  <a:solidFill>
                    <a:schemeClr val="bg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26671" name="Line 49"/>
              <p:cNvSpPr/>
              <p:nvPr/>
            </p:nvSpPr>
            <p:spPr>
              <a:xfrm flipH="1" flipV="1">
                <a:off x="3470" y="3657"/>
                <a:ext cx="90" cy="91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sp>
          <p:nvSpPr>
            <p:cNvPr id="26665" name="Text Box 50"/>
            <p:cNvSpPr txBox="1"/>
            <p:nvPr/>
          </p:nvSpPr>
          <p:spPr>
            <a:xfrm>
              <a:off x="4649" y="512"/>
              <a:ext cx="257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i="1" dirty="0">
                  <a:solidFill>
                    <a:srgbClr val="FFFFFF"/>
                  </a:solidFill>
                  <a:latin typeface="+mn-lt"/>
                  <a:ea typeface="楷体" panose="02010609060101010101" pitchFamily="49" charset="-122"/>
                </a:rPr>
                <a:t>O</a:t>
              </a:r>
            </a:p>
          </p:txBody>
        </p:sp>
        <p:sp>
          <p:nvSpPr>
            <p:cNvPr id="26666" name="AutoShape 51"/>
            <p:cNvSpPr/>
            <p:nvPr/>
          </p:nvSpPr>
          <p:spPr>
            <a:xfrm rot="3740927">
              <a:off x="5000" y="448"/>
              <a:ext cx="513" cy="399"/>
            </a:xfrm>
            <a:custGeom>
              <a:avLst/>
              <a:gdLst>
                <a:gd name="txL" fmla="*/ 3158 w 21600"/>
                <a:gd name="txT" fmla="*/ 3140 h 21600"/>
                <a:gd name="txR" fmla="*/ 18442 w 21600"/>
                <a:gd name="txB" fmla="*/ 18460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1600">
                  <a:moveTo>
                    <a:pt x="20644" y="6358"/>
                  </a:moveTo>
                  <a:cubicBezTo>
                    <a:pt x="18898" y="2487"/>
                    <a:pt x="15046" y="0"/>
                    <a:pt x="10800" y="0"/>
                  </a:cubicBezTo>
                  <a:cubicBezTo>
                    <a:pt x="7419" y="-1"/>
                    <a:pt x="4234" y="1582"/>
                    <a:pt x="2192" y="4276"/>
                  </a:cubicBezTo>
                  <a:cubicBezTo>
                    <a:pt x="4234" y="1582"/>
                    <a:pt x="7419" y="-1"/>
                    <a:pt x="10800" y="0"/>
                  </a:cubicBezTo>
                  <a:cubicBezTo>
                    <a:pt x="15046" y="0"/>
                    <a:pt x="18898" y="2487"/>
                    <a:pt x="20644" y="6358"/>
                  </a:cubicBezTo>
                  <a:lnTo>
                    <a:pt x="23105" y="5247"/>
                  </a:lnTo>
                  <a:lnTo>
                    <a:pt x="21754" y="8819"/>
                  </a:lnTo>
                  <a:lnTo>
                    <a:pt x="18183" y="7468"/>
                  </a:lnTo>
                  <a:lnTo>
                    <a:pt x="20644" y="6358"/>
                  </a:lnTo>
                  <a:close/>
                </a:path>
              </a:pathLst>
            </a:custGeom>
            <a:solidFill>
              <a:srgbClr val="FFCCFF">
                <a:alpha val="100000"/>
              </a:srgbClr>
            </a:solidFill>
            <a:ln w="9525" cap="flat" cmpd="sng">
              <a:solidFill>
                <a:srgbClr val="FFCCFF">
                  <a:alpha val="10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latin typeface="+mn-lt"/>
                <a:ea typeface="楷体" panose="02010609060101010101" pitchFamily="49" charset="-122"/>
              </a:endParaRPr>
            </a:p>
          </p:txBody>
        </p:sp>
        <p:sp>
          <p:nvSpPr>
            <p:cNvPr id="26667" name="Text Box 52"/>
            <p:cNvSpPr txBox="1"/>
            <p:nvPr/>
          </p:nvSpPr>
          <p:spPr>
            <a:xfrm>
              <a:off x="5239" y="848"/>
              <a:ext cx="226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dirty="0">
                  <a:solidFill>
                    <a:srgbClr val="66FFFF"/>
                  </a:solidFill>
                  <a:latin typeface="+mn-lt"/>
                  <a:ea typeface="楷体" panose="02010609060101010101" pitchFamily="49" charset="-122"/>
                </a:rPr>
                <a:t>+</a:t>
              </a:r>
            </a:p>
          </p:txBody>
        </p:sp>
        <p:graphicFrame>
          <p:nvGraphicFramePr>
            <p:cNvPr id="26668" name="Object 53"/>
            <p:cNvGraphicFramePr/>
            <p:nvPr/>
          </p:nvGraphicFramePr>
          <p:xfrm>
            <a:off x="4422" y="1208"/>
            <a:ext cx="18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942" r:id="rId19" imgW="233680" imgH="365760" progId="Equation.3">
                    <p:embed/>
                  </p:oleObj>
                </mc:Choice>
                <mc:Fallback>
                  <p:oleObj r:id="rId19" imgW="233680" imgH="36576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FFCC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422" y="1208"/>
                          <a:ext cx="184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69" name="Object 54"/>
            <p:cNvGraphicFramePr/>
            <p:nvPr/>
          </p:nvGraphicFramePr>
          <p:xfrm>
            <a:off x="5284" y="1253"/>
            <a:ext cx="20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943" r:id="rId21" imgW="274320" imgH="365760" progId="Equation.3">
                    <p:embed/>
                  </p:oleObj>
                </mc:Choice>
                <mc:Fallback>
                  <p:oleObj r:id="rId21" imgW="274320" imgH="36576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FFCC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284" y="1253"/>
                          <a:ext cx="208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8807" name="Object 55"/>
          <p:cNvGraphicFramePr/>
          <p:nvPr>
            <p:extLst/>
          </p:nvPr>
        </p:nvGraphicFramePr>
        <p:xfrm>
          <a:off x="3924300" y="4221163"/>
          <a:ext cx="2087563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44" r:id="rId23" imgW="2326640" imgH="314960" progId="Equation.3">
                  <p:embed/>
                </p:oleObj>
              </mc:Choice>
              <mc:Fallback>
                <p:oleObj r:id="rId23" imgW="2326640" imgH="314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FFCC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924300" y="4221163"/>
                        <a:ext cx="2087563" cy="360362"/>
                      </a:xfrm>
                      <a:prstGeom prst="rect">
                        <a:avLst/>
                      </a:prstGeom>
                      <a:solidFill>
                        <a:srgbClr val="3333CC">
                          <a:alpha val="41176"/>
                        </a:srgb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8808" name="Text Box 56"/>
          <p:cNvSpPr txBox="1"/>
          <p:nvPr/>
        </p:nvSpPr>
        <p:spPr>
          <a:xfrm>
            <a:off x="1187450" y="4587875"/>
            <a:ext cx="23764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dirty="0">
                <a:solidFill>
                  <a:srgbClr val="FFFFFF"/>
                </a:solidFill>
                <a:latin typeface="+mn-lt"/>
                <a:ea typeface="楷体" panose="02010609060101010101" pitchFamily="49" charset="-122"/>
              </a:rPr>
              <a:t>若</a:t>
            </a:r>
          </a:p>
        </p:txBody>
      </p:sp>
      <p:sp>
        <p:nvSpPr>
          <p:cNvPr id="458809" name="Text Box 57"/>
          <p:cNvSpPr txBox="1"/>
          <p:nvPr/>
        </p:nvSpPr>
        <p:spPr>
          <a:xfrm>
            <a:off x="1690688" y="4587875"/>
            <a:ext cx="201771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i="1" dirty="0">
                <a:solidFill>
                  <a:srgbClr val="66FFFF"/>
                </a:solidFill>
                <a:latin typeface="+mn-lt"/>
                <a:ea typeface="楷体" panose="02010609060101010101" pitchFamily="49" charset="-122"/>
              </a:rPr>
              <a:t>m</a:t>
            </a:r>
            <a:r>
              <a:rPr lang="en-US" altLang="zh-CN" baseline="-25000" dirty="0">
                <a:solidFill>
                  <a:srgbClr val="66FFFF"/>
                </a:solidFill>
                <a:latin typeface="+mn-lt"/>
                <a:ea typeface="楷体" panose="02010609060101010101" pitchFamily="49" charset="-122"/>
              </a:rPr>
              <a:t>1</a:t>
            </a:r>
            <a:r>
              <a:rPr lang="zh-CN" altLang="en-US" dirty="0">
                <a:solidFill>
                  <a:srgbClr val="66FFFF"/>
                </a:solidFill>
                <a:latin typeface="+mn-lt"/>
                <a:ea typeface="楷体" panose="02010609060101010101" pitchFamily="49" charset="-122"/>
              </a:rPr>
              <a:t>＞</a:t>
            </a:r>
            <a:r>
              <a:rPr lang="en-US" altLang="zh-CN" i="1" dirty="0">
                <a:solidFill>
                  <a:srgbClr val="66FFFF"/>
                </a:solidFill>
                <a:latin typeface="+mn-lt"/>
                <a:ea typeface="楷体" panose="02010609060101010101" pitchFamily="49" charset="-122"/>
              </a:rPr>
              <a:t>m</a:t>
            </a:r>
            <a:r>
              <a:rPr lang="en-US" altLang="zh-CN" baseline="-25000" dirty="0">
                <a:solidFill>
                  <a:srgbClr val="66FFFF"/>
                </a:solidFill>
                <a:latin typeface="+mn-lt"/>
                <a:ea typeface="楷体" panose="02010609060101010101" pitchFamily="49" charset="-122"/>
              </a:rPr>
              <a:t>2</a:t>
            </a:r>
          </a:p>
        </p:txBody>
      </p:sp>
      <p:graphicFrame>
        <p:nvGraphicFramePr>
          <p:cNvPr id="458810" name="Object 58"/>
          <p:cNvGraphicFramePr/>
          <p:nvPr>
            <p:extLst/>
          </p:nvPr>
        </p:nvGraphicFramePr>
        <p:xfrm>
          <a:off x="3279775" y="4705350"/>
          <a:ext cx="9144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45" r:id="rId25" imgW="894080" imgH="325120" progId="Equation.3">
                  <p:embed/>
                </p:oleObj>
              </mc:Choice>
              <mc:Fallback>
                <p:oleObj r:id="rId25" imgW="894080" imgH="325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FFCC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79775" y="4705350"/>
                        <a:ext cx="914400" cy="379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8811" name="Object 59"/>
          <p:cNvGraphicFramePr/>
          <p:nvPr>
            <p:extLst/>
          </p:nvPr>
        </p:nvGraphicFramePr>
        <p:xfrm>
          <a:off x="5651500" y="4600575"/>
          <a:ext cx="16668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46" r:id="rId27" imgW="1696720" imgH="365760" progId="Equation.3">
                  <p:embed/>
                </p:oleObj>
              </mc:Choice>
              <mc:Fallback>
                <p:oleObj r:id="rId27" imgW="1696720" imgH="3657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FFCC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651500" y="4600575"/>
                        <a:ext cx="1666875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8812" name="AutoShape 60"/>
          <p:cNvSpPr/>
          <p:nvPr/>
        </p:nvSpPr>
        <p:spPr>
          <a:xfrm>
            <a:off x="4498975" y="4805363"/>
            <a:ext cx="863600" cy="134937"/>
          </a:xfrm>
          <a:prstGeom prst="rightArrow">
            <a:avLst>
              <a:gd name="adj1" fmla="val 50000"/>
              <a:gd name="adj2" fmla="val 160000"/>
            </a:avLst>
          </a:prstGeom>
          <a:solidFill>
            <a:srgbClr val="FFCCFF"/>
          </a:solidFill>
          <a:ln w="9525" cap="flat" cmpd="sng">
            <a:solidFill>
              <a:srgbClr val="FF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1" hangingPunct="1"/>
            <a:endParaRPr lang="zh-CN" altLang="en-US" dirty="0">
              <a:solidFill>
                <a:srgbClr val="000000"/>
              </a:solidFill>
              <a:latin typeface="+mn-lt"/>
              <a:ea typeface="楷体" panose="02010609060101010101" pitchFamily="49" charset="-122"/>
            </a:endParaRPr>
          </a:p>
        </p:txBody>
      </p:sp>
      <p:graphicFrame>
        <p:nvGraphicFramePr>
          <p:cNvPr id="458813" name="Object 61"/>
          <p:cNvGraphicFramePr/>
          <p:nvPr>
            <p:extLst/>
          </p:nvPr>
        </p:nvGraphicFramePr>
        <p:xfrm>
          <a:off x="7596188" y="4587875"/>
          <a:ext cx="1244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47" r:id="rId29" imgW="1249680" imgH="365760" progId="Equation.3">
                  <p:embed/>
                </p:oleObj>
              </mc:Choice>
              <mc:Fallback>
                <p:oleObj r:id="rId29" imgW="1249680" imgH="3657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66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596188" y="4587875"/>
                        <a:ext cx="12446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8814" name="Text Box 62"/>
          <p:cNvSpPr txBox="1"/>
          <p:nvPr/>
        </p:nvSpPr>
        <p:spPr>
          <a:xfrm>
            <a:off x="1187450" y="5245100"/>
            <a:ext cx="25209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dirty="0">
                <a:solidFill>
                  <a:srgbClr val="FFFFFF"/>
                </a:solidFill>
                <a:latin typeface="+mn-lt"/>
                <a:ea typeface="楷体" panose="02010609060101010101" pitchFamily="49" charset="-122"/>
              </a:rPr>
              <a:t>若</a:t>
            </a:r>
          </a:p>
        </p:txBody>
      </p:sp>
      <p:sp>
        <p:nvSpPr>
          <p:cNvPr id="458815" name="Text Box 63"/>
          <p:cNvSpPr txBox="1"/>
          <p:nvPr/>
        </p:nvSpPr>
        <p:spPr>
          <a:xfrm>
            <a:off x="1690688" y="5245100"/>
            <a:ext cx="23764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i="1" dirty="0">
                <a:solidFill>
                  <a:srgbClr val="66FFFF"/>
                </a:solidFill>
                <a:latin typeface="+mn-lt"/>
                <a:ea typeface="楷体" panose="02010609060101010101" pitchFamily="49" charset="-122"/>
              </a:rPr>
              <a:t>m</a:t>
            </a:r>
            <a:r>
              <a:rPr lang="en-US" altLang="zh-CN" baseline="-25000" dirty="0">
                <a:solidFill>
                  <a:srgbClr val="66FFFF"/>
                </a:solidFill>
                <a:latin typeface="+mn-lt"/>
                <a:ea typeface="楷体" panose="02010609060101010101" pitchFamily="49" charset="-122"/>
              </a:rPr>
              <a:t>1</a:t>
            </a:r>
            <a:r>
              <a:rPr lang="zh-CN" altLang="en-US" dirty="0">
                <a:solidFill>
                  <a:srgbClr val="66FFFF"/>
                </a:solidFill>
                <a:latin typeface="+mn-lt"/>
                <a:ea typeface="楷体" panose="02010609060101010101" pitchFamily="49" charset="-122"/>
              </a:rPr>
              <a:t>＜</a:t>
            </a:r>
            <a:r>
              <a:rPr lang="en-US" altLang="zh-CN" i="1" dirty="0">
                <a:solidFill>
                  <a:srgbClr val="66FFFF"/>
                </a:solidFill>
                <a:latin typeface="+mn-lt"/>
                <a:ea typeface="楷体" panose="02010609060101010101" pitchFamily="49" charset="-122"/>
              </a:rPr>
              <a:t>m</a:t>
            </a:r>
            <a:r>
              <a:rPr lang="en-US" altLang="zh-CN" baseline="-25000" dirty="0">
                <a:solidFill>
                  <a:srgbClr val="66FFFF"/>
                </a:solidFill>
                <a:latin typeface="+mn-lt"/>
                <a:ea typeface="楷体" panose="02010609060101010101" pitchFamily="49" charset="-122"/>
              </a:rPr>
              <a:t>2</a:t>
            </a:r>
          </a:p>
        </p:txBody>
      </p:sp>
      <p:graphicFrame>
        <p:nvGraphicFramePr>
          <p:cNvPr id="458816" name="Object 64"/>
          <p:cNvGraphicFramePr/>
          <p:nvPr>
            <p:extLst/>
          </p:nvPr>
        </p:nvGraphicFramePr>
        <p:xfrm>
          <a:off x="3273425" y="5346700"/>
          <a:ext cx="927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48" r:id="rId31" imgW="904240" imgH="325120" progId="Equation.3">
                  <p:embed/>
                </p:oleObj>
              </mc:Choice>
              <mc:Fallback>
                <p:oleObj r:id="rId31" imgW="904240" imgH="325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>
                        <a:clrChange>
                          <a:clrFrom>
                            <a:srgbClr val="000000"/>
                          </a:clrFrom>
                          <a:clrTo>
                            <a:srgbClr val="FFCC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73425" y="5346700"/>
                        <a:ext cx="9271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8817" name="AutoShape 65"/>
          <p:cNvSpPr/>
          <p:nvPr/>
        </p:nvSpPr>
        <p:spPr>
          <a:xfrm>
            <a:off x="4498975" y="5414963"/>
            <a:ext cx="863600" cy="174625"/>
          </a:xfrm>
          <a:prstGeom prst="rightArrow">
            <a:avLst>
              <a:gd name="adj1" fmla="val 50000"/>
              <a:gd name="adj2" fmla="val 123636"/>
            </a:avLst>
          </a:prstGeom>
          <a:solidFill>
            <a:srgbClr val="FFCCFF"/>
          </a:solidFill>
          <a:ln w="9525" cap="flat" cmpd="sng">
            <a:solidFill>
              <a:srgbClr val="FF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1" hangingPunct="1"/>
            <a:endParaRPr lang="zh-CN" altLang="en-US" dirty="0">
              <a:solidFill>
                <a:srgbClr val="000000"/>
              </a:solidFill>
              <a:latin typeface="+mn-lt"/>
              <a:ea typeface="楷体" panose="02010609060101010101" pitchFamily="49" charset="-122"/>
            </a:endParaRPr>
          </a:p>
        </p:txBody>
      </p:sp>
      <p:graphicFrame>
        <p:nvGraphicFramePr>
          <p:cNvPr id="458818" name="Object 66"/>
          <p:cNvGraphicFramePr/>
          <p:nvPr>
            <p:extLst/>
          </p:nvPr>
        </p:nvGraphicFramePr>
        <p:xfrm>
          <a:off x="5651500" y="5283200"/>
          <a:ext cx="16668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49" r:id="rId33" imgW="1696720" imgH="365760" progId="Equation.3">
                  <p:embed/>
                </p:oleObj>
              </mc:Choice>
              <mc:Fallback>
                <p:oleObj r:id="rId33" imgW="1696720" imgH="3657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>
                        <a:clrChange>
                          <a:clrFrom>
                            <a:srgbClr val="000000"/>
                          </a:clrFrom>
                          <a:clrTo>
                            <a:srgbClr val="FFCC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651500" y="5283200"/>
                        <a:ext cx="1666875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8819" name="Object 67"/>
          <p:cNvGraphicFramePr/>
          <p:nvPr>
            <p:extLst/>
          </p:nvPr>
        </p:nvGraphicFramePr>
        <p:xfrm>
          <a:off x="7596188" y="5341938"/>
          <a:ext cx="1244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50" r:id="rId35" imgW="1249680" imgH="365760" progId="Equation.3">
                  <p:embed/>
                </p:oleObj>
              </mc:Choice>
              <mc:Fallback>
                <p:oleObj r:id="rId35" imgW="1249680" imgH="3657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>
                        <a:clrChange>
                          <a:clrFrom>
                            <a:srgbClr val="000000"/>
                          </a:clrFrom>
                          <a:clrTo>
                            <a:srgbClr val="66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596188" y="5341938"/>
                        <a:ext cx="12446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8820" name="Text Box 68"/>
          <p:cNvSpPr txBox="1"/>
          <p:nvPr/>
        </p:nvSpPr>
        <p:spPr>
          <a:xfrm>
            <a:off x="1187450" y="5805488"/>
            <a:ext cx="6872288" cy="93634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dirty="0">
                <a:solidFill>
                  <a:srgbClr val="FFFFFF"/>
                </a:solidFill>
                <a:latin typeface="+mn-lt"/>
                <a:ea typeface="楷体" panose="02010609060101010101" pitchFamily="49" charset="-122"/>
              </a:rPr>
              <a:t>总之，在任何情况下总是体轻的小孩上升的快，先到达滑轮。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386864" y="4111366"/>
                <a:ext cx="228485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zh-CN" altLang="en-US" i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type m:val="lin"/>
                          <m:ctrlPr>
                            <a:rPr lang="zh-CN" alt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zh-CN" altLang="en-US" i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zh-CN" altLang="en-US" i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864" y="4111366"/>
                <a:ext cx="2284856" cy="461665"/>
              </a:xfrm>
              <a:prstGeom prst="rect">
                <a:avLst/>
              </a:prstGeom>
              <a:blipFill rotWithShape="0">
                <a:blip r:embed="rId37"/>
                <a:stretch>
                  <a:fillRect t="-123684" b="-192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439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58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58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58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58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458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458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58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58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458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458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58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458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458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58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000"/>
                                        <p:tgtEl>
                                          <p:spTgt spid="458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458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58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2000"/>
                                        <p:tgtEl>
                                          <p:spTgt spid="45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2000"/>
                                        <p:tgtEl>
                                          <p:spTgt spid="458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2000"/>
                                        <p:tgtEl>
                                          <p:spTgt spid="458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2000"/>
                                        <p:tgtEl>
                                          <p:spTgt spid="45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2000"/>
                                        <p:tgtEl>
                                          <p:spTgt spid="458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2000"/>
                                        <p:tgtEl>
                                          <p:spTgt spid="458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58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2000"/>
                                        <p:tgtEl>
                                          <p:spTgt spid="458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2000"/>
                                        <p:tgtEl>
                                          <p:spTgt spid="458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20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2000"/>
                                        <p:tgtEl>
                                          <p:spTgt spid="458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2000"/>
                                        <p:tgtEl>
                                          <p:spTgt spid="458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2000"/>
                                        <p:tgtEl>
                                          <p:spTgt spid="458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2000"/>
                                        <p:tgtEl>
                                          <p:spTgt spid="458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56" grpId="0"/>
      <p:bldP spid="458757" grpId="0"/>
      <p:bldP spid="458758" grpId="0"/>
      <p:bldP spid="458760" grpId="0"/>
      <p:bldP spid="458762" grpId="0"/>
      <p:bldP spid="458763" grpId="0"/>
      <p:bldP spid="458768" grpId="0"/>
      <p:bldP spid="458771" grpId="0" bldLvl="0" animBg="1"/>
      <p:bldP spid="458808" grpId="0"/>
      <p:bldP spid="458809" grpId="0"/>
      <p:bldP spid="458812" grpId="0" bldLvl="0" animBg="1"/>
      <p:bldP spid="458814" grpId="0"/>
      <p:bldP spid="458815" grpId="0"/>
      <p:bldP spid="458817" grpId="0" bldLvl="0" animBg="1"/>
      <p:bldP spid="458820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244475" y="784225"/>
            <a:ext cx="6848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47675" indent="-447675">
              <a:defRPr/>
            </a:pPr>
            <a:r>
              <a:rPr lang="zh-CN" altLang="en-US" sz="2800" dirty="0">
                <a:solidFill>
                  <a:srgbClr val="FFFF00"/>
                </a:solidFill>
              </a:rPr>
              <a:t>一</a:t>
            </a:r>
            <a:r>
              <a:rPr lang="en-US" altLang="zh-CN" sz="2800" dirty="0">
                <a:solidFill>
                  <a:srgbClr val="FFFF00"/>
                </a:solidFill>
              </a:rPr>
              <a:t>.</a:t>
            </a:r>
            <a:r>
              <a:rPr lang="zh-CN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动量矩</a:t>
            </a:r>
            <a:r>
              <a:rPr lang="en-US" altLang="zh-CN" sz="2800" dirty="0">
                <a:solidFill>
                  <a:srgbClr val="FF9900"/>
                </a:solidFill>
              </a:rPr>
              <a:t>(</a:t>
            </a:r>
            <a:r>
              <a:rPr lang="zh-CN" altLang="en-US" sz="2800" dirty="0">
                <a:solidFill>
                  <a:srgbClr val="FF9900"/>
                </a:solidFill>
              </a:rPr>
              <a:t>角动量 </a:t>
            </a:r>
            <a:r>
              <a:rPr lang="en-US" altLang="zh-CN" i="1" dirty="0">
                <a:solidFill>
                  <a:srgbClr val="FFFFFF"/>
                </a:solidFill>
              </a:rPr>
              <a:t>Angular Momentum</a:t>
            </a:r>
            <a:r>
              <a:rPr lang="en-US" altLang="zh-CN" sz="2800" dirty="0">
                <a:solidFill>
                  <a:srgbClr val="FF9900"/>
                </a:solidFill>
              </a:rPr>
              <a:t>)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77850" y="1316038"/>
            <a:ext cx="399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66FFFF"/>
                </a:solidFill>
                <a:ea typeface="仿宋_GB2312" pitchFamily="49" charset="-122"/>
              </a:rPr>
              <a:t>1. </a:t>
            </a:r>
            <a:r>
              <a:rPr lang="zh-CN" altLang="en-US" dirty="0">
                <a:solidFill>
                  <a:srgbClr val="66FFFF"/>
                </a:solidFill>
                <a:ea typeface="仿宋_GB2312" pitchFamily="49" charset="-122"/>
              </a:rPr>
              <a:t>质点</a:t>
            </a:r>
            <a:r>
              <a:rPr lang="en-US" altLang="zh-CN" dirty="0">
                <a:solidFill>
                  <a:srgbClr val="66FFFF"/>
                </a:solidFill>
                <a:ea typeface="仿宋_GB2312" pitchFamily="49" charset="-122"/>
              </a:rPr>
              <a:t>(</a:t>
            </a:r>
            <a:r>
              <a:rPr lang="zh-CN" altLang="en-US" dirty="0">
                <a:solidFill>
                  <a:srgbClr val="FFFFFF"/>
                </a:solidFill>
                <a:ea typeface="仿宋_GB2312" pitchFamily="49" charset="-122"/>
              </a:rPr>
              <a:t>对</a:t>
            </a:r>
            <a:r>
              <a:rPr lang="en-US" altLang="zh-CN" i="1" dirty="0">
                <a:solidFill>
                  <a:srgbClr val="66FFFF"/>
                </a:solidFill>
                <a:ea typeface="仿宋_GB2312" pitchFamily="49" charset="-122"/>
              </a:rPr>
              <a:t>O</a:t>
            </a:r>
            <a:r>
              <a:rPr lang="zh-CN" altLang="en-US" dirty="0">
                <a:solidFill>
                  <a:srgbClr val="FFFFFF"/>
                </a:solidFill>
                <a:ea typeface="仿宋_GB2312" pitchFamily="49" charset="-122"/>
              </a:rPr>
              <a:t>点</a:t>
            </a:r>
            <a:r>
              <a:rPr lang="en-US" altLang="zh-CN" dirty="0">
                <a:solidFill>
                  <a:srgbClr val="66FFFF"/>
                </a:solidFill>
                <a:ea typeface="仿宋_GB2312" pitchFamily="49" charset="-122"/>
              </a:rPr>
              <a:t>)</a:t>
            </a:r>
            <a:r>
              <a:rPr lang="zh-CN" altLang="en-US" dirty="0">
                <a:solidFill>
                  <a:srgbClr val="66FFFF"/>
                </a:solidFill>
                <a:ea typeface="仿宋_GB2312" pitchFamily="49" charset="-122"/>
              </a:rPr>
              <a:t>的</a:t>
            </a:r>
            <a:r>
              <a:rPr lang="zh-CN" altLang="zh-CN" dirty="0">
                <a:solidFill>
                  <a:srgbClr val="66FFFF"/>
                </a:solidFill>
                <a:ea typeface="仿宋_GB2312" pitchFamily="49" charset="-122"/>
              </a:rPr>
              <a:t>角</a:t>
            </a:r>
            <a:r>
              <a:rPr lang="zh-CN" altLang="en-US" dirty="0">
                <a:solidFill>
                  <a:srgbClr val="66FFFF"/>
                </a:solidFill>
                <a:ea typeface="仿宋_GB2312" pitchFamily="49" charset="-122"/>
              </a:rPr>
              <a:t>动量</a:t>
            </a:r>
          </a:p>
        </p:txBody>
      </p:sp>
      <p:graphicFrame>
        <p:nvGraphicFramePr>
          <p:cNvPr id="18" name="Object 19"/>
          <p:cNvGraphicFramePr>
            <a:graphicFrameLocks/>
          </p:cNvGraphicFramePr>
          <p:nvPr/>
        </p:nvGraphicFramePr>
        <p:xfrm>
          <a:off x="1485900" y="1879600"/>
          <a:ext cx="27987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05" name="公式" r:id="rId3" imgW="2686182" imgH="361981" progId="Equation.3">
                  <p:embed/>
                </p:oleObj>
              </mc:Choice>
              <mc:Fallback>
                <p:oleObj name="公式" r:id="rId3" imgW="2686182" imgH="36198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1879600"/>
                        <a:ext cx="279876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552450" y="2378075"/>
            <a:ext cx="2771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FFFFFF"/>
                </a:solidFill>
                <a:ea typeface="仿宋_GB2312" pitchFamily="49" charset="-122"/>
              </a:rPr>
              <a:t>大小</a:t>
            </a:r>
          </a:p>
        </p:txBody>
      </p:sp>
      <p:graphicFrame>
        <p:nvGraphicFramePr>
          <p:cNvPr id="20" name="Object 21"/>
          <p:cNvGraphicFramePr>
            <a:graphicFrameLocks/>
          </p:cNvGraphicFramePr>
          <p:nvPr/>
        </p:nvGraphicFramePr>
        <p:xfrm>
          <a:off x="1595438" y="2420938"/>
          <a:ext cx="33607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06" name="公式" r:id="rId5" imgW="3257646" imgH="323920" progId="Equation.3">
                  <p:embed/>
                </p:oleObj>
              </mc:Choice>
              <mc:Fallback>
                <p:oleObj name="公式" r:id="rId5" imgW="3257646" imgH="3239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438" y="2420938"/>
                        <a:ext cx="336073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6" name="组合 75"/>
          <p:cNvGrpSpPr/>
          <p:nvPr/>
        </p:nvGrpSpPr>
        <p:grpSpPr>
          <a:xfrm>
            <a:off x="5349875" y="1196752"/>
            <a:ext cx="3744913" cy="2449512"/>
            <a:chOff x="5349875" y="1196752"/>
            <a:chExt cx="3744913" cy="2449512"/>
          </a:xfrm>
        </p:grpSpPr>
        <p:graphicFrame>
          <p:nvGraphicFramePr>
            <p:cNvPr id="4" name="Objec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85225113"/>
                </p:ext>
              </p:extLst>
            </p:nvPr>
          </p:nvGraphicFramePr>
          <p:xfrm>
            <a:off x="8074025" y="1568227"/>
            <a:ext cx="39370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807" name="公式" r:id="rId7" imgW="285867" imgH="361981" progId="Equation.3">
                    <p:embed/>
                  </p:oleObj>
                </mc:Choice>
                <mc:Fallback>
                  <p:oleObj name="公式" r:id="rId7" imgW="285867" imgH="361981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74025" y="1568227"/>
                          <a:ext cx="393700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AutoShape 6"/>
            <p:cNvSpPr>
              <a:spLocks noChangeArrowheads="1"/>
            </p:cNvSpPr>
            <p:nvPr/>
          </p:nvSpPr>
          <p:spPr bwMode="auto">
            <a:xfrm>
              <a:off x="5349875" y="2354039"/>
              <a:ext cx="3744913" cy="1066800"/>
            </a:xfrm>
            <a:prstGeom prst="parallelogram">
              <a:avLst>
                <a:gd name="adj" fmla="val 82446"/>
              </a:avLst>
            </a:prstGeom>
            <a:solidFill>
              <a:srgbClr val="99FFCC">
                <a:alpha val="25882"/>
              </a:srgbClr>
            </a:solidFill>
            <a:ln w="9525">
              <a:solidFill>
                <a:srgbClr val="000000">
                  <a:alpha val="18039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 flipH="1">
              <a:off x="5864225" y="2887439"/>
              <a:ext cx="838200" cy="0"/>
            </a:xfrm>
            <a:prstGeom prst="line">
              <a:avLst/>
            </a:prstGeom>
            <a:noFill/>
            <a:ln w="2222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8074025" y="2658839"/>
              <a:ext cx="4413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i="1">
                  <a:solidFill>
                    <a:srgbClr val="CC0000"/>
                  </a:solidFill>
                </a:rPr>
                <a:t>O</a:t>
              </a: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6091238" y="2793777"/>
              <a:ext cx="53181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i="1">
                  <a:solidFill>
                    <a:srgbClr val="FF9900"/>
                  </a:solidFill>
                  <a:sym typeface="Symbol" panose="05050102010706020507" pitchFamily="18" charset="2"/>
                </a:rPr>
                <a:t></a:t>
              </a:r>
              <a:endParaRPr lang="en-US" altLang="zh-CN" sz="2000" i="1">
                <a:solidFill>
                  <a:srgbClr val="FF9900"/>
                </a:solidFill>
              </a:endParaRPr>
            </a:p>
          </p:txBody>
        </p:sp>
        <p:graphicFrame>
          <p:nvGraphicFramePr>
            <p:cNvPr id="9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94108125"/>
                </p:ext>
              </p:extLst>
            </p:nvPr>
          </p:nvGraphicFramePr>
          <p:xfrm>
            <a:off x="7267575" y="2427064"/>
            <a:ext cx="285750" cy="385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808" name="公式" r:id="rId9" imgW="114185" imgH="190573" progId="Equation.3">
                    <p:embed/>
                  </p:oleObj>
                </mc:Choice>
                <mc:Fallback>
                  <p:oleObj name="公式" r:id="rId9" imgW="114185" imgH="1905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67575" y="2427064"/>
                          <a:ext cx="285750" cy="3857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H="1">
              <a:off x="6702425" y="2887439"/>
              <a:ext cx="1371600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H="1">
              <a:off x="6416675" y="2887439"/>
              <a:ext cx="285750" cy="466725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Arc 13"/>
            <p:cNvSpPr>
              <a:spLocks/>
            </p:cNvSpPr>
            <p:nvPr/>
          </p:nvSpPr>
          <p:spPr bwMode="auto">
            <a:xfrm rot="10800000">
              <a:off x="6480175" y="2887439"/>
              <a:ext cx="144463" cy="206375"/>
            </a:xfrm>
            <a:custGeom>
              <a:avLst/>
              <a:gdLst>
                <a:gd name="T0" fmla="*/ 2147483646 w 21600"/>
                <a:gd name="T1" fmla="*/ 0 h 20612"/>
                <a:gd name="T2" fmla="*/ 2147483646 w 21600"/>
                <a:gd name="T3" fmla="*/ 2147483646 h 20612"/>
                <a:gd name="T4" fmla="*/ 0 w 21600"/>
                <a:gd name="T5" fmla="*/ 2147483646 h 20612"/>
                <a:gd name="T6" fmla="*/ 0 60000 65536"/>
                <a:gd name="T7" fmla="*/ 0 60000 65536"/>
                <a:gd name="T8" fmla="*/ 0 60000 65536"/>
                <a:gd name="T9" fmla="*/ 0 w 21600"/>
                <a:gd name="T10" fmla="*/ 0 h 20612"/>
                <a:gd name="T11" fmla="*/ 21600 w 21600"/>
                <a:gd name="T12" fmla="*/ 20612 h 206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0612" fill="none" extrusionOk="0">
                  <a:moveTo>
                    <a:pt x="6457" y="0"/>
                  </a:moveTo>
                  <a:cubicBezTo>
                    <a:pt x="15467" y="2822"/>
                    <a:pt x="21600" y="11170"/>
                    <a:pt x="21600" y="20612"/>
                  </a:cubicBezTo>
                </a:path>
                <a:path w="21600" h="20612" stroke="0" extrusionOk="0">
                  <a:moveTo>
                    <a:pt x="6457" y="0"/>
                  </a:moveTo>
                  <a:cubicBezTo>
                    <a:pt x="15467" y="2822"/>
                    <a:pt x="21600" y="11170"/>
                    <a:pt x="21600" y="20612"/>
                  </a:cubicBezTo>
                  <a:lnTo>
                    <a:pt x="0" y="20612"/>
                  </a:lnTo>
                  <a:lnTo>
                    <a:pt x="6457" y="0"/>
                  </a:lnTo>
                  <a:close/>
                </a:path>
              </a:pathLst>
            </a:cu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" name="Object 1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77572500"/>
                </p:ext>
              </p:extLst>
            </p:nvPr>
          </p:nvGraphicFramePr>
          <p:xfrm>
            <a:off x="6569075" y="3046189"/>
            <a:ext cx="280988" cy="366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809" name="公式" r:id="rId11" imgW="171412" imgH="266694" progId="Equation.3">
                    <p:embed/>
                  </p:oleObj>
                </mc:Choice>
                <mc:Fallback>
                  <p:oleObj name="公式" r:id="rId11" imgW="171412" imgH="266694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69075" y="3046189"/>
                          <a:ext cx="280988" cy="3667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5602288" y="2998564"/>
              <a:ext cx="3540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>
                  <a:solidFill>
                    <a:srgbClr val="FF0000"/>
                  </a:solidFill>
                  <a:sym typeface="Symbol" panose="05050102010706020507" pitchFamily="18" charset="2"/>
                </a:rPr>
                <a:t>S</a:t>
              </a:r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 flipV="1">
              <a:off x="8059738" y="1893664"/>
              <a:ext cx="0" cy="1000125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6621463" y="2817589"/>
              <a:ext cx="136525" cy="13652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" name="Oval 18"/>
            <p:cNvSpPr>
              <a:spLocks noChangeAspect="1" noChangeArrowheads="1"/>
            </p:cNvSpPr>
            <p:nvPr/>
          </p:nvSpPr>
          <p:spPr bwMode="auto">
            <a:xfrm>
              <a:off x="8018463" y="2852514"/>
              <a:ext cx="71437" cy="7143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zh-CN">
                <a:solidFill>
                  <a:srgbClr val="FFFF99"/>
                </a:solidFill>
              </a:endParaRPr>
            </a:p>
          </p:txBody>
        </p:sp>
        <p:sp>
          <p:nvSpPr>
            <p:cNvPr id="21" name="Line 25"/>
            <p:cNvSpPr>
              <a:spLocks noChangeShapeType="1"/>
            </p:cNvSpPr>
            <p:nvPr/>
          </p:nvSpPr>
          <p:spPr bwMode="auto">
            <a:xfrm>
              <a:off x="8051800" y="2822352"/>
              <a:ext cx="6350" cy="823912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26"/>
            <p:cNvSpPr>
              <a:spLocks noChangeShapeType="1"/>
            </p:cNvSpPr>
            <p:nvPr/>
          </p:nvSpPr>
          <p:spPr bwMode="auto">
            <a:xfrm rot="10800000" flipH="1">
              <a:off x="8051800" y="1196752"/>
              <a:ext cx="6350" cy="167640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3" name="Group 27"/>
            <p:cNvGrpSpPr>
              <a:grpSpLocks/>
            </p:cNvGrpSpPr>
            <p:nvPr/>
          </p:nvGrpSpPr>
          <p:grpSpPr bwMode="auto">
            <a:xfrm>
              <a:off x="6410325" y="2868389"/>
              <a:ext cx="1657350" cy="461963"/>
              <a:chOff x="3343" y="1790"/>
              <a:chExt cx="1044" cy="291"/>
            </a:xfrm>
          </p:grpSpPr>
          <p:sp>
            <p:nvSpPr>
              <p:cNvPr id="24" name="Line 28"/>
              <p:cNvSpPr>
                <a:spLocks noChangeShapeType="1"/>
              </p:cNvSpPr>
              <p:nvPr/>
            </p:nvSpPr>
            <p:spPr bwMode="auto">
              <a:xfrm>
                <a:off x="3539" y="1807"/>
                <a:ext cx="389" cy="104"/>
              </a:xfrm>
              <a:prstGeom prst="line">
                <a:avLst/>
              </a:prstGeom>
              <a:noFill/>
              <a:ln w="12700">
                <a:solidFill>
                  <a:srgbClr val="FF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Line 29"/>
              <p:cNvSpPr>
                <a:spLocks noChangeShapeType="1"/>
              </p:cNvSpPr>
              <p:nvPr/>
            </p:nvSpPr>
            <p:spPr bwMode="auto">
              <a:xfrm>
                <a:off x="3462" y="1911"/>
                <a:ext cx="252" cy="59"/>
              </a:xfrm>
              <a:prstGeom prst="line">
                <a:avLst/>
              </a:prstGeom>
              <a:noFill/>
              <a:ln w="12700">
                <a:solidFill>
                  <a:srgbClr val="FF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30"/>
              <p:cNvSpPr>
                <a:spLocks noChangeShapeType="1"/>
              </p:cNvSpPr>
              <p:nvPr/>
            </p:nvSpPr>
            <p:spPr bwMode="auto">
              <a:xfrm>
                <a:off x="3443" y="1943"/>
                <a:ext cx="198" cy="50"/>
              </a:xfrm>
              <a:prstGeom prst="line">
                <a:avLst/>
              </a:prstGeom>
              <a:noFill/>
              <a:ln w="12700">
                <a:solidFill>
                  <a:srgbClr val="FF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31"/>
              <p:cNvSpPr>
                <a:spLocks noChangeShapeType="1"/>
              </p:cNvSpPr>
              <p:nvPr/>
            </p:nvSpPr>
            <p:spPr bwMode="auto">
              <a:xfrm>
                <a:off x="3509" y="1843"/>
                <a:ext cx="348" cy="86"/>
              </a:xfrm>
              <a:prstGeom prst="line">
                <a:avLst/>
              </a:prstGeom>
              <a:noFill/>
              <a:ln w="12700">
                <a:solidFill>
                  <a:srgbClr val="FF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32"/>
              <p:cNvSpPr>
                <a:spLocks noChangeShapeType="1"/>
              </p:cNvSpPr>
              <p:nvPr/>
            </p:nvSpPr>
            <p:spPr bwMode="auto">
              <a:xfrm>
                <a:off x="3420" y="1978"/>
                <a:ext cx="148" cy="32"/>
              </a:xfrm>
              <a:prstGeom prst="line">
                <a:avLst/>
              </a:prstGeom>
              <a:noFill/>
              <a:ln w="12700">
                <a:solidFill>
                  <a:srgbClr val="FF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Line 33"/>
              <p:cNvSpPr>
                <a:spLocks noChangeShapeType="1"/>
              </p:cNvSpPr>
              <p:nvPr/>
            </p:nvSpPr>
            <p:spPr bwMode="auto">
              <a:xfrm>
                <a:off x="3383" y="2044"/>
                <a:ext cx="49" cy="12"/>
              </a:xfrm>
              <a:prstGeom prst="line">
                <a:avLst/>
              </a:prstGeom>
              <a:noFill/>
              <a:ln w="12700">
                <a:solidFill>
                  <a:srgbClr val="FF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Line 34"/>
              <p:cNvSpPr>
                <a:spLocks noChangeShapeType="1"/>
              </p:cNvSpPr>
              <p:nvPr/>
            </p:nvSpPr>
            <p:spPr bwMode="auto">
              <a:xfrm>
                <a:off x="3811" y="1802"/>
                <a:ext cx="267" cy="69"/>
              </a:xfrm>
              <a:prstGeom prst="line">
                <a:avLst/>
              </a:prstGeom>
              <a:noFill/>
              <a:ln w="12700">
                <a:solidFill>
                  <a:srgbClr val="FF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Line 35"/>
              <p:cNvSpPr>
                <a:spLocks noChangeShapeType="1"/>
              </p:cNvSpPr>
              <p:nvPr/>
            </p:nvSpPr>
            <p:spPr bwMode="auto">
              <a:xfrm>
                <a:off x="3661" y="1801"/>
                <a:ext cx="344" cy="88"/>
              </a:xfrm>
              <a:prstGeom prst="line">
                <a:avLst/>
              </a:prstGeom>
              <a:noFill/>
              <a:ln w="12700">
                <a:solidFill>
                  <a:srgbClr val="FF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Line 36"/>
              <p:cNvSpPr>
                <a:spLocks noChangeShapeType="1"/>
              </p:cNvSpPr>
              <p:nvPr/>
            </p:nvSpPr>
            <p:spPr bwMode="auto">
              <a:xfrm>
                <a:off x="3922" y="1800"/>
                <a:ext cx="218" cy="53"/>
              </a:xfrm>
              <a:prstGeom prst="line">
                <a:avLst/>
              </a:prstGeom>
              <a:noFill/>
              <a:ln w="12700">
                <a:solidFill>
                  <a:srgbClr val="FF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Line 37"/>
              <p:cNvSpPr>
                <a:spLocks noChangeShapeType="1"/>
              </p:cNvSpPr>
              <p:nvPr/>
            </p:nvSpPr>
            <p:spPr bwMode="auto">
              <a:xfrm>
                <a:off x="4146" y="1800"/>
                <a:ext cx="112" cy="24"/>
              </a:xfrm>
              <a:prstGeom prst="line">
                <a:avLst/>
              </a:prstGeom>
              <a:noFill/>
              <a:ln w="12700">
                <a:solidFill>
                  <a:srgbClr val="FF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Line 38"/>
              <p:cNvSpPr>
                <a:spLocks noChangeShapeType="1"/>
              </p:cNvSpPr>
              <p:nvPr/>
            </p:nvSpPr>
            <p:spPr bwMode="auto">
              <a:xfrm>
                <a:off x="3409" y="2016"/>
                <a:ext cx="78" cy="18"/>
              </a:xfrm>
              <a:prstGeom prst="line">
                <a:avLst/>
              </a:prstGeom>
              <a:noFill/>
              <a:ln w="12700">
                <a:solidFill>
                  <a:srgbClr val="FF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Line 39"/>
              <p:cNvSpPr>
                <a:spLocks noChangeShapeType="1"/>
              </p:cNvSpPr>
              <p:nvPr/>
            </p:nvSpPr>
            <p:spPr bwMode="auto">
              <a:xfrm>
                <a:off x="4244" y="1799"/>
                <a:ext cx="56" cy="11"/>
              </a:xfrm>
              <a:prstGeom prst="line">
                <a:avLst/>
              </a:prstGeom>
              <a:noFill/>
              <a:ln w="12700">
                <a:solidFill>
                  <a:srgbClr val="FF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Line 40"/>
              <p:cNvSpPr>
                <a:spLocks noChangeShapeType="1"/>
              </p:cNvSpPr>
              <p:nvPr/>
            </p:nvSpPr>
            <p:spPr bwMode="auto">
              <a:xfrm>
                <a:off x="4031" y="1800"/>
                <a:ext cx="163" cy="39"/>
              </a:xfrm>
              <a:prstGeom prst="line">
                <a:avLst/>
              </a:prstGeom>
              <a:noFill/>
              <a:ln w="12700">
                <a:solidFill>
                  <a:srgbClr val="FF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Line 41"/>
              <p:cNvSpPr>
                <a:spLocks noChangeShapeType="1"/>
              </p:cNvSpPr>
              <p:nvPr/>
            </p:nvSpPr>
            <p:spPr bwMode="auto">
              <a:xfrm flipV="1">
                <a:off x="3343" y="1790"/>
                <a:ext cx="1044" cy="291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Line 42"/>
              <p:cNvSpPr>
                <a:spLocks noChangeShapeType="1"/>
              </p:cNvSpPr>
              <p:nvPr/>
            </p:nvSpPr>
            <p:spPr bwMode="auto">
              <a:xfrm>
                <a:off x="3483" y="1880"/>
                <a:ext cx="303" cy="71"/>
              </a:xfrm>
              <a:prstGeom prst="line">
                <a:avLst/>
              </a:prstGeom>
              <a:noFill/>
              <a:ln w="12700">
                <a:solidFill>
                  <a:srgbClr val="FF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2" name="Group 46"/>
            <p:cNvGrpSpPr>
              <a:grpSpLocks/>
            </p:cNvGrpSpPr>
            <p:nvPr/>
          </p:nvGrpSpPr>
          <p:grpSpPr bwMode="auto">
            <a:xfrm>
              <a:off x="6792914" y="2565177"/>
              <a:ext cx="695325" cy="342900"/>
              <a:chOff x="3584" y="1599"/>
              <a:chExt cx="438" cy="216"/>
            </a:xfrm>
          </p:grpSpPr>
          <p:sp>
            <p:nvSpPr>
              <p:cNvPr id="43" name="Line 47"/>
              <p:cNvSpPr>
                <a:spLocks noChangeShapeType="1"/>
              </p:cNvSpPr>
              <p:nvPr/>
            </p:nvSpPr>
            <p:spPr bwMode="auto">
              <a:xfrm>
                <a:off x="3584" y="1781"/>
                <a:ext cx="142" cy="34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Line 62"/>
              <p:cNvSpPr>
                <a:spLocks noChangeShapeType="1"/>
              </p:cNvSpPr>
              <p:nvPr/>
            </p:nvSpPr>
            <p:spPr bwMode="auto">
              <a:xfrm>
                <a:off x="3953" y="1599"/>
                <a:ext cx="69" cy="15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7" name="Text Box 23"/>
          <p:cNvSpPr txBox="1">
            <a:spLocks noChangeArrowheads="1"/>
          </p:cNvSpPr>
          <p:nvPr/>
        </p:nvSpPr>
        <p:spPr bwMode="auto">
          <a:xfrm>
            <a:off x="685800" y="3048000"/>
            <a:ext cx="2667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仿宋_GB2312" pitchFamily="49" charset="-122"/>
              </a:rPr>
              <a:t>方向：右手法则</a:t>
            </a:r>
          </a:p>
        </p:txBody>
      </p:sp>
      <p:sp>
        <p:nvSpPr>
          <p:cNvPr id="68" name="Text Box 4"/>
          <p:cNvSpPr txBox="1">
            <a:spLocks noChangeArrowheads="1"/>
          </p:cNvSpPr>
          <p:nvPr/>
        </p:nvSpPr>
        <p:spPr bwMode="auto">
          <a:xfrm>
            <a:off x="3683100" y="188957"/>
            <a:ext cx="209619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zh-CN" altLang="en-US" sz="2800" dirty="0" smtClean="0">
                <a:solidFill>
                  <a:srgbClr val="66FFFF"/>
                </a:solidFill>
                <a:ea typeface="仿宋_GB2312" pitchFamily="49" charset="-122"/>
              </a:rPr>
              <a:t>要点回顾</a:t>
            </a:r>
            <a:endParaRPr lang="zh-CN" altLang="en-US" sz="2800" dirty="0">
              <a:solidFill>
                <a:srgbClr val="66FFFF"/>
              </a:solidFill>
              <a:ea typeface="仿宋_GB2312" pitchFamily="49" charset="-122"/>
            </a:endParaRPr>
          </a:p>
        </p:txBody>
      </p:sp>
      <p:sp>
        <p:nvSpPr>
          <p:cNvPr id="69" name="Text Box 2"/>
          <p:cNvSpPr txBox="1">
            <a:spLocks noChangeArrowheads="1"/>
          </p:cNvSpPr>
          <p:nvPr/>
        </p:nvSpPr>
        <p:spPr bwMode="auto">
          <a:xfrm>
            <a:off x="611088" y="3573016"/>
            <a:ext cx="5184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66FFFF"/>
                </a:solidFill>
              </a:rPr>
              <a:t>2. </a:t>
            </a:r>
            <a:r>
              <a:rPr lang="zh-CN" altLang="en-US" dirty="0">
                <a:solidFill>
                  <a:srgbClr val="66FFFF"/>
                </a:solidFill>
                <a:ea typeface="仿宋_GB2312" pitchFamily="49" charset="-122"/>
              </a:rPr>
              <a:t>质点系</a:t>
            </a:r>
            <a:r>
              <a:rPr lang="en-US" altLang="zh-CN" dirty="0">
                <a:solidFill>
                  <a:srgbClr val="66FFFF"/>
                </a:solidFill>
                <a:ea typeface="仿宋_GB2312" pitchFamily="49" charset="-122"/>
              </a:rPr>
              <a:t>(</a:t>
            </a:r>
            <a:r>
              <a:rPr lang="zh-CN" altLang="en-US" dirty="0">
                <a:solidFill>
                  <a:srgbClr val="FFFFFF"/>
                </a:solidFill>
                <a:ea typeface="仿宋_GB2312" pitchFamily="49" charset="-122"/>
              </a:rPr>
              <a:t>对</a:t>
            </a:r>
            <a:r>
              <a:rPr lang="en-US" altLang="zh-CN" i="1" dirty="0">
                <a:solidFill>
                  <a:srgbClr val="66FFFF"/>
                </a:solidFill>
                <a:ea typeface="仿宋_GB2312" pitchFamily="49" charset="-122"/>
              </a:rPr>
              <a:t>O</a:t>
            </a:r>
            <a:r>
              <a:rPr lang="zh-CN" altLang="en-US" dirty="0">
                <a:solidFill>
                  <a:srgbClr val="FFFFFF"/>
                </a:solidFill>
                <a:ea typeface="仿宋_GB2312" pitchFamily="49" charset="-122"/>
              </a:rPr>
              <a:t>点</a:t>
            </a:r>
            <a:r>
              <a:rPr lang="en-US" altLang="zh-CN" dirty="0">
                <a:solidFill>
                  <a:srgbClr val="66FFFF"/>
                </a:solidFill>
                <a:ea typeface="仿宋_GB2312" pitchFamily="49" charset="-122"/>
              </a:rPr>
              <a:t>)</a:t>
            </a:r>
            <a:r>
              <a:rPr lang="zh-CN" altLang="en-US" dirty="0">
                <a:solidFill>
                  <a:srgbClr val="66FFFF"/>
                </a:solidFill>
                <a:ea typeface="仿宋_GB2312" pitchFamily="49" charset="-122"/>
              </a:rPr>
              <a:t>的动量矩</a:t>
            </a:r>
            <a:endParaRPr lang="zh-CN" altLang="en-US" dirty="0">
              <a:solidFill>
                <a:srgbClr val="66FFFF"/>
              </a:solidFill>
            </a:endParaRPr>
          </a:p>
        </p:txBody>
      </p:sp>
      <p:sp>
        <p:nvSpPr>
          <p:cNvPr id="70" name="Text Box 29"/>
          <p:cNvSpPr txBox="1">
            <a:spLocks noChangeArrowheads="1"/>
          </p:cNvSpPr>
          <p:nvPr/>
        </p:nvSpPr>
        <p:spPr bwMode="auto">
          <a:xfrm>
            <a:off x="1042888" y="3933378"/>
            <a:ext cx="763356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质点系对参考点</a:t>
            </a:r>
            <a:r>
              <a:rPr lang="en-US" altLang="zh-CN" i="1" dirty="0">
                <a:solidFill>
                  <a:srgbClr val="66FFFF"/>
                </a:solidFill>
                <a:ea typeface="楷体_GB2312" pitchFamily="49" charset="-122"/>
              </a:rPr>
              <a:t>O </a:t>
            </a:r>
            <a:r>
              <a:rPr lang="zh-CN" altLang="en-US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的动量矩就是质点系所有质点对同一参考点的</a:t>
            </a:r>
            <a:r>
              <a:rPr lang="zh-CN" altLang="en-US" dirty="0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rPr>
              <a:t>动量矩的矢量和</a:t>
            </a:r>
          </a:p>
        </p:txBody>
      </p:sp>
      <p:graphicFrame>
        <p:nvGraphicFramePr>
          <p:cNvPr id="71" name="Object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4189774"/>
              </p:ext>
            </p:extLst>
          </p:nvPr>
        </p:nvGraphicFramePr>
        <p:xfrm>
          <a:off x="2103338" y="4941441"/>
          <a:ext cx="3116262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10" name="公式" r:id="rId13" imgW="3438507" imgH="542836" progId="Equation.3">
                  <p:embed/>
                </p:oleObj>
              </mc:Choice>
              <mc:Fallback>
                <p:oleObj name="公式" r:id="rId13" imgW="3438507" imgH="542836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3338" y="4941441"/>
                        <a:ext cx="3116262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Text Box 2"/>
          <p:cNvSpPr txBox="1">
            <a:spLocks noChangeArrowheads="1"/>
          </p:cNvSpPr>
          <p:nvPr/>
        </p:nvSpPr>
        <p:spPr bwMode="auto">
          <a:xfrm>
            <a:off x="1027114" y="5505917"/>
            <a:ext cx="59753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质点系的动量矩</a:t>
            </a:r>
            <a:r>
              <a:rPr lang="en-US" altLang="zh-CN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角动量</a:t>
            </a:r>
            <a:r>
              <a:rPr lang="en-US" altLang="zh-CN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可分为两项</a:t>
            </a:r>
          </a:p>
        </p:txBody>
      </p:sp>
      <p:graphicFrame>
        <p:nvGraphicFramePr>
          <p:cNvPr id="73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1270779"/>
              </p:ext>
            </p:extLst>
          </p:nvPr>
        </p:nvGraphicFramePr>
        <p:xfrm>
          <a:off x="2106614" y="6225055"/>
          <a:ext cx="20224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11" name="公式" r:id="rId15" imgW="2190840" imgH="390594" progId="Equation.3">
                  <p:embed/>
                </p:oleObj>
              </mc:Choice>
              <mc:Fallback>
                <p:oleObj name="公式" r:id="rId15" imgW="2190840" imgH="39059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614" y="6225055"/>
                        <a:ext cx="202247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7074756"/>
              </p:ext>
            </p:extLst>
          </p:nvPr>
        </p:nvGraphicFramePr>
        <p:xfrm>
          <a:off x="4699001" y="6225055"/>
          <a:ext cx="2592388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12" name="公式" r:id="rId17" imgW="2838428" imgH="400042" progId="Equation.3">
                  <p:embed/>
                </p:oleObj>
              </mc:Choice>
              <mc:Fallback>
                <p:oleObj name="公式" r:id="rId17" imgW="2838428" imgH="40004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1" y="6225055"/>
                        <a:ext cx="2592388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0702135"/>
              </p:ext>
            </p:extLst>
          </p:nvPr>
        </p:nvGraphicFramePr>
        <p:xfrm>
          <a:off x="6283326" y="5505917"/>
          <a:ext cx="1930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13" name="公式" r:id="rId19" imgW="857332" imgH="161960" progId="Equation.3">
                  <p:embed/>
                </p:oleObj>
              </mc:Choice>
              <mc:Fallback>
                <p:oleObj name="公式" r:id="rId19" imgW="857332" imgH="16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3326" y="5505917"/>
                        <a:ext cx="1930400" cy="533400"/>
                      </a:xfrm>
                      <a:prstGeom prst="rect">
                        <a:avLst/>
                      </a:prstGeom>
                      <a:solidFill>
                        <a:srgbClr val="333333"/>
                      </a:solidFill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472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19" grpId="0" autoUpdateAnimBg="0"/>
      <p:bldP spid="67" grpId="0" build="p" autoUpdateAnimBg="0"/>
      <p:bldP spid="68" grpId="0" autoUpdateAnimBg="0"/>
      <p:bldP spid="69" grpId="0" autoUpdateAnimBg="0"/>
      <p:bldP spid="70" grpId="0" autoUpdateAnimBg="0"/>
      <p:bldP spid="7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/>
        </p:nvSpPr>
        <p:spPr bwMode="auto">
          <a:xfrm>
            <a:off x="322759" y="235620"/>
            <a:ext cx="66325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66FFFF"/>
                </a:solidFill>
              </a:rPr>
              <a:t>3. </a:t>
            </a:r>
            <a:r>
              <a:rPr lang="zh-CN" altLang="en-US" dirty="0">
                <a:solidFill>
                  <a:srgbClr val="66FFFF"/>
                </a:solidFill>
                <a:ea typeface="仿宋_GB2312" pitchFamily="49" charset="-122"/>
              </a:rPr>
              <a:t>刚体 </a:t>
            </a:r>
            <a:r>
              <a:rPr lang="en-US" altLang="zh-CN" dirty="0">
                <a:solidFill>
                  <a:srgbClr val="66FFFF"/>
                </a:solidFill>
                <a:ea typeface="仿宋_GB2312" pitchFamily="49" charset="-122"/>
              </a:rPr>
              <a:t>(</a:t>
            </a:r>
            <a:r>
              <a:rPr lang="zh-CN" altLang="en-US" dirty="0">
                <a:solidFill>
                  <a:srgbClr val="FFFFFF"/>
                </a:solidFill>
                <a:ea typeface="仿宋_GB2312" pitchFamily="49" charset="-122"/>
              </a:rPr>
              <a:t>对定轴</a:t>
            </a:r>
            <a:r>
              <a:rPr lang="en-US" altLang="zh-CN" i="1" dirty="0">
                <a:solidFill>
                  <a:srgbClr val="66FFFF"/>
                </a:solidFill>
                <a:ea typeface="仿宋_GB2312" pitchFamily="49" charset="-122"/>
              </a:rPr>
              <a:t>z</a:t>
            </a:r>
            <a:r>
              <a:rPr lang="en-US" altLang="zh-CN" dirty="0">
                <a:solidFill>
                  <a:srgbClr val="66FFFF"/>
                </a:solidFill>
                <a:ea typeface="仿宋_GB2312" pitchFamily="49" charset="-122"/>
              </a:rPr>
              <a:t>) </a:t>
            </a:r>
            <a:r>
              <a:rPr lang="zh-CN" altLang="en-US" dirty="0">
                <a:solidFill>
                  <a:srgbClr val="66FFFF"/>
                </a:solidFill>
                <a:ea typeface="仿宋_GB2312" pitchFamily="49" charset="-122"/>
              </a:rPr>
              <a:t>的动量矩（</a:t>
            </a:r>
            <a:r>
              <a:rPr lang="zh-CN" altLang="zh-CN" dirty="0">
                <a:solidFill>
                  <a:srgbClr val="66FFFF"/>
                </a:solidFill>
                <a:ea typeface="仿宋_GB2312" pitchFamily="49" charset="-122"/>
              </a:rPr>
              <a:t>角</a:t>
            </a:r>
            <a:r>
              <a:rPr lang="zh-CN" altLang="en-US" dirty="0">
                <a:solidFill>
                  <a:srgbClr val="66FFFF"/>
                </a:solidFill>
                <a:ea typeface="仿宋_GB2312" pitchFamily="49" charset="-122"/>
              </a:rPr>
              <a:t>动量）</a:t>
            </a:r>
            <a:endParaRPr lang="zh-CN" altLang="en-US" dirty="0">
              <a:solidFill>
                <a:srgbClr val="66FFFF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6876256" y="219406"/>
            <a:ext cx="1871663" cy="3330575"/>
            <a:chOff x="6876256" y="219406"/>
            <a:chExt cx="1871663" cy="3330575"/>
          </a:xfrm>
        </p:grpSpPr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6876256" y="273381"/>
              <a:ext cx="1871663" cy="3276600"/>
              <a:chOff x="4267" y="983"/>
              <a:chExt cx="1289" cy="2064"/>
            </a:xfrm>
          </p:grpSpPr>
          <p:sp>
            <p:nvSpPr>
              <p:cNvPr id="4" name="Freeform 12"/>
              <p:cNvSpPr>
                <a:spLocks/>
              </p:cNvSpPr>
              <p:nvPr/>
            </p:nvSpPr>
            <p:spPr bwMode="auto">
              <a:xfrm>
                <a:off x="4267" y="1463"/>
                <a:ext cx="1289" cy="1267"/>
              </a:xfrm>
              <a:custGeom>
                <a:avLst/>
                <a:gdLst>
                  <a:gd name="T0" fmla="*/ 1022 w 1289"/>
                  <a:gd name="T1" fmla="*/ 268 h 1267"/>
                  <a:gd name="T2" fmla="*/ 965 w 1289"/>
                  <a:gd name="T3" fmla="*/ 190 h 1267"/>
                  <a:gd name="T4" fmla="*/ 909 w 1289"/>
                  <a:gd name="T5" fmla="*/ 120 h 1267"/>
                  <a:gd name="T6" fmla="*/ 824 w 1289"/>
                  <a:gd name="T7" fmla="*/ 57 h 1267"/>
                  <a:gd name="T8" fmla="*/ 782 w 1289"/>
                  <a:gd name="T9" fmla="*/ 28 h 1267"/>
                  <a:gd name="T10" fmla="*/ 726 w 1289"/>
                  <a:gd name="T11" fmla="*/ 14 h 1267"/>
                  <a:gd name="T12" fmla="*/ 684 w 1289"/>
                  <a:gd name="T13" fmla="*/ 0 h 1267"/>
                  <a:gd name="T14" fmla="*/ 641 w 1289"/>
                  <a:gd name="T15" fmla="*/ 0 h 1267"/>
                  <a:gd name="T16" fmla="*/ 599 w 1289"/>
                  <a:gd name="T17" fmla="*/ 0 h 1267"/>
                  <a:gd name="T18" fmla="*/ 557 w 1289"/>
                  <a:gd name="T19" fmla="*/ 14 h 1267"/>
                  <a:gd name="T20" fmla="*/ 500 w 1289"/>
                  <a:gd name="T21" fmla="*/ 28 h 1267"/>
                  <a:gd name="T22" fmla="*/ 458 w 1289"/>
                  <a:gd name="T23" fmla="*/ 57 h 1267"/>
                  <a:gd name="T24" fmla="*/ 381 w 1289"/>
                  <a:gd name="T25" fmla="*/ 120 h 1267"/>
                  <a:gd name="T26" fmla="*/ 317 w 1289"/>
                  <a:gd name="T27" fmla="*/ 190 h 1267"/>
                  <a:gd name="T28" fmla="*/ 268 w 1289"/>
                  <a:gd name="T29" fmla="*/ 268 h 1267"/>
                  <a:gd name="T30" fmla="*/ 233 w 1289"/>
                  <a:gd name="T31" fmla="*/ 310 h 1267"/>
                  <a:gd name="T32" fmla="*/ 190 w 1289"/>
                  <a:gd name="T33" fmla="*/ 359 h 1267"/>
                  <a:gd name="T34" fmla="*/ 106 w 1289"/>
                  <a:gd name="T35" fmla="*/ 451 h 1267"/>
                  <a:gd name="T36" fmla="*/ 64 w 1289"/>
                  <a:gd name="T37" fmla="*/ 500 h 1267"/>
                  <a:gd name="T38" fmla="*/ 28 w 1289"/>
                  <a:gd name="T39" fmla="*/ 549 h 1267"/>
                  <a:gd name="T40" fmla="*/ 7 w 1289"/>
                  <a:gd name="T41" fmla="*/ 598 h 1267"/>
                  <a:gd name="T42" fmla="*/ 0 w 1289"/>
                  <a:gd name="T43" fmla="*/ 648 h 1267"/>
                  <a:gd name="T44" fmla="*/ 0 w 1289"/>
                  <a:gd name="T45" fmla="*/ 683 h 1267"/>
                  <a:gd name="T46" fmla="*/ 14 w 1289"/>
                  <a:gd name="T47" fmla="*/ 725 h 1267"/>
                  <a:gd name="T48" fmla="*/ 35 w 1289"/>
                  <a:gd name="T49" fmla="*/ 753 h 1267"/>
                  <a:gd name="T50" fmla="*/ 56 w 1289"/>
                  <a:gd name="T51" fmla="*/ 788 h 1267"/>
                  <a:gd name="T52" fmla="*/ 120 w 1289"/>
                  <a:gd name="T53" fmla="*/ 852 h 1267"/>
                  <a:gd name="T54" fmla="*/ 183 w 1289"/>
                  <a:gd name="T55" fmla="*/ 908 h 1267"/>
                  <a:gd name="T56" fmla="*/ 247 w 1289"/>
                  <a:gd name="T57" fmla="*/ 971 h 1267"/>
                  <a:gd name="T58" fmla="*/ 303 w 1289"/>
                  <a:gd name="T59" fmla="*/ 1042 h 1267"/>
                  <a:gd name="T60" fmla="*/ 359 w 1289"/>
                  <a:gd name="T61" fmla="*/ 1105 h 1267"/>
                  <a:gd name="T62" fmla="*/ 416 w 1289"/>
                  <a:gd name="T63" fmla="*/ 1168 h 1267"/>
                  <a:gd name="T64" fmla="*/ 465 w 1289"/>
                  <a:gd name="T65" fmla="*/ 1210 h 1267"/>
                  <a:gd name="T66" fmla="*/ 514 w 1289"/>
                  <a:gd name="T67" fmla="*/ 1239 h 1267"/>
                  <a:gd name="T68" fmla="*/ 578 w 1289"/>
                  <a:gd name="T69" fmla="*/ 1260 h 1267"/>
                  <a:gd name="T70" fmla="*/ 641 w 1289"/>
                  <a:gd name="T71" fmla="*/ 1267 h 1267"/>
                  <a:gd name="T72" fmla="*/ 705 w 1289"/>
                  <a:gd name="T73" fmla="*/ 1260 h 1267"/>
                  <a:gd name="T74" fmla="*/ 768 w 1289"/>
                  <a:gd name="T75" fmla="*/ 1239 h 1267"/>
                  <a:gd name="T76" fmla="*/ 817 w 1289"/>
                  <a:gd name="T77" fmla="*/ 1210 h 1267"/>
                  <a:gd name="T78" fmla="*/ 867 w 1289"/>
                  <a:gd name="T79" fmla="*/ 1168 h 1267"/>
                  <a:gd name="T80" fmla="*/ 930 w 1289"/>
                  <a:gd name="T81" fmla="*/ 1105 h 1267"/>
                  <a:gd name="T82" fmla="*/ 987 w 1289"/>
                  <a:gd name="T83" fmla="*/ 1042 h 1267"/>
                  <a:gd name="T84" fmla="*/ 1036 w 1289"/>
                  <a:gd name="T85" fmla="*/ 971 h 1267"/>
                  <a:gd name="T86" fmla="*/ 1099 w 1289"/>
                  <a:gd name="T87" fmla="*/ 908 h 1267"/>
                  <a:gd name="T88" fmla="*/ 1170 w 1289"/>
                  <a:gd name="T89" fmla="*/ 852 h 1267"/>
                  <a:gd name="T90" fmla="*/ 1226 w 1289"/>
                  <a:gd name="T91" fmla="*/ 788 h 1267"/>
                  <a:gd name="T92" fmla="*/ 1275 w 1289"/>
                  <a:gd name="T93" fmla="*/ 725 h 1267"/>
                  <a:gd name="T94" fmla="*/ 1282 w 1289"/>
                  <a:gd name="T95" fmla="*/ 683 h 1267"/>
                  <a:gd name="T96" fmla="*/ 1289 w 1289"/>
                  <a:gd name="T97" fmla="*/ 648 h 1267"/>
                  <a:gd name="T98" fmla="*/ 1282 w 1289"/>
                  <a:gd name="T99" fmla="*/ 598 h 1267"/>
                  <a:gd name="T100" fmla="*/ 1254 w 1289"/>
                  <a:gd name="T101" fmla="*/ 549 h 1267"/>
                  <a:gd name="T102" fmla="*/ 1219 w 1289"/>
                  <a:gd name="T103" fmla="*/ 500 h 1267"/>
                  <a:gd name="T104" fmla="*/ 1184 w 1289"/>
                  <a:gd name="T105" fmla="*/ 451 h 1267"/>
                  <a:gd name="T106" fmla="*/ 1092 w 1289"/>
                  <a:gd name="T107" fmla="*/ 359 h 1267"/>
                  <a:gd name="T108" fmla="*/ 1057 w 1289"/>
                  <a:gd name="T109" fmla="*/ 310 h 1267"/>
                  <a:gd name="T110" fmla="*/ 1022 w 1289"/>
                  <a:gd name="T111" fmla="*/ 268 h 1267"/>
                  <a:gd name="T112" fmla="*/ 1022 w 1289"/>
                  <a:gd name="T113" fmla="*/ 268 h 1267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289"/>
                  <a:gd name="T172" fmla="*/ 0 h 1267"/>
                  <a:gd name="T173" fmla="*/ 1289 w 1289"/>
                  <a:gd name="T174" fmla="*/ 1267 h 1267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289" h="1267">
                    <a:moveTo>
                      <a:pt x="1022" y="268"/>
                    </a:moveTo>
                    <a:lnTo>
                      <a:pt x="965" y="190"/>
                    </a:lnTo>
                    <a:lnTo>
                      <a:pt x="909" y="120"/>
                    </a:lnTo>
                    <a:lnTo>
                      <a:pt x="824" y="57"/>
                    </a:lnTo>
                    <a:lnTo>
                      <a:pt x="782" y="28"/>
                    </a:lnTo>
                    <a:lnTo>
                      <a:pt x="726" y="14"/>
                    </a:lnTo>
                    <a:lnTo>
                      <a:pt x="684" y="0"/>
                    </a:lnTo>
                    <a:lnTo>
                      <a:pt x="641" y="0"/>
                    </a:lnTo>
                    <a:lnTo>
                      <a:pt x="599" y="0"/>
                    </a:lnTo>
                    <a:lnTo>
                      <a:pt x="557" y="14"/>
                    </a:lnTo>
                    <a:lnTo>
                      <a:pt x="500" y="28"/>
                    </a:lnTo>
                    <a:lnTo>
                      <a:pt x="458" y="57"/>
                    </a:lnTo>
                    <a:lnTo>
                      <a:pt x="381" y="120"/>
                    </a:lnTo>
                    <a:lnTo>
                      <a:pt x="317" y="190"/>
                    </a:lnTo>
                    <a:lnTo>
                      <a:pt x="268" y="268"/>
                    </a:lnTo>
                    <a:lnTo>
                      <a:pt x="233" y="310"/>
                    </a:lnTo>
                    <a:lnTo>
                      <a:pt x="190" y="359"/>
                    </a:lnTo>
                    <a:lnTo>
                      <a:pt x="106" y="451"/>
                    </a:lnTo>
                    <a:lnTo>
                      <a:pt x="64" y="500"/>
                    </a:lnTo>
                    <a:lnTo>
                      <a:pt x="28" y="549"/>
                    </a:lnTo>
                    <a:lnTo>
                      <a:pt x="7" y="598"/>
                    </a:lnTo>
                    <a:lnTo>
                      <a:pt x="0" y="648"/>
                    </a:lnTo>
                    <a:lnTo>
                      <a:pt x="0" y="683"/>
                    </a:lnTo>
                    <a:lnTo>
                      <a:pt x="14" y="725"/>
                    </a:lnTo>
                    <a:lnTo>
                      <a:pt x="35" y="753"/>
                    </a:lnTo>
                    <a:lnTo>
                      <a:pt x="56" y="788"/>
                    </a:lnTo>
                    <a:lnTo>
                      <a:pt x="120" y="852"/>
                    </a:lnTo>
                    <a:lnTo>
                      <a:pt x="183" y="908"/>
                    </a:lnTo>
                    <a:lnTo>
                      <a:pt x="247" y="971"/>
                    </a:lnTo>
                    <a:lnTo>
                      <a:pt x="303" y="1042"/>
                    </a:lnTo>
                    <a:lnTo>
                      <a:pt x="359" y="1105"/>
                    </a:lnTo>
                    <a:lnTo>
                      <a:pt x="416" y="1168"/>
                    </a:lnTo>
                    <a:lnTo>
                      <a:pt x="465" y="1210"/>
                    </a:lnTo>
                    <a:lnTo>
                      <a:pt x="514" y="1239"/>
                    </a:lnTo>
                    <a:lnTo>
                      <a:pt x="578" y="1260"/>
                    </a:lnTo>
                    <a:lnTo>
                      <a:pt x="641" y="1267"/>
                    </a:lnTo>
                    <a:lnTo>
                      <a:pt x="705" y="1260"/>
                    </a:lnTo>
                    <a:lnTo>
                      <a:pt x="768" y="1239"/>
                    </a:lnTo>
                    <a:lnTo>
                      <a:pt x="817" y="1210"/>
                    </a:lnTo>
                    <a:lnTo>
                      <a:pt x="867" y="1168"/>
                    </a:lnTo>
                    <a:lnTo>
                      <a:pt x="930" y="1105"/>
                    </a:lnTo>
                    <a:lnTo>
                      <a:pt x="987" y="1042"/>
                    </a:lnTo>
                    <a:lnTo>
                      <a:pt x="1036" y="971"/>
                    </a:lnTo>
                    <a:lnTo>
                      <a:pt x="1099" y="908"/>
                    </a:lnTo>
                    <a:lnTo>
                      <a:pt x="1170" y="852"/>
                    </a:lnTo>
                    <a:lnTo>
                      <a:pt x="1226" y="788"/>
                    </a:lnTo>
                    <a:lnTo>
                      <a:pt x="1275" y="725"/>
                    </a:lnTo>
                    <a:lnTo>
                      <a:pt x="1282" y="683"/>
                    </a:lnTo>
                    <a:lnTo>
                      <a:pt x="1289" y="648"/>
                    </a:lnTo>
                    <a:lnTo>
                      <a:pt x="1282" y="598"/>
                    </a:lnTo>
                    <a:lnTo>
                      <a:pt x="1254" y="549"/>
                    </a:lnTo>
                    <a:lnTo>
                      <a:pt x="1219" y="500"/>
                    </a:lnTo>
                    <a:lnTo>
                      <a:pt x="1184" y="451"/>
                    </a:lnTo>
                    <a:lnTo>
                      <a:pt x="1092" y="359"/>
                    </a:lnTo>
                    <a:lnTo>
                      <a:pt x="1057" y="310"/>
                    </a:lnTo>
                    <a:lnTo>
                      <a:pt x="1022" y="26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round/>
                <a:headEnd/>
                <a:tailEnd/>
              </a:ln>
              <a:scene3d>
                <a:camera prst="legacyPerspectiveTop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  <a:contourClr>
                  <a:schemeClr val="accent1"/>
                </a:contourClr>
              </a:sp3d>
            </p:spPr>
            <p:txBody>
              <a:bodyPr>
                <a:flatTx/>
              </a:bodyPr>
              <a:lstStyle/>
              <a:p>
                <a:endParaRPr lang="zh-CN" altLang="en-US"/>
              </a:p>
            </p:txBody>
          </p:sp>
          <p:sp>
            <p:nvSpPr>
              <p:cNvPr id="5" name="Freeform 13"/>
              <p:cNvSpPr>
                <a:spLocks/>
              </p:cNvSpPr>
              <p:nvPr/>
            </p:nvSpPr>
            <p:spPr bwMode="auto">
              <a:xfrm>
                <a:off x="5289" y="1724"/>
                <a:ext cx="7" cy="7"/>
              </a:xfrm>
              <a:custGeom>
                <a:avLst/>
                <a:gdLst>
                  <a:gd name="T0" fmla="*/ 7 w 7"/>
                  <a:gd name="T1" fmla="*/ 0 h 7"/>
                  <a:gd name="T2" fmla="*/ 7 w 7"/>
                  <a:gd name="T3" fmla="*/ 0 h 7"/>
                  <a:gd name="T4" fmla="*/ 7 w 7"/>
                  <a:gd name="T5" fmla="*/ 0 h 7"/>
                  <a:gd name="T6" fmla="*/ 0 w 7"/>
                  <a:gd name="T7" fmla="*/ 7 h 7"/>
                  <a:gd name="T8" fmla="*/ 7 w 7"/>
                  <a:gd name="T9" fmla="*/ 0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"/>
                  <a:gd name="T16" fmla="*/ 0 h 7"/>
                  <a:gd name="T17" fmla="*/ 7 w 7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" h="7">
                    <a:moveTo>
                      <a:pt x="7" y="0"/>
                    </a:moveTo>
                    <a:lnTo>
                      <a:pt x="7" y="0"/>
                    </a:lnTo>
                    <a:lnTo>
                      <a:pt x="0" y="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" name="Line 14"/>
              <p:cNvSpPr>
                <a:spLocks noChangeShapeType="1"/>
              </p:cNvSpPr>
              <p:nvPr/>
            </p:nvSpPr>
            <p:spPr bwMode="auto">
              <a:xfrm flipV="1">
                <a:off x="4939" y="1415"/>
                <a:ext cx="0" cy="1344"/>
              </a:xfrm>
              <a:prstGeom prst="line">
                <a:avLst/>
              </a:prstGeom>
              <a:noFill/>
              <a:ln w="57150">
                <a:solidFill>
                  <a:srgbClr val="FFFF66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" name="Group 15"/>
              <p:cNvGrpSpPr>
                <a:grpSpLocks/>
              </p:cNvGrpSpPr>
              <p:nvPr/>
            </p:nvGrpSpPr>
            <p:grpSpPr bwMode="auto">
              <a:xfrm>
                <a:off x="4699" y="2903"/>
                <a:ext cx="480" cy="144"/>
                <a:chOff x="4176" y="2496"/>
                <a:chExt cx="480" cy="144"/>
              </a:xfrm>
            </p:grpSpPr>
            <p:sp>
              <p:nvSpPr>
                <p:cNvPr id="13" name="Line 16"/>
                <p:cNvSpPr>
                  <a:spLocks noChangeShapeType="1"/>
                </p:cNvSpPr>
                <p:nvPr/>
              </p:nvSpPr>
              <p:spPr bwMode="auto">
                <a:xfrm>
                  <a:off x="4320" y="2496"/>
                  <a:ext cx="0" cy="144"/>
                </a:xfrm>
                <a:prstGeom prst="line">
                  <a:avLst/>
                </a:prstGeom>
                <a:noFill/>
                <a:ln w="76200">
                  <a:solidFill>
                    <a:srgbClr val="66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" name="Line 17"/>
                <p:cNvSpPr>
                  <a:spLocks noChangeShapeType="1"/>
                </p:cNvSpPr>
                <p:nvPr/>
              </p:nvSpPr>
              <p:spPr bwMode="auto">
                <a:xfrm>
                  <a:off x="4176" y="2640"/>
                  <a:ext cx="480" cy="0"/>
                </a:xfrm>
                <a:prstGeom prst="line">
                  <a:avLst/>
                </a:prstGeom>
                <a:noFill/>
                <a:ln w="76200">
                  <a:solidFill>
                    <a:srgbClr val="66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" name="Line 18"/>
                <p:cNvSpPr>
                  <a:spLocks noChangeShapeType="1"/>
                </p:cNvSpPr>
                <p:nvPr/>
              </p:nvSpPr>
              <p:spPr bwMode="auto">
                <a:xfrm>
                  <a:off x="4512" y="2496"/>
                  <a:ext cx="0" cy="144"/>
                </a:xfrm>
                <a:prstGeom prst="line">
                  <a:avLst/>
                </a:prstGeom>
                <a:noFill/>
                <a:ln w="76200">
                  <a:solidFill>
                    <a:srgbClr val="66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8" name="Line 19"/>
              <p:cNvSpPr>
                <a:spLocks noChangeShapeType="1"/>
              </p:cNvSpPr>
              <p:nvPr/>
            </p:nvSpPr>
            <p:spPr bwMode="auto">
              <a:xfrm flipV="1">
                <a:off x="4939" y="983"/>
                <a:ext cx="0" cy="480"/>
              </a:xfrm>
              <a:prstGeom prst="line">
                <a:avLst/>
              </a:prstGeom>
              <a:noFill/>
              <a:ln w="57150">
                <a:solidFill>
                  <a:srgbClr val="66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" name="Line 20"/>
              <p:cNvSpPr>
                <a:spLocks noChangeShapeType="1"/>
              </p:cNvSpPr>
              <p:nvPr/>
            </p:nvSpPr>
            <p:spPr bwMode="auto">
              <a:xfrm flipV="1">
                <a:off x="4939" y="2711"/>
                <a:ext cx="0" cy="336"/>
              </a:xfrm>
              <a:prstGeom prst="line">
                <a:avLst/>
              </a:prstGeom>
              <a:noFill/>
              <a:ln w="57150">
                <a:solidFill>
                  <a:srgbClr val="00FF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0" name="Group 21"/>
              <p:cNvGrpSpPr>
                <a:grpSpLocks/>
              </p:cNvGrpSpPr>
              <p:nvPr/>
            </p:nvGrpSpPr>
            <p:grpSpPr bwMode="auto">
              <a:xfrm>
                <a:off x="4843" y="1127"/>
                <a:ext cx="192" cy="288"/>
                <a:chOff x="4320" y="720"/>
                <a:chExt cx="192" cy="288"/>
              </a:xfrm>
            </p:grpSpPr>
            <p:sp>
              <p:nvSpPr>
                <p:cNvPr id="11" name="Line 22"/>
                <p:cNvSpPr>
                  <a:spLocks noChangeShapeType="1"/>
                </p:cNvSpPr>
                <p:nvPr/>
              </p:nvSpPr>
              <p:spPr bwMode="auto">
                <a:xfrm>
                  <a:off x="4320" y="720"/>
                  <a:ext cx="0" cy="288"/>
                </a:xfrm>
                <a:prstGeom prst="line">
                  <a:avLst/>
                </a:prstGeom>
                <a:noFill/>
                <a:ln w="76200">
                  <a:solidFill>
                    <a:srgbClr val="66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" name="Line 23"/>
                <p:cNvSpPr>
                  <a:spLocks noChangeShapeType="1"/>
                </p:cNvSpPr>
                <p:nvPr/>
              </p:nvSpPr>
              <p:spPr bwMode="auto">
                <a:xfrm>
                  <a:off x="4512" y="720"/>
                  <a:ext cx="0" cy="288"/>
                </a:xfrm>
                <a:prstGeom prst="line">
                  <a:avLst/>
                </a:prstGeom>
                <a:noFill/>
                <a:ln w="76200">
                  <a:solidFill>
                    <a:srgbClr val="66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6" name="Oval 24"/>
            <p:cNvSpPr>
              <a:spLocks noChangeArrowheads="1"/>
            </p:cNvSpPr>
            <p:nvPr/>
          </p:nvSpPr>
          <p:spPr bwMode="auto">
            <a:xfrm>
              <a:off x="7006431" y="1797381"/>
              <a:ext cx="1524000" cy="533400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auto">
            <a:xfrm flipV="1">
              <a:off x="8197056" y="2125993"/>
              <a:ext cx="457200" cy="15240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Rectangle 26"/>
            <p:cNvSpPr>
              <a:spLocks noChangeArrowheads="1"/>
            </p:cNvSpPr>
            <p:nvPr/>
          </p:nvSpPr>
          <p:spPr bwMode="auto">
            <a:xfrm>
              <a:off x="7997031" y="2025981"/>
              <a:ext cx="3254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FFFF00"/>
                  </a:solidFill>
                  <a:sym typeface="Symbol" panose="05050102010706020507" pitchFamily="18" charset="2"/>
                </a:rPr>
                <a:t></a:t>
              </a:r>
              <a:endParaRPr lang="en-US" altLang="zh-CN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19" name="Object 2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724763745"/>
                </p:ext>
              </p:extLst>
            </p:nvPr>
          </p:nvGraphicFramePr>
          <p:xfrm>
            <a:off x="7960519" y="2327606"/>
            <a:ext cx="5715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38" name="公式" r:id="rId3" imgW="466728" imgH="323920" progId="Equation.3">
                    <p:embed/>
                  </p:oleObj>
                </mc:Choice>
                <mc:Fallback>
                  <p:oleObj name="公式" r:id="rId3" imgW="466728" imgH="32392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60519" y="2327606"/>
                          <a:ext cx="571500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2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739514637"/>
                </p:ext>
              </p:extLst>
            </p:nvPr>
          </p:nvGraphicFramePr>
          <p:xfrm>
            <a:off x="7989094" y="1832306"/>
            <a:ext cx="158750" cy="344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39" name="公式" r:id="rId5" imgW="114185" imgH="323920" progId="Equation.3">
                    <p:embed/>
                  </p:oleObj>
                </mc:Choice>
                <mc:Fallback>
                  <p:oleObj name="公式" r:id="rId5" imgW="114185" imgH="32392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89094" y="1832306"/>
                          <a:ext cx="158750" cy="344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2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268786424"/>
                </p:ext>
              </p:extLst>
            </p:nvPr>
          </p:nvGraphicFramePr>
          <p:xfrm>
            <a:off x="8460581" y="1637043"/>
            <a:ext cx="280988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40" name="公式" r:id="rId7" imgW="171412" imgH="323920" progId="Equation.3">
                    <p:embed/>
                  </p:oleObj>
                </mc:Choice>
                <mc:Fallback>
                  <p:oleObj name="公式" r:id="rId7" imgW="171412" imgH="32392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60581" y="1637043"/>
                          <a:ext cx="280988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Text Box 30"/>
            <p:cNvSpPr txBox="1">
              <a:spLocks noChangeArrowheads="1"/>
            </p:cNvSpPr>
            <p:nvPr/>
          </p:nvSpPr>
          <p:spPr bwMode="auto">
            <a:xfrm>
              <a:off x="7420769" y="186088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>
                  <a:solidFill>
                    <a:srgbClr val="00FFFF"/>
                  </a:solidFill>
                </a:rPr>
                <a:t>O</a:t>
              </a:r>
              <a:endParaRPr lang="en-US" altLang="zh-CN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23" name="Object 3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30636710"/>
                </p:ext>
              </p:extLst>
            </p:nvPr>
          </p:nvGraphicFramePr>
          <p:xfrm>
            <a:off x="7933531" y="219406"/>
            <a:ext cx="223838" cy="233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41" name="公式" r:id="rId9" imgW="171412" imgH="190573" progId="Equation.3">
                    <p:embed/>
                  </p:oleObj>
                </mc:Choice>
                <mc:Fallback>
                  <p:oleObj name="公式" r:id="rId9" imgW="171412" imgH="190573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3531" y="219406"/>
                          <a:ext cx="223838" cy="233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Line 32"/>
            <p:cNvSpPr>
              <a:spLocks noChangeShapeType="1"/>
            </p:cNvSpPr>
            <p:nvPr/>
          </p:nvSpPr>
          <p:spPr bwMode="auto">
            <a:xfrm>
              <a:off x="7847806" y="2081543"/>
              <a:ext cx="314325" cy="200025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5" name="Objec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3640718"/>
              </p:ext>
            </p:extLst>
          </p:nvPr>
        </p:nvGraphicFramePr>
        <p:xfrm>
          <a:off x="2772272" y="844649"/>
          <a:ext cx="15859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42" name="公式" r:id="rId11" imgW="1695499" imgH="628675" progId="Equation.3">
                  <p:embed/>
                </p:oleObj>
              </mc:Choice>
              <mc:Fallback>
                <p:oleObj name="公式" r:id="rId11" imgW="1695499" imgH="628675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2272" y="844649"/>
                        <a:ext cx="158591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0607295"/>
              </p:ext>
            </p:extLst>
          </p:nvPr>
        </p:nvGraphicFramePr>
        <p:xfrm>
          <a:off x="4428034" y="892274"/>
          <a:ext cx="81597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43" name="公式" r:id="rId13" imgW="819271" imgH="314203" progId="Equation.3">
                  <p:embed/>
                </p:oleObj>
              </mc:Choice>
              <mc:Fallback>
                <p:oleObj name="公式" r:id="rId13" imgW="819271" imgH="31420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8034" y="892274"/>
                        <a:ext cx="815975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963051"/>
              </p:ext>
            </p:extLst>
          </p:nvPr>
        </p:nvGraphicFramePr>
        <p:xfrm>
          <a:off x="827584" y="836712"/>
          <a:ext cx="1909763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44" name="公式" r:id="rId15" imgW="2066937" imgH="619228" progId="Equation.3">
                  <p:embed/>
                </p:oleObj>
              </mc:Choice>
              <mc:Fallback>
                <p:oleObj name="公式" r:id="rId15" imgW="2066937" imgH="61922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836712"/>
                        <a:ext cx="1909763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2"/>
          <p:cNvSpPr txBox="1">
            <a:spLocks noChangeArrowheads="1"/>
          </p:cNvSpPr>
          <p:nvPr/>
        </p:nvSpPr>
        <p:spPr bwMode="auto">
          <a:xfrm>
            <a:off x="289445" y="1755859"/>
            <a:ext cx="53355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7675" indent="-447675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solidFill>
                  <a:srgbClr val="FFFF00"/>
                </a:solidFill>
              </a:rPr>
              <a:t>二</a:t>
            </a:r>
            <a:r>
              <a:rPr lang="en-US" altLang="zh-CN" sz="2800" dirty="0">
                <a:solidFill>
                  <a:srgbClr val="FFFF00"/>
                </a:solidFill>
              </a:rPr>
              <a:t>.  </a:t>
            </a:r>
            <a:r>
              <a:rPr lang="zh-CN" altLang="en-US" sz="2800" dirty="0">
                <a:solidFill>
                  <a:srgbClr val="FFFF00"/>
                </a:solidFill>
              </a:rPr>
              <a:t>动量矩</a:t>
            </a:r>
            <a:r>
              <a:rPr lang="zh-CN" altLang="zh-CN" sz="2800" dirty="0">
                <a:solidFill>
                  <a:srgbClr val="FFFF00"/>
                </a:solidFill>
              </a:rPr>
              <a:t>定理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30" name="Text Box 3"/>
          <p:cNvSpPr txBox="1">
            <a:spLocks noChangeArrowheads="1"/>
          </p:cNvSpPr>
          <p:nvPr/>
        </p:nvSpPr>
        <p:spPr bwMode="auto">
          <a:xfrm>
            <a:off x="362470" y="2405147"/>
            <a:ext cx="3671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66FFFF"/>
                </a:solidFill>
              </a:rPr>
              <a:t>1. </a:t>
            </a:r>
            <a:r>
              <a:rPr lang="zh-CN" altLang="en-US">
                <a:solidFill>
                  <a:srgbClr val="66FFFF"/>
                </a:solidFill>
              </a:rPr>
              <a:t>质点的动量矩定理</a:t>
            </a:r>
            <a:endParaRPr lang="zh-CN" altLang="en-US">
              <a:latin typeface="Arial" panose="020B0604020202020204" pitchFamily="34" charset="0"/>
            </a:endParaRPr>
          </a:p>
        </p:txBody>
      </p:sp>
      <p:graphicFrame>
        <p:nvGraphicFramePr>
          <p:cNvPr id="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4168372"/>
              </p:ext>
            </p:extLst>
          </p:nvPr>
        </p:nvGraphicFramePr>
        <p:xfrm>
          <a:off x="2339752" y="3263101"/>
          <a:ext cx="13366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45" name="公式" r:id="rId17" imgW="514237" imgH="114182" progId="Equation.3">
                  <p:embed/>
                </p:oleObj>
              </mc:Choice>
              <mc:Fallback>
                <p:oleObj name="公式" r:id="rId17" imgW="514237" imgH="1141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3263101"/>
                        <a:ext cx="1336675" cy="463550"/>
                      </a:xfrm>
                      <a:prstGeom prst="rect">
                        <a:avLst/>
                      </a:prstGeom>
                      <a:solidFill>
                        <a:srgbClr val="333333"/>
                      </a:solidFill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12"/>
          <p:cNvSpPr txBox="1">
            <a:spLocks noChangeArrowheads="1"/>
          </p:cNvSpPr>
          <p:nvPr/>
        </p:nvSpPr>
        <p:spPr bwMode="auto">
          <a:xfrm>
            <a:off x="4852333" y="3274085"/>
            <a:ext cx="24546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66FFFF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dirty="0" smtClean="0">
                <a:solidFill>
                  <a:srgbClr val="66FFFF"/>
                </a:solidFill>
                <a:ea typeface="楷体_GB2312" pitchFamily="49" charset="-122"/>
              </a:rPr>
              <a:t>微</a:t>
            </a:r>
            <a:r>
              <a:rPr lang="zh-CN" altLang="en-US" dirty="0">
                <a:solidFill>
                  <a:srgbClr val="66FFFF"/>
                </a:solidFill>
                <a:ea typeface="楷体_GB2312" pitchFamily="49" charset="-122"/>
              </a:rPr>
              <a:t>分形式</a:t>
            </a:r>
            <a:endParaRPr lang="zh-CN" altLang="en-US" sz="2000" dirty="0">
              <a:solidFill>
                <a:srgbClr val="66FFFF"/>
              </a:solidFill>
              <a:ea typeface="楷体_GB2312" pitchFamily="49" charset="-122"/>
            </a:endParaRPr>
          </a:p>
        </p:txBody>
      </p:sp>
      <p:graphicFrame>
        <p:nvGraphicFramePr>
          <p:cNvPr id="3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010348"/>
              </p:ext>
            </p:extLst>
          </p:nvPr>
        </p:nvGraphicFramePr>
        <p:xfrm>
          <a:off x="1862743" y="3875232"/>
          <a:ext cx="2428875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46" name="公式" r:id="rId19" imgW="1028745" imgH="247529" progId="Equation.3">
                  <p:embed/>
                </p:oleObj>
              </mc:Choice>
              <mc:Fallback>
                <p:oleObj name="公式" r:id="rId19" imgW="1028745" imgH="247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743" y="3875232"/>
                        <a:ext cx="2428875" cy="763587"/>
                      </a:xfrm>
                      <a:prstGeom prst="rect">
                        <a:avLst/>
                      </a:prstGeom>
                      <a:solidFill>
                        <a:srgbClr val="333333"/>
                      </a:solidFill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15"/>
          <p:cNvSpPr txBox="1">
            <a:spLocks noChangeArrowheads="1"/>
          </p:cNvSpPr>
          <p:nvPr/>
        </p:nvSpPr>
        <p:spPr bwMode="auto">
          <a:xfrm>
            <a:off x="4881154" y="4065783"/>
            <a:ext cx="248805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66FFFF"/>
                </a:solidFill>
                <a:latin typeface="Arial" panose="020B0604020202020204" pitchFamily="34" charset="0"/>
              </a:rPr>
              <a:t>—— </a:t>
            </a:r>
            <a:r>
              <a:rPr lang="zh-CN" altLang="en-US" dirty="0">
                <a:solidFill>
                  <a:srgbClr val="66FFFF"/>
                </a:solidFill>
                <a:ea typeface="楷体_GB2312" pitchFamily="49" charset="-122"/>
              </a:rPr>
              <a:t>积分形式</a:t>
            </a:r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539552" y="4086341"/>
            <a:ext cx="1150938" cy="466725"/>
          </a:xfrm>
          <a:prstGeom prst="rect">
            <a:avLst/>
          </a:prstGeom>
          <a:noFill/>
          <a:ln w="9525">
            <a:solidFill>
              <a:srgbClr val="66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  <a:ea typeface="楷体_GB2312" pitchFamily="49" charset="-122"/>
              </a:rPr>
              <a:t>冲量</a:t>
            </a: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</a:rPr>
              <a:t>矩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6" name="Text Box 2"/>
          <p:cNvSpPr txBox="1">
            <a:spLocks noChangeArrowheads="1"/>
          </p:cNvSpPr>
          <p:nvPr/>
        </p:nvSpPr>
        <p:spPr bwMode="auto">
          <a:xfrm>
            <a:off x="335568" y="4734863"/>
            <a:ext cx="4537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rgbClr val="66FFFF"/>
                </a:solidFill>
              </a:rPr>
              <a:t>2. </a:t>
            </a:r>
            <a:r>
              <a:rPr lang="zh-CN" altLang="en-US" dirty="0">
                <a:solidFill>
                  <a:srgbClr val="66FFFF"/>
                </a:solidFill>
              </a:rPr>
              <a:t>质点系的动量矩定理</a:t>
            </a:r>
          </a:p>
        </p:txBody>
      </p:sp>
      <p:graphicFrame>
        <p:nvGraphicFramePr>
          <p:cNvPr id="37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7568674"/>
              </p:ext>
            </p:extLst>
          </p:nvPr>
        </p:nvGraphicFramePr>
        <p:xfrm>
          <a:off x="2264381" y="5334995"/>
          <a:ext cx="1625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47" name="公式" r:id="rId21" imgW="1524086" imgH="390594" progId="Equation.3">
                  <p:embed/>
                </p:oleObj>
              </mc:Choice>
              <mc:Fallback>
                <p:oleObj name="公式" r:id="rId21" imgW="1524086" imgH="39059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4381" y="5334995"/>
                        <a:ext cx="1625600" cy="4953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 Box 8"/>
          <p:cNvSpPr txBox="1">
            <a:spLocks noChangeArrowheads="1"/>
          </p:cNvSpPr>
          <p:nvPr/>
        </p:nvSpPr>
        <p:spPr bwMode="auto">
          <a:xfrm>
            <a:off x="4785331" y="5334995"/>
            <a:ext cx="22211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25000"/>
              </a:lnSpc>
            </a:pPr>
            <a:r>
              <a:rPr lang="en-US" altLang="zh-CN" dirty="0">
                <a:solidFill>
                  <a:srgbClr val="66FFFF"/>
                </a:solidFill>
                <a:latin typeface="Arial" panose="020B0604020202020204" pitchFamily="34" charset="0"/>
              </a:rPr>
              <a:t>—— </a:t>
            </a:r>
            <a:r>
              <a:rPr lang="zh-CN" altLang="en-US" dirty="0">
                <a:solidFill>
                  <a:srgbClr val="66FFFF"/>
                </a:solidFill>
                <a:ea typeface="楷体_GB2312" pitchFamily="49" charset="-122"/>
              </a:rPr>
              <a:t>微分形式</a:t>
            </a:r>
          </a:p>
        </p:txBody>
      </p:sp>
      <p:graphicFrame>
        <p:nvGraphicFramePr>
          <p:cNvPr id="39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664793"/>
              </p:ext>
            </p:extLst>
          </p:nvPr>
        </p:nvGraphicFramePr>
        <p:xfrm>
          <a:off x="618143" y="6022383"/>
          <a:ext cx="4094163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48" name="公式" r:id="rId23" imgW="4476699" imgH="657288" progId="Equation.3">
                  <p:embed/>
                </p:oleObj>
              </mc:Choice>
              <mc:Fallback>
                <p:oleObj name="公式" r:id="rId23" imgW="4476699" imgH="65728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143" y="6022383"/>
                        <a:ext cx="4094163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 Box 10"/>
          <p:cNvSpPr txBox="1">
            <a:spLocks noChangeArrowheads="1"/>
          </p:cNvSpPr>
          <p:nvPr/>
        </p:nvSpPr>
        <p:spPr bwMode="auto">
          <a:xfrm>
            <a:off x="4872643" y="6065245"/>
            <a:ext cx="2505075" cy="506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dirty="0">
                <a:solidFill>
                  <a:srgbClr val="66FFFF"/>
                </a:solidFill>
                <a:latin typeface="Arial" panose="020B0604020202020204" pitchFamily="34" charset="0"/>
              </a:rPr>
              <a:t>—— </a:t>
            </a:r>
            <a:r>
              <a:rPr lang="zh-CN" altLang="en-US" dirty="0">
                <a:solidFill>
                  <a:srgbClr val="66FFFF"/>
                </a:solidFill>
                <a:ea typeface="楷体_GB2312" pitchFamily="49" charset="-122"/>
              </a:rPr>
              <a:t>积分形式</a:t>
            </a:r>
          </a:p>
        </p:txBody>
      </p:sp>
      <p:graphicFrame>
        <p:nvGraphicFramePr>
          <p:cNvPr id="4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1299786"/>
              </p:ext>
            </p:extLst>
          </p:nvPr>
        </p:nvGraphicFramePr>
        <p:xfrm>
          <a:off x="3889981" y="2143990"/>
          <a:ext cx="3057525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49" name="公式" r:id="rId25" imgW="1314342" imgH="285860" progId="Equation.3">
                  <p:embed/>
                </p:oleObj>
              </mc:Choice>
              <mc:Fallback>
                <p:oleObj name="公式" r:id="rId25" imgW="1314342" imgH="2858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981" y="2143990"/>
                        <a:ext cx="3057525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AutoShape 13"/>
          <p:cNvSpPr>
            <a:spLocks noChangeArrowheads="1"/>
          </p:cNvSpPr>
          <p:nvPr/>
        </p:nvSpPr>
        <p:spPr bwMode="auto">
          <a:xfrm rot="8341721">
            <a:off x="3578323" y="2900242"/>
            <a:ext cx="818575" cy="345766"/>
          </a:xfrm>
          <a:prstGeom prst="rightArrow">
            <a:avLst>
              <a:gd name="adj1" fmla="val 50000"/>
              <a:gd name="adj2" fmla="val 62569"/>
            </a:avLst>
          </a:prstGeom>
          <a:solidFill>
            <a:srgbClr val="FFCCFF"/>
          </a:solidFill>
          <a:ln w="9525" algn="ctr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graphicFrame>
        <p:nvGraphicFramePr>
          <p:cNvPr id="47" name="对象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0655520"/>
              </p:ext>
            </p:extLst>
          </p:nvPr>
        </p:nvGraphicFramePr>
        <p:xfrm>
          <a:off x="3339009" y="1458627"/>
          <a:ext cx="2260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50" name="Equation" r:id="rId27" imgW="1130300" imgH="419100" progId="Equation.DSMT4">
                  <p:embed/>
                </p:oleObj>
              </mc:Choice>
              <mc:Fallback>
                <p:oleObj name="Equation" r:id="rId27" imgW="11303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9009" y="1458627"/>
                        <a:ext cx="2260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Line 58"/>
          <p:cNvSpPr>
            <a:spLocks noChangeShapeType="1"/>
          </p:cNvSpPr>
          <p:nvPr/>
        </p:nvSpPr>
        <p:spPr bwMode="auto">
          <a:xfrm flipV="1">
            <a:off x="5850443" y="2305239"/>
            <a:ext cx="801687" cy="436563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90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29" grpId="0" autoUpdateAnimBg="0"/>
      <p:bldP spid="30" grpId="0" autoUpdateAnimBg="0"/>
      <p:bldP spid="32" grpId="0" autoUpdateAnimBg="0"/>
      <p:bldP spid="34" grpId="0" autoUpdateAnimBg="0"/>
      <p:bldP spid="35" grpId="0" animBg="1" autoUpdateAnimBg="0"/>
      <p:bldP spid="36" grpId="0" autoUpdateAnimBg="0"/>
      <p:bldP spid="38" grpId="0"/>
      <p:bldP spid="40" grpId="0"/>
      <p:bldP spid="46" grpId="0" animBg="1"/>
      <p:bldP spid="4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4"/>
          <p:cNvSpPr txBox="1">
            <a:spLocks noChangeArrowheads="1"/>
          </p:cNvSpPr>
          <p:nvPr/>
        </p:nvSpPr>
        <p:spPr bwMode="auto">
          <a:xfrm>
            <a:off x="251520" y="188640"/>
            <a:ext cx="4752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rgbClr val="66FFFF"/>
                </a:solidFill>
                <a:sym typeface="Symbol" panose="05050102010706020507" pitchFamily="18" charset="2"/>
              </a:rPr>
              <a:t>3. </a:t>
            </a:r>
            <a:r>
              <a:rPr lang="zh-CN" altLang="en-US" dirty="0">
                <a:solidFill>
                  <a:srgbClr val="66FFFF"/>
                </a:solidFill>
              </a:rPr>
              <a:t>刚体定轴转动的动量矩定理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466501"/>
              </p:ext>
            </p:extLst>
          </p:nvPr>
        </p:nvGraphicFramePr>
        <p:xfrm>
          <a:off x="3056932" y="618133"/>
          <a:ext cx="1349375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34" name="Equation" r:id="rId3" imgW="485894" imgH="314203" progId="Equation.3">
                  <p:embed/>
                </p:oleObj>
              </mc:Choice>
              <mc:Fallback>
                <p:oleObj name="Equation" r:id="rId3" imgW="485894" imgH="31420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6932" y="618133"/>
                        <a:ext cx="1349375" cy="103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2467531"/>
              </p:ext>
            </p:extLst>
          </p:nvPr>
        </p:nvGraphicFramePr>
        <p:xfrm>
          <a:off x="680445" y="643533"/>
          <a:ext cx="704850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35" name="Equation" r:id="rId5" imgW="219192" imgH="314203" progId="Equation.3">
                  <p:embed/>
                </p:oleObj>
              </mc:Choice>
              <mc:Fallback>
                <p:oleObj name="Equation" r:id="rId5" imgW="219192" imgH="31420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45" y="643533"/>
                        <a:ext cx="704850" cy="103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529785"/>
              </p:ext>
            </p:extLst>
          </p:nvPr>
        </p:nvGraphicFramePr>
        <p:xfrm>
          <a:off x="4341158" y="870789"/>
          <a:ext cx="1019286" cy="592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36" name="Equation" r:id="rId7" imgW="406080" imgH="228600" progId="Equation.DSMT4">
                  <p:embed/>
                </p:oleObj>
              </mc:Choice>
              <mc:Fallback>
                <p:oleObj name="Equation" r:id="rId7" imgW="406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1158" y="870789"/>
                        <a:ext cx="1019286" cy="5922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9724581"/>
              </p:ext>
            </p:extLst>
          </p:nvPr>
        </p:nvGraphicFramePr>
        <p:xfrm>
          <a:off x="1399582" y="667345"/>
          <a:ext cx="1625600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37" name="Equation" r:id="rId9" imgW="600079" imgH="314203" progId="Equation.3">
                  <p:embed/>
                </p:oleObj>
              </mc:Choice>
              <mc:Fallback>
                <p:oleObj name="Equation" r:id="rId9" imgW="600079" imgH="31420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9582" y="667345"/>
                        <a:ext cx="1625600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669607"/>
              </p:ext>
            </p:extLst>
          </p:nvPr>
        </p:nvGraphicFramePr>
        <p:xfrm>
          <a:off x="5364088" y="894431"/>
          <a:ext cx="847725" cy="544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38" name="Equation" r:id="rId11" imgW="355320" imgH="228600" progId="Equation.DSMT4">
                  <p:embed/>
                </p:oleObj>
              </mc:Choice>
              <mc:Fallback>
                <p:oleObj name="Equation" r:id="rId11" imgW="3553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64088" y="894431"/>
                        <a:ext cx="847725" cy="5449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57484" y="1686976"/>
            <a:ext cx="7423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7675" indent="-447675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solidFill>
                  <a:srgbClr val="FFFF00"/>
                </a:solidFill>
              </a:rPr>
              <a:t>三</a:t>
            </a:r>
            <a:r>
              <a:rPr lang="en-US" altLang="zh-CN" sz="2800" dirty="0">
                <a:solidFill>
                  <a:srgbClr val="FFFF00"/>
                </a:solidFill>
              </a:rPr>
              <a:t>.</a:t>
            </a:r>
            <a:r>
              <a:rPr lang="zh-CN" altLang="zh-CN" sz="2800" dirty="0">
                <a:solidFill>
                  <a:srgbClr val="FFFF00"/>
                </a:solidFill>
              </a:rPr>
              <a:t>动量矩</a:t>
            </a:r>
            <a:r>
              <a:rPr lang="zh-CN" altLang="en-US" sz="2800" dirty="0">
                <a:solidFill>
                  <a:srgbClr val="FFFF00"/>
                </a:solidFill>
              </a:rPr>
              <a:t>（</a:t>
            </a:r>
            <a:r>
              <a:rPr lang="zh-CN" altLang="zh-CN" sz="2800" dirty="0">
                <a:solidFill>
                  <a:srgbClr val="FFFF00"/>
                </a:solidFill>
              </a:rPr>
              <a:t>角动量</a:t>
            </a:r>
            <a:r>
              <a:rPr lang="zh-CN" altLang="en-US" sz="2800" dirty="0">
                <a:solidFill>
                  <a:srgbClr val="FFFF00"/>
                </a:solidFill>
              </a:rPr>
              <a:t>）守恒</a:t>
            </a:r>
            <a:r>
              <a:rPr lang="zh-CN" altLang="zh-CN" sz="2800" dirty="0">
                <a:solidFill>
                  <a:srgbClr val="FFFF00"/>
                </a:solidFill>
              </a:rPr>
              <a:t>定</a:t>
            </a:r>
            <a:r>
              <a:rPr lang="zh-CN" altLang="en-US" sz="2800" dirty="0">
                <a:solidFill>
                  <a:srgbClr val="FFFF00"/>
                </a:solidFill>
              </a:rPr>
              <a:t>律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44822" y="2253714"/>
            <a:ext cx="4175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66FFFF"/>
                </a:solidFill>
              </a:rPr>
              <a:t>1. </a:t>
            </a:r>
            <a:r>
              <a:rPr lang="zh-CN" altLang="en-US">
                <a:solidFill>
                  <a:srgbClr val="66FFFF"/>
                </a:solidFill>
              </a:rPr>
              <a:t>质点动量矩守恒定律</a:t>
            </a: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6139136"/>
              </p:ext>
            </p:extLst>
          </p:nvPr>
        </p:nvGraphicFramePr>
        <p:xfrm>
          <a:off x="2848297" y="2782351"/>
          <a:ext cx="400526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39" name="公式" r:id="rId13" imgW="1924139" imgH="114182" progId="Equation.3">
                  <p:embed/>
                </p:oleObj>
              </mc:Choice>
              <mc:Fallback>
                <p:oleObj name="公式" r:id="rId13" imgW="1924139" imgH="1141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8297" y="2782351"/>
                        <a:ext cx="4005262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1630500"/>
              </p:ext>
            </p:extLst>
          </p:nvPr>
        </p:nvGraphicFramePr>
        <p:xfrm>
          <a:off x="2957513" y="3222625"/>
          <a:ext cx="2492375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40" name="公式" r:id="rId15" imgW="1142930" imgH="428655" progId="Equation.3">
                  <p:embed/>
                </p:oleObj>
              </mc:Choice>
              <mc:Fallback>
                <p:oleObj name="公式" r:id="rId15" imgW="1142930" imgH="42865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7513" y="3222625"/>
                        <a:ext cx="2492375" cy="106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28"/>
          <p:cNvSpPr txBox="1">
            <a:spLocks noChangeArrowheads="1"/>
          </p:cNvSpPr>
          <p:nvPr/>
        </p:nvSpPr>
        <p:spPr bwMode="auto">
          <a:xfrm>
            <a:off x="680445" y="4014252"/>
            <a:ext cx="491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1938" indent="-261938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(2) </a:t>
            </a:r>
            <a:r>
              <a:rPr lang="zh-CN" altLang="en-US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rPr>
              <a:t>有心力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的动量矩守恒。</a:t>
            </a:r>
          </a:p>
        </p:txBody>
      </p:sp>
      <p:sp>
        <p:nvSpPr>
          <p:cNvPr id="13" name="Text Box 50"/>
          <p:cNvSpPr txBox="1">
            <a:spLocks noChangeArrowheads="1"/>
          </p:cNvSpPr>
          <p:nvPr/>
        </p:nvSpPr>
        <p:spPr bwMode="auto">
          <a:xfrm>
            <a:off x="653457" y="3509427"/>
            <a:ext cx="2376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(1)</a:t>
            </a: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守恒条件</a:t>
            </a:r>
          </a:p>
        </p:txBody>
      </p:sp>
      <p:graphicFrame>
        <p:nvGraphicFramePr>
          <p:cNvPr id="1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0611043"/>
              </p:ext>
            </p:extLst>
          </p:nvPr>
        </p:nvGraphicFramePr>
        <p:xfrm>
          <a:off x="836934" y="2782351"/>
          <a:ext cx="13366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41" name="公式" r:id="rId17" imgW="514237" imgH="114182" progId="Equation.3">
                  <p:embed/>
                </p:oleObj>
              </mc:Choice>
              <mc:Fallback>
                <p:oleObj name="公式" r:id="rId17" imgW="514237" imgH="1141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934" y="2782351"/>
                        <a:ext cx="1336675" cy="463550"/>
                      </a:xfrm>
                      <a:prstGeom prst="rect">
                        <a:avLst/>
                      </a:prstGeom>
                      <a:solidFill>
                        <a:srgbClr val="333333"/>
                      </a:solidFill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AutoShape 54"/>
          <p:cNvSpPr>
            <a:spLocks noChangeArrowheads="1"/>
          </p:cNvSpPr>
          <p:nvPr/>
        </p:nvSpPr>
        <p:spPr bwMode="auto">
          <a:xfrm>
            <a:off x="2318072" y="2926814"/>
            <a:ext cx="431800" cy="21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" name="Text Box 51"/>
          <p:cNvSpPr txBox="1">
            <a:spLocks noChangeArrowheads="1"/>
          </p:cNvSpPr>
          <p:nvPr/>
        </p:nvSpPr>
        <p:spPr bwMode="auto">
          <a:xfrm>
            <a:off x="477571" y="4529464"/>
            <a:ext cx="4421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66FFFF"/>
                </a:solidFill>
              </a:rPr>
              <a:t>2. </a:t>
            </a:r>
            <a:r>
              <a:rPr lang="zh-CN" altLang="en-US" dirty="0">
                <a:solidFill>
                  <a:srgbClr val="66FFFF"/>
                </a:solidFill>
              </a:rPr>
              <a:t>质点系角动量守恒定律</a:t>
            </a:r>
          </a:p>
        </p:txBody>
      </p:sp>
      <p:graphicFrame>
        <p:nvGraphicFramePr>
          <p:cNvPr id="17" name="Objec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8406867"/>
              </p:ext>
            </p:extLst>
          </p:nvPr>
        </p:nvGraphicFramePr>
        <p:xfrm>
          <a:off x="2954071" y="5024764"/>
          <a:ext cx="871538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42" name="公式" r:id="rId19" imgW="885946" imgH="276142" progId="Equation.3">
                  <p:embed/>
                </p:oleObj>
              </mc:Choice>
              <mc:Fallback>
                <p:oleObj name="公式" r:id="rId19" imgW="885946" imgH="27614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4071" y="5024764"/>
                        <a:ext cx="871538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AutoShape 54"/>
          <p:cNvSpPr>
            <a:spLocks noChangeArrowheads="1"/>
          </p:cNvSpPr>
          <p:nvPr/>
        </p:nvSpPr>
        <p:spPr bwMode="auto">
          <a:xfrm>
            <a:off x="2090471" y="5097789"/>
            <a:ext cx="431800" cy="288925"/>
          </a:xfrm>
          <a:prstGeom prst="rightArrow">
            <a:avLst>
              <a:gd name="adj1" fmla="val 50000"/>
              <a:gd name="adj2" fmla="val 37363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graphicFrame>
        <p:nvGraphicFramePr>
          <p:cNvPr id="19" name="Objec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9990235"/>
              </p:ext>
            </p:extLst>
          </p:nvPr>
        </p:nvGraphicFramePr>
        <p:xfrm>
          <a:off x="4244709" y="5015239"/>
          <a:ext cx="2525712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43" name="公式" r:id="rId21" imgW="2762305" imgH="276142" progId="Equation.3">
                  <p:embed/>
                </p:oleObj>
              </mc:Choice>
              <mc:Fallback>
                <p:oleObj name="公式" r:id="rId21" imgW="2762305" imgH="27614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4709" y="5015239"/>
                        <a:ext cx="2525712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1766711"/>
              </p:ext>
            </p:extLst>
          </p:nvPr>
        </p:nvGraphicFramePr>
        <p:xfrm>
          <a:off x="722046" y="4975552"/>
          <a:ext cx="107950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44" name="Equation" r:id="rId23" imgW="495341" imgH="238081" progId="Equation.DSMT4">
                  <p:embed/>
                </p:oleObj>
              </mc:Choice>
              <mc:Fallback>
                <p:oleObj name="Equation" r:id="rId23" imgW="495341" imgH="23808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046" y="4975552"/>
                        <a:ext cx="1079500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2"/>
          <p:cNvSpPr txBox="1">
            <a:spLocks noChangeArrowheads="1"/>
          </p:cNvSpPr>
          <p:nvPr/>
        </p:nvSpPr>
        <p:spPr bwMode="auto">
          <a:xfrm>
            <a:off x="444822" y="5541734"/>
            <a:ext cx="5759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66FFFF"/>
                </a:solidFill>
              </a:rPr>
              <a:t>3. </a:t>
            </a:r>
            <a:r>
              <a:rPr lang="zh-CN" altLang="en-US" dirty="0">
                <a:solidFill>
                  <a:srgbClr val="66FFFF"/>
                </a:solidFill>
              </a:rPr>
              <a:t>刚体定轴转动的动量矩守恒定律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  <p:graphicFrame>
        <p:nvGraphicFramePr>
          <p:cNvPr id="40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3526975"/>
              </p:ext>
            </p:extLst>
          </p:nvPr>
        </p:nvGraphicFramePr>
        <p:xfrm>
          <a:off x="3656535" y="6275161"/>
          <a:ext cx="925512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45" name="公式" r:id="rId25" imgW="933456" imgH="314203" progId="Equation.3">
                  <p:embed/>
                </p:oleObj>
              </mc:Choice>
              <mc:Fallback>
                <p:oleObj name="公式" r:id="rId25" imgW="933456" imgH="31420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6535" y="6275161"/>
                        <a:ext cx="925512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6437749"/>
              </p:ext>
            </p:extLst>
          </p:nvPr>
        </p:nvGraphicFramePr>
        <p:xfrm>
          <a:off x="5167835" y="6210073"/>
          <a:ext cx="1223962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46" name="公式" r:id="rId27" imgW="400052" imgH="114182" progId="Equation.3">
                  <p:embed/>
                </p:oleObj>
              </mc:Choice>
              <mc:Fallback>
                <p:oleObj name="公式" r:id="rId27" imgW="400052" imgH="11418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7835" y="6210073"/>
                        <a:ext cx="1223962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AutoShape 5"/>
          <p:cNvSpPr>
            <a:spLocks noChangeArrowheads="1"/>
          </p:cNvSpPr>
          <p:nvPr/>
        </p:nvSpPr>
        <p:spPr bwMode="auto">
          <a:xfrm>
            <a:off x="4664597" y="6354536"/>
            <a:ext cx="431800" cy="284162"/>
          </a:xfrm>
          <a:prstGeom prst="rightArrow">
            <a:avLst>
              <a:gd name="adj1" fmla="val 50000"/>
              <a:gd name="adj2" fmla="val 37989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graphicFrame>
        <p:nvGraphicFramePr>
          <p:cNvPr id="43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0937998"/>
              </p:ext>
            </p:extLst>
          </p:nvPr>
        </p:nvGraphicFramePr>
        <p:xfrm>
          <a:off x="6862258" y="6354536"/>
          <a:ext cx="1316038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47" name="公式" r:id="rId29" imgW="1390735" imgH="238081" progId="Equation.3">
                  <p:embed/>
                </p:oleObj>
              </mc:Choice>
              <mc:Fallback>
                <p:oleObj name="公式" r:id="rId29" imgW="1390735" imgH="23808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2258" y="6354536"/>
                        <a:ext cx="1316038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2315472"/>
              </p:ext>
            </p:extLst>
          </p:nvPr>
        </p:nvGraphicFramePr>
        <p:xfrm>
          <a:off x="694259" y="5949280"/>
          <a:ext cx="622565" cy="912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4" name="Equation" r:id="rId31" imgW="219192" imgH="314203" progId="Equation.3">
                  <p:embed/>
                </p:oleObj>
              </mc:Choice>
              <mc:Fallback>
                <p:oleObj name="Equation" r:id="rId31" imgW="219192" imgH="31420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259" y="5949280"/>
                        <a:ext cx="622565" cy="9128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8061750"/>
              </p:ext>
            </p:extLst>
          </p:nvPr>
        </p:nvGraphicFramePr>
        <p:xfrm>
          <a:off x="1280047" y="6138636"/>
          <a:ext cx="1838325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5" name="Equation" r:id="rId33" imgW="685920" imgH="142795" progId="Equation.3">
                  <p:embed/>
                </p:oleObj>
              </mc:Choice>
              <mc:Fallback>
                <p:oleObj name="Equation" r:id="rId33" imgW="685920" imgH="1427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0047" y="6138636"/>
                        <a:ext cx="1838325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AutoShape 5"/>
          <p:cNvSpPr>
            <a:spLocks noChangeArrowheads="1"/>
          </p:cNvSpPr>
          <p:nvPr/>
        </p:nvSpPr>
        <p:spPr bwMode="auto">
          <a:xfrm>
            <a:off x="3153297" y="6281511"/>
            <a:ext cx="431800" cy="284162"/>
          </a:xfrm>
          <a:prstGeom prst="rightArrow">
            <a:avLst>
              <a:gd name="adj1" fmla="val 50000"/>
              <a:gd name="adj2" fmla="val 37989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7" name="AutoShape 5"/>
          <p:cNvSpPr>
            <a:spLocks noChangeArrowheads="1"/>
          </p:cNvSpPr>
          <p:nvPr/>
        </p:nvSpPr>
        <p:spPr bwMode="auto">
          <a:xfrm>
            <a:off x="6460115" y="6354536"/>
            <a:ext cx="431800" cy="284162"/>
          </a:xfrm>
          <a:prstGeom prst="rightArrow">
            <a:avLst>
              <a:gd name="adj1" fmla="val 50000"/>
              <a:gd name="adj2" fmla="val 37989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72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8" grpId="0" autoUpdateAnimBg="0"/>
      <p:bldP spid="9" grpId="0" autoUpdateAnimBg="0"/>
      <p:bldP spid="12" grpId="0" autoUpdateAnimBg="0"/>
      <p:bldP spid="13" grpId="0" autoUpdateAnimBg="0"/>
      <p:bldP spid="15" grpId="0" animBg="1"/>
      <p:bldP spid="16" grpId="0" autoUpdateAnimBg="0"/>
      <p:bldP spid="18" grpId="0" animBg="1"/>
      <p:bldP spid="39" grpId="0" autoUpdateAnimBg="0"/>
      <p:bldP spid="42" grpId="0" animBg="1"/>
      <p:bldP spid="46" grpId="0" animBg="1"/>
      <p:bldP spid="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4" name="Rectangle 2"/>
          <p:cNvSpPr>
            <a:spLocks noChangeArrowheads="1"/>
          </p:cNvSpPr>
          <p:nvPr/>
        </p:nvSpPr>
        <p:spPr bwMode="auto">
          <a:xfrm>
            <a:off x="228600" y="404813"/>
            <a:ext cx="5927725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3400" indent="-533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25000"/>
              </a:lnSpc>
            </a:pPr>
            <a:r>
              <a:rPr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1" dirty="0" smtClean="0">
                <a:solidFill>
                  <a:srgbClr val="99CCFF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一均质棒，长度为 </a:t>
            </a:r>
            <a:r>
              <a:rPr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</a:rPr>
              <a:t>L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，质量为</a:t>
            </a:r>
            <a:r>
              <a:rPr lang="en-US" altLang="zh-CN" sz="2400" b="1" i="1" dirty="0">
                <a:solidFill>
                  <a:srgbClr val="00FFFF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，现有一子弹在距轴为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处水平射入细棒，子弹的质量为 </a:t>
            </a:r>
            <a:r>
              <a:rPr lang="en-US" altLang="zh-CN" sz="2400" b="1" i="1" dirty="0">
                <a:solidFill>
                  <a:srgbClr val="FF9900"/>
                </a:solidFill>
                <a:latin typeface="Times New Roman" panose="02020603050405020304" pitchFamily="18" charset="0"/>
              </a:rPr>
              <a:t>m 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速度为 </a:t>
            </a:r>
            <a:r>
              <a:rPr lang="en-US" altLang="zh-CN" sz="2400" b="1" i="1" dirty="0">
                <a:solidFill>
                  <a:srgbClr val="FF9900"/>
                </a:solidFill>
                <a:latin typeface="Bookman Old Style" panose="02050604050505020204" pitchFamily="18" charset="0"/>
              </a:rPr>
              <a:t>v</a:t>
            </a:r>
            <a:r>
              <a:rPr lang="en-US" altLang="zh-CN" sz="2400" b="1" i="1" baseline="-25000" dirty="0">
                <a:solidFill>
                  <a:srgbClr val="FF9900"/>
                </a:solidFill>
                <a:latin typeface="Bookman Old Style" panose="02050604050505020204" pitchFamily="18" charset="0"/>
              </a:rPr>
              <a:t>0</a:t>
            </a:r>
            <a:r>
              <a:rPr lang="en-US" altLang="zh-CN" sz="2400" b="1" i="1" dirty="0">
                <a:solidFill>
                  <a:srgbClr val="FF9900"/>
                </a:solidFill>
                <a:latin typeface="Bookman Old Style" panose="02050604050505020204" pitchFamily="18" charset="0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41995" name="Rectangle 3"/>
          <p:cNvSpPr>
            <a:spLocks noChangeArrowheads="1"/>
          </p:cNvSpPr>
          <p:nvPr/>
        </p:nvSpPr>
        <p:spPr bwMode="auto">
          <a:xfrm>
            <a:off x="250825" y="1963738"/>
            <a:ext cx="56541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b="1" dirty="0">
                <a:solidFill>
                  <a:srgbClr val="FFFF66"/>
                </a:solidFill>
                <a:latin typeface="Times New Roman" panose="02020603050405020304" pitchFamily="18" charset="0"/>
              </a:rPr>
              <a:t>求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碰完瞬间子弹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细棒共同的角速度 </a:t>
            </a:r>
            <a:r>
              <a:rPr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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41996" name="Rectangle 4"/>
          <p:cNvSpPr>
            <a:spLocks noChangeArrowheads="1"/>
          </p:cNvSpPr>
          <p:nvPr/>
        </p:nvSpPr>
        <p:spPr bwMode="auto">
          <a:xfrm>
            <a:off x="276225" y="2543175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b="1">
                <a:solidFill>
                  <a:srgbClr val="FFFF66"/>
                </a:solidFill>
                <a:latin typeface="Times New Roman" panose="02020603050405020304" pitchFamily="18" charset="0"/>
              </a:rPr>
              <a:t>解</a:t>
            </a:r>
          </a:p>
        </p:txBody>
      </p:sp>
      <p:graphicFrame>
        <p:nvGraphicFramePr>
          <p:cNvPr id="910341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8135483"/>
              </p:ext>
            </p:extLst>
          </p:nvPr>
        </p:nvGraphicFramePr>
        <p:xfrm>
          <a:off x="3530601" y="3489325"/>
          <a:ext cx="92233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94" name="公式" r:id="rId3" imgW="825480" imgH="431640" progId="Equation.3">
                  <p:embed/>
                </p:oleObj>
              </mc:Choice>
              <mc:Fallback>
                <p:oleObj name="公式" r:id="rId3" imgW="825480" imgH="431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601" y="3489325"/>
                        <a:ext cx="922337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0342" name="Rectangle 6"/>
          <p:cNvSpPr>
            <a:spLocks noChangeArrowheads="1"/>
          </p:cNvSpPr>
          <p:nvPr/>
        </p:nvSpPr>
        <p:spPr bwMode="auto">
          <a:xfrm>
            <a:off x="744538" y="4148138"/>
            <a:ext cx="2459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其中</a:t>
            </a:r>
            <a:endParaRPr lang="zh-CN" altLang="en-US" sz="2400" b="1" i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1998" name="Group 7"/>
          <p:cNvGrpSpPr>
            <a:grpSpLocks/>
          </p:cNvGrpSpPr>
          <p:nvPr/>
        </p:nvGrpSpPr>
        <p:grpSpPr bwMode="auto">
          <a:xfrm>
            <a:off x="6516688" y="549275"/>
            <a:ext cx="1828800" cy="2743200"/>
            <a:chOff x="4320" y="336"/>
            <a:chExt cx="1152" cy="1728"/>
          </a:xfrm>
        </p:grpSpPr>
        <p:sp>
          <p:nvSpPr>
            <p:cNvPr id="42024" name="Line 8"/>
            <p:cNvSpPr>
              <a:spLocks noChangeShapeType="1"/>
            </p:cNvSpPr>
            <p:nvPr/>
          </p:nvSpPr>
          <p:spPr bwMode="auto">
            <a:xfrm>
              <a:off x="4320" y="336"/>
              <a:ext cx="1152" cy="0"/>
            </a:xfrm>
            <a:prstGeom prst="line">
              <a:avLst/>
            </a:prstGeom>
            <a:noFill/>
            <a:ln w="222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25" name="Rectangle 9"/>
            <p:cNvSpPr>
              <a:spLocks noChangeArrowheads="1"/>
            </p:cNvSpPr>
            <p:nvPr/>
          </p:nvSpPr>
          <p:spPr bwMode="auto">
            <a:xfrm>
              <a:off x="4800" y="480"/>
              <a:ext cx="144" cy="15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2026" name="AutoShape 10"/>
            <p:cNvSpPr>
              <a:spLocks noChangeArrowheads="1"/>
            </p:cNvSpPr>
            <p:nvPr/>
          </p:nvSpPr>
          <p:spPr bwMode="auto">
            <a:xfrm rot="10688603">
              <a:off x="4800" y="336"/>
              <a:ext cx="144" cy="240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7354888" y="854075"/>
            <a:ext cx="1138237" cy="487363"/>
            <a:chOff x="4633" y="538"/>
            <a:chExt cx="717" cy="307"/>
          </a:xfrm>
        </p:grpSpPr>
        <p:sp>
          <p:nvSpPr>
            <p:cNvPr id="42023" name="Line 12"/>
            <p:cNvSpPr>
              <a:spLocks noChangeShapeType="1"/>
            </p:cNvSpPr>
            <p:nvPr/>
          </p:nvSpPr>
          <p:spPr bwMode="auto">
            <a:xfrm>
              <a:off x="4633" y="538"/>
              <a:ext cx="480" cy="0"/>
            </a:xfrm>
            <a:prstGeom prst="line">
              <a:avLst/>
            </a:prstGeom>
            <a:noFill/>
            <a:ln w="57150">
              <a:solidFill>
                <a:srgbClr val="FF6699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993" name="Object 13"/>
            <p:cNvGraphicFramePr>
              <a:graphicFrameLocks noChangeAspect="1"/>
            </p:cNvGraphicFramePr>
            <p:nvPr/>
          </p:nvGraphicFramePr>
          <p:xfrm>
            <a:off x="5017" y="538"/>
            <a:ext cx="333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595" name="Equation" r:id="rId5" imgW="215640" imgH="228600" progId="Equation.3">
                    <p:embed/>
                  </p:oleObj>
                </mc:Choice>
                <mc:Fallback>
                  <p:oleObj name="Equation" r:id="rId5" imgW="2156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7" y="538"/>
                          <a:ext cx="333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000" name="Line 14"/>
          <p:cNvSpPr>
            <a:spLocks noChangeShapeType="1"/>
          </p:cNvSpPr>
          <p:nvPr/>
        </p:nvSpPr>
        <p:spPr bwMode="auto">
          <a:xfrm>
            <a:off x="6732588" y="2851150"/>
            <a:ext cx="479425" cy="0"/>
          </a:xfrm>
          <a:prstGeom prst="line">
            <a:avLst/>
          </a:prstGeom>
          <a:noFill/>
          <a:ln w="50800">
            <a:solidFill>
              <a:srgbClr val="FF6699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1" name="Line 15"/>
          <p:cNvSpPr>
            <a:spLocks noChangeShapeType="1"/>
          </p:cNvSpPr>
          <p:nvPr/>
        </p:nvSpPr>
        <p:spPr bwMode="auto">
          <a:xfrm>
            <a:off x="6516688" y="854075"/>
            <a:ext cx="914400" cy="0"/>
          </a:xfrm>
          <a:prstGeom prst="line">
            <a:avLst/>
          </a:prstGeom>
          <a:noFill/>
          <a:ln w="22225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2" name="Line 16"/>
          <p:cNvSpPr>
            <a:spLocks noChangeShapeType="1"/>
          </p:cNvSpPr>
          <p:nvPr/>
        </p:nvSpPr>
        <p:spPr bwMode="auto">
          <a:xfrm>
            <a:off x="7019925" y="854075"/>
            <a:ext cx="0" cy="1981200"/>
          </a:xfrm>
          <a:prstGeom prst="line">
            <a:avLst/>
          </a:prstGeom>
          <a:noFill/>
          <a:ln w="22225">
            <a:solidFill>
              <a:schemeClr val="bg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1987" name="Object 17"/>
          <p:cNvGraphicFramePr>
            <a:graphicFrameLocks noChangeAspect="1"/>
          </p:cNvGraphicFramePr>
          <p:nvPr/>
        </p:nvGraphicFramePr>
        <p:xfrm>
          <a:off x="6694488" y="1566863"/>
          <a:ext cx="254000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96" name="公式" r:id="rId7" imgW="241200" imgH="304560" progId="Equation.3">
                  <p:embed/>
                </p:oleObj>
              </mc:Choice>
              <mc:Fallback>
                <p:oleObj name="公式" r:id="rId7" imgW="24120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4488" y="1566863"/>
                        <a:ext cx="254000" cy="27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8" name="Object 18"/>
          <p:cNvGraphicFramePr>
            <a:graphicFrameLocks noChangeAspect="1"/>
          </p:cNvGraphicFramePr>
          <p:nvPr/>
        </p:nvGraphicFramePr>
        <p:xfrm>
          <a:off x="6650038" y="2419350"/>
          <a:ext cx="227012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97" name="公式" r:id="rId9" imgW="317160" imgH="431640" progId="Equation.3">
                  <p:embed/>
                </p:oleObj>
              </mc:Choice>
              <mc:Fallback>
                <p:oleObj name="公式" r:id="rId9" imgW="3171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0038" y="2419350"/>
                        <a:ext cx="227012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3" name="Oval 19"/>
          <p:cNvSpPr>
            <a:spLocks noChangeArrowheads="1"/>
          </p:cNvSpPr>
          <p:nvPr/>
        </p:nvSpPr>
        <p:spPr bwMode="auto">
          <a:xfrm>
            <a:off x="7308850" y="765175"/>
            <a:ext cx="152400" cy="152400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6229350" y="2779713"/>
            <a:ext cx="503238" cy="144462"/>
            <a:chOff x="3606" y="2296"/>
            <a:chExt cx="408" cy="137"/>
          </a:xfrm>
        </p:grpSpPr>
        <p:sp>
          <p:nvSpPr>
            <p:cNvPr id="42021" name="AutoShape 21"/>
            <p:cNvSpPr>
              <a:spLocks noChangeArrowheads="1"/>
            </p:cNvSpPr>
            <p:nvPr/>
          </p:nvSpPr>
          <p:spPr bwMode="auto">
            <a:xfrm rot="5400000" flipH="1">
              <a:off x="3855" y="2274"/>
              <a:ext cx="137" cy="181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FF9966"/>
                </a:gs>
                <a:gs pos="50000">
                  <a:srgbClr val="FFFF00"/>
                </a:gs>
                <a:gs pos="100000">
                  <a:srgbClr val="FF9966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2022" name="Rectangle 22"/>
            <p:cNvSpPr>
              <a:spLocks noChangeArrowheads="1"/>
            </p:cNvSpPr>
            <p:nvPr/>
          </p:nvSpPr>
          <p:spPr bwMode="auto">
            <a:xfrm>
              <a:off x="3606" y="2296"/>
              <a:ext cx="227" cy="136"/>
            </a:xfrm>
            <a:prstGeom prst="rect">
              <a:avLst/>
            </a:prstGeom>
            <a:gradFill rotWithShape="1">
              <a:gsLst>
                <a:gs pos="0">
                  <a:srgbClr val="FF9966"/>
                </a:gs>
                <a:gs pos="50000">
                  <a:srgbClr val="FFFF00"/>
                </a:gs>
                <a:gs pos="100000">
                  <a:srgbClr val="FF9966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2005" name="Text Box 23"/>
          <p:cNvSpPr txBox="1">
            <a:spLocks noChangeArrowheads="1"/>
          </p:cNvSpPr>
          <p:nvPr/>
        </p:nvSpPr>
        <p:spPr bwMode="auto">
          <a:xfrm>
            <a:off x="6757988" y="2901950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i="1">
                <a:solidFill>
                  <a:srgbClr val="FFFF66"/>
                </a:solidFill>
                <a:latin typeface="Times New Roman" panose="02020603050405020304" pitchFamily="18" charset="0"/>
              </a:rPr>
              <a:t>m</a:t>
            </a:r>
          </a:p>
        </p:txBody>
      </p:sp>
      <p:graphicFrame>
        <p:nvGraphicFramePr>
          <p:cNvPr id="910360" name="Object 24"/>
          <p:cNvGraphicFramePr>
            <a:graphicFrameLocks/>
          </p:cNvGraphicFramePr>
          <p:nvPr/>
        </p:nvGraphicFramePr>
        <p:xfrm>
          <a:off x="1547813" y="3975100"/>
          <a:ext cx="390525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98" name="公式" r:id="rId11" imgW="3911400" imgH="825480" progId="Equation.3">
                  <p:embed/>
                </p:oleObj>
              </mc:Choice>
              <mc:Fallback>
                <p:oleObj name="公式" r:id="rId11" imgW="3911400" imgH="825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975100"/>
                        <a:ext cx="3905250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0361" name="Object 25"/>
          <p:cNvGraphicFramePr>
            <a:graphicFrameLocks/>
          </p:cNvGraphicFramePr>
          <p:nvPr/>
        </p:nvGraphicFramePr>
        <p:xfrm>
          <a:off x="5992813" y="4003675"/>
          <a:ext cx="3025775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99" name="公式" r:id="rId13" imgW="2705040" imgH="1269720" progId="Equation.3">
                  <p:embed/>
                </p:oleObj>
              </mc:Choice>
              <mc:Fallback>
                <p:oleObj name="公式" r:id="rId13" imgW="2705040" imgH="12697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2813" y="4003675"/>
                        <a:ext cx="3025775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0362" name="Text Box 26"/>
          <p:cNvSpPr txBox="1">
            <a:spLocks noChangeArrowheads="1"/>
          </p:cNvSpPr>
          <p:nvPr/>
        </p:nvSpPr>
        <p:spPr bwMode="auto">
          <a:xfrm>
            <a:off x="100013" y="5419725"/>
            <a:ext cx="4040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rgbClr val="FFFF66"/>
                </a:solidFill>
                <a:latin typeface="Times New Roman" panose="02020603050405020304" pitchFamily="18" charset="0"/>
              </a:rPr>
              <a:t>讨论   </a:t>
            </a:r>
            <a:r>
              <a:rPr kumimoji="1" lang="zh-CN" altLang="en-US" sz="2400" b="1" dirty="0" smtClean="0">
                <a:solidFill>
                  <a:srgbClr val="FFFF66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 dirty="0" smtClean="0">
                <a:solidFill>
                  <a:srgbClr val="66FF33"/>
                </a:solidFill>
                <a:latin typeface="Times New Roman" panose="02020603050405020304" pitchFamily="18" charset="0"/>
              </a:rPr>
              <a:t>水平方向</a:t>
            </a:r>
            <a:r>
              <a:rPr lang="zh-CN" altLang="en-US" sz="2400" b="1" dirty="0">
                <a:solidFill>
                  <a:srgbClr val="66FF33"/>
                </a:solidFill>
                <a:latin typeface="Times New Roman" panose="02020603050405020304" pitchFamily="18" charset="0"/>
              </a:rPr>
              <a:t>动量守恒</a:t>
            </a:r>
          </a:p>
        </p:txBody>
      </p:sp>
      <p:sp>
        <p:nvSpPr>
          <p:cNvPr id="910363" name="Rectangle 27"/>
          <p:cNvSpPr>
            <a:spLocks noChangeArrowheads="1"/>
          </p:cNvSpPr>
          <p:nvPr/>
        </p:nvSpPr>
        <p:spPr bwMode="auto">
          <a:xfrm>
            <a:off x="731838" y="2565400"/>
            <a:ext cx="51837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子弹、细棒</a:t>
            </a:r>
            <a:r>
              <a:rPr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系统所受合外力对转轴的力矩为零（</a:t>
            </a:r>
            <a:r>
              <a:rPr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所有外力均通过转轴</a:t>
            </a:r>
            <a:r>
              <a:rPr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）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10364" name="WordArt 28">
            <a:hlinkClick r:id="rId15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3995738" y="5229225"/>
            <a:ext cx="457200" cy="863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9525">
                  <a:solidFill>
                    <a:srgbClr val="66FFFF"/>
                  </a:solidFill>
                  <a:round/>
                  <a:headEnd/>
                  <a:tailEnd/>
                </a:ln>
                <a:solidFill>
                  <a:srgbClr val="66FFFF"/>
                </a:solidFill>
                <a:latin typeface="宋体" panose="02010600030101010101" pitchFamily="2" charset="-122"/>
              </a:rPr>
              <a:t>？</a:t>
            </a:r>
          </a:p>
        </p:txBody>
      </p:sp>
      <p:sp>
        <p:nvSpPr>
          <p:cNvPr id="910365" name="WordArt 29"/>
          <p:cNvSpPr>
            <a:spLocks noChangeArrowheads="1" noChangeShapeType="1" noTextEdit="1"/>
          </p:cNvSpPr>
          <p:nvPr/>
        </p:nvSpPr>
        <p:spPr bwMode="auto">
          <a:xfrm>
            <a:off x="7023100" y="5445125"/>
            <a:ext cx="215900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9525">
                  <a:solidFill>
                    <a:srgbClr val="FF0066"/>
                  </a:solidFill>
                  <a:round/>
                  <a:headEnd/>
                  <a:tailEnd/>
                </a:ln>
                <a:solidFill>
                  <a:srgbClr val="FF9966"/>
                </a:solidFill>
                <a:latin typeface="宋体" panose="02010600030101010101" pitchFamily="2" charset="-122"/>
              </a:rPr>
              <a:t>？</a:t>
            </a:r>
          </a:p>
        </p:txBody>
      </p:sp>
      <p:sp>
        <p:nvSpPr>
          <p:cNvPr id="910366" name="Line 30"/>
          <p:cNvSpPr>
            <a:spLocks noChangeShapeType="1"/>
          </p:cNvSpPr>
          <p:nvPr/>
        </p:nvSpPr>
        <p:spPr bwMode="auto">
          <a:xfrm flipH="1">
            <a:off x="4645025" y="5661025"/>
            <a:ext cx="1150938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6227763" y="5372100"/>
            <a:ext cx="1658937" cy="519113"/>
            <a:chOff x="3831" y="3067"/>
            <a:chExt cx="1045" cy="327"/>
          </a:xfrm>
        </p:grpSpPr>
        <p:graphicFrame>
          <p:nvGraphicFramePr>
            <p:cNvPr id="41992" name="Object 32"/>
            <p:cNvGraphicFramePr>
              <a:graphicFrameLocks noChangeAspect="1"/>
            </p:cNvGraphicFramePr>
            <p:nvPr/>
          </p:nvGraphicFramePr>
          <p:xfrm>
            <a:off x="3831" y="3108"/>
            <a:ext cx="318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600" name="公式" r:id="rId16" imgW="419040" imgH="431640" progId="Equation.3">
                    <p:embed/>
                  </p:oleObj>
                </mc:Choice>
                <mc:Fallback>
                  <p:oleObj name="公式" r:id="rId16" imgW="41904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1" y="3108"/>
                          <a:ext cx="318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2017" name="Group 33"/>
            <p:cNvGrpSpPr>
              <a:grpSpLocks/>
            </p:cNvGrpSpPr>
            <p:nvPr/>
          </p:nvGrpSpPr>
          <p:grpSpPr bwMode="auto">
            <a:xfrm>
              <a:off x="4240" y="3213"/>
              <a:ext cx="317" cy="91"/>
              <a:chOff x="1202" y="3793"/>
              <a:chExt cx="317" cy="91"/>
            </a:xfrm>
          </p:grpSpPr>
          <p:sp>
            <p:nvSpPr>
              <p:cNvPr id="42019" name="Line 34"/>
              <p:cNvSpPr>
                <a:spLocks noChangeShapeType="1"/>
              </p:cNvSpPr>
              <p:nvPr/>
            </p:nvSpPr>
            <p:spPr bwMode="auto">
              <a:xfrm>
                <a:off x="1202" y="3793"/>
                <a:ext cx="317" cy="0"/>
              </a:xfrm>
              <a:prstGeom prst="line">
                <a:avLst/>
              </a:prstGeom>
              <a:noFill/>
              <a:ln w="9525">
                <a:solidFill>
                  <a:srgbClr val="66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20" name="Line 35"/>
              <p:cNvSpPr>
                <a:spLocks noChangeShapeType="1"/>
              </p:cNvSpPr>
              <p:nvPr/>
            </p:nvSpPr>
            <p:spPr bwMode="auto">
              <a:xfrm>
                <a:off x="1202" y="3884"/>
                <a:ext cx="317" cy="0"/>
              </a:xfrm>
              <a:prstGeom prst="line">
                <a:avLst/>
              </a:prstGeom>
              <a:noFill/>
              <a:ln w="9525">
                <a:solidFill>
                  <a:srgbClr val="66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2018" name="Text Box 36"/>
            <p:cNvSpPr txBox="1">
              <a:spLocks noChangeArrowheads="1"/>
            </p:cNvSpPr>
            <p:nvPr/>
          </p:nvSpPr>
          <p:spPr bwMode="auto">
            <a:xfrm>
              <a:off x="4648" y="3067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solidFill>
                    <a:srgbClr val="FFFF66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7" name="Group 37"/>
          <p:cNvGrpSpPr>
            <a:grpSpLocks/>
          </p:cNvGrpSpPr>
          <p:nvPr/>
        </p:nvGrpSpPr>
        <p:grpSpPr bwMode="auto">
          <a:xfrm>
            <a:off x="7740650" y="2781300"/>
            <a:ext cx="830263" cy="457200"/>
            <a:chOff x="4876" y="1752"/>
            <a:chExt cx="523" cy="288"/>
          </a:xfrm>
        </p:grpSpPr>
        <p:grpSp>
          <p:nvGrpSpPr>
            <p:cNvPr id="42013" name="Group 38"/>
            <p:cNvGrpSpPr>
              <a:grpSpLocks/>
            </p:cNvGrpSpPr>
            <p:nvPr/>
          </p:nvGrpSpPr>
          <p:grpSpPr bwMode="auto">
            <a:xfrm>
              <a:off x="4876" y="1797"/>
              <a:ext cx="272" cy="182"/>
              <a:chOff x="4876" y="1797"/>
              <a:chExt cx="272" cy="182"/>
            </a:xfrm>
          </p:grpSpPr>
          <p:sp>
            <p:nvSpPr>
              <p:cNvPr id="42015" name="Freeform 39"/>
              <p:cNvSpPr>
                <a:spLocks/>
              </p:cNvSpPr>
              <p:nvPr/>
            </p:nvSpPr>
            <p:spPr bwMode="auto">
              <a:xfrm>
                <a:off x="4876" y="1842"/>
                <a:ext cx="227" cy="137"/>
              </a:xfrm>
              <a:custGeom>
                <a:avLst/>
                <a:gdLst>
                  <a:gd name="T0" fmla="*/ 0 w 363"/>
                  <a:gd name="T1" fmla="*/ 137 h 137"/>
                  <a:gd name="T2" fmla="*/ 142 w 363"/>
                  <a:gd name="T3" fmla="*/ 91 h 137"/>
                  <a:gd name="T4" fmla="*/ 227 w 363"/>
                  <a:gd name="T5" fmla="*/ 0 h 137"/>
                  <a:gd name="T6" fmla="*/ 0 60000 65536"/>
                  <a:gd name="T7" fmla="*/ 0 60000 65536"/>
                  <a:gd name="T8" fmla="*/ 0 60000 65536"/>
                  <a:gd name="T9" fmla="*/ 0 w 363"/>
                  <a:gd name="T10" fmla="*/ 0 h 137"/>
                  <a:gd name="T11" fmla="*/ 363 w 363"/>
                  <a:gd name="T12" fmla="*/ 137 h 13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3" h="137">
                    <a:moveTo>
                      <a:pt x="0" y="137"/>
                    </a:moveTo>
                    <a:cubicBezTo>
                      <a:pt x="83" y="125"/>
                      <a:pt x="166" y="114"/>
                      <a:pt x="227" y="91"/>
                    </a:cubicBezTo>
                    <a:cubicBezTo>
                      <a:pt x="288" y="68"/>
                      <a:pt x="340" y="15"/>
                      <a:pt x="363" y="0"/>
                    </a:cubicBezTo>
                  </a:path>
                </a:pathLst>
              </a:cu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2016" name="Line 40"/>
              <p:cNvSpPr>
                <a:spLocks noChangeShapeType="1"/>
              </p:cNvSpPr>
              <p:nvPr/>
            </p:nvSpPr>
            <p:spPr bwMode="auto">
              <a:xfrm flipV="1">
                <a:off x="5057" y="1797"/>
                <a:ext cx="91" cy="9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2014" name="Rectangle 41"/>
            <p:cNvSpPr>
              <a:spLocks noChangeArrowheads="1"/>
            </p:cNvSpPr>
            <p:nvPr/>
          </p:nvSpPr>
          <p:spPr bwMode="auto">
            <a:xfrm>
              <a:off x="5103" y="1752"/>
              <a:ext cx="2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latin typeface="Times New Roman" panose="02020603050405020304" pitchFamily="18" charset="0"/>
                </a:rPr>
                <a:t> </a:t>
              </a:r>
              <a:r>
                <a:rPr lang="en-US" altLang="zh-CN" sz="2400" b="1">
                  <a:solidFill>
                    <a:srgbClr val="66FF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</a:p>
          </p:txBody>
        </p:sp>
      </p:grpSp>
      <p:graphicFrame>
        <p:nvGraphicFramePr>
          <p:cNvPr id="910378" name="Object 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812557"/>
              </p:ext>
            </p:extLst>
          </p:nvPr>
        </p:nvGraphicFramePr>
        <p:xfrm>
          <a:off x="4549776" y="3502025"/>
          <a:ext cx="852487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01" name="公式" r:id="rId18" imgW="761760" imgH="304560" progId="Equation.3">
                  <p:embed/>
                </p:oleObj>
              </mc:Choice>
              <mc:Fallback>
                <p:oleObj name="公式" r:id="rId18" imgW="761760" imgH="3045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9776" y="3502025"/>
                        <a:ext cx="852487" cy="274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Rectangle 27"/>
          <p:cNvSpPr>
            <a:spLocks noChangeArrowheads="1"/>
          </p:cNvSpPr>
          <p:nvPr/>
        </p:nvSpPr>
        <p:spPr bwMode="auto">
          <a:xfrm>
            <a:off x="664023" y="3451523"/>
            <a:ext cx="26597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系统的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动量矩守恒</a:t>
            </a:r>
          </a:p>
        </p:txBody>
      </p:sp>
    </p:spTree>
    <p:extLst>
      <p:ext uri="{BB962C8B-B14F-4D97-AF65-F5344CB8AC3E}">
        <p14:creationId xmlns:p14="http://schemas.microsoft.com/office/powerpoint/2010/main" val="411337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51194E-6 L 0.10643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10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10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10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10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1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10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10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0" fill="hold"/>
                                        <p:tgtEl>
                                          <p:spTgt spid="910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0" fill="hold"/>
                                        <p:tgtEl>
                                          <p:spTgt spid="910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910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910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0342" grpId="0" autoUpdateAnimBg="0"/>
      <p:bldP spid="910362" grpId="0"/>
      <p:bldP spid="910363" grpId="0"/>
      <p:bldP spid="910364" grpId="0" animBg="1"/>
      <p:bldP spid="910365" grpId="0" animBg="1"/>
      <p:bldP spid="910366" grpId="0" animBg="1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228600" y="132056"/>
            <a:ext cx="61762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solidFill>
                  <a:srgbClr val="FFFF00"/>
                </a:solidFill>
              </a:rPr>
              <a:t>例题回顾</a:t>
            </a:r>
            <a:endParaRPr lang="zh-CN" altLang="en-US" dirty="0">
              <a:solidFill>
                <a:schemeClr val="bg1"/>
              </a:solidFill>
              <a:ea typeface="仿宋_GB2312" pitchFamily="49" charset="-122"/>
            </a:endParaRP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846229" y="406919"/>
            <a:ext cx="73928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一个刚体系统，如图所示</a:t>
            </a:r>
            <a:r>
              <a:rPr lang="zh-CN" altLang="en-US" dirty="0" smtClean="0">
                <a:solidFill>
                  <a:schemeClr val="bg1"/>
                </a:solidFill>
                <a:ea typeface="仿宋_GB2312" pitchFamily="49" charset="-122"/>
              </a:rPr>
              <a:t>，已知</a:t>
            </a: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，转动惯量</a:t>
            </a:r>
          </a:p>
        </p:txBody>
      </p:sp>
      <p:graphicFrame>
        <p:nvGraphicFramePr>
          <p:cNvPr id="31748" name="Object 2"/>
          <p:cNvGraphicFramePr>
            <a:graphicFrameLocks noChangeAspect="1"/>
          </p:cNvGraphicFramePr>
          <p:nvPr/>
        </p:nvGraphicFramePr>
        <p:xfrm>
          <a:off x="757238" y="836613"/>
          <a:ext cx="1600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54" name="Equation" r:id="rId3" imgW="580913" imgH="323920" progId="Equation.3">
                  <p:embed/>
                </p:oleObj>
              </mc:Choice>
              <mc:Fallback>
                <p:oleObj name="Equation" r:id="rId3" imgW="580913" imgH="32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8" y="836613"/>
                        <a:ext cx="1600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2000250" y="1054100"/>
            <a:ext cx="4794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，现有一水平力作用于距轴为</a:t>
            </a:r>
            <a:r>
              <a:rPr lang="zh-CN" altLang="en-US">
                <a:solidFill>
                  <a:schemeClr val="hlink"/>
                </a:solidFill>
                <a:ea typeface="仿宋_GB2312" pitchFamily="49" charset="-122"/>
              </a:rPr>
              <a:t> </a:t>
            </a:r>
            <a:r>
              <a:rPr lang="en-US" altLang="zh-CN" i="1">
                <a:solidFill>
                  <a:srgbClr val="66FFFF"/>
                </a:solidFill>
                <a:ea typeface="仿宋_GB2312" pitchFamily="49" charset="-122"/>
              </a:rPr>
              <a:t>l'</a:t>
            </a:r>
            <a:r>
              <a:rPr lang="en-US" altLang="zh-CN" i="1">
                <a:solidFill>
                  <a:srgbClr val="FFFF00"/>
                </a:solidFill>
                <a:ea typeface="仿宋_GB2312" pitchFamily="49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处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266700" y="1747838"/>
            <a:ext cx="59070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FFFF00"/>
                </a:solidFill>
              </a:rPr>
              <a:t>求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  此时轴对棒的作用力（也称轴反力）。</a:t>
            </a:r>
          </a:p>
        </p:txBody>
      </p:sp>
      <p:sp>
        <p:nvSpPr>
          <p:cNvPr id="449543" name="Rectangle 7"/>
          <p:cNvSpPr>
            <a:spLocks noChangeArrowheads="1"/>
          </p:cNvSpPr>
          <p:nvPr/>
        </p:nvSpPr>
        <p:spPr bwMode="auto">
          <a:xfrm>
            <a:off x="276225" y="2276475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FFFF00"/>
                </a:solidFill>
              </a:rPr>
              <a:t>解</a:t>
            </a:r>
          </a:p>
        </p:txBody>
      </p:sp>
      <p:sp>
        <p:nvSpPr>
          <p:cNvPr id="449544" name="Rectangle 8"/>
          <p:cNvSpPr>
            <a:spLocks noChangeArrowheads="1"/>
          </p:cNvSpPr>
          <p:nvPr/>
        </p:nvSpPr>
        <p:spPr bwMode="auto">
          <a:xfrm>
            <a:off x="720725" y="2276475"/>
            <a:ext cx="3238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设轴对棒的作用力为 </a:t>
            </a:r>
            <a:r>
              <a:rPr lang="en-US" altLang="zh-CN" i="1">
                <a:solidFill>
                  <a:srgbClr val="66FFFF"/>
                </a:solidFill>
                <a:ea typeface="仿宋_GB2312" pitchFamily="49" charset="-122"/>
              </a:rPr>
              <a:t>N</a:t>
            </a:r>
            <a:endParaRPr lang="en-US" altLang="zh-CN" i="1">
              <a:solidFill>
                <a:schemeClr val="bg1"/>
              </a:solidFill>
              <a:ea typeface="仿宋_GB2312" pitchFamily="49" charset="-122"/>
            </a:endParaRPr>
          </a:p>
        </p:txBody>
      </p:sp>
      <p:sp>
        <p:nvSpPr>
          <p:cNvPr id="449545" name="AutoShape 9"/>
          <p:cNvSpPr>
            <a:spLocks noChangeArrowheads="1"/>
          </p:cNvSpPr>
          <p:nvPr/>
        </p:nvSpPr>
        <p:spPr bwMode="auto">
          <a:xfrm>
            <a:off x="4140200" y="2373313"/>
            <a:ext cx="647700" cy="2159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Arial" panose="020B0604020202020204" pitchFamily="34" charset="0"/>
            </a:endParaRPr>
          </a:p>
        </p:txBody>
      </p:sp>
      <p:graphicFrame>
        <p:nvGraphicFramePr>
          <p:cNvPr id="449546" name="Object 3"/>
          <p:cNvGraphicFramePr>
            <a:graphicFrameLocks/>
          </p:cNvGraphicFramePr>
          <p:nvPr/>
        </p:nvGraphicFramePr>
        <p:xfrm>
          <a:off x="5003800" y="2397125"/>
          <a:ext cx="8794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55" name="公式" r:id="rId5" imgW="914290" imgH="400042" progId="Equation.3">
                  <p:embed/>
                </p:oleObj>
              </mc:Choice>
              <mc:Fallback>
                <p:oleObj name="公式" r:id="rId5" imgW="914290" imgH="40004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2397125"/>
                        <a:ext cx="87947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547" name="Object 4"/>
          <p:cNvGraphicFramePr>
            <a:graphicFrameLocks/>
          </p:cNvGraphicFramePr>
          <p:nvPr/>
        </p:nvGraphicFramePr>
        <p:xfrm>
          <a:off x="2852738" y="2963863"/>
          <a:ext cx="1062037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56" name="Equation" r:id="rId7" imgW="1114316" imgH="323920" progId="Equation.3">
                  <p:embed/>
                </p:oleObj>
              </mc:Choice>
              <mc:Fallback>
                <p:oleObj name="Equation" r:id="rId7" imgW="1114316" imgH="3239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738" y="2963863"/>
                        <a:ext cx="1062037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9548" name="Rectangle 12"/>
          <p:cNvSpPr>
            <a:spLocks noChangeArrowheads="1"/>
          </p:cNvSpPr>
          <p:nvPr/>
        </p:nvSpPr>
        <p:spPr bwMode="auto">
          <a:xfrm>
            <a:off x="744538" y="3614738"/>
            <a:ext cx="1524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由质心运动定理</a:t>
            </a:r>
            <a:endParaRPr lang="zh-CN" altLang="en-US" i="1">
              <a:solidFill>
                <a:schemeClr val="bg1"/>
              </a:solidFill>
              <a:ea typeface="仿宋_GB2312" pitchFamily="49" charset="-122"/>
            </a:endParaRPr>
          </a:p>
        </p:txBody>
      </p:sp>
      <p:graphicFrame>
        <p:nvGraphicFramePr>
          <p:cNvPr id="449549" name="Object 5"/>
          <p:cNvGraphicFramePr>
            <a:graphicFrameLocks/>
          </p:cNvGraphicFramePr>
          <p:nvPr/>
        </p:nvGraphicFramePr>
        <p:xfrm>
          <a:off x="2401888" y="3327400"/>
          <a:ext cx="2913062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57" name="Equation" r:id="rId9" imgW="3171805" imgH="762022" progId="Equation.3">
                  <p:embed/>
                </p:oleObj>
              </mc:Choice>
              <mc:Fallback>
                <p:oleObj name="Equation" r:id="rId9" imgW="3171805" imgH="76202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1888" y="3327400"/>
                        <a:ext cx="2913062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550" name="Object 6"/>
          <p:cNvGraphicFramePr>
            <a:graphicFrameLocks/>
          </p:cNvGraphicFramePr>
          <p:nvPr/>
        </p:nvGraphicFramePr>
        <p:xfrm>
          <a:off x="2371725" y="4214813"/>
          <a:ext cx="3713163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58" name="Equation" r:id="rId11" imgW="4057751" imgH="762022" progId="Equation.3">
                  <p:embed/>
                </p:oleObj>
              </mc:Choice>
              <mc:Fallback>
                <p:oleObj name="Equation" r:id="rId11" imgW="4057751" imgH="76202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1725" y="4214813"/>
                        <a:ext cx="3713163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9551" name="AutoShape 15"/>
          <p:cNvSpPr>
            <a:spLocks/>
          </p:cNvSpPr>
          <p:nvPr/>
        </p:nvSpPr>
        <p:spPr bwMode="auto">
          <a:xfrm>
            <a:off x="2195513" y="3716338"/>
            <a:ext cx="117475" cy="863600"/>
          </a:xfrm>
          <a:prstGeom prst="leftBrace">
            <a:avLst>
              <a:gd name="adj1" fmla="val 61261"/>
              <a:gd name="adj2" fmla="val 50000"/>
            </a:avLst>
          </a:prstGeom>
          <a:noFill/>
          <a:ln w="19050">
            <a:solidFill>
              <a:srgbClr val="66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Arial" panose="020B0604020202020204" pitchFamily="34" charset="0"/>
            </a:endParaRPr>
          </a:p>
        </p:txBody>
      </p:sp>
      <p:graphicFrame>
        <p:nvGraphicFramePr>
          <p:cNvPr id="449552" name="Object 7"/>
          <p:cNvGraphicFramePr>
            <a:graphicFrameLocks/>
          </p:cNvGraphicFramePr>
          <p:nvPr/>
        </p:nvGraphicFramePr>
        <p:xfrm>
          <a:off x="1293813" y="5157788"/>
          <a:ext cx="356552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59" name="Equation" r:id="rId13" imgW="3895787" imgH="762022" progId="Equation.3">
                  <p:embed/>
                </p:oleObj>
              </mc:Choice>
              <mc:Fallback>
                <p:oleObj name="Equation" r:id="rId13" imgW="3895787" imgH="76202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813" y="5157788"/>
                        <a:ext cx="3565525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553" name="Object 8"/>
          <p:cNvGraphicFramePr>
            <a:graphicFrameLocks/>
          </p:cNvGraphicFramePr>
          <p:nvPr/>
        </p:nvGraphicFramePr>
        <p:xfrm>
          <a:off x="1335088" y="6084888"/>
          <a:ext cx="11652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60" name="Equation" r:id="rId15" imgW="1228771" imgH="400042" progId="Equation.3">
                  <p:embed/>
                </p:oleObj>
              </mc:Choice>
              <mc:Fallback>
                <p:oleObj name="Equation" r:id="rId15" imgW="1228771" imgH="40004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5088" y="6084888"/>
                        <a:ext cx="116522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9554" name="AutoShape 18"/>
          <p:cNvSpPr>
            <a:spLocks/>
          </p:cNvSpPr>
          <p:nvPr/>
        </p:nvSpPr>
        <p:spPr bwMode="auto">
          <a:xfrm>
            <a:off x="969963" y="5499100"/>
            <a:ext cx="287337" cy="846138"/>
          </a:xfrm>
          <a:prstGeom prst="leftBrace">
            <a:avLst>
              <a:gd name="adj1" fmla="val 24540"/>
              <a:gd name="adj2" fmla="val 50000"/>
            </a:avLst>
          </a:prstGeom>
          <a:noFill/>
          <a:ln w="19050">
            <a:solidFill>
              <a:srgbClr val="66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49555" name="AutoShape 19"/>
          <p:cNvSpPr>
            <a:spLocks noChangeArrowheads="1"/>
          </p:cNvSpPr>
          <p:nvPr/>
        </p:nvSpPr>
        <p:spPr bwMode="auto">
          <a:xfrm>
            <a:off x="5119688" y="5381625"/>
            <a:ext cx="863600" cy="338138"/>
          </a:xfrm>
          <a:prstGeom prst="rightArrow">
            <a:avLst>
              <a:gd name="adj1" fmla="val 50000"/>
              <a:gd name="adj2" fmla="val 63850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Arial" panose="020B0604020202020204" pitchFamily="34" charset="0"/>
            </a:endParaRPr>
          </a:p>
        </p:txBody>
      </p:sp>
      <p:graphicFrame>
        <p:nvGraphicFramePr>
          <p:cNvPr id="449556" name="Object 9"/>
          <p:cNvGraphicFramePr>
            <a:graphicFrameLocks/>
          </p:cNvGraphicFramePr>
          <p:nvPr/>
        </p:nvGraphicFramePr>
        <p:xfrm>
          <a:off x="6262688" y="5203825"/>
          <a:ext cx="8001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61" name="公式" r:id="rId17" imgW="819271" imgH="762022" progId="Equation.3">
                  <p:embed/>
                </p:oleObj>
              </mc:Choice>
              <mc:Fallback>
                <p:oleObj name="公式" r:id="rId17" imgW="819271" imgH="76202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2688" y="5203825"/>
                        <a:ext cx="80010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558" name="Object 10"/>
          <p:cNvGraphicFramePr>
            <a:graphicFrameLocks/>
          </p:cNvGraphicFramePr>
          <p:nvPr/>
        </p:nvGraphicFramePr>
        <p:xfrm>
          <a:off x="7308850" y="5426075"/>
          <a:ext cx="890588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62" name="Equation" r:id="rId19" imgW="924008" imgH="361981" progId="Equation.3">
                  <p:embed/>
                </p:oleObj>
              </mc:Choice>
              <mc:Fallback>
                <p:oleObj name="Equation" r:id="rId19" imgW="924008" imgH="36198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5426075"/>
                        <a:ext cx="890588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9559" name="AutoShape 23"/>
          <p:cNvSpPr>
            <a:spLocks noChangeArrowheads="1"/>
          </p:cNvSpPr>
          <p:nvPr/>
        </p:nvSpPr>
        <p:spPr bwMode="auto">
          <a:xfrm>
            <a:off x="7296150" y="4581525"/>
            <a:ext cx="1308100" cy="460375"/>
          </a:xfrm>
          <a:prstGeom prst="wedgeRectCallout">
            <a:avLst>
              <a:gd name="adj1" fmla="val -78398"/>
              <a:gd name="adj2" fmla="val 77241"/>
            </a:avLst>
          </a:prstGeom>
          <a:noFill/>
          <a:ln w="9525">
            <a:solidFill>
              <a:srgbClr val="66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>
                <a:solidFill>
                  <a:schemeClr val="bg1"/>
                </a:solidFill>
                <a:ea typeface="楷体_GB2312" pitchFamily="49" charset="-122"/>
              </a:rPr>
              <a:t>打击中心</a:t>
            </a:r>
          </a:p>
        </p:txBody>
      </p:sp>
      <p:sp>
        <p:nvSpPr>
          <p:cNvPr id="449560" name="Text Box 24"/>
          <p:cNvSpPr txBox="1">
            <a:spLocks noChangeArrowheads="1"/>
          </p:cNvSpPr>
          <p:nvPr/>
        </p:nvSpPr>
        <p:spPr bwMode="auto">
          <a:xfrm>
            <a:off x="3129424" y="6042094"/>
            <a:ext cx="5156200" cy="707886"/>
          </a:xfrm>
          <a:prstGeom prst="rect">
            <a:avLst/>
          </a:prstGeom>
          <a:solidFill>
            <a:srgbClr val="0099CC">
              <a:alpha val="43921"/>
            </a:srgbClr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 smtClean="0">
                <a:solidFill>
                  <a:srgbClr val="66FFFF"/>
                </a:solidFill>
                <a:ea typeface="楷体_GB2312" pitchFamily="49" charset="-122"/>
              </a:rPr>
              <a:t>注意：在求悬挂点的受力时，一定要采用质</a:t>
            </a:r>
            <a:r>
              <a:rPr lang="zh-CN" altLang="en-US" sz="2000" dirty="0">
                <a:solidFill>
                  <a:srgbClr val="66FFFF"/>
                </a:solidFill>
                <a:ea typeface="楷体_GB2312" pitchFamily="49" charset="-122"/>
              </a:rPr>
              <a:t>心运动定理与转动定律联用</a:t>
            </a:r>
          </a:p>
        </p:txBody>
      </p:sp>
      <p:grpSp>
        <p:nvGrpSpPr>
          <p:cNvPr id="31768" name="Group 25"/>
          <p:cNvGrpSpPr>
            <a:grpSpLocks/>
          </p:cNvGrpSpPr>
          <p:nvPr/>
        </p:nvGrpSpPr>
        <p:grpSpPr bwMode="auto">
          <a:xfrm>
            <a:off x="6916738" y="1066800"/>
            <a:ext cx="1828800" cy="2743200"/>
            <a:chOff x="4320" y="336"/>
            <a:chExt cx="1152" cy="1728"/>
          </a:xfrm>
        </p:grpSpPr>
        <p:sp>
          <p:nvSpPr>
            <p:cNvPr id="31787" name="Line 26"/>
            <p:cNvSpPr>
              <a:spLocks noChangeShapeType="1"/>
            </p:cNvSpPr>
            <p:nvPr/>
          </p:nvSpPr>
          <p:spPr bwMode="auto">
            <a:xfrm>
              <a:off x="4320" y="336"/>
              <a:ext cx="1152" cy="0"/>
            </a:xfrm>
            <a:prstGeom prst="line">
              <a:avLst/>
            </a:prstGeom>
            <a:noFill/>
            <a:ln w="222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8" name="Rectangle 27"/>
            <p:cNvSpPr>
              <a:spLocks noChangeArrowheads="1"/>
            </p:cNvSpPr>
            <p:nvPr/>
          </p:nvSpPr>
          <p:spPr bwMode="auto">
            <a:xfrm>
              <a:off x="4800" y="480"/>
              <a:ext cx="144" cy="15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1789" name="AutoShape 28"/>
            <p:cNvSpPr>
              <a:spLocks noChangeArrowheads="1"/>
            </p:cNvSpPr>
            <p:nvPr/>
          </p:nvSpPr>
          <p:spPr bwMode="auto">
            <a:xfrm rot="10688603">
              <a:off x="4800" y="336"/>
              <a:ext cx="144" cy="240"/>
            </a:xfrm>
            <a:prstGeom prst="triangle">
              <a:avLst>
                <a:gd name="adj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latin typeface="Arial" panose="020B0604020202020204" pitchFamily="34" charset="0"/>
              </a:endParaRPr>
            </a:p>
          </p:txBody>
        </p:sp>
      </p:grpSp>
      <p:sp>
        <p:nvSpPr>
          <p:cNvPr id="449565" name="Line 29"/>
          <p:cNvSpPr>
            <a:spLocks noChangeShapeType="1"/>
          </p:cNvSpPr>
          <p:nvPr/>
        </p:nvSpPr>
        <p:spPr bwMode="auto">
          <a:xfrm>
            <a:off x="7797800" y="2514600"/>
            <a:ext cx="0" cy="762000"/>
          </a:xfrm>
          <a:prstGeom prst="line">
            <a:avLst/>
          </a:prstGeom>
          <a:noFill/>
          <a:ln w="603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9566" name="Line 30"/>
          <p:cNvSpPr>
            <a:spLocks noChangeShapeType="1"/>
          </p:cNvSpPr>
          <p:nvPr/>
        </p:nvSpPr>
        <p:spPr bwMode="auto">
          <a:xfrm>
            <a:off x="7754938" y="1371600"/>
            <a:ext cx="762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9567" name="Line 31"/>
          <p:cNvSpPr>
            <a:spLocks noChangeShapeType="1"/>
          </p:cNvSpPr>
          <p:nvPr/>
        </p:nvSpPr>
        <p:spPr bwMode="auto">
          <a:xfrm flipV="1">
            <a:off x="7797800" y="533400"/>
            <a:ext cx="0" cy="838200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49568" name="Object 11"/>
          <p:cNvGraphicFramePr>
            <a:graphicFrameLocks/>
          </p:cNvGraphicFramePr>
          <p:nvPr/>
        </p:nvGraphicFramePr>
        <p:xfrm>
          <a:off x="8258175" y="1484313"/>
          <a:ext cx="4175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63" name="公式" r:id="rId21" imgW="352543" imgH="361981" progId="Equation.3">
                  <p:embed/>
                </p:oleObj>
              </mc:Choice>
              <mc:Fallback>
                <p:oleObj name="公式" r:id="rId21" imgW="352543" imgH="36198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8175" y="1484313"/>
                        <a:ext cx="4175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569" name="Object 12"/>
          <p:cNvGraphicFramePr>
            <a:graphicFrameLocks/>
          </p:cNvGraphicFramePr>
          <p:nvPr/>
        </p:nvGraphicFramePr>
        <p:xfrm>
          <a:off x="7793038" y="436563"/>
          <a:ext cx="446087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64" name="公式" r:id="rId23" imgW="380887" imgH="400042" progId="Equation.3">
                  <p:embed/>
                </p:oleObj>
              </mc:Choice>
              <mc:Fallback>
                <p:oleObj name="公式" r:id="rId23" imgW="380887" imgH="40004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3038" y="436563"/>
                        <a:ext cx="446087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4" name="Object 13"/>
          <p:cNvGraphicFramePr>
            <a:graphicFrameLocks/>
          </p:cNvGraphicFramePr>
          <p:nvPr/>
        </p:nvGraphicFramePr>
        <p:xfrm>
          <a:off x="7375525" y="1052513"/>
          <a:ext cx="2921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65" name="公式" r:id="rId25" imgW="228640" imgH="247529" progId="Equation.3">
                  <p:embed/>
                </p:oleObj>
              </mc:Choice>
              <mc:Fallback>
                <p:oleObj name="公式" r:id="rId25" imgW="228640" imgH="24752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5525" y="1052513"/>
                        <a:ext cx="29210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571" name="Object 14"/>
          <p:cNvGraphicFramePr>
            <a:graphicFrameLocks noChangeAspect="1"/>
          </p:cNvGraphicFramePr>
          <p:nvPr/>
        </p:nvGraphicFramePr>
        <p:xfrm>
          <a:off x="8027988" y="2246313"/>
          <a:ext cx="325437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66" name="公式" r:id="rId27" imgW="85841" imgH="114182" progId="Equation.3">
                  <p:embed/>
                </p:oleObj>
              </mc:Choice>
              <mc:Fallback>
                <p:oleObj name="公式" r:id="rId27" imgW="85841" imgH="1141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7988" y="2246313"/>
                        <a:ext cx="325437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572" name="Object 15"/>
          <p:cNvGraphicFramePr>
            <a:graphicFrameLocks noChangeAspect="1"/>
          </p:cNvGraphicFramePr>
          <p:nvPr/>
        </p:nvGraphicFramePr>
        <p:xfrm>
          <a:off x="8083550" y="3028950"/>
          <a:ext cx="51593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67" name="公式" r:id="rId29" imgW="171412" imgH="133347" progId="Equation.3">
                  <p:embed/>
                </p:oleObj>
              </mc:Choice>
              <mc:Fallback>
                <p:oleObj name="公式" r:id="rId29" imgW="171412" imgH="1333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3550" y="3028950"/>
                        <a:ext cx="51593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7" name="Line 37"/>
          <p:cNvSpPr>
            <a:spLocks noChangeShapeType="1"/>
          </p:cNvSpPr>
          <p:nvPr/>
        </p:nvSpPr>
        <p:spPr bwMode="auto">
          <a:xfrm>
            <a:off x="6840538" y="3352800"/>
            <a:ext cx="838200" cy="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78" name="Line 38"/>
          <p:cNvSpPr>
            <a:spLocks noChangeShapeType="1"/>
          </p:cNvSpPr>
          <p:nvPr/>
        </p:nvSpPr>
        <p:spPr bwMode="auto">
          <a:xfrm>
            <a:off x="6916738" y="1371600"/>
            <a:ext cx="914400" cy="0"/>
          </a:xfrm>
          <a:prstGeom prst="line">
            <a:avLst/>
          </a:prstGeom>
          <a:noFill/>
          <a:ln w="22225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79" name="Line 39"/>
          <p:cNvSpPr>
            <a:spLocks noChangeShapeType="1"/>
          </p:cNvSpPr>
          <p:nvPr/>
        </p:nvSpPr>
        <p:spPr bwMode="auto">
          <a:xfrm>
            <a:off x="6992938" y="1371600"/>
            <a:ext cx="0" cy="1981200"/>
          </a:xfrm>
          <a:prstGeom prst="line">
            <a:avLst/>
          </a:prstGeom>
          <a:noFill/>
          <a:ln w="22225">
            <a:solidFill>
              <a:schemeClr val="bg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1780" name="Object 16"/>
          <p:cNvGraphicFramePr>
            <a:graphicFrameLocks/>
          </p:cNvGraphicFramePr>
          <p:nvPr/>
        </p:nvGraphicFramePr>
        <p:xfrm>
          <a:off x="7092950" y="2176463"/>
          <a:ext cx="2159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68" name="公式" r:id="rId31" imgW="152517" imgH="247529" progId="Equation.3">
                  <p:embed/>
                </p:oleObj>
              </mc:Choice>
              <mc:Fallback>
                <p:oleObj name="公式" r:id="rId31" imgW="152517" imgH="24752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2176463"/>
                        <a:ext cx="21590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81" name="Object 17"/>
          <p:cNvGraphicFramePr>
            <a:graphicFrameLocks/>
          </p:cNvGraphicFramePr>
          <p:nvPr/>
        </p:nvGraphicFramePr>
        <p:xfrm>
          <a:off x="7078663" y="2781300"/>
          <a:ext cx="301625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69" name="公式" r:id="rId33" imgW="238088" imgH="304755" progId="Equation.3">
                  <p:embed/>
                </p:oleObj>
              </mc:Choice>
              <mc:Fallback>
                <p:oleObj name="公式" r:id="rId33" imgW="238088" imgH="304755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8663" y="2781300"/>
                        <a:ext cx="301625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9578" name="Text Box 42"/>
          <p:cNvSpPr txBox="1">
            <a:spLocks noChangeArrowheads="1"/>
          </p:cNvSpPr>
          <p:nvPr/>
        </p:nvSpPr>
        <p:spPr bwMode="auto">
          <a:xfrm>
            <a:off x="7856538" y="3998913"/>
            <a:ext cx="1108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99FF66"/>
                </a:solidFill>
                <a:ea typeface="楷体_GB2312" pitchFamily="49" charset="-122"/>
              </a:rPr>
              <a:t>质点系</a:t>
            </a:r>
          </a:p>
        </p:txBody>
      </p:sp>
      <p:sp>
        <p:nvSpPr>
          <p:cNvPr id="449579" name="Line 43"/>
          <p:cNvSpPr>
            <a:spLocks noChangeShapeType="1"/>
          </p:cNvSpPr>
          <p:nvPr/>
        </p:nvSpPr>
        <p:spPr bwMode="auto">
          <a:xfrm flipH="1" flipV="1">
            <a:off x="7820025" y="3451225"/>
            <a:ext cx="468313" cy="587375"/>
          </a:xfrm>
          <a:prstGeom prst="line">
            <a:avLst/>
          </a:prstGeom>
          <a:noFill/>
          <a:ln w="222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9580" name="Oval 44"/>
          <p:cNvSpPr>
            <a:spLocks noChangeArrowheads="1"/>
          </p:cNvSpPr>
          <p:nvPr/>
        </p:nvSpPr>
        <p:spPr bwMode="auto">
          <a:xfrm>
            <a:off x="7721600" y="236220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49581" name="Text Box 45"/>
          <p:cNvSpPr txBox="1">
            <a:spLocks noChangeArrowheads="1"/>
          </p:cNvSpPr>
          <p:nvPr/>
        </p:nvSpPr>
        <p:spPr bwMode="auto">
          <a:xfrm>
            <a:off x="717550" y="2827338"/>
            <a:ext cx="1716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由转动定律</a:t>
            </a:r>
          </a:p>
        </p:txBody>
      </p:sp>
      <p:sp>
        <p:nvSpPr>
          <p:cNvPr id="449582" name="Oval 46"/>
          <p:cNvSpPr>
            <a:spLocks noChangeArrowheads="1"/>
          </p:cNvSpPr>
          <p:nvPr/>
        </p:nvSpPr>
        <p:spPr bwMode="auto">
          <a:xfrm>
            <a:off x="7724775" y="2816225"/>
            <a:ext cx="152400" cy="1524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9161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15888" y="194519"/>
            <a:ext cx="618490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99FF33"/>
                </a:solidFill>
                <a:ea typeface="黑体" panose="02010609060101010101" pitchFamily="49" charset="-122"/>
              </a:rPr>
              <a:t>例</a:t>
            </a:r>
            <a:r>
              <a:rPr lang="en-US" altLang="zh-CN" dirty="0" smtClean="0">
                <a:solidFill>
                  <a:srgbClr val="99FF33"/>
                </a:solidFill>
                <a:ea typeface="黑体" panose="02010609060101010101" pitchFamily="49" charset="-122"/>
              </a:rPr>
              <a:t>2</a:t>
            </a:r>
            <a:r>
              <a:rPr lang="zh-CN" altLang="en-US" dirty="0" smtClean="0">
                <a:solidFill>
                  <a:srgbClr val="99FF33"/>
                </a:solidFill>
              </a:rPr>
              <a:t>  </a:t>
            </a: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长为</a:t>
            </a:r>
            <a:r>
              <a:rPr lang="en-US" altLang="zh-CN" i="1" dirty="0">
                <a:solidFill>
                  <a:srgbClr val="66FFFF"/>
                </a:solidFill>
                <a:ea typeface="仿宋_GB2312" pitchFamily="49" charset="-122"/>
              </a:rPr>
              <a:t>l </a:t>
            </a: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、质量为 </a:t>
            </a:r>
            <a:r>
              <a:rPr lang="en-US" altLang="zh-CN" i="1" dirty="0">
                <a:solidFill>
                  <a:srgbClr val="66FFFF"/>
                </a:solidFill>
                <a:ea typeface="仿宋_GB2312" pitchFamily="49" charset="-122"/>
              </a:rPr>
              <a:t>M</a:t>
            </a:r>
            <a:r>
              <a:rPr lang="en-US" altLang="zh-CN" i="1" dirty="0">
                <a:solidFill>
                  <a:schemeClr val="bg1"/>
                </a:solidFill>
                <a:ea typeface="仿宋_GB2312" pitchFamily="49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的均质杆，一端悬挂，可绕通过</a:t>
            </a:r>
            <a:r>
              <a:rPr lang="en-US" altLang="zh-CN" i="1" dirty="0">
                <a:solidFill>
                  <a:srgbClr val="66FFFF"/>
                </a:solidFill>
                <a:ea typeface="仿宋_GB2312" pitchFamily="49" charset="-122"/>
              </a:rPr>
              <a:t>O</a:t>
            </a: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点垂直于纸面的轴转动。今让杆自水平位置无初速地落下，在铅垂位置与质量为 </a:t>
            </a:r>
            <a:r>
              <a:rPr lang="en-US" altLang="zh-CN" i="1" dirty="0">
                <a:solidFill>
                  <a:srgbClr val="66FFFF"/>
                </a:solidFill>
                <a:ea typeface="仿宋_GB2312" pitchFamily="49" charset="-122"/>
              </a:rPr>
              <a:t>m</a:t>
            </a:r>
            <a:r>
              <a:rPr lang="en-US" altLang="zh-CN" i="1" dirty="0">
                <a:solidFill>
                  <a:schemeClr val="bg1"/>
                </a:solidFill>
                <a:ea typeface="仿宋_GB2312" pitchFamily="49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的物体 </a:t>
            </a:r>
            <a:r>
              <a:rPr lang="en-US" altLang="zh-CN" dirty="0">
                <a:solidFill>
                  <a:srgbClr val="66FFFF"/>
                </a:solidFill>
                <a:ea typeface="仿宋_GB2312" pitchFamily="49" charset="-122"/>
              </a:rPr>
              <a:t>A</a:t>
            </a:r>
            <a:r>
              <a:rPr lang="en-US" altLang="zh-CN" i="1" dirty="0">
                <a:solidFill>
                  <a:schemeClr val="bg1"/>
                </a:solidFill>
                <a:ea typeface="仿宋_GB2312" pitchFamily="49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作</a:t>
            </a:r>
            <a:r>
              <a:rPr lang="zh-CN" altLang="en-US" dirty="0">
                <a:solidFill>
                  <a:srgbClr val="FFFF00"/>
                </a:solidFill>
                <a:ea typeface="仿宋_GB2312" pitchFamily="49" charset="-122"/>
              </a:rPr>
              <a:t>完全非弹性碰撞</a:t>
            </a: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，如图，碰撞后物体沿摩擦系数为</a:t>
            </a:r>
            <a:r>
              <a:rPr lang="zh-CN" altLang="en-US" dirty="0">
                <a:solidFill>
                  <a:srgbClr val="66FFFF"/>
                </a:solidFill>
                <a:ea typeface="仿宋_GB2312" pitchFamily="49" charset="-122"/>
              </a:rPr>
              <a:t> </a:t>
            </a:r>
            <a:r>
              <a:rPr lang="zh-CN" altLang="en-US" i="1" dirty="0">
                <a:solidFill>
                  <a:srgbClr val="66FFFF"/>
                </a:solidFill>
                <a:ea typeface="仿宋_GB2312" pitchFamily="49" charset="-122"/>
                <a:sym typeface="Symbol" panose="05050102010706020507" pitchFamily="18" charset="2"/>
              </a:rPr>
              <a:t></a:t>
            </a:r>
            <a:r>
              <a:rPr lang="zh-CN" altLang="en-US" i="1" dirty="0">
                <a:solidFill>
                  <a:schemeClr val="bg1"/>
                </a:solidFill>
                <a:ea typeface="仿宋_GB2312" pitchFamily="49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的水平面滑动。</a:t>
            </a:r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111125" y="2132856"/>
            <a:ext cx="5397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99FF33"/>
                </a:solidFill>
              </a:rPr>
              <a:t>求</a:t>
            </a:r>
            <a:r>
              <a:rPr lang="en-US" altLang="zh-CN" dirty="0">
                <a:solidFill>
                  <a:srgbClr val="FFFF99"/>
                </a:solidFill>
              </a:rPr>
              <a:t>: </a:t>
            </a: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物体 </a:t>
            </a:r>
            <a:r>
              <a:rPr lang="en-US" altLang="zh-CN" dirty="0">
                <a:solidFill>
                  <a:srgbClr val="66FFFF"/>
                </a:solidFill>
                <a:ea typeface="仿宋_GB2312" pitchFamily="49" charset="-122"/>
              </a:rPr>
              <a:t>A</a:t>
            </a:r>
            <a:r>
              <a:rPr lang="en-US" altLang="zh-CN" i="1" dirty="0">
                <a:solidFill>
                  <a:schemeClr val="bg1"/>
                </a:solidFill>
                <a:ea typeface="仿宋_GB2312" pitchFamily="49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沿水平面滑动的距离</a:t>
            </a:r>
            <a:r>
              <a:rPr lang="zh-CN" altLang="en-US" dirty="0">
                <a:solidFill>
                  <a:srgbClr val="FFFF99"/>
                </a:solidFill>
              </a:rPr>
              <a:t>。</a:t>
            </a:r>
          </a:p>
        </p:txBody>
      </p:sp>
      <p:sp>
        <p:nvSpPr>
          <p:cNvPr id="27652" name="Text Box 5"/>
          <p:cNvSpPr txBox="1">
            <a:spLocks noChangeArrowheads="1"/>
          </p:cNvSpPr>
          <p:nvPr/>
        </p:nvSpPr>
        <p:spPr bwMode="auto">
          <a:xfrm>
            <a:off x="133350" y="2605941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99FF33"/>
                </a:solidFill>
              </a:rPr>
              <a:t>解</a:t>
            </a:r>
          </a:p>
        </p:txBody>
      </p:sp>
      <p:graphicFrame>
        <p:nvGraphicFramePr>
          <p:cNvPr id="423944" name="Object 8"/>
          <p:cNvGraphicFramePr>
            <a:graphicFrameLocks/>
          </p:cNvGraphicFramePr>
          <p:nvPr/>
        </p:nvGraphicFramePr>
        <p:xfrm>
          <a:off x="971550" y="5014913"/>
          <a:ext cx="31686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13" name="公式" r:id="rId3" imgW="3067068" imgH="590615" progId="Equation.3">
                  <p:embed/>
                </p:oleObj>
              </mc:Choice>
              <mc:Fallback>
                <p:oleObj name="公式" r:id="rId3" imgW="3067068" imgH="590615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014913"/>
                        <a:ext cx="316865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3945" name="AutoShape 9"/>
          <p:cNvSpPr>
            <a:spLocks/>
          </p:cNvSpPr>
          <p:nvPr/>
        </p:nvSpPr>
        <p:spPr bwMode="auto">
          <a:xfrm>
            <a:off x="468313" y="3717925"/>
            <a:ext cx="431800" cy="1871663"/>
          </a:xfrm>
          <a:prstGeom prst="leftBrace">
            <a:avLst>
              <a:gd name="adj1" fmla="val 36121"/>
              <a:gd name="adj2" fmla="val 51005"/>
            </a:avLst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graphicFrame>
        <p:nvGraphicFramePr>
          <p:cNvPr id="423946" name="Object 10"/>
          <p:cNvGraphicFramePr>
            <a:graphicFrameLocks/>
          </p:cNvGraphicFramePr>
          <p:nvPr/>
        </p:nvGraphicFramePr>
        <p:xfrm>
          <a:off x="7235825" y="5927725"/>
          <a:ext cx="149542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14" name="公式" r:id="rId5" imgW="1390735" imgH="590615" progId="Equation.3">
                  <p:embed/>
                </p:oleObj>
              </mc:Choice>
              <mc:Fallback>
                <p:oleObj name="公式" r:id="rId5" imgW="1390735" imgH="590615" progId="Equation.3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5927725"/>
                        <a:ext cx="1495425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3947" name="AutoShape 11"/>
          <p:cNvSpPr>
            <a:spLocks noChangeArrowheads="1"/>
          </p:cNvSpPr>
          <p:nvPr/>
        </p:nvSpPr>
        <p:spPr bwMode="auto">
          <a:xfrm>
            <a:off x="3811588" y="3716338"/>
            <a:ext cx="976312" cy="485775"/>
          </a:xfrm>
          <a:prstGeom prst="rightArrow">
            <a:avLst>
              <a:gd name="adj1" fmla="val 40519"/>
              <a:gd name="adj2" fmla="val 50329"/>
            </a:avLst>
          </a:prstGeom>
          <a:solidFill>
            <a:srgbClr val="FF66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graphicFrame>
        <p:nvGraphicFramePr>
          <p:cNvPr id="423948" name="Object 12"/>
          <p:cNvGraphicFramePr>
            <a:graphicFrameLocks/>
          </p:cNvGraphicFramePr>
          <p:nvPr/>
        </p:nvGraphicFramePr>
        <p:xfrm>
          <a:off x="4932363" y="3530600"/>
          <a:ext cx="1179512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15" name="公式" r:id="rId7" imgW="1076254" imgH="657288" progId="Equation.3">
                  <p:embed/>
                </p:oleObj>
              </mc:Choice>
              <mc:Fallback>
                <p:oleObj name="公式" r:id="rId7" imgW="1076254" imgH="657288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3530600"/>
                        <a:ext cx="1179512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3949" name="AutoShape 13"/>
          <p:cNvSpPr>
            <a:spLocks noChangeArrowheads="1"/>
          </p:cNvSpPr>
          <p:nvPr/>
        </p:nvSpPr>
        <p:spPr bwMode="auto">
          <a:xfrm rot="10800000" flipH="1">
            <a:off x="1187450" y="5640388"/>
            <a:ext cx="720725" cy="792162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3932 h 21600"/>
              <a:gd name="T14" fmla="*/ 19221 w 21600"/>
              <a:gd name="T15" fmla="*/ 822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4865" y="0"/>
                </a:lnTo>
                <a:lnTo>
                  <a:pt x="14865" y="3932"/>
                </a:lnTo>
                <a:lnTo>
                  <a:pt x="12427" y="3932"/>
                </a:lnTo>
                <a:cubicBezTo>
                  <a:pt x="5564" y="3932"/>
                  <a:pt x="0" y="7615"/>
                  <a:pt x="0" y="12158"/>
                </a:cubicBezTo>
                <a:lnTo>
                  <a:pt x="0" y="21600"/>
                </a:lnTo>
                <a:lnTo>
                  <a:pt x="4389" y="21600"/>
                </a:lnTo>
                <a:lnTo>
                  <a:pt x="4389" y="12158"/>
                </a:lnTo>
                <a:cubicBezTo>
                  <a:pt x="4389" y="9986"/>
                  <a:pt x="7988" y="8226"/>
                  <a:pt x="12427" y="8226"/>
                </a:cubicBezTo>
                <a:lnTo>
                  <a:pt x="14865" y="8226"/>
                </a:lnTo>
                <a:lnTo>
                  <a:pt x="14865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66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3950" name="AutoShape 14"/>
          <p:cNvSpPr>
            <a:spLocks noChangeArrowheads="1"/>
          </p:cNvSpPr>
          <p:nvPr/>
        </p:nvSpPr>
        <p:spPr bwMode="auto">
          <a:xfrm rot="5400000">
            <a:off x="4103687" y="4473576"/>
            <a:ext cx="1439863" cy="1655762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4571 h 21600"/>
              <a:gd name="T14" fmla="*/ 20085 w 21600"/>
              <a:gd name="T15" fmla="*/ 758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494" y="0"/>
                </a:lnTo>
                <a:lnTo>
                  <a:pt x="15494" y="4571"/>
                </a:lnTo>
                <a:lnTo>
                  <a:pt x="12427" y="4571"/>
                </a:lnTo>
                <a:cubicBezTo>
                  <a:pt x="5564" y="4571"/>
                  <a:pt x="0" y="7968"/>
                  <a:pt x="0" y="12158"/>
                </a:cubicBezTo>
                <a:lnTo>
                  <a:pt x="0" y="21600"/>
                </a:lnTo>
                <a:lnTo>
                  <a:pt x="3083" y="21600"/>
                </a:lnTo>
                <a:lnTo>
                  <a:pt x="3083" y="12158"/>
                </a:lnTo>
                <a:cubicBezTo>
                  <a:pt x="3083" y="9634"/>
                  <a:pt x="7266" y="7587"/>
                  <a:pt x="12427" y="7587"/>
                </a:cubicBezTo>
                <a:lnTo>
                  <a:pt x="15494" y="7587"/>
                </a:lnTo>
                <a:lnTo>
                  <a:pt x="15494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66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23951" name="Object 15"/>
          <p:cNvGraphicFramePr>
            <a:graphicFrameLocks/>
          </p:cNvGraphicFramePr>
          <p:nvPr/>
        </p:nvGraphicFramePr>
        <p:xfrm>
          <a:off x="4833938" y="5518150"/>
          <a:ext cx="18002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16" name="公式" r:id="rId9" imgW="1695499" imgH="1038165" progId="Equation.3">
                  <p:embed/>
                </p:oleObj>
              </mc:Choice>
              <mc:Fallback>
                <p:oleObj name="公式" r:id="rId9" imgW="1695499" imgH="1038165" progId="Equation.3">
                  <p:embed/>
                  <p:pic>
                    <p:nvPicPr>
                      <p:cNvPr id="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3938" y="5518150"/>
                        <a:ext cx="180022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52" name="Object 16"/>
          <p:cNvGraphicFramePr>
            <a:graphicFrameLocks/>
          </p:cNvGraphicFramePr>
          <p:nvPr/>
        </p:nvGraphicFramePr>
        <p:xfrm>
          <a:off x="1979613" y="5797550"/>
          <a:ext cx="2459037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17" name="公式" r:id="rId11" imgW="2362253" imgH="742857" progId="Equation.3">
                  <p:embed/>
                </p:oleObj>
              </mc:Choice>
              <mc:Fallback>
                <p:oleObj name="公式" r:id="rId11" imgW="2362253" imgH="742857" progId="Equation.3">
                  <p:embed/>
                  <p:pic>
                    <p:nvPicPr>
                      <p:cNvPr id="0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797550"/>
                        <a:ext cx="2459037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664" name="图片 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0" y="222250"/>
            <a:ext cx="239077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546100" y="2605941"/>
            <a:ext cx="57546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FF99"/>
                </a:solidFill>
              </a:rPr>
              <a:t>下落过程只有重力矩做功</a:t>
            </a:r>
            <a:r>
              <a:rPr lang="zh-CN" altLang="en-US" dirty="0" smtClean="0">
                <a:solidFill>
                  <a:srgbClr val="FFFF99"/>
                </a:solidFill>
              </a:rPr>
              <a:t>，杆的机械能守恒，</a:t>
            </a:r>
            <a:r>
              <a:rPr lang="zh-CN" altLang="en-US" dirty="0" smtClean="0">
                <a:solidFill>
                  <a:srgbClr val="FFFF99"/>
                </a:solidFill>
              </a:rPr>
              <a:t>取轴所在位置</a:t>
            </a:r>
            <a:r>
              <a:rPr lang="zh-CN" altLang="en-US" dirty="0" smtClean="0">
                <a:solidFill>
                  <a:srgbClr val="FFFF99"/>
                </a:solidFill>
              </a:rPr>
              <a:t>为重力势能零点</a:t>
            </a:r>
            <a:endParaRPr lang="zh-CN" altLang="en-US" dirty="0">
              <a:solidFill>
                <a:srgbClr val="FFFF99"/>
              </a:solidFill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5399620" y="4237061"/>
            <a:ext cx="367240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FF99"/>
                </a:solidFill>
              </a:rPr>
              <a:t>碰撞过</a:t>
            </a:r>
            <a:r>
              <a:rPr lang="zh-CN" altLang="en-US" dirty="0" smtClean="0">
                <a:solidFill>
                  <a:srgbClr val="FFFF99"/>
                </a:solidFill>
              </a:rPr>
              <a:t>程内力矩</a:t>
            </a:r>
            <a:r>
              <a:rPr lang="zh-CN" altLang="en-US" dirty="0">
                <a:solidFill>
                  <a:srgbClr val="FFFF99"/>
                </a:solidFill>
              </a:rPr>
              <a:t>远大</a:t>
            </a:r>
            <a:r>
              <a:rPr lang="zh-CN" altLang="en-US" dirty="0" smtClean="0">
                <a:solidFill>
                  <a:srgbClr val="FFFF99"/>
                </a:solidFill>
              </a:rPr>
              <a:t>于外力</a:t>
            </a:r>
            <a:r>
              <a:rPr lang="zh-CN" altLang="en-US" smtClean="0">
                <a:solidFill>
                  <a:srgbClr val="FFFF99"/>
                </a:solidFill>
              </a:rPr>
              <a:t>矩（摩</a:t>
            </a:r>
            <a:r>
              <a:rPr lang="zh-CN" altLang="en-US" dirty="0" smtClean="0">
                <a:solidFill>
                  <a:srgbClr val="FFFF99"/>
                </a:solidFill>
              </a:rPr>
              <a:t>擦力的力矩），</a:t>
            </a:r>
            <a:r>
              <a:rPr lang="zh-CN" altLang="en-US" dirty="0">
                <a:solidFill>
                  <a:srgbClr val="FFFF99"/>
                </a:solidFill>
              </a:rPr>
              <a:t>总角动</a:t>
            </a:r>
            <a:r>
              <a:rPr lang="zh-CN" altLang="en-US" dirty="0" smtClean="0">
                <a:solidFill>
                  <a:srgbClr val="FFFF99"/>
                </a:solidFill>
              </a:rPr>
              <a:t>量近似守</a:t>
            </a:r>
            <a:r>
              <a:rPr lang="zh-CN" altLang="en-US" dirty="0">
                <a:solidFill>
                  <a:srgbClr val="FFFF99"/>
                </a:solidFill>
              </a:rPr>
              <a:t>恒</a:t>
            </a:r>
          </a:p>
        </p:txBody>
      </p:sp>
      <p:graphicFrame>
        <p:nvGraphicFramePr>
          <p:cNvPr id="27668" name="Object 20"/>
          <p:cNvGraphicFramePr>
            <a:graphicFrameLocks noChangeAspect="1"/>
          </p:cNvGraphicFramePr>
          <p:nvPr/>
        </p:nvGraphicFramePr>
        <p:xfrm>
          <a:off x="971550" y="4365625"/>
          <a:ext cx="3025775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18" name="Equation" r:id="rId14" imgW="1231560" imgH="241200" progId="Equation.DSMT4">
                  <p:embed/>
                </p:oleObj>
              </mc:Choice>
              <mc:Fallback>
                <p:oleObj name="Equation" r:id="rId14" imgW="1231560" imgH="2412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365625"/>
                        <a:ext cx="3025775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3299097" y="5083754"/>
            <a:ext cx="5825146" cy="1200329"/>
          </a:xfrm>
          <a:prstGeom prst="rect">
            <a:avLst/>
          </a:prstGeom>
          <a:solidFill>
            <a:srgbClr val="00FFFF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FF0000"/>
                </a:solidFill>
              </a:rPr>
              <a:t>正确理解刚体与物块发生完全非弹性碰撞，碰撞点具有共同速度，刚体与物块具有共同角速度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372897"/>
              </p:ext>
            </p:extLst>
          </p:nvPr>
        </p:nvGraphicFramePr>
        <p:xfrm>
          <a:off x="1009638" y="3516323"/>
          <a:ext cx="2286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19" name="Equation" r:id="rId16" imgW="1143000" imgH="393480" progId="Equation.DSMT4">
                  <p:embed/>
                </p:oleObj>
              </mc:Choice>
              <mc:Fallback>
                <p:oleObj name="Equation" r:id="rId16" imgW="11430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38" y="3516323"/>
                        <a:ext cx="22860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23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23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23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23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23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23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23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23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23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45" grpId="0" animBg="1"/>
      <p:bldP spid="423947" grpId="0" animBg="1"/>
      <p:bldP spid="423949" grpId="0" animBg="1"/>
      <p:bldP spid="423950" grpId="0" animBg="1"/>
      <p:bldP spid="19" grpId="0"/>
      <p:bldP spid="20" grpId="0"/>
      <p:bldP spid="21" grpId="0" animBg="1"/>
      <p:bldP spid="2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Text Box 2"/>
          <p:cNvSpPr txBox="1">
            <a:spLocks noChangeArrowheads="1"/>
          </p:cNvSpPr>
          <p:nvPr/>
        </p:nvSpPr>
        <p:spPr bwMode="auto">
          <a:xfrm>
            <a:off x="777875" y="404813"/>
            <a:ext cx="803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如图所示，一质量为</a:t>
            </a:r>
            <a:r>
              <a:rPr lang="en-US" altLang="zh-CN" i="1">
                <a:solidFill>
                  <a:srgbClr val="66FFFF"/>
                </a:solidFill>
              </a:rPr>
              <a:t>M</a:t>
            </a:r>
            <a:r>
              <a:rPr lang="zh-CN" altLang="en-US">
                <a:solidFill>
                  <a:schemeClr val="bg1"/>
                </a:solidFill>
              </a:rPr>
              <a:t>的均质方形薄板，其边长为</a:t>
            </a:r>
            <a:r>
              <a:rPr lang="en-US" altLang="zh-CN" i="1">
                <a:solidFill>
                  <a:srgbClr val="66FFFF"/>
                </a:solidFill>
              </a:rPr>
              <a:t>L</a:t>
            </a:r>
            <a:r>
              <a:rPr lang="zh-CN" altLang="en-US">
                <a:solidFill>
                  <a:schemeClr val="bg1"/>
                </a:solidFill>
              </a:rPr>
              <a:t>，铅直</a:t>
            </a:r>
          </a:p>
        </p:txBody>
      </p:sp>
      <p:sp>
        <p:nvSpPr>
          <p:cNvPr id="429059" name="Rectangle 3"/>
          <p:cNvSpPr>
            <a:spLocks noChangeArrowheads="1"/>
          </p:cNvSpPr>
          <p:nvPr/>
        </p:nvSpPr>
        <p:spPr bwMode="auto">
          <a:xfrm>
            <a:off x="755650" y="815975"/>
            <a:ext cx="7562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放置着，它可以自由地绕其一固定边转动，转动惯量为</a:t>
            </a:r>
          </a:p>
        </p:txBody>
      </p:sp>
      <p:sp>
        <p:nvSpPr>
          <p:cNvPr id="429060" name="Rectangle 4"/>
          <p:cNvSpPr>
            <a:spLocks noChangeArrowheads="1"/>
          </p:cNvSpPr>
          <p:nvPr/>
        </p:nvSpPr>
        <p:spPr bwMode="auto">
          <a:xfrm>
            <a:off x="1949299" y="1311151"/>
            <a:ext cx="70871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</a:rPr>
              <a:t>。</a:t>
            </a:r>
            <a:r>
              <a:rPr lang="zh-CN" altLang="en-US" dirty="0" smtClean="0">
                <a:solidFill>
                  <a:schemeClr val="bg1"/>
                </a:solidFill>
              </a:rPr>
              <a:t>若</a:t>
            </a:r>
            <a:r>
              <a:rPr lang="zh-CN" altLang="en-US" dirty="0">
                <a:solidFill>
                  <a:schemeClr val="bg1"/>
                </a:solidFill>
              </a:rPr>
              <a:t>有一质量为</a:t>
            </a:r>
            <a:r>
              <a:rPr lang="en-US" altLang="zh-CN" i="1" dirty="0">
                <a:solidFill>
                  <a:srgbClr val="66FFFF"/>
                </a:solidFill>
              </a:rPr>
              <a:t>m</a:t>
            </a:r>
            <a:r>
              <a:rPr lang="zh-CN" altLang="en-US" dirty="0">
                <a:solidFill>
                  <a:schemeClr val="bg1"/>
                </a:solidFill>
              </a:rPr>
              <a:t>，速度为</a:t>
            </a:r>
            <a:r>
              <a:rPr lang="en-US" altLang="zh-CN" i="1" dirty="0">
                <a:solidFill>
                  <a:srgbClr val="66FFFF"/>
                </a:solidFill>
                <a:latin typeface="Bookman Old Style" panose="02050604050505020204" pitchFamily="18" charset="0"/>
              </a:rPr>
              <a:t>v</a:t>
            </a:r>
            <a:r>
              <a:rPr lang="zh-CN" altLang="en-US" dirty="0">
                <a:solidFill>
                  <a:schemeClr val="bg1"/>
                </a:solidFill>
              </a:rPr>
              <a:t>的小球垂直于板面碰在</a:t>
            </a:r>
          </a:p>
        </p:txBody>
      </p:sp>
      <p:sp>
        <p:nvSpPr>
          <p:cNvPr id="429061" name="Rectangle 5"/>
          <p:cNvSpPr>
            <a:spLocks noChangeArrowheads="1"/>
          </p:cNvSpPr>
          <p:nvPr/>
        </p:nvSpPr>
        <p:spPr bwMode="auto">
          <a:xfrm>
            <a:off x="755650" y="1819275"/>
            <a:ext cx="5903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板的边缘上。设碰撞是</a:t>
            </a:r>
            <a:r>
              <a:rPr lang="zh-CN" altLang="en-US">
                <a:solidFill>
                  <a:srgbClr val="00FFFF"/>
                </a:solidFill>
              </a:rPr>
              <a:t>完全弹性</a:t>
            </a:r>
            <a:r>
              <a:rPr lang="zh-CN" altLang="en-US">
                <a:solidFill>
                  <a:schemeClr val="bg1"/>
                </a:solidFill>
              </a:rPr>
              <a:t>的。</a:t>
            </a:r>
          </a:p>
        </p:txBody>
      </p:sp>
      <p:sp>
        <p:nvSpPr>
          <p:cNvPr id="429062" name="Text Box 6"/>
          <p:cNvSpPr txBox="1">
            <a:spLocks noChangeArrowheads="1"/>
          </p:cNvSpPr>
          <p:nvPr/>
        </p:nvSpPr>
        <p:spPr bwMode="auto">
          <a:xfrm>
            <a:off x="755650" y="2420888"/>
            <a:ext cx="655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碰撞后，小球的速度和板转动的角速度</a:t>
            </a:r>
          </a:p>
        </p:txBody>
      </p:sp>
      <p:sp>
        <p:nvSpPr>
          <p:cNvPr id="429063" name="Text Box 7"/>
          <p:cNvSpPr txBox="1">
            <a:spLocks noChangeArrowheads="1"/>
          </p:cNvSpPr>
          <p:nvPr/>
        </p:nvSpPr>
        <p:spPr bwMode="auto">
          <a:xfrm>
            <a:off x="250825" y="404813"/>
            <a:ext cx="647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solidFill>
                  <a:srgbClr val="FFFF00"/>
                </a:solidFill>
              </a:rPr>
              <a:t>例</a:t>
            </a:r>
            <a:r>
              <a:rPr lang="en-US" altLang="zh-CN" dirty="0" smtClean="0">
                <a:solidFill>
                  <a:srgbClr val="FFFF00"/>
                </a:solidFill>
              </a:rPr>
              <a:t>3</a:t>
            </a:r>
            <a:endParaRPr lang="zh-CN" altLang="en-US" dirty="0"/>
          </a:p>
        </p:txBody>
      </p:sp>
      <p:sp>
        <p:nvSpPr>
          <p:cNvPr id="429064" name="Text Box 8"/>
          <p:cNvSpPr txBox="1">
            <a:spLocks noChangeArrowheads="1"/>
          </p:cNvSpPr>
          <p:nvPr/>
        </p:nvSpPr>
        <p:spPr bwMode="auto">
          <a:xfrm>
            <a:off x="250825" y="2924944"/>
            <a:ext cx="827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FFF00"/>
                </a:solidFill>
              </a:rPr>
              <a:t>解</a:t>
            </a:r>
          </a:p>
        </p:txBody>
      </p:sp>
      <p:sp>
        <p:nvSpPr>
          <p:cNvPr id="429065" name="Rectangle 9"/>
          <p:cNvSpPr>
            <a:spLocks noChangeArrowheads="1"/>
          </p:cNvSpPr>
          <p:nvPr/>
        </p:nvSpPr>
        <p:spPr bwMode="auto">
          <a:xfrm>
            <a:off x="250825" y="2420888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求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7318375" y="1916113"/>
            <a:ext cx="1214438" cy="1871662"/>
            <a:chOff x="4610" y="1207"/>
            <a:chExt cx="765" cy="1179"/>
          </a:xfrm>
        </p:grpSpPr>
        <p:grpSp>
          <p:nvGrpSpPr>
            <p:cNvPr id="29720" name="Group 11"/>
            <p:cNvGrpSpPr>
              <a:grpSpLocks/>
            </p:cNvGrpSpPr>
            <p:nvPr/>
          </p:nvGrpSpPr>
          <p:grpSpPr bwMode="auto">
            <a:xfrm>
              <a:off x="5255" y="1252"/>
              <a:ext cx="91" cy="136"/>
              <a:chOff x="3923" y="2704"/>
              <a:chExt cx="91" cy="136"/>
            </a:xfrm>
          </p:grpSpPr>
          <p:sp>
            <p:nvSpPr>
              <p:cNvPr id="29747" name="Line 12"/>
              <p:cNvSpPr>
                <a:spLocks noChangeShapeType="1"/>
              </p:cNvSpPr>
              <p:nvPr/>
            </p:nvSpPr>
            <p:spPr bwMode="auto">
              <a:xfrm>
                <a:off x="3923" y="2704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9748" name="Group 13"/>
              <p:cNvGrpSpPr>
                <a:grpSpLocks/>
              </p:cNvGrpSpPr>
              <p:nvPr/>
            </p:nvGrpSpPr>
            <p:grpSpPr bwMode="auto">
              <a:xfrm>
                <a:off x="3923" y="2704"/>
                <a:ext cx="91" cy="136"/>
                <a:chOff x="3923" y="2704"/>
                <a:chExt cx="91" cy="136"/>
              </a:xfrm>
            </p:grpSpPr>
            <p:sp>
              <p:nvSpPr>
                <p:cNvPr id="29749" name="Line 14"/>
                <p:cNvSpPr>
                  <a:spLocks noChangeShapeType="1"/>
                </p:cNvSpPr>
                <p:nvPr/>
              </p:nvSpPr>
              <p:spPr bwMode="auto">
                <a:xfrm>
                  <a:off x="3923" y="2704"/>
                  <a:ext cx="91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50" name="Line 15"/>
                <p:cNvSpPr>
                  <a:spLocks noChangeShapeType="1"/>
                </p:cNvSpPr>
                <p:nvPr/>
              </p:nvSpPr>
              <p:spPr bwMode="auto">
                <a:xfrm>
                  <a:off x="3923" y="2840"/>
                  <a:ext cx="91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51" name="Line 16"/>
                <p:cNvSpPr>
                  <a:spLocks noChangeShapeType="1"/>
                </p:cNvSpPr>
                <p:nvPr/>
              </p:nvSpPr>
              <p:spPr bwMode="auto">
                <a:xfrm>
                  <a:off x="3923" y="2738"/>
                  <a:ext cx="91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52" name="Line 17"/>
                <p:cNvSpPr>
                  <a:spLocks noChangeShapeType="1"/>
                </p:cNvSpPr>
                <p:nvPr/>
              </p:nvSpPr>
              <p:spPr bwMode="auto">
                <a:xfrm>
                  <a:off x="3923" y="2772"/>
                  <a:ext cx="91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53" name="Line 18"/>
                <p:cNvSpPr>
                  <a:spLocks noChangeShapeType="1"/>
                </p:cNvSpPr>
                <p:nvPr/>
              </p:nvSpPr>
              <p:spPr bwMode="auto">
                <a:xfrm>
                  <a:off x="3923" y="2806"/>
                  <a:ext cx="91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9721" name="Line 19"/>
            <p:cNvSpPr>
              <a:spLocks noChangeShapeType="1"/>
            </p:cNvSpPr>
            <p:nvPr/>
          </p:nvSpPr>
          <p:spPr bwMode="auto">
            <a:xfrm>
              <a:off x="5210" y="1207"/>
              <a:ext cx="0" cy="1179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9722" name="Group 20"/>
            <p:cNvGrpSpPr>
              <a:grpSpLocks/>
            </p:cNvGrpSpPr>
            <p:nvPr/>
          </p:nvGrpSpPr>
          <p:grpSpPr bwMode="auto">
            <a:xfrm flipH="1">
              <a:off x="5074" y="1252"/>
              <a:ext cx="91" cy="136"/>
              <a:chOff x="3923" y="2704"/>
              <a:chExt cx="91" cy="136"/>
            </a:xfrm>
          </p:grpSpPr>
          <p:sp>
            <p:nvSpPr>
              <p:cNvPr id="29740" name="Line 21"/>
              <p:cNvSpPr>
                <a:spLocks noChangeShapeType="1"/>
              </p:cNvSpPr>
              <p:nvPr/>
            </p:nvSpPr>
            <p:spPr bwMode="auto">
              <a:xfrm>
                <a:off x="3923" y="2704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9741" name="Group 22"/>
              <p:cNvGrpSpPr>
                <a:grpSpLocks/>
              </p:cNvGrpSpPr>
              <p:nvPr/>
            </p:nvGrpSpPr>
            <p:grpSpPr bwMode="auto">
              <a:xfrm>
                <a:off x="3923" y="2704"/>
                <a:ext cx="91" cy="136"/>
                <a:chOff x="3923" y="2704"/>
                <a:chExt cx="91" cy="136"/>
              </a:xfrm>
            </p:grpSpPr>
            <p:sp>
              <p:nvSpPr>
                <p:cNvPr id="29742" name="Line 23"/>
                <p:cNvSpPr>
                  <a:spLocks noChangeShapeType="1"/>
                </p:cNvSpPr>
                <p:nvPr/>
              </p:nvSpPr>
              <p:spPr bwMode="auto">
                <a:xfrm>
                  <a:off x="3923" y="2704"/>
                  <a:ext cx="91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43" name="Line 24"/>
                <p:cNvSpPr>
                  <a:spLocks noChangeShapeType="1"/>
                </p:cNvSpPr>
                <p:nvPr/>
              </p:nvSpPr>
              <p:spPr bwMode="auto">
                <a:xfrm>
                  <a:off x="3923" y="2840"/>
                  <a:ext cx="91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44" name="Line 25"/>
                <p:cNvSpPr>
                  <a:spLocks noChangeShapeType="1"/>
                </p:cNvSpPr>
                <p:nvPr/>
              </p:nvSpPr>
              <p:spPr bwMode="auto">
                <a:xfrm>
                  <a:off x="3923" y="2738"/>
                  <a:ext cx="91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45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3923" y="2772"/>
                  <a:ext cx="91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46" name="Line 27"/>
                <p:cNvSpPr>
                  <a:spLocks noChangeShapeType="1"/>
                </p:cNvSpPr>
                <p:nvPr/>
              </p:nvSpPr>
              <p:spPr bwMode="auto">
                <a:xfrm>
                  <a:off x="3923" y="2806"/>
                  <a:ext cx="91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9723" name="Group 28"/>
            <p:cNvGrpSpPr>
              <a:grpSpLocks/>
            </p:cNvGrpSpPr>
            <p:nvPr/>
          </p:nvGrpSpPr>
          <p:grpSpPr bwMode="auto">
            <a:xfrm>
              <a:off x="5255" y="2250"/>
              <a:ext cx="91" cy="136"/>
              <a:chOff x="3923" y="2704"/>
              <a:chExt cx="91" cy="136"/>
            </a:xfrm>
          </p:grpSpPr>
          <p:sp>
            <p:nvSpPr>
              <p:cNvPr id="29733" name="Line 29"/>
              <p:cNvSpPr>
                <a:spLocks noChangeShapeType="1"/>
              </p:cNvSpPr>
              <p:nvPr/>
            </p:nvSpPr>
            <p:spPr bwMode="auto">
              <a:xfrm>
                <a:off x="3923" y="2704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9734" name="Group 30"/>
              <p:cNvGrpSpPr>
                <a:grpSpLocks/>
              </p:cNvGrpSpPr>
              <p:nvPr/>
            </p:nvGrpSpPr>
            <p:grpSpPr bwMode="auto">
              <a:xfrm>
                <a:off x="3923" y="2704"/>
                <a:ext cx="91" cy="136"/>
                <a:chOff x="3923" y="2704"/>
                <a:chExt cx="91" cy="136"/>
              </a:xfrm>
            </p:grpSpPr>
            <p:sp>
              <p:nvSpPr>
                <p:cNvPr id="29735" name="Line 31"/>
                <p:cNvSpPr>
                  <a:spLocks noChangeShapeType="1"/>
                </p:cNvSpPr>
                <p:nvPr/>
              </p:nvSpPr>
              <p:spPr bwMode="auto">
                <a:xfrm>
                  <a:off x="3923" y="2704"/>
                  <a:ext cx="91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36" name="Line 32"/>
                <p:cNvSpPr>
                  <a:spLocks noChangeShapeType="1"/>
                </p:cNvSpPr>
                <p:nvPr/>
              </p:nvSpPr>
              <p:spPr bwMode="auto">
                <a:xfrm>
                  <a:off x="3923" y="2840"/>
                  <a:ext cx="91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37" name="Line 33"/>
                <p:cNvSpPr>
                  <a:spLocks noChangeShapeType="1"/>
                </p:cNvSpPr>
                <p:nvPr/>
              </p:nvSpPr>
              <p:spPr bwMode="auto">
                <a:xfrm>
                  <a:off x="3923" y="2738"/>
                  <a:ext cx="91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38" name="Line 34"/>
                <p:cNvSpPr>
                  <a:spLocks noChangeShapeType="1"/>
                </p:cNvSpPr>
                <p:nvPr/>
              </p:nvSpPr>
              <p:spPr bwMode="auto">
                <a:xfrm>
                  <a:off x="3923" y="2772"/>
                  <a:ext cx="91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39" name="Line 35"/>
                <p:cNvSpPr>
                  <a:spLocks noChangeShapeType="1"/>
                </p:cNvSpPr>
                <p:nvPr/>
              </p:nvSpPr>
              <p:spPr bwMode="auto">
                <a:xfrm>
                  <a:off x="3923" y="2806"/>
                  <a:ext cx="91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9724" name="Group 36"/>
            <p:cNvGrpSpPr>
              <a:grpSpLocks/>
            </p:cNvGrpSpPr>
            <p:nvPr/>
          </p:nvGrpSpPr>
          <p:grpSpPr bwMode="auto">
            <a:xfrm flipH="1">
              <a:off x="5074" y="2250"/>
              <a:ext cx="91" cy="136"/>
              <a:chOff x="3923" y="2704"/>
              <a:chExt cx="91" cy="136"/>
            </a:xfrm>
          </p:grpSpPr>
          <p:sp>
            <p:nvSpPr>
              <p:cNvPr id="29726" name="Line 37"/>
              <p:cNvSpPr>
                <a:spLocks noChangeShapeType="1"/>
              </p:cNvSpPr>
              <p:nvPr/>
            </p:nvSpPr>
            <p:spPr bwMode="auto">
              <a:xfrm>
                <a:off x="3923" y="2704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9727" name="Group 38"/>
              <p:cNvGrpSpPr>
                <a:grpSpLocks/>
              </p:cNvGrpSpPr>
              <p:nvPr/>
            </p:nvGrpSpPr>
            <p:grpSpPr bwMode="auto">
              <a:xfrm>
                <a:off x="3923" y="2704"/>
                <a:ext cx="91" cy="136"/>
                <a:chOff x="3923" y="2704"/>
                <a:chExt cx="91" cy="136"/>
              </a:xfrm>
            </p:grpSpPr>
            <p:sp>
              <p:nvSpPr>
                <p:cNvPr id="29728" name="Line 39"/>
                <p:cNvSpPr>
                  <a:spLocks noChangeShapeType="1"/>
                </p:cNvSpPr>
                <p:nvPr/>
              </p:nvSpPr>
              <p:spPr bwMode="auto">
                <a:xfrm>
                  <a:off x="3923" y="2704"/>
                  <a:ext cx="91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29" name="Line 40"/>
                <p:cNvSpPr>
                  <a:spLocks noChangeShapeType="1"/>
                </p:cNvSpPr>
                <p:nvPr/>
              </p:nvSpPr>
              <p:spPr bwMode="auto">
                <a:xfrm>
                  <a:off x="3923" y="2840"/>
                  <a:ext cx="91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30" name="Line 41"/>
                <p:cNvSpPr>
                  <a:spLocks noChangeShapeType="1"/>
                </p:cNvSpPr>
                <p:nvPr/>
              </p:nvSpPr>
              <p:spPr bwMode="auto">
                <a:xfrm>
                  <a:off x="3923" y="2738"/>
                  <a:ext cx="91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31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3923" y="2772"/>
                  <a:ext cx="91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32" name="Line 43"/>
                <p:cNvSpPr>
                  <a:spLocks noChangeShapeType="1"/>
                </p:cNvSpPr>
                <p:nvPr/>
              </p:nvSpPr>
              <p:spPr bwMode="auto">
                <a:xfrm>
                  <a:off x="3923" y="2806"/>
                  <a:ext cx="91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9725" name="AutoShape 44"/>
            <p:cNvSpPr>
              <a:spLocks noChangeArrowheads="1"/>
            </p:cNvSpPr>
            <p:nvPr/>
          </p:nvSpPr>
          <p:spPr bwMode="auto">
            <a:xfrm rot="-1545439">
              <a:off x="4610" y="1597"/>
              <a:ext cx="765" cy="576"/>
            </a:xfrm>
            <a:prstGeom prst="parallelogram">
              <a:avLst>
                <a:gd name="adj" fmla="val 48489"/>
              </a:avLst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</a:endParaRPr>
            </a:p>
          </p:txBody>
        </p:sp>
      </p:grpSp>
      <p:sp>
        <p:nvSpPr>
          <p:cNvPr id="429101" name="Line 45"/>
          <p:cNvSpPr>
            <a:spLocks noChangeShapeType="1"/>
          </p:cNvSpPr>
          <p:nvPr/>
        </p:nvSpPr>
        <p:spPr bwMode="auto">
          <a:xfrm>
            <a:off x="6829425" y="3078163"/>
            <a:ext cx="504825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29102" name="Object 46"/>
          <p:cNvGraphicFramePr>
            <a:graphicFrameLocks noChangeAspect="1"/>
          </p:cNvGraphicFramePr>
          <p:nvPr/>
        </p:nvGraphicFramePr>
        <p:xfrm>
          <a:off x="6686550" y="2947988"/>
          <a:ext cx="263525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83" name="Equation" r:id="rId3" imgW="9448" imgH="9448" progId="Equation.3">
                  <p:embed/>
                </p:oleObj>
              </mc:Choice>
              <mc:Fallback>
                <p:oleObj name="Equation" r:id="rId3" imgW="9448" imgH="9448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6550" y="2947988"/>
                        <a:ext cx="263525" cy="26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33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103" name="Object 47"/>
          <p:cNvGraphicFramePr>
            <a:graphicFrameLocks noChangeAspect="1"/>
          </p:cNvGraphicFramePr>
          <p:nvPr/>
        </p:nvGraphicFramePr>
        <p:xfrm>
          <a:off x="7018338" y="2670175"/>
          <a:ext cx="227012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84" name="公式" r:id="rId5" imgW="123903" imgH="133347" progId="Equation.3">
                  <p:embed/>
                </p:oleObj>
              </mc:Choice>
              <mc:Fallback>
                <p:oleObj name="公式" r:id="rId5" imgW="123903" imgH="133347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8338" y="2670175"/>
                        <a:ext cx="227012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104" name="Rectangle 48"/>
          <p:cNvSpPr>
            <a:spLocks noChangeArrowheads="1"/>
          </p:cNvSpPr>
          <p:nvPr/>
        </p:nvSpPr>
        <p:spPr bwMode="auto">
          <a:xfrm>
            <a:off x="755650" y="1268413"/>
            <a:ext cx="133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66FFFF"/>
                </a:solidFill>
              </a:rPr>
              <a:t>(1/3)</a:t>
            </a:r>
            <a:r>
              <a:rPr lang="en-US" altLang="zh-CN" i="1" dirty="0">
                <a:solidFill>
                  <a:srgbClr val="66FFFF"/>
                </a:solidFill>
              </a:rPr>
              <a:t>ML</a:t>
            </a:r>
            <a:r>
              <a:rPr lang="en-US" altLang="zh-CN" baseline="30000" dirty="0">
                <a:solidFill>
                  <a:srgbClr val="66FFFF"/>
                </a:solidFill>
              </a:rPr>
              <a:t>2</a:t>
            </a:r>
          </a:p>
        </p:txBody>
      </p:sp>
      <p:sp>
        <p:nvSpPr>
          <p:cNvPr id="429105" name="Rectangle 49"/>
          <p:cNvSpPr>
            <a:spLocks noChangeArrowheads="1"/>
          </p:cNvSpPr>
          <p:nvPr/>
        </p:nvSpPr>
        <p:spPr bwMode="auto">
          <a:xfrm>
            <a:off x="755648" y="2924944"/>
            <a:ext cx="567348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</a:rPr>
              <a:t>选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zh-CN" altLang="en-US" dirty="0">
                <a:solidFill>
                  <a:srgbClr val="66FFFF"/>
                </a:solidFill>
              </a:rPr>
              <a:t>子弹</a:t>
            </a:r>
            <a:r>
              <a:rPr lang="en-US" altLang="zh-CN" dirty="0">
                <a:solidFill>
                  <a:srgbClr val="66FFFF"/>
                </a:solidFill>
              </a:rPr>
              <a:t>+</a:t>
            </a:r>
            <a:r>
              <a:rPr lang="zh-CN" altLang="en-US" dirty="0">
                <a:solidFill>
                  <a:srgbClr val="66FFFF"/>
                </a:solidFill>
              </a:rPr>
              <a:t>板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r>
              <a:rPr lang="zh-CN" altLang="en-US" dirty="0">
                <a:solidFill>
                  <a:schemeClr val="bg1"/>
                </a:solidFill>
              </a:rPr>
              <a:t>为研究对</a:t>
            </a:r>
            <a:r>
              <a:rPr lang="zh-CN" altLang="en-US" dirty="0" smtClean="0">
                <a:solidFill>
                  <a:schemeClr val="bg1"/>
                </a:solidFill>
              </a:rPr>
              <a:t>象，子弹和板的重力对轴的力矩为</a:t>
            </a:r>
            <a:r>
              <a:rPr lang="en-US" altLang="zh-CN" dirty="0" smtClean="0">
                <a:solidFill>
                  <a:schemeClr val="bg1"/>
                </a:solidFill>
              </a:rPr>
              <a:t>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29106" name="Text Box 50"/>
          <p:cNvSpPr txBox="1">
            <a:spLocks noChangeArrowheads="1"/>
          </p:cNvSpPr>
          <p:nvPr/>
        </p:nvSpPr>
        <p:spPr bwMode="auto">
          <a:xfrm>
            <a:off x="755650" y="3789363"/>
            <a:ext cx="6769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该系统在子弹入射前后对</a:t>
            </a:r>
            <a:r>
              <a:rPr lang="zh-CN" altLang="en-US">
                <a:solidFill>
                  <a:srgbClr val="66FFFF"/>
                </a:solidFill>
              </a:rPr>
              <a:t>轴</a:t>
            </a:r>
            <a:r>
              <a:rPr lang="zh-CN" altLang="en-US">
                <a:solidFill>
                  <a:schemeClr val="bg1"/>
                </a:solidFill>
              </a:rPr>
              <a:t>的角动量守恒</a:t>
            </a:r>
          </a:p>
        </p:txBody>
      </p:sp>
      <p:graphicFrame>
        <p:nvGraphicFramePr>
          <p:cNvPr id="429107" name="Object 51"/>
          <p:cNvGraphicFramePr>
            <a:graphicFrameLocks noChangeAspect="1"/>
          </p:cNvGraphicFramePr>
          <p:nvPr/>
        </p:nvGraphicFramePr>
        <p:xfrm>
          <a:off x="1308100" y="4378325"/>
          <a:ext cx="912813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85" name="公式" r:id="rId7" imgW="809553" imgH="200021" progId="Equation.3">
                  <p:embed/>
                </p:oleObj>
              </mc:Choice>
              <mc:Fallback>
                <p:oleObj name="公式" r:id="rId7" imgW="809553" imgH="200021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100" y="4378325"/>
                        <a:ext cx="912813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108" name="Rectangle 52"/>
          <p:cNvSpPr>
            <a:spLocks noChangeArrowheads="1"/>
          </p:cNvSpPr>
          <p:nvPr/>
        </p:nvSpPr>
        <p:spPr bwMode="auto">
          <a:xfrm>
            <a:off x="755650" y="4918075"/>
            <a:ext cx="5329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FFFF"/>
                </a:solidFill>
              </a:rPr>
              <a:t>碰撞是完全弹性的，机械能守恒</a:t>
            </a:r>
          </a:p>
        </p:txBody>
      </p:sp>
      <p:graphicFrame>
        <p:nvGraphicFramePr>
          <p:cNvPr id="429109" name="Object 53"/>
          <p:cNvGraphicFramePr>
            <a:graphicFrameLocks noChangeAspect="1"/>
          </p:cNvGraphicFramePr>
          <p:nvPr/>
        </p:nvGraphicFramePr>
        <p:xfrm>
          <a:off x="5435600" y="4767263"/>
          <a:ext cx="874713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86" name="公式" r:id="rId9" imgW="771491" imgH="723962" progId="Equation.3">
                  <p:embed/>
                </p:oleObj>
              </mc:Choice>
              <mc:Fallback>
                <p:oleObj name="公式" r:id="rId9" imgW="771491" imgH="723962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4767263"/>
                        <a:ext cx="874713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110" name="Object 54"/>
          <p:cNvGraphicFramePr>
            <a:graphicFrameLocks noChangeAspect="1"/>
          </p:cNvGraphicFramePr>
          <p:nvPr/>
        </p:nvGraphicFramePr>
        <p:xfrm>
          <a:off x="1281113" y="5589588"/>
          <a:ext cx="2343150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87" name="公式" r:id="rId11" imgW="2247798" imgH="800083" progId="Equation.3">
                  <p:embed/>
                </p:oleObj>
              </mc:Choice>
              <mc:Fallback>
                <p:oleObj name="公式" r:id="rId11" imgW="2247798" imgH="800083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1113" y="5589588"/>
                        <a:ext cx="2343150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111" name="Object 55"/>
          <p:cNvGraphicFramePr>
            <a:graphicFrameLocks noChangeAspect="1"/>
          </p:cNvGraphicFramePr>
          <p:nvPr/>
        </p:nvGraphicFramePr>
        <p:xfrm>
          <a:off x="4514850" y="5629275"/>
          <a:ext cx="2217738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88" name="公式" r:id="rId13" imgW="2114447" imgH="800083" progId="Equation.3">
                  <p:embed/>
                </p:oleObj>
              </mc:Choice>
              <mc:Fallback>
                <p:oleObj name="公式" r:id="rId13" imgW="2114447" imgH="800083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5629275"/>
                        <a:ext cx="2217738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112" name="Object 56"/>
          <p:cNvGraphicFramePr>
            <a:graphicFrameLocks noChangeAspect="1"/>
          </p:cNvGraphicFramePr>
          <p:nvPr/>
        </p:nvGraphicFramePr>
        <p:xfrm>
          <a:off x="2244725" y="4365625"/>
          <a:ext cx="2039938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89" name="公式" r:id="rId15" imgW="1943034" imgH="228634" progId="Equation.3">
                  <p:embed/>
                </p:oleObj>
              </mc:Choice>
              <mc:Fallback>
                <p:oleObj name="公式" r:id="rId15" imgW="1943034" imgH="228634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725" y="4365625"/>
                        <a:ext cx="2039938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113" name="Object 57"/>
          <p:cNvGraphicFramePr>
            <a:graphicFrameLocks noChangeAspect="1"/>
          </p:cNvGraphicFramePr>
          <p:nvPr/>
        </p:nvGraphicFramePr>
        <p:xfrm>
          <a:off x="6300788" y="4724400"/>
          <a:ext cx="239395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90" name="公式" r:id="rId17" imgW="2295577" imgH="723962" progId="Equation.3">
                  <p:embed/>
                </p:oleObj>
              </mc:Choice>
              <mc:Fallback>
                <p:oleObj name="公式" r:id="rId17" imgW="2295577" imgH="723962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4724400"/>
                        <a:ext cx="239395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9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29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429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429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429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29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9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29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29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29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0"/>
                                        <p:tgtEl>
                                          <p:spTgt spid="429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429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2000"/>
                                        <p:tgtEl>
                                          <p:spTgt spid="429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0"/>
                                        <p:tgtEl>
                                          <p:spTgt spid="429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000"/>
                                        <p:tgtEl>
                                          <p:spTgt spid="429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000"/>
                                        <p:tgtEl>
                                          <p:spTgt spid="429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2000"/>
                                        <p:tgtEl>
                                          <p:spTgt spid="429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2000"/>
                                        <p:tgtEl>
                                          <p:spTgt spid="429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2000"/>
                                        <p:tgtEl>
                                          <p:spTgt spid="429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2000"/>
                                        <p:tgtEl>
                                          <p:spTgt spid="429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2000"/>
                                        <p:tgtEl>
                                          <p:spTgt spid="429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58" grpId="0"/>
      <p:bldP spid="429059" grpId="0"/>
      <p:bldP spid="429060" grpId="0"/>
      <p:bldP spid="429061" grpId="0"/>
      <p:bldP spid="429062" grpId="0"/>
      <p:bldP spid="429063" grpId="0"/>
      <p:bldP spid="429064" grpId="0"/>
      <p:bldP spid="429065" grpId="0"/>
      <p:bldP spid="429101" grpId="0" animBg="1"/>
      <p:bldP spid="429104" grpId="0"/>
      <p:bldP spid="429105" grpId="0"/>
      <p:bldP spid="429106" grpId="0"/>
      <p:bldP spid="42910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Line 2"/>
          <p:cNvSpPr>
            <a:spLocks noChangeShapeType="1"/>
          </p:cNvSpPr>
          <p:nvPr/>
        </p:nvSpPr>
        <p:spPr bwMode="auto">
          <a:xfrm>
            <a:off x="7092950" y="4640560"/>
            <a:ext cx="504825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6227" name="Arc 3"/>
          <p:cNvSpPr>
            <a:spLocks/>
          </p:cNvSpPr>
          <p:nvPr/>
        </p:nvSpPr>
        <p:spPr bwMode="auto">
          <a:xfrm rot="8166304">
            <a:off x="7597775" y="2984798"/>
            <a:ext cx="688975" cy="857250"/>
          </a:xfrm>
          <a:custGeom>
            <a:avLst/>
            <a:gdLst>
              <a:gd name="T0" fmla="*/ 2147483646 w 16291"/>
              <a:gd name="T1" fmla="*/ 0 h 20255"/>
              <a:gd name="T2" fmla="*/ 2147483646 w 16291"/>
              <a:gd name="T3" fmla="*/ 2147483646 h 20255"/>
              <a:gd name="T4" fmla="*/ 0 w 16291"/>
              <a:gd name="T5" fmla="*/ 2147483646 h 20255"/>
              <a:gd name="T6" fmla="*/ 0 60000 65536"/>
              <a:gd name="T7" fmla="*/ 0 60000 65536"/>
              <a:gd name="T8" fmla="*/ 0 60000 65536"/>
              <a:gd name="T9" fmla="*/ 0 w 16291"/>
              <a:gd name="T10" fmla="*/ 0 h 20255"/>
              <a:gd name="T11" fmla="*/ 16291 w 16291"/>
              <a:gd name="T12" fmla="*/ 20255 h 20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291" h="20255" fill="none" extrusionOk="0">
                <a:moveTo>
                  <a:pt x="7503" y="0"/>
                </a:moveTo>
                <a:cubicBezTo>
                  <a:pt x="10895" y="1256"/>
                  <a:pt x="13916" y="3344"/>
                  <a:pt x="16291" y="6071"/>
                </a:cubicBezTo>
              </a:path>
              <a:path w="16291" h="20255" stroke="0" extrusionOk="0">
                <a:moveTo>
                  <a:pt x="7503" y="0"/>
                </a:moveTo>
                <a:cubicBezTo>
                  <a:pt x="10895" y="1256"/>
                  <a:pt x="13916" y="3344"/>
                  <a:pt x="16291" y="6071"/>
                </a:cubicBezTo>
                <a:lnTo>
                  <a:pt x="0" y="20255"/>
                </a:lnTo>
                <a:lnTo>
                  <a:pt x="7503" y="0"/>
                </a:lnTo>
                <a:close/>
              </a:path>
            </a:pathLst>
          </a:cu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6228" name="Rectangle 4"/>
          <p:cNvSpPr>
            <a:spLocks noChangeArrowheads="1"/>
          </p:cNvSpPr>
          <p:nvPr/>
        </p:nvSpPr>
        <p:spPr bwMode="auto">
          <a:xfrm rot="18914334">
            <a:off x="7720013" y="1617960"/>
            <a:ext cx="144462" cy="3095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36229" name="Text Box 5"/>
          <p:cNvSpPr txBox="1">
            <a:spLocks noChangeArrowheads="1"/>
          </p:cNvSpPr>
          <p:nvPr/>
        </p:nvSpPr>
        <p:spPr bwMode="auto">
          <a:xfrm>
            <a:off x="755650" y="332085"/>
            <a:ext cx="80645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一质量为</a:t>
            </a:r>
            <a:r>
              <a:rPr lang="en-US" altLang="zh-CN" i="1">
                <a:solidFill>
                  <a:srgbClr val="66FFFF"/>
                </a:solidFill>
              </a:rPr>
              <a:t>M</a:t>
            </a:r>
            <a:r>
              <a:rPr lang="zh-CN" altLang="en-US">
                <a:solidFill>
                  <a:schemeClr val="bg1"/>
                </a:solidFill>
              </a:rPr>
              <a:t>，长为</a:t>
            </a:r>
            <a:r>
              <a:rPr lang="en-US" altLang="zh-CN" i="1">
                <a:solidFill>
                  <a:srgbClr val="66FFFF"/>
                </a:solidFill>
              </a:rPr>
              <a:t>l </a:t>
            </a:r>
            <a:r>
              <a:rPr lang="zh-CN" altLang="en-US">
                <a:solidFill>
                  <a:schemeClr val="bg1"/>
                </a:solidFill>
              </a:rPr>
              <a:t>的均匀细直杆，可绕通过其中心</a:t>
            </a:r>
            <a:r>
              <a:rPr lang="en-US" altLang="zh-CN" i="1">
                <a:solidFill>
                  <a:srgbClr val="66FFFF"/>
                </a:solidFill>
              </a:rPr>
              <a:t>O</a:t>
            </a:r>
            <a:r>
              <a:rPr lang="zh-CN" altLang="en-US">
                <a:solidFill>
                  <a:schemeClr val="bg1"/>
                </a:solidFill>
              </a:rPr>
              <a:t>且与杆垂直的光滑水平固定轴，在竖直平面内转动。质量为</a:t>
            </a:r>
            <a:r>
              <a:rPr lang="en-US" altLang="zh-CN" i="1">
                <a:solidFill>
                  <a:srgbClr val="66FFFF"/>
                </a:solidFill>
              </a:rPr>
              <a:t>m</a:t>
            </a:r>
            <a:r>
              <a:rPr lang="zh-CN" altLang="en-US">
                <a:solidFill>
                  <a:schemeClr val="bg1"/>
                </a:solidFill>
              </a:rPr>
              <a:t>的子弹沿水平方向射入杆的下端且留在杆内，并使杆摆动，若杆摆动的最大偏角为</a:t>
            </a:r>
            <a:r>
              <a:rPr lang="en-US" altLang="zh-CN" i="1">
                <a:solidFill>
                  <a:srgbClr val="66FFFF"/>
                </a:solidFill>
              </a:rPr>
              <a:t>θ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36233" name="Rectangle 9"/>
          <p:cNvSpPr>
            <a:spLocks noChangeArrowheads="1"/>
          </p:cNvSpPr>
          <p:nvPr/>
        </p:nvSpPr>
        <p:spPr bwMode="auto">
          <a:xfrm>
            <a:off x="7696200" y="1556048"/>
            <a:ext cx="144463" cy="30956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graphicFrame>
        <p:nvGraphicFramePr>
          <p:cNvPr id="43623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4573981"/>
              </p:ext>
            </p:extLst>
          </p:nvPr>
        </p:nvGraphicFramePr>
        <p:xfrm>
          <a:off x="7648575" y="2997498"/>
          <a:ext cx="263525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7" name="Equation" r:id="rId3" imgW="9448" imgH="9448" progId="Equation.3">
                  <p:embed/>
                </p:oleObj>
              </mc:Choice>
              <mc:Fallback>
                <p:oleObj name="Equation" r:id="rId3" imgW="9448" imgH="9448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8575" y="2997498"/>
                        <a:ext cx="263525" cy="26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33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6235" name="Text Box 11"/>
          <p:cNvSpPr txBox="1">
            <a:spLocks noChangeArrowheads="1"/>
          </p:cNvSpPr>
          <p:nvPr/>
        </p:nvSpPr>
        <p:spPr bwMode="auto">
          <a:xfrm>
            <a:off x="7912100" y="270857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chemeClr val="bg1"/>
                </a:solidFill>
              </a:rPr>
              <a:t>O</a:t>
            </a:r>
          </a:p>
        </p:txBody>
      </p:sp>
      <p:graphicFrame>
        <p:nvGraphicFramePr>
          <p:cNvPr id="43623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805537"/>
              </p:ext>
            </p:extLst>
          </p:nvPr>
        </p:nvGraphicFramePr>
        <p:xfrm>
          <a:off x="8029575" y="3921423"/>
          <a:ext cx="24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8" name="公式" r:id="rId5" imgW="133351" imgH="209468" progId="Equation.3">
                  <p:embed/>
                </p:oleObj>
              </mc:Choice>
              <mc:Fallback>
                <p:oleObj name="公式" r:id="rId5" imgW="133351" imgH="209468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9575" y="3921423"/>
                        <a:ext cx="241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23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261014"/>
              </p:ext>
            </p:extLst>
          </p:nvPr>
        </p:nvGraphicFramePr>
        <p:xfrm>
          <a:off x="6950075" y="4510385"/>
          <a:ext cx="263525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9" name="Equation" r:id="rId7" imgW="9448" imgH="9448" progId="Equation.3">
                  <p:embed/>
                </p:oleObj>
              </mc:Choice>
              <mc:Fallback>
                <p:oleObj name="Equation" r:id="rId7" imgW="9448" imgH="9448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0075" y="4510385"/>
                        <a:ext cx="263525" cy="26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33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23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3607003"/>
              </p:ext>
            </p:extLst>
          </p:nvPr>
        </p:nvGraphicFramePr>
        <p:xfrm>
          <a:off x="7237413" y="4137323"/>
          <a:ext cx="315912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0" name="公式" r:id="rId9" imgW="209474" imgH="323920" progId="Equation.3">
                  <p:embed/>
                </p:oleObj>
              </mc:Choice>
              <mc:Fallback>
                <p:oleObj name="公式" r:id="rId9" imgW="209474" imgH="32392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7413" y="4137323"/>
                        <a:ext cx="315912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6239" name="Text Box 15"/>
          <p:cNvSpPr txBox="1">
            <a:spLocks noChangeArrowheads="1"/>
          </p:cNvSpPr>
          <p:nvPr/>
        </p:nvSpPr>
        <p:spPr bwMode="auto">
          <a:xfrm>
            <a:off x="687388" y="2060873"/>
            <a:ext cx="55403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(1) </a:t>
            </a:r>
            <a:r>
              <a:rPr lang="zh-CN" altLang="en-US">
                <a:solidFill>
                  <a:schemeClr val="bg1"/>
                </a:solidFill>
              </a:rPr>
              <a:t>子弹入射前的速度</a:t>
            </a:r>
            <a:r>
              <a:rPr lang="en-US" altLang="zh-CN" i="1">
                <a:solidFill>
                  <a:srgbClr val="66FFFF"/>
                </a:solidFill>
                <a:latin typeface="Bookman Old Style" panose="02050604050505020204" pitchFamily="18" charset="0"/>
              </a:rPr>
              <a:t>v</a:t>
            </a:r>
            <a:r>
              <a:rPr lang="en-US" altLang="zh-CN" baseline="-25000">
                <a:solidFill>
                  <a:srgbClr val="66FFFF"/>
                </a:solidFill>
              </a:rPr>
              <a:t>0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(2) </a:t>
            </a:r>
            <a:r>
              <a:rPr lang="zh-CN" altLang="en-US">
                <a:solidFill>
                  <a:schemeClr val="bg1"/>
                </a:solidFill>
              </a:rPr>
              <a:t>最大偏角</a:t>
            </a:r>
            <a:r>
              <a:rPr lang="en-US" altLang="zh-CN" i="1">
                <a:solidFill>
                  <a:srgbClr val="66FFFF"/>
                </a:solidFill>
              </a:rPr>
              <a:t>θ</a:t>
            </a:r>
            <a:r>
              <a:rPr lang="zh-CN" altLang="en-US">
                <a:solidFill>
                  <a:schemeClr val="bg1"/>
                </a:solidFill>
              </a:rPr>
              <a:t>时，杆转动的角加速度 </a:t>
            </a:r>
            <a:endParaRPr lang="zh-CN" altLang="en-US" baseline="-25000">
              <a:solidFill>
                <a:srgbClr val="66FFFF"/>
              </a:solidFill>
            </a:endParaRPr>
          </a:p>
        </p:txBody>
      </p:sp>
      <p:sp>
        <p:nvSpPr>
          <p:cNvPr id="436241" name="Text Box 17"/>
          <p:cNvSpPr txBox="1">
            <a:spLocks noChangeArrowheads="1"/>
          </p:cNvSpPr>
          <p:nvPr/>
        </p:nvSpPr>
        <p:spPr bwMode="auto">
          <a:xfrm>
            <a:off x="215900" y="339740"/>
            <a:ext cx="647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solidFill>
                  <a:srgbClr val="FFFF00"/>
                </a:solidFill>
              </a:rPr>
              <a:t>例</a:t>
            </a:r>
            <a:r>
              <a:rPr lang="en-US" altLang="zh-CN" dirty="0" smtClean="0">
                <a:solidFill>
                  <a:srgbClr val="FFFF00"/>
                </a:solidFill>
              </a:rPr>
              <a:t>4</a:t>
            </a:r>
            <a:endParaRPr lang="zh-CN" altLang="en-US" dirty="0"/>
          </a:p>
        </p:txBody>
      </p:sp>
      <p:sp>
        <p:nvSpPr>
          <p:cNvPr id="436242" name="Text Box 18"/>
          <p:cNvSpPr txBox="1">
            <a:spLocks noChangeArrowheads="1"/>
          </p:cNvSpPr>
          <p:nvPr/>
        </p:nvSpPr>
        <p:spPr bwMode="auto">
          <a:xfrm>
            <a:off x="215900" y="3043535"/>
            <a:ext cx="827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00"/>
                </a:solidFill>
              </a:rPr>
              <a:t>解</a:t>
            </a:r>
          </a:p>
        </p:txBody>
      </p:sp>
      <p:sp>
        <p:nvSpPr>
          <p:cNvPr id="436243" name="Rectangle 19"/>
          <p:cNvSpPr>
            <a:spLocks noChangeArrowheads="1"/>
          </p:cNvSpPr>
          <p:nvPr/>
        </p:nvSpPr>
        <p:spPr bwMode="auto">
          <a:xfrm>
            <a:off x="250825" y="2108498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求</a:t>
            </a:r>
          </a:p>
        </p:txBody>
      </p:sp>
      <p:sp>
        <p:nvSpPr>
          <p:cNvPr id="436244" name="Text Box 20"/>
          <p:cNvSpPr txBox="1">
            <a:spLocks noChangeArrowheads="1"/>
          </p:cNvSpPr>
          <p:nvPr/>
        </p:nvSpPr>
        <p:spPr bwMode="auto">
          <a:xfrm>
            <a:off x="1177925" y="3043535"/>
            <a:ext cx="331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</a:rPr>
              <a:t>选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zh-CN" altLang="en-US" dirty="0">
                <a:solidFill>
                  <a:srgbClr val="66FFFF"/>
                </a:solidFill>
              </a:rPr>
              <a:t>子弹</a:t>
            </a:r>
            <a:r>
              <a:rPr lang="en-US" altLang="zh-CN" dirty="0">
                <a:solidFill>
                  <a:srgbClr val="66FFFF"/>
                </a:solidFill>
              </a:rPr>
              <a:t>+</a:t>
            </a:r>
            <a:r>
              <a:rPr lang="zh-CN" altLang="en-US" dirty="0">
                <a:solidFill>
                  <a:srgbClr val="66FFFF"/>
                </a:solidFill>
              </a:rPr>
              <a:t>杆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r>
              <a:rPr lang="zh-CN" altLang="en-US" dirty="0">
                <a:solidFill>
                  <a:schemeClr val="bg1"/>
                </a:solidFill>
              </a:rPr>
              <a:t>为研究对象</a:t>
            </a:r>
          </a:p>
        </p:txBody>
      </p:sp>
      <p:sp>
        <p:nvSpPr>
          <p:cNvPr id="436245" name="Text Box 21"/>
          <p:cNvSpPr txBox="1">
            <a:spLocks noChangeArrowheads="1"/>
          </p:cNvSpPr>
          <p:nvPr/>
        </p:nvSpPr>
        <p:spPr bwMode="auto">
          <a:xfrm>
            <a:off x="971550" y="3572173"/>
            <a:ext cx="65674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</a:rPr>
              <a:t>系统在子弹入射前</a:t>
            </a:r>
            <a:r>
              <a:rPr lang="zh-CN" altLang="en-US" dirty="0" smtClean="0">
                <a:solidFill>
                  <a:schemeClr val="bg1"/>
                </a:solidFill>
              </a:rPr>
              <a:t>后</a:t>
            </a:r>
            <a:r>
              <a:rPr lang="zh-CN" altLang="en-US" dirty="0">
                <a:solidFill>
                  <a:schemeClr val="bg1"/>
                </a:solidFill>
              </a:rPr>
              <a:t>瞬间</a:t>
            </a:r>
            <a:r>
              <a:rPr lang="zh-CN" altLang="en-US" dirty="0" smtClean="0">
                <a:solidFill>
                  <a:schemeClr val="bg1"/>
                </a:solidFill>
              </a:rPr>
              <a:t>对过</a:t>
            </a:r>
            <a:r>
              <a:rPr lang="en-US" altLang="zh-CN" i="1" dirty="0" smtClean="0">
                <a:solidFill>
                  <a:srgbClr val="66FFFF"/>
                </a:solidFill>
              </a:rPr>
              <a:t>O</a:t>
            </a:r>
            <a:r>
              <a:rPr lang="zh-CN" altLang="en-US" dirty="0">
                <a:solidFill>
                  <a:schemeClr val="bg1"/>
                </a:solidFill>
              </a:rPr>
              <a:t>点</a:t>
            </a:r>
            <a:r>
              <a:rPr lang="zh-CN" altLang="en-US" dirty="0" smtClean="0">
                <a:solidFill>
                  <a:schemeClr val="bg1"/>
                </a:solidFill>
              </a:rPr>
              <a:t>的轴的角</a:t>
            </a:r>
            <a:r>
              <a:rPr lang="zh-CN" altLang="en-US" dirty="0">
                <a:solidFill>
                  <a:schemeClr val="bg1"/>
                </a:solidFill>
              </a:rPr>
              <a:t>动量守恒</a:t>
            </a:r>
          </a:p>
        </p:txBody>
      </p:sp>
      <p:graphicFrame>
        <p:nvGraphicFramePr>
          <p:cNvPr id="43624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86548"/>
              </p:ext>
            </p:extLst>
          </p:nvPr>
        </p:nvGraphicFramePr>
        <p:xfrm>
          <a:off x="1331913" y="4294485"/>
          <a:ext cx="111442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1" name="公式" r:id="rId11" imgW="1009579" imgH="323920" progId="Equation.3">
                  <p:embed/>
                </p:oleObj>
              </mc:Choice>
              <mc:Fallback>
                <p:oleObj name="公式" r:id="rId11" imgW="1009579" imgH="32392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294485"/>
                        <a:ext cx="1114425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24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790074"/>
              </p:ext>
            </p:extLst>
          </p:nvPr>
        </p:nvGraphicFramePr>
        <p:xfrm>
          <a:off x="3851275" y="4076998"/>
          <a:ext cx="2520950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2" name="公式" r:id="rId13" imgW="1124034" imgH="285860" progId="Equation.3">
                  <p:embed/>
                </p:oleObj>
              </mc:Choice>
              <mc:Fallback>
                <p:oleObj name="公式" r:id="rId13" imgW="1124034" imgH="28586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4076998"/>
                        <a:ext cx="2520950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6248" name="Text Box 24"/>
          <p:cNvSpPr txBox="1">
            <a:spLocks noChangeArrowheads="1"/>
          </p:cNvSpPr>
          <p:nvPr/>
        </p:nvSpPr>
        <p:spPr bwMode="auto">
          <a:xfrm>
            <a:off x="696913" y="4869160"/>
            <a:ext cx="71151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</a:rPr>
              <a:t>杆上摆的过程中，仅有重力矩作功，机械能守恒，取最低点为势能零</a:t>
            </a:r>
            <a:r>
              <a:rPr lang="zh-CN" altLang="en-US" dirty="0" smtClean="0">
                <a:solidFill>
                  <a:schemeClr val="bg1"/>
                </a:solidFill>
              </a:rPr>
              <a:t>点，</a:t>
            </a:r>
            <a:r>
              <a:rPr lang="zh-CN" altLang="en-US" dirty="0" smtClean="0">
                <a:solidFill>
                  <a:srgbClr val="FFFF00"/>
                </a:solidFill>
              </a:rPr>
              <a:t>杆转动过程中重力势能不变</a:t>
            </a:r>
            <a:endParaRPr lang="zh-CN" altLang="en-US" dirty="0">
              <a:solidFill>
                <a:srgbClr val="FFFF00"/>
              </a:solidFill>
            </a:endParaRPr>
          </a:p>
        </p:txBody>
      </p:sp>
      <p:graphicFrame>
        <p:nvGraphicFramePr>
          <p:cNvPr id="43624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4337269"/>
              </p:ext>
            </p:extLst>
          </p:nvPr>
        </p:nvGraphicFramePr>
        <p:xfrm>
          <a:off x="1096963" y="6018213"/>
          <a:ext cx="798512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3" name="公式" r:id="rId15" imgW="695368" imgH="380876" progId="Equation.3">
                  <p:embed/>
                </p:oleObj>
              </mc:Choice>
              <mc:Fallback>
                <p:oleObj name="公式" r:id="rId15" imgW="695368" imgH="380876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6963" y="6018213"/>
                        <a:ext cx="798512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6250" name="Rectangle 26"/>
          <p:cNvSpPr>
            <a:spLocks noChangeArrowheads="1"/>
          </p:cNvSpPr>
          <p:nvPr/>
        </p:nvSpPr>
        <p:spPr bwMode="auto">
          <a:xfrm>
            <a:off x="684213" y="3043535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(1)</a:t>
            </a:r>
          </a:p>
        </p:txBody>
      </p:sp>
      <p:graphicFrame>
        <p:nvGraphicFramePr>
          <p:cNvPr id="43625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6425989"/>
              </p:ext>
            </p:extLst>
          </p:nvPr>
        </p:nvGraphicFramePr>
        <p:xfrm>
          <a:off x="2555875" y="4365923"/>
          <a:ext cx="7715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4" name="公式" r:id="rId17" imgW="666754" imgH="200021" progId="Equation.3">
                  <p:embed/>
                </p:oleObj>
              </mc:Choice>
              <mc:Fallback>
                <p:oleObj name="公式" r:id="rId17" imgW="666754" imgH="200021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365923"/>
                        <a:ext cx="77152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25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894363"/>
              </p:ext>
            </p:extLst>
          </p:nvPr>
        </p:nvGraphicFramePr>
        <p:xfrm>
          <a:off x="1889125" y="6018145"/>
          <a:ext cx="2433637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5" name="公式" r:id="rId19" imgW="2333639" imgH="323920" progId="Equation.3">
                  <p:embed/>
                </p:oleObj>
              </mc:Choice>
              <mc:Fallback>
                <p:oleObj name="公式" r:id="rId19" imgW="2333639" imgH="32392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125" y="6018145"/>
                        <a:ext cx="2433637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253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3874592"/>
              </p:ext>
            </p:extLst>
          </p:nvPr>
        </p:nvGraphicFramePr>
        <p:xfrm>
          <a:off x="4716016" y="5734627"/>
          <a:ext cx="4054475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6" name="公式" r:id="rId21" imgW="3962462" imgH="771470" progId="Equation.3">
                  <p:embed/>
                </p:oleObj>
              </mc:Choice>
              <mc:Fallback>
                <p:oleObj name="公式" r:id="rId21" imgW="3962462" imgH="77147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5734627"/>
                        <a:ext cx="4054475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6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36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36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36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36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36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36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6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36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36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36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36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436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36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36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000"/>
                                        <p:tgtEl>
                                          <p:spTgt spid="436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000"/>
                                        <p:tgtEl>
                                          <p:spTgt spid="436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2000"/>
                                        <p:tgtEl>
                                          <p:spTgt spid="436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2000"/>
                                        <p:tgtEl>
                                          <p:spTgt spid="436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2000"/>
                                        <p:tgtEl>
                                          <p:spTgt spid="436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2000"/>
                                        <p:tgtEl>
                                          <p:spTgt spid="436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2000"/>
                                        <p:tgtEl>
                                          <p:spTgt spid="436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2000"/>
                                        <p:tgtEl>
                                          <p:spTgt spid="436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2000"/>
                                        <p:tgtEl>
                                          <p:spTgt spid="436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6" grpId="0" animBg="1"/>
      <p:bldP spid="436227" grpId="0" animBg="1"/>
      <p:bldP spid="436228" grpId="0" animBg="1"/>
      <p:bldP spid="436229" grpId="0"/>
      <p:bldP spid="436233" grpId="0" animBg="1"/>
      <p:bldP spid="436235" grpId="0"/>
      <p:bldP spid="436239" grpId="0"/>
      <p:bldP spid="436241" grpId="0"/>
      <p:bldP spid="436242" grpId="0"/>
      <p:bldP spid="436243" grpId="0"/>
      <p:bldP spid="436244" grpId="0"/>
      <p:bldP spid="436245" grpId="0"/>
      <p:bldP spid="436248" grpId="0"/>
      <p:bldP spid="436250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13560</TotalTime>
  <Words>1403</Words>
  <Application>Microsoft Office PowerPoint</Application>
  <PresentationFormat>全屏显示(4:3)</PresentationFormat>
  <Paragraphs>178</Paragraphs>
  <Slides>19</Slides>
  <Notes>0</Notes>
  <HiddenSlides>2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19</vt:i4>
      </vt:variant>
    </vt:vector>
  </HeadingPairs>
  <TitlesOfParts>
    <vt:vector size="38" baseType="lpstr">
      <vt:lpstr>Highlight LET</vt:lpstr>
      <vt:lpstr>Smudger LET</vt:lpstr>
      <vt:lpstr>仿宋_GB2312</vt:lpstr>
      <vt:lpstr>黑体</vt:lpstr>
      <vt:lpstr>楷体</vt:lpstr>
      <vt:lpstr>楷体_GB2312</vt:lpstr>
      <vt:lpstr>隶书</vt:lpstr>
      <vt:lpstr>宋体</vt:lpstr>
      <vt:lpstr>Arial</vt:lpstr>
      <vt:lpstr>Bookman Old Style</vt:lpstr>
      <vt:lpstr>Cambria Math</vt:lpstr>
      <vt:lpstr>Symbol</vt:lpstr>
      <vt:lpstr>Times New Roman</vt:lpstr>
      <vt:lpstr>Wingdings</vt:lpstr>
      <vt:lpstr>默认设计模板</vt:lpstr>
      <vt:lpstr>公式</vt:lpstr>
      <vt:lpstr>Equation</vt:lpstr>
      <vt:lpstr>MathType 7.0 Equation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xian jiaotong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刚体</dc:title>
  <dc:creator>蒋臣威</dc:creator>
  <cp:lastModifiedBy>jiangcw</cp:lastModifiedBy>
  <cp:revision>794</cp:revision>
  <dcterms:created xsi:type="dcterms:W3CDTF">1998-11-21T01:35:42Z</dcterms:created>
  <dcterms:modified xsi:type="dcterms:W3CDTF">2022-04-06T15:55:52Z</dcterms:modified>
</cp:coreProperties>
</file>