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400" r:id="rId2"/>
    <p:sldId id="587" r:id="rId3"/>
    <p:sldId id="588" r:id="rId4"/>
    <p:sldId id="593" r:id="rId5"/>
    <p:sldId id="589" r:id="rId6"/>
    <p:sldId id="595" r:id="rId7"/>
    <p:sldId id="592" r:id="rId8"/>
    <p:sldId id="562" r:id="rId9"/>
    <p:sldId id="594" r:id="rId10"/>
    <p:sldId id="564" r:id="rId11"/>
    <p:sldId id="565" r:id="rId12"/>
    <p:sldId id="566" r:id="rId13"/>
    <p:sldId id="567" r:id="rId14"/>
    <p:sldId id="568" r:id="rId15"/>
    <p:sldId id="576" r:id="rId16"/>
    <p:sldId id="582" r:id="rId17"/>
    <p:sldId id="583" r:id="rId18"/>
    <p:sldId id="584" r:id="rId19"/>
    <p:sldId id="585" r:id="rId20"/>
    <p:sldId id="586" r:id="rId21"/>
    <p:sldId id="591" r:id="rId22"/>
  </p:sldIdLst>
  <p:sldSz cx="9144000" cy="6858000" type="screen4x3"/>
  <p:notesSz cx="6815138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  <a:srgbClr val="CCECFF"/>
    <a:srgbClr val="C0C0C0"/>
    <a:srgbClr val="FF0000"/>
    <a:srgbClr val="00FF00"/>
    <a:srgbClr val="99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1797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emf"/><Relationship Id="rId7" Type="http://schemas.openxmlformats.org/officeDocument/2006/relationships/image" Target="../media/image94.w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emf"/><Relationship Id="rId10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110.emf"/><Relationship Id="rId18" Type="http://schemas.openxmlformats.org/officeDocument/2006/relationships/image" Target="../media/image115.emf"/><Relationship Id="rId3" Type="http://schemas.openxmlformats.org/officeDocument/2006/relationships/image" Target="../media/image100.emf"/><Relationship Id="rId7" Type="http://schemas.openxmlformats.org/officeDocument/2006/relationships/image" Target="../media/image104.emf"/><Relationship Id="rId12" Type="http://schemas.openxmlformats.org/officeDocument/2006/relationships/image" Target="../media/image109.emf"/><Relationship Id="rId17" Type="http://schemas.openxmlformats.org/officeDocument/2006/relationships/image" Target="../media/image114.emf"/><Relationship Id="rId2" Type="http://schemas.openxmlformats.org/officeDocument/2006/relationships/image" Target="../media/image99.emf"/><Relationship Id="rId16" Type="http://schemas.openxmlformats.org/officeDocument/2006/relationships/image" Target="../media/image113.emf"/><Relationship Id="rId1" Type="http://schemas.openxmlformats.org/officeDocument/2006/relationships/image" Target="../media/image98.emf"/><Relationship Id="rId6" Type="http://schemas.openxmlformats.org/officeDocument/2006/relationships/image" Target="../media/image103.emf"/><Relationship Id="rId11" Type="http://schemas.openxmlformats.org/officeDocument/2006/relationships/image" Target="../media/image108.emf"/><Relationship Id="rId5" Type="http://schemas.openxmlformats.org/officeDocument/2006/relationships/image" Target="../media/image102.emf"/><Relationship Id="rId15" Type="http://schemas.openxmlformats.org/officeDocument/2006/relationships/image" Target="../media/image112.emf"/><Relationship Id="rId10" Type="http://schemas.openxmlformats.org/officeDocument/2006/relationships/image" Target="../media/image107.emf"/><Relationship Id="rId4" Type="http://schemas.openxmlformats.org/officeDocument/2006/relationships/image" Target="../media/image101.emf"/><Relationship Id="rId9" Type="http://schemas.openxmlformats.org/officeDocument/2006/relationships/image" Target="../media/image106.emf"/><Relationship Id="rId14" Type="http://schemas.openxmlformats.org/officeDocument/2006/relationships/image" Target="../media/image11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19.emf"/><Relationship Id="rId5" Type="http://schemas.openxmlformats.org/officeDocument/2006/relationships/image" Target="../media/image118.emf"/><Relationship Id="rId4" Type="http://schemas.openxmlformats.org/officeDocument/2006/relationships/image" Target="../media/image1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w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wmf"/><Relationship Id="rId5" Type="http://schemas.openxmlformats.org/officeDocument/2006/relationships/image" Target="../media/image141.emf"/><Relationship Id="rId10" Type="http://schemas.openxmlformats.org/officeDocument/2006/relationships/image" Target="../media/image146.wmf"/><Relationship Id="rId4" Type="http://schemas.openxmlformats.org/officeDocument/2006/relationships/image" Target="../media/image140.emf"/><Relationship Id="rId9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4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18" Type="http://schemas.openxmlformats.org/officeDocument/2006/relationships/image" Target="../media/image4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17" Type="http://schemas.openxmlformats.org/officeDocument/2006/relationships/image" Target="../media/image39.emf"/><Relationship Id="rId2" Type="http://schemas.openxmlformats.org/officeDocument/2006/relationships/image" Target="../media/image24.emf"/><Relationship Id="rId16" Type="http://schemas.openxmlformats.org/officeDocument/2006/relationships/image" Target="../media/image38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19" Type="http://schemas.openxmlformats.org/officeDocument/2006/relationships/image" Target="../media/image41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6" Type="http://schemas.openxmlformats.org/officeDocument/2006/relationships/image" Target="../media/image57.w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w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43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4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43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DF258DF6-AEF7-44D2-9141-D97D86ADD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3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43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4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43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EAB91C54-D466-47F6-AC59-1F6FE1DFA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555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1C54-D466-47F6-AC59-1F6FE1DFA3C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1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5D60AE-6257-4943-9482-449EFEE5C674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292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F7777F-70C2-4AA7-AEFD-419BBCBAED22}" type="slidenum">
              <a:rPr lang="en-US" altLang="zh-CN" smtClean="0"/>
              <a:pPr/>
              <a:t>21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610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85554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14679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14145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88553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9532204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6979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62135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79011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0538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4542606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9873689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49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5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6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Text Box 13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Xi’an </a:t>
            </a:r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University, 2022</a:t>
            </a: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8.jpeg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77.jpeg"/><Relationship Id="rId10" Type="http://schemas.openxmlformats.org/officeDocument/2006/relationships/image" Target="../media/image73.emf"/><Relationship Id="rId4" Type="http://schemas.openxmlformats.org/officeDocument/2006/relationships/image" Target="../media/image76.jpeg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emf"/><Relationship Id="rId18" Type="http://schemas.openxmlformats.org/officeDocument/2006/relationships/oleObject" Target="../embeddings/oleObject104.bin"/><Relationship Id="rId26" Type="http://schemas.openxmlformats.org/officeDocument/2006/relationships/oleObject" Target="../embeddings/oleObject108.bin"/><Relationship Id="rId39" Type="http://schemas.openxmlformats.org/officeDocument/2006/relationships/image" Target="../media/image115.emf"/><Relationship Id="rId21" Type="http://schemas.openxmlformats.org/officeDocument/2006/relationships/image" Target="../media/image106.emf"/><Relationship Id="rId34" Type="http://schemas.openxmlformats.org/officeDocument/2006/relationships/oleObject" Target="../embeddings/oleObject112.bin"/><Relationship Id="rId7" Type="http://schemas.openxmlformats.org/officeDocument/2006/relationships/image" Target="../media/image99.e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4.emf"/><Relationship Id="rId25" Type="http://schemas.openxmlformats.org/officeDocument/2006/relationships/image" Target="../media/image108.emf"/><Relationship Id="rId33" Type="http://schemas.openxmlformats.org/officeDocument/2006/relationships/image" Target="../media/image112.emf"/><Relationship Id="rId38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5.bin"/><Relationship Id="rId29" Type="http://schemas.openxmlformats.org/officeDocument/2006/relationships/image" Target="../media/image110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01.emf"/><Relationship Id="rId24" Type="http://schemas.openxmlformats.org/officeDocument/2006/relationships/oleObject" Target="../embeddings/oleObject107.bin"/><Relationship Id="rId32" Type="http://schemas.openxmlformats.org/officeDocument/2006/relationships/oleObject" Target="../embeddings/oleObject111.bin"/><Relationship Id="rId37" Type="http://schemas.openxmlformats.org/officeDocument/2006/relationships/image" Target="../media/image114.emf"/><Relationship Id="rId40" Type="http://schemas.openxmlformats.org/officeDocument/2006/relationships/image" Target="../media/image116.emf"/><Relationship Id="rId5" Type="http://schemas.openxmlformats.org/officeDocument/2006/relationships/image" Target="../media/image98.emf"/><Relationship Id="rId15" Type="http://schemas.openxmlformats.org/officeDocument/2006/relationships/image" Target="../media/image103.emf"/><Relationship Id="rId23" Type="http://schemas.openxmlformats.org/officeDocument/2006/relationships/image" Target="../media/image107.emf"/><Relationship Id="rId28" Type="http://schemas.openxmlformats.org/officeDocument/2006/relationships/oleObject" Target="../embeddings/oleObject109.bin"/><Relationship Id="rId36" Type="http://schemas.openxmlformats.org/officeDocument/2006/relationships/oleObject" Target="../embeddings/oleObject113.bin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105.emf"/><Relationship Id="rId31" Type="http://schemas.openxmlformats.org/officeDocument/2006/relationships/image" Target="../media/image111.e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0.emf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6.bin"/><Relationship Id="rId27" Type="http://schemas.openxmlformats.org/officeDocument/2006/relationships/image" Target="../media/image109.emf"/><Relationship Id="rId30" Type="http://schemas.openxmlformats.org/officeDocument/2006/relationships/oleObject" Target="../embeddings/oleObject110.bin"/><Relationship Id="rId35" Type="http://schemas.openxmlformats.org/officeDocument/2006/relationships/image" Target="../media/image113.emf"/><Relationship Id="rId8" Type="http://schemas.openxmlformats.org/officeDocument/2006/relationships/oleObject" Target="../embeddings/oleObject99.bin"/><Relationship Id="rId3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122.bin"/><Relationship Id="rId3" Type="http://schemas.openxmlformats.org/officeDocument/2006/relationships/audio" Target="../media/audio1.wav"/><Relationship Id="rId21" Type="http://schemas.openxmlformats.org/officeDocument/2006/relationships/image" Target="../media/image125.e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3.emf"/><Relationship Id="rId25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0.emf"/><Relationship Id="rId24" Type="http://schemas.openxmlformats.org/officeDocument/2006/relationships/oleObject" Target="../embeddings/oleObject125.bin"/><Relationship Id="rId5" Type="http://schemas.openxmlformats.org/officeDocument/2006/relationships/image" Target="../media/image117.emf"/><Relationship Id="rId15" Type="http://schemas.openxmlformats.org/officeDocument/2006/relationships/image" Target="../media/image122.wmf"/><Relationship Id="rId23" Type="http://schemas.openxmlformats.org/officeDocument/2006/relationships/image" Target="../media/image126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4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44.wmf"/><Relationship Id="rId26" Type="http://schemas.openxmlformats.org/officeDocument/2006/relationships/image" Target="../media/image148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emf"/><Relationship Id="rId20" Type="http://schemas.openxmlformats.org/officeDocument/2006/relationships/image" Target="../media/image14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47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49.wmf"/><Relationship Id="rId10" Type="http://schemas.openxmlformats.org/officeDocument/2006/relationships/image" Target="../media/image140.e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2.emf"/><Relationship Id="rId22" Type="http://schemas.openxmlformats.org/officeDocument/2006/relationships/image" Target="../media/image146.wmf"/><Relationship Id="rId27" Type="http://schemas.openxmlformats.org/officeDocument/2006/relationships/oleObject" Target="../embeddings/oleObject14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22.w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5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6.emf"/><Relationship Id="rId18" Type="http://schemas.openxmlformats.org/officeDocument/2006/relationships/image" Target="../media/image158.e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63.bin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20" Type="http://schemas.openxmlformats.org/officeDocument/2006/relationships/image" Target="../media/image159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10" Type="http://schemas.openxmlformats.org/officeDocument/2006/relationships/oleObject" Target="../embeddings/oleObject157.bin"/><Relationship Id="rId19" Type="http://schemas.openxmlformats.org/officeDocument/2006/relationships/oleObject" Target="../embeddings/oleObject162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9.bin"/><Relationship Id="rId22" Type="http://schemas.openxmlformats.org/officeDocument/2006/relationships/image" Target="../media/image1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emf"/><Relationship Id="rId32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oleObject" Target="../embeddings/oleObject21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3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9" Type="http://schemas.openxmlformats.org/officeDocument/2006/relationships/oleObject" Target="../embeddings/oleObject42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38.e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41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5.emf"/><Relationship Id="rId36" Type="http://schemas.openxmlformats.org/officeDocument/2006/relationships/image" Target="../media/image39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6.emf"/><Relationship Id="rId35" Type="http://schemas.openxmlformats.org/officeDocument/2006/relationships/oleObject" Target="../embeddings/oleObject40.bin"/><Relationship Id="rId8" Type="http://schemas.openxmlformats.org/officeDocument/2006/relationships/image" Target="../media/image25.emf"/><Relationship Id="rId3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49.emf"/><Relationship Id="rId26" Type="http://schemas.openxmlformats.org/officeDocument/2006/relationships/image" Target="../media/image53.e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57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e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e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4.e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e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59.bin"/><Relationship Id="rId8" Type="http://schemas.openxmlformats.org/officeDocument/2006/relationships/image" Target="../media/image4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8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0.wmf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IMG_7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84150"/>
            <a:ext cx="8593138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648445" y="2626221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chemeClr val="bg1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chemeClr val="bg1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259632" y="4293096"/>
            <a:ext cx="6705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Chenwei Jiang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04 / 19 / 2022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ChangeArrowheads="1"/>
          </p:cNvSpPr>
          <p:nvPr/>
        </p:nvSpPr>
        <p:spPr bwMode="auto">
          <a:xfrm>
            <a:off x="293688" y="257175"/>
            <a:ext cx="649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057219" name="Text Box 3"/>
          <p:cNvSpPr txBox="1">
            <a:spLocks noChangeArrowheads="1"/>
          </p:cNvSpPr>
          <p:nvPr/>
        </p:nvSpPr>
        <p:spPr bwMode="auto">
          <a:xfrm>
            <a:off x="793750" y="266700"/>
            <a:ext cx="81168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北京－上海相距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1000 km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，北京站的甲火车先于上海站的乙火车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1.0×10 </a:t>
            </a:r>
            <a:r>
              <a:rPr kumimoji="1" lang="en-US" altLang="zh-CN" sz="2400" b="1" baseline="3000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-3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发车。现有一艘飞船沿从北京到上海的方向从高空掠过，速率恒为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0.6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7220" name="Rectangle 4"/>
          <p:cNvSpPr>
            <a:spLocks noChangeArrowheads="1"/>
          </p:cNvSpPr>
          <p:nvPr/>
        </p:nvSpPr>
        <p:spPr bwMode="auto">
          <a:xfrm>
            <a:off x="277813" y="15430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057221" name="Text Box 5"/>
          <p:cNvSpPr txBox="1">
            <a:spLocks noChangeArrowheads="1"/>
          </p:cNvSpPr>
          <p:nvPr/>
        </p:nvSpPr>
        <p:spPr bwMode="auto">
          <a:xfrm>
            <a:off x="793750" y="1571625"/>
            <a:ext cx="8099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宇航员测得甲乙两列火车发车的时间间隔，哪一列先开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?</a:t>
            </a:r>
          </a:p>
        </p:txBody>
      </p:sp>
      <p:sp>
        <p:nvSpPr>
          <p:cNvPr id="2057222" name="Rectangle 6"/>
          <p:cNvSpPr>
            <a:spLocks noChangeArrowheads="1"/>
          </p:cNvSpPr>
          <p:nvPr/>
        </p:nvSpPr>
        <p:spPr bwMode="auto">
          <a:xfrm>
            <a:off x="276225" y="20002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057223" name="Rectangle 7"/>
          <p:cNvSpPr>
            <a:spLocks noChangeArrowheads="1"/>
          </p:cNvSpPr>
          <p:nvPr/>
        </p:nvSpPr>
        <p:spPr bwMode="auto">
          <a:xfrm>
            <a:off x="755650" y="2028825"/>
            <a:ext cx="4959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地面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－－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系      飞船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－－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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系</a:t>
            </a:r>
            <a:endParaRPr kumimoji="1"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坐标原点：北京站</a:t>
            </a:r>
            <a:endParaRPr kumimoji="1"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轴正方向：北京 →上海</a:t>
            </a:r>
          </a:p>
        </p:txBody>
      </p:sp>
      <p:pic>
        <p:nvPicPr>
          <p:cNvPr id="2057224" name="Picture 8" descr="j08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6" r="26711" b="10342"/>
          <a:stretch>
            <a:fillRect/>
          </a:stretch>
        </p:blipFill>
        <p:spPr bwMode="auto">
          <a:xfrm>
            <a:off x="7835900" y="3511550"/>
            <a:ext cx="3492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225" name="Picture 9" descr="tam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t="13971" r="9538" b="27766"/>
          <a:stretch>
            <a:fillRect/>
          </a:stretch>
        </p:blipFill>
        <p:spPr bwMode="auto">
          <a:xfrm>
            <a:off x="5399088" y="3824288"/>
            <a:ext cx="879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226" name="Picture 10" descr="x-33htfj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1157" b="20020"/>
          <a:stretch>
            <a:fillRect/>
          </a:stretch>
        </p:blipFill>
        <p:spPr bwMode="auto">
          <a:xfrm>
            <a:off x="6191250" y="2497138"/>
            <a:ext cx="17573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227" name="Text Box 11"/>
          <p:cNvSpPr txBox="1">
            <a:spLocks noChangeArrowheads="1"/>
          </p:cNvSpPr>
          <p:nvPr/>
        </p:nvSpPr>
        <p:spPr bwMode="auto">
          <a:xfrm>
            <a:off x="5616575" y="42545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57228" name="Text Box 12"/>
          <p:cNvSpPr txBox="1">
            <a:spLocks noChangeArrowheads="1"/>
          </p:cNvSpPr>
          <p:nvPr/>
        </p:nvSpPr>
        <p:spPr bwMode="auto">
          <a:xfrm>
            <a:off x="8496300" y="41100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05388" y="2305050"/>
            <a:ext cx="3835400" cy="2381250"/>
            <a:chOff x="3061" y="2602"/>
            <a:chExt cx="2416" cy="1500"/>
          </a:xfrm>
        </p:grpSpPr>
        <p:sp>
          <p:nvSpPr>
            <p:cNvPr id="13346" name="Line 14"/>
            <p:cNvSpPr>
              <a:spLocks noChangeShapeType="1"/>
            </p:cNvSpPr>
            <p:nvPr/>
          </p:nvSpPr>
          <p:spPr bwMode="auto">
            <a:xfrm>
              <a:off x="3557" y="3766"/>
              <a:ext cx="192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15"/>
            <p:cNvSpPr>
              <a:spLocks noChangeShapeType="1"/>
            </p:cNvSpPr>
            <p:nvPr/>
          </p:nvSpPr>
          <p:spPr bwMode="auto">
            <a:xfrm flipH="1">
              <a:off x="3173" y="3757"/>
              <a:ext cx="384" cy="34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16"/>
            <p:cNvSpPr>
              <a:spLocks noChangeShapeType="1"/>
            </p:cNvSpPr>
            <p:nvPr/>
          </p:nvSpPr>
          <p:spPr bwMode="auto">
            <a:xfrm flipV="1">
              <a:off x="3557" y="2701"/>
              <a:ext cx="0" cy="10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Text Box 17"/>
            <p:cNvSpPr txBox="1">
              <a:spLocks noChangeArrowheads="1"/>
            </p:cNvSpPr>
            <p:nvPr/>
          </p:nvSpPr>
          <p:spPr bwMode="auto">
            <a:xfrm>
              <a:off x="3249" y="292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50" name="Text Box 18"/>
            <p:cNvSpPr txBox="1">
              <a:spLocks noChangeArrowheads="1"/>
            </p:cNvSpPr>
            <p:nvPr/>
          </p:nvSpPr>
          <p:spPr bwMode="auto">
            <a:xfrm>
              <a:off x="3061" y="373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1" name="Text Box 19"/>
            <p:cNvSpPr txBox="1">
              <a:spLocks noChangeArrowheads="1"/>
            </p:cNvSpPr>
            <p:nvPr/>
          </p:nvSpPr>
          <p:spPr bwMode="auto">
            <a:xfrm>
              <a:off x="3288" y="2602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40550" y="1928813"/>
            <a:ext cx="835025" cy="568325"/>
            <a:chOff x="4560" y="2282"/>
            <a:chExt cx="621" cy="358"/>
          </a:xfrm>
        </p:grpSpPr>
        <p:sp>
          <p:nvSpPr>
            <p:cNvPr id="13342" name="Line 21"/>
            <p:cNvSpPr>
              <a:spLocks noChangeShapeType="1"/>
            </p:cNvSpPr>
            <p:nvPr/>
          </p:nvSpPr>
          <p:spPr bwMode="auto">
            <a:xfrm>
              <a:off x="4560" y="2640"/>
              <a:ext cx="5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3" name="Group 22"/>
            <p:cNvGrpSpPr>
              <a:grpSpLocks/>
            </p:cNvGrpSpPr>
            <p:nvPr/>
          </p:nvGrpSpPr>
          <p:grpSpPr bwMode="auto">
            <a:xfrm>
              <a:off x="4896" y="2282"/>
              <a:ext cx="285" cy="354"/>
              <a:chOff x="4742" y="2084"/>
              <a:chExt cx="285" cy="354"/>
            </a:xfrm>
          </p:grpSpPr>
          <p:sp>
            <p:nvSpPr>
              <p:cNvPr id="13344" name="Text Box 23"/>
              <p:cNvSpPr txBox="1">
                <a:spLocks noChangeArrowheads="1"/>
              </p:cNvSpPr>
              <p:nvPr/>
            </p:nvSpPr>
            <p:spPr bwMode="auto">
              <a:xfrm>
                <a:off x="4742" y="2084"/>
                <a:ext cx="285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rPr>
                  <a:t>u</a:t>
                </a:r>
                <a:endParaRPr kumimoji="1" lang="en-US" altLang="zh-CN" sz="2400"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13345" name="Line 24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407150" y="2111375"/>
            <a:ext cx="1430338" cy="1212850"/>
            <a:chOff x="4610" y="2731"/>
            <a:chExt cx="901" cy="764"/>
          </a:xfrm>
        </p:grpSpPr>
        <p:sp>
          <p:nvSpPr>
            <p:cNvPr id="13337" name="Text Box 26"/>
            <p:cNvSpPr txBox="1">
              <a:spLocks noChangeArrowheads="1"/>
            </p:cNvSpPr>
            <p:nvPr/>
          </p:nvSpPr>
          <p:spPr bwMode="auto">
            <a:xfrm>
              <a:off x="4610" y="2731"/>
              <a:ext cx="32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400" b="1" i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S'</a:t>
              </a:r>
              <a:r>
                <a:rPr kumimoji="1" lang="en-US" altLang="zh-CN" sz="2400" b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 </a:t>
              </a:r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4830" y="3184"/>
              <a:ext cx="35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400" b="1" i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O'</a:t>
              </a:r>
              <a:r>
                <a:rPr kumimoji="1" lang="en-US" altLang="zh-CN" sz="2400" b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 </a:t>
              </a:r>
              <a:endParaRPr kumimoji="1"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13339" name="Line 28"/>
            <p:cNvSpPr>
              <a:spLocks noChangeShapeType="1"/>
            </p:cNvSpPr>
            <p:nvPr/>
          </p:nvSpPr>
          <p:spPr bwMode="auto">
            <a:xfrm flipH="1">
              <a:off x="4748" y="3205"/>
              <a:ext cx="175" cy="15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29"/>
            <p:cNvSpPr>
              <a:spLocks noChangeShapeType="1"/>
            </p:cNvSpPr>
            <p:nvPr/>
          </p:nvSpPr>
          <p:spPr bwMode="auto">
            <a:xfrm flipV="1">
              <a:off x="4926" y="2795"/>
              <a:ext cx="0" cy="41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4922" y="3206"/>
              <a:ext cx="589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7247" name="Object 31"/>
          <p:cNvGraphicFramePr>
            <a:graphicFrameLocks noChangeAspect="1"/>
          </p:cNvGraphicFramePr>
          <p:nvPr/>
        </p:nvGraphicFramePr>
        <p:xfrm>
          <a:off x="3016250" y="3386138"/>
          <a:ext cx="16986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" name="Equation" r:id="rId7" imgW="590631" imgH="95287" progId="Equation.DSMT4">
                  <p:embed/>
                </p:oleObj>
              </mc:Choice>
              <mc:Fallback>
                <p:oleObj name="Equation" r:id="rId7" imgW="590631" imgH="95287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386138"/>
                        <a:ext cx="16986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248" name="Object 32"/>
          <p:cNvGraphicFramePr>
            <a:graphicFrameLocks noChangeAspect="1"/>
          </p:cNvGraphicFramePr>
          <p:nvPr/>
        </p:nvGraphicFramePr>
        <p:xfrm>
          <a:off x="785813" y="3386138"/>
          <a:ext cx="1735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Equation" r:id="rId9" imgW="590631" imgH="95287" progId="Equation.DSMT4">
                  <p:embed/>
                </p:oleObj>
              </mc:Choice>
              <mc:Fallback>
                <p:oleObj name="Equation" r:id="rId9" imgW="590631" imgH="9528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386138"/>
                        <a:ext cx="1735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500063" y="4429125"/>
            <a:ext cx="1714500" cy="333375"/>
          </a:xfrm>
          <a:prstGeom prst="rightArrow">
            <a:avLst>
              <a:gd name="adj1" fmla="val 33991"/>
              <a:gd name="adj2" fmla="val 10190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57188" y="4000500"/>
            <a:ext cx="142875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洛仑兹</a:t>
            </a:r>
            <a:endParaRPr kumimoji="1" lang="en-US" altLang="zh-CN" sz="1000" b="1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>
              <a:lnSpc>
                <a:spcPct val="125000"/>
              </a:lnSpc>
            </a:pPr>
            <a:endParaRPr kumimoji="1" lang="en-US" altLang="zh-CN" sz="1000" b="1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变换</a:t>
            </a:r>
          </a:p>
        </p:txBody>
      </p:sp>
      <p:graphicFrame>
        <p:nvGraphicFramePr>
          <p:cNvPr id="20582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59166"/>
              </p:ext>
            </p:extLst>
          </p:nvPr>
        </p:nvGraphicFramePr>
        <p:xfrm>
          <a:off x="2468686" y="3816350"/>
          <a:ext cx="231933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Equation" r:id="rId11" imgW="2228902" imgH="1152616" progId="Equation.DSMT4">
                  <p:embed/>
                </p:oleObj>
              </mc:Choice>
              <mc:Fallback>
                <p:oleObj name="Equation" r:id="rId11" imgW="2228902" imgH="1152616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686" y="3816350"/>
                        <a:ext cx="231933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14351"/>
              </p:ext>
            </p:extLst>
          </p:nvPr>
        </p:nvGraphicFramePr>
        <p:xfrm>
          <a:off x="3174057" y="5214938"/>
          <a:ext cx="4487863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Equation" r:id="rId13" imgW="1943034" imgH="523941" progId="Equation.DSMT4">
                  <p:embed/>
                </p:oleObj>
              </mc:Choice>
              <mc:Fallback>
                <p:oleObj name="Equation" r:id="rId13" imgW="1943034" imgH="52394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057" y="5214938"/>
                        <a:ext cx="4487863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603182" y="5776913"/>
            <a:ext cx="857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&lt; 0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000750" y="4786313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上海站的乙火车先开，时序颠倒！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152092" y="5278849"/>
            <a:ext cx="3021965" cy="124649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若北京站的另一列丙火车先于北京站的甲火车</a:t>
            </a:r>
            <a:r>
              <a:rPr kumimoji="1" lang="en-US" altLang="zh-CN" sz="20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10 </a:t>
            </a:r>
            <a:r>
              <a:rPr kumimoji="1" lang="en-US" altLang="zh-CN" sz="2000" b="1" baseline="30000" dirty="0">
                <a:solidFill>
                  <a:srgbClr val="66FF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000" b="1" baseline="30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 </a:t>
            </a:r>
            <a:r>
              <a:rPr kumimoji="1" lang="en-US" altLang="zh-CN" sz="20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发车，则情况如何？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7327808" y="3506789"/>
            <a:ext cx="1593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236598" y="3336926"/>
            <a:ext cx="1593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05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5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218" grpId="0" autoUpdateAnimBg="0"/>
      <p:bldP spid="2057219" grpId="0" autoUpdateAnimBg="0"/>
      <p:bldP spid="2057220" grpId="0" autoUpdateAnimBg="0"/>
      <p:bldP spid="2057221" grpId="0" autoUpdateAnimBg="0"/>
      <p:bldP spid="2057222" grpId="0" autoUpdateAnimBg="0"/>
      <p:bldP spid="2057223" grpId="0" autoUpdateAnimBg="0"/>
      <p:bldP spid="2057227" grpId="0"/>
      <p:bldP spid="2057228" grpId="0"/>
      <p:bldP spid="33" grpId="0" animBg="1"/>
      <p:bldP spid="34" grpId="0" autoUpdateAnimBg="0"/>
      <p:bldP spid="38" grpId="0" autoUpdateAnimBg="0"/>
      <p:bldP spid="39" grpId="0" autoUpdateAnimBg="0"/>
      <p:bldP spid="41" grpId="0" animBg="1" autoUpdateAnimBg="0"/>
      <p:bldP spid="40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ChangeArrowheads="1"/>
          </p:cNvSpPr>
          <p:nvPr/>
        </p:nvSpPr>
        <p:spPr bwMode="auto">
          <a:xfrm>
            <a:off x="293688" y="307975"/>
            <a:ext cx="649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3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055171" name="Text Box 3"/>
          <p:cNvSpPr txBox="1">
            <a:spLocks noChangeArrowheads="1"/>
          </p:cNvSpPr>
          <p:nvPr/>
        </p:nvSpPr>
        <p:spPr bwMode="auto">
          <a:xfrm>
            <a:off x="793750" y="234950"/>
            <a:ext cx="81708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一短跑选手在地面上以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 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的时间跑完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100 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。一飞船沿同一方向以速率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= 0.8 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飞行。</a:t>
            </a:r>
          </a:p>
        </p:txBody>
      </p:sp>
      <p:sp>
        <p:nvSpPr>
          <p:cNvPr id="2055172" name="Rectangle 4"/>
          <p:cNvSpPr>
            <a:spLocks noChangeArrowheads="1"/>
          </p:cNvSpPr>
          <p:nvPr/>
        </p:nvSpPr>
        <p:spPr bwMode="auto">
          <a:xfrm>
            <a:off x="277813" y="13398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055173" name="Text Box 5"/>
          <p:cNvSpPr txBox="1">
            <a:spLocks noChangeArrowheads="1"/>
          </p:cNvSpPr>
          <p:nvPr/>
        </p:nvSpPr>
        <p:spPr bwMode="auto">
          <a:xfrm>
            <a:off x="793750" y="1268413"/>
            <a:ext cx="80994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飞船参考系上的观测者测得百米跑道的长度和选手跑过的路程；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飞船参考系上测得选手的平均速度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r>
              <a:rPr kumimoji="1" lang="zh-CN" altLang="en-US" sz="2400">
                <a:solidFill>
                  <a:srgbClr val="33CC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</a:p>
        </p:txBody>
      </p:sp>
      <p:sp>
        <p:nvSpPr>
          <p:cNvPr id="2055174" name="Rectangle 6"/>
          <p:cNvSpPr>
            <a:spLocks noChangeArrowheads="1"/>
          </p:cNvSpPr>
          <p:nvPr/>
        </p:nvSpPr>
        <p:spPr bwMode="auto">
          <a:xfrm>
            <a:off x="276225" y="23495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055175" name="Rectangle 7"/>
          <p:cNvSpPr>
            <a:spLocks noChangeArrowheads="1"/>
          </p:cNvSpPr>
          <p:nvPr/>
        </p:nvSpPr>
        <p:spPr bwMode="auto">
          <a:xfrm>
            <a:off x="755650" y="2348880"/>
            <a:ext cx="8054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设地面参考系为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系， 飞船参考系为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选手起跑为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“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1”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到达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终点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为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事件“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2”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，地面上的观察者来看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517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678756"/>
              </p:ext>
            </p:extLst>
          </p:nvPr>
        </p:nvGraphicFramePr>
        <p:xfrm>
          <a:off x="1331640" y="3473450"/>
          <a:ext cx="161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公式" r:id="rId3" imgW="1533534" imgH="238081" progId="Equation.3">
                  <p:embed/>
                </p:oleObj>
              </mc:Choice>
              <mc:Fallback>
                <p:oleObj name="公式" r:id="rId3" imgW="1533534" imgH="238081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73450"/>
                        <a:ext cx="1612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7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317571"/>
              </p:ext>
            </p:extLst>
          </p:nvPr>
        </p:nvGraphicFramePr>
        <p:xfrm>
          <a:off x="3347765" y="3473450"/>
          <a:ext cx="12493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公式" r:id="rId5" imgW="1180991" imgH="238081" progId="Equation.3">
                  <p:embed/>
                </p:oleObj>
              </mc:Choice>
              <mc:Fallback>
                <p:oleObj name="公式" r:id="rId5" imgW="1180991" imgH="23808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765" y="3473450"/>
                        <a:ext cx="124936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7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780745"/>
              </p:ext>
            </p:extLst>
          </p:nvPr>
        </p:nvGraphicFramePr>
        <p:xfrm>
          <a:off x="5038452" y="3471863"/>
          <a:ext cx="1235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公式" r:id="rId7" imgW="1162095" imgH="238081" progId="Equation.3">
                  <p:embed/>
                </p:oleObj>
              </mc:Choice>
              <mc:Fallback>
                <p:oleObj name="公式" r:id="rId7" imgW="1162095" imgH="23808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452" y="3471863"/>
                        <a:ext cx="12350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79" name="Text Box 11"/>
          <p:cNvSpPr txBox="1">
            <a:spLocks noChangeArrowheads="1"/>
          </p:cNvSpPr>
          <p:nvPr/>
        </p:nvSpPr>
        <p:spPr bwMode="auto">
          <a:xfrm>
            <a:off x="755650" y="3827463"/>
            <a:ext cx="80994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(1)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系中测得跑道长度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100m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为原长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l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系中测得跑道长度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为运动长度，由长度收缩公式有</a:t>
            </a:r>
          </a:p>
        </p:txBody>
      </p:sp>
      <p:graphicFrame>
        <p:nvGraphicFramePr>
          <p:cNvPr id="2055180" name="Object 12"/>
          <p:cNvGraphicFramePr>
            <a:graphicFrameLocks/>
          </p:cNvGraphicFramePr>
          <p:nvPr/>
        </p:nvGraphicFramePr>
        <p:xfrm>
          <a:off x="1763713" y="4941888"/>
          <a:ext cx="57038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公式" r:id="rId9" imgW="5657961" imgH="457267" progId="Equation.3">
                  <p:embed/>
                </p:oleObj>
              </mc:Choice>
              <mc:Fallback>
                <p:oleObj name="公式" r:id="rId9" imgW="5657961" imgH="45726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57038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1" name="Rectangle 13"/>
          <p:cNvSpPr>
            <a:spLocks noChangeArrowheads="1"/>
          </p:cNvSpPr>
          <p:nvPr/>
        </p:nvSpPr>
        <p:spPr bwMode="auto">
          <a:xfrm>
            <a:off x="755650" y="5516563"/>
            <a:ext cx="8054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选手从起点到终点，这一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过程（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两个事件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）在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系中对应的空间间隔为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x'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，根据空间间隔变换式得</a:t>
            </a:r>
          </a:p>
        </p:txBody>
      </p:sp>
      <p:graphicFrame>
        <p:nvGraphicFramePr>
          <p:cNvPr id="1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269222"/>
              </p:ext>
            </p:extLst>
          </p:nvPr>
        </p:nvGraphicFramePr>
        <p:xfrm>
          <a:off x="6846888" y="3084513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公式" r:id="rId11" imgW="2086103" imgH="742857" progId="Equation.3">
                  <p:embed/>
                </p:oleObj>
              </mc:Choice>
              <mc:Fallback>
                <p:oleObj name="公式" r:id="rId11" imgW="2086103" imgH="74285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3084513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205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205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205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0" grpId="0" autoUpdateAnimBg="0"/>
      <p:bldP spid="2055171" grpId="0" autoUpdateAnimBg="0"/>
      <p:bldP spid="2055172" grpId="0" autoUpdateAnimBg="0"/>
      <p:bldP spid="2055173" grpId="0" autoUpdateAnimBg="0"/>
      <p:bldP spid="2055174" grpId="0" autoUpdateAnimBg="0"/>
      <p:bldP spid="2055175" grpId="0" autoUpdateAnimBg="0"/>
      <p:bldP spid="2055179" grpId="0" autoUpdateAnimBg="0"/>
      <p:bldP spid="205518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6194" name="Object 2"/>
          <p:cNvGraphicFramePr>
            <a:graphicFrameLocks/>
          </p:cNvGraphicFramePr>
          <p:nvPr/>
        </p:nvGraphicFramePr>
        <p:xfrm>
          <a:off x="838200" y="260350"/>
          <a:ext cx="7910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公式" r:id="rId3" imgW="7858249" imgH="838144" progId="Equation.3">
                  <p:embed/>
                </p:oleObj>
              </mc:Choice>
              <mc:Fallback>
                <p:oleObj name="公式" r:id="rId3" imgW="7858249" imgH="83814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0350"/>
                        <a:ext cx="7910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195" name="Rectangle 3"/>
          <p:cNvSpPr>
            <a:spLocks noChangeArrowheads="1"/>
          </p:cNvSpPr>
          <p:nvPr/>
        </p:nvSpPr>
        <p:spPr bwMode="auto">
          <a:xfrm>
            <a:off x="755650" y="1917700"/>
            <a:ext cx="8054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因此，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系中测得选手跑过的路程为</a:t>
            </a:r>
          </a:p>
        </p:txBody>
      </p:sp>
      <p:graphicFrame>
        <p:nvGraphicFramePr>
          <p:cNvPr id="2056196" name="Object 4"/>
          <p:cNvGraphicFramePr>
            <a:graphicFrameLocks/>
          </p:cNvGraphicFramePr>
          <p:nvPr/>
        </p:nvGraphicFramePr>
        <p:xfrm>
          <a:off x="2843213" y="2566988"/>
          <a:ext cx="2490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公式" r:id="rId5" imgW="2409762" imgH="380876" progId="Equation.3">
                  <p:embed/>
                </p:oleObj>
              </mc:Choice>
              <mc:Fallback>
                <p:oleObj name="公式" r:id="rId5" imgW="2409762" imgH="38087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6988"/>
                        <a:ext cx="2490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197" name="Rectangle 5"/>
          <p:cNvSpPr>
            <a:spLocks noChangeArrowheads="1"/>
          </p:cNvSpPr>
          <p:nvPr/>
        </p:nvSpPr>
        <p:spPr bwMode="auto">
          <a:xfrm>
            <a:off x="755650" y="2998788"/>
            <a:ext cx="8054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(2)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S‘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系中测得选手从起点到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终点（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两个事件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）的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时间间隔为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，由洛仑兹变换得</a:t>
            </a:r>
          </a:p>
        </p:txBody>
      </p:sp>
      <p:graphicFrame>
        <p:nvGraphicFramePr>
          <p:cNvPr id="2056198" name="Object 6"/>
          <p:cNvGraphicFramePr>
            <a:graphicFrameLocks/>
          </p:cNvGraphicFramePr>
          <p:nvPr/>
        </p:nvGraphicFramePr>
        <p:xfrm>
          <a:off x="1763713" y="3790950"/>
          <a:ext cx="581183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公式" r:id="rId7" imgW="5714918" imgH="1190677" progId="Equation.3">
                  <p:embed/>
                </p:oleObj>
              </mc:Choice>
              <mc:Fallback>
                <p:oleObj name="公式" r:id="rId7" imgW="5714918" imgH="119067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90950"/>
                        <a:ext cx="5811837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199" name="Rectangle 7"/>
          <p:cNvSpPr>
            <a:spLocks noChangeArrowheads="1"/>
          </p:cNvSpPr>
          <p:nvPr/>
        </p:nvSpPr>
        <p:spPr bwMode="auto">
          <a:xfrm>
            <a:off x="827088" y="5157788"/>
            <a:ext cx="8054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系中测得选手的平均速度为</a:t>
            </a:r>
          </a:p>
        </p:txBody>
      </p:sp>
      <p:graphicFrame>
        <p:nvGraphicFramePr>
          <p:cNvPr id="2056200" name="Object 8"/>
          <p:cNvGraphicFramePr>
            <a:graphicFrameLocks/>
          </p:cNvGraphicFramePr>
          <p:nvPr/>
        </p:nvGraphicFramePr>
        <p:xfrm>
          <a:off x="1476375" y="5734050"/>
          <a:ext cx="6410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公式" r:id="rId9" imgW="6324715" imgH="790635" progId="Equation.3">
                  <p:embed/>
                </p:oleObj>
              </mc:Choice>
              <mc:Fallback>
                <p:oleObj name="公式" r:id="rId9" imgW="6324715" imgH="79063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34050"/>
                        <a:ext cx="6410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9775" y="1412875"/>
            <a:ext cx="822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“-”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表明从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系中看，运动员沿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GB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'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的负方向运动。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195" grpId="0" autoUpdateAnimBg="0"/>
      <p:bldP spid="2056197" grpId="0" autoUpdateAnimBg="0"/>
      <p:bldP spid="2056199" grpId="0" autoUpdateAnimBg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ChangeArrowheads="1"/>
          </p:cNvSpPr>
          <p:nvPr/>
        </p:nvSpPr>
        <p:spPr bwMode="auto">
          <a:xfrm>
            <a:off x="82550" y="293747"/>
            <a:ext cx="504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4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059267" name="Text Box 3"/>
          <p:cNvSpPr txBox="1">
            <a:spLocks noChangeArrowheads="1"/>
          </p:cNvSpPr>
          <p:nvPr/>
        </p:nvSpPr>
        <p:spPr bwMode="auto">
          <a:xfrm>
            <a:off x="467544" y="215900"/>
            <a:ext cx="87129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宇宙飞船以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0.8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速度远离地球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退行速度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 =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0.8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，在此过程中飞船向地球发出两个闪光信号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，飞船上测得其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时间间隔为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0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 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59268" name="Rectangle 4"/>
          <p:cNvSpPr>
            <a:spLocks noChangeArrowheads="1"/>
          </p:cNvSpPr>
          <p:nvPr/>
        </p:nvSpPr>
        <p:spPr bwMode="auto">
          <a:xfrm>
            <a:off x="277813" y="12684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059269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608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地球上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接收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到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这两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个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光信号的时间间隔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R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.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9270" name="Rectangle 6"/>
          <p:cNvSpPr>
            <a:spLocks noChangeArrowheads="1"/>
          </p:cNvSpPr>
          <p:nvPr/>
        </p:nvSpPr>
        <p:spPr bwMode="auto">
          <a:xfrm>
            <a:off x="276225" y="17732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059271" name="Text Box 7"/>
          <p:cNvSpPr txBox="1">
            <a:spLocks noChangeArrowheads="1"/>
          </p:cNvSpPr>
          <p:nvPr/>
        </p:nvSpPr>
        <p:spPr bwMode="auto">
          <a:xfrm>
            <a:off x="779463" y="1700213"/>
            <a:ext cx="8137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令宇宙飞船为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系，地面为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系，光信号由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O'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点发出。</a:t>
            </a:r>
          </a:p>
        </p:txBody>
      </p:sp>
      <p:sp>
        <p:nvSpPr>
          <p:cNvPr id="2059272" name="Line 8"/>
          <p:cNvSpPr>
            <a:spLocks noChangeShapeType="1"/>
          </p:cNvSpPr>
          <p:nvPr/>
        </p:nvSpPr>
        <p:spPr bwMode="auto">
          <a:xfrm>
            <a:off x="1042988" y="3040063"/>
            <a:ext cx="7416800" cy="0"/>
          </a:xfrm>
          <a:prstGeom prst="line">
            <a:avLst/>
          </a:prstGeom>
          <a:noFill/>
          <a:ln w="9525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73" name="Oval 9"/>
          <p:cNvSpPr>
            <a:spLocks noChangeArrowheads="1"/>
          </p:cNvSpPr>
          <p:nvPr/>
        </p:nvSpPr>
        <p:spPr bwMode="auto">
          <a:xfrm>
            <a:off x="1403350" y="2968625"/>
            <a:ext cx="144463" cy="144463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74" name="Text Box 10"/>
          <p:cNvSpPr txBox="1">
            <a:spLocks noChangeArrowheads="1"/>
          </p:cNvSpPr>
          <p:nvPr/>
        </p:nvSpPr>
        <p:spPr bwMode="auto">
          <a:xfrm>
            <a:off x="1187450" y="30813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059275" name="Oval 11"/>
          <p:cNvSpPr>
            <a:spLocks noChangeArrowheads="1"/>
          </p:cNvSpPr>
          <p:nvPr/>
        </p:nvSpPr>
        <p:spPr bwMode="auto">
          <a:xfrm>
            <a:off x="2339975" y="2968625"/>
            <a:ext cx="144463" cy="1444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76" name="Text Box 12"/>
          <p:cNvSpPr txBox="1">
            <a:spLocks noChangeArrowheads="1"/>
          </p:cNvSpPr>
          <p:nvPr/>
        </p:nvSpPr>
        <p:spPr bwMode="auto">
          <a:xfrm>
            <a:off x="2195513" y="3040063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O'</a:t>
            </a:r>
          </a:p>
        </p:txBody>
      </p:sp>
      <p:sp>
        <p:nvSpPr>
          <p:cNvPr id="2059277" name="Text Box 13"/>
          <p:cNvSpPr txBox="1">
            <a:spLocks noChangeArrowheads="1"/>
          </p:cNvSpPr>
          <p:nvPr/>
        </p:nvSpPr>
        <p:spPr bwMode="auto">
          <a:xfrm>
            <a:off x="7308850" y="3040063"/>
            <a:ext cx="1554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x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i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9278" name="Text Box 14"/>
          <p:cNvSpPr txBox="1">
            <a:spLocks noChangeArrowheads="1"/>
          </p:cNvSpPr>
          <p:nvPr/>
        </p:nvSpPr>
        <p:spPr bwMode="auto">
          <a:xfrm>
            <a:off x="2255838" y="2290763"/>
            <a:ext cx="371475" cy="528637"/>
          </a:xfrm>
          <a:prstGeom prst="rect">
            <a:avLst/>
          </a:prstGeom>
          <a:noFill/>
          <a:ln w="9525" algn="ctr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9279" name="Oval 15"/>
          <p:cNvSpPr>
            <a:spLocks noChangeArrowheads="1"/>
          </p:cNvSpPr>
          <p:nvPr/>
        </p:nvSpPr>
        <p:spPr bwMode="auto">
          <a:xfrm>
            <a:off x="4895850" y="2954338"/>
            <a:ext cx="144463" cy="144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80" name="Text Box 16"/>
          <p:cNvSpPr txBox="1">
            <a:spLocks noChangeArrowheads="1"/>
          </p:cNvSpPr>
          <p:nvPr/>
        </p:nvSpPr>
        <p:spPr bwMode="auto">
          <a:xfrm>
            <a:off x="4787900" y="3025775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O'</a:t>
            </a:r>
          </a:p>
        </p:txBody>
      </p:sp>
      <p:sp>
        <p:nvSpPr>
          <p:cNvPr id="2059281" name="Text Box 17"/>
          <p:cNvSpPr txBox="1">
            <a:spLocks noChangeArrowheads="1"/>
          </p:cNvSpPr>
          <p:nvPr/>
        </p:nvSpPr>
        <p:spPr bwMode="auto">
          <a:xfrm>
            <a:off x="4811713" y="2276475"/>
            <a:ext cx="371475" cy="528638"/>
          </a:xfrm>
          <a:prstGeom prst="rect">
            <a:avLst/>
          </a:prstGeom>
          <a:noFill/>
          <a:ln w="9525" algn="ctr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9282" name="Text Box 18"/>
          <p:cNvSpPr txBox="1">
            <a:spLocks noChangeArrowheads="1"/>
          </p:cNvSpPr>
          <p:nvPr/>
        </p:nvSpPr>
        <p:spPr bwMode="auto">
          <a:xfrm>
            <a:off x="2162175" y="3429000"/>
            <a:ext cx="501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t'</a:t>
            </a:r>
            <a:r>
              <a:rPr kumimoji="1"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9283" name="Text Box 19"/>
          <p:cNvSpPr txBox="1">
            <a:spLocks noChangeArrowheads="1"/>
          </p:cNvSpPr>
          <p:nvPr/>
        </p:nvSpPr>
        <p:spPr bwMode="auto">
          <a:xfrm>
            <a:off x="4824413" y="3429000"/>
            <a:ext cx="501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t'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059284" name="Object 20"/>
          <p:cNvGraphicFramePr>
            <a:graphicFrameLocks noChangeAspect="1"/>
          </p:cNvGraphicFramePr>
          <p:nvPr/>
        </p:nvGraphicFramePr>
        <p:xfrm>
          <a:off x="6777038" y="2420938"/>
          <a:ext cx="1493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0" name="公式" r:id="rId3" imgW="638140" imgH="161960" progId="Equation.3">
                  <p:embed/>
                </p:oleObj>
              </mc:Choice>
              <mc:Fallback>
                <p:oleObj name="公式" r:id="rId3" imgW="638140" imgH="161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2420938"/>
                        <a:ext cx="14938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286" name="Text Box 22"/>
          <p:cNvSpPr txBox="1">
            <a:spLocks noChangeArrowheads="1"/>
          </p:cNvSpPr>
          <p:nvPr/>
        </p:nvSpPr>
        <p:spPr bwMode="auto">
          <a:xfrm>
            <a:off x="4825108" y="4726579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66FFFF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2059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08248"/>
              </p:ext>
            </p:extLst>
          </p:nvPr>
        </p:nvGraphicFramePr>
        <p:xfrm>
          <a:off x="6758194" y="3573016"/>
          <a:ext cx="19764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1" name="公式" r:id="rId5" imgW="1914421" imgH="790635" progId="Equation.3">
                  <p:embed/>
                </p:oleObj>
              </mc:Choice>
              <mc:Fallback>
                <p:oleObj name="公式" r:id="rId5" imgW="1914421" imgH="7906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194" y="3573016"/>
                        <a:ext cx="19764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31115"/>
              </p:ext>
            </p:extLst>
          </p:nvPr>
        </p:nvGraphicFramePr>
        <p:xfrm>
          <a:off x="6728031" y="4727227"/>
          <a:ext cx="20780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2" name="公式" r:id="rId7" imgW="2019428" imgH="790635" progId="Equation.3">
                  <p:embed/>
                </p:oleObj>
              </mc:Choice>
              <mc:Fallback>
                <p:oleObj name="公式" r:id="rId7" imgW="2019428" imgH="79063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031" y="4727227"/>
                        <a:ext cx="20780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2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75093"/>
              </p:ext>
            </p:extLst>
          </p:nvPr>
        </p:nvGraphicFramePr>
        <p:xfrm>
          <a:off x="334963" y="5679777"/>
          <a:ext cx="26622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3" name="公式" r:id="rId9" imgW="2590892" imgH="762022" progId="Equation.3">
                  <p:embed/>
                </p:oleObj>
              </mc:Choice>
              <mc:Fallback>
                <p:oleObj name="公式" r:id="rId9" imgW="2590892" imgH="76202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679777"/>
                        <a:ext cx="26622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291" name="Line 27"/>
          <p:cNvSpPr>
            <a:spLocks noChangeShapeType="1"/>
          </p:cNvSpPr>
          <p:nvPr/>
        </p:nvSpPr>
        <p:spPr bwMode="auto">
          <a:xfrm flipV="1">
            <a:off x="4990208" y="4902791"/>
            <a:ext cx="165100" cy="2873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9292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63612"/>
              </p:ext>
            </p:extLst>
          </p:nvPr>
        </p:nvGraphicFramePr>
        <p:xfrm>
          <a:off x="4921946" y="4780554"/>
          <a:ext cx="882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4" name="公式" r:id="rId11" imgW="304763" imgH="142795" progId="Equation.3">
                  <p:embed/>
                </p:oleObj>
              </mc:Choice>
              <mc:Fallback>
                <p:oleObj name="公式" r:id="rId11" imgW="304763" imgH="142795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946" y="4780554"/>
                        <a:ext cx="882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24750" y="5688013"/>
          <a:ext cx="131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5" name="Equation" r:id="rId13" imgW="660113" imgH="393529" progId="Equation.DSMT4">
                  <p:embed/>
                </p:oleObj>
              </mc:Choice>
              <mc:Fallback>
                <p:oleObj name="Equation" r:id="rId13" imgW="660113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688013"/>
                        <a:ext cx="1311275" cy="781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7FFD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39838"/>
              </p:ext>
            </p:extLst>
          </p:nvPr>
        </p:nvGraphicFramePr>
        <p:xfrm>
          <a:off x="2973388" y="5665490"/>
          <a:ext cx="31527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6" name="Equation" r:id="rId15" imgW="1587500" imgH="469900" progId="Equation.DSMT4">
                  <p:embed/>
                </p:oleObj>
              </mc:Choice>
              <mc:Fallback>
                <p:oleObj name="Equation" r:id="rId15" imgW="1587500" imgH="4699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665490"/>
                        <a:ext cx="31527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6824"/>
              </p:ext>
            </p:extLst>
          </p:nvPr>
        </p:nvGraphicFramePr>
        <p:xfrm>
          <a:off x="6096000" y="5905202"/>
          <a:ext cx="831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7" name="Equation" r:id="rId17" imgW="419100" imgH="228600" progId="Equation.DSMT4">
                  <p:embed/>
                </p:oleObj>
              </mc:Choice>
              <mc:Fallback>
                <p:oleObj name="Equation" r:id="rId17" imgW="419100" imgH="2286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05202"/>
                        <a:ext cx="831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678636"/>
              </p:ext>
            </p:extLst>
          </p:nvPr>
        </p:nvGraphicFramePr>
        <p:xfrm>
          <a:off x="6888163" y="1112838"/>
          <a:ext cx="21113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8" name="Equation" r:id="rId19" imgW="2590892" imgH="809531" progId="Equation.DSMT4">
                  <p:embed/>
                </p:oleObj>
              </mc:Choice>
              <mc:Fallback>
                <p:oleObj name="Equation" r:id="rId19" imgW="2590892" imgH="809531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112838"/>
                        <a:ext cx="21113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092332"/>
              </p:ext>
            </p:extLst>
          </p:nvPr>
        </p:nvGraphicFramePr>
        <p:xfrm>
          <a:off x="251520" y="4581128"/>
          <a:ext cx="4702176" cy="10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89" name="Equation" r:id="rId21" imgW="2082600" imgH="431640" progId="Equation.DSMT4">
                  <p:embed/>
                </p:oleObj>
              </mc:Choice>
              <mc:Fallback>
                <p:oleObj name="Equation" r:id="rId21" imgW="20826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81128"/>
                        <a:ext cx="4702176" cy="1047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79512" y="4293096"/>
            <a:ext cx="816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地球参考系中两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个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光信号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发出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两个事件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）的时间间隔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21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971858" y="2372827"/>
            <a:ext cx="906017" cy="523220"/>
          </a:xfrm>
          <a:prstGeom prst="rect">
            <a:avLst/>
          </a:prstGeom>
          <a:noFill/>
          <a:ln w="9525" algn="ctr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地球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5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05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5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5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5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3000"/>
                                        <p:tgtEl>
                                          <p:spTgt spid="205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5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266" grpId="0" autoUpdateAnimBg="0"/>
      <p:bldP spid="2059267" grpId="0" autoUpdateAnimBg="0"/>
      <p:bldP spid="2059268" grpId="0" autoUpdateAnimBg="0"/>
      <p:bldP spid="2059269" grpId="0" autoUpdateAnimBg="0"/>
      <p:bldP spid="2059270" grpId="0" autoUpdateAnimBg="0"/>
      <p:bldP spid="2059271" grpId="0" autoUpdateAnimBg="0"/>
      <p:bldP spid="2059272" grpId="0" animBg="1"/>
      <p:bldP spid="2059273" grpId="0" animBg="1"/>
      <p:bldP spid="2059274" grpId="0"/>
      <p:bldP spid="2059275" grpId="0" animBg="1"/>
      <p:bldP spid="2059276" grpId="0"/>
      <p:bldP spid="2059277" grpId="0"/>
      <p:bldP spid="2059278" grpId="0" animBg="1"/>
      <p:bldP spid="2059279" grpId="0" animBg="1"/>
      <p:bldP spid="2059280" grpId="0"/>
      <p:bldP spid="2059281" grpId="0" animBg="1"/>
      <p:bldP spid="2059282" grpId="0"/>
      <p:bldP spid="2059283" grpId="0"/>
      <p:bldP spid="2059286" grpId="0"/>
      <p:bldP spid="2059291" grpId="0" animBg="1"/>
      <p:bldP spid="34" grpId="0" autoUpdateAnimBg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291" name="Object 3"/>
          <p:cNvGraphicFramePr>
            <a:graphicFrameLocks/>
          </p:cNvGraphicFramePr>
          <p:nvPr/>
        </p:nvGraphicFramePr>
        <p:xfrm>
          <a:off x="5221288" y="4330700"/>
          <a:ext cx="12461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5" name="公式" r:id="rId4" imgW="1180991" imgH="742857" progId="Equation.3">
                  <p:embed/>
                </p:oleObj>
              </mc:Choice>
              <mc:Fallback>
                <p:oleObj name="公式" r:id="rId4" imgW="1180991" imgH="74285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4330700"/>
                        <a:ext cx="12461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2" name="Object 4"/>
          <p:cNvGraphicFramePr>
            <a:graphicFrameLocks/>
          </p:cNvGraphicFramePr>
          <p:nvPr/>
        </p:nvGraphicFramePr>
        <p:xfrm>
          <a:off x="1787525" y="4330700"/>
          <a:ext cx="1089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6" name="公式" r:id="rId6" imgW="1019297" imgH="742857" progId="Equation.3">
                  <p:embed/>
                </p:oleObj>
              </mc:Choice>
              <mc:Fallback>
                <p:oleObj name="公式" r:id="rId6" imgW="1019297" imgH="74285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330700"/>
                        <a:ext cx="10890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293" name="Text Box 5"/>
          <p:cNvSpPr txBox="1">
            <a:spLocks noChangeArrowheads="1"/>
          </p:cNvSpPr>
          <p:nvPr/>
        </p:nvSpPr>
        <p:spPr bwMode="auto">
          <a:xfrm>
            <a:off x="420688" y="1854200"/>
            <a:ext cx="1728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由洛仑兹</a:t>
            </a:r>
          </a:p>
          <a:p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坐标变换</a:t>
            </a:r>
          </a:p>
        </p:txBody>
      </p:sp>
      <p:sp>
        <p:nvSpPr>
          <p:cNvPr id="2060294" name="Text Box 6"/>
          <p:cNvSpPr txBox="1">
            <a:spLocks noChangeArrowheads="1"/>
          </p:cNvSpPr>
          <p:nvPr/>
        </p:nvSpPr>
        <p:spPr bwMode="auto">
          <a:xfrm>
            <a:off x="652463" y="451961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定义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:</a:t>
            </a:r>
          </a:p>
        </p:txBody>
      </p:sp>
      <p:sp>
        <p:nvSpPr>
          <p:cNvPr id="2060295" name="Rectangle 7"/>
          <p:cNvSpPr>
            <a:spLocks noChangeArrowheads="1"/>
          </p:cNvSpPr>
          <p:nvPr/>
        </p:nvSpPr>
        <p:spPr bwMode="auto">
          <a:xfrm>
            <a:off x="0" y="26035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§15.4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狭义相对论的速度变换定理</a:t>
            </a:r>
          </a:p>
        </p:txBody>
      </p:sp>
      <p:graphicFrame>
        <p:nvGraphicFramePr>
          <p:cNvPr id="2060296" name="Object 8"/>
          <p:cNvGraphicFramePr>
            <a:graphicFrameLocks/>
          </p:cNvGraphicFramePr>
          <p:nvPr/>
        </p:nvGraphicFramePr>
        <p:xfrm>
          <a:off x="2482850" y="3087688"/>
          <a:ext cx="19446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7" name="公式" r:id="rId8" imgW="800105" imgH="390594" progId="Equation.3">
                  <p:embed/>
                </p:oleObj>
              </mc:Choice>
              <mc:Fallback>
                <p:oleObj name="公式" r:id="rId8" imgW="800105" imgH="39059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087688"/>
                        <a:ext cx="194468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7" name="Object 9"/>
          <p:cNvGraphicFramePr>
            <a:graphicFrameLocks/>
          </p:cNvGraphicFramePr>
          <p:nvPr/>
        </p:nvGraphicFramePr>
        <p:xfrm>
          <a:off x="6443663" y="2832100"/>
          <a:ext cx="2146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8" name="公式" r:id="rId10" imgW="2066937" imgH="1171512" progId="Equation.3">
                  <p:embed/>
                </p:oleObj>
              </mc:Choice>
              <mc:Fallback>
                <p:oleObj name="公式" r:id="rId10" imgW="2066937" imgH="117151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832100"/>
                        <a:ext cx="2146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8" name="Object 10"/>
          <p:cNvGraphicFramePr>
            <a:graphicFrameLocks/>
          </p:cNvGraphicFramePr>
          <p:nvPr/>
        </p:nvGraphicFramePr>
        <p:xfrm>
          <a:off x="4992688" y="3187700"/>
          <a:ext cx="1158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19" name="公式" r:id="rId12" imgW="1085972" imgH="333368" progId="Equation.3">
                  <p:embed/>
                </p:oleObj>
              </mc:Choice>
              <mc:Fallback>
                <p:oleObj name="公式" r:id="rId12" imgW="1085972" imgH="33336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3187700"/>
                        <a:ext cx="11588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9" name="Object 11"/>
          <p:cNvGraphicFramePr>
            <a:graphicFrameLocks/>
          </p:cNvGraphicFramePr>
          <p:nvPr/>
        </p:nvGraphicFramePr>
        <p:xfrm>
          <a:off x="5021263" y="3646488"/>
          <a:ext cx="11017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0" name="公式" r:id="rId14" imgW="1038193" imgH="266694" progId="Equation.3">
                  <p:embed/>
                </p:oleObj>
              </mc:Choice>
              <mc:Fallback>
                <p:oleObj name="公式" r:id="rId14" imgW="1038193" imgH="26669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646488"/>
                        <a:ext cx="11017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0" name="Object 12"/>
          <p:cNvGraphicFramePr>
            <a:graphicFrameLocks/>
          </p:cNvGraphicFramePr>
          <p:nvPr/>
        </p:nvGraphicFramePr>
        <p:xfrm>
          <a:off x="3155950" y="4243388"/>
          <a:ext cx="18113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1" name="公式" r:id="rId16" imgW="657306" imgH="314203" progId="Equation.3">
                  <p:embed/>
                </p:oleObj>
              </mc:Choice>
              <mc:Fallback>
                <p:oleObj name="公式" r:id="rId16" imgW="657306" imgH="314203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4243388"/>
                        <a:ext cx="181133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1" name="Object 13"/>
          <p:cNvGraphicFramePr>
            <a:graphicFrameLocks/>
          </p:cNvGraphicFramePr>
          <p:nvPr/>
        </p:nvGraphicFramePr>
        <p:xfrm>
          <a:off x="6756400" y="4243388"/>
          <a:ext cx="19700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2" name="公式" r:id="rId18" imgW="714264" imgH="314203" progId="Equation.3">
                  <p:embed/>
                </p:oleObj>
              </mc:Choice>
              <mc:Fallback>
                <p:oleObj name="公式" r:id="rId18" imgW="714264" imgH="3142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243388"/>
                        <a:ext cx="19700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4" name="Object 16"/>
          <p:cNvGraphicFramePr>
            <a:graphicFrameLocks noChangeAspect="1"/>
          </p:cNvGraphicFramePr>
          <p:nvPr/>
        </p:nvGraphicFramePr>
        <p:xfrm>
          <a:off x="5335588" y="5341938"/>
          <a:ext cx="168433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3" name="公式" r:id="rId20" imgW="628692" imgH="504776" progId="Equation.3">
                  <p:embed/>
                </p:oleObj>
              </mc:Choice>
              <mc:Fallback>
                <p:oleObj name="公式" r:id="rId20" imgW="628692" imgH="5047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5341938"/>
                        <a:ext cx="1684337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/>
          </p:cNvGraphicFramePr>
          <p:nvPr/>
        </p:nvGraphicFramePr>
        <p:xfrm>
          <a:off x="5622925" y="2212975"/>
          <a:ext cx="928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4" name="公式" r:id="rId22" imgW="819271" imgH="285860" progId="Equation.3">
                  <p:embed/>
                </p:oleObj>
              </mc:Choice>
              <mc:Fallback>
                <p:oleObj name="公式" r:id="rId22" imgW="819271" imgH="28586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212975"/>
                        <a:ext cx="9286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/>
          </p:cNvGraphicFramePr>
          <p:nvPr/>
        </p:nvGraphicFramePr>
        <p:xfrm>
          <a:off x="4214813" y="2212975"/>
          <a:ext cx="10874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5" name="公式" r:id="rId24" imgW="1000131" imgH="285860" progId="Equation.3">
                  <p:embed/>
                </p:oleObj>
              </mc:Choice>
              <mc:Fallback>
                <p:oleObj name="公式" r:id="rId24" imgW="1000131" imgH="28586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212975"/>
                        <a:ext cx="10874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/>
          </p:cNvGraphicFramePr>
          <p:nvPr/>
        </p:nvGraphicFramePr>
        <p:xfrm>
          <a:off x="6872288" y="1957388"/>
          <a:ext cx="18462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6" name="公式" r:id="rId26" imgW="1733560" imgH="809531" progId="Equation.3">
                  <p:embed/>
                </p:oleObj>
              </mc:Choice>
              <mc:Fallback>
                <p:oleObj name="公式" r:id="rId26" imgW="1733560" imgH="809531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957388"/>
                        <a:ext cx="18462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/>
          </p:cNvGraphicFramePr>
          <p:nvPr/>
        </p:nvGraphicFramePr>
        <p:xfrm>
          <a:off x="2149475" y="1984375"/>
          <a:ext cx="17446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7" name="公式" r:id="rId28" imgW="1657437" imgH="742857" progId="Equation.3">
                  <p:embed/>
                </p:oleObj>
              </mc:Choice>
              <mc:Fallback>
                <p:oleObj name="公式" r:id="rId28" imgW="1657437" imgH="74285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984375"/>
                        <a:ext cx="17446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124075" y="1916113"/>
            <a:ext cx="6696075" cy="1008062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420688" y="3111500"/>
            <a:ext cx="1770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两边分别求微分，得：</a:t>
            </a: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1404938" y="5589588"/>
            <a:ext cx="719137" cy="485775"/>
          </a:xfrm>
          <a:prstGeom prst="rightArrow">
            <a:avLst>
              <a:gd name="adj1" fmla="val 49676"/>
              <a:gd name="adj2" fmla="val 53596"/>
            </a:avLst>
          </a:prstGeom>
          <a:solidFill>
            <a:srgbClr val="FF6699"/>
          </a:solidFill>
          <a:ln w="9525" algn="ctr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" name="Object 15"/>
          <p:cNvGraphicFramePr>
            <a:graphicFrameLocks/>
          </p:cNvGraphicFramePr>
          <p:nvPr/>
        </p:nvGraphicFramePr>
        <p:xfrm>
          <a:off x="2449513" y="5370513"/>
          <a:ext cx="29019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8" name="公式" r:id="rId30" imgW="2819532" imgH="1152616" progId="Equation.3">
                  <p:embed/>
                </p:oleObj>
              </mc:Choice>
              <mc:Fallback>
                <p:oleObj name="公式" r:id="rId30" imgW="2819532" imgH="115261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370513"/>
                        <a:ext cx="290195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111125" y="9080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根据伽利略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速度变换：</a:t>
            </a: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3059832" y="90805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若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系中物体运动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27536"/>
              </p:ext>
            </p:extLst>
          </p:nvPr>
        </p:nvGraphicFramePr>
        <p:xfrm>
          <a:off x="5652120" y="908050"/>
          <a:ext cx="27924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29" name="Equation" r:id="rId32" imgW="1142930" imgH="104734" progId="Equation.DSMT4">
                  <p:embed/>
                </p:oleObj>
              </mc:Choice>
              <mc:Fallback>
                <p:oleObj name="Equation" r:id="rId32" imgW="1142930" imgH="10473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908050"/>
                        <a:ext cx="27924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552450" y="1379538"/>
          <a:ext cx="1646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0" name="Equation" r:id="rId34" imgW="628692" imgH="95287" progId="Equation.DSMT4">
                  <p:embed/>
                </p:oleObj>
              </mc:Choice>
              <mc:Fallback>
                <p:oleObj name="Equation" r:id="rId34" imgW="628692" imgH="9528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379538"/>
                        <a:ext cx="1646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7"/>
          <p:cNvGraphicFramePr>
            <a:graphicFrameLocks noChangeAspect="1"/>
          </p:cNvGraphicFramePr>
          <p:nvPr/>
        </p:nvGraphicFramePr>
        <p:xfrm>
          <a:off x="2517775" y="1304925"/>
          <a:ext cx="2430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1" name="Equation" r:id="rId36" imgW="980965" imgH="76121" progId="Equation.3">
                  <p:embed/>
                </p:oleObj>
              </mc:Choice>
              <mc:Fallback>
                <p:oleObj name="Equation" r:id="rId36" imgW="980965" imgH="7612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304925"/>
                        <a:ext cx="24304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9"/>
          <p:cNvGraphicFramePr>
            <a:graphicFrameLocks noChangeAspect="1"/>
          </p:cNvGraphicFramePr>
          <p:nvPr/>
        </p:nvGraphicFramePr>
        <p:xfrm>
          <a:off x="5207000" y="1354138"/>
          <a:ext cx="29130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32" name="Equation" r:id="rId38" imgW="1324060" imgH="104734" progId="Equation.DSMT4">
                  <p:embed/>
                </p:oleObj>
              </mc:Choice>
              <mc:Fallback>
                <p:oleObj name="Equation" r:id="rId38" imgW="1324060" imgH="10473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354138"/>
                        <a:ext cx="29130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30" descr="j0078711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09" y="717550"/>
            <a:ext cx="322263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  <p:transition>
    <p:random/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6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6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293" grpId="0"/>
      <p:bldP spid="2060294" grpId="0"/>
      <p:bldP spid="2060295" grpId="0"/>
      <p:bldP spid="31" grpId="0" animBg="1"/>
      <p:bldP spid="32" grpId="0"/>
      <p:bldP spid="33" grpId="0" animBg="1"/>
      <p:bldP spid="43" grpId="0" autoUpdateAnimBg="0"/>
      <p:bldP spid="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290" name="Object 2"/>
          <p:cNvGraphicFramePr>
            <a:graphicFrameLocks/>
          </p:cNvGraphicFramePr>
          <p:nvPr/>
        </p:nvGraphicFramePr>
        <p:xfrm>
          <a:off x="1908175" y="404813"/>
          <a:ext cx="2971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0" name="公式" r:id="rId4" imgW="2895656" imgH="1238185" progId="Equation.3">
                  <p:embed/>
                </p:oleObj>
              </mc:Choice>
              <mc:Fallback>
                <p:oleObj name="公式" r:id="rId4" imgW="2895656" imgH="123818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4813"/>
                        <a:ext cx="29718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302" name="AutoShape 14"/>
          <p:cNvSpPr>
            <a:spLocks noChangeArrowheads="1"/>
          </p:cNvSpPr>
          <p:nvPr/>
        </p:nvSpPr>
        <p:spPr bwMode="auto">
          <a:xfrm>
            <a:off x="147638" y="3738563"/>
            <a:ext cx="720725" cy="485775"/>
          </a:xfrm>
          <a:prstGeom prst="rightArrow">
            <a:avLst>
              <a:gd name="adj1" fmla="val 49676"/>
              <a:gd name="adj2" fmla="val 53714"/>
            </a:avLst>
          </a:prstGeom>
          <a:solidFill>
            <a:srgbClr val="FF6699"/>
          </a:solidFill>
          <a:ln w="9525" algn="ctr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0305" name="Object 17"/>
          <p:cNvGraphicFramePr>
            <a:graphicFrameLocks/>
          </p:cNvGraphicFramePr>
          <p:nvPr/>
        </p:nvGraphicFramePr>
        <p:xfrm>
          <a:off x="1095375" y="3443288"/>
          <a:ext cx="1892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1" name="公式" r:id="rId6" imgW="1819401" imgH="1171512" progId="Equation.3">
                  <p:embed/>
                </p:oleObj>
              </mc:Choice>
              <mc:Fallback>
                <p:oleObj name="公式" r:id="rId6" imgW="1819401" imgH="1171512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443288"/>
                        <a:ext cx="1892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6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673419"/>
              </p:ext>
            </p:extLst>
          </p:nvPr>
        </p:nvGraphicFramePr>
        <p:xfrm>
          <a:off x="3275856" y="3344863"/>
          <a:ext cx="21399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2" name="公式" r:id="rId8" imgW="2066937" imgH="1304859" progId="Equation.3">
                  <p:embed/>
                </p:oleObj>
              </mc:Choice>
              <mc:Fallback>
                <p:oleObj name="公式" r:id="rId8" imgW="2066937" imgH="1304859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344863"/>
                        <a:ext cx="21399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7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176197"/>
              </p:ext>
            </p:extLst>
          </p:nvPr>
        </p:nvGraphicFramePr>
        <p:xfrm>
          <a:off x="5724128" y="3410694"/>
          <a:ext cx="21082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3" name="公式" r:id="rId10" imgW="2038324" imgH="1247903" progId="Equation.3">
                  <p:embed/>
                </p:oleObj>
              </mc:Choice>
              <mc:Fallback>
                <p:oleObj name="公式" r:id="rId10" imgW="2038324" imgH="1247903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410694"/>
                        <a:ext cx="21082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308" name="Rectangle 20"/>
          <p:cNvSpPr>
            <a:spLocks noChangeArrowheads="1"/>
          </p:cNvSpPr>
          <p:nvPr/>
        </p:nvSpPr>
        <p:spPr bwMode="auto">
          <a:xfrm>
            <a:off x="971550" y="3213100"/>
            <a:ext cx="6986588" cy="1536700"/>
          </a:xfrm>
          <a:prstGeom prst="rect">
            <a:avLst/>
          </a:prstGeom>
          <a:noFill/>
          <a:ln w="9525" algn="ctr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0309" name="AutoShape 21"/>
          <p:cNvSpPr>
            <a:spLocks noChangeArrowheads="1"/>
          </p:cNvSpPr>
          <p:nvPr/>
        </p:nvSpPr>
        <p:spPr bwMode="auto">
          <a:xfrm>
            <a:off x="468313" y="6115050"/>
            <a:ext cx="457200" cy="457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60310" name="Text Box 22"/>
          <p:cNvSpPr txBox="1">
            <a:spLocks noChangeArrowheads="1"/>
          </p:cNvSpPr>
          <p:nvPr/>
        </p:nvSpPr>
        <p:spPr bwMode="auto">
          <a:xfrm>
            <a:off x="893763" y="6140450"/>
            <a:ext cx="452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请大家自己写出速度的逆变换式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852988" y="368300"/>
          <a:ext cx="15875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4" name="Equation" r:id="rId12" imgW="799753" imgH="660113" progId="Equation.DSMT4">
                  <p:embed/>
                </p:oleObj>
              </mc:Choice>
              <mc:Fallback>
                <p:oleObj name="Equation" r:id="rId12" imgW="799753" imgH="660113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368300"/>
                        <a:ext cx="15875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44688" y="1766888"/>
          <a:ext cx="46228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5" name="Equation" r:id="rId14" imgW="2070100" imgH="647700" progId="Equation.DSMT4">
                  <p:embed/>
                </p:oleObj>
              </mc:Choice>
              <mc:Fallback>
                <p:oleObj name="Equation" r:id="rId14" imgW="2070100" imgH="6477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766888"/>
                        <a:ext cx="462280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96913" y="205898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同理</a:t>
            </a:r>
            <a:endParaRPr kumimoji="1" lang="en-US" altLang="zh-CN" sz="2400" b="1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77838" y="4954588"/>
            <a:ext cx="165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由洛伦兹逆变换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151063" y="4941888"/>
            <a:ext cx="5876925" cy="96043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28"/>
          <p:cNvGraphicFramePr>
            <a:graphicFrameLocks/>
          </p:cNvGraphicFramePr>
          <p:nvPr/>
        </p:nvGraphicFramePr>
        <p:xfrm>
          <a:off x="2259013" y="4973638"/>
          <a:ext cx="16430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6" name="公式" r:id="rId16" imgW="1552700" imgH="742857" progId="Equation.3">
                  <p:embed/>
                </p:oleObj>
              </mc:Choice>
              <mc:Fallback>
                <p:oleObj name="公式" r:id="rId16" imgW="1552700" imgH="742857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973638"/>
                        <a:ext cx="16430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/>
          </p:cNvGraphicFramePr>
          <p:nvPr/>
        </p:nvGraphicFramePr>
        <p:xfrm>
          <a:off x="4478338" y="5053013"/>
          <a:ext cx="1087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7" name="公式" r:id="rId18" imgW="1000131" imgH="285860" progId="Equation.3">
                  <p:embed/>
                </p:oleObj>
              </mc:Choice>
              <mc:Fallback>
                <p:oleObj name="公式" r:id="rId18" imgW="1000131" imgH="28586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5053013"/>
                        <a:ext cx="1087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/>
          </p:cNvGraphicFramePr>
          <p:nvPr/>
        </p:nvGraphicFramePr>
        <p:xfrm>
          <a:off x="4405313" y="5484813"/>
          <a:ext cx="9286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8" name="公式" r:id="rId20" imgW="819271" imgH="285860" progId="Equation.3">
                  <p:embed/>
                </p:oleObj>
              </mc:Choice>
              <mc:Fallback>
                <p:oleObj name="公式" r:id="rId20" imgW="819271" imgH="28586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5484813"/>
                        <a:ext cx="9286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/>
          </p:cNvGraphicFramePr>
          <p:nvPr/>
        </p:nvGraphicFramePr>
        <p:xfrm>
          <a:off x="6010275" y="4941888"/>
          <a:ext cx="19478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69" name="公式" r:id="rId22" imgW="1838297" imgH="809531" progId="Equation.3">
                  <p:embed/>
                </p:oleObj>
              </mc:Choice>
              <mc:Fallback>
                <p:oleObj name="公式" r:id="rId22" imgW="1838297" imgH="809531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941888"/>
                        <a:ext cx="19478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760538" y="4797425"/>
          <a:ext cx="652303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0" name="Equation" r:id="rId24" imgW="2921000" imgH="660400" progId="Equation.DSMT4">
                  <p:embed/>
                </p:oleObj>
              </mc:Choice>
              <mc:Fallback>
                <p:oleObj name="Equation" r:id="rId24" imgW="2921000" imgH="6604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797425"/>
                        <a:ext cx="6523037" cy="1474788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985000" y="665163"/>
            <a:ext cx="1835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当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和</a:t>
            </a:r>
            <a:r>
              <a:rPr kumimoji="1" lang="en-US" altLang="zh-CN" sz="2400" b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v</a:t>
            </a:r>
            <a:r>
              <a:rPr kumimoji="1" lang="en-US" altLang="zh-CN" sz="2400" b="1" baseline="-25000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都远小于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时，洛伦兹速度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变换退化为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伽利略速度变换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7958138" y="3381285"/>
            <a:ext cx="1316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洛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伦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兹速度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变换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  <p:transition>
    <p:random/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6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6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302" grpId="0" animBg="1"/>
      <p:bldP spid="2060308" grpId="0" animBg="1"/>
      <p:bldP spid="2060310" grpId="0"/>
      <p:bldP spid="25" grpId="0"/>
      <p:bldP spid="26" grpId="0"/>
      <p:bldP spid="27" grpId="0" animBg="1" autoUpdateAnimBg="0"/>
      <p:bldP spid="3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1042988" y="331489"/>
            <a:ext cx="77771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一个空间站发射两个飞船，它们的运动方向相互垂直，见图。设一观测者位于空间站内，他测得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号飞船和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号飞船相对空间站的速率分别为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0.60</a:t>
            </a:r>
            <a:r>
              <a:rPr lang="en-US" altLang="zh-CN" sz="2400" b="1" i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和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0.80</a:t>
            </a:r>
            <a:r>
              <a:rPr lang="en-US" altLang="zh-CN" sz="2400" b="1" i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179388" y="404514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5</a:t>
            </a:r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28613" y="2347614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解：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042988" y="2347614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取空间站为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</a:p>
        </p:txBody>
      </p:sp>
      <p:sp>
        <p:nvSpPr>
          <p:cNvPr id="496646" name="Rectangle 6"/>
          <p:cNvSpPr>
            <a:spLocks noChangeArrowheads="1"/>
          </p:cNvSpPr>
          <p:nvPr/>
        </p:nvSpPr>
        <p:spPr bwMode="auto">
          <a:xfrm>
            <a:off x="1014413" y="4452639"/>
            <a:ext cx="37734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号飞船相对于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号飞船的速度分量为：</a:t>
            </a:r>
          </a:p>
        </p:txBody>
      </p:sp>
      <p:graphicFrame>
        <p:nvGraphicFramePr>
          <p:cNvPr id="496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04712"/>
              </p:ext>
            </p:extLst>
          </p:nvPr>
        </p:nvGraphicFramePr>
        <p:xfrm>
          <a:off x="3146425" y="3931939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公式" r:id="rId3" imgW="638140" imgH="257247" progId="Equation.3">
                  <p:embed/>
                </p:oleObj>
              </mc:Choice>
              <mc:Fallback>
                <p:oleObj name="公式" r:id="rId3" imgW="638140" imgH="2572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931939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53062"/>
              </p:ext>
            </p:extLst>
          </p:nvPr>
        </p:nvGraphicFramePr>
        <p:xfrm>
          <a:off x="398237" y="5508326"/>
          <a:ext cx="4392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公式" r:id="rId5" imgW="4267225" imgH="981209" progId="Equation.3">
                  <p:embed/>
                </p:oleObj>
              </mc:Choice>
              <mc:Fallback>
                <p:oleObj name="公式" r:id="rId5" imgW="4267225" imgH="9812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37" y="5508326"/>
                        <a:ext cx="4392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1130300" y="1771352"/>
            <a:ext cx="718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号飞船的观测者测得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号飞船的速度。</a:t>
            </a: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323850" y="1747539"/>
            <a:ext cx="287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求：</a:t>
            </a:r>
          </a:p>
        </p:txBody>
      </p:sp>
      <p:grpSp>
        <p:nvGrpSpPr>
          <p:cNvPr id="496651" name="Group 11"/>
          <p:cNvGrpSpPr>
            <a:grpSpLocks/>
          </p:cNvGrpSpPr>
          <p:nvPr/>
        </p:nvGrpSpPr>
        <p:grpSpPr bwMode="auto">
          <a:xfrm>
            <a:off x="4898160" y="3963177"/>
            <a:ext cx="3816350" cy="2654300"/>
            <a:chOff x="3107" y="1434"/>
            <a:chExt cx="2404" cy="1672"/>
          </a:xfrm>
        </p:grpSpPr>
        <p:sp>
          <p:nvSpPr>
            <p:cNvPr id="2049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107" y="1434"/>
              <a:ext cx="2404" cy="1588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  <a:ln w="9525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Freeform 13"/>
            <p:cNvSpPr>
              <a:spLocks/>
            </p:cNvSpPr>
            <p:nvPr/>
          </p:nvSpPr>
          <p:spPr bwMode="auto">
            <a:xfrm>
              <a:off x="3234" y="1512"/>
              <a:ext cx="1424" cy="1292"/>
            </a:xfrm>
            <a:custGeom>
              <a:avLst/>
              <a:gdLst>
                <a:gd name="T0" fmla="*/ 0 w 101"/>
                <a:gd name="T1" fmla="*/ 0 h 83"/>
                <a:gd name="T2" fmla="*/ 0 w 101"/>
                <a:gd name="T3" fmla="*/ 2147483646 h 83"/>
                <a:gd name="T4" fmla="*/ 2147483646 w 101"/>
                <a:gd name="T5" fmla="*/ 2147483646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83">
                  <a:moveTo>
                    <a:pt x="0" y="0"/>
                  </a:moveTo>
                  <a:lnTo>
                    <a:pt x="0" y="83"/>
                  </a:lnTo>
                  <a:lnTo>
                    <a:pt x="101" y="83"/>
                  </a:lnTo>
                </a:path>
              </a:pathLst>
            </a:custGeom>
            <a:noFill/>
            <a:ln w="28575" cmpd="sng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Freeform 14"/>
            <p:cNvSpPr>
              <a:spLocks/>
            </p:cNvSpPr>
            <p:nvPr/>
          </p:nvSpPr>
          <p:spPr bwMode="auto">
            <a:xfrm>
              <a:off x="3206" y="1450"/>
              <a:ext cx="61" cy="124"/>
            </a:xfrm>
            <a:custGeom>
              <a:avLst/>
              <a:gdLst>
                <a:gd name="T0" fmla="*/ 28 w 61"/>
                <a:gd name="T1" fmla="*/ 0 h 124"/>
                <a:gd name="T2" fmla="*/ 61 w 61"/>
                <a:gd name="T3" fmla="*/ 121 h 124"/>
                <a:gd name="T4" fmla="*/ 0 w 61"/>
                <a:gd name="T5" fmla="*/ 124 h 124"/>
                <a:gd name="T6" fmla="*/ 28 w 61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124">
                  <a:moveTo>
                    <a:pt x="28" y="0"/>
                  </a:moveTo>
                  <a:lnTo>
                    <a:pt x="61" y="121"/>
                  </a:lnTo>
                  <a:lnTo>
                    <a:pt x="0" y="1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Freeform 15"/>
            <p:cNvSpPr>
              <a:spLocks/>
            </p:cNvSpPr>
            <p:nvPr/>
          </p:nvSpPr>
          <p:spPr bwMode="auto">
            <a:xfrm>
              <a:off x="4601" y="2773"/>
              <a:ext cx="113" cy="62"/>
            </a:xfrm>
            <a:custGeom>
              <a:avLst/>
              <a:gdLst>
                <a:gd name="T0" fmla="*/ 113 w 113"/>
                <a:gd name="T1" fmla="*/ 31 h 62"/>
                <a:gd name="T2" fmla="*/ 0 w 113"/>
                <a:gd name="T3" fmla="*/ 0 h 62"/>
                <a:gd name="T4" fmla="*/ 4 w 113"/>
                <a:gd name="T5" fmla="*/ 62 h 62"/>
                <a:gd name="T6" fmla="*/ 113 w 11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62">
                  <a:moveTo>
                    <a:pt x="113" y="31"/>
                  </a:moveTo>
                  <a:lnTo>
                    <a:pt x="0" y="0"/>
                  </a:lnTo>
                  <a:lnTo>
                    <a:pt x="4" y="62"/>
                  </a:lnTo>
                  <a:lnTo>
                    <a:pt x="113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auto">
            <a:xfrm>
              <a:off x="5052" y="2804"/>
              <a:ext cx="36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17"/>
            <p:cNvSpPr>
              <a:spLocks/>
            </p:cNvSpPr>
            <p:nvPr/>
          </p:nvSpPr>
          <p:spPr bwMode="auto">
            <a:xfrm>
              <a:off x="5377" y="2773"/>
              <a:ext cx="112" cy="62"/>
            </a:xfrm>
            <a:custGeom>
              <a:avLst/>
              <a:gdLst>
                <a:gd name="T0" fmla="*/ 112 w 112"/>
                <a:gd name="T1" fmla="*/ 31 h 62"/>
                <a:gd name="T2" fmla="*/ 0 w 112"/>
                <a:gd name="T3" fmla="*/ 0 h 62"/>
                <a:gd name="T4" fmla="*/ 2 w 112"/>
                <a:gd name="T5" fmla="*/ 62 h 62"/>
                <a:gd name="T6" fmla="*/ 112 w 112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2">
                  <a:moveTo>
                    <a:pt x="112" y="31"/>
                  </a:moveTo>
                  <a:lnTo>
                    <a:pt x="0" y="0"/>
                  </a:lnTo>
                  <a:lnTo>
                    <a:pt x="2" y="62"/>
                  </a:lnTo>
                  <a:lnTo>
                    <a:pt x="11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18"/>
            <p:cNvSpPr>
              <a:spLocks/>
            </p:cNvSpPr>
            <p:nvPr/>
          </p:nvSpPr>
          <p:spPr bwMode="auto">
            <a:xfrm>
              <a:off x="4150" y="1512"/>
              <a:ext cx="902" cy="1292"/>
            </a:xfrm>
            <a:custGeom>
              <a:avLst/>
              <a:gdLst>
                <a:gd name="T0" fmla="*/ 0 w 64"/>
                <a:gd name="T1" fmla="*/ 0 h 83"/>
                <a:gd name="T2" fmla="*/ 0 w 64"/>
                <a:gd name="T3" fmla="*/ 2147483646 h 83"/>
                <a:gd name="T4" fmla="*/ 2147483646 w 64"/>
                <a:gd name="T5" fmla="*/ 2147483646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" h="83">
                  <a:moveTo>
                    <a:pt x="0" y="0"/>
                  </a:moveTo>
                  <a:lnTo>
                    <a:pt x="0" y="83"/>
                  </a:lnTo>
                  <a:lnTo>
                    <a:pt x="64" y="83"/>
                  </a:lnTo>
                </a:path>
              </a:pathLst>
            </a:custGeom>
            <a:noFill/>
            <a:ln w="28575" cmpd="sng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19"/>
            <p:cNvSpPr>
              <a:spLocks/>
            </p:cNvSpPr>
            <p:nvPr/>
          </p:nvSpPr>
          <p:spPr bwMode="auto">
            <a:xfrm>
              <a:off x="4122" y="1450"/>
              <a:ext cx="60" cy="124"/>
            </a:xfrm>
            <a:custGeom>
              <a:avLst/>
              <a:gdLst>
                <a:gd name="T0" fmla="*/ 28 w 60"/>
                <a:gd name="T1" fmla="*/ 0 h 124"/>
                <a:gd name="T2" fmla="*/ 60 w 60"/>
                <a:gd name="T3" fmla="*/ 121 h 124"/>
                <a:gd name="T4" fmla="*/ 0 w 60"/>
                <a:gd name="T5" fmla="*/ 124 h 124"/>
                <a:gd name="T6" fmla="*/ 28 w 60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24">
                  <a:moveTo>
                    <a:pt x="28" y="0"/>
                  </a:moveTo>
                  <a:lnTo>
                    <a:pt x="60" y="121"/>
                  </a:lnTo>
                  <a:lnTo>
                    <a:pt x="0" y="1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0"/>
            <p:cNvSpPr>
              <a:spLocks/>
            </p:cNvSpPr>
            <p:nvPr/>
          </p:nvSpPr>
          <p:spPr bwMode="auto">
            <a:xfrm>
              <a:off x="5010" y="2773"/>
              <a:ext cx="99" cy="65"/>
            </a:xfrm>
            <a:custGeom>
              <a:avLst/>
              <a:gdLst>
                <a:gd name="T0" fmla="*/ 99 w 99"/>
                <a:gd name="T1" fmla="*/ 31 h 65"/>
                <a:gd name="T2" fmla="*/ 0 w 99"/>
                <a:gd name="T3" fmla="*/ 0 h 65"/>
                <a:gd name="T4" fmla="*/ 1 w 99"/>
                <a:gd name="T5" fmla="*/ 65 h 65"/>
                <a:gd name="T6" fmla="*/ 99 w 99"/>
                <a:gd name="T7" fmla="*/ 31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" h="65">
                  <a:moveTo>
                    <a:pt x="99" y="31"/>
                  </a:moveTo>
                  <a:lnTo>
                    <a:pt x="0" y="0"/>
                  </a:lnTo>
                  <a:lnTo>
                    <a:pt x="1" y="65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Rectangle 21"/>
            <p:cNvSpPr>
              <a:spLocks noChangeArrowheads="1"/>
            </p:cNvSpPr>
            <p:nvPr/>
          </p:nvSpPr>
          <p:spPr bwMode="auto">
            <a:xfrm>
              <a:off x="3333" y="2321"/>
              <a:ext cx="98" cy="436"/>
            </a:xfrm>
            <a:prstGeom prst="rect">
              <a:avLst/>
            </a:prstGeom>
            <a:noFill/>
            <a:ln w="19050">
              <a:solidFill>
                <a:srgbClr val="FDFA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06" name="Freeform 22"/>
            <p:cNvSpPr>
              <a:spLocks noEditPoints="1"/>
            </p:cNvSpPr>
            <p:nvPr/>
          </p:nvSpPr>
          <p:spPr bwMode="auto">
            <a:xfrm>
              <a:off x="3333" y="2181"/>
              <a:ext cx="98" cy="156"/>
            </a:xfrm>
            <a:custGeom>
              <a:avLst/>
              <a:gdLst>
                <a:gd name="T0" fmla="*/ 2147483646 w 7"/>
                <a:gd name="T1" fmla="*/ 0 h 10"/>
                <a:gd name="T2" fmla="*/ 2147483646 w 7"/>
                <a:gd name="T3" fmla="*/ 2147483646 h 10"/>
                <a:gd name="T4" fmla="*/ 0 w 7"/>
                <a:gd name="T5" fmla="*/ 2147483646 h 10"/>
                <a:gd name="T6" fmla="*/ 2147483646 w 7"/>
                <a:gd name="T7" fmla="*/ 0 h 10"/>
                <a:gd name="T8" fmla="*/ 2147483646 w 7"/>
                <a:gd name="T9" fmla="*/ 2147483646 h 10"/>
                <a:gd name="T10" fmla="*/ 2147483646 w 7"/>
                <a:gd name="T11" fmla="*/ 2147483646 h 10"/>
                <a:gd name="T12" fmla="*/ 2147483646 w 7"/>
                <a:gd name="T13" fmla="*/ 2147483646 h 10"/>
                <a:gd name="T14" fmla="*/ 2147483646 w 7"/>
                <a:gd name="T15" fmla="*/ 2147483646 h 10"/>
                <a:gd name="T16" fmla="*/ 0 w 7"/>
                <a:gd name="T17" fmla="*/ 2147483646 h 10"/>
                <a:gd name="T18" fmla="*/ 0 w 7"/>
                <a:gd name="T19" fmla="*/ 2147483646 h 10"/>
                <a:gd name="T20" fmla="*/ 0 w 7"/>
                <a:gd name="T21" fmla="*/ 2147483646 h 10"/>
                <a:gd name="T22" fmla="*/ 0 w 7"/>
                <a:gd name="T23" fmla="*/ 2147483646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10">
                  <a:moveTo>
                    <a:pt x="4" y="0"/>
                  </a:moveTo>
                  <a:cubicBezTo>
                    <a:pt x="4" y="0"/>
                    <a:pt x="7" y="4"/>
                    <a:pt x="7" y="9"/>
                  </a:cubicBezTo>
                  <a:lnTo>
                    <a:pt x="0" y="9"/>
                  </a:lnTo>
                  <a:cubicBezTo>
                    <a:pt x="0" y="4"/>
                    <a:pt x="3" y="0"/>
                    <a:pt x="4" y="0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10"/>
                  </a:cubicBezTo>
                  <a:lnTo>
                    <a:pt x="7" y="9"/>
                  </a:lnTo>
                  <a:close/>
                  <a:moveTo>
                    <a:pt x="0" y="1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3"/>
            <p:cNvSpPr>
              <a:spLocks/>
            </p:cNvSpPr>
            <p:nvPr/>
          </p:nvSpPr>
          <p:spPr bwMode="auto">
            <a:xfrm>
              <a:off x="3304" y="2602"/>
              <a:ext cx="29" cy="186"/>
            </a:xfrm>
            <a:custGeom>
              <a:avLst/>
              <a:gdLst>
                <a:gd name="T0" fmla="*/ 2147483646 w 2"/>
                <a:gd name="T1" fmla="*/ 0 h 12"/>
                <a:gd name="T2" fmla="*/ 2147483646 w 2"/>
                <a:gd name="T3" fmla="*/ 2147483646 h 12"/>
                <a:gd name="T4" fmla="*/ 0 w 2"/>
                <a:gd name="T5" fmla="*/ 2147483646 h 12"/>
                <a:gd name="T6" fmla="*/ 0 w 2"/>
                <a:gd name="T7" fmla="*/ 2147483646 h 12"/>
                <a:gd name="T8" fmla="*/ 2147483646 w 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24"/>
            <p:cNvSpPr>
              <a:spLocks/>
            </p:cNvSpPr>
            <p:nvPr/>
          </p:nvSpPr>
          <p:spPr bwMode="auto">
            <a:xfrm>
              <a:off x="3431" y="2602"/>
              <a:ext cx="28" cy="186"/>
            </a:xfrm>
            <a:custGeom>
              <a:avLst/>
              <a:gdLst>
                <a:gd name="T0" fmla="*/ 0 w 2"/>
                <a:gd name="T1" fmla="*/ 0 h 12"/>
                <a:gd name="T2" fmla="*/ 0 w 2"/>
                <a:gd name="T3" fmla="*/ 2147483646 h 12"/>
                <a:gd name="T4" fmla="*/ 2147483646 w 2"/>
                <a:gd name="T5" fmla="*/ 2147483646 h 12"/>
                <a:gd name="T6" fmla="*/ 2147483646 w 2"/>
                <a:gd name="T7" fmla="*/ 2147483646 h 12"/>
                <a:gd name="T8" fmla="*/ 0 w 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2">
                  <a:moveTo>
                    <a:pt x="0" y="0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25"/>
            <p:cNvSpPr>
              <a:spLocks noChangeShapeType="1"/>
            </p:cNvSpPr>
            <p:nvPr/>
          </p:nvSpPr>
          <p:spPr bwMode="auto">
            <a:xfrm>
              <a:off x="3389" y="2602"/>
              <a:ext cx="1" cy="186"/>
            </a:xfrm>
            <a:prstGeom prst="line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26"/>
            <p:cNvSpPr>
              <a:spLocks noChangeShapeType="1"/>
            </p:cNvSpPr>
            <p:nvPr/>
          </p:nvSpPr>
          <p:spPr bwMode="auto">
            <a:xfrm flipV="1">
              <a:off x="3389" y="1963"/>
              <a:ext cx="1" cy="2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Freeform 27"/>
            <p:cNvSpPr>
              <a:spLocks/>
            </p:cNvSpPr>
            <p:nvPr/>
          </p:nvSpPr>
          <p:spPr bwMode="auto">
            <a:xfrm>
              <a:off x="3361" y="1901"/>
              <a:ext cx="60" cy="112"/>
            </a:xfrm>
            <a:custGeom>
              <a:avLst/>
              <a:gdLst>
                <a:gd name="T0" fmla="*/ 28 w 60"/>
                <a:gd name="T1" fmla="*/ 0 h 112"/>
                <a:gd name="T2" fmla="*/ 0 w 60"/>
                <a:gd name="T3" fmla="*/ 109 h 112"/>
                <a:gd name="T4" fmla="*/ 60 w 60"/>
                <a:gd name="T5" fmla="*/ 112 h 112"/>
                <a:gd name="T6" fmla="*/ 28 w 6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12">
                  <a:moveTo>
                    <a:pt x="28" y="0"/>
                  </a:moveTo>
                  <a:lnTo>
                    <a:pt x="0" y="109"/>
                  </a:lnTo>
                  <a:lnTo>
                    <a:pt x="60" y="11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Rectangle 28"/>
            <p:cNvSpPr>
              <a:spLocks noChangeArrowheads="1"/>
            </p:cNvSpPr>
            <p:nvPr/>
          </p:nvSpPr>
          <p:spPr bwMode="auto">
            <a:xfrm>
              <a:off x="3925" y="2742"/>
              <a:ext cx="408" cy="109"/>
            </a:xfrm>
            <a:prstGeom prst="rect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13" name="Freeform 29"/>
            <p:cNvSpPr>
              <a:spLocks noEditPoints="1"/>
            </p:cNvSpPr>
            <p:nvPr/>
          </p:nvSpPr>
          <p:spPr bwMode="auto">
            <a:xfrm>
              <a:off x="4319" y="2742"/>
              <a:ext cx="141" cy="109"/>
            </a:xfrm>
            <a:custGeom>
              <a:avLst/>
              <a:gdLst>
                <a:gd name="T0" fmla="*/ 2147483646 w 10"/>
                <a:gd name="T1" fmla="*/ 2147483646 h 7"/>
                <a:gd name="T2" fmla="*/ 2147483646 w 10"/>
                <a:gd name="T3" fmla="*/ 2147483646 h 7"/>
                <a:gd name="T4" fmla="*/ 2147483646 w 10"/>
                <a:gd name="T5" fmla="*/ 0 h 7"/>
                <a:gd name="T6" fmla="*/ 2147483646 w 10"/>
                <a:gd name="T7" fmla="*/ 2147483646 h 7"/>
                <a:gd name="T8" fmla="*/ 2147483646 w 10"/>
                <a:gd name="T9" fmla="*/ 2147483646 h 7"/>
                <a:gd name="T10" fmla="*/ 2147483646 w 10"/>
                <a:gd name="T11" fmla="*/ 2147483646 h 7"/>
                <a:gd name="T12" fmla="*/ 0 w 10"/>
                <a:gd name="T13" fmla="*/ 2147483646 h 7"/>
                <a:gd name="T14" fmla="*/ 2147483646 w 10"/>
                <a:gd name="T15" fmla="*/ 2147483646 h 7"/>
                <a:gd name="T16" fmla="*/ 0 w 10"/>
                <a:gd name="T17" fmla="*/ 0 h 7"/>
                <a:gd name="T18" fmla="*/ 2147483646 w 10"/>
                <a:gd name="T19" fmla="*/ 0 h 7"/>
                <a:gd name="T20" fmla="*/ 2147483646 w 10"/>
                <a:gd name="T21" fmla="*/ 0 h 7"/>
                <a:gd name="T22" fmla="*/ 0 w 10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" h="7">
                  <a:moveTo>
                    <a:pt x="10" y="4"/>
                  </a:moveTo>
                  <a:cubicBezTo>
                    <a:pt x="10" y="4"/>
                    <a:pt x="6" y="7"/>
                    <a:pt x="1" y="7"/>
                  </a:cubicBezTo>
                  <a:lnTo>
                    <a:pt x="1" y="0"/>
                  </a:lnTo>
                  <a:cubicBezTo>
                    <a:pt x="6" y="1"/>
                    <a:pt x="10" y="3"/>
                    <a:pt x="10" y="4"/>
                  </a:cubicBezTo>
                  <a:close/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" y="7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0"/>
            <p:cNvSpPr>
              <a:spLocks/>
            </p:cNvSpPr>
            <p:nvPr/>
          </p:nvSpPr>
          <p:spPr bwMode="auto">
            <a:xfrm>
              <a:off x="3896" y="2711"/>
              <a:ext cx="170" cy="31"/>
            </a:xfrm>
            <a:custGeom>
              <a:avLst/>
              <a:gdLst>
                <a:gd name="T0" fmla="*/ 2147483646 w 12"/>
                <a:gd name="T1" fmla="*/ 2147483646 h 2"/>
                <a:gd name="T2" fmla="*/ 0 w 12"/>
                <a:gd name="T3" fmla="*/ 2147483646 h 2"/>
                <a:gd name="T4" fmla="*/ 0 w 12"/>
                <a:gd name="T5" fmla="*/ 0 h 2"/>
                <a:gd name="T6" fmla="*/ 2147483646 w 12"/>
                <a:gd name="T7" fmla="*/ 0 h 2"/>
                <a:gd name="T8" fmla="*/ 2147483646 w 12"/>
                <a:gd name="T9" fmla="*/ 214748364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2" y="2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31"/>
            <p:cNvSpPr>
              <a:spLocks/>
            </p:cNvSpPr>
            <p:nvPr/>
          </p:nvSpPr>
          <p:spPr bwMode="auto">
            <a:xfrm>
              <a:off x="3896" y="2851"/>
              <a:ext cx="170" cy="31"/>
            </a:xfrm>
            <a:custGeom>
              <a:avLst/>
              <a:gdLst>
                <a:gd name="T0" fmla="*/ 2147483646 w 12"/>
                <a:gd name="T1" fmla="*/ 0 h 2"/>
                <a:gd name="T2" fmla="*/ 0 w 12"/>
                <a:gd name="T3" fmla="*/ 0 h 2"/>
                <a:gd name="T4" fmla="*/ 0 w 12"/>
                <a:gd name="T5" fmla="*/ 2147483646 h 2"/>
                <a:gd name="T6" fmla="*/ 2147483646 w 12"/>
                <a:gd name="T7" fmla="*/ 2147483646 h 2"/>
                <a:gd name="T8" fmla="*/ 2147483646 w 1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2"/>
            <p:cNvSpPr>
              <a:spLocks noChangeShapeType="1"/>
            </p:cNvSpPr>
            <p:nvPr/>
          </p:nvSpPr>
          <p:spPr bwMode="auto">
            <a:xfrm flipH="1">
              <a:off x="3896" y="2804"/>
              <a:ext cx="170" cy="1"/>
            </a:xfrm>
            <a:prstGeom prst="line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33"/>
            <p:cNvSpPr>
              <a:spLocks noChangeArrowheads="1"/>
            </p:cNvSpPr>
            <p:nvPr/>
          </p:nvSpPr>
          <p:spPr bwMode="auto">
            <a:xfrm>
              <a:off x="3120" y="1469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</a:t>
              </a:r>
              <a:endPara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518" name="Rectangle 34"/>
            <p:cNvSpPr>
              <a:spLocks noChangeArrowheads="1"/>
            </p:cNvSpPr>
            <p:nvPr/>
          </p:nvSpPr>
          <p:spPr bwMode="auto">
            <a:xfrm>
              <a:off x="4003" y="1471"/>
              <a:ext cx="1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y'</a:t>
              </a:r>
            </a:p>
          </p:txBody>
        </p:sp>
        <p:sp>
          <p:nvSpPr>
            <p:cNvPr id="20519" name="Rectangle 35"/>
            <p:cNvSpPr>
              <a:spLocks noChangeArrowheads="1"/>
            </p:cNvSpPr>
            <p:nvPr/>
          </p:nvSpPr>
          <p:spPr bwMode="auto">
            <a:xfrm>
              <a:off x="3279" y="1661"/>
              <a:ext cx="1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</a:p>
          </p:txBody>
        </p:sp>
        <p:sp>
          <p:nvSpPr>
            <p:cNvPr id="20520" name="Rectangle 36"/>
            <p:cNvSpPr>
              <a:spLocks noChangeArrowheads="1"/>
            </p:cNvSpPr>
            <p:nvPr/>
          </p:nvSpPr>
          <p:spPr bwMode="auto">
            <a:xfrm>
              <a:off x="4231" y="1661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S'</a:t>
              </a:r>
            </a:p>
          </p:txBody>
        </p:sp>
        <p:sp>
          <p:nvSpPr>
            <p:cNvPr id="20521" name="Rectangle 37"/>
            <p:cNvSpPr>
              <a:spLocks noChangeArrowheads="1"/>
            </p:cNvSpPr>
            <p:nvPr/>
          </p:nvSpPr>
          <p:spPr bwMode="auto">
            <a:xfrm>
              <a:off x="3433" y="1901"/>
              <a:ext cx="14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="1" baseline="-2500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22" name="Rectangle 38"/>
            <p:cNvSpPr>
              <a:spLocks noChangeArrowheads="1"/>
            </p:cNvSpPr>
            <p:nvPr/>
          </p:nvSpPr>
          <p:spPr bwMode="auto">
            <a:xfrm>
              <a:off x="3133" y="2805"/>
              <a:ext cx="1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20523" name="Rectangle 39"/>
            <p:cNvSpPr>
              <a:spLocks noChangeArrowheads="1"/>
            </p:cNvSpPr>
            <p:nvPr/>
          </p:nvSpPr>
          <p:spPr bwMode="auto">
            <a:xfrm>
              <a:off x="4083" y="2876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O'</a:t>
              </a:r>
            </a:p>
          </p:txBody>
        </p:sp>
        <p:sp>
          <p:nvSpPr>
            <p:cNvPr id="20524" name="Rectangle 40"/>
            <p:cNvSpPr>
              <a:spLocks noChangeArrowheads="1"/>
            </p:cNvSpPr>
            <p:nvPr/>
          </p:nvSpPr>
          <p:spPr bwMode="auto">
            <a:xfrm>
              <a:off x="4574" y="2586"/>
              <a:ext cx="14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="1" baseline="-2500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525" name="Rectangle 41"/>
            <p:cNvSpPr>
              <a:spLocks noChangeArrowheads="1"/>
            </p:cNvSpPr>
            <p:nvPr/>
          </p:nvSpPr>
          <p:spPr bwMode="auto">
            <a:xfrm>
              <a:off x="4215" y="255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526" name="Rectangle 42"/>
            <p:cNvSpPr>
              <a:spLocks noChangeArrowheads="1"/>
            </p:cNvSpPr>
            <p:nvPr/>
          </p:nvSpPr>
          <p:spPr bwMode="auto">
            <a:xfrm>
              <a:off x="3496" y="2399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27" name="Rectangle 43"/>
            <p:cNvSpPr>
              <a:spLocks noChangeArrowheads="1"/>
            </p:cNvSpPr>
            <p:nvPr/>
          </p:nvSpPr>
          <p:spPr bwMode="auto">
            <a:xfrm>
              <a:off x="5008" y="285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</a:p>
          </p:txBody>
        </p:sp>
        <p:sp>
          <p:nvSpPr>
            <p:cNvPr id="20528" name="Rectangle 44"/>
            <p:cNvSpPr>
              <a:spLocks noChangeArrowheads="1"/>
            </p:cNvSpPr>
            <p:nvPr/>
          </p:nvSpPr>
          <p:spPr bwMode="auto">
            <a:xfrm>
              <a:off x="5325" y="2856"/>
              <a:ext cx="14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x'</a:t>
              </a:r>
            </a:p>
          </p:txBody>
        </p:sp>
      </p:grpSp>
      <p:graphicFrame>
        <p:nvGraphicFramePr>
          <p:cNvPr id="4966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39109"/>
              </p:ext>
            </p:extLst>
          </p:nvPr>
        </p:nvGraphicFramePr>
        <p:xfrm>
          <a:off x="1195388" y="3960514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公式" r:id="rId7" imgW="1180991" imgH="285860" progId="Equation.3">
                  <p:embed/>
                </p:oleObj>
              </mc:Choice>
              <mc:Fallback>
                <p:oleObj name="公式" r:id="rId7" imgW="1180991" imgH="2858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960514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1042988" y="2852439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400" b="1" i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</a:p>
        </p:txBody>
      </p:sp>
      <p:graphicFrame>
        <p:nvGraphicFramePr>
          <p:cNvPr id="4966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14547"/>
              </p:ext>
            </p:extLst>
          </p:nvPr>
        </p:nvGraphicFramePr>
        <p:xfrm>
          <a:off x="3332163" y="2923877"/>
          <a:ext cx="1168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公式" r:id="rId9" imgW="1038193" imgH="142795" progId="Equation.3">
                  <p:embed/>
                </p:oleObj>
              </mc:Choice>
              <mc:Fallback>
                <p:oleObj name="公式" r:id="rId9" imgW="1038193" imgH="14279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923877"/>
                        <a:ext cx="1168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88" name="Rectangle 48"/>
          <p:cNvSpPr>
            <a:spLocks noChangeArrowheads="1"/>
          </p:cNvSpPr>
          <p:nvPr/>
        </p:nvSpPr>
        <p:spPr bwMode="auto">
          <a:xfrm>
            <a:off x="966788" y="3355677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系中观测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94166" y="2334594"/>
            <a:ext cx="4256088" cy="1430940"/>
            <a:chOff x="4699758" y="2211562"/>
            <a:chExt cx="4256088" cy="1430940"/>
          </a:xfrm>
        </p:grpSpPr>
        <p:graphicFrame>
          <p:nvGraphicFramePr>
            <p:cNvPr id="49" name="Object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9825672"/>
                </p:ext>
              </p:extLst>
            </p:nvPr>
          </p:nvGraphicFramePr>
          <p:xfrm>
            <a:off x="4783492" y="2351412"/>
            <a:ext cx="1892300" cy="124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9" name="公式" r:id="rId11" imgW="1819401" imgH="1171512" progId="Equation.3">
                    <p:embed/>
                  </p:oleObj>
                </mc:Choice>
                <mc:Fallback>
                  <p:oleObj name="公式" r:id="rId11" imgW="1819401" imgH="1171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492" y="2351412"/>
                          <a:ext cx="1892300" cy="1244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100690"/>
                </p:ext>
              </p:extLst>
            </p:nvPr>
          </p:nvGraphicFramePr>
          <p:xfrm>
            <a:off x="6813904" y="2232009"/>
            <a:ext cx="2139950" cy="137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0" name="公式" r:id="rId13" imgW="2066937" imgH="1304859" progId="Equation.3">
                    <p:embed/>
                  </p:oleObj>
                </mc:Choice>
                <mc:Fallback>
                  <p:oleObj name="公式" r:id="rId13" imgW="2066937" imgH="130485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3904" y="2232009"/>
                          <a:ext cx="2139950" cy="1377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4699758" y="2211562"/>
              <a:ext cx="4256088" cy="1430940"/>
            </a:xfrm>
            <a:prstGeom prst="rect">
              <a:avLst/>
            </a:prstGeom>
            <a:noFill/>
            <a:ln w="9525" algn="ctr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2" grpId="0"/>
      <p:bldP spid="496643" grpId="0"/>
      <p:bldP spid="496644" grpId="0"/>
      <p:bldP spid="496645" grpId="0"/>
      <p:bldP spid="496646" grpId="0"/>
      <p:bldP spid="496649" grpId="0"/>
      <p:bldP spid="496650" grpId="0"/>
      <p:bldP spid="496686" grpId="0"/>
      <p:bldP spid="4966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755650" y="2449346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号飞船的观测者测得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号飞船的速度大小为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755650" y="4324927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方向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与</a:t>
            </a:r>
            <a:r>
              <a:rPr lang="en-US" altLang="zh-CN" sz="2400" b="1" i="1" dirty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sz="2400" b="1" i="1" dirty="0" smtClean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轴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正方向夹角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6406"/>
              </p:ext>
            </p:extLst>
          </p:nvPr>
        </p:nvGraphicFramePr>
        <p:xfrm>
          <a:off x="978758" y="476672"/>
          <a:ext cx="26939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3" name="Equation" r:id="rId3" imgW="1206360" imgH="799920" progId="Equation.DSMT4">
                  <p:embed/>
                </p:oleObj>
              </mc:Choice>
              <mc:Fallback>
                <p:oleObj name="Equation" r:id="rId3" imgW="12063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758" y="476672"/>
                        <a:ext cx="2693987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45875"/>
              </p:ext>
            </p:extLst>
          </p:nvPr>
        </p:nvGraphicFramePr>
        <p:xfrm>
          <a:off x="3640931" y="502276"/>
          <a:ext cx="29495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4" name="Equation" r:id="rId5" imgW="1320480" imgH="799920" progId="Equation.DSMT4">
                  <p:embed/>
                </p:oleObj>
              </mc:Choice>
              <mc:Fallback>
                <p:oleObj name="Equation" r:id="rId5" imgW="1320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931" y="502276"/>
                        <a:ext cx="29495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55097"/>
              </p:ext>
            </p:extLst>
          </p:nvPr>
        </p:nvGraphicFramePr>
        <p:xfrm>
          <a:off x="1124743" y="3214573"/>
          <a:ext cx="6543601" cy="70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5" name="Equation" r:id="rId7" imgW="2958840" imgH="317160" progId="Equation.DSMT4">
                  <p:embed/>
                </p:oleObj>
              </mc:Choice>
              <mc:Fallback>
                <p:oleObj name="Equation" r:id="rId7" imgW="2958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43" y="3214573"/>
                        <a:ext cx="6543601" cy="70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4810"/>
              </p:ext>
            </p:extLst>
          </p:nvPr>
        </p:nvGraphicFramePr>
        <p:xfrm>
          <a:off x="6590506" y="1265429"/>
          <a:ext cx="841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6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06" y="1265429"/>
                        <a:ext cx="8413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04188"/>
              </p:ext>
            </p:extLst>
          </p:nvPr>
        </p:nvGraphicFramePr>
        <p:xfrm>
          <a:off x="1158875" y="5045007"/>
          <a:ext cx="37020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7" name="Equation" r:id="rId11" imgW="1676160" imgH="393480" progId="Equation.DSMT4">
                  <p:embed/>
                </p:oleObj>
              </mc:Choice>
              <mc:Fallback>
                <p:oleObj name="Equation" r:id="rId11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5045007"/>
                        <a:ext cx="37020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911192" y="3849549"/>
            <a:ext cx="3041377" cy="2675795"/>
            <a:chOff x="5203031" y="4077072"/>
            <a:chExt cx="3041377" cy="2675795"/>
          </a:xfrm>
        </p:grpSpPr>
        <p:sp>
          <p:nvSpPr>
            <p:cNvPr id="1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5868144" y="4077072"/>
              <a:ext cx="2376264" cy="2520950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  <a:ln w="9525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7487443" y="6224230"/>
              <a:ext cx="179388" cy="98425"/>
            </a:xfrm>
            <a:custGeom>
              <a:avLst/>
              <a:gdLst>
                <a:gd name="T0" fmla="*/ 113 w 113"/>
                <a:gd name="T1" fmla="*/ 31 h 62"/>
                <a:gd name="T2" fmla="*/ 0 w 113"/>
                <a:gd name="T3" fmla="*/ 0 h 62"/>
                <a:gd name="T4" fmla="*/ 4 w 113"/>
                <a:gd name="T5" fmla="*/ 62 h 62"/>
                <a:gd name="T6" fmla="*/ 113 w 11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62">
                  <a:moveTo>
                    <a:pt x="113" y="31"/>
                  </a:moveTo>
                  <a:lnTo>
                    <a:pt x="0" y="0"/>
                  </a:lnTo>
                  <a:lnTo>
                    <a:pt x="4" y="62"/>
                  </a:lnTo>
                  <a:lnTo>
                    <a:pt x="113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8066608" y="6224230"/>
              <a:ext cx="177800" cy="98425"/>
            </a:xfrm>
            <a:custGeom>
              <a:avLst/>
              <a:gdLst>
                <a:gd name="T0" fmla="*/ 112 w 112"/>
                <a:gd name="T1" fmla="*/ 31 h 62"/>
                <a:gd name="T2" fmla="*/ 0 w 112"/>
                <a:gd name="T3" fmla="*/ 0 h 62"/>
                <a:gd name="T4" fmla="*/ 2 w 112"/>
                <a:gd name="T5" fmla="*/ 62 h 62"/>
                <a:gd name="T6" fmla="*/ 112 w 112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2">
                  <a:moveTo>
                    <a:pt x="112" y="31"/>
                  </a:moveTo>
                  <a:lnTo>
                    <a:pt x="0" y="0"/>
                  </a:lnTo>
                  <a:lnTo>
                    <a:pt x="2" y="62"/>
                  </a:lnTo>
                  <a:lnTo>
                    <a:pt x="11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771481" y="4222392"/>
              <a:ext cx="1431925" cy="2051050"/>
            </a:xfrm>
            <a:custGeom>
              <a:avLst/>
              <a:gdLst>
                <a:gd name="T0" fmla="*/ 0 w 64"/>
                <a:gd name="T1" fmla="*/ 0 h 83"/>
                <a:gd name="T2" fmla="*/ 0 w 64"/>
                <a:gd name="T3" fmla="*/ 2147483646 h 83"/>
                <a:gd name="T4" fmla="*/ 2147483646 w 64"/>
                <a:gd name="T5" fmla="*/ 2147483646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" h="83">
                  <a:moveTo>
                    <a:pt x="0" y="0"/>
                  </a:moveTo>
                  <a:lnTo>
                    <a:pt x="0" y="83"/>
                  </a:lnTo>
                  <a:lnTo>
                    <a:pt x="64" y="83"/>
                  </a:lnTo>
                </a:path>
              </a:pathLst>
            </a:custGeom>
            <a:noFill/>
            <a:ln w="28575" cmpd="sng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6727031" y="4123967"/>
              <a:ext cx="95250" cy="196850"/>
            </a:xfrm>
            <a:custGeom>
              <a:avLst/>
              <a:gdLst>
                <a:gd name="T0" fmla="*/ 28 w 60"/>
                <a:gd name="T1" fmla="*/ 0 h 124"/>
                <a:gd name="T2" fmla="*/ 60 w 60"/>
                <a:gd name="T3" fmla="*/ 121 h 124"/>
                <a:gd name="T4" fmla="*/ 0 w 60"/>
                <a:gd name="T5" fmla="*/ 124 h 124"/>
                <a:gd name="T6" fmla="*/ 28 w 60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24">
                  <a:moveTo>
                    <a:pt x="28" y="0"/>
                  </a:moveTo>
                  <a:lnTo>
                    <a:pt x="60" y="121"/>
                  </a:lnTo>
                  <a:lnTo>
                    <a:pt x="0" y="1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414293" y="6175017"/>
              <a:ext cx="647700" cy="173038"/>
            </a:xfrm>
            <a:prstGeom prst="rect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7039768" y="6175017"/>
              <a:ext cx="223838" cy="173038"/>
            </a:xfrm>
            <a:custGeom>
              <a:avLst/>
              <a:gdLst>
                <a:gd name="T0" fmla="*/ 2147483646 w 10"/>
                <a:gd name="T1" fmla="*/ 2147483646 h 7"/>
                <a:gd name="T2" fmla="*/ 2147483646 w 10"/>
                <a:gd name="T3" fmla="*/ 2147483646 h 7"/>
                <a:gd name="T4" fmla="*/ 2147483646 w 10"/>
                <a:gd name="T5" fmla="*/ 0 h 7"/>
                <a:gd name="T6" fmla="*/ 2147483646 w 10"/>
                <a:gd name="T7" fmla="*/ 2147483646 h 7"/>
                <a:gd name="T8" fmla="*/ 2147483646 w 10"/>
                <a:gd name="T9" fmla="*/ 2147483646 h 7"/>
                <a:gd name="T10" fmla="*/ 2147483646 w 10"/>
                <a:gd name="T11" fmla="*/ 2147483646 h 7"/>
                <a:gd name="T12" fmla="*/ 0 w 10"/>
                <a:gd name="T13" fmla="*/ 2147483646 h 7"/>
                <a:gd name="T14" fmla="*/ 2147483646 w 10"/>
                <a:gd name="T15" fmla="*/ 2147483646 h 7"/>
                <a:gd name="T16" fmla="*/ 0 w 10"/>
                <a:gd name="T17" fmla="*/ 0 h 7"/>
                <a:gd name="T18" fmla="*/ 2147483646 w 10"/>
                <a:gd name="T19" fmla="*/ 0 h 7"/>
                <a:gd name="T20" fmla="*/ 2147483646 w 10"/>
                <a:gd name="T21" fmla="*/ 0 h 7"/>
                <a:gd name="T22" fmla="*/ 0 w 10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" h="7">
                  <a:moveTo>
                    <a:pt x="10" y="4"/>
                  </a:moveTo>
                  <a:cubicBezTo>
                    <a:pt x="10" y="4"/>
                    <a:pt x="6" y="7"/>
                    <a:pt x="1" y="7"/>
                  </a:cubicBezTo>
                  <a:lnTo>
                    <a:pt x="1" y="0"/>
                  </a:lnTo>
                  <a:cubicBezTo>
                    <a:pt x="6" y="1"/>
                    <a:pt x="10" y="3"/>
                    <a:pt x="10" y="4"/>
                  </a:cubicBezTo>
                  <a:close/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" y="7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6368256" y="6125805"/>
              <a:ext cx="269875" cy="49213"/>
            </a:xfrm>
            <a:custGeom>
              <a:avLst/>
              <a:gdLst>
                <a:gd name="T0" fmla="*/ 2147483646 w 12"/>
                <a:gd name="T1" fmla="*/ 2147483646 h 2"/>
                <a:gd name="T2" fmla="*/ 0 w 12"/>
                <a:gd name="T3" fmla="*/ 2147483646 h 2"/>
                <a:gd name="T4" fmla="*/ 0 w 12"/>
                <a:gd name="T5" fmla="*/ 0 h 2"/>
                <a:gd name="T6" fmla="*/ 2147483646 w 12"/>
                <a:gd name="T7" fmla="*/ 0 h 2"/>
                <a:gd name="T8" fmla="*/ 2147483646 w 12"/>
                <a:gd name="T9" fmla="*/ 214748364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2" y="2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6368256" y="6348055"/>
              <a:ext cx="269875" cy="49213"/>
            </a:xfrm>
            <a:custGeom>
              <a:avLst/>
              <a:gdLst>
                <a:gd name="T0" fmla="*/ 2147483646 w 12"/>
                <a:gd name="T1" fmla="*/ 0 h 2"/>
                <a:gd name="T2" fmla="*/ 0 w 12"/>
                <a:gd name="T3" fmla="*/ 0 h 2"/>
                <a:gd name="T4" fmla="*/ 0 w 12"/>
                <a:gd name="T5" fmla="*/ 2147483646 h 2"/>
                <a:gd name="T6" fmla="*/ 2147483646 w 12"/>
                <a:gd name="T7" fmla="*/ 2147483646 h 2"/>
                <a:gd name="T8" fmla="*/ 2147483646 w 1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6368256" y="6273442"/>
              <a:ext cx="269875" cy="1588"/>
            </a:xfrm>
            <a:prstGeom prst="line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5203031" y="4154130"/>
              <a:ext cx="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dirty="0">
                <a:solidFill>
                  <a:srgbClr val="FFCC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6538118" y="4157305"/>
              <a:ext cx="2190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y'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900068" y="4458930"/>
              <a:ext cx="2540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S'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665118" y="6387742"/>
              <a:ext cx="3048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O'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6874668" y="5876567"/>
              <a:ext cx="152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7943234" y="6261536"/>
              <a:ext cx="23653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x'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H="1" flipV="1">
              <a:off x="6012159" y="5247917"/>
              <a:ext cx="756000" cy="1008000"/>
            </a:xfrm>
            <a:prstGeom prst="straightConnector1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6147245" y="5064364"/>
              <a:ext cx="28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 smtClean="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="1" i="1" dirty="0" smtClean="0">
                  <a:solidFill>
                    <a:srgbClr val="FFCC66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</a:t>
              </a:r>
              <a:endParaRPr lang="en-US" altLang="zh-CN" sz="2400" b="1" baseline="-25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/>
      <p:bldP spid="4976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936625" y="481013"/>
            <a:ext cx="7813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ts val="24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一飞船和一彗星相对地面分别以</a:t>
            </a:r>
            <a:r>
              <a:rPr lang="en-US" altLang="zh-CN" sz="24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0.6</a:t>
            </a:r>
            <a:r>
              <a:rPr lang="en-US" altLang="zh-CN" sz="2400" b="1" i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0.8</a:t>
            </a:r>
            <a:r>
              <a:rPr lang="en-US" altLang="zh-CN" sz="2400" b="1" i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的速度相向而行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在地面上观测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再有</a:t>
            </a:r>
            <a:r>
              <a:rPr lang="en-US" altLang="zh-CN" sz="24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5s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二者就要相遇。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00113" y="23955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设地面为</a:t>
            </a:r>
            <a:r>
              <a:rPr kumimoji="1"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飞船为</a:t>
            </a:r>
            <a:r>
              <a:rPr kumimoji="1"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kumimoji="1"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</a:p>
        </p:txBody>
      </p:sp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684213" y="5203825"/>
            <a:ext cx="396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负号表示沿</a:t>
            </a:r>
            <a:r>
              <a:rPr lang="en-US" altLang="zh-CN" sz="2400" b="1" i="1" dirty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sz="2400" b="1" dirty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轴负向</a:t>
            </a:r>
          </a:p>
        </p:txBody>
      </p:sp>
      <p:grpSp>
        <p:nvGrpSpPr>
          <p:cNvPr id="498699" name="Group 11"/>
          <p:cNvGrpSpPr>
            <a:grpSpLocks/>
          </p:cNvGrpSpPr>
          <p:nvPr/>
        </p:nvGrpSpPr>
        <p:grpSpPr bwMode="auto">
          <a:xfrm>
            <a:off x="4892675" y="2849564"/>
            <a:ext cx="3392488" cy="2395538"/>
            <a:chOff x="3255" y="1520"/>
            <a:chExt cx="2137" cy="1509"/>
          </a:xfrm>
        </p:grpSpPr>
        <p:grpSp>
          <p:nvGrpSpPr>
            <p:cNvPr id="22544" name="Group 12"/>
            <p:cNvGrpSpPr>
              <a:grpSpLocks/>
            </p:cNvGrpSpPr>
            <p:nvPr/>
          </p:nvGrpSpPr>
          <p:grpSpPr bwMode="auto">
            <a:xfrm>
              <a:off x="3384" y="1668"/>
              <a:ext cx="1940" cy="1081"/>
              <a:chOff x="3156" y="2160"/>
              <a:chExt cx="2244" cy="1212"/>
            </a:xfrm>
          </p:grpSpPr>
          <p:sp>
            <p:nvSpPr>
              <p:cNvPr id="22558" name="Line 13"/>
              <p:cNvSpPr>
                <a:spLocks noChangeShapeType="1"/>
              </p:cNvSpPr>
              <p:nvPr/>
            </p:nvSpPr>
            <p:spPr bwMode="auto">
              <a:xfrm>
                <a:off x="3156" y="3372"/>
                <a:ext cx="2244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14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121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45" name="Objec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2479609"/>
                </p:ext>
              </p:extLst>
            </p:nvPr>
          </p:nvGraphicFramePr>
          <p:xfrm>
            <a:off x="5103" y="2816"/>
            <a:ext cx="22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9" name="公式" r:id="rId3" imgW="104737" imgH="104734" progId="Equation.3">
                    <p:embed/>
                  </p:oleObj>
                </mc:Choice>
                <mc:Fallback>
                  <p:oleObj name="公式" r:id="rId3" imgW="104737" imgH="104734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16"/>
                          <a:ext cx="22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6" name="Group 16"/>
            <p:cNvGrpSpPr>
              <a:grpSpLocks/>
            </p:cNvGrpSpPr>
            <p:nvPr/>
          </p:nvGrpSpPr>
          <p:grpSpPr bwMode="auto">
            <a:xfrm>
              <a:off x="5153" y="2041"/>
              <a:ext cx="239" cy="310"/>
              <a:chOff x="5136" y="3000"/>
              <a:chExt cx="276" cy="348"/>
            </a:xfrm>
          </p:grpSpPr>
          <p:sp>
            <p:nvSpPr>
              <p:cNvPr id="22556" name="Oval 17"/>
              <p:cNvSpPr>
                <a:spLocks noChangeArrowheads="1"/>
              </p:cNvSpPr>
              <p:nvPr/>
            </p:nvSpPr>
            <p:spPr bwMode="auto">
              <a:xfrm>
                <a:off x="5184" y="3168"/>
                <a:ext cx="192" cy="1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7" name="AutoShape 18"/>
              <p:cNvSpPr>
                <a:spLocks noChangeArrowheads="1"/>
              </p:cNvSpPr>
              <p:nvPr/>
            </p:nvSpPr>
            <p:spPr bwMode="auto">
              <a:xfrm>
                <a:off x="5136" y="3000"/>
                <a:ext cx="276" cy="119"/>
              </a:xfrm>
              <a:prstGeom prst="leftArrow">
                <a:avLst>
                  <a:gd name="adj1" fmla="val 50000"/>
                  <a:gd name="adj2" fmla="val 57983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5210" y="1801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0" name="公式" r:id="rId5" imgW="209474" imgH="314203" progId="Equation.3">
                    <p:embed/>
                  </p:oleObj>
                </mc:Choice>
                <mc:Fallback>
                  <p:oleObj name="公式" r:id="rId5" imgW="209474" imgH="31420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" y="1801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3882" y="2330"/>
              <a:ext cx="944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V="1">
              <a:off x="3893" y="1667"/>
              <a:ext cx="0" cy="663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4642" y="2356"/>
            <a:ext cx="14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1" name="公式" r:id="rId7" imgW="161965" imgH="200021" progId="Equation.3">
                    <p:embed/>
                  </p:oleObj>
                </mc:Choice>
                <mc:Fallback>
                  <p:oleObj name="公式" r:id="rId7" imgW="161965" imgH="20002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2356"/>
                          <a:ext cx="143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AutoShape 23"/>
            <p:cNvSpPr>
              <a:spLocks noChangeArrowheads="1"/>
            </p:cNvSpPr>
            <p:nvPr/>
          </p:nvSpPr>
          <p:spPr bwMode="auto">
            <a:xfrm>
              <a:off x="4328" y="1795"/>
              <a:ext cx="270" cy="107"/>
            </a:xfrm>
            <a:prstGeom prst="rightArrow">
              <a:avLst>
                <a:gd name="adj1" fmla="val 50000"/>
                <a:gd name="adj2" fmla="val 6308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4371" y="1639"/>
            <a:ext cx="142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2" name="公式" r:id="rId9" imgW="104737" imgH="104734" progId="Equation.3">
                    <p:embed/>
                  </p:oleObj>
                </mc:Choice>
                <mc:Fallback>
                  <p:oleObj name="公式" r:id="rId9" imgW="104737" imgH="10473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639"/>
                          <a:ext cx="142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25"/>
            <p:cNvGraphicFramePr>
              <a:graphicFrameLocks noChangeAspect="1"/>
            </p:cNvGraphicFramePr>
            <p:nvPr/>
          </p:nvGraphicFramePr>
          <p:xfrm>
            <a:off x="3613" y="2181"/>
            <a:ext cx="72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3" name="Clip" r:id="rId11" imgW="2466990" imgH="1619332" progId="MS_ClipArt_Gallery.5">
                    <p:embed/>
                  </p:oleObj>
                </mc:Choice>
                <mc:Fallback>
                  <p:oleObj name="Clip" r:id="rId11" imgW="2466990" imgH="1619332" progId="MS_ClipArt_Gallery.5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2181"/>
                          <a:ext cx="72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26"/>
            <p:cNvGraphicFramePr>
              <a:graphicFrameLocks noChangeAspect="1"/>
            </p:cNvGraphicFramePr>
            <p:nvPr/>
          </p:nvGraphicFramePr>
          <p:xfrm>
            <a:off x="3255" y="1520"/>
            <a:ext cx="109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4" name="公式" r:id="rId13" imgW="85841" imgH="200021" progId="Equation.3">
                    <p:embed/>
                  </p:oleObj>
                </mc:Choice>
                <mc:Fallback>
                  <p:oleObj name="公式" r:id="rId13" imgW="85841" imgH="20002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1520"/>
                          <a:ext cx="109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3890" y="1520"/>
            <a:ext cx="14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5" name="公式" r:id="rId15" imgW="142799" imgH="200021" progId="Equation.3">
                    <p:embed/>
                  </p:oleObj>
                </mc:Choice>
                <mc:Fallback>
                  <p:oleObj name="公式" r:id="rId15" imgW="142799" imgH="20002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1520"/>
                          <a:ext cx="14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8716" name="Rectangle 28"/>
          <p:cNvSpPr>
            <a:spLocks noChangeArrowheads="1"/>
          </p:cNvSpPr>
          <p:nvPr/>
        </p:nvSpPr>
        <p:spPr bwMode="auto">
          <a:xfrm>
            <a:off x="922338" y="1341438"/>
            <a:ext cx="63150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飞船上看彗星的速度为多少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从飞船上的钟看再经多少时间二者将相遇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?</a:t>
            </a:r>
          </a:p>
        </p:txBody>
      </p:sp>
      <p:sp>
        <p:nvSpPr>
          <p:cNvPr id="498717" name="Rectangle 29"/>
          <p:cNvSpPr>
            <a:spLocks noChangeArrowheads="1"/>
          </p:cNvSpPr>
          <p:nvPr/>
        </p:nvSpPr>
        <p:spPr bwMode="auto">
          <a:xfrm>
            <a:off x="371475" y="1406525"/>
            <a:ext cx="427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求：</a:t>
            </a:r>
          </a:p>
        </p:txBody>
      </p:sp>
      <p:sp>
        <p:nvSpPr>
          <p:cNvPr id="498718" name="Rectangle 30"/>
          <p:cNvSpPr>
            <a:spLocks noChangeArrowheads="1"/>
          </p:cNvSpPr>
          <p:nvPr/>
        </p:nvSpPr>
        <p:spPr bwMode="auto">
          <a:xfrm>
            <a:off x="166688" y="47625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6</a:t>
            </a: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：</a:t>
            </a:r>
          </a:p>
        </p:txBody>
      </p:sp>
      <p:sp>
        <p:nvSpPr>
          <p:cNvPr id="498719" name="Rectangle 31"/>
          <p:cNvSpPr>
            <a:spLocks noChangeArrowheads="1"/>
          </p:cNvSpPr>
          <p:nvPr/>
        </p:nvSpPr>
        <p:spPr bwMode="auto">
          <a:xfrm>
            <a:off x="300038" y="2351088"/>
            <a:ext cx="203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1339"/>
              </p:ext>
            </p:extLst>
          </p:nvPr>
        </p:nvGraphicFramePr>
        <p:xfrm>
          <a:off x="1631157" y="2828542"/>
          <a:ext cx="22161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6" name="Equation" r:id="rId17" imgW="1002960" imgH="431640" progId="Equation.DSMT4">
                  <p:embed/>
                </p:oleObj>
              </mc:Choice>
              <mc:Fallback>
                <p:oleObj name="Equation" r:id="rId17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157" y="2828542"/>
                        <a:ext cx="22161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72906"/>
              </p:ext>
            </p:extLst>
          </p:nvPr>
        </p:nvGraphicFramePr>
        <p:xfrm>
          <a:off x="2093413" y="3742531"/>
          <a:ext cx="20478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" name="Equation" r:id="rId19" imgW="927000" imgH="393480" progId="Equation.DSMT4">
                  <p:embed/>
                </p:oleObj>
              </mc:Choice>
              <mc:Fallback>
                <p:oleObj name="Equation" r:id="rId19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413" y="3742531"/>
                        <a:ext cx="20478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68962"/>
              </p:ext>
            </p:extLst>
          </p:nvPr>
        </p:nvGraphicFramePr>
        <p:xfrm>
          <a:off x="2093413" y="4687984"/>
          <a:ext cx="14589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8" name="Equation" r:id="rId21" imgW="660240" imgH="177480" progId="Equation.DSMT4">
                  <p:embed/>
                </p:oleObj>
              </mc:Choice>
              <mc:Fallback>
                <p:oleObj name="Equation" r:id="rId21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413" y="4687984"/>
                        <a:ext cx="14589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42552"/>
              </p:ext>
            </p:extLst>
          </p:nvPr>
        </p:nvGraphicFramePr>
        <p:xfrm>
          <a:off x="1158452" y="5668322"/>
          <a:ext cx="40973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9" name="Equation" r:id="rId23" imgW="1854000" imgH="393480" progId="Equation.DSMT4">
                  <p:embed/>
                </p:oleObj>
              </mc:Choice>
              <mc:Fallback>
                <p:oleObj name="Equation" r:id="rId23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52" y="5668322"/>
                        <a:ext cx="40973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35804"/>
              </p:ext>
            </p:extLst>
          </p:nvPr>
        </p:nvGraphicFramePr>
        <p:xfrm>
          <a:off x="5194300" y="5568952"/>
          <a:ext cx="35925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0" name="Equation" r:id="rId25" imgW="1625400" imgH="419040" progId="Equation.DSMT4">
                  <p:embed/>
                </p:oleObj>
              </mc:Choice>
              <mc:Fallback>
                <p:oleObj name="Equation" r:id="rId25" imgW="1625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568952"/>
                        <a:ext cx="35925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03406"/>
              </p:ext>
            </p:extLst>
          </p:nvPr>
        </p:nvGraphicFramePr>
        <p:xfrm>
          <a:off x="5195044" y="6277248"/>
          <a:ext cx="673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1" name="Equation" r:id="rId27" imgW="304560" imgH="177480" progId="Equation.DSMT4">
                  <p:embed/>
                </p:oleObj>
              </mc:Choice>
              <mc:Fallback>
                <p:oleObj name="Equation" r:id="rId27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044" y="6277248"/>
                        <a:ext cx="673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765002" y="4273558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295428" y="4251654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05443" y="2797473"/>
            <a:ext cx="1112805" cy="1389048"/>
            <a:chOff x="7105443" y="2797473"/>
            <a:chExt cx="1112805" cy="1389048"/>
          </a:xfrm>
        </p:grpSpPr>
        <p:sp>
          <p:nvSpPr>
            <p:cNvPr id="41" name="Oval 17"/>
            <p:cNvSpPr>
              <a:spLocks noChangeArrowheads="1"/>
            </p:cNvSpPr>
            <p:nvPr/>
          </p:nvSpPr>
          <p:spPr bwMode="auto">
            <a:xfrm>
              <a:off x="7105443" y="3931974"/>
              <a:ext cx="263939" cy="2545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 rot="6491226">
              <a:off x="7023785" y="3497424"/>
              <a:ext cx="714770" cy="154323"/>
            </a:xfrm>
            <a:prstGeom prst="leftArrow">
              <a:avLst>
                <a:gd name="adj1" fmla="val 50000"/>
                <a:gd name="adj2" fmla="val 5798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7105443" y="2797473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相遇点</a:t>
              </a:r>
              <a:endPara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/>
      <p:bldP spid="498691" grpId="0"/>
      <p:bldP spid="498695" grpId="0"/>
      <p:bldP spid="498716" grpId="0"/>
      <p:bldP spid="498717" grpId="0"/>
      <p:bldP spid="498718" grpId="0"/>
      <p:bldP spid="498719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88" name="Text Box 36"/>
          <p:cNvSpPr txBox="1">
            <a:spLocks noChangeArrowheads="1"/>
          </p:cNvSpPr>
          <p:nvPr/>
        </p:nvSpPr>
        <p:spPr bwMode="auto">
          <a:xfrm>
            <a:off x="250825" y="52387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Wingdings" panose="05000000000000000000" pitchFamily="2" charset="2"/>
              </a:rPr>
              <a:t> 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解题思路</a:t>
            </a:r>
          </a:p>
        </p:txBody>
      </p:sp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611188" y="908050"/>
            <a:ext cx="82089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学习狭义相对论，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正确理解和掌握相对论的时空观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是最重要的，要理解同时性的相对性，时空量度的相对性，处理实际问题时要注意：</a:t>
            </a:r>
          </a:p>
        </p:txBody>
      </p:sp>
      <p:sp>
        <p:nvSpPr>
          <p:cNvPr id="407590" name="Text Box 38"/>
          <p:cNvSpPr txBox="1">
            <a:spLocks noChangeArrowheads="1"/>
          </p:cNvSpPr>
          <p:nvPr/>
        </p:nvSpPr>
        <p:spPr bwMode="auto">
          <a:xfrm>
            <a:off x="611188" y="2276475"/>
            <a:ext cx="82089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明确两个参考系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系和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系。一般情况下选地面为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系，运动物体为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系。</a:t>
            </a:r>
          </a:p>
        </p:txBody>
      </p:sp>
      <p:sp>
        <p:nvSpPr>
          <p:cNvPr id="407591" name="Text Box 39"/>
          <p:cNvSpPr txBox="1">
            <a:spLocks noChangeArrowheads="1"/>
          </p:cNvSpPr>
          <p:nvPr/>
        </p:nvSpPr>
        <p:spPr bwMode="auto">
          <a:xfrm>
            <a:off x="611188" y="3284538"/>
            <a:ext cx="8208962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明确固有长度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原长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，固有时间（原时）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的概念。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相对物体静止的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惯性系中测量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的长度为固有长度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一个惯性系中同一地点测量的两个事件的时间间隔为固有时间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407592" name="Text Box 40"/>
          <p:cNvSpPr txBox="1">
            <a:spLocks noChangeArrowheads="1"/>
          </p:cNvSpPr>
          <p:nvPr/>
        </p:nvSpPr>
        <p:spPr bwMode="auto">
          <a:xfrm>
            <a:off x="611188" y="4751388"/>
            <a:ext cx="8208962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洛仑兹变换式是求解有关相对论时空观问题的依据。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处理实际问题时要根据题设条件与待求量设定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不同事件在不同惯性系中的时空坐标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，选用洛仑兹变换中正变换或逆变换的公式，还要注意同时性的相对性。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8" grpId="0"/>
      <p:bldP spid="407589" grpId="0"/>
      <p:bldP spid="407590" grpId="0"/>
      <p:bldP spid="407591" grpId="0"/>
      <p:bldP spid="4075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19475" y="18891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FFFF"/>
                </a:solidFill>
              </a:rPr>
              <a:t>要点回顾</a:t>
            </a:r>
            <a:r>
              <a:rPr kumimoji="1" lang="en-US" altLang="zh-CN" sz="3200" b="1">
                <a:solidFill>
                  <a:srgbClr val="00FFFF"/>
                </a:solidFill>
              </a:rPr>
              <a:t> 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8175" y="981075"/>
            <a:ext cx="278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时间延缓效应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08013" y="1504950"/>
            <a:ext cx="814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相对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系运动的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系中测得发生在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同一地点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的两个事件之间的时间间隔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t'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系中观测者看来，这两个事件为异地事件，其之间的时间间隔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总是比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t'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要大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61975" y="4413250"/>
            <a:ext cx="27146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zh-CN" altLang="en-US" sz="2400" b="1">
                <a:solidFill>
                  <a:srgbClr val="66FFFF"/>
                </a:solidFill>
                <a:latin typeface="楷体_GB2312"/>
                <a:ea typeface="楷体_GB2312"/>
                <a:cs typeface="楷体_GB2312"/>
              </a:rPr>
              <a:t>原时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Proper time</a:t>
            </a:r>
            <a:r>
              <a:rPr kumimoji="1" lang="en-US" altLang="zh-CN" sz="3200" b="1">
                <a:solidFill>
                  <a:srgbClr val="66FFFF"/>
                </a:solidFill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339975" y="4221163"/>
            <a:ext cx="63357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在某一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惯性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系中，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同一地点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先后发生的两个事件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之间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的时间间隔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22943"/>
              </p:ext>
            </p:extLst>
          </p:nvPr>
        </p:nvGraphicFramePr>
        <p:xfrm>
          <a:off x="2843213" y="2884488"/>
          <a:ext cx="25034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4" imgW="1054080" imgH="507960" progId="Equation.DSMT4">
                  <p:embed/>
                </p:oleObj>
              </mc:Choice>
              <mc:Fallback>
                <p:oleObj name="Equation" r:id="rId4" imgW="1054080" imgH="50796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84488"/>
                        <a:ext cx="250348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1339850" y="4470400"/>
            <a:ext cx="1014413" cy="280988"/>
          </a:xfrm>
          <a:prstGeom prst="leftArrow">
            <a:avLst>
              <a:gd name="adj1" fmla="val 42731"/>
              <a:gd name="adj2" fmla="val 7797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962525" y="4610100"/>
          <a:ext cx="361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610100"/>
                        <a:ext cx="361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9388" y="5318125"/>
            <a:ext cx="849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不同惯性系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中测量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给定两事件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之间的时间间隔，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测得的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FF6600"/>
              </a:buClr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结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果以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原时最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短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5" grpId="0"/>
      <p:bldP spid="16" grpId="0"/>
      <p:bldP spid="17" grpId="0"/>
      <p:bldP spid="20" grpId="0" animBg="1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9963" y="3324225"/>
            <a:ext cx="79946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如果已知一个惯性系中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同一地点</a:t>
            </a: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发生的两个事件的时间间隔，计算这两个事件在另一惯性系中的时间间隔</a:t>
            </a:r>
          </a:p>
        </p:txBody>
      </p:sp>
      <p:graphicFrame>
        <p:nvGraphicFramePr>
          <p:cNvPr id="504837" name="Object 5"/>
          <p:cNvGraphicFramePr>
            <a:graphicFrameLocks noChangeAspect="1"/>
          </p:cNvGraphicFramePr>
          <p:nvPr/>
        </p:nvGraphicFramePr>
        <p:xfrm>
          <a:off x="3613150" y="2268538"/>
          <a:ext cx="172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2" name="公式" r:id="rId3" imgW="1590762" imgH="666736" progId="Equation.3">
                  <p:embed/>
                </p:oleObj>
              </mc:Choice>
              <mc:Fallback>
                <p:oleObj name="公式" r:id="rId3" imgW="1590762" imgH="6667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68538"/>
                        <a:ext cx="1727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8" name="Object 6"/>
          <p:cNvGraphicFramePr>
            <a:graphicFrameLocks noChangeAspect="1"/>
          </p:cNvGraphicFramePr>
          <p:nvPr/>
        </p:nvGraphicFramePr>
        <p:xfrm>
          <a:off x="3675063" y="4473575"/>
          <a:ext cx="14097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3" name="公式" r:id="rId5" imgW="1285998" imgH="1047882" progId="Equation.3">
                  <p:embed/>
                </p:oleObj>
              </mc:Choice>
              <mc:Fallback>
                <p:oleObj name="公式" r:id="rId5" imgW="1285998" imgH="10478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473575"/>
                        <a:ext cx="14097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566738" y="500063"/>
            <a:ext cx="65151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</a:t>
            </a:r>
            <a:r>
              <a:rPr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注意时空量度相对性的两个公式的</a:t>
            </a:r>
            <a:r>
              <a:rPr lang="zh-CN" altLang="en-US" sz="2400" b="1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适用范围</a:t>
            </a:r>
            <a:r>
              <a:rPr lang="en-US" altLang="zh-CN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969963" y="1125538"/>
            <a:ext cx="80295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如果待测长度相对于一惯性系静止，计算相对其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运动的惯性系</a:t>
            </a: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中的长度</a:t>
            </a:r>
          </a:p>
        </p:txBody>
      </p:sp>
      <p:sp>
        <p:nvSpPr>
          <p:cNvPr id="504841" name="Rectangle 9"/>
          <p:cNvSpPr>
            <a:spLocks noChangeArrowheads="1"/>
          </p:cNvSpPr>
          <p:nvPr/>
        </p:nvSpPr>
        <p:spPr bwMode="auto">
          <a:xfrm>
            <a:off x="969963" y="5815013"/>
            <a:ext cx="7475537" cy="44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如果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不是上面两种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情况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则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要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用洛仑兹变换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求解。</a:t>
            </a:r>
            <a:endParaRPr lang="en-US" altLang="zh-CN" sz="2400" b="1" dirty="0">
              <a:solidFill>
                <a:srgbClr val="00FFFF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66402"/>
              </p:ext>
            </p:extLst>
          </p:nvPr>
        </p:nvGraphicFramePr>
        <p:xfrm>
          <a:off x="6277617" y="4530809"/>
          <a:ext cx="27225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4" name="Equation" r:id="rId7" imgW="1143000" imgH="495000" progId="Equation.DSMT4">
                  <p:embed/>
                </p:oleObj>
              </mc:Choice>
              <mc:Fallback>
                <p:oleObj name="Equation" r:id="rId7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617" y="4530809"/>
                        <a:ext cx="27225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11780"/>
              </p:ext>
            </p:extLst>
          </p:nvPr>
        </p:nvGraphicFramePr>
        <p:xfrm>
          <a:off x="6457350" y="2043948"/>
          <a:ext cx="23002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5" name="Equation" r:id="rId9" imgW="965160" imgH="469800" progId="Equation.DSMT4">
                  <p:embed/>
                </p:oleObj>
              </mc:Choice>
              <mc:Fallback>
                <p:oleObj name="Equation" r:id="rId9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350" y="2043948"/>
                        <a:ext cx="230028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/>
      <p:bldP spid="504839" grpId="0"/>
      <p:bldP spid="504840" grpId="0"/>
      <p:bldP spid="5048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042988" y="333375"/>
            <a:ext cx="79009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如图所示，棒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AB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轴的夹角为</a:t>
            </a:r>
            <a:r>
              <a:rPr kumimoji="1" lang="zh-CN" altLang="en-US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。现棒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AB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以恒定速度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Bookman Old Style" panose="02050604050505020204" pitchFamily="18" charset="0"/>
              </a:rPr>
              <a:t>u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Bookman Old Style" panose="02050604050505020204" pitchFamily="18" charset="0"/>
              </a:rPr>
              <a:t>u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&lt; c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沿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轴向上做平动，试求棒与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轴交点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的运动速度 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95288" y="523875"/>
            <a:ext cx="5445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思考题</a:t>
            </a: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668338" y="2244725"/>
          <a:ext cx="19669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2" name="Equation" r:id="rId4" imgW="771491" imgH="123900" progId="Equation.DSMT4">
                  <p:embed/>
                </p:oleObj>
              </mc:Choice>
              <mc:Fallback>
                <p:oleObj name="Equation" r:id="rId4" imgW="771491" imgH="1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244725"/>
                        <a:ext cx="1966912" cy="4778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3"/>
          <p:cNvSpPr>
            <a:spLocks noChangeShapeType="1"/>
          </p:cNvSpPr>
          <p:nvPr/>
        </p:nvSpPr>
        <p:spPr bwMode="auto">
          <a:xfrm>
            <a:off x="4916488" y="3881438"/>
            <a:ext cx="3200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V="1">
            <a:off x="5526088" y="2281238"/>
            <a:ext cx="0" cy="2590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5678488" y="2738438"/>
            <a:ext cx="2590800" cy="1905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" name="Object 6"/>
          <p:cNvGraphicFramePr>
            <a:graphicFrameLocks noChangeAspect="1"/>
          </p:cNvGraphicFramePr>
          <p:nvPr/>
        </p:nvGraphicFramePr>
        <p:xfrm>
          <a:off x="8269288" y="3729038"/>
          <a:ext cx="352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3" name="Equation" r:id="rId6" imgW="0" imgH="9448" progId="Equation.3">
                  <p:embed/>
                </p:oleObj>
              </mc:Choice>
              <mc:Fallback>
                <p:oleObj name="Equation" r:id="rId6" imgW="0" imgH="94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288" y="3729038"/>
                        <a:ext cx="3524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/>
        </p:nvGraphicFramePr>
        <p:xfrm>
          <a:off x="5678488" y="2128838"/>
          <a:ext cx="387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" name="Equation" r:id="rId8" imgW="19166" imgH="28613" progId="Equation.3">
                  <p:embed/>
                </p:oleObj>
              </mc:Choice>
              <mc:Fallback>
                <p:oleObj name="Equation" r:id="rId8" imgW="19166" imgH="28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2128838"/>
                        <a:ext cx="387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8"/>
          <p:cNvSpPr>
            <a:spLocks noChangeShapeType="1"/>
          </p:cNvSpPr>
          <p:nvPr/>
        </p:nvSpPr>
        <p:spPr bwMode="auto">
          <a:xfrm flipV="1">
            <a:off x="6973888" y="2281238"/>
            <a:ext cx="0" cy="9906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" name="Object 9"/>
          <p:cNvGraphicFramePr>
            <a:graphicFrameLocks noChangeAspect="1"/>
          </p:cNvGraphicFramePr>
          <p:nvPr/>
        </p:nvGraphicFramePr>
        <p:xfrm>
          <a:off x="7202488" y="2205038"/>
          <a:ext cx="1200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5" name="Equation" r:id="rId10" imgW="409500" imgH="47508" progId="Equation.3">
                  <p:embed/>
                </p:oleObj>
              </mc:Choice>
              <mc:Fallback>
                <p:oleObj name="Equation" r:id="rId10" imgW="409500" imgH="475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205038"/>
                        <a:ext cx="12001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0"/>
          <p:cNvGraphicFramePr>
            <a:graphicFrameLocks noChangeAspect="1"/>
          </p:cNvGraphicFramePr>
          <p:nvPr/>
        </p:nvGraphicFramePr>
        <p:xfrm>
          <a:off x="7507288" y="3195638"/>
          <a:ext cx="1089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6" name="Equation" r:id="rId12" imgW="371439" imgH="76121" progId="Equation.3">
                  <p:embed/>
                </p:oleObj>
              </mc:Choice>
              <mc:Fallback>
                <p:oleObj name="Equation" r:id="rId12" imgW="371439" imgH="7612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3195638"/>
                        <a:ext cx="1089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6669088" y="3805238"/>
            <a:ext cx="152400" cy="152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5983288" y="3881438"/>
            <a:ext cx="6858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" name="Object 13"/>
          <p:cNvGraphicFramePr>
            <a:graphicFrameLocks noChangeAspect="1"/>
          </p:cNvGraphicFramePr>
          <p:nvPr/>
        </p:nvGraphicFramePr>
        <p:xfrm>
          <a:off x="6135688" y="3424238"/>
          <a:ext cx="317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7" name="Equation" r:id="rId14" imgW="0" imgH="57226" progId="Equation.3">
                  <p:embed/>
                </p:oleObj>
              </mc:Choice>
              <mc:Fallback>
                <p:oleObj name="Equation" r:id="rId14" imgW="0" imgH="572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3424238"/>
                        <a:ext cx="3175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4"/>
          <p:cNvGraphicFramePr>
            <a:graphicFrameLocks noChangeAspect="1"/>
          </p:cNvGraphicFramePr>
          <p:nvPr/>
        </p:nvGraphicFramePr>
        <p:xfrm>
          <a:off x="4992688" y="3881438"/>
          <a:ext cx="352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8" name="Equation" r:id="rId16" imgW="0" imgH="9448" progId="Equation.3">
                  <p:embed/>
                </p:oleObj>
              </mc:Choice>
              <mc:Fallback>
                <p:oleObj name="Equation" r:id="rId16" imgW="0" imgH="94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3881438"/>
                        <a:ext cx="3524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5"/>
          <p:cNvGraphicFramePr>
            <a:graphicFrameLocks noChangeAspect="1"/>
          </p:cNvGraphicFramePr>
          <p:nvPr/>
        </p:nvGraphicFramePr>
        <p:xfrm>
          <a:off x="6592888" y="4033838"/>
          <a:ext cx="422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9" name="Equation" r:id="rId17" imgW="19166" imgH="28613" progId="Equation.3">
                  <p:embed/>
                </p:oleObj>
              </mc:Choice>
              <mc:Fallback>
                <p:oleObj name="Equation" r:id="rId17" imgW="19166" imgH="28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4033838"/>
                        <a:ext cx="422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7"/>
          <p:cNvGraphicFramePr>
            <a:graphicFrameLocks noChangeAspect="1"/>
          </p:cNvGraphicFramePr>
          <p:nvPr/>
        </p:nvGraphicFramePr>
        <p:xfrm>
          <a:off x="627063" y="2878138"/>
          <a:ext cx="4168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0" name="Equation" r:id="rId19" imgW="2000262" imgH="361981" progId="Equation.DSMT4">
                  <p:embed/>
                </p:oleObj>
              </mc:Choice>
              <mc:Fallback>
                <p:oleObj name="Equation" r:id="rId19" imgW="2000262" imgH="36198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878138"/>
                        <a:ext cx="4168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8"/>
          <p:cNvGraphicFramePr>
            <a:graphicFrameLocks noChangeAspect="1"/>
          </p:cNvGraphicFramePr>
          <p:nvPr/>
        </p:nvGraphicFramePr>
        <p:xfrm>
          <a:off x="1008063" y="4327525"/>
          <a:ext cx="1035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1" name="Equation" r:id="rId21" imgW="342825" imgH="47508" progId="Equation.DSMT4">
                  <p:embed/>
                </p:oleObj>
              </mc:Choice>
              <mc:Fallback>
                <p:oleObj name="Equation" r:id="rId21" imgW="342825" imgH="4750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327525"/>
                        <a:ext cx="1035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2201863" y="43132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如何解释？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77850" y="5373688"/>
            <a:ext cx="817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注意：</a:t>
            </a:r>
            <a:r>
              <a:rPr kumimoji="1" lang="en-US" altLang="zh-CN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</a:t>
            </a:r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点并非真实物体。棒上各点都做竖直向上的平动。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5" grpId="0"/>
      <p:bldP spid="62" grpId="0" animBg="1"/>
      <p:bldP spid="63" grpId="0" animBg="1"/>
      <p:bldP spid="64" grpId="0" animBg="1"/>
      <p:bldP spid="67" grpId="0" animBg="1"/>
      <p:bldP spid="70" grpId="0" animBg="1"/>
      <p:bldP spid="71" grpId="0" animBg="1"/>
      <p:bldP spid="77" grpId="0" autoUpdateAnimBg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长度收缩</a:t>
            </a:r>
            <a:endParaRPr kumimoji="1" lang="zh-CN" altLang="en-US" sz="2800" b="1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554288" y="1670050"/>
            <a:ext cx="5905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沿棒长度方向相对棒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的观测者测得的棒长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，较相对棒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静止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观测者测得的同一棒的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原长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要短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15938" y="2114550"/>
            <a:ext cx="1143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）长度缩短效应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908175" y="3068638"/>
            <a:ext cx="6705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在不同惯性系中测量同一棒长，以原长为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最长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1714500" y="2852738"/>
            <a:ext cx="696913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rot="10800000" flipH="1">
            <a:off x="1574800" y="3357563"/>
            <a:ext cx="403225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515938" y="4886325"/>
            <a:ext cx="7604125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纵向效应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长度收缩只发生在物体的运动方向上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垂直于运动方向的长度不发生收缩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03238" y="933450"/>
            <a:ext cx="8245226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）在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相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对于棒静止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惯性系中测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得的棒的长度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——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原长</a:t>
            </a:r>
          </a:p>
          <a:p>
            <a:pPr algn="r">
              <a:lnSpc>
                <a:spcPct val="85000"/>
              </a:lnSpc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                                                           </a:t>
            </a:r>
            <a:r>
              <a:rPr kumimoji="1" lang="en-US" altLang="zh-CN" b="1" i="1" dirty="0">
                <a:solidFill>
                  <a:srgbClr val="FFFF00"/>
                </a:solidFill>
              </a:rPr>
              <a:t>(Proper/Rest Length)</a:t>
            </a:r>
          </a:p>
        </p:txBody>
      </p:sp>
      <p:graphicFrame>
        <p:nvGraphicFramePr>
          <p:cNvPr id="35" name="Object 61"/>
          <p:cNvGraphicFramePr>
            <a:graphicFrameLocks/>
          </p:cNvGraphicFramePr>
          <p:nvPr/>
        </p:nvGraphicFramePr>
        <p:xfrm>
          <a:off x="2627313" y="3827463"/>
          <a:ext cx="3035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公式" r:id="rId3" imgW="2451600" imgH="571680" progId="Equation.3">
                  <p:embed/>
                </p:oleObj>
              </mc:Choice>
              <mc:Fallback>
                <p:oleObj name="公式" r:id="rId3" imgW="2451600" imgH="571680" progId="Equation.3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27463"/>
                        <a:ext cx="3035300" cy="812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8" grpId="0"/>
      <p:bldP spid="23" grpId="0" autoUpdateAnimBg="0"/>
      <p:bldP spid="24" grpId="0" animBg="1"/>
      <p:bldP spid="25" grpId="0" animBg="1"/>
      <p:bldP spid="26" grpId="0" autoUpdateAnimBg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23528" y="332656"/>
            <a:ext cx="8496944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.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静止时边长为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的正方形，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沿着与它的一条边平行的方向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以速率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u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=0.6c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相对于地面匀速运动时，在地面上测得它的面积是多少？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23528" y="5389407"/>
            <a:ext cx="8496944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思考：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相对地面运动的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静止时边长为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立方体，在地面上测量其体积如何？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23528" y="1244391"/>
            <a:ext cx="849694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如果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沿着与它的一条对角线平行的方向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以相同的速率运动，在地面上测得的面积是多少？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3528" y="2673970"/>
            <a:ext cx="7604125" cy="573087"/>
            <a:chOff x="323528" y="2895663"/>
            <a:chExt cx="7604125" cy="573087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663699"/>
                </p:ext>
              </p:extLst>
            </p:nvPr>
          </p:nvGraphicFramePr>
          <p:xfrm>
            <a:off x="2044694" y="2895663"/>
            <a:ext cx="150812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78" name="Equation" r:id="rId3" imgW="634680" imgH="241200" progId="Equation.DSMT4">
                    <p:embed/>
                  </p:oleObj>
                </mc:Choice>
                <mc:Fallback>
                  <p:oleObj name="Equation" r:id="rId3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694" y="2895663"/>
                          <a:ext cx="1508125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23528" y="2972292"/>
              <a:ext cx="760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见黑板推导</a:t>
              </a:r>
              <a:endPara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48944" y="2502520"/>
            <a:ext cx="3200400" cy="2349622"/>
            <a:chOff x="4648944" y="2502520"/>
            <a:chExt cx="3200400" cy="2349622"/>
          </a:xfrm>
        </p:grpSpPr>
        <p:grpSp>
          <p:nvGrpSpPr>
            <p:cNvPr id="22" name="组合 21"/>
            <p:cNvGrpSpPr/>
            <p:nvPr/>
          </p:nvGrpSpPr>
          <p:grpSpPr>
            <a:xfrm>
              <a:off x="4648944" y="2502520"/>
              <a:ext cx="3200400" cy="2006600"/>
              <a:chOff x="4648944" y="2502520"/>
              <a:chExt cx="3200400" cy="2006600"/>
            </a:xfrm>
          </p:grpSpPr>
          <p:sp>
            <p:nvSpPr>
              <p:cNvPr id="6" name="Line 10"/>
              <p:cNvSpPr>
                <a:spLocks noChangeShapeType="1"/>
              </p:cNvSpPr>
              <p:nvPr/>
            </p:nvSpPr>
            <p:spPr bwMode="auto">
              <a:xfrm>
                <a:off x="5182344" y="4509120"/>
                <a:ext cx="26670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 flipV="1">
                <a:off x="5182344" y="2527920"/>
                <a:ext cx="0" cy="198120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V="1">
                <a:off x="5868144" y="2527920"/>
                <a:ext cx="0" cy="198120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868144" y="3137520"/>
                <a:ext cx="76200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868144" y="4509120"/>
                <a:ext cx="167640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316087"/>
                  </p:ext>
                </p:extLst>
              </p:nvPr>
            </p:nvGraphicFramePr>
            <p:xfrm>
              <a:off x="4648944" y="2985120"/>
              <a:ext cx="307975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79" name="Equation" r:id="rId5" imgW="23894" imgH="61718" progId="Equation.3">
                      <p:embed/>
                    </p:oleObj>
                  </mc:Choice>
                  <mc:Fallback>
                    <p:oleObj name="Equation" r:id="rId5" imgW="23894" imgH="617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944" y="2985120"/>
                            <a:ext cx="307975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7817034"/>
                  </p:ext>
                </p:extLst>
              </p:nvPr>
            </p:nvGraphicFramePr>
            <p:xfrm>
              <a:off x="5334744" y="2985120"/>
              <a:ext cx="3619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0" name="Equation" r:id="rId7" imgW="42911" imgH="61718" progId="Equation.3">
                      <p:embed/>
                    </p:oleObj>
                  </mc:Choice>
                  <mc:Fallback>
                    <p:oleObj name="Equation" r:id="rId7" imgW="42911" imgH="617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744" y="2985120"/>
                            <a:ext cx="361950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矩形 18"/>
              <p:cNvSpPr/>
              <p:nvPr/>
            </p:nvSpPr>
            <p:spPr bwMode="auto">
              <a:xfrm>
                <a:off x="5868143" y="3375645"/>
                <a:ext cx="1224136" cy="1133475"/>
              </a:xfrm>
              <a:prstGeom prst="rect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99FF99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94353"/>
                  </p:ext>
                </p:extLst>
              </p:nvPr>
            </p:nvGraphicFramePr>
            <p:xfrm>
              <a:off x="5920531" y="2502520"/>
              <a:ext cx="126682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81" name="Equation" r:id="rId9" imgW="533160" imgH="177480" progId="Equation.DSMT4">
                      <p:embed/>
                    </p:oleObj>
                  </mc:Choice>
                  <mc:Fallback>
                    <p:oleObj name="Equation" r:id="rId9" imgW="53316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0531" y="2502520"/>
                            <a:ext cx="126682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092279" y="3707116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L</a:t>
                </a:r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6335939" y="4482810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6176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2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60363" y="33069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3.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洛伦兹变换</a:t>
            </a:r>
            <a:endParaRPr kumimoji="1" lang="zh-CN" altLang="en-US" sz="28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465262" y="787895"/>
            <a:ext cx="7283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——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不同惯性系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下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同一事件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间的变换关系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360363" y="1512864"/>
            <a:ext cx="859278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任意一个具有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确定的发生时间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和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确定的发生地点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物理现象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00831" y="2607166"/>
            <a:ext cx="8592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一个事件发生的时间和地点，成为该事件的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352929" y="3296315"/>
            <a:ext cx="8592785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如，“一个粒子在某一时刻出现在某一位置”就是一个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，粒子出现的时刻和位置就构成了该事件的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71671" y="4524779"/>
            <a:ext cx="859278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在讨论时空的性质时，我们总是用事件的时空坐标来代表事件，而不去关心事件的具体物理内容，即不去关心到底发生了什么事情。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9" grpId="0" autoUpdateAnimBg="0"/>
      <p:bldP spid="31" grpId="0" autoUpdateAnimBg="0"/>
      <p:bldP spid="32" grpId="0" autoUpdateAnimBg="0"/>
      <p:bldP spid="33" grpId="0" autoUpdateAnimBg="0"/>
      <p:bldP spid="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95536" y="2949599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逆变换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790948" y="2708920"/>
            <a:ext cx="5876925" cy="96043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465584"/>
              </p:ext>
            </p:extLst>
          </p:nvPr>
        </p:nvGraphicFramePr>
        <p:xfrm>
          <a:off x="1898898" y="2767037"/>
          <a:ext cx="16430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name="公式" r:id="rId3" imgW="2070720" imgH="990720" progId="Equation.3">
                  <p:embed/>
                </p:oleObj>
              </mc:Choice>
              <mc:Fallback>
                <p:oleObj name="公式" r:id="rId3" imgW="2070720" imgH="990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898" y="2767037"/>
                        <a:ext cx="164306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045736"/>
              </p:ext>
            </p:extLst>
          </p:nvPr>
        </p:nvGraphicFramePr>
        <p:xfrm>
          <a:off x="4118223" y="2846412"/>
          <a:ext cx="10874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公式" r:id="rId5" imgW="1333800" imgH="381240" progId="Equation.3">
                  <p:embed/>
                </p:oleObj>
              </mc:Choice>
              <mc:Fallback>
                <p:oleObj name="公式" r:id="rId5" imgW="1333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223" y="2846412"/>
                        <a:ext cx="10874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635141"/>
              </p:ext>
            </p:extLst>
          </p:nvPr>
        </p:nvGraphicFramePr>
        <p:xfrm>
          <a:off x="4045198" y="3278212"/>
          <a:ext cx="928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公式" r:id="rId7" imgW="1092600" imgH="381240" progId="Equation.3">
                  <p:embed/>
                </p:oleObj>
              </mc:Choice>
              <mc:Fallback>
                <p:oleObj name="公式" r:id="rId7" imgW="10926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198" y="3278212"/>
                        <a:ext cx="9286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934538"/>
              </p:ext>
            </p:extLst>
          </p:nvPr>
        </p:nvGraphicFramePr>
        <p:xfrm>
          <a:off x="5650161" y="2735287"/>
          <a:ext cx="19478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公式" r:id="rId9" imgW="2451600" imgH="1079640" progId="Equation.3">
                  <p:embed/>
                </p:oleObj>
              </mc:Choice>
              <mc:Fallback>
                <p:oleObj name="公式" r:id="rId9" imgW="2451600" imgH="1079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161" y="2735287"/>
                        <a:ext cx="19478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518999"/>
              </p:ext>
            </p:extLst>
          </p:nvPr>
        </p:nvGraphicFramePr>
        <p:xfrm>
          <a:off x="2065338" y="4020744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2" name="公式" r:id="rId11" imgW="2782080" imgH="990720" progId="Equation.3">
                  <p:embed/>
                </p:oleObj>
              </mc:Choice>
              <mc:Fallback>
                <p:oleObj name="公式" r:id="rId11" imgW="2782080" imgH="990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020744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957381"/>
              </p:ext>
            </p:extLst>
          </p:nvPr>
        </p:nvGraphicFramePr>
        <p:xfrm>
          <a:off x="4587876" y="4058692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3" name="公式" r:id="rId13" imgW="1549800" imgH="381240" progId="Equation.3">
                  <p:embed/>
                </p:oleObj>
              </mc:Choice>
              <mc:Fallback>
                <p:oleObj name="公式" r:id="rId13" imgW="1549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6" y="4058692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964545"/>
              </p:ext>
            </p:extLst>
          </p:nvPr>
        </p:nvGraphicFramePr>
        <p:xfrm>
          <a:off x="4561682" y="4510251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4" name="公式" r:id="rId15" imgW="1524240" imgH="266760" progId="Equation.3">
                  <p:embed/>
                </p:oleObj>
              </mc:Choice>
              <mc:Fallback>
                <p:oleObj name="公式" r:id="rId15" imgW="1524240" imgH="266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682" y="4510251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779588" y="3873277"/>
            <a:ext cx="7112892" cy="114235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161144"/>
              </p:ext>
            </p:extLst>
          </p:nvPr>
        </p:nvGraphicFramePr>
        <p:xfrm>
          <a:off x="6023130" y="3861048"/>
          <a:ext cx="26606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5" name="Equation" r:id="rId17" imgW="1117440" imgH="495000" progId="Equation.DSMT4">
                  <p:embed/>
                </p:oleObj>
              </mc:Choice>
              <mc:Fallback>
                <p:oleObj name="Equation" r:id="rId17" imgW="1117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30" y="3861048"/>
                        <a:ext cx="26606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15253" y="4214741"/>
            <a:ext cx="1212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不同事件的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空间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间隔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与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时间间隔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测量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11163" y="1797571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正变换</a:t>
            </a:r>
          </a:p>
        </p:txBody>
      </p:sp>
      <p:graphicFrame>
        <p:nvGraphicFramePr>
          <p:cNvPr id="18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538114"/>
              </p:ext>
            </p:extLst>
          </p:nvPr>
        </p:nvGraphicFramePr>
        <p:xfrm>
          <a:off x="5308600" y="1811859"/>
          <a:ext cx="928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6" name="公式" r:id="rId19" imgW="1092600" imgH="381240" progId="Equation.3">
                  <p:embed/>
                </p:oleObj>
              </mc:Choice>
              <mc:Fallback>
                <p:oleObj name="公式" r:id="rId19" imgW="10926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1811859"/>
                        <a:ext cx="9286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422010"/>
              </p:ext>
            </p:extLst>
          </p:nvPr>
        </p:nvGraphicFramePr>
        <p:xfrm>
          <a:off x="3900488" y="1811859"/>
          <a:ext cx="1087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7" name="公式" r:id="rId21" imgW="1333800" imgH="381240" progId="Equation.3">
                  <p:embed/>
                </p:oleObj>
              </mc:Choice>
              <mc:Fallback>
                <p:oleObj name="公式" r:id="rId21" imgW="1333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811859"/>
                        <a:ext cx="1087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7207489"/>
              </p:ext>
            </p:extLst>
          </p:nvPr>
        </p:nvGraphicFramePr>
        <p:xfrm>
          <a:off x="6557963" y="1556271"/>
          <a:ext cx="18462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8" name="公式" r:id="rId23" imgW="2311920" imgH="1079640" progId="Equation.3">
                  <p:embed/>
                </p:oleObj>
              </mc:Choice>
              <mc:Fallback>
                <p:oleObj name="公式" r:id="rId23" imgW="2311920" imgH="1079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1556271"/>
                        <a:ext cx="18462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4186726"/>
              </p:ext>
            </p:extLst>
          </p:nvPr>
        </p:nvGraphicFramePr>
        <p:xfrm>
          <a:off x="1835150" y="1583259"/>
          <a:ext cx="17446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9" name="公式" r:id="rId25" imgW="2210400" imgH="990720" progId="Equation.3">
                  <p:embed/>
                </p:oleObj>
              </mc:Choice>
              <mc:Fallback>
                <p:oleObj name="公式" r:id="rId25" imgW="2210400" imgH="990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83259"/>
                        <a:ext cx="174466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779588" y="1484834"/>
            <a:ext cx="6696075" cy="1008062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" name="Object 17"/>
          <p:cNvGraphicFramePr>
            <a:graphicFrameLocks/>
          </p:cNvGraphicFramePr>
          <p:nvPr>
            <p:extLst/>
          </p:nvPr>
        </p:nvGraphicFramePr>
        <p:xfrm>
          <a:off x="4601959" y="5440596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0" name="公式" r:id="rId27" imgW="1549800" imgH="381240" progId="Equation.3">
                  <p:embed/>
                </p:oleObj>
              </mc:Choice>
              <mc:Fallback>
                <p:oleObj name="公式" r:id="rId27" imgW="1549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959" y="5440596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/>
          <p:cNvGraphicFramePr>
            <a:graphicFrameLocks/>
          </p:cNvGraphicFramePr>
          <p:nvPr>
            <p:extLst/>
          </p:nvPr>
        </p:nvGraphicFramePr>
        <p:xfrm>
          <a:off x="4575765" y="5892155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1" name="公式" r:id="rId28" imgW="1524240" imgH="266760" progId="Equation.3">
                  <p:embed/>
                </p:oleObj>
              </mc:Choice>
              <mc:Fallback>
                <p:oleObj name="公式" r:id="rId28" imgW="1524240" imgH="266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765" y="5892155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790948" y="5226346"/>
            <a:ext cx="7112892" cy="1199591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6007100" y="5243249"/>
          <a:ext cx="27225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2" name="Equation" r:id="rId29" imgW="1143000" imgH="495000" progId="Equation.DSMT4">
                  <p:embed/>
                </p:oleObj>
              </mc:Choice>
              <mc:Fallback>
                <p:oleObj name="Equation" r:id="rId29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243249"/>
                        <a:ext cx="27225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968272" y="5330973"/>
          <a:ext cx="23002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3" name="Equation" r:id="rId31" imgW="965160" imgH="469800" progId="Equation.DSMT4">
                  <p:embed/>
                </p:oleObj>
              </mc:Choice>
              <mc:Fallback>
                <p:oleObj name="Equation" r:id="rId31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272" y="5330973"/>
                        <a:ext cx="230028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弧形箭头 1"/>
          <p:cNvSpPr/>
          <p:nvPr/>
        </p:nvSpPr>
        <p:spPr bwMode="auto">
          <a:xfrm>
            <a:off x="8549404" y="2305699"/>
            <a:ext cx="528792" cy="1622852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左弧形箭头 2"/>
          <p:cNvSpPr/>
          <p:nvPr/>
        </p:nvSpPr>
        <p:spPr bwMode="auto">
          <a:xfrm>
            <a:off x="1264444" y="3575586"/>
            <a:ext cx="631825" cy="2483732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46274" y="266273"/>
            <a:ext cx="832653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惯性系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相对于惯性系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轴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方向上运动，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且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速率为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</a:t>
            </a:r>
            <a:r>
              <a:rPr kumimoji="1" lang="zh-CN" alt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某一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与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分别为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kumimoji="1" lang="en-US" altLang="zh-CN" sz="24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x,y,z,t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和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en-US" altLang="zh-CN" sz="24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x’,y’,z’,t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’)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14755760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13" grpId="0" animBg="1"/>
      <p:bldP spid="15" grpId="0"/>
      <p:bldP spid="17" grpId="0"/>
      <p:bldP spid="22" grpId="0" animBg="1"/>
      <p:bldP spid="26" grpId="0" animBg="1"/>
      <p:bldP spid="2" grpId="0" animBg="1"/>
      <p:bldP spid="3" grpId="0" animBg="1"/>
      <p:bldP spid="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Text Box 2"/>
          <p:cNvSpPr txBox="1">
            <a:spLocks noChangeArrowheads="1"/>
          </p:cNvSpPr>
          <p:nvPr/>
        </p:nvSpPr>
        <p:spPr bwMode="auto">
          <a:xfrm>
            <a:off x="39688" y="740160"/>
            <a:ext cx="621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）由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洛仑兹变换看相对论时空观</a:t>
            </a:r>
          </a:p>
        </p:txBody>
      </p:sp>
      <p:graphicFrame>
        <p:nvGraphicFramePr>
          <p:cNvPr id="205209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204287"/>
              </p:ext>
            </p:extLst>
          </p:nvPr>
        </p:nvGraphicFramePr>
        <p:xfrm>
          <a:off x="4867275" y="1396703"/>
          <a:ext cx="11699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0" name="公式" r:id="rId3" imgW="1081071" imgH="280890" progId="Equation.3">
                  <p:embed/>
                </p:oleObj>
              </mc:Choice>
              <mc:Fallback>
                <p:oleObj name="公式" r:id="rId3" imgW="1081071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1396703"/>
                        <a:ext cx="11699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00" name="Text Box 4"/>
          <p:cNvSpPr txBox="1">
            <a:spLocks noChangeArrowheads="1"/>
          </p:cNvSpPr>
          <p:nvPr/>
        </p:nvSpPr>
        <p:spPr bwMode="auto">
          <a:xfrm>
            <a:off x="755650" y="1350666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同时性的相对性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52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79906"/>
              </p:ext>
            </p:extLst>
          </p:nvPr>
        </p:nvGraphicFramePr>
        <p:xfrm>
          <a:off x="3892550" y="1369716"/>
          <a:ext cx="446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1" name="Equation" r:id="rId5" imgW="90699" imgH="90390" progId="Equation.3">
                  <p:embed/>
                </p:oleObj>
              </mc:Choice>
              <mc:Fallback>
                <p:oleObj name="Equation" r:id="rId5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369716"/>
                        <a:ext cx="446088" cy="4476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895101"/>
              </p:ext>
            </p:extLst>
          </p:nvPr>
        </p:nvGraphicFramePr>
        <p:xfrm>
          <a:off x="6235700" y="1422103"/>
          <a:ext cx="11445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2" name="公式" r:id="rId7" imgW="1052301" imgH="224032" progId="Equation.3">
                  <p:embed/>
                </p:oleObj>
              </mc:Choice>
              <mc:Fallback>
                <p:oleObj name="公式" r:id="rId7" imgW="105230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1422103"/>
                        <a:ext cx="11445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6066813"/>
              </p:ext>
            </p:extLst>
          </p:nvPr>
        </p:nvGraphicFramePr>
        <p:xfrm>
          <a:off x="2051050" y="1982491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3" name="公式" r:id="rId9" imgW="2604909" imgH="814485" progId="Equation.3">
                  <p:embed/>
                </p:oleObj>
              </mc:Choice>
              <mc:Fallback>
                <p:oleObj name="公式" r:id="rId9" imgW="2604909" imgH="8144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2491"/>
                        <a:ext cx="269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689722"/>
              </p:ext>
            </p:extLst>
          </p:nvPr>
        </p:nvGraphicFramePr>
        <p:xfrm>
          <a:off x="6300788" y="2236491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4" name="公式" r:id="rId11" imgW="909426" imgH="224032" progId="Equation.3">
                  <p:embed/>
                </p:oleObj>
              </mc:Choice>
              <mc:Fallback>
                <p:oleObj name="公式" r:id="rId11" imgW="909426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236491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05" name="AutoShape 9"/>
          <p:cNvSpPr>
            <a:spLocks noChangeArrowheads="1"/>
          </p:cNvSpPr>
          <p:nvPr/>
        </p:nvSpPr>
        <p:spPr bwMode="auto">
          <a:xfrm>
            <a:off x="5003800" y="2269828"/>
            <a:ext cx="1193800" cy="290513"/>
          </a:xfrm>
          <a:prstGeom prst="rightArrow">
            <a:avLst>
              <a:gd name="adj1" fmla="val 35648"/>
              <a:gd name="adj2" fmla="val 11420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2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57616"/>
              </p:ext>
            </p:extLst>
          </p:nvPr>
        </p:nvGraphicFramePr>
        <p:xfrm>
          <a:off x="1236663" y="2172991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5" name="Equation" r:id="rId13" imgW="52176" imgH="90390" progId="Equation.3">
                  <p:embed/>
                </p:oleObj>
              </mc:Choice>
              <mc:Fallback>
                <p:oleObj name="Equation" r:id="rId13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172991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07" name="Text Box 11"/>
          <p:cNvSpPr txBox="1">
            <a:spLocks noChangeArrowheads="1"/>
          </p:cNvSpPr>
          <p:nvPr/>
        </p:nvSpPr>
        <p:spPr bwMode="auto">
          <a:xfrm>
            <a:off x="755650" y="3028653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时间延缓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52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995847"/>
              </p:ext>
            </p:extLst>
          </p:nvPr>
        </p:nvGraphicFramePr>
        <p:xfrm>
          <a:off x="3879850" y="3047703"/>
          <a:ext cx="444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6" name="Equation" r:id="rId15" imgW="90699" imgH="90390" progId="Equation.3">
                  <p:embed/>
                </p:oleObj>
              </mc:Choice>
              <mc:Fallback>
                <p:oleObj name="Equation" r:id="rId15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047703"/>
                        <a:ext cx="444500" cy="4460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9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495287"/>
              </p:ext>
            </p:extLst>
          </p:nvPr>
        </p:nvGraphicFramePr>
        <p:xfrm>
          <a:off x="4787900" y="3073103"/>
          <a:ext cx="1220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7" name="公式" r:id="rId17" imgW="1128859" imgH="280890" progId="Equation.3">
                  <p:embed/>
                </p:oleObj>
              </mc:Choice>
              <mc:Fallback>
                <p:oleObj name="公式" r:id="rId17" imgW="1128859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73103"/>
                        <a:ext cx="12207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707235"/>
              </p:ext>
            </p:extLst>
          </p:nvPr>
        </p:nvGraphicFramePr>
        <p:xfrm>
          <a:off x="6300788" y="3041353"/>
          <a:ext cx="1196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8" name="公式" r:id="rId19" imgW="1100089" imgH="338235" progId="Equation.3">
                  <p:embed/>
                </p:oleObj>
              </mc:Choice>
              <mc:Fallback>
                <p:oleObj name="公式" r:id="rId19" imgW="1100089" imgH="3382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041353"/>
                        <a:ext cx="1196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497526"/>
              </p:ext>
            </p:extLst>
          </p:nvPr>
        </p:nvGraphicFramePr>
        <p:xfrm>
          <a:off x="1258888" y="3901778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9" name="Equation" r:id="rId21" imgW="52176" imgH="90390" progId="Equation.3">
                  <p:embed/>
                </p:oleObj>
              </mc:Choice>
              <mc:Fallback>
                <p:oleObj name="Equation" r:id="rId21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01778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89842"/>
              </p:ext>
            </p:extLst>
          </p:nvPr>
        </p:nvGraphicFramePr>
        <p:xfrm>
          <a:off x="2039938" y="3673178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0" name="Equation" r:id="rId23" imgW="2604909" imgH="814485" progId="Equation.DSMT4">
                  <p:embed/>
                </p:oleObj>
              </mc:Choice>
              <mc:Fallback>
                <p:oleObj name="Equation" r:id="rId23" imgW="2604909" imgH="81448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673178"/>
                        <a:ext cx="269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041348"/>
              </p:ext>
            </p:extLst>
          </p:nvPr>
        </p:nvGraphicFramePr>
        <p:xfrm>
          <a:off x="6313488" y="3692228"/>
          <a:ext cx="236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" name="Equation" r:id="rId25" imgW="2271859" imgH="776093" progId="Equation.DSMT4">
                  <p:embed/>
                </p:oleObj>
              </mc:Choice>
              <mc:Fallback>
                <p:oleObj name="Equation" r:id="rId25" imgW="2271859" imgH="77609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692228"/>
                        <a:ext cx="2362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14" name="AutoShape 18"/>
          <p:cNvSpPr>
            <a:spLocks noChangeArrowheads="1"/>
          </p:cNvSpPr>
          <p:nvPr/>
        </p:nvSpPr>
        <p:spPr bwMode="auto">
          <a:xfrm>
            <a:off x="5003800" y="3995441"/>
            <a:ext cx="1150938" cy="290512"/>
          </a:xfrm>
          <a:prstGeom prst="rightArrow">
            <a:avLst>
              <a:gd name="adj1" fmla="val 35648"/>
              <a:gd name="adj2" fmla="val 109297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755650" y="4765378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长度收缩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52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819493"/>
              </p:ext>
            </p:extLst>
          </p:nvPr>
        </p:nvGraphicFramePr>
        <p:xfrm>
          <a:off x="2627784" y="4771728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" name="Equation" r:id="rId27" imgW="52176" imgH="90390" progId="Equation.3">
                  <p:embed/>
                </p:oleObj>
              </mc:Choice>
              <mc:Fallback>
                <p:oleObj name="Equation" r:id="rId27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771728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845536"/>
              </p:ext>
            </p:extLst>
          </p:nvPr>
        </p:nvGraphicFramePr>
        <p:xfrm>
          <a:off x="4645025" y="4809828"/>
          <a:ext cx="1081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3" name="公式" r:id="rId29" imgW="985984" imgH="280890" progId="Equation.3">
                  <p:embed/>
                </p:oleObj>
              </mc:Choice>
              <mc:Fallback>
                <p:oleObj name="公式" r:id="rId29" imgW="98598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4809828"/>
                        <a:ext cx="1081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8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80479"/>
              </p:ext>
            </p:extLst>
          </p:nvPr>
        </p:nvGraphicFramePr>
        <p:xfrm>
          <a:off x="6084888" y="4835228"/>
          <a:ext cx="9921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4" name="公式" r:id="rId31" imgW="900161" imgH="224032" progId="Equation.3">
                  <p:embed/>
                </p:oleObj>
              </mc:Choice>
              <mc:Fallback>
                <p:oleObj name="公式" r:id="rId31" imgW="90016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835228"/>
                        <a:ext cx="9921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46500"/>
              </p:ext>
            </p:extLst>
          </p:nvPr>
        </p:nvGraphicFramePr>
        <p:xfrm>
          <a:off x="1260475" y="5489278"/>
          <a:ext cx="431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5" name="Equation" r:id="rId33" imgW="90699" imgH="90390" progId="Equation.3">
                  <p:embed/>
                </p:oleObj>
              </mc:Choice>
              <mc:Fallback>
                <p:oleObj name="Equation" r:id="rId33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489278"/>
                        <a:ext cx="431800" cy="4333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20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806768"/>
              </p:ext>
            </p:extLst>
          </p:nvPr>
        </p:nvGraphicFramePr>
        <p:xfrm>
          <a:off x="2027238" y="5294016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6" name="公式" r:id="rId35" imgW="2090949" imgH="757140" progId="Equation.3">
                  <p:embed/>
                </p:oleObj>
              </mc:Choice>
              <mc:Fallback>
                <p:oleObj name="公式" r:id="rId35" imgW="2090949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5294016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21" name="AutoShape 25"/>
          <p:cNvSpPr>
            <a:spLocks noChangeArrowheads="1"/>
          </p:cNvSpPr>
          <p:nvPr/>
        </p:nvSpPr>
        <p:spPr bwMode="auto">
          <a:xfrm>
            <a:off x="4532313" y="5605166"/>
            <a:ext cx="1479550" cy="265112"/>
          </a:xfrm>
          <a:prstGeom prst="rightArrow">
            <a:avLst>
              <a:gd name="adj1" fmla="val 41954"/>
              <a:gd name="adj2" fmla="val 148926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2122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560052"/>
              </p:ext>
            </p:extLst>
          </p:nvPr>
        </p:nvGraphicFramePr>
        <p:xfrm>
          <a:off x="6148388" y="5308303"/>
          <a:ext cx="252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7" name="公式" r:id="rId37" imgW="2433751" imgH="757140" progId="Equation.3">
                  <p:embed/>
                </p:oleObj>
              </mc:Choice>
              <mc:Fallback>
                <p:oleObj name="公式" r:id="rId37" imgW="2433751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5308303"/>
                        <a:ext cx="252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23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4889615"/>
              </p:ext>
            </p:extLst>
          </p:nvPr>
        </p:nvGraphicFramePr>
        <p:xfrm>
          <a:off x="4481513" y="6076652"/>
          <a:ext cx="177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8" name="公式" r:id="rId39" imgW="1690606" imgH="433485" progId="Equation.3">
                  <p:embed/>
                </p:oleObj>
              </mc:Choice>
              <mc:Fallback>
                <p:oleObj name="公式" r:id="rId39" imgW="1690606" imgH="4334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6076652"/>
                        <a:ext cx="1778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02793" y="4749503"/>
            <a:ext cx="1598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同时测量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192880" y="242365"/>
            <a:ext cx="869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洛伦兹变换的应用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413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5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5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5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098" grpId="0" autoUpdateAnimBg="0"/>
      <p:bldP spid="2052100" grpId="0" autoUpdateAnimBg="0"/>
      <p:bldP spid="2052105" grpId="0" animBg="1"/>
      <p:bldP spid="2052107" grpId="0" autoUpdateAnimBg="0"/>
      <p:bldP spid="2052114" grpId="0" animBg="1"/>
      <p:bldP spid="2052115" grpId="0" autoUpdateAnimBg="0"/>
      <p:bldP spid="2052121" grpId="0" animBg="1"/>
      <p:bldP spid="28" grpId="0" autoUpdateAnimBg="0"/>
      <p:bldP spid="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Text Box 2"/>
          <p:cNvSpPr txBox="1">
            <a:spLocks noChangeArrowheads="1"/>
          </p:cNvSpPr>
          <p:nvPr/>
        </p:nvSpPr>
        <p:spPr bwMode="auto">
          <a:xfrm>
            <a:off x="-80168" y="232271"/>
            <a:ext cx="233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）时序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问题</a:t>
            </a:r>
          </a:p>
        </p:txBody>
      </p:sp>
      <p:graphicFrame>
        <p:nvGraphicFramePr>
          <p:cNvPr id="205312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226375"/>
              </p:ext>
            </p:extLst>
          </p:nvPr>
        </p:nvGraphicFramePr>
        <p:xfrm>
          <a:off x="1157288" y="656407"/>
          <a:ext cx="514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0" name="公式" r:id="rId3" imgW="5038716" imgH="809531" progId="Equation.3">
                  <p:embed/>
                </p:oleObj>
              </mc:Choice>
              <mc:Fallback>
                <p:oleObj name="公式" r:id="rId3" imgW="5038716" imgH="809531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656407"/>
                        <a:ext cx="51435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85283"/>
              </p:ext>
            </p:extLst>
          </p:nvPr>
        </p:nvGraphicFramePr>
        <p:xfrm>
          <a:off x="2195513" y="1924819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1" name="公式" r:id="rId5" imgW="895394" imgH="219186" progId="Equation.3">
                  <p:embed/>
                </p:oleObj>
              </mc:Choice>
              <mc:Fallback>
                <p:oleObj name="公式" r:id="rId5" imgW="895394" imgH="21918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24819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77470"/>
              </p:ext>
            </p:extLst>
          </p:nvPr>
        </p:nvGraphicFramePr>
        <p:xfrm>
          <a:off x="838200" y="1861319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2" name="Equation" r:id="rId7" imgW="38062" imgH="76121" progId="Equation.3">
                  <p:embed/>
                </p:oleObj>
              </mc:Choice>
              <mc:Fallback>
                <p:oleObj name="Equation" r:id="rId7" imgW="38062" imgH="761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61319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26" name="Text Box 6"/>
          <p:cNvSpPr txBox="1">
            <a:spLocks noChangeArrowheads="1"/>
          </p:cNvSpPr>
          <p:nvPr/>
        </p:nvSpPr>
        <p:spPr bwMode="auto">
          <a:xfrm>
            <a:off x="1476375" y="1854969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假设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3127" name="Text Box 7"/>
          <p:cNvSpPr txBox="1">
            <a:spLocks noChangeArrowheads="1"/>
          </p:cNvSpPr>
          <p:nvPr/>
        </p:nvSpPr>
        <p:spPr bwMode="auto">
          <a:xfrm>
            <a:off x="4548188" y="1854969"/>
            <a:ext cx="3048000" cy="476250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先于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发生</a:t>
            </a:r>
            <a:endParaRPr kumimoji="1" lang="zh-CN" altLang="en-US" sz="2800" b="1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312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20518"/>
              </p:ext>
            </p:extLst>
          </p:nvPr>
        </p:nvGraphicFramePr>
        <p:xfrm>
          <a:off x="1425575" y="2483619"/>
          <a:ext cx="16144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3" name="公式" r:id="rId9" imgW="1514368" imgH="219186" progId="Equation.3">
                  <p:embed/>
                </p:oleObj>
              </mc:Choice>
              <mc:Fallback>
                <p:oleObj name="公式" r:id="rId9" imgW="1514368" imgH="21918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483619"/>
                        <a:ext cx="16144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82727"/>
              </p:ext>
            </p:extLst>
          </p:nvPr>
        </p:nvGraphicFramePr>
        <p:xfrm>
          <a:off x="838200" y="2451869"/>
          <a:ext cx="471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4" name="Equation" r:id="rId11" imgW="85841" imgH="76121" progId="Equation.3">
                  <p:embed/>
                </p:oleObj>
              </mc:Choice>
              <mc:Fallback>
                <p:oleObj name="Equation" r:id="rId11" imgW="85841" imgH="7612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51869"/>
                        <a:ext cx="47148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0" name="Text Box 10"/>
          <p:cNvSpPr txBox="1">
            <a:spLocks noChangeArrowheads="1"/>
          </p:cNvSpPr>
          <p:nvPr/>
        </p:nvSpPr>
        <p:spPr bwMode="auto">
          <a:xfrm>
            <a:off x="395287" y="297180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(1)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两独立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时空坐标分别为                               ）间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的时序</a:t>
            </a:r>
          </a:p>
        </p:txBody>
      </p:sp>
      <p:graphicFrame>
        <p:nvGraphicFramePr>
          <p:cNvPr id="2053131" name="Object 11"/>
          <p:cNvGraphicFramePr>
            <a:graphicFrameLocks/>
          </p:cNvGraphicFramePr>
          <p:nvPr/>
        </p:nvGraphicFramePr>
        <p:xfrm>
          <a:off x="927100" y="3475038"/>
          <a:ext cx="35671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5" name="公式" r:id="rId13" imgW="3486016" imgH="352533" progId="Equation.3">
                  <p:embed/>
                </p:oleObj>
              </mc:Choice>
              <mc:Fallback>
                <p:oleObj name="公式" r:id="rId13" imgW="3486016" imgH="352533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475038"/>
                        <a:ext cx="35671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31190"/>
              </p:ext>
            </p:extLst>
          </p:nvPr>
        </p:nvGraphicFramePr>
        <p:xfrm>
          <a:off x="5292725" y="3578224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6" name="公式" r:id="rId15" imgW="980965" imgH="219186" progId="Equation.3">
                  <p:embed/>
                </p:oleObj>
              </mc:Choice>
              <mc:Fallback>
                <p:oleObj name="公式" r:id="rId15" imgW="980965" imgH="219186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78224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3" name="Text Box 13"/>
          <p:cNvSpPr txBox="1">
            <a:spLocks noChangeArrowheads="1"/>
          </p:cNvSpPr>
          <p:nvPr/>
        </p:nvSpPr>
        <p:spPr bwMode="auto">
          <a:xfrm>
            <a:off x="6624638" y="34766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时序不变</a:t>
            </a:r>
          </a:p>
        </p:txBody>
      </p:sp>
      <p:graphicFrame>
        <p:nvGraphicFramePr>
          <p:cNvPr id="2053134" name="Object 14"/>
          <p:cNvGraphicFramePr>
            <a:graphicFrameLocks/>
          </p:cNvGraphicFramePr>
          <p:nvPr/>
        </p:nvGraphicFramePr>
        <p:xfrm>
          <a:off x="952500" y="4089400"/>
          <a:ext cx="35163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7" name="公式" r:id="rId17" imgW="3429059" imgH="352533" progId="Equation.3">
                  <p:embed/>
                </p:oleObj>
              </mc:Choice>
              <mc:Fallback>
                <p:oleObj name="公式" r:id="rId17" imgW="3429059" imgH="35253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089400"/>
                        <a:ext cx="35163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345295"/>
              </p:ext>
            </p:extLst>
          </p:nvPr>
        </p:nvGraphicFramePr>
        <p:xfrm>
          <a:off x="5292725" y="4146549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8" name="公式" r:id="rId19" imgW="980965" imgH="219186" progId="Equation.3">
                  <p:embed/>
                </p:oleObj>
              </mc:Choice>
              <mc:Fallback>
                <p:oleObj name="公式" r:id="rId19" imgW="980965" imgH="21918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6549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6" name="Text Box 16"/>
          <p:cNvSpPr txBox="1">
            <a:spLocks noChangeArrowheads="1"/>
          </p:cNvSpPr>
          <p:nvPr/>
        </p:nvSpPr>
        <p:spPr bwMode="auto">
          <a:xfrm>
            <a:off x="6624638" y="40830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同时发生</a:t>
            </a:r>
            <a:endParaRPr kumimoji="1" lang="zh-CN" altLang="en-US" sz="2400" b="1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3137" name="Object 17"/>
          <p:cNvGraphicFramePr>
            <a:graphicFrameLocks/>
          </p:cNvGraphicFramePr>
          <p:nvPr/>
        </p:nvGraphicFramePr>
        <p:xfrm>
          <a:off x="933450" y="4665663"/>
          <a:ext cx="35544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9" name="公式" r:id="rId21" imgW="3467121" imgH="352533" progId="Equation.3">
                  <p:embed/>
                </p:oleObj>
              </mc:Choice>
              <mc:Fallback>
                <p:oleObj name="公式" r:id="rId21" imgW="3467121" imgH="352533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665663"/>
                        <a:ext cx="35544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720673"/>
              </p:ext>
            </p:extLst>
          </p:nvPr>
        </p:nvGraphicFramePr>
        <p:xfrm>
          <a:off x="5292725" y="4722812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0" name="公式" r:id="rId23" imgW="980965" imgH="219186" progId="Equation.3">
                  <p:embed/>
                </p:oleObj>
              </mc:Choice>
              <mc:Fallback>
                <p:oleObj name="公式" r:id="rId23" imgW="980965" imgH="219186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22812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9" name="Text Box 19"/>
          <p:cNvSpPr txBox="1">
            <a:spLocks noChangeArrowheads="1"/>
          </p:cNvSpPr>
          <p:nvPr/>
        </p:nvSpPr>
        <p:spPr bwMode="auto">
          <a:xfrm>
            <a:off x="6624638" y="46593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时序颠倒</a:t>
            </a:r>
            <a:endParaRPr kumimoji="1" lang="zh-CN" altLang="en-US" sz="2400" b="1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3140" name="Text Box 20"/>
          <p:cNvSpPr txBox="1">
            <a:spLocks noChangeArrowheads="1"/>
          </p:cNvSpPr>
          <p:nvPr/>
        </p:nvSpPr>
        <p:spPr bwMode="auto">
          <a:xfrm rot="944851">
            <a:off x="1872457" y="2082391"/>
            <a:ext cx="93503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7200" dirty="0">
                <a:solidFill>
                  <a:srgbClr val="00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?</a:t>
            </a:r>
            <a:endParaRPr kumimoji="1" lang="en-US" altLang="zh-CN" sz="7200" dirty="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3141" name="AutoShape 21"/>
          <p:cNvSpPr>
            <a:spLocks noChangeArrowheads="1"/>
          </p:cNvSpPr>
          <p:nvPr/>
        </p:nvSpPr>
        <p:spPr bwMode="auto">
          <a:xfrm>
            <a:off x="3348038" y="1989907"/>
            <a:ext cx="1150937" cy="287337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142" name="Text Box 22"/>
          <p:cNvSpPr txBox="1">
            <a:spLocks noChangeArrowheads="1"/>
          </p:cNvSpPr>
          <p:nvPr/>
        </p:nvSpPr>
        <p:spPr bwMode="auto">
          <a:xfrm>
            <a:off x="395288" y="5229225"/>
            <a:ext cx="5583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(2)</a:t>
            </a:r>
            <a:r>
              <a:rPr kumimoji="1"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同一地点先后发生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的两事件间的时序</a:t>
            </a:r>
          </a:p>
        </p:txBody>
      </p:sp>
      <p:graphicFrame>
        <p:nvGraphicFramePr>
          <p:cNvPr id="2053143" name="Object 23"/>
          <p:cNvGraphicFramePr>
            <a:graphicFrameLocks/>
          </p:cNvGraphicFramePr>
          <p:nvPr/>
        </p:nvGraphicFramePr>
        <p:xfrm>
          <a:off x="812800" y="5932488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1" name="公式" r:id="rId25" imgW="942903" imgH="219186" progId="Equation.3">
                  <p:embed/>
                </p:oleObj>
              </mc:Choice>
              <mc:Fallback>
                <p:oleObj name="公式" r:id="rId25" imgW="942903" imgH="21918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932488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44" name="Object 24"/>
          <p:cNvGraphicFramePr>
            <a:graphicFrameLocks/>
          </p:cNvGraphicFramePr>
          <p:nvPr/>
        </p:nvGraphicFramePr>
        <p:xfrm>
          <a:off x="2339975" y="5673725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2" name="公式" r:id="rId27" imgW="1800236" imgH="742857" progId="Equation.3">
                  <p:embed/>
                </p:oleObj>
              </mc:Choice>
              <mc:Fallback>
                <p:oleObj name="公式" r:id="rId27" imgW="1800236" imgH="74285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673725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45" name="Object 25"/>
          <p:cNvGraphicFramePr>
            <a:graphicFrameLocks/>
          </p:cNvGraphicFramePr>
          <p:nvPr/>
        </p:nvGraphicFramePr>
        <p:xfrm>
          <a:off x="4140200" y="5961063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3" name="公式" r:id="rId29" imgW="571465" imgH="219186" progId="Equation.3">
                  <p:embed/>
                </p:oleObj>
              </mc:Choice>
              <mc:Fallback>
                <p:oleObj name="公式" r:id="rId29" imgW="571465" imgH="219186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61063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46" name="Text Box 26"/>
          <p:cNvSpPr txBox="1">
            <a:spLocks noChangeArrowheads="1"/>
          </p:cNvSpPr>
          <p:nvPr/>
        </p:nvSpPr>
        <p:spPr bwMode="auto">
          <a:xfrm>
            <a:off x="5868119" y="58642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时序不变</a:t>
            </a:r>
          </a:p>
        </p:txBody>
      </p:sp>
      <p:sp>
        <p:nvSpPr>
          <p:cNvPr id="2053147" name="Text Box 27"/>
          <p:cNvSpPr txBox="1">
            <a:spLocks noChangeArrowheads="1"/>
          </p:cNvSpPr>
          <p:nvPr/>
        </p:nvSpPr>
        <p:spPr bwMode="auto">
          <a:xfrm rot="944851">
            <a:off x="1692275" y="5624513"/>
            <a:ext cx="93503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7200">
                <a:solidFill>
                  <a:srgbClr val="00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?</a:t>
            </a:r>
            <a:endParaRPr kumimoji="1" lang="en-US" altLang="zh-CN" sz="7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8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766955"/>
              </p:ext>
            </p:extLst>
          </p:nvPr>
        </p:nvGraphicFramePr>
        <p:xfrm>
          <a:off x="6372225" y="654819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4" name="公式" r:id="rId31" imgW="2495603" imgH="809531" progId="Equation.3">
                  <p:embed/>
                </p:oleObj>
              </mc:Choice>
              <mc:Fallback>
                <p:oleObj name="公式" r:id="rId31" imgW="2495603" imgH="809531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54819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8448" y="3488531"/>
            <a:ext cx="5275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若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43173" y="4112752"/>
            <a:ext cx="5275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若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47447" y="4690269"/>
            <a:ext cx="5275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若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4589322" y="3568701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4554372" y="4148137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21"/>
          <p:cNvSpPr>
            <a:spLocks noChangeArrowheads="1"/>
          </p:cNvSpPr>
          <p:nvPr/>
        </p:nvSpPr>
        <p:spPr bwMode="auto">
          <a:xfrm>
            <a:off x="4548188" y="4756866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5076056" y="5994996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846172" y="2961032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644008" y="2953268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10587"/>
              </p:ext>
            </p:extLst>
          </p:nvPr>
        </p:nvGraphicFramePr>
        <p:xfrm>
          <a:off x="5366924" y="2486084"/>
          <a:ext cx="87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5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924" y="2486084"/>
                        <a:ext cx="874712" cy="54292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10324"/>
              </p:ext>
            </p:extLst>
          </p:nvPr>
        </p:nvGraphicFramePr>
        <p:xfrm>
          <a:off x="3393168" y="1527944"/>
          <a:ext cx="87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" name="Equation" r:id="rId35" imgW="368280" imgH="228600" progId="Equation.DSMT4">
                  <p:embed/>
                </p:oleObj>
              </mc:Choice>
              <mc:Fallback>
                <p:oleObj name="Equation" r:id="rId3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168" y="1527944"/>
                        <a:ext cx="874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5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053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5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5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5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5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5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5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5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2053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2053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2053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5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5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5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122" grpId="0" autoUpdateAnimBg="0"/>
      <p:bldP spid="2053126" grpId="0" autoUpdateAnimBg="0"/>
      <p:bldP spid="2053127" grpId="0" animBg="1" autoUpdateAnimBg="0"/>
      <p:bldP spid="2053130" grpId="0" autoUpdateAnimBg="0"/>
      <p:bldP spid="2053133" grpId="0" autoUpdateAnimBg="0"/>
      <p:bldP spid="2053136" grpId="0" autoUpdateAnimBg="0"/>
      <p:bldP spid="2053139" grpId="0" autoUpdateAnimBg="0"/>
      <p:bldP spid="2053140" grpId="0"/>
      <p:bldP spid="2053141" grpId="0" animBg="1"/>
      <p:bldP spid="2053142" grpId="0" autoUpdateAnimBg="0"/>
      <p:bldP spid="2053146" grpId="0" autoUpdateAnimBg="0"/>
      <p:bldP spid="2053147" grpId="0"/>
      <p:bldP spid="29" grpId="0" autoUpdateAnimBg="0"/>
      <p:bldP spid="30" grpId="0" autoUpdateAnimBg="0"/>
      <p:bldP spid="31" grpId="0" autoUpdateAnimBg="0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146" name="Text Box 2"/>
          <p:cNvSpPr txBox="1">
            <a:spLocks noChangeArrowheads="1"/>
          </p:cNvSpPr>
          <p:nvPr/>
        </p:nvSpPr>
        <p:spPr bwMode="auto">
          <a:xfrm>
            <a:off x="395288" y="1628627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(3)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因果律事件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76825" y="958702"/>
            <a:ext cx="3749675" cy="2224087"/>
            <a:chOff x="2352" y="672"/>
            <a:chExt cx="2362" cy="1401"/>
          </a:xfrm>
        </p:grpSpPr>
        <p:sp>
          <p:nvSpPr>
            <p:cNvPr id="12332" name="Text Box 4"/>
            <p:cNvSpPr txBox="1">
              <a:spLocks noChangeArrowheads="1"/>
            </p:cNvSpPr>
            <p:nvPr/>
          </p:nvSpPr>
          <p:spPr bwMode="auto">
            <a:xfrm>
              <a:off x="2410" y="148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333" name="Text Box 5"/>
            <p:cNvSpPr txBox="1">
              <a:spLocks noChangeArrowheads="1"/>
            </p:cNvSpPr>
            <p:nvPr/>
          </p:nvSpPr>
          <p:spPr bwMode="auto">
            <a:xfrm>
              <a:off x="2400" y="82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334" name="Line 6"/>
            <p:cNvSpPr>
              <a:spLocks noChangeShapeType="1"/>
            </p:cNvSpPr>
            <p:nvPr/>
          </p:nvSpPr>
          <p:spPr bwMode="auto">
            <a:xfrm flipH="1">
              <a:off x="2352" y="1728"/>
              <a:ext cx="384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7"/>
            <p:cNvSpPr>
              <a:spLocks noChangeShapeType="1"/>
            </p:cNvSpPr>
            <p:nvPr/>
          </p:nvSpPr>
          <p:spPr bwMode="auto">
            <a:xfrm flipV="1">
              <a:off x="2736" y="672"/>
              <a:ext cx="0" cy="106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8"/>
            <p:cNvSpPr>
              <a:spLocks noChangeShapeType="1"/>
            </p:cNvSpPr>
            <p:nvPr/>
          </p:nvSpPr>
          <p:spPr bwMode="auto">
            <a:xfrm>
              <a:off x="2736" y="1728"/>
              <a:ext cx="19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Text Box 9"/>
            <p:cNvSpPr txBox="1">
              <a:spLocks noChangeArrowheads="1"/>
            </p:cNvSpPr>
            <p:nvPr/>
          </p:nvSpPr>
          <p:spPr bwMode="auto">
            <a:xfrm>
              <a:off x="4464" y="1680"/>
              <a:ext cx="2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en-US" sz="32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42063" y="2574777"/>
            <a:ext cx="533400" cy="600075"/>
            <a:chOff x="2426" y="1302"/>
            <a:chExt cx="336" cy="378"/>
          </a:xfrm>
        </p:grpSpPr>
        <p:graphicFrame>
          <p:nvGraphicFramePr>
            <p:cNvPr id="12330" name="Object 11"/>
            <p:cNvGraphicFramePr>
              <a:graphicFrameLocks noChangeAspect="1"/>
            </p:cNvGraphicFramePr>
            <p:nvPr/>
          </p:nvGraphicFramePr>
          <p:xfrm>
            <a:off x="2426" y="1351"/>
            <a:ext cx="3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2" name="公式" r:id="rId3" imgW="66675" imgH="95287" progId="Equation.3">
                    <p:embed/>
                  </p:oleObj>
                </mc:Choice>
                <mc:Fallback>
                  <p:oleObj name="公式" r:id="rId3" imgW="6667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351"/>
                          <a:ext cx="33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Oval 12"/>
            <p:cNvSpPr>
              <a:spLocks noChangeArrowheads="1"/>
            </p:cNvSpPr>
            <p:nvPr/>
          </p:nvSpPr>
          <p:spPr bwMode="auto">
            <a:xfrm>
              <a:off x="2543" y="1302"/>
              <a:ext cx="103" cy="9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5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94748"/>
              </p:ext>
            </p:extLst>
          </p:nvPr>
        </p:nvGraphicFramePr>
        <p:xfrm>
          <a:off x="7762875" y="3016102"/>
          <a:ext cx="533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公式" r:id="rId5" imgW="38062" imgH="95287" progId="Equation.3">
                  <p:embed/>
                </p:oleObj>
              </mc:Choice>
              <mc:Fallback>
                <p:oleObj name="公式" r:id="rId5" imgW="38062" imgH="952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5" y="3016102"/>
                        <a:ext cx="533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08668"/>
              </p:ext>
            </p:extLst>
          </p:nvPr>
        </p:nvGraphicFramePr>
        <p:xfrm>
          <a:off x="6388100" y="3016102"/>
          <a:ext cx="609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4" name="公式" r:id="rId7" imgW="19166" imgH="95287" progId="Equation.3">
                  <p:embed/>
                </p:oleObj>
              </mc:Choice>
              <mc:Fallback>
                <p:oleObj name="公式" r:id="rId7" imgW="19166" imgH="952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016102"/>
                        <a:ext cx="6096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53100" y="2101702"/>
            <a:ext cx="914400" cy="304800"/>
            <a:chOff x="6384" y="2064"/>
            <a:chExt cx="576" cy="192"/>
          </a:xfrm>
        </p:grpSpPr>
        <p:sp>
          <p:nvSpPr>
            <p:cNvPr id="12328" name="AutoShape 16"/>
            <p:cNvSpPr>
              <a:spLocks noChangeArrowheads="1"/>
            </p:cNvSpPr>
            <p:nvPr/>
          </p:nvSpPr>
          <p:spPr bwMode="auto">
            <a:xfrm>
              <a:off x="6452" y="2064"/>
              <a:ext cx="508" cy="192"/>
            </a:xfrm>
            <a:prstGeom prst="homePlate">
              <a:avLst>
                <a:gd name="adj" fmla="val 90510"/>
              </a:avLst>
            </a:prstGeom>
            <a:solidFill>
              <a:schemeClr val="accent2"/>
            </a:solidFill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9" name="Oval 17"/>
            <p:cNvSpPr>
              <a:spLocks noChangeArrowheads="1"/>
            </p:cNvSpPr>
            <p:nvPr/>
          </p:nvSpPr>
          <p:spPr bwMode="auto">
            <a:xfrm>
              <a:off x="6384" y="2064"/>
              <a:ext cx="136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210300" y="1215877"/>
            <a:ext cx="765175" cy="581025"/>
            <a:chOff x="4112" y="306"/>
            <a:chExt cx="482" cy="366"/>
          </a:xfrm>
        </p:grpSpPr>
        <p:sp>
          <p:nvSpPr>
            <p:cNvPr id="12325" name="Line 19"/>
            <p:cNvSpPr>
              <a:spLocks noChangeShapeType="1"/>
            </p:cNvSpPr>
            <p:nvPr/>
          </p:nvSpPr>
          <p:spPr bwMode="auto">
            <a:xfrm>
              <a:off x="4112" y="672"/>
              <a:ext cx="48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Text Box 20"/>
            <p:cNvSpPr txBox="1">
              <a:spLocks noChangeArrowheads="1"/>
            </p:cNvSpPr>
            <p:nvPr/>
          </p:nvSpPr>
          <p:spPr bwMode="auto">
            <a:xfrm>
              <a:off x="4332" y="306"/>
              <a:ext cx="2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rgbClr val="66FF33"/>
                  </a:solidFill>
                  <a:latin typeface="Bookman Old Style" panose="02050604050505020204" pitchFamily="18" charset="0"/>
                </a:rPr>
                <a:t>v</a:t>
              </a:r>
              <a:endParaRPr kumimoji="1" lang="en-US" altLang="zh-CN" sz="3200">
                <a:solidFill>
                  <a:srgbClr val="66FF33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27" name="Line 21"/>
            <p:cNvSpPr>
              <a:spLocks noChangeShapeType="1"/>
            </p:cNvSpPr>
            <p:nvPr/>
          </p:nvSpPr>
          <p:spPr bwMode="auto">
            <a:xfrm>
              <a:off x="4385" y="390"/>
              <a:ext cx="20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753100" y="2101702"/>
            <a:ext cx="914400" cy="304800"/>
            <a:chOff x="6384" y="2064"/>
            <a:chExt cx="576" cy="192"/>
          </a:xfrm>
        </p:grpSpPr>
        <p:sp>
          <p:nvSpPr>
            <p:cNvPr id="12323" name="AutoShape 23"/>
            <p:cNvSpPr>
              <a:spLocks noChangeArrowheads="1"/>
            </p:cNvSpPr>
            <p:nvPr/>
          </p:nvSpPr>
          <p:spPr bwMode="auto">
            <a:xfrm>
              <a:off x="6452" y="2064"/>
              <a:ext cx="508" cy="192"/>
            </a:xfrm>
            <a:prstGeom prst="homePlate">
              <a:avLst>
                <a:gd name="adj" fmla="val 90510"/>
              </a:avLst>
            </a:prstGeom>
            <a:solidFill>
              <a:schemeClr val="accent2"/>
            </a:solidFill>
            <a:ln w="38100">
              <a:solidFill>
                <a:srgbClr val="FF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4" name="Oval 24"/>
            <p:cNvSpPr>
              <a:spLocks noChangeArrowheads="1"/>
            </p:cNvSpPr>
            <p:nvPr/>
          </p:nvSpPr>
          <p:spPr bwMode="auto">
            <a:xfrm>
              <a:off x="6384" y="2064"/>
              <a:ext cx="136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747000" y="1720702"/>
            <a:ext cx="460375" cy="1436687"/>
            <a:chOff x="5030" y="624"/>
            <a:chExt cx="290" cy="905"/>
          </a:xfrm>
        </p:grpSpPr>
        <p:graphicFrame>
          <p:nvGraphicFramePr>
            <p:cNvPr id="12313" name="Object 26"/>
            <p:cNvGraphicFramePr>
              <a:graphicFrameLocks noChangeAspect="1"/>
            </p:cNvGraphicFramePr>
            <p:nvPr/>
          </p:nvGraphicFramePr>
          <p:xfrm>
            <a:off x="5030" y="1200"/>
            <a:ext cx="29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name="公式" r:id="rId9" imgW="85841" imgH="95287" progId="Equation.3">
                    <p:embed/>
                  </p:oleObj>
                </mc:Choice>
                <mc:Fallback>
                  <p:oleObj name="公式" r:id="rId9" imgW="85841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1200"/>
                          <a:ext cx="29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4" name="Group 27"/>
            <p:cNvGrpSpPr>
              <a:grpSpLocks/>
            </p:cNvGrpSpPr>
            <p:nvPr/>
          </p:nvGrpSpPr>
          <p:grpSpPr bwMode="auto">
            <a:xfrm rot="5365996">
              <a:off x="4910" y="888"/>
              <a:ext cx="624" cy="96"/>
              <a:chOff x="672" y="336"/>
              <a:chExt cx="624" cy="96"/>
            </a:xfrm>
          </p:grpSpPr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672" y="432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 flipV="1">
                <a:off x="1056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 flipV="1">
                <a:off x="672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 flipV="1">
                <a:off x="768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 flipV="1">
                <a:off x="864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 flipV="1">
                <a:off x="1152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 flipV="1">
                <a:off x="960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15" name="Oval 35"/>
            <p:cNvSpPr>
              <a:spLocks noChangeArrowheads="1"/>
            </p:cNvSpPr>
            <p:nvPr/>
          </p:nvSpPr>
          <p:spPr bwMode="auto">
            <a:xfrm>
              <a:off x="5121" y="1159"/>
              <a:ext cx="103" cy="9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4180" name="Text Box 36"/>
          <p:cNvSpPr txBox="1">
            <a:spLocks noChangeArrowheads="1"/>
          </p:cNvSpPr>
          <p:nvPr/>
        </p:nvSpPr>
        <p:spPr bwMode="auto">
          <a:xfrm>
            <a:off x="811213" y="2369989"/>
            <a:ext cx="2073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子弹传递速度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平均速度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endParaRPr kumimoji="1" lang="en-US" altLang="zh-CN" sz="2400" b="1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4181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00169"/>
              </p:ext>
            </p:extLst>
          </p:nvPr>
        </p:nvGraphicFramePr>
        <p:xfrm>
          <a:off x="3117850" y="2369989"/>
          <a:ext cx="1525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6" name="公式" r:id="rId11" imgW="1428797" imgH="809531" progId="Equation.3">
                  <p:embed/>
                </p:oleObj>
              </mc:Choice>
              <mc:Fallback>
                <p:oleObj name="公式" r:id="rId11" imgW="1428797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369989"/>
                        <a:ext cx="1525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73282"/>
              </p:ext>
            </p:extLst>
          </p:nvPr>
        </p:nvGraphicFramePr>
        <p:xfrm>
          <a:off x="365125" y="2404914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Equation" r:id="rId13" imgW="38062" imgH="76121" progId="Equation.3">
                  <p:embed/>
                </p:oleObj>
              </mc:Choice>
              <mc:Fallback>
                <p:oleObj name="Equation" r:id="rId13" imgW="38062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404914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3" name="Object 39"/>
          <p:cNvGraphicFramePr>
            <a:graphicFrameLocks noChangeAspect="1"/>
          </p:cNvGraphicFramePr>
          <p:nvPr/>
        </p:nvGraphicFramePr>
        <p:xfrm>
          <a:off x="323850" y="4035425"/>
          <a:ext cx="471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Equation" r:id="rId15" imgW="85841" imgH="76121" progId="Equation.3">
                  <p:embed/>
                </p:oleObj>
              </mc:Choice>
              <mc:Fallback>
                <p:oleObj name="Equation" r:id="rId15" imgW="85841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35425"/>
                        <a:ext cx="47148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5" name="Object 41"/>
          <p:cNvGraphicFramePr>
            <a:graphicFrameLocks/>
          </p:cNvGraphicFramePr>
          <p:nvPr/>
        </p:nvGraphicFramePr>
        <p:xfrm>
          <a:off x="2941638" y="5122863"/>
          <a:ext cx="8636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公式" r:id="rId17" imgW="771491" imgH="142795" progId="Equation.3">
                  <p:embed/>
                </p:oleObj>
              </mc:Choice>
              <mc:Fallback>
                <p:oleObj name="公式" r:id="rId17" imgW="771491" imgH="1427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122863"/>
                        <a:ext cx="86360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6" name="Object 42"/>
          <p:cNvGraphicFramePr>
            <a:graphicFrameLocks/>
          </p:cNvGraphicFramePr>
          <p:nvPr/>
        </p:nvGraphicFramePr>
        <p:xfrm>
          <a:off x="3013075" y="5481638"/>
          <a:ext cx="8382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公式" r:id="rId19" imgW="733429" imgH="190573" progId="Equation.3">
                  <p:embed/>
                </p:oleObj>
              </mc:Choice>
              <mc:Fallback>
                <p:oleObj name="公式" r:id="rId19" imgW="733429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481638"/>
                        <a:ext cx="8382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87" name="AutoShape 43"/>
          <p:cNvSpPr>
            <a:spLocks/>
          </p:cNvSpPr>
          <p:nvPr/>
        </p:nvSpPr>
        <p:spPr bwMode="auto">
          <a:xfrm rot="10800000">
            <a:off x="4021138" y="5122863"/>
            <a:ext cx="288925" cy="647700"/>
          </a:xfrm>
          <a:prstGeom prst="leftBrace">
            <a:avLst>
              <a:gd name="adj1" fmla="val 18681"/>
              <a:gd name="adj2" fmla="val 50000"/>
            </a:avLst>
          </a:prstGeom>
          <a:noFill/>
          <a:ln w="222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4188" name="Object 44"/>
          <p:cNvGraphicFramePr>
            <a:graphicFrameLocks/>
          </p:cNvGraphicFramePr>
          <p:nvPr/>
        </p:nvGraphicFramePr>
        <p:xfrm>
          <a:off x="4525963" y="5265738"/>
          <a:ext cx="1341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1" name="公式" r:id="rId21" imgW="1247667" imgH="361981" progId="Equation.3">
                  <p:embed/>
                </p:oleObj>
              </mc:Choice>
              <mc:Fallback>
                <p:oleObj name="公式" r:id="rId21" imgW="1247667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5265738"/>
                        <a:ext cx="13414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89" name="AutoShape 45"/>
          <p:cNvSpPr>
            <a:spLocks noChangeArrowheads="1"/>
          </p:cNvSpPr>
          <p:nvPr/>
        </p:nvSpPr>
        <p:spPr bwMode="auto">
          <a:xfrm rot="19212123">
            <a:off x="5740400" y="4784900"/>
            <a:ext cx="685800" cy="360362"/>
          </a:xfrm>
          <a:prstGeom prst="rightArrow">
            <a:avLst>
              <a:gd name="adj1" fmla="val 33991"/>
              <a:gd name="adj2" fmla="val 4506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190" name="AutoShape 46"/>
          <p:cNvSpPr>
            <a:spLocks noChangeArrowheads="1"/>
          </p:cNvSpPr>
          <p:nvPr/>
        </p:nvSpPr>
        <p:spPr bwMode="auto">
          <a:xfrm rot="5400000">
            <a:off x="7558047" y="4958119"/>
            <a:ext cx="525394" cy="304799"/>
          </a:xfrm>
          <a:prstGeom prst="rightArrow">
            <a:avLst>
              <a:gd name="adj1" fmla="val 33991"/>
              <a:gd name="adj2" fmla="val 10190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4191" name="Object 47"/>
          <p:cNvGraphicFramePr>
            <a:graphicFrameLocks/>
          </p:cNvGraphicFramePr>
          <p:nvPr>
            <p:extLst/>
          </p:nvPr>
        </p:nvGraphicFramePr>
        <p:xfrm>
          <a:off x="7164908" y="5343748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公式" r:id="rId23" imgW="980965" imgH="219186" progId="Equation.3">
                  <p:embed/>
                </p:oleObj>
              </mc:Choice>
              <mc:Fallback>
                <p:oleObj name="公式" r:id="rId23" imgW="980965" imgH="21918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908" y="5343748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92" name="Text Box 48"/>
          <p:cNvSpPr txBox="1">
            <a:spLocks noChangeArrowheads="1"/>
          </p:cNvSpPr>
          <p:nvPr/>
        </p:nvSpPr>
        <p:spPr bwMode="auto">
          <a:xfrm>
            <a:off x="2411413" y="6130925"/>
            <a:ext cx="4321175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因果律事件间的时序不会颠倒</a:t>
            </a:r>
            <a:endParaRPr kumimoji="1" lang="zh-CN" altLang="en-US" sz="240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12312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827"/>
              </p:ext>
            </p:extLst>
          </p:nvPr>
        </p:nvGraphicFramePr>
        <p:xfrm>
          <a:off x="395288" y="404664"/>
          <a:ext cx="46085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公式" r:id="rId25" imgW="5038716" imgH="809531" progId="Equation.3">
                  <p:embed/>
                </p:oleObj>
              </mc:Choice>
              <mc:Fallback>
                <p:oleObj name="公式" r:id="rId25" imgW="5038716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664"/>
                        <a:ext cx="4608512" cy="841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38816"/>
              </p:ext>
            </p:extLst>
          </p:nvPr>
        </p:nvGraphicFramePr>
        <p:xfrm>
          <a:off x="899592" y="3759200"/>
          <a:ext cx="52752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4" name="Equation" r:id="rId27" imgW="2298600" imgH="507960" progId="Equation.DSMT4">
                  <p:embed/>
                </p:oleObj>
              </mc:Choice>
              <mc:Fallback>
                <p:oleObj name="Equation" r:id="rId27" imgW="2298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59200"/>
                        <a:ext cx="52752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5099" y="3150759"/>
            <a:ext cx="29527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任意相对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方向上匀速运动的惯性系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0725"/>
              </p:ext>
            </p:extLst>
          </p:nvPr>
        </p:nvGraphicFramePr>
        <p:xfrm>
          <a:off x="6123462" y="3764153"/>
          <a:ext cx="29432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5" name="Equation" r:id="rId29" imgW="1282680" imgH="507960" progId="Equation.DSMT4">
                  <p:embed/>
                </p:oleObj>
              </mc:Choice>
              <mc:Fallback>
                <p:oleObj name="Equation" r:id="rId29" imgW="1282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462" y="3764153"/>
                        <a:ext cx="29432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182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107 L 0.13923 0.02107 " pathEditMode="fixed" rAng="0" ptsTypes="AA">
                                      <p:cBhvr>
                                        <p:cTn id="3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5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205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5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46" grpId="0" autoUpdateAnimBg="0"/>
      <p:bldP spid="2054180" grpId="0" autoUpdateAnimBg="0"/>
      <p:bldP spid="2054187" grpId="0" animBg="1"/>
      <p:bldP spid="2054189" grpId="0" animBg="1"/>
      <p:bldP spid="2054190" grpId="0" animBg="1"/>
      <p:bldP spid="2054192" grpId="0" animBg="1" autoUpdateAnimBg="0"/>
      <p:bldP spid="51" grpId="0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8376</TotalTime>
  <Words>1743</Words>
  <Application>Microsoft Office PowerPoint</Application>
  <PresentationFormat>全屏显示(4:3)</PresentationFormat>
  <Paragraphs>188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仿宋_GB2312</vt:lpstr>
      <vt:lpstr>黑体</vt:lpstr>
      <vt:lpstr>华文仿宋</vt:lpstr>
      <vt:lpstr>楷体_GB2312</vt:lpstr>
      <vt:lpstr>宋体</vt:lpstr>
      <vt:lpstr>Arial</vt:lpstr>
      <vt:lpstr>Bookman Old Style</vt:lpstr>
      <vt:lpstr>Symbol</vt:lpstr>
      <vt:lpstr>Times New Roman</vt:lpstr>
      <vt:lpstr>Wingdings</vt:lpstr>
      <vt:lpstr>1_默认设计模板</vt:lpstr>
      <vt:lpstr>公式</vt:lpstr>
      <vt:lpstr>Clip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Zhongfeng Xu</dc:creator>
  <cp:lastModifiedBy>jiangcw</cp:lastModifiedBy>
  <cp:revision>462</cp:revision>
  <dcterms:created xsi:type="dcterms:W3CDTF">2002-06-18T00:43:24Z</dcterms:created>
  <dcterms:modified xsi:type="dcterms:W3CDTF">2022-04-19T01:52:15Z</dcterms:modified>
</cp:coreProperties>
</file>