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654" r:id="rId2"/>
    <p:sldId id="747" r:id="rId3"/>
    <p:sldId id="753" r:id="rId4"/>
    <p:sldId id="755" r:id="rId5"/>
    <p:sldId id="732" r:id="rId6"/>
    <p:sldId id="749" r:id="rId7"/>
    <p:sldId id="707" r:id="rId8"/>
    <p:sldId id="708" r:id="rId9"/>
    <p:sldId id="709" r:id="rId10"/>
    <p:sldId id="710" r:id="rId11"/>
    <p:sldId id="742" r:id="rId12"/>
    <p:sldId id="711" r:id="rId13"/>
    <p:sldId id="712" r:id="rId14"/>
    <p:sldId id="713" r:id="rId15"/>
    <p:sldId id="738" r:id="rId16"/>
    <p:sldId id="714" r:id="rId17"/>
    <p:sldId id="715" r:id="rId18"/>
    <p:sldId id="716" r:id="rId19"/>
    <p:sldId id="717" r:id="rId20"/>
    <p:sldId id="718" r:id="rId21"/>
    <p:sldId id="719" r:id="rId22"/>
    <p:sldId id="751" r:id="rId23"/>
    <p:sldId id="752" r:id="rId24"/>
    <p:sldId id="757" r:id="rId25"/>
    <p:sldId id="758" r:id="rId26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>
          <p15:clr>
            <a:srgbClr val="A4A3A4"/>
          </p15:clr>
        </p15:guide>
        <p15:guide id="2" pos="5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FFFF00"/>
    <a:srgbClr val="FF3300"/>
    <a:srgbClr val="33CC33"/>
    <a:srgbClr val="3333CC"/>
    <a:srgbClr val="99FF99"/>
    <a:srgbClr val="808080"/>
    <a:srgbClr val="66FF66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32" autoAdjust="0"/>
    <p:restoredTop sz="94521" autoAdjust="0"/>
  </p:normalViewPr>
  <p:slideViewPr>
    <p:cSldViewPr>
      <p:cViewPr varScale="1">
        <p:scale>
          <a:sx n="70" d="100"/>
          <a:sy n="70" d="100"/>
        </p:scale>
        <p:origin x="1434" y="78"/>
      </p:cViewPr>
      <p:guideLst>
        <p:guide orient="horz" pos="754"/>
        <p:guide pos="5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10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wmf"/><Relationship Id="rId4" Type="http://schemas.openxmlformats.org/officeDocument/2006/relationships/image" Target="../media/image5.e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9" Type="http://schemas.openxmlformats.org/officeDocument/2006/relationships/image" Target="../media/image9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emf"/><Relationship Id="rId7" Type="http://schemas.openxmlformats.org/officeDocument/2006/relationships/image" Target="../media/image114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Relationship Id="rId9" Type="http://schemas.openxmlformats.org/officeDocument/2006/relationships/image" Target="../media/image116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emf"/><Relationship Id="rId13" Type="http://schemas.openxmlformats.org/officeDocument/2006/relationships/image" Target="../media/image129.emf"/><Relationship Id="rId3" Type="http://schemas.openxmlformats.org/officeDocument/2006/relationships/image" Target="../media/image119.emf"/><Relationship Id="rId7" Type="http://schemas.openxmlformats.org/officeDocument/2006/relationships/image" Target="../media/image123.emf"/><Relationship Id="rId12" Type="http://schemas.openxmlformats.org/officeDocument/2006/relationships/image" Target="../media/image128.emf"/><Relationship Id="rId2" Type="http://schemas.openxmlformats.org/officeDocument/2006/relationships/image" Target="../media/image118.emf"/><Relationship Id="rId1" Type="http://schemas.openxmlformats.org/officeDocument/2006/relationships/image" Target="../media/image117.emf"/><Relationship Id="rId6" Type="http://schemas.openxmlformats.org/officeDocument/2006/relationships/image" Target="../media/image122.emf"/><Relationship Id="rId11" Type="http://schemas.openxmlformats.org/officeDocument/2006/relationships/image" Target="../media/image127.emf"/><Relationship Id="rId5" Type="http://schemas.openxmlformats.org/officeDocument/2006/relationships/image" Target="../media/image121.emf"/><Relationship Id="rId10" Type="http://schemas.openxmlformats.org/officeDocument/2006/relationships/image" Target="../media/image126.emf"/><Relationship Id="rId4" Type="http://schemas.openxmlformats.org/officeDocument/2006/relationships/image" Target="../media/image120.emf"/><Relationship Id="rId9" Type="http://schemas.openxmlformats.org/officeDocument/2006/relationships/image" Target="../media/image125.wmf"/><Relationship Id="rId14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image" Target="../media/image133.emf"/><Relationship Id="rId7" Type="http://schemas.openxmlformats.org/officeDocument/2006/relationships/image" Target="../media/image137.emf"/><Relationship Id="rId12" Type="http://schemas.openxmlformats.org/officeDocument/2006/relationships/image" Target="../media/image142.w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Relationship Id="rId6" Type="http://schemas.openxmlformats.org/officeDocument/2006/relationships/image" Target="../media/image136.emf"/><Relationship Id="rId11" Type="http://schemas.openxmlformats.org/officeDocument/2006/relationships/image" Target="../media/image141.wmf"/><Relationship Id="rId5" Type="http://schemas.openxmlformats.org/officeDocument/2006/relationships/image" Target="../media/image135.emf"/><Relationship Id="rId10" Type="http://schemas.openxmlformats.org/officeDocument/2006/relationships/image" Target="../media/image140.emf"/><Relationship Id="rId4" Type="http://schemas.openxmlformats.org/officeDocument/2006/relationships/image" Target="../media/image134.emf"/><Relationship Id="rId9" Type="http://schemas.openxmlformats.org/officeDocument/2006/relationships/image" Target="../media/image139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emf"/><Relationship Id="rId13" Type="http://schemas.openxmlformats.org/officeDocument/2006/relationships/image" Target="../media/image155.emf"/><Relationship Id="rId18" Type="http://schemas.openxmlformats.org/officeDocument/2006/relationships/image" Target="../media/image160.emf"/><Relationship Id="rId3" Type="http://schemas.openxmlformats.org/officeDocument/2006/relationships/image" Target="../media/image145.emf"/><Relationship Id="rId7" Type="http://schemas.openxmlformats.org/officeDocument/2006/relationships/image" Target="../media/image149.emf"/><Relationship Id="rId12" Type="http://schemas.openxmlformats.org/officeDocument/2006/relationships/image" Target="../media/image154.wmf"/><Relationship Id="rId17" Type="http://schemas.openxmlformats.org/officeDocument/2006/relationships/image" Target="../media/image159.emf"/><Relationship Id="rId2" Type="http://schemas.openxmlformats.org/officeDocument/2006/relationships/image" Target="../media/image144.emf"/><Relationship Id="rId16" Type="http://schemas.openxmlformats.org/officeDocument/2006/relationships/image" Target="../media/image158.emf"/><Relationship Id="rId20" Type="http://schemas.openxmlformats.org/officeDocument/2006/relationships/image" Target="../media/image162.emf"/><Relationship Id="rId1" Type="http://schemas.openxmlformats.org/officeDocument/2006/relationships/image" Target="../media/image143.emf"/><Relationship Id="rId6" Type="http://schemas.openxmlformats.org/officeDocument/2006/relationships/image" Target="../media/image148.emf"/><Relationship Id="rId11" Type="http://schemas.openxmlformats.org/officeDocument/2006/relationships/image" Target="../media/image153.wmf"/><Relationship Id="rId5" Type="http://schemas.openxmlformats.org/officeDocument/2006/relationships/image" Target="../media/image147.emf"/><Relationship Id="rId15" Type="http://schemas.openxmlformats.org/officeDocument/2006/relationships/image" Target="../media/image157.emf"/><Relationship Id="rId10" Type="http://schemas.openxmlformats.org/officeDocument/2006/relationships/image" Target="../media/image152.emf"/><Relationship Id="rId19" Type="http://schemas.openxmlformats.org/officeDocument/2006/relationships/image" Target="../media/image161.emf"/><Relationship Id="rId4" Type="http://schemas.openxmlformats.org/officeDocument/2006/relationships/image" Target="../media/image146.emf"/><Relationship Id="rId9" Type="http://schemas.openxmlformats.org/officeDocument/2006/relationships/image" Target="../media/image151.emf"/><Relationship Id="rId14" Type="http://schemas.openxmlformats.org/officeDocument/2006/relationships/image" Target="../media/image15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image" Target="../media/image175.emf"/><Relationship Id="rId3" Type="http://schemas.openxmlformats.org/officeDocument/2006/relationships/image" Target="../media/image165.emf"/><Relationship Id="rId7" Type="http://schemas.openxmlformats.org/officeDocument/2006/relationships/image" Target="../media/image169.emf"/><Relationship Id="rId12" Type="http://schemas.openxmlformats.org/officeDocument/2006/relationships/image" Target="../media/image174.emf"/><Relationship Id="rId2" Type="http://schemas.openxmlformats.org/officeDocument/2006/relationships/image" Target="../media/image164.e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11" Type="http://schemas.openxmlformats.org/officeDocument/2006/relationships/image" Target="../media/image173.emf"/><Relationship Id="rId5" Type="http://schemas.openxmlformats.org/officeDocument/2006/relationships/image" Target="../media/image167.emf"/><Relationship Id="rId10" Type="http://schemas.openxmlformats.org/officeDocument/2006/relationships/image" Target="../media/image172.emf"/><Relationship Id="rId4" Type="http://schemas.openxmlformats.org/officeDocument/2006/relationships/image" Target="../media/image166.emf"/><Relationship Id="rId9" Type="http://schemas.openxmlformats.org/officeDocument/2006/relationships/image" Target="../media/image171.emf"/><Relationship Id="rId14" Type="http://schemas.openxmlformats.org/officeDocument/2006/relationships/image" Target="../media/image17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12" Type="http://schemas.openxmlformats.org/officeDocument/2006/relationships/image" Target="../media/image23.w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wmf"/><Relationship Id="rId5" Type="http://schemas.openxmlformats.org/officeDocument/2006/relationships/image" Target="../media/image16.emf"/><Relationship Id="rId10" Type="http://schemas.openxmlformats.org/officeDocument/2006/relationships/image" Target="../media/image21.wmf"/><Relationship Id="rId4" Type="http://schemas.openxmlformats.org/officeDocument/2006/relationships/image" Target="../media/image15.e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image" Target="../media/image36.wmf"/><Relationship Id="rId3" Type="http://schemas.openxmlformats.org/officeDocument/2006/relationships/image" Target="../media/image26.emf"/><Relationship Id="rId7" Type="http://schemas.openxmlformats.org/officeDocument/2006/relationships/image" Target="../media/image30.emf"/><Relationship Id="rId12" Type="http://schemas.openxmlformats.org/officeDocument/2006/relationships/image" Target="../media/image35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Relationship Id="rId6" Type="http://schemas.openxmlformats.org/officeDocument/2006/relationships/image" Target="../media/image29.emf"/><Relationship Id="rId11" Type="http://schemas.openxmlformats.org/officeDocument/2006/relationships/image" Target="../media/image34.emf"/><Relationship Id="rId5" Type="http://schemas.openxmlformats.org/officeDocument/2006/relationships/image" Target="../media/image28.emf"/><Relationship Id="rId15" Type="http://schemas.openxmlformats.org/officeDocument/2006/relationships/image" Target="../media/image38.wmf"/><Relationship Id="rId10" Type="http://schemas.openxmlformats.org/officeDocument/2006/relationships/image" Target="../media/image33.emf"/><Relationship Id="rId4" Type="http://schemas.openxmlformats.org/officeDocument/2006/relationships/image" Target="../media/image27.emf"/><Relationship Id="rId9" Type="http://schemas.openxmlformats.org/officeDocument/2006/relationships/image" Target="../media/image32.emf"/><Relationship Id="rId1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wmf"/><Relationship Id="rId9" Type="http://schemas.openxmlformats.org/officeDocument/2006/relationships/image" Target="../media/image63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emf"/><Relationship Id="rId7" Type="http://schemas.openxmlformats.org/officeDocument/2006/relationships/image" Target="../media/image75.emf"/><Relationship Id="rId12" Type="http://schemas.openxmlformats.org/officeDocument/2006/relationships/image" Target="../media/image80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Relationship Id="rId6" Type="http://schemas.openxmlformats.org/officeDocument/2006/relationships/image" Target="../media/image74.e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emf"/><Relationship Id="rId9" Type="http://schemas.openxmlformats.org/officeDocument/2006/relationships/image" Target="../media/image7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3.emf"/><Relationship Id="rId7" Type="http://schemas.openxmlformats.org/officeDocument/2006/relationships/image" Target="../media/image76.w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10" Type="http://schemas.openxmlformats.org/officeDocument/2006/relationships/image" Target="../media/image89.wmf"/><Relationship Id="rId4" Type="http://schemas.openxmlformats.org/officeDocument/2006/relationships/image" Target="../media/image84.wmf"/><Relationship Id="rId9" Type="http://schemas.openxmlformats.org/officeDocument/2006/relationships/image" Target="../media/image8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DC32CDA-394D-4B51-A4FB-209E4DDEF2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53590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1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7"/>
            <a:ext cx="307842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/>
            </a:lvl1pPr>
          </a:lstStyle>
          <a:p>
            <a:pPr>
              <a:defRPr/>
            </a:pPr>
            <a:fld id="{765F2A39-8034-453E-BD1C-DE408300C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639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463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计算机线路板、计算机</a:t>
            </a:r>
            <a:r>
              <a:rPr lang="en-US" altLang="zh-CN" dirty="0" smtClean="0"/>
              <a:t>VCD</a:t>
            </a:r>
            <a:r>
              <a:rPr lang="zh-CN" altLang="en-US" dirty="0" smtClean="0"/>
              <a:t>部件线路板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65F2A39-8034-453E-BD1C-DE408300C12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5764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 txBox="1">
            <a:spLocks noGrp="1" noChangeArrowheads="1"/>
          </p:cNvSpPr>
          <p:nvPr/>
        </p:nvSpPr>
        <p:spPr bwMode="auto">
          <a:xfrm>
            <a:off x="3887219" y="8685213"/>
            <a:ext cx="2973794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E3900CBA-1447-472E-BE48-5111938A4A3D}" type="slidenum">
              <a:rPr lang="zh-CN" altLang="en-US" sz="1200"/>
              <a:pPr algn="r" eaLnBrk="1" hangingPunct="1"/>
              <a:t>22</a:t>
            </a:fld>
            <a:endParaRPr lang="en-US" altLang="zh-CN" sz="12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23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015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915891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118936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41319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44302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425580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198702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43109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230925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612612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6652166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6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 userDrawn="1"/>
        </p:nvSpPr>
        <p:spPr bwMode="auto">
          <a:xfrm>
            <a:off x="-63500" y="9525"/>
            <a:ext cx="9226550" cy="6940550"/>
          </a:xfrm>
          <a:prstGeom prst="rect">
            <a:avLst/>
          </a:prstGeom>
          <a:solidFill>
            <a:srgbClr val="000000">
              <a:alpha val="76862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7662863" y="6729413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129588" y="6729413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</p:cNvPr>
          <p:cNvSpPr>
            <a:spLocks noChangeAspect="1" noChangeArrowheads="1"/>
          </p:cNvSpPr>
          <p:nvPr userDrawn="1"/>
        </p:nvSpPr>
        <p:spPr bwMode="auto">
          <a:xfrm>
            <a:off x="8597900" y="6729413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146050" y="268288"/>
            <a:ext cx="8834438" cy="6345237"/>
          </a:xfrm>
          <a:prstGeom prst="rect">
            <a:avLst/>
          </a:prstGeom>
          <a:solidFill>
            <a:srgbClr val="000000">
              <a:alpha val="0"/>
            </a:srgbClr>
          </a:solidFill>
          <a:ln w="9525" algn="ctr">
            <a:solidFill>
              <a:srgbClr val="009999">
                <a:alpha val="20000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3779838" y="6581775"/>
            <a:ext cx="4968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 err="1" smtClean="0">
                <a:solidFill>
                  <a:schemeClr val="bg2"/>
                </a:solidFill>
                <a:latin typeface="Times New Roman" panose="02020603050405020304" pitchFamily="18" charset="0"/>
              </a:rPr>
              <a:t>Chenwei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 Jiang, 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Xi’an </a:t>
            </a:r>
            <a:r>
              <a:rPr lang="en-US" altLang="zh-CN" sz="1400" b="1" i="1" dirty="0" err="1">
                <a:solidFill>
                  <a:schemeClr val="bg2"/>
                </a:solidFill>
                <a:latin typeface="Times New Roman" panose="02020603050405020304" pitchFamily="18" charset="0"/>
              </a:rPr>
              <a:t>Jiaotong</a:t>
            </a:r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 University, </a:t>
            </a:r>
            <a:r>
              <a:rPr lang="en-US" altLang="zh-CN" sz="1400" b="1" i="1" dirty="0" smtClean="0">
                <a:solidFill>
                  <a:schemeClr val="bg2"/>
                </a:solidFill>
                <a:latin typeface="Times New Roman" panose="02020603050405020304" pitchFamily="18" charset="0"/>
              </a:rPr>
              <a:t>2022</a:t>
            </a:r>
            <a:endParaRPr lang="en-US" altLang="zh-CN" sz="1400" b="1" i="1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44450" y="-23813"/>
            <a:ext cx="23749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1400" b="1" i="1" dirty="0">
                <a:solidFill>
                  <a:schemeClr val="bg2"/>
                </a:solidFill>
                <a:latin typeface="Times New Roman" panose="02020603050405020304" pitchFamily="18" charset="0"/>
              </a:rPr>
              <a:t>University Physics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62.emf"/><Relationship Id="rId3" Type="http://schemas.openxmlformats.org/officeDocument/2006/relationships/oleObject" Target="../embeddings/oleObject50.bin"/><Relationship Id="rId21" Type="http://schemas.openxmlformats.org/officeDocument/2006/relationships/oleObject" Target="../embeddings/oleObject59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8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0.emf"/><Relationship Id="rId22" Type="http://schemas.openxmlformats.org/officeDocument/2006/relationships/image" Target="../media/image6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emf"/><Relationship Id="rId4" Type="http://schemas.openxmlformats.org/officeDocument/2006/relationships/image" Target="../media/image6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76.wmf"/><Relationship Id="rId26" Type="http://schemas.openxmlformats.org/officeDocument/2006/relationships/image" Target="../media/image80.e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e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70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72.e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9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4.emf"/><Relationship Id="rId22" Type="http://schemas.openxmlformats.org/officeDocument/2006/relationships/image" Target="../media/image7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85.emf"/><Relationship Id="rId18" Type="http://schemas.openxmlformats.org/officeDocument/2006/relationships/oleObject" Target="../embeddings/oleObject79.bin"/><Relationship Id="rId3" Type="http://schemas.openxmlformats.org/officeDocument/2006/relationships/image" Target="../media/image90.png"/><Relationship Id="rId21" Type="http://schemas.openxmlformats.org/officeDocument/2006/relationships/image" Target="../media/image88.wmf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emf"/><Relationship Id="rId23" Type="http://schemas.openxmlformats.org/officeDocument/2006/relationships/image" Target="../media/image89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87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82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94.e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91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6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01.emf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104.png"/><Relationship Id="rId4" Type="http://schemas.openxmlformats.org/officeDocument/2006/relationships/image" Target="../media/image100.emf"/><Relationship Id="rId9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05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24.emf"/><Relationship Id="rId26" Type="http://schemas.openxmlformats.org/officeDocument/2006/relationships/image" Target="../media/image128.emf"/><Relationship Id="rId3" Type="http://schemas.openxmlformats.org/officeDocument/2006/relationships/oleObject" Target="../embeddings/oleObject106.bin"/><Relationship Id="rId21" Type="http://schemas.openxmlformats.org/officeDocument/2006/relationships/oleObject" Target="../embeddings/oleObject115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21.emf"/><Relationship Id="rId17" Type="http://schemas.openxmlformats.org/officeDocument/2006/relationships/oleObject" Target="../embeddings/oleObject113.bin"/><Relationship Id="rId25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3.emf"/><Relationship Id="rId20" Type="http://schemas.openxmlformats.org/officeDocument/2006/relationships/image" Target="../media/image125.wmf"/><Relationship Id="rId29" Type="http://schemas.openxmlformats.org/officeDocument/2006/relationships/oleObject" Target="../embeddings/oleObject119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18.emf"/><Relationship Id="rId11" Type="http://schemas.openxmlformats.org/officeDocument/2006/relationships/oleObject" Target="../embeddings/oleObject110.bin"/><Relationship Id="rId24" Type="http://schemas.openxmlformats.org/officeDocument/2006/relationships/image" Target="../media/image127.emf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23" Type="http://schemas.openxmlformats.org/officeDocument/2006/relationships/oleObject" Target="../embeddings/oleObject116.bin"/><Relationship Id="rId28" Type="http://schemas.openxmlformats.org/officeDocument/2006/relationships/image" Target="../media/image129.emf"/><Relationship Id="rId10" Type="http://schemas.openxmlformats.org/officeDocument/2006/relationships/image" Target="../media/image120.e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17.e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22.emf"/><Relationship Id="rId22" Type="http://schemas.openxmlformats.org/officeDocument/2006/relationships/image" Target="../media/image126.emf"/><Relationship Id="rId27" Type="http://schemas.openxmlformats.org/officeDocument/2006/relationships/oleObject" Target="../embeddings/oleObject118.bin"/><Relationship Id="rId30" Type="http://schemas.openxmlformats.org/officeDocument/2006/relationships/image" Target="../media/image1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138.emf"/><Relationship Id="rId26" Type="http://schemas.openxmlformats.org/officeDocument/2006/relationships/image" Target="../media/image14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35.e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7.emf"/><Relationship Id="rId20" Type="http://schemas.openxmlformats.org/officeDocument/2006/relationships/image" Target="../media/image139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32.e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14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134.e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131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36.emf"/><Relationship Id="rId22" Type="http://schemas.openxmlformats.org/officeDocument/2006/relationships/image" Target="../media/image140.emf"/><Relationship Id="rId27" Type="http://schemas.openxmlformats.org/officeDocument/2006/relationships/oleObject" Target="../embeddings/oleObject13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150.emf"/><Relationship Id="rId26" Type="http://schemas.openxmlformats.org/officeDocument/2006/relationships/image" Target="../media/image154.wmf"/><Relationship Id="rId39" Type="http://schemas.openxmlformats.org/officeDocument/2006/relationships/oleObject" Target="../embeddings/oleObject151.bin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58.emf"/><Relationship Id="rId42" Type="http://schemas.openxmlformats.org/officeDocument/2006/relationships/image" Target="../media/image162.emf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emf"/><Relationship Id="rId20" Type="http://schemas.openxmlformats.org/officeDocument/2006/relationships/image" Target="../media/image151.emf"/><Relationship Id="rId29" Type="http://schemas.openxmlformats.org/officeDocument/2006/relationships/oleObject" Target="../embeddings/oleObject146.bin"/><Relationship Id="rId41" Type="http://schemas.openxmlformats.org/officeDocument/2006/relationships/oleObject" Target="../embeddings/oleObject15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4.emf"/><Relationship Id="rId11" Type="http://schemas.openxmlformats.org/officeDocument/2006/relationships/oleObject" Target="../embeddings/oleObject137.bin"/><Relationship Id="rId24" Type="http://schemas.openxmlformats.org/officeDocument/2006/relationships/image" Target="../media/image153.wmf"/><Relationship Id="rId32" Type="http://schemas.openxmlformats.org/officeDocument/2006/relationships/image" Target="../media/image157.emf"/><Relationship Id="rId37" Type="http://schemas.openxmlformats.org/officeDocument/2006/relationships/oleObject" Target="../embeddings/oleObject150.bin"/><Relationship Id="rId40" Type="http://schemas.openxmlformats.org/officeDocument/2006/relationships/image" Target="../media/image161.emf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55.emf"/><Relationship Id="rId36" Type="http://schemas.openxmlformats.org/officeDocument/2006/relationships/image" Target="../media/image159.emf"/><Relationship Id="rId10" Type="http://schemas.openxmlformats.org/officeDocument/2006/relationships/image" Target="../media/image146.emf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143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48.emf"/><Relationship Id="rId22" Type="http://schemas.openxmlformats.org/officeDocument/2006/relationships/image" Target="../media/image152.e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56.e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145.emf"/><Relationship Id="rId3" Type="http://schemas.openxmlformats.org/officeDocument/2006/relationships/oleObject" Target="../embeddings/oleObject133.bin"/><Relationship Id="rId12" Type="http://schemas.openxmlformats.org/officeDocument/2006/relationships/image" Target="../media/image147.emf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60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oleObject" Target="../embeddings/oleObject158.bin"/><Relationship Id="rId18" Type="http://schemas.openxmlformats.org/officeDocument/2006/relationships/image" Target="../media/image170.emf"/><Relationship Id="rId26" Type="http://schemas.openxmlformats.org/officeDocument/2006/relationships/image" Target="../media/image174.emf"/><Relationship Id="rId3" Type="http://schemas.openxmlformats.org/officeDocument/2006/relationships/oleObject" Target="../embeddings/oleObject153.bin"/><Relationship Id="rId21" Type="http://schemas.openxmlformats.org/officeDocument/2006/relationships/oleObject" Target="../embeddings/oleObject162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67.emf"/><Relationship Id="rId17" Type="http://schemas.openxmlformats.org/officeDocument/2006/relationships/oleObject" Target="../embeddings/oleObject160.bin"/><Relationship Id="rId25" Type="http://schemas.openxmlformats.org/officeDocument/2006/relationships/oleObject" Target="../embeddings/oleObject1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20" Type="http://schemas.openxmlformats.org/officeDocument/2006/relationships/image" Target="../media/image171.emf"/><Relationship Id="rId29" Type="http://schemas.openxmlformats.org/officeDocument/2006/relationships/oleObject" Target="../embeddings/oleObject166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57.bin"/><Relationship Id="rId24" Type="http://schemas.openxmlformats.org/officeDocument/2006/relationships/image" Target="../media/image173.emf"/><Relationship Id="rId5" Type="http://schemas.openxmlformats.org/officeDocument/2006/relationships/oleObject" Target="../embeddings/oleObject154.bin"/><Relationship Id="rId15" Type="http://schemas.openxmlformats.org/officeDocument/2006/relationships/oleObject" Target="../embeddings/oleObject159.bin"/><Relationship Id="rId23" Type="http://schemas.openxmlformats.org/officeDocument/2006/relationships/oleObject" Target="../embeddings/oleObject163.bin"/><Relationship Id="rId28" Type="http://schemas.openxmlformats.org/officeDocument/2006/relationships/image" Target="../media/image175.emf"/><Relationship Id="rId10" Type="http://schemas.openxmlformats.org/officeDocument/2006/relationships/image" Target="../media/image166.emf"/><Relationship Id="rId19" Type="http://schemas.openxmlformats.org/officeDocument/2006/relationships/oleObject" Target="../embeddings/oleObject161.bin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68.emf"/><Relationship Id="rId22" Type="http://schemas.openxmlformats.org/officeDocument/2006/relationships/image" Target="../media/image172.emf"/><Relationship Id="rId27" Type="http://schemas.openxmlformats.org/officeDocument/2006/relationships/oleObject" Target="../embeddings/oleObject165.bin"/><Relationship Id="rId30" Type="http://schemas.openxmlformats.org/officeDocument/2006/relationships/image" Target="../media/image17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77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emf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emf"/><Relationship Id="rId26" Type="http://schemas.openxmlformats.org/officeDocument/2006/relationships/oleObject" Target="../embeddings/oleObject23.bin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8.bin"/><Relationship Id="rId25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image" Target="../media/image21.wmf"/><Relationship Id="rId27" Type="http://schemas.openxmlformats.org/officeDocument/2006/relationships/image" Target="../media/image23.wmf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32.emf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0.emf"/><Relationship Id="rId25" Type="http://schemas.openxmlformats.org/officeDocument/2006/relationships/image" Target="../media/image34.emf"/><Relationship Id="rId33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36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7.emf"/><Relationship Id="rId24" Type="http://schemas.openxmlformats.org/officeDocument/2006/relationships/oleObject" Target="../embeddings/oleObject34.bin"/><Relationship Id="rId32" Type="http://schemas.openxmlformats.org/officeDocument/2006/relationships/oleObject" Target="../embeddings/oleObject38.bin"/><Relationship Id="rId5" Type="http://schemas.openxmlformats.org/officeDocument/2006/relationships/image" Target="../media/image24.emf"/><Relationship Id="rId15" Type="http://schemas.openxmlformats.org/officeDocument/2006/relationships/image" Target="../media/image29.emf"/><Relationship Id="rId23" Type="http://schemas.openxmlformats.org/officeDocument/2006/relationships/image" Target="../media/image33.emf"/><Relationship Id="rId28" Type="http://schemas.openxmlformats.org/officeDocument/2006/relationships/oleObject" Target="../embeddings/oleObject36.bin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1.emf"/><Relationship Id="rId31" Type="http://schemas.openxmlformats.org/officeDocument/2006/relationships/image" Target="../media/image37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35.emf"/><Relationship Id="rId30" Type="http://schemas.openxmlformats.org/officeDocument/2006/relationships/oleObject" Target="../embeddings/oleObject37.bin"/><Relationship Id="rId8" Type="http://schemas.openxmlformats.org/officeDocument/2006/relationships/oleObject" Target="../embeddings/oleObject2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1384.htm" TargetMode="External"/><Relationship Id="rId2" Type="http://schemas.openxmlformats.org/officeDocument/2006/relationships/hyperlink" Target="http://baike.baidu.com/view/44052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63129.htm" TargetMode="External"/><Relationship Id="rId5" Type="http://schemas.openxmlformats.org/officeDocument/2006/relationships/hyperlink" Target="http://baike.baidu.com/view/59995.htm" TargetMode="External"/><Relationship Id="rId4" Type="http://schemas.openxmlformats.org/officeDocument/2006/relationships/image" Target="../media/image3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image" Target="../media/image46.emf"/><Relationship Id="rId3" Type="http://schemas.openxmlformats.org/officeDocument/2006/relationships/audio" Target="../media/audio1.wav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1.jpeg"/><Relationship Id="rId11" Type="http://schemas.openxmlformats.org/officeDocument/2006/relationships/oleObject" Target="../embeddings/oleObject46.bin"/><Relationship Id="rId5" Type="http://schemas.openxmlformats.org/officeDocument/2006/relationships/image" Target="../media/image50.emf"/><Relationship Id="rId10" Type="http://schemas.openxmlformats.org/officeDocument/2006/relationships/image" Target="../media/image48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4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0729083325416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44624"/>
            <a:ext cx="9217024" cy="691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3235" name="WordArt 3"/>
          <p:cNvSpPr>
            <a:spLocks noChangeArrowheads="1" noChangeShapeType="1" noTextEdit="1"/>
          </p:cNvSpPr>
          <p:nvPr/>
        </p:nvSpPr>
        <p:spPr bwMode="auto">
          <a:xfrm>
            <a:off x="827583" y="1895646"/>
            <a:ext cx="7920037" cy="109855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400" b="1" i="1" kern="10" dirty="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Arial" panose="020B0604020202020204" pitchFamily="34" charset="0"/>
              </a:rPr>
              <a:t>University Physics</a:t>
            </a:r>
            <a:endParaRPr lang="zh-CN" altLang="en-US" sz="4400" b="1" i="1" kern="10" dirty="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1434802" y="3894223"/>
            <a:ext cx="67056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Xi’an  </a:t>
            </a: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Jiaotong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University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Chenwei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Jiang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  <a:p>
            <a:pPr algn="ctr" eaLnBrk="1" hangingPunct="1">
              <a:lnSpc>
                <a:spcPct val="110000"/>
              </a:lnSpc>
              <a:defRPr/>
            </a:pP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05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12 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/ </a:t>
            </a:r>
            <a:r>
              <a:rPr kumimoji="1"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华文仿宋" pitchFamily="2" charset="-122"/>
              </a:rPr>
              <a:t>2022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614883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  <p:bldP spid="22323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309" name="Rectangle 93" descr="5%"/>
          <p:cNvSpPr>
            <a:spLocks noChangeArrowheads="1"/>
          </p:cNvSpPr>
          <p:nvPr/>
        </p:nvSpPr>
        <p:spPr bwMode="auto">
          <a:xfrm>
            <a:off x="6726238" y="985689"/>
            <a:ext cx="1196975" cy="2416175"/>
          </a:xfrm>
          <a:prstGeom prst="rect">
            <a:avLst/>
          </a:prstGeom>
          <a:pattFill prst="pct5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3600" b="1" i="1" baseline="-25000">
              <a:solidFill>
                <a:srgbClr val="0000CC"/>
              </a:solidFill>
              <a:latin typeface="+mn-lt"/>
              <a:ea typeface="+mn-ea"/>
            </a:endParaRPr>
          </a:p>
        </p:txBody>
      </p:sp>
      <p:sp>
        <p:nvSpPr>
          <p:cNvPr id="649310" name="Text Box 94"/>
          <p:cNvSpPr txBox="1">
            <a:spLocks noChangeArrowheads="1"/>
          </p:cNvSpPr>
          <p:nvPr/>
        </p:nvSpPr>
        <p:spPr bwMode="auto">
          <a:xfrm>
            <a:off x="695325" y="404664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1.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平行板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电容器的电容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49311" name="Rectangle 95"/>
          <p:cNvSpPr>
            <a:spLocks noChangeArrowheads="1"/>
          </p:cNvSpPr>
          <p:nvPr/>
        </p:nvSpPr>
        <p:spPr bwMode="auto">
          <a:xfrm>
            <a:off x="5940425" y="1901676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FF00"/>
                </a:solidFill>
                <a:latin typeface="+mn-lt"/>
                <a:ea typeface="+mn-ea"/>
              </a:rPr>
              <a:t>S</a:t>
            </a:r>
          </a:p>
        </p:txBody>
      </p:sp>
      <p:sp>
        <p:nvSpPr>
          <p:cNvPr id="649312" name="Rectangle 96"/>
          <p:cNvSpPr>
            <a:spLocks noChangeArrowheads="1"/>
          </p:cNvSpPr>
          <p:nvPr/>
        </p:nvSpPr>
        <p:spPr bwMode="auto">
          <a:xfrm>
            <a:off x="7128167" y="2630339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CC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pSp>
        <p:nvGrpSpPr>
          <p:cNvPr id="649313" name="Group 97"/>
          <p:cNvGrpSpPr>
            <a:grpSpLocks/>
          </p:cNvGrpSpPr>
          <p:nvPr/>
        </p:nvGrpSpPr>
        <p:grpSpPr bwMode="auto">
          <a:xfrm>
            <a:off x="6459538" y="985689"/>
            <a:ext cx="1725612" cy="2401887"/>
            <a:chOff x="4242" y="538"/>
            <a:chExt cx="1087" cy="2529"/>
          </a:xfrm>
        </p:grpSpPr>
        <p:sp>
          <p:nvSpPr>
            <p:cNvPr id="19528" name="Rectangle 98" descr="浅色上对角线"/>
            <p:cNvSpPr>
              <a:spLocks noChangeArrowheads="1"/>
            </p:cNvSpPr>
            <p:nvPr/>
          </p:nvSpPr>
          <p:spPr bwMode="auto">
            <a:xfrm rot="10800000" flipV="1">
              <a:off x="5169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529" name="Rectangle 99" descr="浅色上对角线"/>
            <p:cNvSpPr>
              <a:spLocks noChangeArrowheads="1"/>
            </p:cNvSpPr>
            <p:nvPr/>
          </p:nvSpPr>
          <p:spPr bwMode="auto">
            <a:xfrm rot="10800000" flipV="1">
              <a:off x="4242" y="538"/>
              <a:ext cx="160" cy="2529"/>
            </a:xfrm>
            <a:prstGeom prst="rect">
              <a:avLst/>
            </a:prstGeom>
            <a:pattFill prst="lt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49316" name="Group 100"/>
          <p:cNvGrpSpPr>
            <a:grpSpLocks/>
          </p:cNvGrpSpPr>
          <p:nvPr/>
        </p:nvGrpSpPr>
        <p:grpSpPr bwMode="auto">
          <a:xfrm>
            <a:off x="6402376" y="915839"/>
            <a:ext cx="358775" cy="2604065"/>
            <a:chOff x="5146" y="679"/>
            <a:chExt cx="226" cy="1955"/>
          </a:xfrm>
        </p:grpSpPr>
        <p:sp>
          <p:nvSpPr>
            <p:cNvPr id="19514" name="Rectangle 101"/>
            <p:cNvSpPr>
              <a:spLocks noChangeArrowheads="1"/>
            </p:cNvSpPr>
            <p:nvPr/>
          </p:nvSpPr>
          <p:spPr bwMode="auto">
            <a:xfrm>
              <a:off x="5146" y="80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5" name="Rectangle 102"/>
            <p:cNvSpPr>
              <a:spLocks noChangeArrowheads="1"/>
            </p:cNvSpPr>
            <p:nvPr/>
          </p:nvSpPr>
          <p:spPr bwMode="auto">
            <a:xfrm>
              <a:off x="5146" y="92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6" name="Rectangle 103"/>
            <p:cNvSpPr>
              <a:spLocks noChangeArrowheads="1"/>
            </p:cNvSpPr>
            <p:nvPr/>
          </p:nvSpPr>
          <p:spPr bwMode="auto">
            <a:xfrm>
              <a:off x="5146" y="117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7" name="Rectangle 104"/>
            <p:cNvSpPr>
              <a:spLocks noChangeArrowheads="1"/>
            </p:cNvSpPr>
            <p:nvPr/>
          </p:nvSpPr>
          <p:spPr bwMode="auto">
            <a:xfrm>
              <a:off x="5146" y="129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8" name="Rectangle 105"/>
            <p:cNvSpPr>
              <a:spLocks noChangeArrowheads="1"/>
            </p:cNvSpPr>
            <p:nvPr/>
          </p:nvSpPr>
          <p:spPr bwMode="auto">
            <a:xfrm>
              <a:off x="5146" y="142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19" name="Rectangle 106"/>
            <p:cNvSpPr>
              <a:spLocks noChangeArrowheads="1"/>
            </p:cNvSpPr>
            <p:nvPr/>
          </p:nvSpPr>
          <p:spPr bwMode="auto">
            <a:xfrm>
              <a:off x="5146" y="105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0" name="Rectangle 107"/>
            <p:cNvSpPr>
              <a:spLocks noChangeArrowheads="1"/>
            </p:cNvSpPr>
            <p:nvPr/>
          </p:nvSpPr>
          <p:spPr bwMode="auto">
            <a:xfrm>
              <a:off x="5146" y="154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1" name="Rectangle 108"/>
            <p:cNvSpPr>
              <a:spLocks noChangeArrowheads="1"/>
            </p:cNvSpPr>
            <p:nvPr/>
          </p:nvSpPr>
          <p:spPr bwMode="auto">
            <a:xfrm>
              <a:off x="5146" y="166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2" name="Rectangle 109"/>
            <p:cNvSpPr>
              <a:spLocks noChangeArrowheads="1"/>
            </p:cNvSpPr>
            <p:nvPr/>
          </p:nvSpPr>
          <p:spPr bwMode="auto">
            <a:xfrm>
              <a:off x="5146" y="179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3" name="Rectangle 110"/>
            <p:cNvSpPr>
              <a:spLocks noChangeArrowheads="1"/>
            </p:cNvSpPr>
            <p:nvPr/>
          </p:nvSpPr>
          <p:spPr bwMode="auto">
            <a:xfrm>
              <a:off x="5146" y="191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4" name="Rectangle 111"/>
            <p:cNvSpPr>
              <a:spLocks noChangeArrowheads="1"/>
            </p:cNvSpPr>
            <p:nvPr/>
          </p:nvSpPr>
          <p:spPr bwMode="auto">
            <a:xfrm>
              <a:off x="5146" y="204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5" name="Rectangle 112"/>
            <p:cNvSpPr>
              <a:spLocks noChangeArrowheads="1"/>
            </p:cNvSpPr>
            <p:nvPr/>
          </p:nvSpPr>
          <p:spPr bwMode="auto">
            <a:xfrm>
              <a:off x="5146" y="67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6" name="Rectangle 113"/>
            <p:cNvSpPr>
              <a:spLocks noChangeArrowheads="1"/>
            </p:cNvSpPr>
            <p:nvPr/>
          </p:nvSpPr>
          <p:spPr bwMode="auto">
            <a:xfrm>
              <a:off x="5146" y="216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9527" name="Rectangle 114"/>
            <p:cNvSpPr>
              <a:spLocks noChangeArrowheads="1"/>
            </p:cNvSpPr>
            <p:nvPr/>
          </p:nvSpPr>
          <p:spPr bwMode="auto">
            <a:xfrm>
              <a:off x="5146" y="228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  <p:grpSp>
        <p:nvGrpSpPr>
          <p:cNvPr id="649331" name="Group 115"/>
          <p:cNvGrpSpPr>
            <a:grpSpLocks/>
          </p:cNvGrpSpPr>
          <p:nvPr/>
        </p:nvGrpSpPr>
        <p:grpSpPr bwMode="auto">
          <a:xfrm>
            <a:off x="7910525" y="915839"/>
            <a:ext cx="287338" cy="2607238"/>
            <a:chOff x="4241" y="678"/>
            <a:chExt cx="181" cy="1958"/>
          </a:xfrm>
        </p:grpSpPr>
        <p:sp>
          <p:nvSpPr>
            <p:cNvPr id="19500" name="Text Box 116"/>
            <p:cNvSpPr txBox="1">
              <a:spLocks noChangeArrowheads="1"/>
            </p:cNvSpPr>
            <p:nvPr/>
          </p:nvSpPr>
          <p:spPr bwMode="auto">
            <a:xfrm>
              <a:off x="4241" y="80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1" name="Text Box 117"/>
            <p:cNvSpPr txBox="1">
              <a:spLocks noChangeArrowheads="1"/>
            </p:cNvSpPr>
            <p:nvPr/>
          </p:nvSpPr>
          <p:spPr bwMode="auto">
            <a:xfrm>
              <a:off x="4241" y="92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2" name="Text Box 118"/>
            <p:cNvSpPr txBox="1">
              <a:spLocks noChangeArrowheads="1"/>
            </p:cNvSpPr>
            <p:nvPr/>
          </p:nvSpPr>
          <p:spPr bwMode="auto">
            <a:xfrm>
              <a:off x="4241" y="105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3" name="Text Box 119"/>
            <p:cNvSpPr txBox="1">
              <a:spLocks noChangeArrowheads="1"/>
            </p:cNvSpPr>
            <p:nvPr/>
          </p:nvSpPr>
          <p:spPr bwMode="auto">
            <a:xfrm>
              <a:off x="4241" y="117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4" name="Text Box 120"/>
            <p:cNvSpPr txBox="1">
              <a:spLocks noChangeArrowheads="1"/>
            </p:cNvSpPr>
            <p:nvPr/>
          </p:nvSpPr>
          <p:spPr bwMode="auto">
            <a:xfrm>
              <a:off x="4241" y="129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5" name="Text Box 121"/>
            <p:cNvSpPr txBox="1">
              <a:spLocks noChangeArrowheads="1"/>
            </p:cNvSpPr>
            <p:nvPr/>
          </p:nvSpPr>
          <p:spPr bwMode="auto">
            <a:xfrm>
              <a:off x="4241" y="142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6" name="Text Box 122"/>
            <p:cNvSpPr txBox="1">
              <a:spLocks noChangeArrowheads="1"/>
            </p:cNvSpPr>
            <p:nvPr/>
          </p:nvSpPr>
          <p:spPr bwMode="auto">
            <a:xfrm>
              <a:off x="4241" y="154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7" name="Text Box 123"/>
            <p:cNvSpPr txBox="1">
              <a:spLocks noChangeArrowheads="1"/>
            </p:cNvSpPr>
            <p:nvPr/>
          </p:nvSpPr>
          <p:spPr bwMode="auto">
            <a:xfrm>
              <a:off x="4241" y="167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8" name="Text Box 124"/>
            <p:cNvSpPr txBox="1">
              <a:spLocks noChangeArrowheads="1"/>
            </p:cNvSpPr>
            <p:nvPr/>
          </p:nvSpPr>
          <p:spPr bwMode="auto">
            <a:xfrm>
              <a:off x="4241" y="179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09" name="Text Box 125"/>
            <p:cNvSpPr txBox="1">
              <a:spLocks noChangeArrowheads="1"/>
            </p:cNvSpPr>
            <p:nvPr/>
          </p:nvSpPr>
          <p:spPr bwMode="auto">
            <a:xfrm>
              <a:off x="4241" y="191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0" name="Text Box 126"/>
            <p:cNvSpPr txBox="1">
              <a:spLocks noChangeArrowheads="1"/>
            </p:cNvSpPr>
            <p:nvPr/>
          </p:nvSpPr>
          <p:spPr bwMode="auto">
            <a:xfrm>
              <a:off x="4241" y="204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1" name="Text Box 127"/>
            <p:cNvSpPr txBox="1">
              <a:spLocks noChangeArrowheads="1"/>
            </p:cNvSpPr>
            <p:nvPr/>
          </p:nvSpPr>
          <p:spPr bwMode="auto">
            <a:xfrm>
              <a:off x="4241" y="216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2" name="Text Box 128"/>
            <p:cNvSpPr txBox="1">
              <a:spLocks noChangeArrowheads="1"/>
            </p:cNvSpPr>
            <p:nvPr/>
          </p:nvSpPr>
          <p:spPr bwMode="auto">
            <a:xfrm>
              <a:off x="4241" y="2289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19513" name="Text Box 129"/>
            <p:cNvSpPr txBox="1">
              <a:spLocks noChangeArrowheads="1"/>
            </p:cNvSpPr>
            <p:nvPr/>
          </p:nvSpPr>
          <p:spPr bwMode="auto">
            <a:xfrm>
              <a:off x="4241" y="67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00CC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aphicFrame>
        <p:nvGraphicFramePr>
          <p:cNvPr id="649346" name="Object 1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75476"/>
              </p:ext>
            </p:extLst>
          </p:nvPr>
        </p:nvGraphicFramePr>
        <p:xfrm>
          <a:off x="6402376" y="584377"/>
          <a:ext cx="503249" cy="399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8" name="Equation" r:id="rId3" imgW="241200" imgH="152280" progId="Equation.DSMT4">
                  <p:embed/>
                </p:oleObj>
              </mc:Choice>
              <mc:Fallback>
                <p:oleObj name="Equation" r:id="rId3" imgW="241200" imgH="1522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76" y="584377"/>
                        <a:ext cx="503249" cy="399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47" name="Object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895153"/>
              </p:ext>
            </p:extLst>
          </p:nvPr>
        </p:nvGraphicFramePr>
        <p:xfrm>
          <a:off x="7931150" y="603103"/>
          <a:ext cx="485775" cy="36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9" name="Equation" r:id="rId5" imgW="241200" imgH="139680" progId="Equation.DSMT4">
                  <p:embed/>
                </p:oleObj>
              </mc:Choice>
              <mc:Fallback>
                <p:oleObj name="Equation" r:id="rId5" imgW="241200" imgH="13968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1150" y="603103"/>
                        <a:ext cx="485775" cy="363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348" name="Group 132"/>
          <p:cNvGrpSpPr>
            <a:grpSpLocks/>
          </p:cNvGrpSpPr>
          <p:nvPr/>
        </p:nvGrpSpPr>
        <p:grpSpPr bwMode="auto">
          <a:xfrm>
            <a:off x="6805613" y="1198414"/>
            <a:ext cx="1008062" cy="1943100"/>
            <a:chOff x="4105" y="3385"/>
            <a:chExt cx="635" cy="1224"/>
          </a:xfrm>
        </p:grpSpPr>
        <p:sp>
          <p:nvSpPr>
            <p:cNvPr id="19494" name="Line 133"/>
            <p:cNvSpPr>
              <a:spLocks noChangeShapeType="1"/>
            </p:cNvSpPr>
            <p:nvPr/>
          </p:nvSpPr>
          <p:spPr bwMode="auto">
            <a:xfrm>
              <a:off x="4105" y="3385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5" name="Line 134"/>
            <p:cNvSpPr>
              <a:spLocks noChangeShapeType="1"/>
            </p:cNvSpPr>
            <p:nvPr/>
          </p:nvSpPr>
          <p:spPr bwMode="auto">
            <a:xfrm>
              <a:off x="4105" y="3874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6" name="Line 135"/>
            <p:cNvSpPr>
              <a:spLocks noChangeShapeType="1"/>
            </p:cNvSpPr>
            <p:nvPr/>
          </p:nvSpPr>
          <p:spPr bwMode="auto">
            <a:xfrm>
              <a:off x="4105" y="4364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7" name="Line 136"/>
            <p:cNvSpPr>
              <a:spLocks noChangeShapeType="1"/>
            </p:cNvSpPr>
            <p:nvPr/>
          </p:nvSpPr>
          <p:spPr bwMode="auto">
            <a:xfrm>
              <a:off x="4105" y="460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8" name="Line 137"/>
            <p:cNvSpPr>
              <a:spLocks noChangeShapeType="1"/>
            </p:cNvSpPr>
            <p:nvPr/>
          </p:nvSpPr>
          <p:spPr bwMode="auto">
            <a:xfrm>
              <a:off x="4105" y="362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9" name="Line 138"/>
            <p:cNvSpPr>
              <a:spLocks noChangeShapeType="1"/>
            </p:cNvSpPr>
            <p:nvPr/>
          </p:nvSpPr>
          <p:spPr bwMode="auto">
            <a:xfrm>
              <a:off x="4105" y="4119"/>
              <a:ext cx="635" cy="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49355" name="Object 1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45811"/>
              </p:ext>
            </p:extLst>
          </p:nvPr>
        </p:nvGraphicFramePr>
        <p:xfrm>
          <a:off x="7291388" y="1180951"/>
          <a:ext cx="320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0" name="公式" r:id="rId7" imgW="104648" imgH="142977" progId="Equation.3">
                  <p:embed/>
                </p:oleObj>
              </mc:Choice>
              <mc:Fallback>
                <p:oleObj name="公式" r:id="rId7" imgW="104648" imgH="1429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1388" y="1180951"/>
                        <a:ext cx="320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356" name="Group 140"/>
          <p:cNvGrpSpPr>
            <a:grpSpLocks/>
          </p:cNvGrpSpPr>
          <p:nvPr/>
        </p:nvGrpSpPr>
        <p:grpSpPr bwMode="auto">
          <a:xfrm>
            <a:off x="6727825" y="3395514"/>
            <a:ext cx="1166813" cy="457200"/>
            <a:chOff x="4238" y="2139"/>
            <a:chExt cx="735" cy="288"/>
          </a:xfrm>
        </p:grpSpPr>
        <p:sp>
          <p:nvSpPr>
            <p:cNvPr id="19491" name="Rectangle 141"/>
            <p:cNvSpPr>
              <a:spLocks noChangeArrowheads="1"/>
            </p:cNvSpPr>
            <p:nvPr/>
          </p:nvSpPr>
          <p:spPr bwMode="auto">
            <a:xfrm>
              <a:off x="4429" y="213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19492" name="Line 142"/>
            <p:cNvSpPr>
              <a:spLocks noChangeShapeType="1"/>
            </p:cNvSpPr>
            <p:nvPr/>
          </p:nvSpPr>
          <p:spPr bwMode="auto">
            <a:xfrm rot="-5400000">
              <a:off x="4834" y="2156"/>
              <a:ext cx="0" cy="27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3" name="Line 143"/>
            <p:cNvSpPr>
              <a:spLocks noChangeShapeType="1"/>
            </p:cNvSpPr>
            <p:nvPr/>
          </p:nvSpPr>
          <p:spPr bwMode="auto">
            <a:xfrm rot="16200000" flipV="1">
              <a:off x="4377" y="2157"/>
              <a:ext cx="0" cy="27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9360" name="Group 144"/>
          <p:cNvGrpSpPr>
            <a:grpSpLocks/>
          </p:cNvGrpSpPr>
          <p:nvPr/>
        </p:nvGrpSpPr>
        <p:grpSpPr bwMode="auto">
          <a:xfrm>
            <a:off x="6710363" y="3438376"/>
            <a:ext cx="1206500" cy="625475"/>
            <a:chOff x="4227" y="2166"/>
            <a:chExt cx="760" cy="394"/>
          </a:xfrm>
        </p:grpSpPr>
        <p:sp>
          <p:nvSpPr>
            <p:cNvPr id="19489" name="Line 145"/>
            <p:cNvSpPr>
              <a:spLocks noChangeShapeType="1"/>
            </p:cNvSpPr>
            <p:nvPr/>
          </p:nvSpPr>
          <p:spPr bwMode="auto">
            <a:xfrm rot="-5400000">
              <a:off x="4030" y="2363"/>
              <a:ext cx="3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90" name="Line 146"/>
            <p:cNvSpPr>
              <a:spLocks noChangeShapeType="1"/>
            </p:cNvSpPr>
            <p:nvPr/>
          </p:nvSpPr>
          <p:spPr bwMode="auto">
            <a:xfrm rot="-5400000">
              <a:off x="4790" y="2363"/>
              <a:ext cx="39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49363" name="Group 147"/>
          <p:cNvGrpSpPr>
            <a:grpSpLocks/>
          </p:cNvGrpSpPr>
          <p:nvPr/>
        </p:nvGrpSpPr>
        <p:grpSpPr bwMode="auto">
          <a:xfrm>
            <a:off x="6729413" y="3716189"/>
            <a:ext cx="1166812" cy="457200"/>
            <a:chOff x="4239" y="2341"/>
            <a:chExt cx="735" cy="288"/>
          </a:xfrm>
        </p:grpSpPr>
        <p:sp>
          <p:nvSpPr>
            <p:cNvPr id="19486" name="Rectangle 148"/>
            <p:cNvSpPr>
              <a:spLocks noChangeArrowheads="1"/>
            </p:cNvSpPr>
            <p:nvPr/>
          </p:nvSpPr>
          <p:spPr bwMode="auto">
            <a:xfrm>
              <a:off x="4422" y="2341"/>
              <a:ext cx="3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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V</a:t>
              </a:r>
              <a:endParaRPr lang="en-US" altLang="zh-CN" b="1" i="1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9487" name="Line 149"/>
            <p:cNvSpPr>
              <a:spLocks noChangeShapeType="1"/>
            </p:cNvSpPr>
            <p:nvPr/>
          </p:nvSpPr>
          <p:spPr bwMode="auto">
            <a:xfrm rot="-5400000">
              <a:off x="4857" y="2393"/>
              <a:ext cx="0" cy="23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9488" name="Line 150"/>
            <p:cNvSpPr>
              <a:spLocks noChangeShapeType="1"/>
            </p:cNvSpPr>
            <p:nvPr/>
          </p:nvSpPr>
          <p:spPr bwMode="auto">
            <a:xfrm rot="16200000" flipV="1">
              <a:off x="4354" y="2395"/>
              <a:ext cx="0" cy="22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49367" name="Object 1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6645699"/>
              </p:ext>
            </p:extLst>
          </p:nvPr>
        </p:nvGraphicFramePr>
        <p:xfrm>
          <a:off x="2216150" y="1382713"/>
          <a:ext cx="23336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1" name="Equation" r:id="rId9" imgW="1015920" imgH="431640" progId="Equation.DSMT4">
                  <p:embed/>
                </p:oleObj>
              </mc:Choice>
              <mc:Fallback>
                <p:oleObj name="Equation" r:id="rId9" imgW="10159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1382713"/>
                        <a:ext cx="233362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68" name="Object 1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3053301"/>
              </p:ext>
            </p:extLst>
          </p:nvPr>
        </p:nvGraphicFramePr>
        <p:xfrm>
          <a:off x="1573213" y="3314551"/>
          <a:ext cx="407828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2" name="公式" r:id="rId11" imgW="1895517" imgH="380864" progId="Equation.3">
                  <p:embed/>
                </p:oleObj>
              </mc:Choice>
              <mc:Fallback>
                <p:oleObj name="公式" r:id="rId11" imgW="1895517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3314551"/>
                        <a:ext cx="407828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69" name="Object 1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6193218"/>
              </p:ext>
            </p:extLst>
          </p:nvPr>
        </p:nvGraphicFramePr>
        <p:xfrm>
          <a:off x="3059113" y="4340076"/>
          <a:ext cx="114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3" name="公式" r:id="rId13" imgW="495469" imgH="342900" progId="Equation.3">
                  <p:embed/>
                </p:oleObj>
              </mc:Choice>
              <mc:Fallback>
                <p:oleObj name="公式" r:id="rId13" imgW="4954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40076"/>
                        <a:ext cx="1146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70" name="Text Box 154"/>
          <p:cNvSpPr txBox="1">
            <a:spLocks noChangeArrowheads="1"/>
          </p:cNvSpPr>
          <p:nvPr/>
        </p:nvSpPr>
        <p:spPr bwMode="auto">
          <a:xfrm>
            <a:off x="1771650" y="4267051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graphicFrame>
        <p:nvGraphicFramePr>
          <p:cNvPr id="649371" name="Object 1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693946"/>
              </p:ext>
            </p:extLst>
          </p:nvPr>
        </p:nvGraphicFramePr>
        <p:xfrm>
          <a:off x="1547813" y="2377926"/>
          <a:ext cx="25590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4" name="公式" r:id="rId15" imgW="1171448" imgH="380864" progId="Equation.3">
                  <p:embed/>
                </p:oleObj>
              </mc:Choice>
              <mc:Fallback>
                <p:oleObj name="公式" r:id="rId15" imgW="1171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77926"/>
                        <a:ext cx="25590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372" name="AutoShape 156"/>
          <p:cNvSpPr>
            <a:spLocks noChangeArrowheads="1"/>
          </p:cNvSpPr>
          <p:nvPr/>
        </p:nvSpPr>
        <p:spPr bwMode="auto">
          <a:xfrm>
            <a:off x="1692275" y="4565501"/>
            <a:ext cx="1223963" cy="338138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9373" name="Line 157"/>
          <p:cNvSpPr>
            <a:spLocks noChangeShapeType="1"/>
          </p:cNvSpPr>
          <p:nvPr/>
        </p:nvSpPr>
        <p:spPr bwMode="auto">
          <a:xfrm>
            <a:off x="4884738" y="4163864"/>
            <a:ext cx="754062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9374" name="Text Box 158"/>
          <p:cNvSpPr txBox="1">
            <a:spLocks noChangeArrowheads="1"/>
          </p:cNvSpPr>
          <p:nvPr/>
        </p:nvSpPr>
        <p:spPr bwMode="auto">
          <a:xfrm>
            <a:off x="687388" y="499571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49375" name="Text Box 159"/>
          <p:cNvSpPr txBox="1">
            <a:spLocks noChangeArrowheads="1"/>
          </p:cNvSpPr>
          <p:nvPr/>
        </p:nvSpPr>
        <p:spPr bwMode="auto">
          <a:xfrm>
            <a:off x="1003300" y="5483076"/>
            <a:ext cx="7993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电容与电介质的相对介电常数 </a:t>
            </a:r>
            <a:r>
              <a:rPr lang="zh-CN" altLang="en-US" b="1" i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成正比；</a:t>
            </a:r>
          </a:p>
        </p:txBody>
      </p:sp>
      <p:sp>
        <p:nvSpPr>
          <p:cNvPr id="649376" name="Text Box 160"/>
          <p:cNvSpPr txBox="1">
            <a:spLocks noChangeArrowheads="1"/>
          </p:cNvSpPr>
          <p:nvPr/>
        </p:nvSpPr>
        <p:spPr bwMode="auto">
          <a:xfrm>
            <a:off x="1011238" y="6067276"/>
            <a:ext cx="7993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电容与极板面积</a:t>
            </a:r>
            <a:r>
              <a:rPr lang="zh-CN" altLang="en-US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S</a:t>
            </a:r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成正比，与极板间的距离</a:t>
            </a:r>
            <a:r>
              <a:rPr lang="zh-CN" altLang="en-US" b="1" i="1">
                <a:solidFill>
                  <a:srgbClr val="00FFFF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d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成反比。</a:t>
            </a:r>
          </a:p>
        </p:txBody>
      </p:sp>
      <p:sp>
        <p:nvSpPr>
          <p:cNvPr id="649377" name="AutoShape 161"/>
          <p:cNvSpPr>
            <a:spLocks noChangeArrowheads="1"/>
          </p:cNvSpPr>
          <p:nvPr/>
        </p:nvSpPr>
        <p:spPr bwMode="auto">
          <a:xfrm rot="5400000">
            <a:off x="6491288" y="1509564"/>
            <a:ext cx="914400" cy="863600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49378" name="Object 1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77110"/>
              </p:ext>
            </p:extLst>
          </p:nvPr>
        </p:nvGraphicFramePr>
        <p:xfrm>
          <a:off x="7358063" y="1628626"/>
          <a:ext cx="454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5" name="公式" r:id="rId17" imgW="180848" imgH="133486" progId="Equation.3">
                  <p:embed/>
                </p:oleObj>
              </mc:Choice>
              <mc:Fallback>
                <p:oleObj name="公式" r:id="rId17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1628626"/>
                        <a:ext cx="4540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79" name="Object 1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003432"/>
              </p:ext>
            </p:extLst>
          </p:nvPr>
        </p:nvGraphicFramePr>
        <p:xfrm>
          <a:off x="2613347" y="980926"/>
          <a:ext cx="1598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6" name="公式" r:id="rId19" imgW="714248" imgH="133486" progId="Equation.3">
                  <p:embed/>
                </p:oleObj>
              </mc:Choice>
              <mc:Fallback>
                <p:oleObj name="公式" r:id="rId19" imgW="7142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347" y="980926"/>
                        <a:ext cx="1598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380" name="Object 1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14552"/>
              </p:ext>
            </p:extLst>
          </p:nvPr>
        </p:nvGraphicFramePr>
        <p:xfrm>
          <a:off x="4412605" y="968226"/>
          <a:ext cx="8794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7" name="公式" r:id="rId21" imgW="371517" imgH="133486" progId="Equation.3">
                  <p:embed/>
                </p:oleObj>
              </mc:Choice>
              <mc:Fallback>
                <p:oleObj name="公式" r:id="rId21" imgW="371517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2605" y="968226"/>
                        <a:ext cx="879475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154"/>
          <p:cNvSpPr txBox="1">
            <a:spLocks noChangeArrowheads="1"/>
          </p:cNvSpPr>
          <p:nvPr/>
        </p:nvSpPr>
        <p:spPr bwMode="auto">
          <a:xfrm>
            <a:off x="247551" y="915677"/>
            <a:ext cx="21642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zh-CN" altLang="en-US" b="1" dirty="0" smtClean="0">
                <a:solidFill>
                  <a:srgbClr val="FFC000"/>
                </a:solidFill>
                <a:latin typeface="+mn-lt"/>
                <a:ea typeface="+mn-ea"/>
              </a:rPr>
              <a:t>含电介质的高斯定理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得：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81" name="Group 115"/>
          <p:cNvGrpSpPr>
            <a:grpSpLocks/>
          </p:cNvGrpSpPr>
          <p:nvPr/>
        </p:nvGrpSpPr>
        <p:grpSpPr bwMode="auto">
          <a:xfrm>
            <a:off x="6732240" y="821762"/>
            <a:ext cx="287338" cy="2607238"/>
            <a:chOff x="4241" y="678"/>
            <a:chExt cx="181" cy="1958"/>
          </a:xfrm>
        </p:grpSpPr>
        <p:sp>
          <p:nvSpPr>
            <p:cNvPr id="82" name="Text Box 116"/>
            <p:cNvSpPr txBox="1">
              <a:spLocks noChangeArrowheads="1"/>
            </p:cNvSpPr>
            <p:nvPr/>
          </p:nvSpPr>
          <p:spPr bwMode="auto">
            <a:xfrm>
              <a:off x="4241" y="80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3" name="Text Box 117"/>
            <p:cNvSpPr txBox="1">
              <a:spLocks noChangeArrowheads="1"/>
            </p:cNvSpPr>
            <p:nvPr/>
          </p:nvSpPr>
          <p:spPr bwMode="auto">
            <a:xfrm>
              <a:off x="4241" y="92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 smtClean="0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  <a:endParaRPr lang="en-US" altLang="zh-CN" b="1" dirty="0">
                <a:solidFill>
                  <a:srgbClr val="00B05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Text Box 118"/>
            <p:cNvSpPr txBox="1">
              <a:spLocks noChangeArrowheads="1"/>
            </p:cNvSpPr>
            <p:nvPr/>
          </p:nvSpPr>
          <p:spPr bwMode="auto">
            <a:xfrm>
              <a:off x="4241" y="105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5" name="Text Box 119"/>
            <p:cNvSpPr txBox="1">
              <a:spLocks noChangeArrowheads="1"/>
            </p:cNvSpPr>
            <p:nvPr/>
          </p:nvSpPr>
          <p:spPr bwMode="auto">
            <a:xfrm>
              <a:off x="4241" y="117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6" name="Text Box 120"/>
            <p:cNvSpPr txBox="1">
              <a:spLocks noChangeArrowheads="1"/>
            </p:cNvSpPr>
            <p:nvPr/>
          </p:nvSpPr>
          <p:spPr bwMode="auto">
            <a:xfrm>
              <a:off x="4241" y="129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7" name="Text Box 121"/>
            <p:cNvSpPr txBox="1">
              <a:spLocks noChangeArrowheads="1"/>
            </p:cNvSpPr>
            <p:nvPr/>
          </p:nvSpPr>
          <p:spPr bwMode="auto">
            <a:xfrm>
              <a:off x="4241" y="142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8" name="Text Box 122"/>
            <p:cNvSpPr txBox="1">
              <a:spLocks noChangeArrowheads="1"/>
            </p:cNvSpPr>
            <p:nvPr/>
          </p:nvSpPr>
          <p:spPr bwMode="auto">
            <a:xfrm>
              <a:off x="4241" y="154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89" name="Text Box 123"/>
            <p:cNvSpPr txBox="1">
              <a:spLocks noChangeArrowheads="1"/>
            </p:cNvSpPr>
            <p:nvPr/>
          </p:nvSpPr>
          <p:spPr bwMode="auto">
            <a:xfrm>
              <a:off x="4241" y="1670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0" name="Text Box 124"/>
            <p:cNvSpPr txBox="1">
              <a:spLocks noChangeArrowheads="1"/>
            </p:cNvSpPr>
            <p:nvPr/>
          </p:nvSpPr>
          <p:spPr bwMode="auto">
            <a:xfrm>
              <a:off x="4241" y="1794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1" name="Text Box 125"/>
            <p:cNvSpPr txBox="1">
              <a:spLocks noChangeArrowheads="1"/>
            </p:cNvSpPr>
            <p:nvPr/>
          </p:nvSpPr>
          <p:spPr bwMode="auto">
            <a:xfrm>
              <a:off x="4241" y="191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2" name="Text Box 126"/>
            <p:cNvSpPr txBox="1">
              <a:spLocks noChangeArrowheads="1"/>
            </p:cNvSpPr>
            <p:nvPr/>
          </p:nvSpPr>
          <p:spPr bwMode="auto">
            <a:xfrm>
              <a:off x="4241" y="2042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3" name="Text Box 127"/>
            <p:cNvSpPr txBox="1">
              <a:spLocks noChangeArrowheads="1"/>
            </p:cNvSpPr>
            <p:nvPr/>
          </p:nvSpPr>
          <p:spPr bwMode="auto">
            <a:xfrm>
              <a:off x="4241" y="2166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4" name="Text Box 128"/>
            <p:cNvSpPr txBox="1">
              <a:spLocks noChangeArrowheads="1"/>
            </p:cNvSpPr>
            <p:nvPr/>
          </p:nvSpPr>
          <p:spPr bwMode="auto">
            <a:xfrm>
              <a:off x="4241" y="2289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  <p:sp>
          <p:nvSpPr>
            <p:cNvPr id="95" name="Text Box 129"/>
            <p:cNvSpPr txBox="1">
              <a:spLocks noChangeArrowheads="1"/>
            </p:cNvSpPr>
            <p:nvPr/>
          </p:nvSpPr>
          <p:spPr bwMode="auto">
            <a:xfrm>
              <a:off x="4241" y="678"/>
              <a:ext cx="181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</a:rPr>
                <a:t>-</a:t>
              </a:r>
            </a:p>
          </p:txBody>
        </p:sp>
      </p:grpSp>
      <p:grpSp>
        <p:nvGrpSpPr>
          <p:cNvPr id="96" name="Group 100"/>
          <p:cNvGrpSpPr>
            <a:grpSpLocks/>
          </p:cNvGrpSpPr>
          <p:nvPr/>
        </p:nvGrpSpPr>
        <p:grpSpPr bwMode="auto">
          <a:xfrm>
            <a:off x="7669609" y="896943"/>
            <a:ext cx="358775" cy="2604065"/>
            <a:chOff x="5146" y="679"/>
            <a:chExt cx="226" cy="1955"/>
          </a:xfrm>
        </p:grpSpPr>
        <p:sp>
          <p:nvSpPr>
            <p:cNvPr id="97" name="Rectangle 101"/>
            <p:cNvSpPr>
              <a:spLocks noChangeArrowheads="1"/>
            </p:cNvSpPr>
            <p:nvPr/>
          </p:nvSpPr>
          <p:spPr bwMode="auto">
            <a:xfrm>
              <a:off x="5146" y="80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8" name="Rectangle 102"/>
            <p:cNvSpPr>
              <a:spLocks noChangeArrowheads="1"/>
            </p:cNvSpPr>
            <p:nvPr/>
          </p:nvSpPr>
          <p:spPr bwMode="auto">
            <a:xfrm>
              <a:off x="5146" y="92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99" name="Rectangle 103"/>
            <p:cNvSpPr>
              <a:spLocks noChangeArrowheads="1"/>
            </p:cNvSpPr>
            <p:nvPr/>
          </p:nvSpPr>
          <p:spPr bwMode="auto">
            <a:xfrm>
              <a:off x="5146" y="117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0" name="Rectangle 104"/>
            <p:cNvSpPr>
              <a:spLocks noChangeArrowheads="1"/>
            </p:cNvSpPr>
            <p:nvPr/>
          </p:nvSpPr>
          <p:spPr bwMode="auto">
            <a:xfrm>
              <a:off x="5146" y="129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1" name="Rectangle 105"/>
            <p:cNvSpPr>
              <a:spLocks noChangeArrowheads="1"/>
            </p:cNvSpPr>
            <p:nvPr/>
          </p:nvSpPr>
          <p:spPr bwMode="auto">
            <a:xfrm>
              <a:off x="5146" y="142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2" name="Rectangle 106"/>
            <p:cNvSpPr>
              <a:spLocks noChangeArrowheads="1"/>
            </p:cNvSpPr>
            <p:nvPr/>
          </p:nvSpPr>
          <p:spPr bwMode="auto">
            <a:xfrm>
              <a:off x="5146" y="105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3" name="Rectangle 107"/>
            <p:cNvSpPr>
              <a:spLocks noChangeArrowheads="1"/>
            </p:cNvSpPr>
            <p:nvPr/>
          </p:nvSpPr>
          <p:spPr bwMode="auto">
            <a:xfrm>
              <a:off x="5146" y="154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4" name="Rectangle 108"/>
            <p:cNvSpPr>
              <a:spLocks noChangeArrowheads="1"/>
            </p:cNvSpPr>
            <p:nvPr/>
          </p:nvSpPr>
          <p:spPr bwMode="auto">
            <a:xfrm>
              <a:off x="5146" y="166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5" name="Rectangle 109"/>
            <p:cNvSpPr>
              <a:spLocks noChangeArrowheads="1"/>
            </p:cNvSpPr>
            <p:nvPr/>
          </p:nvSpPr>
          <p:spPr bwMode="auto">
            <a:xfrm>
              <a:off x="5146" y="1793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6" name="Rectangle 110"/>
            <p:cNvSpPr>
              <a:spLocks noChangeArrowheads="1"/>
            </p:cNvSpPr>
            <p:nvPr/>
          </p:nvSpPr>
          <p:spPr bwMode="auto">
            <a:xfrm>
              <a:off x="5146" y="191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7" name="Rectangle 111"/>
            <p:cNvSpPr>
              <a:spLocks noChangeArrowheads="1"/>
            </p:cNvSpPr>
            <p:nvPr/>
          </p:nvSpPr>
          <p:spPr bwMode="auto">
            <a:xfrm>
              <a:off x="5146" y="2041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8" name="Rectangle 112"/>
            <p:cNvSpPr>
              <a:spLocks noChangeArrowheads="1"/>
            </p:cNvSpPr>
            <p:nvPr/>
          </p:nvSpPr>
          <p:spPr bwMode="auto">
            <a:xfrm>
              <a:off x="5146" y="679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09" name="Rectangle 113"/>
            <p:cNvSpPr>
              <a:spLocks noChangeArrowheads="1"/>
            </p:cNvSpPr>
            <p:nvPr/>
          </p:nvSpPr>
          <p:spPr bwMode="auto">
            <a:xfrm>
              <a:off x="5146" y="2165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0" name="Rectangle 114"/>
            <p:cNvSpPr>
              <a:spLocks noChangeArrowheads="1"/>
            </p:cNvSpPr>
            <p:nvPr/>
          </p:nvSpPr>
          <p:spPr bwMode="auto">
            <a:xfrm>
              <a:off x="5146" y="2287"/>
              <a:ext cx="226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B050"/>
                  </a:solidFill>
                  <a:latin typeface="+mn-lt"/>
                  <a:ea typeface="+mn-ea"/>
                  <a:cs typeface="Times New Roman" panose="02020603050405020304" pitchFamily="18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03725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9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300" fill="hold"/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649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9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4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4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4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4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4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4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4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49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4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4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4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649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4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4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4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4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9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309" grpId="0" animBg="1"/>
      <p:bldP spid="649310" grpId="0" autoUpdateAnimBg="0"/>
      <p:bldP spid="649311" grpId="0" build="p" autoUpdateAnimBg="0"/>
      <p:bldP spid="649312" grpId="0"/>
      <p:bldP spid="649370" grpId="0" autoUpdateAnimBg="0"/>
      <p:bldP spid="649372" grpId="0" animBg="1"/>
      <p:bldP spid="649373" grpId="0" animBg="1"/>
      <p:bldP spid="649374" grpId="0" autoUpdateAnimBg="0"/>
      <p:bldP spid="649375" grpId="0" autoUpdateAnimBg="0"/>
      <p:bldP spid="649376" grpId="0" autoUpdateAnimBg="0"/>
      <p:bldP spid="649377" grpId="0" animBg="1"/>
      <p:bldP spid="7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1560" y="38822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楷体_GB2312"/>
              </a:rPr>
              <a:t>边缘效应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980728"/>
            <a:ext cx="5603179" cy="291136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008002"/>
            <a:ext cx="3260023" cy="20957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413812"/>
            <a:ext cx="2219577" cy="9523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224" y="3565940"/>
            <a:ext cx="2328416" cy="267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313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320" name="Text Box 80"/>
          <p:cNvSpPr txBox="1">
            <a:spLocks noChangeArrowheads="1"/>
          </p:cNvSpPr>
          <p:nvPr/>
        </p:nvSpPr>
        <p:spPr bwMode="auto">
          <a:xfrm>
            <a:off x="695325" y="260648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2.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球形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电容器的电容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50321" name="AutoShape 81" descr="10%"/>
          <p:cNvSpPr>
            <a:spLocks noChangeArrowheads="1"/>
          </p:cNvSpPr>
          <p:nvPr/>
        </p:nvSpPr>
        <p:spPr bwMode="auto">
          <a:xfrm>
            <a:off x="6680076" y="931143"/>
            <a:ext cx="1685925" cy="1685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4861" y="10800"/>
                </a:moveTo>
                <a:cubicBezTo>
                  <a:pt x="4861" y="14080"/>
                  <a:pt x="7520" y="16739"/>
                  <a:pt x="10800" y="16739"/>
                </a:cubicBezTo>
                <a:cubicBezTo>
                  <a:pt x="14080" y="16739"/>
                  <a:pt x="16739" y="14080"/>
                  <a:pt x="16739" y="10800"/>
                </a:cubicBezTo>
                <a:cubicBezTo>
                  <a:pt x="16739" y="7520"/>
                  <a:pt x="14080" y="4861"/>
                  <a:pt x="10800" y="4861"/>
                </a:cubicBezTo>
                <a:cubicBezTo>
                  <a:pt x="7520" y="4861"/>
                  <a:pt x="4861" y="7520"/>
                  <a:pt x="4861" y="10800"/>
                </a:cubicBezTo>
                <a:close/>
              </a:path>
            </a:pathLst>
          </a:custGeom>
          <a:pattFill prst="pct10">
            <a:fgClr>
              <a:schemeClr val="bg2"/>
            </a:fgClr>
            <a:bgClr>
              <a:schemeClr val="hlink"/>
            </a:bgClr>
          </a:pattFill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650322" name="Group 82"/>
          <p:cNvGrpSpPr>
            <a:grpSpLocks/>
          </p:cNvGrpSpPr>
          <p:nvPr/>
        </p:nvGrpSpPr>
        <p:grpSpPr bwMode="auto">
          <a:xfrm>
            <a:off x="6467351" y="721593"/>
            <a:ext cx="2109787" cy="2109788"/>
            <a:chOff x="3686" y="786"/>
            <a:chExt cx="1329" cy="1329"/>
          </a:xfrm>
        </p:grpSpPr>
        <p:sp>
          <p:nvSpPr>
            <p:cNvPr id="20516" name="Oval 83"/>
            <p:cNvSpPr>
              <a:spLocks noChangeArrowheads="1"/>
            </p:cNvSpPr>
            <p:nvPr/>
          </p:nvSpPr>
          <p:spPr bwMode="auto">
            <a:xfrm>
              <a:off x="4067" y="1165"/>
              <a:ext cx="567" cy="567"/>
            </a:xfrm>
            <a:prstGeom prst="ellipse">
              <a:avLst/>
            </a:prstGeom>
            <a:gradFill rotWithShape="1">
              <a:gsLst>
                <a:gs pos="0">
                  <a:srgbClr val="0066FF"/>
                </a:gs>
                <a:gs pos="100000">
                  <a:srgbClr val="002F76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517" name="AutoShape 84"/>
            <p:cNvSpPr>
              <a:spLocks noChangeArrowheads="1"/>
            </p:cNvSpPr>
            <p:nvPr/>
          </p:nvSpPr>
          <p:spPr bwMode="auto">
            <a:xfrm>
              <a:off x="3686" y="786"/>
              <a:ext cx="1329" cy="132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9 w 21600"/>
                <a:gd name="T25" fmla="*/ 3169 h 21600"/>
                <a:gd name="T26" fmla="*/ 18431 w 21600"/>
                <a:gd name="T27" fmla="*/ 1843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15" y="10800"/>
                  </a:moveTo>
                  <a:cubicBezTo>
                    <a:pt x="2015" y="15652"/>
                    <a:pt x="5948" y="19585"/>
                    <a:pt x="10800" y="19585"/>
                  </a:cubicBezTo>
                  <a:cubicBezTo>
                    <a:pt x="15652" y="19585"/>
                    <a:pt x="19585" y="15652"/>
                    <a:pt x="19585" y="10800"/>
                  </a:cubicBezTo>
                  <a:cubicBezTo>
                    <a:pt x="19585" y="5948"/>
                    <a:pt x="15652" y="2015"/>
                    <a:pt x="10800" y="2015"/>
                  </a:cubicBezTo>
                  <a:cubicBezTo>
                    <a:pt x="5948" y="2015"/>
                    <a:pt x="2015" y="5948"/>
                    <a:pt x="2015" y="10800"/>
                  </a:cubicBezTo>
                  <a:close/>
                </a:path>
              </a:pathLst>
            </a:custGeom>
            <a:solidFill>
              <a:srgbClr val="0066FF"/>
            </a:solidFill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0325" name="Line 85"/>
          <p:cNvSpPr>
            <a:spLocks noChangeShapeType="1"/>
          </p:cNvSpPr>
          <p:nvPr/>
        </p:nvSpPr>
        <p:spPr bwMode="auto">
          <a:xfrm rot="1214455" flipH="1">
            <a:off x="6692776" y="1632818"/>
            <a:ext cx="847725" cy="88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26" name="Line 86"/>
          <p:cNvSpPr>
            <a:spLocks noChangeShapeType="1"/>
          </p:cNvSpPr>
          <p:nvPr/>
        </p:nvSpPr>
        <p:spPr bwMode="auto">
          <a:xfrm flipV="1">
            <a:off x="7516688" y="1678856"/>
            <a:ext cx="431800" cy="1095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27" name="Text Box 87"/>
          <p:cNvSpPr txBox="1">
            <a:spLocks noChangeArrowheads="1"/>
          </p:cNvSpPr>
          <p:nvPr/>
        </p:nvSpPr>
        <p:spPr bwMode="auto">
          <a:xfrm>
            <a:off x="7429217" y="1266106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FF0000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50328" name="Text Box 88"/>
          <p:cNvSpPr txBox="1">
            <a:spLocks noChangeArrowheads="1"/>
          </p:cNvSpPr>
          <p:nvPr/>
        </p:nvSpPr>
        <p:spPr bwMode="auto">
          <a:xfrm>
            <a:off x="6698967" y="11867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>
                <a:solidFill>
                  <a:srgbClr val="FF0000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50329" name="Rectangle 89"/>
          <p:cNvSpPr>
            <a:spLocks noChangeArrowheads="1"/>
          </p:cNvSpPr>
          <p:nvPr/>
        </p:nvSpPr>
        <p:spPr bwMode="auto">
          <a:xfrm>
            <a:off x="7516980" y="2094781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650330" name="AutoShape 90"/>
          <p:cNvSpPr>
            <a:spLocks noChangeArrowheads="1"/>
          </p:cNvSpPr>
          <p:nvPr/>
        </p:nvSpPr>
        <p:spPr bwMode="auto">
          <a:xfrm>
            <a:off x="6065713" y="332656"/>
            <a:ext cx="738188" cy="584200"/>
          </a:xfrm>
          <a:prstGeom prst="wedgeRoundRectCallout">
            <a:avLst>
              <a:gd name="adj1" fmla="val 107634"/>
              <a:gd name="adj2" fmla="val 128806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+ q</a:t>
            </a:r>
          </a:p>
        </p:txBody>
      </p:sp>
      <p:sp>
        <p:nvSpPr>
          <p:cNvPr id="650331" name="AutoShape 91"/>
          <p:cNvSpPr>
            <a:spLocks noChangeArrowheads="1"/>
          </p:cNvSpPr>
          <p:nvPr/>
        </p:nvSpPr>
        <p:spPr bwMode="auto">
          <a:xfrm>
            <a:off x="8213601" y="332656"/>
            <a:ext cx="750887" cy="584200"/>
          </a:xfrm>
          <a:prstGeom prst="wedgeRoundRectCallout">
            <a:avLst>
              <a:gd name="adj1" fmla="val -51690"/>
              <a:gd name="adj2" fmla="val 93750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- q</a:t>
            </a:r>
          </a:p>
        </p:txBody>
      </p:sp>
      <p:grpSp>
        <p:nvGrpSpPr>
          <p:cNvPr id="650332" name="Group 92"/>
          <p:cNvGrpSpPr>
            <a:grpSpLocks/>
          </p:cNvGrpSpPr>
          <p:nvPr/>
        </p:nvGrpSpPr>
        <p:grpSpPr bwMode="auto">
          <a:xfrm>
            <a:off x="6686426" y="934318"/>
            <a:ext cx="1676400" cy="1676400"/>
            <a:chOff x="4076" y="946"/>
            <a:chExt cx="1056" cy="1056"/>
          </a:xfrm>
        </p:grpSpPr>
        <p:sp>
          <p:nvSpPr>
            <p:cNvPr id="20508" name="Line 93"/>
            <p:cNvSpPr>
              <a:spLocks noChangeShapeType="1"/>
            </p:cNvSpPr>
            <p:nvPr/>
          </p:nvSpPr>
          <p:spPr bwMode="auto">
            <a:xfrm>
              <a:off x="4598" y="1776"/>
              <a:ext cx="0" cy="226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09" name="Line 94"/>
            <p:cNvSpPr>
              <a:spLocks noChangeShapeType="1"/>
            </p:cNvSpPr>
            <p:nvPr/>
          </p:nvSpPr>
          <p:spPr bwMode="auto">
            <a:xfrm>
              <a:off x="4826" y="1676"/>
              <a:ext cx="154" cy="17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0" name="Line 95"/>
            <p:cNvSpPr>
              <a:spLocks noChangeShapeType="1"/>
            </p:cNvSpPr>
            <p:nvPr/>
          </p:nvSpPr>
          <p:spPr bwMode="auto">
            <a:xfrm>
              <a:off x="4894" y="1456"/>
              <a:ext cx="238" cy="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1" name="Line 96"/>
            <p:cNvSpPr>
              <a:spLocks noChangeShapeType="1"/>
            </p:cNvSpPr>
            <p:nvPr/>
          </p:nvSpPr>
          <p:spPr bwMode="auto">
            <a:xfrm flipV="1">
              <a:off x="4824" y="1132"/>
              <a:ext cx="180" cy="140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2" name="Line 97"/>
            <p:cNvSpPr>
              <a:spLocks noChangeShapeType="1"/>
            </p:cNvSpPr>
            <p:nvPr/>
          </p:nvSpPr>
          <p:spPr bwMode="auto">
            <a:xfrm flipH="1" flipV="1">
              <a:off x="4602" y="946"/>
              <a:ext cx="2" cy="230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3" name="Line 98"/>
            <p:cNvSpPr>
              <a:spLocks noChangeShapeType="1"/>
            </p:cNvSpPr>
            <p:nvPr/>
          </p:nvSpPr>
          <p:spPr bwMode="auto">
            <a:xfrm flipH="1" flipV="1">
              <a:off x="4220" y="1120"/>
              <a:ext cx="164" cy="15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4" name="Line 99"/>
            <p:cNvSpPr>
              <a:spLocks noChangeShapeType="1"/>
            </p:cNvSpPr>
            <p:nvPr/>
          </p:nvSpPr>
          <p:spPr bwMode="auto">
            <a:xfrm flipH="1" flipV="1">
              <a:off x="4076" y="1460"/>
              <a:ext cx="232" cy="2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0515" name="Line 100"/>
            <p:cNvSpPr>
              <a:spLocks noChangeShapeType="1"/>
            </p:cNvSpPr>
            <p:nvPr/>
          </p:nvSpPr>
          <p:spPr bwMode="auto">
            <a:xfrm flipH="1">
              <a:off x="4202" y="1670"/>
              <a:ext cx="176" cy="146"/>
            </a:xfrm>
            <a:prstGeom prst="line">
              <a:avLst/>
            </a:prstGeom>
            <a:noFill/>
            <a:ln w="19050">
              <a:solidFill>
                <a:srgbClr val="000066">
                  <a:alpha val="70979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50341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396226"/>
              </p:ext>
            </p:extLst>
          </p:nvPr>
        </p:nvGraphicFramePr>
        <p:xfrm>
          <a:off x="7538913" y="908918"/>
          <a:ext cx="3206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1" name="公式" r:id="rId3" imgW="104648" imgH="142977" progId="Equation.3">
                  <p:embed/>
                </p:oleObj>
              </mc:Choice>
              <mc:Fallback>
                <p:oleObj name="公式" r:id="rId3" imgW="104648" imgH="14297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8913" y="908918"/>
                        <a:ext cx="32067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2" name="Object 1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395059"/>
              </p:ext>
            </p:extLst>
          </p:nvPr>
        </p:nvGraphicFramePr>
        <p:xfrm>
          <a:off x="1357101" y="1572743"/>
          <a:ext cx="18653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2" name="Equation" r:id="rId5" imgW="838200" imgH="380864" progId="Equation.DSMT4">
                  <p:embed/>
                </p:oleObj>
              </mc:Choice>
              <mc:Fallback>
                <p:oleObj name="Equation" r:id="rId5" imgW="838200" imgH="38086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101" y="1572743"/>
                        <a:ext cx="18653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3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04360"/>
              </p:ext>
            </p:extLst>
          </p:nvPr>
        </p:nvGraphicFramePr>
        <p:xfrm>
          <a:off x="1331913" y="3604122"/>
          <a:ext cx="3359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3" name="公式" r:id="rId7" imgW="1552448" imgH="380864" progId="Equation.3">
                  <p:embed/>
                </p:oleObj>
              </mc:Choice>
              <mc:Fallback>
                <p:oleObj name="公式" r:id="rId7" imgW="1552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04122"/>
                        <a:ext cx="33591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44" name="Object 10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55735"/>
              </p:ext>
            </p:extLst>
          </p:nvPr>
        </p:nvGraphicFramePr>
        <p:xfrm>
          <a:off x="6219825" y="3661991"/>
          <a:ext cx="191928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4" name="公式" r:id="rId9" imgW="866648" imgH="380864" progId="Equation.3">
                  <p:embed/>
                </p:oleObj>
              </mc:Choice>
              <mc:Fallback>
                <p:oleObj name="公式" r:id="rId9" imgW="8666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9825" y="3661991"/>
                        <a:ext cx="191928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45" name="Text Box 105"/>
          <p:cNvSpPr txBox="1">
            <a:spLocks noChangeArrowheads="1"/>
          </p:cNvSpPr>
          <p:nvPr/>
        </p:nvSpPr>
        <p:spPr bwMode="auto">
          <a:xfrm>
            <a:off x="4978400" y="3524747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graphicFrame>
        <p:nvGraphicFramePr>
          <p:cNvPr id="650346" name="Object 10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4636522"/>
              </p:ext>
            </p:extLst>
          </p:nvPr>
        </p:nvGraphicFramePr>
        <p:xfrm>
          <a:off x="157163" y="2533650"/>
          <a:ext cx="4706937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5" name="Equation" r:id="rId11" imgW="2197080" imgH="431640" progId="Equation.DSMT4">
                  <p:embed/>
                </p:oleObj>
              </mc:Choice>
              <mc:Fallback>
                <p:oleObj name="Equation" r:id="rId11" imgW="2197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2533650"/>
                        <a:ext cx="4706937" cy="1027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47" name="AutoShape 107"/>
          <p:cNvSpPr>
            <a:spLocks noChangeArrowheads="1"/>
          </p:cNvSpPr>
          <p:nvPr/>
        </p:nvSpPr>
        <p:spPr bwMode="auto">
          <a:xfrm>
            <a:off x="4899025" y="3902572"/>
            <a:ext cx="1223963" cy="338137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0348" name="Line 108"/>
          <p:cNvSpPr>
            <a:spLocks noChangeShapeType="1"/>
          </p:cNvSpPr>
          <p:nvPr/>
        </p:nvSpPr>
        <p:spPr bwMode="auto">
          <a:xfrm>
            <a:off x="3203575" y="4493122"/>
            <a:ext cx="1439863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0349" name="Text Box 109"/>
          <p:cNvSpPr txBox="1">
            <a:spLocks noChangeArrowheads="1"/>
          </p:cNvSpPr>
          <p:nvPr/>
        </p:nvSpPr>
        <p:spPr bwMode="auto">
          <a:xfrm>
            <a:off x="162198" y="4581128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50350" name="Text Box 110"/>
          <p:cNvSpPr txBox="1">
            <a:spLocks noChangeArrowheads="1"/>
          </p:cNvSpPr>
          <p:nvPr/>
        </p:nvSpPr>
        <p:spPr bwMode="auto">
          <a:xfrm>
            <a:off x="1236707" y="4584299"/>
            <a:ext cx="371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(1)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1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 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FF"/>
                </a:solidFill>
                <a:latin typeface="+mn-lt"/>
                <a:ea typeface="+mn-ea"/>
              </a:rPr>
              <a:t>2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 smtClean="0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=d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lang="zh-CN" altLang="en-US" b="1" dirty="0">
                <a:solidFill>
                  <a:srgbClr val="00FF00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650351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755078"/>
              </p:ext>
            </p:extLst>
          </p:nvPr>
        </p:nvGraphicFramePr>
        <p:xfrm>
          <a:off x="3335664" y="1784440"/>
          <a:ext cx="17049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6" name="公式" r:id="rId13" imgW="762000" imgH="171450" progId="Equation.3">
                  <p:embed/>
                </p:oleObj>
              </mc:Choice>
              <mc:Fallback>
                <p:oleObj name="公式" r:id="rId13" imgW="762000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664" y="1784440"/>
                        <a:ext cx="17049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352" name="Object 1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278821"/>
              </p:ext>
            </p:extLst>
          </p:nvPr>
        </p:nvGraphicFramePr>
        <p:xfrm>
          <a:off x="4822700" y="2573115"/>
          <a:ext cx="2293938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7" name="公式" r:id="rId15" imgW="1047835" imgH="380864" progId="Equation.3">
                  <p:embed/>
                </p:oleObj>
              </mc:Choice>
              <mc:Fallback>
                <p:oleObj name="公式" r:id="rId15" imgW="10478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700" y="2573115"/>
                        <a:ext cx="2293938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354" name="Text Box 114"/>
          <p:cNvSpPr txBox="1">
            <a:spLocks noChangeArrowheads="1"/>
          </p:cNvSpPr>
          <p:nvPr/>
        </p:nvSpPr>
        <p:spPr bwMode="auto">
          <a:xfrm>
            <a:off x="467544" y="5833616"/>
            <a:ext cx="413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2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 R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，则</a:t>
            </a:r>
            <a:r>
              <a:rPr lang="zh-CN" altLang="en-US" b="1" dirty="0">
                <a:solidFill>
                  <a:srgbClr val="00FF00"/>
                </a:solidFill>
                <a:latin typeface="+mn-lt"/>
                <a:ea typeface="+mn-ea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694607"/>
              </p:ext>
            </p:extLst>
          </p:nvPr>
        </p:nvGraphicFramePr>
        <p:xfrm>
          <a:off x="305073" y="777611"/>
          <a:ext cx="1884226" cy="6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8" name="Equation" r:id="rId17" imgW="812520" imgH="291960" progId="Equation.DSMT4">
                  <p:embed/>
                </p:oleObj>
              </mc:Choice>
              <mc:Fallback>
                <p:oleObj name="Equation" r:id="rId17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05073" y="777611"/>
                        <a:ext cx="1884226" cy="6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6732240" y="1031205"/>
            <a:ext cx="1552686" cy="14767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466598"/>
              </p:ext>
            </p:extLst>
          </p:nvPr>
        </p:nvGraphicFramePr>
        <p:xfrm>
          <a:off x="3347864" y="5691306"/>
          <a:ext cx="3600171" cy="9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89" name="Equation" r:id="rId19" imgW="1587240" imgH="431640" progId="Equation.DSMT4">
                  <p:embed/>
                </p:oleObj>
              </mc:Choice>
              <mc:Fallback>
                <p:oleObj name="Equation" r:id="rId19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47864" y="5691306"/>
                        <a:ext cx="3600171" cy="9780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432756"/>
              </p:ext>
            </p:extLst>
          </p:nvPr>
        </p:nvGraphicFramePr>
        <p:xfrm>
          <a:off x="542627" y="4905495"/>
          <a:ext cx="71977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0" name="Equation" r:id="rId21" imgW="3174840" imgH="457200" progId="Equation.DSMT4">
                  <p:embed/>
                </p:oleObj>
              </mc:Choice>
              <mc:Fallback>
                <p:oleObj name="Equation" r:id="rId21" imgW="317484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2627" y="4905495"/>
                        <a:ext cx="7197725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109"/>
          <p:cNvSpPr txBox="1">
            <a:spLocks noChangeArrowheads="1"/>
          </p:cNvSpPr>
          <p:nvPr/>
        </p:nvSpPr>
        <p:spPr bwMode="auto">
          <a:xfrm>
            <a:off x="7755107" y="5002619"/>
            <a:ext cx="1140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平行板电容器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4" name="Text Box 109"/>
          <p:cNvSpPr txBox="1">
            <a:spLocks noChangeArrowheads="1"/>
          </p:cNvSpPr>
          <p:nvPr/>
        </p:nvSpPr>
        <p:spPr bwMode="auto">
          <a:xfrm>
            <a:off x="7013141" y="5939541"/>
            <a:ext cx="17679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孤立导体球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437274"/>
              </p:ext>
            </p:extLst>
          </p:nvPr>
        </p:nvGraphicFramePr>
        <p:xfrm>
          <a:off x="2373166" y="701149"/>
          <a:ext cx="2348175" cy="808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1" name="Equation" r:id="rId23" imgW="1143000" imgH="393480" progId="Equation.DSMT4">
                  <p:embed/>
                </p:oleObj>
              </mc:Choice>
              <mc:Fallback>
                <p:oleObj name="Equation" r:id="rId23" imgW="1143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73166" y="701149"/>
                        <a:ext cx="2348175" cy="8088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328703"/>
              </p:ext>
            </p:extLst>
          </p:nvPr>
        </p:nvGraphicFramePr>
        <p:xfrm>
          <a:off x="4860032" y="889918"/>
          <a:ext cx="17033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292" name="Equation" r:id="rId25" imgW="1704007" imgH="451096" progId="Equation.DSMT4">
                  <p:embed/>
                </p:oleObj>
              </mc:Choice>
              <mc:Fallback>
                <p:oleObj name="Equation" r:id="rId25" imgW="1704007" imgH="45109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60032" y="889918"/>
                        <a:ext cx="1703387" cy="450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58996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0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0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503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8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50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0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650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0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50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650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5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50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5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5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503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650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5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65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0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65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5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320" grpId="0" autoUpdateAnimBg="0"/>
      <p:bldP spid="650321" grpId="0" animBg="1"/>
      <p:bldP spid="650325" grpId="0" animBg="1"/>
      <p:bldP spid="650326" grpId="0" animBg="1"/>
      <p:bldP spid="650327" grpId="0" autoUpdateAnimBg="0"/>
      <p:bldP spid="650328" grpId="0" autoUpdateAnimBg="0"/>
      <p:bldP spid="650329" grpId="0"/>
      <p:bldP spid="650330" grpId="0" animBg="1" autoUpdateAnimBg="0"/>
      <p:bldP spid="650331" grpId="0" animBg="1" autoUpdateAnimBg="0"/>
      <p:bldP spid="650345" grpId="0" autoUpdateAnimBg="0"/>
      <p:bldP spid="650347" grpId="0" animBg="1"/>
      <p:bldP spid="650348" grpId="0" animBg="1"/>
      <p:bldP spid="650349" grpId="0" autoUpdateAnimBg="0"/>
      <p:bldP spid="650350" grpId="0" autoUpdateAnimBg="0"/>
      <p:bldP spid="650354" grpId="0" autoUpdateAnimBg="0"/>
      <p:bldP spid="40" grpId="0" animBg="1"/>
      <p:bldP spid="43" grpId="0" autoUpdateAnimBg="0"/>
      <p:bldP spid="4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76" name="Oval 40" descr="10%"/>
          <p:cNvSpPr>
            <a:spLocks noChangeArrowheads="1"/>
          </p:cNvSpPr>
          <p:nvPr/>
        </p:nvSpPr>
        <p:spPr bwMode="auto">
          <a:xfrm>
            <a:off x="6765925" y="5153744"/>
            <a:ext cx="1371600" cy="13716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pattFill prst="pct10">
                  <a:fgClr>
                    <a:schemeClr val="bg2"/>
                  </a:fgClr>
                  <a:bgClr>
                    <a:srgbClr val="0066FF"/>
                  </a:bgClr>
                </a:patt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4377" name="Oval 41" descr="10%"/>
          <p:cNvSpPr>
            <a:spLocks noChangeArrowheads="1"/>
          </p:cNvSpPr>
          <p:nvPr/>
        </p:nvSpPr>
        <p:spPr bwMode="auto">
          <a:xfrm>
            <a:off x="6784975" y="5172794"/>
            <a:ext cx="1333500" cy="1333500"/>
          </a:xfrm>
          <a:prstGeom prst="ellipse">
            <a:avLst/>
          </a:prstGeom>
          <a:pattFill prst="pct10">
            <a:fgClr>
              <a:schemeClr val="bg2"/>
            </a:fgClr>
            <a:bgClr>
              <a:srgbClr val="0066FF"/>
            </a:bgClr>
          </a:patt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654378" name="Group 42"/>
          <p:cNvGrpSpPr>
            <a:grpSpLocks/>
          </p:cNvGrpSpPr>
          <p:nvPr/>
        </p:nvGrpSpPr>
        <p:grpSpPr bwMode="auto">
          <a:xfrm>
            <a:off x="5332413" y="972269"/>
            <a:ext cx="1543050" cy="3124200"/>
            <a:chOff x="4077" y="409"/>
            <a:chExt cx="972" cy="1968"/>
          </a:xfrm>
        </p:grpSpPr>
        <p:sp>
          <p:nvSpPr>
            <p:cNvPr id="21568" name="Oval 43"/>
            <p:cNvSpPr>
              <a:spLocks noChangeArrowheads="1"/>
            </p:cNvSpPr>
            <p:nvPr/>
          </p:nvSpPr>
          <p:spPr bwMode="auto">
            <a:xfrm>
              <a:off x="4077" y="2029"/>
              <a:ext cx="960" cy="348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69" name="AutoShape 44"/>
            <p:cNvSpPr>
              <a:spLocks noChangeArrowheads="1"/>
            </p:cNvSpPr>
            <p:nvPr/>
          </p:nvSpPr>
          <p:spPr bwMode="auto">
            <a:xfrm>
              <a:off x="4077" y="409"/>
              <a:ext cx="960" cy="1960"/>
            </a:xfrm>
            <a:prstGeom prst="can">
              <a:avLst>
                <a:gd name="adj" fmla="val 32960"/>
              </a:avLst>
            </a:prstGeom>
            <a:solidFill>
              <a:schemeClr val="hlink">
                <a:alpha val="50195"/>
              </a:schemeClr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70" name="Oval 45"/>
            <p:cNvSpPr>
              <a:spLocks noChangeArrowheads="1"/>
            </p:cNvSpPr>
            <p:nvPr/>
          </p:nvSpPr>
          <p:spPr bwMode="auto">
            <a:xfrm>
              <a:off x="4089" y="414"/>
              <a:ext cx="960" cy="32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54382" name="Group 46"/>
          <p:cNvGrpSpPr>
            <a:grpSpLocks/>
          </p:cNvGrpSpPr>
          <p:nvPr/>
        </p:nvGrpSpPr>
        <p:grpSpPr bwMode="auto">
          <a:xfrm>
            <a:off x="5722938" y="1100856"/>
            <a:ext cx="758825" cy="2817813"/>
            <a:chOff x="4323" y="490"/>
            <a:chExt cx="478" cy="1775"/>
          </a:xfrm>
        </p:grpSpPr>
        <p:grpSp>
          <p:nvGrpSpPr>
            <p:cNvPr id="21564" name="Group 47"/>
            <p:cNvGrpSpPr>
              <a:grpSpLocks/>
            </p:cNvGrpSpPr>
            <p:nvPr/>
          </p:nvGrpSpPr>
          <p:grpSpPr bwMode="auto">
            <a:xfrm>
              <a:off x="4329" y="490"/>
              <a:ext cx="468" cy="1775"/>
              <a:chOff x="4329" y="490"/>
              <a:chExt cx="468" cy="1775"/>
            </a:xfrm>
          </p:grpSpPr>
          <p:sp>
            <p:nvSpPr>
              <p:cNvPr id="21566" name="AutoShape 48"/>
              <p:cNvSpPr>
                <a:spLocks noChangeArrowheads="1"/>
              </p:cNvSpPr>
              <p:nvPr/>
            </p:nvSpPr>
            <p:spPr bwMode="auto">
              <a:xfrm>
                <a:off x="4329" y="490"/>
                <a:ext cx="468" cy="1775"/>
              </a:xfrm>
              <a:prstGeom prst="can">
                <a:avLst>
                  <a:gd name="adj" fmla="val 37822"/>
                </a:avLst>
              </a:prstGeom>
              <a:solidFill>
                <a:srgbClr val="00FFCC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CC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21567" name="Oval 49"/>
              <p:cNvSpPr>
                <a:spLocks noChangeArrowheads="1"/>
              </p:cNvSpPr>
              <p:nvPr/>
            </p:nvSpPr>
            <p:spPr bwMode="auto">
              <a:xfrm>
                <a:off x="4338" y="502"/>
                <a:ext cx="456" cy="150"/>
              </a:xfrm>
              <a:prstGeom prst="ellipse">
                <a:avLst/>
              </a:prstGeom>
              <a:solidFill>
                <a:schemeClr val="tx1"/>
              </a:solidFill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21565" name="Oval 50"/>
            <p:cNvSpPr>
              <a:spLocks noChangeArrowheads="1"/>
            </p:cNvSpPr>
            <p:nvPr/>
          </p:nvSpPr>
          <p:spPr bwMode="auto">
            <a:xfrm>
              <a:off x="4323" y="491"/>
              <a:ext cx="478" cy="1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54387" name="Text Box 51"/>
          <p:cNvSpPr txBox="1">
            <a:spLocks noChangeArrowheads="1"/>
          </p:cNvSpPr>
          <p:nvPr/>
        </p:nvSpPr>
        <p:spPr bwMode="auto">
          <a:xfrm>
            <a:off x="251520" y="260648"/>
            <a:ext cx="62191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3.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无限长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柱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形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电容器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（长为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L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部分）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的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电容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54388" name="Text Box 52"/>
          <p:cNvSpPr txBox="1">
            <a:spLocks noChangeArrowheads="1"/>
          </p:cNvSpPr>
          <p:nvPr/>
        </p:nvSpPr>
        <p:spPr bwMode="auto">
          <a:xfrm>
            <a:off x="6049804" y="242641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654389" name="Text Box 53"/>
          <p:cNvSpPr txBox="1">
            <a:spLocks noChangeArrowheads="1"/>
          </p:cNvSpPr>
          <p:nvPr/>
        </p:nvSpPr>
        <p:spPr bwMode="auto">
          <a:xfrm>
            <a:off x="6414929" y="14469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</a:rPr>
              <a:t>b</a:t>
            </a:r>
          </a:p>
        </p:txBody>
      </p:sp>
      <p:grpSp>
        <p:nvGrpSpPr>
          <p:cNvPr id="654390" name="Group 54"/>
          <p:cNvGrpSpPr>
            <a:grpSpLocks/>
          </p:cNvGrpSpPr>
          <p:nvPr/>
        </p:nvGrpSpPr>
        <p:grpSpPr bwMode="auto">
          <a:xfrm>
            <a:off x="6875463" y="1278656"/>
            <a:ext cx="571500" cy="2557463"/>
            <a:chOff x="5004" y="2210"/>
            <a:chExt cx="360" cy="1611"/>
          </a:xfrm>
        </p:grpSpPr>
        <p:sp>
          <p:nvSpPr>
            <p:cNvPr id="21560" name="Line 55"/>
            <p:cNvSpPr>
              <a:spLocks noChangeShapeType="1"/>
            </p:cNvSpPr>
            <p:nvPr/>
          </p:nvSpPr>
          <p:spPr bwMode="auto">
            <a:xfrm>
              <a:off x="5004" y="2210"/>
              <a:ext cx="303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1" name="Line 56"/>
            <p:cNvSpPr>
              <a:spLocks noChangeShapeType="1"/>
            </p:cNvSpPr>
            <p:nvPr/>
          </p:nvSpPr>
          <p:spPr bwMode="auto">
            <a:xfrm>
              <a:off x="5020" y="3821"/>
              <a:ext cx="311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 type="non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2" name="Line 57"/>
            <p:cNvSpPr>
              <a:spLocks noChangeShapeType="1"/>
            </p:cNvSpPr>
            <p:nvPr/>
          </p:nvSpPr>
          <p:spPr bwMode="auto">
            <a:xfrm>
              <a:off x="5139" y="2210"/>
              <a:ext cx="0" cy="1611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63" name="Text Box 58"/>
            <p:cNvSpPr txBox="1">
              <a:spLocks noChangeArrowheads="1"/>
            </p:cNvSpPr>
            <p:nvPr/>
          </p:nvSpPr>
          <p:spPr bwMode="auto">
            <a:xfrm>
              <a:off x="5130" y="2917"/>
              <a:ext cx="23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FFFF"/>
                  </a:solidFill>
                  <a:latin typeface="+mn-lt"/>
                  <a:ea typeface="+mn-ea"/>
                </a:rPr>
                <a:t>L</a:t>
              </a:r>
              <a:endParaRPr lang="en-US" altLang="zh-CN" baseline="-2500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54395" name="Line 59"/>
          <p:cNvSpPr>
            <a:spLocks noChangeShapeType="1"/>
          </p:cNvSpPr>
          <p:nvPr/>
        </p:nvSpPr>
        <p:spPr bwMode="auto">
          <a:xfrm>
            <a:off x="6103938" y="1926356"/>
            <a:ext cx="7334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396" name="Line 60"/>
          <p:cNvSpPr>
            <a:spLocks noChangeShapeType="1"/>
          </p:cNvSpPr>
          <p:nvPr/>
        </p:nvSpPr>
        <p:spPr bwMode="auto">
          <a:xfrm>
            <a:off x="6103938" y="2458169"/>
            <a:ext cx="3540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med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397" name="Rectangle 61"/>
          <p:cNvSpPr>
            <a:spLocks noChangeArrowheads="1"/>
          </p:cNvSpPr>
          <p:nvPr/>
        </p:nvSpPr>
        <p:spPr bwMode="auto">
          <a:xfrm>
            <a:off x="6152748" y="273050"/>
            <a:ext cx="180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</a:t>
            </a:r>
            <a:r>
              <a:rPr lang="zh-CN" altLang="en-US" b="1" dirty="0">
                <a:solidFill>
                  <a:srgbClr val="FF9900"/>
                </a:solidFill>
                <a:latin typeface="+mn-lt"/>
                <a:ea typeface="+mn-ea"/>
              </a:rPr>
              <a:t>同轴电缆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)</a:t>
            </a:r>
          </a:p>
        </p:txBody>
      </p:sp>
      <p:pic>
        <p:nvPicPr>
          <p:cNvPr id="654398" name="Picture 62" descr="同轴电缆"/>
          <p:cNvPicPr>
            <a:picLocks noChangeAspect="1" noChangeArrowheads="1"/>
          </p:cNvPicPr>
          <p:nvPr/>
        </p:nvPicPr>
        <p:blipFill>
          <a:blip r:embed="rId3">
            <a:lum bright="-24000"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00" t="10954" r="27417" b="7729"/>
          <a:stretch>
            <a:fillRect/>
          </a:stretch>
        </p:blipFill>
        <p:spPr bwMode="auto">
          <a:xfrm>
            <a:off x="7596188" y="1199281"/>
            <a:ext cx="1158875" cy="2713038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4399" name="Rectangle 63"/>
          <p:cNvSpPr>
            <a:spLocks noChangeArrowheads="1"/>
          </p:cNvSpPr>
          <p:nvPr/>
        </p:nvSpPr>
        <p:spPr bwMode="auto">
          <a:xfrm>
            <a:off x="6451892" y="2497856"/>
            <a:ext cx="3994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b="1" i="1" baseline="-25000">
                <a:solidFill>
                  <a:srgbClr val="000066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654400" name="Oval 64"/>
          <p:cNvSpPr>
            <a:spLocks noChangeArrowheads="1"/>
          </p:cNvSpPr>
          <p:nvPr/>
        </p:nvSpPr>
        <p:spPr bwMode="auto">
          <a:xfrm>
            <a:off x="7254875" y="5645869"/>
            <a:ext cx="381000" cy="381000"/>
          </a:xfrm>
          <a:prstGeom prst="ellipse">
            <a:avLst/>
          </a:prstGeom>
          <a:solidFill>
            <a:srgbClr val="3333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54401" name="Rectangle 65"/>
          <p:cNvSpPr>
            <a:spLocks noChangeArrowheads="1"/>
          </p:cNvSpPr>
          <p:nvPr/>
        </p:nvSpPr>
        <p:spPr bwMode="auto">
          <a:xfrm>
            <a:off x="7629525" y="474893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</a:p>
        </p:txBody>
      </p:sp>
      <p:grpSp>
        <p:nvGrpSpPr>
          <p:cNvPr id="654402" name="Group 66"/>
          <p:cNvGrpSpPr>
            <a:grpSpLocks/>
          </p:cNvGrpSpPr>
          <p:nvPr/>
        </p:nvGrpSpPr>
        <p:grpSpPr bwMode="auto">
          <a:xfrm>
            <a:off x="7448550" y="4745756"/>
            <a:ext cx="230188" cy="1104900"/>
            <a:chOff x="4672" y="2782"/>
            <a:chExt cx="145" cy="696"/>
          </a:xfrm>
        </p:grpSpPr>
        <p:sp>
          <p:nvSpPr>
            <p:cNvPr id="21556" name="Line 67"/>
            <p:cNvSpPr>
              <a:spLocks noChangeShapeType="1"/>
            </p:cNvSpPr>
            <p:nvPr/>
          </p:nvSpPr>
          <p:spPr bwMode="auto">
            <a:xfrm flipV="1">
              <a:off x="4673" y="2782"/>
              <a:ext cx="0" cy="672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7" name="Line 68"/>
            <p:cNvSpPr>
              <a:spLocks noChangeShapeType="1"/>
            </p:cNvSpPr>
            <p:nvPr/>
          </p:nvSpPr>
          <p:spPr bwMode="auto">
            <a:xfrm flipV="1">
              <a:off x="4807" y="2782"/>
              <a:ext cx="2" cy="696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8" name="Line 69"/>
            <p:cNvSpPr>
              <a:spLocks noChangeShapeType="1"/>
            </p:cNvSpPr>
            <p:nvPr/>
          </p:nvSpPr>
          <p:spPr bwMode="auto">
            <a:xfrm>
              <a:off x="4673" y="2922"/>
              <a:ext cx="144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triangle" w="med" len="sm"/>
              <a:tailEnd type="triangl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9" name="Line 70"/>
            <p:cNvSpPr>
              <a:spLocks noChangeShapeType="1"/>
            </p:cNvSpPr>
            <p:nvPr/>
          </p:nvSpPr>
          <p:spPr bwMode="auto">
            <a:xfrm flipV="1">
              <a:off x="4672" y="3470"/>
              <a:ext cx="12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4407" name="Rectangle 71"/>
          <p:cNvSpPr>
            <a:spLocks noChangeArrowheads="1"/>
          </p:cNvSpPr>
          <p:nvPr/>
        </p:nvSpPr>
        <p:spPr bwMode="auto">
          <a:xfrm>
            <a:off x="7177088" y="5907806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</a:t>
            </a:r>
            <a:r>
              <a:rPr lang="en-US" altLang="zh-CN" i="1" baseline="-25000">
                <a:solidFill>
                  <a:srgbClr val="0000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</a:p>
        </p:txBody>
      </p:sp>
      <p:graphicFrame>
        <p:nvGraphicFramePr>
          <p:cNvPr id="654408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479179"/>
              </p:ext>
            </p:extLst>
          </p:nvPr>
        </p:nvGraphicFramePr>
        <p:xfrm>
          <a:off x="855663" y="2257872"/>
          <a:ext cx="181927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4" name="Equation" r:id="rId4" imgW="812520" imgH="431640" progId="Equation.DSMT4">
                  <p:embed/>
                </p:oleObj>
              </mc:Choice>
              <mc:Fallback>
                <p:oleObj name="Equation" r:id="rId4" imgW="8125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2257872"/>
                        <a:ext cx="1819275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09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553817"/>
              </p:ext>
            </p:extLst>
          </p:nvPr>
        </p:nvGraphicFramePr>
        <p:xfrm>
          <a:off x="511624" y="5215370"/>
          <a:ext cx="4159250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5" name="公式" r:id="rId6" imgW="1933448" imgH="571602" progId="Equation.3">
                  <p:embed/>
                </p:oleObj>
              </mc:Choice>
              <mc:Fallback>
                <p:oleObj name="公式" r:id="rId6" imgW="1933448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624" y="5215370"/>
                        <a:ext cx="4159250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10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964634"/>
              </p:ext>
            </p:extLst>
          </p:nvPr>
        </p:nvGraphicFramePr>
        <p:xfrm>
          <a:off x="490306" y="3316657"/>
          <a:ext cx="23463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6" name="公式" r:id="rId8" imgW="1066800" imgH="304936" progId="Equation.3">
                  <p:embed/>
                </p:oleObj>
              </mc:Choice>
              <mc:Fallback>
                <p:oleObj name="公式" r:id="rId8" imgW="1066800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06" y="3316657"/>
                        <a:ext cx="23463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411" name="Line 75"/>
          <p:cNvSpPr>
            <a:spLocks noChangeShapeType="1"/>
          </p:cNvSpPr>
          <p:nvPr/>
        </p:nvSpPr>
        <p:spPr bwMode="auto">
          <a:xfrm>
            <a:off x="3437387" y="6532995"/>
            <a:ext cx="1439862" cy="0"/>
          </a:xfrm>
          <a:prstGeom prst="line">
            <a:avLst/>
          </a:prstGeom>
          <a:noFill/>
          <a:ln w="57150">
            <a:solidFill>
              <a:srgbClr val="00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aphicFrame>
        <p:nvGraphicFramePr>
          <p:cNvPr id="654412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414353"/>
              </p:ext>
            </p:extLst>
          </p:nvPr>
        </p:nvGraphicFramePr>
        <p:xfrm>
          <a:off x="2759075" y="2472184"/>
          <a:ext cx="18367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7" name="Equation" r:id="rId10" imgW="825480" imgH="228600" progId="Equation.DSMT4">
                  <p:embed/>
                </p:oleObj>
              </mc:Choice>
              <mc:Fallback>
                <p:oleObj name="Equation" r:id="rId10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472184"/>
                        <a:ext cx="18367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13" name="Object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5137087"/>
              </p:ext>
            </p:extLst>
          </p:nvPr>
        </p:nvGraphicFramePr>
        <p:xfrm>
          <a:off x="2795364" y="4247654"/>
          <a:ext cx="20272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8" name="公式" r:id="rId12" imgW="914400" imgH="380864" progId="Equation.3">
                  <p:embed/>
                </p:oleObj>
              </mc:Choice>
              <mc:Fallback>
                <p:oleObj name="公式" r:id="rId12" imgW="9144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5364" y="4247654"/>
                        <a:ext cx="20272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414" name="AutoShape 78"/>
          <p:cNvSpPr>
            <a:spLocks noChangeArrowheads="1"/>
          </p:cNvSpPr>
          <p:nvPr/>
        </p:nvSpPr>
        <p:spPr bwMode="auto">
          <a:xfrm>
            <a:off x="6088063" y="4982294"/>
            <a:ext cx="738187" cy="584200"/>
          </a:xfrm>
          <a:prstGeom prst="wedgeRoundRectCallout">
            <a:avLst>
              <a:gd name="adj1" fmla="val 109569"/>
              <a:gd name="adj2" fmla="val 66574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+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54415" name="AutoShape 79"/>
          <p:cNvSpPr>
            <a:spLocks noChangeArrowheads="1"/>
          </p:cNvSpPr>
          <p:nvPr/>
        </p:nvSpPr>
        <p:spPr bwMode="auto">
          <a:xfrm>
            <a:off x="8069263" y="4896569"/>
            <a:ext cx="750887" cy="584200"/>
          </a:xfrm>
          <a:prstGeom prst="wedgeRoundRectCallout">
            <a:avLst>
              <a:gd name="adj1" fmla="val -41968"/>
              <a:gd name="adj2" fmla="val 91306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grpSp>
        <p:nvGrpSpPr>
          <p:cNvPr id="654416" name="Group 80"/>
          <p:cNvGrpSpPr>
            <a:grpSpLocks/>
          </p:cNvGrpSpPr>
          <p:nvPr/>
        </p:nvGrpSpPr>
        <p:grpSpPr bwMode="auto">
          <a:xfrm>
            <a:off x="6781800" y="5169619"/>
            <a:ext cx="1325563" cy="1328737"/>
            <a:chOff x="4272" y="3053"/>
            <a:chExt cx="835" cy="837"/>
          </a:xfrm>
        </p:grpSpPr>
        <p:sp>
          <p:nvSpPr>
            <p:cNvPr id="21544" name="Line 81"/>
            <p:cNvSpPr>
              <a:spLocks noChangeShapeType="1"/>
            </p:cNvSpPr>
            <p:nvPr/>
          </p:nvSpPr>
          <p:spPr bwMode="auto">
            <a:xfrm>
              <a:off x="4694" y="3475"/>
              <a:ext cx="413" cy="0"/>
            </a:xfrm>
            <a:prstGeom prst="line">
              <a:avLst/>
            </a:prstGeom>
            <a:noFill/>
            <a:ln w="9525">
              <a:solidFill>
                <a:srgbClr val="0000FF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5" name="Line 82"/>
            <p:cNvSpPr>
              <a:spLocks noChangeShapeType="1"/>
            </p:cNvSpPr>
            <p:nvPr/>
          </p:nvSpPr>
          <p:spPr bwMode="auto">
            <a:xfrm flipV="1">
              <a:off x="4694" y="3272"/>
              <a:ext cx="361" cy="203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6" name="Line 83"/>
            <p:cNvSpPr>
              <a:spLocks noChangeShapeType="1"/>
            </p:cNvSpPr>
            <p:nvPr/>
          </p:nvSpPr>
          <p:spPr bwMode="auto">
            <a:xfrm flipV="1">
              <a:off x="4694" y="3106"/>
              <a:ext cx="200" cy="369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7" name="Line 84"/>
            <p:cNvSpPr>
              <a:spLocks noChangeShapeType="1"/>
            </p:cNvSpPr>
            <p:nvPr/>
          </p:nvSpPr>
          <p:spPr bwMode="auto">
            <a:xfrm flipV="1">
              <a:off x="4694" y="3053"/>
              <a:ext cx="0" cy="42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8" name="Line 85"/>
            <p:cNvSpPr>
              <a:spLocks noChangeShapeType="1"/>
            </p:cNvSpPr>
            <p:nvPr/>
          </p:nvSpPr>
          <p:spPr bwMode="auto">
            <a:xfrm rot="16200000" flipV="1">
              <a:off x="4407" y="3187"/>
              <a:ext cx="368" cy="206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9" name="Line 86"/>
            <p:cNvSpPr>
              <a:spLocks noChangeShapeType="1"/>
            </p:cNvSpPr>
            <p:nvPr/>
          </p:nvSpPr>
          <p:spPr bwMode="auto">
            <a:xfrm rot="16200000" flipV="1">
              <a:off x="4408" y="3189"/>
              <a:ext cx="202" cy="370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0" name="Line 87"/>
            <p:cNvSpPr>
              <a:spLocks noChangeShapeType="1"/>
            </p:cNvSpPr>
            <p:nvPr/>
          </p:nvSpPr>
          <p:spPr bwMode="auto">
            <a:xfrm rot="16200000" flipV="1">
              <a:off x="4483" y="3264"/>
              <a:ext cx="0" cy="42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1" name="Line 88"/>
            <p:cNvSpPr>
              <a:spLocks noChangeShapeType="1"/>
            </p:cNvSpPr>
            <p:nvPr/>
          </p:nvSpPr>
          <p:spPr bwMode="auto">
            <a:xfrm rot="10800000" flipV="1">
              <a:off x="4331" y="3474"/>
              <a:ext cx="361" cy="205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2" name="Line 89"/>
            <p:cNvSpPr>
              <a:spLocks noChangeShapeType="1"/>
            </p:cNvSpPr>
            <p:nvPr/>
          </p:nvSpPr>
          <p:spPr bwMode="auto">
            <a:xfrm rot="10800000" flipV="1">
              <a:off x="4494" y="3474"/>
              <a:ext cx="200" cy="369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3" name="Line 90"/>
            <p:cNvSpPr>
              <a:spLocks noChangeShapeType="1"/>
            </p:cNvSpPr>
            <p:nvPr/>
          </p:nvSpPr>
          <p:spPr bwMode="auto">
            <a:xfrm rot="16200000" flipH="1">
              <a:off x="4486" y="3682"/>
              <a:ext cx="415" cy="2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4" name="Line 91"/>
            <p:cNvSpPr>
              <a:spLocks noChangeShapeType="1"/>
            </p:cNvSpPr>
            <p:nvPr/>
          </p:nvSpPr>
          <p:spPr bwMode="auto">
            <a:xfrm rot="5400000" flipV="1">
              <a:off x="4613" y="3554"/>
              <a:ext cx="361" cy="203"/>
            </a:xfrm>
            <a:prstGeom prst="line">
              <a:avLst/>
            </a:prstGeom>
            <a:noFill/>
            <a:ln w="9525">
              <a:solidFill>
                <a:srgbClr val="FFFF00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55" name="Line 92"/>
            <p:cNvSpPr>
              <a:spLocks noChangeShapeType="1"/>
            </p:cNvSpPr>
            <p:nvPr/>
          </p:nvSpPr>
          <p:spPr bwMode="auto">
            <a:xfrm rot="5400000" flipV="1">
              <a:off x="4777" y="3390"/>
              <a:ext cx="200" cy="369"/>
            </a:xfrm>
            <a:prstGeom prst="line">
              <a:avLst/>
            </a:prstGeom>
            <a:noFill/>
            <a:ln w="9525">
              <a:solidFill>
                <a:srgbClr val="0000FF">
                  <a:alpha val="54117"/>
                </a:srgb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654429" name="Line 93"/>
          <p:cNvSpPr>
            <a:spLocks noChangeShapeType="1"/>
          </p:cNvSpPr>
          <p:nvPr/>
        </p:nvSpPr>
        <p:spPr bwMode="auto">
          <a:xfrm>
            <a:off x="7446963" y="5837956"/>
            <a:ext cx="500062" cy="434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54430" name="Rectangle 94"/>
          <p:cNvSpPr>
            <a:spLocks noChangeArrowheads="1"/>
          </p:cNvSpPr>
          <p:nvPr/>
        </p:nvSpPr>
        <p:spPr bwMode="auto">
          <a:xfrm>
            <a:off x="7648575" y="5699844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 dirty="0" err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 dirty="0" err="1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  <a:endParaRPr lang="en-US" altLang="zh-CN" b="1" i="1" baseline="-25000" dirty="0">
              <a:solidFill>
                <a:srgbClr val="00FF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graphicFrame>
        <p:nvGraphicFramePr>
          <p:cNvPr id="654431" name="Object 9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984781"/>
              </p:ext>
            </p:extLst>
          </p:nvPr>
        </p:nvGraphicFramePr>
        <p:xfrm>
          <a:off x="2827222" y="3257396"/>
          <a:ext cx="21050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29" name="公式" r:id="rId14" imgW="952669" imgH="380864" progId="Equation.3">
                  <p:embed/>
                </p:oleObj>
              </mc:Choice>
              <mc:Fallback>
                <p:oleObj name="公式" r:id="rId14" imgW="9526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222" y="3257396"/>
                        <a:ext cx="21050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4432" name="Group 96"/>
          <p:cNvGrpSpPr>
            <a:grpSpLocks/>
          </p:cNvGrpSpPr>
          <p:nvPr/>
        </p:nvGrpSpPr>
        <p:grpSpPr bwMode="auto">
          <a:xfrm>
            <a:off x="5340350" y="972269"/>
            <a:ext cx="1524000" cy="517525"/>
            <a:chOff x="3364" y="409"/>
            <a:chExt cx="960" cy="326"/>
          </a:xfrm>
        </p:grpSpPr>
        <p:sp>
          <p:nvSpPr>
            <p:cNvPr id="21540" name="Oval 97"/>
            <p:cNvSpPr>
              <a:spLocks noChangeArrowheads="1"/>
            </p:cNvSpPr>
            <p:nvPr/>
          </p:nvSpPr>
          <p:spPr bwMode="auto">
            <a:xfrm>
              <a:off x="3364" y="409"/>
              <a:ext cx="960" cy="326"/>
            </a:xfrm>
            <a:prstGeom prst="ellipse">
              <a:avLst/>
            </a:prstGeom>
            <a:solidFill>
              <a:schemeClr val="hlink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41" name="Oval 98"/>
            <p:cNvSpPr>
              <a:spLocks noChangeArrowheads="1"/>
            </p:cNvSpPr>
            <p:nvPr/>
          </p:nvSpPr>
          <p:spPr bwMode="auto">
            <a:xfrm>
              <a:off x="3609" y="486"/>
              <a:ext cx="472" cy="172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542" name="Line 99"/>
            <p:cNvSpPr>
              <a:spLocks noChangeShapeType="1"/>
            </p:cNvSpPr>
            <p:nvPr/>
          </p:nvSpPr>
          <p:spPr bwMode="auto">
            <a:xfrm>
              <a:off x="3612" y="574"/>
              <a:ext cx="0" cy="1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43" name="Line 100"/>
            <p:cNvSpPr>
              <a:spLocks noChangeShapeType="1"/>
            </p:cNvSpPr>
            <p:nvPr/>
          </p:nvSpPr>
          <p:spPr bwMode="auto">
            <a:xfrm>
              <a:off x="4079" y="580"/>
              <a:ext cx="0" cy="14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654437" name="Group 101"/>
          <p:cNvGrpSpPr>
            <a:grpSpLocks/>
          </p:cNvGrpSpPr>
          <p:nvPr/>
        </p:nvGrpSpPr>
        <p:grpSpPr bwMode="auto">
          <a:xfrm>
            <a:off x="6096000" y="713506"/>
            <a:ext cx="17463" cy="3614738"/>
            <a:chOff x="4558" y="246"/>
            <a:chExt cx="11" cy="2277"/>
          </a:xfrm>
        </p:grpSpPr>
        <p:sp>
          <p:nvSpPr>
            <p:cNvPr id="21537" name="Line 102"/>
            <p:cNvSpPr>
              <a:spLocks noChangeShapeType="1"/>
            </p:cNvSpPr>
            <p:nvPr/>
          </p:nvSpPr>
          <p:spPr bwMode="auto">
            <a:xfrm flipH="1">
              <a:off x="4558" y="556"/>
              <a:ext cx="11" cy="1868"/>
            </a:xfrm>
            <a:prstGeom prst="line">
              <a:avLst/>
            </a:prstGeom>
            <a:noFill/>
            <a:ln w="28575">
              <a:solidFill>
                <a:srgbClr val="FFFF00">
                  <a:alpha val="58038"/>
                </a:srgbClr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8" name="Line 103"/>
            <p:cNvSpPr>
              <a:spLocks noChangeShapeType="1"/>
            </p:cNvSpPr>
            <p:nvPr/>
          </p:nvSpPr>
          <p:spPr bwMode="auto">
            <a:xfrm flipV="1">
              <a:off x="4568" y="246"/>
              <a:ext cx="0" cy="32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1539" name="Line 104"/>
            <p:cNvSpPr>
              <a:spLocks noChangeShapeType="1"/>
            </p:cNvSpPr>
            <p:nvPr/>
          </p:nvSpPr>
          <p:spPr bwMode="auto">
            <a:xfrm flipV="1">
              <a:off x="4558" y="2392"/>
              <a:ext cx="0" cy="131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71312"/>
              </p:ext>
            </p:extLst>
          </p:nvPr>
        </p:nvGraphicFramePr>
        <p:xfrm>
          <a:off x="1103598" y="825350"/>
          <a:ext cx="1884226" cy="677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0" name="Equation" r:id="rId16" imgW="812520" imgH="291960" progId="Equation.DSMT4">
                  <p:embed/>
                </p:oleObj>
              </mc:Choice>
              <mc:Fallback>
                <p:oleObj name="Equation" r:id="rId16" imgW="8125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103598" y="825350"/>
                        <a:ext cx="1884226" cy="677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223607"/>
              </p:ext>
            </p:extLst>
          </p:nvPr>
        </p:nvGraphicFramePr>
        <p:xfrm>
          <a:off x="3235127" y="930226"/>
          <a:ext cx="19129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1" name="Equation" r:id="rId18" imgW="825480" imgH="177480" progId="Equation.DSMT4">
                  <p:embed/>
                </p:oleObj>
              </mc:Choice>
              <mc:Fallback>
                <p:oleObj name="Equation" r:id="rId18" imgW="8254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35127" y="930226"/>
                        <a:ext cx="191293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AutoShape 3"/>
          <p:cNvSpPr>
            <a:spLocks noChangeArrowheads="1"/>
          </p:cNvSpPr>
          <p:nvPr/>
        </p:nvSpPr>
        <p:spPr bwMode="auto">
          <a:xfrm>
            <a:off x="5410413" y="1024487"/>
            <a:ext cx="1368000" cy="3024900"/>
          </a:xfrm>
          <a:prstGeom prst="can">
            <a:avLst>
              <a:gd name="adj" fmla="val 33502"/>
            </a:avLst>
          </a:prstGeom>
          <a:solidFill>
            <a:srgbClr val="99CCFF">
              <a:alpha val="50195"/>
            </a:srgbClr>
          </a:solidFill>
          <a:ln w="25400">
            <a:solidFill>
              <a:srgbClr val="FF0000"/>
            </a:solidFill>
            <a:prstDash val="sysDash"/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73" name="Oval 16"/>
          <p:cNvSpPr>
            <a:spLocks noChangeAspect="1" noChangeArrowheads="1"/>
          </p:cNvSpPr>
          <p:nvPr/>
        </p:nvSpPr>
        <p:spPr bwMode="auto">
          <a:xfrm>
            <a:off x="6828386" y="5261357"/>
            <a:ext cx="1224000" cy="1164114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40507" y="627895"/>
            <a:ext cx="711994" cy="623590"/>
            <a:chOff x="6140507" y="175037"/>
            <a:chExt cx="711994" cy="623590"/>
          </a:xfrm>
        </p:grpSpPr>
        <p:sp>
          <p:nvSpPr>
            <p:cNvPr id="72" name="Rectangle 65"/>
            <p:cNvSpPr>
              <a:spLocks noChangeArrowheads="1"/>
            </p:cNvSpPr>
            <p:nvPr/>
          </p:nvSpPr>
          <p:spPr bwMode="auto">
            <a:xfrm>
              <a:off x="6427650" y="175037"/>
              <a:ext cx="3048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 smtClean="0">
                  <a:solidFill>
                    <a:srgbClr val="00FF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endPara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  <a:sym typeface="Symbol" panose="05050102010706020507" pitchFamily="18" charset="2"/>
              </a:endParaRPr>
            </a:p>
          </p:txBody>
        </p:sp>
        <p:sp>
          <p:nvSpPr>
            <p:cNvPr id="74" name="Line 93"/>
            <p:cNvSpPr>
              <a:spLocks noChangeShapeType="1"/>
            </p:cNvSpPr>
            <p:nvPr/>
          </p:nvSpPr>
          <p:spPr bwMode="auto">
            <a:xfrm flipV="1">
              <a:off x="6140507" y="796551"/>
              <a:ext cx="711994" cy="20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75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38989"/>
              </p:ext>
            </p:extLst>
          </p:nvPr>
        </p:nvGraphicFramePr>
        <p:xfrm>
          <a:off x="422043" y="1419416"/>
          <a:ext cx="24145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2" name="Equation" r:id="rId20" imgW="1079280" imgH="393480" progId="Equation.DSMT4">
                  <p:embed/>
                </p:oleObj>
              </mc:Choice>
              <mc:Fallback>
                <p:oleObj name="Equation" r:id="rId20" imgW="1079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043" y="1419416"/>
                        <a:ext cx="24145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95033"/>
              </p:ext>
            </p:extLst>
          </p:nvPr>
        </p:nvGraphicFramePr>
        <p:xfrm>
          <a:off x="2951286" y="1614934"/>
          <a:ext cx="18367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33" name="Equation" r:id="rId22" imgW="825480" imgH="228600" progId="Equation.DSMT4">
                  <p:embed/>
                </p:oleObj>
              </mc:Choice>
              <mc:Fallback>
                <p:oleObj name="Equation" r:id="rId22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286" y="1614934"/>
                        <a:ext cx="183673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446398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4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5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54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54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8" dur="500"/>
                                        <p:tgtEl>
                                          <p:spTgt spid="65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5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5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5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5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5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65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5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1000"/>
                                        <p:tgtEl>
                                          <p:spTgt spid="65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65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65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65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65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65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654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76" grpId="0" animBg="1" autoUpdateAnimBg="0"/>
      <p:bldP spid="654377" grpId="0" animBg="1" autoUpdateAnimBg="0"/>
      <p:bldP spid="654387" grpId="0" autoUpdateAnimBg="0"/>
      <p:bldP spid="654388" grpId="0" autoUpdateAnimBg="0"/>
      <p:bldP spid="654389" grpId="0" autoUpdateAnimBg="0"/>
      <p:bldP spid="654395" grpId="0" animBg="1"/>
      <p:bldP spid="654396" grpId="0" animBg="1"/>
      <p:bldP spid="654397" grpId="0" autoUpdateAnimBg="0"/>
      <p:bldP spid="654399" grpId="0"/>
      <p:bldP spid="654400" grpId="0" animBg="1"/>
      <p:bldP spid="654401" grpId="0" autoUpdateAnimBg="0"/>
      <p:bldP spid="654407" grpId="0"/>
      <p:bldP spid="654411" grpId="0" animBg="1"/>
      <p:bldP spid="654414" grpId="0" animBg="1" autoUpdateAnimBg="0"/>
      <p:bldP spid="654415" grpId="0" animBg="1" autoUpdateAnimBg="0"/>
      <p:bldP spid="654429" grpId="0" animBg="1"/>
      <p:bldP spid="654430" grpId="0" autoUpdateAnimBg="0"/>
      <p:bldP spid="69" grpId="0" animBg="1"/>
      <p:bldP spid="7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8" name="Group 4"/>
          <p:cNvGrpSpPr>
            <a:grpSpLocks/>
          </p:cNvGrpSpPr>
          <p:nvPr/>
        </p:nvGrpSpPr>
        <p:grpSpPr bwMode="auto">
          <a:xfrm>
            <a:off x="6488113" y="663426"/>
            <a:ext cx="1371600" cy="1371600"/>
            <a:chOff x="4059" y="570"/>
            <a:chExt cx="864" cy="864"/>
          </a:xfrm>
        </p:grpSpPr>
        <p:sp>
          <p:nvSpPr>
            <p:cNvPr id="22561" name="Oval 5" descr="10%"/>
            <p:cNvSpPr>
              <a:spLocks noChangeArrowheads="1"/>
            </p:cNvSpPr>
            <p:nvPr/>
          </p:nvSpPr>
          <p:spPr bwMode="auto">
            <a:xfrm>
              <a:off x="4059" y="570"/>
              <a:ext cx="864" cy="864"/>
            </a:xfrm>
            <a:prstGeom prst="ellipse">
              <a:avLst/>
            </a:prstGeom>
            <a:pattFill prst="pct10">
              <a:fgClr>
                <a:schemeClr val="bg2"/>
              </a:fgClr>
              <a:bgClr>
                <a:srgbClr val="0066FF"/>
              </a:bgClr>
            </a:patt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62" name="Oval 6"/>
            <p:cNvSpPr>
              <a:spLocks noChangeArrowheads="1"/>
            </p:cNvSpPr>
            <p:nvPr/>
          </p:nvSpPr>
          <p:spPr bwMode="auto">
            <a:xfrm>
              <a:off x="4367" y="880"/>
              <a:ext cx="240" cy="240"/>
            </a:xfrm>
            <a:prstGeom prst="ellipse">
              <a:avLst/>
            </a:prstGeom>
            <a:solidFill>
              <a:srgbClr val="333333"/>
            </a:solidFill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563" name="Rectangle 7"/>
            <p:cNvSpPr>
              <a:spLocks noChangeArrowheads="1"/>
            </p:cNvSpPr>
            <p:nvPr/>
          </p:nvSpPr>
          <p:spPr bwMode="auto">
            <a:xfrm>
              <a:off x="4318" y="1045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</a:t>
              </a:r>
              <a:r>
                <a:rPr lang="en-US" altLang="zh-CN" sz="2800" i="1" baseline="-25000">
                  <a:solidFill>
                    <a:srgbClr val="0000FF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</a:p>
          </p:txBody>
        </p:sp>
        <p:grpSp>
          <p:nvGrpSpPr>
            <p:cNvPr id="22564" name="Group 8"/>
            <p:cNvGrpSpPr>
              <a:grpSpLocks/>
            </p:cNvGrpSpPr>
            <p:nvPr/>
          </p:nvGrpSpPr>
          <p:grpSpPr bwMode="auto">
            <a:xfrm>
              <a:off x="4069" y="580"/>
              <a:ext cx="835" cy="837"/>
              <a:chOff x="4272" y="3053"/>
              <a:chExt cx="835" cy="837"/>
            </a:xfrm>
          </p:grpSpPr>
          <p:sp>
            <p:nvSpPr>
              <p:cNvPr id="22569" name="Line 9"/>
              <p:cNvSpPr>
                <a:spLocks noChangeShapeType="1"/>
              </p:cNvSpPr>
              <p:nvPr/>
            </p:nvSpPr>
            <p:spPr bwMode="auto">
              <a:xfrm>
                <a:off x="4694" y="3475"/>
                <a:ext cx="413" cy="0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0" name="Line 10"/>
              <p:cNvSpPr>
                <a:spLocks noChangeShapeType="1"/>
              </p:cNvSpPr>
              <p:nvPr/>
            </p:nvSpPr>
            <p:spPr bwMode="auto">
              <a:xfrm flipV="1">
                <a:off x="4694" y="3272"/>
                <a:ext cx="361" cy="203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1" name="Line 11"/>
              <p:cNvSpPr>
                <a:spLocks noChangeShapeType="1"/>
              </p:cNvSpPr>
              <p:nvPr/>
            </p:nvSpPr>
            <p:spPr bwMode="auto">
              <a:xfrm flipV="1">
                <a:off x="4694" y="3106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2" name="Line 12"/>
              <p:cNvSpPr>
                <a:spLocks noChangeShapeType="1"/>
              </p:cNvSpPr>
              <p:nvPr/>
            </p:nvSpPr>
            <p:spPr bwMode="auto">
              <a:xfrm flipV="1">
                <a:off x="4694" y="3053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3" name="Line 13"/>
              <p:cNvSpPr>
                <a:spLocks noChangeShapeType="1"/>
              </p:cNvSpPr>
              <p:nvPr/>
            </p:nvSpPr>
            <p:spPr bwMode="auto">
              <a:xfrm rot="16200000" flipV="1">
                <a:off x="4407" y="3187"/>
                <a:ext cx="368" cy="206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4" name="Line 14"/>
              <p:cNvSpPr>
                <a:spLocks noChangeShapeType="1"/>
              </p:cNvSpPr>
              <p:nvPr/>
            </p:nvSpPr>
            <p:spPr bwMode="auto">
              <a:xfrm rot="16200000" flipV="1">
                <a:off x="4408" y="3189"/>
                <a:ext cx="202" cy="370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5" name="Line 15"/>
              <p:cNvSpPr>
                <a:spLocks noChangeShapeType="1"/>
              </p:cNvSpPr>
              <p:nvPr/>
            </p:nvSpPr>
            <p:spPr bwMode="auto">
              <a:xfrm rot="16200000" flipV="1">
                <a:off x="4483" y="3264"/>
                <a:ext cx="0" cy="42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6" name="Line 16"/>
              <p:cNvSpPr>
                <a:spLocks noChangeShapeType="1"/>
              </p:cNvSpPr>
              <p:nvPr/>
            </p:nvSpPr>
            <p:spPr bwMode="auto">
              <a:xfrm rot="10800000" flipV="1">
                <a:off x="4331" y="3474"/>
                <a:ext cx="361" cy="205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7" name="Line 17"/>
              <p:cNvSpPr>
                <a:spLocks noChangeShapeType="1"/>
              </p:cNvSpPr>
              <p:nvPr/>
            </p:nvSpPr>
            <p:spPr bwMode="auto">
              <a:xfrm rot="10800000" flipV="1">
                <a:off x="4494" y="3474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8" name="Line 18"/>
              <p:cNvSpPr>
                <a:spLocks noChangeShapeType="1"/>
              </p:cNvSpPr>
              <p:nvPr/>
            </p:nvSpPr>
            <p:spPr bwMode="auto">
              <a:xfrm rot="16200000" flipH="1">
                <a:off x="4486" y="3682"/>
                <a:ext cx="415" cy="2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79" name="Line 19"/>
              <p:cNvSpPr>
                <a:spLocks noChangeShapeType="1"/>
              </p:cNvSpPr>
              <p:nvPr/>
            </p:nvSpPr>
            <p:spPr bwMode="auto">
              <a:xfrm rot="5400000" flipV="1">
                <a:off x="4613" y="3554"/>
                <a:ext cx="361" cy="203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2580" name="Line 20"/>
              <p:cNvSpPr>
                <a:spLocks noChangeShapeType="1"/>
              </p:cNvSpPr>
              <p:nvPr/>
            </p:nvSpPr>
            <p:spPr bwMode="auto">
              <a:xfrm rot="5400000" flipV="1">
                <a:off x="4777" y="3390"/>
                <a:ext cx="200" cy="369"/>
              </a:xfrm>
              <a:prstGeom prst="line">
                <a:avLst/>
              </a:prstGeom>
              <a:noFill/>
              <a:ln w="9525">
                <a:solidFill>
                  <a:srgbClr val="0000FF">
                    <a:alpha val="54117"/>
                  </a:srgb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2565" name="Line 21"/>
            <p:cNvSpPr>
              <a:spLocks noChangeShapeType="1"/>
            </p:cNvSpPr>
            <p:nvPr/>
          </p:nvSpPr>
          <p:spPr bwMode="auto">
            <a:xfrm flipH="1" flipV="1">
              <a:off x="4090" y="887"/>
              <a:ext cx="400" cy="1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66" name="Rectangle 22"/>
            <p:cNvSpPr>
              <a:spLocks noChangeArrowheads="1"/>
            </p:cNvSpPr>
            <p:nvPr/>
          </p:nvSpPr>
          <p:spPr bwMode="auto">
            <a:xfrm>
              <a:off x="4127" y="667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2567" name="Rectangle 23"/>
            <p:cNvSpPr>
              <a:spLocks noChangeArrowheads="1"/>
            </p:cNvSpPr>
            <p:nvPr/>
          </p:nvSpPr>
          <p:spPr bwMode="auto">
            <a:xfrm>
              <a:off x="4425" y="709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R</a:t>
              </a:r>
              <a:r>
                <a:rPr lang="en-US" altLang="zh-CN" b="1" i="1" baseline="-25000">
                  <a:solidFill>
                    <a:srgbClr val="FF00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2568" name="Line 24"/>
            <p:cNvSpPr>
              <a:spLocks noChangeShapeType="1"/>
            </p:cNvSpPr>
            <p:nvPr/>
          </p:nvSpPr>
          <p:spPr bwMode="auto">
            <a:xfrm flipV="1">
              <a:off x="4489" y="1001"/>
              <a:ext cx="12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66664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37162"/>
              </p:ext>
            </p:extLst>
          </p:nvPr>
        </p:nvGraphicFramePr>
        <p:xfrm>
          <a:off x="3051175" y="580876"/>
          <a:ext cx="14922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0" name="公式" r:id="rId3" imgW="666835" imgH="571602" progId="Equation.3">
                  <p:embed/>
                </p:oleObj>
              </mc:Choice>
              <mc:Fallback>
                <p:oleObj name="公式" r:id="rId3" imgW="666835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1175" y="580876"/>
                        <a:ext cx="14922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0" name="Text Box 26"/>
          <p:cNvSpPr txBox="1">
            <a:spLocks noChangeArrowheads="1"/>
          </p:cNvSpPr>
          <p:nvPr/>
        </p:nvSpPr>
        <p:spPr bwMode="auto">
          <a:xfrm>
            <a:off x="1800225" y="404664"/>
            <a:ext cx="93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真空</a:t>
            </a:r>
          </a:p>
        </p:txBody>
      </p:sp>
      <p:sp>
        <p:nvSpPr>
          <p:cNvPr id="666651" name="AutoShape 27"/>
          <p:cNvSpPr>
            <a:spLocks noChangeArrowheads="1"/>
          </p:cNvSpPr>
          <p:nvPr/>
        </p:nvSpPr>
        <p:spPr bwMode="auto">
          <a:xfrm>
            <a:off x="1720850" y="782489"/>
            <a:ext cx="1223963" cy="338137"/>
          </a:xfrm>
          <a:prstGeom prst="rightArrow">
            <a:avLst>
              <a:gd name="adj1" fmla="val 40843"/>
              <a:gd name="adj2" fmla="val 72763"/>
            </a:avLst>
          </a:prstGeom>
          <a:solidFill>
            <a:srgbClr val="66FF66"/>
          </a:solidFill>
          <a:ln w="9525">
            <a:solidFill>
              <a:srgbClr val="66FF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6652" name="Text Box 28"/>
          <p:cNvSpPr txBox="1">
            <a:spLocks noChangeArrowheads="1"/>
          </p:cNvSpPr>
          <p:nvPr/>
        </p:nvSpPr>
        <p:spPr bwMode="auto">
          <a:xfrm>
            <a:off x="903288" y="1820714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讨论</a:t>
            </a:r>
          </a:p>
        </p:txBody>
      </p:sp>
      <p:sp>
        <p:nvSpPr>
          <p:cNvPr id="666653" name="Text Box 29"/>
          <p:cNvSpPr txBox="1">
            <a:spLocks noChangeArrowheads="1"/>
          </p:cNvSpPr>
          <p:nvPr/>
        </p:nvSpPr>
        <p:spPr bwMode="auto">
          <a:xfrm>
            <a:off x="1670050" y="2281089"/>
            <a:ext cx="3713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</a:rPr>
              <a:t>a</a:t>
            </a:r>
            <a:r>
              <a:rPr lang="en-US" altLang="zh-CN" b="1" baseline="-25000" dirty="0">
                <a:solidFill>
                  <a:srgbClr val="00FFFF"/>
                </a:solidFill>
                <a:latin typeface="+mn-lt"/>
                <a:ea typeface="+mn-ea"/>
              </a:rPr>
              <a:t> 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&gt;&gt; </a:t>
            </a:r>
            <a:r>
              <a:rPr lang="en-US" altLang="zh-CN" b="1" i="1" dirty="0" err="1" smtClean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 err="1" smtClean="0">
                <a:solidFill>
                  <a:srgbClr val="00FFFF"/>
                </a:solidFill>
                <a:latin typeface="+mn-lt"/>
                <a:ea typeface="+mn-ea"/>
              </a:rPr>
              <a:t>b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-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R</a:t>
            </a:r>
            <a:r>
              <a:rPr lang="en-US" altLang="zh-CN" b="1" i="1" baseline="-25000" dirty="0">
                <a:solidFill>
                  <a:srgbClr val="00FFFF"/>
                </a:solidFill>
                <a:latin typeface="+mn-lt"/>
                <a:ea typeface="+mn-ea"/>
              </a:rPr>
              <a:t>a</a:t>
            </a:r>
            <a:r>
              <a:rPr lang="en-US" altLang="zh-CN" b="1" i="1" dirty="0" smtClean="0">
                <a:solidFill>
                  <a:srgbClr val="00FFFF"/>
                </a:solidFill>
                <a:latin typeface="+mn-lt"/>
                <a:ea typeface="+mn-ea"/>
              </a:rPr>
              <a:t>=d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，则</a:t>
            </a:r>
            <a:r>
              <a:rPr lang="zh-CN" altLang="en-US" b="1" dirty="0" smtClean="0">
                <a:solidFill>
                  <a:srgbClr val="00FF00"/>
                </a:solidFill>
                <a:latin typeface="+mn-lt"/>
                <a:ea typeface="+mn-ea"/>
              </a:rPr>
              <a:t> </a:t>
            </a:r>
            <a:endParaRPr lang="zh-CN" altLang="en-US" b="1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666655" name="Oval 31"/>
          <p:cNvSpPr>
            <a:spLocks noChangeAspect="1" noChangeArrowheads="1"/>
          </p:cNvSpPr>
          <p:nvPr/>
        </p:nvSpPr>
        <p:spPr bwMode="auto">
          <a:xfrm>
            <a:off x="6559550" y="734864"/>
            <a:ext cx="1230313" cy="1230312"/>
          </a:xfrm>
          <a:prstGeom prst="ellipse">
            <a:avLst/>
          </a:prstGeom>
          <a:solidFill>
            <a:srgbClr val="333333"/>
          </a:solidFill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3600" b="1" i="1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 sz="3600" b="1" i="1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 sz="2800" i="1" baseline="-25000">
              <a:solidFill>
                <a:srgbClr val="000000"/>
              </a:solidFill>
              <a:latin typeface="+mn-lt"/>
              <a:ea typeface="+mn-ea"/>
              <a:sym typeface="Symbol" panose="05050102010706020507" pitchFamily="18" charset="2"/>
            </a:endParaRPr>
          </a:p>
          <a:p>
            <a:pPr eaLnBrk="1" hangingPunct="1"/>
            <a:endParaRPr lang="en-US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6665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481349"/>
              </p:ext>
            </p:extLst>
          </p:nvPr>
        </p:nvGraphicFramePr>
        <p:xfrm>
          <a:off x="1938713" y="2908264"/>
          <a:ext cx="48275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1" name="公式" r:id="rId5" imgW="2248069" imgH="380864" progId="Equation.3">
                  <p:embed/>
                </p:oleObj>
              </mc:Choice>
              <mc:Fallback>
                <p:oleObj name="公式" r:id="rId5" imgW="22480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713" y="2908264"/>
                        <a:ext cx="48275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57" name="Group 33"/>
          <p:cNvGrpSpPr>
            <a:grpSpLocks/>
          </p:cNvGrpSpPr>
          <p:nvPr/>
        </p:nvGrpSpPr>
        <p:grpSpPr bwMode="auto">
          <a:xfrm>
            <a:off x="6154742" y="1246039"/>
            <a:ext cx="754063" cy="501650"/>
            <a:chOff x="3857" y="959"/>
            <a:chExt cx="475" cy="316"/>
          </a:xfrm>
        </p:grpSpPr>
        <p:sp>
          <p:nvSpPr>
            <p:cNvPr id="22558" name="Line 34"/>
            <p:cNvSpPr>
              <a:spLocks noChangeShapeType="1"/>
            </p:cNvSpPr>
            <p:nvPr/>
          </p:nvSpPr>
          <p:spPr bwMode="auto">
            <a:xfrm flipV="1">
              <a:off x="3914" y="1195"/>
              <a:ext cx="174" cy="80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59" name="Line 35"/>
            <p:cNvSpPr>
              <a:spLocks noChangeShapeType="1"/>
            </p:cNvSpPr>
            <p:nvPr/>
          </p:nvSpPr>
          <p:spPr bwMode="auto">
            <a:xfrm flipH="1">
              <a:off x="4154" y="1077"/>
              <a:ext cx="178" cy="89"/>
            </a:xfrm>
            <a:prstGeom prst="line">
              <a:avLst/>
            </a:prstGeom>
            <a:noFill/>
            <a:ln w="19050">
              <a:solidFill>
                <a:srgbClr val="00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2560" name="Text Box 36"/>
            <p:cNvSpPr txBox="1">
              <a:spLocks noChangeArrowheads="1"/>
            </p:cNvSpPr>
            <p:nvPr/>
          </p:nvSpPr>
          <p:spPr bwMode="auto">
            <a:xfrm>
              <a:off x="3857" y="95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FFFF"/>
                  </a:solidFill>
                  <a:latin typeface="+mn-lt"/>
                  <a:ea typeface="+mn-ea"/>
                </a:rPr>
                <a:t>d</a:t>
              </a:r>
              <a:endParaRPr lang="en-US" altLang="zh-CN" b="1" i="1" baseline="-25000">
                <a:solidFill>
                  <a:srgbClr val="00FFFF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66661" name="Text Box 37"/>
          <p:cNvSpPr txBox="1">
            <a:spLocks noChangeArrowheads="1"/>
          </p:cNvSpPr>
          <p:nvPr/>
        </p:nvSpPr>
        <p:spPr bwMode="auto">
          <a:xfrm>
            <a:off x="7207750" y="14952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S</a:t>
            </a:r>
            <a:endParaRPr lang="en-US" altLang="zh-CN" b="1" i="1" baseline="-25000">
              <a:solidFill>
                <a:srgbClr val="00FFFF"/>
              </a:solidFill>
              <a:latin typeface="+mn-lt"/>
              <a:ea typeface="+mn-ea"/>
            </a:endParaRPr>
          </a:p>
        </p:txBody>
      </p:sp>
      <p:graphicFrame>
        <p:nvGraphicFramePr>
          <p:cNvPr id="66666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475043"/>
              </p:ext>
            </p:extLst>
          </p:nvPr>
        </p:nvGraphicFramePr>
        <p:xfrm>
          <a:off x="5180013" y="1704826"/>
          <a:ext cx="1520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2" name="公式" r:id="rId7" imgW="676317" imgH="180941" progId="Equation.3">
                  <p:embed/>
                </p:oleObj>
              </mc:Choice>
              <mc:Fallback>
                <p:oleObj name="公式" r:id="rId7" imgW="676317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013" y="1704826"/>
                        <a:ext cx="1520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6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730222"/>
              </p:ext>
            </p:extLst>
          </p:nvPr>
        </p:nvGraphicFramePr>
        <p:xfrm>
          <a:off x="7527925" y="1857226"/>
          <a:ext cx="1439863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3" name="公式" r:id="rId9" imgW="638048" imgH="180941" progId="Equation.3">
                  <p:embed/>
                </p:oleObj>
              </mc:Choice>
              <mc:Fallback>
                <p:oleObj name="公式" r:id="rId9" imgW="638048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1857226"/>
                        <a:ext cx="1439863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64" name="Rectangle 40"/>
          <p:cNvSpPr>
            <a:spLocks noChangeArrowheads="1"/>
          </p:cNvSpPr>
          <p:nvPr/>
        </p:nvSpPr>
        <p:spPr bwMode="auto">
          <a:xfrm>
            <a:off x="7177088" y="801539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666665" name="Line 41"/>
          <p:cNvSpPr>
            <a:spLocks noChangeShapeType="1"/>
          </p:cNvSpPr>
          <p:nvPr/>
        </p:nvSpPr>
        <p:spPr bwMode="auto">
          <a:xfrm flipV="1">
            <a:off x="7177088" y="1234926"/>
            <a:ext cx="582612" cy="1190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66666" name="Rectangle 42"/>
          <p:cNvSpPr>
            <a:spLocks noChangeArrowheads="1"/>
          </p:cNvSpPr>
          <p:nvPr/>
        </p:nvSpPr>
        <p:spPr bwMode="auto">
          <a:xfrm>
            <a:off x="6670675" y="831701"/>
            <a:ext cx="4924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R</a:t>
            </a:r>
            <a:r>
              <a:rPr lang="en-US" altLang="zh-CN" b="1" i="1" baseline="-25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b</a:t>
            </a:r>
          </a:p>
        </p:txBody>
      </p:sp>
      <p:sp>
        <p:nvSpPr>
          <p:cNvPr id="666667" name="Line 43"/>
          <p:cNvSpPr>
            <a:spLocks noChangeShapeType="1"/>
          </p:cNvSpPr>
          <p:nvPr/>
        </p:nvSpPr>
        <p:spPr bwMode="auto">
          <a:xfrm flipH="1" flipV="1">
            <a:off x="6530975" y="1161901"/>
            <a:ext cx="644525" cy="1936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53" name="Text Box 7"/>
          <p:cNvSpPr txBox="1">
            <a:spLocks noChangeArrowheads="1"/>
          </p:cNvSpPr>
          <p:nvPr/>
        </p:nvSpPr>
        <p:spPr bwMode="auto">
          <a:xfrm>
            <a:off x="47625" y="4153272"/>
            <a:ext cx="751998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n-ea"/>
              </a:rPr>
              <a:t>求解电容器电容的基本方法</a:t>
            </a: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366713" y="4778747"/>
            <a:ext cx="31686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</a:rPr>
              <a:t>• </a:t>
            </a: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确定电极，设</a:t>
            </a:r>
          </a:p>
        </p:txBody>
      </p:sp>
      <p:graphicFrame>
        <p:nvGraphicFramePr>
          <p:cNvPr id="5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76979"/>
              </p:ext>
            </p:extLst>
          </p:nvPr>
        </p:nvGraphicFramePr>
        <p:xfrm>
          <a:off x="2433464" y="4767808"/>
          <a:ext cx="91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4" name="公式" r:id="rId11" imgW="228643" imgH="180778" progId="Equation.3">
                  <p:embed/>
                </p:oleObj>
              </mc:Choice>
              <mc:Fallback>
                <p:oleObj name="公式" r:id="rId11" imgW="228643" imgH="180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464" y="4767808"/>
                        <a:ext cx="91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11"/>
          <p:cNvSpPr txBox="1">
            <a:spLocks noChangeArrowheads="1"/>
          </p:cNvSpPr>
          <p:nvPr/>
        </p:nvSpPr>
        <p:spPr bwMode="auto">
          <a:xfrm>
            <a:off x="4616896" y="4778747"/>
            <a:ext cx="441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求出极板间的电场强度</a:t>
            </a:r>
          </a:p>
        </p:txBody>
      </p:sp>
      <p:graphicFrame>
        <p:nvGraphicFramePr>
          <p:cNvPr id="5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875782"/>
              </p:ext>
            </p:extLst>
          </p:nvPr>
        </p:nvGraphicFramePr>
        <p:xfrm>
          <a:off x="7756029" y="4726360"/>
          <a:ext cx="5603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5" name="公式" r:id="rId13" imgW="142744" imgH="190447" progId="Equation.3">
                  <p:embed/>
                </p:oleObj>
              </mc:Choice>
              <mc:Fallback>
                <p:oleObj name="公式" r:id="rId13" imgW="142744" imgH="190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6029" y="4726360"/>
                        <a:ext cx="5603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AutoShape 13"/>
          <p:cNvSpPr>
            <a:spLocks noChangeArrowheads="1"/>
          </p:cNvSpPr>
          <p:nvPr/>
        </p:nvSpPr>
        <p:spPr bwMode="auto">
          <a:xfrm>
            <a:off x="3509392" y="4848200"/>
            <a:ext cx="990600" cy="381000"/>
          </a:xfrm>
          <a:prstGeom prst="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59" name="Text Box 15"/>
          <p:cNvSpPr txBox="1">
            <a:spLocks noChangeArrowheads="1"/>
          </p:cNvSpPr>
          <p:nvPr/>
        </p:nvSpPr>
        <p:spPr bwMode="auto">
          <a:xfrm>
            <a:off x="4533900" y="5816377"/>
            <a:ext cx="3681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>
                <a:solidFill>
                  <a:schemeClr val="bg1"/>
                </a:solidFill>
                <a:latin typeface="+mn-lt"/>
                <a:ea typeface="+mn-ea"/>
              </a:rPr>
              <a:t>求出极板间的电势差</a:t>
            </a:r>
          </a:p>
        </p:txBody>
      </p:sp>
      <p:graphicFrame>
        <p:nvGraphicFramePr>
          <p:cNvPr id="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3923042"/>
              </p:ext>
            </p:extLst>
          </p:nvPr>
        </p:nvGraphicFramePr>
        <p:xfrm>
          <a:off x="7380238" y="5805264"/>
          <a:ext cx="792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6" name="公式" r:id="rId15" imgW="218958" imgH="171529" progId="Equation.3">
                  <p:embed/>
                </p:oleObj>
              </mc:Choice>
              <mc:Fallback>
                <p:oleObj name="公式" r:id="rId15" imgW="218958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38" y="5805264"/>
                        <a:ext cx="7921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17"/>
          <p:cNvSpPr>
            <a:spLocks noChangeArrowheads="1"/>
          </p:cNvSpPr>
          <p:nvPr/>
        </p:nvSpPr>
        <p:spPr bwMode="auto">
          <a:xfrm>
            <a:off x="8316416" y="4915272"/>
            <a:ext cx="533400" cy="1371006"/>
          </a:xfrm>
          <a:prstGeom prst="curvedLeftArrow">
            <a:avLst>
              <a:gd name="adj1" fmla="val 34286"/>
              <a:gd name="adj2" fmla="val 68571"/>
              <a:gd name="adj3" fmla="val 3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62" name="AutoShape 18"/>
          <p:cNvSpPr>
            <a:spLocks noChangeArrowheads="1"/>
          </p:cNvSpPr>
          <p:nvPr/>
        </p:nvSpPr>
        <p:spPr bwMode="auto">
          <a:xfrm>
            <a:off x="3463925" y="5890989"/>
            <a:ext cx="1003300" cy="381000"/>
          </a:xfrm>
          <a:prstGeom prst="leftArrow">
            <a:avLst>
              <a:gd name="adj1" fmla="val 50000"/>
              <a:gd name="adj2" fmla="val 658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65925" y="5857949"/>
            <a:ext cx="4017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</a:rPr>
              <a:t>由定义式求电容</a:t>
            </a:r>
          </a:p>
        </p:txBody>
      </p:sp>
      <p:graphicFrame>
        <p:nvGraphicFramePr>
          <p:cNvPr id="64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605063"/>
              </p:ext>
            </p:extLst>
          </p:nvPr>
        </p:nvGraphicFramePr>
        <p:xfrm>
          <a:off x="2725058" y="5915372"/>
          <a:ext cx="594851" cy="404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7" name="公式" r:id="rId17" imgW="142744" imgH="171529" progId="Equation.3">
                  <p:embed/>
                </p:oleObj>
              </mc:Choice>
              <mc:Fallback>
                <p:oleObj name="公式" r:id="rId17" imgW="142744" imgH="171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058" y="5915372"/>
                        <a:ext cx="594851" cy="404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Line 35"/>
          <p:cNvSpPr>
            <a:spLocks noChangeShapeType="1"/>
          </p:cNvSpPr>
          <p:nvPr/>
        </p:nvSpPr>
        <p:spPr bwMode="auto">
          <a:xfrm>
            <a:off x="-28575" y="4077072"/>
            <a:ext cx="9144000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400">
              <a:latin typeface="+mn-lt"/>
              <a:ea typeface="+mn-ea"/>
            </a:endParaRPr>
          </a:p>
        </p:txBody>
      </p:sp>
      <p:sp>
        <p:nvSpPr>
          <p:cNvPr id="69" name="Rectangle 31"/>
          <p:cNvSpPr>
            <a:spLocks noChangeArrowheads="1"/>
          </p:cNvSpPr>
          <p:nvPr/>
        </p:nvSpPr>
        <p:spPr bwMode="auto">
          <a:xfrm>
            <a:off x="3563367" y="2526285"/>
            <a:ext cx="93662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9600" b="1" i="1" dirty="0">
                <a:solidFill>
                  <a:srgbClr val="FF0000"/>
                </a:solidFill>
                <a:latin typeface="+mn-lt"/>
                <a:ea typeface="+mn-ea"/>
                <a:sym typeface="Monotype Sorts" pitchFamily="2" charset="2"/>
              </a:rPr>
              <a:t>?</a:t>
            </a:r>
          </a:p>
        </p:txBody>
      </p:sp>
      <p:sp>
        <p:nvSpPr>
          <p:cNvPr id="67" name="Text Box 109"/>
          <p:cNvSpPr txBox="1">
            <a:spLocks noChangeArrowheads="1"/>
          </p:cNvSpPr>
          <p:nvPr/>
        </p:nvSpPr>
        <p:spPr bwMode="auto">
          <a:xfrm>
            <a:off x="6810106" y="2944450"/>
            <a:ext cx="1140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66FFFF"/>
              </a:buClr>
            </a:pP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平行板电容器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524093" y="5315694"/>
            <a:ext cx="5850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注意：电容器两极板带电量等量异号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309562" y="4236216"/>
            <a:ext cx="8582917" cy="2308324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FF00"/>
                </a:solidFill>
                <a:latin typeface="+mn-lt"/>
                <a:ea typeface="+mn-ea"/>
              </a:rPr>
              <a:t>   </a:t>
            </a: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20000"/>
              </a:lnSpc>
            </a:pPr>
            <a:endParaRPr lang="en-US" altLang="zh-CN" dirty="0" smtClean="0">
              <a:solidFill>
                <a:srgbClr val="FFFF00"/>
              </a:solidFill>
              <a:latin typeface="+mn-lt"/>
              <a:ea typeface="+mn-ea"/>
            </a:endParaRPr>
          </a:p>
        </p:txBody>
      </p:sp>
      <p:graphicFrame>
        <p:nvGraphicFramePr>
          <p:cNvPr id="68" name="对象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999997"/>
              </p:ext>
            </p:extLst>
          </p:nvPr>
        </p:nvGraphicFramePr>
        <p:xfrm>
          <a:off x="309561" y="4221088"/>
          <a:ext cx="8208962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48" name="Equation" r:id="rId19" imgW="4305240" imgH="1218960" progId="Equation.DSMT4">
                  <p:embed/>
                </p:oleObj>
              </mc:Choice>
              <mc:Fallback>
                <p:oleObj name="Equation" r:id="rId19" imgW="4305240" imgH="1218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09561" y="4221088"/>
                        <a:ext cx="8208962" cy="232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8141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6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66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6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6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6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66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6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3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800"/>
                            </p:stCondLst>
                            <p:childTnLst>
                              <p:par>
                                <p:cTn id="1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50" grpId="0" autoUpdateAnimBg="0"/>
      <p:bldP spid="666651" grpId="0" animBg="1"/>
      <p:bldP spid="666652" grpId="0" autoUpdateAnimBg="0"/>
      <p:bldP spid="666653" grpId="0" autoUpdateAnimBg="0"/>
      <p:bldP spid="666655" grpId="0" animBg="1" autoUpdateAnimBg="0"/>
      <p:bldP spid="666661" grpId="0" autoUpdateAnimBg="0"/>
      <p:bldP spid="666665" grpId="0" animBg="1"/>
      <p:bldP spid="666667" grpId="0" animBg="1"/>
      <p:bldP spid="53" grpId="0" autoUpdateAnimBg="0"/>
      <p:bldP spid="54" grpId="0"/>
      <p:bldP spid="56" grpId="0" autoUpdateAnimBg="0"/>
      <p:bldP spid="58" grpId="0" animBg="1"/>
      <p:bldP spid="59" grpId="0"/>
      <p:bldP spid="61" grpId="0" animBg="1"/>
      <p:bldP spid="62" grpId="0" animBg="1"/>
      <p:bldP spid="63" grpId="0"/>
      <p:bldP spid="65" grpId="0" animBg="1"/>
      <p:bldP spid="69" grpId="0"/>
      <p:bldP spid="67" grpId="0" autoUpdateAnimBg="0"/>
      <p:bldP spid="70" grpId="0"/>
      <p:bldP spid="66" grpId="0" animBg="1" autoUpdateAnimBg="0"/>
      <p:bldP spid="6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7" name="Text Box 44"/>
          <p:cNvSpPr txBox="1">
            <a:spLocks noChangeArrowheads="1"/>
          </p:cNvSpPr>
          <p:nvPr/>
        </p:nvSpPr>
        <p:spPr bwMode="auto">
          <a:xfrm>
            <a:off x="1104900" y="418229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66669" name="Text Box 45"/>
          <p:cNvSpPr txBox="1">
            <a:spLocks noChangeArrowheads="1"/>
          </p:cNvSpPr>
          <p:nvPr/>
        </p:nvSpPr>
        <p:spPr bwMode="auto">
          <a:xfrm>
            <a:off x="687388" y="332656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4. 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电容器并联 </a:t>
            </a:r>
          </a:p>
        </p:txBody>
      </p:sp>
      <p:graphicFrame>
        <p:nvGraphicFramePr>
          <p:cNvPr id="66667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520981"/>
              </p:ext>
            </p:extLst>
          </p:nvPr>
        </p:nvGraphicFramePr>
        <p:xfrm>
          <a:off x="928688" y="834306"/>
          <a:ext cx="976312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2" name="Equation" r:id="rId3" imgW="399965" imgH="342900" progId="Equation.3">
                  <p:embed/>
                </p:oleObj>
              </mc:Choice>
              <mc:Fallback>
                <p:oleObj name="Equation" r:id="rId3" imgW="39996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34306"/>
                        <a:ext cx="976312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7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62223"/>
              </p:ext>
            </p:extLst>
          </p:nvPr>
        </p:nvGraphicFramePr>
        <p:xfrm>
          <a:off x="1958975" y="834306"/>
          <a:ext cx="324008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3" name="Equation" r:id="rId5" imgW="1428835" imgH="342900" progId="Equation.3">
                  <p:embed/>
                </p:oleObj>
              </mc:Choice>
              <mc:Fallback>
                <p:oleObj name="Equation" r:id="rId5" imgW="142883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975" y="834306"/>
                        <a:ext cx="324008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7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432123"/>
              </p:ext>
            </p:extLst>
          </p:nvPr>
        </p:nvGraphicFramePr>
        <p:xfrm>
          <a:off x="5181600" y="1045444"/>
          <a:ext cx="26527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64" name="Equation" r:id="rId7" imgW="1161965" imgH="180941" progId="Equation.3">
                  <p:embed/>
                </p:oleObj>
              </mc:Choice>
              <mc:Fallback>
                <p:oleObj name="Equation" r:id="rId7" imgW="1161965" imgH="18094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045444"/>
                        <a:ext cx="26527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73" name="Text Box 49"/>
          <p:cNvSpPr txBox="1">
            <a:spLocks noChangeArrowheads="1"/>
          </p:cNvSpPr>
          <p:nvPr/>
        </p:nvSpPr>
        <p:spPr bwMode="auto">
          <a:xfrm>
            <a:off x="684213" y="3933056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5. </a:t>
            </a: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电容器串联 </a:t>
            </a:r>
          </a:p>
        </p:txBody>
      </p:sp>
      <p:sp>
        <p:nvSpPr>
          <p:cNvPr id="666677" name="Text Box 53"/>
          <p:cNvSpPr txBox="1">
            <a:spLocks noChangeArrowheads="1"/>
          </p:cNvSpPr>
          <p:nvPr/>
        </p:nvSpPr>
        <p:spPr bwMode="auto">
          <a:xfrm>
            <a:off x="2741613" y="353294"/>
            <a:ext cx="4854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——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各电容上电压相同</a:t>
            </a:r>
          </a:p>
        </p:txBody>
      </p:sp>
      <p:sp>
        <p:nvSpPr>
          <p:cNvPr id="666678" name="Text Box 54"/>
          <p:cNvSpPr txBox="1">
            <a:spLocks noChangeArrowheads="1"/>
          </p:cNvSpPr>
          <p:nvPr/>
        </p:nvSpPr>
        <p:spPr bwMode="auto">
          <a:xfrm>
            <a:off x="2771775" y="3945756"/>
            <a:ext cx="4778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808080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——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各电容上电量相同     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8688" y="1844824"/>
            <a:ext cx="4655323" cy="201156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5693916" y="2204864"/>
            <a:ext cx="32705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并联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的作用：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增大电容，但总体耐压为各电容中</a:t>
            </a:r>
            <a:r>
              <a:rPr lang="zh-CN" altLang="en-US" sz="2400" b="1" dirty="0" smtClean="0">
                <a:solidFill>
                  <a:srgbClr val="FFC000"/>
                </a:solidFill>
                <a:latin typeface="+mn-lt"/>
                <a:ea typeface="+mn-ea"/>
              </a:rPr>
              <a:t>最小耐压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。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5776" y="4536969"/>
            <a:ext cx="3438525" cy="20478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31445" y="5145407"/>
            <a:ext cx="28330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总电压等于各电容器电压之和</a:t>
            </a:r>
          </a:p>
        </p:txBody>
      </p:sp>
    </p:spTree>
    <p:extLst>
      <p:ext uri="{BB962C8B-B14F-4D97-AF65-F5344CB8AC3E}">
        <p14:creationId xmlns:p14="http://schemas.microsoft.com/office/powerpoint/2010/main" val="707283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666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300"/>
                                        <p:tgtEl>
                                          <p:spTgt spid="66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300"/>
                                        <p:tgtEl>
                                          <p:spTgt spid="666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300"/>
                                        <p:tgtEl>
                                          <p:spTgt spid="66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69" grpId="0" autoUpdateAnimBg="0"/>
      <p:bldP spid="666673" grpId="0" autoUpdateAnimBg="0"/>
      <p:bldP spid="666677" grpId="0" autoUpdateAnimBg="0"/>
      <p:bldP spid="666678" grpId="0" autoUpdateAnimBg="0"/>
      <p:bldP spid="14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8" name="Text Box 4"/>
          <p:cNvSpPr txBox="1">
            <a:spLocks noChangeArrowheads="1"/>
          </p:cNvSpPr>
          <p:nvPr/>
        </p:nvSpPr>
        <p:spPr bwMode="auto">
          <a:xfrm>
            <a:off x="900113" y="2276872"/>
            <a:ext cx="770572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设有两根半径均为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的平行长直导线，它们轴线之间的距离为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，且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sp>
        <p:nvSpPr>
          <p:cNvPr id="415749" name="Rectangle 5"/>
          <p:cNvSpPr>
            <a:spLocks noChangeArrowheads="1"/>
          </p:cNvSpPr>
          <p:nvPr/>
        </p:nvSpPr>
        <p:spPr bwMode="auto">
          <a:xfrm>
            <a:off x="179388" y="2294335"/>
            <a:ext cx="1355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1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：</a:t>
            </a:r>
          </a:p>
        </p:txBody>
      </p:sp>
      <p:grpSp>
        <p:nvGrpSpPr>
          <p:cNvPr id="415750" name="Group 6"/>
          <p:cNvGrpSpPr>
            <a:grpSpLocks/>
          </p:cNvGrpSpPr>
          <p:nvPr/>
        </p:nvGrpSpPr>
        <p:grpSpPr bwMode="auto">
          <a:xfrm>
            <a:off x="5011738" y="4706639"/>
            <a:ext cx="3455987" cy="1308100"/>
            <a:chOff x="2985" y="1389"/>
            <a:chExt cx="2177" cy="824"/>
          </a:xfrm>
        </p:grpSpPr>
        <p:sp>
          <p:nvSpPr>
            <p:cNvPr id="415751" name="AutoShape 7"/>
            <p:cNvSpPr>
              <a:spLocks noChangeArrowheads="1"/>
            </p:cNvSpPr>
            <p:nvPr/>
          </p:nvSpPr>
          <p:spPr bwMode="auto">
            <a:xfrm rot="-5400000">
              <a:off x="4061" y="494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5752" name="AutoShape 8"/>
            <p:cNvSpPr>
              <a:spLocks noChangeArrowheads="1"/>
            </p:cNvSpPr>
            <p:nvPr/>
          </p:nvSpPr>
          <p:spPr bwMode="auto">
            <a:xfrm rot="-5400000">
              <a:off x="4061" y="1180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23591" name="Group 9"/>
            <p:cNvGrpSpPr>
              <a:grpSpLocks/>
            </p:cNvGrpSpPr>
            <p:nvPr/>
          </p:nvGrpSpPr>
          <p:grpSpPr bwMode="auto">
            <a:xfrm>
              <a:off x="2985" y="1460"/>
              <a:ext cx="2177" cy="686"/>
              <a:chOff x="3107" y="1460"/>
              <a:chExt cx="227" cy="686"/>
            </a:xfrm>
          </p:grpSpPr>
          <p:sp>
            <p:nvSpPr>
              <p:cNvPr id="23592" name="Line 10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93" name="Line 11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415756" name="Group 12"/>
          <p:cNvGrpSpPr>
            <a:grpSpLocks/>
          </p:cNvGrpSpPr>
          <p:nvPr/>
        </p:nvGrpSpPr>
        <p:grpSpPr bwMode="auto">
          <a:xfrm>
            <a:off x="4989513" y="4819352"/>
            <a:ext cx="339725" cy="1089025"/>
            <a:chOff x="3093" y="1460"/>
            <a:chExt cx="214" cy="686"/>
          </a:xfrm>
        </p:grpSpPr>
        <p:grpSp>
          <p:nvGrpSpPr>
            <p:cNvPr id="23583" name="Group 13"/>
            <p:cNvGrpSpPr>
              <a:grpSpLocks/>
            </p:cNvGrpSpPr>
            <p:nvPr/>
          </p:nvGrpSpPr>
          <p:grpSpPr bwMode="auto">
            <a:xfrm>
              <a:off x="3109" y="1460"/>
              <a:ext cx="181" cy="686"/>
              <a:chOff x="3107" y="1460"/>
              <a:chExt cx="227" cy="686"/>
            </a:xfrm>
          </p:grpSpPr>
          <p:sp>
            <p:nvSpPr>
              <p:cNvPr id="23587" name="Line 14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88" name="Line 15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3584" name="Line 16"/>
            <p:cNvSpPr>
              <a:spLocks noChangeShapeType="1"/>
            </p:cNvSpPr>
            <p:nvPr/>
          </p:nvSpPr>
          <p:spPr bwMode="auto">
            <a:xfrm flipV="1">
              <a:off x="3199" y="1462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85" name="Text Box 17"/>
            <p:cNvSpPr txBox="1">
              <a:spLocks noChangeArrowheads="1"/>
            </p:cNvSpPr>
            <p:nvPr/>
          </p:nvSpPr>
          <p:spPr bwMode="auto">
            <a:xfrm>
              <a:off x="3093" y="163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23586" name="Line 18"/>
            <p:cNvSpPr>
              <a:spLocks noChangeShapeType="1"/>
            </p:cNvSpPr>
            <p:nvPr/>
          </p:nvSpPr>
          <p:spPr bwMode="auto">
            <a:xfrm flipV="1">
              <a:off x="3199" y="1888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15763" name="Group 19"/>
          <p:cNvGrpSpPr>
            <a:grpSpLocks/>
          </p:cNvGrpSpPr>
          <p:nvPr/>
        </p:nvGrpSpPr>
        <p:grpSpPr bwMode="auto">
          <a:xfrm>
            <a:off x="8318500" y="4298652"/>
            <a:ext cx="796925" cy="1011237"/>
            <a:chOff x="3244" y="2580"/>
            <a:chExt cx="502" cy="637"/>
          </a:xfrm>
        </p:grpSpPr>
        <p:grpSp>
          <p:nvGrpSpPr>
            <p:cNvPr id="23577" name="Group 20"/>
            <p:cNvGrpSpPr>
              <a:grpSpLocks/>
            </p:cNvGrpSpPr>
            <p:nvPr/>
          </p:nvGrpSpPr>
          <p:grpSpPr bwMode="auto">
            <a:xfrm>
              <a:off x="3244" y="2836"/>
              <a:ext cx="227" cy="136"/>
              <a:chOff x="2835" y="2931"/>
              <a:chExt cx="227" cy="136"/>
            </a:xfrm>
          </p:grpSpPr>
          <p:sp>
            <p:nvSpPr>
              <p:cNvPr id="23581" name="Line 21"/>
              <p:cNvSpPr>
                <a:spLocks noChangeShapeType="1"/>
              </p:cNvSpPr>
              <p:nvPr/>
            </p:nvSpPr>
            <p:spPr bwMode="auto">
              <a:xfrm>
                <a:off x="2835" y="293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23582" name="Line 22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 flipV="1">
              <a:off x="3357" y="2973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3579" name="Text Box 24"/>
            <p:cNvSpPr txBox="1">
              <a:spLocks noChangeArrowheads="1"/>
            </p:cNvSpPr>
            <p:nvPr/>
          </p:nvSpPr>
          <p:spPr bwMode="auto">
            <a:xfrm>
              <a:off x="3434" y="275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rgbClr val="00FF00"/>
                  </a:solidFill>
                  <a:latin typeface="+mn-lt"/>
                  <a:ea typeface="+mn-ea"/>
                </a:rPr>
                <a:t>2</a:t>
              </a:r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 flipV="1">
              <a:off x="3357" y="2580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415770" name="Text Box 26"/>
          <p:cNvSpPr txBox="1">
            <a:spLocks noChangeArrowheads="1"/>
          </p:cNvSpPr>
          <p:nvPr/>
        </p:nvSpPr>
        <p:spPr bwMode="auto">
          <a:xfrm>
            <a:off x="804863" y="3331840"/>
            <a:ext cx="520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单位长度平行直导线间的电容。</a:t>
            </a:r>
          </a:p>
        </p:txBody>
      </p:sp>
      <p:sp>
        <p:nvSpPr>
          <p:cNvPr id="415771" name="Text Box 27"/>
          <p:cNvSpPr txBox="1">
            <a:spLocks noChangeArrowheads="1"/>
          </p:cNvSpPr>
          <p:nvPr/>
        </p:nvSpPr>
        <p:spPr bwMode="auto">
          <a:xfrm>
            <a:off x="320675" y="3777898"/>
            <a:ext cx="136842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415772" name="Rectangle 28"/>
          <p:cNvSpPr>
            <a:spLocks noChangeArrowheads="1"/>
          </p:cNvSpPr>
          <p:nvPr/>
        </p:nvSpPr>
        <p:spPr bwMode="auto">
          <a:xfrm>
            <a:off x="320675" y="3303265"/>
            <a:ext cx="151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415773" name="Rectangle 29"/>
          <p:cNvSpPr>
            <a:spLocks noChangeArrowheads="1"/>
          </p:cNvSpPr>
          <p:nvPr/>
        </p:nvSpPr>
        <p:spPr bwMode="auto">
          <a:xfrm>
            <a:off x="846138" y="4689958"/>
            <a:ext cx="37973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设两根导线单位长度上的带电量分别为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±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sp>
        <p:nvSpPr>
          <p:cNvPr id="415774" name="Rectangle 30"/>
          <p:cNvSpPr>
            <a:spLocks noChangeArrowheads="1"/>
          </p:cNvSpPr>
          <p:nvPr/>
        </p:nvSpPr>
        <p:spPr bwMode="auto">
          <a:xfrm>
            <a:off x="6405563" y="4211339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+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dirty="0">
                <a:solidFill>
                  <a:srgbClr val="00FFFF"/>
                </a:solidFill>
                <a:latin typeface="+mn-lt"/>
                <a:ea typeface="+mn-ea"/>
              </a:rPr>
              <a:t>- </a:t>
            </a:r>
            <a:r>
              <a:rPr lang="el-GR" altLang="zh-CN" b="1" i="1" dirty="0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5" name="Rectangle 31"/>
          <p:cNvSpPr>
            <a:spLocks noChangeArrowheads="1"/>
          </p:cNvSpPr>
          <p:nvPr/>
        </p:nvSpPr>
        <p:spPr bwMode="auto">
          <a:xfrm>
            <a:off x="795338" y="5157192"/>
            <a:ext cx="3797300" cy="1532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                    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由高斯 定理，两导线间任一点 </a:t>
            </a:r>
            <a:r>
              <a:rPr lang="en-US" altLang="zh-CN" b="1" i="1" dirty="0">
                <a:solidFill>
                  <a:srgbClr val="00FFFF"/>
                </a:solidFill>
                <a:latin typeface="+mn-lt"/>
                <a:ea typeface="+mn-ea"/>
              </a:rPr>
              <a:t>P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的电场强度为</a:t>
            </a:r>
          </a:p>
        </p:txBody>
      </p:sp>
      <p:sp>
        <p:nvSpPr>
          <p:cNvPr id="415776" name="Line 32"/>
          <p:cNvSpPr>
            <a:spLocks noChangeShapeType="1"/>
          </p:cNvSpPr>
          <p:nvPr/>
        </p:nvSpPr>
        <p:spPr bwMode="auto">
          <a:xfrm>
            <a:off x="7435850" y="4819352"/>
            <a:ext cx="0" cy="1616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5777" name="Rectangle 33"/>
          <p:cNvSpPr>
            <a:spLocks noChangeArrowheads="1"/>
          </p:cNvSpPr>
          <p:nvPr/>
        </p:nvSpPr>
        <p:spPr bwMode="auto">
          <a:xfrm>
            <a:off x="7469188" y="4314527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O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x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8" name="Rectangle 34"/>
          <p:cNvSpPr>
            <a:spLocks noChangeArrowheads="1"/>
          </p:cNvSpPr>
          <p:nvPr/>
        </p:nvSpPr>
        <p:spPr bwMode="auto">
          <a:xfrm>
            <a:off x="7564438" y="5170189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P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5779" name="Oval 35"/>
          <p:cNvSpPr>
            <a:spLocks noChangeArrowheads="1"/>
          </p:cNvSpPr>
          <p:nvPr/>
        </p:nvSpPr>
        <p:spPr bwMode="auto">
          <a:xfrm>
            <a:off x="7366000" y="5306714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5784" name="Rectangle 40"/>
          <p:cNvSpPr>
            <a:spLocks noChangeArrowheads="1"/>
          </p:cNvSpPr>
          <p:nvPr/>
        </p:nvSpPr>
        <p:spPr bwMode="auto">
          <a:xfrm>
            <a:off x="7988300" y="4227214"/>
            <a:ext cx="6477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A</a:t>
            </a:r>
            <a:r>
              <a:rPr lang="en-US" altLang="zh-CN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" name="矩形 3"/>
          <p:cNvSpPr/>
          <p:nvPr/>
        </p:nvSpPr>
        <p:spPr>
          <a:xfrm>
            <a:off x="962025" y="1527175"/>
            <a:ext cx="65484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串联的作用：</a:t>
            </a:r>
            <a:r>
              <a:rPr lang="zh-CN" altLang="en-US" sz="2400" b="1" dirty="0">
                <a:solidFill>
                  <a:srgbClr val="FFC000"/>
                </a:solidFill>
                <a:latin typeface="+mn-lt"/>
                <a:ea typeface="+mn-ea"/>
              </a:rPr>
              <a:t>增大耐压，但电容减小。</a:t>
            </a:r>
          </a:p>
        </p:txBody>
      </p:sp>
      <p:graphicFrame>
        <p:nvGraphicFramePr>
          <p:cNvPr id="3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20855"/>
              </p:ext>
            </p:extLst>
          </p:nvPr>
        </p:nvGraphicFramePr>
        <p:xfrm>
          <a:off x="1003300" y="476672"/>
          <a:ext cx="103346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59" name="Equation" r:id="rId3" imgW="419269" imgH="371373" progId="Equation.3">
                  <p:embed/>
                </p:oleObj>
              </mc:Choice>
              <mc:Fallback>
                <p:oleObj name="Equation" r:id="rId3" imgW="419269" imgH="3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76672"/>
                        <a:ext cx="103346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39343"/>
              </p:ext>
            </p:extLst>
          </p:nvPr>
        </p:nvGraphicFramePr>
        <p:xfrm>
          <a:off x="2087563" y="476672"/>
          <a:ext cx="27924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0" name="Equation" r:id="rId5" imgW="1219200" imgH="371373" progId="Equation.3">
                  <p:embed/>
                </p:oleObj>
              </mc:Choice>
              <mc:Fallback>
                <p:oleObj name="Equation" r:id="rId5" imgW="1219200" imgH="3713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6672"/>
                        <a:ext cx="27924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054849"/>
              </p:ext>
            </p:extLst>
          </p:nvPr>
        </p:nvGraphicFramePr>
        <p:xfrm>
          <a:off x="4879975" y="476672"/>
          <a:ext cx="29035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561" name="Equation" r:id="rId7" imgW="1276435" imgH="380864" progId="Equation.3">
                  <p:embed/>
                </p:oleObj>
              </mc:Choice>
              <mc:Fallback>
                <p:oleObj name="Equation" r:id="rId7" imgW="12764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476672"/>
                        <a:ext cx="29035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79512" y="2132856"/>
            <a:ext cx="8763000" cy="0"/>
          </a:xfrm>
          <a:prstGeom prst="line">
            <a:avLst/>
          </a:prstGeom>
          <a:noFill/>
          <a:ln w="19050">
            <a:solidFill>
              <a:srgbClr val="00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2" name="Rectangle 29"/>
          <p:cNvSpPr>
            <a:spLocks noChangeArrowheads="1"/>
          </p:cNvSpPr>
          <p:nvPr/>
        </p:nvSpPr>
        <p:spPr bwMode="auto">
          <a:xfrm>
            <a:off x="865506" y="3777898"/>
            <a:ext cx="4079954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由于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 </a:t>
            </a:r>
            <a:r>
              <a:rPr lang="en-US" altLang="zh-CN" b="1" dirty="0">
                <a:solidFill>
                  <a:srgbClr val="66FFFF"/>
                </a:solidFill>
                <a:latin typeface="+mn-lt"/>
                <a:ea typeface="+mn-ea"/>
              </a:rPr>
              <a:t>&gt;&gt;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a</a:t>
            </a: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，导线上电荷分布互不影响，都是均匀分布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009437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5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5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15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5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8" grpId="0" autoUpdateAnimBg="0"/>
      <p:bldP spid="415749" grpId="0" autoUpdateAnimBg="0"/>
      <p:bldP spid="415770" grpId="0" autoUpdateAnimBg="0"/>
      <p:bldP spid="415771" grpId="0" autoUpdateAnimBg="0"/>
      <p:bldP spid="415772" grpId="0" autoUpdateAnimBg="0"/>
      <p:bldP spid="415773" grpId="0" autoUpdateAnimBg="0"/>
      <p:bldP spid="415774" grpId="0" autoUpdateAnimBg="0"/>
      <p:bldP spid="415775" grpId="0" autoUpdateAnimBg="0"/>
      <p:bldP spid="415776" grpId="0" animBg="1"/>
      <p:bldP spid="415777" grpId="0" autoUpdateAnimBg="0"/>
      <p:bldP spid="415778" grpId="0" autoUpdateAnimBg="0"/>
      <p:bldP spid="415779" grpId="0" animBg="1"/>
      <p:bldP spid="415784" grpId="0" autoUpdateAnimBg="0"/>
      <p:bldP spid="4" grpId="0"/>
      <p:bldP spid="41" grpId="0" animBg="1"/>
      <p:bldP spid="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2" name="Rectangle 4"/>
          <p:cNvSpPr>
            <a:spLocks noChangeArrowheads="1"/>
          </p:cNvSpPr>
          <p:nvPr/>
        </p:nvSpPr>
        <p:spPr bwMode="auto">
          <a:xfrm>
            <a:off x="755650" y="3403848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单位长度导线间的电容为</a:t>
            </a:r>
          </a:p>
        </p:txBody>
      </p:sp>
      <p:graphicFrame>
        <p:nvGraphicFramePr>
          <p:cNvPr id="4167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25996"/>
              </p:ext>
            </p:extLst>
          </p:nvPr>
        </p:nvGraphicFramePr>
        <p:xfrm>
          <a:off x="1258888" y="3921844"/>
          <a:ext cx="260985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2" name="公式" r:id="rId3" imgW="1200235" imgH="571602" progId="Equation.3">
                  <p:embed/>
                </p:oleObj>
              </mc:Choice>
              <mc:Fallback>
                <p:oleObj name="公式" r:id="rId3" imgW="1200235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921844"/>
                        <a:ext cx="260985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680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25510"/>
              </p:ext>
            </p:extLst>
          </p:nvPr>
        </p:nvGraphicFramePr>
        <p:xfrm>
          <a:off x="2360613" y="5296619"/>
          <a:ext cx="93186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3" name="公式" r:id="rId5" imgW="399965" imgH="533332" progId="Equation.3">
                  <p:embed/>
                </p:oleObj>
              </mc:Choice>
              <mc:Fallback>
                <p:oleObj name="公式" r:id="rId5" imgW="399965" imgH="53333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0613" y="5296619"/>
                        <a:ext cx="931862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915826"/>
              </p:ext>
            </p:extLst>
          </p:nvPr>
        </p:nvGraphicFramePr>
        <p:xfrm>
          <a:off x="1331913" y="260648"/>
          <a:ext cx="3306762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4" name="公式" r:id="rId7" imgW="1524000" imgH="380864" progId="Equation.3">
                  <p:embed/>
                </p:oleObj>
              </mc:Choice>
              <mc:Fallback>
                <p:oleObj name="公式" r:id="rId7" imgW="15240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60648"/>
                        <a:ext cx="3306762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7"/>
          <p:cNvSpPr>
            <a:spLocks noChangeArrowheads="1"/>
          </p:cNvSpPr>
          <p:nvPr/>
        </p:nvSpPr>
        <p:spPr bwMode="auto">
          <a:xfrm>
            <a:off x="755650" y="1165523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两导线间的电势差为</a:t>
            </a:r>
          </a:p>
        </p:txBody>
      </p:sp>
      <p:graphicFrame>
        <p:nvGraphicFramePr>
          <p:cNvPr id="35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268622"/>
              </p:ext>
            </p:extLst>
          </p:nvPr>
        </p:nvGraphicFramePr>
        <p:xfrm>
          <a:off x="1311275" y="1751311"/>
          <a:ext cx="1865313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5" name="公式" r:id="rId9" imgW="838200" imgH="285648" progId="Equation.3">
                  <p:embed/>
                </p:oleObj>
              </mc:Choice>
              <mc:Fallback>
                <p:oleObj name="公式" r:id="rId9" imgW="838200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1751311"/>
                        <a:ext cx="1865313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862844"/>
              </p:ext>
            </p:extLst>
          </p:nvPr>
        </p:nvGraphicFramePr>
        <p:xfrm>
          <a:off x="4355976" y="2565698"/>
          <a:ext cx="1893888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6" name="公式" r:id="rId11" imgW="857165" imgH="380864" progId="Equation.3">
                  <p:embed/>
                </p:oleObj>
              </mc:Choice>
              <mc:Fallback>
                <p:oleObj name="公式" r:id="rId11" imgW="8571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2565698"/>
                        <a:ext cx="1893888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330098"/>
              </p:ext>
            </p:extLst>
          </p:nvPr>
        </p:nvGraphicFramePr>
        <p:xfrm>
          <a:off x="6345114" y="2559348"/>
          <a:ext cx="14668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7" name="公式" r:id="rId13" imgW="647869" imgH="380864" progId="Equation.3">
                  <p:embed/>
                </p:oleObj>
              </mc:Choice>
              <mc:Fallback>
                <p:oleObj name="公式" r:id="rId13" imgW="647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114" y="2559348"/>
                        <a:ext cx="146685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5575"/>
              </p:ext>
            </p:extLst>
          </p:nvPr>
        </p:nvGraphicFramePr>
        <p:xfrm>
          <a:off x="3118247" y="1735407"/>
          <a:ext cx="1442244" cy="706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8" name="Equation" r:id="rId15" imgW="672840" imgH="330120" progId="Equation.DSMT4">
                  <p:embed/>
                </p:oleObj>
              </mc:Choice>
              <mc:Fallback>
                <p:oleObj name="Equation" r:id="rId15" imgW="6728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18247" y="1735407"/>
                        <a:ext cx="1442244" cy="706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100078"/>
              </p:ext>
            </p:extLst>
          </p:nvPr>
        </p:nvGraphicFramePr>
        <p:xfrm>
          <a:off x="4537014" y="1688150"/>
          <a:ext cx="34036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19" name="Equation" r:id="rId17" imgW="1587240" imgH="431640" progId="Equation.DSMT4">
                  <p:embed/>
                </p:oleObj>
              </mc:Choice>
              <mc:Fallback>
                <p:oleObj name="Equation" r:id="rId17" imgW="15872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37014" y="1688150"/>
                        <a:ext cx="34036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856518"/>
              </p:ext>
            </p:extLst>
          </p:nvPr>
        </p:nvGraphicFramePr>
        <p:xfrm>
          <a:off x="1796926" y="2505075"/>
          <a:ext cx="25590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0" name="Equation" r:id="rId19" imgW="1193760" imgH="431640" progId="Equation.DSMT4">
                  <p:embed/>
                </p:oleObj>
              </mc:Choice>
              <mc:Fallback>
                <p:oleObj name="Equation" r:id="rId19" imgW="119376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96926" y="2505075"/>
                        <a:ext cx="255905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Group 6"/>
          <p:cNvGrpSpPr>
            <a:grpSpLocks/>
          </p:cNvGrpSpPr>
          <p:nvPr/>
        </p:nvGrpSpPr>
        <p:grpSpPr bwMode="auto">
          <a:xfrm>
            <a:off x="4666233" y="4346599"/>
            <a:ext cx="3455987" cy="1308100"/>
            <a:chOff x="2985" y="1389"/>
            <a:chExt cx="2177" cy="824"/>
          </a:xfrm>
        </p:grpSpPr>
        <p:sp>
          <p:nvSpPr>
            <p:cNvPr id="69" name="AutoShape 7"/>
            <p:cNvSpPr>
              <a:spLocks noChangeArrowheads="1"/>
            </p:cNvSpPr>
            <p:nvPr/>
          </p:nvSpPr>
          <p:spPr bwMode="auto">
            <a:xfrm rot="-5400000">
              <a:off x="4061" y="494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70" name="AutoShape 8"/>
            <p:cNvSpPr>
              <a:spLocks noChangeArrowheads="1"/>
            </p:cNvSpPr>
            <p:nvPr/>
          </p:nvSpPr>
          <p:spPr bwMode="auto">
            <a:xfrm rot="-5400000">
              <a:off x="4061" y="1180"/>
              <a:ext cx="138" cy="1927"/>
            </a:xfrm>
            <a:prstGeom prst="can">
              <a:avLst>
                <a:gd name="adj" fmla="val 521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71" name="Group 9"/>
            <p:cNvGrpSpPr>
              <a:grpSpLocks/>
            </p:cNvGrpSpPr>
            <p:nvPr/>
          </p:nvGrpSpPr>
          <p:grpSpPr bwMode="auto">
            <a:xfrm>
              <a:off x="2985" y="1460"/>
              <a:ext cx="2177" cy="686"/>
              <a:chOff x="3107" y="1460"/>
              <a:chExt cx="227" cy="686"/>
            </a:xfrm>
          </p:grpSpPr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grpSp>
        <p:nvGrpSpPr>
          <p:cNvPr id="74" name="Group 12"/>
          <p:cNvGrpSpPr>
            <a:grpSpLocks/>
          </p:cNvGrpSpPr>
          <p:nvPr/>
        </p:nvGrpSpPr>
        <p:grpSpPr bwMode="auto">
          <a:xfrm>
            <a:off x="4644008" y="4459312"/>
            <a:ext cx="339725" cy="1089025"/>
            <a:chOff x="3093" y="1460"/>
            <a:chExt cx="214" cy="686"/>
          </a:xfrm>
        </p:grpSpPr>
        <p:grpSp>
          <p:nvGrpSpPr>
            <p:cNvPr id="75" name="Group 13"/>
            <p:cNvGrpSpPr>
              <a:grpSpLocks/>
            </p:cNvGrpSpPr>
            <p:nvPr/>
          </p:nvGrpSpPr>
          <p:grpSpPr bwMode="auto">
            <a:xfrm>
              <a:off x="3109" y="1460"/>
              <a:ext cx="181" cy="686"/>
              <a:chOff x="3107" y="1460"/>
              <a:chExt cx="227" cy="686"/>
            </a:xfrm>
          </p:grpSpPr>
          <p:sp>
            <p:nvSpPr>
              <p:cNvPr id="79" name="Line 14"/>
              <p:cNvSpPr>
                <a:spLocks noChangeShapeType="1"/>
              </p:cNvSpPr>
              <p:nvPr/>
            </p:nvSpPr>
            <p:spPr bwMode="auto">
              <a:xfrm>
                <a:off x="3107" y="2146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0" name="Line 15"/>
              <p:cNvSpPr>
                <a:spLocks noChangeShapeType="1"/>
              </p:cNvSpPr>
              <p:nvPr/>
            </p:nvSpPr>
            <p:spPr bwMode="auto">
              <a:xfrm>
                <a:off x="3107" y="1460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6" name="Line 16"/>
            <p:cNvSpPr>
              <a:spLocks noChangeShapeType="1"/>
            </p:cNvSpPr>
            <p:nvPr/>
          </p:nvSpPr>
          <p:spPr bwMode="auto">
            <a:xfrm flipV="1">
              <a:off x="3199" y="1462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Text Box 17"/>
            <p:cNvSpPr txBox="1">
              <a:spLocks noChangeArrowheads="1"/>
            </p:cNvSpPr>
            <p:nvPr/>
          </p:nvSpPr>
          <p:spPr bwMode="auto">
            <a:xfrm>
              <a:off x="3093" y="1639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d</a:t>
              </a:r>
            </a:p>
          </p:txBody>
        </p:sp>
        <p:sp>
          <p:nvSpPr>
            <p:cNvPr id="78" name="Line 18"/>
            <p:cNvSpPr>
              <a:spLocks noChangeShapeType="1"/>
            </p:cNvSpPr>
            <p:nvPr/>
          </p:nvSpPr>
          <p:spPr bwMode="auto">
            <a:xfrm flipV="1">
              <a:off x="3199" y="1888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81" name="Group 19"/>
          <p:cNvGrpSpPr>
            <a:grpSpLocks/>
          </p:cNvGrpSpPr>
          <p:nvPr/>
        </p:nvGrpSpPr>
        <p:grpSpPr bwMode="auto">
          <a:xfrm>
            <a:off x="7972995" y="3938612"/>
            <a:ext cx="796925" cy="1011237"/>
            <a:chOff x="3244" y="2580"/>
            <a:chExt cx="502" cy="637"/>
          </a:xfrm>
        </p:grpSpPr>
        <p:grpSp>
          <p:nvGrpSpPr>
            <p:cNvPr id="82" name="Group 20"/>
            <p:cNvGrpSpPr>
              <a:grpSpLocks/>
            </p:cNvGrpSpPr>
            <p:nvPr/>
          </p:nvGrpSpPr>
          <p:grpSpPr bwMode="auto">
            <a:xfrm>
              <a:off x="3244" y="2836"/>
              <a:ext cx="227" cy="136"/>
              <a:chOff x="2835" y="2931"/>
              <a:chExt cx="227" cy="136"/>
            </a:xfrm>
          </p:grpSpPr>
          <p:sp>
            <p:nvSpPr>
              <p:cNvPr id="86" name="Line 21"/>
              <p:cNvSpPr>
                <a:spLocks noChangeShapeType="1"/>
              </p:cNvSpPr>
              <p:nvPr/>
            </p:nvSpPr>
            <p:spPr bwMode="auto">
              <a:xfrm>
                <a:off x="2835" y="2931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87" name="Line 22"/>
              <p:cNvSpPr>
                <a:spLocks noChangeShapeType="1"/>
              </p:cNvSpPr>
              <p:nvPr/>
            </p:nvSpPr>
            <p:spPr bwMode="auto">
              <a:xfrm>
                <a:off x="2835" y="3067"/>
                <a:ext cx="227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3" name="Line 23"/>
            <p:cNvSpPr>
              <a:spLocks noChangeShapeType="1"/>
            </p:cNvSpPr>
            <p:nvPr/>
          </p:nvSpPr>
          <p:spPr bwMode="auto">
            <a:xfrm flipV="1">
              <a:off x="3357" y="2973"/>
              <a:ext cx="0" cy="244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3434" y="2750"/>
              <a:ext cx="31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>
                  <a:solidFill>
                    <a:srgbClr val="00FF00"/>
                  </a:solidFill>
                  <a:latin typeface="+mn-lt"/>
                  <a:ea typeface="+mn-ea"/>
                </a:rPr>
                <a:t>2</a:t>
              </a:r>
              <a:r>
                <a:rPr lang="en-US" altLang="zh-CN" b="1" i="1">
                  <a:solidFill>
                    <a:srgbClr val="00FF00"/>
                  </a:solidFill>
                  <a:latin typeface="+mn-lt"/>
                  <a:ea typeface="+mn-ea"/>
                </a:rPr>
                <a:t>a</a:t>
              </a:r>
            </a:p>
          </p:txBody>
        </p:sp>
        <p:sp>
          <p:nvSpPr>
            <p:cNvPr id="85" name="Line 25"/>
            <p:cNvSpPr>
              <a:spLocks noChangeShapeType="1"/>
            </p:cNvSpPr>
            <p:nvPr/>
          </p:nvSpPr>
          <p:spPr bwMode="auto">
            <a:xfrm flipV="1">
              <a:off x="3357" y="2580"/>
              <a:ext cx="0" cy="253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sp>
        <p:nvSpPr>
          <p:cNvPr id="88" name="Rectangle 30"/>
          <p:cNvSpPr>
            <a:spLocks noChangeArrowheads="1"/>
          </p:cNvSpPr>
          <p:nvPr/>
        </p:nvSpPr>
        <p:spPr bwMode="auto">
          <a:xfrm>
            <a:off x="6060058" y="3851299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+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FFFFFF"/>
                </a:solidFill>
                <a:latin typeface="+mn-lt"/>
                <a:ea typeface="+mn-ea"/>
              </a:rPr>
              <a:t>λ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9" name="Line 32"/>
          <p:cNvSpPr>
            <a:spLocks noChangeShapeType="1"/>
          </p:cNvSpPr>
          <p:nvPr/>
        </p:nvSpPr>
        <p:spPr bwMode="auto">
          <a:xfrm>
            <a:off x="7090345" y="4459312"/>
            <a:ext cx="0" cy="161607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 type="oval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90" name="Rectangle 33"/>
          <p:cNvSpPr>
            <a:spLocks noChangeArrowheads="1"/>
          </p:cNvSpPr>
          <p:nvPr/>
        </p:nvSpPr>
        <p:spPr bwMode="auto">
          <a:xfrm>
            <a:off x="7123683" y="3954487"/>
            <a:ext cx="647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O</a:t>
            </a:r>
            <a:r>
              <a:rPr lang="en-US" altLang="zh-CN" b="1">
                <a:solidFill>
                  <a:srgbClr val="00FFFF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endParaRPr lang="en-US" altLang="zh-CN" b="1">
              <a:solidFill>
                <a:srgbClr val="00FFFF"/>
              </a:solidFill>
              <a:latin typeface="+mn-lt"/>
              <a:ea typeface="+mn-ea"/>
            </a:endParaRPr>
          </a:p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x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1" name="Rectangle 34"/>
          <p:cNvSpPr>
            <a:spLocks noChangeArrowheads="1"/>
          </p:cNvSpPr>
          <p:nvPr/>
        </p:nvSpPr>
        <p:spPr bwMode="auto">
          <a:xfrm>
            <a:off x="7218933" y="4810149"/>
            <a:ext cx="503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FF"/>
                </a:solidFill>
                <a:latin typeface="+mn-lt"/>
                <a:ea typeface="+mn-ea"/>
              </a:rPr>
              <a:t>P</a:t>
            </a:r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92" name="Oval 35"/>
          <p:cNvSpPr>
            <a:spLocks noChangeArrowheads="1"/>
          </p:cNvSpPr>
          <p:nvPr/>
        </p:nvSpPr>
        <p:spPr bwMode="auto">
          <a:xfrm>
            <a:off x="7020495" y="4946674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93" name="Rectangle 40"/>
          <p:cNvSpPr>
            <a:spLocks noChangeArrowheads="1"/>
          </p:cNvSpPr>
          <p:nvPr/>
        </p:nvSpPr>
        <p:spPr bwMode="auto">
          <a:xfrm>
            <a:off x="7642795" y="3867174"/>
            <a:ext cx="647700" cy="219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A</a:t>
            </a:r>
            <a:r>
              <a:rPr lang="en-US" altLang="zh-CN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endParaRPr lang="en-US" altLang="zh-CN" b="1">
              <a:solidFill>
                <a:srgbClr val="00CC99"/>
              </a:solidFill>
              <a:latin typeface="+mn-lt"/>
              <a:ea typeface="+mn-ea"/>
            </a:endParaRPr>
          </a:p>
          <a:p>
            <a:pPr algn="l" eaLnBrk="1" hangingPunct="1">
              <a:lnSpc>
                <a:spcPct val="115000"/>
              </a:lnSpc>
            </a:pPr>
            <a:r>
              <a:rPr lang="en-US" altLang="zh-CN" b="1" i="1">
                <a:solidFill>
                  <a:srgbClr val="00CC99"/>
                </a:solidFill>
                <a:latin typeface="+mn-lt"/>
                <a:ea typeface="+mn-ea"/>
              </a:rPr>
              <a:t>B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4921726" y="279042"/>
            <a:ext cx="411477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利用高斯定理分别求出两导线在</a:t>
            </a:r>
            <a:r>
              <a:rPr lang="en-US" altLang="zh-CN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P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点的场强，再进行叠加</a:t>
            </a:r>
            <a:endParaRPr lang="zh-CN" altLang="en-US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651766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2" grpId="0" autoUpdateAnimBg="0"/>
      <p:bldP spid="34" grpId="0" autoUpdateAnimBg="0"/>
      <p:bldP spid="88" grpId="0" autoUpdateAnimBg="0"/>
      <p:bldP spid="89" grpId="0" animBg="1"/>
      <p:bldP spid="90" grpId="0" autoUpdateAnimBg="0"/>
      <p:bldP spid="91" grpId="0" autoUpdateAnimBg="0"/>
      <p:bldP spid="92" grpId="0" animBg="1"/>
      <p:bldP spid="93" grpId="0" autoUpdateAnimBg="0"/>
      <p:bldP spid="4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Text Box 2"/>
          <p:cNvSpPr txBox="1">
            <a:spLocks noChangeArrowheads="1"/>
          </p:cNvSpPr>
          <p:nvPr/>
        </p:nvSpPr>
        <p:spPr bwMode="auto">
          <a:xfrm>
            <a:off x="244475" y="276523"/>
            <a:ext cx="2527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例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2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： </a:t>
            </a:r>
          </a:p>
        </p:txBody>
      </p:sp>
      <p:sp>
        <p:nvSpPr>
          <p:cNvPr id="417795" name="Rectangle 3"/>
          <p:cNvSpPr>
            <a:spLocks noChangeArrowheads="1"/>
          </p:cNvSpPr>
          <p:nvPr/>
        </p:nvSpPr>
        <p:spPr bwMode="auto">
          <a:xfrm>
            <a:off x="373063" y="1413173"/>
            <a:ext cx="2327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求：</a:t>
            </a:r>
          </a:p>
        </p:txBody>
      </p:sp>
      <p:sp>
        <p:nvSpPr>
          <p:cNvPr id="417796" name="Rectangle 4"/>
          <p:cNvSpPr>
            <a:spLocks noChangeArrowheads="1"/>
          </p:cNvSpPr>
          <p:nvPr/>
        </p:nvSpPr>
        <p:spPr bwMode="auto">
          <a:xfrm>
            <a:off x="371475" y="1844824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解：</a:t>
            </a:r>
          </a:p>
        </p:txBody>
      </p:sp>
      <p:sp>
        <p:nvSpPr>
          <p:cNvPr id="417799" name="Rectangle 7"/>
          <p:cNvSpPr>
            <a:spLocks noChangeArrowheads="1"/>
          </p:cNvSpPr>
          <p:nvPr/>
        </p:nvSpPr>
        <p:spPr bwMode="auto">
          <a:xfrm>
            <a:off x="919163" y="260648"/>
            <a:ext cx="80454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平行板电容器，极板面积为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S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，板间间距为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，现充有两种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电容率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分别为</a:t>
            </a:r>
            <a:r>
              <a:rPr lang="el-GR" altLang="zh-CN" b="1" dirty="0">
                <a:solidFill>
                  <a:srgbClr val="00FFFF"/>
                </a:solidFill>
                <a:latin typeface="+mn-lt"/>
                <a:ea typeface="+mn-ea"/>
              </a:rPr>
              <a:t>ε</a:t>
            </a:r>
            <a:r>
              <a:rPr lang="el-GR" altLang="zh-CN" dirty="0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l-GR" altLang="zh-CN" b="1" dirty="0">
                <a:solidFill>
                  <a:srgbClr val="00FFFF"/>
                </a:solidFill>
                <a:latin typeface="+mn-lt"/>
                <a:ea typeface="+mn-ea"/>
              </a:rPr>
              <a:t>ε</a:t>
            </a:r>
            <a:r>
              <a:rPr lang="en-US" altLang="zh-CN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b="1" baseline="-25000" dirty="0" smtClean="0">
                <a:solidFill>
                  <a:srgbClr val="66FFFF"/>
                </a:solidFill>
                <a:latin typeface="+mn-lt"/>
                <a:ea typeface="+mn-ea"/>
              </a:rPr>
              <a:t>、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厚度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分别为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1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d</a:t>
            </a:r>
            <a:r>
              <a:rPr lang="en-US" altLang="zh-CN" b="1" baseline="-25000" dirty="0">
                <a:solidFill>
                  <a:srgbClr val="66FFFF"/>
                </a:solidFill>
                <a:latin typeface="+mn-lt"/>
                <a:ea typeface="+mn-ea"/>
              </a:rPr>
              <a:t>2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的均匀电介质，如图所示。</a:t>
            </a:r>
          </a:p>
        </p:txBody>
      </p:sp>
      <p:grpSp>
        <p:nvGrpSpPr>
          <p:cNvPr id="417800" name="Group 8"/>
          <p:cNvGrpSpPr>
            <a:grpSpLocks/>
          </p:cNvGrpSpPr>
          <p:nvPr/>
        </p:nvGrpSpPr>
        <p:grpSpPr bwMode="auto">
          <a:xfrm>
            <a:off x="6672263" y="1665586"/>
            <a:ext cx="1608137" cy="3352800"/>
            <a:chOff x="3832" y="1128"/>
            <a:chExt cx="1013" cy="2112"/>
          </a:xfrm>
        </p:grpSpPr>
        <p:sp>
          <p:nvSpPr>
            <p:cNvPr id="25630" name="Rectangle 9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631" name="Rectangle 10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17803" name="Rectangle 11" descr="10%"/>
          <p:cNvSpPr>
            <a:spLocks noChangeArrowheads="1"/>
          </p:cNvSpPr>
          <p:nvPr/>
        </p:nvSpPr>
        <p:spPr bwMode="auto">
          <a:xfrm>
            <a:off x="6865938" y="1665586"/>
            <a:ext cx="471487" cy="335280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7804" name="Rectangle 12" descr="10%"/>
          <p:cNvSpPr>
            <a:spLocks noChangeArrowheads="1"/>
          </p:cNvSpPr>
          <p:nvPr/>
        </p:nvSpPr>
        <p:spPr bwMode="auto">
          <a:xfrm>
            <a:off x="7316788" y="1665586"/>
            <a:ext cx="776287" cy="3352800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05" name="Objec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19767"/>
              </p:ext>
            </p:extLst>
          </p:nvPr>
        </p:nvGraphicFramePr>
        <p:xfrm>
          <a:off x="6919913" y="5042198"/>
          <a:ext cx="306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0" name="Equation" r:id="rId3" imgW="257048" imgH="371373" progId="Equation.3">
                  <p:embed/>
                </p:oleObj>
              </mc:Choice>
              <mc:Fallback>
                <p:oleObj name="Equation" r:id="rId3" imgW="257048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5042198"/>
                        <a:ext cx="3063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06" name="Objec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973926"/>
              </p:ext>
            </p:extLst>
          </p:nvPr>
        </p:nvGraphicFramePr>
        <p:xfrm>
          <a:off x="7629525" y="5058073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1" name="Equation" r:id="rId5" imgW="295317" imgH="371373" progId="Equation.3">
                  <p:embed/>
                </p:oleObj>
              </mc:Choice>
              <mc:Fallback>
                <p:oleObj name="Equation" r:id="rId5" imgW="295317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5058073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7" name="Rectangle 15"/>
          <p:cNvSpPr>
            <a:spLocks noChangeArrowheads="1"/>
          </p:cNvSpPr>
          <p:nvPr/>
        </p:nvSpPr>
        <p:spPr bwMode="auto">
          <a:xfrm>
            <a:off x="900113" y="1413173"/>
            <a:ext cx="430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此平行板电容器的电容。</a:t>
            </a:r>
          </a:p>
        </p:txBody>
      </p:sp>
      <p:sp>
        <p:nvSpPr>
          <p:cNvPr id="417808" name="Rectangle 16"/>
          <p:cNvSpPr>
            <a:spLocks noChangeArrowheads="1"/>
          </p:cNvSpPr>
          <p:nvPr/>
        </p:nvSpPr>
        <p:spPr bwMode="auto">
          <a:xfrm>
            <a:off x="931863" y="1894037"/>
            <a:ext cx="56669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设两极板带电荷面密度分别为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+</a:t>
            </a:r>
            <a:r>
              <a:rPr lang="el-GR" altLang="zh-CN" b="1" i="1">
                <a:solidFill>
                  <a:srgbClr val="66FFFF"/>
                </a:solidFill>
                <a:latin typeface="+mn-lt"/>
                <a:ea typeface="+mn-ea"/>
                <a:cs typeface="Times New Roman" panose="02020603050405020304" pitchFamily="18" charset="0"/>
              </a:rPr>
              <a:t>σ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- </a:t>
            </a:r>
            <a:r>
              <a:rPr lang="el-GR" altLang="zh-CN" b="1" i="1">
                <a:solidFill>
                  <a:srgbClr val="66FFFF"/>
                </a:solidFill>
                <a:latin typeface="+mn-lt"/>
                <a:ea typeface="+mn-ea"/>
              </a:rPr>
              <a:t>σ</a:t>
            </a:r>
            <a:r>
              <a:rPr lang="en-US" altLang="zh-CN">
                <a:solidFill>
                  <a:srgbClr val="0000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，</a:t>
            </a:r>
          </a:p>
        </p:txBody>
      </p:sp>
      <p:graphicFrame>
        <p:nvGraphicFramePr>
          <p:cNvPr id="4178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0260"/>
              </p:ext>
            </p:extLst>
          </p:nvPr>
        </p:nvGraphicFramePr>
        <p:xfrm>
          <a:off x="6911975" y="3100686"/>
          <a:ext cx="33496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2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100686"/>
                        <a:ext cx="33496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0952968"/>
              </p:ext>
            </p:extLst>
          </p:nvPr>
        </p:nvGraphicFramePr>
        <p:xfrm>
          <a:off x="7497763" y="3105448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3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7763" y="3105448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1" name="Rectangle 19"/>
          <p:cNvSpPr>
            <a:spLocks noChangeArrowheads="1"/>
          </p:cNvSpPr>
          <p:nvPr/>
        </p:nvSpPr>
        <p:spPr bwMode="auto">
          <a:xfrm>
            <a:off x="958850" y="2378224"/>
            <a:ext cx="52959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取圆柱形高斯面，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由电介质中的高斯定理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  <p:graphicFrame>
        <p:nvGraphicFramePr>
          <p:cNvPr id="417812" name="Object 2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83163"/>
              </p:ext>
            </p:extLst>
          </p:nvPr>
        </p:nvGraphicFramePr>
        <p:xfrm>
          <a:off x="6588125" y="1338561"/>
          <a:ext cx="280988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4" name="Equation" r:id="rId11" imgW="228600" imgH="180941" progId="Equation.3">
                  <p:embed/>
                </p:oleObj>
              </mc:Choice>
              <mc:Fallback>
                <p:oleObj name="Equation" r:id="rId11" imgW="228600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338561"/>
                        <a:ext cx="280988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3" name="Objec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364080"/>
              </p:ext>
            </p:extLst>
          </p:nvPr>
        </p:nvGraphicFramePr>
        <p:xfrm>
          <a:off x="7939088" y="1357611"/>
          <a:ext cx="533400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5" name="Equation" r:id="rId13" imgW="485648" imgH="180941" progId="Equation.3">
                  <p:embed/>
                </p:oleObj>
              </mc:Choice>
              <mc:Fallback>
                <p:oleObj name="Equation" r:id="rId13" imgW="4856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9088" y="1357611"/>
                        <a:ext cx="533400" cy="230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4" name="AutoShape 22"/>
          <p:cNvSpPr>
            <a:spLocks noChangeArrowheads="1"/>
          </p:cNvSpPr>
          <p:nvPr/>
        </p:nvSpPr>
        <p:spPr bwMode="auto">
          <a:xfrm rot="5400000">
            <a:off x="6707188" y="2187873"/>
            <a:ext cx="914400" cy="863600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566133"/>
              </p:ext>
            </p:extLst>
          </p:nvPr>
        </p:nvGraphicFramePr>
        <p:xfrm>
          <a:off x="7600950" y="2440286"/>
          <a:ext cx="45402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6" name="公式" r:id="rId15" imgW="180848" imgH="133486" progId="Equation.3">
                  <p:embed/>
                </p:oleObj>
              </mc:Choice>
              <mc:Fallback>
                <p:oleObj name="公式" r:id="rId15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2440286"/>
                        <a:ext cx="45402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409931"/>
              </p:ext>
            </p:extLst>
          </p:nvPr>
        </p:nvGraphicFramePr>
        <p:xfrm>
          <a:off x="1476375" y="3199953"/>
          <a:ext cx="1598613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7" name="公式" r:id="rId17" imgW="714248" imgH="133486" progId="Equation.3">
                  <p:embed/>
                </p:oleObj>
              </mc:Choice>
              <mc:Fallback>
                <p:oleObj name="公式" r:id="rId17" imgW="7142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199953"/>
                        <a:ext cx="1598613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220151"/>
              </p:ext>
            </p:extLst>
          </p:nvPr>
        </p:nvGraphicFramePr>
        <p:xfrm>
          <a:off x="3324391" y="3154681"/>
          <a:ext cx="2630488" cy="532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8" name="Equation" r:id="rId19" imgW="1193760" imgH="228600" progId="Equation.DSMT4">
                  <p:embed/>
                </p:oleObj>
              </mc:Choice>
              <mc:Fallback>
                <p:oleObj name="Equation" r:id="rId19" imgW="1193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391" y="3154681"/>
                        <a:ext cx="2630488" cy="5322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18" name="AutoShape 26"/>
          <p:cNvSpPr>
            <a:spLocks noChangeArrowheads="1"/>
          </p:cNvSpPr>
          <p:nvPr/>
        </p:nvSpPr>
        <p:spPr bwMode="auto">
          <a:xfrm>
            <a:off x="1187450" y="3778548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781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808800"/>
              </p:ext>
            </p:extLst>
          </p:nvPr>
        </p:nvGraphicFramePr>
        <p:xfrm>
          <a:off x="1763713" y="3746798"/>
          <a:ext cx="125253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69" name="公式" r:id="rId21" imgW="552365" imgH="171450" progId="Equation.3">
                  <p:embed/>
                </p:oleObj>
              </mc:Choice>
              <mc:Fallback>
                <p:oleObj name="公式" r:id="rId21" imgW="55236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746798"/>
                        <a:ext cx="125253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0552"/>
              </p:ext>
            </p:extLst>
          </p:nvPr>
        </p:nvGraphicFramePr>
        <p:xfrm>
          <a:off x="3744913" y="3746798"/>
          <a:ext cx="13319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0" name="公式" r:id="rId23" imgW="590635" imgH="171450" progId="Equation.3">
                  <p:embed/>
                </p:oleObj>
              </mc:Choice>
              <mc:Fallback>
                <p:oleObj name="公式" r:id="rId23" imgW="5906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4913" y="3746798"/>
                        <a:ext cx="13319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21" name="Rectangle 29"/>
          <p:cNvSpPr>
            <a:spLocks noChangeArrowheads="1"/>
          </p:cNvSpPr>
          <p:nvPr/>
        </p:nvSpPr>
        <p:spPr bwMode="auto">
          <a:xfrm>
            <a:off x="755650" y="4307186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两板间的电势差</a:t>
            </a:r>
          </a:p>
        </p:txBody>
      </p:sp>
      <p:graphicFrame>
        <p:nvGraphicFramePr>
          <p:cNvPr id="4178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195625"/>
              </p:ext>
            </p:extLst>
          </p:nvPr>
        </p:nvGraphicFramePr>
        <p:xfrm>
          <a:off x="1231900" y="4946948"/>
          <a:ext cx="1865313" cy="69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1" name="公式" r:id="rId25" imgW="838200" imgH="285648" progId="Equation.3">
                  <p:embed/>
                </p:oleObj>
              </mc:Choice>
              <mc:Fallback>
                <p:oleObj name="公式" r:id="rId25" imgW="838200" imgH="28564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4946948"/>
                        <a:ext cx="1865313" cy="69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78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08957"/>
              </p:ext>
            </p:extLst>
          </p:nvPr>
        </p:nvGraphicFramePr>
        <p:xfrm>
          <a:off x="3068638" y="4972348"/>
          <a:ext cx="32797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2" name="公式" r:id="rId27" imgW="1514517" imgH="304936" progId="Equation.3">
                  <p:embed/>
                </p:oleObj>
              </mc:Choice>
              <mc:Fallback>
                <p:oleObj name="公式" r:id="rId27" imgW="1514517" imgH="304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972348"/>
                        <a:ext cx="32797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25" name="Rectangle 33"/>
          <p:cNvSpPr>
            <a:spLocks noChangeArrowheads="1"/>
          </p:cNvSpPr>
          <p:nvPr/>
        </p:nvSpPr>
        <p:spPr bwMode="auto">
          <a:xfrm>
            <a:off x="6269038" y="3154661"/>
            <a:ext cx="27479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latin typeface="+mn-lt"/>
                <a:ea typeface="+mn-ea"/>
              </a:rPr>
              <a:t>A                        B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42250"/>
              </p:ext>
            </p:extLst>
          </p:nvPr>
        </p:nvGraphicFramePr>
        <p:xfrm>
          <a:off x="3068638" y="5693222"/>
          <a:ext cx="1930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73" name="Equation" r:id="rId29" imgW="901440" imgH="431640" progId="Equation.DSMT4">
                  <p:embed/>
                </p:oleObj>
              </mc:Choice>
              <mc:Fallback>
                <p:oleObj name="Equation" r:id="rId29" imgW="901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068638" y="5693222"/>
                        <a:ext cx="1930400" cy="923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3478269" y="4224395"/>
            <a:ext cx="314483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注意介电常数与相对介电常数的区别</a:t>
            </a:r>
            <a:endParaRPr lang="zh-CN" altLang="en-US" sz="2200" b="1" dirty="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7724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17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17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7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4" grpId="0" autoUpdateAnimBg="0"/>
      <p:bldP spid="417795" grpId="0" autoUpdateAnimBg="0"/>
      <p:bldP spid="417796" grpId="0" autoUpdateAnimBg="0"/>
      <p:bldP spid="417799" grpId="0" autoUpdateAnimBg="0"/>
      <p:bldP spid="417803" grpId="0" animBg="1"/>
      <p:bldP spid="417804" grpId="0" animBg="1"/>
      <p:bldP spid="417807" grpId="0" autoUpdateAnimBg="0"/>
      <p:bldP spid="417808" grpId="0" autoUpdateAnimBg="0"/>
      <p:bldP spid="417811" grpId="0" autoUpdateAnimBg="0"/>
      <p:bldP spid="417814" grpId="0" animBg="1"/>
      <p:bldP spid="417818" grpId="0" animBg="1"/>
      <p:bldP spid="417821" grpId="0" autoUpdateAnimBg="0"/>
      <p:bldP spid="417825" grpId="0" autoUpdateAnimBg="0"/>
      <p:bldP spid="33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20" name="Rectangle 4"/>
          <p:cNvSpPr>
            <a:spLocks noChangeArrowheads="1"/>
          </p:cNvSpPr>
          <p:nvPr/>
        </p:nvSpPr>
        <p:spPr bwMode="auto">
          <a:xfrm>
            <a:off x="755650" y="47625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graphicFrame>
        <p:nvGraphicFramePr>
          <p:cNvPr id="418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73336"/>
              </p:ext>
            </p:extLst>
          </p:nvPr>
        </p:nvGraphicFramePr>
        <p:xfrm>
          <a:off x="4972050" y="963613"/>
          <a:ext cx="17589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2" name="公式" r:id="rId3" imgW="790448" imgH="380864" progId="Equation.3">
                  <p:embed/>
                </p:oleObj>
              </mc:Choice>
              <mc:Fallback>
                <p:oleObj name="公式" r:id="rId3" imgW="790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963613"/>
                        <a:ext cx="17589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640384"/>
              </p:ext>
            </p:extLst>
          </p:nvPr>
        </p:nvGraphicFramePr>
        <p:xfrm>
          <a:off x="1331913" y="936625"/>
          <a:ext cx="36226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3" name="公式" r:id="rId5" imgW="1676400" imgH="380864" progId="Equation.3">
                  <p:embed/>
                </p:oleObj>
              </mc:Choice>
              <mc:Fallback>
                <p:oleObj name="公式" r:id="rId5" imgW="1676400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936625"/>
                        <a:ext cx="36226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23" name="Text Box 7"/>
          <p:cNvSpPr txBox="1">
            <a:spLocks noChangeArrowheads="1"/>
          </p:cNvSpPr>
          <p:nvPr/>
        </p:nvSpPr>
        <p:spPr bwMode="auto">
          <a:xfrm>
            <a:off x="492125" y="2195513"/>
            <a:ext cx="624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各层电介质中的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电场强度不同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</a:p>
        </p:txBody>
      </p:sp>
      <p:sp>
        <p:nvSpPr>
          <p:cNvPr id="418824" name="Text Box 8"/>
          <p:cNvSpPr txBox="1">
            <a:spLocks noChangeArrowheads="1"/>
          </p:cNvSpPr>
          <p:nvPr/>
        </p:nvSpPr>
        <p:spPr bwMode="auto">
          <a:xfrm>
            <a:off x="492125" y="2827338"/>
            <a:ext cx="559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此电容器相当于两个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电容器的串联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sp>
        <p:nvSpPr>
          <p:cNvPr id="418825" name="Rectangle 9" descr="10%"/>
          <p:cNvSpPr>
            <a:spLocks noChangeArrowheads="1"/>
          </p:cNvSpPr>
          <p:nvPr/>
        </p:nvSpPr>
        <p:spPr bwMode="auto">
          <a:xfrm>
            <a:off x="6061075" y="2132013"/>
            <a:ext cx="471488" cy="335280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8826" name="Rectangle 10" descr="10%"/>
          <p:cNvSpPr>
            <a:spLocks noChangeArrowheads="1"/>
          </p:cNvSpPr>
          <p:nvPr/>
        </p:nvSpPr>
        <p:spPr bwMode="auto">
          <a:xfrm>
            <a:off x="7377113" y="2132013"/>
            <a:ext cx="776287" cy="3352800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882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64370"/>
              </p:ext>
            </p:extLst>
          </p:nvPr>
        </p:nvGraphicFramePr>
        <p:xfrm>
          <a:off x="6107113" y="3252788"/>
          <a:ext cx="3349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4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7113" y="3252788"/>
                        <a:ext cx="3349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452949"/>
              </p:ext>
            </p:extLst>
          </p:nvPr>
        </p:nvGraphicFramePr>
        <p:xfrm>
          <a:off x="7558088" y="3257550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5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8088" y="3257550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29" name="Group 13"/>
          <p:cNvGrpSpPr>
            <a:grpSpLocks/>
          </p:cNvGrpSpPr>
          <p:nvPr/>
        </p:nvGrpSpPr>
        <p:grpSpPr bwMode="auto">
          <a:xfrm>
            <a:off x="5867400" y="2132013"/>
            <a:ext cx="847725" cy="3352800"/>
            <a:chOff x="3696" y="1545"/>
            <a:chExt cx="534" cy="2112"/>
          </a:xfrm>
        </p:grpSpPr>
        <p:sp>
          <p:nvSpPr>
            <p:cNvPr id="26658" name="Rectangle 14"/>
            <p:cNvSpPr>
              <a:spLocks noChangeArrowheads="1"/>
            </p:cNvSpPr>
            <p:nvPr/>
          </p:nvSpPr>
          <p:spPr bwMode="auto">
            <a:xfrm>
              <a:off x="3696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59" name="Rectangle 15"/>
            <p:cNvSpPr>
              <a:spLocks noChangeArrowheads="1"/>
            </p:cNvSpPr>
            <p:nvPr/>
          </p:nvSpPr>
          <p:spPr bwMode="auto">
            <a:xfrm>
              <a:off x="4105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8832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0328129"/>
              </p:ext>
            </p:extLst>
          </p:nvPr>
        </p:nvGraphicFramePr>
        <p:xfrm>
          <a:off x="6148388" y="5508625"/>
          <a:ext cx="306387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6" name="Equation" r:id="rId11" imgW="257048" imgH="371373" progId="Equation.3">
                  <p:embed/>
                </p:oleObj>
              </mc:Choice>
              <mc:Fallback>
                <p:oleObj name="Equation" r:id="rId11" imgW="257048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8388" y="5508625"/>
                        <a:ext cx="306387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3" name="Objec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483450"/>
              </p:ext>
            </p:extLst>
          </p:nvPr>
        </p:nvGraphicFramePr>
        <p:xfrm>
          <a:off x="7629525" y="5499100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7" name="Equation" r:id="rId13" imgW="295317" imgH="371373" progId="Equation.3">
                  <p:embed/>
                </p:oleObj>
              </mc:Choice>
              <mc:Fallback>
                <p:oleObj name="Equation" r:id="rId13" imgW="295317" imgH="371373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5499100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8834" name="Group 18"/>
          <p:cNvGrpSpPr>
            <a:grpSpLocks/>
          </p:cNvGrpSpPr>
          <p:nvPr/>
        </p:nvGrpSpPr>
        <p:grpSpPr bwMode="auto">
          <a:xfrm>
            <a:off x="7178675" y="2132013"/>
            <a:ext cx="1162050" cy="3352800"/>
            <a:chOff x="4522" y="1545"/>
            <a:chExt cx="732" cy="2112"/>
          </a:xfrm>
        </p:grpSpPr>
        <p:sp>
          <p:nvSpPr>
            <p:cNvPr id="26656" name="Rectangle 19"/>
            <p:cNvSpPr>
              <a:spLocks noChangeArrowheads="1"/>
            </p:cNvSpPr>
            <p:nvPr/>
          </p:nvSpPr>
          <p:spPr bwMode="auto">
            <a:xfrm>
              <a:off x="5129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657" name="Rectangle 20"/>
            <p:cNvSpPr>
              <a:spLocks noChangeArrowheads="1"/>
            </p:cNvSpPr>
            <p:nvPr/>
          </p:nvSpPr>
          <p:spPr bwMode="auto">
            <a:xfrm>
              <a:off x="4522" y="1545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1883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764263"/>
              </p:ext>
            </p:extLst>
          </p:nvPr>
        </p:nvGraphicFramePr>
        <p:xfrm>
          <a:off x="6084888" y="4217988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8" name="公式" r:id="rId15" imgW="133435" imgH="171450" progId="Equation.3">
                  <p:embed/>
                </p:oleObj>
              </mc:Choice>
              <mc:Fallback>
                <p:oleObj name="公式" r:id="rId15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217988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901796"/>
              </p:ext>
            </p:extLst>
          </p:nvPr>
        </p:nvGraphicFramePr>
        <p:xfrm>
          <a:off x="7546975" y="4213225"/>
          <a:ext cx="417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39" name="公式" r:id="rId17" imgW="142917" imgH="171450" progId="Equation.3">
                  <p:embed/>
                </p:oleObj>
              </mc:Choice>
              <mc:Fallback>
                <p:oleObj name="公式" r:id="rId17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975" y="4213225"/>
                        <a:ext cx="417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337616"/>
              </p:ext>
            </p:extLst>
          </p:nvPr>
        </p:nvGraphicFramePr>
        <p:xfrm>
          <a:off x="1331913" y="3427413"/>
          <a:ext cx="120015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40" name="公式" r:id="rId19" imgW="523917" imgH="380864" progId="Equation.3">
                  <p:embed/>
                </p:oleObj>
              </mc:Choice>
              <mc:Fallback>
                <p:oleObj name="公式" r:id="rId19" imgW="523917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427413"/>
                        <a:ext cx="120015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884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2987"/>
              </p:ext>
            </p:extLst>
          </p:nvPr>
        </p:nvGraphicFramePr>
        <p:xfrm>
          <a:off x="3203575" y="3433763"/>
          <a:ext cx="127952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41" name="公式" r:id="rId21" imgW="561848" imgH="380864" progId="Equation.3">
                  <p:embed/>
                </p:oleObj>
              </mc:Choice>
              <mc:Fallback>
                <p:oleObj name="公式" r:id="rId21" imgW="5618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433763"/>
                        <a:ext cx="127952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8841" name="Line 25"/>
          <p:cNvSpPr>
            <a:spLocks noChangeShapeType="1"/>
          </p:cNvSpPr>
          <p:nvPr/>
        </p:nvSpPr>
        <p:spPr bwMode="auto">
          <a:xfrm flipH="1">
            <a:off x="5583238" y="3933825"/>
            <a:ext cx="3175" cy="238125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418842" name="Line 26"/>
          <p:cNvSpPr>
            <a:spLocks noChangeShapeType="1"/>
          </p:cNvSpPr>
          <p:nvPr/>
        </p:nvSpPr>
        <p:spPr bwMode="auto">
          <a:xfrm>
            <a:off x="8610600" y="3944938"/>
            <a:ext cx="0" cy="23622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grpSp>
        <p:nvGrpSpPr>
          <p:cNvPr id="418843" name="Group 27"/>
          <p:cNvGrpSpPr>
            <a:grpSpLocks/>
          </p:cNvGrpSpPr>
          <p:nvPr/>
        </p:nvGrpSpPr>
        <p:grpSpPr bwMode="auto">
          <a:xfrm>
            <a:off x="5583238" y="6073775"/>
            <a:ext cx="3040062" cy="457200"/>
            <a:chOff x="3517" y="3736"/>
            <a:chExt cx="1915" cy="288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>
              <a:off x="3517" y="3880"/>
              <a:ext cx="75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V="1">
              <a:off x="4440" y="3880"/>
              <a:ext cx="9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4289" y="3736"/>
              <a:ext cx="0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4422" y="378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18848" name="Group 32"/>
          <p:cNvGrpSpPr>
            <a:grpSpLocks/>
          </p:cNvGrpSpPr>
          <p:nvPr/>
        </p:nvGrpSpPr>
        <p:grpSpPr bwMode="auto">
          <a:xfrm>
            <a:off x="5583238" y="3946525"/>
            <a:ext cx="3036887" cy="9525"/>
            <a:chOff x="3517" y="2396"/>
            <a:chExt cx="1913" cy="6"/>
          </a:xfrm>
        </p:grpSpPr>
        <p:sp>
          <p:nvSpPr>
            <p:cNvPr id="26649" name="Line 33"/>
            <p:cNvSpPr>
              <a:spLocks noChangeShapeType="1"/>
            </p:cNvSpPr>
            <p:nvPr/>
          </p:nvSpPr>
          <p:spPr bwMode="auto">
            <a:xfrm>
              <a:off x="3517" y="2396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0" name="Line 34"/>
            <p:cNvSpPr>
              <a:spLocks noChangeShapeType="1"/>
            </p:cNvSpPr>
            <p:nvPr/>
          </p:nvSpPr>
          <p:spPr bwMode="auto">
            <a:xfrm>
              <a:off x="5255" y="2402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6651" name="Line 35"/>
            <p:cNvSpPr>
              <a:spLocks noChangeShapeType="1"/>
            </p:cNvSpPr>
            <p:nvPr/>
          </p:nvSpPr>
          <p:spPr bwMode="auto">
            <a:xfrm>
              <a:off x="4231" y="2402"/>
              <a:ext cx="31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4920"/>
              </p:ext>
            </p:extLst>
          </p:nvPr>
        </p:nvGraphicFramePr>
        <p:xfrm>
          <a:off x="179512" y="4794641"/>
          <a:ext cx="1739900" cy="1331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42" name="Equation" r:id="rId23" imgW="812520" imgH="622080" progId="Equation.DSMT4">
                  <p:embed/>
                </p:oleObj>
              </mc:Choice>
              <mc:Fallback>
                <p:oleObj name="Equation" r:id="rId23" imgW="8125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9512" y="4794641"/>
                        <a:ext cx="1739900" cy="1331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3444541"/>
              </p:ext>
            </p:extLst>
          </p:nvPr>
        </p:nvGraphicFramePr>
        <p:xfrm>
          <a:off x="1988177" y="4794641"/>
          <a:ext cx="1685925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43" name="Equation" r:id="rId25" imgW="787320" imgH="622080" progId="Equation.DSMT4">
                  <p:embed/>
                </p:oleObj>
              </mc:Choice>
              <mc:Fallback>
                <p:oleObj name="Equation" r:id="rId25" imgW="787320" imgH="622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988177" y="4794641"/>
                        <a:ext cx="1685925" cy="1333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70853"/>
              </p:ext>
            </p:extLst>
          </p:nvPr>
        </p:nvGraphicFramePr>
        <p:xfrm>
          <a:off x="3657600" y="4811713"/>
          <a:ext cx="175895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544" name="公式" r:id="rId27" imgW="790448" imgH="380864" progId="Equation.3">
                  <p:embed/>
                </p:oleObj>
              </mc:Choice>
              <mc:Fallback>
                <p:oleObj name="公式" r:id="rId27" imgW="7904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11713"/>
                        <a:ext cx="175895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92384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418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8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1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41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1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8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1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1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41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41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20" grpId="0" autoUpdateAnimBg="0"/>
      <p:bldP spid="418823" grpId="0" autoUpdateAnimBg="0"/>
      <p:bldP spid="418824" grpId="0" autoUpdateAnimBg="0"/>
      <p:bldP spid="418825" grpId="0" animBg="1"/>
      <p:bldP spid="418826" grpId="0" animBg="1"/>
      <p:bldP spid="418841" grpId="0" animBg="1"/>
      <p:bldP spid="4188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9872" y="199093"/>
            <a:ext cx="18325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 smtClean="0">
                <a:solidFill>
                  <a:srgbClr val="00FFFF"/>
                </a:solidFill>
                <a:ea typeface="楷体_GB2312" pitchFamily="49" charset="-122"/>
                <a:cs typeface="Times New Roman" panose="02020603050405020304" pitchFamily="18" charset="0"/>
              </a:rPr>
              <a:t>要点回顾</a:t>
            </a:r>
            <a:endParaRPr lang="zh-CN" altLang="en-US" sz="3200" b="1" dirty="0">
              <a:solidFill>
                <a:srgbClr val="00FFFF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116"/>
          <p:cNvSpPr txBox="1">
            <a:spLocks noChangeArrowheads="1"/>
          </p:cNvSpPr>
          <p:nvPr/>
        </p:nvSpPr>
        <p:spPr bwMode="auto">
          <a:xfrm>
            <a:off x="448766" y="1613816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ea typeface="楷体_GB2312" pitchFamily="49" charset="-122"/>
            </a:endParaRPr>
          </a:p>
        </p:txBody>
      </p:sp>
      <p:graphicFrame>
        <p:nvGraphicFramePr>
          <p:cNvPr id="6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0265214"/>
              </p:ext>
            </p:extLst>
          </p:nvPr>
        </p:nvGraphicFramePr>
        <p:xfrm>
          <a:off x="758329" y="2198016"/>
          <a:ext cx="3408362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0" name="Equation" r:id="rId3" imgW="1333669" imgH="257175" progId="Equation.DSMT4">
                  <p:embed/>
                </p:oleObj>
              </mc:Choice>
              <mc:Fallback>
                <p:oleObj name="Equation" r:id="rId3" imgW="1333669" imgH="257175" progId="Equation.DSMT4">
                  <p:embed/>
                  <p:pic>
                    <p:nvPicPr>
                      <p:cNvPr id="94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29" y="2198016"/>
                        <a:ext cx="3408362" cy="63976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18"/>
          <p:cNvSpPr txBox="1">
            <a:spLocks noChangeArrowheads="1"/>
          </p:cNvSpPr>
          <p:nvPr/>
        </p:nvSpPr>
        <p:spPr bwMode="auto">
          <a:xfrm>
            <a:off x="4430216" y="1613816"/>
            <a:ext cx="4462264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10000"/>
              </a:lnSpc>
            </a:pP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      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通过任意封闭曲面的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ea typeface="楷体_GB2312" pitchFamily="49" charset="-122"/>
              </a:rPr>
              <a:t>电位移通量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该封闭面包围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的代数和。</a:t>
            </a:r>
          </a:p>
        </p:txBody>
      </p:sp>
      <p:graphicFrame>
        <p:nvGraphicFramePr>
          <p:cNvPr id="8" name="Object 20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826053"/>
              </p:ext>
            </p:extLst>
          </p:nvPr>
        </p:nvGraphicFramePr>
        <p:xfrm>
          <a:off x="1008882" y="3950136"/>
          <a:ext cx="10795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1" name="Equation" r:id="rId5" imgW="533400" imgH="257175" progId="Equation.DSMT4">
                  <p:embed/>
                </p:oleObj>
              </mc:Choice>
              <mc:Fallback>
                <p:oleObj name="Equation" r:id="rId5" imgW="533400" imgH="257175" progId="Equation.DSMT4">
                  <p:embed/>
                  <p:pic>
                    <p:nvPicPr>
                      <p:cNvPr id="96" name="Object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82" y="3950136"/>
                        <a:ext cx="10795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15519"/>
              </p:ext>
            </p:extLst>
          </p:nvPr>
        </p:nvGraphicFramePr>
        <p:xfrm>
          <a:off x="1081907" y="2988111"/>
          <a:ext cx="107950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2" name="Equation" r:id="rId7" imgW="523917" imgH="257175" progId="Equation.DSMT4">
                  <p:embed/>
                </p:oleObj>
              </mc:Choice>
              <mc:Fallback>
                <p:oleObj name="Equation" r:id="rId7" imgW="523917" imgH="257175" progId="Equation.DSMT4">
                  <p:embed/>
                  <p:pic>
                    <p:nvPicPr>
                      <p:cNvPr id="97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907" y="2988111"/>
                        <a:ext cx="107950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04"/>
          <p:cNvSpPr txBox="1">
            <a:spLocks noChangeArrowheads="1"/>
          </p:cNvSpPr>
          <p:nvPr/>
        </p:nvSpPr>
        <p:spPr bwMode="auto">
          <a:xfrm>
            <a:off x="2161407" y="2843648"/>
            <a:ext cx="65532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不仅与高斯面内包围的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有关，而且与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极化电荷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1" name="Text Box 205"/>
          <p:cNvSpPr txBox="1">
            <a:spLocks noChangeArrowheads="1"/>
          </p:cNvSpPr>
          <p:nvPr/>
        </p:nvSpPr>
        <p:spPr bwMode="auto">
          <a:xfrm>
            <a:off x="2088382" y="3923148"/>
            <a:ext cx="597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只与包围在高斯面内的</a:t>
            </a:r>
            <a:r>
              <a:rPr lang="zh-CN" altLang="en-US" b="1" dirty="0">
                <a:solidFill>
                  <a:srgbClr val="FFC000"/>
                </a:solidFill>
                <a:ea typeface="楷体_GB2312" pitchFamily="49" charset="-122"/>
                <a:cs typeface="Times New Roman" panose="02020603050405020304" pitchFamily="18" charset="0"/>
              </a:rPr>
              <a:t>自由电荷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有关 </a:t>
            </a:r>
          </a:p>
        </p:txBody>
      </p:sp>
      <p:sp>
        <p:nvSpPr>
          <p:cNvPr id="12" name="Text Box 206"/>
          <p:cNvSpPr txBox="1">
            <a:spLocks noChangeArrowheads="1"/>
          </p:cNvSpPr>
          <p:nvPr/>
        </p:nvSpPr>
        <p:spPr bwMode="auto">
          <a:xfrm>
            <a:off x="505644" y="2962711"/>
            <a:ext cx="1008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ea typeface="楷体_GB2312" pitchFamily="49" charset="-122"/>
              </a:rPr>
              <a:t>(1)</a:t>
            </a:r>
            <a:endParaRPr lang="en-US" altLang="zh-CN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13" name="Text Box 209"/>
          <p:cNvSpPr txBox="1">
            <a:spLocks noChangeArrowheads="1"/>
          </p:cNvSpPr>
          <p:nvPr/>
        </p:nvSpPr>
        <p:spPr bwMode="auto">
          <a:xfrm>
            <a:off x="467544" y="4626595"/>
            <a:ext cx="227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电位移线</a:t>
            </a:r>
          </a:p>
        </p:txBody>
      </p:sp>
      <p:sp>
        <p:nvSpPr>
          <p:cNvPr id="14" name="Text Box 210"/>
          <p:cNvSpPr txBox="1">
            <a:spLocks noChangeArrowheads="1"/>
          </p:cNvSpPr>
          <p:nvPr/>
        </p:nvSpPr>
        <p:spPr bwMode="auto">
          <a:xfrm>
            <a:off x="2161407" y="4509120"/>
            <a:ext cx="32026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FFC000"/>
                </a:solidFill>
                <a:ea typeface="楷体_GB2312" pitchFamily="49" charset="-122"/>
              </a:rPr>
              <a:t>电位移线</a:t>
            </a: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发自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正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自由电荷</a:t>
            </a:r>
            <a:r>
              <a:rPr lang="zh-CN" altLang="en-US" b="1" dirty="0">
                <a:solidFill>
                  <a:srgbClr val="00FFFF"/>
                </a:solidFill>
                <a:ea typeface="楷体_GB2312" pitchFamily="49" charset="-122"/>
              </a:rPr>
              <a:t> 止于负</a:t>
            </a:r>
            <a:r>
              <a:rPr lang="zh-CN" altLang="en-US" b="1" dirty="0">
                <a:solidFill>
                  <a:srgbClr val="FFFFFF"/>
                </a:solidFill>
                <a:ea typeface="楷体_GB2312" pitchFamily="49" charset="-122"/>
              </a:rPr>
              <a:t>自由电荷。</a:t>
            </a:r>
          </a:p>
        </p:txBody>
      </p:sp>
      <p:sp>
        <p:nvSpPr>
          <p:cNvPr id="17" name="Text Box 176"/>
          <p:cNvSpPr txBox="1">
            <a:spLocks noChangeArrowheads="1"/>
          </p:cNvSpPr>
          <p:nvPr/>
        </p:nvSpPr>
        <p:spPr bwMode="auto">
          <a:xfrm>
            <a:off x="481560" y="987754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00FFCC"/>
                </a:solidFill>
                <a:ea typeface="楷体_GB2312" pitchFamily="49" charset="-122"/>
              </a:rPr>
              <a:t>定义：</a:t>
            </a:r>
            <a:r>
              <a:rPr lang="en-US" altLang="en-US" b="1">
                <a:solidFill>
                  <a:srgbClr val="FFFFFF"/>
                </a:solidFill>
                <a:ea typeface="楷体_GB2312" pitchFamily="49" charset="-122"/>
              </a:rPr>
              <a:t>电位移矢量</a:t>
            </a:r>
            <a:endParaRPr lang="zh-CN" altLang="en-US" b="1">
              <a:solidFill>
                <a:srgbClr val="FFFFFF"/>
              </a:solidFill>
              <a:ea typeface="楷体_GB2312" pitchFamily="49" charset="-122"/>
            </a:endParaRPr>
          </a:p>
        </p:txBody>
      </p:sp>
      <p:graphicFrame>
        <p:nvGraphicFramePr>
          <p:cNvPr id="18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71609"/>
              </p:ext>
            </p:extLst>
          </p:nvPr>
        </p:nvGraphicFramePr>
        <p:xfrm>
          <a:off x="3356523" y="962354"/>
          <a:ext cx="22129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9323" name="公式" r:id="rId9" imgW="1019048" imgH="228702" progId="Equation.3">
                  <p:embed/>
                </p:oleObj>
              </mc:Choice>
              <mc:Fallback>
                <p:oleObj name="公式" r:id="rId9" imgW="1019048" imgH="228702" progId="Equation.3">
                  <p:embed/>
                  <p:pic>
                    <p:nvPicPr>
                      <p:cNvPr id="242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523" y="962354"/>
                        <a:ext cx="2212975" cy="558800"/>
                      </a:xfrm>
                      <a:prstGeom prst="rect">
                        <a:avLst/>
                      </a:prstGeom>
                      <a:solidFill>
                        <a:srgbClr val="808080">
                          <a:alpha val="18039"/>
                        </a:srgbClr>
                      </a:solidFill>
                      <a:ln w="9525">
                        <a:solidFill>
                          <a:srgbClr val="66FF66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178"/>
          <p:cNvSpPr txBox="1">
            <a:spLocks noChangeArrowheads="1"/>
          </p:cNvSpPr>
          <p:nvPr/>
        </p:nvSpPr>
        <p:spPr bwMode="auto">
          <a:xfrm>
            <a:off x="4729710" y="984579"/>
            <a:ext cx="424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el-GR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b="1">
                <a:solidFill>
                  <a:srgbClr val="FFFF00"/>
                </a:solidFill>
                <a:ea typeface="楷体_GB2312" pitchFamily="49" charset="-122"/>
                <a:cs typeface="Times New Roman" panose="02020603050405020304" pitchFamily="18" charset="0"/>
              </a:rPr>
              <a:t>—</a:t>
            </a:r>
            <a:r>
              <a:rPr lang="en-US" altLang="zh-CN" b="1">
                <a:solidFill>
                  <a:srgbClr val="00FFCC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FFFF"/>
                </a:solidFill>
                <a:ea typeface="楷体_GB2312" pitchFamily="49" charset="-122"/>
                <a:cs typeface="Times New Roman" panose="02020603050405020304" pitchFamily="18" charset="0"/>
              </a:rPr>
              <a:t>电介质的介电常数</a:t>
            </a:r>
          </a:p>
        </p:txBody>
      </p:sp>
      <p:sp>
        <p:nvSpPr>
          <p:cNvPr id="26" name="Text Box 210"/>
          <p:cNvSpPr txBox="1">
            <a:spLocks noChangeArrowheads="1"/>
          </p:cNvSpPr>
          <p:nvPr/>
        </p:nvSpPr>
        <p:spPr bwMode="auto">
          <a:xfrm>
            <a:off x="91522" y="5488376"/>
            <a:ext cx="525817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 smtClean="0">
                <a:solidFill>
                  <a:srgbClr val="00FFFF"/>
                </a:solidFill>
                <a:ea typeface="楷体_GB2312" pitchFamily="49" charset="-122"/>
              </a:rPr>
              <a:t>电位移线在真空和电介质中是连续的，电场线在真空和电介质中是不连续的。</a:t>
            </a:r>
            <a:endParaRPr lang="zh-CN" altLang="en-US" b="1" dirty="0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185" name="组合 184"/>
          <p:cNvGrpSpPr/>
          <p:nvPr/>
        </p:nvGrpSpPr>
        <p:grpSpPr>
          <a:xfrm>
            <a:off x="5220072" y="4474961"/>
            <a:ext cx="4000095" cy="2099643"/>
            <a:chOff x="5028182" y="4365625"/>
            <a:chExt cx="4224338" cy="2243138"/>
          </a:xfrm>
        </p:grpSpPr>
        <p:sp>
          <p:nvSpPr>
            <p:cNvPr id="106" name="Rectangle 212" descr="宽上对角线"/>
            <p:cNvSpPr>
              <a:spLocks noChangeArrowheads="1"/>
            </p:cNvSpPr>
            <p:nvPr/>
          </p:nvSpPr>
          <p:spPr bwMode="auto">
            <a:xfrm rot="16200000">
              <a:off x="6786338" y="3496469"/>
              <a:ext cx="687388" cy="4019550"/>
            </a:xfrm>
            <a:prstGeom prst="rect">
              <a:avLst/>
            </a:prstGeom>
            <a:pattFill prst="wdUpDiag">
              <a:fgClr>
                <a:schemeClr val="folHlink"/>
              </a:fgClr>
              <a:bgClr>
                <a:srgbClr val="FFFFFF"/>
              </a:bgClr>
            </a:patt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 i="1" baseline="-25000">
                <a:solidFill>
                  <a:srgbClr val="0000CC"/>
                </a:solidFill>
                <a:ea typeface="楷体_GB2312" pitchFamily="49" charset="-122"/>
              </a:endParaRPr>
            </a:p>
          </p:txBody>
        </p:sp>
        <p:grpSp>
          <p:nvGrpSpPr>
            <p:cNvPr id="107" name="Group 213"/>
            <p:cNvGrpSpPr>
              <a:grpSpLocks/>
            </p:cNvGrpSpPr>
            <p:nvPr/>
          </p:nvGrpSpPr>
          <p:grpSpPr bwMode="auto">
            <a:xfrm>
              <a:off x="5123432" y="5561013"/>
              <a:ext cx="4129088" cy="363537"/>
              <a:chOff x="1467" y="3636"/>
              <a:chExt cx="1730" cy="229"/>
            </a:xfrm>
          </p:grpSpPr>
          <p:sp>
            <p:nvSpPr>
              <p:cNvPr id="108" name="Rectangle 214"/>
              <p:cNvSpPr>
                <a:spLocks noChangeArrowheads="1"/>
              </p:cNvSpPr>
              <p:nvPr/>
            </p:nvSpPr>
            <p:spPr bwMode="auto">
              <a:xfrm rot="-5400000">
                <a:off x="1450" y="3654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9" name="Rectangle 215"/>
              <p:cNvSpPr>
                <a:spLocks noChangeArrowheads="1"/>
              </p:cNvSpPr>
              <p:nvPr/>
            </p:nvSpPr>
            <p:spPr bwMode="auto">
              <a:xfrm rot="-5400000">
                <a:off x="1641" y="3657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0" name="Rectangle 216"/>
              <p:cNvSpPr>
                <a:spLocks noChangeArrowheads="1"/>
              </p:cNvSpPr>
              <p:nvPr/>
            </p:nvSpPr>
            <p:spPr bwMode="auto">
              <a:xfrm rot="-5400000">
                <a:off x="1832" y="3655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1" name="Rectangle 217"/>
              <p:cNvSpPr>
                <a:spLocks noChangeArrowheads="1"/>
              </p:cNvSpPr>
              <p:nvPr/>
            </p:nvSpPr>
            <p:spPr bwMode="auto">
              <a:xfrm rot="-5400000">
                <a:off x="2027" y="3653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2" name="Rectangle 218"/>
              <p:cNvSpPr>
                <a:spLocks noChangeArrowheads="1"/>
              </p:cNvSpPr>
              <p:nvPr/>
            </p:nvSpPr>
            <p:spPr bwMode="auto">
              <a:xfrm rot="-5400000">
                <a:off x="2230" y="3655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3" name="Rectangle 219"/>
              <p:cNvSpPr>
                <a:spLocks noChangeArrowheads="1"/>
              </p:cNvSpPr>
              <p:nvPr/>
            </p:nvSpPr>
            <p:spPr bwMode="auto">
              <a:xfrm rot="-5400000">
                <a:off x="2419" y="3656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4" name="Rectangle 220"/>
              <p:cNvSpPr>
                <a:spLocks noChangeArrowheads="1"/>
              </p:cNvSpPr>
              <p:nvPr/>
            </p:nvSpPr>
            <p:spPr bwMode="auto">
              <a:xfrm rot="-5400000">
                <a:off x="2613" y="3657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5" name="Rectangle 221"/>
              <p:cNvSpPr>
                <a:spLocks noChangeArrowheads="1"/>
              </p:cNvSpPr>
              <p:nvPr/>
            </p:nvSpPr>
            <p:spPr bwMode="auto">
              <a:xfrm rot="-5400000">
                <a:off x="2802" y="3656"/>
                <a:ext cx="225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16" name="Rectangle 222"/>
              <p:cNvSpPr>
                <a:spLocks noChangeArrowheads="1"/>
              </p:cNvSpPr>
              <p:nvPr/>
            </p:nvSpPr>
            <p:spPr bwMode="auto">
              <a:xfrm rot="-5400000">
                <a:off x="2988" y="3657"/>
                <a:ext cx="225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117" name="Group 223"/>
            <p:cNvGrpSpPr>
              <a:grpSpLocks/>
            </p:cNvGrpSpPr>
            <p:nvPr/>
          </p:nvGrpSpPr>
          <p:grpSpPr bwMode="auto">
            <a:xfrm>
              <a:off x="5120257" y="4960938"/>
              <a:ext cx="3970338" cy="457200"/>
              <a:chOff x="1477" y="2873"/>
              <a:chExt cx="1655" cy="288"/>
            </a:xfrm>
          </p:grpSpPr>
          <p:sp>
            <p:nvSpPr>
              <p:cNvPr id="118" name="Text Box 224"/>
              <p:cNvSpPr txBox="1">
                <a:spLocks noChangeArrowheads="1"/>
              </p:cNvSpPr>
              <p:nvPr/>
            </p:nvSpPr>
            <p:spPr bwMode="auto">
              <a:xfrm>
                <a:off x="1477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19" name="Text Box 225"/>
              <p:cNvSpPr txBox="1">
                <a:spLocks noChangeArrowheads="1"/>
              </p:cNvSpPr>
              <p:nvPr/>
            </p:nvSpPr>
            <p:spPr bwMode="auto">
              <a:xfrm>
                <a:off x="1668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0" name="Text Box 226"/>
              <p:cNvSpPr txBox="1">
                <a:spLocks noChangeArrowheads="1"/>
              </p:cNvSpPr>
              <p:nvPr/>
            </p:nvSpPr>
            <p:spPr bwMode="auto">
              <a:xfrm>
                <a:off x="1860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1" name="Text Box 227"/>
              <p:cNvSpPr txBox="1">
                <a:spLocks noChangeArrowheads="1"/>
              </p:cNvSpPr>
              <p:nvPr/>
            </p:nvSpPr>
            <p:spPr bwMode="auto">
              <a:xfrm>
                <a:off x="2053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2" name="Text Box 228"/>
              <p:cNvSpPr txBox="1">
                <a:spLocks noChangeArrowheads="1"/>
              </p:cNvSpPr>
              <p:nvPr/>
            </p:nvSpPr>
            <p:spPr bwMode="auto">
              <a:xfrm>
                <a:off x="2244" y="2873"/>
                <a:ext cx="12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3" name="Text Box 229"/>
              <p:cNvSpPr txBox="1">
                <a:spLocks noChangeArrowheads="1"/>
              </p:cNvSpPr>
              <p:nvPr/>
            </p:nvSpPr>
            <p:spPr bwMode="auto">
              <a:xfrm>
                <a:off x="2437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4" name="Text Box 230"/>
              <p:cNvSpPr txBox="1">
                <a:spLocks noChangeArrowheads="1"/>
              </p:cNvSpPr>
              <p:nvPr/>
            </p:nvSpPr>
            <p:spPr bwMode="auto">
              <a:xfrm>
                <a:off x="2629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5" name="Text Box 231"/>
              <p:cNvSpPr txBox="1">
                <a:spLocks noChangeArrowheads="1"/>
              </p:cNvSpPr>
              <p:nvPr/>
            </p:nvSpPr>
            <p:spPr bwMode="auto">
              <a:xfrm>
                <a:off x="2820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26" name="Text Box 232"/>
              <p:cNvSpPr txBox="1">
                <a:spLocks noChangeArrowheads="1"/>
              </p:cNvSpPr>
              <p:nvPr/>
            </p:nvSpPr>
            <p:spPr bwMode="auto">
              <a:xfrm>
                <a:off x="3013" y="2873"/>
                <a:ext cx="11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>
                    <a:solidFill>
                      <a:srgbClr val="00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</p:grpSp>
        <p:sp>
          <p:nvSpPr>
            <p:cNvPr id="127" name="Rectangle 233"/>
            <p:cNvSpPr>
              <a:spLocks noChangeArrowheads="1"/>
            </p:cNvSpPr>
            <p:nvPr/>
          </p:nvSpPr>
          <p:spPr bwMode="auto">
            <a:xfrm rot="5400000" flipV="1">
              <a:off x="6956201" y="2504281"/>
              <a:ext cx="330200" cy="405288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8" name="Rectangle 234"/>
            <p:cNvSpPr>
              <a:spLocks noChangeArrowheads="1"/>
            </p:cNvSpPr>
            <p:nvPr/>
          </p:nvSpPr>
          <p:spPr bwMode="auto">
            <a:xfrm rot="5400000" flipV="1">
              <a:off x="6956201" y="4417219"/>
              <a:ext cx="330200" cy="4052888"/>
            </a:xfrm>
            <a:prstGeom prst="rect">
              <a:avLst/>
            </a:prstGeom>
            <a:solidFill>
              <a:schemeClr val="folHlink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29" name="Group 235"/>
            <p:cNvGrpSpPr>
              <a:grpSpLocks/>
            </p:cNvGrpSpPr>
            <p:nvPr/>
          </p:nvGrpSpPr>
          <p:grpSpPr bwMode="auto">
            <a:xfrm>
              <a:off x="5028182" y="4383088"/>
              <a:ext cx="4124325" cy="361950"/>
              <a:chOff x="2935" y="883"/>
              <a:chExt cx="2598" cy="228"/>
            </a:xfrm>
          </p:grpSpPr>
          <p:sp>
            <p:nvSpPr>
              <p:cNvPr id="130" name="Rectangle 236"/>
              <p:cNvSpPr>
                <a:spLocks noChangeArrowheads="1"/>
              </p:cNvSpPr>
              <p:nvPr/>
            </p:nvSpPr>
            <p:spPr bwMode="auto">
              <a:xfrm rot="-5400000">
                <a:off x="2966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1" name="Rectangle 237"/>
              <p:cNvSpPr>
                <a:spLocks noChangeArrowheads="1"/>
              </p:cNvSpPr>
              <p:nvPr/>
            </p:nvSpPr>
            <p:spPr bwMode="auto">
              <a:xfrm rot="-5400000">
                <a:off x="3110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2" name="Rectangle 238"/>
              <p:cNvSpPr>
                <a:spLocks noChangeArrowheads="1"/>
              </p:cNvSpPr>
              <p:nvPr/>
            </p:nvSpPr>
            <p:spPr bwMode="auto">
              <a:xfrm rot="-5400000">
                <a:off x="3254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3" name="Rectangle 239"/>
              <p:cNvSpPr>
                <a:spLocks noChangeArrowheads="1"/>
              </p:cNvSpPr>
              <p:nvPr/>
            </p:nvSpPr>
            <p:spPr bwMode="auto">
              <a:xfrm rot="-5400000">
                <a:off x="3398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4" name="Rectangle 240"/>
              <p:cNvSpPr>
                <a:spLocks noChangeArrowheads="1"/>
              </p:cNvSpPr>
              <p:nvPr/>
            </p:nvSpPr>
            <p:spPr bwMode="auto">
              <a:xfrm rot="-5400000">
                <a:off x="3542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5" name="Rectangle 241"/>
              <p:cNvSpPr>
                <a:spLocks noChangeArrowheads="1"/>
              </p:cNvSpPr>
              <p:nvPr/>
            </p:nvSpPr>
            <p:spPr bwMode="auto">
              <a:xfrm rot="-5400000">
                <a:off x="3687" y="852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6" name="Rectangle 242"/>
              <p:cNvSpPr>
                <a:spLocks noChangeArrowheads="1"/>
              </p:cNvSpPr>
              <p:nvPr/>
            </p:nvSpPr>
            <p:spPr bwMode="auto">
              <a:xfrm rot="-5400000">
                <a:off x="3844" y="85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7" name="Rectangle 243"/>
              <p:cNvSpPr>
                <a:spLocks noChangeArrowheads="1"/>
              </p:cNvSpPr>
              <p:nvPr/>
            </p:nvSpPr>
            <p:spPr bwMode="auto">
              <a:xfrm rot="-5400000">
                <a:off x="4130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8" name="Rectangle 244"/>
              <p:cNvSpPr>
                <a:spLocks noChangeArrowheads="1"/>
              </p:cNvSpPr>
              <p:nvPr/>
            </p:nvSpPr>
            <p:spPr bwMode="auto">
              <a:xfrm rot="-5400000">
                <a:off x="4277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39" name="Rectangle 245"/>
              <p:cNvSpPr>
                <a:spLocks noChangeArrowheads="1"/>
              </p:cNvSpPr>
              <p:nvPr/>
            </p:nvSpPr>
            <p:spPr bwMode="auto">
              <a:xfrm rot="-5400000">
                <a:off x="4420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0" name="Rectangle 246"/>
              <p:cNvSpPr>
                <a:spLocks noChangeArrowheads="1"/>
              </p:cNvSpPr>
              <p:nvPr/>
            </p:nvSpPr>
            <p:spPr bwMode="auto">
              <a:xfrm rot="-5400000">
                <a:off x="4564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1" name="Rectangle 247"/>
              <p:cNvSpPr>
                <a:spLocks noChangeArrowheads="1"/>
              </p:cNvSpPr>
              <p:nvPr/>
            </p:nvSpPr>
            <p:spPr bwMode="auto">
              <a:xfrm rot="-5400000">
                <a:off x="4711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2" name="Rectangle 248"/>
              <p:cNvSpPr>
                <a:spLocks noChangeArrowheads="1"/>
              </p:cNvSpPr>
              <p:nvPr/>
            </p:nvSpPr>
            <p:spPr bwMode="auto">
              <a:xfrm rot="-5400000">
                <a:off x="4853" y="855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3" name="Rectangle 249"/>
              <p:cNvSpPr>
                <a:spLocks noChangeArrowheads="1"/>
              </p:cNvSpPr>
              <p:nvPr/>
            </p:nvSpPr>
            <p:spPr bwMode="auto">
              <a:xfrm rot="-5400000">
                <a:off x="4999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4" name="Rectangle 250"/>
              <p:cNvSpPr>
                <a:spLocks noChangeArrowheads="1"/>
              </p:cNvSpPr>
              <p:nvPr/>
            </p:nvSpPr>
            <p:spPr bwMode="auto">
              <a:xfrm rot="-5400000">
                <a:off x="3998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5" name="Rectangle 251"/>
              <p:cNvSpPr>
                <a:spLocks noChangeArrowheads="1"/>
              </p:cNvSpPr>
              <p:nvPr/>
            </p:nvSpPr>
            <p:spPr bwMode="auto">
              <a:xfrm rot="-5400000">
                <a:off x="5131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6" name="Rectangle 252"/>
              <p:cNvSpPr>
                <a:spLocks noChangeArrowheads="1"/>
              </p:cNvSpPr>
              <p:nvPr/>
            </p:nvSpPr>
            <p:spPr bwMode="auto">
              <a:xfrm rot="-5400000">
                <a:off x="5276" y="854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+</a:t>
                </a:r>
              </a:p>
            </p:txBody>
          </p:sp>
        </p:grpSp>
        <p:grpSp>
          <p:nvGrpSpPr>
            <p:cNvPr id="147" name="Group 253"/>
            <p:cNvGrpSpPr>
              <a:grpSpLocks/>
            </p:cNvGrpSpPr>
            <p:nvPr/>
          </p:nvGrpSpPr>
          <p:grpSpPr bwMode="auto">
            <a:xfrm>
              <a:off x="5110732" y="6069013"/>
              <a:ext cx="3943350" cy="457200"/>
              <a:chOff x="3792" y="1879"/>
              <a:chExt cx="1657" cy="296"/>
            </a:xfrm>
          </p:grpSpPr>
          <p:sp>
            <p:nvSpPr>
              <p:cNvPr id="148" name="Text Box 254"/>
              <p:cNvSpPr txBox="1">
                <a:spLocks noChangeArrowheads="1"/>
              </p:cNvSpPr>
              <p:nvPr/>
            </p:nvSpPr>
            <p:spPr bwMode="auto">
              <a:xfrm>
                <a:off x="3792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49" name="Text Box 255"/>
              <p:cNvSpPr txBox="1">
                <a:spLocks noChangeArrowheads="1"/>
              </p:cNvSpPr>
              <p:nvPr/>
            </p:nvSpPr>
            <p:spPr bwMode="auto">
              <a:xfrm>
                <a:off x="388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0" name="Text Box 256"/>
              <p:cNvSpPr txBox="1">
                <a:spLocks noChangeArrowheads="1"/>
              </p:cNvSpPr>
              <p:nvPr/>
            </p:nvSpPr>
            <p:spPr bwMode="auto">
              <a:xfrm>
                <a:off x="3983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1" name="Text Box 257"/>
              <p:cNvSpPr txBox="1">
                <a:spLocks noChangeArrowheads="1"/>
              </p:cNvSpPr>
              <p:nvPr/>
            </p:nvSpPr>
            <p:spPr bwMode="auto">
              <a:xfrm>
                <a:off x="4080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2" name="Text Box 258"/>
              <p:cNvSpPr txBox="1">
                <a:spLocks noChangeArrowheads="1"/>
              </p:cNvSpPr>
              <p:nvPr/>
            </p:nvSpPr>
            <p:spPr bwMode="auto">
              <a:xfrm>
                <a:off x="4176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3" name="Text Box 259"/>
              <p:cNvSpPr txBox="1">
                <a:spLocks noChangeArrowheads="1"/>
              </p:cNvSpPr>
              <p:nvPr/>
            </p:nvSpPr>
            <p:spPr bwMode="auto">
              <a:xfrm>
                <a:off x="4272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4" name="Text Box 260"/>
              <p:cNvSpPr txBox="1">
                <a:spLocks noChangeArrowheads="1"/>
              </p:cNvSpPr>
              <p:nvPr/>
            </p:nvSpPr>
            <p:spPr bwMode="auto">
              <a:xfrm>
                <a:off x="436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5" name="Text Box 261"/>
              <p:cNvSpPr txBox="1">
                <a:spLocks noChangeArrowheads="1"/>
              </p:cNvSpPr>
              <p:nvPr/>
            </p:nvSpPr>
            <p:spPr bwMode="auto">
              <a:xfrm>
                <a:off x="4465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6" name="Text Box 262"/>
              <p:cNvSpPr txBox="1">
                <a:spLocks noChangeArrowheads="1"/>
              </p:cNvSpPr>
              <p:nvPr/>
            </p:nvSpPr>
            <p:spPr bwMode="auto">
              <a:xfrm>
                <a:off x="4561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7" name="Text Box 263"/>
              <p:cNvSpPr txBox="1">
                <a:spLocks noChangeArrowheads="1"/>
              </p:cNvSpPr>
              <p:nvPr/>
            </p:nvSpPr>
            <p:spPr bwMode="auto">
              <a:xfrm>
                <a:off x="4655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8" name="Text Box 264"/>
              <p:cNvSpPr txBox="1">
                <a:spLocks noChangeArrowheads="1"/>
              </p:cNvSpPr>
              <p:nvPr/>
            </p:nvSpPr>
            <p:spPr bwMode="auto">
              <a:xfrm>
                <a:off x="4751" y="1879"/>
                <a:ext cx="1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59" name="Text Box 265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0" name="Text Box 266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1" name="Text Box 267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2" name="Text Box 268"/>
              <p:cNvSpPr txBox="1">
                <a:spLocks noChangeArrowheads="1"/>
              </p:cNvSpPr>
              <p:nvPr/>
            </p:nvSpPr>
            <p:spPr bwMode="auto">
              <a:xfrm>
                <a:off x="4848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3" name="Text Box 269"/>
              <p:cNvSpPr txBox="1">
                <a:spLocks noChangeArrowheads="1"/>
              </p:cNvSpPr>
              <p:nvPr/>
            </p:nvSpPr>
            <p:spPr bwMode="auto">
              <a:xfrm>
                <a:off x="4944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4" name="Text Box 270"/>
              <p:cNvSpPr txBox="1">
                <a:spLocks noChangeArrowheads="1"/>
              </p:cNvSpPr>
              <p:nvPr/>
            </p:nvSpPr>
            <p:spPr bwMode="auto">
              <a:xfrm>
                <a:off x="5040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5" name="Text Box 271"/>
              <p:cNvSpPr txBox="1">
                <a:spLocks noChangeArrowheads="1"/>
              </p:cNvSpPr>
              <p:nvPr/>
            </p:nvSpPr>
            <p:spPr bwMode="auto">
              <a:xfrm>
                <a:off x="5137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6" name="Text Box 272"/>
              <p:cNvSpPr txBox="1">
                <a:spLocks noChangeArrowheads="1"/>
              </p:cNvSpPr>
              <p:nvPr/>
            </p:nvSpPr>
            <p:spPr bwMode="auto">
              <a:xfrm>
                <a:off x="5232" y="1879"/>
                <a:ext cx="121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  <p:sp>
            <p:nvSpPr>
              <p:cNvPr id="167" name="Text Box 273"/>
              <p:cNvSpPr txBox="1">
                <a:spLocks noChangeArrowheads="1"/>
              </p:cNvSpPr>
              <p:nvPr/>
            </p:nvSpPr>
            <p:spPr bwMode="auto">
              <a:xfrm>
                <a:off x="5329" y="1879"/>
                <a:ext cx="120" cy="2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ct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  <a:ea typeface="楷体_GB2312" pitchFamily="49" charset="-122"/>
                  </a:rPr>
                  <a:t>-</a:t>
                </a:r>
              </a:p>
            </p:txBody>
          </p:sp>
        </p:grpSp>
        <p:sp>
          <p:nvSpPr>
            <p:cNvPr id="168" name="Line 274"/>
            <p:cNvSpPr>
              <a:spLocks noChangeShapeType="1"/>
            </p:cNvSpPr>
            <p:nvPr/>
          </p:nvSpPr>
          <p:spPr bwMode="auto">
            <a:xfrm>
              <a:off x="55520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275"/>
            <p:cNvSpPr>
              <a:spLocks noChangeShapeType="1"/>
            </p:cNvSpPr>
            <p:nvPr/>
          </p:nvSpPr>
          <p:spPr bwMode="auto">
            <a:xfrm>
              <a:off x="5623495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276"/>
            <p:cNvSpPr>
              <a:spLocks noChangeShapeType="1"/>
            </p:cNvSpPr>
            <p:nvPr/>
          </p:nvSpPr>
          <p:spPr bwMode="auto">
            <a:xfrm>
              <a:off x="5694932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277"/>
            <p:cNvSpPr>
              <a:spLocks noChangeShapeType="1"/>
            </p:cNvSpPr>
            <p:nvPr/>
          </p:nvSpPr>
          <p:spPr bwMode="auto">
            <a:xfrm>
              <a:off x="57679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278"/>
            <p:cNvSpPr>
              <a:spLocks noChangeShapeType="1"/>
            </p:cNvSpPr>
            <p:nvPr/>
          </p:nvSpPr>
          <p:spPr bwMode="auto">
            <a:xfrm>
              <a:off x="7063357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279"/>
            <p:cNvSpPr>
              <a:spLocks noChangeShapeType="1"/>
            </p:cNvSpPr>
            <p:nvPr/>
          </p:nvSpPr>
          <p:spPr bwMode="auto">
            <a:xfrm>
              <a:off x="7134795" y="4673600"/>
              <a:ext cx="0" cy="503238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280"/>
            <p:cNvSpPr>
              <a:spLocks noChangeShapeType="1"/>
            </p:cNvSpPr>
            <p:nvPr/>
          </p:nvSpPr>
          <p:spPr bwMode="auto">
            <a:xfrm>
              <a:off x="7134795" y="5826125"/>
              <a:ext cx="0" cy="43180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281"/>
            <p:cNvSpPr>
              <a:spLocks noChangeShapeType="1"/>
            </p:cNvSpPr>
            <p:nvPr/>
          </p:nvSpPr>
          <p:spPr bwMode="auto">
            <a:xfrm>
              <a:off x="6991920" y="4673600"/>
              <a:ext cx="0" cy="1584325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282"/>
            <p:cNvSpPr>
              <a:spLocks noChangeShapeType="1"/>
            </p:cNvSpPr>
            <p:nvPr/>
          </p:nvSpPr>
          <p:spPr bwMode="auto">
            <a:xfrm>
              <a:off x="7207820" y="4673600"/>
              <a:ext cx="0" cy="503238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283"/>
            <p:cNvSpPr>
              <a:spLocks noChangeShapeType="1"/>
            </p:cNvSpPr>
            <p:nvPr/>
          </p:nvSpPr>
          <p:spPr bwMode="auto">
            <a:xfrm>
              <a:off x="7207820" y="5826125"/>
              <a:ext cx="0" cy="431800"/>
            </a:xfrm>
            <a:prstGeom prst="line">
              <a:avLst/>
            </a:prstGeom>
            <a:noFill/>
            <a:ln w="19050">
              <a:solidFill>
                <a:srgbClr val="66FF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78" name="Object 2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8384764"/>
                </p:ext>
              </p:extLst>
            </p:nvPr>
          </p:nvGraphicFramePr>
          <p:xfrm>
            <a:off x="5912420" y="5897563"/>
            <a:ext cx="3175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4" name="公式" r:id="rId11" imgW="276352" imgH="333409" progId="Equation.3">
                    <p:embed/>
                  </p:oleObj>
                </mc:Choice>
                <mc:Fallback>
                  <p:oleObj name="公式" r:id="rId11" imgW="276352" imgH="333409" progId="Equation.3">
                    <p:embed/>
                    <p:pic>
                      <p:nvPicPr>
                        <p:cNvPr id="180" name="Object 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2420" y="5897563"/>
                          <a:ext cx="3175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9" name="Object 28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5439122"/>
                </p:ext>
              </p:extLst>
            </p:nvPr>
          </p:nvGraphicFramePr>
          <p:xfrm>
            <a:off x="7352282" y="5897563"/>
            <a:ext cx="2794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5" name="公式" r:id="rId13" imgW="238083" imgH="333409" progId="Equation.3">
                    <p:embed/>
                  </p:oleObj>
                </mc:Choice>
                <mc:Fallback>
                  <p:oleObj name="公式" r:id="rId13" imgW="238083" imgH="333409" progId="Equation.3">
                    <p:embed/>
                    <p:pic>
                      <p:nvPicPr>
                        <p:cNvPr id="181" name="Object 2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2282" y="5897563"/>
                          <a:ext cx="279400" cy="368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0" name="Rectangle 289"/>
            <p:cNvSpPr>
              <a:spLocks noChangeArrowheads="1"/>
            </p:cNvSpPr>
            <p:nvPr/>
          </p:nvSpPr>
          <p:spPr bwMode="auto">
            <a:xfrm>
              <a:off x="5091004" y="5187951"/>
              <a:ext cx="3968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lang="en-US" altLang="zh-CN" b="1" i="1" dirty="0">
                  <a:solidFill>
                    <a:srgbClr val="0000CC"/>
                  </a:solidFill>
                  <a:ea typeface="楷体_GB2312" pitchFamily="49" charset="-122"/>
                  <a:sym typeface="Symbol" panose="05050102010706020507" pitchFamily="18" charset="2"/>
                </a:rPr>
                <a:t></a:t>
              </a:r>
              <a:r>
                <a:rPr lang="en-US" altLang="zh-CN" b="1" i="1" baseline="-25000" dirty="0">
                  <a:solidFill>
                    <a:srgbClr val="0000CC"/>
                  </a:solidFill>
                  <a:ea typeface="楷体_GB2312" pitchFamily="49" charset="-122"/>
                  <a:sym typeface="Symbol" panose="05050102010706020507" pitchFamily="18" charset="2"/>
                </a:rPr>
                <a:t>r</a:t>
              </a:r>
            </a:p>
          </p:txBody>
        </p:sp>
        <p:graphicFrame>
          <p:nvGraphicFramePr>
            <p:cNvPr id="181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3572863"/>
                </p:ext>
              </p:extLst>
            </p:nvPr>
          </p:nvGraphicFramePr>
          <p:xfrm>
            <a:off x="7784082" y="4637882"/>
            <a:ext cx="45402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6" name="Equation" r:id="rId15" imgW="177480" imgH="253800" progId="Equation.DSMT4">
                    <p:embed/>
                  </p:oleObj>
                </mc:Choice>
                <mc:Fallback>
                  <p:oleObj name="Equation" r:id="rId15" imgW="177480" imgH="253800" progId="Equation.DSMT4">
                    <p:embed/>
                    <p:pic>
                      <p:nvPicPr>
                        <p:cNvPr id="91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4082" y="4637882"/>
                          <a:ext cx="45402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56228269"/>
                </p:ext>
              </p:extLst>
            </p:nvPr>
          </p:nvGraphicFramePr>
          <p:xfrm>
            <a:off x="7754597" y="5125273"/>
            <a:ext cx="498362" cy="646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7" name="Equation" r:id="rId17" imgW="190440" imgH="253800" progId="Equation.DSMT4">
                    <p:embed/>
                  </p:oleObj>
                </mc:Choice>
                <mc:Fallback>
                  <p:oleObj name="Equation" r:id="rId17" imgW="190440" imgH="253800" progId="Equation.DSMT4">
                    <p:embed/>
                    <p:pic>
                      <p:nvPicPr>
                        <p:cNvPr id="92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54597" y="5125273"/>
                          <a:ext cx="498362" cy="646084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7643987"/>
                </p:ext>
              </p:extLst>
            </p:nvPr>
          </p:nvGraphicFramePr>
          <p:xfrm>
            <a:off x="5923532" y="4619625"/>
            <a:ext cx="48577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8" name="Equation" r:id="rId19" imgW="190440" imgH="253800" progId="Equation.DSMT4">
                    <p:embed/>
                  </p:oleObj>
                </mc:Choice>
                <mc:Fallback>
                  <p:oleObj name="Equation" r:id="rId19" imgW="190440" imgH="253800" progId="Equation.DSMT4">
                    <p:embed/>
                    <p:pic>
                      <p:nvPicPr>
                        <p:cNvPr id="105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3532" y="4619625"/>
                          <a:ext cx="48577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Object 1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8196381"/>
                </p:ext>
              </p:extLst>
            </p:nvPr>
          </p:nvGraphicFramePr>
          <p:xfrm>
            <a:off x="6150545" y="5132388"/>
            <a:ext cx="517525" cy="631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9329" name="Equation" r:id="rId21" imgW="203040" imgH="253800" progId="Equation.DSMT4">
                    <p:embed/>
                  </p:oleObj>
                </mc:Choice>
                <mc:Fallback>
                  <p:oleObj name="Equation" r:id="rId21" imgW="203040" imgH="253800" progId="Equation.DSMT4">
                    <p:embed/>
                    <p:pic>
                      <p:nvPicPr>
                        <p:cNvPr id="108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0545" y="5132388"/>
                          <a:ext cx="517525" cy="631825"/>
                        </a:xfrm>
                        <a:prstGeom prst="rect">
                          <a:avLst/>
                        </a:prstGeom>
                        <a:noFill/>
                        <a:ln w="25400">
                          <a:noFill/>
                          <a:miter lim="800000"/>
                          <a:headEnd/>
                          <a:tailEnd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413978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4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1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utoUpdateAnimBg="0"/>
      <p:bldP spid="7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7" grpId="0" autoUpdateAnimBg="0"/>
      <p:bldP spid="19" grpId="0" autoUpdateAnimBg="0"/>
      <p:bldP spid="2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4" name="Rectangle 4"/>
          <p:cNvSpPr>
            <a:spLocks noChangeArrowheads="1"/>
          </p:cNvSpPr>
          <p:nvPr/>
        </p:nvSpPr>
        <p:spPr bwMode="auto">
          <a:xfrm>
            <a:off x="1610518" y="328687"/>
            <a:ext cx="815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平行板</a:t>
            </a: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电容器中充介质的另一种情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况，求其电容</a:t>
            </a:r>
            <a:r>
              <a:rPr lang="en-US" altLang="zh-CN" b="1" dirty="0" smtClean="0">
                <a:solidFill>
                  <a:srgbClr val="00FFFF"/>
                </a:solidFill>
                <a:latin typeface="+mn-lt"/>
                <a:ea typeface="+mn-ea"/>
              </a:rPr>
              <a:t>C</a:t>
            </a:r>
            <a:endParaRPr lang="zh-CN" altLang="en-US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419845" name="Rectangle 5"/>
          <p:cNvSpPr>
            <a:spLocks noChangeArrowheads="1"/>
          </p:cNvSpPr>
          <p:nvPr/>
        </p:nvSpPr>
        <p:spPr bwMode="auto">
          <a:xfrm>
            <a:off x="468313" y="33265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Clr>
                <a:srgbClr val="00FFFF"/>
              </a:buClr>
              <a:buFont typeface="Wingdings" panose="05000000000000000000" pitchFamily="2" charset="2"/>
              <a:buChar char="Ø"/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推广</a:t>
            </a:r>
          </a:p>
        </p:txBody>
      </p:sp>
      <p:grpSp>
        <p:nvGrpSpPr>
          <p:cNvPr id="419846" name="Group 6"/>
          <p:cNvGrpSpPr>
            <a:grpSpLocks/>
          </p:cNvGrpSpPr>
          <p:nvPr/>
        </p:nvGrpSpPr>
        <p:grpSpPr bwMode="auto">
          <a:xfrm>
            <a:off x="6569075" y="1659806"/>
            <a:ext cx="1608138" cy="3352800"/>
            <a:chOff x="3832" y="1128"/>
            <a:chExt cx="1013" cy="2112"/>
          </a:xfrm>
        </p:grpSpPr>
        <p:sp>
          <p:nvSpPr>
            <p:cNvPr id="27684" name="Rectangle 7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685" name="Rectangle 8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19849" name="Rectangle 9" descr="10%"/>
          <p:cNvSpPr>
            <a:spLocks noChangeArrowheads="1"/>
          </p:cNvSpPr>
          <p:nvPr/>
        </p:nvSpPr>
        <p:spPr bwMode="auto">
          <a:xfrm>
            <a:off x="6772275" y="1659806"/>
            <a:ext cx="1204913" cy="107315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9850" name="Rectangle 10" descr="10%"/>
          <p:cNvSpPr>
            <a:spLocks noChangeArrowheads="1"/>
          </p:cNvSpPr>
          <p:nvPr/>
        </p:nvSpPr>
        <p:spPr bwMode="auto">
          <a:xfrm>
            <a:off x="6773863" y="2732956"/>
            <a:ext cx="1203325" cy="2281238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472006"/>
              </p:ext>
            </p:extLst>
          </p:nvPr>
        </p:nvGraphicFramePr>
        <p:xfrm>
          <a:off x="8213725" y="2069381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2" name="公式" r:id="rId3" imgW="114469" imgH="171450" progId="Equation.3">
                  <p:embed/>
                </p:oleObj>
              </mc:Choice>
              <mc:Fallback>
                <p:oleObj name="公式" r:id="rId3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2069381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173618"/>
              </p:ext>
            </p:extLst>
          </p:nvPr>
        </p:nvGraphicFramePr>
        <p:xfrm>
          <a:off x="8220075" y="3798169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3" name="公式" r:id="rId5" imgW="133435" imgH="171450" progId="Equation.3">
                  <p:embed/>
                </p:oleObj>
              </mc:Choice>
              <mc:Fallback>
                <p:oleObj name="公式" r:id="rId5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075" y="3798169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1226337"/>
              </p:ext>
            </p:extLst>
          </p:nvPr>
        </p:nvGraphicFramePr>
        <p:xfrm>
          <a:off x="7373938" y="2218606"/>
          <a:ext cx="33496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4" name="公式" r:id="rId7" imgW="104648" imgH="171450" progId="Equation.3">
                  <p:embed/>
                </p:oleObj>
              </mc:Choice>
              <mc:Fallback>
                <p:oleObj name="公式" r:id="rId7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3938" y="2218606"/>
                        <a:ext cx="33496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42972"/>
              </p:ext>
            </p:extLst>
          </p:nvPr>
        </p:nvGraphicFramePr>
        <p:xfrm>
          <a:off x="7364413" y="3194919"/>
          <a:ext cx="361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5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3194919"/>
                        <a:ext cx="361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5" name="Objec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404609"/>
              </p:ext>
            </p:extLst>
          </p:nvPr>
        </p:nvGraphicFramePr>
        <p:xfrm>
          <a:off x="6484938" y="1332781"/>
          <a:ext cx="280987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6" name="Equation" r:id="rId11" imgW="228600" imgH="180941" progId="Equation.3">
                  <p:embed/>
                </p:oleObj>
              </mc:Choice>
              <mc:Fallback>
                <p:oleObj name="Equation" r:id="rId11" imgW="228600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938" y="1332781"/>
                        <a:ext cx="280987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56" name="Objec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0738854"/>
              </p:ext>
            </p:extLst>
          </p:nvPr>
        </p:nvGraphicFramePr>
        <p:xfrm>
          <a:off x="7835900" y="1351831"/>
          <a:ext cx="533400" cy="23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7" name="Equation" r:id="rId13" imgW="485648" imgH="180941" progId="Equation.3">
                  <p:embed/>
                </p:oleObj>
              </mc:Choice>
              <mc:Fallback>
                <p:oleObj name="Equation" r:id="rId13" imgW="485648" imgH="180941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5900" y="1351831"/>
                        <a:ext cx="533400" cy="23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7" name="AutoShape 17"/>
          <p:cNvSpPr>
            <a:spLocks noChangeArrowheads="1"/>
          </p:cNvSpPr>
          <p:nvPr/>
        </p:nvSpPr>
        <p:spPr bwMode="auto">
          <a:xfrm rot="5400000">
            <a:off x="6592094" y="1930475"/>
            <a:ext cx="652463" cy="542925"/>
          </a:xfrm>
          <a:prstGeom prst="can">
            <a:avLst>
              <a:gd name="adj" fmla="val 16208"/>
            </a:avLst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437726"/>
              </p:ext>
            </p:extLst>
          </p:nvPr>
        </p:nvGraphicFramePr>
        <p:xfrm>
          <a:off x="7205663" y="2034456"/>
          <a:ext cx="454025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8" name="公式" r:id="rId15" imgW="180848" imgH="133486" progId="Equation.3">
                  <p:embed/>
                </p:oleObj>
              </mc:Choice>
              <mc:Fallback>
                <p:oleObj name="公式" r:id="rId15" imgW="180848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5663" y="2034456"/>
                        <a:ext cx="454025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59" name="Rectangle 19"/>
          <p:cNvSpPr>
            <a:spLocks noChangeArrowheads="1"/>
          </p:cNvSpPr>
          <p:nvPr/>
        </p:nvSpPr>
        <p:spPr bwMode="auto">
          <a:xfrm>
            <a:off x="6165850" y="2932981"/>
            <a:ext cx="27479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FFFF00"/>
                </a:solidFill>
                <a:latin typeface="+mn-lt"/>
                <a:ea typeface="+mn-ea"/>
              </a:rPr>
              <a:t>A                        B</a:t>
            </a:r>
          </a:p>
        </p:txBody>
      </p:sp>
      <p:graphicFrame>
        <p:nvGraphicFramePr>
          <p:cNvPr id="4198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3072285"/>
              </p:ext>
            </p:extLst>
          </p:nvPr>
        </p:nvGraphicFramePr>
        <p:xfrm>
          <a:off x="6197600" y="1926506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29" name="公式" r:id="rId17" imgW="133435" imgH="171450" progId="Equation.3">
                  <p:embed/>
                </p:oleObj>
              </mc:Choice>
              <mc:Fallback>
                <p:oleObj name="公式" r:id="rId17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926506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1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325372"/>
              </p:ext>
            </p:extLst>
          </p:nvPr>
        </p:nvGraphicFramePr>
        <p:xfrm>
          <a:off x="6140450" y="3741019"/>
          <a:ext cx="4191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0" name="公式" r:id="rId19" imgW="142917" imgH="171450" progId="Equation.3">
                  <p:embed/>
                </p:oleObj>
              </mc:Choice>
              <mc:Fallback>
                <p:oleObj name="公式" r:id="rId19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0450" y="3741019"/>
                        <a:ext cx="4191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931411"/>
              </p:ext>
            </p:extLst>
          </p:nvPr>
        </p:nvGraphicFramePr>
        <p:xfrm>
          <a:off x="1384300" y="867395"/>
          <a:ext cx="23145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1" name="公式" r:id="rId21" imgW="1009565" imgH="171450" progId="Equation.3">
                  <p:embed/>
                </p:oleObj>
              </mc:Choice>
              <mc:Fallback>
                <p:oleObj name="公式" r:id="rId21" imgW="100956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867395"/>
                        <a:ext cx="23145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518855"/>
              </p:ext>
            </p:extLst>
          </p:nvPr>
        </p:nvGraphicFramePr>
        <p:xfrm>
          <a:off x="1187450" y="2349632"/>
          <a:ext cx="1714500" cy="543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2" name="Equation" r:id="rId23" imgW="825480" imgH="228600" progId="Equation.DSMT4">
                  <p:embed/>
                </p:oleObj>
              </mc:Choice>
              <mc:Fallback>
                <p:oleObj name="Equation" r:id="rId23" imgW="825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632"/>
                        <a:ext cx="1714500" cy="543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860880"/>
              </p:ext>
            </p:extLst>
          </p:nvPr>
        </p:nvGraphicFramePr>
        <p:xfrm>
          <a:off x="3250435" y="2348880"/>
          <a:ext cx="1854965" cy="548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3" name="Equation" r:id="rId25" imgW="888840" imgH="228600" progId="Equation.DSMT4">
                  <p:embed/>
                </p:oleObj>
              </mc:Choice>
              <mc:Fallback>
                <p:oleObj name="Equation" r:id="rId2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0435" y="2348880"/>
                        <a:ext cx="1854965" cy="548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5" name="Rectangle 25"/>
          <p:cNvSpPr>
            <a:spLocks noChangeArrowheads="1"/>
          </p:cNvSpPr>
          <p:nvPr/>
        </p:nvSpPr>
        <p:spPr bwMode="auto">
          <a:xfrm>
            <a:off x="728663" y="2892713"/>
            <a:ext cx="51347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由于极板内为等势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体（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极板是金属</a:t>
            </a:r>
            <a:r>
              <a:rPr lang="zh-CN" altLang="en-US" b="1" dirty="0" smtClean="0">
                <a:solidFill>
                  <a:srgbClr val="FFFFFF"/>
                </a:solidFill>
                <a:latin typeface="+mn-lt"/>
                <a:ea typeface="+mn-ea"/>
              </a:rPr>
              <a:t>）</a:t>
            </a:r>
            <a:endParaRPr lang="zh-CN" altLang="en-US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1986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767553"/>
              </p:ext>
            </p:extLst>
          </p:nvPr>
        </p:nvGraphicFramePr>
        <p:xfrm>
          <a:off x="1211926" y="3434795"/>
          <a:ext cx="21590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4" name="公式" r:id="rId27" imgW="981117" imgH="171450" progId="Equation.3">
                  <p:embed/>
                </p:oleObj>
              </mc:Choice>
              <mc:Fallback>
                <p:oleObj name="公式" r:id="rId27" imgW="9811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926" y="3434795"/>
                        <a:ext cx="2159000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7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052116"/>
              </p:ext>
            </p:extLst>
          </p:nvPr>
        </p:nvGraphicFramePr>
        <p:xfrm>
          <a:off x="1258888" y="4006369"/>
          <a:ext cx="114617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5" name="公式" r:id="rId29" imgW="495469" imgH="342900" progId="Equation.3">
                  <p:embed/>
                </p:oleObj>
              </mc:Choice>
              <mc:Fallback>
                <p:oleObj name="公式" r:id="rId29" imgW="495469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006369"/>
                        <a:ext cx="114617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68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137429"/>
              </p:ext>
            </p:extLst>
          </p:nvPr>
        </p:nvGraphicFramePr>
        <p:xfrm>
          <a:off x="3186113" y="4047644"/>
          <a:ext cx="1892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6" name="公式" r:id="rId31" imgW="857165" imgH="342900" progId="Equation.3">
                  <p:embed/>
                </p:oleObj>
              </mc:Choice>
              <mc:Fallback>
                <p:oleObj name="公式" r:id="rId31" imgW="857165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4047644"/>
                        <a:ext cx="1892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69" name="AutoShape 29"/>
          <p:cNvSpPr>
            <a:spLocks noChangeArrowheads="1"/>
          </p:cNvSpPr>
          <p:nvPr/>
        </p:nvSpPr>
        <p:spPr bwMode="auto">
          <a:xfrm>
            <a:off x="2555875" y="4239731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0011038"/>
              </p:ext>
            </p:extLst>
          </p:nvPr>
        </p:nvGraphicFramePr>
        <p:xfrm>
          <a:off x="1325563" y="5031894"/>
          <a:ext cx="10128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7" name="公式" r:id="rId33" imgW="438235" imgH="133486" progId="Equation.3">
                  <p:embed/>
                </p:oleObj>
              </mc:Choice>
              <mc:Fallback>
                <p:oleObj name="公式" r:id="rId33" imgW="43823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5031894"/>
                        <a:ext cx="10128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1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602601"/>
              </p:ext>
            </p:extLst>
          </p:nvPr>
        </p:nvGraphicFramePr>
        <p:xfrm>
          <a:off x="3160713" y="5033481"/>
          <a:ext cx="19446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8" name="公式" r:id="rId35" imgW="876469" imgH="171450" progId="Equation.3">
                  <p:embed/>
                </p:oleObj>
              </mc:Choice>
              <mc:Fallback>
                <p:oleObj name="公式" r:id="rId35" imgW="876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0713" y="5033481"/>
                        <a:ext cx="1944687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2" name="AutoShape 32"/>
          <p:cNvSpPr>
            <a:spLocks noChangeArrowheads="1"/>
          </p:cNvSpPr>
          <p:nvPr/>
        </p:nvSpPr>
        <p:spPr bwMode="auto">
          <a:xfrm>
            <a:off x="2555875" y="5039831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19873" name="Rectangle 33"/>
          <p:cNvSpPr>
            <a:spLocks noChangeArrowheads="1"/>
          </p:cNvSpPr>
          <p:nvPr/>
        </p:nvSpPr>
        <p:spPr bwMode="auto">
          <a:xfrm>
            <a:off x="179512" y="581255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由</a:t>
            </a:r>
            <a:r>
              <a:rPr lang="zh-CN" altLang="en-US" b="1">
                <a:solidFill>
                  <a:srgbClr val="00FF00"/>
                </a:solidFill>
                <a:latin typeface="+mn-lt"/>
                <a:ea typeface="+mn-ea"/>
              </a:rPr>
              <a:t>①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和</a:t>
            </a:r>
            <a:r>
              <a:rPr lang="zh-CN" altLang="en-US" b="1">
                <a:solidFill>
                  <a:srgbClr val="00FF00"/>
                </a:solidFill>
                <a:latin typeface="+mn-lt"/>
                <a:ea typeface="+mn-ea"/>
              </a:rPr>
              <a:t>②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得</a:t>
            </a:r>
          </a:p>
        </p:txBody>
      </p:sp>
      <p:sp>
        <p:nvSpPr>
          <p:cNvPr id="419874" name="Rectangle 34"/>
          <p:cNvSpPr>
            <a:spLocks noChangeArrowheads="1"/>
          </p:cNvSpPr>
          <p:nvPr/>
        </p:nvSpPr>
        <p:spPr bwMode="auto">
          <a:xfrm>
            <a:off x="3859213" y="847626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FF00"/>
                </a:solidFill>
                <a:latin typeface="+mn-lt"/>
                <a:ea typeface="+mn-ea"/>
              </a:rPr>
              <a:t>①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419875" name="Rectangle 35"/>
          <p:cNvSpPr>
            <a:spLocks noChangeArrowheads="1"/>
          </p:cNvSpPr>
          <p:nvPr/>
        </p:nvSpPr>
        <p:spPr bwMode="auto">
          <a:xfrm>
            <a:off x="5148263" y="4995381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800" b="1">
                <a:solidFill>
                  <a:srgbClr val="00FF00"/>
                </a:solidFill>
                <a:latin typeface="+mn-lt"/>
                <a:ea typeface="+mn-ea"/>
              </a:rPr>
              <a:t>②</a:t>
            </a:r>
            <a:endParaRPr lang="en-US" altLang="zh-CN" sz="28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graphicFrame>
        <p:nvGraphicFramePr>
          <p:cNvPr id="41987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59140"/>
              </p:ext>
            </p:extLst>
          </p:nvPr>
        </p:nvGraphicFramePr>
        <p:xfrm>
          <a:off x="2078162" y="5620469"/>
          <a:ext cx="239553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39" name="公式" r:id="rId37" imgW="1095248" imgH="380864" progId="Equation.3">
                  <p:embed/>
                </p:oleObj>
              </mc:Choice>
              <mc:Fallback>
                <p:oleObj name="公式" r:id="rId37" imgW="1095248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162" y="5620469"/>
                        <a:ext cx="2395537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878423"/>
              </p:ext>
            </p:extLst>
          </p:nvPr>
        </p:nvGraphicFramePr>
        <p:xfrm>
          <a:off x="7294563" y="5095156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40" name="公式" r:id="rId39" imgW="95165" imgH="133486" progId="Equation.3">
                  <p:embed/>
                </p:oleObj>
              </mc:Choice>
              <mc:Fallback>
                <p:oleObj name="公式" r:id="rId39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4563" y="5095156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8" name="AutoShape 38"/>
          <p:cNvSpPr>
            <a:spLocks noChangeArrowheads="1"/>
          </p:cNvSpPr>
          <p:nvPr/>
        </p:nvSpPr>
        <p:spPr bwMode="auto">
          <a:xfrm>
            <a:off x="4541713" y="5850657"/>
            <a:ext cx="506413" cy="381000"/>
          </a:xfrm>
          <a:prstGeom prst="rightArrow">
            <a:avLst>
              <a:gd name="adj1" fmla="val 43333"/>
              <a:gd name="adj2" fmla="val 44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1987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95651"/>
              </p:ext>
            </p:extLst>
          </p:nvPr>
        </p:nvGraphicFramePr>
        <p:xfrm>
          <a:off x="5233863" y="5620469"/>
          <a:ext cx="37306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41" name="公式" r:id="rId41" imgW="1733635" imgH="380864" progId="Equation.3">
                  <p:embed/>
                </p:oleObj>
              </mc:Choice>
              <mc:Fallback>
                <p:oleObj name="公式" r:id="rId41" imgW="173363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863" y="5620469"/>
                        <a:ext cx="3730625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19"/>
          <p:cNvSpPr>
            <a:spLocks noChangeArrowheads="1"/>
          </p:cNvSpPr>
          <p:nvPr/>
        </p:nvSpPr>
        <p:spPr bwMode="auto">
          <a:xfrm>
            <a:off x="700088" y="1463502"/>
            <a:ext cx="54387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取圆柱形高斯面，</a:t>
            </a:r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由电介质中的高斯定理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，得</a:t>
            </a:r>
          </a:p>
        </p:txBody>
      </p:sp>
    </p:spTree>
    <p:extLst>
      <p:ext uri="{BB962C8B-B14F-4D97-AF65-F5344CB8AC3E}">
        <p14:creationId xmlns:p14="http://schemas.microsoft.com/office/powerpoint/2010/main" val="5682091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1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000" fill="hold"/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000" fill="hold"/>
                                        <p:tgtEl>
                                          <p:spTgt spid="419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6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4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1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4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4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utoUpdateAnimBg="0"/>
      <p:bldP spid="419845" grpId="0" autoUpdateAnimBg="0"/>
      <p:bldP spid="419849" grpId="0" animBg="1"/>
      <p:bldP spid="419850" grpId="0" animBg="1"/>
      <p:bldP spid="419857" grpId="0" animBg="1"/>
      <p:bldP spid="419859" grpId="0" autoUpdateAnimBg="0"/>
      <p:bldP spid="419865" grpId="0" autoUpdateAnimBg="0"/>
      <p:bldP spid="419869" grpId="0" animBg="1"/>
      <p:bldP spid="419872" grpId="0" animBg="1"/>
      <p:bldP spid="419873" grpId="0" autoUpdateAnimBg="0"/>
      <p:bldP spid="419874" grpId="0" autoUpdateAnimBg="0"/>
      <p:bldP spid="419875" grpId="0" autoUpdateAnimBg="0"/>
      <p:bldP spid="419878" grpId="0" animBg="1"/>
      <p:bldP spid="3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8" name="Rectangle 4"/>
          <p:cNvSpPr>
            <a:spLocks noChangeArrowheads="1"/>
          </p:cNvSpPr>
          <p:nvPr/>
        </p:nvSpPr>
        <p:spPr bwMode="auto">
          <a:xfrm>
            <a:off x="660400" y="476250"/>
            <a:ext cx="5295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两板间的电势差</a:t>
            </a:r>
          </a:p>
        </p:txBody>
      </p:sp>
      <p:graphicFrame>
        <p:nvGraphicFramePr>
          <p:cNvPr id="4208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1927244"/>
              </p:ext>
            </p:extLst>
          </p:nvPr>
        </p:nvGraphicFramePr>
        <p:xfrm>
          <a:off x="1979613" y="908050"/>
          <a:ext cx="33321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2" name="公式" r:id="rId3" imgW="1542965" imgH="380864" progId="Equation.3">
                  <p:embed/>
                </p:oleObj>
              </mc:Choice>
              <mc:Fallback>
                <p:oleObj name="公式" r:id="rId3" imgW="1542965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33321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0" name="Rectangle 6"/>
          <p:cNvSpPr>
            <a:spLocks noChangeArrowheads="1"/>
          </p:cNvSpPr>
          <p:nvPr/>
        </p:nvSpPr>
        <p:spPr bwMode="auto">
          <a:xfrm>
            <a:off x="650875" y="1700213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graphicFrame>
        <p:nvGraphicFramePr>
          <p:cNvPr id="4208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79974"/>
              </p:ext>
            </p:extLst>
          </p:nvPr>
        </p:nvGraphicFramePr>
        <p:xfrm>
          <a:off x="971550" y="2047875"/>
          <a:ext cx="3197225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3" name="公式" r:id="rId5" imgW="1476248" imgH="571602" progId="Equation.3">
                  <p:embed/>
                </p:oleObj>
              </mc:Choice>
              <mc:Fallback>
                <p:oleObj name="公式" r:id="rId5" imgW="1476248" imgH="5716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47875"/>
                        <a:ext cx="3197225" cy="1309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926740"/>
              </p:ext>
            </p:extLst>
          </p:nvPr>
        </p:nvGraphicFramePr>
        <p:xfrm>
          <a:off x="4143375" y="2060575"/>
          <a:ext cx="17589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4" name="公式" r:id="rId7" imgW="790448" imgH="342900" progId="Equation.3">
                  <p:embed/>
                </p:oleObj>
              </mc:Choice>
              <mc:Fallback>
                <p:oleObj name="公式" r:id="rId7" imgW="790448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060575"/>
                        <a:ext cx="17589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73" name="Text Box 9"/>
          <p:cNvSpPr txBox="1">
            <a:spLocks noChangeArrowheads="1"/>
          </p:cNvSpPr>
          <p:nvPr/>
        </p:nvSpPr>
        <p:spPr bwMode="auto">
          <a:xfrm>
            <a:off x="323850" y="3429000"/>
            <a:ext cx="624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各层电介质中的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电场强度相同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；</a:t>
            </a:r>
          </a:p>
        </p:txBody>
      </p:sp>
      <p:sp>
        <p:nvSpPr>
          <p:cNvPr id="420874" name="Text Box 10"/>
          <p:cNvSpPr txBox="1">
            <a:spLocks noChangeArrowheads="1"/>
          </p:cNvSpPr>
          <p:nvPr/>
        </p:nvSpPr>
        <p:spPr bwMode="auto">
          <a:xfrm>
            <a:off x="323850" y="4076700"/>
            <a:ext cx="559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SzPct val="80000"/>
              <a:buFont typeface="Wingdings" panose="05000000000000000000" pitchFamily="2" charset="2"/>
              <a:buChar char="u"/>
            </a:pPr>
            <a:r>
              <a:rPr lang="en-US" altLang="zh-CN" b="1" i="1" dirty="0">
                <a:solidFill>
                  <a:srgbClr val="FFFF66"/>
                </a:solidFill>
                <a:latin typeface="+mn-lt"/>
                <a:ea typeface="+mn-ea"/>
              </a:rPr>
              <a:t>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此电容器相当于两个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电容器的并联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。</a:t>
            </a:r>
          </a:p>
        </p:txBody>
      </p:sp>
      <p:grpSp>
        <p:nvGrpSpPr>
          <p:cNvPr id="420875" name="Group 11"/>
          <p:cNvGrpSpPr>
            <a:grpSpLocks/>
          </p:cNvGrpSpPr>
          <p:nvPr/>
        </p:nvGrpSpPr>
        <p:grpSpPr bwMode="auto">
          <a:xfrm>
            <a:off x="6562725" y="1525588"/>
            <a:ext cx="1608138" cy="1066800"/>
            <a:chOff x="3832" y="1128"/>
            <a:chExt cx="1013" cy="2112"/>
          </a:xfrm>
        </p:grpSpPr>
        <p:sp>
          <p:nvSpPr>
            <p:cNvPr id="28717" name="Rectangle 12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718" name="Rectangle 13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420878" name="Rectangle 14" descr="10%"/>
          <p:cNvSpPr>
            <a:spLocks noChangeArrowheads="1"/>
          </p:cNvSpPr>
          <p:nvPr/>
        </p:nvSpPr>
        <p:spPr bwMode="auto">
          <a:xfrm>
            <a:off x="6765925" y="1525588"/>
            <a:ext cx="1204913" cy="1073150"/>
          </a:xfrm>
          <a:prstGeom prst="rect">
            <a:avLst/>
          </a:prstGeom>
          <a:pattFill prst="pct10">
            <a:fgClr>
              <a:srgbClr val="808080"/>
            </a:fgClr>
            <a:bgClr>
              <a:schemeClr val="folHlink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420879" name="Rectangle 15" descr="10%"/>
          <p:cNvSpPr>
            <a:spLocks noChangeArrowheads="1"/>
          </p:cNvSpPr>
          <p:nvPr/>
        </p:nvSpPr>
        <p:spPr bwMode="auto">
          <a:xfrm>
            <a:off x="6767513" y="3132138"/>
            <a:ext cx="1203325" cy="2281237"/>
          </a:xfrm>
          <a:prstGeom prst="rect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4208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015651"/>
              </p:ext>
            </p:extLst>
          </p:nvPr>
        </p:nvGraphicFramePr>
        <p:xfrm>
          <a:off x="8237538" y="1557338"/>
          <a:ext cx="3619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5" name="公式" r:id="rId9" imgW="114469" imgH="171450" progId="Equation.3">
                  <p:embed/>
                </p:oleObj>
              </mc:Choice>
              <mc:Fallback>
                <p:oleObj name="公式" r:id="rId9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538" y="1557338"/>
                        <a:ext cx="3619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44959"/>
              </p:ext>
            </p:extLst>
          </p:nvPr>
        </p:nvGraphicFramePr>
        <p:xfrm>
          <a:off x="8213725" y="4197350"/>
          <a:ext cx="3905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6" name="公式" r:id="rId11" imgW="133435" imgH="171450" progId="Equation.3">
                  <p:embed/>
                </p:oleObj>
              </mc:Choice>
              <mc:Fallback>
                <p:oleObj name="公式" r:id="rId11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3725" y="4197350"/>
                        <a:ext cx="3905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962351"/>
              </p:ext>
            </p:extLst>
          </p:nvPr>
        </p:nvGraphicFramePr>
        <p:xfrm>
          <a:off x="6959600" y="1844675"/>
          <a:ext cx="33496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7" name="公式" r:id="rId13" imgW="104648" imgH="171450" progId="Equation.3">
                  <p:embed/>
                </p:oleObj>
              </mc:Choice>
              <mc:Fallback>
                <p:oleObj name="公式" r:id="rId13" imgW="104648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1844675"/>
                        <a:ext cx="33496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341971"/>
              </p:ext>
            </p:extLst>
          </p:nvPr>
        </p:nvGraphicFramePr>
        <p:xfrm>
          <a:off x="7229475" y="3562350"/>
          <a:ext cx="3619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8" name="公式" r:id="rId15" imgW="114469" imgH="171450" progId="Equation.3">
                  <p:embed/>
                </p:oleObj>
              </mc:Choice>
              <mc:Fallback>
                <p:oleObj name="公式" r:id="rId15" imgW="114469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3562350"/>
                        <a:ext cx="3619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310057"/>
              </p:ext>
            </p:extLst>
          </p:nvPr>
        </p:nvGraphicFramePr>
        <p:xfrm>
          <a:off x="7288213" y="5430838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49" name="公式" r:id="rId17" imgW="95165" imgH="133486" progId="Equation.3">
                  <p:embed/>
                </p:oleObj>
              </mc:Choice>
              <mc:Fallback>
                <p:oleObj name="公式" r:id="rId17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8213" y="5430838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85" name="Group 21"/>
          <p:cNvGrpSpPr>
            <a:grpSpLocks/>
          </p:cNvGrpSpPr>
          <p:nvPr/>
        </p:nvGrpSpPr>
        <p:grpSpPr bwMode="auto">
          <a:xfrm>
            <a:off x="6562725" y="3128963"/>
            <a:ext cx="1608138" cy="2282825"/>
            <a:chOff x="3832" y="1128"/>
            <a:chExt cx="1013" cy="2112"/>
          </a:xfrm>
        </p:grpSpPr>
        <p:sp>
          <p:nvSpPr>
            <p:cNvPr id="28715" name="Rectangle 22"/>
            <p:cNvSpPr>
              <a:spLocks noChangeArrowheads="1"/>
            </p:cNvSpPr>
            <p:nvPr/>
          </p:nvSpPr>
          <p:spPr bwMode="auto">
            <a:xfrm>
              <a:off x="3832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716" name="Rectangle 23"/>
            <p:cNvSpPr>
              <a:spLocks noChangeArrowheads="1"/>
            </p:cNvSpPr>
            <p:nvPr/>
          </p:nvSpPr>
          <p:spPr bwMode="auto">
            <a:xfrm>
              <a:off x="4720" y="1128"/>
              <a:ext cx="125" cy="2112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99FF66"/>
                </a:gs>
                <a:gs pos="100000">
                  <a:srgbClr val="000000"/>
                </a:gs>
              </a:gsLst>
              <a:lin ang="0" scaled="1"/>
            </a:gradFill>
            <a:ln w="9525">
              <a:solidFill>
                <a:srgbClr val="99FF66">
                  <a:alpha val="49019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42088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467556"/>
              </p:ext>
            </p:extLst>
          </p:nvPr>
        </p:nvGraphicFramePr>
        <p:xfrm>
          <a:off x="7229475" y="1109663"/>
          <a:ext cx="3079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0" name="公式" r:id="rId19" imgW="95165" imgH="133486" progId="Equation.3">
                  <p:embed/>
                </p:oleObj>
              </mc:Choice>
              <mc:Fallback>
                <p:oleObj name="公式" r:id="rId19" imgW="95165" imgH="13348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1109663"/>
                        <a:ext cx="3079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824690"/>
              </p:ext>
            </p:extLst>
          </p:nvPr>
        </p:nvGraphicFramePr>
        <p:xfrm>
          <a:off x="7485063" y="1868488"/>
          <a:ext cx="3905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1" name="公式" r:id="rId21" imgW="133435" imgH="171450" progId="Equation.3">
                  <p:embed/>
                </p:oleObj>
              </mc:Choice>
              <mc:Fallback>
                <p:oleObj name="公式" r:id="rId21" imgW="133435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5063" y="1868488"/>
                        <a:ext cx="3905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336978"/>
              </p:ext>
            </p:extLst>
          </p:nvPr>
        </p:nvGraphicFramePr>
        <p:xfrm>
          <a:off x="7229475" y="4178300"/>
          <a:ext cx="4175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2" name="公式" r:id="rId23" imgW="142917" imgH="171450" progId="Equation.3">
                  <p:embed/>
                </p:oleObj>
              </mc:Choice>
              <mc:Fallback>
                <p:oleObj name="公式" r:id="rId23" imgW="142917" imgH="1714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9475" y="4178300"/>
                        <a:ext cx="4175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91" name="Group 27"/>
          <p:cNvGrpSpPr>
            <a:grpSpLocks/>
          </p:cNvGrpSpPr>
          <p:nvPr/>
        </p:nvGrpSpPr>
        <p:grpSpPr bwMode="auto">
          <a:xfrm>
            <a:off x="6062663" y="3078163"/>
            <a:ext cx="2633662" cy="3074987"/>
            <a:chOff x="3517" y="2388"/>
            <a:chExt cx="1907" cy="1500"/>
          </a:xfrm>
        </p:grpSpPr>
        <p:sp>
          <p:nvSpPr>
            <p:cNvPr id="28713" name="Line 28"/>
            <p:cNvSpPr>
              <a:spLocks noChangeShapeType="1"/>
            </p:cNvSpPr>
            <p:nvPr/>
          </p:nvSpPr>
          <p:spPr bwMode="auto">
            <a:xfrm flipH="1">
              <a:off x="3517" y="2388"/>
              <a:ext cx="2" cy="150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4" name="Line 29"/>
            <p:cNvSpPr>
              <a:spLocks noChangeShapeType="1"/>
            </p:cNvSpPr>
            <p:nvPr/>
          </p:nvSpPr>
          <p:spPr bwMode="auto">
            <a:xfrm>
              <a:off x="5424" y="2395"/>
              <a:ext cx="0" cy="148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894" name="Group 30"/>
          <p:cNvGrpSpPr>
            <a:grpSpLocks/>
          </p:cNvGrpSpPr>
          <p:nvPr/>
        </p:nvGrpSpPr>
        <p:grpSpPr bwMode="auto">
          <a:xfrm>
            <a:off x="6048375" y="5910263"/>
            <a:ext cx="2659063" cy="457200"/>
            <a:chOff x="3517" y="3736"/>
            <a:chExt cx="1915" cy="288"/>
          </a:xfrm>
        </p:grpSpPr>
        <p:sp>
          <p:nvSpPr>
            <p:cNvPr id="28709" name="Line 31"/>
            <p:cNvSpPr>
              <a:spLocks noChangeShapeType="1"/>
            </p:cNvSpPr>
            <p:nvPr/>
          </p:nvSpPr>
          <p:spPr bwMode="auto">
            <a:xfrm>
              <a:off x="3517" y="3880"/>
              <a:ext cx="758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0" name="Line 32"/>
            <p:cNvSpPr>
              <a:spLocks noChangeShapeType="1"/>
            </p:cNvSpPr>
            <p:nvPr/>
          </p:nvSpPr>
          <p:spPr bwMode="auto">
            <a:xfrm flipV="1">
              <a:off x="4440" y="3880"/>
              <a:ext cx="99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1" name="Line 33"/>
            <p:cNvSpPr>
              <a:spLocks noChangeShapeType="1"/>
            </p:cNvSpPr>
            <p:nvPr/>
          </p:nvSpPr>
          <p:spPr bwMode="auto">
            <a:xfrm>
              <a:off x="4289" y="3736"/>
              <a:ext cx="0" cy="288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12" name="Line 34"/>
            <p:cNvSpPr>
              <a:spLocks noChangeShapeType="1"/>
            </p:cNvSpPr>
            <p:nvPr/>
          </p:nvSpPr>
          <p:spPr bwMode="auto">
            <a:xfrm>
              <a:off x="4422" y="3786"/>
              <a:ext cx="0" cy="192"/>
            </a:xfrm>
            <a:prstGeom prst="line">
              <a:avLst/>
            </a:prstGeom>
            <a:noFill/>
            <a:ln w="57150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899" name="Group 35"/>
          <p:cNvGrpSpPr>
            <a:grpSpLocks/>
          </p:cNvGrpSpPr>
          <p:nvPr/>
        </p:nvGrpSpPr>
        <p:grpSpPr bwMode="auto">
          <a:xfrm>
            <a:off x="6049963" y="3095625"/>
            <a:ext cx="2660650" cy="0"/>
            <a:chOff x="3951" y="1918"/>
            <a:chExt cx="1676" cy="0"/>
          </a:xfrm>
        </p:grpSpPr>
        <p:sp>
          <p:nvSpPr>
            <p:cNvPr id="28707" name="Line 36"/>
            <p:cNvSpPr>
              <a:spLocks noChangeShapeType="1"/>
            </p:cNvSpPr>
            <p:nvPr/>
          </p:nvSpPr>
          <p:spPr bwMode="auto">
            <a:xfrm>
              <a:off x="3951" y="1918"/>
              <a:ext cx="15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8" name="Line 37"/>
            <p:cNvSpPr>
              <a:spLocks noChangeShapeType="1"/>
            </p:cNvSpPr>
            <p:nvPr/>
          </p:nvSpPr>
          <p:spPr bwMode="auto">
            <a:xfrm>
              <a:off x="5474" y="1918"/>
              <a:ext cx="153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902" name="Group 38"/>
          <p:cNvGrpSpPr>
            <a:grpSpLocks/>
          </p:cNvGrpSpPr>
          <p:nvPr/>
        </p:nvGrpSpPr>
        <p:grpSpPr bwMode="auto">
          <a:xfrm>
            <a:off x="6284913" y="2190750"/>
            <a:ext cx="277812" cy="2046288"/>
            <a:chOff x="4099" y="1380"/>
            <a:chExt cx="175" cy="1289"/>
          </a:xfrm>
        </p:grpSpPr>
        <p:sp>
          <p:nvSpPr>
            <p:cNvPr id="28704" name="Line 39"/>
            <p:cNvSpPr>
              <a:spLocks noChangeShapeType="1"/>
            </p:cNvSpPr>
            <p:nvPr/>
          </p:nvSpPr>
          <p:spPr bwMode="auto">
            <a:xfrm>
              <a:off x="4099" y="138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5" name="Line 40"/>
            <p:cNvSpPr>
              <a:spLocks noChangeShapeType="1"/>
            </p:cNvSpPr>
            <p:nvPr/>
          </p:nvSpPr>
          <p:spPr bwMode="auto">
            <a:xfrm>
              <a:off x="4099" y="265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6" name="Line 41"/>
            <p:cNvSpPr>
              <a:spLocks noChangeShapeType="1"/>
            </p:cNvSpPr>
            <p:nvPr/>
          </p:nvSpPr>
          <p:spPr bwMode="auto">
            <a:xfrm flipH="1">
              <a:off x="4101" y="1380"/>
              <a:ext cx="2" cy="12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pSp>
        <p:nvGrpSpPr>
          <p:cNvPr id="420906" name="Group 42"/>
          <p:cNvGrpSpPr>
            <a:grpSpLocks/>
          </p:cNvGrpSpPr>
          <p:nvPr/>
        </p:nvGrpSpPr>
        <p:grpSpPr bwMode="auto">
          <a:xfrm>
            <a:off x="8169275" y="2187575"/>
            <a:ext cx="284163" cy="2046288"/>
            <a:chOff x="5286" y="1378"/>
            <a:chExt cx="179" cy="1289"/>
          </a:xfrm>
        </p:grpSpPr>
        <p:sp>
          <p:nvSpPr>
            <p:cNvPr id="28701" name="Line 43"/>
            <p:cNvSpPr>
              <a:spLocks noChangeShapeType="1"/>
            </p:cNvSpPr>
            <p:nvPr/>
          </p:nvSpPr>
          <p:spPr bwMode="auto">
            <a:xfrm>
              <a:off x="5286" y="1387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2" name="Line 44"/>
            <p:cNvSpPr>
              <a:spLocks noChangeShapeType="1"/>
            </p:cNvSpPr>
            <p:nvPr/>
          </p:nvSpPr>
          <p:spPr bwMode="auto">
            <a:xfrm>
              <a:off x="5286" y="2659"/>
              <a:ext cx="17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28703" name="Line 45"/>
            <p:cNvSpPr>
              <a:spLocks noChangeShapeType="1"/>
            </p:cNvSpPr>
            <p:nvPr/>
          </p:nvSpPr>
          <p:spPr bwMode="auto">
            <a:xfrm flipH="1">
              <a:off x="5463" y="1378"/>
              <a:ext cx="2" cy="1289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</p:grpSp>
      <p:graphicFrame>
        <p:nvGraphicFramePr>
          <p:cNvPr id="420910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621278"/>
              </p:ext>
            </p:extLst>
          </p:nvPr>
        </p:nvGraphicFramePr>
        <p:xfrm>
          <a:off x="1471613" y="4597400"/>
          <a:ext cx="12795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3" name="公式" r:id="rId25" imgW="561848" imgH="342900" progId="Equation.3">
                  <p:embed/>
                </p:oleObj>
              </mc:Choice>
              <mc:Fallback>
                <p:oleObj name="公式" r:id="rId25" imgW="561848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4597400"/>
                        <a:ext cx="12795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1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09641"/>
              </p:ext>
            </p:extLst>
          </p:nvPr>
        </p:nvGraphicFramePr>
        <p:xfrm>
          <a:off x="3330575" y="4603750"/>
          <a:ext cx="1385888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4" name="公式" r:id="rId27" imgW="609600" imgH="342900" progId="Equation.3">
                  <p:embed/>
                </p:oleObj>
              </mc:Choice>
              <mc:Fallback>
                <p:oleObj name="公式" r:id="rId27" imgW="609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0575" y="4603750"/>
                        <a:ext cx="1385888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2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095761"/>
              </p:ext>
            </p:extLst>
          </p:nvPr>
        </p:nvGraphicFramePr>
        <p:xfrm>
          <a:off x="1508125" y="5624513"/>
          <a:ext cx="3278188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55" name="公式" r:id="rId29" imgW="1514517" imgH="342900" progId="Equation.3">
                  <p:embed/>
                </p:oleObj>
              </mc:Choice>
              <mc:Fallback>
                <p:oleObj name="公式" r:id="rId29" imgW="1514517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624513"/>
                        <a:ext cx="3278188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57969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2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0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000" fill="hold"/>
                                        <p:tgtEl>
                                          <p:spTgt spid="420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20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20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42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42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2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2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420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2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42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2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utoUpdateAnimBg="0"/>
      <p:bldP spid="420870" grpId="0" autoUpdateAnimBg="0"/>
      <p:bldP spid="420873" grpId="0" autoUpdateAnimBg="0"/>
      <p:bldP spid="420874" grpId="0" autoUpdateAnimBg="0"/>
      <p:bldP spid="420878" grpId="0" animBg="1"/>
      <p:bldP spid="42087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522616"/>
            <a:ext cx="7524750" cy="5334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</a:rPr>
              <a:t>电容器使用时应注意的问题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611560" y="1124744"/>
            <a:ext cx="8208912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、电容器的击穿电压：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    加在电容器两极板上的电压不能超过某一限度，超过这个限度，电介质将被击穿，电容器损坏，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这个极限电压称为击穿电压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、电容器的额定电压：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400" b="1" dirty="0">
                <a:latin typeface="+mn-ea"/>
                <a:ea typeface="+mn-ea"/>
              </a:rPr>
              <a:t>   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电容器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正常工作时的最大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电压；额定电压</a:t>
            </a:r>
            <a:r>
              <a:rPr kumimoji="1"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低于</a:t>
            </a:r>
            <a:r>
              <a:rPr kumimoji="1"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击穿电压。</a:t>
            </a:r>
            <a:endParaRPr kumimoji="1" lang="zh-CN" altLang="en-US" sz="24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5057" y="3893702"/>
            <a:ext cx="777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思考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1.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怎样使电容器所带的电荷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量保持不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变？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685177" y="4408101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将电容器充电后与电源断开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05057" y="4957495"/>
            <a:ext cx="77755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思考</a:t>
            </a:r>
            <a:r>
              <a:rPr lang="en-US" altLang="zh-CN" sz="2400" b="1" dirty="0" smtClean="0">
                <a:solidFill>
                  <a:srgbClr val="FFFF00"/>
                </a:solidFill>
                <a:latin typeface="+mn-ea"/>
                <a:ea typeface="+mn-ea"/>
              </a:rPr>
              <a:t>2.</a:t>
            </a:r>
            <a:r>
              <a:rPr lang="zh-CN" altLang="en-US" sz="2400" b="1" dirty="0" smtClean="0">
                <a:solidFill>
                  <a:srgbClr val="FFFF00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怎样使</a:t>
            </a:r>
            <a:r>
              <a:rPr lang="zh-CN" altLang="en-US" sz="2400" b="1" dirty="0" smtClean="0">
                <a:solidFill>
                  <a:schemeClr val="bg1"/>
                </a:solidFill>
                <a:latin typeface="+mn-ea"/>
                <a:ea typeface="+mn-ea"/>
              </a:rPr>
              <a:t>电容器两极板间的电压保持不</a:t>
            </a:r>
            <a:r>
              <a:rPr lang="zh-CN" altLang="en-US" sz="2400" b="1" dirty="0">
                <a:solidFill>
                  <a:schemeClr val="bg1"/>
                </a:solidFill>
                <a:latin typeface="+mn-ea"/>
                <a:ea typeface="+mn-ea"/>
              </a:rPr>
              <a:t>变？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685176" y="5559623"/>
            <a:ext cx="5184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将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电容器两极板</a:t>
            </a:r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保持</a:t>
            </a:r>
            <a:r>
              <a:rPr lang="zh-CN" alt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与电源两极相连</a:t>
            </a:r>
            <a:endParaRPr lang="zh-CN" altLang="en-US" sz="2400" b="1" dirty="0">
              <a:solidFill>
                <a:schemeClr val="accent1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322488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12" name="Text Box 44"/>
          <p:cNvSpPr txBox="1">
            <a:spLocks noChangeArrowheads="1"/>
          </p:cNvSpPr>
          <p:nvPr/>
        </p:nvSpPr>
        <p:spPr bwMode="auto">
          <a:xfrm>
            <a:off x="0" y="1484313"/>
            <a:ext cx="2879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(1)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电容器充电后保持和电源连接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758322" y="1412082"/>
            <a:ext cx="2075507" cy="1512887"/>
            <a:chOff x="2018" y="2387"/>
            <a:chExt cx="1217" cy="635"/>
          </a:xfrm>
        </p:grpSpPr>
        <p:grpSp>
          <p:nvGrpSpPr>
            <p:cNvPr id="86020" name="Group 46"/>
            <p:cNvGrpSpPr>
              <a:grpSpLocks/>
            </p:cNvGrpSpPr>
            <p:nvPr/>
          </p:nvGrpSpPr>
          <p:grpSpPr bwMode="auto">
            <a:xfrm>
              <a:off x="2018" y="2569"/>
              <a:ext cx="1217" cy="218"/>
              <a:chOff x="2018" y="2569"/>
              <a:chExt cx="1217" cy="218"/>
            </a:xfrm>
          </p:grpSpPr>
          <p:sp>
            <p:nvSpPr>
              <p:cNvPr id="86021" name="AutoShape 47"/>
              <p:cNvSpPr>
                <a:spLocks noChangeArrowheads="1"/>
              </p:cNvSpPr>
              <p:nvPr/>
            </p:nvSpPr>
            <p:spPr bwMode="auto">
              <a:xfrm>
                <a:off x="2018" y="2602"/>
                <a:ext cx="318" cy="181"/>
              </a:xfrm>
              <a:prstGeom prst="rightArrow">
                <a:avLst>
                  <a:gd name="adj1" fmla="val 50000"/>
                  <a:gd name="adj2" fmla="val 43923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8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  <p:sp>
            <p:nvSpPr>
              <p:cNvPr id="32816" name="Text Box 48"/>
              <p:cNvSpPr txBox="1">
                <a:spLocks noChangeArrowheads="1"/>
              </p:cNvSpPr>
              <p:nvPr/>
            </p:nvSpPr>
            <p:spPr bwMode="auto">
              <a:xfrm>
                <a:off x="2328" y="2569"/>
                <a:ext cx="907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lang="en-US" altLang="zh-CN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U</a:t>
                </a:r>
                <a:r>
                  <a:rPr lang="zh-CN" altLang="en-US" sz="2800" b="1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n-ea"/>
                    <a:ea typeface="+mn-ea"/>
                  </a:rPr>
                  <a:t>不变</a:t>
                </a:r>
                <a:endPara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endParaRPr>
              </a:p>
            </p:txBody>
          </p:sp>
        </p:grpSp>
        <p:sp>
          <p:nvSpPr>
            <p:cNvPr id="86023" name="AutoShape 49"/>
            <p:cNvSpPr>
              <a:spLocks/>
            </p:cNvSpPr>
            <p:nvPr/>
          </p:nvSpPr>
          <p:spPr bwMode="auto">
            <a:xfrm>
              <a:off x="2971" y="2387"/>
              <a:ext cx="45" cy="635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6011863" y="1700215"/>
            <a:ext cx="1298575" cy="523590"/>
            <a:chOff x="3787" y="2416"/>
            <a:chExt cx="772" cy="259"/>
          </a:xfrm>
        </p:grpSpPr>
        <p:sp>
          <p:nvSpPr>
            <p:cNvPr id="32819" name="Text Box 51"/>
            <p:cNvSpPr txBox="1">
              <a:spLocks noChangeArrowheads="1"/>
            </p:cNvSpPr>
            <p:nvPr/>
          </p:nvSpPr>
          <p:spPr bwMode="auto">
            <a:xfrm>
              <a:off x="3787" y="2416"/>
              <a:ext cx="771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减小</a:t>
              </a:r>
            </a:p>
          </p:txBody>
        </p:sp>
        <p:sp>
          <p:nvSpPr>
            <p:cNvPr id="86026" name="Line 52"/>
            <p:cNvSpPr>
              <a:spLocks noChangeShapeType="1"/>
            </p:cNvSpPr>
            <p:nvPr/>
          </p:nvSpPr>
          <p:spPr bwMode="auto">
            <a:xfrm>
              <a:off x="4377" y="2568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4419492" y="908050"/>
            <a:ext cx="1520931" cy="1298575"/>
            <a:chOff x="2970" y="2205"/>
            <a:chExt cx="863" cy="364"/>
          </a:xfrm>
        </p:grpSpPr>
        <p:sp>
          <p:nvSpPr>
            <p:cNvPr id="32822" name="Text Box 54"/>
            <p:cNvSpPr txBox="1">
              <a:spLocks noChangeArrowheads="1"/>
            </p:cNvSpPr>
            <p:nvPr/>
          </p:nvSpPr>
          <p:spPr bwMode="auto">
            <a:xfrm>
              <a:off x="2970" y="2316"/>
              <a:ext cx="771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29" name="Line 55"/>
            <p:cNvSpPr>
              <a:spLocks noChangeShapeType="1"/>
            </p:cNvSpPr>
            <p:nvPr/>
          </p:nvSpPr>
          <p:spPr bwMode="auto">
            <a:xfrm>
              <a:off x="3560" y="2412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30" name="AutoShape 56"/>
            <p:cNvSpPr>
              <a:spLocks/>
            </p:cNvSpPr>
            <p:nvPr/>
          </p:nvSpPr>
          <p:spPr bwMode="auto">
            <a:xfrm>
              <a:off x="3787" y="2205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25" name="Text Box 57"/>
          <p:cNvSpPr txBox="1">
            <a:spLocks noChangeArrowheads="1"/>
          </p:cNvSpPr>
          <p:nvPr/>
        </p:nvSpPr>
        <p:spPr bwMode="auto">
          <a:xfrm>
            <a:off x="6084888" y="765175"/>
            <a:ext cx="2305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sp>
        <p:nvSpPr>
          <p:cNvPr id="32826" name="Text Box 58"/>
          <p:cNvSpPr txBox="1">
            <a:spLocks noChangeArrowheads="1"/>
          </p:cNvSpPr>
          <p:nvPr/>
        </p:nvSpPr>
        <p:spPr bwMode="auto">
          <a:xfrm>
            <a:off x="7235825" y="1700213"/>
            <a:ext cx="190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Q=UC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6084888" y="3068960"/>
            <a:ext cx="1225550" cy="519112"/>
            <a:chOff x="3810" y="3006"/>
            <a:chExt cx="772" cy="327"/>
          </a:xfrm>
        </p:grpSpPr>
        <p:sp>
          <p:nvSpPr>
            <p:cNvPr id="32828" name="Text Box 60"/>
            <p:cNvSpPr txBox="1">
              <a:spLocks noChangeArrowheads="1"/>
            </p:cNvSpPr>
            <p:nvPr/>
          </p:nvSpPr>
          <p:spPr bwMode="auto">
            <a:xfrm>
              <a:off x="3810" y="3006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35" name="Line 61"/>
            <p:cNvSpPr>
              <a:spLocks noChangeShapeType="1"/>
            </p:cNvSpPr>
            <p:nvPr/>
          </p:nvSpPr>
          <p:spPr bwMode="auto">
            <a:xfrm>
              <a:off x="4400" y="3158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30" name="Text Box 62"/>
          <p:cNvSpPr txBox="1">
            <a:spLocks noChangeArrowheads="1"/>
          </p:cNvSpPr>
          <p:nvPr/>
        </p:nvSpPr>
        <p:spPr bwMode="auto">
          <a:xfrm>
            <a:off x="7235825" y="3068960"/>
            <a:ext cx="19081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Q=UC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增大</a:t>
            </a:r>
          </a:p>
        </p:txBody>
      </p: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4427538" y="2492375"/>
            <a:ext cx="1657350" cy="865188"/>
            <a:chOff x="3016" y="2794"/>
            <a:chExt cx="832" cy="364"/>
          </a:xfrm>
        </p:grpSpPr>
        <p:sp>
          <p:nvSpPr>
            <p:cNvPr id="32832" name="Text Box 64"/>
            <p:cNvSpPr txBox="1">
              <a:spLocks noChangeArrowheads="1"/>
            </p:cNvSpPr>
            <p:nvPr/>
          </p:nvSpPr>
          <p:spPr bwMode="auto">
            <a:xfrm>
              <a:off x="3016" y="2825"/>
              <a:ext cx="771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</a:t>
              </a: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39" name="Line 65"/>
            <p:cNvSpPr>
              <a:spLocks noChangeShapeType="1"/>
            </p:cNvSpPr>
            <p:nvPr/>
          </p:nvSpPr>
          <p:spPr bwMode="auto">
            <a:xfrm>
              <a:off x="3560" y="2976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40" name="AutoShape 66"/>
            <p:cNvSpPr>
              <a:spLocks/>
            </p:cNvSpPr>
            <p:nvPr/>
          </p:nvSpPr>
          <p:spPr bwMode="auto">
            <a:xfrm>
              <a:off x="3802" y="2794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35" name="Text Box 67"/>
          <p:cNvSpPr txBox="1">
            <a:spLocks noChangeArrowheads="1"/>
          </p:cNvSpPr>
          <p:nvPr/>
        </p:nvSpPr>
        <p:spPr bwMode="auto">
          <a:xfrm>
            <a:off x="6156325" y="2348880"/>
            <a:ext cx="2305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不变</a:t>
            </a:r>
          </a:p>
        </p:txBody>
      </p:sp>
      <p:sp>
        <p:nvSpPr>
          <p:cNvPr id="32836" name="Text Box 68"/>
          <p:cNvSpPr txBox="1">
            <a:spLocks noChangeArrowheads="1"/>
          </p:cNvSpPr>
          <p:nvPr/>
        </p:nvSpPr>
        <p:spPr bwMode="auto">
          <a:xfrm>
            <a:off x="0" y="4149725"/>
            <a:ext cx="28797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(2)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电容器充电后断开和电源连接</a:t>
            </a:r>
          </a:p>
        </p:txBody>
      </p:sp>
      <p:grpSp>
        <p:nvGrpSpPr>
          <p:cNvPr id="8" name="Group 69"/>
          <p:cNvGrpSpPr>
            <a:grpSpLocks/>
          </p:cNvGrpSpPr>
          <p:nvPr/>
        </p:nvGrpSpPr>
        <p:grpSpPr bwMode="auto">
          <a:xfrm>
            <a:off x="2854326" y="4005263"/>
            <a:ext cx="1873250" cy="1584325"/>
            <a:chOff x="2025" y="3430"/>
            <a:chExt cx="1180" cy="635"/>
          </a:xfrm>
        </p:grpSpPr>
        <p:sp>
          <p:nvSpPr>
            <p:cNvPr id="86044" name="AutoShape 70"/>
            <p:cNvSpPr>
              <a:spLocks noChangeArrowheads="1"/>
            </p:cNvSpPr>
            <p:nvPr/>
          </p:nvSpPr>
          <p:spPr bwMode="auto">
            <a:xfrm>
              <a:off x="2025" y="3644"/>
              <a:ext cx="318" cy="181"/>
            </a:xfrm>
            <a:prstGeom prst="rightArrow">
              <a:avLst>
                <a:gd name="adj1" fmla="val 50000"/>
                <a:gd name="adj2" fmla="val 43923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32839" name="Text Box 71"/>
            <p:cNvSpPr txBox="1">
              <a:spLocks noChangeArrowheads="1"/>
            </p:cNvSpPr>
            <p:nvPr/>
          </p:nvSpPr>
          <p:spPr bwMode="auto">
            <a:xfrm>
              <a:off x="2298" y="3614"/>
              <a:ext cx="907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Q</a:t>
              </a:r>
              <a:r>
                <a:rPr lang="zh-CN" alt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不变</a:t>
              </a:r>
            </a:p>
          </p:txBody>
        </p:sp>
        <p:sp>
          <p:nvSpPr>
            <p:cNvPr id="86046" name="AutoShape 72"/>
            <p:cNvSpPr>
              <a:spLocks/>
            </p:cNvSpPr>
            <p:nvPr/>
          </p:nvSpPr>
          <p:spPr bwMode="auto">
            <a:xfrm>
              <a:off x="2971" y="3430"/>
              <a:ext cx="45" cy="635"/>
            </a:xfrm>
            <a:prstGeom prst="leftBrace">
              <a:avLst>
                <a:gd name="adj1" fmla="val 117593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9" name="Group 73"/>
          <p:cNvGrpSpPr>
            <a:grpSpLocks/>
          </p:cNvGrpSpPr>
          <p:nvPr/>
        </p:nvGrpSpPr>
        <p:grpSpPr bwMode="auto">
          <a:xfrm>
            <a:off x="4383880" y="3971796"/>
            <a:ext cx="1295400" cy="938213"/>
            <a:chOff x="3016" y="3293"/>
            <a:chExt cx="817" cy="364"/>
          </a:xfrm>
        </p:grpSpPr>
        <p:sp>
          <p:nvSpPr>
            <p:cNvPr id="32842" name="Text Box 74"/>
            <p:cNvSpPr txBox="1">
              <a:spLocks noChangeArrowheads="1"/>
            </p:cNvSpPr>
            <p:nvPr/>
          </p:nvSpPr>
          <p:spPr bwMode="auto">
            <a:xfrm>
              <a:off x="3016" y="3324"/>
              <a:ext cx="771" cy="2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d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49" name="Line 75"/>
            <p:cNvSpPr>
              <a:spLocks noChangeShapeType="1"/>
            </p:cNvSpPr>
            <p:nvPr/>
          </p:nvSpPr>
          <p:spPr bwMode="auto">
            <a:xfrm>
              <a:off x="3634" y="3474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0" name="AutoShape 76"/>
            <p:cNvSpPr>
              <a:spLocks/>
            </p:cNvSpPr>
            <p:nvPr/>
          </p:nvSpPr>
          <p:spPr bwMode="auto">
            <a:xfrm>
              <a:off x="3787" y="3293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10" name="Group 77"/>
          <p:cNvGrpSpPr>
            <a:grpSpLocks/>
          </p:cNvGrpSpPr>
          <p:nvPr/>
        </p:nvGrpSpPr>
        <p:grpSpPr bwMode="auto">
          <a:xfrm>
            <a:off x="5867400" y="4005263"/>
            <a:ext cx="1225550" cy="519112"/>
            <a:chOff x="3787" y="3217"/>
            <a:chExt cx="772" cy="327"/>
          </a:xfrm>
        </p:grpSpPr>
        <p:sp>
          <p:nvSpPr>
            <p:cNvPr id="32846" name="Text Box 78"/>
            <p:cNvSpPr txBox="1">
              <a:spLocks noChangeArrowheads="1"/>
            </p:cNvSpPr>
            <p:nvPr/>
          </p:nvSpPr>
          <p:spPr bwMode="auto">
            <a:xfrm>
              <a:off x="3787" y="321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减小</a:t>
              </a:r>
            </a:p>
          </p:txBody>
        </p:sp>
        <p:sp>
          <p:nvSpPr>
            <p:cNvPr id="86053" name="Line 79"/>
            <p:cNvSpPr>
              <a:spLocks noChangeShapeType="1"/>
            </p:cNvSpPr>
            <p:nvPr/>
          </p:nvSpPr>
          <p:spPr bwMode="auto">
            <a:xfrm>
              <a:off x="4377" y="3369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48" name="Text Box 80"/>
          <p:cNvSpPr txBox="1">
            <a:spLocks noChangeArrowheads="1"/>
          </p:cNvSpPr>
          <p:nvPr/>
        </p:nvSpPr>
        <p:spPr bwMode="auto">
          <a:xfrm>
            <a:off x="7092950" y="4005263"/>
            <a:ext cx="2051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U=Q/C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增大</a:t>
            </a:r>
          </a:p>
        </p:txBody>
      </p:sp>
      <p:sp>
        <p:nvSpPr>
          <p:cNvPr id="32849" name="Text Box 81"/>
          <p:cNvSpPr txBox="1">
            <a:spLocks noChangeArrowheads="1"/>
          </p:cNvSpPr>
          <p:nvPr/>
        </p:nvSpPr>
        <p:spPr bwMode="auto">
          <a:xfrm>
            <a:off x="5975350" y="4579938"/>
            <a:ext cx="13335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4356100" y="5157788"/>
            <a:ext cx="1295400" cy="1295400"/>
            <a:chOff x="3016" y="3884"/>
            <a:chExt cx="817" cy="364"/>
          </a:xfrm>
        </p:grpSpPr>
        <p:sp>
          <p:nvSpPr>
            <p:cNvPr id="32854" name="Text Box 86"/>
            <p:cNvSpPr txBox="1">
              <a:spLocks noChangeArrowheads="1"/>
            </p:cNvSpPr>
            <p:nvPr/>
          </p:nvSpPr>
          <p:spPr bwMode="auto">
            <a:xfrm>
              <a:off x="3016" y="3913"/>
              <a:ext cx="771" cy="1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</a:t>
              </a:r>
              <a:r>
                <a:rPr lang="zh-CN" altLang="en-US" sz="28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  <a:endPara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8" name="Line 87"/>
            <p:cNvSpPr>
              <a:spLocks noChangeShapeType="1"/>
            </p:cNvSpPr>
            <p:nvPr/>
          </p:nvSpPr>
          <p:spPr bwMode="auto">
            <a:xfrm>
              <a:off x="3606" y="4065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86059" name="AutoShape 88"/>
            <p:cNvSpPr>
              <a:spLocks/>
            </p:cNvSpPr>
            <p:nvPr/>
          </p:nvSpPr>
          <p:spPr bwMode="auto">
            <a:xfrm>
              <a:off x="3787" y="3884"/>
              <a:ext cx="46" cy="364"/>
            </a:xfrm>
            <a:prstGeom prst="leftBrace">
              <a:avLst>
                <a:gd name="adj1" fmla="val 65942"/>
                <a:gd name="adj2" fmla="val 50000"/>
              </a:avLst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grpSp>
        <p:nvGrpSpPr>
          <p:cNvPr id="13" name="Group 89"/>
          <p:cNvGrpSpPr>
            <a:grpSpLocks/>
          </p:cNvGrpSpPr>
          <p:nvPr/>
        </p:nvGrpSpPr>
        <p:grpSpPr bwMode="auto">
          <a:xfrm>
            <a:off x="5724525" y="5373688"/>
            <a:ext cx="1225550" cy="519112"/>
            <a:chOff x="3787" y="3777"/>
            <a:chExt cx="772" cy="327"/>
          </a:xfrm>
        </p:grpSpPr>
        <p:sp>
          <p:nvSpPr>
            <p:cNvPr id="32858" name="Text Box 90"/>
            <p:cNvSpPr txBox="1">
              <a:spLocks noChangeArrowheads="1"/>
            </p:cNvSpPr>
            <p:nvPr/>
          </p:nvSpPr>
          <p:spPr bwMode="auto">
            <a:xfrm>
              <a:off x="3787" y="3777"/>
              <a:ext cx="7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</a:t>
              </a:r>
              <a:r>
                <a:rPr lang="zh-CN" altLang="en-US" sz="28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增大</a:t>
              </a:r>
            </a:p>
          </p:txBody>
        </p:sp>
        <p:sp>
          <p:nvSpPr>
            <p:cNvPr id="86062" name="Line 91"/>
            <p:cNvSpPr>
              <a:spLocks noChangeShapeType="1"/>
            </p:cNvSpPr>
            <p:nvPr/>
          </p:nvSpPr>
          <p:spPr bwMode="auto">
            <a:xfrm>
              <a:off x="4377" y="3929"/>
              <a:ext cx="182" cy="0"/>
            </a:xfrm>
            <a:prstGeom prst="line">
              <a:avLst/>
            </a:prstGeom>
            <a:noFill/>
            <a:ln w="571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endParaRPr>
            </a:p>
          </p:txBody>
        </p:sp>
      </p:grpSp>
      <p:sp>
        <p:nvSpPr>
          <p:cNvPr id="32860" name="Text Box 92"/>
          <p:cNvSpPr txBox="1">
            <a:spLocks noChangeArrowheads="1"/>
          </p:cNvSpPr>
          <p:nvPr/>
        </p:nvSpPr>
        <p:spPr bwMode="auto">
          <a:xfrm>
            <a:off x="6911975" y="5373688"/>
            <a:ext cx="22320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U=Q/C</a:t>
            </a:r>
            <a:r>
              <a:rPr lang="zh-CN" altLang="en-US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sp>
        <p:nvSpPr>
          <p:cNvPr id="32861" name="Text Box 93"/>
          <p:cNvSpPr txBox="1">
            <a:spLocks noChangeArrowheads="1"/>
          </p:cNvSpPr>
          <p:nvPr/>
        </p:nvSpPr>
        <p:spPr bwMode="auto">
          <a:xfrm>
            <a:off x="5795963" y="6021388"/>
            <a:ext cx="19446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E=U/d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6065" name="Text Box 49"/>
          <p:cNvSpPr txBox="1">
            <a:spLocks noChangeArrowheads="1"/>
          </p:cNvSpPr>
          <p:nvPr/>
        </p:nvSpPr>
        <p:spPr bwMode="auto">
          <a:xfrm>
            <a:off x="54521" y="721271"/>
            <a:ext cx="55996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判断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、△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）、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的变化）</a:t>
            </a:r>
          </a:p>
        </p:txBody>
      </p:sp>
      <p:sp>
        <p:nvSpPr>
          <p:cNvPr id="86066" name="Rectangle 50"/>
          <p:cNvSpPr>
            <a:spLocks noChangeArrowheads="1"/>
          </p:cNvSpPr>
          <p:nvPr/>
        </p:nvSpPr>
        <p:spPr bwMode="auto">
          <a:xfrm>
            <a:off x="8143875" y="4581525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不变</a:t>
            </a:r>
          </a:p>
        </p:txBody>
      </p:sp>
      <p:sp>
        <p:nvSpPr>
          <p:cNvPr id="86067" name="Rectangle 51"/>
          <p:cNvSpPr>
            <a:spLocks noChangeArrowheads="1"/>
          </p:cNvSpPr>
          <p:nvPr/>
        </p:nvSpPr>
        <p:spPr bwMode="auto">
          <a:xfrm>
            <a:off x="7021513" y="6021388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减小</a:t>
            </a: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6087654"/>
              </p:ext>
            </p:extLst>
          </p:nvPr>
        </p:nvGraphicFramePr>
        <p:xfrm>
          <a:off x="5747433" y="4518585"/>
          <a:ext cx="25193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59" name="Equation" r:id="rId3" imgW="1320480" imgH="431640" progId="Equation.DSMT4">
                  <p:embed/>
                </p:oleObj>
              </mc:Choice>
              <mc:Fallback>
                <p:oleObj name="Equation" r:id="rId3" imgW="1320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47433" y="4518585"/>
                        <a:ext cx="2519363" cy="820737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262193"/>
              </p:ext>
            </p:extLst>
          </p:nvPr>
        </p:nvGraphicFramePr>
        <p:xfrm>
          <a:off x="127000" y="3040063"/>
          <a:ext cx="37401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860" name="Equation" r:id="rId5" imgW="1663560" imgH="393480" progId="Equation.DSMT4">
                  <p:embed/>
                </p:oleObj>
              </mc:Choice>
              <mc:Fallback>
                <p:oleObj name="Equation" r:id="rId5" imgW="16635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7000" y="3040063"/>
                        <a:ext cx="3740150" cy="881062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2223896" y="176395"/>
            <a:ext cx="45127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关于电容器的两</a:t>
            </a:r>
            <a:r>
              <a:rPr lang="zh-CN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类常见</a:t>
            </a:r>
            <a:r>
              <a:rPr lang="zh-CN" alt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问题</a:t>
            </a:r>
            <a:endParaRPr lang="en-US" altLang="zh-CN" sz="2800" b="1" dirty="0" smtClean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42031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8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2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2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2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2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8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2" grpId="0"/>
      <p:bldP spid="32825" grpId="0"/>
      <p:bldP spid="32826" grpId="0"/>
      <p:bldP spid="32830" grpId="0"/>
      <p:bldP spid="32835" grpId="0"/>
      <p:bldP spid="32836" grpId="0"/>
      <p:bldP spid="32848" grpId="0"/>
      <p:bldP spid="32849" grpId="0"/>
      <p:bldP spid="32860" grpId="0"/>
      <p:bldP spid="32861" grpId="0"/>
      <p:bldP spid="86066" grpId="0"/>
      <p:bldP spid="8606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203848" y="0"/>
            <a:ext cx="31242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3000" b="1" dirty="0" smtClean="0">
                <a:solidFill>
                  <a:srgbClr val="66FFFF"/>
                </a:solidFill>
                <a:latin typeface="+mn-ea"/>
                <a:ea typeface="+mn-ea"/>
              </a:rPr>
              <a:t>习题选讲</a:t>
            </a:r>
            <a:endParaRPr lang="zh-CN" altLang="en-US" sz="3000" b="1" dirty="0">
              <a:solidFill>
                <a:srgbClr val="66FFFF"/>
              </a:solidFill>
              <a:latin typeface="+mn-ea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891139"/>
            <a:ext cx="8380241" cy="1440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09120"/>
            <a:ext cx="8688704" cy="210871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731819"/>
            <a:ext cx="85534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522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54534"/>
            <a:ext cx="8485459" cy="20706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451832"/>
            <a:ext cx="8637893" cy="175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0909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955" name="Object 11"/>
          <p:cNvGraphicFramePr>
            <a:graphicFrameLocks noChangeAspect="1"/>
          </p:cNvGraphicFramePr>
          <p:nvPr>
            <p:extLst/>
          </p:nvPr>
        </p:nvGraphicFramePr>
        <p:xfrm>
          <a:off x="2329383" y="3439394"/>
          <a:ext cx="2474912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7" name="Equation" r:id="rId3" imgW="2390648" imgH="723764" progId="Equation.3">
                  <p:embed/>
                </p:oleObj>
              </mc:Choice>
              <mc:Fallback>
                <p:oleObj name="Equation" r:id="rId3" imgW="2390648" imgH="7237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2329383" y="3439394"/>
                        <a:ext cx="2474912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6" name="Object 12"/>
          <p:cNvGraphicFramePr>
            <a:graphicFrameLocks noChangeAspect="1"/>
          </p:cNvGraphicFramePr>
          <p:nvPr>
            <p:extLst/>
          </p:nvPr>
        </p:nvGraphicFramePr>
        <p:xfrm>
          <a:off x="5498033" y="3545756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8" name="公式" r:id="rId5" imgW="1409869" imgH="380864" progId="Equation.3">
                  <p:embed/>
                </p:oleObj>
              </mc:Choice>
              <mc:Fallback>
                <p:oleObj name="公式" r:id="rId5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498033" y="3545756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59" name="Object 15"/>
          <p:cNvGraphicFramePr>
            <a:graphicFrameLocks noChangeAspect="1"/>
          </p:cNvGraphicFramePr>
          <p:nvPr>
            <p:extLst/>
          </p:nvPr>
        </p:nvGraphicFramePr>
        <p:xfrm>
          <a:off x="5828884" y="4528841"/>
          <a:ext cx="17557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49" name="Equation" r:id="rId7" imgW="714248" imgH="209414" progId="Equation.DSMT4">
                  <p:embed/>
                </p:oleObj>
              </mc:Choice>
              <mc:Fallback>
                <p:oleObj name="Equation" r:id="rId7" imgW="714248" imgH="2094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White">
                      <a:xfrm>
                        <a:off x="5828884" y="4528841"/>
                        <a:ext cx="17557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0" name="Object 16"/>
          <p:cNvGraphicFramePr>
            <a:graphicFrameLocks noChangeAspect="1"/>
          </p:cNvGraphicFramePr>
          <p:nvPr>
            <p:extLst/>
          </p:nvPr>
        </p:nvGraphicFramePr>
        <p:xfrm>
          <a:off x="3533775" y="1727076"/>
          <a:ext cx="31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0" name="公式" r:id="rId9" imgW="228600" imgH="342900" progId="Equation.3">
                  <p:embed/>
                </p:oleObj>
              </mc:Choice>
              <mc:Fallback>
                <p:oleObj name="公式" r:id="rId9" imgW="2286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775" y="1727076"/>
                        <a:ext cx="31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1" name="Text Box 17"/>
          <p:cNvSpPr txBox="1">
            <a:spLocks noChangeArrowheads="1"/>
          </p:cNvSpPr>
          <p:nvPr/>
        </p:nvSpPr>
        <p:spPr bwMode="auto">
          <a:xfrm>
            <a:off x="755650" y="1270000"/>
            <a:ext cx="4895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(4) 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含电介质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物理</a:t>
            </a:r>
            <a:r>
              <a:rPr lang="zh-CN" alt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问题的求解思路</a:t>
            </a:r>
            <a:r>
              <a:rPr lang="en-US" altLang="zh-C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:</a:t>
            </a:r>
          </a:p>
        </p:txBody>
      </p:sp>
      <p:sp>
        <p:nvSpPr>
          <p:cNvPr id="594962" name="Text Box 18"/>
          <p:cNvSpPr txBox="1">
            <a:spLocks noChangeArrowheads="1"/>
          </p:cNvSpPr>
          <p:nvPr/>
        </p:nvSpPr>
        <p:spPr bwMode="auto">
          <a:xfrm>
            <a:off x="717550" y="563563"/>
            <a:ext cx="334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(3)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各向同性电介质</a:t>
            </a:r>
            <a:endParaRPr lang="zh-CN" altLang="en-US" b="1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594963" name="Object 19"/>
          <p:cNvGraphicFramePr>
            <a:graphicFrameLocks noChangeAspect="1"/>
          </p:cNvGraphicFramePr>
          <p:nvPr>
            <p:extLst/>
          </p:nvPr>
        </p:nvGraphicFramePr>
        <p:xfrm>
          <a:off x="3708400" y="549275"/>
          <a:ext cx="1498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1" name="公式" r:id="rId11" imgW="1409869" imgH="380864" progId="Equation.3">
                  <p:embed/>
                </p:oleObj>
              </mc:Choice>
              <mc:Fallback>
                <p:oleObj name="公式" r:id="rId11" imgW="1409869" imgH="380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549275"/>
                        <a:ext cx="1498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4" name="AutoShape 20"/>
          <p:cNvSpPr>
            <a:spLocks noChangeArrowheads="1"/>
          </p:cNvSpPr>
          <p:nvPr/>
        </p:nvSpPr>
        <p:spPr bwMode="auto">
          <a:xfrm>
            <a:off x="885423" y="2636906"/>
            <a:ext cx="4392612" cy="576262"/>
          </a:xfrm>
          <a:prstGeom prst="wedgeRectCallout">
            <a:avLst>
              <a:gd name="adj1" fmla="val 12810"/>
              <a:gd name="adj2" fmla="val -134023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自由电荷的分布具有对称性</a:t>
            </a:r>
          </a:p>
        </p:txBody>
      </p:sp>
      <p:graphicFrame>
        <p:nvGraphicFramePr>
          <p:cNvPr id="594965" name="Object 21"/>
          <p:cNvGraphicFramePr>
            <a:graphicFrameLocks noChangeAspect="1"/>
          </p:cNvGraphicFramePr>
          <p:nvPr>
            <p:extLst/>
          </p:nvPr>
        </p:nvGraphicFramePr>
        <p:xfrm>
          <a:off x="3900488" y="1727076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2" name="公式" r:id="rId13" imgW="647869" imgH="295139" progId="Equation.3">
                  <p:embed/>
                </p:oleObj>
              </mc:Choice>
              <mc:Fallback>
                <p:oleObj name="公式" r:id="rId13" imgW="647869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1727076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966" name="Object 22"/>
          <p:cNvGraphicFramePr>
            <a:graphicFrameLocks noChangeAspect="1"/>
          </p:cNvGraphicFramePr>
          <p:nvPr>
            <p:extLst/>
          </p:nvPr>
        </p:nvGraphicFramePr>
        <p:xfrm>
          <a:off x="4692650" y="1722314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3" name="公式" r:id="rId15" imgW="628565" imgH="295139" progId="Equation.3">
                  <p:embed/>
                </p:oleObj>
              </mc:Choice>
              <mc:Fallback>
                <p:oleObj name="公式" r:id="rId15" imgW="628565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1722314"/>
                        <a:ext cx="711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967" name="AutoShape 23"/>
          <p:cNvSpPr>
            <a:spLocks noChangeArrowheads="1"/>
          </p:cNvSpPr>
          <p:nvPr/>
        </p:nvSpPr>
        <p:spPr bwMode="auto">
          <a:xfrm>
            <a:off x="5651500" y="2565276"/>
            <a:ext cx="3168650" cy="612775"/>
          </a:xfrm>
          <a:prstGeom prst="wedgeRectCallout">
            <a:avLst>
              <a:gd name="adj1" fmla="val -74000"/>
              <a:gd name="adj2" fmla="val -134199"/>
            </a:avLst>
          </a:prstGeom>
          <a:gradFill rotWithShape="1">
            <a:gsLst>
              <a:gs pos="0">
                <a:srgbClr val="66CCFF"/>
              </a:gs>
              <a:gs pos="100000">
                <a:srgbClr val="2F5E76"/>
              </a:gs>
            </a:gsLst>
            <a:path path="rect">
              <a:fillToRect l="50000" t="50000" r="50000" b="50000"/>
            </a:path>
          </a:gradFill>
          <a:ln w="317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各向同性均匀电介质</a:t>
            </a:r>
          </a:p>
        </p:txBody>
      </p:sp>
      <p:graphicFrame>
        <p:nvGraphicFramePr>
          <p:cNvPr id="594968" name="Object 24"/>
          <p:cNvGraphicFramePr>
            <a:graphicFrameLocks noChangeAspect="1"/>
          </p:cNvGraphicFramePr>
          <p:nvPr>
            <p:extLst/>
          </p:nvPr>
        </p:nvGraphicFramePr>
        <p:xfrm>
          <a:off x="5292725" y="549275"/>
          <a:ext cx="698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4" name="公式" r:id="rId17" imgW="609600" imgH="295139" progId="Equation.3">
                  <p:embed/>
                </p:oleObj>
              </mc:Choice>
              <mc:Fallback>
                <p:oleObj name="公式" r:id="rId17" imgW="609600" imgH="2951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49275"/>
                        <a:ext cx="698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44450">
                            <a:solidFill>
                              <a:srgbClr val="00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7"/>
          <p:cNvGraphicFramePr>
            <a:graphicFrameLocks noChangeAspect="1"/>
          </p:cNvGraphicFramePr>
          <p:nvPr>
            <p:extLst/>
          </p:nvPr>
        </p:nvGraphicFramePr>
        <p:xfrm>
          <a:off x="2267050" y="4312942"/>
          <a:ext cx="294640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5" name="Equation" r:id="rId19" imgW="1155600" imgH="431640" progId="Equation.DSMT4">
                  <p:embed/>
                </p:oleObj>
              </mc:Choice>
              <mc:Fallback>
                <p:oleObj name="Equation" r:id="rId19" imgW="1155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050" y="4312942"/>
                        <a:ext cx="2946400" cy="1074737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7"/>
          <p:cNvGraphicFramePr>
            <a:graphicFrameLocks noChangeAspect="1"/>
          </p:cNvGraphicFramePr>
          <p:nvPr>
            <p:extLst/>
          </p:nvPr>
        </p:nvGraphicFramePr>
        <p:xfrm>
          <a:off x="4882099" y="351528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6" name="Equation" r:id="rId21" imgW="190440" imgH="152280" progId="Equation.DSMT4">
                  <p:embed/>
                </p:oleObj>
              </mc:Choice>
              <mc:Fallback>
                <p:oleObj name="Equation" r:id="rId21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099" y="351528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7"/>
          <p:cNvGraphicFramePr>
            <a:graphicFrameLocks noChangeAspect="1"/>
          </p:cNvGraphicFramePr>
          <p:nvPr>
            <p:extLst/>
          </p:nvPr>
        </p:nvGraphicFramePr>
        <p:xfrm>
          <a:off x="5324060" y="4647846"/>
          <a:ext cx="615934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7" name="Equation" r:id="rId23" imgW="190440" imgH="152280" progId="Equation.DSMT4">
                  <p:embed/>
                </p:oleObj>
              </mc:Choice>
              <mc:Fallback>
                <p:oleObj name="Equation" r:id="rId23" imgW="190440" imgH="152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060" y="4647846"/>
                        <a:ext cx="615934" cy="37941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17"/>
          <p:cNvGraphicFramePr>
            <a:graphicFrameLocks noChangeAspect="1"/>
          </p:cNvGraphicFramePr>
          <p:nvPr>
            <p:extLst/>
          </p:nvPr>
        </p:nvGraphicFramePr>
        <p:xfrm>
          <a:off x="7557839" y="4610613"/>
          <a:ext cx="11906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8" name="Equation" r:id="rId24" imgW="368280" imgH="177480" progId="Equation.DSMT4">
                  <p:embed/>
                </p:oleObj>
              </mc:Choice>
              <mc:Fallback>
                <p:oleObj name="Equation" r:id="rId24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7839" y="4610613"/>
                        <a:ext cx="1190625" cy="442912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17"/>
          <p:cNvGraphicFramePr>
            <a:graphicFrameLocks noChangeAspect="1"/>
          </p:cNvGraphicFramePr>
          <p:nvPr>
            <p:extLst/>
          </p:nvPr>
        </p:nvGraphicFramePr>
        <p:xfrm>
          <a:off x="7177608" y="3498850"/>
          <a:ext cx="1066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59" name="Equation" r:id="rId26" imgW="330120" imgH="215640" progId="Equation.DSMT4">
                  <p:embed/>
                </p:oleObj>
              </mc:Choice>
              <mc:Fallback>
                <p:oleObj name="Equation" r:id="rId26" imgW="3301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608" y="3498850"/>
                        <a:ext cx="1066800" cy="538163"/>
                      </a:xfrm>
                      <a:prstGeom prst="rect">
                        <a:avLst/>
                      </a:prstGeom>
                      <a:noFill/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16"/>
          <p:cNvSpPr txBox="1">
            <a:spLocks noChangeArrowheads="1"/>
          </p:cNvSpPr>
          <p:nvPr/>
        </p:nvSpPr>
        <p:spPr bwMode="auto">
          <a:xfrm>
            <a:off x="580250" y="3326499"/>
            <a:ext cx="17956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含电介质的高斯定理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23" name="Text Box 116"/>
          <p:cNvSpPr txBox="1">
            <a:spLocks noChangeArrowheads="1"/>
          </p:cNvSpPr>
          <p:nvPr/>
        </p:nvSpPr>
        <p:spPr bwMode="auto">
          <a:xfrm>
            <a:off x="592462" y="4550672"/>
            <a:ext cx="17956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 dirty="0" smtClean="0">
                <a:solidFill>
                  <a:srgbClr val="00FFFF"/>
                </a:solidFill>
                <a:latin typeface="+mn-lt"/>
                <a:ea typeface="+mn-ea"/>
              </a:rPr>
              <a:t>高斯定理</a:t>
            </a:r>
            <a:endParaRPr lang="en-US" altLang="zh-CN" b="1" dirty="0">
              <a:solidFill>
                <a:srgbClr val="00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440911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9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94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94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4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4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94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61" grpId="0" autoUpdateAnimBg="0"/>
      <p:bldP spid="594962" grpId="0" autoUpdateAnimBg="0"/>
      <p:bldP spid="594964" grpId="0" animBg="1"/>
      <p:bldP spid="594967" grpId="0" animBg="1"/>
      <p:bldP spid="22" grpId="0" autoUpdateAnimBg="0"/>
      <p:bldP spid="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Text Box 2"/>
          <p:cNvSpPr txBox="1">
            <a:spLocks noChangeArrowheads="1"/>
          </p:cNvSpPr>
          <p:nvPr/>
        </p:nvSpPr>
        <p:spPr bwMode="auto">
          <a:xfrm>
            <a:off x="179512" y="263525"/>
            <a:ext cx="8050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kumimoji="1" lang="zh-CN" altLang="en-US" sz="2400" b="1" dirty="0" smtClean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kumimoji="1" lang="zh-CN" altLang="en-US" sz="24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62563" name="AutoShape 3"/>
          <p:cNvSpPr>
            <a:spLocks noChangeArrowheads="1"/>
          </p:cNvSpPr>
          <p:nvPr/>
        </p:nvSpPr>
        <p:spPr bwMode="auto">
          <a:xfrm>
            <a:off x="7010400" y="1981200"/>
            <a:ext cx="1676400" cy="3962400"/>
          </a:xfrm>
          <a:prstGeom prst="can">
            <a:avLst>
              <a:gd name="adj" fmla="val 45741"/>
            </a:avLst>
          </a:prstGeom>
          <a:solidFill>
            <a:srgbClr val="99CCFF">
              <a:alpha val="50195"/>
            </a:srgbClr>
          </a:solidFill>
          <a:ln w="19050">
            <a:solidFill>
              <a:srgbClr val="FFFF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4" name="AutoShape 4"/>
          <p:cNvSpPr>
            <a:spLocks noChangeArrowheads="1"/>
          </p:cNvSpPr>
          <p:nvPr/>
        </p:nvSpPr>
        <p:spPr bwMode="auto">
          <a:xfrm>
            <a:off x="7391400" y="2133600"/>
            <a:ext cx="914400" cy="3581400"/>
          </a:xfrm>
          <a:prstGeom prst="can">
            <a:avLst>
              <a:gd name="adj" fmla="val 46728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62565" name="Line 5"/>
          <p:cNvSpPr>
            <a:spLocks noChangeShapeType="1"/>
          </p:cNvSpPr>
          <p:nvPr/>
        </p:nvSpPr>
        <p:spPr bwMode="auto">
          <a:xfrm flipH="1">
            <a:off x="7848600" y="1676400"/>
            <a:ext cx="0" cy="4419600"/>
          </a:xfrm>
          <a:prstGeom prst="line">
            <a:avLst/>
          </a:prstGeom>
          <a:noFill/>
          <a:ln w="22225">
            <a:solidFill>
              <a:schemeClr val="bg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6" name="Oval 6"/>
          <p:cNvSpPr>
            <a:spLocks noChangeArrowheads="1"/>
          </p:cNvSpPr>
          <p:nvPr/>
        </p:nvSpPr>
        <p:spPr bwMode="auto">
          <a:xfrm>
            <a:off x="7010400" y="1981200"/>
            <a:ext cx="1676400" cy="762000"/>
          </a:xfrm>
          <a:prstGeom prst="ellipse">
            <a:avLst/>
          </a:prstGeom>
          <a:noFill/>
          <a:ln w="2222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7" name="Oval 7"/>
          <p:cNvSpPr>
            <a:spLocks noChangeArrowheads="1"/>
          </p:cNvSpPr>
          <p:nvPr/>
        </p:nvSpPr>
        <p:spPr bwMode="auto">
          <a:xfrm>
            <a:off x="7010400" y="5181600"/>
            <a:ext cx="1676400" cy="762000"/>
          </a:xfrm>
          <a:prstGeom prst="ellipse">
            <a:avLst/>
          </a:prstGeom>
          <a:noFill/>
          <a:ln w="158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568" name="Line 8"/>
          <p:cNvSpPr>
            <a:spLocks noChangeShapeType="1"/>
          </p:cNvSpPr>
          <p:nvPr/>
        </p:nvSpPr>
        <p:spPr bwMode="auto">
          <a:xfrm flipV="1">
            <a:off x="7848600" y="2209800"/>
            <a:ext cx="381000" cy="152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569" name="Rectangle 9"/>
          <p:cNvSpPr>
            <a:spLocks noChangeArrowheads="1"/>
          </p:cNvSpPr>
          <p:nvPr/>
        </p:nvSpPr>
        <p:spPr bwMode="auto">
          <a:xfrm>
            <a:off x="757238" y="211138"/>
            <a:ext cx="820725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一单芯同轴电缆的中心为一半径为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R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的金属导线，外层一金</a:t>
            </a:r>
          </a:p>
          <a:p>
            <a:pPr eaLnBrk="1" hangingPunct="1">
              <a:lnSpc>
                <a:spcPct val="125000"/>
              </a:lnSpc>
            </a:pPr>
            <a:r>
              <a:rPr kumimoji="1" lang="zh-CN" altLang="en-US" sz="2400" b="1" dirty="0">
                <a:solidFill>
                  <a:schemeClr val="bg1"/>
                </a:solidFill>
              </a:rPr>
              <a:t>属层。其中充有相对介电常数为</a:t>
            </a:r>
            <a:r>
              <a:rPr kumimoji="1" lang="zh-CN" altLang="en-US" sz="2400" b="1" i="1" dirty="0">
                <a:solidFill>
                  <a:srgbClr val="66FFFF"/>
                </a:solidFill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 dirty="0">
                <a:solidFill>
                  <a:srgbClr val="66FFFF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sz="2400" b="1" i="1" baseline="-25000" dirty="0">
                <a:solidFill>
                  <a:schemeClr val="bg1"/>
                </a:solidFill>
                <a:sym typeface="Symbol" panose="05050102010706020507" pitchFamily="18" charset="2"/>
              </a:rPr>
              <a:t>   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的固体介质，当给电缆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加一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电压后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，</a:t>
            </a:r>
            <a:r>
              <a:rPr kumimoji="1" lang="en-US" altLang="zh-CN" sz="2400" b="1" i="1" dirty="0" smtClean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 smtClean="0">
                <a:solidFill>
                  <a:srgbClr val="66FFFF"/>
                </a:solidFill>
              </a:rPr>
              <a:t>1</a:t>
            </a:r>
            <a:r>
              <a:rPr kumimoji="1" lang="en-US" altLang="zh-CN" sz="2400" b="1" dirty="0" smtClean="0">
                <a:solidFill>
                  <a:srgbClr val="66FFFF"/>
                </a:solidFill>
              </a:rPr>
              <a:t> 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= 2.5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en-US" altLang="zh-CN" sz="2400" b="1" baseline="-25000" dirty="0">
                <a:solidFill>
                  <a:schemeClr val="bg1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1</a:t>
            </a:r>
            <a:r>
              <a:rPr kumimoji="1" lang="zh-CN" altLang="en-US" sz="2400" b="1" baseline="-25000" dirty="0">
                <a:solidFill>
                  <a:srgbClr val="66FFFF"/>
                </a:solidFill>
              </a:rPr>
              <a:t>、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baseline="-25000" dirty="0">
                <a:solidFill>
                  <a:srgbClr val="66FFFF"/>
                </a:solidFill>
              </a:rPr>
              <a:t>2</a:t>
            </a:r>
            <a:r>
              <a:rPr kumimoji="1" lang="zh-CN" altLang="en-US" sz="2400" b="1" dirty="0">
                <a:solidFill>
                  <a:srgbClr val="66FFFF"/>
                </a:solidFill>
              </a:rPr>
              <a:t>分别为两个表面处的</a:t>
            </a:r>
            <a:r>
              <a:rPr kumimoji="1" lang="en-US" altLang="zh-CN" sz="2400" b="1" dirty="0">
                <a:solidFill>
                  <a:srgbClr val="66FFFF"/>
                </a:solidFill>
              </a:rPr>
              <a:t>E</a:t>
            </a:r>
            <a:r>
              <a:rPr kumimoji="1" lang="en-US" altLang="zh-CN" sz="2400" b="1" dirty="0">
                <a:solidFill>
                  <a:schemeClr val="bg1"/>
                </a:solidFill>
              </a:rPr>
              <a:t>)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  </a:t>
            </a:r>
            <a:r>
              <a:rPr kumimoji="1" lang="zh-CN" altLang="en-US" sz="2400" b="1" baseline="-25000" dirty="0">
                <a:solidFill>
                  <a:schemeClr val="bg1"/>
                </a:solidFill>
              </a:rPr>
              <a:t>，</a:t>
            </a:r>
            <a:r>
              <a:rPr kumimoji="1" lang="zh-CN" altLang="en-US" sz="2400" b="1" dirty="0">
                <a:solidFill>
                  <a:schemeClr val="bg1"/>
                </a:solidFill>
              </a:rPr>
              <a:t>若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介质能承受的最大电场强度为</a:t>
            </a:r>
            <a:r>
              <a:rPr kumimoji="1" lang="en-US" altLang="zh-CN" sz="2400" b="1" i="1" dirty="0">
                <a:solidFill>
                  <a:srgbClr val="66FFFF"/>
                </a:solidFill>
              </a:rPr>
              <a:t>E </a:t>
            </a:r>
            <a:r>
              <a:rPr kumimoji="1" lang="en-US" altLang="zh-CN" sz="2400" b="1" baseline="30000" dirty="0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endParaRPr kumimoji="1" lang="en-US" altLang="zh-CN" sz="2400" b="1" dirty="0">
              <a:solidFill>
                <a:srgbClr val="66FFFF"/>
              </a:solidFill>
            </a:endParaRPr>
          </a:p>
        </p:txBody>
      </p:sp>
      <p:sp>
        <p:nvSpPr>
          <p:cNvPr id="962570" name="Rectangle 10"/>
          <p:cNvSpPr>
            <a:spLocks noChangeArrowheads="1"/>
          </p:cNvSpPr>
          <p:nvPr/>
        </p:nvSpPr>
        <p:spPr bwMode="auto">
          <a:xfrm>
            <a:off x="762000" y="2060848"/>
            <a:ext cx="5134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电缆能承受的最大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电压（电势差）？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sp>
        <p:nvSpPr>
          <p:cNvPr id="962571" name="Rectangle 11"/>
          <p:cNvSpPr>
            <a:spLocks noChangeArrowheads="1"/>
          </p:cNvSpPr>
          <p:nvPr/>
        </p:nvSpPr>
        <p:spPr bwMode="auto">
          <a:xfrm>
            <a:off x="246063" y="2511289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962572" name="Rectangle 12"/>
          <p:cNvSpPr>
            <a:spLocks noChangeArrowheads="1"/>
          </p:cNvSpPr>
          <p:nvPr/>
        </p:nvSpPr>
        <p:spPr bwMode="auto">
          <a:xfrm>
            <a:off x="774700" y="2500177"/>
            <a:ext cx="2941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1" dirty="0">
                <a:solidFill>
                  <a:schemeClr val="bg1"/>
                </a:solidFill>
              </a:rPr>
              <a:t>用</a:t>
            </a:r>
            <a:r>
              <a:rPr kumimoji="1" lang="zh-CN" altLang="en-US" sz="2400" b="1" dirty="0">
                <a:solidFill>
                  <a:srgbClr val="00FFFF"/>
                </a:solidFill>
              </a:rPr>
              <a:t>含介质的高斯定理</a:t>
            </a:r>
          </a:p>
        </p:txBody>
      </p:sp>
      <p:graphicFrame>
        <p:nvGraphicFramePr>
          <p:cNvPr id="962574" name="Object 14"/>
          <p:cNvGraphicFramePr>
            <a:graphicFrameLocks/>
          </p:cNvGraphicFramePr>
          <p:nvPr>
            <p:extLst/>
          </p:nvPr>
        </p:nvGraphicFramePr>
        <p:xfrm>
          <a:off x="4141363" y="3590007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5" name="Equation" r:id="rId4" imgW="2374560" imgH="431640" progId="Equation.3">
                  <p:embed/>
                </p:oleObj>
              </mc:Choice>
              <mc:Fallback>
                <p:oleObj name="Equation" r:id="rId4" imgW="237456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3590007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75" name="Object 15"/>
          <p:cNvGraphicFramePr>
            <a:graphicFrameLocks/>
          </p:cNvGraphicFramePr>
          <p:nvPr>
            <p:extLst/>
          </p:nvPr>
        </p:nvGraphicFramePr>
        <p:xfrm>
          <a:off x="4141363" y="4221832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6" name="Equation" r:id="rId6" imgW="2450880" imgH="431640" progId="Equation.3">
                  <p:embed/>
                </p:oleObj>
              </mc:Choice>
              <mc:Fallback>
                <p:oleObj name="Equation" r:id="rId6" imgW="2450880" imgH="4316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363" y="4221832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6" name="AutoShape 16"/>
          <p:cNvSpPr>
            <a:spLocks/>
          </p:cNvSpPr>
          <p:nvPr/>
        </p:nvSpPr>
        <p:spPr bwMode="auto">
          <a:xfrm>
            <a:off x="3853331" y="3683669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349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7" name="Object 17"/>
          <p:cNvGraphicFramePr>
            <a:graphicFrameLocks/>
          </p:cNvGraphicFramePr>
          <p:nvPr>
            <p:extLst/>
          </p:nvPr>
        </p:nvGraphicFramePr>
        <p:xfrm>
          <a:off x="4394200" y="5227638"/>
          <a:ext cx="1485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7" name="公式" r:id="rId8" imgW="1485720" imgH="419040" progId="Equation.3">
                  <p:embed/>
                </p:oleObj>
              </mc:Choice>
              <mc:Fallback>
                <p:oleObj name="公式" r:id="rId8" imgW="1485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4200" y="5227638"/>
                        <a:ext cx="1485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78" name="AutoShape 18"/>
          <p:cNvSpPr>
            <a:spLocks noChangeArrowheads="1"/>
          </p:cNvSpPr>
          <p:nvPr/>
        </p:nvSpPr>
        <p:spPr bwMode="auto">
          <a:xfrm rot="5400000">
            <a:off x="4803353" y="4740150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962579" name="Object 19"/>
          <p:cNvGraphicFramePr>
            <a:graphicFrameLocks/>
          </p:cNvGraphicFramePr>
          <p:nvPr>
            <p:extLst/>
          </p:nvPr>
        </p:nvGraphicFramePr>
        <p:xfrm>
          <a:off x="871610" y="5001054"/>
          <a:ext cx="2209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8" name="Equation" r:id="rId10" imgW="2209680" imgH="482400" progId="Equation.3">
                  <p:embed/>
                </p:oleObj>
              </mc:Choice>
              <mc:Fallback>
                <p:oleObj name="Equation" r:id="rId10" imgW="2209680" imgH="482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10" y="5001054"/>
                        <a:ext cx="2209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0" name="Object 20"/>
          <p:cNvGraphicFramePr>
            <a:graphicFrameLocks/>
          </p:cNvGraphicFramePr>
          <p:nvPr>
            <p:extLst/>
          </p:nvPr>
        </p:nvGraphicFramePr>
        <p:xfrm>
          <a:off x="803958" y="5716736"/>
          <a:ext cx="2019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69" name="Equation" r:id="rId12" imgW="2019240" imgH="736560" progId="Equation.3">
                  <p:embed/>
                </p:oleObj>
              </mc:Choice>
              <mc:Fallback>
                <p:oleObj name="Equation" r:id="rId12" imgW="2019240" imgH="73656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58" y="5716736"/>
                        <a:ext cx="2019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1" name="Object 21"/>
          <p:cNvGraphicFramePr>
            <a:graphicFrameLocks/>
          </p:cNvGraphicFramePr>
          <p:nvPr>
            <p:extLst/>
          </p:nvPr>
        </p:nvGraphicFramePr>
        <p:xfrm>
          <a:off x="2995463" y="5696629"/>
          <a:ext cx="40878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0" name="Equation" r:id="rId14" imgW="4089240" imgH="914400" progId="Equation.3">
                  <p:embed/>
                </p:oleObj>
              </mc:Choice>
              <mc:Fallback>
                <p:oleObj name="Equation" r:id="rId14" imgW="408924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463" y="5696629"/>
                        <a:ext cx="40878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2" name="Object 22"/>
          <p:cNvGraphicFramePr>
            <a:graphicFrameLocks/>
          </p:cNvGraphicFramePr>
          <p:nvPr>
            <p:extLst/>
          </p:nvPr>
        </p:nvGraphicFramePr>
        <p:xfrm>
          <a:off x="7251700" y="5791200"/>
          <a:ext cx="172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1" name="Equation" r:id="rId16" imgW="1726920" imgH="914400" progId="Equation.3">
                  <p:embed/>
                </p:oleObj>
              </mc:Choice>
              <mc:Fallback>
                <p:oleObj name="Equation" r:id="rId16" imgW="1726920" imgH="9144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5791200"/>
                        <a:ext cx="172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3" name="Object 23"/>
          <p:cNvGraphicFramePr>
            <a:graphicFrameLocks/>
          </p:cNvGraphicFramePr>
          <p:nvPr/>
        </p:nvGraphicFramePr>
        <p:xfrm>
          <a:off x="8278813" y="2097088"/>
          <a:ext cx="3317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2" name="Equation" r:id="rId18" imgW="330120" imgH="419040" progId="Equation.3">
                  <p:embed/>
                </p:oleObj>
              </mc:Choice>
              <mc:Fallback>
                <p:oleObj name="Equation" r:id="rId18" imgW="3301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8813" y="2097088"/>
                        <a:ext cx="3317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4" name="Line 24"/>
          <p:cNvSpPr>
            <a:spLocks noChangeShapeType="1"/>
          </p:cNvSpPr>
          <p:nvPr/>
        </p:nvSpPr>
        <p:spPr bwMode="auto">
          <a:xfrm>
            <a:off x="7848600" y="2362200"/>
            <a:ext cx="533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62585" name="Object 25"/>
          <p:cNvGraphicFramePr>
            <a:graphicFrameLocks/>
          </p:cNvGraphicFramePr>
          <p:nvPr/>
        </p:nvGraphicFramePr>
        <p:xfrm>
          <a:off x="8320088" y="2667000"/>
          <a:ext cx="3667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3" name="Equation" r:id="rId20" imgW="368280" imgH="419040" progId="Equation.3">
                  <p:embed/>
                </p:oleObj>
              </mc:Choice>
              <mc:Fallback>
                <p:oleObj name="Equation" r:id="rId20" imgW="3682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0088" y="2667000"/>
                        <a:ext cx="3667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86" name="Rectangle 26"/>
          <p:cNvSpPr>
            <a:spLocks noChangeArrowheads="1"/>
          </p:cNvSpPr>
          <p:nvPr/>
        </p:nvSpPr>
        <p:spPr bwMode="auto">
          <a:xfrm>
            <a:off x="249238" y="206084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962587" name="Rectangle 27"/>
          <p:cNvSpPr>
            <a:spLocks noChangeArrowheads="1"/>
          </p:cNvSpPr>
          <p:nvPr/>
        </p:nvSpPr>
        <p:spPr bwMode="auto">
          <a:xfrm>
            <a:off x="8153400" y="4038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</a:t>
            </a:r>
            <a:r>
              <a:rPr kumimoji="1" lang="en-US" altLang="zh-CN" sz="2400" b="1" i="1" baseline="-25000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2400" b="1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962588" name="Object 28"/>
          <p:cNvGraphicFramePr>
            <a:graphicFrameLocks/>
          </p:cNvGraphicFramePr>
          <p:nvPr>
            <p:extLst/>
          </p:nvPr>
        </p:nvGraphicFramePr>
        <p:xfrm>
          <a:off x="7092715" y="2882805"/>
          <a:ext cx="34131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4" name="Equation" r:id="rId22" imgW="342720" imgH="419040" progId="Equation.3">
                  <p:embed/>
                </p:oleObj>
              </mc:Choice>
              <mc:Fallback>
                <p:oleObj name="Equation" r:id="rId22" imgW="34272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2715" y="2882805"/>
                        <a:ext cx="34131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589" name="Object 29"/>
          <p:cNvGraphicFramePr>
            <a:graphicFrameLocks/>
          </p:cNvGraphicFramePr>
          <p:nvPr>
            <p:extLst/>
          </p:nvPr>
        </p:nvGraphicFramePr>
        <p:xfrm>
          <a:off x="6961188" y="3795885"/>
          <a:ext cx="381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5" name="Equation" r:id="rId24" imgW="380880" imgH="419040" progId="Equation.3">
                  <p:embed/>
                </p:oleObj>
              </mc:Choice>
              <mc:Fallback>
                <p:oleObj name="Equation" r:id="rId24" imgW="380880" imgH="41904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1188" y="3795885"/>
                        <a:ext cx="381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/>
          </p:nvPr>
        </p:nvGraphicFramePr>
        <p:xfrm>
          <a:off x="3734917" y="2466851"/>
          <a:ext cx="210502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6" name="公式" r:id="rId26" imgW="962152" imgH="314427" progId="Equation.3">
                  <p:embed/>
                </p:oleObj>
              </mc:Choice>
              <mc:Fallback>
                <p:oleObj name="公式" r:id="rId26" imgW="962152" imgH="3144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917" y="2466851"/>
                        <a:ext cx="210502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827584" y="3639664"/>
          <a:ext cx="2325654" cy="819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7" name="Equation" r:id="rId28" imgW="1117440" imgH="393480" progId="Equation.DSMT4">
                  <p:embed/>
                </p:oleObj>
              </mc:Choice>
              <mc:Fallback>
                <p:oleObj name="Equation" r:id="rId28" imgW="11174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27584" y="3639664"/>
                        <a:ext cx="2325654" cy="819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utoShape 18"/>
          <p:cNvSpPr>
            <a:spLocks noChangeArrowheads="1"/>
          </p:cNvSpPr>
          <p:nvPr/>
        </p:nvSpPr>
        <p:spPr bwMode="auto">
          <a:xfrm>
            <a:off x="3220763" y="3913857"/>
            <a:ext cx="525462" cy="307975"/>
          </a:xfrm>
          <a:prstGeom prst="rightArrow">
            <a:avLst>
              <a:gd name="adj1" fmla="val 50000"/>
              <a:gd name="adj2" fmla="val 42655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702831" y="3124932"/>
            <a:ext cx="6342215" cy="830997"/>
            <a:chOff x="1153744" y="3126266"/>
            <a:chExt cx="5893044" cy="830997"/>
          </a:xfrm>
        </p:grpSpPr>
        <p:sp>
          <p:nvSpPr>
            <p:cNvPr id="33" name="Rectangle 12"/>
            <p:cNvSpPr>
              <a:spLocks noChangeArrowheads="1"/>
            </p:cNvSpPr>
            <p:nvPr/>
          </p:nvSpPr>
          <p:spPr bwMode="auto">
            <a:xfrm>
              <a:off x="1153744" y="3126266"/>
              <a:ext cx="5893044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2400" b="1" dirty="0" smtClean="0">
                  <a:solidFill>
                    <a:schemeClr val="bg1"/>
                  </a:solidFill>
                </a:rPr>
                <a:t>取圆柱形高斯面，设内轴上单位长度电量为</a:t>
              </a:r>
              <a:endParaRPr kumimoji="1" lang="zh-CN" altLang="en-US" sz="2400" b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/>
            </p:nvPr>
          </p:nvGraphicFramePr>
          <p:xfrm>
            <a:off x="6638532" y="3181398"/>
            <a:ext cx="290512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178" name="Equation" r:id="rId30" imgW="139680" imgH="177480" progId="Equation.DSMT4">
                    <p:embed/>
                  </p:oleObj>
                </mc:Choice>
                <mc:Fallback>
                  <p:oleObj name="Equation" r:id="rId30" imgW="139680" imgH="177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6638532" y="3181398"/>
                          <a:ext cx="290512" cy="3698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44028" y="4542362"/>
            <a:ext cx="29819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l" eaLnBrk="1" hangingPunct="1"/>
            <a:r>
              <a:rPr kumimoji="1" lang="en-US" altLang="zh-CN" sz="2400" b="1" dirty="0" smtClean="0">
                <a:solidFill>
                  <a:schemeClr val="bg1"/>
                </a:solidFill>
              </a:rPr>
              <a:t>R</a:t>
            </a:r>
            <a:r>
              <a:rPr kumimoji="1" lang="en-US" altLang="zh-CN" sz="2400" b="1" baseline="-25000" dirty="0" smtClean="0">
                <a:solidFill>
                  <a:schemeClr val="bg1"/>
                </a:solidFill>
              </a:rPr>
              <a:t>1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处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</a:t>
            </a:r>
            <a:r>
              <a:rPr kumimoji="1" lang="zh-CN" altLang="en-US" sz="2400" b="1" dirty="0" smtClean="0">
                <a:solidFill>
                  <a:schemeClr val="bg1"/>
                </a:solidFill>
              </a:rPr>
              <a:t>最大，取为</a:t>
            </a:r>
            <a:r>
              <a:rPr kumimoji="1" lang="en-US" altLang="zh-CN" sz="2400" b="1" dirty="0" smtClean="0">
                <a:solidFill>
                  <a:schemeClr val="bg1"/>
                </a:solidFill>
              </a:rPr>
              <a:t>E*</a:t>
            </a:r>
            <a:endParaRPr kumimoji="1" lang="zh-CN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6" name="Object 117"/>
          <p:cNvGraphicFramePr>
            <a:graphicFrameLocks noChangeAspect="1"/>
          </p:cNvGraphicFramePr>
          <p:nvPr>
            <p:extLst/>
          </p:nvPr>
        </p:nvGraphicFramePr>
        <p:xfrm>
          <a:off x="5233988" y="4649788"/>
          <a:ext cx="16129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179" name="Equation" r:id="rId32" imgW="685800" imgH="228600" progId="Equation.DSMT4">
                  <p:embed/>
                </p:oleObj>
              </mc:Choice>
              <mc:Fallback>
                <p:oleObj name="Equation" r:id="rId32" imgW="685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3988" y="4649788"/>
                        <a:ext cx="1612900" cy="525462"/>
                      </a:xfrm>
                      <a:prstGeom prst="rect">
                        <a:avLst/>
                      </a:prstGeom>
                      <a:solidFill>
                        <a:srgbClr val="0070C0"/>
                      </a:solidFill>
                      <a:ln w="25400">
                        <a:noFill/>
                        <a:miter lim="800000"/>
                        <a:headEnd/>
                        <a:tailEnd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AutoShape 22"/>
          <p:cNvSpPr>
            <a:spLocks noChangeArrowheads="1"/>
          </p:cNvSpPr>
          <p:nvPr/>
        </p:nvSpPr>
        <p:spPr bwMode="blackWhite">
          <a:xfrm>
            <a:off x="7160196" y="3064240"/>
            <a:ext cx="1352786" cy="1915133"/>
          </a:xfrm>
          <a:prstGeom prst="can">
            <a:avLst>
              <a:gd name="adj" fmla="val 45500"/>
            </a:avLst>
          </a:prstGeom>
          <a:solidFill>
            <a:srgbClr val="80808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7922316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"/>
                                        <p:tgtEl>
                                          <p:spTgt spid="96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2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2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6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62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3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6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6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6" dur="500"/>
                                        <p:tgtEl>
                                          <p:spTgt spid="96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96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9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96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9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96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6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96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62" grpId="0" autoUpdateAnimBg="0"/>
      <p:bldP spid="962563" grpId="0" animBg="1"/>
      <p:bldP spid="962564" grpId="0" animBg="1"/>
      <p:bldP spid="962565" grpId="0" animBg="1"/>
      <p:bldP spid="962566" grpId="0" animBg="1"/>
      <p:bldP spid="962567" grpId="0" animBg="1"/>
      <p:bldP spid="962568" grpId="0" animBg="1"/>
      <p:bldP spid="962569" grpId="0" autoUpdateAnimBg="0"/>
      <p:bldP spid="962570" grpId="0" autoUpdateAnimBg="0"/>
      <p:bldP spid="962571" grpId="0" autoUpdateAnimBg="0"/>
      <p:bldP spid="962572" grpId="0" autoUpdateAnimBg="0"/>
      <p:bldP spid="962576" grpId="0" animBg="1"/>
      <p:bldP spid="962578" grpId="0" animBg="1"/>
      <p:bldP spid="962584" grpId="0" animBg="1"/>
      <p:bldP spid="962586" grpId="0" autoUpdateAnimBg="0"/>
      <p:bldP spid="962587" grpId="0" autoUpdateAnimBg="0"/>
      <p:bldP spid="32" grpId="0" animBg="1"/>
      <p:bldP spid="35" grpId="0" autoUpdateAnimBg="0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6" name="Rectangle 4"/>
          <p:cNvSpPr>
            <a:spLocks noChangeArrowheads="1"/>
          </p:cNvSpPr>
          <p:nvPr/>
        </p:nvSpPr>
        <p:spPr bwMode="auto">
          <a:xfrm>
            <a:off x="395288" y="5271777"/>
            <a:ext cx="84963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2696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</a:pPr>
            <a:r>
              <a:rPr lang="en-US" altLang="zh-CN" dirty="0">
                <a:solidFill>
                  <a:schemeClr val="bg1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电容的用途较广，它是电子、电力领域中不可缺少的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  <a:hlinkClick r:id="rId2"/>
              </a:rPr>
              <a:t>电子元件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。主要用于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电源滤波、信号滤波、信号耦合、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3"/>
              </a:rPr>
              <a:t>谐振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、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隔直流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等电路中。 </a:t>
            </a:r>
          </a:p>
        </p:txBody>
      </p:sp>
      <p:pic>
        <p:nvPicPr>
          <p:cNvPr id="407557" name="Picture 5" descr="4d497006dd6b41680308813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81657"/>
            <a:ext cx="5976938" cy="501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7558" name="Rectangle 6"/>
          <p:cNvSpPr>
            <a:spLocks noChangeArrowheads="1"/>
          </p:cNvSpPr>
          <p:nvPr/>
        </p:nvSpPr>
        <p:spPr bwMode="auto">
          <a:xfrm>
            <a:off x="6488606" y="162327"/>
            <a:ext cx="2402982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5000"/>
              </a:lnSpc>
            </a:pPr>
            <a:r>
              <a:rPr lang="zh-CN" altLang="en-US" dirty="0" smtClean="0">
                <a:solidFill>
                  <a:srgbClr val="FFFF00"/>
                </a:solidFill>
                <a:latin typeface="+mn-ea"/>
                <a:ea typeface="+mn-ea"/>
              </a:rPr>
              <a:t>电容</a:t>
            </a:r>
            <a:r>
              <a:rPr lang="zh-CN" altLang="en-US" dirty="0">
                <a:solidFill>
                  <a:srgbClr val="FFFF00"/>
                </a:solidFill>
                <a:latin typeface="+mn-ea"/>
                <a:ea typeface="+mn-ea"/>
              </a:rPr>
              <a:t>（或称电容量）是表征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5"/>
              </a:rPr>
              <a:t>电容器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容纳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  <a:hlinkClick r:id="rId6"/>
              </a:rPr>
              <a:t>电荷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本领的物理量。</a:t>
            </a:r>
          </a:p>
        </p:txBody>
      </p: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6502647" y="2492896"/>
            <a:ext cx="237490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  <a:latin typeface="+mn-ea"/>
                <a:ea typeface="+mn-ea"/>
              </a:rPr>
              <a:t>电容器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从物理学上讲，它是一种</a:t>
            </a:r>
            <a:r>
              <a:rPr lang="zh-CN" altLang="en-US" dirty="0">
                <a:solidFill>
                  <a:srgbClr val="00FFFF"/>
                </a:solidFill>
                <a:latin typeface="+mn-ea"/>
                <a:ea typeface="+mn-ea"/>
              </a:rPr>
              <a:t>静态电荷存储介质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（就像一只水桶一样）。</a:t>
            </a:r>
          </a:p>
        </p:txBody>
      </p:sp>
    </p:spTree>
    <p:extLst>
      <p:ext uri="{BB962C8B-B14F-4D97-AF65-F5344CB8AC3E}">
        <p14:creationId xmlns:p14="http://schemas.microsoft.com/office/powerpoint/2010/main" val="1652961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/>
      <p:bldP spid="407558" grpId="0"/>
      <p:bldP spid="40755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0648"/>
            <a:ext cx="6017323" cy="43908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1772816"/>
            <a:ext cx="6761869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62296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Text Box 2"/>
          <p:cNvSpPr txBox="1">
            <a:spLocks noChangeArrowheads="1"/>
          </p:cNvSpPr>
          <p:nvPr/>
        </p:nvSpPr>
        <p:spPr bwMode="auto">
          <a:xfrm>
            <a:off x="1049338" y="5589588"/>
            <a:ext cx="5538787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 dirty="0">
                <a:solidFill>
                  <a:srgbClr val="00FFFF"/>
                </a:solidFill>
                <a:latin typeface="+mn-lt"/>
                <a:ea typeface="+mn-ea"/>
              </a:rPr>
              <a:t>电容只与导体的几何因素和介质有关，与导体是否带电无关</a:t>
            </a:r>
            <a:endParaRPr lang="zh-CN" altLang="en-US" dirty="0">
              <a:solidFill>
                <a:srgbClr val="00FFFF"/>
              </a:solidFill>
              <a:latin typeface="+mn-lt"/>
              <a:ea typeface="+mn-ea"/>
            </a:endParaRPr>
          </a:p>
        </p:txBody>
      </p:sp>
      <p:sp>
        <p:nvSpPr>
          <p:cNvPr id="647171" name="Text Box 3"/>
          <p:cNvSpPr txBox="1">
            <a:spLocks noChangeArrowheads="1"/>
          </p:cNvSpPr>
          <p:nvPr/>
        </p:nvSpPr>
        <p:spPr bwMode="auto">
          <a:xfrm>
            <a:off x="2540397" y="258763"/>
            <a:ext cx="36877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FF00"/>
                </a:solidFill>
                <a:latin typeface="+mn-lt"/>
                <a:ea typeface="+mn-ea"/>
              </a:rPr>
              <a:t>§ </a:t>
            </a:r>
            <a:r>
              <a:rPr lang="en-US" altLang="zh-CN" sz="2800" b="1" dirty="0" smtClean="0">
                <a:solidFill>
                  <a:srgbClr val="00FF00"/>
                </a:solidFill>
                <a:latin typeface="+mn-lt"/>
                <a:ea typeface="+mn-ea"/>
              </a:rPr>
              <a:t>8-9 </a:t>
            </a:r>
            <a:r>
              <a:rPr lang="zh-CN" altLang="en-US" sz="2800" b="1" dirty="0">
                <a:solidFill>
                  <a:srgbClr val="00FF00"/>
                </a:solidFill>
                <a:latin typeface="+mn-lt"/>
                <a:ea typeface="+mn-ea"/>
              </a:rPr>
              <a:t>电容器的电容</a:t>
            </a:r>
          </a:p>
        </p:txBody>
      </p:sp>
      <p:sp>
        <p:nvSpPr>
          <p:cNvPr id="647172" name="Text Box 4"/>
          <p:cNvSpPr txBox="1">
            <a:spLocks noChangeArrowheads="1"/>
          </p:cNvSpPr>
          <p:nvPr/>
        </p:nvSpPr>
        <p:spPr bwMode="auto">
          <a:xfrm>
            <a:off x="584200" y="95408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一、孤立导体的电容</a:t>
            </a:r>
          </a:p>
        </p:txBody>
      </p:sp>
      <p:sp>
        <p:nvSpPr>
          <p:cNvPr id="647173" name="Rectangle 5"/>
          <p:cNvSpPr>
            <a:spLocks noChangeArrowheads="1"/>
          </p:cNvSpPr>
          <p:nvPr/>
        </p:nvSpPr>
        <p:spPr bwMode="auto">
          <a:xfrm>
            <a:off x="1536700" y="2168525"/>
            <a:ext cx="1465263" cy="914400"/>
          </a:xfrm>
          <a:prstGeom prst="rect">
            <a:avLst/>
          </a:prstGeom>
          <a:gradFill rotWithShape="1">
            <a:gsLst>
              <a:gs pos="0">
                <a:srgbClr val="009999"/>
              </a:gs>
              <a:gs pos="100000">
                <a:srgbClr val="004747"/>
              </a:gs>
            </a:gsLst>
            <a:path path="shape">
              <a:fillToRect l="50000" t="50000" r="50000" b="50000"/>
            </a:path>
          </a:gradFill>
          <a:ln w="19050">
            <a:solidFill>
              <a:srgbClr val="0099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7174" name="Text Box 6"/>
          <p:cNvSpPr txBox="1">
            <a:spLocks noChangeArrowheads="1"/>
          </p:cNvSpPr>
          <p:nvPr/>
        </p:nvSpPr>
        <p:spPr bwMode="auto">
          <a:xfrm>
            <a:off x="3124200" y="276225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单位：法拉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( F )</a:t>
            </a:r>
          </a:p>
        </p:txBody>
      </p:sp>
      <p:graphicFrame>
        <p:nvGraphicFramePr>
          <p:cNvPr id="647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542128"/>
              </p:ext>
            </p:extLst>
          </p:nvPr>
        </p:nvGraphicFramePr>
        <p:xfrm>
          <a:off x="3708400" y="1476375"/>
          <a:ext cx="100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5" name="Equation" r:id="rId4" imgW="257048" imgH="104707" progId="Equation.DSMT4">
                  <p:embed/>
                </p:oleObj>
              </mc:Choice>
              <mc:Fallback>
                <p:oleObj name="Equation" r:id="rId4" imgW="257048" imgH="1047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76375"/>
                        <a:ext cx="100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6" name="Text Box 8"/>
          <p:cNvSpPr txBox="1">
            <a:spLocks noChangeArrowheads="1"/>
          </p:cNvSpPr>
          <p:nvPr/>
        </p:nvSpPr>
        <p:spPr bwMode="auto">
          <a:xfrm>
            <a:off x="900113" y="1482725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孤立导体的电势</a:t>
            </a:r>
          </a:p>
        </p:txBody>
      </p:sp>
      <p:graphicFrame>
        <p:nvGraphicFramePr>
          <p:cNvPr id="647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0972379"/>
              </p:ext>
            </p:extLst>
          </p:nvPr>
        </p:nvGraphicFramePr>
        <p:xfrm>
          <a:off x="2411413" y="2058988"/>
          <a:ext cx="49371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6" name="Equation" r:id="rId6" imgW="95165" imgH="247684" progId="Equation.DSMT4">
                  <p:embed/>
                </p:oleObj>
              </mc:Choice>
              <mc:Fallback>
                <p:oleObj name="Equation" r:id="rId6" imgW="95165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58988"/>
                        <a:ext cx="49371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78" name="Rectangle 10"/>
          <p:cNvSpPr>
            <a:spLocks noChangeArrowheads="1"/>
          </p:cNvSpPr>
          <p:nvPr/>
        </p:nvSpPr>
        <p:spPr bwMode="auto">
          <a:xfrm>
            <a:off x="3124200" y="2235200"/>
            <a:ext cx="317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孤立导体的电容</a:t>
            </a:r>
          </a:p>
        </p:txBody>
      </p:sp>
      <p:graphicFrame>
        <p:nvGraphicFramePr>
          <p:cNvPr id="647179" name="Objec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7886353"/>
              </p:ext>
            </p:extLst>
          </p:nvPr>
        </p:nvGraphicFramePr>
        <p:xfrm>
          <a:off x="1692275" y="2419350"/>
          <a:ext cx="55721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7" name="Equation" r:id="rId8" imgW="514435" imgH="266666" progId="Equation.DSMT4">
                  <p:embed/>
                </p:oleObj>
              </mc:Choice>
              <mc:Fallback>
                <p:oleObj name="Equation" r:id="rId8" imgW="514435" imgH="266666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19350"/>
                        <a:ext cx="55721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180" name="Oval 12"/>
          <p:cNvSpPr>
            <a:spLocks noChangeArrowheads="1"/>
          </p:cNvSpPr>
          <p:nvPr/>
        </p:nvSpPr>
        <p:spPr bwMode="auto">
          <a:xfrm>
            <a:off x="6324600" y="1511300"/>
            <a:ext cx="2362200" cy="1536700"/>
          </a:xfrm>
          <a:prstGeom prst="ellipse">
            <a:avLst/>
          </a:prstGeom>
          <a:gradFill rotWithShape="0">
            <a:gsLst>
              <a:gs pos="0">
                <a:srgbClr val="767600">
                  <a:alpha val="64998"/>
                </a:srgbClr>
              </a:gs>
              <a:gs pos="100000">
                <a:srgbClr val="FFFF00">
                  <a:alpha val="75000"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grpSp>
        <p:nvGrpSpPr>
          <p:cNvPr id="647181" name="Group 13"/>
          <p:cNvGrpSpPr>
            <a:grpSpLocks/>
          </p:cNvGrpSpPr>
          <p:nvPr/>
        </p:nvGrpSpPr>
        <p:grpSpPr bwMode="auto">
          <a:xfrm>
            <a:off x="6272211" y="1362075"/>
            <a:ext cx="2494187" cy="1745063"/>
            <a:chOff x="3984" y="930"/>
            <a:chExt cx="1376" cy="676"/>
          </a:xfrm>
        </p:grpSpPr>
        <p:sp>
          <p:nvSpPr>
            <p:cNvPr id="16419" name="Text Box 14"/>
            <p:cNvSpPr txBox="1">
              <a:spLocks noChangeArrowheads="1"/>
            </p:cNvSpPr>
            <p:nvPr/>
          </p:nvSpPr>
          <p:spPr bwMode="auto">
            <a:xfrm>
              <a:off x="4516" y="930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  +</a:t>
              </a:r>
            </a:p>
          </p:txBody>
        </p:sp>
        <p:sp>
          <p:nvSpPr>
            <p:cNvPr id="16420" name="Text Box 15"/>
            <p:cNvSpPr txBox="1">
              <a:spLocks noChangeArrowheads="1"/>
            </p:cNvSpPr>
            <p:nvPr/>
          </p:nvSpPr>
          <p:spPr bwMode="auto">
            <a:xfrm>
              <a:off x="4495" y="1427"/>
              <a:ext cx="325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   +</a:t>
              </a:r>
            </a:p>
          </p:txBody>
        </p:sp>
        <p:sp>
          <p:nvSpPr>
            <p:cNvPr id="16421" name="Text Box 16"/>
            <p:cNvSpPr txBox="1">
              <a:spLocks noChangeArrowheads="1"/>
            </p:cNvSpPr>
            <p:nvPr/>
          </p:nvSpPr>
          <p:spPr bwMode="auto">
            <a:xfrm>
              <a:off x="5163" y="1170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2" name="Text Box 17"/>
            <p:cNvSpPr txBox="1">
              <a:spLocks noChangeArrowheads="1"/>
            </p:cNvSpPr>
            <p:nvPr/>
          </p:nvSpPr>
          <p:spPr bwMode="auto">
            <a:xfrm>
              <a:off x="3984" y="117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3" name="Text Box 18"/>
            <p:cNvSpPr txBox="1">
              <a:spLocks noChangeArrowheads="1"/>
            </p:cNvSpPr>
            <p:nvPr/>
          </p:nvSpPr>
          <p:spPr bwMode="auto">
            <a:xfrm>
              <a:off x="4120" y="133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4" name="Text Box 19"/>
            <p:cNvSpPr txBox="1">
              <a:spLocks noChangeArrowheads="1"/>
            </p:cNvSpPr>
            <p:nvPr/>
          </p:nvSpPr>
          <p:spPr bwMode="auto">
            <a:xfrm>
              <a:off x="4121" y="1001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5" name="Text Box 20"/>
            <p:cNvSpPr txBox="1">
              <a:spLocks noChangeArrowheads="1"/>
            </p:cNvSpPr>
            <p:nvPr/>
          </p:nvSpPr>
          <p:spPr bwMode="auto">
            <a:xfrm>
              <a:off x="5017" y="1338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26" name="Text Box 21"/>
            <p:cNvSpPr txBox="1">
              <a:spLocks noChangeArrowheads="1"/>
            </p:cNvSpPr>
            <p:nvPr/>
          </p:nvSpPr>
          <p:spPr bwMode="auto">
            <a:xfrm>
              <a:off x="5018" y="1001"/>
              <a:ext cx="197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</p:grpSp>
      <p:grpSp>
        <p:nvGrpSpPr>
          <p:cNvPr id="647190" name="Group 22"/>
          <p:cNvGrpSpPr>
            <a:grpSpLocks/>
          </p:cNvGrpSpPr>
          <p:nvPr/>
        </p:nvGrpSpPr>
        <p:grpSpPr bwMode="auto">
          <a:xfrm>
            <a:off x="6362700" y="1511300"/>
            <a:ext cx="2274888" cy="1627188"/>
            <a:chOff x="4040" y="976"/>
            <a:chExt cx="1200" cy="625"/>
          </a:xfrm>
        </p:grpSpPr>
        <p:sp>
          <p:nvSpPr>
            <p:cNvPr id="16411" name="Text Box 23"/>
            <p:cNvSpPr txBox="1">
              <a:spLocks noChangeArrowheads="1"/>
            </p:cNvSpPr>
            <p:nvPr/>
          </p:nvSpPr>
          <p:spPr bwMode="auto">
            <a:xfrm>
              <a:off x="4317" y="985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2" name="Text Box 24"/>
            <p:cNvSpPr txBox="1">
              <a:spLocks noChangeArrowheads="1"/>
            </p:cNvSpPr>
            <p:nvPr/>
          </p:nvSpPr>
          <p:spPr bwMode="auto">
            <a:xfrm>
              <a:off x="4317" y="1425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3" name="Text Box 25"/>
            <p:cNvSpPr txBox="1">
              <a:spLocks noChangeArrowheads="1"/>
            </p:cNvSpPr>
            <p:nvPr/>
          </p:nvSpPr>
          <p:spPr bwMode="auto">
            <a:xfrm>
              <a:off x="4829" y="976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4" name="Text Box 26"/>
            <p:cNvSpPr txBox="1">
              <a:spLocks noChangeArrowheads="1"/>
            </p:cNvSpPr>
            <p:nvPr/>
          </p:nvSpPr>
          <p:spPr bwMode="auto">
            <a:xfrm>
              <a:off x="4829" y="1416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5" name="Text Box 27"/>
            <p:cNvSpPr txBox="1">
              <a:spLocks noChangeArrowheads="1"/>
            </p:cNvSpPr>
            <p:nvPr/>
          </p:nvSpPr>
          <p:spPr bwMode="auto">
            <a:xfrm>
              <a:off x="5101" y="1088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6" name="Text Box 28"/>
            <p:cNvSpPr txBox="1">
              <a:spLocks noChangeArrowheads="1"/>
            </p:cNvSpPr>
            <p:nvPr/>
          </p:nvSpPr>
          <p:spPr bwMode="auto">
            <a:xfrm>
              <a:off x="5101" y="1321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7" name="Text Box 29"/>
            <p:cNvSpPr txBox="1">
              <a:spLocks noChangeArrowheads="1"/>
            </p:cNvSpPr>
            <p:nvPr/>
          </p:nvSpPr>
          <p:spPr bwMode="auto">
            <a:xfrm>
              <a:off x="4040" y="1088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  <p:sp>
          <p:nvSpPr>
            <p:cNvPr id="16418" name="Text Box 30"/>
            <p:cNvSpPr txBox="1">
              <a:spLocks noChangeArrowheads="1"/>
            </p:cNvSpPr>
            <p:nvPr/>
          </p:nvSpPr>
          <p:spPr bwMode="auto">
            <a:xfrm>
              <a:off x="4040" y="1321"/>
              <a:ext cx="139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>
                  <a:solidFill>
                    <a:srgbClr val="000000"/>
                  </a:solidFill>
                  <a:latin typeface="+mn-lt"/>
                  <a:ea typeface="+mn-ea"/>
                </a:rPr>
                <a:t>+</a:t>
              </a:r>
            </a:p>
          </p:txBody>
        </p:sp>
      </p:grpSp>
      <p:sp>
        <p:nvSpPr>
          <p:cNvPr id="647199" name="Rectangle 31"/>
          <p:cNvSpPr>
            <a:spLocks noChangeArrowheads="1"/>
          </p:cNvSpPr>
          <p:nvPr/>
        </p:nvSpPr>
        <p:spPr bwMode="auto">
          <a:xfrm>
            <a:off x="6318250" y="10953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0" name="Rectangle 32"/>
          <p:cNvSpPr>
            <a:spLocks noChangeArrowheads="1"/>
          </p:cNvSpPr>
          <p:nvPr/>
        </p:nvSpPr>
        <p:spPr bwMode="auto">
          <a:xfrm>
            <a:off x="5715000" y="1811338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 smtClean="0">
                <a:solidFill>
                  <a:srgbClr val="00FFCC"/>
                </a:solidFill>
                <a:latin typeface="+mn-lt"/>
                <a:ea typeface="+mn-ea"/>
              </a:rPr>
              <a:t>V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1" name="Rectangle 33"/>
          <p:cNvSpPr>
            <a:spLocks noChangeArrowheads="1"/>
          </p:cNvSpPr>
          <p:nvPr/>
        </p:nvSpPr>
        <p:spPr bwMode="auto">
          <a:xfrm>
            <a:off x="7773988" y="1076325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i="1">
                <a:solidFill>
                  <a:srgbClr val="00FFCC"/>
                </a:solidFill>
                <a:latin typeface="+mn-lt"/>
                <a:ea typeface="+mn-ea"/>
              </a:rPr>
              <a:t>E</a:t>
            </a:r>
            <a:endParaRPr lang="en-US" altLang="zh-CN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647202" name="Rectangle 34"/>
          <p:cNvSpPr>
            <a:spLocks noChangeArrowheads="1"/>
          </p:cNvSpPr>
          <p:nvPr/>
        </p:nvSpPr>
        <p:spPr bwMode="auto">
          <a:xfrm>
            <a:off x="6569075" y="1099592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↑</a:t>
            </a:r>
          </a:p>
        </p:txBody>
      </p:sp>
      <p:sp>
        <p:nvSpPr>
          <p:cNvPr id="647203" name="Text Box 35"/>
          <p:cNvSpPr txBox="1">
            <a:spLocks noChangeArrowheads="1"/>
          </p:cNvSpPr>
          <p:nvPr/>
        </p:nvSpPr>
        <p:spPr bwMode="auto">
          <a:xfrm>
            <a:off x="827088" y="3395663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求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半径为 </a:t>
            </a:r>
            <a:r>
              <a:rPr lang="en-US" altLang="zh-CN" b="1" i="1" dirty="0">
                <a:solidFill>
                  <a:srgbClr val="66FFFF"/>
                </a:solidFill>
                <a:latin typeface="+mn-lt"/>
                <a:ea typeface="+mn-ea"/>
              </a:rPr>
              <a:t>R </a:t>
            </a:r>
            <a:r>
              <a:rPr lang="zh-CN" altLang="en-US" b="1" dirty="0">
                <a:solidFill>
                  <a:srgbClr val="66FFFF"/>
                </a:solidFill>
                <a:latin typeface="+mn-lt"/>
                <a:ea typeface="+mn-ea"/>
              </a:rPr>
              <a:t>孤立导体球的电容。</a:t>
            </a:r>
          </a:p>
        </p:txBody>
      </p:sp>
      <p:sp>
        <p:nvSpPr>
          <p:cNvPr id="647204" name="Text Box 36"/>
          <p:cNvSpPr txBox="1">
            <a:spLocks noChangeArrowheads="1"/>
          </p:cNvSpPr>
          <p:nvPr/>
        </p:nvSpPr>
        <p:spPr bwMode="auto">
          <a:xfrm>
            <a:off x="1095375" y="4137025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电势为</a:t>
            </a:r>
          </a:p>
        </p:txBody>
      </p:sp>
      <p:graphicFrame>
        <p:nvGraphicFramePr>
          <p:cNvPr id="64720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903869"/>
              </p:ext>
            </p:extLst>
          </p:nvPr>
        </p:nvGraphicFramePr>
        <p:xfrm>
          <a:off x="2268538" y="3978275"/>
          <a:ext cx="165576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8" name="Equation" r:id="rId10" imgW="485648" imgH="266666" progId="Equation.DSMT4">
                  <p:embed/>
                </p:oleObj>
              </mc:Choice>
              <mc:Fallback>
                <p:oleObj name="Equation" r:id="rId10" imgW="485648" imgH="26666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978275"/>
                        <a:ext cx="165576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06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2642527"/>
              </p:ext>
            </p:extLst>
          </p:nvPr>
        </p:nvGraphicFramePr>
        <p:xfrm>
          <a:off x="2384425" y="5083175"/>
          <a:ext cx="15478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169" name="Equation" r:id="rId12" imgW="1505035" imgH="380864" progId="Equation.3">
                  <p:embed/>
                </p:oleObj>
              </mc:Choice>
              <mc:Fallback>
                <p:oleObj name="Equation" r:id="rId12" imgW="1505035" imgH="380864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5" y="5083175"/>
                        <a:ext cx="15478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7207" name="Text Box 39"/>
          <p:cNvSpPr txBox="1">
            <a:spLocks noChangeArrowheads="1"/>
          </p:cNvSpPr>
          <p:nvPr/>
        </p:nvSpPr>
        <p:spPr bwMode="auto">
          <a:xfrm>
            <a:off x="1095375" y="50276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电容为</a:t>
            </a:r>
          </a:p>
        </p:txBody>
      </p:sp>
      <p:sp>
        <p:nvSpPr>
          <p:cNvPr id="647208" name="Oval 40"/>
          <p:cNvSpPr>
            <a:spLocks noChangeArrowheads="1"/>
          </p:cNvSpPr>
          <p:nvPr/>
        </p:nvSpPr>
        <p:spPr bwMode="auto">
          <a:xfrm>
            <a:off x="6731000" y="4056063"/>
            <a:ext cx="1422400" cy="1422400"/>
          </a:xfrm>
          <a:prstGeom prst="ellipse">
            <a:avLst/>
          </a:prstGeom>
          <a:gradFill rotWithShape="0">
            <a:gsLst>
              <a:gs pos="0">
                <a:srgbClr val="FF6600">
                  <a:alpha val="62999"/>
                </a:srgbClr>
              </a:gs>
              <a:gs pos="100000">
                <a:srgbClr val="FFFF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66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7209" name="Line 41"/>
          <p:cNvSpPr>
            <a:spLocks noChangeAspect="1" noChangeShapeType="1"/>
          </p:cNvSpPr>
          <p:nvPr/>
        </p:nvSpPr>
        <p:spPr bwMode="auto">
          <a:xfrm>
            <a:off x="7470775" y="4716463"/>
            <a:ext cx="420688" cy="62071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7210" name="Text Box 42"/>
          <p:cNvSpPr txBox="1">
            <a:spLocks noChangeArrowheads="1"/>
          </p:cNvSpPr>
          <p:nvPr/>
        </p:nvSpPr>
        <p:spPr bwMode="auto">
          <a:xfrm>
            <a:off x="7610813" y="4589463"/>
            <a:ext cx="38985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0000FF"/>
                </a:solidFill>
                <a:latin typeface="+mn-lt"/>
                <a:ea typeface="+mn-ea"/>
              </a:rPr>
              <a:t>R</a:t>
            </a:r>
          </a:p>
        </p:txBody>
      </p:sp>
      <p:sp>
        <p:nvSpPr>
          <p:cNvPr id="43" name="Rectangle 34"/>
          <p:cNvSpPr>
            <a:spLocks noChangeArrowheads="1"/>
          </p:cNvSpPr>
          <p:nvPr/>
        </p:nvSpPr>
        <p:spPr bwMode="auto">
          <a:xfrm>
            <a:off x="5955496" y="1785359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↑</a:t>
            </a:r>
          </a:p>
        </p:txBody>
      </p:sp>
      <p:sp>
        <p:nvSpPr>
          <p:cNvPr id="44" name="Rectangle 31"/>
          <p:cNvSpPr>
            <a:spLocks noChangeArrowheads="1"/>
          </p:cNvSpPr>
          <p:nvPr/>
        </p:nvSpPr>
        <p:spPr bwMode="auto">
          <a:xfrm>
            <a:off x="7571732" y="3624263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 i="1" dirty="0">
                <a:solidFill>
                  <a:srgbClr val="00FFCC"/>
                </a:solidFill>
                <a:latin typeface="+mn-lt"/>
                <a:ea typeface="+mn-ea"/>
              </a:rPr>
              <a:t>Q</a:t>
            </a:r>
            <a:endParaRPr lang="en-US" altLang="zh-CN" b="1" dirty="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304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4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47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4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47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6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4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4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64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64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4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4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47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4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2000"/>
                                        <p:tgtEl>
                                          <p:spTgt spid="64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4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2000"/>
                                        <p:tgtEl>
                                          <p:spTgt spid="64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20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autoUpdateAnimBg="0"/>
      <p:bldP spid="647171" grpId="0" build="p" autoUpdateAnimBg="0"/>
      <p:bldP spid="647172" grpId="0" build="p" autoUpdateAnimBg="0"/>
      <p:bldP spid="647173" grpId="0" animBg="1"/>
      <p:bldP spid="647174" grpId="0" autoUpdateAnimBg="0"/>
      <p:bldP spid="647176" grpId="0" autoUpdateAnimBg="0"/>
      <p:bldP spid="647178" grpId="0" autoUpdateAnimBg="0"/>
      <p:bldP spid="647180" grpId="0" animBg="1" autoUpdateAnimBg="0"/>
      <p:bldP spid="647199" grpId="0" autoUpdateAnimBg="0"/>
      <p:bldP spid="647200" grpId="0" autoUpdateAnimBg="0"/>
      <p:bldP spid="647201" grpId="0" autoUpdateAnimBg="0"/>
      <p:bldP spid="647202" grpId="0" autoUpdateAnimBg="0"/>
      <p:bldP spid="647203" grpId="0" autoUpdateAnimBg="0"/>
      <p:bldP spid="647204" grpId="0" autoUpdateAnimBg="0"/>
      <p:bldP spid="647207" grpId="0" autoUpdateAnimBg="0"/>
      <p:bldP spid="647208" grpId="0" animBg="1" autoUpdateAnimBg="0"/>
      <p:bldP spid="647209" grpId="0" animBg="1"/>
      <p:bldP spid="647210" grpId="0" autoUpdateAnimBg="0"/>
      <p:bldP spid="43" grpId="0" autoUpdateAnimBg="0"/>
      <p:bldP spid="4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827088" y="311448"/>
            <a:ext cx="452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/>
            <a:r>
              <a:rPr kumimoji="0" lang="zh-CN" altLang="en-US" b="1">
                <a:solidFill>
                  <a:srgbClr val="FFFFFF"/>
                </a:solidFill>
                <a:latin typeface="+mn-lt"/>
                <a:ea typeface="+mn-ea"/>
              </a:rPr>
              <a:t>若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R </a:t>
            </a:r>
            <a:r>
              <a:rPr kumimoji="0" lang="en-US" altLang="zh-CN" b="1">
                <a:solidFill>
                  <a:srgbClr val="66FFFF"/>
                </a:solidFill>
                <a:latin typeface="+mn-lt"/>
                <a:ea typeface="+mn-ea"/>
              </a:rPr>
              <a:t>=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R</a:t>
            </a:r>
            <a:r>
              <a:rPr kumimoji="0" lang="en-US" altLang="zh-CN" b="1" i="1" baseline="-25000">
                <a:solidFill>
                  <a:srgbClr val="66FFFF"/>
                </a:solidFill>
                <a:latin typeface="+mn-lt"/>
                <a:ea typeface="+mn-ea"/>
              </a:rPr>
              <a:t>e</a:t>
            </a:r>
            <a:r>
              <a:rPr kumimoji="0" lang="en-US" altLang="zh-CN" b="1" i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kumimoji="0"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kumimoji="0" lang="en-US" altLang="zh-CN" b="1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kumimoji="0" lang="zh-CN" altLang="en-US" b="1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kumimoji="0" lang="zh-CN" altLang="en-US" b="1">
                <a:solidFill>
                  <a:srgbClr val="00CC99"/>
                </a:solidFill>
                <a:latin typeface="+mn-lt"/>
                <a:ea typeface="+mn-ea"/>
              </a:rPr>
              <a:t> </a:t>
            </a:r>
            <a:r>
              <a:rPr kumimoji="0" lang="en-US" altLang="zh-CN" b="1" i="1">
                <a:solidFill>
                  <a:srgbClr val="66FFFF"/>
                </a:solidFill>
                <a:latin typeface="+mn-lt"/>
                <a:ea typeface="+mn-ea"/>
              </a:rPr>
              <a:t>C </a:t>
            </a:r>
            <a:r>
              <a:rPr kumimoji="0" lang="en-US" altLang="zh-CN" b="1">
                <a:solidFill>
                  <a:srgbClr val="66FFFF"/>
                </a:solidFill>
                <a:latin typeface="+mn-lt"/>
                <a:ea typeface="+mn-ea"/>
              </a:rPr>
              <a:t>= 714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F </a:t>
            </a:r>
          </a:p>
        </p:txBody>
      </p:sp>
      <p:sp>
        <p:nvSpPr>
          <p:cNvPr id="648195" name="Rectangle 3"/>
          <p:cNvSpPr>
            <a:spLocks noChangeArrowheads="1"/>
          </p:cNvSpPr>
          <p:nvPr/>
        </p:nvSpPr>
        <p:spPr bwMode="auto">
          <a:xfrm>
            <a:off x="684213" y="814686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若</a:t>
            </a:r>
            <a:r>
              <a:rPr lang="zh-CN" altLang="en-US" b="1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C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= 1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10 </a:t>
            </a:r>
            <a:r>
              <a:rPr lang="en-US" altLang="zh-CN" b="1" baseline="40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–</a:t>
            </a:r>
            <a:r>
              <a:rPr lang="en-US" altLang="zh-CN" b="1" baseline="32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b="1" baseline="30000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F</a:t>
            </a: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 </a:t>
            </a: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, 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则</a:t>
            </a:r>
            <a:r>
              <a:rPr lang="zh-CN" altLang="en-US" b="1">
                <a:solidFill>
                  <a:srgbClr val="00FFCC"/>
                </a:solidFill>
                <a:latin typeface="+mn-lt"/>
                <a:ea typeface="+mn-ea"/>
              </a:rPr>
              <a:t>   </a:t>
            </a:r>
            <a:r>
              <a:rPr lang="en-US" altLang="zh-CN" b="1" i="1">
                <a:solidFill>
                  <a:srgbClr val="66FFFF"/>
                </a:solidFill>
                <a:latin typeface="+mn-lt"/>
                <a:ea typeface="+mn-ea"/>
              </a:rPr>
              <a:t>R</a:t>
            </a:r>
            <a:r>
              <a:rPr lang="en-US" altLang="zh-CN" b="1">
                <a:solidFill>
                  <a:srgbClr val="66FFFF"/>
                </a:solidFill>
                <a:latin typeface="+mn-lt"/>
                <a:ea typeface="+mn-ea"/>
              </a:rPr>
              <a:t> = ?</a:t>
            </a:r>
          </a:p>
        </p:txBody>
      </p:sp>
      <p:sp>
        <p:nvSpPr>
          <p:cNvPr id="648196" name="Oval 4"/>
          <p:cNvSpPr>
            <a:spLocks noChangeArrowheads="1"/>
          </p:cNvSpPr>
          <p:nvPr/>
        </p:nvSpPr>
        <p:spPr bwMode="auto">
          <a:xfrm>
            <a:off x="4572000" y="473373"/>
            <a:ext cx="3200400" cy="3200400"/>
          </a:xfrm>
          <a:prstGeom prst="ellipse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endParaRPr lang="en-US" altLang="zh-CN" b="1" i="1">
              <a:solidFill>
                <a:srgbClr val="FFFFFF"/>
              </a:solidFill>
              <a:latin typeface="+mn-lt"/>
              <a:ea typeface="+mn-ea"/>
            </a:endParaRPr>
          </a:p>
          <a:p>
            <a:pPr eaLnBrk="1" hangingPunct="1"/>
            <a:r>
              <a:rPr lang="en-US" altLang="zh-CN" b="1" i="1">
                <a:solidFill>
                  <a:srgbClr val="FF0000"/>
                </a:solidFill>
                <a:latin typeface="+mn-lt"/>
                <a:ea typeface="+mn-ea"/>
              </a:rPr>
              <a:t>C 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</a:rPr>
              <a:t>= 1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10 </a:t>
            </a:r>
            <a:r>
              <a:rPr lang="en-US" altLang="zh-CN" b="1" baseline="36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-</a:t>
            </a:r>
            <a:r>
              <a:rPr lang="en-US" altLang="zh-CN" b="1" baseline="30000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3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  <a:sym typeface="Symbol" panose="05050102010706020507" pitchFamily="18" charset="2"/>
              </a:rPr>
              <a:t></a:t>
            </a:r>
            <a:r>
              <a:rPr lang="en-US" altLang="zh-CN" b="1">
                <a:solidFill>
                  <a:srgbClr val="FF0000"/>
                </a:solidFill>
                <a:latin typeface="+mn-lt"/>
                <a:ea typeface="+mn-ea"/>
              </a:rPr>
              <a:t>F</a:t>
            </a:r>
          </a:p>
        </p:txBody>
      </p:sp>
      <p:pic>
        <p:nvPicPr>
          <p:cNvPr id="648197" name="Picture 5" descr="BS02044_"/>
          <p:cNvPicPr>
            <a:picLocks noChangeAspect="1" noChangeArrowheads="1"/>
          </p:cNvPicPr>
          <p:nvPr/>
        </p:nvPicPr>
        <p:blipFill>
          <a:blip r:embed="rId5">
            <a:lum bright="30000" contras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54648"/>
            <a:ext cx="582613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8198" name="AutoShape 6"/>
          <p:cNvSpPr>
            <a:spLocks noChangeArrowheads="1"/>
          </p:cNvSpPr>
          <p:nvPr/>
        </p:nvSpPr>
        <p:spPr bwMode="auto">
          <a:xfrm>
            <a:off x="7162800" y="260648"/>
            <a:ext cx="1752600" cy="1676400"/>
          </a:xfrm>
          <a:prstGeom prst="cloudCallout">
            <a:avLst>
              <a:gd name="adj1" fmla="val -10509"/>
              <a:gd name="adj2" fmla="val 102083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3333CC"/>
                </a:solidFill>
                <a:latin typeface="+mn-lt"/>
                <a:ea typeface="+mn-ea"/>
              </a:rPr>
              <a:t>啊</a:t>
            </a:r>
            <a:r>
              <a:rPr lang="en-US" altLang="zh-CN" b="1" dirty="0">
                <a:solidFill>
                  <a:srgbClr val="3333CC"/>
                </a:solidFill>
                <a:latin typeface="+mn-lt"/>
                <a:ea typeface="+mn-ea"/>
              </a:rPr>
              <a:t>,</a:t>
            </a:r>
            <a:r>
              <a:rPr lang="zh-CN" altLang="en-US" b="1" dirty="0">
                <a:solidFill>
                  <a:srgbClr val="3333CC"/>
                </a:solidFill>
                <a:latin typeface="+mn-lt"/>
                <a:ea typeface="+mn-ea"/>
              </a:rPr>
              <a:t>体积还这么大</a:t>
            </a:r>
            <a:r>
              <a:rPr lang="en-US" altLang="zh-CN" b="1" dirty="0">
                <a:solidFill>
                  <a:srgbClr val="3333CC"/>
                </a:solidFill>
                <a:latin typeface="+mn-lt"/>
                <a:ea typeface="+mn-ea"/>
              </a:rPr>
              <a:t>!</a:t>
            </a:r>
          </a:p>
        </p:txBody>
      </p:sp>
      <p:sp>
        <p:nvSpPr>
          <p:cNvPr id="648199" name="Line 7"/>
          <p:cNvSpPr>
            <a:spLocks noChangeShapeType="1"/>
          </p:cNvSpPr>
          <p:nvPr/>
        </p:nvSpPr>
        <p:spPr bwMode="auto">
          <a:xfrm>
            <a:off x="7974013" y="3054648"/>
            <a:ext cx="609600" cy="0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0" name="Rectangle 8" descr="宽上对角线"/>
          <p:cNvSpPr>
            <a:spLocks noChangeArrowheads="1"/>
          </p:cNvSpPr>
          <p:nvPr/>
        </p:nvSpPr>
        <p:spPr bwMode="auto">
          <a:xfrm>
            <a:off x="5181600" y="3673773"/>
            <a:ext cx="3733800" cy="152400"/>
          </a:xfrm>
          <a:prstGeom prst="rect">
            <a:avLst/>
          </a:prstGeom>
          <a:pattFill prst="wdUpDiag">
            <a:fgClr>
              <a:srgbClr val="FFFF00"/>
            </a:fgClr>
            <a:bgClr>
              <a:schemeClr val="accent1"/>
            </a:bgClr>
          </a:pattFill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01" name="Text Box 9"/>
          <p:cNvSpPr txBox="1">
            <a:spLocks noChangeArrowheads="1"/>
          </p:cNvSpPr>
          <p:nvPr/>
        </p:nvSpPr>
        <p:spPr bwMode="auto">
          <a:xfrm>
            <a:off x="8013700" y="3170536"/>
            <a:ext cx="97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FF"/>
                </a:solidFill>
                <a:latin typeface="+mn-lt"/>
                <a:ea typeface="+mn-ea"/>
              </a:rPr>
              <a:t>1.8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米</a:t>
            </a:r>
          </a:p>
        </p:txBody>
      </p:sp>
      <p:sp>
        <p:nvSpPr>
          <p:cNvPr id="648202" name="Line 10"/>
          <p:cNvSpPr>
            <a:spLocks noChangeShapeType="1"/>
          </p:cNvSpPr>
          <p:nvPr/>
        </p:nvSpPr>
        <p:spPr bwMode="auto">
          <a:xfrm flipH="1">
            <a:off x="8139113" y="3080048"/>
            <a:ext cx="14287" cy="593725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 type="triangle" w="med" len="sm"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3" name="Line 11"/>
          <p:cNvSpPr>
            <a:spLocks noChangeShapeType="1"/>
          </p:cNvSpPr>
          <p:nvPr/>
        </p:nvSpPr>
        <p:spPr bwMode="auto">
          <a:xfrm flipV="1">
            <a:off x="6135688" y="806748"/>
            <a:ext cx="990600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+mn-lt"/>
              <a:ea typeface="+mn-ea"/>
            </a:endParaRPr>
          </a:p>
        </p:txBody>
      </p:sp>
      <p:sp>
        <p:nvSpPr>
          <p:cNvPr id="648204" name="Text Box 12"/>
          <p:cNvSpPr txBox="1">
            <a:spLocks noChangeArrowheads="1"/>
          </p:cNvSpPr>
          <p:nvPr/>
        </p:nvSpPr>
        <p:spPr bwMode="auto">
          <a:xfrm>
            <a:off x="6485956" y="1387773"/>
            <a:ext cx="5774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99"/>
                </a:solidFill>
                <a:latin typeface="+mn-lt"/>
                <a:ea typeface="+mn-ea"/>
              </a:rPr>
              <a:t>9</a:t>
            </a:r>
            <a:r>
              <a:rPr lang="en-US" altLang="zh-CN" b="1" i="1">
                <a:solidFill>
                  <a:srgbClr val="000099"/>
                </a:solidFill>
                <a:latin typeface="+mn-lt"/>
                <a:ea typeface="+mn-ea"/>
              </a:rPr>
              <a:t>m</a:t>
            </a:r>
          </a:p>
        </p:txBody>
      </p:sp>
      <p:grpSp>
        <p:nvGrpSpPr>
          <p:cNvPr id="648205" name="Group 13"/>
          <p:cNvGrpSpPr>
            <a:grpSpLocks/>
          </p:cNvGrpSpPr>
          <p:nvPr/>
        </p:nvGrpSpPr>
        <p:grpSpPr bwMode="auto">
          <a:xfrm>
            <a:off x="5940425" y="5315248"/>
            <a:ext cx="2286000" cy="571500"/>
            <a:chOff x="3984" y="1416"/>
            <a:chExt cx="1440" cy="360"/>
          </a:xfrm>
        </p:grpSpPr>
        <p:sp>
          <p:nvSpPr>
            <p:cNvPr id="17444" name="AutoShape 14"/>
            <p:cNvSpPr>
              <a:spLocks noChangeArrowheads="1"/>
            </p:cNvSpPr>
            <p:nvPr/>
          </p:nvSpPr>
          <p:spPr bwMode="auto">
            <a:xfrm>
              <a:off x="3984" y="1440"/>
              <a:ext cx="1440" cy="336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445" name="Oval 15"/>
            <p:cNvSpPr>
              <a:spLocks noChangeArrowheads="1"/>
            </p:cNvSpPr>
            <p:nvPr/>
          </p:nvSpPr>
          <p:spPr bwMode="auto">
            <a:xfrm>
              <a:off x="3984" y="1416"/>
              <a:ext cx="1440" cy="192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648208" name="AutoShape 16" descr="粉色砂纸"/>
          <p:cNvSpPr>
            <a:spLocks noChangeArrowheads="1"/>
          </p:cNvSpPr>
          <p:nvPr/>
        </p:nvSpPr>
        <p:spPr bwMode="auto">
          <a:xfrm>
            <a:off x="5940425" y="5162848"/>
            <a:ext cx="2273300" cy="457200"/>
          </a:xfrm>
          <a:prstGeom prst="can">
            <a:avLst>
              <a:gd name="adj" fmla="val 50000"/>
            </a:avLst>
          </a:prstGeom>
          <a:blipFill dpi="0" rotWithShape="0">
            <a:blip r:embed="rId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09" name="Text Box 17"/>
          <p:cNvSpPr txBox="1">
            <a:spLocks noChangeArrowheads="1"/>
          </p:cNvSpPr>
          <p:nvPr/>
        </p:nvSpPr>
        <p:spPr bwMode="auto">
          <a:xfrm>
            <a:off x="779463" y="1922761"/>
            <a:ext cx="3937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通常，由彼此绝缘，相距很近的两导体构成电容器。</a:t>
            </a:r>
          </a:p>
        </p:txBody>
      </p:sp>
      <p:sp>
        <p:nvSpPr>
          <p:cNvPr id="648210" name="AutoShape 18"/>
          <p:cNvSpPr>
            <a:spLocks noChangeArrowheads="1"/>
          </p:cNvSpPr>
          <p:nvPr/>
        </p:nvSpPr>
        <p:spPr bwMode="auto">
          <a:xfrm>
            <a:off x="5940425" y="4896148"/>
            <a:ext cx="2286000" cy="533400"/>
          </a:xfrm>
          <a:prstGeom prst="can">
            <a:avLst>
              <a:gd name="adj" fmla="val 50000"/>
            </a:avLst>
          </a:prstGeom>
          <a:solidFill>
            <a:schemeClr val="bg2"/>
          </a:solidFill>
          <a:ln w="28575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648211" name="AutoShape 19"/>
          <p:cNvSpPr>
            <a:spLocks noChangeArrowheads="1"/>
          </p:cNvSpPr>
          <p:nvPr/>
        </p:nvSpPr>
        <p:spPr bwMode="auto">
          <a:xfrm>
            <a:off x="6473825" y="4300836"/>
            <a:ext cx="914400" cy="428625"/>
          </a:xfrm>
          <a:prstGeom prst="wedgeRoundRectCallout">
            <a:avLst>
              <a:gd name="adj1" fmla="val -14236"/>
              <a:gd name="adj2" fmla="val 112963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极板</a:t>
            </a:r>
          </a:p>
        </p:txBody>
      </p:sp>
      <p:sp>
        <p:nvSpPr>
          <p:cNvPr id="648212" name="AutoShape 20"/>
          <p:cNvSpPr>
            <a:spLocks noChangeArrowheads="1"/>
          </p:cNvSpPr>
          <p:nvPr/>
        </p:nvSpPr>
        <p:spPr bwMode="auto">
          <a:xfrm>
            <a:off x="5940425" y="5977236"/>
            <a:ext cx="914400" cy="485775"/>
          </a:xfrm>
          <a:prstGeom prst="wedgeRoundRectCallout">
            <a:avLst>
              <a:gd name="adj1" fmla="val -13194"/>
              <a:gd name="adj2" fmla="val -102940"/>
              <a:gd name="adj3" fmla="val 16667"/>
            </a:avLst>
          </a:prstGeom>
          <a:noFill/>
          <a:ln w="19050">
            <a:solidFill>
              <a:srgbClr val="66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6969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极板</a:t>
            </a:r>
          </a:p>
        </p:txBody>
      </p:sp>
      <p:grpSp>
        <p:nvGrpSpPr>
          <p:cNvPr id="648213" name="Group 21"/>
          <p:cNvGrpSpPr>
            <a:grpSpLocks/>
          </p:cNvGrpSpPr>
          <p:nvPr/>
        </p:nvGrpSpPr>
        <p:grpSpPr bwMode="auto">
          <a:xfrm>
            <a:off x="6767513" y="5023150"/>
            <a:ext cx="654050" cy="919163"/>
            <a:chOff x="4522" y="2359"/>
            <a:chExt cx="412" cy="579"/>
          </a:xfrm>
        </p:grpSpPr>
        <p:sp>
          <p:nvSpPr>
            <p:cNvPr id="17442" name="Rectangle 22"/>
            <p:cNvSpPr>
              <a:spLocks noChangeArrowheads="1"/>
            </p:cNvSpPr>
            <p:nvPr/>
          </p:nvSpPr>
          <p:spPr bwMode="auto">
            <a:xfrm>
              <a:off x="4522" y="2359"/>
              <a:ext cx="4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</a:rPr>
                <a:t>+ 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</a:rPr>
                <a:t>Q</a:t>
              </a:r>
            </a:p>
          </p:txBody>
        </p:sp>
        <p:sp>
          <p:nvSpPr>
            <p:cNvPr id="17443" name="Rectangle 23"/>
            <p:cNvSpPr>
              <a:spLocks noChangeArrowheads="1"/>
            </p:cNvSpPr>
            <p:nvPr/>
          </p:nvSpPr>
          <p:spPr bwMode="auto">
            <a:xfrm>
              <a:off x="4548" y="2647"/>
              <a:ext cx="3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</a:rPr>
                <a:t>- </a:t>
              </a:r>
              <a:r>
                <a:rPr lang="en-US" altLang="zh-CN" b="1" i="1">
                  <a:solidFill>
                    <a:srgbClr val="FFFF00"/>
                  </a:solidFill>
                  <a:latin typeface="+mn-lt"/>
                  <a:ea typeface="+mn-ea"/>
                </a:rPr>
                <a:t>Q</a:t>
              </a:r>
            </a:p>
          </p:txBody>
        </p:sp>
      </p:grpSp>
      <p:grpSp>
        <p:nvGrpSpPr>
          <p:cNvPr id="648216" name="Group 24"/>
          <p:cNvGrpSpPr>
            <a:grpSpLocks/>
          </p:cNvGrpSpPr>
          <p:nvPr/>
        </p:nvGrpSpPr>
        <p:grpSpPr bwMode="auto">
          <a:xfrm>
            <a:off x="8302631" y="5048548"/>
            <a:ext cx="798513" cy="787400"/>
            <a:chOff x="5232" y="1056"/>
            <a:chExt cx="503" cy="483"/>
          </a:xfrm>
        </p:grpSpPr>
        <p:sp>
          <p:nvSpPr>
            <p:cNvPr id="17437" name="Line 25"/>
            <p:cNvSpPr>
              <a:spLocks noChangeShapeType="1"/>
            </p:cNvSpPr>
            <p:nvPr/>
          </p:nvSpPr>
          <p:spPr bwMode="auto">
            <a:xfrm>
              <a:off x="5232" y="1224"/>
              <a:ext cx="1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38" name="Line 26"/>
            <p:cNvSpPr>
              <a:spLocks noChangeShapeType="1"/>
            </p:cNvSpPr>
            <p:nvPr/>
          </p:nvSpPr>
          <p:spPr bwMode="auto">
            <a:xfrm>
              <a:off x="5232" y="1320"/>
              <a:ext cx="129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39" name="Line 27"/>
            <p:cNvSpPr>
              <a:spLocks noChangeShapeType="1"/>
            </p:cNvSpPr>
            <p:nvPr/>
          </p:nvSpPr>
          <p:spPr bwMode="auto">
            <a:xfrm>
              <a:off x="5288" y="1056"/>
              <a:ext cx="0" cy="168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40" name="Line 28"/>
            <p:cNvSpPr>
              <a:spLocks noChangeShapeType="1"/>
            </p:cNvSpPr>
            <p:nvPr/>
          </p:nvSpPr>
          <p:spPr bwMode="auto">
            <a:xfrm flipV="1">
              <a:off x="5288" y="1320"/>
              <a:ext cx="0" cy="219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5236" y="1107"/>
              <a:ext cx="499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   </a:t>
              </a:r>
              <a:r>
                <a:rPr lang="en-US" altLang="zh-CN" i="1">
                  <a:solidFill>
                    <a:srgbClr val="FFFF00"/>
                  </a:solidFill>
                  <a:latin typeface="+mn-lt"/>
                  <a:ea typeface="+mn-ea"/>
                  <a:sym typeface="Symbol" panose="05050102010706020507" pitchFamily="18" charset="2"/>
                </a:rPr>
                <a:t>V</a:t>
              </a:r>
              <a:endParaRPr lang="en-US" altLang="zh-CN" i="1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</p:grpSp>
      <p:graphicFrame>
        <p:nvGraphicFramePr>
          <p:cNvPr id="64822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7812000"/>
              </p:ext>
            </p:extLst>
          </p:nvPr>
        </p:nvGraphicFramePr>
        <p:xfrm>
          <a:off x="1619250" y="4292898"/>
          <a:ext cx="114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1" name="Equation" r:id="rId7" imgW="333248" imgH="104707" progId="Equation.DSMT4">
                  <p:embed/>
                </p:oleObj>
              </mc:Choice>
              <mc:Fallback>
                <p:oleObj name="Equation" r:id="rId7" imgW="333248" imgH="1047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92898"/>
                        <a:ext cx="114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3" name="Rectangle 31"/>
          <p:cNvSpPr>
            <a:spLocks noChangeArrowheads="1"/>
          </p:cNvSpPr>
          <p:nvPr/>
        </p:nvSpPr>
        <p:spPr bwMode="auto">
          <a:xfrm>
            <a:off x="762000" y="2975273"/>
            <a:ext cx="395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使两导体极板带电</a:t>
            </a:r>
          </a:p>
        </p:txBody>
      </p:sp>
      <p:graphicFrame>
        <p:nvGraphicFramePr>
          <p:cNvPr id="648224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199994"/>
              </p:ext>
            </p:extLst>
          </p:nvPr>
        </p:nvGraphicFramePr>
        <p:xfrm>
          <a:off x="3378200" y="3014961"/>
          <a:ext cx="55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2" name="Equation" r:id="rId9" imgW="514435" imgH="342900" progId="Equation.3">
                  <p:embed/>
                </p:oleObj>
              </mc:Choice>
              <mc:Fallback>
                <p:oleObj name="Equation" r:id="rId9" imgW="514435" imgH="3429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3014961"/>
                        <a:ext cx="5588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25" name="Text Box 33"/>
          <p:cNvSpPr txBox="1">
            <a:spLocks noChangeArrowheads="1"/>
          </p:cNvSpPr>
          <p:nvPr/>
        </p:nvSpPr>
        <p:spPr bwMode="auto">
          <a:xfrm>
            <a:off x="762000" y="3622973"/>
            <a:ext cx="4097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两导体极板的电势差</a:t>
            </a:r>
          </a:p>
        </p:txBody>
      </p:sp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503238" y="1463973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二、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电容器的电容</a:t>
            </a:r>
          </a:p>
        </p:txBody>
      </p:sp>
      <p:sp>
        <p:nvSpPr>
          <p:cNvPr id="648227" name="Rectangle 35"/>
          <p:cNvSpPr>
            <a:spLocks noChangeArrowheads="1"/>
          </p:cNvSpPr>
          <p:nvPr/>
        </p:nvSpPr>
        <p:spPr bwMode="auto">
          <a:xfrm>
            <a:off x="898525" y="4840586"/>
            <a:ext cx="337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电容器的电容</a:t>
            </a:r>
          </a:p>
        </p:txBody>
      </p:sp>
      <p:graphicFrame>
        <p:nvGraphicFramePr>
          <p:cNvPr id="64822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547199"/>
              </p:ext>
            </p:extLst>
          </p:nvPr>
        </p:nvGraphicFramePr>
        <p:xfrm>
          <a:off x="3059113" y="4653261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83" name="Equation" r:id="rId11" imgW="333248" imgH="247684" progId="Equation.DSMT4">
                  <p:embed/>
                </p:oleObj>
              </mc:Choice>
              <mc:Fallback>
                <p:oleObj name="Equation" r:id="rId11" imgW="333248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653261"/>
                        <a:ext cx="1143000" cy="8763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99"/>
                          </a:gs>
                          <a:gs pos="100000">
                            <a:srgbClr val="004747"/>
                          </a:gs>
                        </a:gsLst>
                        <a:path path="shape">
                          <a:fillToRect l="50000" t="50000" r="50000" b="50000"/>
                        </a:path>
                      </a:gradFill>
                      <a:ln w="19050">
                        <a:solidFill>
                          <a:srgbClr val="0099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31" name="Rectangle 39"/>
          <p:cNvSpPr>
            <a:spLocks noChangeArrowheads="1"/>
          </p:cNvSpPr>
          <p:nvPr/>
        </p:nvSpPr>
        <p:spPr bwMode="auto">
          <a:xfrm>
            <a:off x="682625" y="5591473"/>
            <a:ext cx="5184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电容器电容的大小取决于极板的形状、大小、相对位置以及极板间介质。</a:t>
            </a:r>
          </a:p>
        </p:txBody>
      </p:sp>
    </p:spTree>
    <p:extLst>
      <p:ext uri="{BB962C8B-B14F-4D97-AF65-F5344CB8AC3E}">
        <p14:creationId xmlns:p14="http://schemas.microsoft.com/office/powerpoint/2010/main" val="29495726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4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4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4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4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4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3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8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82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8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48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48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0" fill="hold"/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0" fill="hold"/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64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48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64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64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4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6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648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46000"/>
                                  </p:iterate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64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4" grpId="0" autoUpdateAnimBg="0"/>
      <p:bldP spid="648195" grpId="0" autoUpdateAnimBg="0"/>
      <p:bldP spid="648196" grpId="0" animBg="1" autoUpdateAnimBg="0"/>
      <p:bldP spid="648198" grpId="0" animBg="1" autoUpdateAnimBg="0"/>
      <p:bldP spid="648199" grpId="0" animBg="1"/>
      <p:bldP spid="648200" grpId="0" animBg="1"/>
      <p:bldP spid="648201" grpId="0" autoUpdateAnimBg="0"/>
      <p:bldP spid="648202" grpId="0" animBg="1"/>
      <p:bldP spid="648203" grpId="0" animBg="1"/>
      <p:bldP spid="648204" grpId="0" autoUpdateAnimBg="0"/>
      <p:bldP spid="648208" grpId="0" animBg="1"/>
      <p:bldP spid="648209" grpId="0" autoUpdateAnimBg="0"/>
      <p:bldP spid="648210" grpId="0" animBg="1"/>
      <p:bldP spid="648211" grpId="0" animBg="1" autoUpdateAnimBg="0"/>
      <p:bldP spid="648212" grpId="0" animBg="1" autoUpdateAnimBg="0"/>
      <p:bldP spid="648223" grpId="0" autoUpdateAnimBg="0"/>
      <p:bldP spid="648225" grpId="0" autoUpdateAnimBg="0"/>
      <p:bldP spid="648226" grpId="0" autoUpdateAnimBg="0"/>
      <p:bldP spid="648227" grpId="0" autoUpdateAnimBg="0"/>
      <p:bldP spid="64823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2" name="Text Box 4"/>
          <p:cNvSpPr txBox="1">
            <a:spLocks noChangeArrowheads="1"/>
          </p:cNvSpPr>
          <p:nvPr/>
        </p:nvSpPr>
        <p:spPr bwMode="auto">
          <a:xfrm>
            <a:off x="387350" y="260648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电容器的分类</a:t>
            </a:r>
          </a:p>
        </p:txBody>
      </p:sp>
      <p:sp>
        <p:nvSpPr>
          <p:cNvPr id="652293" name="Text Box 5"/>
          <p:cNvSpPr txBox="1">
            <a:spLocks noChangeArrowheads="1"/>
          </p:cNvSpPr>
          <p:nvPr/>
        </p:nvSpPr>
        <p:spPr bwMode="auto">
          <a:xfrm>
            <a:off x="792163" y="852786"/>
            <a:ext cx="7019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形状：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平行板、柱形、球形电容器等</a:t>
            </a:r>
          </a:p>
        </p:txBody>
      </p:sp>
      <p:sp>
        <p:nvSpPr>
          <p:cNvPr id="652294" name="Text Box 6"/>
          <p:cNvSpPr txBox="1">
            <a:spLocks noChangeArrowheads="1"/>
          </p:cNvSpPr>
          <p:nvPr/>
        </p:nvSpPr>
        <p:spPr bwMode="auto">
          <a:xfrm>
            <a:off x="792163" y="1427461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介质：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空气、陶瓷、涤纶、云母、电解电容器等</a:t>
            </a:r>
          </a:p>
        </p:txBody>
      </p:sp>
      <p:sp>
        <p:nvSpPr>
          <p:cNvPr id="652295" name="Rectangle 7"/>
          <p:cNvSpPr>
            <a:spLocks noChangeArrowheads="1"/>
          </p:cNvSpPr>
          <p:nvPr/>
        </p:nvSpPr>
        <p:spPr bwMode="auto">
          <a:xfrm>
            <a:off x="811213" y="2003723"/>
            <a:ext cx="7843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  <a:sym typeface="Symbol" panose="05050102010706020507" pitchFamily="18" charset="2"/>
              </a:rPr>
              <a:t>用途：</a:t>
            </a:r>
            <a:r>
              <a:rPr lang="zh-CN" altLang="en-US" b="1">
                <a:solidFill>
                  <a:srgbClr val="FFFFFF"/>
                </a:solidFill>
                <a:latin typeface="+mn-lt"/>
                <a:ea typeface="+mn-ea"/>
              </a:rPr>
              <a:t>储能、振荡、滤波、移相、旁路、耦合电容器等。</a:t>
            </a:r>
            <a:endParaRPr lang="zh-CN" altLang="en-US" b="1">
              <a:solidFill>
                <a:srgbClr val="FFFFFF"/>
              </a:solidFill>
              <a:latin typeface="+mn-lt"/>
              <a:ea typeface="+mn-ea"/>
              <a:sym typeface="Symbol" panose="05050102010706020507" pitchFamily="18" charset="2"/>
            </a:endParaRPr>
          </a:p>
        </p:txBody>
      </p:sp>
      <p:sp>
        <p:nvSpPr>
          <p:cNvPr id="652307" name="Text Box 19"/>
          <p:cNvSpPr txBox="1">
            <a:spLocks noChangeArrowheads="1"/>
          </p:cNvSpPr>
          <p:nvPr/>
        </p:nvSpPr>
        <p:spPr bwMode="auto">
          <a:xfrm>
            <a:off x="401638" y="2827636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66FFFF"/>
                </a:solidFill>
                <a:latin typeface="+mn-lt"/>
                <a:ea typeface="+mn-ea"/>
              </a:rPr>
              <a:t>电容器的应用：</a:t>
            </a:r>
          </a:p>
        </p:txBody>
      </p:sp>
      <p:sp>
        <p:nvSpPr>
          <p:cNvPr id="652308" name="Text Box 20"/>
          <p:cNvSpPr txBox="1">
            <a:spLocks noChangeArrowheads="1"/>
          </p:cNvSpPr>
          <p:nvPr/>
        </p:nvSpPr>
        <p:spPr bwMode="auto">
          <a:xfrm>
            <a:off x="576263" y="3405486"/>
            <a:ext cx="795655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25000"/>
              </a:lnSpc>
            </a:pPr>
            <a:r>
              <a:rPr lang="en-US" altLang="zh-CN" b="1" dirty="0">
                <a:solidFill>
                  <a:srgbClr val="FFFFFF"/>
                </a:solidFill>
                <a:latin typeface="+mn-lt"/>
                <a:ea typeface="+mn-ea"/>
              </a:rPr>
              <a:t>        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在电力系统中，电容器可用来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储存电荷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或电能，也是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提高功率因数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的重要元件；在电子电路中，电容器则是</a:t>
            </a:r>
            <a:r>
              <a:rPr lang="zh-CN" alt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rPr>
              <a:t>获得振荡、滤波、相移、旁路、耦合等作用</a:t>
            </a:r>
            <a:r>
              <a:rPr lang="zh-CN" altLang="en-US" b="1" dirty="0">
                <a:solidFill>
                  <a:srgbClr val="FFFFFF"/>
                </a:solidFill>
                <a:latin typeface="+mn-lt"/>
                <a:ea typeface="+mn-ea"/>
              </a:rPr>
              <a:t>的重要元件。</a:t>
            </a:r>
          </a:p>
        </p:txBody>
      </p:sp>
      <p:sp>
        <p:nvSpPr>
          <p:cNvPr id="652309" name="Text Box 21"/>
          <p:cNvSpPr txBox="1">
            <a:spLocks noChangeArrowheads="1"/>
          </p:cNvSpPr>
          <p:nvPr/>
        </p:nvSpPr>
        <p:spPr bwMode="auto">
          <a:xfrm>
            <a:off x="541338" y="5102523"/>
            <a:ext cx="388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  <a:sym typeface="Symbol" panose="05050102010706020507" pitchFamily="18" charset="2"/>
              </a:rPr>
              <a:t> </a:t>
            </a:r>
            <a:r>
              <a:rPr lang="zh-CN" altLang="en-US" b="1">
                <a:solidFill>
                  <a:srgbClr val="00FFFF"/>
                </a:solidFill>
                <a:latin typeface="+mn-lt"/>
                <a:ea typeface="+mn-ea"/>
              </a:rPr>
              <a:t>电容器电容的计算</a:t>
            </a:r>
          </a:p>
        </p:txBody>
      </p:sp>
      <p:sp>
        <p:nvSpPr>
          <p:cNvPr id="652310" name="Text Box 22"/>
          <p:cNvSpPr txBox="1">
            <a:spLocks noChangeArrowheads="1"/>
          </p:cNvSpPr>
          <p:nvPr/>
        </p:nvSpPr>
        <p:spPr bwMode="auto">
          <a:xfrm>
            <a:off x="812800" y="5893098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FF00"/>
                </a:solidFill>
                <a:latin typeface="+mn-lt"/>
                <a:ea typeface="+mn-ea"/>
              </a:rPr>
              <a:t> </a:t>
            </a:r>
            <a:r>
              <a:rPr lang="en-US" altLang="zh-CN" b="1" i="1">
                <a:solidFill>
                  <a:srgbClr val="FFCC00"/>
                </a:solidFill>
                <a:latin typeface="+mn-lt"/>
                <a:ea typeface="+mn-ea"/>
              </a:rPr>
              <a:t>Q</a:t>
            </a:r>
            <a:endParaRPr lang="en-US" altLang="zh-CN" b="1">
              <a:solidFill>
                <a:srgbClr val="FFCC00"/>
              </a:solidFill>
              <a:latin typeface="+mn-lt"/>
              <a:ea typeface="+mn-ea"/>
            </a:endParaRPr>
          </a:p>
        </p:txBody>
      </p:sp>
      <p:graphicFrame>
        <p:nvGraphicFramePr>
          <p:cNvPr id="652311" name="Object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42465"/>
              </p:ext>
            </p:extLst>
          </p:nvPr>
        </p:nvGraphicFramePr>
        <p:xfrm>
          <a:off x="2205038" y="5978823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2" name="Equation" r:id="rId3" imgW="228600" imgH="295139" progId="Equation.3">
                  <p:embed/>
                </p:oleObj>
              </mc:Choice>
              <mc:Fallback>
                <p:oleObj name="Equation" r:id="rId3" imgW="228600" imgH="29513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5978823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2" name="AutoShape 24"/>
          <p:cNvSpPr>
            <a:spLocks noChangeArrowheads="1"/>
          </p:cNvSpPr>
          <p:nvPr/>
        </p:nvSpPr>
        <p:spPr bwMode="auto">
          <a:xfrm>
            <a:off x="1376363" y="5981998"/>
            <a:ext cx="600075" cy="304800"/>
          </a:xfrm>
          <a:prstGeom prst="rightArrow">
            <a:avLst>
              <a:gd name="adj1" fmla="val 50000"/>
              <a:gd name="adj2" fmla="val 49219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52313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4289506"/>
              </p:ext>
            </p:extLst>
          </p:nvPr>
        </p:nvGraphicFramePr>
        <p:xfrm>
          <a:off x="3851275" y="5950248"/>
          <a:ext cx="57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3" name="Equation" r:id="rId5" imgW="142917" imgH="95216" progId="Equation.DSMT4">
                  <p:embed/>
                </p:oleObj>
              </mc:Choice>
              <mc:Fallback>
                <p:oleObj name="Equation" r:id="rId5" imgW="142917" imgH="9521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5950248"/>
                        <a:ext cx="571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4" name="AutoShape 26"/>
          <p:cNvSpPr>
            <a:spLocks noChangeArrowheads="1"/>
          </p:cNvSpPr>
          <p:nvPr/>
        </p:nvSpPr>
        <p:spPr bwMode="auto">
          <a:xfrm>
            <a:off x="2843213" y="5981998"/>
            <a:ext cx="617537" cy="327025"/>
          </a:xfrm>
          <a:prstGeom prst="rightArrow">
            <a:avLst>
              <a:gd name="adj1" fmla="val 50000"/>
              <a:gd name="adj2" fmla="val 47209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65231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6962088"/>
              </p:ext>
            </p:extLst>
          </p:nvPr>
        </p:nvGraphicFramePr>
        <p:xfrm>
          <a:off x="5364163" y="5766098"/>
          <a:ext cx="1143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904" name="Equation" r:id="rId7" imgW="333248" imgH="247684" progId="Equation.DSMT4">
                  <p:embed/>
                </p:oleObj>
              </mc:Choice>
              <mc:Fallback>
                <p:oleObj name="Equation" r:id="rId7" imgW="333248" imgH="2476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5766098"/>
                        <a:ext cx="1143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316" name="AutoShape 28"/>
          <p:cNvSpPr>
            <a:spLocks noChangeArrowheads="1"/>
          </p:cNvSpPr>
          <p:nvPr/>
        </p:nvSpPr>
        <p:spPr bwMode="auto">
          <a:xfrm>
            <a:off x="4643438" y="5975648"/>
            <a:ext cx="611187" cy="338138"/>
          </a:xfrm>
          <a:prstGeom prst="rightArrow">
            <a:avLst>
              <a:gd name="adj1" fmla="val 50000"/>
              <a:gd name="adj2" fmla="val 45188"/>
            </a:avLst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273881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2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2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5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5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2" grpId="0" autoUpdateAnimBg="0"/>
      <p:bldP spid="652293" grpId="0" autoUpdateAnimBg="0"/>
      <p:bldP spid="652294" grpId="0" autoUpdateAnimBg="0"/>
      <p:bldP spid="652295" grpId="0" autoUpdateAnimBg="0"/>
      <p:bldP spid="652307" grpId="0" autoUpdateAnimBg="0"/>
      <p:bldP spid="652308" grpId="0" autoUpdateAnimBg="0"/>
      <p:bldP spid="652309" grpId="0" autoUpdateAnimBg="0"/>
      <p:bldP spid="652310" grpId="0" autoUpdateAnimBg="0"/>
      <p:bldP spid="652312" grpId="0" animBg="1"/>
      <p:bldP spid="652314" grpId="0" animBg="1"/>
      <p:bldP spid="652316" grpId="0" animBg="1"/>
    </p:bldLst>
  </p:timing>
</p:sld>
</file>

<file path=ppt/theme/theme1.xml><?xml version="1.0" encoding="utf-8"?>
<a:theme xmlns:a="http://schemas.openxmlformats.org/drawingml/2006/main" name="3_默认设计模板">
  <a:themeElements>
    <a:clrScheme name="3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3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99FF99"/>
            </a:gs>
            <a:gs pos="100000">
              <a:srgbClr val="99FF99">
                <a:gamma/>
                <a:shade val="46275"/>
                <a:invGamma/>
              </a:srgbClr>
            </a:gs>
          </a:gsLst>
          <a:path path="rect">
            <a:fillToRect l="50000" t="50000" r="50000" b="50000"/>
          </a:path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3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14341</TotalTime>
  <Words>1491</Words>
  <Application>Microsoft Office PowerPoint</Application>
  <PresentationFormat>全屏显示(4:3)</PresentationFormat>
  <Paragraphs>387</Paragraphs>
  <Slides>25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Monotype Sorts</vt:lpstr>
      <vt:lpstr>仿宋_GB2312</vt:lpstr>
      <vt:lpstr>华文仿宋</vt:lpstr>
      <vt:lpstr>楷体_GB2312</vt:lpstr>
      <vt:lpstr>宋体</vt:lpstr>
      <vt:lpstr>Arial</vt:lpstr>
      <vt:lpstr>Symbol</vt:lpstr>
      <vt:lpstr>Times New Roman</vt:lpstr>
      <vt:lpstr>Wingdings</vt:lpstr>
      <vt:lpstr>3_默认设计模板</vt:lpstr>
      <vt:lpstr>Equation</vt:lpstr>
      <vt:lpstr>公式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Relativity</dc:title>
  <dc:creator>Chenwei Jiang</dc:creator>
  <cp:lastModifiedBy>jiangcw</cp:lastModifiedBy>
  <cp:revision>1081</cp:revision>
  <cp:lastPrinted>2020-05-07T08:30:09Z</cp:lastPrinted>
  <dcterms:created xsi:type="dcterms:W3CDTF">2002-06-18T00:43:24Z</dcterms:created>
  <dcterms:modified xsi:type="dcterms:W3CDTF">2022-05-11T16:28:58Z</dcterms:modified>
</cp:coreProperties>
</file>