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54" r:id="rId2"/>
    <p:sldId id="844" r:id="rId3"/>
    <p:sldId id="859" r:id="rId4"/>
    <p:sldId id="872" r:id="rId5"/>
    <p:sldId id="878" r:id="rId6"/>
    <p:sldId id="875" r:id="rId7"/>
    <p:sldId id="876" r:id="rId8"/>
    <p:sldId id="877" r:id="rId9"/>
    <p:sldId id="856" r:id="rId10"/>
    <p:sldId id="861" r:id="rId11"/>
    <p:sldId id="862" r:id="rId12"/>
    <p:sldId id="863" r:id="rId13"/>
    <p:sldId id="873" r:id="rId14"/>
    <p:sldId id="869" r:id="rId15"/>
    <p:sldId id="865" r:id="rId16"/>
    <p:sldId id="866" r:id="rId17"/>
    <p:sldId id="870" r:id="rId18"/>
    <p:sldId id="831" r:id="rId19"/>
    <p:sldId id="820" r:id="rId20"/>
    <p:sldId id="821" r:id="rId21"/>
    <p:sldId id="822" r:id="rId22"/>
    <p:sldId id="823" r:id="rId23"/>
    <p:sldId id="824" r:id="rId24"/>
    <p:sldId id="825" r:id="rId25"/>
    <p:sldId id="826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74"/>
    <a:srgbClr val="FF00FF"/>
    <a:srgbClr val="FFFF00"/>
    <a:srgbClr val="00FF00"/>
    <a:srgbClr val="3333CC"/>
    <a:srgbClr val="33CC33"/>
    <a:srgbClr val="FF3300"/>
    <a:srgbClr val="99FF99"/>
    <a:srgbClr val="80808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367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5.w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12" Type="http://schemas.openxmlformats.org/officeDocument/2006/relationships/image" Target="../media/image144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wmf"/><Relationship Id="rId5" Type="http://schemas.openxmlformats.org/officeDocument/2006/relationships/image" Target="../media/image13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image" Target="../media/image158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12" Type="http://schemas.openxmlformats.org/officeDocument/2006/relationships/image" Target="../media/image157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emf"/><Relationship Id="rId5" Type="http://schemas.openxmlformats.org/officeDocument/2006/relationships/image" Target="../media/image150.emf"/><Relationship Id="rId15" Type="http://schemas.openxmlformats.org/officeDocument/2006/relationships/image" Target="../media/image160.e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Relationship Id="rId14" Type="http://schemas.openxmlformats.org/officeDocument/2006/relationships/image" Target="../media/image15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Relationship Id="rId14" Type="http://schemas.openxmlformats.org/officeDocument/2006/relationships/image" Target="../media/image1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13.emf"/><Relationship Id="rId5" Type="http://schemas.openxmlformats.org/officeDocument/2006/relationships/image" Target="../media/image18.emf"/><Relationship Id="rId10" Type="http://schemas.openxmlformats.org/officeDocument/2006/relationships/image" Target="../media/image1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7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6.emf"/><Relationship Id="rId2" Type="http://schemas.openxmlformats.org/officeDocument/2006/relationships/image" Target="../media/image27.emf"/><Relationship Id="rId16" Type="http://schemas.openxmlformats.org/officeDocument/2006/relationships/image" Target="../media/image40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5.emf"/><Relationship Id="rId5" Type="http://schemas.openxmlformats.org/officeDocument/2006/relationships/image" Target="../media/image30.emf"/><Relationship Id="rId15" Type="http://schemas.openxmlformats.org/officeDocument/2006/relationships/image" Target="../media/image39.emf"/><Relationship Id="rId10" Type="http://schemas.openxmlformats.org/officeDocument/2006/relationships/image" Target="../media/image22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emf"/><Relationship Id="rId21" Type="http://schemas.openxmlformats.org/officeDocument/2006/relationships/image" Target="../media/image62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23" Type="http://schemas.openxmlformats.org/officeDocument/2006/relationships/image" Target="../media/image64.emf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103.emf"/><Relationship Id="rId21" Type="http://schemas.openxmlformats.org/officeDocument/2006/relationships/image" Target="../media/image121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19" Type="http://schemas.openxmlformats.org/officeDocument/2006/relationships/image" Target="../media/image119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演示视频中注意，不锈钢（硅钢）的电阻率很大，因此产生的涡流很小，电磁阻尼效应很不明显。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5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2.wmf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8.e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9.emf"/><Relationship Id="rId8" Type="http://schemas.openxmlformats.org/officeDocument/2006/relationships/image" Target="../media/image88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16.emf"/><Relationship Id="rId42" Type="http://schemas.openxmlformats.org/officeDocument/2006/relationships/image" Target="../media/image120.emf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9.emf"/><Relationship Id="rId45" Type="http://schemas.openxmlformats.org/officeDocument/2006/relationships/image" Target="../media/image121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13.emf"/><Relationship Id="rId36" Type="http://schemas.openxmlformats.org/officeDocument/2006/relationships/image" Target="../media/image117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4" Type="http://schemas.openxmlformats.org/officeDocument/2006/relationships/oleObject" Target="../embeddings/oleObject111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Relationship Id="rId8" Type="http://schemas.openxmlformats.org/officeDocument/2006/relationships/image" Target="../media/image103.emf"/><Relationship Id="rId3" Type="http://schemas.openxmlformats.org/officeDocument/2006/relationships/oleObject" Target="../embeddings/oleObject90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8.emf"/><Relationship Id="rId20" Type="http://schemas.openxmlformats.org/officeDocument/2006/relationships/image" Target="../media/image109.emf"/><Relationship Id="rId41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9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32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40.e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45.w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3.emf"/><Relationship Id="rId26" Type="http://schemas.openxmlformats.org/officeDocument/2006/relationships/image" Target="../media/image157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56.emf"/><Relationship Id="rId32" Type="http://schemas.openxmlformats.org/officeDocument/2006/relationships/image" Target="../media/image160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8.emf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73.emf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7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3.e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7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1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8.emf"/><Relationship Id="rId8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9" Type="http://schemas.openxmlformats.org/officeDocument/2006/relationships/oleObject" Target="../embeddings/oleObject62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57.emf"/><Relationship Id="rId42" Type="http://schemas.openxmlformats.org/officeDocument/2006/relationships/image" Target="../media/image61.emf"/><Relationship Id="rId47" Type="http://schemas.openxmlformats.org/officeDocument/2006/relationships/oleObject" Target="../embeddings/oleObject66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60.emf"/><Relationship Id="rId45" Type="http://schemas.openxmlformats.org/officeDocument/2006/relationships/oleObject" Target="../embeddings/oleObject65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62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Relationship Id="rId48" Type="http://schemas.openxmlformats.org/officeDocument/2006/relationships/image" Target="../media/image64.emf"/><Relationship Id="rId8" Type="http://schemas.openxmlformats.org/officeDocument/2006/relationships/image" Target="../media/image44.emf"/><Relationship Id="rId3" Type="http://schemas.openxmlformats.org/officeDocument/2006/relationships/oleObject" Target="../embeddings/oleObject44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59.emf"/><Relationship Id="rId46" Type="http://schemas.openxmlformats.org/officeDocument/2006/relationships/image" Target="../media/image63.emf"/><Relationship Id="rId20" Type="http://schemas.openxmlformats.org/officeDocument/2006/relationships/image" Target="../media/image50.emf"/><Relationship Id="rId41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2516152057251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04" y="-1"/>
            <a:ext cx="9313416" cy="699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07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4488" y="1028700"/>
            <a:ext cx="6991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1" dirty="0">
                <a:solidFill>
                  <a:schemeClr val="bg1"/>
                </a:solidFill>
                <a:ea typeface="楷体_GB2312"/>
              </a:rPr>
              <a:t>关于</a:t>
            </a:r>
            <a:r>
              <a:rPr lang="zh-CN" altLang="en-US" sz="2400" b="1" i="1" dirty="0" smtClean="0">
                <a:solidFill>
                  <a:schemeClr val="bg1"/>
                </a:solidFill>
                <a:ea typeface="楷体_GB2312"/>
              </a:rPr>
              <a:t>麦克斯韦</a:t>
            </a:r>
            <a:r>
              <a:rPr lang="zh-CN" alt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感生电场</a:t>
            </a:r>
            <a:r>
              <a:rPr lang="zh-CN" altLang="en-US" sz="2400" b="1" i="1" dirty="0" smtClean="0">
                <a:solidFill>
                  <a:schemeClr val="bg1"/>
                </a:solidFill>
                <a:ea typeface="楷体_GB2312"/>
              </a:rPr>
              <a:t>（</a:t>
            </a:r>
            <a:r>
              <a:rPr lang="zh-CN" alt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涡旋电场</a:t>
            </a:r>
            <a:r>
              <a:rPr lang="zh-CN" altLang="en-US" sz="2400" b="1" i="1" dirty="0" smtClean="0">
                <a:solidFill>
                  <a:schemeClr val="bg1"/>
                </a:solidFill>
                <a:ea typeface="楷体_GB2312"/>
              </a:rPr>
              <a:t>）假设</a:t>
            </a:r>
            <a:r>
              <a:rPr lang="zh-CN" altLang="en-US" sz="2400" b="1" i="1" dirty="0">
                <a:solidFill>
                  <a:schemeClr val="bg1"/>
                </a:solidFill>
                <a:ea typeface="楷体_GB2312"/>
              </a:rPr>
              <a:t>的评价：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6263" y="1920875"/>
            <a:ext cx="806450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4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F"/>
            </a:pP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涡旋电场及其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无源有旋</a:t>
            </a: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的性质，是麦克斯韦为解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释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感生电动势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这一电</a:t>
            </a: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磁感应现象提出的理论假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设</a:t>
            </a:r>
            <a:r>
              <a:rPr lang="en-US" altLang="zh-CN" b="1" dirty="0" smtClean="0">
                <a:solidFill>
                  <a:schemeClr val="bg1"/>
                </a:solidFill>
                <a:ea typeface="楷体_GB2312"/>
              </a:rPr>
              <a:t>;</a:t>
            </a:r>
            <a:endParaRPr lang="en-US" altLang="zh-CN" b="1" dirty="0">
              <a:solidFill>
                <a:schemeClr val="bg1"/>
              </a:solidFill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F"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在麦克斯韦时代，除了电磁感应现象以外，并没有其他更多的实验可以支持涡旋电场的理论，所以在当时被认为是一种假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设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;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F"/>
            </a:pP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但是今天已经有很多实验可以证明涡旋电场的理论的正确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性</a:t>
            </a:r>
            <a:r>
              <a:rPr lang="en-US" altLang="zh-CN" b="1" dirty="0" smtClean="0">
                <a:solidFill>
                  <a:schemeClr val="bg1"/>
                </a:solidFill>
                <a:ea typeface="楷体_GB2312"/>
              </a:rPr>
              <a:t>.</a:t>
            </a:r>
            <a:endParaRPr lang="zh-CN" altLang="en-US" b="1" dirty="0">
              <a:solidFill>
                <a:schemeClr val="bg1"/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60766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33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65786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5600" y="5427663"/>
            <a:ext cx="7950200" cy="8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6600"/>
                </a:solidFill>
                <a:ea typeface="楷体_GB2312"/>
              </a:rPr>
              <a:t>         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电子感应加速器是利用感生电场加速电子以获得高速电子束的装置</a:t>
            </a:r>
          </a:p>
        </p:txBody>
      </p:sp>
    </p:spTree>
    <p:extLst>
      <p:ext uri="{BB962C8B-B14F-4D97-AF65-F5344CB8AC3E}">
        <p14:creationId xmlns:p14="http://schemas.microsoft.com/office/powerpoint/2010/main" val="4393197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79475"/>
            <a:ext cx="5032375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4313" y="4643438"/>
            <a:ext cx="8574087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由电子枪注入环形真空室内的电子，既在磁场中受洛伦兹力的作用而作圆周运动，又在感生电场作用下不断沿切向获得加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速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电子运动半径和运动速度越来越大。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00650" y="965200"/>
            <a:ext cx="3765550" cy="249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在横截面为圆形的电磁铁的两极中间装有环形真空室，电磁铁在强大</a:t>
            </a:r>
            <a:r>
              <a:rPr lang="zh-CN" altLang="en-US" sz="2400" b="1" dirty="0">
                <a:solidFill>
                  <a:srgbClr val="FFFF00"/>
                </a:solidFill>
              </a:rPr>
              <a:t>正弦交流电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激励下，在环形真空室内产生</a:t>
            </a:r>
            <a:r>
              <a:rPr lang="zh-CN" altLang="en-US" sz="2400" b="1" dirty="0">
                <a:solidFill>
                  <a:srgbClr val="FFFF00"/>
                </a:solidFill>
              </a:rPr>
              <a:t>交变磁场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，从而形成很强的感生电场</a:t>
            </a:r>
          </a:p>
        </p:txBody>
      </p:sp>
    </p:spTree>
    <p:extLst>
      <p:ext uri="{BB962C8B-B14F-4D97-AF65-F5344CB8AC3E}">
        <p14:creationId xmlns:p14="http://schemas.microsoft.com/office/powerpoint/2010/main" val="12700578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11842" y="5877272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金属探测器的工作原理是什么？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4" descr="El-Tipi-Hand-Held-Metal-Detector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b="12918"/>
          <a:stretch>
            <a:fillRect/>
          </a:stretch>
        </p:blipFill>
        <p:spPr bwMode="auto">
          <a:xfrm>
            <a:off x="1528763" y="1778000"/>
            <a:ext cx="5502275" cy="38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207432" y="452196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三、</a:t>
            </a:r>
            <a:r>
              <a:rPr lang="zh-CN" altLang="en-US" sz="2800" dirty="0" smtClean="0">
                <a:solidFill>
                  <a:srgbClr val="FFFF99"/>
                </a:solidFill>
                <a:ea typeface="楷体_GB2312" pitchFamily="49" charset="-122"/>
              </a:rPr>
              <a:t>涡流及其应用</a:t>
            </a:r>
            <a:endParaRPr lang="zh-CN" altLang="en-US" sz="280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1163" y="1277144"/>
            <a:ext cx="51315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寻找隐藏起来的武器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金属探测器</a:t>
            </a:r>
          </a:p>
        </p:txBody>
      </p:sp>
    </p:spTree>
    <p:extLst>
      <p:ext uri="{BB962C8B-B14F-4D97-AF65-F5344CB8AC3E}">
        <p14:creationId xmlns:p14="http://schemas.microsoft.com/office/powerpoint/2010/main" val="2001545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AutoShape 2"/>
          <p:cNvSpPr>
            <a:spLocks noChangeArrowheads="1"/>
          </p:cNvSpPr>
          <p:nvPr/>
        </p:nvSpPr>
        <p:spPr bwMode="auto">
          <a:xfrm>
            <a:off x="1524000" y="1756197"/>
            <a:ext cx="2667000" cy="1981200"/>
          </a:xfrm>
          <a:prstGeom prst="cube">
            <a:avLst>
              <a:gd name="adj" fmla="val 48398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321539" name="Group 3"/>
          <p:cNvGrpSpPr>
            <a:grpSpLocks/>
          </p:cNvGrpSpPr>
          <p:nvPr/>
        </p:nvGrpSpPr>
        <p:grpSpPr bwMode="auto">
          <a:xfrm>
            <a:off x="822325" y="1984797"/>
            <a:ext cx="3140075" cy="1524000"/>
            <a:chOff x="518" y="1620"/>
            <a:chExt cx="1978" cy="960"/>
          </a:xfrm>
        </p:grpSpPr>
        <p:sp>
          <p:nvSpPr>
            <p:cNvPr id="24614" name="Line 4"/>
            <p:cNvSpPr>
              <a:spLocks noChangeShapeType="1"/>
            </p:cNvSpPr>
            <p:nvPr/>
          </p:nvSpPr>
          <p:spPr bwMode="auto">
            <a:xfrm>
              <a:off x="518" y="1908"/>
              <a:ext cx="1661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5"/>
            <p:cNvSpPr>
              <a:spLocks noChangeShapeType="1"/>
            </p:cNvSpPr>
            <p:nvPr/>
          </p:nvSpPr>
          <p:spPr bwMode="auto">
            <a:xfrm>
              <a:off x="2179" y="1908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6"/>
            <p:cNvSpPr>
              <a:spLocks noChangeShapeType="1"/>
            </p:cNvSpPr>
            <p:nvPr/>
          </p:nvSpPr>
          <p:spPr bwMode="auto">
            <a:xfrm>
              <a:off x="2285" y="1812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7"/>
            <p:cNvSpPr>
              <a:spLocks noChangeShapeType="1"/>
            </p:cNvSpPr>
            <p:nvPr/>
          </p:nvSpPr>
          <p:spPr bwMode="auto">
            <a:xfrm>
              <a:off x="2390" y="1716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8"/>
            <p:cNvSpPr>
              <a:spLocks noChangeShapeType="1"/>
            </p:cNvSpPr>
            <p:nvPr/>
          </p:nvSpPr>
          <p:spPr bwMode="auto">
            <a:xfrm>
              <a:off x="2496" y="1620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9"/>
            <p:cNvSpPr>
              <a:spLocks noChangeShapeType="1"/>
            </p:cNvSpPr>
            <p:nvPr/>
          </p:nvSpPr>
          <p:spPr bwMode="auto">
            <a:xfrm>
              <a:off x="1282" y="1716"/>
              <a:ext cx="11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10"/>
            <p:cNvSpPr>
              <a:spLocks noChangeShapeType="1"/>
            </p:cNvSpPr>
            <p:nvPr/>
          </p:nvSpPr>
          <p:spPr bwMode="auto">
            <a:xfrm>
              <a:off x="1176" y="1812"/>
              <a:ext cx="1109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11"/>
            <p:cNvSpPr>
              <a:spLocks noChangeShapeType="1"/>
            </p:cNvSpPr>
            <p:nvPr/>
          </p:nvSpPr>
          <p:spPr bwMode="auto">
            <a:xfrm>
              <a:off x="1387" y="1620"/>
              <a:ext cx="1109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12"/>
            <p:cNvSpPr>
              <a:spLocks noChangeShapeType="1"/>
            </p:cNvSpPr>
            <p:nvPr/>
          </p:nvSpPr>
          <p:spPr bwMode="auto">
            <a:xfrm>
              <a:off x="1387" y="1620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13"/>
            <p:cNvSpPr>
              <a:spLocks noChangeShapeType="1"/>
            </p:cNvSpPr>
            <p:nvPr/>
          </p:nvSpPr>
          <p:spPr bwMode="auto">
            <a:xfrm>
              <a:off x="1282" y="1716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Line 14"/>
            <p:cNvSpPr>
              <a:spLocks noChangeShapeType="1"/>
            </p:cNvSpPr>
            <p:nvPr/>
          </p:nvSpPr>
          <p:spPr bwMode="auto">
            <a:xfrm>
              <a:off x="1176" y="1812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551" name="Rectangle 15"/>
          <p:cNvSpPr>
            <a:spLocks noChangeArrowheads="1"/>
          </p:cNvSpPr>
          <p:nvPr/>
        </p:nvSpPr>
        <p:spPr bwMode="auto">
          <a:xfrm>
            <a:off x="727075" y="293747"/>
            <a:ext cx="79493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由于变化磁场激起感生电场，则在导体内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产生感应电动势，进而产生感应电流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21552" name="Rectangle 16"/>
          <p:cNvSpPr>
            <a:spLocks noChangeArrowheads="1"/>
          </p:cNvSpPr>
          <p:nvPr/>
        </p:nvSpPr>
        <p:spPr bwMode="auto">
          <a:xfrm>
            <a:off x="666750" y="1984797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交变电流</a:t>
            </a:r>
          </a:p>
        </p:txBody>
      </p:sp>
      <p:sp>
        <p:nvSpPr>
          <p:cNvPr id="321553" name="Rectangle 17"/>
          <p:cNvSpPr>
            <a:spLocks noChangeArrowheads="1"/>
          </p:cNvSpPr>
          <p:nvPr/>
        </p:nvSpPr>
        <p:spPr bwMode="auto">
          <a:xfrm>
            <a:off x="1676400" y="2822997"/>
            <a:ext cx="1447800" cy="8382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4" name="Rectangle 18"/>
          <p:cNvSpPr>
            <a:spLocks noChangeArrowheads="1"/>
          </p:cNvSpPr>
          <p:nvPr/>
        </p:nvSpPr>
        <p:spPr bwMode="auto">
          <a:xfrm>
            <a:off x="1905000" y="2975397"/>
            <a:ext cx="990600" cy="533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5" name="Rectangle 19"/>
          <p:cNvSpPr>
            <a:spLocks noChangeArrowheads="1"/>
          </p:cNvSpPr>
          <p:nvPr/>
        </p:nvSpPr>
        <p:spPr bwMode="auto">
          <a:xfrm>
            <a:off x="2133600" y="3127797"/>
            <a:ext cx="533400" cy="2286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572765" y="4896272"/>
            <a:ext cx="46129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高频感应加热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原理</a:t>
            </a:r>
            <a:endParaRPr lang="zh-CN" altLang="en-US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321557" name="Rectangle 21"/>
          <p:cNvSpPr>
            <a:spLocks noChangeArrowheads="1"/>
          </p:cNvSpPr>
          <p:nvPr/>
        </p:nvSpPr>
        <p:spPr bwMode="auto">
          <a:xfrm>
            <a:off x="746125" y="1157710"/>
            <a:ext cx="839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这些感应电流的流线呈闭合的涡旋状，故称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涡电流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涡流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1558" name="AutoShape 22"/>
          <p:cNvSpPr>
            <a:spLocks noChangeArrowheads="1"/>
          </p:cNvSpPr>
          <p:nvPr/>
        </p:nvSpPr>
        <p:spPr bwMode="auto">
          <a:xfrm>
            <a:off x="5295900" y="2441997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9" name="AutoShape 23"/>
          <p:cNvSpPr>
            <a:spLocks noChangeArrowheads="1"/>
          </p:cNvSpPr>
          <p:nvPr/>
        </p:nvSpPr>
        <p:spPr bwMode="auto">
          <a:xfrm>
            <a:off x="5295900" y="2137197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60" name="AutoShape 24"/>
          <p:cNvSpPr>
            <a:spLocks noChangeArrowheads="1"/>
          </p:cNvSpPr>
          <p:nvPr/>
        </p:nvSpPr>
        <p:spPr bwMode="auto">
          <a:xfrm>
            <a:off x="5295900" y="1832397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321561" name="Group 25"/>
          <p:cNvGrpSpPr>
            <a:grpSpLocks/>
          </p:cNvGrpSpPr>
          <p:nvPr/>
        </p:nvGrpSpPr>
        <p:grpSpPr bwMode="auto">
          <a:xfrm>
            <a:off x="4533900" y="1984797"/>
            <a:ext cx="3200400" cy="1524000"/>
            <a:chOff x="912" y="1536"/>
            <a:chExt cx="1920" cy="960"/>
          </a:xfrm>
        </p:grpSpPr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>
              <a:off x="912" y="1824"/>
              <a:ext cx="1632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2544" y="1824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2640" y="1728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2832" y="1536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>
              <a:off x="1728" y="1632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32"/>
            <p:cNvSpPr>
              <a:spLocks noChangeShapeType="1"/>
            </p:cNvSpPr>
            <p:nvPr/>
          </p:nvSpPr>
          <p:spPr bwMode="auto">
            <a:xfrm>
              <a:off x="1632" y="1728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>
              <a:off x="1824" y="1536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5"/>
            <p:cNvSpPr>
              <a:spLocks noChangeShapeType="1"/>
            </p:cNvSpPr>
            <p:nvPr/>
          </p:nvSpPr>
          <p:spPr bwMode="auto">
            <a:xfrm>
              <a:off x="1728" y="1632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6"/>
            <p:cNvSpPr>
              <a:spLocks noChangeShapeType="1"/>
            </p:cNvSpPr>
            <p:nvPr/>
          </p:nvSpPr>
          <p:spPr bwMode="auto">
            <a:xfrm>
              <a:off x="1632" y="1728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573" name="Rectangle 37"/>
          <p:cNvSpPr>
            <a:spLocks noChangeArrowheads="1"/>
          </p:cNvSpPr>
          <p:nvPr/>
        </p:nvSpPr>
        <p:spPr bwMode="auto">
          <a:xfrm>
            <a:off x="4476750" y="2003847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交变电流</a:t>
            </a:r>
          </a:p>
        </p:txBody>
      </p:sp>
      <p:sp>
        <p:nvSpPr>
          <p:cNvPr id="321574" name="Rectangle 38"/>
          <p:cNvSpPr>
            <a:spLocks noChangeArrowheads="1"/>
          </p:cNvSpPr>
          <p:nvPr/>
        </p:nvSpPr>
        <p:spPr bwMode="auto">
          <a:xfrm>
            <a:off x="5448300" y="2899197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75" name="Rectangle 39"/>
          <p:cNvSpPr>
            <a:spLocks noChangeArrowheads="1"/>
          </p:cNvSpPr>
          <p:nvPr/>
        </p:nvSpPr>
        <p:spPr bwMode="auto">
          <a:xfrm>
            <a:off x="5448300" y="3203997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76" name="Rectangle 40"/>
          <p:cNvSpPr>
            <a:spLocks noChangeArrowheads="1"/>
          </p:cNvSpPr>
          <p:nvPr/>
        </p:nvSpPr>
        <p:spPr bwMode="auto">
          <a:xfrm>
            <a:off x="5448300" y="3508797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77" name="Rectangle 41"/>
          <p:cNvSpPr>
            <a:spLocks noChangeArrowheads="1"/>
          </p:cNvSpPr>
          <p:nvPr/>
        </p:nvSpPr>
        <p:spPr bwMode="auto">
          <a:xfrm>
            <a:off x="5393635" y="4891510"/>
            <a:ext cx="3138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减小电流截面，减少涡流损耗</a:t>
            </a:r>
          </a:p>
        </p:txBody>
      </p:sp>
      <p:sp>
        <p:nvSpPr>
          <p:cNvPr id="321578" name="AutoShape 42"/>
          <p:cNvSpPr>
            <a:spLocks noChangeArrowheads="1"/>
          </p:cNvSpPr>
          <p:nvPr/>
        </p:nvSpPr>
        <p:spPr bwMode="auto">
          <a:xfrm>
            <a:off x="2041525" y="4069185"/>
            <a:ext cx="1162050" cy="706437"/>
          </a:xfrm>
          <a:prstGeom prst="wedgeRectCallout">
            <a:avLst>
              <a:gd name="adj1" fmla="val -18852"/>
              <a:gd name="adj2" fmla="val -134046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整块</a:t>
            </a:r>
          </a:p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铁心</a:t>
            </a:r>
          </a:p>
        </p:txBody>
      </p:sp>
      <p:sp>
        <p:nvSpPr>
          <p:cNvPr id="321579" name="AutoShape 43"/>
          <p:cNvSpPr>
            <a:spLocks noChangeArrowheads="1"/>
          </p:cNvSpPr>
          <p:nvPr/>
        </p:nvSpPr>
        <p:spPr bwMode="auto">
          <a:xfrm>
            <a:off x="5426075" y="4032672"/>
            <a:ext cx="1666875" cy="747713"/>
          </a:xfrm>
          <a:prstGeom prst="wedgeRectCallout">
            <a:avLst>
              <a:gd name="adj1" fmla="val 569"/>
              <a:gd name="adj2" fmla="val -114333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彼此绝缘的薄片</a:t>
            </a:r>
          </a:p>
        </p:txBody>
      </p:sp>
      <p:sp>
        <p:nvSpPr>
          <p:cNvPr id="321583" name="Rectangle 47"/>
          <p:cNvSpPr>
            <a:spLocks noChangeArrowheads="1"/>
          </p:cNvSpPr>
          <p:nvPr/>
        </p:nvSpPr>
        <p:spPr bwMode="auto">
          <a:xfrm>
            <a:off x="5185673" y="492961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rgbClr val="FFFF66"/>
                </a:solidFill>
                <a:ea typeface="楷体_GB2312" pitchFamily="49" charset="-122"/>
              </a:rPr>
              <a:t>•</a:t>
            </a:r>
            <a:endParaRPr kumimoji="0"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21584" name="Rectangle 48"/>
          <p:cNvSpPr>
            <a:spLocks noChangeArrowheads="1"/>
          </p:cNvSpPr>
          <p:nvPr/>
        </p:nvSpPr>
        <p:spPr bwMode="auto">
          <a:xfrm>
            <a:off x="323528" y="492961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rgbClr val="FFFF66"/>
                </a:solidFill>
                <a:ea typeface="楷体_GB2312" pitchFamily="49" charset="-122"/>
              </a:rPr>
              <a:t>•</a:t>
            </a:r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563363" y="4883533"/>
            <a:ext cx="46129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                               （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电磁炉要用什么材料的锅？陶瓷锅？铝锅？）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55" y="3834235"/>
            <a:ext cx="4572000" cy="2190750"/>
          </a:xfrm>
          <a:prstGeom prst="rect">
            <a:avLst/>
          </a:prstGeom>
        </p:spPr>
      </p:pic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16096" y="5710620"/>
            <a:ext cx="46129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铁的磁导率：</a:t>
            </a:r>
            <a:r>
              <a:rPr lang="en-US" altLang="zh-CN" dirty="0" smtClean="0">
                <a:solidFill>
                  <a:srgbClr val="66FFFF"/>
                </a:solidFill>
                <a:ea typeface="楷体_GB2312" pitchFamily="49" charset="-122"/>
              </a:rPr>
              <a:t>10</a:t>
            </a:r>
            <a:r>
              <a:rPr lang="en-US" altLang="zh-CN" baseline="30000" dirty="0" smtClean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en-US" altLang="zh-CN" dirty="0" smtClean="0">
                <a:solidFill>
                  <a:srgbClr val="66FFFF"/>
                </a:solidFill>
                <a:ea typeface="楷体_GB2312" pitchFamily="49" charset="-122"/>
              </a:rPr>
              <a:t>~10</a:t>
            </a:r>
            <a:r>
              <a:rPr lang="en-US" altLang="zh-CN" baseline="30000" dirty="0" smtClean="0">
                <a:solidFill>
                  <a:srgbClr val="66FFFF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，铁锅感生电场强度约为铝锅的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10</a:t>
            </a:r>
            <a:r>
              <a:rPr lang="en-US" altLang="zh-CN" baseline="30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~10</a:t>
            </a:r>
            <a:r>
              <a:rPr lang="en-US" altLang="zh-CN" baseline="30000" dirty="0">
                <a:solidFill>
                  <a:srgbClr val="66FFFF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倍</a:t>
            </a:r>
            <a:endParaRPr lang="zh-CN" altLang="en-US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710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"/>
                                        <p:tgtEl>
                                          <p:spTgt spid="3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3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0" fill="hold"/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300"/>
                                        <p:tgtEl>
                                          <p:spTgt spid="3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6" dur="3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51" grpId="0" autoUpdateAnimBg="0"/>
      <p:bldP spid="321552" grpId="0" autoUpdateAnimBg="0"/>
      <p:bldP spid="321553" grpId="0" animBg="1"/>
      <p:bldP spid="321554" grpId="0" animBg="1"/>
      <p:bldP spid="321555" grpId="0" animBg="1"/>
      <p:bldP spid="321556" grpId="0" autoUpdateAnimBg="0"/>
      <p:bldP spid="321557" grpId="0" autoUpdateAnimBg="0"/>
      <p:bldP spid="321558" grpId="0" animBg="1"/>
      <p:bldP spid="321559" grpId="0" animBg="1"/>
      <p:bldP spid="321560" grpId="0" animBg="1"/>
      <p:bldP spid="321573" grpId="0" autoUpdateAnimBg="0"/>
      <p:bldP spid="321574" grpId="0" animBg="1"/>
      <p:bldP spid="321575" grpId="0" animBg="1"/>
      <p:bldP spid="321576" grpId="0" animBg="1"/>
      <p:bldP spid="321577" grpId="0" autoUpdateAnimBg="0"/>
      <p:bldP spid="321578" grpId="0" animBg="1" autoUpdateAnimBg="0"/>
      <p:bldP spid="321579" grpId="0" animBg="1" autoUpdateAnimBg="0"/>
      <p:bldP spid="321583" grpId="0" autoUpdateAnimBg="0"/>
      <p:bldP spid="321584" grpId="0" autoUpdateAnimBg="0"/>
      <p:bldP spid="51" grpId="0" autoUpdateAnimBg="0"/>
      <p:bldP spid="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452438"/>
            <a:ext cx="28035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lughafenkontrol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520700"/>
            <a:ext cx="49403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7500" y="4359275"/>
            <a:ext cx="86106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金属探测器会产生一个变化的磁场，这个变化的磁场会使被探测到的导体内产生感生电流（涡电流），</a:t>
            </a:r>
            <a:r>
              <a:rPr lang="zh-CN" altLang="en-US" sz="2400" b="1" dirty="0">
                <a:solidFill>
                  <a:srgbClr val="FFFF00"/>
                </a:solidFill>
              </a:rPr>
              <a:t>涡电流反过来将产生一个变化的磁场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，而这个磁场会被探测器接受并发出反应信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号。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763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scope-metal-det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25450"/>
            <a:ext cx="37211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709863"/>
            <a:ext cx="3733800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0200" y="5818188"/>
            <a:ext cx="844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金属探测器也可以被士兵们用去寻找埋在地下的武器</a:t>
            </a:r>
          </a:p>
        </p:txBody>
      </p:sp>
      <p:pic>
        <p:nvPicPr>
          <p:cNvPr id="5" name="Picture 5" descr="how-metal-detectors-work-7179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14537"/>
          <a:stretch>
            <a:fillRect/>
          </a:stretch>
        </p:blipFill>
        <p:spPr bwMode="auto">
          <a:xfrm>
            <a:off x="739775" y="474663"/>
            <a:ext cx="35544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557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38_1234317114DY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" r="4208"/>
          <a:stretch>
            <a:fillRect/>
          </a:stretch>
        </p:blipFill>
        <p:spPr bwMode="auto">
          <a:xfrm>
            <a:off x="214313" y="782638"/>
            <a:ext cx="4545012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718050" y="2135188"/>
            <a:ext cx="4124325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    </a:t>
            </a:r>
            <a:r>
              <a:rPr lang="zh-CN" altLang="en-US" sz="2200" b="1" dirty="0">
                <a:solidFill>
                  <a:schemeClr val="bg1"/>
                </a:solidFill>
              </a:rPr>
              <a:t>当磁卡划过</a:t>
            </a:r>
            <a:r>
              <a:rPr lang="en-US" altLang="zh-CN" sz="2200" b="1" dirty="0">
                <a:solidFill>
                  <a:schemeClr val="bg1"/>
                </a:solidFill>
              </a:rPr>
              <a:t>POS</a:t>
            </a:r>
            <a:r>
              <a:rPr lang="zh-CN" altLang="en-US" sz="2200" b="1" dirty="0">
                <a:solidFill>
                  <a:schemeClr val="bg1"/>
                </a:solidFill>
              </a:rPr>
              <a:t>机时，移动的磁条穿过读卡器的线路，在回路中产生感应电流，这些感应电流含有磁条中的信息，传输到发卡银行里</a:t>
            </a:r>
          </a:p>
        </p:txBody>
      </p:sp>
    </p:spTree>
    <p:extLst>
      <p:ext uri="{BB962C8B-B14F-4D97-AF65-F5344CB8AC3E}">
        <p14:creationId xmlns:p14="http://schemas.microsoft.com/office/powerpoint/2010/main" val="2239609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81" name="Text Box 45"/>
          <p:cNvSpPr txBox="1">
            <a:spLocks noChangeArrowheads="1"/>
          </p:cNvSpPr>
          <p:nvPr/>
        </p:nvSpPr>
        <p:spPr bwMode="auto">
          <a:xfrm>
            <a:off x="251520" y="26064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四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电磁阻尼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856"/>
            <a:ext cx="2720208" cy="36701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76470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电磁阻尼指的是当导体在磁场中运动时，感应电流会使导体受到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安培力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，安培力的方向总是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阻碍导体的运动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的现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象。电磁阻尼现象源于电磁感应原理。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251520" y="5970801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观看电磁阻尼演示视频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175114"/>
            <a:ext cx="3765790" cy="3407234"/>
          </a:xfrm>
          <a:prstGeom prst="rect">
            <a:avLst/>
          </a:prstGeom>
        </p:spPr>
      </p:pic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213920" y="5966336"/>
            <a:ext cx="4318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电磁阻尼应用举例（刹车装置）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611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81" grpId="0" autoUpdateAnimBg="0"/>
      <p:bldP spid="4" grpId="0"/>
      <p:bldP spid="53" grpId="0" autoUpdateAnimBg="0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§10.3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自感  互感</a:t>
            </a: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52400" y="765175"/>
            <a:ext cx="52419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自感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 b="1" i="1" dirty="0" smtClean="0">
                <a:solidFill>
                  <a:srgbClr val="FFFF00"/>
                </a:solidFill>
                <a:latin typeface="+mj-lt"/>
                <a:ea typeface="楷体_GB2312" pitchFamily="49" charset="-122"/>
                <a:cs typeface="Arial" panose="020B0604020202020204" pitchFamily="34" charset="0"/>
              </a:rPr>
              <a:t>self - induction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356" name="Line 4"/>
          <p:cNvSpPr>
            <a:spLocks noChangeShapeType="1"/>
          </p:cNvSpPr>
          <p:nvPr/>
        </p:nvSpPr>
        <p:spPr bwMode="auto">
          <a:xfrm>
            <a:off x="6364288" y="2155825"/>
            <a:ext cx="7620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07163" y="1279525"/>
            <a:ext cx="2225675" cy="469900"/>
            <a:chOff x="3780" y="1860"/>
            <a:chExt cx="1506" cy="296"/>
          </a:xfrm>
        </p:grpSpPr>
        <p:sp>
          <p:nvSpPr>
            <p:cNvPr id="4132" name="Freeform 6"/>
            <p:cNvSpPr>
              <a:spLocks/>
            </p:cNvSpPr>
            <p:nvPr/>
          </p:nvSpPr>
          <p:spPr bwMode="auto">
            <a:xfrm>
              <a:off x="3780" y="1860"/>
              <a:ext cx="432" cy="288"/>
            </a:xfrm>
            <a:custGeom>
              <a:avLst/>
              <a:gdLst>
                <a:gd name="T0" fmla="*/ 0 w 432"/>
                <a:gd name="T1" fmla="*/ 0 h 288"/>
                <a:gd name="T2" fmla="*/ 144 w 432"/>
                <a:gd name="T3" fmla="*/ 144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7"/>
            <p:cNvSpPr>
              <a:spLocks/>
            </p:cNvSpPr>
            <p:nvPr/>
          </p:nvSpPr>
          <p:spPr bwMode="auto">
            <a:xfrm>
              <a:off x="4356" y="1916"/>
              <a:ext cx="930" cy="240"/>
            </a:xfrm>
            <a:custGeom>
              <a:avLst/>
              <a:gdLst>
                <a:gd name="T0" fmla="*/ 0 w 960"/>
                <a:gd name="T1" fmla="*/ 986 h 200"/>
                <a:gd name="T2" fmla="*/ 144 w 960"/>
                <a:gd name="T3" fmla="*/ 986 h 200"/>
                <a:gd name="T4" fmla="*/ 434 w 960"/>
                <a:gd name="T5" fmla="*/ 746 h 200"/>
                <a:gd name="T6" fmla="*/ 722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440488" y="2401888"/>
            <a:ext cx="2347912" cy="477837"/>
            <a:chOff x="3780" y="2567"/>
            <a:chExt cx="1479" cy="301"/>
          </a:xfrm>
        </p:grpSpPr>
        <p:sp>
          <p:nvSpPr>
            <p:cNvPr id="4130" name="Freeform 9"/>
            <p:cNvSpPr>
              <a:spLocks/>
            </p:cNvSpPr>
            <p:nvPr/>
          </p:nvSpPr>
          <p:spPr bwMode="auto">
            <a:xfrm flipV="1">
              <a:off x="3780" y="2580"/>
              <a:ext cx="432" cy="288"/>
            </a:xfrm>
            <a:custGeom>
              <a:avLst/>
              <a:gdLst>
                <a:gd name="T0" fmla="*/ 0 w 432"/>
                <a:gd name="T1" fmla="*/ 0 h 288"/>
                <a:gd name="T2" fmla="*/ 144 w 432"/>
                <a:gd name="T3" fmla="*/ 144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10"/>
            <p:cNvSpPr>
              <a:spLocks/>
            </p:cNvSpPr>
            <p:nvPr/>
          </p:nvSpPr>
          <p:spPr bwMode="auto">
            <a:xfrm flipV="1">
              <a:off x="4356" y="2567"/>
              <a:ext cx="903" cy="253"/>
            </a:xfrm>
            <a:custGeom>
              <a:avLst/>
              <a:gdLst>
                <a:gd name="T0" fmla="*/ 0 w 960"/>
                <a:gd name="T1" fmla="*/ 1590 h 200"/>
                <a:gd name="T2" fmla="*/ 112 w 960"/>
                <a:gd name="T3" fmla="*/ 1590 h 200"/>
                <a:gd name="T4" fmla="*/ 333 w 960"/>
                <a:gd name="T5" fmla="*/ 1192 h 200"/>
                <a:gd name="T6" fmla="*/ 554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0" name="Oval 11"/>
          <p:cNvSpPr>
            <a:spLocks noChangeArrowheads="1"/>
          </p:cNvSpPr>
          <p:nvPr/>
        </p:nvSpPr>
        <p:spPr bwMode="auto">
          <a:xfrm>
            <a:off x="7126288" y="974725"/>
            <a:ext cx="692150" cy="2133600"/>
          </a:xfrm>
          <a:prstGeom prst="ellipse">
            <a:avLst/>
          </a:prstGeom>
          <a:gradFill rotWithShape="1">
            <a:gsLst>
              <a:gs pos="0">
                <a:srgbClr val="5E6D76">
                  <a:alpha val="14998"/>
                </a:srgbClr>
              </a:gs>
              <a:gs pos="100000">
                <a:srgbClr val="CCECFF">
                  <a:alpha val="14998"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6364" name="Object 12"/>
          <p:cNvGraphicFramePr>
            <a:graphicFrameLocks/>
          </p:cNvGraphicFramePr>
          <p:nvPr/>
        </p:nvGraphicFramePr>
        <p:xfrm>
          <a:off x="8612188" y="1660525"/>
          <a:ext cx="2809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7" name="公式" r:id="rId3" imgW="279360" imgH="368280" progId="Equation.3">
                  <p:embed/>
                </p:oleObj>
              </mc:Choice>
              <mc:Fallback>
                <p:oleObj name="公式" r:id="rId3" imgW="2793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2188" y="1660525"/>
                        <a:ext cx="2809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Arc 13"/>
          <p:cNvSpPr>
            <a:spLocks/>
          </p:cNvSpPr>
          <p:nvPr/>
        </p:nvSpPr>
        <p:spPr bwMode="auto">
          <a:xfrm flipH="1">
            <a:off x="7232650" y="1250950"/>
            <a:ext cx="304800" cy="622300"/>
          </a:xfrm>
          <a:custGeom>
            <a:avLst/>
            <a:gdLst>
              <a:gd name="T0" fmla="*/ 2147483647 w 21600"/>
              <a:gd name="T1" fmla="*/ 0 h 16042"/>
              <a:gd name="T2" fmla="*/ 2147483647 w 21600"/>
              <a:gd name="T3" fmla="*/ 2147483647 h 16042"/>
              <a:gd name="T4" fmla="*/ 0 w 21600"/>
              <a:gd name="T5" fmla="*/ 2147483647 h 16042"/>
              <a:gd name="T6" fmla="*/ 0 60000 65536"/>
              <a:gd name="T7" fmla="*/ 0 60000 65536"/>
              <a:gd name="T8" fmla="*/ 0 60000 65536"/>
              <a:gd name="T9" fmla="*/ 0 w 21600"/>
              <a:gd name="T10" fmla="*/ 0 h 16042"/>
              <a:gd name="T11" fmla="*/ 21600 w 21600"/>
              <a:gd name="T12" fmla="*/ 16042 h 16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042" fill="none" extrusionOk="0">
                <a:moveTo>
                  <a:pt x="14464" y="-1"/>
                </a:moveTo>
                <a:cubicBezTo>
                  <a:pt x="19006" y="4095"/>
                  <a:pt x="21600" y="9925"/>
                  <a:pt x="21600" y="16042"/>
                </a:cubicBezTo>
              </a:path>
              <a:path w="21600" h="16042" stroke="0" extrusionOk="0">
                <a:moveTo>
                  <a:pt x="14464" y="-1"/>
                </a:moveTo>
                <a:cubicBezTo>
                  <a:pt x="19006" y="4095"/>
                  <a:pt x="21600" y="9925"/>
                  <a:pt x="21600" y="16042"/>
                </a:cubicBezTo>
                <a:lnTo>
                  <a:pt x="0" y="16042"/>
                </a:lnTo>
                <a:close/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9" name="Object 14"/>
          <p:cNvGraphicFramePr>
            <a:graphicFrameLocks/>
          </p:cNvGraphicFramePr>
          <p:nvPr/>
        </p:nvGraphicFramePr>
        <p:xfrm>
          <a:off x="6967538" y="125730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8" name="公式" r:id="rId5" imgW="203040" imgH="291960" progId="Equation.3">
                  <p:embed/>
                </p:oleObj>
              </mc:Choice>
              <mc:Fallback>
                <p:oleObj name="公式" r:id="rId5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125730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67" name="Object 15"/>
          <p:cNvGraphicFramePr>
            <a:graphicFrameLocks/>
          </p:cNvGraphicFramePr>
          <p:nvPr/>
        </p:nvGraphicFramePr>
        <p:xfrm>
          <a:off x="827088" y="3841750"/>
          <a:ext cx="114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9" name="公式" r:id="rId7" imgW="1143000" imgH="431640" progId="Equation.3">
                  <p:embed/>
                </p:oleObj>
              </mc:Choice>
              <mc:Fallback>
                <p:oleObj name="公式" r:id="rId7" imgW="11430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41750"/>
                        <a:ext cx="1141412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60001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68" name="Arc 16"/>
          <p:cNvSpPr>
            <a:spLocks/>
          </p:cNvSpPr>
          <p:nvPr/>
        </p:nvSpPr>
        <p:spPr bwMode="auto">
          <a:xfrm rot="10675880">
            <a:off x="7050088" y="765175"/>
            <a:ext cx="646112" cy="500063"/>
          </a:xfrm>
          <a:custGeom>
            <a:avLst/>
            <a:gdLst>
              <a:gd name="T0" fmla="*/ 2147483647 w 43200"/>
              <a:gd name="T1" fmla="*/ 2147483647 h 42660"/>
              <a:gd name="T2" fmla="*/ 2147483647 w 43200"/>
              <a:gd name="T3" fmla="*/ 0 h 42660"/>
              <a:gd name="T4" fmla="*/ 2147483647 w 43200"/>
              <a:gd name="T5" fmla="*/ 2147483647 h 42660"/>
              <a:gd name="T6" fmla="*/ 0 60000 65536"/>
              <a:gd name="T7" fmla="*/ 0 60000 65536"/>
              <a:gd name="T8" fmla="*/ 0 60000 65536"/>
              <a:gd name="T9" fmla="*/ 0 w 43200"/>
              <a:gd name="T10" fmla="*/ 0 h 42660"/>
              <a:gd name="T11" fmla="*/ 43200 w 43200"/>
              <a:gd name="T12" fmla="*/ 42660 h 42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660" fill="none" extrusionOk="0">
                <a:moveTo>
                  <a:pt x="31509" y="1867"/>
                </a:moveTo>
                <a:cubicBezTo>
                  <a:pt x="38689" y="5574"/>
                  <a:pt x="43200" y="12979"/>
                  <a:pt x="43200" y="21060"/>
                </a:cubicBezTo>
                <a:cubicBezTo>
                  <a:pt x="43200" y="32989"/>
                  <a:pt x="33529" y="42660"/>
                  <a:pt x="21600" y="42660"/>
                </a:cubicBezTo>
                <a:cubicBezTo>
                  <a:pt x="9670" y="42660"/>
                  <a:pt x="0" y="32989"/>
                  <a:pt x="0" y="21060"/>
                </a:cubicBezTo>
                <a:cubicBezTo>
                  <a:pt x="-1" y="10980"/>
                  <a:pt x="6971" y="2240"/>
                  <a:pt x="16799" y="0"/>
                </a:cubicBezTo>
              </a:path>
              <a:path w="43200" h="42660" stroke="0" extrusionOk="0">
                <a:moveTo>
                  <a:pt x="31509" y="1867"/>
                </a:moveTo>
                <a:cubicBezTo>
                  <a:pt x="38689" y="5574"/>
                  <a:pt x="43200" y="12979"/>
                  <a:pt x="43200" y="21060"/>
                </a:cubicBezTo>
                <a:cubicBezTo>
                  <a:pt x="43200" y="32989"/>
                  <a:pt x="33529" y="42660"/>
                  <a:pt x="21600" y="42660"/>
                </a:cubicBezTo>
                <a:cubicBezTo>
                  <a:pt x="9670" y="42660"/>
                  <a:pt x="0" y="32989"/>
                  <a:pt x="0" y="21060"/>
                </a:cubicBezTo>
                <a:cubicBezTo>
                  <a:pt x="-1" y="10980"/>
                  <a:pt x="6971" y="2240"/>
                  <a:pt x="16799" y="0"/>
                </a:cubicBezTo>
                <a:lnTo>
                  <a:pt x="21600" y="21060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6369" name="Arc 17"/>
          <p:cNvSpPr>
            <a:spLocks/>
          </p:cNvSpPr>
          <p:nvPr/>
        </p:nvSpPr>
        <p:spPr bwMode="auto">
          <a:xfrm rot="-451758">
            <a:off x="7158038" y="2838450"/>
            <a:ext cx="646112" cy="503238"/>
          </a:xfrm>
          <a:custGeom>
            <a:avLst/>
            <a:gdLst>
              <a:gd name="T0" fmla="*/ 2147483647 w 43200"/>
              <a:gd name="T1" fmla="*/ 0 h 42983"/>
              <a:gd name="T2" fmla="*/ 2147483647 w 43200"/>
              <a:gd name="T3" fmla="*/ 2147483647 h 42983"/>
              <a:gd name="T4" fmla="*/ 2147483647 w 43200"/>
              <a:gd name="T5" fmla="*/ 2147483647 h 42983"/>
              <a:gd name="T6" fmla="*/ 0 60000 65536"/>
              <a:gd name="T7" fmla="*/ 0 60000 65536"/>
              <a:gd name="T8" fmla="*/ 0 60000 65536"/>
              <a:gd name="T9" fmla="*/ 0 w 43200"/>
              <a:gd name="T10" fmla="*/ 0 h 42983"/>
              <a:gd name="T11" fmla="*/ 43200 w 43200"/>
              <a:gd name="T12" fmla="*/ 42983 h 429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83" fill="none" extrusionOk="0">
                <a:moveTo>
                  <a:pt x="24652" y="-1"/>
                </a:moveTo>
                <a:cubicBezTo>
                  <a:pt x="35294" y="1518"/>
                  <a:pt x="43200" y="10632"/>
                  <a:pt x="43200" y="21383"/>
                </a:cubicBezTo>
                <a:cubicBezTo>
                  <a:pt x="43200" y="33312"/>
                  <a:pt x="33529" y="42983"/>
                  <a:pt x="21600" y="42983"/>
                </a:cubicBezTo>
                <a:cubicBezTo>
                  <a:pt x="9670" y="42983"/>
                  <a:pt x="0" y="33312"/>
                  <a:pt x="0" y="21383"/>
                </a:cubicBezTo>
                <a:cubicBezTo>
                  <a:pt x="-1" y="14854"/>
                  <a:pt x="2952" y="8675"/>
                  <a:pt x="8033" y="4575"/>
                </a:cubicBezTo>
              </a:path>
              <a:path w="43200" h="42983" stroke="0" extrusionOk="0">
                <a:moveTo>
                  <a:pt x="24652" y="-1"/>
                </a:moveTo>
                <a:cubicBezTo>
                  <a:pt x="35294" y="1518"/>
                  <a:pt x="43200" y="10632"/>
                  <a:pt x="43200" y="21383"/>
                </a:cubicBezTo>
                <a:cubicBezTo>
                  <a:pt x="43200" y="33312"/>
                  <a:pt x="33529" y="42983"/>
                  <a:pt x="21600" y="42983"/>
                </a:cubicBezTo>
                <a:cubicBezTo>
                  <a:pt x="9670" y="42983"/>
                  <a:pt x="0" y="33312"/>
                  <a:pt x="0" y="21383"/>
                </a:cubicBezTo>
                <a:cubicBezTo>
                  <a:pt x="-1" y="14854"/>
                  <a:pt x="2952" y="8675"/>
                  <a:pt x="8033" y="4575"/>
                </a:cubicBezTo>
                <a:lnTo>
                  <a:pt x="21600" y="21383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637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628628"/>
              </p:ext>
            </p:extLst>
          </p:nvPr>
        </p:nvGraphicFramePr>
        <p:xfrm>
          <a:off x="179512" y="2844800"/>
          <a:ext cx="1598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0" name="公式" r:id="rId9" imgW="799920" imgH="291960" progId="Equation.3">
                  <p:embed/>
                </p:oleObj>
              </mc:Choice>
              <mc:Fallback>
                <p:oleObj name="公式" r:id="rId9" imgW="79992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44800"/>
                        <a:ext cx="15986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1" name="AutoShape 19"/>
          <p:cNvSpPr>
            <a:spLocks noChangeArrowheads="1"/>
          </p:cNvSpPr>
          <p:nvPr/>
        </p:nvSpPr>
        <p:spPr bwMode="auto">
          <a:xfrm rot="5400000">
            <a:off x="7204869" y="2037556"/>
            <a:ext cx="431800" cy="192088"/>
          </a:xfrm>
          <a:prstGeom prst="parallelogram">
            <a:avLst>
              <a:gd name="adj" fmla="val 56198"/>
            </a:avLst>
          </a:prstGeom>
          <a:solidFill>
            <a:schemeClr val="tx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72" name="Line 20"/>
          <p:cNvSpPr>
            <a:spLocks noChangeShapeType="1"/>
          </p:cNvSpPr>
          <p:nvPr/>
        </p:nvSpPr>
        <p:spPr bwMode="auto">
          <a:xfrm>
            <a:off x="7431088" y="2117725"/>
            <a:ext cx="109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73" name="Text Box 21"/>
          <p:cNvSpPr txBox="1">
            <a:spLocks noChangeArrowheads="1"/>
          </p:cNvSpPr>
          <p:nvPr/>
        </p:nvSpPr>
        <p:spPr bwMode="auto">
          <a:xfrm rot="-5400000">
            <a:off x="7443788" y="1700212"/>
            <a:ext cx="4587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>
                <a:solidFill>
                  <a:srgbClr val="00FF00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227637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47040"/>
              </p:ext>
            </p:extLst>
          </p:nvPr>
        </p:nvGraphicFramePr>
        <p:xfrm>
          <a:off x="4349080" y="2649538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1" name="Equation" r:id="rId11" imgW="1371600" imgH="419040" progId="Equation.DSMT4">
                  <p:embed/>
                </p:oleObj>
              </mc:Choice>
              <mc:Fallback>
                <p:oleObj name="Equation" r:id="rId11" imgW="137160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80" y="2649538"/>
                        <a:ext cx="274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5" name="Text Box 23"/>
          <p:cNvSpPr txBox="1">
            <a:spLocks noChangeArrowheads="1"/>
          </p:cNvSpPr>
          <p:nvPr/>
        </p:nvSpPr>
        <p:spPr bwMode="auto">
          <a:xfrm>
            <a:off x="4164014" y="3463925"/>
            <a:ext cx="4729162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只取决于回路的几何形状和大小、匝数及周围介质的磁导率等因素，而与回路所通电流无关。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763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058944"/>
              </p:ext>
            </p:extLst>
          </p:nvPr>
        </p:nvGraphicFramePr>
        <p:xfrm>
          <a:off x="1691680" y="2654300"/>
          <a:ext cx="2716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2" name="Equation" r:id="rId13" imgW="1358640" imgH="419040" progId="Equation.DSMT4">
                  <p:embed/>
                </p:oleObj>
              </mc:Choice>
              <mc:Fallback>
                <p:oleObj name="Equation" r:id="rId13" imgW="135864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54300"/>
                        <a:ext cx="27162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7" name="Rectangle 25"/>
          <p:cNvSpPr>
            <a:spLocks noChangeArrowheads="1"/>
          </p:cNvSpPr>
          <p:nvPr/>
        </p:nvSpPr>
        <p:spPr bwMode="auto">
          <a:xfrm>
            <a:off x="611188" y="14319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线圈电流变化</a:t>
            </a:r>
          </a:p>
        </p:txBody>
      </p:sp>
      <p:sp>
        <p:nvSpPr>
          <p:cNvPr id="2276378" name="Rectangle 26"/>
          <p:cNvSpPr>
            <a:spLocks noChangeArrowheads="1"/>
          </p:cNvSpPr>
          <p:nvPr/>
        </p:nvSpPr>
        <p:spPr bwMode="auto">
          <a:xfrm>
            <a:off x="3316288" y="141287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穿过自身磁通变化</a:t>
            </a:r>
          </a:p>
        </p:txBody>
      </p:sp>
      <p:sp>
        <p:nvSpPr>
          <p:cNvPr id="2276379" name="AutoShape 27"/>
          <p:cNvSpPr>
            <a:spLocks noChangeArrowheads="1"/>
          </p:cNvSpPr>
          <p:nvPr/>
        </p:nvSpPr>
        <p:spPr bwMode="auto">
          <a:xfrm>
            <a:off x="2649538" y="1555750"/>
            <a:ext cx="685800" cy="288925"/>
          </a:xfrm>
          <a:prstGeom prst="rightArrow">
            <a:avLst>
              <a:gd name="adj1" fmla="val 50000"/>
              <a:gd name="adj2" fmla="val 59341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80" name="Rectangle 28"/>
          <p:cNvSpPr>
            <a:spLocks noChangeArrowheads="1"/>
          </p:cNvSpPr>
          <p:nvPr/>
        </p:nvSpPr>
        <p:spPr bwMode="auto">
          <a:xfrm>
            <a:off x="1370013" y="2073275"/>
            <a:ext cx="464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在线圈中产生感应电动势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自感</a:t>
            </a:r>
            <a:r>
              <a:rPr kumimoji="1"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emf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2276381" name="AutoShape 29"/>
          <p:cNvSpPr>
            <a:spLocks noChangeArrowheads="1"/>
          </p:cNvSpPr>
          <p:nvPr/>
        </p:nvSpPr>
        <p:spPr bwMode="auto">
          <a:xfrm>
            <a:off x="704850" y="2184400"/>
            <a:ext cx="685800" cy="254000"/>
          </a:xfrm>
          <a:prstGeom prst="rightArrow">
            <a:avLst>
              <a:gd name="adj1" fmla="val 50000"/>
              <a:gd name="adj2" fmla="val 675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82" name="Text Box 30"/>
          <p:cNvSpPr txBox="1">
            <a:spLocks noChangeArrowheads="1"/>
          </p:cNvSpPr>
          <p:nvPr/>
        </p:nvSpPr>
        <p:spPr bwMode="auto">
          <a:xfrm>
            <a:off x="2124075" y="3794125"/>
            <a:ext cx="2395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en-US" altLang="zh-CN" b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自感系数</a:t>
            </a:r>
          </a:p>
        </p:txBody>
      </p:sp>
      <p:graphicFrame>
        <p:nvGraphicFramePr>
          <p:cNvPr id="2276383" name="Object 31"/>
          <p:cNvGraphicFramePr>
            <a:graphicFrameLocks/>
          </p:cNvGraphicFramePr>
          <p:nvPr/>
        </p:nvGraphicFramePr>
        <p:xfrm>
          <a:off x="2484438" y="4513263"/>
          <a:ext cx="14176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3" name="公式" r:id="rId15" imgW="711000" imgH="393480" progId="Equation.3">
                  <p:embed/>
                </p:oleObj>
              </mc:Choice>
              <mc:Fallback>
                <p:oleObj name="公式" r:id="rId15" imgW="711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13263"/>
                        <a:ext cx="1417637" cy="787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323850" y="4586288"/>
            <a:ext cx="30241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自感电动势</a:t>
            </a:r>
          </a:p>
        </p:txBody>
      </p:sp>
      <p:sp>
        <p:nvSpPr>
          <p:cNvPr id="2276385" name="Rectangle 33"/>
          <p:cNvSpPr>
            <a:spLocks noChangeArrowheads="1"/>
          </p:cNvSpPr>
          <p:nvPr/>
        </p:nvSpPr>
        <p:spPr bwMode="auto">
          <a:xfrm>
            <a:off x="765175" y="5718175"/>
            <a:ext cx="567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负号 </a:t>
            </a:r>
            <a:r>
              <a:rPr kumimoji="1" lang="en-US" altLang="en-US" b="1" dirty="0">
                <a:solidFill>
                  <a:schemeClr val="bg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en-US" altLang="zh-CN" b="1" dirty="0">
                <a:solidFill>
                  <a:schemeClr val="bg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楞次定律 </a:t>
            </a:r>
            <a:r>
              <a:rPr kumimoji="1" lang="en-US" altLang="en-US" b="1" dirty="0">
                <a:solidFill>
                  <a:srgbClr val="FF9900"/>
                </a:solidFill>
                <a:ea typeface="华文行楷" panose="02010800040101010101" pitchFamily="2" charset="-122"/>
              </a:rPr>
              <a:t>——</a:t>
            </a:r>
            <a:r>
              <a:rPr kumimoji="1" lang="en-US" altLang="zh-CN" b="1" dirty="0">
                <a:solidFill>
                  <a:srgbClr val="FF9900"/>
                </a:solidFill>
                <a:ea typeface="华文行楷" panose="0201080004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阻碍</a:t>
            </a:r>
            <a:r>
              <a:rPr kumimoji="1" lang="en-US" altLang="zh-CN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的变化</a:t>
            </a:r>
            <a:endParaRPr kumimoji="1" lang="zh-CN" altLang="en-US" sz="2400" b="1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76386" name="Rectangle 34"/>
          <p:cNvSpPr>
            <a:spLocks noChangeArrowheads="1"/>
          </p:cNvSpPr>
          <p:nvPr/>
        </p:nvSpPr>
        <p:spPr bwMode="auto">
          <a:xfrm>
            <a:off x="757238" y="6170613"/>
            <a:ext cx="604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自感具有使回路电流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保持不变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的性质  </a:t>
            </a:r>
          </a:p>
        </p:txBody>
      </p:sp>
      <p:sp>
        <p:nvSpPr>
          <p:cNvPr id="2276387" name="Rectangle 35"/>
          <p:cNvSpPr>
            <a:spLocks noChangeArrowheads="1"/>
          </p:cNvSpPr>
          <p:nvPr/>
        </p:nvSpPr>
        <p:spPr bwMode="auto">
          <a:xfrm>
            <a:off x="6335713" y="6181725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66FFFF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电磁惯性</a:t>
            </a:r>
          </a:p>
        </p:txBody>
      </p:sp>
      <p:sp>
        <p:nvSpPr>
          <p:cNvPr id="2276388" name="Text Box 36"/>
          <p:cNvSpPr txBox="1">
            <a:spLocks noChangeArrowheads="1"/>
          </p:cNvSpPr>
          <p:nvPr/>
        </p:nvSpPr>
        <p:spPr bwMode="auto">
          <a:xfrm>
            <a:off x="539750" y="5197475"/>
            <a:ext cx="168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276389" name="AutoShape 37"/>
          <p:cNvSpPr>
            <a:spLocks noChangeArrowheads="1"/>
          </p:cNvSpPr>
          <p:nvPr/>
        </p:nvSpPr>
        <p:spPr bwMode="auto">
          <a:xfrm>
            <a:off x="179388" y="521335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63829" y="3558809"/>
            <a:ext cx="2780952" cy="1676190"/>
          </a:xfrm>
          <a:prstGeom prst="rect">
            <a:avLst/>
          </a:prstGeom>
        </p:spPr>
      </p:pic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6172777" y="5213350"/>
            <a:ext cx="272934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观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看自感现象视频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五角星 3"/>
          <p:cNvSpPr/>
          <p:nvPr/>
        </p:nvSpPr>
        <p:spPr bwMode="auto">
          <a:xfrm>
            <a:off x="3780631" y="248679"/>
            <a:ext cx="670644" cy="58055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993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7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27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7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7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7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7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7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7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7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7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7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7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7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7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7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7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7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7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6" grpId="0" animBg="1"/>
      <p:bldP spid="2276368" grpId="0" animBg="1"/>
      <p:bldP spid="2276369" grpId="0" animBg="1"/>
      <p:bldP spid="2276371" grpId="0" animBg="1"/>
      <p:bldP spid="2276372" grpId="0" animBg="1"/>
      <p:bldP spid="2276373" grpId="0"/>
      <p:bldP spid="2276375" grpId="0"/>
      <p:bldP spid="2276377" grpId="0" autoUpdateAnimBg="0"/>
      <p:bldP spid="2276378" grpId="0" autoUpdateAnimBg="0"/>
      <p:bldP spid="2276379" grpId="0" animBg="1"/>
      <p:bldP spid="2276380" grpId="0" autoUpdateAnimBg="0"/>
      <p:bldP spid="2276381" grpId="0" animBg="1"/>
      <p:bldP spid="2276382" grpId="0"/>
      <p:bldP spid="2276384" grpId="0"/>
      <p:bldP spid="2276385" grpId="0" autoUpdateAnimBg="0"/>
      <p:bldP spid="2276386" grpId="0" autoUpdateAnimBg="0"/>
      <p:bldP spid="2276387" grpId="0" autoUpdateAnimBg="0"/>
      <p:bldP spid="2276388" grpId="0"/>
      <p:bldP spid="2276389" grpId="0" animBg="1"/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1"/>
          <p:cNvSpPr>
            <a:spLocks noChangeArrowheads="1"/>
          </p:cNvSpPr>
          <p:nvPr/>
        </p:nvSpPr>
        <p:spPr bwMode="auto">
          <a:xfrm>
            <a:off x="5580112" y="1942582"/>
            <a:ext cx="3314856" cy="769938"/>
          </a:xfrm>
          <a:prstGeom prst="wedgeRectCallout">
            <a:avLst>
              <a:gd name="adj1" fmla="val 6304"/>
              <a:gd name="adj2" fmla="val -907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非静电力将单位正电荷</a:t>
            </a:r>
            <a:r>
              <a:rPr lang="zh-CN" altLang="en-US" sz="2200" i="1" dirty="0">
                <a:ea typeface="楷体_GB2312" pitchFamily="49" charset="-122"/>
              </a:rPr>
              <a:t>从负极移到正极所作的功</a:t>
            </a:r>
          </a:p>
        </p:txBody>
      </p:sp>
      <p:graphicFrame>
        <p:nvGraphicFramePr>
          <p:cNvPr id="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78504"/>
              </p:ext>
            </p:extLst>
          </p:nvPr>
        </p:nvGraphicFramePr>
        <p:xfrm>
          <a:off x="5887467" y="1002064"/>
          <a:ext cx="2095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3" name="公式" r:id="rId3" imgW="825480" imgH="330120" progId="Equation.3">
                  <p:embed/>
                </p:oleObj>
              </mc:Choice>
              <mc:Fallback>
                <p:oleObj name="公式" r:id="rId3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467" y="1002064"/>
                        <a:ext cx="2095500" cy="7921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4912"/>
              </p:ext>
            </p:extLst>
          </p:nvPr>
        </p:nvGraphicFramePr>
        <p:xfrm>
          <a:off x="1979712" y="919519"/>
          <a:ext cx="98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4" name="公式" r:id="rId5" imgW="495000" imgH="419040" progId="Equation.3">
                  <p:embed/>
                </p:oleObj>
              </mc:Choice>
              <mc:Fallback>
                <p:oleObj name="公式" r:id="rId5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19519"/>
                        <a:ext cx="9890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3244949" y="1156056"/>
            <a:ext cx="838200" cy="365125"/>
          </a:xfrm>
          <a:prstGeom prst="leftRightArrow">
            <a:avLst>
              <a:gd name="adj1" fmla="val 50000"/>
              <a:gd name="adj2" fmla="val 4591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58888"/>
              </p:ext>
            </p:extLst>
          </p:nvPr>
        </p:nvGraphicFramePr>
        <p:xfrm>
          <a:off x="4383187" y="935394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5" name="公式" r:id="rId7" imgW="545760" imgH="419040" progId="Equation.3">
                  <p:embed/>
                </p:oleObj>
              </mc:Choice>
              <mc:Fallback>
                <p:oleObj name="公式" r:id="rId7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187" y="935394"/>
                        <a:ext cx="10906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52185"/>
              </p:ext>
            </p:extLst>
          </p:nvPr>
        </p:nvGraphicFramePr>
        <p:xfrm>
          <a:off x="3777158" y="2286226"/>
          <a:ext cx="16589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6" name="公式" r:id="rId9" imgW="685800" imgH="393480" progId="Equation.3">
                  <p:embed/>
                </p:oleObj>
              </mc:Choice>
              <mc:Fallback>
                <p:oleObj name="公式" r:id="rId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158" y="2286226"/>
                        <a:ext cx="1658938" cy="952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36735" y="2509812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法拉第电磁感应定律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6148" y="3893122"/>
            <a:ext cx="766822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相对于实验室参照系，若磁场源静止且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强弱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不变，而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导体回路运动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（切割磁场线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rgbClr val="00FF00"/>
                </a:solidFill>
                <a:ea typeface="楷体_GB2312" pitchFamily="49" charset="-122"/>
              </a:rPr>
              <a:t>------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动生电动势</a:t>
            </a:r>
            <a:endParaRPr lang="zh-CN" altLang="en-US" dirty="0">
              <a:solidFill>
                <a:srgbClr val="00FF00"/>
              </a:solidFill>
              <a:ea typeface="楷体_GB2312" pitchFamily="49" charset="-122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095023" y="4910797"/>
            <a:ext cx="4862512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52650"/>
              </p:ext>
            </p:extLst>
          </p:nvPr>
        </p:nvGraphicFramePr>
        <p:xfrm>
          <a:off x="2352104" y="4910797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7" name="公式" r:id="rId11" imgW="850680" imgH="330120" progId="Equation.3">
                  <p:embed/>
                </p:oleObj>
              </mc:Choice>
              <mc:Fallback>
                <p:oleObj name="公式" r:id="rId11" imgW="85068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04" y="4910797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27157"/>
              </p:ext>
            </p:extLst>
          </p:nvPr>
        </p:nvGraphicFramePr>
        <p:xfrm>
          <a:off x="4814317" y="4983822"/>
          <a:ext cx="2146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8" name="公式" r:id="rId13" imgW="914400" imgH="330120" progId="Equation.3">
                  <p:embed/>
                </p:oleObj>
              </mc:Choice>
              <mc:Fallback>
                <p:oleObj name="公式" r:id="rId13" imgW="91440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17" y="4983822"/>
                        <a:ext cx="2146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3969299" y="6062262"/>
            <a:ext cx="3026824" cy="463082"/>
          </a:xfrm>
          <a:prstGeom prst="wedgeRectCallout">
            <a:avLst>
              <a:gd name="adj1" fmla="val 12303"/>
              <a:gd name="adj2" fmla="val -142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非静电力为洛伦兹力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8047" y="908720"/>
            <a:ext cx="1381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419872" y="243129"/>
            <a:ext cx="1655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要点回顾</a:t>
            </a:r>
            <a:endParaRPr kumimoji="1" lang="zh-CN" altLang="en-US" sz="28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17" name="AutoShape 51"/>
          <p:cNvSpPr>
            <a:spLocks noChangeArrowheads="1"/>
          </p:cNvSpPr>
          <p:nvPr/>
        </p:nvSpPr>
        <p:spPr bwMode="auto">
          <a:xfrm>
            <a:off x="5724128" y="3100663"/>
            <a:ext cx="3026824" cy="707793"/>
          </a:xfrm>
          <a:prstGeom prst="wedgeRectCallout">
            <a:avLst>
              <a:gd name="adj1" fmla="val -61879"/>
              <a:gd name="adj2" fmla="val -102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适用于一切感应电动势的计算</a:t>
            </a:r>
            <a:endParaRPr lang="zh-CN" altLang="en-US" sz="2200" i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1604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animBg="1"/>
      <p:bldP spid="8" grpId="0" autoUpdateAnimBg="0"/>
      <p:bldP spid="9" grpId="0" autoUpdateAnimBg="0"/>
      <p:bldP spid="10" grpId="0" animBg="1"/>
      <p:bldP spid="15" grpId="0" animBg="1" autoUpdateAnimBg="0"/>
      <p:bldP spid="19" grpId="0" autoUpdateAnimBg="0"/>
      <p:bldP spid="16" grpId="0" autoUpdateAnimBg="0"/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78" name="Rectangle 2" descr="浅色下对角线"/>
          <p:cNvSpPr>
            <a:spLocks noChangeArrowheads="1"/>
          </p:cNvSpPr>
          <p:nvPr/>
        </p:nvSpPr>
        <p:spPr bwMode="auto">
          <a:xfrm>
            <a:off x="7463160" y="2396083"/>
            <a:ext cx="292100" cy="2133600"/>
          </a:xfrm>
          <a:prstGeom prst="rect">
            <a:avLst/>
          </a:prstGeom>
          <a:pattFill prst="ltDnDiag">
            <a:fgClr>
              <a:srgbClr val="808080"/>
            </a:fgClr>
            <a:bgClr>
              <a:srgbClr val="003366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379" name="Rectangle 3"/>
          <p:cNvSpPr>
            <a:spLocks noChangeArrowheads="1"/>
          </p:cNvSpPr>
          <p:nvPr/>
        </p:nvSpPr>
        <p:spPr bwMode="auto">
          <a:xfrm>
            <a:off x="35719" y="211852"/>
            <a:ext cx="5040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77380" name="Rectangle 4"/>
          <p:cNvSpPr>
            <a:spLocks noChangeArrowheads="1"/>
          </p:cNvSpPr>
          <p:nvPr/>
        </p:nvSpPr>
        <p:spPr bwMode="auto">
          <a:xfrm>
            <a:off x="395288" y="409475"/>
            <a:ext cx="8619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载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流回路由两根平行的长直导线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组成，两导线在很远处连接。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277381" name="Rectangle 5"/>
          <p:cNvSpPr>
            <a:spLocks noChangeArrowheads="1"/>
          </p:cNvSpPr>
          <p:nvPr/>
        </p:nvSpPr>
        <p:spPr bwMode="auto">
          <a:xfrm>
            <a:off x="6712272" y="1415008"/>
            <a:ext cx="304800" cy="3886200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382" name="Rectangle 6"/>
          <p:cNvSpPr>
            <a:spLocks noChangeArrowheads="1"/>
          </p:cNvSpPr>
          <p:nvPr/>
        </p:nvSpPr>
        <p:spPr bwMode="auto">
          <a:xfrm>
            <a:off x="8388672" y="1415008"/>
            <a:ext cx="304800" cy="3886200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383" name="Line 7"/>
          <p:cNvSpPr>
            <a:spLocks noChangeShapeType="1"/>
          </p:cNvSpPr>
          <p:nvPr/>
        </p:nvSpPr>
        <p:spPr bwMode="auto">
          <a:xfrm>
            <a:off x="6864672" y="5123408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738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239168"/>
              </p:ext>
            </p:extLst>
          </p:nvPr>
        </p:nvGraphicFramePr>
        <p:xfrm>
          <a:off x="7610797" y="4764633"/>
          <a:ext cx="2524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3" name="公式" r:id="rId3" imgW="253800" imgH="317160" progId="Equation.3">
                  <p:embed/>
                </p:oleObj>
              </mc:Choice>
              <mc:Fallback>
                <p:oleObj name="公式" r:id="rId3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797" y="4764633"/>
                        <a:ext cx="2524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3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327710"/>
              </p:ext>
            </p:extLst>
          </p:nvPr>
        </p:nvGraphicFramePr>
        <p:xfrm>
          <a:off x="7090097" y="1869033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4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097" y="1869033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386" name="Line 10"/>
          <p:cNvSpPr>
            <a:spLocks noChangeShapeType="1"/>
          </p:cNvSpPr>
          <p:nvPr/>
        </p:nvSpPr>
        <p:spPr bwMode="auto">
          <a:xfrm>
            <a:off x="6483672" y="2177008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87" name="Line 11"/>
          <p:cNvSpPr>
            <a:spLocks noChangeShapeType="1"/>
          </p:cNvSpPr>
          <p:nvPr/>
        </p:nvSpPr>
        <p:spPr bwMode="auto">
          <a:xfrm flipH="1">
            <a:off x="7017072" y="2177008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88" name="Line 12"/>
          <p:cNvSpPr>
            <a:spLocks noChangeShapeType="1"/>
          </p:cNvSpPr>
          <p:nvPr/>
        </p:nvSpPr>
        <p:spPr bwMode="auto">
          <a:xfrm>
            <a:off x="6864672" y="1294358"/>
            <a:ext cx="0" cy="3973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89" name="Line 13"/>
          <p:cNvSpPr>
            <a:spLocks noChangeShapeType="1"/>
          </p:cNvSpPr>
          <p:nvPr/>
        </p:nvSpPr>
        <p:spPr bwMode="auto">
          <a:xfrm>
            <a:off x="8541072" y="1221333"/>
            <a:ext cx="0" cy="404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739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509413"/>
              </p:ext>
            </p:extLst>
          </p:nvPr>
        </p:nvGraphicFramePr>
        <p:xfrm>
          <a:off x="7293297" y="1419770"/>
          <a:ext cx="10033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5" name="公式" r:id="rId7" imgW="1002960" imgH="317160" progId="Equation.3">
                  <p:embed/>
                </p:oleObj>
              </mc:Choice>
              <mc:Fallback>
                <p:oleObj name="公式" r:id="rId7" imgW="100296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97" y="1419770"/>
                        <a:ext cx="10033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391" name="Line 15"/>
          <p:cNvSpPr>
            <a:spLocks noChangeShapeType="1"/>
          </p:cNvSpPr>
          <p:nvPr/>
        </p:nvSpPr>
        <p:spPr bwMode="auto">
          <a:xfrm flipV="1">
            <a:off x="6864672" y="2786608"/>
            <a:ext cx="0" cy="838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92" name="Line 16"/>
          <p:cNvSpPr>
            <a:spLocks noChangeShapeType="1"/>
          </p:cNvSpPr>
          <p:nvPr/>
        </p:nvSpPr>
        <p:spPr bwMode="auto">
          <a:xfrm>
            <a:off x="8541072" y="2862808"/>
            <a:ext cx="0" cy="838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93" name="Rectangle 17"/>
          <p:cNvSpPr>
            <a:spLocks noChangeArrowheads="1"/>
          </p:cNvSpPr>
          <p:nvPr/>
        </p:nvSpPr>
        <p:spPr bwMode="auto">
          <a:xfrm>
            <a:off x="107950" y="150939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277394" name="Rectangle 18"/>
          <p:cNvSpPr>
            <a:spLocks noChangeArrowheads="1"/>
          </p:cNvSpPr>
          <p:nvPr/>
        </p:nvSpPr>
        <p:spPr bwMode="auto">
          <a:xfrm>
            <a:off x="539750" y="1499661"/>
            <a:ext cx="5472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由题意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，两导线在很远处连接，构成回路，需计算回路内的磁通量。设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电流回路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点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的磁感应强度为</a:t>
            </a:r>
          </a:p>
        </p:txBody>
      </p:sp>
      <p:graphicFrame>
        <p:nvGraphicFramePr>
          <p:cNvPr id="2277395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44959"/>
              </p:ext>
            </p:extLst>
          </p:nvPr>
        </p:nvGraphicFramePr>
        <p:xfrm>
          <a:off x="8618860" y="2891383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6" name="公式" r:id="rId9" imgW="203040" imgH="291960" progId="Equation.3">
                  <p:embed/>
                </p:oleObj>
              </mc:Choice>
              <mc:Fallback>
                <p:oleObj name="公式" r:id="rId9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860" y="2891383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39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44985"/>
              </p:ext>
            </p:extLst>
          </p:nvPr>
        </p:nvGraphicFramePr>
        <p:xfrm>
          <a:off x="6439222" y="3000920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7" name="公式" r:id="rId11" imgW="203040" imgH="291960" progId="Equation.3">
                  <p:embed/>
                </p:oleObj>
              </mc:Choice>
              <mc:Fallback>
                <p:oleObj name="公式" r:id="rId11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222" y="3000920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397" name="Line 21"/>
          <p:cNvSpPr>
            <a:spLocks noChangeShapeType="1"/>
          </p:cNvSpPr>
          <p:nvPr/>
        </p:nvSpPr>
        <p:spPr bwMode="auto">
          <a:xfrm>
            <a:off x="6864672" y="3678783"/>
            <a:ext cx="7620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98" name="Oval 22"/>
          <p:cNvSpPr>
            <a:spLocks noChangeArrowheads="1"/>
          </p:cNvSpPr>
          <p:nvPr/>
        </p:nvSpPr>
        <p:spPr bwMode="auto">
          <a:xfrm>
            <a:off x="7550472" y="360258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7399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21928"/>
              </p:ext>
            </p:extLst>
          </p:nvPr>
        </p:nvGraphicFramePr>
        <p:xfrm>
          <a:off x="7723510" y="3512095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8" name="公式" r:id="rId13" imgW="279360" imgH="291960" progId="Equation.3">
                  <p:embed/>
                </p:oleObj>
              </mc:Choice>
              <mc:Fallback>
                <p:oleObj name="公式" r:id="rId13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510" y="3512095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707989"/>
              </p:ext>
            </p:extLst>
          </p:nvPr>
        </p:nvGraphicFramePr>
        <p:xfrm>
          <a:off x="7220272" y="325174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9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272" y="3251745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1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77737"/>
              </p:ext>
            </p:extLst>
          </p:nvPr>
        </p:nvGraphicFramePr>
        <p:xfrm>
          <a:off x="6663060" y="1056233"/>
          <a:ext cx="1397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0" name="公式" r:id="rId17" imgW="139680" imgH="304560" progId="Equation.3">
                  <p:embed/>
                </p:oleObj>
              </mc:Choice>
              <mc:Fallback>
                <p:oleObj name="公式" r:id="rId17" imgW="13968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3060" y="1056233"/>
                        <a:ext cx="1397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2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054152"/>
              </p:ext>
            </p:extLst>
          </p:nvPr>
        </p:nvGraphicFramePr>
        <p:xfrm>
          <a:off x="8593460" y="1018133"/>
          <a:ext cx="2159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1" name="公式" r:id="rId19" imgW="215640" imgH="304560" progId="Equation.3">
                  <p:embed/>
                </p:oleObj>
              </mc:Choice>
              <mc:Fallback>
                <p:oleObj name="公式" r:id="rId19" imgW="21564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460" y="1018133"/>
                        <a:ext cx="2159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3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706209"/>
              </p:ext>
            </p:extLst>
          </p:nvPr>
        </p:nvGraphicFramePr>
        <p:xfrm>
          <a:off x="1551781" y="2728913"/>
          <a:ext cx="2741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2" name="公式" r:id="rId21" imgW="1371600" imgH="419040" progId="Equation.3">
                  <p:embed/>
                </p:oleObj>
              </mc:Choice>
              <mc:Fallback>
                <p:oleObj name="公式" r:id="rId21" imgW="13716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81" y="2728913"/>
                        <a:ext cx="2741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4" name="Object 28"/>
          <p:cNvGraphicFramePr>
            <a:graphicFrameLocks/>
          </p:cNvGraphicFramePr>
          <p:nvPr/>
        </p:nvGraphicFramePr>
        <p:xfrm>
          <a:off x="827088" y="4149725"/>
          <a:ext cx="175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3" name="公式" r:id="rId23" imgW="876240" imgH="330120" progId="Equation.3">
                  <p:embed/>
                </p:oleObj>
              </mc:Choice>
              <mc:Fallback>
                <p:oleObj name="公式" r:id="rId23" imgW="87624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175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405" name="Rectangle 29"/>
          <p:cNvSpPr>
            <a:spLocks noChangeArrowheads="1"/>
          </p:cNvSpPr>
          <p:nvPr/>
        </p:nvSpPr>
        <p:spPr bwMode="auto">
          <a:xfrm>
            <a:off x="395288" y="3500438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取一段长为</a:t>
            </a:r>
            <a:r>
              <a:rPr kumimoji="1" lang="zh-CN" altLang="en-US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的导线，其磁通量</a:t>
            </a:r>
          </a:p>
        </p:txBody>
      </p:sp>
      <p:graphicFrame>
        <p:nvGraphicFramePr>
          <p:cNvPr id="2277406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054458"/>
              </p:ext>
            </p:extLst>
          </p:nvPr>
        </p:nvGraphicFramePr>
        <p:xfrm>
          <a:off x="8115622" y="3035845"/>
          <a:ext cx="214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4" name="公式" r:id="rId25" imgW="215640" imgH="317160" progId="Equation.3">
                  <p:embed/>
                </p:oleObj>
              </mc:Choice>
              <mc:Fallback>
                <p:oleObj name="公式" r:id="rId25" imgW="2156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622" y="3035845"/>
                        <a:ext cx="214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7" name="Object 31"/>
          <p:cNvGraphicFramePr>
            <a:graphicFrameLocks/>
          </p:cNvGraphicFramePr>
          <p:nvPr/>
        </p:nvGraphicFramePr>
        <p:xfrm>
          <a:off x="1042988" y="4724400"/>
          <a:ext cx="34528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5" name="公式" r:id="rId27" imgW="1726920" imgH="419040" progId="Equation.3">
                  <p:embed/>
                </p:oleObj>
              </mc:Choice>
              <mc:Fallback>
                <p:oleObj name="公式" r:id="rId27" imgW="17269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34528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8" name="Object 32"/>
          <p:cNvGraphicFramePr>
            <a:graphicFrameLocks/>
          </p:cNvGraphicFramePr>
          <p:nvPr/>
        </p:nvGraphicFramePr>
        <p:xfrm>
          <a:off x="4500563" y="4749800"/>
          <a:ext cx="193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6" name="公式" r:id="rId29" imgW="965160" imgH="393480" progId="Equation.3">
                  <p:embed/>
                </p:oleObj>
              </mc:Choice>
              <mc:Fallback>
                <p:oleObj name="公式" r:id="rId29" imgW="9651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49800"/>
                        <a:ext cx="1930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409" name="Rectangle 33"/>
          <p:cNvSpPr>
            <a:spLocks noChangeArrowheads="1"/>
          </p:cNvSpPr>
          <p:nvPr/>
        </p:nvSpPr>
        <p:spPr bwMode="auto">
          <a:xfrm>
            <a:off x="7017072" y="2396083"/>
            <a:ext cx="1371600" cy="2133600"/>
          </a:xfrm>
          <a:prstGeom prst="rect">
            <a:avLst/>
          </a:prstGeom>
          <a:noFill/>
          <a:ln w="9525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410" name="Line 34"/>
          <p:cNvSpPr>
            <a:spLocks noChangeShapeType="1"/>
          </p:cNvSpPr>
          <p:nvPr/>
        </p:nvSpPr>
        <p:spPr bwMode="auto">
          <a:xfrm>
            <a:off x="7252022" y="4259808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411" name="Line 35"/>
          <p:cNvSpPr>
            <a:spLocks noChangeShapeType="1"/>
          </p:cNvSpPr>
          <p:nvPr/>
        </p:nvSpPr>
        <p:spPr bwMode="auto">
          <a:xfrm>
            <a:off x="7755260" y="4259808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412" name="Text Box 36"/>
          <p:cNvSpPr txBox="1">
            <a:spLocks noChangeArrowheads="1"/>
          </p:cNvSpPr>
          <p:nvPr/>
        </p:nvSpPr>
        <p:spPr bwMode="auto">
          <a:xfrm>
            <a:off x="7826697" y="387404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277413" name="Object 37"/>
          <p:cNvGraphicFramePr>
            <a:graphicFrameLocks/>
          </p:cNvGraphicFramePr>
          <p:nvPr/>
        </p:nvGraphicFramePr>
        <p:xfrm>
          <a:off x="4670425" y="5740400"/>
          <a:ext cx="2565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7" name="公式" r:id="rId31" imgW="1282680" imgH="393480" progId="Equation.3">
                  <p:embed/>
                </p:oleObj>
              </mc:Choice>
              <mc:Fallback>
                <p:oleObj name="公式" r:id="rId31" imgW="1282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740400"/>
                        <a:ext cx="2565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414" name="Rectangle 38"/>
          <p:cNvSpPr>
            <a:spLocks noChangeArrowheads="1"/>
          </p:cNvSpPr>
          <p:nvPr/>
        </p:nvSpPr>
        <p:spPr bwMode="auto">
          <a:xfrm>
            <a:off x="395288" y="5883275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该对导线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单位长度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的自感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为</a:t>
            </a:r>
          </a:p>
        </p:txBody>
      </p:sp>
      <p:sp>
        <p:nvSpPr>
          <p:cNvPr id="2277415" name="Rectangle 39"/>
          <p:cNvSpPr>
            <a:spLocks noChangeArrowheads="1"/>
          </p:cNvSpPr>
          <p:nvPr/>
        </p:nvSpPr>
        <p:spPr bwMode="auto">
          <a:xfrm>
            <a:off x="107950" y="980728"/>
            <a:ext cx="470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这一对导线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单位长度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的自感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endParaRPr kumimoji="1"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51700" y="5314091"/>
            <a:ext cx="1979785" cy="1211253"/>
            <a:chOff x="7304088" y="5205303"/>
            <a:chExt cx="1979785" cy="1211253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304088" y="5585559"/>
              <a:ext cx="197978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忽略导线内部的磁通量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1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7540735"/>
                </p:ext>
              </p:extLst>
            </p:nvPr>
          </p:nvGraphicFramePr>
          <p:xfrm>
            <a:off x="7674952" y="5205303"/>
            <a:ext cx="1003300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48" name="公式" r:id="rId33" imgW="1002960" imgH="317160" progId="Equation.3">
                    <p:embed/>
                  </p:oleObj>
                </mc:Choice>
                <mc:Fallback>
                  <p:oleObj name="公式" r:id="rId33" imgW="1002960" imgH="317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4952" y="5205303"/>
                          <a:ext cx="1003300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2774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27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27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27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27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7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27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27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27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2277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2277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7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7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27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227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227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7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7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27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7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7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7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27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7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27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7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7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7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7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7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7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7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378" grpId="0" animBg="1"/>
      <p:bldP spid="2277379" grpId="0" autoUpdateAnimBg="0"/>
      <p:bldP spid="2277380" grpId="0" autoUpdateAnimBg="0"/>
      <p:bldP spid="2277381" grpId="0" animBg="1"/>
      <p:bldP spid="2277382" grpId="0" animBg="1"/>
      <p:bldP spid="2277383" grpId="0" animBg="1"/>
      <p:bldP spid="2277386" grpId="0" animBg="1"/>
      <p:bldP spid="2277387" grpId="0" animBg="1"/>
      <p:bldP spid="2277388" grpId="0" animBg="1"/>
      <p:bldP spid="2277389" grpId="0" animBg="1"/>
      <p:bldP spid="2277391" grpId="0" animBg="1"/>
      <p:bldP spid="2277392" grpId="0" animBg="1"/>
      <p:bldP spid="2277393" grpId="0" autoUpdateAnimBg="0"/>
      <p:bldP spid="2277394" grpId="0" autoUpdateAnimBg="0"/>
      <p:bldP spid="2277397" grpId="0" animBg="1"/>
      <p:bldP spid="2277398" grpId="0" animBg="1"/>
      <p:bldP spid="2277405" grpId="0" autoUpdateAnimBg="0"/>
      <p:bldP spid="2277409" grpId="0" animBg="1"/>
      <p:bldP spid="2277410" grpId="0" animBg="1"/>
      <p:bldP spid="2277411" grpId="0" animBg="1"/>
      <p:bldP spid="2277412" grpId="0"/>
      <p:bldP spid="2277414" grpId="0"/>
      <p:bldP spid="22774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2" name="Rectangle 2"/>
          <p:cNvSpPr>
            <a:spLocks noChangeArrowheads="1"/>
          </p:cNvSpPr>
          <p:nvPr/>
        </p:nvSpPr>
        <p:spPr bwMode="auto">
          <a:xfrm>
            <a:off x="7956550" y="2825080"/>
            <a:ext cx="744538" cy="1828800"/>
          </a:xfrm>
          <a:prstGeom prst="rect">
            <a:avLst/>
          </a:prstGeom>
          <a:solidFill>
            <a:schemeClr val="tx1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7" name="Rectangle 3"/>
          <p:cNvSpPr>
            <a:spLocks noChangeArrowheads="1"/>
          </p:cNvSpPr>
          <p:nvPr/>
        </p:nvSpPr>
        <p:spPr bwMode="auto">
          <a:xfrm>
            <a:off x="179388" y="3079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255775"/>
              </p:ext>
            </p:extLst>
          </p:nvPr>
        </p:nvGraphicFramePr>
        <p:xfrm>
          <a:off x="7256463" y="115503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3" name="公式" r:id="rId3" imgW="203040" imgH="291960" progId="Equation.3">
                  <p:embed/>
                </p:oleObj>
              </mc:Choice>
              <mc:Fallback>
                <p:oleObj name="公式" r:id="rId3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15503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Line 5"/>
          <p:cNvSpPr>
            <a:spLocks noChangeShapeType="1"/>
          </p:cNvSpPr>
          <p:nvPr/>
        </p:nvSpPr>
        <p:spPr bwMode="auto">
          <a:xfrm>
            <a:off x="6262688" y="2636168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889549"/>
              </p:ext>
            </p:extLst>
          </p:nvPr>
        </p:nvGraphicFramePr>
        <p:xfrm>
          <a:off x="6084888" y="235518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4" name="公式" r:id="rId5" imgW="203040" imgH="291960" progId="Equation.3">
                  <p:embed/>
                </p:oleObj>
              </mc:Choice>
              <mc:Fallback>
                <p:oleObj name="公式" r:id="rId5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35518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07" name="Rectangle 7"/>
          <p:cNvSpPr>
            <a:spLocks noChangeArrowheads="1"/>
          </p:cNvSpPr>
          <p:nvPr/>
        </p:nvSpPr>
        <p:spPr bwMode="auto">
          <a:xfrm>
            <a:off x="179388" y="1555750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278408" name="Rectangle 8"/>
          <p:cNvSpPr>
            <a:spLocks noChangeArrowheads="1"/>
          </p:cNvSpPr>
          <p:nvPr/>
        </p:nvSpPr>
        <p:spPr bwMode="auto">
          <a:xfrm>
            <a:off x="833436" y="1554770"/>
            <a:ext cx="504825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含磁介质的安培环路定理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可知</a:t>
            </a:r>
          </a:p>
        </p:txBody>
      </p:sp>
      <p:graphicFrame>
        <p:nvGraphicFramePr>
          <p:cNvPr id="2278409" name="Object 9"/>
          <p:cNvGraphicFramePr>
            <a:graphicFrameLocks/>
          </p:cNvGraphicFramePr>
          <p:nvPr/>
        </p:nvGraphicFramePr>
        <p:xfrm>
          <a:off x="3851275" y="2224088"/>
          <a:ext cx="12493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5" name="公式" r:id="rId7" imgW="1562040" imgH="419040" progId="Equation.3">
                  <p:embed/>
                </p:oleObj>
              </mc:Choice>
              <mc:Fallback>
                <p:oleObj name="公式" r:id="rId7" imgW="15620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24088"/>
                        <a:ext cx="12493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1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792180"/>
              </p:ext>
            </p:extLst>
          </p:nvPr>
        </p:nvGraphicFramePr>
        <p:xfrm>
          <a:off x="1882775" y="2018506"/>
          <a:ext cx="139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6" name="公式" r:id="rId9" imgW="698400" imgH="393480" progId="Equation.3">
                  <p:embed/>
                </p:oleObj>
              </mc:Choice>
              <mc:Fallback>
                <p:oleObj name="公式" r:id="rId9" imgW="6984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018506"/>
                        <a:ext cx="1397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11" name="Object 11"/>
          <p:cNvGraphicFramePr>
            <a:graphicFrameLocks/>
          </p:cNvGraphicFramePr>
          <p:nvPr/>
        </p:nvGraphicFramePr>
        <p:xfrm>
          <a:off x="3779838" y="2774950"/>
          <a:ext cx="15875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7" name="公式" r:id="rId11" imgW="1981080" imgH="419040" progId="Equation.3">
                  <p:embed/>
                </p:oleObj>
              </mc:Choice>
              <mc:Fallback>
                <p:oleObj name="公式" r:id="rId11" imgW="19810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74950"/>
                        <a:ext cx="15875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12" name="Object 12"/>
          <p:cNvGraphicFramePr>
            <a:graphicFrameLocks/>
          </p:cNvGraphicFramePr>
          <p:nvPr/>
        </p:nvGraphicFramePr>
        <p:xfrm>
          <a:off x="1908175" y="2847975"/>
          <a:ext cx="7223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8" name="公式" r:id="rId13" imgW="812520" imgH="317160" progId="Equation.3">
                  <p:embed/>
                </p:oleObj>
              </mc:Choice>
              <mc:Fallback>
                <p:oleObj name="公式" r:id="rId13" imgW="8125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47975"/>
                        <a:ext cx="7223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1" name="Group 13"/>
          <p:cNvGrpSpPr>
            <a:grpSpLocks/>
          </p:cNvGrpSpPr>
          <p:nvPr/>
        </p:nvGrpSpPr>
        <p:grpSpPr bwMode="auto">
          <a:xfrm>
            <a:off x="6415088" y="1605880"/>
            <a:ext cx="2286000" cy="4191000"/>
            <a:chOff x="4080" y="954"/>
            <a:chExt cx="1440" cy="2640"/>
          </a:xfrm>
        </p:grpSpPr>
        <p:sp>
          <p:nvSpPr>
            <p:cNvPr id="6194" name="Line 14"/>
            <p:cNvSpPr>
              <a:spLocks noChangeShapeType="1"/>
            </p:cNvSpPr>
            <p:nvPr/>
          </p:nvSpPr>
          <p:spPr bwMode="auto">
            <a:xfrm>
              <a:off x="4080" y="1150"/>
              <a:ext cx="0" cy="2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15"/>
            <p:cNvSpPr>
              <a:spLocks noChangeShapeType="1"/>
            </p:cNvSpPr>
            <p:nvPr/>
          </p:nvSpPr>
          <p:spPr bwMode="auto">
            <a:xfrm>
              <a:off x="5520" y="1150"/>
              <a:ext cx="0" cy="22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Oval 16"/>
            <p:cNvSpPr>
              <a:spLocks noChangeArrowheads="1"/>
            </p:cNvSpPr>
            <p:nvPr/>
          </p:nvSpPr>
          <p:spPr bwMode="auto">
            <a:xfrm>
              <a:off x="4080" y="3203"/>
              <a:ext cx="1440" cy="3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7" name="Oval 17"/>
            <p:cNvSpPr>
              <a:spLocks noChangeArrowheads="1"/>
            </p:cNvSpPr>
            <p:nvPr/>
          </p:nvSpPr>
          <p:spPr bwMode="auto">
            <a:xfrm>
              <a:off x="4080" y="954"/>
              <a:ext cx="1440" cy="3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8" name="Line 18"/>
            <p:cNvSpPr>
              <a:spLocks noChangeShapeType="1"/>
            </p:cNvSpPr>
            <p:nvPr/>
          </p:nvSpPr>
          <p:spPr bwMode="auto">
            <a:xfrm>
              <a:off x="4800" y="114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78419" name="Object 19"/>
          <p:cNvGraphicFramePr>
            <a:graphicFrameLocks/>
          </p:cNvGraphicFramePr>
          <p:nvPr/>
        </p:nvGraphicFramePr>
        <p:xfrm>
          <a:off x="2176463" y="377190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9" name="公式" r:id="rId15" imgW="647640" imgH="177480" progId="Equation.3">
                  <p:embed/>
                </p:oleObj>
              </mc:Choice>
              <mc:Fallback>
                <p:oleObj name="公式" r:id="rId15" imgW="64764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771900"/>
                        <a:ext cx="1295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20" name="Object 20"/>
          <p:cNvGraphicFramePr>
            <a:graphicFrameLocks/>
          </p:cNvGraphicFramePr>
          <p:nvPr/>
        </p:nvGraphicFramePr>
        <p:xfrm>
          <a:off x="3409950" y="3567113"/>
          <a:ext cx="1522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0" name="公式" r:id="rId17" imgW="761760" imgH="393480" progId="Equation.3">
                  <p:embed/>
                </p:oleObj>
              </mc:Choice>
              <mc:Fallback>
                <p:oleObj name="公式" r:id="rId17" imgW="7617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567113"/>
                        <a:ext cx="1522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2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39222"/>
              </p:ext>
            </p:extLst>
          </p:nvPr>
        </p:nvGraphicFramePr>
        <p:xfrm>
          <a:off x="7956550" y="256473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1" name="公式" r:id="rId19" imgW="190440" imgH="215640" progId="Equation.3">
                  <p:embed/>
                </p:oleObj>
              </mc:Choice>
              <mc:Fallback>
                <p:oleObj name="公式" r:id="rId19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56473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AutoShape 22"/>
          <p:cNvSpPr>
            <a:spLocks noChangeArrowheads="1"/>
          </p:cNvSpPr>
          <p:nvPr/>
        </p:nvSpPr>
        <p:spPr bwMode="auto">
          <a:xfrm>
            <a:off x="7177088" y="1758280"/>
            <a:ext cx="762000" cy="3843338"/>
          </a:xfrm>
          <a:prstGeom prst="can">
            <a:avLst>
              <a:gd name="adj" fmla="val 3626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3" name="Line 23"/>
          <p:cNvSpPr>
            <a:spLocks noChangeShapeType="1"/>
          </p:cNvSpPr>
          <p:nvPr/>
        </p:nvSpPr>
        <p:spPr bwMode="auto">
          <a:xfrm>
            <a:off x="7558088" y="1377280"/>
            <a:ext cx="0" cy="4572000"/>
          </a:xfrm>
          <a:prstGeom prst="line">
            <a:avLst/>
          </a:prstGeom>
          <a:noFill/>
          <a:ln w="12700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Oval 24"/>
          <p:cNvSpPr>
            <a:spLocks noChangeArrowheads="1"/>
          </p:cNvSpPr>
          <p:nvPr/>
        </p:nvSpPr>
        <p:spPr bwMode="auto">
          <a:xfrm>
            <a:off x="6415088" y="1605880"/>
            <a:ext cx="2286000" cy="609600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8425" name="Rectangle 25" descr="宽下对角线"/>
          <p:cNvSpPr>
            <a:spLocks noChangeArrowheads="1"/>
          </p:cNvSpPr>
          <p:nvPr/>
        </p:nvSpPr>
        <p:spPr bwMode="auto">
          <a:xfrm>
            <a:off x="8320088" y="2825080"/>
            <a:ext cx="228600" cy="1828800"/>
          </a:xfrm>
          <a:prstGeom prst="rect">
            <a:avLst/>
          </a:prstGeom>
          <a:pattFill prst="wdDnDiag">
            <a:fgClr>
              <a:schemeClr val="hlink"/>
            </a:fgClr>
            <a:bgClr>
              <a:schemeClr val="accent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842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308296"/>
              </p:ext>
            </p:extLst>
          </p:nvPr>
        </p:nvGraphicFramePr>
        <p:xfrm>
          <a:off x="7785100" y="3375943"/>
          <a:ext cx="1381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2" name="公式" r:id="rId21" imgW="139680" imgH="317160" progId="Equation.3">
                  <p:embed/>
                </p:oleObj>
              </mc:Choice>
              <mc:Fallback>
                <p:oleObj name="公式" r:id="rId21" imgW="1396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3375943"/>
                        <a:ext cx="1381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Line 27"/>
          <p:cNvSpPr>
            <a:spLocks noChangeShapeType="1"/>
          </p:cNvSpPr>
          <p:nvPr/>
        </p:nvSpPr>
        <p:spPr bwMode="auto">
          <a:xfrm flipV="1">
            <a:off x="7558088" y="114868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6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782811"/>
              </p:ext>
            </p:extLst>
          </p:nvPr>
        </p:nvGraphicFramePr>
        <p:xfrm>
          <a:off x="7929563" y="1701130"/>
          <a:ext cx="2587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3" name="公式" r:id="rId23" imgW="330120" imgH="419040" progId="Equation.3">
                  <p:embed/>
                </p:oleObj>
              </mc:Choice>
              <mc:Fallback>
                <p:oleObj name="公式" r:id="rId23" imgW="330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1701130"/>
                        <a:ext cx="2587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Line 29"/>
          <p:cNvSpPr>
            <a:spLocks noChangeShapeType="1"/>
          </p:cNvSpPr>
          <p:nvPr/>
        </p:nvSpPr>
        <p:spPr bwMode="auto">
          <a:xfrm>
            <a:off x="6415088" y="3358480"/>
            <a:ext cx="1143000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7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63194"/>
              </p:ext>
            </p:extLst>
          </p:nvPr>
        </p:nvGraphicFramePr>
        <p:xfrm>
          <a:off x="6634163" y="2853655"/>
          <a:ext cx="2524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4" name="公式" r:id="rId25" imgW="368280" imgH="419040" progId="Equation.3">
                  <p:embed/>
                </p:oleObj>
              </mc:Choice>
              <mc:Fallback>
                <p:oleObj name="公式" r:id="rId25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2853655"/>
                        <a:ext cx="2524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59114"/>
              </p:ext>
            </p:extLst>
          </p:nvPr>
        </p:nvGraphicFramePr>
        <p:xfrm>
          <a:off x="6624638" y="3739480"/>
          <a:ext cx="2968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5" name="公式" r:id="rId27" imgW="368280" imgH="419040" progId="Equation.3">
                  <p:embed/>
                </p:oleObj>
              </mc:Choice>
              <mc:Fallback>
                <p:oleObj name="公式" r:id="rId27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739480"/>
                        <a:ext cx="2968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32" name="Line 32"/>
          <p:cNvSpPr>
            <a:spLocks noChangeShapeType="1"/>
          </p:cNvSpPr>
          <p:nvPr/>
        </p:nvSpPr>
        <p:spPr bwMode="auto">
          <a:xfrm flipH="1">
            <a:off x="7524750" y="4652293"/>
            <a:ext cx="504825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433" name="Line 33"/>
          <p:cNvSpPr>
            <a:spLocks noChangeShapeType="1"/>
          </p:cNvSpPr>
          <p:nvPr/>
        </p:nvSpPr>
        <p:spPr bwMode="auto">
          <a:xfrm flipH="1">
            <a:off x="7524750" y="2823493"/>
            <a:ext cx="504825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434" name="Text Box 34"/>
          <p:cNvSpPr txBox="1">
            <a:spLocks noChangeArrowheads="1"/>
          </p:cNvSpPr>
          <p:nvPr/>
        </p:nvSpPr>
        <p:spPr bwMode="auto">
          <a:xfrm>
            <a:off x="8221663" y="242026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78435" name="AutoShape 35"/>
          <p:cNvSpPr>
            <a:spLocks/>
          </p:cNvSpPr>
          <p:nvPr/>
        </p:nvSpPr>
        <p:spPr bwMode="auto">
          <a:xfrm>
            <a:off x="1562466" y="2185069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8436" name="Text Box 36"/>
          <p:cNvSpPr txBox="1">
            <a:spLocks noChangeArrowheads="1"/>
          </p:cNvSpPr>
          <p:nvPr/>
        </p:nvSpPr>
        <p:spPr bwMode="auto">
          <a:xfrm>
            <a:off x="539750" y="3208338"/>
            <a:ext cx="32400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通过 </a:t>
            </a:r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面的磁通量</a:t>
            </a:r>
          </a:p>
        </p:txBody>
      </p:sp>
      <p:sp>
        <p:nvSpPr>
          <p:cNvPr id="2278437" name="AutoShape 37"/>
          <p:cNvSpPr>
            <a:spLocks noChangeArrowheads="1"/>
          </p:cNvSpPr>
          <p:nvPr/>
        </p:nvSpPr>
        <p:spPr bwMode="auto">
          <a:xfrm>
            <a:off x="1460500" y="45132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8438" name="Object 38"/>
          <p:cNvGraphicFramePr>
            <a:graphicFrameLocks/>
          </p:cNvGraphicFramePr>
          <p:nvPr/>
        </p:nvGraphicFramePr>
        <p:xfrm>
          <a:off x="2051050" y="4287838"/>
          <a:ext cx="2157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6" name="公式" r:id="rId29" imgW="1079280" imgH="393480" progId="Equation.3">
                  <p:embed/>
                </p:oleObj>
              </mc:Choice>
              <mc:Fallback>
                <p:oleObj name="公式" r:id="rId29" imgW="10792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87838"/>
                        <a:ext cx="2157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39" name="Object 39"/>
          <p:cNvGraphicFramePr>
            <a:graphicFrameLocks/>
          </p:cNvGraphicFramePr>
          <p:nvPr/>
        </p:nvGraphicFramePr>
        <p:xfrm>
          <a:off x="4133850" y="4329113"/>
          <a:ext cx="1878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7" name="公式" r:id="rId31" imgW="939600" imgH="431640" progId="Equation.3">
                  <p:embed/>
                </p:oleObj>
              </mc:Choice>
              <mc:Fallback>
                <p:oleObj name="公式" r:id="rId31" imgW="9396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329113"/>
                        <a:ext cx="1878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40" name="AutoShape 40"/>
          <p:cNvSpPr>
            <a:spLocks noChangeArrowheads="1"/>
          </p:cNvSpPr>
          <p:nvPr/>
        </p:nvSpPr>
        <p:spPr bwMode="auto">
          <a:xfrm>
            <a:off x="1456788" y="5507683"/>
            <a:ext cx="1184018" cy="25256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8441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55674"/>
              </p:ext>
            </p:extLst>
          </p:nvPr>
        </p:nvGraphicFramePr>
        <p:xfrm>
          <a:off x="3159409" y="5152231"/>
          <a:ext cx="248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8" name="公式" r:id="rId33" imgW="1244520" imgH="431640" progId="Equation.3">
                  <p:embed/>
                </p:oleObj>
              </mc:Choice>
              <mc:Fallback>
                <p:oleObj name="公式" r:id="rId33" imgW="12445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409" y="5152231"/>
                        <a:ext cx="248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785813" y="333375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同轴电缆由半径分别为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的两个无限长同轴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导体圆柱面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组成，两圆柱面间填充相对磁导率为      的磁介质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179388" y="1124744"/>
            <a:ext cx="539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无限长同轴电缆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单位长度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上的自感</a:t>
            </a:r>
          </a:p>
        </p:txBody>
      </p:sp>
      <p:sp>
        <p:nvSpPr>
          <p:cNvPr id="2278444" name="Rectangle 44"/>
          <p:cNvSpPr>
            <a:spLocks noChangeArrowheads="1"/>
          </p:cNvSpPr>
          <p:nvPr/>
        </p:nvSpPr>
        <p:spPr bwMode="auto">
          <a:xfrm>
            <a:off x="746125" y="6067425"/>
            <a:ext cx="121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小结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2278445" name="Rectangle 45"/>
          <p:cNvSpPr>
            <a:spLocks noChangeArrowheads="1"/>
          </p:cNvSpPr>
          <p:nvPr/>
        </p:nvSpPr>
        <p:spPr bwMode="auto">
          <a:xfrm>
            <a:off x="1552575" y="6067425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假设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78446" name="Object 46"/>
          <p:cNvGraphicFramePr>
            <a:graphicFrameLocks/>
          </p:cNvGraphicFramePr>
          <p:nvPr/>
        </p:nvGraphicFramePr>
        <p:xfrm>
          <a:off x="2282825" y="6151563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9" name="公式" r:id="rId35" imgW="203040" imgH="291960" progId="Equation.3">
                  <p:embed/>
                </p:oleObj>
              </mc:Choice>
              <mc:Fallback>
                <p:oleObj name="公式" r:id="rId35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6151563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47" name="Rectangle 47"/>
          <p:cNvSpPr>
            <a:spLocks noChangeArrowheads="1"/>
          </p:cNvSpPr>
          <p:nvPr/>
        </p:nvSpPr>
        <p:spPr bwMode="auto">
          <a:xfrm>
            <a:off x="2555776" y="60674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2278448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831653"/>
              </p:ext>
            </p:extLst>
          </p:nvPr>
        </p:nvGraphicFramePr>
        <p:xfrm>
          <a:off x="2930426" y="6151563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0" name="公式" r:id="rId37" imgW="279360" imgH="291960" progId="Equation.3">
                  <p:embed/>
                </p:oleObj>
              </mc:Choice>
              <mc:Fallback>
                <p:oleObj name="公式" r:id="rId37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426" y="6151563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49" name="Rectangle 49"/>
          <p:cNvSpPr>
            <a:spLocks noChangeArrowheads="1"/>
          </p:cNvSpPr>
          <p:nvPr/>
        </p:nvSpPr>
        <p:spPr bwMode="auto">
          <a:xfrm>
            <a:off x="3303910" y="60674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22784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55649"/>
              </p:ext>
            </p:extLst>
          </p:nvPr>
        </p:nvGraphicFramePr>
        <p:xfrm>
          <a:off x="3762697" y="6057900"/>
          <a:ext cx="449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1" name="公式" r:id="rId39" imgW="215640" imgH="228600" progId="Equation.3">
                  <p:embed/>
                </p:oleObj>
              </mc:Choice>
              <mc:Fallback>
                <p:oleObj name="公式" r:id="rId3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697" y="6057900"/>
                        <a:ext cx="4492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51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740395"/>
              </p:ext>
            </p:extLst>
          </p:nvPr>
        </p:nvGraphicFramePr>
        <p:xfrm>
          <a:off x="6602288" y="6149975"/>
          <a:ext cx="2555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2" name="公式" r:id="rId41" imgW="253800" imgH="291960" progId="Equation.3">
                  <p:embed/>
                </p:oleObj>
              </mc:Choice>
              <mc:Fallback>
                <p:oleObj name="公式" r:id="rId41" imgW="2538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288" y="6149975"/>
                        <a:ext cx="2555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52" name="Rectangle 52"/>
          <p:cNvSpPr>
            <a:spLocks noChangeArrowheads="1"/>
          </p:cNvSpPr>
          <p:nvPr/>
        </p:nvSpPr>
        <p:spPr bwMode="auto">
          <a:xfrm>
            <a:off x="6103813" y="60674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2278453" name="Rectangle 53"/>
          <p:cNvSpPr>
            <a:spLocks noChangeArrowheads="1"/>
          </p:cNvSpPr>
          <p:nvPr/>
        </p:nvSpPr>
        <p:spPr bwMode="auto">
          <a:xfrm>
            <a:off x="6867400" y="6069013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与电流无关</a:t>
            </a:r>
          </a:p>
        </p:txBody>
      </p:sp>
      <p:sp>
        <p:nvSpPr>
          <p:cNvPr id="2278454" name="Rectangle 54"/>
          <p:cNvSpPr>
            <a:spLocks noChangeArrowheads="1"/>
          </p:cNvSpPr>
          <p:nvPr/>
        </p:nvSpPr>
        <p:spPr bwMode="auto">
          <a:xfrm>
            <a:off x="779463" y="6003925"/>
            <a:ext cx="8185025" cy="585788"/>
          </a:xfrm>
          <a:prstGeom prst="rect">
            <a:avLst/>
          </a:prstGeom>
          <a:noFill/>
          <a:ln w="12700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94707"/>
              </p:ext>
            </p:extLst>
          </p:nvPr>
        </p:nvGraphicFramePr>
        <p:xfrm>
          <a:off x="6804248" y="754003"/>
          <a:ext cx="2968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3" name="公式" r:id="rId43" imgW="368280" imgH="419040" progId="Equation.3">
                  <p:embed/>
                </p:oleObj>
              </mc:Choice>
              <mc:Fallback>
                <p:oleObj name="公式" r:id="rId43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754003"/>
                        <a:ext cx="2968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896959" y="5120685"/>
            <a:ext cx="2311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</a:t>
            </a:r>
            <a:r>
              <a:rPr kumimoji="1"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长度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上的自感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83968" y="6063679"/>
            <a:ext cx="1634331" cy="500062"/>
            <a:chOff x="4283968" y="6063679"/>
            <a:chExt cx="1634331" cy="50006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854238"/>
                </p:ext>
              </p:extLst>
            </p:nvPr>
          </p:nvGraphicFramePr>
          <p:xfrm>
            <a:off x="4732436" y="6087491"/>
            <a:ext cx="11858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04" name="Equation" r:id="rId44" imgW="1185568" imgH="475577" progId="Equation.DSMT4">
                    <p:embed/>
                  </p:oleObj>
                </mc:Choice>
                <mc:Fallback>
                  <p:oleObj name="Equation" r:id="rId44" imgW="1185568" imgH="47557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732436" y="6087491"/>
                          <a:ext cx="1185863" cy="47625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4283968" y="6063679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由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45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7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7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7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7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2278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2278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7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7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7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7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7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7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7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7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7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7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7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7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7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7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7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0" fill="hold"/>
                                        <p:tgtEl>
                                          <p:spTgt spid="227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0" fill="hold"/>
                                        <p:tgtEl>
                                          <p:spTgt spid="227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02" grpId="0" animBg="1"/>
      <p:bldP spid="2278407" grpId="0" autoUpdateAnimBg="0"/>
      <p:bldP spid="2278408" grpId="0" autoUpdateAnimBg="0"/>
      <p:bldP spid="2278425" grpId="0" animBg="1"/>
      <p:bldP spid="2278432" grpId="0" animBg="1"/>
      <p:bldP spid="2278433" grpId="0" animBg="1"/>
      <p:bldP spid="2278434" grpId="0" autoUpdateAnimBg="0"/>
      <p:bldP spid="2278435" grpId="0" animBg="1"/>
      <p:bldP spid="2278436" grpId="0" autoUpdateAnimBg="0"/>
      <p:bldP spid="2278437" grpId="0" animBg="1"/>
      <p:bldP spid="2278440" grpId="0" animBg="1"/>
      <p:bldP spid="2278444" grpId="0" autoUpdateAnimBg="0"/>
      <p:bldP spid="2278445" grpId="0" autoUpdateAnimBg="0"/>
      <p:bldP spid="2278447" grpId="0" autoUpdateAnimBg="0"/>
      <p:bldP spid="2278449" grpId="0" autoUpdateAnimBg="0"/>
      <p:bldP spid="2278452" grpId="0" autoUpdateAnimBg="0"/>
      <p:bldP spid="2278453" grpId="0" autoUpdateAnimBg="0"/>
      <p:bldP spid="2278454" grpId="0" animBg="1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922" name="Text Box 2"/>
          <p:cNvSpPr txBox="1">
            <a:spLocks noChangeArrowheads="1"/>
          </p:cNvSpPr>
          <p:nvPr/>
        </p:nvSpPr>
        <p:spPr bwMode="auto">
          <a:xfrm>
            <a:off x="6164263" y="2527300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1                      2</a:t>
            </a:r>
          </a:p>
        </p:txBody>
      </p:sp>
      <p:sp>
        <p:nvSpPr>
          <p:cNvPr id="7182" name="Rectangle 3"/>
          <p:cNvSpPr>
            <a:spLocks noChangeArrowheads="1"/>
          </p:cNvSpPr>
          <p:nvPr/>
        </p:nvSpPr>
        <p:spPr bwMode="auto">
          <a:xfrm>
            <a:off x="179388" y="333375"/>
            <a:ext cx="4899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互感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mutual – induction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+mn-lt"/>
              </a:rPr>
              <a:t>）</a:t>
            </a:r>
            <a:endParaRPr kumimoji="1" lang="zh-CN" altLang="en-US" sz="28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257924" name="Oval 4"/>
          <p:cNvSpPr>
            <a:spLocks noChangeArrowheads="1"/>
          </p:cNvSpPr>
          <p:nvPr/>
        </p:nvSpPr>
        <p:spPr bwMode="auto">
          <a:xfrm>
            <a:off x="5826125" y="623888"/>
            <a:ext cx="990600" cy="1965325"/>
          </a:xfrm>
          <a:prstGeom prst="ellipse">
            <a:avLst/>
          </a:prstGeom>
          <a:solidFill>
            <a:srgbClr val="000000">
              <a:alpha val="59999"/>
            </a:srgbClr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7925" name="Object 2"/>
          <p:cNvGraphicFramePr>
            <a:graphicFrameLocks/>
          </p:cNvGraphicFramePr>
          <p:nvPr/>
        </p:nvGraphicFramePr>
        <p:xfrm>
          <a:off x="8540750" y="1112838"/>
          <a:ext cx="33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3" name="公式" r:id="rId3" imgW="330120" imgH="457200" progId="Equation.3">
                  <p:embed/>
                </p:oleObj>
              </mc:Choice>
              <mc:Fallback>
                <p:oleObj name="公式" r:id="rId3" imgW="33012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0" y="1112838"/>
                        <a:ext cx="33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26" name="Oval 6"/>
          <p:cNvSpPr>
            <a:spLocks noChangeArrowheads="1"/>
          </p:cNvSpPr>
          <p:nvPr/>
        </p:nvSpPr>
        <p:spPr bwMode="auto">
          <a:xfrm>
            <a:off x="7273925" y="623888"/>
            <a:ext cx="990600" cy="1965325"/>
          </a:xfrm>
          <a:prstGeom prst="ellipse">
            <a:avLst/>
          </a:prstGeom>
          <a:solidFill>
            <a:srgbClr val="000000">
              <a:alpha val="59999"/>
            </a:srgbClr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927" name="Rectangle 7"/>
          <p:cNvSpPr>
            <a:spLocks noChangeArrowheads="1"/>
          </p:cNvSpPr>
          <p:nvPr/>
        </p:nvSpPr>
        <p:spPr bwMode="auto">
          <a:xfrm>
            <a:off x="468313" y="939800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变化</a:t>
            </a:r>
          </a:p>
        </p:txBody>
      </p:sp>
      <p:sp>
        <p:nvSpPr>
          <p:cNvPr id="2257928" name="Rectangle 8"/>
          <p:cNvSpPr>
            <a:spLocks noChangeArrowheads="1"/>
          </p:cNvSpPr>
          <p:nvPr/>
        </p:nvSpPr>
        <p:spPr bwMode="auto">
          <a:xfrm>
            <a:off x="355600" y="2668588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穿过线圈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的磁通量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57929" name="Object 3"/>
          <p:cNvGraphicFramePr>
            <a:graphicFrameLocks noChangeAspect="1"/>
          </p:cNvGraphicFramePr>
          <p:nvPr/>
        </p:nvGraphicFramePr>
        <p:xfrm>
          <a:off x="7419975" y="3284538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4" name="公式" r:id="rId5" imgW="736560" imgH="215640" progId="Equation.3">
                  <p:embed/>
                </p:oleObj>
              </mc:Choice>
              <mc:Fallback>
                <p:oleObj name="公式" r:id="rId5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284538"/>
                        <a:ext cx="1473200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30" name="Object 4"/>
          <p:cNvGraphicFramePr>
            <a:graphicFrameLocks/>
          </p:cNvGraphicFramePr>
          <p:nvPr/>
        </p:nvGraphicFramePr>
        <p:xfrm>
          <a:off x="3132138" y="4684713"/>
          <a:ext cx="1979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5" name="公式" r:id="rId7" imgW="990360" imgH="393480" progId="Equation.3">
                  <p:embed/>
                </p:oleObj>
              </mc:Choice>
              <mc:Fallback>
                <p:oleObj name="公式" r:id="rId7" imgW="9903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684713"/>
                        <a:ext cx="1979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31" name="Rectangle 11"/>
          <p:cNvSpPr>
            <a:spLocks noChangeArrowheads="1"/>
          </p:cNvSpPr>
          <p:nvPr/>
        </p:nvSpPr>
        <p:spPr bwMode="auto">
          <a:xfrm>
            <a:off x="228381" y="3878263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5475" indent="-625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 </a:t>
            </a:r>
            <a:r>
              <a:rPr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21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只取决于诸回路的几何形状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、匝数及周围介质的磁导率等因素，而与其所通电流无关。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7932" name="Object 5"/>
          <p:cNvGraphicFramePr>
            <a:graphicFrameLocks/>
          </p:cNvGraphicFramePr>
          <p:nvPr/>
        </p:nvGraphicFramePr>
        <p:xfrm>
          <a:off x="3300413" y="5332413"/>
          <a:ext cx="1776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6" name="公式" r:id="rId9" imgW="888840" imgH="393480" progId="Equation.3">
                  <p:embed/>
                </p:oleObj>
              </mc:Choice>
              <mc:Fallback>
                <p:oleObj name="公式" r:id="rId9" imgW="8888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332413"/>
                        <a:ext cx="1776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80000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33" name="Rectangle 13"/>
          <p:cNvSpPr>
            <a:spLocks noChangeArrowheads="1"/>
          </p:cNvSpPr>
          <p:nvPr/>
        </p:nvSpPr>
        <p:spPr bwMode="auto">
          <a:xfrm>
            <a:off x="323850" y="482282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中的电动势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59325" y="833438"/>
            <a:ext cx="3803650" cy="433387"/>
            <a:chOff x="3129" y="562"/>
            <a:chExt cx="2396" cy="273"/>
          </a:xfrm>
        </p:grpSpPr>
        <p:sp>
          <p:nvSpPr>
            <p:cNvPr id="7207" name="Freeform 15"/>
            <p:cNvSpPr>
              <a:spLocks/>
            </p:cNvSpPr>
            <p:nvPr/>
          </p:nvSpPr>
          <p:spPr bwMode="auto">
            <a:xfrm>
              <a:off x="3129" y="562"/>
              <a:ext cx="641" cy="266"/>
            </a:xfrm>
            <a:custGeom>
              <a:avLst/>
              <a:gdLst>
                <a:gd name="T0" fmla="*/ 0 w 432"/>
                <a:gd name="T1" fmla="*/ 0 h 288"/>
                <a:gd name="T2" fmla="*/ 5037 w 432"/>
                <a:gd name="T3" fmla="*/ 71 h 288"/>
                <a:gd name="T4" fmla="*/ 15059 w 432"/>
                <a:gd name="T5" fmla="*/ 140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16"/>
            <p:cNvSpPr>
              <a:spLocks/>
            </p:cNvSpPr>
            <p:nvPr/>
          </p:nvSpPr>
          <p:spPr bwMode="auto">
            <a:xfrm>
              <a:off x="3995" y="795"/>
              <a:ext cx="751" cy="40"/>
            </a:xfrm>
            <a:custGeom>
              <a:avLst/>
              <a:gdLst>
                <a:gd name="T0" fmla="*/ 0 w 960"/>
                <a:gd name="T1" fmla="*/ 0 h 200"/>
                <a:gd name="T2" fmla="*/ 21 w 960"/>
                <a:gd name="T3" fmla="*/ 0 h 200"/>
                <a:gd name="T4" fmla="*/ 63 w 960"/>
                <a:gd name="T5" fmla="*/ 0 h 200"/>
                <a:gd name="T6" fmla="*/ 106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17"/>
            <p:cNvSpPr>
              <a:spLocks/>
            </p:cNvSpPr>
            <p:nvPr/>
          </p:nvSpPr>
          <p:spPr bwMode="auto">
            <a:xfrm>
              <a:off x="5078" y="611"/>
              <a:ext cx="447" cy="141"/>
            </a:xfrm>
            <a:custGeom>
              <a:avLst/>
              <a:gdLst>
                <a:gd name="T0" fmla="*/ 0 w 447"/>
                <a:gd name="T1" fmla="*/ 141 h 141"/>
                <a:gd name="T2" fmla="*/ 259 w 447"/>
                <a:gd name="T3" fmla="*/ 83 h 141"/>
                <a:gd name="T4" fmla="*/ 447 w 447"/>
                <a:gd name="T5" fmla="*/ 0 h 141"/>
                <a:gd name="T6" fmla="*/ 0 60000 65536"/>
                <a:gd name="T7" fmla="*/ 0 60000 65536"/>
                <a:gd name="T8" fmla="*/ 0 60000 65536"/>
                <a:gd name="T9" fmla="*/ 0 w 447"/>
                <a:gd name="T10" fmla="*/ 0 h 141"/>
                <a:gd name="T11" fmla="*/ 447 w 447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7" h="141">
                  <a:moveTo>
                    <a:pt x="0" y="141"/>
                  </a:moveTo>
                  <a:cubicBezTo>
                    <a:pt x="92" y="123"/>
                    <a:pt x="185" y="106"/>
                    <a:pt x="259" y="83"/>
                  </a:cubicBezTo>
                  <a:cubicBezTo>
                    <a:pt x="333" y="60"/>
                    <a:pt x="390" y="30"/>
                    <a:pt x="447" y="0"/>
                  </a:cubicBezTo>
                </a:path>
              </a:pathLst>
            </a:custGeom>
            <a:noFill/>
            <a:ln w="31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759325" y="1887538"/>
            <a:ext cx="3803650" cy="420687"/>
            <a:chOff x="3129" y="1226"/>
            <a:chExt cx="2396" cy="265"/>
          </a:xfrm>
        </p:grpSpPr>
        <p:sp>
          <p:nvSpPr>
            <p:cNvPr id="7204" name="Freeform 19"/>
            <p:cNvSpPr>
              <a:spLocks/>
            </p:cNvSpPr>
            <p:nvPr/>
          </p:nvSpPr>
          <p:spPr bwMode="auto">
            <a:xfrm flipV="1">
              <a:off x="3129" y="1226"/>
              <a:ext cx="641" cy="265"/>
            </a:xfrm>
            <a:custGeom>
              <a:avLst/>
              <a:gdLst>
                <a:gd name="T0" fmla="*/ 0 w 432"/>
                <a:gd name="T1" fmla="*/ 0 h 288"/>
                <a:gd name="T2" fmla="*/ 5037 w 432"/>
                <a:gd name="T3" fmla="*/ 68 h 288"/>
                <a:gd name="T4" fmla="*/ 15059 w 432"/>
                <a:gd name="T5" fmla="*/ 136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20"/>
            <p:cNvSpPr>
              <a:spLocks/>
            </p:cNvSpPr>
            <p:nvPr/>
          </p:nvSpPr>
          <p:spPr bwMode="auto">
            <a:xfrm flipV="1">
              <a:off x="4032" y="1226"/>
              <a:ext cx="694" cy="40"/>
            </a:xfrm>
            <a:custGeom>
              <a:avLst/>
              <a:gdLst>
                <a:gd name="T0" fmla="*/ 0 w 960"/>
                <a:gd name="T1" fmla="*/ 0 h 200"/>
                <a:gd name="T2" fmla="*/ 10 w 960"/>
                <a:gd name="T3" fmla="*/ 0 h 200"/>
                <a:gd name="T4" fmla="*/ 31 w 960"/>
                <a:gd name="T5" fmla="*/ 0 h 200"/>
                <a:gd name="T6" fmla="*/ 52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21"/>
            <p:cNvSpPr>
              <a:spLocks/>
            </p:cNvSpPr>
            <p:nvPr/>
          </p:nvSpPr>
          <p:spPr bwMode="auto">
            <a:xfrm>
              <a:off x="5031" y="1281"/>
              <a:ext cx="494" cy="106"/>
            </a:xfrm>
            <a:custGeom>
              <a:avLst/>
              <a:gdLst>
                <a:gd name="T0" fmla="*/ 0 w 494"/>
                <a:gd name="T1" fmla="*/ 0 h 106"/>
                <a:gd name="T2" fmla="*/ 165 w 494"/>
                <a:gd name="T3" fmla="*/ 24 h 106"/>
                <a:gd name="T4" fmla="*/ 306 w 494"/>
                <a:gd name="T5" fmla="*/ 47 h 106"/>
                <a:gd name="T6" fmla="*/ 494 w 494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4"/>
                <a:gd name="T13" fmla="*/ 0 h 106"/>
                <a:gd name="T14" fmla="*/ 494 w 494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4" h="106">
                  <a:moveTo>
                    <a:pt x="0" y="0"/>
                  </a:moveTo>
                  <a:cubicBezTo>
                    <a:pt x="27" y="4"/>
                    <a:pt x="114" y="16"/>
                    <a:pt x="165" y="24"/>
                  </a:cubicBezTo>
                  <a:cubicBezTo>
                    <a:pt x="216" y="32"/>
                    <a:pt x="251" y="33"/>
                    <a:pt x="306" y="47"/>
                  </a:cubicBezTo>
                  <a:cubicBezTo>
                    <a:pt x="361" y="61"/>
                    <a:pt x="455" y="94"/>
                    <a:pt x="494" y="106"/>
                  </a:cubicBezTo>
                </a:path>
              </a:pathLst>
            </a:custGeom>
            <a:noFill/>
            <a:ln w="31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7942" name="Arc 22"/>
          <p:cNvSpPr>
            <a:spLocks/>
          </p:cNvSpPr>
          <p:nvPr/>
        </p:nvSpPr>
        <p:spPr bwMode="auto">
          <a:xfrm rot="-5400000">
            <a:off x="5939632" y="57944"/>
            <a:ext cx="487362" cy="1155700"/>
          </a:xfrm>
          <a:custGeom>
            <a:avLst/>
            <a:gdLst>
              <a:gd name="T0" fmla="*/ 2147483647 w 41967"/>
              <a:gd name="T1" fmla="*/ 2147483647 h 43200"/>
              <a:gd name="T2" fmla="*/ 0 w 41967"/>
              <a:gd name="T3" fmla="*/ 2147483647 h 43200"/>
              <a:gd name="T4" fmla="*/ 2147483647 w 41967"/>
              <a:gd name="T5" fmla="*/ 2147483647 h 43200"/>
              <a:gd name="T6" fmla="*/ 0 60000 65536"/>
              <a:gd name="T7" fmla="*/ 0 60000 65536"/>
              <a:gd name="T8" fmla="*/ 0 60000 65536"/>
              <a:gd name="T9" fmla="*/ 0 w 41967"/>
              <a:gd name="T10" fmla="*/ 0 h 43200"/>
              <a:gd name="T11" fmla="*/ 41967 w 4196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67" h="43200" fill="none" extrusionOk="0">
                <a:moveTo>
                  <a:pt x="224" y="13798"/>
                </a:moveTo>
                <a:cubicBezTo>
                  <a:pt x="3446" y="5481"/>
                  <a:pt x="11447" y="-1"/>
                  <a:pt x="20367" y="0"/>
                </a:cubicBezTo>
                <a:cubicBezTo>
                  <a:pt x="32296" y="0"/>
                  <a:pt x="41967" y="9670"/>
                  <a:pt x="41967" y="21600"/>
                </a:cubicBezTo>
                <a:cubicBezTo>
                  <a:pt x="41967" y="33529"/>
                  <a:pt x="32296" y="43200"/>
                  <a:pt x="20367" y="43200"/>
                </a:cubicBezTo>
                <a:cubicBezTo>
                  <a:pt x="11210" y="43200"/>
                  <a:pt x="3049" y="37427"/>
                  <a:pt x="0" y="28793"/>
                </a:cubicBezTo>
              </a:path>
              <a:path w="41967" h="43200" stroke="0" extrusionOk="0">
                <a:moveTo>
                  <a:pt x="224" y="13798"/>
                </a:moveTo>
                <a:cubicBezTo>
                  <a:pt x="3446" y="5481"/>
                  <a:pt x="11447" y="-1"/>
                  <a:pt x="20367" y="0"/>
                </a:cubicBezTo>
                <a:cubicBezTo>
                  <a:pt x="32296" y="0"/>
                  <a:pt x="41967" y="9670"/>
                  <a:pt x="41967" y="21600"/>
                </a:cubicBezTo>
                <a:cubicBezTo>
                  <a:pt x="41967" y="33529"/>
                  <a:pt x="32296" y="43200"/>
                  <a:pt x="20367" y="43200"/>
                </a:cubicBezTo>
                <a:cubicBezTo>
                  <a:pt x="11210" y="43200"/>
                  <a:pt x="3049" y="37427"/>
                  <a:pt x="0" y="28793"/>
                </a:cubicBezTo>
                <a:lnTo>
                  <a:pt x="20367" y="21600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943" name="Arc 23"/>
          <p:cNvSpPr>
            <a:spLocks/>
          </p:cNvSpPr>
          <p:nvPr/>
        </p:nvSpPr>
        <p:spPr bwMode="auto">
          <a:xfrm rot="5400000">
            <a:off x="5888831" y="1923257"/>
            <a:ext cx="557213" cy="1155700"/>
          </a:xfrm>
          <a:custGeom>
            <a:avLst/>
            <a:gdLst>
              <a:gd name="T0" fmla="*/ 0 w 41742"/>
              <a:gd name="T1" fmla="*/ 2147483647 h 43200"/>
              <a:gd name="T2" fmla="*/ 2147483647 w 41742"/>
              <a:gd name="T3" fmla="*/ 2147483647 h 43200"/>
              <a:gd name="T4" fmla="*/ 2147483647 w 41742"/>
              <a:gd name="T5" fmla="*/ 2147483647 h 43200"/>
              <a:gd name="T6" fmla="*/ 0 60000 65536"/>
              <a:gd name="T7" fmla="*/ 0 60000 65536"/>
              <a:gd name="T8" fmla="*/ 0 60000 65536"/>
              <a:gd name="T9" fmla="*/ 0 w 41742"/>
              <a:gd name="T10" fmla="*/ 0 h 43200"/>
              <a:gd name="T11" fmla="*/ 41742 w 417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742" h="43200" fill="none" extrusionOk="0">
                <a:moveTo>
                  <a:pt x="-1" y="13798"/>
                </a:moveTo>
                <a:cubicBezTo>
                  <a:pt x="3221" y="5481"/>
                  <a:pt x="11222" y="-1"/>
                  <a:pt x="20142" y="0"/>
                </a:cubicBezTo>
                <a:cubicBezTo>
                  <a:pt x="32071" y="0"/>
                  <a:pt x="41742" y="9670"/>
                  <a:pt x="41742" y="21600"/>
                </a:cubicBezTo>
                <a:cubicBezTo>
                  <a:pt x="41742" y="33529"/>
                  <a:pt x="32071" y="43200"/>
                  <a:pt x="20142" y="43200"/>
                </a:cubicBezTo>
                <a:cubicBezTo>
                  <a:pt x="11519" y="43200"/>
                  <a:pt x="3723" y="38072"/>
                  <a:pt x="308" y="30154"/>
                </a:cubicBezTo>
              </a:path>
              <a:path w="41742" h="43200" stroke="0" extrusionOk="0">
                <a:moveTo>
                  <a:pt x="-1" y="13798"/>
                </a:moveTo>
                <a:cubicBezTo>
                  <a:pt x="3221" y="5481"/>
                  <a:pt x="11222" y="-1"/>
                  <a:pt x="20142" y="0"/>
                </a:cubicBezTo>
                <a:cubicBezTo>
                  <a:pt x="32071" y="0"/>
                  <a:pt x="41742" y="9670"/>
                  <a:pt x="41742" y="21600"/>
                </a:cubicBezTo>
                <a:cubicBezTo>
                  <a:pt x="41742" y="33529"/>
                  <a:pt x="32071" y="43200"/>
                  <a:pt x="20142" y="43200"/>
                </a:cubicBezTo>
                <a:cubicBezTo>
                  <a:pt x="11519" y="43200"/>
                  <a:pt x="3723" y="38072"/>
                  <a:pt x="308" y="30154"/>
                </a:cubicBezTo>
                <a:lnTo>
                  <a:pt x="20142" y="21600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7944" name="Object 6"/>
          <p:cNvGraphicFramePr>
            <a:graphicFrameLocks/>
          </p:cNvGraphicFramePr>
          <p:nvPr/>
        </p:nvGraphicFramePr>
        <p:xfrm>
          <a:off x="5443538" y="1138238"/>
          <a:ext cx="252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7" name="公式" r:id="rId11" imgW="253800" imgH="419040" progId="Equation.3">
                  <p:embed/>
                </p:oleObj>
              </mc:Choice>
              <mc:Fallback>
                <p:oleObj name="公式" r:id="rId11" imgW="2538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1138238"/>
                        <a:ext cx="252412" cy="419100"/>
                      </a:xfrm>
                      <a:prstGeom prst="rect">
                        <a:avLst/>
                      </a:prstGeom>
                      <a:solidFill>
                        <a:srgbClr val="003366">
                          <a:alpha val="8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45" name="Arc 25"/>
          <p:cNvSpPr>
            <a:spLocks/>
          </p:cNvSpPr>
          <p:nvPr/>
        </p:nvSpPr>
        <p:spPr bwMode="auto">
          <a:xfrm rot="21173839" flipH="1">
            <a:off x="5803900" y="1282700"/>
            <a:ext cx="388938" cy="433388"/>
          </a:xfrm>
          <a:custGeom>
            <a:avLst/>
            <a:gdLst>
              <a:gd name="T0" fmla="*/ 2147483647 w 21595"/>
              <a:gd name="T1" fmla="*/ 0 h 13228"/>
              <a:gd name="T2" fmla="*/ 2147483647 w 21595"/>
              <a:gd name="T3" fmla="*/ 2147483647 h 13228"/>
              <a:gd name="T4" fmla="*/ 0 w 21595"/>
              <a:gd name="T5" fmla="*/ 2147483647 h 13228"/>
              <a:gd name="T6" fmla="*/ 0 60000 65536"/>
              <a:gd name="T7" fmla="*/ 0 60000 65536"/>
              <a:gd name="T8" fmla="*/ 0 60000 65536"/>
              <a:gd name="T9" fmla="*/ 0 w 21595"/>
              <a:gd name="T10" fmla="*/ 0 h 13228"/>
              <a:gd name="T11" fmla="*/ 21595 w 21595"/>
              <a:gd name="T12" fmla="*/ 13228 h 13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5" h="13228" fill="none" extrusionOk="0">
                <a:moveTo>
                  <a:pt x="17075" y="0"/>
                </a:moveTo>
                <a:cubicBezTo>
                  <a:pt x="19909" y="3658"/>
                  <a:pt x="21493" y="8130"/>
                  <a:pt x="21594" y="12757"/>
                </a:cubicBezTo>
              </a:path>
              <a:path w="21595" h="13228" stroke="0" extrusionOk="0">
                <a:moveTo>
                  <a:pt x="17075" y="0"/>
                </a:moveTo>
                <a:cubicBezTo>
                  <a:pt x="19909" y="3658"/>
                  <a:pt x="21493" y="8130"/>
                  <a:pt x="21594" y="12757"/>
                </a:cubicBezTo>
                <a:lnTo>
                  <a:pt x="0" y="1322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946" name="AutoShape 26"/>
          <p:cNvSpPr>
            <a:spLocks noChangeArrowheads="1"/>
          </p:cNvSpPr>
          <p:nvPr/>
        </p:nvSpPr>
        <p:spPr bwMode="auto">
          <a:xfrm rot="5400000">
            <a:off x="7581107" y="1473994"/>
            <a:ext cx="431800" cy="192087"/>
          </a:xfrm>
          <a:prstGeom prst="parallelogram">
            <a:avLst>
              <a:gd name="adj" fmla="val 56198"/>
            </a:avLst>
          </a:prstGeom>
          <a:solidFill>
            <a:schemeClr val="tx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947" name="Text Box 27"/>
          <p:cNvSpPr txBox="1">
            <a:spLocks noChangeArrowheads="1"/>
          </p:cNvSpPr>
          <p:nvPr/>
        </p:nvSpPr>
        <p:spPr bwMode="auto">
          <a:xfrm rot="-5400000">
            <a:off x="7361238" y="1020762"/>
            <a:ext cx="4587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>
                <a:solidFill>
                  <a:srgbClr val="00FF00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35525" y="1587500"/>
            <a:ext cx="3849688" cy="33338"/>
            <a:chOff x="3177" y="1037"/>
            <a:chExt cx="2425" cy="21"/>
          </a:xfrm>
        </p:grpSpPr>
        <p:sp>
          <p:nvSpPr>
            <p:cNvPr id="7201" name="Line 29"/>
            <p:cNvSpPr>
              <a:spLocks noChangeShapeType="1"/>
            </p:cNvSpPr>
            <p:nvPr/>
          </p:nvSpPr>
          <p:spPr bwMode="auto">
            <a:xfrm>
              <a:off x="3177" y="1049"/>
              <a:ext cx="576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0"/>
            <p:cNvSpPr>
              <a:spLocks noChangeShapeType="1"/>
            </p:cNvSpPr>
            <p:nvPr/>
          </p:nvSpPr>
          <p:spPr bwMode="auto">
            <a:xfrm>
              <a:off x="4032" y="1058"/>
              <a:ext cx="65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 flipV="1">
              <a:off x="5040" y="1037"/>
              <a:ext cx="562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7952" name="Object 7"/>
          <p:cNvGraphicFramePr>
            <a:graphicFrameLocks noChangeAspect="1"/>
          </p:cNvGraphicFramePr>
          <p:nvPr/>
        </p:nvGraphicFramePr>
        <p:xfrm>
          <a:off x="827088" y="3281363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8" name="公式" r:id="rId13" imgW="914400" imgH="291960" progId="Equation.3">
                  <p:embed/>
                </p:oleObj>
              </mc:Choice>
              <mc:Fallback>
                <p:oleObj name="公式" r:id="rId13" imgW="914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1363"/>
                        <a:ext cx="1828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3" name="Object 8"/>
          <p:cNvGraphicFramePr>
            <a:graphicFrameLocks noChangeAspect="1"/>
          </p:cNvGraphicFramePr>
          <p:nvPr/>
        </p:nvGraphicFramePr>
        <p:xfrm>
          <a:off x="4900613" y="3068638"/>
          <a:ext cx="2335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9" name="公式" r:id="rId15" imgW="1168200" imgH="431640" progId="Equation.3">
                  <p:embed/>
                </p:oleObj>
              </mc:Choice>
              <mc:Fallback>
                <p:oleObj name="公式" r:id="rId15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3068638"/>
                        <a:ext cx="2335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4" name="Object 9"/>
          <p:cNvGraphicFramePr>
            <a:graphicFrameLocks noChangeAspect="1"/>
          </p:cNvGraphicFramePr>
          <p:nvPr/>
        </p:nvGraphicFramePr>
        <p:xfrm>
          <a:off x="2622550" y="3068638"/>
          <a:ext cx="2309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0" name="公式" r:id="rId17" imgW="1155600" imgH="431640" progId="Equation.3">
                  <p:embed/>
                </p:oleObj>
              </mc:Choice>
              <mc:Fallback>
                <p:oleObj name="公式" r:id="rId17" imgW="115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068638"/>
                        <a:ext cx="2309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5" name="Object 10"/>
          <p:cNvGraphicFramePr>
            <a:graphicFrameLocks/>
          </p:cNvGraphicFramePr>
          <p:nvPr/>
        </p:nvGraphicFramePr>
        <p:xfrm>
          <a:off x="5111750" y="4706938"/>
          <a:ext cx="14160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1" name="公式" r:id="rId19" imgW="1574640" imgH="825480" progId="Equation.3">
                  <p:embed/>
                </p:oleObj>
              </mc:Choice>
              <mc:Fallback>
                <p:oleObj name="公式" r:id="rId19" imgW="15746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06938"/>
                        <a:ext cx="14160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6" name="Object 11"/>
          <p:cNvGraphicFramePr>
            <a:graphicFrameLocks/>
          </p:cNvGraphicFramePr>
          <p:nvPr/>
        </p:nvGraphicFramePr>
        <p:xfrm>
          <a:off x="2700338" y="6140450"/>
          <a:ext cx="2255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2" name="公式" r:id="rId21" imgW="2260440" imgH="419040" progId="Equation.3">
                  <p:embed/>
                </p:oleObj>
              </mc:Choice>
              <mc:Fallback>
                <p:oleObj name="公式" r:id="rId21" imgW="22604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140450"/>
                        <a:ext cx="2255837" cy="420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57" name="Rectangle 37"/>
          <p:cNvSpPr>
            <a:spLocks noChangeArrowheads="1"/>
          </p:cNvSpPr>
          <p:nvPr/>
        </p:nvSpPr>
        <p:spPr bwMode="auto">
          <a:xfrm>
            <a:off x="323850" y="5997575"/>
            <a:ext cx="4319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实验证明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57958" name="Rectangle 38"/>
          <p:cNvSpPr>
            <a:spLocks noChangeArrowheads="1"/>
          </p:cNvSpPr>
          <p:nvPr/>
        </p:nvSpPr>
        <p:spPr bwMode="auto">
          <a:xfrm>
            <a:off x="323850" y="54768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中的电动势</a:t>
            </a:r>
          </a:p>
        </p:txBody>
      </p:sp>
      <p:sp>
        <p:nvSpPr>
          <p:cNvPr id="2257959" name="Rectangle 39"/>
          <p:cNvSpPr>
            <a:spLocks noChangeArrowheads="1"/>
          </p:cNvSpPr>
          <p:nvPr/>
        </p:nvSpPr>
        <p:spPr bwMode="auto">
          <a:xfrm>
            <a:off x="395288" y="1814513"/>
            <a:ext cx="4608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中产生感应电动势（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互感电动势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</p:txBody>
      </p:sp>
      <p:sp>
        <p:nvSpPr>
          <p:cNvPr id="2257960" name="Rectangle 40"/>
          <p:cNvSpPr>
            <a:spLocks noChangeArrowheads="1"/>
          </p:cNvSpPr>
          <p:nvPr/>
        </p:nvSpPr>
        <p:spPr bwMode="auto">
          <a:xfrm>
            <a:off x="395288" y="1403350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引起线圈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的磁通量</a:t>
            </a:r>
            <a:r>
              <a:rPr lang="zh-CN" altLang="en-US" sz="2400" i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400" baseline="-2500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变化</a:t>
            </a:r>
          </a:p>
        </p:txBody>
      </p:sp>
      <p:graphicFrame>
        <p:nvGraphicFramePr>
          <p:cNvPr id="2257961" name="Object 12"/>
          <p:cNvGraphicFramePr>
            <a:graphicFrameLocks/>
          </p:cNvGraphicFramePr>
          <p:nvPr/>
        </p:nvGraphicFramePr>
        <p:xfrm>
          <a:off x="6659563" y="5516563"/>
          <a:ext cx="1941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3" name="公式" r:id="rId23" imgW="812520" imgH="393480" progId="Equation.3">
                  <p:embed/>
                </p:oleObj>
              </mc:Choice>
              <mc:Fallback>
                <p:oleObj name="公式" r:id="rId23" imgW="8125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516563"/>
                        <a:ext cx="1941512" cy="93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66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55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5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5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5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5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5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5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5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22" grpId="0"/>
      <p:bldP spid="2257924" grpId="0" animBg="1"/>
      <p:bldP spid="2257926" grpId="0" animBg="1"/>
      <p:bldP spid="2257927" grpId="0" autoUpdateAnimBg="0"/>
      <p:bldP spid="2257928" grpId="0" autoUpdateAnimBg="0"/>
      <p:bldP spid="2257931" grpId="0" autoUpdateAnimBg="0"/>
      <p:bldP spid="2257933" grpId="0" autoUpdateAnimBg="0"/>
      <p:bldP spid="2257942" grpId="0" animBg="1"/>
      <p:bldP spid="2257943" grpId="0" animBg="1"/>
      <p:bldP spid="2257945" grpId="0" animBg="1"/>
      <p:bldP spid="2257946" grpId="0" animBg="1"/>
      <p:bldP spid="2257947" grpId="0"/>
      <p:bldP spid="2257957" grpId="0" autoUpdateAnimBg="0"/>
      <p:bldP spid="2257958" grpId="0" autoUpdateAnimBg="0"/>
      <p:bldP spid="2257959" grpId="0" autoUpdateAnimBg="0"/>
      <p:bldP spid="22579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6" name="Rectangle 2"/>
          <p:cNvSpPr>
            <a:spLocks noChangeArrowheads="1"/>
          </p:cNvSpPr>
          <p:nvPr/>
        </p:nvSpPr>
        <p:spPr bwMode="auto">
          <a:xfrm>
            <a:off x="742950" y="29716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258947" name="Rectangle 3"/>
          <p:cNvSpPr>
            <a:spLocks noChangeArrowheads="1"/>
          </p:cNvSpPr>
          <p:nvPr/>
        </p:nvSpPr>
        <p:spPr bwMode="auto">
          <a:xfrm>
            <a:off x="688975" y="955973"/>
            <a:ext cx="553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互感同样反映了电磁惯性的性质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8948" name="Rectangle 4"/>
          <p:cNvSpPr>
            <a:spLocks noChangeArrowheads="1"/>
          </p:cNvSpPr>
          <p:nvPr/>
        </p:nvSpPr>
        <p:spPr bwMode="auto">
          <a:xfrm>
            <a:off x="708025" y="1772667"/>
            <a:ext cx="6396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线圈之间的连接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——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自感与互感的关系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894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557496"/>
              </p:ext>
            </p:extLst>
          </p:nvPr>
        </p:nvGraphicFramePr>
        <p:xfrm>
          <a:off x="6156325" y="2425129"/>
          <a:ext cx="24114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3" name="公式" r:id="rId3" imgW="1206360" imgH="393480" progId="Equation.3">
                  <p:embed/>
                </p:oleObj>
              </mc:Choice>
              <mc:Fallback>
                <p:oleObj name="公式" r:id="rId3" imgW="12063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25129"/>
                        <a:ext cx="24114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586841"/>
              </p:ext>
            </p:extLst>
          </p:nvPr>
        </p:nvGraphicFramePr>
        <p:xfrm>
          <a:off x="1890713" y="4639990"/>
          <a:ext cx="24622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4" name="公式" r:id="rId5" imgW="2463480" imgH="419040" progId="Equation.3">
                  <p:embed/>
                </p:oleObj>
              </mc:Choice>
              <mc:Fallback>
                <p:oleObj name="公式" r:id="rId5" imgW="24634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639990"/>
                        <a:ext cx="2462212" cy="4175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761472"/>
              </p:ext>
            </p:extLst>
          </p:nvPr>
        </p:nvGraphicFramePr>
        <p:xfrm>
          <a:off x="1963738" y="3389313"/>
          <a:ext cx="1460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5" name="公式" r:id="rId7" imgW="1460160" imgH="419040" progId="Equation.3">
                  <p:embed/>
                </p:oleObj>
              </mc:Choice>
              <mc:Fallback>
                <p:oleObj name="公式" r:id="rId7" imgW="1460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389313"/>
                        <a:ext cx="1460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52" name="Rectangle 8"/>
          <p:cNvSpPr>
            <a:spLocks noChangeArrowheads="1"/>
          </p:cNvSpPr>
          <p:nvPr/>
        </p:nvSpPr>
        <p:spPr bwMode="auto">
          <a:xfrm>
            <a:off x="746125" y="263467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• 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线圈的顺接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89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649192"/>
              </p:ext>
            </p:extLst>
          </p:nvPr>
        </p:nvGraphicFramePr>
        <p:xfrm>
          <a:off x="2987675" y="2463229"/>
          <a:ext cx="24669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6" name="公式" r:id="rId9" imgW="1231560" imgH="393480" progId="Equation.3">
                  <p:embed/>
                </p:oleObj>
              </mc:Choice>
              <mc:Fallback>
                <p:oleObj name="公式" r:id="rId9" imgW="12315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63229"/>
                        <a:ext cx="24669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550921"/>
              </p:ext>
            </p:extLst>
          </p:nvPr>
        </p:nvGraphicFramePr>
        <p:xfrm>
          <a:off x="3492500" y="3213100"/>
          <a:ext cx="26971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7" name="公式" r:id="rId11" imgW="1333440" imgH="393480" progId="Equation.3">
                  <p:embed/>
                </p:oleObj>
              </mc:Choice>
              <mc:Fallback>
                <p:oleObj name="公式" r:id="rId11" imgW="13334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13100"/>
                        <a:ext cx="26971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55" name="Rectangle 11"/>
          <p:cNvSpPr>
            <a:spLocks noChangeArrowheads="1"/>
          </p:cNvSpPr>
          <p:nvPr/>
        </p:nvSpPr>
        <p:spPr bwMode="auto">
          <a:xfrm>
            <a:off x="822325" y="3990702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线圈顺接的等效总自感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8956" name="Rectangle 12"/>
          <p:cNvSpPr>
            <a:spLocks noChangeArrowheads="1"/>
          </p:cNvSpPr>
          <p:nvPr/>
        </p:nvSpPr>
        <p:spPr bwMode="auto">
          <a:xfrm>
            <a:off x="5686425" y="389235"/>
            <a:ext cx="3133725" cy="838200"/>
          </a:xfrm>
          <a:prstGeom prst="rect">
            <a:avLst/>
          </a:prstGeom>
          <a:gradFill rotWithShape="0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957" name="Line 13"/>
          <p:cNvSpPr>
            <a:spLocks noChangeShapeType="1"/>
          </p:cNvSpPr>
          <p:nvPr/>
        </p:nvSpPr>
        <p:spPr bwMode="auto">
          <a:xfrm>
            <a:off x="62944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58" name="Line 14"/>
          <p:cNvSpPr>
            <a:spLocks noChangeShapeType="1"/>
          </p:cNvSpPr>
          <p:nvPr/>
        </p:nvSpPr>
        <p:spPr bwMode="auto">
          <a:xfrm>
            <a:off x="65230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59" name="Line 15"/>
          <p:cNvSpPr>
            <a:spLocks noChangeShapeType="1"/>
          </p:cNvSpPr>
          <p:nvPr/>
        </p:nvSpPr>
        <p:spPr bwMode="auto">
          <a:xfrm>
            <a:off x="67516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0" name="Line 16"/>
          <p:cNvSpPr>
            <a:spLocks noChangeShapeType="1"/>
          </p:cNvSpPr>
          <p:nvPr/>
        </p:nvSpPr>
        <p:spPr bwMode="auto">
          <a:xfrm>
            <a:off x="86566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1" name="Line 17"/>
          <p:cNvSpPr>
            <a:spLocks noChangeShapeType="1"/>
          </p:cNvSpPr>
          <p:nvPr/>
        </p:nvSpPr>
        <p:spPr bwMode="auto">
          <a:xfrm>
            <a:off x="77422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2" name="Line 18"/>
          <p:cNvSpPr>
            <a:spLocks noChangeShapeType="1"/>
          </p:cNvSpPr>
          <p:nvPr/>
        </p:nvSpPr>
        <p:spPr bwMode="auto">
          <a:xfrm>
            <a:off x="79708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3" name="Line 19"/>
          <p:cNvSpPr>
            <a:spLocks noChangeShapeType="1"/>
          </p:cNvSpPr>
          <p:nvPr/>
        </p:nvSpPr>
        <p:spPr bwMode="auto">
          <a:xfrm>
            <a:off x="81994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4" name="Line 20"/>
          <p:cNvSpPr>
            <a:spLocks noChangeShapeType="1"/>
          </p:cNvSpPr>
          <p:nvPr/>
        </p:nvSpPr>
        <p:spPr bwMode="auto">
          <a:xfrm>
            <a:off x="84280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5" name="Line 21"/>
          <p:cNvSpPr>
            <a:spLocks noChangeShapeType="1"/>
          </p:cNvSpPr>
          <p:nvPr/>
        </p:nvSpPr>
        <p:spPr bwMode="auto">
          <a:xfrm>
            <a:off x="6827838" y="1227435"/>
            <a:ext cx="0" cy="304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6" name="Line 22"/>
          <p:cNvSpPr>
            <a:spLocks noChangeShapeType="1"/>
          </p:cNvSpPr>
          <p:nvPr/>
        </p:nvSpPr>
        <p:spPr bwMode="auto">
          <a:xfrm>
            <a:off x="7666038" y="1227435"/>
            <a:ext cx="0" cy="304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7" name="Line 23"/>
          <p:cNvSpPr>
            <a:spLocks noChangeShapeType="1"/>
          </p:cNvSpPr>
          <p:nvPr/>
        </p:nvSpPr>
        <p:spPr bwMode="auto">
          <a:xfrm>
            <a:off x="6827838" y="1532235"/>
            <a:ext cx="8382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8" name="Line 24"/>
          <p:cNvSpPr>
            <a:spLocks noChangeShapeType="1"/>
          </p:cNvSpPr>
          <p:nvPr/>
        </p:nvSpPr>
        <p:spPr bwMode="auto">
          <a:xfrm>
            <a:off x="5761038" y="1227435"/>
            <a:ext cx="0" cy="533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9" name="Line 25"/>
          <p:cNvSpPr>
            <a:spLocks noChangeShapeType="1"/>
          </p:cNvSpPr>
          <p:nvPr/>
        </p:nvSpPr>
        <p:spPr bwMode="auto">
          <a:xfrm>
            <a:off x="8732838" y="1227435"/>
            <a:ext cx="0" cy="457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89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04105"/>
              </p:ext>
            </p:extLst>
          </p:nvPr>
        </p:nvGraphicFramePr>
        <p:xfrm>
          <a:off x="6084888" y="465435"/>
          <a:ext cx="635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8" name="Equation" r:id="rId13" imgW="164880" imgH="215640" progId="Equation.3">
                  <p:embed/>
                </p:oleObj>
              </mc:Choice>
              <mc:Fallback>
                <p:oleObj name="Equation" r:id="rId13" imgW="1648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5435"/>
                        <a:ext cx="635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74105"/>
              </p:ext>
            </p:extLst>
          </p:nvPr>
        </p:nvGraphicFramePr>
        <p:xfrm>
          <a:off x="7989888" y="465435"/>
          <a:ext cx="6842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9" name="Equation" r:id="rId15" imgW="177480" imgH="215640" progId="Equation.3">
                  <p:embed/>
                </p:oleObj>
              </mc:Choice>
              <mc:Fallback>
                <p:oleObj name="Equation" r:id="rId15" imgW="1774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465435"/>
                        <a:ext cx="6842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72" name="Line 28"/>
          <p:cNvSpPr>
            <a:spLocks noChangeShapeType="1"/>
          </p:cNvSpPr>
          <p:nvPr/>
        </p:nvSpPr>
        <p:spPr bwMode="auto">
          <a:xfrm flipV="1">
            <a:off x="5761038" y="1303635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3" name="Line 29"/>
          <p:cNvSpPr>
            <a:spLocks noChangeShapeType="1"/>
          </p:cNvSpPr>
          <p:nvPr/>
        </p:nvSpPr>
        <p:spPr bwMode="auto">
          <a:xfrm>
            <a:off x="8732838" y="1227435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4" name="Line 30"/>
          <p:cNvSpPr>
            <a:spLocks noChangeShapeType="1"/>
          </p:cNvSpPr>
          <p:nvPr/>
        </p:nvSpPr>
        <p:spPr bwMode="auto">
          <a:xfrm>
            <a:off x="58372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5" name="Line 31"/>
          <p:cNvSpPr>
            <a:spLocks noChangeShapeType="1"/>
          </p:cNvSpPr>
          <p:nvPr/>
        </p:nvSpPr>
        <p:spPr bwMode="auto">
          <a:xfrm>
            <a:off x="60658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6" name="Rectangle 32"/>
          <p:cNvSpPr>
            <a:spLocks noChangeArrowheads="1"/>
          </p:cNvSpPr>
          <p:nvPr/>
        </p:nvSpPr>
        <p:spPr bwMode="auto">
          <a:xfrm>
            <a:off x="5765800" y="4368527"/>
            <a:ext cx="2982913" cy="838200"/>
          </a:xfrm>
          <a:prstGeom prst="rect">
            <a:avLst/>
          </a:prstGeom>
          <a:gradFill rotWithShape="0">
            <a:gsLst>
              <a:gs pos="0">
                <a:srgbClr val="5E4776"/>
              </a:gs>
              <a:gs pos="50000">
                <a:srgbClr val="CC99FF"/>
              </a:gs>
              <a:gs pos="100000">
                <a:srgbClr val="5E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977" name="Line 33"/>
          <p:cNvSpPr>
            <a:spLocks noChangeShapeType="1"/>
          </p:cNvSpPr>
          <p:nvPr/>
        </p:nvSpPr>
        <p:spPr bwMode="auto">
          <a:xfrm>
            <a:off x="59070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8" name="Line 34"/>
          <p:cNvSpPr>
            <a:spLocks noChangeShapeType="1"/>
          </p:cNvSpPr>
          <p:nvPr/>
        </p:nvSpPr>
        <p:spPr bwMode="auto">
          <a:xfrm>
            <a:off x="81168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9" name="Line 35"/>
          <p:cNvSpPr>
            <a:spLocks noChangeShapeType="1"/>
          </p:cNvSpPr>
          <p:nvPr/>
        </p:nvSpPr>
        <p:spPr bwMode="auto">
          <a:xfrm>
            <a:off x="78882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0" name="Line 36"/>
          <p:cNvSpPr>
            <a:spLocks noChangeShapeType="1"/>
          </p:cNvSpPr>
          <p:nvPr/>
        </p:nvSpPr>
        <p:spPr bwMode="auto">
          <a:xfrm>
            <a:off x="68214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1" name="Line 37"/>
          <p:cNvSpPr>
            <a:spLocks noChangeShapeType="1"/>
          </p:cNvSpPr>
          <p:nvPr/>
        </p:nvSpPr>
        <p:spPr bwMode="auto">
          <a:xfrm>
            <a:off x="63642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2" name="Line 38"/>
          <p:cNvSpPr>
            <a:spLocks noChangeShapeType="1"/>
          </p:cNvSpPr>
          <p:nvPr/>
        </p:nvSpPr>
        <p:spPr bwMode="auto">
          <a:xfrm>
            <a:off x="61356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3" name="Line 39"/>
          <p:cNvSpPr>
            <a:spLocks noChangeShapeType="1"/>
          </p:cNvSpPr>
          <p:nvPr/>
        </p:nvSpPr>
        <p:spPr bwMode="auto">
          <a:xfrm>
            <a:off x="85740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4" name="Line 40"/>
          <p:cNvSpPr>
            <a:spLocks noChangeShapeType="1"/>
          </p:cNvSpPr>
          <p:nvPr/>
        </p:nvSpPr>
        <p:spPr bwMode="auto">
          <a:xfrm>
            <a:off x="83454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5" name="Line 41"/>
          <p:cNvSpPr>
            <a:spLocks noChangeShapeType="1"/>
          </p:cNvSpPr>
          <p:nvPr/>
        </p:nvSpPr>
        <p:spPr bwMode="auto">
          <a:xfrm>
            <a:off x="5830888" y="5206727"/>
            <a:ext cx="0" cy="609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6" name="Line 42"/>
          <p:cNvSpPr>
            <a:spLocks noChangeShapeType="1"/>
          </p:cNvSpPr>
          <p:nvPr/>
        </p:nvSpPr>
        <p:spPr bwMode="auto">
          <a:xfrm flipH="1">
            <a:off x="8650287" y="5206727"/>
            <a:ext cx="1" cy="52705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7" name="Line 43"/>
          <p:cNvSpPr>
            <a:spLocks noChangeShapeType="1"/>
          </p:cNvSpPr>
          <p:nvPr/>
        </p:nvSpPr>
        <p:spPr bwMode="auto">
          <a:xfrm>
            <a:off x="7812088" y="5206726"/>
            <a:ext cx="0" cy="715963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8" name="Line 44"/>
          <p:cNvSpPr>
            <a:spLocks noChangeShapeType="1"/>
          </p:cNvSpPr>
          <p:nvPr/>
        </p:nvSpPr>
        <p:spPr bwMode="auto">
          <a:xfrm>
            <a:off x="6897688" y="5206727"/>
            <a:ext cx="0" cy="52705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89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89189"/>
              </p:ext>
            </p:extLst>
          </p:nvPr>
        </p:nvGraphicFramePr>
        <p:xfrm>
          <a:off x="6099175" y="4444727"/>
          <a:ext cx="635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0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4444727"/>
                        <a:ext cx="635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40483"/>
              </p:ext>
            </p:extLst>
          </p:nvPr>
        </p:nvGraphicFramePr>
        <p:xfrm>
          <a:off x="7958138" y="4481240"/>
          <a:ext cx="6826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1" name="Equation" r:id="rId19" imgW="177480" imgH="215640" progId="Equation.3">
                  <p:embed/>
                </p:oleObj>
              </mc:Choice>
              <mc:Fallback>
                <p:oleObj name="Equation" r:id="rId19" imgW="1774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4481240"/>
                        <a:ext cx="6826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91" name="Line 47"/>
          <p:cNvSpPr>
            <a:spLocks noChangeShapeType="1"/>
          </p:cNvSpPr>
          <p:nvPr/>
        </p:nvSpPr>
        <p:spPr bwMode="auto">
          <a:xfrm flipV="1">
            <a:off x="5830888" y="5359127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92" name="Line 48"/>
          <p:cNvSpPr>
            <a:spLocks noChangeShapeType="1"/>
          </p:cNvSpPr>
          <p:nvPr/>
        </p:nvSpPr>
        <p:spPr bwMode="auto">
          <a:xfrm flipV="1">
            <a:off x="8650288" y="5206727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93" name="Line 49"/>
          <p:cNvSpPr>
            <a:spLocks noChangeShapeType="1"/>
          </p:cNvSpPr>
          <p:nvPr/>
        </p:nvSpPr>
        <p:spPr bwMode="auto">
          <a:xfrm>
            <a:off x="7812088" y="5206727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899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787075"/>
              </p:ext>
            </p:extLst>
          </p:nvPr>
        </p:nvGraphicFramePr>
        <p:xfrm>
          <a:off x="2932113" y="5289376"/>
          <a:ext cx="245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2" name="公式" r:id="rId21" imgW="2450880" imgH="419040" progId="Equation.3">
                  <p:embed/>
                </p:oleObj>
              </mc:Choice>
              <mc:Fallback>
                <p:oleObj name="公式" r:id="rId21" imgW="24508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5289376"/>
                        <a:ext cx="2451100" cy="4175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95" name="Rectangle 51"/>
          <p:cNvSpPr>
            <a:spLocks noChangeArrowheads="1"/>
          </p:cNvSpPr>
          <p:nvPr/>
        </p:nvSpPr>
        <p:spPr bwMode="auto">
          <a:xfrm>
            <a:off x="684213" y="522905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• 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线圈的反接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8996" name="Line 52"/>
          <p:cNvSpPr>
            <a:spLocks noChangeShapeType="1"/>
          </p:cNvSpPr>
          <p:nvPr/>
        </p:nvSpPr>
        <p:spPr bwMode="auto">
          <a:xfrm>
            <a:off x="65928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97" name="AutoShape 53"/>
          <p:cNvSpPr>
            <a:spLocks noChangeArrowheads="1"/>
          </p:cNvSpPr>
          <p:nvPr/>
        </p:nvSpPr>
        <p:spPr bwMode="auto">
          <a:xfrm>
            <a:off x="395288" y="26064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998" name="Line 54"/>
          <p:cNvSpPr>
            <a:spLocks noChangeShapeType="1"/>
          </p:cNvSpPr>
          <p:nvPr/>
        </p:nvSpPr>
        <p:spPr bwMode="auto">
          <a:xfrm>
            <a:off x="6899275" y="5294040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6904037" y="5733777"/>
            <a:ext cx="1736725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174662"/>
              </p:ext>
            </p:extLst>
          </p:nvPr>
        </p:nvGraphicFramePr>
        <p:xfrm>
          <a:off x="592138" y="5857875"/>
          <a:ext cx="2333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3" name="Equation" r:id="rId23" imgW="1168200" imgH="393480" progId="Equation.DSMT4">
                  <p:embed/>
                </p:oleObj>
              </mc:Choice>
              <mc:Fallback>
                <p:oleObj name="Equation" r:id="rId23" imgW="11682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57875"/>
                        <a:ext cx="2333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114146"/>
              </p:ext>
            </p:extLst>
          </p:nvPr>
        </p:nvGraphicFramePr>
        <p:xfrm>
          <a:off x="3121819" y="5857875"/>
          <a:ext cx="2384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4" name="Equation" r:id="rId25" imgW="1193760" imgH="393480" progId="Equation.DSMT4">
                  <p:embed/>
                </p:oleObj>
              </mc:Choice>
              <mc:Fallback>
                <p:oleObj name="Equation" r:id="rId25" imgW="11937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819" y="5857875"/>
                        <a:ext cx="2384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819512"/>
              </p:ext>
            </p:extLst>
          </p:nvPr>
        </p:nvGraphicFramePr>
        <p:xfrm>
          <a:off x="5919788" y="5938571"/>
          <a:ext cx="1358900" cy="55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5" name="Equation" r:id="rId27" imgW="647640" imgH="228600" progId="Equation.DSMT4">
                  <p:embed/>
                </p:oleObj>
              </mc:Choice>
              <mc:Fallback>
                <p:oleObj name="Equation" r:id="rId27" imgW="6476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5938571"/>
                        <a:ext cx="1358900" cy="559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4149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25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25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25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25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25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25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225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5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5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0" fill="hold"/>
                                        <p:tgtEl>
                                          <p:spTgt spid="225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225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225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5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5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5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5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5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225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225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5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5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5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25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6" dur="500"/>
                                        <p:tgtEl>
                                          <p:spTgt spid="225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25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946" grpId="0" autoUpdateAnimBg="0"/>
      <p:bldP spid="2258947" grpId="0" autoUpdateAnimBg="0"/>
      <p:bldP spid="2258948" grpId="0" autoUpdateAnimBg="0"/>
      <p:bldP spid="2258952" grpId="0" autoUpdateAnimBg="0"/>
      <p:bldP spid="2258955" grpId="0" autoUpdateAnimBg="0"/>
      <p:bldP spid="2258956" grpId="0" animBg="1"/>
      <p:bldP spid="2258957" grpId="0" animBg="1"/>
      <p:bldP spid="2258958" grpId="0" animBg="1"/>
      <p:bldP spid="2258959" grpId="0" animBg="1"/>
      <p:bldP spid="2258960" grpId="0" animBg="1"/>
      <p:bldP spid="2258961" grpId="0" animBg="1"/>
      <p:bldP spid="2258962" grpId="0" animBg="1"/>
      <p:bldP spid="2258963" grpId="0" animBg="1"/>
      <p:bldP spid="2258964" grpId="0" animBg="1"/>
      <p:bldP spid="2258965" grpId="0" animBg="1"/>
      <p:bldP spid="2258966" grpId="0" animBg="1"/>
      <p:bldP spid="2258967" grpId="0" animBg="1"/>
      <p:bldP spid="2258968" grpId="0" animBg="1"/>
      <p:bldP spid="2258969" grpId="0" animBg="1"/>
      <p:bldP spid="2258972" grpId="0" animBg="1"/>
      <p:bldP spid="2258973" grpId="0" animBg="1"/>
      <p:bldP spid="2258974" grpId="0" animBg="1"/>
      <p:bldP spid="2258975" grpId="0" animBg="1"/>
      <p:bldP spid="2258976" grpId="0" animBg="1"/>
      <p:bldP spid="2258977" grpId="0" animBg="1"/>
      <p:bldP spid="2258978" grpId="0" animBg="1"/>
      <p:bldP spid="2258979" grpId="0" animBg="1"/>
      <p:bldP spid="2258980" grpId="0" animBg="1"/>
      <p:bldP spid="2258981" grpId="0" animBg="1"/>
      <p:bldP spid="2258982" grpId="0" animBg="1"/>
      <p:bldP spid="2258983" grpId="0" animBg="1"/>
      <p:bldP spid="2258984" grpId="0" animBg="1"/>
      <p:bldP spid="2258985" grpId="0" animBg="1"/>
      <p:bldP spid="2258986" grpId="0" animBg="1"/>
      <p:bldP spid="2258987" grpId="0" animBg="1"/>
      <p:bldP spid="2258988" grpId="0" animBg="1"/>
      <p:bldP spid="2258991" grpId="0" animBg="1"/>
      <p:bldP spid="2258992" grpId="0" animBg="1"/>
      <p:bldP spid="2258993" grpId="0" animBg="1"/>
      <p:bldP spid="2258995" grpId="0" autoUpdateAnimBg="0"/>
      <p:bldP spid="2258996" grpId="0" animBg="1"/>
      <p:bldP spid="2258997" grpId="0" animBg="1"/>
      <p:bldP spid="2258998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Rectangle 2"/>
          <p:cNvSpPr>
            <a:spLocks noChangeArrowheads="1"/>
          </p:cNvSpPr>
          <p:nvPr/>
        </p:nvSpPr>
        <p:spPr bwMode="auto">
          <a:xfrm>
            <a:off x="7050088" y="1446213"/>
            <a:ext cx="152400" cy="34290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4" name="Line 3"/>
          <p:cNvSpPr>
            <a:spLocks noChangeShapeType="1"/>
          </p:cNvSpPr>
          <p:nvPr/>
        </p:nvSpPr>
        <p:spPr bwMode="auto">
          <a:xfrm flipV="1">
            <a:off x="7126288" y="836613"/>
            <a:ext cx="0" cy="6096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6742113" y="1065213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1" name="公式" r:id="rId3" imgW="203040" imgH="291960" progId="Equation.3">
                  <p:embed/>
                </p:oleObj>
              </mc:Choice>
              <mc:Fallback>
                <p:oleObj name="公式" r:id="rId3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1065213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5"/>
          <p:cNvSpPr>
            <a:spLocks noChangeArrowheads="1"/>
          </p:cNvSpPr>
          <p:nvPr/>
        </p:nvSpPr>
        <p:spPr bwMode="auto">
          <a:xfrm>
            <a:off x="6516688" y="2132013"/>
            <a:ext cx="2286000" cy="1219200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9974" name="Object 3"/>
          <p:cNvGraphicFramePr>
            <a:graphicFrameLocks/>
          </p:cNvGraphicFramePr>
          <p:nvPr/>
        </p:nvGraphicFramePr>
        <p:xfrm>
          <a:off x="6607175" y="25796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2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2579688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75" name="Object 4"/>
          <p:cNvGraphicFramePr>
            <a:graphicFrameLocks/>
          </p:cNvGraphicFramePr>
          <p:nvPr/>
        </p:nvGraphicFramePr>
        <p:xfrm>
          <a:off x="6672263" y="3284538"/>
          <a:ext cx="2524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3" name="公式" r:id="rId7" imgW="253800" imgH="825480" progId="Equation.3">
                  <p:embed/>
                </p:oleObj>
              </mc:Choice>
              <mc:Fallback>
                <p:oleObj name="公式" r:id="rId7" imgW="2538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284538"/>
                        <a:ext cx="2524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76" name="Object 5"/>
          <p:cNvGraphicFramePr>
            <a:graphicFrameLocks/>
          </p:cNvGraphicFramePr>
          <p:nvPr/>
        </p:nvGraphicFramePr>
        <p:xfrm>
          <a:off x="7823200" y="1265238"/>
          <a:ext cx="406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4" name="公式" r:id="rId9" imgW="406080" imgH="825480" progId="Equation.3">
                  <p:embed/>
                </p:oleObj>
              </mc:Choice>
              <mc:Fallback>
                <p:oleObj name="公式" r:id="rId9" imgW="4060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265238"/>
                        <a:ext cx="4064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77" name="Rectangle 9"/>
          <p:cNvSpPr>
            <a:spLocks noChangeArrowheads="1"/>
          </p:cNvSpPr>
          <p:nvPr/>
        </p:nvSpPr>
        <p:spPr bwMode="auto">
          <a:xfrm>
            <a:off x="179388" y="1819275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59978" name="Line 10"/>
          <p:cNvSpPr>
            <a:spLocks noChangeShapeType="1"/>
          </p:cNvSpPr>
          <p:nvPr/>
        </p:nvSpPr>
        <p:spPr bwMode="auto">
          <a:xfrm>
            <a:off x="7700963" y="2132013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997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639869"/>
              </p:ext>
            </p:extLst>
          </p:nvPr>
        </p:nvGraphicFramePr>
        <p:xfrm>
          <a:off x="3854450" y="1689100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5" name="公式" r:id="rId11" imgW="571320" imgH="393480" progId="Equation.3">
                  <p:embed/>
                </p:oleObj>
              </mc:Choice>
              <mc:Fallback>
                <p:oleObj name="公式" r:id="rId11" imgW="5713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689100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80" name="Rectangle 12" descr="深色上对角线"/>
          <p:cNvSpPr>
            <a:spLocks noChangeArrowheads="1"/>
          </p:cNvSpPr>
          <p:nvPr/>
        </p:nvSpPr>
        <p:spPr bwMode="auto">
          <a:xfrm>
            <a:off x="8121650" y="2132013"/>
            <a:ext cx="228600" cy="1219200"/>
          </a:xfrm>
          <a:prstGeom prst="rect">
            <a:avLst/>
          </a:prstGeom>
          <a:pattFill prst="dkUpDiag">
            <a:fgClr>
              <a:srgbClr val="808080"/>
            </a:fgClr>
            <a:bgClr>
              <a:schemeClr val="tx1"/>
            </a:bgClr>
          </a:pattFill>
          <a:ln w="31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9981" name="Object 7"/>
          <p:cNvGraphicFramePr>
            <a:graphicFrameLocks/>
          </p:cNvGraphicFramePr>
          <p:nvPr/>
        </p:nvGraphicFramePr>
        <p:xfrm>
          <a:off x="8012113" y="3363913"/>
          <a:ext cx="3667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6" name="公式" r:id="rId13" imgW="368280" imgH="317160" progId="Equation.3">
                  <p:embed/>
                </p:oleObj>
              </mc:Choice>
              <mc:Fallback>
                <p:oleObj name="公式" r:id="rId13" imgW="3682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113" y="3363913"/>
                        <a:ext cx="3667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2" name="Object 8"/>
          <p:cNvGraphicFramePr>
            <a:graphicFrameLocks/>
          </p:cNvGraphicFramePr>
          <p:nvPr/>
        </p:nvGraphicFramePr>
        <p:xfrm>
          <a:off x="7518400" y="24257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7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2425700"/>
                        <a:ext cx="190500" cy="21590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83" name="Line 15"/>
          <p:cNvSpPr>
            <a:spLocks noChangeShapeType="1"/>
          </p:cNvSpPr>
          <p:nvPr/>
        </p:nvSpPr>
        <p:spPr bwMode="auto">
          <a:xfrm>
            <a:off x="7161213" y="2714625"/>
            <a:ext cx="1004887" cy="0"/>
          </a:xfrm>
          <a:prstGeom prst="line">
            <a:avLst/>
          </a:prstGeom>
          <a:noFill/>
          <a:ln w="317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984" name="Rectangle 16"/>
          <p:cNvSpPr>
            <a:spLocks noChangeArrowheads="1"/>
          </p:cNvSpPr>
          <p:nvPr/>
        </p:nvSpPr>
        <p:spPr bwMode="auto">
          <a:xfrm>
            <a:off x="539750" y="2565400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穿过线框的磁通量</a:t>
            </a:r>
          </a:p>
        </p:txBody>
      </p:sp>
      <p:graphicFrame>
        <p:nvGraphicFramePr>
          <p:cNvPr id="2259985" name="Object 9"/>
          <p:cNvGraphicFramePr>
            <a:graphicFrameLocks/>
          </p:cNvGraphicFramePr>
          <p:nvPr/>
        </p:nvGraphicFramePr>
        <p:xfrm>
          <a:off x="971550" y="3121025"/>
          <a:ext cx="165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8" name="公式" r:id="rId17" imgW="825480" imgH="330120" progId="Equation.3">
                  <p:embed/>
                </p:oleObj>
              </mc:Choice>
              <mc:Fallback>
                <p:oleObj name="公式" r:id="rId17" imgW="82548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21025"/>
                        <a:ext cx="1651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6" name="Object 10"/>
          <p:cNvGraphicFramePr>
            <a:graphicFrameLocks/>
          </p:cNvGraphicFramePr>
          <p:nvPr/>
        </p:nvGraphicFramePr>
        <p:xfrm>
          <a:off x="4497388" y="3052763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9" name="公式" r:id="rId19" imgW="685800" imgH="393480" progId="Equation.3">
                  <p:embed/>
                </p:oleObj>
              </mc:Choice>
              <mc:Fallback>
                <p:oleObj name="公式" r:id="rId19" imgW="6858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052763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7" name="Object 11"/>
          <p:cNvGraphicFramePr>
            <a:graphicFrameLocks/>
          </p:cNvGraphicFramePr>
          <p:nvPr/>
        </p:nvGraphicFramePr>
        <p:xfrm>
          <a:off x="2268538" y="3860800"/>
          <a:ext cx="2157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0" name="公式" r:id="rId21" imgW="1079280" imgH="393480" progId="Equation.3">
                  <p:embed/>
                </p:oleObj>
              </mc:Choice>
              <mc:Fallback>
                <p:oleObj name="公式" r:id="rId21" imgW="10792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60800"/>
                        <a:ext cx="2157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8" name="Object 12"/>
          <p:cNvGraphicFramePr>
            <a:graphicFrameLocks/>
          </p:cNvGraphicFramePr>
          <p:nvPr/>
        </p:nvGraphicFramePr>
        <p:xfrm>
          <a:off x="2195513" y="4708525"/>
          <a:ext cx="1420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1" name="公式" r:id="rId23" imgW="711000" imgH="393480" progId="Equation.3">
                  <p:embed/>
                </p:oleObj>
              </mc:Choice>
              <mc:Fallback>
                <p:oleObj name="公式" r:id="rId23" imgW="711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08525"/>
                        <a:ext cx="14208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9" name="Object 13"/>
          <p:cNvGraphicFramePr>
            <a:graphicFrameLocks/>
          </p:cNvGraphicFramePr>
          <p:nvPr/>
        </p:nvGraphicFramePr>
        <p:xfrm>
          <a:off x="3571875" y="4729163"/>
          <a:ext cx="2614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2" name="公式" r:id="rId25" imgW="1307880" imgH="393480" progId="Equation.3">
                  <p:embed/>
                </p:oleObj>
              </mc:Choice>
              <mc:Fallback>
                <p:oleObj name="公式" r:id="rId25" imgW="13078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729163"/>
                        <a:ext cx="2614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90" name="Text Box 22"/>
          <p:cNvSpPr txBox="1">
            <a:spLocks noChangeArrowheads="1"/>
          </p:cNvSpPr>
          <p:nvPr/>
        </p:nvSpPr>
        <p:spPr bwMode="auto">
          <a:xfrm>
            <a:off x="395288" y="3978275"/>
            <a:ext cx="180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互感系数</a:t>
            </a:r>
          </a:p>
        </p:txBody>
      </p:sp>
      <p:sp>
        <p:nvSpPr>
          <p:cNvPr id="2259991" name="Text Box 23"/>
          <p:cNvSpPr txBox="1">
            <a:spLocks noChangeArrowheads="1"/>
          </p:cNvSpPr>
          <p:nvPr/>
        </p:nvSpPr>
        <p:spPr bwMode="auto">
          <a:xfrm>
            <a:off x="395288" y="4827588"/>
            <a:ext cx="22320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互感电动势</a:t>
            </a:r>
          </a:p>
        </p:txBody>
      </p:sp>
      <p:sp>
        <p:nvSpPr>
          <p:cNvPr id="2259992" name="Line 24"/>
          <p:cNvSpPr>
            <a:spLocks noChangeShapeType="1"/>
          </p:cNvSpPr>
          <p:nvPr/>
        </p:nvSpPr>
        <p:spPr bwMode="auto">
          <a:xfrm flipV="1">
            <a:off x="8796338" y="1316038"/>
            <a:ext cx="0" cy="801687"/>
          </a:xfrm>
          <a:prstGeom prst="line">
            <a:avLst/>
          </a:prstGeom>
          <a:noFill/>
          <a:ln w="28575" cap="rnd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3" name="Line 25"/>
          <p:cNvSpPr>
            <a:spLocks noChangeShapeType="1"/>
          </p:cNvSpPr>
          <p:nvPr/>
        </p:nvSpPr>
        <p:spPr bwMode="auto">
          <a:xfrm flipV="1">
            <a:off x="6516688" y="3322638"/>
            <a:ext cx="0" cy="1231900"/>
          </a:xfrm>
          <a:prstGeom prst="line">
            <a:avLst/>
          </a:prstGeom>
          <a:noFill/>
          <a:ln w="28575" cap="rnd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4" name="Line 26"/>
          <p:cNvSpPr>
            <a:spLocks noChangeShapeType="1"/>
          </p:cNvSpPr>
          <p:nvPr/>
        </p:nvSpPr>
        <p:spPr bwMode="auto">
          <a:xfrm>
            <a:off x="8329613" y="1689100"/>
            <a:ext cx="4667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5" name="Line 27"/>
          <p:cNvSpPr>
            <a:spLocks noChangeShapeType="1"/>
          </p:cNvSpPr>
          <p:nvPr/>
        </p:nvSpPr>
        <p:spPr bwMode="auto">
          <a:xfrm flipH="1">
            <a:off x="7210425" y="1689100"/>
            <a:ext cx="4841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6" name="Line 28"/>
          <p:cNvSpPr>
            <a:spLocks noChangeShapeType="1"/>
          </p:cNvSpPr>
          <p:nvPr/>
        </p:nvSpPr>
        <p:spPr bwMode="auto">
          <a:xfrm flipV="1">
            <a:off x="6556375" y="4227513"/>
            <a:ext cx="485775" cy="1746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graphicFrame>
        <p:nvGraphicFramePr>
          <p:cNvPr id="2259997" name="Object 14"/>
          <p:cNvGraphicFramePr>
            <a:graphicFrameLocks/>
          </p:cNvGraphicFramePr>
          <p:nvPr/>
        </p:nvGraphicFramePr>
        <p:xfrm>
          <a:off x="2557463" y="3052763"/>
          <a:ext cx="1903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3" name="公式" r:id="rId27" imgW="952200" imgH="393480" progId="Equation.3">
                  <p:embed/>
                </p:oleObj>
              </mc:Choice>
              <mc:Fallback>
                <p:oleObj name="公式" r:id="rId27" imgW="952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052763"/>
                        <a:ext cx="1903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0"/>
          <p:cNvSpPr txBox="1">
            <a:spLocks noChangeArrowheads="1"/>
          </p:cNvSpPr>
          <p:nvPr/>
        </p:nvSpPr>
        <p:spPr bwMode="auto">
          <a:xfrm>
            <a:off x="827980" y="301625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一无限长导线通有电流 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sin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，现有一矩形线框与长直导线共面。</a:t>
            </a:r>
          </a:p>
        </p:txBody>
      </p:sp>
      <p:sp>
        <p:nvSpPr>
          <p:cNvPr id="9249" name="Rectangle 31"/>
          <p:cNvSpPr>
            <a:spLocks noChangeArrowheads="1"/>
          </p:cNvSpPr>
          <p:nvPr/>
        </p:nvSpPr>
        <p:spPr bwMode="auto">
          <a:xfrm>
            <a:off x="179388" y="285750"/>
            <a:ext cx="957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000" name="Text Box 32"/>
          <p:cNvSpPr txBox="1">
            <a:spLocks noChangeArrowheads="1"/>
          </p:cNvSpPr>
          <p:nvPr/>
        </p:nvSpPr>
        <p:spPr bwMode="auto">
          <a:xfrm>
            <a:off x="179388" y="1171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求：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001" name="Text Box 33"/>
          <p:cNvSpPr txBox="1">
            <a:spLocks noChangeArrowheads="1"/>
          </p:cNvSpPr>
          <p:nvPr/>
        </p:nvSpPr>
        <p:spPr bwMode="auto">
          <a:xfrm>
            <a:off x="684213" y="1157288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互感系数和互感电动势。</a:t>
            </a:r>
          </a:p>
        </p:txBody>
      </p:sp>
      <p:sp>
        <p:nvSpPr>
          <p:cNvPr id="2260002" name="Line 34"/>
          <p:cNvSpPr>
            <a:spLocks noChangeShapeType="1"/>
          </p:cNvSpPr>
          <p:nvPr/>
        </p:nvSpPr>
        <p:spPr bwMode="auto">
          <a:xfrm>
            <a:off x="250825" y="5548313"/>
            <a:ext cx="8893175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0003" name="Object 15"/>
          <p:cNvGraphicFramePr>
            <a:graphicFrameLocks/>
          </p:cNvGraphicFramePr>
          <p:nvPr/>
        </p:nvGraphicFramePr>
        <p:xfrm>
          <a:off x="6994525" y="5773738"/>
          <a:ext cx="1674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4" name="公式" r:id="rId29" imgW="838080" imgH="393480" progId="Equation.3">
                  <p:embed/>
                </p:oleObj>
              </mc:Choice>
              <mc:Fallback>
                <p:oleObj name="公式" r:id="rId29" imgW="8380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5773738"/>
                        <a:ext cx="1674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004" name="Object 16"/>
          <p:cNvGraphicFramePr>
            <a:graphicFrameLocks/>
          </p:cNvGraphicFramePr>
          <p:nvPr/>
        </p:nvGraphicFramePr>
        <p:xfrm>
          <a:off x="423863" y="5810250"/>
          <a:ext cx="61642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5" name="公式" r:id="rId31" imgW="3085920" imgH="393480" progId="Equation.3">
                  <p:embed/>
                </p:oleObj>
              </mc:Choice>
              <mc:Fallback>
                <p:oleObj name="公式" r:id="rId31" imgW="30859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810250"/>
                        <a:ext cx="61642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227749" y="4779962"/>
            <a:ext cx="2771801" cy="8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也可以先求互感电动势，再求互感系数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78971" y="1819275"/>
            <a:ext cx="504825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由安培环路定理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可知</a:t>
            </a:r>
          </a:p>
        </p:txBody>
      </p:sp>
    </p:spTree>
    <p:extLst>
      <p:ext uri="{BB962C8B-B14F-4D97-AF65-F5344CB8AC3E}">
        <p14:creationId xmlns:p14="http://schemas.microsoft.com/office/powerpoint/2010/main" val="1068410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5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25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25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5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6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6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6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977" grpId="0" autoUpdateAnimBg="0"/>
      <p:bldP spid="2259978" grpId="0" animBg="1"/>
      <p:bldP spid="2259980" grpId="0" animBg="1"/>
      <p:bldP spid="2259983" grpId="0" animBg="1"/>
      <p:bldP spid="2259984" grpId="0" autoUpdateAnimBg="0"/>
      <p:bldP spid="2259990" grpId="0" autoUpdateAnimBg="0"/>
      <p:bldP spid="2259991" grpId="0" autoUpdateAnimBg="0"/>
      <p:bldP spid="2259992" grpId="0" animBg="1"/>
      <p:bldP spid="2259993" grpId="0" animBg="1"/>
      <p:bldP spid="2259994" grpId="0" animBg="1"/>
      <p:bldP spid="2259995" grpId="0" animBg="1"/>
      <p:bldP spid="2259996" grpId="0" animBg="1"/>
      <p:bldP spid="2260000" grpId="0"/>
      <p:bldP spid="2260001" grpId="0"/>
      <p:bldP spid="2260002" grpId="0" animBg="1"/>
      <p:bldP spid="37" grpId="0" autoUpdateAnimBg="0"/>
      <p:bldP spid="3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94" name="Rectangle 2"/>
          <p:cNvSpPr>
            <a:spLocks noChangeArrowheads="1"/>
          </p:cNvSpPr>
          <p:nvPr/>
        </p:nvSpPr>
        <p:spPr bwMode="auto">
          <a:xfrm>
            <a:off x="228600" y="360363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995" name="Rectangle 3"/>
          <p:cNvSpPr>
            <a:spLocks noChangeArrowheads="1"/>
          </p:cNvSpPr>
          <p:nvPr/>
        </p:nvSpPr>
        <p:spPr bwMode="auto">
          <a:xfrm>
            <a:off x="723900" y="38100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计算共轴的两个长直螺线管之间的互感系数。</a:t>
            </a:r>
          </a:p>
        </p:txBody>
      </p:sp>
      <p:sp>
        <p:nvSpPr>
          <p:cNvPr id="2260996" name="Rectangle 4"/>
          <p:cNvSpPr>
            <a:spLocks noChangeArrowheads="1"/>
          </p:cNvSpPr>
          <p:nvPr/>
        </p:nvSpPr>
        <p:spPr bwMode="auto">
          <a:xfrm>
            <a:off x="742950" y="895350"/>
            <a:ext cx="4476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设两个螺线管的半径、长度、匝数为</a:t>
            </a:r>
          </a:p>
        </p:txBody>
      </p:sp>
      <p:graphicFrame>
        <p:nvGraphicFramePr>
          <p:cNvPr id="2260997" name="Object 2"/>
          <p:cNvGraphicFramePr>
            <a:graphicFrameLocks/>
          </p:cNvGraphicFramePr>
          <p:nvPr/>
        </p:nvGraphicFramePr>
        <p:xfrm>
          <a:off x="1938338" y="1520825"/>
          <a:ext cx="24399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16" name="公式" r:id="rId3" imgW="2438280" imgH="419040" progId="Equation.3">
                  <p:embed/>
                </p:oleObj>
              </mc:Choice>
              <mc:Fallback>
                <p:oleObj name="公式" r:id="rId3" imgW="243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520825"/>
                        <a:ext cx="24399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64088" y="1516063"/>
            <a:ext cx="4038600" cy="2057400"/>
            <a:chOff x="1440" y="1632"/>
            <a:chExt cx="2544" cy="1296"/>
          </a:xfrm>
        </p:grpSpPr>
        <p:sp>
          <p:nvSpPr>
            <p:cNvPr id="10269" name="Line 7"/>
            <p:cNvSpPr>
              <a:spLocks noChangeShapeType="1"/>
            </p:cNvSpPr>
            <p:nvPr/>
          </p:nvSpPr>
          <p:spPr bwMode="auto">
            <a:xfrm>
              <a:off x="1632" y="1632"/>
              <a:ext cx="21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8"/>
            <p:cNvSpPr>
              <a:spLocks noChangeShapeType="1"/>
            </p:cNvSpPr>
            <p:nvPr/>
          </p:nvSpPr>
          <p:spPr bwMode="auto">
            <a:xfrm>
              <a:off x="1632" y="2928"/>
              <a:ext cx="21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Oval 9"/>
            <p:cNvSpPr>
              <a:spLocks noChangeArrowheads="1"/>
            </p:cNvSpPr>
            <p:nvPr/>
          </p:nvSpPr>
          <p:spPr bwMode="auto">
            <a:xfrm>
              <a:off x="1440" y="1632"/>
              <a:ext cx="480" cy="12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10"/>
            <p:cNvSpPr>
              <a:spLocks noChangeArrowheads="1"/>
            </p:cNvSpPr>
            <p:nvPr/>
          </p:nvSpPr>
          <p:spPr bwMode="auto">
            <a:xfrm>
              <a:off x="3504" y="1632"/>
              <a:ext cx="480" cy="12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61003" name="AutoShape 11"/>
          <p:cNvSpPr>
            <a:spLocks noChangeArrowheads="1"/>
          </p:cNvSpPr>
          <p:nvPr/>
        </p:nvSpPr>
        <p:spPr bwMode="auto">
          <a:xfrm rot="-5403075">
            <a:off x="6173788" y="715963"/>
            <a:ext cx="1143000" cy="3657600"/>
          </a:xfrm>
          <a:prstGeom prst="can">
            <a:avLst>
              <a:gd name="adj" fmla="val 34711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61004" name="Oval 12"/>
          <p:cNvSpPr>
            <a:spLocks noChangeArrowheads="1"/>
          </p:cNvSpPr>
          <p:nvPr/>
        </p:nvSpPr>
        <p:spPr bwMode="auto">
          <a:xfrm>
            <a:off x="4764088" y="1516063"/>
            <a:ext cx="762000" cy="2057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1005" name="Line 13"/>
          <p:cNvSpPr>
            <a:spLocks noChangeShapeType="1"/>
          </p:cNvSpPr>
          <p:nvPr/>
        </p:nvSpPr>
        <p:spPr bwMode="auto">
          <a:xfrm>
            <a:off x="4654550" y="2582863"/>
            <a:ext cx="4310063" cy="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1006" name="Object 3"/>
          <p:cNvGraphicFramePr>
            <a:graphicFrameLocks noChangeAspect="1"/>
          </p:cNvGraphicFramePr>
          <p:nvPr/>
        </p:nvGraphicFramePr>
        <p:xfrm>
          <a:off x="7451725" y="1036638"/>
          <a:ext cx="293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17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36638"/>
                        <a:ext cx="2936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07" name="Object 4"/>
          <p:cNvGraphicFramePr>
            <a:graphicFrameLocks noChangeAspect="1"/>
          </p:cNvGraphicFramePr>
          <p:nvPr/>
        </p:nvGraphicFramePr>
        <p:xfrm>
          <a:off x="6443663" y="2332038"/>
          <a:ext cx="419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18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32038"/>
                        <a:ext cx="419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0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5275" y="292494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61009" name="Object 5"/>
          <p:cNvGraphicFramePr>
            <a:graphicFrameLocks/>
          </p:cNvGraphicFramePr>
          <p:nvPr/>
        </p:nvGraphicFramePr>
        <p:xfrm>
          <a:off x="1957388" y="2111375"/>
          <a:ext cx="2422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19" name="公式" r:id="rId9" imgW="2425680" imgH="419040" progId="Equation.3">
                  <p:embed/>
                </p:oleObj>
              </mc:Choice>
              <mc:Fallback>
                <p:oleObj name="公式" r:id="rId9" imgW="24256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111375"/>
                        <a:ext cx="24225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585976"/>
              </p:ext>
            </p:extLst>
          </p:nvPr>
        </p:nvGraphicFramePr>
        <p:xfrm>
          <a:off x="1246188" y="2991619"/>
          <a:ext cx="255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0" name="公式" r:id="rId11" imgW="253800" imgH="419040" progId="Equation.3">
                  <p:embed/>
                </p:oleObj>
              </mc:Choice>
              <mc:Fallback>
                <p:oleObj name="公式" r:id="rId11" imgW="2538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991619"/>
                        <a:ext cx="2555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1" name="Rectangle 19"/>
          <p:cNvSpPr>
            <a:spLocks noChangeArrowheads="1"/>
          </p:cNvSpPr>
          <p:nvPr/>
        </p:nvSpPr>
        <p:spPr bwMode="auto">
          <a:xfrm>
            <a:off x="708025" y="2940819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 </a:t>
            </a:r>
          </a:p>
        </p:txBody>
      </p:sp>
      <p:graphicFrame>
        <p:nvGraphicFramePr>
          <p:cNvPr id="22610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696879"/>
              </p:ext>
            </p:extLst>
          </p:nvPr>
        </p:nvGraphicFramePr>
        <p:xfrm>
          <a:off x="3100713" y="2802707"/>
          <a:ext cx="16906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1" name="公式" r:id="rId13" imgW="1688760" imgH="825480" progId="Equation.3">
                  <p:embed/>
                </p:oleObj>
              </mc:Choice>
              <mc:Fallback>
                <p:oleObj name="公式" r:id="rId13" imgW="16887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713" y="2802707"/>
                        <a:ext cx="16906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3" name="AutoShape 21"/>
          <p:cNvSpPr>
            <a:spLocks noChangeArrowheads="1"/>
          </p:cNvSpPr>
          <p:nvPr/>
        </p:nvSpPr>
        <p:spPr bwMode="auto">
          <a:xfrm>
            <a:off x="1641109" y="3132427"/>
            <a:ext cx="1324141" cy="202836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6101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156033"/>
              </p:ext>
            </p:extLst>
          </p:nvPr>
        </p:nvGraphicFramePr>
        <p:xfrm>
          <a:off x="1258888" y="3717032"/>
          <a:ext cx="2124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2" name="公式" r:id="rId15" imgW="2120760" imgH="495000" progId="Equation.3">
                  <p:embed/>
                </p:oleObj>
              </mc:Choice>
              <mc:Fallback>
                <p:oleObj name="公式" r:id="rId15" imgW="212076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7032"/>
                        <a:ext cx="21240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912461"/>
              </p:ext>
            </p:extLst>
          </p:nvPr>
        </p:nvGraphicFramePr>
        <p:xfrm>
          <a:off x="1760538" y="4429820"/>
          <a:ext cx="23241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3" name="公式" r:id="rId17" imgW="2323800" imgH="825480" progId="Equation.3">
                  <p:embed/>
                </p:oleObj>
              </mc:Choice>
              <mc:Fallback>
                <p:oleObj name="公式" r:id="rId17" imgW="23238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429820"/>
                        <a:ext cx="23241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018896"/>
              </p:ext>
            </p:extLst>
          </p:nvPr>
        </p:nvGraphicFramePr>
        <p:xfrm>
          <a:off x="1042988" y="5347395"/>
          <a:ext cx="27574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4" name="公式" r:id="rId19" imgW="2755800" imgH="825480" progId="Equation.3">
                  <p:embed/>
                </p:oleObj>
              </mc:Choice>
              <mc:Fallback>
                <p:oleObj name="公式" r:id="rId19" imgW="27558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47395"/>
                        <a:ext cx="27574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7" name="Object 11"/>
          <p:cNvGraphicFramePr>
            <a:graphicFrameLocks/>
          </p:cNvGraphicFramePr>
          <p:nvPr/>
        </p:nvGraphicFramePr>
        <p:xfrm>
          <a:off x="5095875" y="3862388"/>
          <a:ext cx="3063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5" name="公式" r:id="rId21" imgW="304560" imgH="419040" progId="Equation.3">
                  <p:embed/>
                </p:oleObj>
              </mc:Choice>
              <mc:Fallback>
                <p:oleObj name="公式" r:id="rId21" imgW="3045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862388"/>
                        <a:ext cx="3063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8" name="Rectangle 26"/>
          <p:cNvSpPr>
            <a:spLocks noChangeArrowheads="1"/>
          </p:cNvSpPr>
          <p:nvPr/>
        </p:nvSpPr>
        <p:spPr bwMode="auto">
          <a:xfrm>
            <a:off x="4589463" y="3835400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 </a:t>
            </a:r>
          </a:p>
        </p:txBody>
      </p:sp>
      <p:sp>
        <p:nvSpPr>
          <p:cNvPr id="2261019" name="AutoShape 27"/>
          <p:cNvSpPr>
            <a:spLocks noChangeArrowheads="1"/>
          </p:cNvSpPr>
          <p:nvPr/>
        </p:nvSpPr>
        <p:spPr bwMode="auto">
          <a:xfrm>
            <a:off x="5508625" y="3905250"/>
            <a:ext cx="609600" cy="346075"/>
          </a:xfrm>
          <a:prstGeom prst="rightArrow">
            <a:avLst>
              <a:gd name="adj1" fmla="val 50000"/>
              <a:gd name="adj2" fmla="val 4403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61020" name="Object 12"/>
          <p:cNvGraphicFramePr>
            <a:graphicFrameLocks/>
          </p:cNvGraphicFramePr>
          <p:nvPr/>
        </p:nvGraphicFramePr>
        <p:xfrm>
          <a:off x="6276975" y="3684588"/>
          <a:ext cx="18176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6" name="公式" r:id="rId23" imgW="1815840" imgH="825480" progId="Equation.3">
                  <p:embed/>
                </p:oleObj>
              </mc:Choice>
              <mc:Fallback>
                <p:oleObj name="公式" r:id="rId23" imgW="18158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3684588"/>
                        <a:ext cx="18176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21" name="Object 13"/>
          <p:cNvGraphicFramePr>
            <a:graphicFrameLocks/>
          </p:cNvGraphicFramePr>
          <p:nvPr/>
        </p:nvGraphicFramePr>
        <p:xfrm>
          <a:off x="5111750" y="4587875"/>
          <a:ext cx="210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7" name="公式" r:id="rId25" imgW="2108160" imgH="495000" progId="Equation.3">
                  <p:embed/>
                </p:oleObj>
              </mc:Choice>
              <mc:Fallback>
                <p:oleObj name="公式" r:id="rId25" imgW="210816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587875"/>
                        <a:ext cx="2108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22" name="Object 14"/>
          <p:cNvGraphicFramePr>
            <a:graphicFrameLocks/>
          </p:cNvGraphicFramePr>
          <p:nvPr/>
        </p:nvGraphicFramePr>
        <p:xfrm>
          <a:off x="4956175" y="5229225"/>
          <a:ext cx="27416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8" name="公式" r:id="rId27" imgW="2743200" imgH="825480" progId="Equation.3">
                  <p:embed/>
                </p:oleObj>
              </mc:Choice>
              <mc:Fallback>
                <p:oleObj name="公式" r:id="rId27" imgW="27432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229225"/>
                        <a:ext cx="27416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23" name="Object 15"/>
          <p:cNvGraphicFramePr>
            <a:graphicFrameLocks/>
          </p:cNvGraphicFramePr>
          <p:nvPr/>
        </p:nvGraphicFramePr>
        <p:xfrm>
          <a:off x="3208338" y="6089650"/>
          <a:ext cx="22637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9" name="公式" r:id="rId29" imgW="2260440" imgH="419040" progId="Equation.3">
                  <p:embed/>
                </p:oleObj>
              </mc:Choice>
              <mc:Fallback>
                <p:oleObj name="公式" r:id="rId29" imgW="22604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6089650"/>
                        <a:ext cx="2263775" cy="4206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24" name="Line 32"/>
          <p:cNvSpPr>
            <a:spLocks noChangeShapeType="1"/>
          </p:cNvSpPr>
          <p:nvPr/>
        </p:nvSpPr>
        <p:spPr bwMode="auto">
          <a:xfrm>
            <a:off x="4427538" y="3789363"/>
            <a:ext cx="0" cy="2087562"/>
          </a:xfrm>
          <a:prstGeom prst="line">
            <a:avLst/>
          </a:prstGeom>
          <a:noFill/>
          <a:ln w="19050">
            <a:solidFill>
              <a:srgbClr val="66FF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74"/>
          <p:cNvSpPr>
            <a:spLocks noChangeArrowheads="1"/>
          </p:cNvSpPr>
          <p:nvPr/>
        </p:nvSpPr>
        <p:spPr bwMode="auto">
          <a:xfrm>
            <a:off x="5699919" y="1135087"/>
            <a:ext cx="2317750" cy="116205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331640" y="2636838"/>
            <a:ext cx="2254523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由安培环路定理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483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26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26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226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6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6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6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6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6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6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6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6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6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6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6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6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6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6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6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6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6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994" grpId="0" autoUpdateAnimBg="0"/>
      <p:bldP spid="2260995" grpId="0" autoUpdateAnimBg="0"/>
      <p:bldP spid="2260996" grpId="0" autoUpdateAnimBg="0"/>
      <p:bldP spid="2261003" grpId="0" animBg="1"/>
      <p:bldP spid="2261004" grpId="0" animBg="1"/>
      <p:bldP spid="2261005" grpId="0" animBg="1"/>
      <p:bldP spid="2261008" grpId="0" autoUpdateAnimBg="0"/>
      <p:bldP spid="2261011" grpId="0" autoUpdateAnimBg="0"/>
      <p:bldP spid="2261013" grpId="0" animBg="1"/>
      <p:bldP spid="2261018" grpId="0" autoUpdateAnimBg="0"/>
      <p:bldP spid="2261019" grpId="0" animBg="1"/>
      <p:bldP spid="2261024" grpId="0" animBg="1"/>
      <p:bldP spid="33" grpId="0" animBg="1"/>
      <p:bldP spid="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570" name="Text Box 2"/>
          <p:cNvSpPr txBox="1">
            <a:spLocks noChangeArrowheads="1"/>
          </p:cNvSpPr>
          <p:nvPr/>
        </p:nvSpPr>
        <p:spPr bwMode="auto">
          <a:xfrm>
            <a:off x="251520" y="1788596"/>
            <a:ext cx="246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sym typeface="Symbol" panose="05050102010706020507" pitchFamily="18" charset="2"/>
              </a:rPr>
              <a:t>由电动势的定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sym typeface="Symbol" panose="05050102010706020507" pitchFamily="18" charset="2"/>
              </a:rPr>
              <a:t>义，</a:t>
            </a:r>
            <a:endParaRPr kumimoji="1"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ea typeface="仿宋_GB2312"/>
              <a:sym typeface="Symbol" panose="05050102010706020507" pitchFamily="18" charset="2"/>
            </a:endParaRPr>
          </a:p>
        </p:txBody>
      </p:sp>
      <p:graphicFrame>
        <p:nvGraphicFramePr>
          <p:cNvPr id="2285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75560"/>
              </p:ext>
            </p:extLst>
          </p:nvPr>
        </p:nvGraphicFramePr>
        <p:xfrm>
          <a:off x="3028993" y="2347793"/>
          <a:ext cx="1759935" cy="63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6" name="公式" r:id="rId3" imgW="774360" imgH="279360" progId="Equation.3">
                  <p:embed/>
                </p:oleObj>
              </mc:Choice>
              <mc:Fallback>
                <p:oleObj name="公式" r:id="rId3" imgW="774360" imgH="279360" progId="Equation.3">
                  <p:embed/>
                  <p:pic>
                    <p:nvPicPr>
                      <p:cNvPr id="228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93" y="2347793"/>
                        <a:ext cx="1759935" cy="635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7504" y="499162"/>
            <a:ext cx="1955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变化的磁场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641847" y="509615"/>
            <a:ext cx="1570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感生电场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732362" y="508683"/>
            <a:ext cx="142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</a:rPr>
              <a:t>自由电荷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907704" y="543035"/>
            <a:ext cx="754857" cy="368300"/>
          </a:xfrm>
          <a:prstGeom prst="rightArrow">
            <a:avLst>
              <a:gd name="adj1" fmla="val 50000"/>
              <a:gd name="adj2" fmla="val 71228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835696" y="16838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FF00"/>
                </a:solidFill>
                <a:ea typeface="华文新魏" panose="02010800040101010101" pitchFamily="2" charset="-122"/>
              </a:rPr>
              <a:t>激发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035673" y="201723"/>
            <a:ext cx="96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FF00"/>
                </a:solidFill>
                <a:ea typeface="华文新魏" panose="02010800040101010101" pitchFamily="2" charset="-122"/>
              </a:rPr>
              <a:t>作用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131247" y="214423"/>
            <a:ext cx="817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FF00"/>
                </a:solidFill>
                <a:ea typeface="华文新魏" panose="02010800040101010101" pitchFamily="2" charset="-122"/>
              </a:rPr>
              <a:t>引起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6996906" y="549841"/>
            <a:ext cx="1751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感生电动势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4065835" y="581135"/>
            <a:ext cx="749201" cy="368300"/>
          </a:xfrm>
          <a:prstGeom prst="rightArrow">
            <a:avLst>
              <a:gd name="adj1" fmla="val 50000"/>
              <a:gd name="adj2" fmla="val 71228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199509" y="581135"/>
            <a:ext cx="748755" cy="368300"/>
          </a:xfrm>
          <a:prstGeom prst="rightArrow">
            <a:avLst>
              <a:gd name="adj1" fmla="val 50000"/>
              <a:gd name="adj2" fmla="val 71228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9" name="Text Box 1030"/>
          <p:cNvSpPr txBox="1">
            <a:spLocks noChangeArrowheads="1"/>
          </p:cNvSpPr>
          <p:nvPr/>
        </p:nvSpPr>
        <p:spPr bwMode="auto">
          <a:xfrm>
            <a:off x="283957" y="1207789"/>
            <a:ext cx="85365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a typeface="仿宋_GB2312"/>
              </a:rPr>
              <a:t>感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生电场不是静电场，作用在电荷上的力是一种非</a:t>
            </a:r>
            <a:r>
              <a:rPr lang="zh-CN" altLang="en-US" sz="2400" b="1" dirty="0" smtClean="0">
                <a:solidFill>
                  <a:schemeClr val="bg1"/>
                </a:solidFill>
                <a:ea typeface="仿宋_GB2312"/>
              </a:rPr>
              <a:t>静电力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。</a:t>
            </a:r>
          </a:p>
        </p:txBody>
      </p:sp>
      <p:sp>
        <p:nvSpPr>
          <p:cNvPr id="30" name="Text Box 1031"/>
          <p:cNvSpPr txBox="1">
            <a:spLocks noChangeArrowheads="1"/>
          </p:cNvSpPr>
          <p:nvPr/>
        </p:nvSpPr>
        <p:spPr bwMode="auto">
          <a:xfrm>
            <a:off x="2584916" y="1788596"/>
            <a:ext cx="63795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感生电场在闭合导体回路</a:t>
            </a:r>
            <a:r>
              <a:rPr lang="en-US" altLang="zh-CN" sz="2400" b="1" i="1" dirty="0">
                <a:solidFill>
                  <a:schemeClr val="bg1"/>
                </a:solidFill>
                <a:ea typeface="仿宋_GB2312"/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中产生</a:t>
            </a:r>
            <a:r>
              <a:rPr lang="zh-CN" altLang="en-US" sz="2400" b="1" dirty="0">
                <a:solidFill>
                  <a:srgbClr val="FF00FF"/>
                </a:solidFill>
                <a:ea typeface="仿宋_GB2312"/>
              </a:rPr>
              <a:t>感生电动势</a:t>
            </a:r>
          </a:p>
        </p:txBody>
      </p:sp>
      <p:sp>
        <p:nvSpPr>
          <p:cNvPr id="32" name="Text Box 1033"/>
          <p:cNvSpPr txBox="1">
            <a:spLocks noChangeArrowheads="1"/>
          </p:cNvSpPr>
          <p:nvPr/>
        </p:nvSpPr>
        <p:spPr bwMode="auto">
          <a:xfrm>
            <a:off x="395536" y="3034903"/>
            <a:ext cx="6197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感生电场在一段导体</a:t>
            </a:r>
            <a:r>
              <a:rPr lang="en-US" altLang="zh-CN" sz="2400" b="1" i="1" dirty="0">
                <a:solidFill>
                  <a:schemeClr val="bg1"/>
                </a:solidFill>
                <a:ea typeface="仿宋_GB2312"/>
              </a:rPr>
              <a:t>ab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两端上的</a:t>
            </a:r>
            <a:r>
              <a:rPr lang="zh-CN" altLang="en-US" sz="2400" b="1" dirty="0">
                <a:solidFill>
                  <a:srgbClr val="FF00FF"/>
                </a:solidFill>
                <a:ea typeface="仿宋_GB2312"/>
              </a:rPr>
              <a:t>感生电动势 </a:t>
            </a:r>
          </a:p>
        </p:txBody>
      </p:sp>
      <p:graphicFrame>
        <p:nvGraphicFramePr>
          <p:cNvPr id="41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06038"/>
              </p:ext>
            </p:extLst>
          </p:nvPr>
        </p:nvGraphicFramePr>
        <p:xfrm>
          <a:off x="3028993" y="3643361"/>
          <a:ext cx="2009731" cy="75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7" name="Equation" r:id="rId5" imgW="876240" imgH="330120" progId="Equation.DSMT4">
                  <p:embed/>
                </p:oleObj>
              </mc:Choice>
              <mc:Fallback>
                <p:oleObj name="Equation" r:id="rId5" imgW="876240" imgH="330120" progId="Equation.DSMT4">
                  <p:embed/>
                  <p:pic>
                    <p:nvPicPr>
                      <p:cNvPr id="27137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93" y="3643361"/>
                        <a:ext cx="2009731" cy="75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681440"/>
              </p:ext>
            </p:extLst>
          </p:nvPr>
        </p:nvGraphicFramePr>
        <p:xfrm>
          <a:off x="3563888" y="4427191"/>
          <a:ext cx="1517080" cy="87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8" name="公式" r:id="rId7" imgW="685800" imgH="393480" progId="Equation.3">
                  <p:embed/>
                </p:oleObj>
              </mc:Choice>
              <mc:Fallback>
                <p:oleObj name="公式" r:id="rId7" imgW="685800" imgH="393480" progId="Equation.3">
                  <p:embed/>
                  <p:pic>
                    <p:nvPicPr>
                      <p:cNvPr id="2285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427191"/>
                        <a:ext cx="1517080" cy="870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70615"/>
              </p:ext>
            </p:extLst>
          </p:nvPr>
        </p:nvGraphicFramePr>
        <p:xfrm>
          <a:off x="4973141" y="4450691"/>
          <a:ext cx="1882652" cy="84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79" name="公式" r:id="rId9" imgW="876240" imgH="393480" progId="Equation.3">
                  <p:embed/>
                </p:oleObj>
              </mc:Choice>
              <mc:Fallback>
                <p:oleObj name="公式" r:id="rId9" imgW="876240" imgH="393480" progId="Equation.3">
                  <p:embed/>
                  <p:pic>
                    <p:nvPicPr>
                      <p:cNvPr id="2285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141" y="4450691"/>
                        <a:ext cx="1882652" cy="84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51806" y="4582145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由法拉第电磁感应定律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375767" y="5368713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与变化磁场之间的关系</a:t>
            </a:r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23773"/>
              </p:ext>
            </p:extLst>
          </p:nvPr>
        </p:nvGraphicFramePr>
        <p:xfrm>
          <a:off x="2156737" y="5788352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0" name="公式" r:id="rId11" imgW="1434960" imgH="393480" progId="Equation.3">
                  <p:embed/>
                </p:oleObj>
              </mc:Choice>
              <mc:Fallback>
                <p:oleObj name="公式" r:id="rId11" imgW="1434960" imgH="393480" progId="Equation.3">
                  <p:embed/>
                  <p:pic>
                    <p:nvPicPr>
                      <p:cNvPr id="2285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737" y="5788352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535490"/>
              </p:ext>
            </p:extLst>
          </p:nvPr>
        </p:nvGraphicFramePr>
        <p:xfrm>
          <a:off x="5103193" y="5733256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1" name="公式" r:id="rId13" imgW="1724152" imgH="790507" progId="Equation.3">
                  <p:embed/>
                </p:oleObj>
              </mc:Choice>
              <mc:Fallback>
                <p:oleObj name="公式" r:id="rId13" imgW="1724152" imgH="790507" progId="Equation.3">
                  <p:embed/>
                  <p:pic>
                    <p:nvPicPr>
                      <p:cNvPr id="33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193" y="5733256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0793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300"/>
                                        <p:tgtEl>
                                          <p:spTgt spid="228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00"/>
                            </p:stCondLst>
                            <p:childTnLst>
                              <p:par>
                                <p:cTn id="7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0" grpId="0" autoUpdateAnimBg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9" grpId="0" autoUpdateAnimBg="0"/>
      <p:bldP spid="30" grpId="0" autoUpdateAnimBg="0"/>
      <p:bldP spid="32" grpId="0" autoUpdateAnimBg="0"/>
      <p:bldP spid="44" grpId="0"/>
      <p:bldP spid="4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5004048" y="969690"/>
            <a:ext cx="4068762" cy="1530350"/>
          </a:xfrm>
          <a:prstGeom prst="parallelogram">
            <a:avLst>
              <a:gd name="adj" fmla="val 66468"/>
            </a:avLst>
          </a:prstGeom>
          <a:gradFill rotWithShape="1">
            <a:gsLst>
              <a:gs pos="0">
                <a:srgbClr val="000000">
                  <a:alpha val="32001"/>
                </a:srgbClr>
              </a:gs>
              <a:gs pos="100000">
                <a:srgbClr val="009900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932860" y="299765"/>
            <a:ext cx="323850" cy="1512887"/>
            <a:chOff x="1632" y="1248"/>
            <a:chExt cx="192" cy="2112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885110" y="1214165"/>
            <a:ext cx="2438400" cy="1066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189910" y="1366565"/>
            <a:ext cx="1828800" cy="685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494710" y="1518965"/>
            <a:ext cx="1219200" cy="3810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7" name="Object 10"/>
          <p:cNvGraphicFramePr>
            <a:graphicFrameLocks/>
          </p:cNvGraphicFramePr>
          <p:nvPr>
            <p:extLst/>
          </p:nvPr>
        </p:nvGraphicFramePr>
        <p:xfrm>
          <a:off x="7340848" y="188640"/>
          <a:ext cx="45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5" name="公式" r:id="rId3" imgW="381000" imgH="790507" progId="Equation.3">
                  <p:embed/>
                </p:oleObj>
              </mc:Choice>
              <mc:Fallback>
                <p:oleObj name="公式" r:id="rId3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848" y="188640"/>
                        <a:ext cx="45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/>
          </p:cNvGraphicFramePr>
          <p:nvPr>
            <p:extLst/>
          </p:nvPr>
        </p:nvGraphicFramePr>
        <p:xfrm>
          <a:off x="5845423" y="2058715"/>
          <a:ext cx="420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6" name="公式" r:id="rId5" imgW="343069" imgH="390661" progId="Equation.3">
                  <p:embed/>
                </p:oleObj>
              </mc:Choice>
              <mc:Fallback>
                <p:oleObj name="公式" r:id="rId5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23" y="2058715"/>
                        <a:ext cx="4206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07504" y="1183531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与磁场的变化率成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螺旋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关系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80579" y="183599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空间存在变化磁场</a:t>
            </a:r>
          </a:p>
        </p:txBody>
      </p:sp>
      <p:graphicFrame>
        <p:nvGraphicFramePr>
          <p:cNvPr id="31" name="Object 14"/>
          <p:cNvGraphicFramePr>
            <a:graphicFrameLocks/>
          </p:cNvGraphicFramePr>
          <p:nvPr>
            <p:extLst/>
          </p:nvPr>
        </p:nvGraphicFramePr>
        <p:xfrm>
          <a:off x="3528567" y="1640731"/>
          <a:ext cx="455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7" name="公式" r:id="rId7" imgW="381000" imgH="790507" progId="Equation.3">
                  <p:embed/>
                </p:oleObj>
              </mc:Choice>
              <mc:Fallback>
                <p:oleObj name="公式" r:id="rId7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67" y="1640731"/>
                        <a:ext cx="455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23429" y="2576835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在空间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存在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41" name="Object 16"/>
          <p:cNvGraphicFramePr>
            <a:graphicFrameLocks/>
          </p:cNvGraphicFramePr>
          <p:nvPr>
            <p:extLst/>
          </p:nvPr>
        </p:nvGraphicFramePr>
        <p:xfrm>
          <a:off x="3539679" y="2597473"/>
          <a:ext cx="4175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8" name="公式" r:id="rId9" imgW="343069" imgH="390661" progId="Equation.3">
                  <p:embed/>
                </p:oleObj>
              </mc:Choice>
              <mc:Fallback>
                <p:oleObj name="公式" r:id="rId9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79" y="2597473"/>
                        <a:ext cx="4175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2"/>
          <p:cNvGrpSpPr>
            <a:grpSpLocks/>
          </p:cNvGrpSpPr>
          <p:nvPr/>
        </p:nvGrpSpPr>
        <p:grpSpPr bwMode="auto">
          <a:xfrm>
            <a:off x="6948264" y="2538288"/>
            <a:ext cx="322263" cy="674688"/>
            <a:chOff x="1632" y="1248"/>
            <a:chExt cx="192" cy="2112"/>
          </a:xfrm>
        </p:grpSpPr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Arc 26"/>
          <p:cNvSpPr>
            <a:spLocks/>
          </p:cNvSpPr>
          <p:nvPr/>
        </p:nvSpPr>
        <p:spPr bwMode="auto">
          <a:xfrm flipH="1">
            <a:off x="6591548" y="1828527"/>
            <a:ext cx="912812" cy="539750"/>
          </a:xfrm>
          <a:custGeom>
            <a:avLst/>
            <a:gdLst>
              <a:gd name="T0" fmla="*/ 2147483646 w 16593"/>
              <a:gd name="T1" fmla="*/ 2147483646 h 21600"/>
              <a:gd name="T2" fmla="*/ 0 w 16593"/>
              <a:gd name="T3" fmla="*/ 2147483646 h 21600"/>
              <a:gd name="T4" fmla="*/ 2147483646 w 16593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593" h="21600" fill="none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</a:path>
              <a:path w="16593" h="21600" stroke="0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  <a:lnTo>
                  <a:pt x="7476" y="0"/>
                </a:lnTo>
                <a:lnTo>
                  <a:pt x="16592" y="1958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480745" y="3162752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感生电场</a:t>
            </a:r>
            <a:endParaRPr kumimoji="1" lang="zh-CN" altLang="en-US" sz="24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67545" y="3738816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场源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67545" y="4393809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环流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982020" y="3738816"/>
            <a:ext cx="220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静电荷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4336282" y="373881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变化的磁场 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67545" y="502816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通量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696645" y="5608718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</a:p>
        </p:txBody>
      </p:sp>
      <p:graphicFrame>
        <p:nvGraphicFramePr>
          <p:cNvPr id="47" name="Object 16"/>
          <p:cNvGraphicFramePr>
            <a:graphicFrameLocks/>
          </p:cNvGraphicFramePr>
          <p:nvPr>
            <p:extLst/>
          </p:nvPr>
        </p:nvGraphicFramePr>
        <p:xfrm>
          <a:off x="4407720" y="4328721"/>
          <a:ext cx="1727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9" name="公式" r:id="rId11" imgW="1726920" imgH="583920" progId="Equation.3">
                  <p:embed/>
                </p:oleObj>
              </mc:Choice>
              <mc:Fallback>
                <p:oleObj name="公式" r:id="rId11" imgW="17269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720" y="4328721"/>
                        <a:ext cx="1727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7"/>
          <p:cNvGraphicFramePr>
            <a:graphicFrameLocks/>
          </p:cNvGraphicFramePr>
          <p:nvPr>
            <p:extLst/>
          </p:nvPr>
        </p:nvGraphicFramePr>
        <p:xfrm>
          <a:off x="2009007" y="4328721"/>
          <a:ext cx="1676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0" name="公式" r:id="rId13" imgW="1676160" imgH="583920" progId="Equation.3">
                  <p:embed/>
                </p:oleObj>
              </mc:Choice>
              <mc:Fallback>
                <p:oleObj name="公式" r:id="rId13" imgW="167616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07" y="4328721"/>
                        <a:ext cx="1676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8"/>
          <p:cNvGraphicFramePr>
            <a:graphicFrameLocks noChangeAspect="1"/>
          </p:cNvGraphicFramePr>
          <p:nvPr>
            <p:extLst/>
          </p:nvPr>
        </p:nvGraphicFramePr>
        <p:xfrm>
          <a:off x="2015357" y="5048801"/>
          <a:ext cx="15906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1" name="公式" r:id="rId15" imgW="761760" imgH="279360" progId="Equation.3">
                  <p:embed/>
                </p:oleObj>
              </mc:Choice>
              <mc:Fallback>
                <p:oleObj name="公式" r:id="rId15" imgW="761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357" y="5048801"/>
                        <a:ext cx="15906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/>
          </p:cNvGraphicFramePr>
          <p:nvPr>
            <p:extLst/>
          </p:nvPr>
        </p:nvGraphicFramePr>
        <p:xfrm>
          <a:off x="4395020" y="5048801"/>
          <a:ext cx="1752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2" name="公式" r:id="rId17" imgW="1752480" imgH="583920" progId="Equation.3">
                  <p:embed/>
                </p:oleObj>
              </mc:Choice>
              <mc:Fallback>
                <p:oleObj name="公式" r:id="rId17" imgW="17524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020" y="5048801"/>
                        <a:ext cx="1752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67545" y="561030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场线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104257" y="5608718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不闭合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2031232" y="316275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</a:t>
            </a:r>
            <a:r>
              <a:rPr kumimoji="1" lang="zh-CN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6171432" y="379120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933432" y="3715003"/>
            <a:ext cx="186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磁生电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99294" y="3144347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 rot="15600000">
            <a:off x="8201570" y="1694058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50"/>
          <p:cNvGraphicFramePr>
            <a:graphicFrameLocks/>
          </p:cNvGraphicFramePr>
          <p:nvPr>
            <p:extLst/>
          </p:nvPr>
        </p:nvGraphicFramePr>
        <p:xfrm>
          <a:off x="8391276" y="1853602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3" name="公式" r:id="rId19" imgW="393480" imgH="393480" progId="Equation.3">
                  <p:embed/>
                </p:oleObj>
              </mc:Choice>
              <mc:Fallback>
                <p:oleObj name="公式" r:id="rId19" imgW="393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276" y="1853602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1821452" y="6151076"/>
            <a:ext cx="697729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静电场和感生电场都会对处于其中的电荷有力的作用</a:t>
            </a:r>
            <a:endParaRPr kumimoji="1" lang="zh-CN" altLang="en-US" sz="23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467544" y="610920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相同点：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62" name="Object 7"/>
          <p:cNvGraphicFramePr>
            <a:graphicFrameLocks noChangeAspect="1"/>
          </p:cNvGraphicFramePr>
          <p:nvPr>
            <p:extLst/>
          </p:nvPr>
        </p:nvGraphicFramePr>
        <p:xfrm>
          <a:off x="650747" y="254496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4" name="公式" r:id="rId21" imgW="1434960" imgH="393480" progId="Equation.3">
                  <p:embed/>
                </p:oleObj>
              </mc:Choice>
              <mc:Fallback>
                <p:oleObj name="公式" r:id="rId21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47" y="254496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8"/>
          <p:cNvGraphicFramePr>
            <a:graphicFrameLocks/>
          </p:cNvGraphicFramePr>
          <p:nvPr>
            <p:extLst/>
          </p:nvPr>
        </p:nvGraphicFramePr>
        <p:xfrm>
          <a:off x="3597203" y="199400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5" name="公式" r:id="rId23" imgW="1724152" imgH="790507" progId="Equation.3">
                  <p:embed/>
                </p:oleObj>
              </mc:Choice>
              <mc:Fallback>
                <p:oleObj name="公式" r:id="rId23" imgW="1724152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03" y="199400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782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9" grpId="0" autoUpdateAnimBg="0"/>
      <p:bldP spid="30" grpId="0" autoUpdateAnimBg="0"/>
      <p:bldP spid="32" grpId="0" autoUpdateAnimBg="0"/>
      <p:bldP spid="46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51" grpId="0"/>
      <p:bldP spid="52" grpId="0" autoUpdateAnimBg="0"/>
      <p:bldP spid="53" grpId="0" autoUpdateAnimBg="0"/>
      <p:bldP spid="54" grpId="0" animBg="1"/>
      <p:bldP spid="55" grpId="0" autoUpdateAnimBg="0"/>
      <p:bldP spid="56" grpId="0" autoUpdateAnimBg="0"/>
      <p:bldP spid="57" grpId="0" animBg="1"/>
      <p:bldP spid="59" grpId="0" autoUpdateAnimBg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32606" y="249043"/>
            <a:ext cx="856895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在一般情况下，计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算感生电场</a:t>
            </a:r>
            <a:r>
              <a:rPr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E</a:t>
            </a:r>
            <a:r>
              <a:rPr lang="en-US" altLang="zh-CN" sz="2400" b="1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V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是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困难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的。只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有在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某些对称情况下（如长螺线管形成的变化磁场区域）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，才能比较方便计算感生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电场。</a:t>
            </a:r>
            <a:endParaRPr lang="zh-CN" altLang="en-US" sz="2400" b="1" dirty="0">
              <a:solidFill>
                <a:schemeClr val="bg1"/>
              </a:solidFill>
              <a:ea typeface="楷体_GB2312"/>
            </a:endParaRPr>
          </a:p>
        </p:txBody>
      </p:sp>
      <p:pic>
        <p:nvPicPr>
          <p:cNvPr id="11" name="Picture 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8" y="1711627"/>
            <a:ext cx="3029471" cy="22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201850" y="1628800"/>
            <a:ext cx="2144157" cy="2114150"/>
            <a:chOff x="3120" y="2184"/>
            <a:chExt cx="1768" cy="1688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3120" y="2184"/>
              <a:ext cx="1768" cy="1688"/>
              <a:chOff x="304" y="1168"/>
              <a:chExt cx="1768" cy="1688"/>
            </a:xfrm>
          </p:grpSpPr>
          <p:grpSp>
            <p:nvGrpSpPr>
              <p:cNvPr id="18" name="Group 5"/>
              <p:cNvGrpSpPr>
                <a:grpSpLocks/>
              </p:cNvGrpSpPr>
              <p:nvPr/>
            </p:nvGrpSpPr>
            <p:grpSpPr bwMode="auto">
              <a:xfrm rot="2700000">
                <a:off x="822" y="2592"/>
                <a:ext cx="110" cy="110"/>
                <a:chOff x="541" y="1953"/>
                <a:chExt cx="110" cy="110"/>
              </a:xfrm>
            </p:grpSpPr>
            <p:sp>
              <p:nvSpPr>
                <p:cNvPr id="81" name="Line 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 rot="2700000">
                <a:off x="1462" y="2600"/>
                <a:ext cx="110" cy="110"/>
                <a:chOff x="541" y="1953"/>
                <a:chExt cx="110" cy="110"/>
              </a:xfrm>
            </p:grpSpPr>
            <p:sp>
              <p:nvSpPr>
                <p:cNvPr id="79" name="Line 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 rot="2700000">
                <a:off x="1157" y="2598"/>
                <a:ext cx="110" cy="110"/>
                <a:chOff x="541" y="1953"/>
                <a:chExt cx="110" cy="110"/>
              </a:xfrm>
            </p:grpSpPr>
            <p:sp>
              <p:nvSpPr>
                <p:cNvPr id="77" name="Line 1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4"/>
              <p:cNvGrpSpPr>
                <a:grpSpLocks/>
              </p:cNvGrpSpPr>
              <p:nvPr/>
            </p:nvGrpSpPr>
            <p:grpSpPr bwMode="auto">
              <a:xfrm>
                <a:off x="497" y="1954"/>
                <a:ext cx="1094" cy="438"/>
                <a:chOff x="544" y="2674"/>
                <a:chExt cx="1094" cy="438"/>
              </a:xfrm>
            </p:grpSpPr>
            <p:grpSp>
              <p:nvGrpSpPr>
                <p:cNvPr id="53" name="Group 15"/>
                <p:cNvGrpSpPr>
                  <a:grpSpLocks/>
                </p:cNvGrpSpPr>
                <p:nvPr/>
              </p:nvGrpSpPr>
              <p:grpSpPr bwMode="auto">
                <a:xfrm rot="2700000">
                  <a:off x="86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7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" name="Group 18"/>
                <p:cNvGrpSpPr>
                  <a:grpSpLocks/>
                </p:cNvGrpSpPr>
                <p:nvPr/>
              </p:nvGrpSpPr>
              <p:grpSpPr bwMode="auto">
                <a:xfrm rot="2700000">
                  <a:off x="549" y="3002"/>
                  <a:ext cx="110" cy="110"/>
                  <a:chOff x="541" y="1953"/>
                  <a:chExt cx="110" cy="110"/>
                </a:xfrm>
              </p:grpSpPr>
              <p:sp>
                <p:nvSpPr>
                  <p:cNvPr id="7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196" y="2998"/>
                  <a:ext cx="110" cy="110"/>
                  <a:chOff x="541" y="1953"/>
                  <a:chExt cx="110" cy="110"/>
                </a:xfrm>
              </p:grpSpPr>
              <p:sp>
                <p:nvSpPr>
                  <p:cNvPr id="7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" name="Group 24"/>
                <p:cNvGrpSpPr>
                  <a:grpSpLocks/>
                </p:cNvGrpSpPr>
                <p:nvPr/>
              </p:nvGrpSpPr>
              <p:grpSpPr bwMode="auto">
                <a:xfrm rot="2700000">
                  <a:off x="544" y="2674"/>
                  <a:ext cx="110" cy="110"/>
                  <a:chOff x="541" y="1953"/>
                  <a:chExt cx="110" cy="110"/>
                </a:xfrm>
              </p:grpSpPr>
              <p:sp>
                <p:nvSpPr>
                  <p:cNvPr id="6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" name="Group 27"/>
                <p:cNvGrpSpPr>
                  <a:grpSpLocks/>
                </p:cNvGrpSpPr>
                <p:nvPr/>
              </p:nvGrpSpPr>
              <p:grpSpPr bwMode="auto">
                <a:xfrm rot="2700000">
                  <a:off x="873" y="2993"/>
                  <a:ext cx="110" cy="110"/>
                  <a:chOff x="541" y="1953"/>
                  <a:chExt cx="110" cy="110"/>
                </a:xfrm>
              </p:grpSpPr>
              <p:sp>
                <p:nvSpPr>
                  <p:cNvPr id="6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" name="Group 30"/>
                <p:cNvGrpSpPr>
                  <a:grpSpLocks/>
                </p:cNvGrpSpPr>
                <p:nvPr/>
              </p:nvGrpSpPr>
              <p:grpSpPr bwMode="auto">
                <a:xfrm rot="2700000">
                  <a:off x="150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6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" name="Group 33"/>
                <p:cNvGrpSpPr>
                  <a:grpSpLocks/>
                </p:cNvGrpSpPr>
                <p:nvPr/>
              </p:nvGrpSpPr>
              <p:grpSpPr bwMode="auto">
                <a:xfrm rot="2700000">
                  <a:off x="1204" y="2678"/>
                  <a:ext cx="110" cy="110"/>
                  <a:chOff x="541" y="1953"/>
                  <a:chExt cx="110" cy="110"/>
                </a:xfrm>
              </p:grpSpPr>
              <p:sp>
                <p:nvSpPr>
                  <p:cNvPr id="6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528" y="2994"/>
                  <a:ext cx="110" cy="110"/>
                  <a:chOff x="541" y="1953"/>
                  <a:chExt cx="110" cy="110"/>
                </a:xfrm>
              </p:grpSpPr>
              <p:sp>
                <p:nvSpPr>
                  <p:cNvPr id="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39"/>
              <p:cNvGrpSpPr>
                <a:grpSpLocks/>
              </p:cNvGrpSpPr>
              <p:nvPr/>
            </p:nvGrpSpPr>
            <p:grpSpPr bwMode="auto">
              <a:xfrm rot="2700000">
                <a:off x="1790" y="2282"/>
                <a:ext cx="110" cy="110"/>
                <a:chOff x="541" y="1953"/>
                <a:chExt cx="110" cy="110"/>
              </a:xfrm>
            </p:grpSpPr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 rot="2700000">
                <a:off x="1785" y="1954"/>
                <a:ext cx="110" cy="110"/>
                <a:chOff x="541" y="1953"/>
                <a:chExt cx="110" cy="110"/>
              </a:xfrm>
            </p:grpSpPr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 rot="2700000">
                <a:off x="814" y="1304"/>
                <a:ext cx="110" cy="110"/>
                <a:chOff x="541" y="1953"/>
                <a:chExt cx="110" cy="110"/>
              </a:xfrm>
            </p:grpSpPr>
            <p:sp>
              <p:nvSpPr>
                <p:cNvPr id="47" name="Line 4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 rot="2700000">
                <a:off x="494" y="1626"/>
                <a:ext cx="110" cy="110"/>
                <a:chOff x="541" y="1953"/>
                <a:chExt cx="110" cy="110"/>
              </a:xfrm>
            </p:grpSpPr>
            <p:sp>
              <p:nvSpPr>
                <p:cNvPr id="45" name="Line 4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1"/>
              <p:cNvGrpSpPr>
                <a:grpSpLocks/>
              </p:cNvGrpSpPr>
              <p:nvPr/>
            </p:nvGrpSpPr>
            <p:grpSpPr bwMode="auto">
              <a:xfrm rot="2700000">
                <a:off x="1141" y="1622"/>
                <a:ext cx="110" cy="110"/>
                <a:chOff x="541" y="1953"/>
                <a:chExt cx="110" cy="110"/>
              </a:xfrm>
            </p:grpSpPr>
            <p:sp>
              <p:nvSpPr>
                <p:cNvPr id="43" name="Line 5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 rot="2700000">
                <a:off x="818" y="1617"/>
                <a:ext cx="110" cy="110"/>
                <a:chOff x="541" y="1953"/>
                <a:chExt cx="110" cy="110"/>
              </a:xfrm>
            </p:grpSpPr>
            <p:sp>
              <p:nvSpPr>
                <p:cNvPr id="41" name="Line 55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 rot="2700000">
                <a:off x="1454" y="1304"/>
                <a:ext cx="110" cy="110"/>
                <a:chOff x="541" y="1953"/>
                <a:chExt cx="110" cy="110"/>
              </a:xfrm>
            </p:grpSpPr>
            <p:sp>
              <p:nvSpPr>
                <p:cNvPr id="39" name="Line 58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rot="2700000">
                <a:off x="1149" y="1302"/>
                <a:ext cx="110" cy="110"/>
                <a:chOff x="541" y="1953"/>
                <a:chExt cx="110" cy="110"/>
              </a:xfrm>
            </p:grpSpPr>
            <p:sp>
              <p:nvSpPr>
                <p:cNvPr id="37" name="Line 61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3"/>
              <p:cNvGrpSpPr>
                <a:grpSpLocks/>
              </p:cNvGrpSpPr>
              <p:nvPr/>
            </p:nvGrpSpPr>
            <p:grpSpPr bwMode="auto">
              <a:xfrm rot="2700000">
                <a:off x="1473" y="1618"/>
                <a:ext cx="110" cy="110"/>
                <a:chOff x="541" y="1953"/>
                <a:chExt cx="110" cy="110"/>
              </a:xfrm>
            </p:grpSpPr>
            <p:sp>
              <p:nvSpPr>
                <p:cNvPr id="35" name="Line 64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6"/>
              <p:cNvGrpSpPr>
                <a:grpSpLocks/>
              </p:cNvGrpSpPr>
              <p:nvPr/>
            </p:nvGrpSpPr>
            <p:grpSpPr bwMode="auto">
              <a:xfrm rot="2700000">
                <a:off x="1782" y="1626"/>
                <a:ext cx="110" cy="110"/>
                <a:chOff x="541" y="1953"/>
                <a:chExt cx="110" cy="110"/>
              </a:xfrm>
            </p:grpSpPr>
            <p:sp>
              <p:nvSpPr>
                <p:cNvPr id="33" name="Line 67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Oval 69"/>
              <p:cNvSpPr>
                <a:spLocks noChangeArrowheads="1"/>
              </p:cNvSpPr>
              <p:nvPr/>
            </p:nvSpPr>
            <p:spPr bwMode="auto">
              <a:xfrm>
                <a:off x="304" y="1168"/>
                <a:ext cx="1768" cy="1688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3992" y="2992"/>
              <a:ext cx="72" cy="6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4048" y="2480"/>
              <a:ext cx="624" cy="54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" name="Object 72"/>
            <p:cNvGraphicFramePr>
              <a:graphicFrameLocks noChangeAspect="1"/>
            </p:cNvGraphicFramePr>
            <p:nvPr>
              <p:extLst/>
            </p:nvPr>
          </p:nvGraphicFramePr>
          <p:xfrm>
            <a:off x="3832" y="3031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2" name="Equation" r:id="rId4" imgW="152280" imgH="177480" progId="Equation.DSMT4">
                    <p:embed/>
                  </p:oleObj>
                </mc:Choice>
                <mc:Fallback>
                  <p:oleObj name="Equation" r:id="rId4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031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3"/>
            <p:cNvGraphicFramePr>
              <a:graphicFrameLocks noChangeAspect="1"/>
            </p:cNvGraphicFramePr>
            <p:nvPr>
              <p:extLst/>
            </p:nvPr>
          </p:nvGraphicFramePr>
          <p:xfrm>
            <a:off x="4312" y="2685"/>
            <a:ext cx="26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3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685"/>
                          <a:ext cx="26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" name="Object 7"/>
          <p:cNvGraphicFramePr>
            <a:graphicFrameLocks noChangeAspect="1"/>
          </p:cNvGraphicFramePr>
          <p:nvPr>
            <p:extLst/>
          </p:nvPr>
        </p:nvGraphicFramePr>
        <p:xfrm>
          <a:off x="1889060" y="4914258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4" name="公式" r:id="rId8" imgW="1434960" imgH="393480" progId="Equation.3">
                  <p:embed/>
                </p:oleObj>
              </mc:Choice>
              <mc:Fallback>
                <p:oleObj name="公式" r:id="rId8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060" y="4914258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8"/>
          <p:cNvGraphicFramePr>
            <a:graphicFrameLocks/>
          </p:cNvGraphicFramePr>
          <p:nvPr>
            <p:extLst/>
          </p:nvPr>
        </p:nvGraphicFramePr>
        <p:xfrm>
          <a:off x="4835516" y="4859162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5" name="公式" r:id="rId10" imgW="1724152" imgH="790507" progId="Equation.3">
                  <p:embed/>
                </p:oleObj>
              </mc:Choice>
              <mc:Fallback>
                <p:oleObj name="公式" r:id="rId10" imgW="1724152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16" y="4859162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2"/>
          <p:cNvSpPr txBox="1">
            <a:spLocks noChangeArrowheads="1"/>
          </p:cNvSpPr>
          <p:nvPr/>
        </p:nvSpPr>
        <p:spPr bwMode="auto">
          <a:xfrm>
            <a:off x="323528" y="4290433"/>
            <a:ext cx="8568952" cy="4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感生电场的计算依据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351892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Line 2"/>
          <p:cNvSpPr>
            <a:spLocks noChangeShapeType="1"/>
          </p:cNvSpPr>
          <p:nvPr/>
        </p:nvSpPr>
        <p:spPr bwMode="auto">
          <a:xfrm rot="15600000">
            <a:off x="8040192" y="2058193"/>
            <a:ext cx="635000" cy="792163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Oval 3"/>
          <p:cNvSpPr>
            <a:spLocks noChangeArrowheads="1"/>
          </p:cNvSpPr>
          <p:nvPr/>
        </p:nvSpPr>
        <p:spPr bwMode="auto">
          <a:xfrm>
            <a:off x="6259810" y="896938"/>
            <a:ext cx="1981200" cy="1981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404" name="Group 4"/>
          <p:cNvGrpSpPr>
            <a:grpSpLocks/>
          </p:cNvGrpSpPr>
          <p:nvPr/>
        </p:nvGrpSpPr>
        <p:grpSpPr bwMode="auto">
          <a:xfrm>
            <a:off x="6655098" y="981075"/>
            <a:ext cx="1223962" cy="1871663"/>
            <a:chOff x="4377" y="437"/>
            <a:chExt cx="771" cy="1179"/>
          </a:xfrm>
        </p:grpSpPr>
        <p:grpSp>
          <p:nvGrpSpPr>
            <p:cNvPr id="16429" name="Group 5"/>
            <p:cNvGrpSpPr>
              <a:grpSpLocks/>
            </p:cNvGrpSpPr>
            <p:nvPr/>
          </p:nvGrpSpPr>
          <p:grpSpPr bwMode="auto">
            <a:xfrm>
              <a:off x="4694" y="1162"/>
              <a:ext cx="90" cy="90"/>
              <a:chOff x="4512" y="960"/>
              <a:chExt cx="144" cy="144"/>
            </a:xfrm>
          </p:grpSpPr>
          <p:sp>
            <p:nvSpPr>
              <p:cNvPr id="16457" name="Line 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Line 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0" name="Group 8"/>
            <p:cNvGrpSpPr>
              <a:grpSpLocks/>
            </p:cNvGrpSpPr>
            <p:nvPr/>
          </p:nvGrpSpPr>
          <p:grpSpPr bwMode="auto">
            <a:xfrm>
              <a:off x="4694" y="437"/>
              <a:ext cx="90" cy="90"/>
              <a:chOff x="4512" y="960"/>
              <a:chExt cx="144" cy="144"/>
            </a:xfrm>
          </p:grpSpPr>
          <p:sp>
            <p:nvSpPr>
              <p:cNvPr id="16455" name="Line 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Line 1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1" name="Group 11"/>
            <p:cNvGrpSpPr>
              <a:grpSpLocks/>
            </p:cNvGrpSpPr>
            <p:nvPr/>
          </p:nvGrpSpPr>
          <p:grpSpPr bwMode="auto">
            <a:xfrm>
              <a:off x="4694" y="800"/>
              <a:ext cx="90" cy="90"/>
              <a:chOff x="4512" y="960"/>
              <a:chExt cx="144" cy="144"/>
            </a:xfrm>
          </p:grpSpPr>
          <p:sp>
            <p:nvSpPr>
              <p:cNvPr id="16453" name="Line 1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Line 1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2" name="Group 14"/>
            <p:cNvGrpSpPr>
              <a:grpSpLocks/>
            </p:cNvGrpSpPr>
            <p:nvPr/>
          </p:nvGrpSpPr>
          <p:grpSpPr bwMode="auto">
            <a:xfrm>
              <a:off x="4694" y="1526"/>
              <a:ext cx="90" cy="90"/>
              <a:chOff x="4512" y="960"/>
              <a:chExt cx="144" cy="144"/>
            </a:xfrm>
          </p:grpSpPr>
          <p:sp>
            <p:nvSpPr>
              <p:cNvPr id="16451" name="Line 1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Line 1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3" name="Group 17"/>
            <p:cNvGrpSpPr>
              <a:grpSpLocks/>
            </p:cNvGrpSpPr>
            <p:nvPr/>
          </p:nvGrpSpPr>
          <p:grpSpPr bwMode="auto">
            <a:xfrm>
              <a:off x="4377" y="618"/>
              <a:ext cx="90" cy="90"/>
              <a:chOff x="4512" y="960"/>
              <a:chExt cx="144" cy="144"/>
            </a:xfrm>
          </p:grpSpPr>
          <p:sp>
            <p:nvSpPr>
              <p:cNvPr id="16449" name="Line 1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Line 1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4" name="Group 20"/>
            <p:cNvGrpSpPr>
              <a:grpSpLocks/>
            </p:cNvGrpSpPr>
            <p:nvPr/>
          </p:nvGrpSpPr>
          <p:grpSpPr bwMode="auto">
            <a:xfrm>
              <a:off x="4377" y="981"/>
              <a:ext cx="90" cy="90"/>
              <a:chOff x="4512" y="960"/>
              <a:chExt cx="144" cy="144"/>
            </a:xfrm>
          </p:grpSpPr>
          <p:sp>
            <p:nvSpPr>
              <p:cNvPr id="16447" name="Line 2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8" name="Line 2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5" name="Group 23"/>
            <p:cNvGrpSpPr>
              <a:grpSpLocks/>
            </p:cNvGrpSpPr>
            <p:nvPr/>
          </p:nvGrpSpPr>
          <p:grpSpPr bwMode="auto">
            <a:xfrm>
              <a:off x="4377" y="1343"/>
              <a:ext cx="90" cy="90"/>
              <a:chOff x="4512" y="960"/>
              <a:chExt cx="144" cy="144"/>
            </a:xfrm>
          </p:grpSpPr>
          <p:sp>
            <p:nvSpPr>
              <p:cNvPr id="16445" name="Line 2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Line 2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6" name="Group 26"/>
            <p:cNvGrpSpPr>
              <a:grpSpLocks/>
            </p:cNvGrpSpPr>
            <p:nvPr/>
          </p:nvGrpSpPr>
          <p:grpSpPr bwMode="auto">
            <a:xfrm>
              <a:off x="5058" y="618"/>
              <a:ext cx="90" cy="90"/>
              <a:chOff x="4512" y="960"/>
              <a:chExt cx="144" cy="144"/>
            </a:xfrm>
          </p:grpSpPr>
          <p:sp>
            <p:nvSpPr>
              <p:cNvPr id="16443" name="Line 2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4" name="Line 2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7" name="Group 29"/>
            <p:cNvGrpSpPr>
              <a:grpSpLocks/>
            </p:cNvGrpSpPr>
            <p:nvPr/>
          </p:nvGrpSpPr>
          <p:grpSpPr bwMode="auto">
            <a:xfrm>
              <a:off x="5058" y="981"/>
              <a:ext cx="90" cy="90"/>
              <a:chOff x="4512" y="960"/>
              <a:chExt cx="144" cy="144"/>
            </a:xfrm>
          </p:grpSpPr>
          <p:sp>
            <p:nvSpPr>
              <p:cNvPr id="16441" name="Line 3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Line 3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8" name="Group 32"/>
            <p:cNvGrpSpPr>
              <a:grpSpLocks/>
            </p:cNvGrpSpPr>
            <p:nvPr/>
          </p:nvGrpSpPr>
          <p:grpSpPr bwMode="auto">
            <a:xfrm>
              <a:off x="5058" y="1343"/>
              <a:ext cx="90" cy="90"/>
              <a:chOff x="4512" y="960"/>
              <a:chExt cx="144" cy="144"/>
            </a:xfrm>
          </p:grpSpPr>
          <p:sp>
            <p:nvSpPr>
              <p:cNvPr id="16439" name="Line 3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Line 3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86627" name="Oval 35"/>
          <p:cNvSpPr>
            <a:spLocks noChangeAspect="1" noChangeArrowheads="1"/>
          </p:cNvSpPr>
          <p:nvPr/>
        </p:nvSpPr>
        <p:spPr bwMode="auto">
          <a:xfrm>
            <a:off x="6012160" y="633413"/>
            <a:ext cx="2468563" cy="24685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6" name="Line 36"/>
          <p:cNvSpPr>
            <a:spLocks noChangeShapeType="1"/>
          </p:cNvSpPr>
          <p:nvPr/>
        </p:nvSpPr>
        <p:spPr bwMode="auto">
          <a:xfrm flipH="1">
            <a:off x="6412210" y="1887538"/>
            <a:ext cx="838200" cy="533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6" name="Object 37"/>
          <p:cNvGraphicFramePr>
            <a:graphicFrameLocks noChangeAspect="1"/>
          </p:cNvGraphicFramePr>
          <p:nvPr>
            <p:extLst/>
          </p:nvPr>
        </p:nvGraphicFramePr>
        <p:xfrm>
          <a:off x="6464598" y="1916113"/>
          <a:ext cx="323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66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598" y="1916113"/>
                        <a:ext cx="3238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0" name="Line 38"/>
          <p:cNvSpPr>
            <a:spLocks noChangeAspect="1" noChangeShapeType="1"/>
          </p:cNvSpPr>
          <p:nvPr/>
        </p:nvSpPr>
        <p:spPr bwMode="auto">
          <a:xfrm>
            <a:off x="7244060" y="1890713"/>
            <a:ext cx="1235075" cy="15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1" name="Object 39"/>
          <p:cNvGraphicFramePr>
            <a:graphicFrameLocks noChangeAspect="1"/>
          </p:cNvGraphicFramePr>
          <p:nvPr>
            <p:extLst/>
          </p:nvPr>
        </p:nvGraphicFramePr>
        <p:xfrm>
          <a:off x="82632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67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2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2" name="Object 40"/>
          <p:cNvGraphicFramePr>
            <a:graphicFrameLocks noChangeAspect="1"/>
          </p:cNvGraphicFramePr>
          <p:nvPr>
            <p:extLst/>
          </p:nvPr>
        </p:nvGraphicFramePr>
        <p:xfrm>
          <a:off x="780988" y="2899570"/>
          <a:ext cx="114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68" name="公式" r:id="rId7" imgW="571320" imgH="291960" progId="Equation.3">
                  <p:embed/>
                </p:oleObj>
              </mc:Choice>
              <mc:Fallback>
                <p:oleObj name="公式" r:id="rId7" imgW="571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8" y="2899570"/>
                        <a:ext cx="114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3" name="Object 41"/>
          <p:cNvGraphicFramePr>
            <a:graphicFrameLocks noChangeAspect="1"/>
          </p:cNvGraphicFramePr>
          <p:nvPr>
            <p:extLst/>
          </p:nvPr>
        </p:nvGraphicFramePr>
        <p:xfrm>
          <a:off x="2984438" y="2899570"/>
          <a:ext cx="111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69" name="公式" r:id="rId9" imgW="558720" imgH="291960" progId="Equation.3">
                  <p:embed/>
                </p:oleObj>
              </mc:Choice>
              <mc:Fallback>
                <p:oleObj name="公式" r:id="rId9" imgW="558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38" y="2899570"/>
                        <a:ext cx="111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4" name="Object 42"/>
          <p:cNvGraphicFramePr>
            <a:graphicFrameLocks noChangeAspect="1"/>
          </p:cNvGraphicFramePr>
          <p:nvPr>
            <p:extLst/>
          </p:nvPr>
        </p:nvGraphicFramePr>
        <p:xfrm>
          <a:off x="4083866" y="295434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0" name="公式" r:id="rId11" imgW="571320" imgH="228600" progId="Equation.3">
                  <p:embed/>
                </p:oleObj>
              </mc:Choice>
              <mc:Fallback>
                <p:oleObj name="公式" r:id="rId11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866" y="295434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3"/>
          <p:cNvGraphicFramePr>
            <a:graphicFrameLocks noChangeAspect="1"/>
          </p:cNvGraphicFramePr>
          <p:nvPr>
            <p:extLst/>
          </p:nvPr>
        </p:nvGraphicFramePr>
        <p:xfrm>
          <a:off x="7104360" y="1917700"/>
          <a:ext cx="3444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1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360" y="1917700"/>
                        <a:ext cx="3444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4"/>
          <p:cNvGraphicFramePr>
            <a:graphicFrameLocks/>
          </p:cNvGraphicFramePr>
          <p:nvPr>
            <p:extLst/>
          </p:nvPr>
        </p:nvGraphicFramePr>
        <p:xfrm>
          <a:off x="6891635" y="763588"/>
          <a:ext cx="854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2" name="公式" r:id="rId15" imgW="990360" imgH="863280" progId="Equation.3">
                  <p:embed/>
                </p:oleObj>
              </mc:Choice>
              <mc:Fallback>
                <p:oleObj name="公式" r:id="rId15" imgW="99036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635" y="763588"/>
                        <a:ext cx="8540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7" name="Rectangle 45"/>
          <p:cNvSpPr>
            <a:spLocks noChangeArrowheads="1"/>
          </p:cNvSpPr>
          <p:nvPr/>
        </p:nvSpPr>
        <p:spPr bwMode="auto">
          <a:xfrm>
            <a:off x="104552" y="2041131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86638" name="Line 46"/>
          <p:cNvSpPr>
            <a:spLocks noChangeAspect="1" noChangeShapeType="1"/>
          </p:cNvSpPr>
          <p:nvPr/>
        </p:nvSpPr>
        <p:spPr bwMode="auto">
          <a:xfrm>
            <a:off x="7245648" y="1887538"/>
            <a:ext cx="647700" cy="15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9" name="Object 47"/>
          <p:cNvGraphicFramePr>
            <a:graphicFrameLocks noChangeAspect="1"/>
          </p:cNvGraphicFramePr>
          <p:nvPr>
            <p:extLst/>
          </p:nvPr>
        </p:nvGraphicFramePr>
        <p:xfrm>
          <a:off x="74631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3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1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0" name="Object 48"/>
          <p:cNvGraphicFramePr>
            <a:graphicFrameLocks noChangeAspect="1"/>
          </p:cNvGraphicFramePr>
          <p:nvPr>
            <p:extLst/>
          </p:nvPr>
        </p:nvGraphicFramePr>
        <p:xfrm>
          <a:off x="1836676" y="2899570"/>
          <a:ext cx="116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4" name="公式" r:id="rId19" imgW="583920" imgH="291960" progId="Equation.3">
                  <p:embed/>
                </p:oleObj>
              </mc:Choice>
              <mc:Fallback>
                <p:oleObj name="公式" r:id="rId19" imgW="5839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76" y="2899570"/>
                        <a:ext cx="1166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1" name="Line 49"/>
          <p:cNvSpPr>
            <a:spLocks noChangeShapeType="1"/>
          </p:cNvSpPr>
          <p:nvPr/>
        </p:nvSpPr>
        <p:spPr bwMode="auto">
          <a:xfrm rot="15600000">
            <a:off x="8022729" y="2491581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42" name="Object 50"/>
          <p:cNvGraphicFramePr>
            <a:graphicFrameLocks/>
          </p:cNvGraphicFramePr>
          <p:nvPr>
            <p:extLst/>
          </p:nvPr>
        </p:nvGraphicFramePr>
        <p:xfrm>
          <a:off x="8212435" y="2651125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5" name="公式" r:id="rId21" imgW="393480" imgH="393480" progId="Equation.3">
                  <p:embed/>
                </p:oleObj>
              </mc:Choice>
              <mc:Fallback>
                <p:oleObj name="公式" r:id="rId21" imgW="393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435" y="2651125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3" name="Object 51"/>
          <p:cNvGraphicFramePr>
            <a:graphicFrameLocks/>
          </p:cNvGraphicFramePr>
          <p:nvPr>
            <p:extLst/>
          </p:nvPr>
        </p:nvGraphicFramePr>
        <p:xfrm>
          <a:off x="8615661" y="2263381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6" name="公式" r:id="rId23" imgW="419040" imgH="469800" progId="Equation.3">
                  <p:embed/>
                </p:oleObj>
              </mc:Choice>
              <mc:Fallback>
                <p:oleObj name="公式" r:id="rId23" imgW="41904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61" y="2263381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52"/>
          <p:cNvSpPr txBox="1">
            <a:spLocks noChangeArrowheads="1"/>
          </p:cNvSpPr>
          <p:nvPr/>
        </p:nvSpPr>
        <p:spPr bwMode="auto">
          <a:xfrm>
            <a:off x="107950" y="260350"/>
            <a:ext cx="622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轴对称分布的变化磁场产生的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感生电场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86645" name="Object 53"/>
          <p:cNvGraphicFramePr>
            <a:graphicFrameLocks noChangeAspect="1"/>
          </p:cNvGraphicFramePr>
          <p:nvPr/>
        </p:nvGraphicFramePr>
        <p:xfrm>
          <a:off x="1041400" y="3467100"/>
          <a:ext cx="4322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7" name="公式" r:id="rId25" imgW="2209680" imgH="419040" progId="Equation.3">
                  <p:embed/>
                </p:oleObj>
              </mc:Choice>
              <mc:Fallback>
                <p:oleObj name="公式" r:id="rId25" imgW="2209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467100"/>
                        <a:ext cx="43227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6" name="Object 54"/>
          <p:cNvGraphicFramePr>
            <a:graphicFrameLocks noChangeAspect="1"/>
          </p:cNvGraphicFramePr>
          <p:nvPr/>
        </p:nvGraphicFramePr>
        <p:xfrm>
          <a:off x="2181225" y="4341813"/>
          <a:ext cx="24352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8" name="公式" r:id="rId27" imgW="1244520" imgH="838080" progId="Equation.3">
                  <p:embed/>
                </p:oleObj>
              </mc:Choice>
              <mc:Fallback>
                <p:oleObj name="公式" r:id="rId27" imgW="1244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341813"/>
                        <a:ext cx="24352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7" name="Object 55"/>
          <p:cNvGraphicFramePr>
            <a:graphicFrameLocks noChangeAspect="1"/>
          </p:cNvGraphicFramePr>
          <p:nvPr/>
        </p:nvGraphicFramePr>
        <p:xfrm>
          <a:off x="5651500" y="58578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79" name="公式" r:id="rId29" imgW="685800" imgH="393480" progId="Equation.3">
                  <p:embed/>
                </p:oleObj>
              </mc:Choice>
              <mc:Fallback>
                <p:oleObj name="公式" r:id="rId2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57875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8" name="Object 56"/>
          <p:cNvGraphicFramePr>
            <a:graphicFrameLocks noChangeAspect="1"/>
          </p:cNvGraphicFramePr>
          <p:nvPr/>
        </p:nvGraphicFramePr>
        <p:xfrm>
          <a:off x="2051050" y="5830888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0" name="公式" r:id="rId31" imgW="825480" imgH="419040" progId="Equation.3">
                  <p:embed/>
                </p:oleObj>
              </mc:Choice>
              <mc:Fallback>
                <p:oleObj name="公式" r:id="rId31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30888"/>
                        <a:ext cx="165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9" name="Text Box 57"/>
          <p:cNvSpPr txBox="1">
            <a:spLocks noChangeArrowheads="1"/>
          </p:cNvSpPr>
          <p:nvPr/>
        </p:nvSpPr>
        <p:spPr bwMode="auto">
          <a:xfrm>
            <a:off x="3238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外部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&gt;R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0" name="Text Box 58"/>
          <p:cNvSpPr txBox="1">
            <a:spLocks noChangeArrowheads="1"/>
          </p:cNvSpPr>
          <p:nvPr/>
        </p:nvSpPr>
        <p:spPr bwMode="auto">
          <a:xfrm>
            <a:off x="38925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内部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&lt;R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1" name="Line 59"/>
          <p:cNvSpPr>
            <a:spLocks noChangeShapeType="1"/>
          </p:cNvSpPr>
          <p:nvPr/>
        </p:nvSpPr>
        <p:spPr bwMode="auto">
          <a:xfrm>
            <a:off x="8244408" y="1916113"/>
            <a:ext cx="0" cy="35290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2" name="Line 60"/>
          <p:cNvSpPr>
            <a:spLocks noChangeShapeType="1"/>
          </p:cNvSpPr>
          <p:nvPr/>
        </p:nvSpPr>
        <p:spPr bwMode="auto">
          <a:xfrm flipV="1">
            <a:off x="6985000" y="4086225"/>
            <a:ext cx="1240582" cy="140652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3" name="Freeform 61"/>
          <p:cNvSpPr>
            <a:spLocks/>
          </p:cNvSpPr>
          <p:nvPr/>
        </p:nvSpPr>
        <p:spPr bwMode="auto">
          <a:xfrm>
            <a:off x="8247807" y="4067568"/>
            <a:ext cx="748854" cy="1152525"/>
          </a:xfrm>
          <a:custGeom>
            <a:avLst/>
            <a:gdLst>
              <a:gd name="T0" fmla="*/ 0 w 499"/>
              <a:gd name="T1" fmla="*/ 0 h 726"/>
              <a:gd name="T2" fmla="*/ 2147483647 w 499"/>
              <a:gd name="T3" fmla="*/ 2147483647 h 726"/>
              <a:gd name="T4" fmla="*/ 2147483647 w 499"/>
              <a:gd name="T5" fmla="*/ 2147483647 h 726"/>
              <a:gd name="T6" fmla="*/ 0 60000 65536"/>
              <a:gd name="T7" fmla="*/ 0 60000 65536"/>
              <a:gd name="T8" fmla="*/ 0 60000 65536"/>
              <a:gd name="T9" fmla="*/ 0 w 499"/>
              <a:gd name="T10" fmla="*/ 0 h 726"/>
              <a:gd name="T11" fmla="*/ 499 w 49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726">
                <a:moveTo>
                  <a:pt x="0" y="0"/>
                </a:moveTo>
                <a:cubicBezTo>
                  <a:pt x="49" y="189"/>
                  <a:pt x="99" y="378"/>
                  <a:pt x="182" y="499"/>
                </a:cubicBezTo>
                <a:cubicBezTo>
                  <a:pt x="265" y="620"/>
                  <a:pt x="446" y="688"/>
                  <a:pt x="499" y="72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6769100" y="3525838"/>
            <a:ext cx="2124075" cy="2351087"/>
            <a:chOff x="4422" y="2509"/>
            <a:chExt cx="1338" cy="1481"/>
          </a:xfrm>
        </p:grpSpPr>
        <p:sp>
          <p:nvSpPr>
            <p:cNvPr id="16424" name="Line 63"/>
            <p:cNvSpPr>
              <a:spLocks noChangeShapeType="1"/>
            </p:cNvSpPr>
            <p:nvPr/>
          </p:nvSpPr>
          <p:spPr bwMode="auto">
            <a:xfrm flipV="1">
              <a:off x="4558" y="2523"/>
              <a:ext cx="0" cy="12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64"/>
            <p:cNvSpPr>
              <a:spLocks noChangeShapeType="1"/>
            </p:cNvSpPr>
            <p:nvPr/>
          </p:nvSpPr>
          <p:spPr bwMode="auto">
            <a:xfrm flipV="1">
              <a:off x="4593" y="3748"/>
              <a:ext cx="116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Text Box 65"/>
            <p:cNvSpPr txBox="1">
              <a:spLocks noChangeArrowheads="1"/>
            </p:cNvSpPr>
            <p:nvPr/>
          </p:nvSpPr>
          <p:spPr bwMode="auto">
            <a:xfrm>
              <a:off x="5501" y="370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427" name="Text Box 66"/>
            <p:cNvSpPr txBox="1">
              <a:spLocks noChangeArrowheads="1"/>
            </p:cNvSpPr>
            <p:nvPr/>
          </p:nvSpPr>
          <p:spPr bwMode="auto">
            <a:xfrm>
              <a:off x="4558" y="2509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428" name="Text Box 67"/>
            <p:cNvSpPr txBox="1">
              <a:spLocks noChangeArrowheads="1"/>
            </p:cNvSpPr>
            <p:nvPr/>
          </p:nvSpPr>
          <p:spPr bwMode="auto">
            <a:xfrm>
              <a:off x="4422" y="370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6418" name="Text Box 68"/>
          <p:cNvSpPr txBox="1">
            <a:spLocks noChangeArrowheads="1"/>
          </p:cNvSpPr>
          <p:nvPr/>
        </p:nvSpPr>
        <p:spPr bwMode="auto">
          <a:xfrm>
            <a:off x="104552" y="720064"/>
            <a:ext cx="6001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设一个半径为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的长直载流螺线管，内部磁场强度为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，现已知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/∂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为大于零的恒量。</a:t>
            </a:r>
          </a:p>
        </p:txBody>
      </p:sp>
      <p:sp>
        <p:nvSpPr>
          <p:cNvPr id="16419" name="Text Box 69"/>
          <p:cNvSpPr txBox="1">
            <a:spLocks noChangeArrowheads="1"/>
          </p:cNvSpPr>
          <p:nvPr/>
        </p:nvSpPr>
        <p:spPr bwMode="auto">
          <a:xfrm>
            <a:off x="104552" y="1581445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求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管内外的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场。</a:t>
            </a:r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8319315" y="406272"/>
            <a:ext cx="376237" cy="376238"/>
            <a:chOff x="3696" y="2614"/>
            <a:chExt cx="237" cy="237"/>
          </a:xfrm>
        </p:grpSpPr>
        <p:sp>
          <p:nvSpPr>
            <p:cNvPr id="16422" name="Oval 71"/>
            <p:cNvSpPr>
              <a:spLocks noChangeAspect="1" noChangeArrowheads="1"/>
            </p:cNvSpPr>
            <p:nvPr/>
          </p:nvSpPr>
          <p:spPr bwMode="auto">
            <a:xfrm>
              <a:off x="3696" y="2614"/>
              <a:ext cx="237" cy="237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3" name="Oval 72"/>
            <p:cNvSpPr>
              <a:spLocks noChangeAspect="1" noChangeArrowheads="1"/>
            </p:cNvSpPr>
            <p:nvPr/>
          </p:nvSpPr>
          <p:spPr bwMode="auto">
            <a:xfrm>
              <a:off x="3773" y="2692"/>
              <a:ext cx="82" cy="82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86665" name="Object 73"/>
          <p:cNvGraphicFramePr>
            <a:graphicFrameLocks noChangeAspect="1"/>
          </p:cNvGraphicFramePr>
          <p:nvPr>
            <p:extLst/>
          </p:nvPr>
        </p:nvGraphicFramePr>
        <p:xfrm>
          <a:off x="7960540" y="334835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1" name="公式" r:id="rId33" imgW="126720" imgH="177480" progId="Equation.3">
                  <p:embed/>
                </p:oleObj>
              </mc:Choice>
              <mc:Fallback>
                <p:oleObj name="公式" r:id="rId3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540" y="334835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66" name="Text Box 74"/>
          <p:cNvSpPr txBox="1">
            <a:spLocks noChangeArrowheads="1"/>
          </p:cNvSpPr>
          <p:nvPr/>
        </p:nvSpPr>
        <p:spPr bwMode="auto">
          <a:xfrm>
            <a:off x="7013575" y="60213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沿逆时针方向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483225" y="3074508"/>
            <a:ext cx="11919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注意：面积分等于环路中有磁场分布的面积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550198" y="2004733"/>
            <a:ext cx="5409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由对称性知，感生电场一定沿同轴圆周切线方向，且同一圆周上大小处处相等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486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8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8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28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8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8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8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8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8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8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22866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28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8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8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28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228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28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1000"/>
                                        <p:tgtEl>
                                          <p:spTgt spid="228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594" grpId="0" animBg="1"/>
      <p:bldP spid="2286594" grpId="1" animBg="1"/>
      <p:bldP spid="2286627" grpId="0" animBg="1"/>
      <p:bldP spid="2286627" grpId="1" animBg="1"/>
      <p:bldP spid="2286630" grpId="0" animBg="1"/>
      <p:bldP spid="2286630" grpId="1" animBg="1"/>
      <p:bldP spid="2286637" grpId="0" autoUpdateAnimBg="0"/>
      <p:bldP spid="2286638" grpId="0" animBg="1"/>
      <p:bldP spid="2286641" grpId="0" animBg="1"/>
      <p:bldP spid="2286641" grpId="1" animBg="1"/>
      <p:bldP spid="2286649" grpId="0"/>
      <p:bldP spid="2286650" grpId="0"/>
      <p:bldP spid="2286651" grpId="0" animBg="1"/>
      <p:bldP spid="2286652" grpId="0" animBg="1"/>
      <p:bldP spid="2286653" grpId="0" animBg="1"/>
      <p:bldP spid="2286666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44008" y="1412776"/>
            <a:ext cx="41764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边长为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的正方形磁场外的感生电场是圆形的吗？</a:t>
            </a:r>
          </a:p>
        </p:txBody>
      </p:sp>
      <p:sp>
        <p:nvSpPr>
          <p:cNvPr id="4" name="TextBox 42"/>
          <p:cNvSpPr txBox="1">
            <a:spLocks noChangeArrowheads="1"/>
          </p:cNvSpPr>
          <p:nvPr/>
        </p:nvSpPr>
        <p:spPr bwMode="auto">
          <a:xfrm>
            <a:off x="1187624" y="5167163"/>
            <a:ext cx="1330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不是</a:t>
            </a: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2907226" y="4725144"/>
            <a:ext cx="5940152" cy="1384995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感生电场的方向与磁场的边界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有关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</a:rPr>
              <a:t>目前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我们能够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解析计算的只有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圆形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磁场分布产生的感生电场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" y="620688"/>
            <a:ext cx="4304149" cy="398103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0324558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66700" y="332506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042988" y="259481"/>
            <a:ext cx="7448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一被限制在半径为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的无限长圆柱内的均匀磁场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均匀增加，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的方向如图所示。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5581650" y="1473919"/>
            <a:ext cx="2514600" cy="2590800"/>
            <a:chOff x="3792" y="576"/>
            <a:chExt cx="1584" cy="1632"/>
          </a:xfrm>
        </p:grpSpPr>
        <p:sp>
          <p:nvSpPr>
            <p:cNvPr id="23596" name="Oval 5"/>
            <p:cNvSpPr>
              <a:spLocks noChangeArrowheads="1"/>
            </p:cNvSpPr>
            <p:nvPr/>
          </p:nvSpPr>
          <p:spPr bwMode="auto">
            <a:xfrm>
              <a:off x="3792" y="576"/>
              <a:ext cx="1584" cy="1632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23597" name="Group 6"/>
            <p:cNvGrpSpPr>
              <a:grpSpLocks/>
            </p:cNvGrpSpPr>
            <p:nvPr/>
          </p:nvGrpSpPr>
          <p:grpSpPr bwMode="auto">
            <a:xfrm>
              <a:off x="4218" y="1141"/>
              <a:ext cx="183" cy="188"/>
              <a:chOff x="4512" y="960"/>
              <a:chExt cx="144" cy="144"/>
            </a:xfrm>
          </p:grpSpPr>
          <p:sp>
            <p:nvSpPr>
              <p:cNvPr id="23643" name="Line 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4" name="Line 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8" name="Group 9"/>
            <p:cNvGrpSpPr>
              <a:grpSpLocks/>
            </p:cNvGrpSpPr>
            <p:nvPr/>
          </p:nvGrpSpPr>
          <p:grpSpPr bwMode="auto">
            <a:xfrm>
              <a:off x="4889" y="764"/>
              <a:ext cx="182" cy="189"/>
              <a:chOff x="4512" y="960"/>
              <a:chExt cx="144" cy="144"/>
            </a:xfrm>
          </p:grpSpPr>
          <p:sp>
            <p:nvSpPr>
              <p:cNvPr id="23641" name="Line 1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2" name="Line 1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9" name="Group 12"/>
            <p:cNvGrpSpPr>
              <a:grpSpLocks/>
            </p:cNvGrpSpPr>
            <p:nvPr/>
          </p:nvGrpSpPr>
          <p:grpSpPr bwMode="auto">
            <a:xfrm>
              <a:off x="4523" y="1141"/>
              <a:ext cx="183" cy="188"/>
              <a:chOff x="4512" y="960"/>
              <a:chExt cx="144" cy="144"/>
            </a:xfrm>
          </p:grpSpPr>
          <p:sp>
            <p:nvSpPr>
              <p:cNvPr id="23639" name="Line 1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0" name="Line 1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0" name="Group 15"/>
            <p:cNvGrpSpPr>
              <a:grpSpLocks/>
            </p:cNvGrpSpPr>
            <p:nvPr/>
          </p:nvGrpSpPr>
          <p:grpSpPr bwMode="auto">
            <a:xfrm>
              <a:off x="4828" y="1141"/>
              <a:ext cx="182" cy="188"/>
              <a:chOff x="4512" y="960"/>
              <a:chExt cx="144" cy="144"/>
            </a:xfrm>
          </p:grpSpPr>
          <p:sp>
            <p:nvSpPr>
              <p:cNvPr id="23637" name="Line 1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8" name="Line 1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1" name="Group 18"/>
            <p:cNvGrpSpPr>
              <a:grpSpLocks/>
            </p:cNvGrpSpPr>
            <p:nvPr/>
          </p:nvGrpSpPr>
          <p:grpSpPr bwMode="auto">
            <a:xfrm>
              <a:off x="4828" y="1518"/>
              <a:ext cx="182" cy="188"/>
              <a:chOff x="4512" y="960"/>
              <a:chExt cx="144" cy="144"/>
            </a:xfrm>
          </p:grpSpPr>
          <p:sp>
            <p:nvSpPr>
              <p:cNvPr id="23635" name="Line 1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6" name="Line 2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2" name="Group 21"/>
            <p:cNvGrpSpPr>
              <a:grpSpLocks/>
            </p:cNvGrpSpPr>
            <p:nvPr/>
          </p:nvGrpSpPr>
          <p:grpSpPr bwMode="auto">
            <a:xfrm>
              <a:off x="3914" y="1518"/>
              <a:ext cx="183" cy="188"/>
              <a:chOff x="4512" y="960"/>
              <a:chExt cx="144" cy="144"/>
            </a:xfrm>
          </p:grpSpPr>
          <p:sp>
            <p:nvSpPr>
              <p:cNvPr id="23633" name="Line 2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4" name="Line 2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3" name="Group 24"/>
            <p:cNvGrpSpPr>
              <a:grpSpLocks/>
            </p:cNvGrpSpPr>
            <p:nvPr/>
          </p:nvGrpSpPr>
          <p:grpSpPr bwMode="auto">
            <a:xfrm>
              <a:off x="3914" y="1141"/>
              <a:ext cx="183" cy="188"/>
              <a:chOff x="4512" y="960"/>
              <a:chExt cx="144" cy="144"/>
            </a:xfrm>
          </p:grpSpPr>
          <p:sp>
            <p:nvSpPr>
              <p:cNvPr id="23631" name="Line 2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2" name="Line 2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4" name="Group 27"/>
            <p:cNvGrpSpPr>
              <a:grpSpLocks/>
            </p:cNvGrpSpPr>
            <p:nvPr/>
          </p:nvGrpSpPr>
          <p:grpSpPr bwMode="auto">
            <a:xfrm>
              <a:off x="5132" y="1518"/>
              <a:ext cx="183" cy="188"/>
              <a:chOff x="4512" y="960"/>
              <a:chExt cx="144" cy="144"/>
            </a:xfrm>
          </p:grpSpPr>
          <p:sp>
            <p:nvSpPr>
              <p:cNvPr id="23629" name="Line 2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0" name="Line 2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5" name="Group 30"/>
            <p:cNvGrpSpPr>
              <a:grpSpLocks/>
            </p:cNvGrpSpPr>
            <p:nvPr/>
          </p:nvGrpSpPr>
          <p:grpSpPr bwMode="auto">
            <a:xfrm>
              <a:off x="4523" y="1518"/>
              <a:ext cx="183" cy="188"/>
              <a:chOff x="4512" y="960"/>
              <a:chExt cx="144" cy="144"/>
            </a:xfrm>
          </p:grpSpPr>
          <p:sp>
            <p:nvSpPr>
              <p:cNvPr id="23627" name="Line 3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Line 3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6" name="Group 33"/>
            <p:cNvGrpSpPr>
              <a:grpSpLocks/>
            </p:cNvGrpSpPr>
            <p:nvPr/>
          </p:nvGrpSpPr>
          <p:grpSpPr bwMode="auto">
            <a:xfrm>
              <a:off x="4218" y="1518"/>
              <a:ext cx="183" cy="188"/>
              <a:chOff x="4512" y="960"/>
              <a:chExt cx="144" cy="144"/>
            </a:xfrm>
          </p:grpSpPr>
          <p:sp>
            <p:nvSpPr>
              <p:cNvPr id="23625" name="Line 3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Line 3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7" name="Group 36"/>
            <p:cNvGrpSpPr>
              <a:grpSpLocks/>
            </p:cNvGrpSpPr>
            <p:nvPr/>
          </p:nvGrpSpPr>
          <p:grpSpPr bwMode="auto">
            <a:xfrm>
              <a:off x="4158" y="764"/>
              <a:ext cx="182" cy="189"/>
              <a:chOff x="4512" y="960"/>
              <a:chExt cx="144" cy="144"/>
            </a:xfrm>
          </p:grpSpPr>
          <p:sp>
            <p:nvSpPr>
              <p:cNvPr id="23623" name="Line 3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4" name="Line 3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8" name="Group 39"/>
            <p:cNvGrpSpPr>
              <a:grpSpLocks/>
            </p:cNvGrpSpPr>
            <p:nvPr/>
          </p:nvGrpSpPr>
          <p:grpSpPr bwMode="auto">
            <a:xfrm>
              <a:off x="4158" y="1831"/>
              <a:ext cx="182" cy="189"/>
              <a:chOff x="4512" y="960"/>
              <a:chExt cx="144" cy="144"/>
            </a:xfrm>
          </p:grpSpPr>
          <p:sp>
            <p:nvSpPr>
              <p:cNvPr id="23621" name="Line 4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Line 4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9" name="Group 42"/>
            <p:cNvGrpSpPr>
              <a:grpSpLocks/>
            </p:cNvGrpSpPr>
            <p:nvPr/>
          </p:nvGrpSpPr>
          <p:grpSpPr bwMode="auto">
            <a:xfrm>
              <a:off x="4828" y="1831"/>
              <a:ext cx="182" cy="189"/>
              <a:chOff x="4512" y="960"/>
              <a:chExt cx="144" cy="144"/>
            </a:xfrm>
          </p:grpSpPr>
          <p:sp>
            <p:nvSpPr>
              <p:cNvPr id="23619" name="Line 4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0" name="Line 4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0" name="Group 45"/>
            <p:cNvGrpSpPr>
              <a:grpSpLocks/>
            </p:cNvGrpSpPr>
            <p:nvPr/>
          </p:nvGrpSpPr>
          <p:grpSpPr bwMode="auto">
            <a:xfrm>
              <a:off x="4523" y="1894"/>
              <a:ext cx="183" cy="188"/>
              <a:chOff x="4512" y="960"/>
              <a:chExt cx="144" cy="144"/>
            </a:xfrm>
          </p:grpSpPr>
          <p:sp>
            <p:nvSpPr>
              <p:cNvPr id="23617" name="Line 4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8" name="Line 4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1" name="Group 48"/>
            <p:cNvGrpSpPr>
              <a:grpSpLocks/>
            </p:cNvGrpSpPr>
            <p:nvPr/>
          </p:nvGrpSpPr>
          <p:grpSpPr bwMode="auto">
            <a:xfrm>
              <a:off x="5132" y="1141"/>
              <a:ext cx="183" cy="188"/>
              <a:chOff x="4512" y="960"/>
              <a:chExt cx="144" cy="144"/>
            </a:xfrm>
          </p:grpSpPr>
          <p:sp>
            <p:nvSpPr>
              <p:cNvPr id="23615" name="Line 4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Line 5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2" name="Group 51"/>
            <p:cNvGrpSpPr>
              <a:grpSpLocks/>
            </p:cNvGrpSpPr>
            <p:nvPr/>
          </p:nvGrpSpPr>
          <p:grpSpPr bwMode="auto">
            <a:xfrm>
              <a:off x="4523" y="702"/>
              <a:ext cx="183" cy="188"/>
              <a:chOff x="4512" y="960"/>
              <a:chExt cx="144" cy="144"/>
            </a:xfrm>
          </p:grpSpPr>
          <p:sp>
            <p:nvSpPr>
              <p:cNvPr id="23613" name="Line 5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Line 5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37974" name="Object 54"/>
          <p:cNvGraphicFramePr>
            <a:graphicFrameLocks/>
          </p:cNvGraphicFramePr>
          <p:nvPr>
            <p:extLst/>
          </p:nvPr>
        </p:nvGraphicFramePr>
        <p:xfrm>
          <a:off x="6072188" y="2913781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3" name="公式" r:id="rId3" imgW="200152" imgH="219211" progId="Equation.3">
                  <p:embed/>
                </p:oleObj>
              </mc:Choice>
              <mc:Fallback>
                <p:oleObj name="公式" r:id="rId3" imgW="200152" imgH="2192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913781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5" name="Object 55"/>
          <p:cNvGraphicFramePr>
            <a:graphicFrameLocks/>
          </p:cNvGraphicFramePr>
          <p:nvPr>
            <p:extLst/>
          </p:nvPr>
        </p:nvGraphicFramePr>
        <p:xfrm>
          <a:off x="6740525" y="2350219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4" name="公式" r:id="rId5" imgW="219117" imgH="238193" progId="Equation.3">
                  <p:embed/>
                </p:oleObj>
              </mc:Choice>
              <mc:Fallback>
                <p:oleObj name="公式" r:id="rId5" imgW="219117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2350219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6" name="Rectangle 56"/>
          <p:cNvSpPr>
            <a:spLocks noChangeArrowheads="1"/>
          </p:cNvSpPr>
          <p:nvPr/>
        </p:nvSpPr>
        <p:spPr bwMode="auto">
          <a:xfrm>
            <a:off x="5581650" y="2693119"/>
            <a:ext cx="2514600" cy="1524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77" name="Rectangle 57"/>
          <p:cNvSpPr>
            <a:spLocks noChangeArrowheads="1"/>
          </p:cNvSpPr>
          <p:nvPr/>
        </p:nvSpPr>
        <p:spPr bwMode="auto">
          <a:xfrm>
            <a:off x="5810250" y="3455119"/>
            <a:ext cx="2057400" cy="152400"/>
          </a:xfrm>
          <a:prstGeom prst="rect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78" name="Object 58"/>
          <p:cNvGraphicFramePr>
            <a:graphicFrameLocks/>
          </p:cNvGraphicFramePr>
          <p:nvPr>
            <p:extLst/>
          </p:nvPr>
        </p:nvGraphicFramePr>
        <p:xfrm>
          <a:off x="8101013" y="2461344"/>
          <a:ext cx="3317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5" name="公式" r:id="rId7" imgW="257048" imgH="228702" progId="Equation.3">
                  <p:embed/>
                </p:oleObj>
              </mc:Choice>
              <mc:Fallback>
                <p:oleObj name="公式" r:id="rId7" imgW="257048" imgH="22870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461344"/>
                        <a:ext cx="3317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9" name="Object 59"/>
          <p:cNvGraphicFramePr>
            <a:graphicFrameLocks/>
          </p:cNvGraphicFramePr>
          <p:nvPr>
            <p:extLst/>
          </p:nvPr>
        </p:nvGraphicFramePr>
        <p:xfrm>
          <a:off x="5154613" y="2440706"/>
          <a:ext cx="392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6" name="公式" r:id="rId9" imgW="314283" imgH="219211" progId="Equation.3">
                  <p:embed/>
                </p:oleObj>
              </mc:Choice>
              <mc:Fallback>
                <p:oleObj name="公式" r:id="rId9" imgW="314283" imgH="2192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440706"/>
                        <a:ext cx="392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0" name="Object 60"/>
          <p:cNvGraphicFramePr>
            <a:graphicFrameLocks/>
          </p:cNvGraphicFramePr>
          <p:nvPr>
            <p:extLst/>
          </p:nvPr>
        </p:nvGraphicFramePr>
        <p:xfrm>
          <a:off x="5411788" y="3337644"/>
          <a:ext cx="280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7" name="公式" r:id="rId11" imgW="200152" imgH="238193" progId="Equation.3">
                  <p:embed/>
                </p:oleObj>
              </mc:Choice>
              <mc:Fallback>
                <p:oleObj name="公式" r:id="rId11" imgW="200152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337644"/>
                        <a:ext cx="2809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1" name="Object 61"/>
          <p:cNvGraphicFramePr>
            <a:graphicFrameLocks/>
          </p:cNvGraphicFramePr>
          <p:nvPr>
            <p:extLst/>
          </p:nvPr>
        </p:nvGraphicFramePr>
        <p:xfrm>
          <a:off x="7950200" y="3336056"/>
          <a:ext cx="3159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8" name="公式" r:id="rId13" imgW="238083" imgH="219211" progId="Equation.3">
                  <p:embed/>
                </p:oleObj>
              </mc:Choice>
              <mc:Fallback>
                <p:oleObj name="公式" r:id="rId13" imgW="238083" imgH="2192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3336056"/>
                        <a:ext cx="3159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2" name="Rectangle 62"/>
          <p:cNvSpPr>
            <a:spLocks noChangeArrowheads="1"/>
          </p:cNvSpPr>
          <p:nvPr/>
        </p:nvSpPr>
        <p:spPr bwMode="auto">
          <a:xfrm>
            <a:off x="334963" y="1412006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导体棒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MN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CD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的感生电动势</a:t>
            </a:r>
          </a:p>
        </p:txBody>
      </p:sp>
      <p:graphicFrame>
        <p:nvGraphicFramePr>
          <p:cNvPr id="337983" name="Object 63"/>
          <p:cNvGraphicFramePr>
            <a:graphicFrameLocks/>
          </p:cNvGraphicFramePr>
          <p:nvPr>
            <p:extLst/>
          </p:nvPr>
        </p:nvGraphicFramePr>
        <p:xfrm>
          <a:off x="1565275" y="2480394"/>
          <a:ext cx="2574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9" name="公式" r:id="rId15" imgW="2505117" imgH="752543" progId="Equation.3">
                  <p:embed/>
                </p:oleObj>
              </mc:Choice>
              <mc:Fallback>
                <p:oleObj name="公式" r:id="rId15" imgW="2505117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80394"/>
                        <a:ext cx="2574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4" name="Rectangle 64"/>
          <p:cNvSpPr>
            <a:spLocks noChangeArrowheads="1"/>
          </p:cNvSpPr>
          <p:nvPr/>
        </p:nvSpPr>
        <p:spPr bwMode="auto">
          <a:xfrm>
            <a:off x="339725" y="2026369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37985" name="Rectangle 65"/>
          <p:cNvSpPr>
            <a:spLocks noChangeArrowheads="1"/>
          </p:cNvSpPr>
          <p:nvPr/>
        </p:nvSpPr>
        <p:spPr bwMode="auto">
          <a:xfrm>
            <a:off x="1011238" y="2026369"/>
            <a:ext cx="442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方法一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用感生电场计算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7986" name="Line 66"/>
          <p:cNvSpPr>
            <a:spLocks noChangeShapeType="1"/>
          </p:cNvSpPr>
          <p:nvPr/>
        </p:nvSpPr>
        <p:spPr bwMode="auto">
          <a:xfrm flipH="1">
            <a:off x="5810250" y="2769319"/>
            <a:ext cx="1063625" cy="7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87" name="Object 67"/>
          <p:cNvGraphicFramePr>
            <a:graphicFrameLocks/>
          </p:cNvGraphicFramePr>
          <p:nvPr>
            <p:extLst/>
          </p:nvPr>
        </p:nvGraphicFramePr>
        <p:xfrm>
          <a:off x="1501775" y="3499569"/>
          <a:ext cx="22717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0" name="公式" r:id="rId17" imgW="2200317" imgH="609566" progId="Equation.3">
                  <p:embed/>
                </p:oleObj>
              </mc:Choice>
              <mc:Fallback>
                <p:oleObj name="公式" r:id="rId17" imgW="2200317" imgH="6095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499569"/>
                        <a:ext cx="22717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8" name="AutoShape 68"/>
          <p:cNvSpPr>
            <a:spLocks noChangeArrowheads="1"/>
          </p:cNvSpPr>
          <p:nvPr/>
        </p:nvSpPr>
        <p:spPr bwMode="auto">
          <a:xfrm>
            <a:off x="7258050" y="2616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89" name="Object 69"/>
          <p:cNvGraphicFramePr>
            <a:graphicFrameLocks/>
          </p:cNvGraphicFramePr>
          <p:nvPr>
            <p:extLst/>
          </p:nvPr>
        </p:nvGraphicFramePr>
        <p:xfrm>
          <a:off x="7497763" y="2210519"/>
          <a:ext cx="3952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1" name="公式" r:id="rId19" imgW="314283" imgH="314427" progId="Equation.3">
                  <p:embed/>
                </p:oleObj>
              </mc:Choice>
              <mc:Fallback>
                <p:oleObj name="公式" r:id="rId19" imgW="314283" imgH="3144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210519"/>
                        <a:ext cx="3952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0" name="Line 70"/>
          <p:cNvSpPr>
            <a:spLocks noChangeShapeType="1"/>
          </p:cNvSpPr>
          <p:nvPr/>
        </p:nvSpPr>
        <p:spPr bwMode="auto">
          <a:xfrm flipV="1">
            <a:off x="7410450" y="2174006"/>
            <a:ext cx="0" cy="51911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1" name="Object 71"/>
          <p:cNvGraphicFramePr>
            <a:graphicFrameLocks/>
          </p:cNvGraphicFramePr>
          <p:nvPr>
            <p:extLst/>
          </p:nvPr>
        </p:nvGraphicFramePr>
        <p:xfrm>
          <a:off x="7256463" y="1707281"/>
          <a:ext cx="420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2" name="公式" r:id="rId21" imgW="343069" imgH="390661" progId="Equation.3">
                  <p:embed/>
                </p:oleObj>
              </mc:Choice>
              <mc:Fallback>
                <p:oleObj name="公式" r:id="rId21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707281"/>
                        <a:ext cx="4206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2" name="Object 72"/>
          <p:cNvGraphicFramePr>
            <a:graphicFrameLocks/>
          </p:cNvGraphicFramePr>
          <p:nvPr>
            <p:extLst/>
          </p:nvPr>
        </p:nvGraphicFramePr>
        <p:xfrm>
          <a:off x="3717925" y="3651969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3" name="公式" r:id="rId23" imgW="419269" imgH="238193" progId="Equation.3">
                  <p:embed/>
                </p:oleObj>
              </mc:Choice>
              <mc:Fallback>
                <p:oleObj name="公式" r:id="rId23" imgW="419269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651969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3" name="AutoShape 73"/>
          <p:cNvSpPr>
            <a:spLocks noChangeArrowheads="1"/>
          </p:cNvSpPr>
          <p:nvPr/>
        </p:nvSpPr>
        <p:spPr bwMode="auto">
          <a:xfrm>
            <a:off x="6267450" y="3378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94" name="Line 74"/>
          <p:cNvSpPr>
            <a:spLocks noChangeShapeType="1"/>
          </p:cNvSpPr>
          <p:nvPr/>
        </p:nvSpPr>
        <p:spPr bwMode="auto">
          <a:xfrm>
            <a:off x="6267450" y="3531319"/>
            <a:ext cx="685800" cy="457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5" name="Line 75"/>
          <p:cNvSpPr>
            <a:spLocks noChangeShapeType="1"/>
          </p:cNvSpPr>
          <p:nvPr/>
        </p:nvSpPr>
        <p:spPr bwMode="auto">
          <a:xfrm flipH="1">
            <a:off x="6267450" y="2769319"/>
            <a:ext cx="609600" cy="7620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6" name="Object 76"/>
          <p:cNvGraphicFramePr>
            <a:graphicFrameLocks/>
          </p:cNvGraphicFramePr>
          <p:nvPr>
            <p:extLst/>
          </p:nvPr>
        </p:nvGraphicFramePr>
        <p:xfrm>
          <a:off x="6802438" y="3637681"/>
          <a:ext cx="2667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4" name="公式" r:id="rId25" imgW="190669" imgH="152468" progId="Equation.3">
                  <p:embed/>
                </p:oleObj>
              </mc:Choice>
              <mc:Fallback>
                <p:oleObj name="公式" r:id="rId25" imgW="190669" imgH="1524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637681"/>
                        <a:ext cx="2667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7" name="Object 77"/>
          <p:cNvGraphicFramePr>
            <a:graphicFrameLocks/>
          </p:cNvGraphicFramePr>
          <p:nvPr>
            <p:extLst/>
          </p:nvPr>
        </p:nvGraphicFramePr>
        <p:xfrm>
          <a:off x="1577975" y="4266331"/>
          <a:ext cx="2217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5" name="公式" r:id="rId27" imgW="2143083" imgH="609566" progId="Equation.3">
                  <p:embed/>
                </p:oleObj>
              </mc:Choice>
              <mc:Fallback>
                <p:oleObj name="公式" r:id="rId27" imgW="2143083" imgH="6095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266331"/>
                        <a:ext cx="2217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8" name="Object 78"/>
          <p:cNvGraphicFramePr>
            <a:graphicFrameLocks/>
          </p:cNvGraphicFramePr>
          <p:nvPr>
            <p:extLst/>
          </p:nvPr>
        </p:nvGraphicFramePr>
        <p:xfrm>
          <a:off x="3760788" y="4271094"/>
          <a:ext cx="20637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6" name="公式" r:id="rId29" imgW="1990683" imgH="609566" progId="Equation.3">
                  <p:embed/>
                </p:oleObj>
              </mc:Choice>
              <mc:Fallback>
                <p:oleObj name="公式" r:id="rId29" imgW="1990683" imgH="6095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4271094"/>
                        <a:ext cx="20637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9" name="Object 79"/>
          <p:cNvGraphicFramePr>
            <a:graphicFrameLocks/>
          </p:cNvGraphicFramePr>
          <p:nvPr>
            <p:extLst/>
          </p:nvPr>
        </p:nvGraphicFramePr>
        <p:xfrm>
          <a:off x="5859463" y="4204419"/>
          <a:ext cx="18907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7" name="公式" r:id="rId31" imgW="1819317" imgH="752543" progId="Equation.3">
                  <p:embed/>
                </p:oleObj>
              </mc:Choice>
              <mc:Fallback>
                <p:oleObj name="公式" r:id="rId31" imgW="1819317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204419"/>
                        <a:ext cx="18907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0" name="Line 80"/>
          <p:cNvSpPr>
            <a:spLocks noChangeShapeType="1"/>
          </p:cNvSpPr>
          <p:nvPr/>
        </p:nvSpPr>
        <p:spPr bwMode="auto">
          <a:xfrm>
            <a:off x="6877050" y="2769319"/>
            <a:ext cx="0" cy="7620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01" name="Object 81"/>
          <p:cNvGraphicFramePr>
            <a:graphicFrameLocks/>
          </p:cNvGraphicFramePr>
          <p:nvPr>
            <p:extLst/>
          </p:nvPr>
        </p:nvGraphicFramePr>
        <p:xfrm>
          <a:off x="6969125" y="2996331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8" name="公式" r:id="rId33" imgW="142917" imgH="238193" progId="Equation.3">
                  <p:embed/>
                </p:oleObj>
              </mc:Choice>
              <mc:Fallback>
                <p:oleObj name="公式" r:id="rId33" imgW="142917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996331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2" name="Object 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570825"/>
              </p:ext>
            </p:extLst>
          </p:nvPr>
        </p:nvGraphicFramePr>
        <p:xfrm>
          <a:off x="6575718" y="3139901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9" name="公式" r:id="rId35" imgW="114469" imgH="142977" progId="Equation.3">
                  <p:embed/>
                </p:oleObj>
              </mc:Choice>
              <mc:Fallback>
                <p:oleObj name="公式" r:id="rId35" imgW="114469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718" y="3139901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3" name="Object 83"/>
          <p:cNvGraphicFramePr>
            <a:graphicFrameLocks/>
          </p:cNvGraphicFramePr>
          <p:nvPr>
            <p:extLst/>
          </p:nvPr>
        </p:nvGraphicFramePr>
        <p:xfrm>
          <a:off x="7756525" y="4213944"/>
          <a:ext cx="12080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0" name="公式" r:id="rId37" imgW="1133517" imgH="733561" progId="Equation.3">
                  <p:embed/>
                </p:oleObj>
              </mc:Choice>
              <mc:Fallback>
                <p:oleObj name="公式" r:id="rId37" imgW="1133517" imgH="7335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4213944"/>
                        <a:ext cx="12080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4" name="Rectangle 84"/>
          <p:cNvSpPr>
            <a:spLocks noChangeArrowheads="1"/>
          </p:cNvSpPr>
          <p:nvPr/>
        </p:nvSpPr>
        <p:spPr bwMode="auto">
          <a:xfrm>
            <a:off x="1042988" y="5169619"/>
            <a:ext cx="473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方法二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用法拉第电磁感应定律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6877050" y="2769319"/>
            <a:ext cx="990600" cy="762000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6" name="Rectangle 86"/>
          <p:cNvSpPr>
            <a:spLocks noChangeArrowheads="1"/>
          </p:cNvSpPr>
          <p:nvPr/>
        </p:nvSpPr>
        <p:spPr bwMode="auto">
          <a:xfrm>
            <a:off x="5441950" y="5169619"/>
            <a:ext cx="316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补逆时针回路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OCDO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38007" name="Object 87"/>
          <p:cNvGraphicFramePr>
            <a:graphicFrameLocks/>
          </p:cNvGraphicFramePr>
          <p:nvPr>
            <p:extLst/>
          </p:nvPr>
        </p:nvGraphicFramePr>
        <p:xfrm>
          <a:off x="847725" y="5701431"/>
          <a:ext cx="1333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1" name="公式" r:id="rId39" imgW="1257469" imgH="752543" progId="Equation.3">
                  <p:embed/>
                </p:oleObj>
              </mc:Choice>
              <mc:Fallback>
                <p:oleObj name="公式" r:id="rId39" imgW="1257469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701431"/>
                        <a:ext cx="1333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8" name="Object 88"/>
          <p:cNvGraphicFramePr>
            <a:graphicFrameLocks/>
          </p:cNvGraphicFramePr>
          <p:nvPr>
            <p:extLst/>
          </p:nvPr>
        </p:nvGraphicFramePr>
        <p:xfrm>
          <a:off x="2278063" y="5693494"/>
          <a:ext cx="17938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2" name="公式" r:id="rId41" imgW="1714669" imgH="752543" progId="Equation.3">
                  <p:embed/>
                </p:oleObj>
              </mc:Choice>
              <mc:Fallback>
                <p:oleObj name="公式" r:id="rId41" imgW="1714669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693494"/>
                        <a:ext cx="17938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9" name="Object 89"/>
          <p:cNvGraphicFramePr>
            <a:graphicFrameLocks/>
          </p:cNvGraphicFramePr>
          <p:nvPr>
            <p:extLst/>
          </p:nvPr>
        </p:nvGraphicFramePr>
        <p:xfrm>
          <a:off x="4081463" y="5914156"/>
          <a:ext cx="3354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3" name="公式" r:id="rId43" imgW="3276600" imgH="352391" progId="Equation.3">
                  <p:embed/>
                </p:oleObj>
              </mc:Choice>
              <mc:Fallback>
                <p:oleObj name="公式" r:id="rId43" imgW="3276600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914156"/>
                        <a:ext cx="3354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0" name="Object 90"/>
          <p:cNvGraphicFramePr>
            <a:graphicFrameLocks/>
          </p:cNvGraphicFramePr>
          <p:nvPr>
            <p:extLst/>
          </p:nvPr>
        </p:nvGraphicFramePr>
        <p:xfrm>
          <a:off x="6478588" y="1626319"/>
          <a:ext cx="2809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4" name="公式" r:id="rId45" imgW="200152" imgH="295139" progId="Equation.3">
                  <p:embed/>
                </p:oleObj>
              </mc:Choice>
              <mc:Fallback>
                <p:oleObj name="公式" r:id="rId45" imgW="200152" imgH="29513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1626319"/>
                        <a:ext cx="2809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1" name="Line 91"/>
          <p:cNvSpPr>
            <a:spLocks noChangeShapeType="1"/>
          </p:cNvSpPr>
          <p:nvPr/>
        </p:nvSpPr>
        <p:spPr bwMode="auto">
          <a:xfrm>
            <a:off x="7105650" y="3531319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12" name="Object 92"/>
          <p:cNvGraphicFramePr>
            <a:graphicFrameLocks/>
          </p:cNvGraphicFramePr>
          <p:nvPr>
            <p:extLst/>
          </p:nvPr>
        </p:nvGraphicFramePr>
        <p:xfrm>
          <a:off x="7475538" y="5696669"/>
          <a:ext cx="12080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5" name="公式" r:id="rId47" imgW="1133517" imgH="733561" progId="Equation.3">
                  <p:embed/>
                </p:oleObj>
              </mc:Choice>
              <mc:Fallback>
                <p:oleObj name="公式" r:id="rId47" imgW="1133517" imgH="7335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696669"/>
                        <a:ext cx="12080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Freeform 46"/>
          <p:cNvSpPr>
            <a:spLocks/>
          </p:cNvSpPr>
          <p:nvPr/>
        </p:nvSpPr>
        <p:spPr bwMode="auto">
          <a:xfrm flipH="1" flipV="1">
            <a:off x="6647083" y="3570212"/>
            <a:ext cx="45719" cy="180975"/>
          </a:xfrm>
          <a:custGeom>
            <a:avLst/>
            <a:gdLst>
              <a:gd name="T0" fmla="*/ 0 w 93"/>
              <a:gd name="T1" fmla="*/ 34 h 34"/>
              <a:gd name="T2" fmla="*/ 93 w 93"/>
              <a:gd name="T3" fmla="*/ 0 h 34"/>
              <a:gd name="T4" fmla="*/ 0 60000 65536"/>
              <a:gd name="T5" fmla="*/ 0 60000 65536"/>
              <a:gd name="T6" fmla="*/ 0 w 93"/>
              <a:gd name="T7" fmla="*/ 0 h 34"/>
              <a:gd name="T8" fmla="*/ 93 w 93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" h="34">
                <a:moveTo>
                  <a:pt x="0" y="34"/>
                </a:moveTo>
                <a:cubicBezTo>
                  <a:pt x="33" y="13"/>
                  <a:pt x="54" y="0"/>
                  <a:pt x="93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94" name="Freeform 46"/>
          <p:cNvSpPr>
            <a:spLocks/>
          </p:cNvSpPr>
          <p:nvPr/>
        </p:nvSpPr>
        <p:spPr bwMode="auto">
          <a:xfrm flipV="1">
            <a:off x="6714833" y="3000617"/>
            <a:ext cx="169361" cy="45719"/>
          </a:xfrm>
          <a:custGeom>
            <a:avLst/>
            <a:gdLst>
              <a:gd name="T0" fmla="*/ 0 w 93"/>
              <a:gd name="T1" fmla="*/ 34 h 34"/>
              <a:gd name="T2" fmla="*/ 93 w 93"/>
              <a:gd name="T3" fmla="*/ 0 h 34"/>
              <a:gd name="T4" fmla="*/ 0 60000 65536"/>
              <a:gd name="T5" fmla="*/ 0 60000 65536"/>
              <a:gd name="T6" fmla="*/ 0 w 93"/>
              <a:gd name="T7" fmla="*/ 0 h 34"/>
              <a:gd name="T8" fmla="*/ 93 w 93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" h="34">
                <a:moveTo>
                  <a:pt x="0" y="34"/>
                </a:moveTo>
                <a:cubicBezTo>
                  <a:pt x="33" y="13"/>
                  <a:pt x="54" y="0"/>
                  <a:pt x="93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97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3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3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7" dur="500"/>
                                        <p:tgtEl>
                                          <p:spTgt spid="33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3" grpId="0" autoUpdateAnimBg="0"/>
      <p:bldP spid="337976" grpId="0" animBg="1"/>
      <p:bldP spid="337977" grpId="0" animBg="1"/>
      <p:bldP spid="337982" grpId="0" autoUpdateAnimBg="0"/>
      <p:bldP spid="337984" grpId="0" autoUpdateAnimBg="0"/>
      <p:bldP spid="337985" grpId="0" autoUpdateAnimBg="0"/>
      <p:bldP spid="337986" grpId="0" animBg="1"/>
      <p:bldP spid="337988" grpId="0" animBg="1"/>
      <p:bldP spid="337990" grpId="0" animBg="1"/>
      <p:bldP spid="337993" grpId="0" animBg="1"/>
      <p:bldP spid="337994" grpId="0" animBg="1"/>
      <p:bldP spid="337995" grpId="0" animBg="1"/>
      <p:bldP spid="338000" grpId="0" animBg="1"/>
      <p:bldP spid="338004" grpId="0" autoUpdateAnimBg="0"/>
      <p:bldP spid="338005" grpId="0" animBg="1"/>
      <p:bldP spid="338006" grpId="0" autoUpdateAnimBg="0"/>
      <p:bldP spid="338011" grpId="0" animBg="1"/>
      <p:bldP spid="338011" grpId="1" animBg="1"/>
      <p:bldP spid="93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33375"/>
            <a:ext cx="511175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defRPr/>
            </a:pPr>
            <a:r>
              <a:rPr lang="zh-CN" altLang="en-US" sz="2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詹姆斯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·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克拉克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·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麦克斯韦（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James Clerk Maxwell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），英国物理学家、数学家。科学史上，称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牛顿把天上和地上的运动规律统一起来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，实现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了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一次大综合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，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麦克斯韦把电、光统一起来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，实现了第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二次大综合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，因此，麦克斯韦与牛顿齐名。</a:t>
            </a:r>
            <a:endParaRPr lang="en-US" altLang="zh-CN" sz="2200" b="1" dirty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  <a:p>
            <a:pPr algn="l">
              <a:lnSpc>
                <a:spcPts val="3000"/>
              </a:lnSpc>
              <a:defRPr/>
            </a:pP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        1873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年出版的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《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电磁学通论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》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被尊为继牛顿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《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自然哲学的数学原理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》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之后的一部最重要的物理学经典。没有电磁学就没有现代电工学，也就不可能有现代文明。</a:t>
            </a:r>
            <a:endParaRPr lang="en-US" altLang="zh-CN" sz="2200" b="1" dirty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323850" y="4960938"/>
            <a:ext cx="8569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200"/>
              </a:lnSpc>
            </a:pP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他创建了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英国第一个专门的物理实验室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；建立了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麦克斯韦方程组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；创立了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经典电动力学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；预言了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电磁波的存在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；提出了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光的电磁说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他还对天文学和热力学等许多其它学科也做出了重要的贡献。 </a:t>
            </a:r>
            <a:endParaRPr lang="en-US" altLang="zh-CN" sz="22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000"/>
              </a:lnSpc>
            </a:pP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17412" name="图片 4" descr="35e940df200c172f4854035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0350"/>
            <a:ext cx="3455988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9927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411" grpId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19500</TotalTime>
  <Words>1492</Words>
  <Application>Microsoft Office PowerPoint</Application>
  <PresentationFormat>全屏显示(4:3)</PresentationFormat>
  <Paragraphs>175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仿宋_GB2312</vt:lpstr>
      <vt:lpstr>黑体</vt:lpstr>
      <vt:lpstr>华文仿宋</vt:lpstr>
      <vt:lpstr>华文行楷</vt:lpstr>
      <vt:lpstr>华文新魏</vt:lpstr>
      <vt:lpstr>楷体_GB2312</vt:lpstr>
      <vt:lpstr>宋体</vt:lpstr>
      <vt:lpstr>Arial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1240</cp:revision>
  <cp:lastPrinted>2019-06-04T07:27:05Z</cp:lastPrinted>
  <dcterms:created xsi:type="dcterms:W3CDTF">2002-06-18T00:43:24Z</dcterms:created>
  <dcterms:modified xsi:type="dcterms:W3CDTF">2022-06-06T10:59:34Z</dcterms:modified>
</cp:coreProperties>
</file>